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5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425" autoAdjust="0"/>
    <p:restoredTop sz="70693" autoAdjust="0"/>
  </p:normalViewPr>
  <p:slideViewPr>
    <p:cSldViewPr>
      <p:cViewPr>
        <p:scale>
          <a:sx n="50" d="100"/>
          <a:sy n="50" d="100"/>
        </p:scale>
        <p:origin x="-1872" y="-114"/>
      </p:cViewPr>
      <p:guideLst>
        <p:guide orient="horz" pos="3888"/>
        <p:guide orient="horz" pos="480"/>
        <p:guide orient="horz" pos="816"/>
        <p:guide orient="horz" pos="912"/>
        <p:guide pos="5184"/>
        <p:guide pos="57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462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panose="020B0604020202020204" pitchFamily="34" charset="0"/>
                <a:ea typeface="+mn-ea"/>
              </a:defRPr>
            </a:lvl1pPr>
          </a:lstStyle>
          <a:p>
            <a:pPr>
              <a:defRPr/>
            </a:pPr>
            <a:endParaRPr lang="en-US" altLang="en-US" dirty="0"/>
          </a:p>
        </p:txBody>
      </p:sp>
      <p:sp>
        <p:nvSpPr>
          <p:cNvPr id="154627"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panose="020B0604020202020204" pitchFamily="34" charset="0"/>
                <a:ea typeface="+mn-ea"/>
              </a:defRPr>
            </a:lvl1pPr>
          </a:lstStyle>
          <a:p>
            <a:pPr>
              <a:defRPr/>
            </a:pPr>
            <a:endParaRPr lang="en-US" altLang="en-US" dirty="0"/>
          </a:p>
        </p:txBody>
      </p:sp>
      <p:sp>
        <p:nvSpPr>
          <p:cNvPr id="2150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 uri="{FAA26D3D-D897-4be2-8F04-BA451C77F1D7}"/>
          </a:extLst>
        </p:spPr>
      </p:sp>
      <p:sp>
        <p:nvSpPr>
          <p:cNvPr id="154629"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154630"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panose="020B0604020202020204" pitchFamily="34" charset="0"/>
                <a:ea typeface="+mn-ea"/>
              </a:defRPr>
            </a:lvl1pPr>
          </a:lstStyle>
          <a:p>
            <a:pPr>
              <a:defRPr/>
            </a:pPr>
            <a:endParaRPr lang="en-US" altLang="en-US" dirty="0"/>
          </a:p>
        </p:txBody>
      </p:sp>
      <p:sp>
        <p:nvSpPr>
          <p:cNvPr id="154631"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pPr>
              <a:defRPr/>
            </a:pPr>
            <a:fld id="{70F9D0E9-2ED3-4AAA-BF27-951FBBCFB2AB}" type="slidenum">
              <a:rPr lang="en-US"/>
              <a:pPr>
                <a:defRPr/>
              </a:pPr>
              <a:t>‹#›</a:t>
            </a:fld>
            <a:endParaRPr lang="en-US" dirty="0"/>
          </a:p>
        </p:txBody>
      </p:sp>
    </p:spTree>
    <p:extLst>
      <p:ext uri="{BB962C8B-B14F-4D97-AF65-F5344CB8AC3E}">
        <p14:creationId xmlns:p14="http://schemas.microsoft.com/office/powerpoint/2010/main" val="12155798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dirty="0">
                <a:latin typeface="Arial" charset="0"/>
              </a:rPr>
              <a:t>Chapter 1: EMS Systems</a:t>
            </a:r>
          </a:p>
        </p:txBody>
      </p:sp>
      <p:sp>
        <p:nvSpPr>
          <p:cNvPr id="22532"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2C048528-BA4D-450A-93FE-E9C64407F753}" type="slidenum">
              <a:rPr lang="en-US" sz="1200" smtClean="0"/>
              <a:pPr>
                <a:defRPr/>
              </a:pPr>
              <a:t>1</a:t>
            </a:fld>
            <a:endParaRPr lang="en-US" sz="1200"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r>
              <a:rPr lang="en-US" dirty="0" smtClean="0">
                <a:ea typeface="ＭＳ Ｐゴシック" pitchFamily="34" charset="-128"/>
              </a:rPr>
              <a:t>Instructor Notes </a:t>
            </a:r>
          </a:p>
          <a:p>
            <a:pPr eaLnBrk="1" hangingPunct="1">
              <a:defRPr/>
            </a:pPr>
            <a:endParaRPr lang="en-US" dirty="0" smtClean="0">
              <a:ea typeface="ＭＳ Ｐゴシック" pitchFamily="34" charset="-128"/>
            </a:endParaRPr>
          </a:p>
          <a:p>
            <a:pPr eaLnBrk="1" hangingPunct="1">
              <a:defRPr/>
            </a:pPr>
            <a:r>
              <a:rPr lang="en-US" dirty="0" smtClean="0">
                <a:ea typeface="ＭＳ Ｐゴシック" pitchFamily="34" charset="-128"/>
              </a:rPr>
              <a:t>4. It is important to be empathetic to the daughter, explaining what actions are being taken to help her father and reassuring her that you and your partner are doing your best to treat her father and promptly transport him to the hospital for additional care. You should be truthful and professional, while maintaining patient confidentiality as appropriate. Avoid using technical jargon or euphemisms, and also avoid any speculation on the patient</a:t>
            </a:r>
            <a:r>
              <a:rPr lang="en-US" altLang="en-US" dirty="0" smtClean="0">
                <a:ea typeface="ＭＳ Ｐゴシック" pitchFamily="34" charset="-128"/>
              </a:rPr>
              <a:t>’</a:t>
            </a:r>
            <a:r>
              <a:rPr lang="en-US" dirty="0" smtClean="0">
                <a:ea typeface="ＭＳ Ｐゴシック" pitchFamily="34" charset="-128"/>
              </a:rPr>
              <a:t>s current and future status. </a:t>
            </a:r>
          </a:p>
        </p:txBody>
      </p:sp>
      <p:sp>
        <p:nvSpPr>
          <p:cNvPr id="31748"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3CEBF5DE-E587-4A27-B671-B7A666EF7A2E}" type="slidenum">
              <a:rPr lang="en-US" sz="1200" smtClean="0"/>
              <a:pPr>
                <a:defRPr/>
              </a:pPr>
              <a:t>10</a:t>
            </a:fld>
            <a:endParaRPr lang="en-US" sz="1200"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dirty="0">
                <a:latin typeface="Arial" charset="0"/>
              </a:rPr>
              <a:t>Instructor Notes</a:t>
            </a:r>
          </a:p>
          <a:p>
            <a:pPr>
              <a:defRPr/>
            </a:pPr>
            <a:endParaRPr lang="en-US" dirty="0">
              <a:latin typeface="Arial" charset="0"/>
            </a:endParaRPr>
          </a:p>
          <a:p>
            <a:pPr>
              <a:defRPr/>
            </a:pPr>
            <a:r>
              <a:rPr lang="en-US" dirty="0">
                <a:latin typeface="Arial" charset="0"/>
              </a:rPr>
              <a:t>Continue presenting the case. </a:t>
            </a:r>
          </a:p>
          <a:p>
            <a:pPr>
              <a:defRPr/>
            </a:pPr>
            <a:endParaRPr lang="en-US" dirty="0">
              <a:latin typeface="Arial" charset="0"/>
            </a:endParaRPr>
          </a:p>
        </p:txBody>
      </p:sp>
      <p:sp>
        <p:nvSpPr>
          <p:cNvPr id="32772"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3EDDAB05-F87B-43E6-8E21-D45A10E759A7}" type="slidenum">
              <a:rPr lang="en-US" sz="1200" smtClean="0"/>
              <a:pPr>
                <a:defRPr/>
              </a:pPr>
              <a:t>11</a:t>
            </a:fld>
            <a:endParaRPr lang="en-US" sz="1200"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dirty="0">
                <a:latin typeface="Arial" charset="0"/>
              </a:rPr>
              <a:t>Instructor Notes</a:t>
            </a:r>
          </a:p>
          <a:p>
            <a:pPr>
              <a:defRPr/>
            </a:pPr>
            <a:endParaRPr lang="en-US" dirty="0">
              <a:latin typeface="Arial" charset="0"/>
            </a:endParaRPr>
          </a:p>
          <a:p>
            <a:pPr>
              <a:defRPr/>
            </a:pPr>
            <a:r>
              <a:rPr lang="en-US" dirty="0">
                <a:latin typeface="Arial" charset="0"/>
              </a:rPr>
              <a:t>Continue presenting the case. </a:t>
            </a:r>
          </a:p>
          <a:p>
            <a:pPr>
              <a:defRPr/>
            </a:pPr>
            <a:endParaRPr lang="en-US" dirty="0">
              <a:latin typeface="Arial" charset="0"/>
            </a:endParaRPr>
          </a:p>
        </p:txBody>
      </p:sp>
      <p:sp>
        <p:nvSpPr>
          <p:cNvPr id="33796"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B776403B-FB06-436D-9ABF-DD054D644DB8}" type="slidenum">
              <a:rPr lang="en-US" sz="1200" smtClean="0"/>
              <a:pPr>
                <a:defRPr/>
              </a:pPr>
              <a:t>12</a:t>
            </a:fld>
            <a:endParaRPr lang="en-US" sz="1200"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r>
              <a:rPr lang="en-US" dirty="0" smtClean="0">
                <a:ea typeface="ＭＳ Ｐゴシック" pitchFamily="34" charset="-128"/>
              </a:rPr>
              <a:t>Instructor Notes </a:t>
            </a:r>
          </a:p>
          <a:p>
            <a:pPr eaLnBrk="1" hangingPunct="1">
              <a:defRPr/>
            </a:pPr>
            <a:endParaRPr lang="en-US" dirty="0" smtClean="0">
              <a:ea typeface="ＭＳ Ｐゴシック" pitchFamily="34" charset="-128"/>
            </a:endParaRPr>
          </a:p>
          <a:p>
            <a:pPr eaLnBrk="1" hangingPunct="1">
              <a:defRPr/>
            </a:pPr>
            <a:r>
              <a:rPr lang="en-US" dirty="0" smtClean="0">
                <a:ea typeface="ＭＳ Ｐゴシック" pitchFamily="34" charset="-128"/>
              </a:rPr>
              <a:t>5.  Monitoring of vital signs and other patient assessments will need to be done frequently to watch for changes in patient status. Additional treatments may be needed, and ongoing treatments need to be monitored for effectiveness and correct administration. Patient and crew safety and good teamwork is also essential to a successful transport.</a:t>
            </a:r>
          </a:p>
        </p:txBody>
      </p:sp>
      <p:sp>
        <p:nvSpPr>
          <p:cNvPr id="34820"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5E7B33EE-6CE7-469E-A78A-F63F347F28F2}" type="slidenum">
              <a:rPr lang="en-US" sz="1200" smtClean="0"/>
              <a:pPr>
                <a:defRPr/>
              </a:pPr>
              <a:t>13</a:t>
            </a:fld>
            <a:endParaRPr lang="en-US" sz="1200"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dirty="0">
                <a:latin typeface="Arial" charset="0"/>
              </a:rPr>
              <a:t>Instructor Notes</a:t>
            </a:r>
          </a:p>
          <a:p>
            <a:pPr>
              <a:defRPr/>
            </a:pPr>
            <a:endParaRPr lang="en-US" dirty="0">
              <a:latin typeface="Arial" charset="0"/>
            </a:endParaRPr>
          </a:p>
          <a:p>
            <a:pPr>
              <a:defRPr/>
            </a:pPr>
            <a:r>
              <a:rPr lang="en-US" dirty="0">
                <a:latin typeface="Arial" charset="0"/>
              </a:rPr>
              <a:t>Continue presenting the case. </a:t>
            </a:r>
          </a:p>
          <a:p>
            <a:pPr>
              <a:defRPr/>
            </a:pPr>
            <a:endParaRPr lang="en-US" dirty="0">
              <a:latin typeface="Arial" charset="0"/>
            </a:endParaRPr>
          </a:p>
        </p:txBody>
      </p:sp>
      <p:sp>
        <p:nvSpPr>
          <p:cNvPr id="35844"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A1D63C80-FAFC-4378-8278-75F6D2DE45EB}" type="slidenum">
              <a:rPr lang="en-US" sz="1200" smtClean="0"/>
              <a:pPr>
                <a:defRPr/>
              </a:pPr>
              <a:t>14</a:t>
            </a:fld>
            <a:endParaRPr lang="en-US" sz="1200"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dirty="0">
                <a:latin typeface="Arial" charset="0"/>
              </a:rPr>
              <a:t>Instructor Notes</a:t>
            </a:r>
          </a:p>
          <a:p>
            <a:pPr>
              <a:defRPr/>
            </a:pPr>
            <a:endParaRPr lang="en-US" dirty="0">
              <a:latin typeface="Arial" charset="0"/>
            </a:endParaRPr>
          </a:p>
          <a:p>
            <a:pPr>
              <a:defRPr/>
            </a:pPr>
            <a:r>
              <a:rPr lang="en-US" dirty="0">
                <a:latin typeface="Arial" charset="0"/>
              </a:rPr>
              <a:t>Continue presenting the case. </a:t>
            </a:r>
          </a:p>
          <a:p>
            <a:pPr>
              <a:defRPr/>
            </a:pPr>
            <a:endParaRPr lang="en-US" dirty="0">
              <a:latin typeface="Arial" charset="0"/>
            </a:endParaRPr>
          </a:p>
        </p:txBody>
      </p:sp>
      <p:sp>
        <p:nvSpPr>
          <p:cNvPr id="36868"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98EEDE02-E552-4775-9FBA-4624EBE1AB4D}" type="slidenum">
              <a:rPr lang="en-US" sz="1200" smtClean="0"/>
              <a:pPr>
                <a:defRPr/>
              </a:pPr>
              <a:t>15</a:t>
            </a:fld>
            <a:endParaRPr lang="en-US" sz="1200"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dirty="0">
                <a:latin typeface="Arial" charset="0"/>
              </a:rPr>
              <a:t>Instructor Notes </a:t>
            </a:r>
          </a:p>
          <a:p>
            <a:pPr>
              <a:defRPr/>
            </a:pPr>
            <a:endParaRPr lang="en-US" dirty="0">
              <a:latin typeface="Arial" charset="0"/>
            </a:endParaRPr>
          </a:p>
          <a:p>
            <a:pPr>
              <a:defRPr/>
            </a:pPr>
            <a:r>
              <a:rPr lang="en-US" dirty="0">
                <a:latin typeface="Arial" charset="0"/>
              </a:rPr>
              <a:t>Discuss the lessons learned from this case. </a:t>
            </a:r>
          </a:p>
        </p:txBody>
      </p:sp>
      <p:sp>
        <p:nvSpPr>
          <p:cNvPr id="37892"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DC56F8A9-7071-48FE-9438-8DD7038BC56B}" type="slidenum">
              <a:rPr lang="en-US" sz="1200" smtClean="0"/>
              <a:pPr>
                <a:defRPr/>
              </a:pPr>
              <a:t>16</a:t>
            </a:fld>
            <a:endParaRPr lang="en-US" sz="1200"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dirty="0">
                <a:latin typeface="Arial" charset="0"/>
              </a:rPr>
              <a:t>Instructor Notes </a:t>
            </a:r>
          </a:p>
          <a:p>
            <a:pPr>
              <a:defRPr/>
            </a:pPr>
            <a:endParaRPr lang="en-US" dirty="0">
              <a:latin typeface="Arial" charset="0"/>
            </a:endParaRPr>
          </a:p>
          <a:p>
            <a:pPr>
              <a:defRPr/>
            </a:pPr>
            <a:r>
              <a:rPr lang="en-US" dirty="0">
                <a:latin typeface="Arial" charset="0"/>
              </a:rPr>
              <a:t>Discuss the lessons learned from this case. </a:t>
            </a:r>
          </a:p>
          <a:p>
            <a:pPr>
              <a:defRPr/>
            </a:pPr>
            <a:endParaRPr lang="en-US" dirty="0">
              <a:latin typeface="Arial" charset="0"/>
            </a:endParaRPr>
          </a:p>
        </p:txBody>
      </p:sp>
      <p:sp>
        <p:nvSpPr>
          <p:cNvPr id="38916"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E70157EE-A5A0-49C9-B7AA-7561D675B038}" type="slidenum">
              <a:rPr lang="en-US" sz="1200" smtClean="0"/>
              <a:pPr>
                <a:defRPr/>
              </a:pPr>
              <a:t>17</a:t>
            </a:fld>
            <a:endParaRPr lang="en-US" sz="1200"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dirty="0">
                <a:latin typeface="Arial" charset="0"/>
              </a:rPr>
              <a:t>Instructor Notes </a:t>
            </a:r>
          </a:p>
          <a:p>
            <a:pPr>
              <a:defRPr/>
            </a:pPr>
            <a:endParaRPr lang="en-US" dirty="0">
              <a:latin typeface="Arial" charset="0"/>
            </a:endParaRPr>
          </a:p>
          <a:p>
            <a:pPr>
              <a:defRPr/>
            </a:pPr>
            <a:r>
              <a:rPr lang="en-US" dirty="0">
                <a:latin typeface="Arial" charset="0"/>
              </a:rPr>
              <a:t>Discuss the lessons learned from this case. </a:t>
            </a:r>
          </a:p>
          <a:p>
            <a:pPr>
              <a:defRPr/>
            </a:pPr>
            <a:endParaRPr lang="en-US" dirty="0">
              <a:latin typeface="Arial" charset="0"/>
            </a:endParaRPr>
          </a:p>
        </p:txBody>
      </p:sp>
      <p:sp>
        <p:nvSpPr>
          <p:cNvPr id="39940"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599A1AE6-1BAD-4B16-99E4-1A570CC70768}" type="slidenum">
              <a:rPr lang="en-US" sz="1200" smtClean="0"/>
              <a:pPr>
                <a:defRPr/>
              </a:pPr>
              <a:t>18</a:t>
            </a:fld>
            <a:endParaRPr lang="en-US" sz="1200"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dirty="0">
                <a:latin typeface="Arial" charset="0"/>
              </a:rPr>
              <a:t>Instructor Notes </a:t>
            </a:r>
          </a:p>
          <a:p>
            <a:pPr>
              <a:defRPr/>
            </a:pPr>
            <a:endParaRPr lang="en-US" dirty="0">
              <a:latin typeface="Arial" charset="0"/>
            </a:endParaRPr>
          </a:p>
          <a:p>
            <a:pPr>
              <a:defRPr/>
            </a:pPr>
            <a:r>
              <a:rPr lang="en-US" dirty="0">
                <a:latin typeface="Arial" charset="0"/>
              </a:rPr>
              <a:t>Discuss the lessons learned from this case. </a:t>
            </a:r>
          </a:p>
          <a:p>
            <a:pPr>
              <a:defRPr/>
            </a:pPr>
            <a:endParaRPr lang="en-US" dirty="0">
              <a:latin typeface="Arial" charset="0"/>
            </a:endParaRPr>
          </a:p>
        </p:txBody>
      </p:sp>
      <p:sp>
        <p:nvSpPr>
          <p:cNvPr id="40964"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EC6B9DAD-1C45-4F14-A6F7-36EC502F16DC}" type="slidenum">
              <a:rPr lang="en-US" sz="1200" smtClean="0"/>
              <a:pPr>
                <a:defRPr/>
              </a:pPr>
              <a:t>19</a:t>
            </a:fld>
            <a:endParaRPr lang="en-US" sz="1200"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dirty="0">
                <a:latin typeface="Arial" charset="0"/>
              </a:rPr>
              <a:t>Instructor Notes</a:t>
            </a:r>
          </a:p>
          <a:p>
            <a:pPr>
              <a:defRPr/>
            </a:pPr>
            <a:endParaRPr lang="en-US" dirty="0">
              <a:latin typeface="Arial" charset="0"/>
            </a:endParaRPr>
          </a:p>
          <a:p>
            <a:pPr>
              <a:defRPr/>
            </a:pPr>
            <a:r>
              <a:rPr lang="en-US" dirty="0">
                <a:latin typeface="Arial" charset="0"/>
              </a:rPr>
              <a:t>Begin presenting the case. </a:t>
            </a:r>
          </a:p>
        </p:txBody>
      </p:sp>
      <p:sp>
        <p:nvSpPr>
          <p:cNvPr id="23556"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032E6441-625A-49C5-B0AD-8844664786FC}" type="slidenum">
              <a:rPr lang="en-US" sz="1200" smtClean="0"/>
              <a:pPr>
                <a:defRPr/>
              </a:pPr>
              <a:t>2</a:t>
            </a:fld>
            <a:endParaRPr lang="en-US" sz="1200"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dirty="0">
                <a:latin typeface="Arial" charset="0"/>
              </a:rPr>
              <a:t>Instructor Notes</a:t>
            </a:r>
          </a:p>
          <a:p>
            <a:pPr>
              <a:defRPr/>
            </a:pPr>
            <a:endParaRPr lang="en-US" dirty="0">
              <a:latin typeface="Arial" charset="0"/>
            </a:endParaRPr>
          </a:p>
          <a:p>
            <a:pPr>
              <a:defRPr/>
            </a:pPr>
            <a:r>
              <a:rPr lang="en-US" dirty="0">
                <a:latin typeface="Arial" charset="0"/>
              </a:rPr>
              <a:t>Continue presenting the case. </a:t>
            </a:r>
          </a:p>
          <a:p>
            <a:pPr>
              <a:defRPr/>
            </a:pPr>
            <a:endParaRPr lang="en-US" dirty="0">
              <a:latin typeface="Arial" charset="0"/>
            </a:endParaRPr>
          </a:p>
        </p:txBody>
      </p:sp>
      <p:sp>
        <p:nvSpPr>
          <p:cNvPr id="24580"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5CB69CD3-D7D3-4A82-9792-EA293815CB64}" type="slidenum">
              <a:rPr lang="en-US" sz="1200" smtClean="0"/>
              <a:pPr>
                <a:defRPr/>
              </a:pPr>
              <a:t>3</a:t>
            </a:fld>
            <a:endParaRPr lang="en-US" sz="1200"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r>
              <a:rPr lang="en-US" dirty="0" smtClean="0">
                <a:ea typeface="ＭＳ Ｐゴシック" pitchFamily="34" charset="-128"/>
              </a:rPr>
              <a:t>Instructor Notes </a:t>
            </a:r>
          </a:p>
          <a:p>
            <a:pPr eaLnBrk="1" hangingPunct="1">
              <a:defRPr/>
            </a:pPr>
            <a:endParaRPr lang="en-US" dirty="0" smtClean="0">
              <a:ea typeface="ＭＳ Ｐゴシック" pitchFamily="34" charset="-128"/>
            </a:endParaRPr>
          </a:p>
          <a:p>
            <a:pPr eaLnBrk="1" hangingPunct="1">
              <a:defRPr/>
            </a:pPr>
            <a:r>
              <a:rPr lang="en-US" dirty="0" smtClean="0">
                <a:ea typeface="ＭＳ Ｐゴシック" pitchFamily="34" charset="-128"/>
              </a:rPr>
              <a:t>1. Generally, a </a:t>
            </a:r>
            <a:r>
              <a:rPr lang="en-US" altLang="en-US" dirty="0" smtClean="0">
                <a:ea typeface="ＭＳ Ｐゴシック" pitchFamily="34" charset="-128"/>
              </a:rPr>
              <a:t>“</a:t>
            </a:r>
            <a:r>
              <a:rPr lang="en-US" dirty="0" smtClean="0">
                <a:ea typeface="ＭＳ Ｐゴシック" pitchFamily="34" charset="-128"/>
              </a:rPr>
              <a:t>real emergency</a:t>
            </a:r>
            <a:r>
              <a:rPr lang="en-US" altLang="en-US" dirty="0" smtClean="0">
                <a:ea typeface="ＭＳ Ｐゴシック" pitchFamily="34" charset="-128"/>
              </a:rPr>
              <a:t>”</a:t>
            </a:r>
            <a:r>
              <a:rPr lang="en-US" dirty="0" smtClean="0">
                <a:ea typeface="ＭＳ Ｐゴシック" pitchFamily="34" charset="-128"/>
              </a:rPr>
              <a:t> is an event/situation needing immediate intervention to minimize/prevent serious injury or death. However, </a:t>
            </a:r>
            <a:r>
              <a:rPr lang="en-US" dirty="0" smtClean="0">
                <a:solidFill>
                  <a:srgbClr val="FF0000"/>
                </a:solidFill>
                <a:ea typeface="ＭＳ Ｐゴシック" pitchFamily="34" charset="-128"/>
              </a:rPr>
              <a:t>because </a:t>
            </a:r>
            <a:r>
              <a:rPr lang="en-US" dirty="0" smtClean="0">
                <a:ea typeface="ＭＳ Ｐゴシック" pitchFamily="34" charset="-128"/>
              </a:rPr>
              <a:t>perceptions related to the circumstances of an EMS call vary, it is best to assume an emergency exists until assessed to be otherwise.</a:t>
            </a:r>
          </a:p>
          <a:p>
            <a:pPr eaLnBrk="1" hangingPunct="1">
              <a:defRPr/>
            </a:pPr>
            <a:endParaRPr lang="en-US" dirty="0" smtClean="0">
              <a:ea typeface="ＭＳ Ｐゴシック" pitchFamily="34" charset="-128"/>
            </a:endParaRPr>
          </a:p>
          <a:p>
            <a:pPr eaLnBrk="1" hangingPunct="1">
              <a:defRPr/>
            </a:pPr>
            <a:r>
              <a:rPr lang="en-US" dirty="0" smtClean="0">
                <a:ea typeface="ＭＳ Ｐゴシック" pitchFamily="34" charset="-128"/>
              </a:rPr>
              <a:t>2. The primary roles and responsibilities of an EMT relate to being prepared for a call, emergency vehicle operation, scene evaluation/safety, patient access and assessment, emergency medical care, emotional support of patient/others, and communication to promote continuity of care. </a:t>
            </a:r>
            <a:r>
              <a:rPr lang="en-US" dirty="0" smtClean="0">
                <a:ea typeface="ＭＳ Ｐゴシック" pitchFamily="34" charset="-128"/>
              </a:rPr>
              <a:t>It </a:t>
            </a:r>
            <a:r>
              <a:rPr lang="en-US" dirty="0" smtClean="0">
                <a:ea typeface="ＭＳ Ｐゴシック" pitchFamily="34" charset="-128"/>
              </a:rPr>
              <a:t>also involves being an on-scene leader, obtaining additional resources as needed, maintaining privacy/confidentiality, and upholding medical/legal standards. Additional roles may involve performing administrative duties, participating in community relations, maintaining professional development, and contributing to the EMT profession. </a:t>
            </a:r>
          </a:p>
        </p:txBody>
      </p:sp>
      <p:sp>
        <p:nvSpPr>
          <p:cNvPr id="25604"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8FE220E9-3C3E-4ABF-97D6-EAA64D09ADE7}" type="slidenum">
              <a:rPr lang="en-US" sz="1200" smtClean="0"/>
              <a:pPr>
                <a:defRPr/>
              </a:pPr>
              <a:t>4</a:t>
            </a:fld>
            <a:endParaRPr lang="en-US" sz="1200"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dirty="0">
                <a:latin typeface="Arial" charset="0"/>
              </a:rPr>
              <a:t>Instructor Notes</a:t>
            </a:r>
          </a:p>
          <a:p>
            <a:pPr>
              <a:defRPr/>
            </a:pPr>
            <a:endParaRPr lang="en-US" dirty="0">
              <a:latin typeface="Arial" charset="0"/>
            </a:endParaRPr>
          </a:p>
          <a:p>
            <a:pPr>
              <a:defRPr/>
            </a:pPr>
            <a:r>
              <a:rPr lang="en-US" dirty="0">
                <a:latin typeface="Arial" charset="0"/>
              </a:rPr>
              <a:t>Continue presenting the case. </a:t>
            </a:r>
          </a:p>
          <a:p>
            <a:pPr>
              <a:defRPr/>
            </a:pPr>
            <a:endParaRPr lang="en-US" dirty="0">
              <a:latin typeface="Arial" charset="0"/>
            </a:endParaRPr>
          </a:p>
        </p:txBody>
      </p:sp>
      <p:sp>
        <p:nvSpPr>
          <p:cNvPr id="26628"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2A238F5D-9B54-4281-9CE5-FC6D4CA979D2}" type="slidenum">
              <a:rPr lang="en-US" sz="1200" smtClean="0"/>
              <a:pPr>
                <a:defRPr/>
              </a:pPr>
              <a:t>5</a:t>
            </a:fld>
            <a:endParaRPr lang="en-US" sz="1200"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dirty="0">
                <a:latin typeface="Arial" charset="0"/>
              </a:rPr>
              <a:t>Instructor Notes</a:t>
            </a:r>
          </a:p>
          <a:p>
            <a:pPr>
              <a:defRPr/>
            </a:pPr>
            <a:endParaRPr lang="en-US" dirty="0">
              <a:latin typeface="Arial" charset="0"/>
            </a:endParaRPr>
          </a:p>
          <a:p>
            <a:pPr>
              <a:defRPr/>
            </a:pPr>
            <a:r>
              <a:rPr lang="en-US" dirty="0">
                <a:latin typeface="Arial" charset="0"/>
              </a:rPr>
              <a:t>Continue presenting the case. </a:t>
            </a:r>
          </a:p>
          <a:p>
            <a:pPr>
              <a:defRPr/>
            </a:pPr>
            <a:endParaRPr lang="en-US" dirty="0">
              <a:latin typeface="Arial" charset="0"/>
            </a:endParaRPr>
          </a:p>
        </p:txBody>
      </p:sp>
      <p:sp>
        <p:nvSpPr>
          <p:cNvPr id="27652"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9612B40E-94AB-4DEA-BF4C-AE3EC212DC85}" type="slidenum">
              <a:rPr lang="en-US" sz="1200" smtClean="0"/>
              <a:pPr>
                <a:defRPr/>
              </a:pPr>
              <a:t>6</a:t>
            </a:fld>
            <a:endParaRPr lang="en-US" sz="1200"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r>
              <a:rPr lang="en-US" dirty="0" smtClean="0">
                <a:ea typeface="ＭＳ Ｐゴシック" pitchFamily="34" charset="-128"/>
              </a:rPr>
              <a:t>Instructor Notes </a:t>
            </a:r>
          </a:p>
          <a:p>
            <a:pPr eaLnBrk="1" hangingPunct="1">
              <a:defRPr/>
            </a:pPr>
            <a:endParaRPr lang="en-US" dirty="0" smtClean="0">
              <a:ea typeface="ＭＳ Ｐゴシック" pitchFamily="34" charset="-128"/>
            </a:endParaRPr>
          </a:p>
          <a:p>
            <a:pPr eaLnBrk="1" hangingPunct="1">
              <a:defRPr/>
            </a:pPr>
            <a:r>
              <a:rPr lang="en-US" dirty="0" smtClean="0">
                <a:ea typeface="ＭＳ Ｐゴシック" pitchFamily="34" charset="-128"/>
              </a:rPr>
              <a:t>3.  You should assist the paramedic to assess the patient</a:t>
            </a:r>
            <a:r>
              <a:rPr lang="en-US" altLang="en-US" dirty="0" smtClean="0">
                <a:ea typeface="ＭＳ Ｐゴシック" pitchFamily="34" charset="-128"/>
              </a:rPr>
              <a:t>’</a:t>
            </a:r>
            <a:r>
              <a:rPr lang="en-US" dirty="0" smtClean="0">
                <a:ea typeface="ＭＳ Ｐゴシック" pitchFamily="34" charset="-128"/>
              </a:rPr>
              <a:t>s current status: Has the patient regained consciousness? Does the patient need airway support or oxygen, etc? Vital sign monitoring will be very important and can be done while the paramedic performs other duties. You may also be able to assist the paramedic with other assessment or management and transport needs, and you should be prepared to resume CPR if the patient again goes into cardiac arrest.  </a:t>
            </a:r>
          </a:p>
        </p:txBody>
      </p:sp>
      <p:sp>
        <p:nvSpPr>
          <p:cNvPr id="28676"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18CE0228-E5F7-4FB5-A77E-1F0816AD379D}" type="slidenum">
              <a:rPr lang="en-US" sz="1200" smtClean="0"/>
              <a:pPr>
                <a:defRPr/>
              </a:pPr>
              <a:t>7</a:t>
            </a:fld>
            <a:endParaRPr lang="en-US" sz="1200"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dirty="0">
                <a:latin typeface="Arial" charset="0"/>
              </a:rPr>
              <a:t>Instructor Notes</a:t>
            </a:r>
          </a:p>
          <a:p>
            <a:pPr>
              <a:defRPr/>
            </a:pPr>
            <a:endParaRPr lang="en-US" dirty="0">
              <a:latin typeface="Arial" charset="0"/>
            </a:endParaRPr>
          </a:p>
          <a:p>
            <a:pPr>
              <a:defRPr/>
            </a:pPr>
            <a:r>
              <a:rPr lang="en-US" dirty="0">
                <a:latin typeface="Arial" charset="0"/>
              </a:rPr>
              <a:t>Continue presenting the case. </a:t>
            </a:r>
          </a:p>
          <a:p>
            <a:pPr>
              <a:defRPr/>
            </a:pPr>
            <a:endParaRPr lang="en-US" dirty="0">
              <a:latin typeface="Arial" charset="0"/>
            </a:endParaRPr>
          </a:p>
        </p:txBody>
      </p:sp>
      <p:sp>
        <p:nvSpPr>
          <p:cNvPr id="29700"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3AC20242-4B71-4E45-96F5-8264BCE4F363}" type="slidenum">
              <a:rPr lang="en-US" sz="1200" smtClean="0"/>
              <a:pPr>
                <a:defRPr/>
              </a:pPr>
              <a:t>8</a:t>
            </a:fld>
            <a:endParaRPr lang="en-US" sz="1200"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dirty="0">
                <a:latin typeface="Arial" charset="0"/>
              </a:rPr>
              <a:t>Instructor Notes</a:t>
            </a:r>
          </a:p>
          <a:p>
            <a:pPr>
              <a:defRPr/>
            </a:pPr>
            <a:endParaRPr lang="en-US" dirty="0">
              <a:latin typeface="Arial" charset="0"/>
            </a:endParaRPr>
          </a:p>
          <a:p>
            <a:pPr>
              <a:defRPr/>
            </a:pPr>
            <a:r>
              <a:rPr lang="en-US" dirty="0">
                <a:latin typeface="Arial" charset="0"/>
              </a:rPr>
              <a:t>Continue presenting the case. </a:t>
            </a:r>
          </a:p>
          <a:p>
            <a:pPr>
              <a:defRPr/>
            </a:pPr>
            <a:endParaRPr lang="en-US" dirty="0">
              <a:latin typeface="Arial" charset="0"/>
            </a:endParaRPr>
          </a:p>
        </p:txBody>
      </p:sp>
      <p:sp>
        <p:nvSpPr>
          <p:cNvPr id="30724"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5F1CA69C-EBB0-459D-A1FE-D8311DFE6AC3}" type="slidenum">
              <a:rPr lang="en-US" sz="1200" smtClean="0"/>
              <a:pPr>
                <a:defRPr/>
              </a:pPr>
              <a:t>9</a:t>
            </a:fld>
            <a:endParaRPr lang="en-US" sz="1200"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3" name="Picture 4" descr="C:\fms\Slide Backgrounds\9781284080179_PPBG_EMT11e9.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5" y="0"/>
            <a:ext cx="9169400" cy="687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02" name="Rectangle 2"/>
          <p:cNvSpPr>
            <a:spLocks noGrp="1" noChangeArrowheads="1"/>
          </p:cNvSpPr>
          <p:nvPr>
            <p:ph type="ctrTitle"/>
          </p:nvPr>
        </p:nvSpPr>
        <p:spPr>
          <a:xfrm>
            <a:off x="0" y="4800600"/>
            <a:ext cx="9144000" cy="1143000"/>
          </a:xfrm>
          <a:solidFill>
            <a:schemeClr val="bg1">
              <a:alpha val="44000"/>
            </a:schemeClr>
          </a:solidFill>
          <a:effectLst/>
          <a:extLst>
            <a:ext uri="{AF507438-7753-43E0-B8FC-AC1667EBCBE1}">
              <a14:hiddenEffects xmlns:a14="http://schemas.microsoft.com/office/drawing/2010/main">
                <a:effectLst>
                  <a:outerShdw blurRad="38100" dist="25399" dir="2700000" algn="ctr" rotWithShape="0">
                    <a:schemeClr val="bg2"/>
                  </a:outerShdw>
                </a:effectLst>
              </a14:hiddenEffects>
            </a:ext>
          </a:extLst>
        </p:spPr>
        <p:txBody>
          <a:bodyPr/>
          <a:lstStyle>
            <a:lvl1pPr>
              <a:defRPr sz="4400">
                <a:solidFill>
                  <a:schemeClr val="bg1"/>
                </a:solidFill>
              </a:defRPr>
            </a:lvl1pPr>
          </a:lstStyle>
          <a:p>
            <a:pPr lvl="0"/>
            <a:r>
              <a:rPr lang="en-US" altLang="en-US" noProof="0" dirty="0" smtClean="0"/>
              <a:t>Click to edit Master title style</a:t>
            </a:r>
          </a:p>
        </p:txBody>
      </p:sp>
    </p:spTree>
    <p:extLst>
      <p:ext uri="{BB962C8B-B14F-4D97-AF65-F5344CB8AC3E}">
        <p14:creationId xmlns:p14="http://schemas.microsoft.com/office/powerpoint/2010/main" val="9439975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50646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0"/>
            <a:ext cx="2057400" cy="5181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0"/>
            <a:ext cx="6019800" cy="5181600"/>
          </a:xfrm>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12860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effectLst/>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99877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12567846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828800"/>
            <a:ext cx="3581400" cy="42672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828800"/>
            <a:ext cx="3581400" cy="42672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09027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5667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41499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1812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832903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1184841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4" descr="C:\fms\Slide Backgrounds\9781284080179_PPBG_EMT11e10.jp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69400" cy="687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57200" y="914400"/>
            <a:ext cx="8229600"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3"/>
          <p:cNvSpPr>
            <a:spLocks noGrp="1" noChangeArrowheads="1"/>
          </p:cNvSpPr>
          <p:nvPr>
            <p:ph type="body" idx="1"/>
          </p:nvPr>
        </p:nvSpPr>
        <p:spPr bwMode="auto">
          <a:xfrm>
            <a:off x="914400" y="1828800"/>
            <a:ext cx="73152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p:txBody>
      </p:sp>
    </p:spTree>
  </p:cSld>
  <p:clrMap bg1="lt1" tx1="dk1" bg2="lt2" tx2="dk2" accent1="accent1" accent2="accent2" accent3="accent3" accent4="accent4" accent5="accent5" accent6="accent6" hlink="hlink" folHlink="folHlink"/>
  <p:sldLayoutIdLst>
    <p:sldLayoutId id="2147483719"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xStyles>
    <p:titleStyle>
      <a:lvl1pPr algn="ctr" rtl="0" eaLnBrk="0" fontAlgn="base" hangingPunct="0">
        <a:spcBef>
          <a:spcPct val="0"/>
        </a:spcBef>
        <a:spcAft>
          <a:spcPct val="0"/>
        </a:spcAft>
        <a:defRPr sz="3400" b="1" kern="1200">
          <a:solidFill>
            <a:schemeClr val="bg1"/>
          </a:solidFill>
          <a:latin typeface="+mj-lt"/>
          <a:ea typeface="ＭＳ Ｐゴシック" charset="0"/>
          <a:cs typeface="+mj-cs"/>
        </a:defRPr>
      </a:lvl1pPr>
      <a:lvl2pPr algn="ctr" rtl="0" eaLnBrk="0" fontAlgn="base" hangingPunct="0">
        <a:spcBef>
          <a:spcPct val="0"/>
        </a:spcBef>
        <a:spcAft>
          <a:spcPct val="0"/>
        </a:spcAft>
        <a:defRPr sz="3400" b="1">
          <a:solidFill>
            <a:schemeClr val="bg1"/>
          </a:solidFill>
          <a:latin typeface="Arial" panose="020B0604020202020204" pitchFamily="34" charset="0"/>
          <a:ea typeface="ＭＳ Ｐゴシック" charset="0"/>
        </a:defRPr>
      </a:lvl2pPr>
      <a:lvl3pPr algn="ctr" rtl="0" eaLnBrk="0" fontAlgn="base" hangingPunct="0">
        <a:spcBef>
          <a:spcPct val="0"/>
        </a:spcBef>
        <a:spcAft>
          <a:spcPct val="0"/>
        </a:spcAft>
        <a:defRPr sz="3400" b="1">
          <a:solidFill>
            <a:schemeClr val="bg1"/>
          </a:solidFill>
          <a:latin typeface="Arial" panose="020B0604020202020204" pitchFamily="34" charset="0"/>
          <a:ea typeface="ＭＳ Ｐゴシック" charset="0"/>
        </a:defRPr>
      </a:lvl3pPr>
      <a:lvl4pPr algn="ctr" rtl="0" eaLnBrk="0" fontAlgn="base" hangingPunct="0">
        <a:spcBef>
          <a:spcPct val="0"/>
        </a:spcBef>
        <a:spcAft>
          <a:spcPct val="0"/>
        </a:spcAft>
        <a:defRPr sz="3400" b="1">
          <a:solidFill>
            <a:schemeClr val="bg1"/>
          </a:solidFill>
          <a:latin typeface="Arial" panose="020B0604020202020204" pitchFamily="34" charset="0"/>
          <a:ea typeface="ＭＳ Ｐゴシック" charset="0"/>
        </a:defRPr>
      </a:lvl4pPr>
      <a:lvl5pPr algn="ctr" rtl="0" eaLnBrk="0" fontAlgn="base" hangingPunct="0">
        <a:spcBef>
          <a:spcPct val="0"/>
        </a:spcBef>
        <a:spcAft>
          <a:spcPct val="0"/>
        </a:spcAft>
        <a:defRPr sz="3400" b="1">
          <a:solidFill>
            <a:schemeClr val="bg1"/>
          </a:solidFill>
          <a:latin typeface="Arial" panose="020B0604020202020204" pitchFamily="34" charset="0"/>
          <a:ea typeface="ＭＳ Ｐゴシック" charset="0"/>
        </a:defRPr>
      </a:lvl5pPr>
      <a:lvl6pPr marL="457200" algn="ctr" rtl="0" fontAlgn="base">
        <a:spcBef>
          <a:spcPct val="0"/>
        </a:spcBef>
        <a:spcAft>
          <a:spcPct val="0"/>
        </a:spcAft>
        <a:defRPr sz="3400" b="1">
          <a:solidFill>
            <a:schemeClr val="bg1"/>
          </a:solidFill>
          <a:latin typeface="Arial" panose="020B0604020202020204" pitchFamily="34" charset="0"/>
        </a:defRPr>
      </a:lvl6pPr>
      <a:lvl7pPr marL="914400" algn="ctr" rtl="0" fontAlgn="base">
        <a:spcBef>
          <a:spcPct val="0"/>
        </a:spcBef>
        <a:spcAft>
          <a:spcPct val="0"/>
        </a:spcAft>
        <a:defRPr sz="3400" b="1">
          <a:solidFill>
            <a:schemeClr val="bg1"/>
          </a:solidFill>
          <a:latin typeface="Arial" panose="020B0604020202020204" pitchFamily="34" charset="0"/>
        </a:defRPr>
      </a:lvl7pPr>
      <a:lvl8pPr marL="1371600" algn="ctr" rtl="0" fontAlgn="base">
        <a:spcBef>
          <a:spcPct val="0"/>
        </a:spcBef>
        <a:spcAft>
          <a:spcPct val="0"/>
        </a:spcAft>
        <a:defRPr sz="3400" b="1">
          <a:solidFill>
            <a:schemeClr val="bg1"/>
          </a:solidFill>
          <a:latin typeface="Arial" panose="020B0604020202020204" pitchFamily="34" charset="0"/>
        </a:defRPr>
      </a:lvl8pPr>
      <a:lvl9pPr marL="1828800" algn="ctr" rtl="0" fontAlgn="base">
        <a:spcBef>
          <a:spcPct val="0"/>
        </a:spcBef>
        <a:spcAft>
          <a:spcPct val="0"/>
        </a:spcAft>
        <a:defRPr sz="3400" b="1">
          <a:solidFill>
            <a:schemeClr val="bg1"/>
          </a:solidFill>
          <a:latin typeface="Arial" panose="020B0604020202020204" pitchFamily="34" charset="0"/>
        </a:defRPr>
      </a:lvl9pPr>
    </p:titleStyle>
    <p:bodyStyle>
      <a:lvl1pPr marL="288925" indent="-288925" algn="l" rtl="0" eaLnBrk="0" fontAlgn="base" hangingPunct="0">
        <a:spcBef>
          <a:spcPct val="20000"/>
        </a:spcBef>
        <a:spcAft>
          <a:spcPct val="0"/>
        </a:spcAft>
        <a:buClr>
          <a:srgbClr val="00652E"/>
        </a:buClr>
        <a:tabLst>
          <a:tab pos="801688" algn="l"/>
        </a:tabLst>
        <a:defRPr sz="2400" kern="1200">
          <a:solidFill>
            <a:schemeClr val="bg1"/>
          </a:solidFill>
          <a:latin typeface="+mn-lt"/>
          <a:ea typeface="ＭＳ Ｐゴシック" charset="0"/>
          <a:cs typeface="+mn-cs"/>
        </a:defRPr>
      </a:lvl1pPr>
      <a:lvl2pPr marL="801688" indent="-398463" algn="l" rtl="0" eaLnBrk="0" fontAlgn="base" hangingPunct="0">
        <a:spcBef>
          <a:spcPct val="20000"/>
        </a:spcBef>
        <a:spcAft>
          <a:spcPct val="0"/>
        </a:spcAft>
        <a:tabLst>
          <a:tab pos="801688" algn="l"/>
        </a:tabLst>
        <a:defRPr sz="2200" b="1" kern="1200">
          <a:solidFill>
            <a:schemeClr val="accent2"/>
          </a:solidFill>
          <a:latin typeface="+mn-lt"/>
          <a:ea typeface="ＭＳ Ｐゴシック" charset="0"/>
          <a:cs typeface="+mn-cs"/>
        </a:defRPr>
      </a:lvl2pPr>
      <a:lvl3pPr marL="1144588" indent="-117475" algn="l" rtl="0" eaLnBrk="0" fontAlgn="base" hangingPunct="0">
        <a:spcBef>
          <a:spcPct val="20000"/>
        </a:spcBef>
        <a:spcAft>
          <a:spcPct val="0"/>
        </a:spcAft>
        <a:buChar char="•"/>
        <a:tabLst>
          <a:tab pos="801688" algn="l"/>
        </a:tabLst>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Char char="–"/>
        <a:tabLst>
          <a:tab pos="801688" algn="l"/>
        </a:tabLst>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Char char="»"/>
        <a:tabLst>
          <a:tab pos="801688" algn="l"/>
        </a:tabLst>
        <a:defRPr sz="2000"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ctrTitle"/>
          </p:nvPr>
        </p:nvSpPr>
        <p:spPr>
          <a:xfrm>
            <a:off x="0" y="3370263"/>
            <a:ext cx="9172575" cy="1979612"/>
          </a:xfrm>
          <a:solidFill>
            <a:srgbClr val="00652E">
              <a:alpha val="44000"/>
            </a:srgbClr>
          </a:solidFill>
        </p:spPr>
        <p:txBody>
          <a:bodyPr/>
          <a:lstStyle/>
          <a:p>
            <a:pPr eaLnBrk="1" hangingPunct="1">
              <a:defRPr/>
            </a:pPr>
            <a:r>
              <a:rPr lang="en-US" sz="4000" dirty="0"/>
              <a:t>Chapter 1</a:t>
            </a:r>
            <a:r>
              <a:rPr lang="en-US" altLang="en-US" dirty="0"/>
              <a:t/>
            </a:r>
            <a:br>
              <a:rPr lang="en-US" altLang="en-US" dirty="0"/>
            </a:br>
            <a:r>
              <a:rPr lang="en-US" altLang="en-US" sz="3200" dirty="0" smtClean="0">
                <a:ea typeface="+mj-ea"/>
              </a:rPr>
              <a:t>EMS Systems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300" name="Rectangle 4"/>
          <p:cNvSpPr>
            <a:spLocks noGrp="1" noChangeArrowheads="1"/>
          </p:cNvSpPr>
          <p:nvPr>
            <p:ph type="title"/>
          </p:nvPr>
        </p:nvSpPr>
        <p:spPr/>
        <p:txBody>
          <a:bodyPr/>
          <a:lstStyle/>
          <a:p>
            <a:pPr eaLnBrk="1" hangingPunct="1">
              <a:defRPr/>
            </a:pPr>
            <a:r>
              <a:rPr lang="en-US" altLang="en-US" dirty="0">
                <a:solidFill>
                  <a:srgbClr val="F37021"/>
                </a:solidFill>
                <a:ea typeface="+mj-ea"/>
              </a:rPr>
              <a:t>Part 3</a:t>
            </a:r>
          </a:p>
        </p:txBody>
      </p:sp>
      <p:sp>
        <p:nvSpPr>
          <p:cNvPr id="12291" name="Rectangle 5"/>
          <p:cNvSpPr>
            <a:spLocks noGrp="1" noChangeArrowheads="1"/>
          </p:cNvSpPr>
          <p:nvPr>
            <p:ph type="body" idx="1"/>
          </p:nvPr>
        </p:nvSpPr>
        <p:spPr/>
        <p:txBody>
          <a:bodyPr/>
          <a:lstStyle/>
          <a:p>
            <a:pPr eaLnBrk="1" hangingPunct="1"/>
            <a:r>
              <a:rPr lang="en-US" dirty="0" smtClean="0">
                <a:ea typeface="ＭＳ Ｐゴシック" pitchFamily="34" charset="-128"/>
              </a:rPr>
              <a:t>4. How can you help the patient</a:t>
            </a:r>
            <a:r>
              <a:rPr lang="en-US" altLang="en-US" dirty="0" smtClean="0">
                <a:ea typeface="ＭＳ Ｐゴシック" pitchFamily="34" charset="-128"/>
              </a:rPr>
              <a:t>’</a:t>
            </a:r>
            <a:r>
              <a:rPr lang="en-US" dirty="0" smtClean="0">
                <a:ea typeface="ＭＳ Ｐゴシック" pitchFamily="34" charset="-128"/>
              </a:rPr>
              <a:t>s daughter, and what should you do or say?</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4" name="Rectangle 4"/>
          <p:cNvSpPr>
            <a:spLocks noGrp="1" noChangeArrowheads="1"/>
          </p:cNvSpPr>
          <p:nvPr>
            <p:ph type="title"/>
          </p:nvPr>
        </p:nvSpPr>
        <p:spPr/>
        <p:txBody>
          <a:bodyPr/>
          <a:lstStyle/>
          <a:p>
            <a:pPr eaLnBrk="1" hangingPunct="1">
              <a:defRPr/>
            </a:pPr>
            <a:r>
              <a:rPr lang="en-US" altLang="en-US" dirty="0">
                <a:solidFill>
                  <a:srgbClr val="F37021"/>
                </a:solidFill>
                <a:ea typeface="+mj-ea"/>
              </a:rPr>
              <a:t>Part 4</a:t>
            </a:r>
          </a:p>
        </p:txBody>
      </p:sp>
      <p:sp>
        <p:nvSpPr>
          <p:cNvPr id="13315" name="Rectangle 5"/>
          <p:cNvSpPr>
            <a:spLocks noGrp="1" noChangeArrowheads="1"/>
          </p:cNvSpPr>
          <p:nvPr>
            <p:ph type="body" idx="1"/>
          </p:nvPr>
        </p:nvSpPr>
        <p:spPr/>
        <p:txBody>
          <a:bodyPr/>
          <a:lstStyle/>
          <a:p>
            <a:pPr eaLnBrk="1" hangingPunct="1"/>
            <a:r>
              <a:rPr lang="en-US" dirty="0" smtClean="0">
                <a:ea typeface="ＭＳ Ｐゴシック" pitchFamily="34" charset="-128"/>
              </a:rPr>
              <a:t>Without delaying patient transport, you briefly explain to the family member that upon your arrival, her father was not awake, was not breathing, and did not have a pulse. You explain that you have helped his heart to start beating again and are breathing for him, but that he is still unconscious. You explain that everything is being done to help him until he arrives at the hospital and physicians take over his care.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8" name="Rectangle 4"/>
          <p:cNvSpPr>
            <a:spLocks noGrp="1" noChangeArrowheads="1"/>
          </p:cNvSpPr>
          <p:nvPr>
            <p:ph type="title"/>
          </p:nvPr>
        </p:nvSpPr>
        <p:spPr/>
        <p:txBody>
          <a:bodyPr/>
          <a:lstStyle/>
          <a:p>
            <a:pPr eaLnBrk="1" hangingPunct="1">
              <a:defRPr/>
            </a:pPr>
            <a:r>
              <a:rPr lang="en-US" altLang="en-US" dirty="0">
                <a:solidFill>
                  <a:srgbClr val="F37021"/>
                </a:solidFill>
                <a:ea typeface="+mj-ea"/>
              </a:rPr>
              <a:t>Part 4</a:t>
            </a:r>
          </a:p>
        </p:txBody>
      </p:sp>
      <p:sp>
        <p:nvSpPr>
          <p:cNvPr id="14339" name="Rectangle 5"/>
          <p:cNvSpPr>
            <a:spLocks noGrp="1" noChangeArrowheads="1"/>
          </p:cNvSpPr>
          <p:nvPr>
            <p:ph type="body" idx="1"/>
          </p:nvPr>
        </p:nvSpPr>
        <p:spPr/>
        <p:txBody>
          <a:bodyPr/>
          <a:lstStyle/>
          <a:p>
            <a:pPr eaLnBrk="1" hangingPunct="1"/>
            <a:r>
              <a:rPr lang="en-US" dirty="0" smtClean="0">
                <a:ea typeface="ＭＳ Ｐゴシック" pitchFamily="34" charset="-128"/>
              </a:rPr>
              <a:t>She seems comforted by your kind words and professional demeanor and asks to travel with you to the hospital. You assist her to the front of the ambulance and help her with her seat belt. The volunteer firefighter is trained to drive emergency vehicles and offers to drive you and your partner to the hospital. The paramedic requests your help in the patient compartment. </a:t>
            </a:r>
          </a:p>
          <a:p>
            <a:pPr eaLnBrk="1" hangingPunct="1"/>
            <a:endParaRPr lang="en-US" dirty="0" smtClean="0">
              <a:ea typeface="ＭＳ Ｐゴシック" pitchFamily="34" charset="-128"/>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2" name="Rectangle 4"/>
          <p:cNvSpPr>
            <a:spLocks noGrp="1" noChangeArrowheads="1"/>
          </p:cNvSpPr>
          <p:nvPr>
            <p:ph type="title"/>
          </p:nvPr>
        </p:nvSpPr>
        <p:spPr/>
        <p:txBody>
          <a:bodyPr/>
          <a:lstStyle/>
          <a:p>
            <a:pPr eaLnBrk="1" hangingPunct="1">
              <a:defRPr/>
            </a:pPr>
            <a:r>
              <a:rPr lang="en-US" altLang="en-US" dirty="0">
                <a:solidFill>
                  <a:srgbClr val="F37021"/>
                </a:solidFill>
                <a:ea typeface="+mj-ea"/>
              </a:rPr>
              <a:t>Part 4</a:t>
            </a:r>
          </a:p>
        </p:txBody>
      </p:sp>
      <p:sp>
        <p:nvSpPr>
          <p:cNvPr id="15363" name="Rectangle 5"/>
          <p:cNvSpPr>
            <a:spLocks noGrp="1" noChangeArrowheads="1"/>
          </p:cNvSpPr>
          <p:nvPr>
            <p:ph type="body" idx="1"/>
          </p:nvPr>
        </p:nvSpPr>
        <p:spPr/>
        <p:txBody>
          <a:bodyPr/>
          <a:lstStyle/>
          <a:p>
            <a:pPr eaLnBrk="1" hangingPunct="1"/>
            <a:r>
              <a:rPr lang="en-US" dirty="0" smtClean="0">
                <a:ea typeface="ＭＳ Ｐゴシック" pitchFamily="34" charset="-128"/>
              </a:rPr>
              <a:t>5.	 What are some considerations for successful patient management during transport?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6" name="Rectangle 4"/>
          <p:cNvSpPr>
            <a:spLocks noGrp="1" noChangeArrowheads="1"/>
          </p:cNvSpPr>
          <p:nvPr>
            <p:ph type="title"/>
          </p:nvPr>
        </p:nvSpPr>
        <p:spPr/>
        <p:txBody>
          <a:bodyPr/>
          <a:lstStyle/>
          <a:p>
            <a:pPr eaLnBrk="1" hangingPunct="1">
              <a:defRPr/>
            </a:pPr>
            <a:r>
              <a:rPr lang="en-US" altLang="en-US" dirty="0">
                <a:solidFill>
                  <a:srgbClr val="F37021"/>
                </a:solidFill>
                <a:ea typeface="+mj-ea"/>
              </a:rPr>
              <a:t>Part 5</a:t>
            </a:r>
          </a:p>
        </p:txBody>
      </p:sp>
      <p:sp>
        <p:nvSpPr>
          <p:cNvPr id="16387" name="Rectangle 5"/>
          <p:cNvSpPr>
            <a:spLocks noGrp="1" noChangeArrowheads="1"/>
          </p:cNvSpPr>
          <p:nvPr>
            <p:ph type="body" idx="1"/>
          </p:nvPr>
        </p:nvSpPr>
        <p:spPr/>
        <p:txBody>
          <a:bodyPr/>
          <a:lstStyle/>
          <a:p>
            <a:pPr eaLnBrk="1" hangingPunct="1"/>
            <a:r>
              <a:rPr lang="en-US" dirty="0" smtClean="0">
                <a:ea typeface="ＭＳ Ｐゴシック" pitchFamily="34" charset="-128"/>
              </a:rPr>
              <a:t>Minutes later, you arrive at the hospital. You and your partner have continued stabilizing the patient by reassessing the airway to confirm proper tube placement, providing additional medications as needed, and continuously monitoring the cardiac rhythm.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20" name="Rectangle 4"/>
          <p:cNvSpPr>
            <a:spLocks noGrp="1" noChangeArrowheads="1"/>
          </p:cNvSpPr>
          <p:nvPr>
            <p:ph type="title"/>
          </p:nvPr>
        </p:nvSpPr>
        <p:spPr/>
        <p:txBody>
          <a:bodyPr/>
          <a:lstStyle/>
          <a:p>
            <a:pPr eaLnBrk="1" hangingPunct="1">
              <a:defRPr/>
            </a:pPr>
            <a:r>
              <a:rPr lang="en-US" altLang="en-US" dirty="0">
                <a:solidFill>
                  <a:srgbClr val="F37021"/>
                </a:solidFill>
                <a:ea typeface="+mj-ea"/>
              </a:rPr>
              <a:t>Part 5</a:t>
            </a:r>
          </a:p>
        </p:txBody>
      </p:sp>
      <p:sp>
        <p:nvSpPr>
          <p:cNvPr id="17411" name="Rectangle 5"/>
          <p:cNvSpPr>
            <a:spLocks noGrp="1" noChangeArrowheads="1"/>
          </p:cNvSpPr>
          <p:nvPr>
            <p:ph type="body" idx="1"/>
          </p:nvPr>
        </p:nvSpPr>
        <p:spPr/>
        <p:txBody>
          <a:bodyPr/>
          <a:lstStyle/>
          <a:p>
            <a:pPr eaLnBrk="1" hangingPunct="1"/>
            <a:r>
              <a:rPr lang="en-US" dirty="0" smtClean="0">
                <a:ea typeface="ＭＳ Ｐゴシック" pitchFamily="34" charset="-128"/>
              </a:rPr>
              <a:t>One week later, you learn that the patient has made an impressive recovery and has been discharged from the hospital. He and his daughter later visit you and the other responders to express their thanks with homemade treats for everyone to enjoy.</a:t>
            </a:r>
          </a:p>
          <a:p>
            <a:pPr eaLnBrk="1" hangingPunct="1"/>
            <a:endParaRPr lang="en-US" dirty="0" smtClean="0">
              <a:ea typeface="ＭＳ Ｐゴシック" pitchFamily="34" charset="-128"/>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4" name="Rectangle 4"/>
          <p:cNvSpPr>
            <a:spLocks noGrp="1" noChangeArrowheads="1"/>
          </p:cNvSpPr>
          <p:nvPr>
            <p:ph type="title"/>
          </p:nvPr>
        </p:nvSpPr>
        <p:spPr/>
        <p:txBody>
          <a:bodyPr/>
          <a:lstStyle/>
          <a:p>
            <a:pPr eaLnBrk="1" hangingPunct="1">
              <a:defRPr/>
            </a:pPr>
            <a:r>
              <a:rPr lang="en-US" altLang="en-US" dirty="0">
                <a:solidFill>
                  <a:srgbClr val="F37021"/>
                </a:solidFill>
                <a:ea typeface="+mj-ea"/>
              </a:rPr>
              <a:t>Summary</a:t>
            </a:r>
            <a:r>
              <a:rPr lang="en-US" altLang="en-US" dirty="0" smtClean="0">
                <a:ea typeface="+mj-ea"/>
              </a:rPr>
              <a:t> </a:t>
            </a:r>
          </a:p>
        </p:txBody>
      </p:sp>
      <p:sp>
        <p:nvSpPr>
          <p:cNvPr id="18435" name="Rectangle 5"/>
          <p:cNvSpPr>
            <a:spLocks noGrp="1" noChangeArrowheads="1"/>
          </p:cNvSpPr>
          <p:nvPr>
            <p:ph type="body" idx="1"/>
          </p:nvPr>
        </p:nvSpPr>
        <p:spPr/>
        <p:txBody>
          <a:bodyPr/>
          <a:lstStyle/>
          <a:p>
            <a:pPr eaLnBrk="1" hangingPunct="1"/>
            <a:r>
              <a:rPr lang="en-US" dirty="0" smtClean="0">
                <a:ea typeface="ＭＳ Ｐゴシック" pitchFamily="34" charset="-128"/>
              </a:rPr>
              <a:t>An emergency can be defined as an event or situation that requires immediate intervention to minimize or prevent serious damage or death. As an EMT, your primary roles involve providing basic life support measures, maintaining a state of response readiness, and working as a team member.</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8" name="Rectangle 4"/>
          <p:cNvSpPr>
            <a:spLocks noGrp="1" noChangeArrowheads="1"/>
          </p:cNvSpPr>
          <p:nvPr>
            <p:ph type="title"/>
          </p:nvPr>
        </p:nvSpPr>
        <p:spPr/>
        <p:txBody>
          <a:bodyPr/>
          <a:lstStyle/>
          <a:p>
            <a:pPr eaLnBrk="1" hangingPunct="1">
              <a:defRPr/>
            </a:pPr>
            <a:r>
              <a:rPr lang="en-US" altLang="en-US" dirty="0">
                <a:solidFill>
                  <a:srgbClr val="F37021"/>
                </a:solidFill>
                <a:ea typeface="+mj-ea"/>
              </a:rPr>
              <a:t>Summary</a:t>
            </a:r>
            <a:r>
              <a:rPr lang="en-US" altLang="en-US" dirty="0" smtClean="0">
                <a:ea typeface="+mj-ea"/>
              </a:rPr>
              <a:t> </a:t>
            </a:r>
          </a:p>
        </p:txBody>
      </p:sp>
      <p:sp>
        <p:nvSpPr>
          <p:cNvPr id="19459" name="Rectangle 5"/>
          <p:cNvSpPr>
            <a:spLocks noGrp="1" noChangeArrowheads="1"/>
          </p:cNvSpPr>
          <p:nvPr>
            <p:ph type="body" idx="1"/>
          </p:nvPr>
        </p:nvSpPr>
        <p:spPr/>
        <p:txBody>
          <a:bodyPr/>
          <a:lstStyle/>
          <a:p>
            <a:pPr eaLnBrk="1" hangingPunct="1"/>
            <a:r>
              <a:rPr lang="en-US" dirty="0" smtClean="0">
                <a:ea typeface="ＭＳ Ｐゴシック" pitchFamily="34" charset="-128"/>
              </a:rPr>
              <a:t>This case demonstrates the benefits of a tiered-response system and the importance of each link in the chain of survival. Your overall responsibilities as an EMT will be to perform the skills within your scope of practice and to assist your ALS partner with advanced measures in accordance with your local protocols.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2" name="Rectangle 4"/>
          <p:cNvSpPr>
            <a:spLocks noGrp="1" noChangeArrowheads="1"/>
          </p:cNvSpPr>
          <p:nvPr>
            <p:ph type="title"/>
          </p:nvPr>
        </p:nvSpPr>
        <p:spPr/>
        <p:txBody>
          <a:bodyPr/>
          <a:lstStyle/>
          <a:p>
            <a:pPr eaLnBrk="1" hangingPunct="1">
              <a:defRPr/>
            </a:pPr>
            <a:r>
              <a:rPr lang="en-US" altLang="en-US" dirty="0">
                <a:solidFill>
                  <a:srgbClr val="F37021"/>
                </a:solidFill>
                <a:ea typeface="+mj-ea"/>
              </a:rPr>
              <a:t>Summary</a:t>
            </a:r>
            <a:r>
              <a:rPr lang="en-US" altLang="en-US" dirty="0" smtClean="0">
                <a:ea typeface="+mj-ea"/>
              </a:rPr>
              <a:t> </a:t>
            </a:r>
          </a:p>
        </p:txBody>
      </p:sp>
      <p:sp>
        <p:nvSpPr>
          <p:cNvPr id="20483" name="Rectangle 5"/>
          <p:cNvSpPr>
            <a:spLocks noGrp="1" noChangeArrowheads="1"/>
          </p:cNvSpPr>
          <p:nvPr>
            <p:ph type="body" idx="1"/>
          </p:nvPr>
        </p:nvSpPr>
        <p:spPr/>
        <p:txBody>
          <a:bodyPr/>
          <a:lstStyle/>
          <a:p>
            <a:pPr eaLnBrk="1" hangingPunct="1"/>
            <a:r>
              <a:rPr lang="en-US" dirty="0" smtClean="0">
                <a:ea typeface="ＭＳ Ｐゴシック" pitchFamily="34" charset="-128"/>
              </a:rPr>
              <a:t>The patient</a:t>
            </a:r>
            <a:r>
              <a:rPr lang="en-US" altLang="en-US" dirty="0" smtClean="0">
                <a:ea typeface="ＭＳ Ｐゴシック" pitchFamily="34" charset="-128"/>
              </a:rPr>
              <a:t>’</a:t>
            </a:r>
            <a:r>
              <a:rPr lang="en-US" dirty="0" smtClean="0">
                <a:ea typeface="ＭＳ Ｐゴシック" pitchFamily="34" charset="-128"/>
              </a:rPr>
              <a:t>s family member needs your compassion and support. You must clearly communicate what has happened, avoiding euphemisms or technical language. Achieving a balance between meeting the patient</a:t>
            </a:r>
            <a:r>
              <a:rPr lang="en-US" altLang="en-US" dirty="0" smtClean="0">
                <a:ea typeface="ＭＳ Ｐゴシック" pitchFamily="34" charset="-128"/>
              </a:rPr>
              <a:t>’</a:t>
            </a:r>
            <a:r>
              <a:rPr lang="en-US" dirty="0" smtClean="0">
                <a:ea typeface="ＭＳ Ｐゴシック" pitchFamily="34" charset="-128"/>
              </a:rPr>
              <a:t>s needs and a family member</a:t>
            </a:r>
            <a:r>
              <a:rPr lang="en-US" altLang="en-US" dirty="0" smtClean="0">
                <a:ea typeface="ＭＳ Ｐゴシック" pitchFamily="34" charset="-128"/>
              </a:rPr>
              <a:t>’</a:t>
            </a:r>
            <a:r>
              <a:rPr lang="en-US" dirty="0" smtClean="0">
                <a:ea typeface="ＭＳ Ｐゴシック" pitchFamily="34" charset="-128"/>
              </a:rPr>
              <a:t>s needs can be difficult when confronted with all of your responsibilities during a cardiac arrest or similarly urgent situation. Make sure that they receive the support they need.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6" name="Rectangle 4"/>
          <p:cNvSpPr>
            <a:spLocks noGrp="1" noChangeArrowheads="1"/>
          </p:cNvSpPr>
          <p:nvPr>
            <p:ph type="title"/>
          </p:nvPr>
        </p:nvSpPr>
        <p:spPr/>
        <p:txBody>
          <a:bodyPr/>
          <a:lstStyle/>
          <a:p>
            <a:pPr eaLnBrk="1" hangingPunct="1">
              <a:defRPr/>
            </a:pPr>
            <a:r>
              <a:rPr lang="en-US" altLang="en-US" dirty="0">
                <a:solidFill>
                  <a:srgbClr val="F37021"/>
                </a:solidFill>
                <a:ea typeface="+mj-ea"/>
              </a:rPr>
              <a:t>Summary</a:t>
            </a:r>
            <a:r>
              <a:rPr lang="en-US" altLang="en-US" dirty="0" smtClean="0">
                <a:ea typeface="+mj-ea"/>
              </a:rPr>
              <a:t> </a:t>
            </a:r>
          </a:p>
        </p:txBody>
      </p:sp>
      <p:sp>
        <p:nvSpPr>
          <p:cNvPr id="21507" name="Rectangle 5"/>
          <p:cNvSpPr>
            <a:spLocks noGrp="1" noChangeArrowheads="1"/>
          </p:cNvSpPr>
          <p:nvPr>
            <p:ph type="body" idx="1"/>
          </p:nvPr>
        </p:nvSpPr>
        <p:spPr/>
        <p:txBody>
          <a:bodyPr/>
          <a:lstStyle/>
          <a:p>
            <a:pPr eaLnBrk="1" hangingPunct="1"/>
            <a:r>
              <a:rPr lang="en-US" dirty="0" smtClean="0">
                <a:ea typeface="ＭＳ Ｐゴシック" pitchFamily="34" charset="-128"/>
              </a:rPr>
              <a:t>Teamwork is essential in saving lives. Each person and agency involved in responding to illness or injury contributes to patient care and the overall outcome of the event—the patient or family member who recognizes the emergency; the dispatcher who answers the call, gathers the necessary information, and directs appropriate medical resources; the police officers and firefighters who frequently arrive first on the scene; and the EMTs who further stabilize and transport the patient to the hospital.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10" name="Rectangle 6"/>
          <p:cNvSpPr>
            <a:spLocks noGrp="1" noChangeArrowheads="1"/>
          </p:cNvSpPr>
          <p:nvPr>
            <p:ph type="title"/>
          </p:nvPr>
        </p:nvSpPr>
        <p:spPr/>
        <p:txBody>
          <a:bodyPr/>
          <a:lstStyle/>
          <a:p>
            <a:pPr eaLnBrk="1" hangingPunct="1">
              <a:defRPr/>
            </a:pPr>
            <a:r>
              <a:rPr lang="en-US" altLang="en-US" dirty="0" smtClean="0">
                <a:solidFill>
                  <a:srgbClr val="F37021"/>
                </a:solidFill>
                <a:ea typeface="+mj-ea"/>
              </a:rPr>
              <a:t>Part 1</a:t>
            </a:r>
          </a:p>
        </p:txBody>
      </p:sp>
      <p:sp>
        <p:nvSpPr>
          <p:cNvPr id="4099" name="Rectangle 7"/>
          <p:cNvSpPr>
            <a:spLocks noGrp="1" noChangeArrowheads="1"/>
          </p:cNvSpPr>
          <p:nvPr>
            <p:ph type="body" idx="1"/>
          </p:nvPr>
        </p:nvSpPr>
        <p:spPr/>
        <p:txBody>
          <a:bodyPr/>
          <a:lstStyle/>
          <a:p>
            <a:pPr eaLnBrk="1" hangingPunct="1"/>
            <a:r>
              <a:rPr lang="en-US" dirty="0" smtClean="0">
                <a:ea typeface="ＭＳ Ｐゴシック" pitchFamily="34" charset="-128"/>
              </a:rPr>
              <a:t>You are a recently certified EMT. You and your partner, a paramedic, are dispatched to a possible heart attack at 200 South 12th Avenue. As you get into the ambulance, the dispatcher announces </a:t>
            </a:r>
            <a:r>
              <a:rPr lang="en-US" altLang="en-US" dirty="0" smtClean="0">
                <a:ea typeface="ＭＳ Ｐゴシック" pitchFamily="34" charset="-128"/>
              </a:rPr>
              <a:t>“</a:t>
            </a:r>
            <a:r>
              <a:rPr lang="en-US" dirty="0" smtClean="0">
                <a:ea typeface="ＭＳ Ｐゴシック" pitchFamily="34" charset="-128"/>
              </a:rPr>
              <a:t>CPR in progress.</a:t>
            </a:r>
            <a:r>
              <a:rPr lang="en-US" altLang="en-US" dirty="0" smtClean="0">
                <a:ea typeface="ＭＳ Ｐゴシック" pitchFamily="34" charset="-128"/>
              </a:rPr>
              <a:t>”</a:t>
            </a:r>
            <a:r>
              <a:rPr lang="en-US" dirty="0" smtClean="0">
                <a:ea typeface="ＭＳ Ｐゴシック" pitchFamily="34" charset="-128"/>
              </a:rPr>
              <a:t> You</a:t>
            </a:r>
            <a:r>
              <a:rPr lang="en-US" altLang="en-US" dirty="0" smtClean="0">
                <a:ea typeface="ＭＳ Ｐゴシック" pitchFamily="34" charset="-128"/>
              </a:rPr>
              <a:t>’</a:t>
            </a:r>
            <a:r>
              <a:rPr lang="en-US" dirty="0" smtClean="0">
                <a:ea typeface="ＭＳ Ｐゴシック" pitchFamily="34" charset="-128"/>
              </a:rPr>
              <a:t>re excited at the thought of working your first cardiac arrest and possibly saving a patient</a:t>
            </a:r>
            <a:r>
              <a:rPr lang="en-US" altLang="en-US" dirty="0" smtClean="0">
                <a:ea typeface="ＭＳ Ｐゴシック" pitchFamily="34" charset="-128"/>
              </a:rPr>
              <a:t>’</a:t>
            </a:r>
            <a:r>
              <a:rPr lang="en-US" dirty="0" smtClean="0">
                <a:ea typeface="ＭＳ Ｐゴシック" pitchFamily="34" charset="-128"/>
              </a:rPr>
              <a:t>s life.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2" name="Rectangle 4"/>
          <p:cNvSpPr>
            <a:spLocks noGrp="1" noChangeArrowheads="1"/>
          </p:cNvSpPr>
          <p:nvPr>
            <p:ph type="title"/>
          </p:nvPr>
        </p:nvSpPr>
        <p:spPr/>
        <p:txBody>
          <a:bodyPr/>
          <a:lstStyle/>
          <a:p>
            <a:pPr eaLnBrk="1" hangingPunct="1">
              <a:defRPr/>
            </a:pPr>
            <a:r>
              <a:rPr lang="en-US" altLang="en-US" dirty="0" smtClean="0">
                <a:solidFill>
                  <a:srgbClr val="F37021"/>
                </a:solidFill>
                <a:ea typeface="+mj-ea"/>
              </a:rPr>
              <a:t>Part 1</a:t>
            </a:r>
          </a:p>
        </p:txBody>
      </p:sp>
      <p:sp>
        <p:nvSpPr>
          <p:cNvPr id="5123" name="Rectangle 5"/>
          <p:cNvSpPr>
            <a:spLocks noGrp="1" noChangeArrowheads="1"/>
          </p:cNvSpPr>
          <p:nvPr>
            <p:ph type="body" idx="1"/>
          </p:nvPr>
        </p:nvSpPr>
        <p:spPr/>
        <p:txBody>
          <a:bodyPr/>
          <a:lstStyle/>
          <a:p>
            <a:pPr eaLnBrk="1" hangingPunct="1"/>
            <a:r>
              <a:rPr lang="en-US" dirty="0" smtClean="0">
                <a:ea typeface="ＭＳ Ｐゴシック" pitchFamily="34" charset="-128"/>
              </a:rPr>
              <a:t>En route to the location, you and your partner discuss what roles you will play to assist each other in expediting defibrillation, airway management, intravenous access, and pharmacologic therapies. You feel ready to tackle all the tasks the paramedic has placed in your charge and feel confident as a member of the prehospital team.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6" name="Rectangle 4"/>
          <p:cNvSpPr>
            <a:spLocks noGrp="1" noChangeArrowheads="1"/>
          </p:cNvSpPr>
          <p:nvPr>
            <p:ph type="title"/>
          </p:nvPr>
        </p:nvSpPr>
        <p:spPr/>
        <p:txBody>
          <a:bodyPr/>
          <a:lstStyle/>
          <a:p>
            <a:pPr eaLnBrk="1" hangingPunct="1">
              <a:defRPr/>
            </a:pPr>
            <a:r>
              <a:rPr lang="en-US" altLang="en-US" dirty="0" smtClean="0">
                <a:solidFill>
                  <a:srgbClr val="F37021"/>
                </a:solidFill>
                <a:ea typeface="+mj-ea"/>
              </a:rPr>
              <a:t>Part 1</a:t>
            </a:r>
          </a:p>
        </p:txBody>
      </p:sp>
      <p:sp>
        <p:nvSpPr>
          <p:cNvPr id="6147" name="Rectangle 5"/>
          <p:cNvSpPr>
            <a:spLocks noGrp="1" noChangeArrowheads="1"/>
          </p:cNvSpPr>
          <p:nvPr>
            <p:ph type="body" idx="1"/>
          </p:nvPr>
        </p:nvSpPr>
        <p:spPr/>
        <p:txBody>
          <a:bodyPr/>
          <a:lstStyle/>
          <a:p>
            <a:pPr eaLnBrk="1" hangingPunct="1"/>
            <a:r>
              <a:rPr lang="en-US" dirty="0" smtClean="0">
                <a:ea typeface="ＭＳ Ｐゴシック" pitchFamily="34" charset="-128"/>
              </a:rPr>
              <a:t>1. How would you define a </a:t>
            </a:r>
            <a:r>
              <a:rPr lang="en-US" altLang="en-US" dirty="0" smtClean="0">
                <a:ea typeface="ＭＳ Ｐゴシック" pitchFamily="34" charset="-128"/>
              </a:rPr>
              <a:t>“</a:t>
            </a:r>
            <a:r>
              <a:rPr lang="en-US" dirty="0" smtClean="0">
                <a:ea typeface="ＭＳ Ｐゴシック" pitchFamily="34" charset="-128"/>
              </a:rPr>
              <a:t>real emergency?</a:t>
            </a:r>
            <a:r>
              <a:rPr lang="en-US" altLang="en-US" dirty="0" smtClean="0">
                <a:ea typeface="ＭＳ Ｐゴシック" pitchFamily="34" charset="-128"/>
              </a:rPr>
              <a:t>”</a:t>
            </a:r>
            <a:endParaRPr lang="en-US" dirty="0" smtClean="0">
              <a:ea typeface="ＭＳ Ｐゴシック" pitchFamily="34" charset="-128"/>
            </a:endParaRPr>
          </a:p>
          <a:p>
            <a:pPr eaLnBrk="1" hangingPunct="1"/>
            <a:endParaRPr lang="en-US" dirty="0" smtClean="0">
              <a:ea typeface="ＭＳ Ｐゴシック" pitchFamily="34" charset="-128"/>
            </a:endParaRPr>
          </a:p>
          <a:p>
            <a:pPr eaLnBrk="1" hangingPunct="1"/>
            <a:r>
              <a:rPr lang="en-US" dirty="0" smtClean="0">
                <a:ea typeface="ＭＳ Ｐゴシック" pitchFamily="34" charset="-128"/>
              </a:rPr>
              <a:t>2. In the overall scheme of prehospital medicine, what are the primary roles and responsibilities of an EMT?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80" name="Rectangle 4"/>
          <p:cNvSpPr>
            <a:spLocks noGrp="1" noChangeArrowheads="1"/>
          </p:cNvSpPr>
          <p:nvPr>
            <p:ph type="title"/>
          </p:nvPr>
        </p:nvSpPr>
        <p:spPr/>
        <p:txBody>
          <a:bodyPr/>
          <a:lstStyle/>
          <a:p>
            <a:pPr eaLnBrk="1" hangingPunct="1">
              <a:defRPr/>
            </a:pPr>
            <a:r>
              <a:rPr lang="en-US" altLang="en-US" dirty="0">
                <a:solidFill>
                  <a:srgbClr val="F37021"/>
                </a:solidFill>
                <a:ea typeface="+mj-ea"/>
              </a:rPr>
              <a:t>Part 2</a:t>
            </a:r>
          </a:p>
        </p:txBody>
      </p:sp>
      <p:sp>
        <p:nvSpPr>
          <p:cNvPr id="7171" name="Rectangle 5"/>
          <p:cNvSpPr>
            <a:spLocks noGrp="1" noChangeArrowheads="1"/>
          </p:cNvSpPr>
          <p:nvPr>
            <p:ph type="body" idx="1"/>
          </p:nvPr>
        </p:nvSpPr>
        <p:spPr/>
        <p:txBody>
          <a:bodyPr/>
          <a:lstStyle/>
          <a:p>
            <a:pPr eaLnBrk="1" hangingPunct="1"/>
            <a:r>
              <a:rPr lang="en-US" dirty="0" smtClean="0">
                <a:ea typeface="ＭＳ Ｐゴシック" pitchFamily="34" charset="-128"/>
              </a:rPr>
              <a:t>As you arrive on the scene and pull into the driveway, you notice a law enforcement officer</a:t>
            </a:r>
            <a:r>
              <a:rPr lang="en-US" altLang="en-US" dirty="0" smtClean="0">
                <a:ea typeface="ＭＳ Ｐゴシック" pitchFamily="34" charset="-128"/>
              </a:rPr>
              <a:t>’</a:t>
            </a:r>
            <a:r>
              <a:rPr lang="en-US" dirty="0" smtClean="0">
                <a:ea typeface="ＭＳ Ｐゴシック" pitchFamily="34" charset="-128"/>
              </a:rPr>
              <a:t>s vehicle and a pickup truck with a red rotating beacon on the roof, used by responders from the volunteer fire department. When you and your partner enter the house, you find a police officer and firefighter on either side of the patient.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4" name="Rectangle 4"/>
          <p:cNvSpPr>
            <a:spLocks noGrp="1" noChangeArrowheads="1"/>
          </p:cNvSpPr>
          <p:nvPr>
            <p:ph type="title"/>
          </p:nvPr>
        </p:nvSpPr>
        <p:spPr/>
        <p:txBody>
          <a:bodyPr/>
          <a:lstStyle/>
          <a:p>
            <a:pPr eaLnBrk="1" hangingPunct="1">
              <a:defRPr/>
            </a:pPr>
            <a:r>
              <a:rPr lang="en-US" altLang="en-US" dirty="0">
                <a:solidFill>
                  <a:srgbClr val="F37021"/>
                </a:solidFill>
                <a:ea typeface="+mj-ea"/>
              </a:rPr>
              <a:t>Part 2</a:t>
            </a:r>
          </a:p>
        </p:txBody>
      </p:sp>
      <p:sp>
        <p:nvSpPr>
          <p:cNvPr id="8195" name="Rectangle 5"/>
          <p:cNvSpPr>
            <a:spLocks noGrp="1" noChangeArrowheads="1"/>
          </p:cNvSpPr>
          <p:nvPr>
            <p:ph type="body" idx="1"/>
          </p:nvPr>
        </p:nvSpPr>
        <p:spPr/>
        <p:txBody>
          <a:bodyPr/>
          <a:lstStyle/>
          <a:p>
            <a:pPr eaLnBrk="1" hangingPunct="1"/>
            <a:r>
              <a:rPr lang="en-US" dirty="0" smtClean="0">
                <a:ea typeface="ＭＳ Ｐゴシック" pitchFamily="34" charset="-128"/>
              </a:rPr>
              <a:t>The police officer states he was first on the scene and immediately started CPR. After the firefighter arrived, he applied an AED to the patient and successfully administered a shock. The patient now has a carotid pulse.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8" name="Rectangle 4"/>
          <p:cNvSpPr>
            <a:spLocks noGrp="1" noChangeArrowheads="1"/>
          </p:cNvSpPr>
          <p:nvPr>
            <p:ph type="title"/>
          </p:nvPr>
        </p:nvSpPr>
        <p:spPr/>
        <p:txBody>
          <a:bodyPr/>
          <a:lstStyle/>
          <a:p>
            <a:pPr eaLnBrk="1" hangingPunct="1">
              <a:defRPr/>
            </a:pPr>
            <a:r>
              <a:rPr lang="en-US" altLang="en-US" dirty="0">
                <a:solidFill>
                  <a:srgbClr val="F37021"/>
                </a:solidFill>
                <a:ea typeface="+mj-ea"/>
              </a:rPr>
              <a:t>Part 2</a:t>
            </a:r>
          </a:p>
        </p:txBody>
      </p:sp>
      <p:sp>
        <p:nvSpPr>
          <p:cNvPr id="9219" name="Rectangle 5"/>
          <p:cNvSpPr>
            <a:spLocks noGrp="1" noChangeArrowheads="1"/>
          </p:cNvSpPr>
          <p:nvPr>
            <p:ph type="body" idx="1"/>
          </p:nvPr>
        </p:nvSpPr>
        <p:spPr/>
        <p:txBody>
          <a:bodyPr/>
          <a:lstStyle/>
          <a:p>
            <a:pPr eaLnBrk="1" hangingPunct="1"/>
            <a:r>
              <a:rPr lang="en-US" dirty="0" smtClean="0">
                <a:ea typeface="ＭＳ Ｐゴシック" pitchFamily="34" charset="-128"/>
              </a:rPr>
              <a:t>3.	 What are your immediate concerns regarding patient care, and what are your overall responsibilities as an EMT?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2" name="Rectangle 4"/>
          <p:cNvSpPr>
            <a:spLocks noGrp="1" noChangeArrowheads="1"/>
          </p:cNvSpPr>
          <p:nvPr>
            <p:ph type="title"/>
          </p:nvPr>
        </p:nvSpPr>
        <p:spPr/>
        <p:txBody>
          <a:bodyPr/>
          <a:lstStyle/>
          <a:p>
            <a:pPr eaLnBrk="1" hangingPunct="1">
              <a:defRPr/>
            </a:pPr>
            <a:r>
              <a:rPr lang="en-US" altLang="en-US" dirty="0">
                <a:solidFill>
                  <a:srgbClr val="F37021"/>
                </a:solidFill>
                <a:ea typeface="+mj-ea"/>
              </a:rPr>
              <a:t>Part 3</a:t>
            </a:r>
          </a:p>
        </p:txBody>
      </p:sp>
      <p:sp>
        <p:nvSpPr>
          <p:cNvPr id="10243" name="Rectangle 5"/>
          <p:cNvSpPr>
            <a:spLocks noGrp="1" noChangeArrowheads="1"/>
          </p:cNvSpPr>
          <p:nvPr>
            <p:ph type="body" idx="1"/>
          </p:nvPr>
        </p:nvSpPr>
        <p:spPr/>
        <p:txBody>
          <a:bodyPr/>
          <a:lstStyle/>
          <a:p>
            <a:pPr eaLnBrk="1" hangingPunct="1"/>
            <a:r>
              <a:rPr lang="en-US" dirty="0" smtClean="0">
                <a:ea typeface="ＭＳ Ｐゴシック" pitchFamily="34" charset="-128"/>
              </a:rPr>
              <a:t>Because of the teamwork among you, the police officer, the firefighter, and the paramedic, a cardiac rhythm has been successfully established, the patient has been intubated, and an IV has been established to administer essential medications.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6" name="Rectangle 4"/>
          <p:cNvSpPr>
            <a:spLocks noGrp="1" noChangeArrowheads="1"/>
          </p:cNvSpPr>
          <p:nvPr>
            <p:ph type="title"/>
          </p:nvPr>
        </p:nvSpPr>
        <p:spPr/>
        <p:txBody>
          <a:bodyPr/>
          <a:lstStyle/>
          <a:p>
            <a:pPr eaLnBrk="1" hangingPunct="1">
              <a:defRPr/>
            </a:pPr>
            <a:r>
              <a:rPr lang="en-US" altLang="en-US" dirty="0">
                <a:solidFill>
                  <a:srgbClr val="F37021"/>
                </a:solidFill>
                <a:ea typeface="+mj-ea"/>
              </a:rPr>
              <a:t>Part 3</a:t>
            </a:r>
          </a:p>
        </p:txBody>
      </p:sp>
      <p:sp>
        <p:nvSpPr>
          <p:cNvPr id="11267" name="Rectangle 5"/>
          <p:cNvSpPr>
            <a:spLocks noGrp="1" noChangeArrowheads="1"/>
          </p:cNvSpPr>
          <p:nvPr>
            <p:ph type="body" idx="1"/>
          </p:nvPr>
        </p:nvSpPr>
        <p:spPr/>
        <p:txBody>
          <a:bodyPr/>
          <a:lstStyle/>
          <a:p>
            <a:pPr eaLnBrk="1" hangingPunct="1"/>
            <a:r>
              <a:rPr lang="en-US" dirty="0" smtClean="0">
                <a:ea typeface="ＭＳ Ｐゴシック" pitchFamily="34" charset="-128"/>
              </a:rPr>
              <a:t>As you are preparing the patient for transport, a family member arrives and appears to be confused and very upset by what she sees. She explains that her father called her complaining of chest pain, so she told him to rest while she called 9-1-1.</a:t>
            </a: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934</TotalTime>
  <Words>1406</Words>
  <Application>Microsoft Office PowerPoint</Application>
  <PresentationFormat>On-screen Show (4:3)</PresentationFormat>
  <Paragraphs>115</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Default Design</vt:lpstr>
      <vt:lpstr>Chapter 1 EMS Systems</vt:lpstr>
      <vt:lpstr>Part 1</vt:lpstr>
      <vt:lpstr>Part 1</vt:lpstr>
      <vt:lpstr>Part 1</vt:lpstr>
      <vt:lpstr>Part 2</vt:lpstr>
      <vt:lpstr>Part 2</vt:lpstr>
      <vt:lpstr>Part 2</vt:lpstr>
      <vt:lpstr>Part 3</vt:lpstr>
      <vt:lpstr>Part 3</vt:lpstr>
      <vt:lpstr>Part 3</vt:lpstr>
      <vt:lpstr>Part 4</vt:lpstr>
      <vt:lpstr>Part 4</vt:lpstr>
      <vt:lpstr>Part 4</vt:lpstr>
      <vt:lpstr>Part 5</vt:lpstr>
      <vt:lpstr>Part 5</vt:lpstr>
      <vt:lpstr>Summary </vt:lpstr>
      <vt:lpstr>Summary </vt:lpstr>
      <vt:lpstr>Summary </vt:lpstr>
      <vt:lpstr>Summary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Sharon Chiumento</dc:creator>
  <cp:lastModifiedBy>Jennifer Deforge-Kling</cp:lastModifiedBy>
  <cp:revision>68</cp:revision>
  <cp:lastPrinted>2009-04-22T19:24:48Z</cp:lastPrinted>
  <dcterms:created xsi:type="dcterms:W3CDTF">2009-04-22T19:24:48Z</dcterms:created>
  <dcterms:modified xsi:type="dcterms:W3CDTF">2016-06-07T19:48:59Z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