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5.xml" ContentType="application/vnd.openxmlformats-officedocument.presentationml.notesSlide+xml"/>
  <Override PartName="/ppt/tags/tag71.xml" ContentType="application/vnd.openxmlformats-officedocument.presentationml.tags+xml"/>
  <Override PartName="/ppt/notesSlides/notesSlide3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8.xml" ContentType="application/vnd.openxmlformats-officedocument.presentationml.notesSlide+xml"/>
  <Override PartName="/ppt/tags/tag76.xml" ContentType="application/vnd.openxmlformats-officedocument.presentationml.tags+xml"/>
  <Override PartName="/ppt/notesSlides/notesSlide39.xml" ContentType="application/vnd.openxmlformats-officedocument.presentationml.notesSlide+xml"/>
  <Override PartName="/ppt/tags/tag77.xml" ContentType="application/vnd.openxmlformats-officedocument.presentationml.tags+xml"/>
  <Override PartName="/ppt/notesSlides/notesSlide40.xml" ContentType="application/vnd.openxmlformats-officedocument.presentationml.notesSlide+xml"/>
  <Override PartName="/ppt/tags/tag78.xml" ContentType="application/vnd.openxmlformats-officedocument.presentationml.tags+xml"/>
  <Override PartName="/ppt/notesSlides/notesSlide41.xml" ContentType="application/vnd.openxmlformats-officedocument.presentationml.notesSlide+xml"/>
  <Override PartName="/ppt/tags/tag79.xml" ContentType="application/vnd.openxmlformats-officedocument.presentationml.tags+xml"/>
  <Override PartName="/ppt/notesSlides/notesSlide42.xml" ContentType="application/vnd.openxmlformats-officedocument.presentationml.notesSlide+xml"/>
  <Override PartName="/ppt/tags/tag80.xml" ContentType="application/vnd.openxmlformats-officedocument.presentationml.tags+xml"/>
  <Override PartName="/ppt/notesSlides/notesSlide43.xml" ContentType="application/vnd.openxmlformats-officedocument.presentationml.notesSlide+xml"/>
  <Override PartName="/ppt/tags/tag81.xml" ContentType="application/vnd.openxmlformats-officedocument.presentationml.tags+xml"/>
  <Override PartName="/ppt/notesSlides/notesSlide44.xml" ContentType="application/vnd.openxmlformats-officedocument.presentationml.notesSlide+xml"/>
  <Override PartName="/ppt/tags/tag82.xml" ContentType="application/vnd.openxmlformats-officedocument.presentationml.tags+xml"/>
  <Override PartName="/ppt/notesSlides/notesSlide4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7.xml" ContentType="application/vnd.openxmlformats-officedocument.presentationml.notesSlide+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notesSlides/notesSlide4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5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51.xml" ContentType="application/vnd.openxmlformats-officedocument.presentationml.notesSlide+xml"/>
  <Override PartName="/ppt/tags/tag95.xml" ContentType="application/vnd.openxmlformats-officedocument.presentationml.tags+xml"/>
  <Override PartName="/ppt/notesSlides/notesSlide5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5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6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6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6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6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6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6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7.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6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6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7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7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7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74.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75.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76.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77.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7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79.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8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8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8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8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8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8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8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87.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8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89.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90.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91.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92.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93.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9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9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96.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97.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00"/>
  </p:notesMasterIdLst>
  <p:handoutMasterIdLst>
    <p:handoutMasterId r:id="rId101"/>
  </p:handoutMasterIdLst>
  <p:sldIdLst>
    <p:sldId id="278" r:id="rId2"/>
    <p:sldId id="261" r:id="rId3"/>
    <p:sldId id="388" r:id="rId4"/>
    <p:sldId id="355" r:id="rId5"/>
    <p:sldId id="284" r:id="rId6"/>
    <p:sldId id="285" r:id="rId7"/>
    <p:sldId id="329" r:id="rId8"/>
    <p:sldId id="330" r:id="rId9"/>
    <p:sldId id="331" r:id="rId10"/>
    <p:sldId id="332" r:id="rId11"/>
    <p:sldId id="333" r:id="rId12"/>
    <p:sldId id="334" r:id="rId13"/>
    <p:sldId id="335" r:id="rId14"/>
    <p:sldId id="305" r:id="rId15"/>
    <p:sldId id="336" r:id="rId16"/>
    <p:sldId id="304" r:id="rId17"/>
    <p:sldId id="337" r:id="rId18"/>
    <p:sldId id="339" r:id="rId19"/>
    <p:sldId id="340" r:id="rId20"/>
    <p:sldId id="342" r:id="rId21"/>
    <p:sldId id="343" r:id="rId22"/>
    <p:sldId id="302" r:id="rId23"/>
    <p:sldId id="406" r:id="rId24"/>
    <p:sldId id="301" r:id="rId25"/>
    <p:sldId id="300" r:id="rId26"/>
    <p:sldId id="299" r:id="rId27"/>
    <p:sldId id="298" r:id="rId28"/>
    <p:sldId id="297" r:id="rId29"/>
    <p:sldId id="295" r:id="rId30"/>
    <p:sldId id="345" r:id="rId31"/>
    <p:sldId id="346" r:id="rId32"/>
    <p:sldId id="317" r:id="rId33"/>
    <p:sldId id="294" r:id="rId34"/>
    <p:sldId id="293" r:id="rId35"/>
    <p:sldId id="292" r:id="rId36"/>
    <p:sldId id="291" r:id="rId37"/>
    <p:sldId id="290" r:id="rId38"/>
    <p:sldId id="348" r:id="rId39"/>
    <p:sldId id="289" r:id="rId40"/>
    <p:sldId id="288" r:id="rId41"/>
    <p:sldId id="401" r:id="rId42"/>
    <p:sldId id="402" r:id="rId43"/>
    <p:sldId id="403" r:id="rId44"/>
    <p:sldId id="287" r:id="rId45"/>
    <p:sldId id="325" r:id="rId46"/>
    <p:sldId id="286" r:id="rId47"/>
    <p:sldId id="320" r:id="rId48"/>
    <p:sldId id="321" r:id="rId49"/>
    <p:sldId id="404" r:id="rId50"/>
    <p:sldId id="323" r:id="rId51"/>
    <p:sldId id="326" r:id="rId52"/>
    <p:sldId id="324" r:id="rId53"/>
    <p:sldId id="322" r:id="rId54"/>
    <p:sldId id="349" r:id="rId55"/>
    <p:sldId id="350" r:id="rId56"/>
    <p:sldId id="352" r:id="rId57"/>
    <p:sldId id="327" r:id="rId58"/>
    <p:sldId id="353" r:id="rId59"/>
    <p:sldId id="354" r:id="rId60"/>
    <p:sldId id="356" r:id="rId61"/>
    <p:sldId id="358" r:id="rId62"/>
    <p:sldId id="362" r:id="rId63"/>
    <p:sldId id="363" r:id="rId64"/>
    <p:sldId id="359" r:id="rId65"/>
    <p:sldId id="360" r:id="rId66"/>
    <p:sldId id="389" r:id="rId67"/>
    <p:sldId id="390" r:id="rId68"/>
    <p:sldId id="361" r:id="rId69"/>
    <p:sldId id="365" r:id="rId70"/>
    <p:sldId id="366" r:id="rId71"/>
    <p:sldId id="391" r:id="rId72"/>
    <p:sldId id="367" r:id="rId73"/>
    <p:sldId id="368" r:id="rId74"/>
    <p:sldId id="369" r:id="rId75"/>
    <p:sldId id="370" r:id="rId76"/>
    <p:sldId id="371" r:id="rId77"/>
    <p:sldId id="372" r:id="rId78"/>
    <p:sldId id="392" r:id="rId79"/>
    <p:sldId id="373" r:id="rId80"/>
    <p:sldId id="374" r:id="rId81"/>
    <p:sldId id="375" r:id="rId82"/>
    <p:sldId id="393" r:id="rId83"/>
    <p:sldId id="376" r:id="rId84"/>
    <p:sldId id="377" r:id="rId85"/>
    <p:sldId id="378" r:id="rId86"/>
    <p:sldId id="397" r:id="rId87"/>
    <p:sldId id="379" r:id="rId88"/>
    <p:sldId id="380" r:id="rId89"/>
    <p:sldId id="381" r:id="rId90"/>
    <p:sldId id="394" r:id="rId91"/>
    <p:sldId id="382" r:id="rId92"/>
    <p:sldId id="383" r:id="rId93"/>
    <p:sldId id="384" r:id="rId94"/>
    <p:sldId id="395" r:id="rId95"/>
    <p:sldId id="385" r:id="rId96"/>
    <p:sldId id="386" r:id="rId97"/>
    <p:sldId id="387" r:id="rId98"/>
    <p:sldId id="396" r:id="rId99"/>
  </p:sldIdLst>
  <p:sldSz cx="9144000" cy="6858000" type="screen4x3"/>
  <p:notesSz cx="6858000" cy="9144000"/>
  <p:custDataLst>
    <p:tags r:id="rId102"/>
  </p:custDataLst>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912">
          <p15:clr>
            <a:srgbClr val="A4A3A4"/>
          </p15:clr>
        </p15:guide>
        <p15:guide id="2" orient="horz" pos="144">
          <p15:clr>
            <a:srgbClr val="A4A3A4"/>
          </p15:clr>
        </p15:guide>
        <p15:guide id="3" orient="horz" pos="3936">
          <p15:clr>
            <a:srgbClr val="A4A3A4"/>
          </p15:clr>
        </p15:guide>
        <p15:guide id="4" pos="2880">
          <p15:clr>
            <a:srgbClr val="A4A3A4"/>
          </p15:clr>
        </p15:guide>
        <p15:guide id="5" pos="4224">
          <p15:clr>
            <a:srgbClr val="A4A3A4"/>
          </p15:clr>
        </p15:guide>
        <p15:guide id="6" pos="5328">
          <p15:clr>
            <a:srgbClr val="A4A3A4"/>
          </p15:clr>
        </p15:guide>
        <p15:guide id="7" pos="26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FAA61A"/>
    <a:srgbClr val="8EBBD0"/>
    <a:srgbClr val="89B6FF"/>
    <a:srgbClr val="4D207A"/>
    <a:srgbClr val="2B87A6"/>
    <a:srgbClr val="00652E"/>
    <a:srgbClr val="C41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867" autoAdjust="0"/>
  </p:normalViewPr>
  <p:slideViewPr>
    <p:cSldViewPr>
      <p:cViewPr>
        <p:scale>
          <a:sx n="50" d="100"/>
          <a:sy n="50" d="100"/>
        </p:scale>
        <p:origin x="3400" y="1200"/>
      </p:cViewPr>
      <p:guideLst>
        <p:guide orient="horz" pos="912"/>
        <p:guide orient="horz" pos="144"/>
        <p:guide orient="horz" pos="3936"/>
        <p:guide pos="2880"/>
        <p:guide pos="4224"/>
        <p:guide pos="5328"/>
        <p:guide pos="2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536"/>
    </p:cViewPr>
  </p:sorterViewPr>
  <p:notesViewPr>
    <p:cSldViewPr>
      <p:cViewPr varScale="1">
        <p:scale>
          <a:sx n="56" d="100"/>
          <a:sy n="56" d="100"/>
        </p:scale>
        <p:origin x="-26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tags" Target="tags/tag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8DE80-0043-3C49-9F36-5B7517DCA7CF}" type="slidenum">
              <a:rPr lang="en-US" altLang="en-US"/>
              <a:pPr/>
              <a:t>‹#›</a:t>
            </a:fld>
            <a:endParaRPr lang="en-US" altLang="en-US"/>
          </a:p>
        </p:txBody>
      </p:sp>
    </p:spTree>
    <p:extLst>
      <p:ext uri="{BB962C8B-B14F-4D97-AF65-F5344CB8AC3E}">
        <p14:creationId xmlns:p14="http://schemas.microsoft.com/office/powerpoint/2010/main" val="26222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1044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1C4463B-B3CB-C147-ADB5-789F62A06E5B}" type="slidenum">
              <a:rPr lang="en-US" altLang="en-US"/>
              <a:pPr/>
              <a:t>‹#›</a:t>
            </a:fld>
            <a:endParaRPr lang="en-US" altLang="en-US"/>
          </a:p>
        </p:txBody>
      </p:sp>
    </p:spTree>
    <p:extLst>
      <p:ext uri="{BB962C8B-B14F-4D97-AF65-F5344CB8AC3E}">
        <p14:creationId xmlns:p14="http://schemas.microsoft.com/office/powerpoint/2010/main" val="1913418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pitchFamily="1"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Chapter 1: EMS Systems </a:t>
            </a:r>
          </a:p>
        </p:txBody>
      </p:sp>
    </p:spTree>
    <p:extLst>
      <p:ext uri="{BB962C8B-B14F-4D97-AF65-F5344CB8AC3E}">
        <p14:creationId xmlns:p14="http://schemas.microsoft.com/office/powerpoint/2010/main" val="57918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F. An EMT has training in basic life support (BLS), including:</a:t>
            </a:r>
          </a:p>
          <a:p>
            <a:r>
              <a:rPr lang="en-US" altLang="en-US">
                <a:latin typeface="Times New Roman" charset="0"/>
                <a:ea typeface="ヒラギノ角ゴ Pro W3" charset="-128"/>
              </a:rPr>
              <a:t>	1. Automated external defibrillation</a:t>
            </a:r>
          </a:p>
          <a:p>
            <a:r>
              <a:rPr lang="en-US" altLang="en-US">
                <a:latin typeface="Times New Roman" charset="0"/>
                <a:ea typeface="ヒラギノ角ゴ Pro W3" charset="-128"/>
              </a:rPr>
              <a:t>	2. Airway adjuncts</a:t>
            </a:r>
          </a:p>
          <a:p>
            <a:r>
              <a:rPr lang="en-US" altLang="en-US">
                <a:latin typeface="Times New Roman" charset="0"/>
                <a:ea typeface="ヒラギノ角ゴ Pro W3" charset="-128"/>
              </a:rPr>
              <a:t>	3. Assisting patients with certain medications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4953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G. An AEMT has training in specific aspects of advanced life support (ALS), including:</a:t>
            </a:r>
          </a:p>
          <a:p>
            <a:r>
              <a:rPr lang="en-US" altLang="en-US">
                <a:latin typeface="Times New Roman" charset="0"/>
                <a:ea typeface="ヒラギノ角ゴ Pro W3" charset="-128"/>
              </a:rPr>
              <a:t>	1. Intravenous (IV) therapy</a:t>
            </a:r>
          </a:p>
          <a:p>
            <a:r>
              <a:rPr lang="en-US" altLang="en-US">
                <a:latin typeface="Times New Roman" charset="0"/>
                <a:ea typeface="ヒラギノ角ゴ Pro W3" charset="-128"/>
              </a:rPr>
              <a:t>	2. Administration of a limited number of emergency medications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0255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H. A paramedic has extensive ALS training, including:</a:t>
            </a:r>
          </a:p>
          <a:p>
            <a:r>
              <a:rPr lang="en-US" altLang="en-US">
                <a:latin typeface="Times New Roman" charset="0"/>
                <a:ea typeface="ヒラギノ角ゴ Pro W3" charset="-128"/>
              </a:rPr>
              <a:t>	1. Endotracheal intubation</a:t>
            </a:r>
          </a:p>
          <a:p>
            <a:r>
              <a:rPr lang="en-US" altLang="en-US">
                <a:latin typeface="Times New Roman" charset="0"/>
                <a:ea typeface="ヒラギノ角ゴ Pro W3" charset="-128"/>
              </a:rPr>
              <a:t>	2. Emergency pharmacology</a:t>
            </a:r>
          </a:p>
          <a:p>
            <a:r>
              <a:rPr lang="en-US" altLang="en-US">
                <a:latin typeface="Times New Roman" charset="0"/>
                <a:ea typeface="ヒラギノ角ゴ Pro W3" charset="-128"/>
              </a:rPr>
              <a:t>	3. Cardiac monitoring</a:t>
            </a:r>
          </a:p>
          <a:p>
            <a:r>
              <a:rPr lang="en-US" altLang="en-US">
                <a:latin typeface="Times New Roman" charset="0"/>
                <a:ea typeface="ヒラギノ角ゴ Pro W3" charset="-128"/>
              </a:rPr>
              <a:t>	4. Other advanced assessment and treatment skills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55428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 The EMT course includes four types of learning activities:</a:t>
            </a:r>
          </a:p>
          <a:p>
            <a:r>
              <a:rPr lang="en-US" altLang="en-US">
                <a:latin typeface="Times New Roman" charset="0"/>
                <a:ea typeface="ヒラギノ角ゴ Pro W3" charset="-128"/>
              </a:rPr>
              <a:t>	1. Reading assignments from the text, lecture presentations, and classroom discussions provide you with the necessary knowledge base.</a:t>
            </a:r>
          </a:p>
          <a:p>
            <a:r>
              <a:rPr lang="en-US" altLang="en-US">
                <a:latin typeface="Times New Roman" charset="0"/>
                <a:ea typeface="ヒラギノ角ゴ Pro W3" charset="-128"/>
              </a:rPr>
              <a:t>	2. Step-by-step demonstrations teach you the hands-on skills that you will then practice repeatedly in supervised small-group workshops.</a:t>
            </a:r>
          </a:p>
          <a:p>
            <a:r>
              <a:rPr lang="en-US" altLang="en-US">
                <a:latin typeface="Times New Roman" charset="0"/>
                <a:ea typeface="ヒラギノ角ゴ Pro W3" charset="-128"/>
              </a:rPr>
              <a:t>	3. Summary skills sheets help you memorize the sequence of steps in complex skills that contain a large number of steps or variations so you can perform the skills with no errors or omissions.</a:t>
            </a:r>
          </a:p>
          <a:p>
            <a:r>
              <a:rPr lang="en-US" altLang="en-US">
                <a:latin typeface="Times New Roman" charset="0"/>
                <a:ea typeface="ヒラギノ角ゴ Pro W3" charset="-128"/>
              </a:rPr>
              <a:t>	4. Case presentations and scenarios used in class help you learn how to apply the knowledge and skills acquired to situations you will encounter in the field.</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1005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III. EMT Training: Focus and Requirements</a:t>
            </a:r>
          </a:p>
          <a:p>
            <a:r>
              <a:rPr lang="en-US" altLang="en-US">
                <a:latin typeface="Times New Roman" charset="0"/>
                <a:ea typeface="ヒラギノ角ゴ Pro W3" charset="-128"/>
              </a:rPr>
              <a:t>A. EMTs are the backbone of the EMS system in the United States.</a:t>
            </a:r>
          </a:p>
          <a:p>
            <a:r>
              <a:rPr lang="en-US" altLang="en-US">
                <a:latin typeface="Times New Roman" charset="0"/>
                <a:ea typeface="ヒラギノ角ゴ Pro W3" charset="-128"/>
              </a:rPr>
              <a:t>B. They provide emergency care to the sick and injured.</a:t>
            </a:r>
          </a:p>
          <a:p>
            <a:r>
              <a:rPr lang="en-US" altLang="en-US">
                <a:latin typeface="Times New Roman" charset="0"/>
                <a:ea typeface="ヒラギノ角ゴ Pro W3" charset="-128"/>
              </a:rPr>
              <a:t>	1. Some patients are in life-threatening situations.</a:t>
            </a:r>
          </a:p>
          <a:p>
            <a:r>
              <a:rPr lang="en-US" altLang="en-US">
                <a:latin typeface="Times New Roman" charset="0"/>
                <a:ea typeface="ヒラギノ角ゴ Pro W3" charset="-128"/>
              </a:rPr>
              <a:t>	2. Other patients require only supportive care.</a:t>
            </a:r>
          </a:p>
          <a:p>
            <a:r>
              <a:rPr lang="en-US" altLang="en-US">
                <a:latin typeface="Times New Roman" charset="0"/>
                <a:ea typeface="ヒラギノ角ゴ Pro W3" charset="-128"/>
              </a:rPr>
              <a:t>	</a:t>
            </a:r>
          </a:p>
        </p:txBody>
      </p:sp>
    </p:spTree>
    <p:extLst>
      <p:ext uri="{BB962C8B-B14F-4D97-AF65-F5344CB8AC3E}">
        <p14:creationId xmlns:p14="http://schemas.microsoft.com/office/powerpoint/2010/main" val="1689596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r>
              <a:rPr lang="en-US" altLang="en-US">
                <a:latin typeface="Times New Roman" charset="0"/>
                <a:ea typeface="ヒラギノ角ゴ Pro W3" charset="-128"/>
              </a:rPr>
              <a:t>	</a:t>
            </a:r>
          </a:p>
          <a:p>
            <a:r>
              <a:rPr lang="en-US" altLang="en-US">
                <a:latin typeface="Times New Roman" charset="0"/>
                <a:ea typeface="ヒラギノ角ゴ Pro W3" charset="-128"/>
              </a:rPr>
              <a:t>C. Some of the subjects discussed in the text include:</a:t>
            </a:r>
          </a:p>
          <a:p>
            <a:r>
              <a:rPr lang="en-US" altLang="en-US">
                <a:latin typeface="Times New Roman" charset="0"/>
                <a:ea typeface="ヒラギノ角ゴ Pro W3" charset="-128"/>
              </a:rPr>
              <a:t>	1. Scene size-up</a:t>
            </a:r>
          </a:p>
          <a:p>
            <a:r>
              <a:rPr lang="en-US" altLang="en-US">
                <a:latin typeface="Times New Roman" charset="0"/>
                <a:ea typeface="ヒラギノ角ゴ Pro W3" charset="-128"/>
              </a:rPr>
              <a:t>	2. Patient assessment</a:t>
            </a:r>
          </a:p>
          <a:p>
            <a:r>
              <a:rPr lang="en-US" altLang="en-US">
                <a:latin typeface="Times New Roman" charset="0"/>
                <a:ea typeface="ヒラギノ角ゴ Pro W3" charset="-128"/>
              </a:rPr>
              <a:t>	3. Treatment</a:t>
            </a:r>
          </a:p>
          <a:p>
            <a:r>
              <a:rPr lang="en-US" altLang="en-US">
                <a:latin typeface="Times New Roman" charset="0"/>
                <a:ea typeface="ヒラギノ角ゴ Pro W3" charset="-128"/>
              </a:rPr>
              <a:t>	4. Packaging</a:t>
            </a:r>
          </a:p>
          <a:p>
            <a:r>
              <a:rPr lang="en-US" altLang="en-US">
                <a:latin typeface="Times New Roman" charset="0"/>
                <a:ea typeface="ヒラギノ角ゴ Pro W3" charset="-128"/>
              </a:rPr>
              <a:t>	5. EMS as a career</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8032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IV. Licensure Requirements</a:t>
            </a:r>
          </a:p>
          <a:p>
            <a:r>
              <a:rPr lang="en-US" altLang="en-US">
                <a:latin typeface="Times New Roman" charset="0"/>
                <a:ea typeface="ヒラギノ角ゴ Pro W3" charset="-128"/>
              </a:rPr>
              <a:t>A. Requirements differ from state to state. Generally, the requirements to be licensed and employed as an EMT are:</a:t>
            </a:r>
          </a:p>
          <a:p>
            <a:r>
              <a:rPr lang="en-US" altLang="en-US">
                <a:latin typeface="Times New Roman" charset="0"/>
                <a:ea typeface="ヒラギノ角ゴ Pro W3" charset="-128"/>
              </a:rPr>
              <a:t>	1. High school diploma or equivalent</a:t>
            </a:r>
          </a:p>
          <a:p>
            <a:r>
              <a:rPr lang="en-US" altLang="en-US">
                <a:latin typeface="Times New Roman" charset="0"/>
                <a:ea typeface="ヒラギノ角ゴ Pro W3" charset="-128"/>
              </a:rPr>
              <a:t>	2. Proof of immunization against certain communicable diseases</a:t>
            </a:r>
          </a:p>
          <a:p>
            <a:r>
              <a:rPr lang="en-US" altLang="en-US">
                <a:latin typeface="Times New Roman" charset="0"/>
                <a:ea typeface="ヒラギノ角ゴ Pro W3" charset="-128"/>
              </a:rPr>
              <a:t>	3. Successful completion of a background check and drug screening </a:t>
            </a:r>
          </a:p>
          <a:p>
            <a:r>
              <a:rPr lang="en-US" altLang="en-US">
                <a:latin typeface="Times New Roman" charset="0"/>
                <a:ea typeface="ヒラギノ角ゴ Pro W3" charset="-128"/>
              </a:rPr>
              <a:t>	4.  Valid driver’s license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88810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5. Successful completion of a recognized health care provider BLS/cardiopulmonary resuscitation (CPR) course</a:t>
            </a:r>
          </a:p>
          <a:p>
            <a:r>
              <a:rPr lang="en-US" altLang="en-US">
                <a:latin typeface="Times New Roman" charset="0"/>
                <a:ea typeface="ヒラギノ角ゴ Pro W3" charset="-128"/>
              </a:rPr>
              <a:t>6. Successful completion of a state-approved EMT course</a:t>
            </a:r>
          </a:p>
          <a:p>
            <a:r>
              <a:rPr lang="en-US" altLang="en-US">
                <a:latin typeface="Times New Roman" charset="0"/>
                <a:ea typeface="ヒラギノ角ゴ Pro W3" charset="-128"/>
              </a:rPr>
              <a:t>7. Successful completion of a state-recognized written certification exam</a:t>
            </a:r>
          </a:p>
          <a:p>
            <a:r>
              <a:rPr lang="en-US" altLang="en-US">
                <a:latin typeface="Times New Roman" charset="0"/>
                <a:ea typeface="ヒラギノ角ゴ Pro W3" charset="-128"/>
              </a:rPr>
              <a:t>8. Successful completion of a state-recognized practical certification exam</a:t>
            </a:r>
          </a:p>
          <a:p>
            <a:r>
              <a:rPr lang="en-US" altLang="en-US">
                <a:latin typeface="Times New Roman" charset="0"/>
                <a:ea typeface="ヒラギノ角ゴ Pro W3" charset="-128"/>
              </a:rPr>
              <a:t>9. Demonstration of the mental and physical abilities necessary to safely and properly perform all the tasks and functions described in the defined role of an EMT</a:t>
            </a:r>
          </a:p>
          <a:p>
            <a:r>
              <a:rPr lang="en-US" altLang="en-US">
                <a:latin typeface="Times New Roman" charset="0"/>
                <a:ea typeface="ヒラギノ角ゴ Pro W3" charset="-128"/>
              </a:rPr>
              <a:t>10. Compliance with other state, local, and employer provisions</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543534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B. The Americans With Disabilities Act (ADA) of 1990:</a:t>
            </a:r>
          </a:p>
          <a:p>
            <a:r>
              <a:rPr lang="en-US" altLang="en-US">
                <a:latin typeface="Times New Roman" charset="0"/>
                <a:ea typeface="ヒラギノ角ゴ Pro W3" charset="-128"/>
              </a:rPr>
              <a:t>	1. Protects people who have a disability from being denied access to programs and services that are provided by state or local governments</a:t>
            </a:r>
          </a:p>
          <a:p>
            <a:r>
              <a:rPr lang="en-US" altLang="en-US">
                <a:latin typeface="Times New Roman" charset="0"/>
                <a:ea typeface="ヒラギノ角ゴ Pro W3" charset="-128"/>
              </a:rPr>
              <a:t>	2. Prohibits employers from failing to provide full and equal employment to the disabled</a:t>
            </a:r>
          </a:p>
          <a:p>
            <a:r>
              <a:rPr lang="en-US" altLang="en-US">
                <a:latin typeface="Times New Roman" charset="0"/>
                <a:ea typeface="ヒラギノ角ゴ Pro W3" charset="-128"/>
              </a:rPr>
              <a:t>	3. Title I: protects EMTs with disabilities who are seeking gainful employment under many circumstances </a:t>
            </a:r>
          </a:p>
          <a:p>
            <a:r>
              <a:rPr lang="en-US" altLang="en-US">
                <a:latin typeface="Times New Roman" charset="0"/>
                <a:ea typeface="ヒラギノ角ゴ Pro W3" charset="-128"/>
              </a:rPr>
              <a:t>		a. Employers with a certain number of employees are required to adjust processes so that a candidate with a disability can be considered for a position and modify the work environment or how the job is normally performed. </a:t>
            </a:r>
          </a:p>
          <a:p>
            <a:r>
              <a:rPr lang="en-US" altLang="en-US" b="1">
                <a:latin typeface="Times New Roman" charset="0"/>
                <a:ea typeface="ヒラギノ角ゴ Pro W3" charset="-128"/>
              </a:rPr>
              <a:t>C</a:t>
            </a:r>
            <a:r>
              <a:rPr lang="en-US" altLang="en-US">
                <a:latin typeface="Times New Roman" charset="0"/>
                <a:ea typeface="ヒラギノ角ゴ Pro W3" charset="-128"/>
              </a:rPr>
              <a:t>. Personal background in accordance with state criminal requirements (States have various requirements prohibiting individuals who have committed either misdemeanors or felonies from becoming EMS providers.)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3770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 Overview of the EMS System</a:t>
            </a:r>
          </a:p>
          <a:p>
            <a:r>
              <a:rPr lang="en-US" altLang="en-US">
                <a:latin typeface="Times New Roman" charset="0"/>
                <a:ea typeface="ヒラギノ角ゴ Pro W3" charset="-128"/>
              </a:rPr>
              <a:t>A. History of EMS</a:t>
            </a:r>
          </a:p>
          <a:p>
            <a:r>
              <a:rPr lang="en-US" altLang="en-US">
                <a:latin typeface="Times New Roman" charset="0"/>
                <a:ea typeface="ヒラギノ角ゴ Pro W3" charset="-128"/>
              </a:rPr>
              <a:t>	1. There is a long tradition of people providing emergency medical care to their fellow human beings.</a:t>
            </a:r>
          </a:p>
          <a:p>
            <a:r>
              <a:rPr lang="en-US" altLang="en-US">
                <a:latin typeface="Times New Roman" charset="0"/>
                <a:ea typeface="ヒラギノ角ゴ Pro W3" charset="-128"/>
              </a:rPr>
              <a:t>	2. Origins of EMS include:</a:t>
            </a:r>
          </a:p>
          <a:p>
            <a:r>
              <a:rPr lang="en-US" altLang="en-US">
                <a:latin typeface="Times New Roman" charset="0"/>
                <a:ea typeface="ヒラギノ角ゴ Pro W3" charset="-128"/>
              </a:rPr>
              <a:t>		a. Volunteer ambulances in World War I</a:t>
            </a:r>
          </a:p>
          <a:p>
            <a:r>
              <a:rPr lang="en-US" altLang="en-US">
                <a:latin typeface="Times New Roman" charset="0"/>
                <a:ea typeface="ヒラギノ角ゴ Pro W3" charset="-128"/>
              </a:rPr>
              <a:t>		b. Field care in World War II</a:t>
            </a:r>
          </a:p>
          <a:p>
            <a:r>
              <a:rPr lang="en-US" altLang="en-US">
                <a:latin typeface="Times New Roman" charset="0"/>
                <a:ea typeface="ヒラギノ角ゴ Pro W3" charset="-128"/>
              </a:rPr>
              <a:t>		c. Field medic and rapid helicopter evacuation in Korean conflict</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6388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Preparatory</a:t>
            </a:r>
          </a:p>
          <a:p>
            <a:r>
              <a:rPr lang="en-US" altLang="en-US">
                <a:latin typeface="Times New Roman" charset="0"/>
                <a:ea typeface="ヒラギノ角ゴ Pro W3" charset="-128"/>
              </a:rPr>
              <a:t>Applies fundamental knowledge of the emergency medical services (EMS) system, safety/well-being of the emergency medical technician (EMT), medical/legal, and ethical issues to the provision of emergency care.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1223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3. As recently as the 1960s and early 1970s, emergency ambulance service and care varied widely in the United States.</a:t>
            </a:r>
          </a:p>
          <a:p>
            <a:r>
              <a:rPr lang="en-US" altLang="en-US">
                <a:latin typeface="Times New Roman" charset="0"/>
                <a:ea typeface="ヒラギノ角ゴ Pro W3" charset="-128"/>
              </a:rPr>
              <a:t>4. EMS as we know it today originated in 1966 with the publication of </a:t>
            </a:r>
            <a:r>
              <a:rPr lang="en-US" altLang="en-US" i="1">
                <a:latin typeface="Times New Roman" charset="0"/>
                <a:ea typeface="ヒラギノ角ゴ Pro W3" charset="-128"/>
              </a:rPr>
              <a:t>Accidental Death and Disability: The Neglected Disease of Modern Society </a:t>
            </a:r>
            <a:r>
              <a:rPr lang="en-US" altLang="en-US">
                <a:latin typeface="Times New Roman" charset="0"/>
                <a:ea typeface="ヒラギノ角ゴ Pro W3" charset="-128"/>
              </a:rPr>
              <a:t>(more commonly known as “The White Paper”).</a:t>
            </a:r>
          </a:p>
          <a:p>
            <a:r>
              <a:rPr lang="en-US" altLang="en-US">
                <a:latin typeface="Times New Roman" charset="0"/>
                <a:ea typeface="ヒラギノ角ゴ Pro W3" charset="-128"/>
              </a:rPr>
              <a:t>5. The DOT published the first EMT training curriculum in the early 1970s.</a:t>
            </a:r>
          </a:p>
          <a:p>
            <a:r>
              <a:rPr lang="en-US" altLang="en-US">
                <a:latin typeface="Times New Roman" charset="0"/>
                <a:ea typeface="ヒラギノ角ゴ Pro W3" charset="-128"/>
              </a:rPr>
              <a:t>6. The American Academy of Orthopaedic Surgeons prepared and published the first EMT textbook in 1971.</a:t>
            </a:r>
          </a:p>
          <a:p>
            <a:r>
              <a:rPr lang="en-US" altLang="en-US">
                <a:latin typeface="Times New Roman" charset="0"/>
                <a:ea typeface="ヒラギノ角ゴ Pro W3" charset="-128"/>
              </a:rPr>
              <a:t>	a. It is often called “The Orange Book.”</a:t>
            </a:r>
          </a:p>
          <a:p>
            <a:r>
              <a:rPr lang="en-US" altLang="en-US">
                <a:latin typeface="Times New Roman" charset="0"/>
                <a:ea typeface="ヒラギノ角ゴ Pro W3" charset="-128"/>
              </a:rPr>
              <a:t>	b. Your textbook is the 11th edition of that book.</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05387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7. Efforts are under way to standardize levels of EMS education nationally. </a:t>
            </a:r>
          </a:p>
          <a:p>
            <a:r>
              <a:rPr lang="en-US" altLang="en-US">
                <a:latin typeface="Times New Roman" charset="0"/>
                <a:ea typeface="ヒラギノ角ゴ Pro W3" charset="-128"/>
              </a:rPr>
              <a:t>	a. In the late 1970s, the DOT developed a recommended National Standard Curriculum.</a:t>
            </a:r>
          </a:p>
          <a:p>
            <a:r>
              <a:rPr lang="en-US" altLang="en-US">
                <a:latin typeface="Times New Roman" charset="0"/>
                <a:ea typeface="ヒラギノ角ゴ Pro W3" charset="-128"/>
              </a:rPr>
              <a:t>	b. During the 1980s, many areas enhanced the EMT National Standard Curriculum by adding EMTs with advanced levels of training who could provide key components of ALS care and advanced life-saving procedures. </a:t>
            </a:r>
          </a:p>
          <a:p>
            <a:r>
              <a:rPr lang="en-US" altLang="en-US">
                <a:latin typeface="Times New Roman" charset="0"/>
                <a:ea typeface="ヒラギノ角ゴ Pro W3" charset="-128"/>
              </a:rPr>
              <a:t>	c. In the 1990s, the National Highway Traffic Safety Administration (NHTSA) developed the </a:t>
            </a:r>
            <a:r>
              <a:rPr lang="en-US" altLang="en-US" i="1">
                <a:latin typeface="Times New Roman" charset="0"/>
                <a:ea typeface="ヒラギノ角ゴ Pro W3" charset="-128"/>
              </a:rPr>
              <a:t>EMS Agenda for the Future</a:t>
            </a:r>
            <a:r>
              <a:rPr lang="en-US" altLang="en-US">
                <a:latin typeface="Times New Roman" charset="0"/>
                <a:ea typeface="ヒラギノ角ゴ Pro W3" charset="-128"/>
              </a:rPr>
              <a:t>, a document with a plan to standardize the levels of EMS education and providers.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42734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VI. Levels of Training</a:t>
            </a:r>
          </a:p>
          <a:p>
            <a:r>
              <a:rPr lang="en-US" altLang="en-US">
                <a:latin typeface="Times New Roman" charset="0"/>
                <a:ea typeface="ヒラギノ角ゴ Pro W3" charset="-128"/>
              </a:rPr>
              <a:t>A. Federal level</a:t>
            </a:r>
          </a:p>
          <a:p>
            <a:r>
              <a:rPr lang="en-US" altLang="en-US">
                <a:latin typeface="Times New Roman" charset="0"/>
                <a:ea typeface="ヒラギノ角ゴ Pro W3" charset="-128"/>
              </a:rPr>
              <a:t>	1. The National EMS Scope of Practice Model provides guidelines for EMS skills. This document provides overarching guidelines for the minimum skills each level of EMS provider should be able to perform.</a:t>
            </a:r>
          </a:p>
          <a:p>
            <a:r>
              <a:rPr lang="en-US" altLang="en-US">
                <a:latin typeface="Times New Roman" charset="0"/>
                <a:ea typeface="ヒラギノ角ゴ Pro W3" charset="-128"/>
              </a:rPr>
              <a:t>B. State level</a:t>
            </a:r>
          </a:p>
          <a:p>
            <a:r>
              <a:rPr lang="en-US" altLang="en-US">
                <a:latin typeface="Times New Roman" charset="0"/>
                <a:ea typeface="ヒラギノ角ゴ Pro W3" charset="-128"/>
              </a:rPr>
              <a:t>	1. Laws regulate EMS provider operations.</a:t>
            </a:r>
          </a:p>
          <a:p>
            <a:r>
              <a:rPr lang="en-US" altLang="en-US">
                <a:latin typeface="Times New Roman" charset="0"/>
                <a:ea typeface="ヒラギノ角ゴ Pro W3" charset="-128"/>
              </a:rPr>
              <a:t>C. Local level</a:t>
            </a:r>
          </a:p>
          <a:p>
            <a:r>
              <a:rPr lang="en-US" altLang="en-US">
                <a:latin typeface="Times New Roman" charset="0"/>
                <a:ea typeface="ヒラギノ角ゴ Pro W3" charset="-128"/>
              </a:rPr>
              <a:t>	1. The medical director provides daily oversight and support to EMS personnel. Examples include the medications that will be carried on an ambulance or where patients are transported.</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0054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The figure on this slide illustrates the hierarchies of the National EMS Scope of Practice Model. </a:t>
            </a:r>
          </a:p>
        </p:txBody>
      </p:sp>
    </p:spTree>
    <p:extLst>
      <p:ext uri="{BB962C8B-B14F-4D97-AF65-F5344CB8AC3E}">
        <p14:creationId xmlns:p14="http://schemas.microsoft.com/office/powerpoint/2010/main" val="2018767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Public BLS and immediate aid</a:t>
            </a:r>
          </a:p>
          <a:p>
            <a:r>
              <a:rPr lang="en-US" altLang="en-US">
                <a:latin typeface="Times New Roman" charset="0"/>
                <a:ea typeface="ヒラギノ角ゴ Pro W3" charset="-128"/>
              </a:rPr>
              <a:t>	1. Millions of laypeople are trained in BLS/CPR.</a:t>
            </a:r>
          </a:p>
          <a:p>
            <a:r>
              <a:rPr lang="en-US" altLang="en-US">
                <a:latin typeface="Times New Roman" charset="0"/>
                <a:ea typeface="ヒラギノ角ゴ Pro W3" charset="-128"/>
              </a:rPr>
              <a:t>		a. Teachers, coaches, and child care providers</a:t>
            </a:r>
          </a:p>
          <a:p>
            <a:r>
              <a:rPr lang="en-US" altLang="en-US">
                <a:latin typeface="Times New Roman" charset="0"/>
                <a:ea typeface="ヒラギノ角ゴ Pro W3" charset="-128"/>
              </a:rPr>
              <a:t>		b. People who regularly accompany groups on trips to remote locations</a:t>
            </a:r>
          </a:p>
          <a:p>
            <a:r>
              <a:rPr lang="en-US" altLang="en-US">
                <a:latin typeface="Times New Roman" charset="0"/>
                <a:ea typeface="ヒラギノ角ゴ Pro W3" charset="-128"/>
              </a:rPr>
              <a:t>		c. Automated external defibrillators (AEDs) are used by laypeople.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33425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E. Emergency medical responders (EMRs)</a:t>
            </a:r>
          </a:p>
          <a:p>
            <a:r>
              <a:rPr lang="en-US" altLang="en-US">
                <a:latin typeface="Times New Roman" charset="0"/>
                <a:ea typeface="ヒラギノ角ゴ Pro W3" charset="-128"/>
              </a:rPr>
              <a:t>	1. Law enforcement officers</a:t>
            </a:r>
          </a:p>
          <a:p>
            <a:r>
              <a:rPr lang="en-US" altLang="en-US">
                <a:latin typeface="Times New Roman" charset="0"/>
                <a:ea typeface="ヒラギノ角ゴ Pro W3" charset="-128"/>
              </a:rPr>
              <a:t>	2. Firefighters</a:t>
            </a:r>
          </a:p>
          <a:p>
            <a:r>
              <a:rPr lang="en-US" altLang="en-US">
                <a:latin typeface="Times New Roman" charset="0"/>
                <a:ea typeface="ヒラギノ角ゴ Pro W3" charset="-128"/>
              </a:rPr>
              <a:t>	3. Park rangers</a:t>
            </a:r>
          </a:p>
          <a:p>
            <a:r>
              <a:rPr lang="en-US" altLang="en-US">
                <a:latin typeface="Times New Roman" charset="0"/>
                <a:ea typeface="ヒラギノ角ゴ Pro W3" charset="-128"/>
              </a:rPr>
              <a:t>	4. Ski patrollers</a:t>
            </a:r>
          </a:p>
          <a:p>
            <a:r>
              <a:rPr lang="en-US" altLang="en-US">
                <a:latin typeface="Times New Roman" charset="0"/>
                <a:ea typeface="ヒラギノ角ゴ Pro W3" charset="-128"/>
              </a:rPr>
              <a:t>	5. EMR training provides these individuals with the skills necessary to initiate immediate care and assist EMTs upon their arrival. The course focuses on providing immediate BLS and urgent care with limited equipment.</a:t>
            </a:r>
          </a:p>
          <a:p>
            <a:r>
              <a:rPr lang="en-US" altLang="en-US">
                <a:latin typeface="Times New Roman" charset="0"/>
                <a:ea typeface="ヒラギノ角ゴ Pro W3" charset="-128"/>
              </a:rPr>
              <a:t>	6. Good Samaritans trained in first aid and CPR often show up at a scene.</a:t>
            </a:r>
          </a:p>
          <a:p>
            <a:r>
              <a:rPr lang="en-US" altLang="en-US">
                <a:latin typeface="Times New Roman" charset="0"/>
                <a:ea typeface="ヒラギノ角ゴ Pro W3" charset="-128"/>
              </a:rPr>
              <a:t>		a. They can provide valuable assistance.</a:t>
            </a:r>
          </a:p>
          <a:p>
            <a:r>
              <a:rPr lang="en-US" altLang="en-US">
                <a:latin typeface="Times New Roman" charset="0"/>
                <a:ea typeface="ヒラギノ角ゴ Pro W3" charset="-128"/>
              </a:rPr>
              <a:t>		b. They can also interfere with operations and endanger themselves and others.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63527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F. Emergency medical technicians (EMTs)</a:t>
            </a:r>
          </a:p>
          <a:p>
            <a:r>
              <a:rPr lang="en-US" altLang="en-US">
                <a:latin typeface="Times New Roman" charset="0"/>
                <a:ea typeface="ヒラギノ角ゴ Pro W3" charset="-128"/>
              </a:rPr>
              <a:t>	1. The EMT course requires about 150 hours, and even more hours in some states.</a:t>
            </a:r>
          </a:p>
          <a:p>
            <a:r>
              <a:rPr lang="en-US" altLang="en-US">
                <a:latin typeface="Times New Roman" charset="0"/>
                <a:ea typeface="ヒラギノ角ゴ Pro W3" charset="-128"/>
              </a:rPr>
              <a:t>	2. The EMT possesses the knowledge and skills to provide basic emergency care.</a:t>
            </a:r>
          </a:p>
          <a:p>
            <a:r>
              <a:rPr lang="en-US" altLang="en-US">
                <a:latin typeface="Times New Roman" charset="0"/>
                <a:ea typeface="ヒラギノ角ゴ Pro W3" charset="-128"/>
              </a:rPr>
              <a:t>	3. On arrival at the scene, the EMT, together with any other EMTs who have responded, assumes responsibility for the assessment, care, packaging, and transport of the patient.</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08424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G. Advanced emergency medical technicians (AEMTs)</a:t>
            </a:r>
          </a:p>
          <a:p>
            <a:r>
              <a:rPr lang="en-US" altLang="en-US">
                <a:latin typeface="Times New Roman" charset="0"/>
                <a:ea typeface="ヒラギノ角ゴ Pro W3" charset="-128"/>
              </a:rPr>
              <a:t>	1. The AEMT course adds knowledge and skills in specific aspects of ALS for those trained and with experience as EMTs.</a:t>
            </a:r>
          </a:p>
          <a:p>
            <a:r>
              <a:rPr lang="en-US" altLang="en-US">
                <a:latin typeface="Times New Roman" charset="0"/>
                <a:ea typeface="ヒラギノ角ゴ Pro W3" charset="-128"/>
              </a:rPr>
              <a:t>		a. IV therapy</a:t>
            </a:r>
          </a:p>
          <a:p>
            <a:r>
              <a:rPr lang="en-US" altLang="en-US">
                <a:latin typeface="Times New Roman" charset="0"/>
                <a:ea typeface="ヒラギノ角ゴ Pro W3" charset="-128"/>
              </a:rPr>
              <a:t>		b. Advanced airway adjuncts</a:t>
            </a:r>
          </a:p>
          <a:p>
            <a:r>
              <a:rPr lang="en-US" altLang="en-US">
                <a:latin typeface="Times New Roman" charset="0"/>
                <a:ea typeface="ヒラギノ角ゴ Pro W3" charset="-128"/>
              </a:rPr>
              <a:t>		c. Administration of a limited number of medications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2091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H. Paramedics</a:t>
            </a:r>
          </a:p>
          <a:p>
            <a:r>
              <a:rPr lang="en-US" altLang="en-US">
                <a:latin typeface="Times New Roman" charset="0"/>
                <a:ea typeface="ヒラギノ角ゴ Pro W3" charset="-128"/>
              </a:rPr>
              <a:t>	1. Extensive course of training:</a:t>
            </a:r>
          </a:p>
          <a:p>
            <a:r>
              <a:rPr lang="en-US" altLang="en-US">
                <a:latin typeface="Times New Roman" charset="0"/>
                <a:ea typeface="ヒラギノ角ゴ Pro W3" charset="-128"/>
              </a:rPr>
              <a:t>		a. Course hours range from 1,000 to more than 1,300 hours, divided between classroom and internship training.</a:t>
            </a:r>
          </a:p>
          <a:p>
            <a:r>
              <a:rPr lang="en-US" altLang="en-US">
                <a:latin typeface="Times New Roman" charset="0"/>
                <a:ea typeface="ヒラギノ角ゴ Pro W3" charset="-128"/>
              </a:rPr>
              <a:t>		b. Course may be offered within the context of an associate’s or bachelor’s degree college program.</a:t>
            </a:r>
          </a:p>
          <a:p>
            <a:r>
              <a:rPr lang="en-US" altLang="en-US">
                <a:latin typeface="Times New Roman" charset="0"/>
                <a:ea typeface="ヒラギノ角ゴ Pro W3" charset="-128"/>
              </a:rPr>
              <a:t>	2. Training covers a wide range of ALS skills.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26593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VII. Components of the EMS System</a:t>
            </a:r>
          </a:p>
          <a:p>
            <a:r>
              <a:rPr lang="en-US" altLang="en-US">
                <a:latin typeface="Times New Roman" charset="0"/>
                <a:ea typeface="ヒラギノ角ゴ Pro W3" charset="-128"/>
              </a:rPr>
              <a:t>A. The </a:t>
            </a:r>
            <a:r>
              <a:rPr lang="en-US" altLang="en-US" i="1">
                <a:latin typeface="Times New Roman" charset="0"/>
                <a:ea typeface="ヒラギノ角ゴ Pro W3" charset="-128"/>
              </a:rPr>
              <a:t>EMS Agenda for the Future</a:t>
            </a:r>
            <a:r>
              <a:rPr lang="en-US" altLang="en-US">
                <a:latin typeface="Times New Roman" charset="0"/>
                <a:ea typeface="ヒラギノ角ゴ Pro W3" charset="-128"/>
              </a:rPr>
              <a:t> outlines 14 components of an EMS system:</a:t>
            </a:r>
          </a:p>
          <a:p>
            <a:r>
              <a:rPr lang="en-US" altLang="en-US">
                <a:latin typeface="Times New Roman" charset="0"/>
                <a:ea typeface="ヒラギノ角ゴ Pro W3" charset="-128"/>
              </a:rPr>
              <a:t>	1. Public access</a:t>
            </a:r>
          </a:p>
          <a:p>
            <a:r>
              <a:rPr lang="en-US" altLang="en-US">
                <a:latin typeface="Times New Roman" charset="0"/>
                <a:ea typeface="ヒラギノ角ゴ Pro W3" charset="-128"/>
              </a:rPr>
              <a:t>	2. Clinical care</a:t>
            </a:r>
          </a:p>
          <a:p>
            <a:r>
              <a:rPr lang="en-US" altLang="en-US">
                <a:latin typeface="Times New Roman" charset="0"/>
                <a:ea typeface="ヒラギノ角ゴ Pro W3" charset="-128"/>
              </a:rPr>
              <a:t>	3. Medical direction</a:t>
            </a:r>
          </a:p>
          <a:p>
            <a:r>
              <a:rPr lang="en-US" altLang="en-US">
                <a:latin typeface="Times New Roman" charset="0"/>
                <a:ea typeface="ヒラギノ角ゴ Pro W3" charset="-128"/>
              </a:rPr>
              <a:t>	4. Integration of health services</a:t>
            </a:r>
          </a:p>
          <a:p>
            <a:r>
              <a:rPr lang="en-US" altLang="en-US">
                <a:latin typeface="Times New Roman" charset="0"/>
                <a:ea typeface="ヒラギノ角ゴ Pro W3" charset="-128"/>
              </a:rPr>
              <a:t>	5. Information systems</a:t>
            </a:r>
          </a:p>
        </p:txBody>
      </p:sp>
    </p:spTree>
    <p:extLst>
      <p:ext uri="{BB962C8B-B14F-4D97-AF65-F5344CB8AC3E}">
        <p14:creationId xmlns:p14="http://schemas.microsoft.com/office/powerpoint/2010/main" val="128472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EMS Systems </a:t>
            </a:r>
          </a:p>
          <a:p>
            <a:r>
              <a:rPr lang="en-US" altLang="en-US">
                <a:latin typeface="Times New Roman" charset="0"/>
                <a:ea typeface="ヒラギノ角ゴ Pro W3" charset="-128"/>
              </a:rPr>
              <a:t>• EMS systems </a:t>
            </a:r>
          </a:p>
          <a:p>
            <a:r>
              <a:rPr lang="en-US" altLang="en-US">
                <a:latin typeface="Times New Roman" charset="0"/>
                <a:ea typeface="ヒラギノ角ゴ Pro W3" charset="-128"/>
              </a:rPr>
              <a:t>• History of EMS </a:t>
            </a:r>
          </a:p>
          <a:p>
            <a:r>
              <a:rPr lang="en-US" altLang="en-US">
                <a:latin typeface="Times New Roman" charset="0"/>
                <a:ea typeface="ヒラギノ角ゴ Pro W3" charset="-128"/>
              </a:rPr>
              <a:t>• Roles/responsibilities/professionalism of EMS personnel </a:t>
            </a:r>
          </a:p>
          <a:p>
            <a:r>
              <a:rPr lang="en-US" altLang="en-US">
                <a:latin typeface="Times New Roman" charset="0"/>
                <a:ea typeface="ヒラギノ角ゴ Pro W3" charset="-128"/>
              </a:rPr>
              <a:t>• Quality improvement </a:t>
            </a:r>
          </a:p>
          <a:p>
            <a:r>
              <a:rPr lang="en-US" altLang="en-US">
                <a:latin typeface="Times New Roman" charset="0"/>
                <a:ea typeface="ヒラギノ角ゴ Pro W3" charset="-128"/>
              </a:rPr>
              <a:t>• Patient safety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88515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6. Prevention</a:t>
            </a:r>
          </a:p>
          <a:p>
            <a:r>
              <a:rPr lang="en-US" altLang="en-US">
                <a:latin typeface="Times New Roman" charset="0"/>
                <a:ea typeface="ヒラギノ角ゴ Pro W3" charset="-128"/>
              </a:rPr>
              <a:t>7. EMS research</a:t>
            </a:r>
          </a:p>
          <a:p>
            <a:r>
              <a:rPr lang="en-US" altLang="en-US">
                <a:latin typeface="Times New Roman" charset="0"/>
                <a:ea typeface="ヒラギノ角ゴ Pro W3" charset="-128"/>
              </a:rPr>
              <a:t>8. Communication systems</a:t>
            </a:r>
          </a:p>
          <a:p>
            <a:r>
              <a:rPr lang="en-US" altLang="en-US">
                <a:latin typeface="Times New Roman" charset="0"/>
                <a:ea typeface="ヒラギノ角ゴ Pro W3" charset="-128"/>
              </a:rPr>
              <a:t>9. Human resources</a:t>
            </a:r>
          </a:p>
          <a:p>
            <a:r>
              <a:rPr lang="en-US" altLang="en-US">
                <a:latin typeface="Times New Roman" charset="0"/>
                <a:ea typeface="ヒラギノ角ゴ Pro W3" charset="-128"/>
              </a:rPr>
              <a:t>10. Legislation and regulation</a:t>
            </a:r>
          </a:p>
          <a:p>
            <a:r>
              <a:rPr lang="en-US" altLang="en-US">
                <a:latin typeface="Times New Roman" charset="0"/>
                <a:ea typeface="ヒラギノ角ゴ Pro W3" charset="-128"/>
              </a:rPr>
              <a:t>	</a:t>
            </a:r>
          </a:p>
        </p:txBody>
      </p:sp>
    </p:spTree>
    <p:extLst>
      <p:ext uri="{BB962C8B-B14F-4D97-AF65-F5344CB8AC3E}">
        <p14:creationId xmlns:p14="http://schemas.microsoft.com/office/powerpoint/2010/main" val="1571546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11. Evaluation</a:t>
            </a:r>
          </a:p>
          <a:p>
            <a:r>
              <a:rPr lang="en-US" altLang="en-US">
                <a:latin typeface="Times New Roman" charset="0"/>
                <a:ea typeface="ヒラギノ角ゴ Pro W3" charset="-128"/>
              </a:rPr>
              <a:t>12. System finance</a:t>
            </a:r>
          </a:p>
          <a:p>
            <a:r>
              <a:rPr lang="en-US" altLang="en-US">
                <a:latin typeface="Times New Roman" charset="0"/>
                <a:ea typeface="ヒラギノ角ゴ Pro W3" charset="-128"/>
              </a:rPr>
              <a:t>13. Public education</a:t>
            </a:r>
          </a:p>
          <a:p>
            <a:r>
              <a:rPr lang="en-US" altLang="en-US">
                <a:latin typeface="Times New Roman" charset="0"/>
                <a:ea typeface="ヒラギノ角ゴ Pro W3" charset="-128"/>
              </a:rPr>
              <a:t>14. Education systems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86869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The illustration on this slide shows how the components of the NHTSA’s emergency medical services system interact. </a:t>
            </a:r>
          </a:p>
        </p:txBody>
      </p:sp>
    </p:spTree>
    <p:extLst>
      <p:ext uri="{BB962C8B-B14F-4D97-AF65-F5344CB8AC3E}">
        <p14:creationId xmlns:p14="http://schemas.microsoft.com/office/powerpoint/2010/main" val="522087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b="1">
              <a:latin typeface="Times New Roman" charset="0"/>
              <a:ea typeface="ヒラギノ角ゴ Pro W3" charset="-128"/>
            </a:endParaRPr>
          </a:p>
          <a:p>
            <a:r>
              <a:rPr lang="en-US" altLang="en-US">
                <a:latin typeface="Times New Roman" charset="0"/>
                <a:ea typeface="ヒラギノ角ゴ Pro W3" charset="-128"/>
              </a:rPr>
              <a:t>B. Public access</a:t>
            </a:r>
          </a:p>
          <a:p>
            <a:r>
              <a:rPr lang="en-US" altLang="en-US">
                <a:latin typeface="Times New Roman" charset="0"/>
                <a:ea typeface="ヒラギノ角ゴ Pro W3" charset="-128"/>
              </a:rPr>
              <a:t>	1. Easy access to help in an emergency is essential.</a:t>
            </a:r>
          </a:p>
          <a:p>
            <a:r>
              <a:rPr lang="en-US" altLang="en-US">
                <a:latin typeface="Times New Roman" charset="0"/>
                <a:ea typeface="ヒラギノ角ゴ Pro W3" charset="-128"/>
              </a:rPr>
              <a:t>	2. The 911 system is the public safety access point.</a:t>
            </a:r>
          </a:p>
          <a:p>
            <a:r>
              <a:rPr lang="en-US" altLang="en-US">
                <a:latin typeface="Times New Roman" charset="0"/>
                <a:ea typeface="ヒラギノ角ゴ Pro W3" charset="-128"/>
              </a:rPr>
              <a:t>	3. At the communication center, trained dispatchers obtain information and dispatch the ambulance crew and other equipment and responders.</a:t>
            </a:r>
          </a:p>
          <a:p>
            <a:r>
              <a:rPr lang="en-US" altLang="en-US">
                <a:latin typeface="Times New Roman" charset="0"/>
                <a:ea typeface="ヒラギノ角ゴ Pro W3" charset="-128"/>
              </a:rPr>
              <a:t>	4. An emergency medical dispatch (EMD) system has been developed to assist dispatchers in providing callers with vital medical instructions until EMS arrival.</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9405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C. Communication systems</a:t>
            </a:r>
          </a:p>
          <a:p>
            <a:r>
              <a:rPr lang="en-US" altLang="en-US">
                <a:latin typeface="Times New Roman" charset="0"/>
                <a:ea typeface="ヒラギノ角ゴ Pro W3" charset="-128"/>
              </a:rPr>
              <a:t>	1. From caller information, the dispatcher selects the appropriate parts of the emergency system to activate.</a:t>
            </a:r>
          </a:p>
          <a:p>
            <a:r>
              <a:rPr lang="en-US" altLang="en-US">
                <a:latin typeface="Times New Roman" charset="0"/>
                <a:ea typeface="ヒラギノ角ゴ Pro W3" charset="-128"/>
              </a:rPr>
              <a:t>	2. EMS may be:</a:t>
            </a:r>
          </a:p>
          <a:p>
            <a:r>
              <a:rPr lang="en-US" altLang="en-US">
                <a:latin typeface="Times New Roman" charset="0"/>
                <a:ea typeface="ヒラギノ角ゴ Pro W3" charset="-128"/>
              </a:rPr>
              <a:t>		a. A fire agency</a:t>
            </a:r>
          </a:p>
          <a:p>
            <a:r>
              <a:rPr lang="en-US" altLang="en-US">
                <a:latin typeface="Times New Roman" charset="0"/>
                <a:ea typeface="ヒラギノ角ゴ Pro W3" charset="-128"/>
              </a:rPr>
              <a:t>		b. Other non-fire governmental agency</a:t>
            </a:r>
          </a:p>
          <a:p>
            <a:r>
              <a:rPr lang="en-US" altLang="en-US">
                <a:latin typeface="Times New Roman" charset="0"/>
                <a:ea typeface="ヒラギノ角ゴ Pro W3" charset="-128"/>
              </a:rPr>
              <a:t>		c. Private services</a:t>
            </a:r>
          </a:p>
          <a:p>
            <a:r>
              <a:rPr lang="en-US" altLang="en-US">
                <a:latin typeface="Times New Roman" charset="0"/>
                <a:ea typeface="ヒラギノ角ゴ Pro W3" charset="-128"/>
              </a:rPr>
              <a:t>		d. Hospital-based programs and Native American tribal services (less common)</a:t>
            </a:r>
          </a:p>
          <a:p>
            <a:r>
              <a:rPr lang="en-US" altLang="en-US">
                <a:latin typeface="Times New Roman" charset="0"/>
                <a:ea typeface="ヒラギノ角ゴ Pro W3" charset="-128"/>
              </a:rPr>
              <a:t>	3. New technology can help responders locate their patients.</a:t>
            </a:r>
          </a:p>
          <a:p>
            <a:r>
              <a:rPr lang="en-US" altLang="en-US">
                <a:latin typeface="Times New Roman" charset="0"/>
                <a:ea typeface="ヒラギノ角ゴ Pro W3" charset="-128"/>
              </a:rPr>
              <a:t>		a. Example: cellular telephones linked to global positioning system (GPS) units</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535547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Clinical care</a:t>
            </a:r>
          </a:p>
          <a:p>
            <a:r>
              <a:rPr lang="en-US" altLang="en-US">
                <a:latin typeface="Times New Roman" charset="0"/>
                <a:ea typeface="ヒラギノ角ゴ Pro W3" charset="-128"/>
              </a:rPr>
              <a:t>	1. Describes the pieces of equipment</a:t>
            </a:r>
          </a:p>
          <a:p>
            <a:r>
              <a:rPr lang="en-US" altLang="en-US">
                <a:latin typeface="Times New Roman" charset="0"/>
                <a:ea typeface="ヒラギノ角ゴ Pro W3" charset="-128"/>
              </a:rPr>
              <a:t>	2. Describes the scope of practice for using that equipment</a:t>
            </a:r>
          </a:p>
          <a:p>
            <a:r>
              <a:rPr lang="en-US" altLang="en-US">
                <a:latin typeface="Times New Roman" charset="0"/>
                <a:ea typeface="ヒラギノ角ゴ Pro W3" charset="-128"/>
              </a:rPr>
              <a:t>	3. Familiarizes EMTs with their primary service area (PSA)—that is, the main area in which an agency operates</a:t>
            </a:r>
          </a:p>
          <a:p>
            <a:r>
              <a:rPr lang="en-US" altLang="en-US">
                <a:latin typeface="Times New Roman" charset="0"/>
                <a:ea typeface="ヒラギノ角ゴ Pro W3" charset="-128"/>
              </a:rPr>
              <a:t>	4. Familiarizes EMTs with ambulance controls</a:t>
            </a:r>
          </a:p>
          <a:p>
            <a:r>
              <a:rPr lang="en-US" altLang="en-US">
                <a:latin typeface="Times New Roman" charset="0"/>
                <a:ea typeface="ヒラギノ角ゴ Pro W3" charset="-128"/>
              </a:rPr>
              <a:t> </a:t>
            </a:r>
          </a:p>
        </p:txBody>
      </p:sp>
    </p:spTree>
    <p:extLst>
      <p:ext uri="{BB962C8B-B14F-4D97-AF65-F5344CB8AC3E}">
        <p14:creationId xmlns:p14="http://schemas.microsoft.com/office/powerpoint/2010/main" val="845338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E. Human resources</a:t>
            </a:r>
          </a:p>
          <a:p>
            <a:r>
              <a:rPr lang="en-US" altLang="en-US">
                <a:latin typeface="Times New Roman" charset="0"/>
                <a:ea typeface="ヒラギノ角ゴ Pro W3" charset="-128"/>
              </a:rPr>
              <a:t>	1. Focuses on the people who deliver the care</a:t>
            </a:r>
          </a:p>
          <a:p>
            <a:r>
              <a:rPr lang="en-US" altLang="en-US">
                <a:latin typeface="Times New Roman" charset="0"/>
                <a:ea typeface="ヒラギノ角ゴ Pro W3" charset="-128"/>
              </a:rPr>
              <a:t>		a. Compensation</a:t>
            </a:r>
          </a:p>
          <a:p>
            <a:r>
              <a:rPr lang="en-US" altLang="en-US">
                <a:latin typeface="Times New Roman" charset="0"/>
                <a:ea typeface="ヒラギノ角ゴ Pro W3" charset="-128"/>
              </a:rPr>
              <a:t>		b. Interaction with other members of medical community</a:t>
            </a:r>
          </a:p>
          <a:p>
            <a:r>
              <a:rPr lang="en-US" altLang="en-US">
                <a:latin typeface="Times New Roman" charset="0"/>
                <a:ea typeface="ヒラギノ角ゴ Pro W3" charset="-128"/>
              </a:rPr>
              <a:t>	2. Efforts are under way to allow EMS providers to move from state to state more seamlessly.</a:t>
            </a:r>
          </a:p>
          <a:p>
            <a:r>
              <a:rPr lang="en-US" altLang="en-US">
                <a:latin typeface="Times New Roman" charset="0"/>
                <a:ea typeface="ヒラギノ角ゴ Pro W3" charset="-128"/>
              </a:rPr>
              <a:t>	3. The </a:t>
            </a:r>
            <a:r>
              <a:rPr lang="en-US" altLang="en-US" i="1">
                <a:latin typeface="Times New Roman" charset="0"/>
                <a:ea typeface="ヒラギノ角ゴ Pro W3" charset="-128"/>
              </a:rPr>
              <a:t>EMS Agenda for the Future</a:t>
            </a:r>
            <a:r>
              <a:rPr lang="en-US" altLang="en-US">
                <a:latin typeface="Times New Roman" charset="0"/>
                <a:ea typeface="ヒラギノ角ゴ Pro W3" charset="-128"/>
              </a:rPr>
              <a:t> encourages the creation of systems to help protect the well-being of EMS providers, including the development of career ladders.</a:t>
            </a:r>
          </a:p>
          <a:p>
            <a:r>
              <a:rPr lang="en-US" altLang="en-US">
                <a:latin typeface="Times New Roman" charset="0"/>
                <a:ea typeface="ヒラギノ角ゴ Pro W3" charset="-128"/>
              </a:rPr>
              <a:t>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00718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F. Medical direction</a:t>
            </a:r>
          </a:p>
          <a:p>
            <a:r>
              <a:rPr lang="en-US" altLang="en-US">
                <a:latin typeface="Times New Roman" charset="0"/>
                <a:ea typeface="ヒラギノ角ゴ Pro W3" charset="-128"/>
              </a:rPr>
              <a:t>	1. A physician medical director authorizes EMTs to provide medical care in the field.</a:t>
            </a:r>
          </a:p>
          <a:p>
            <a:r>
              <a:rPr lang="en-US" altLang="en-US">
                <a:latin typeface="Times New Roman" charset="0"/>
                <a:ea typeface="ヒラギノ角ゴ Pro W3" charset="-128"/>
              </a:rPr>
              <a:t>	2. Appropriate care is described in standing orders and protocols.</a:t>
            </a:r>
          </a:p>
          <a:p>
            <a:r>
              <a:rPr lang="en-US" altLang="en-US">
                <a:latin typeface="Times New Roman" charset="0"/>
                <a:ea typeface="ヒラギノ角ゴ Pro W3" charset="-128"/>
              </a:rPr>
              <a:t>		a. Protocols are described in a comprehensive guide delineating the EMT’s scope of practice.</a:t>
            </a:r>
          </a:p>
          <a:p>
            <a:r>
              <a:rPr lang="en-US" altLang="en-US">
                <a:latin typeface="Times New Roman" charset="0"/>
                <a:ea typeface="ヒラギノ角ゴ Pro W3" charset="-128"/>
              </a:rPr>
              <a:t>		b. Standing orders are part of protocols and designate what the EMT is required to do for a specific complaint or condition.</a:t>
            </a:r>
          </a:p>
          <a:p>
            <a:r>
              <a:rPr lang="en-US" altLang="en-US">
                <a:latin typeface="Times New Roman" charset="0"/>
                <a:ea typeface="ヒラギノ角ゴ Pro W3" charset="-128"/>
              </a:rPr>
              <a:t>	3. Providers are not required to consult medical direction before implementing standing orders.</a:t>
            </a:r>
          </a:p>
          <a:p>
            <a:endParaRPr lang="en-US" altLang="en-US">
              <a:latin typeface="Times New Roman" charset="0"/>
              <a:ea typeface="ヒラギノ角ゴ Pro W3" charset="-128"/>
            </a:endParaRPr>
          </a:p>
          <a:p>
            <a:r>
              <a:rPr lang="en-US" altLang="en-US">
                <a:latin typeface="Times New Roman" charset="0"/>
                <a:ea typeface="ヒラギノ角ゴ Pro W3" charset="-128"/>
              </a:rPr>
              <a:t>	</a:t>
            </a:r>
          </a:p>
        </p:txBody>
      </p:sp>
    </p:spTree>
    <p:extLst>
      <p:ext uri="{BB962C8B-B14F-4D97-AF65-F5344CB8AC3E}">
        <p14:creationId xmlns:p14="http://schemas.microsoft.com/office/powerpoint/2010/main" val="777876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The medical director is the ongoing working liaison between the medical community, hospitals, and the EMTs in the service.</a:t>
            </a:r>
          </a:p>
          <a:p>
            <a:r>
              <a:rPr lang="en-US" altLang="en-US">
                <a:latin typeface="Times New Roman" charset="0"/>
                <a:ea typeface="ヒラギノ角ゴ Pro W3" charset="-128"/>
              </a:rPr>
              <a:t>5. Medical control can be off-line or online.</a:t>
            </a:r>
          </a:p>
          <a:p>
            <a:r>
              <a:rPr lang="en-US" altLang="en-US">
                <a:latin typeface="Times New Roman" charset="0"/>
                <a:ea typeface="ヒラギノ角ゴ Pro W3" charset="-128"/>
              </a:rPr>
              <a:t>	a. Off-line (indirect)</a:t>
            </a:r>
          </a:p>
          <a:p>
            <a:r>
              <a:rPr lang="en-US" altLang="en-US">
                <a:latin typeface="Times New Roman" charset="0"/>
                <a:ea typeface="ヒラギノ角ゴ Pro W3" charset="-128"/>
              </a:rPr>
              <a:t>		i. Standing orders, training, supervision</a:t>
            </a:r>
          </a:p>
          <a:p>
            <a:r>
              <a:rPr lang="en-US" altLang="en-US">
                <a:latin typeface="Times New Roman" charset="0"/>
                <a:ea typeface="ヒラギノ角ゴ Pro W3" charset="-128"/>
              </a:rPr>
              <a:t>	b. Online (direct)</a:t>
            </a:r>
          </a:p>
          <a:p>
            <a:r>
              <a:rPr lang="en-US" altLang="en-US">
                <a:latin typeface="Times New Roman" charset="0"/>
                <a:ea typeface="ヒラギノ角ゴ Pro W3" charset="-128"/>
              </a:rPr>
              <a:t>		i. Physician directions given over the phone or radio</a:t>
            </a:r>
          </a:p>
        </p:txBody>
      </p:sp>
    </p:spTree>
    <p:extLst>
      <p:ext uri="{BB962C8B-B14F-4D97-AF65-F5344CB8AC3E}">
        <p14:creationId xmlns:p14="http://schemas.microsoft.com/office/powerpoint/2010/main" val="2035477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G. Legislation and regulation</a:t>
            </a:r>
          </a:p>
          <a:p>
            <a:r>
              <a:rPr lang="en-US" altLang="en-US">
                <a:latin typeface="Times New Roman" charset="0"/>
                <a:ea typeface="ヒラギノ角ゴ Pro W3" charset="-128"/>
              </a:rPr>
              <a:t>	1. Although each EMS system, medical direction, and training program has some latitude, its training, protocols, and practices must follow state legislation, rules, regulations, and guidelines.</a:t>
            </a:r>
          </a:p>
          <a:p>
            <a:r>
              <a:rPr lang="en-US" altLang="en-US">
                <a:latin typeface="Times New Roman" charset="0"/>
                <a:ea typeface="ヒラギノ角ゴ Pro W3" charset="-128"/>
              </a:rPr>
              <a:t>	2. A senior EMS official is usually in charge of necessary administrative tasks such as scheduling, personnel, budgets, purchasing, and vehicle maintenance, and the daily operations of ambulances and crews.</a:t>
            </a:r>
          </a:p>
          <a:p>
            <a:r>
              <a:rPr lang="en-US" altLang="en-US">
                <a:latin typeface="Times New Roman" charset="0"/>
                <a:ea typeface="ヒラギノ角ゴ Pro W3" charset="-128"/>
              </a:rPr>
              <a:t>		a. Similar to a police chief or fire chief</a:t>
            </a:r>
          </a:p>
          <a:p>
            <a:r>
              <a:rPr lang="en-US" altLang="en-US">
                <a:latin typeface="Times New Roman" charset="0"/>
                <a:ea typeface="ヒラギノ角ゴ Pro W3" charset="-128"/>
              </a:rPr>
              <a:t>		b. Not in charge of medical matters</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4777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Research</a:t>
            </a:r>
          </a:p>
          <a:p>
            <a:r>
              <a:rPr lang="en-US" altLang="en-US">
                <a:latin typeface="Times New Roman" charset="0"/>
                <a:ea typeface="ヒラギノ角ゴ Pro W3" charset="-128"/>
              </a:rPr>
              <a:t>• Impact of research on emergency medical responder (EMR) care </a:t>
            </a:r>
          </a:p>
          <a:p>
            <a:r>
              <a:rPr lang="en-US" altLang="en-US">
                <a:latin typeface="Times New Roman" charset="0"/>
                <a:ea typeface="ヒラギノ角ゴ Pro W3" charset="-128"/>
              </a:rPr>
              <a:t>• Data collection </a:t>
            </a:r>
          </a:p>
          <a:p>
            <a:r>
              <a:rPr lang="en-US" altLang="en-US">
                <a:latin typeface="Times New Roman" charset="0"/>
                <a:ea typeface="ヒラギノ角ゴ Pro W3" charset="-128"/>
              </a:rPr>
              <a:t>• Evidence-based decision making </a:t>
            </a:r>
          </a:p>
          <a:p>
            <a:endParaRPr lang="en-US" altLang="en-US">
              <a:latin typeface="Times New Roman" charset="0"/>
              <a:ea typeface="ヒラギノ角ゴ Pro W3" charset="-128"/>
            </a:endParaRPr>
          </a:p>
          <a:p>
            <a:r>
              <a:rPr lang="en-US" altLang="en-US">
                <a:latin typeface="Times New Roman" charset="0"/>
                <a:ea typeface="ヒラギノ角ゴ Pro W3" charset="-128"/>
              </a:rPr>
              <a:t>Public Health</a:t>
            </a:r>
          </a:p>
          <a:p>
            <a:r>
              <a:rPr lang="en-US" altLang="en-US">
                <a:latin typeface="Times New Roman" charset="0"/>
                <a:ea typeface="ヒラギノ角ゴ Pro W3" charset="-128"/>
              </a:rPr>
              <a:t>Uses simple knowledge of the principles of illness and injury prevention to emergency care.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471537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H. Integration of health services</a:t>
            </a:r>
          </a:p>
          <a:p>
            <a:r>
              <a:rPr lang="en-US" altLang="en-US">
                <a:latin typeface="Times New Roman" charset="0"/>
                <a:ea typeface="ヒラギノ角ゴ Pro W3" charset="-128"/>
              </a:rPr>
              <a:t>	1. Prehospital care by the EMT is coordinated with care administered by the receiving hospital.</a:t>
            </a:r>
          </a:p>
          <a:p>
            <a:r>
              <a:rPr lang="en-US" altLang="en-US">
                <a:latin typeface="Times New Roman" charset="0"/>
                <a:ea typeface="ヒラギノ角ゴ Pro W3" charset="-128"/>
              </a:rPr>
              <a:t>	2. Care should be continued in the emergency department (ED).</a:t>
            </a:r>
          </a:p>
          <a:p>
            <a:r>
              <a:rPr lang="en-US" altLang="en-US">
                <a:latin typeface="Times New Roman" charset="0"/>
                <a:ea typeface="ヒラギノ角ゴ Pro W3" charset="-128"/>
              </a:rPr>
              <a:t>	3. Integration ensures that the patient receives comprehensive continuity of care.</a:t>
            </a:r>
          </a:p>
          <a:p>
            <a:endParaRPr lang="en-US" altLang="en-US">
              <a:latin typeface="Times New Roman" charset="0"/>
              <a:ea typeface="ヒラギノ角ゴ Pro W3" charset="-128"/>
            </a:endParaRPr>
          </a:p>
          <a:p>
            <a:r>
              <a:rPr lang="en-US" altLang="en-US">
                <a:latin typeface="Times New Roman" charset="0"/>
                <a:ea typeface="ヒラギノ角ゴ Pro W3" charset="-128"/>
              </a:rPr>
              <a:t>	</a:t>
            </a:r>
          </a:p>
        </p:txBody>
      </p:sp>
    </p:spTree>
    <p:extLst>
      <p:ext uri="{BB962C8B-B14F-4D97-AF65-F5344CB8AC3E}">
        <p14:creationId xmlns:p14="http://schemas.microsoft.com/office/powerpoint/2010/main" val="58075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Some EMS systems collaborate with local hospitals to improve patient outcomes associated with time-sensitive treatment, such as in heart attacks, trauma, and stroke.</a:t>
            </a:r>
          </a:p>
          <a:p>
            <a:r>
              <a:rPr lang="en-US" altLang="en-US">
                <a:latin typeface="Times New Roman" charset="0"/>
                <a:ea typeface="ヒラギノ角ゴ Pro W3" charset="-128"/>
              </a:rPr>
              <a:t>	a. Example: When paramedics determine a patient is having a heart attack, they alert the ED, which in turn notifies the cardiac catheterization team or the paramedics may be directed to transport the patient to a cardiac specialty center.</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111722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 Mobile integrated health care </a:t>
            </a:r>
          </a:p>
          <a:p>
            <a:r>
              <a:rPr lang="en-US" altLang="en-US">
                <a:latin typeface="Times New Roman" charset="0"/>
                <a:ea typeface="ヒラギノ角ゴ Pro W3" charset="-128"/>
              </a:rPr>
              <a:t>	1. Mobile integrated health care (MIH) is a new method of delivering health care that utilizes the prehospital spectrum.</a:t>
            </a:r>
          </a:p>
          <a:p>
            <a:r>
              <a:rPr lang="en-US" altLang="en-US">
                <a:latin typeface="Times New Roman" charset="0"/>
                <a:ea typeface="ヒラギノ角ゴ Pro W3" charset="-128"/>
              </a:rPr>
              <a:t>	2. MIH has evolved as a result of the Patient Protection and Affordable Care Act, with the goal of facilitating improved access to health care at an affordable price.</a:t>
            </a:r>
          </a:p>
          <a:p>
            <a:r>
              <a:rPr lang="en-US" altLang="en-US">
                <a:latin typeface="Times New Roman" charset="0"/>
                <a:ea typeface="ヒラギノ角ゴ Pro W3" charset="-128"/>
              </a:rPr>
              <a:t>	3. In the MIH model, health care is provided within the community, rather than at a physician’s office or hospital, by an integrated team of health care professionals.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10933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4. This new branch of health care is causing the evolution of additional training levels for EMS providers.</a:t>
            </a:r>
          </a:p>
          <a:p>
            <a:r>
              <a:rPr lang="en-US" altLang="en-US">
                <a:latin typeface="Times New Roman" charset="0"/>
                <a:ea typeface="ヒラギノ角ゴ Pro W3" charset="-128"/>
              </a:rPr>
              <a:t>	a. One new aspect is community paramedicine, in which experienced paramedics receive advanced training to equip them to provide services within a community.</a:t>
            </a:r>
          </a:p>
          <a:p>
            <a:r>
              <a:rPr lang="en-US" altLang="en-US">
                <a:latin typeface="Times New Roman" charset="0"/>
                <a:ea typeface="ヒラギノ角ゴ Pro W3" charset="-128"/>
              </a:rPr>
              <a:t>	b. In addition to the patient care services a paramedic would typically provide, services provided by community paramedics may include:</a:t>
            </a:r>
          </a:p>
          <a:p>
            <a:r>
              <a:rPr lang="en-US" altLang="en-US">
                <a:latin typeface="Times New Roman" charset="0"/>
                <a:ea typeface="ヒラギノ角ゴ Pro W3" charset="-128"/>
              </a:rPr>
              <a:t>		i. Performing health evaluations</a:t>
            </a:r>
          </a:p>
          <a:p>
            <a:r>
              <a:rPr lang="en-US" altLang="en-US">
                <a:latin typeface="Times New Roman" charset="0"/>
                <a:ea typeface="ヒラギノ角ゴ Pro W3" charset="-128"/>
              </a:rPr>
              <a:t>		ii. Monitoring chronic illnesses or conditions</a:t>
            </a:r>
          </a:p>
          <a:p>
            <a:r>
              <a:rPr lang="en-US" altLang="en-US">
                <a:latin typeface="Times New Roman" charset="0"/>
                <a:ea typeface="ヒラギノ角ゴ Pro W3" charset="-128"/>
              </a:rPr>
              <a:t>		iii. Obtaining laboratory samples</a:t>
            </a:r>
          </a:p>
          <a:p>
            <a:r>
              <a:rPr lang="en-US" altLang="en-US">
                <a:latin typeface="Times New Roman" charset="0"/>
                <a:ea typeface="ヒラギノ角ゴ Pro W3" charset="-128"/>
              </a:rPr>
              <a:t>		iv. Administering immunizations</a:t>
            </a:r>
          </a:p>
          <a:p>
            <a:r>
              <a:rPr lang="en-US" altLang="en-US">
                <a:latin typeface="Times New Roman" charset="0"/>
                <a:ea typeface="ヒラギノ角ゴ Pro W3" charset="-128"/>
              </a:rPr>
              <a:t>		v. Serving as patient advocates</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34996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J. Evaluation</a:t>
            </a:r>
          </a:p>
          <a:p>
            <a:r>
              <a:rPr lang="en-US" altLang="en-US">
                <a:latin typeface="Times New Roman" charset="0"/>
                <a:ea typeface="ヒラギノ角ゴ Pro W3" charset="-128"/>
              </a:rPr>
              <a:t>	1. The medical director is responsible for maintaining quality control within the EMS system.</a:t>
            </a:r>
          </a:p>
          <a:p>
            <a:r>
              <a:rPr lang="en-US" altLang="en-US">
                <a:latin typeface="Times New Roman" charset="0"/>
                <a:ea typeface="ヒラギノ角ゴ Pro W3" charset="-128"/>
              </a:rPr>
              <a:t>	2. The continuous quality improvement (CQI) program reviews and performs audits of the EMS system to identify areas of improvement and/or assign remedial training.</a:t>
            </a:r>
          </a:p>
          <a:p>
            <a:r>
              <a:rPr lang="en-US" altLang="en-US">
                <a:latin typeface="Times New Roman" charset="0"/>
                <a:ea typeface="ヒラギノ角ゴ Pro W3" charset="-128"/>
              </a:rPr>
              <a:t>	3. Information and skills in emergency medical care change constantly. Refresher training and continuing education are important.</a:t>
            </a:r>
          </a:p>
          <a:p>
            <a:r>
              <a:rPr lang="en-US" altLang="en-US">
                <a:latin typeface="Times New Roman" charset="0"/>
                <a:ea typeface="ヒラギノ角ゴ Pro W3" charset="-128"/>
              </a:rPr>
              <a:t>	4. Minimizing errors is the goal.</a:t>
            </a:r>
          </a:p>
          <a:p>
            <a:r>
              <a:rPr lang="en-US" altLang="en-US">
                <a:latin typeface="Times New Roman" charset="0"/>
                <a:ea typeface="ヒラギノ角ゴ Pro W3" charset="-128"/>
              </a:rPr>
              <a:t>		a. Errors are not inevitable.</a:t>
            </a:r>
          </a:p>
          <a:p>
            <a:r>
              <a:rPr lang="en-US" altLang="en-US">
                <a:latin typeface="Times New Roman" charset="0"/>
                <a:ea typeface="ヒラギノ角ゴ Pro W3" charset="-128"/>
              </a:rPr>
              <a:t>		b. Errors can result from rules-based failure, knowledge-based failure, skills-based failure, or any combination of these problems.</a:t>
            </a:r>
          </a:p>
          <a:p>
            <a:r>
              <a:rPr lang="en-US" altLang="en-US">
                <a:latin typeface="Times New Roman" charset="0"/>
                <a:ea typeface="ヒラギノ角ゴ Pro W3" charset="-128"/>
              </a:rPr>
              <a:t>		c. Limiting errors requires work from both the EMS agency and EMS personnel.</a:t>
            </a:r>
          </a:p>
          <a:p>
            <a:r>
              <a:rPr lang="en-US" altLang="en-US">
                <a:latin typeface="Times New Roman" charset="0"/>
                <a:ea typeface="ヒラギノ角ゴ Pro W3" charset="-128"/>
              </a:rPr>
              <a:t>		d. The environment can be part of the reason for errors (for example, distractions, poor lighting).</a:t>
            </a:r>
          </a:p>
          <a:p>
            <a:r>
              <a:rPr lang="en-US" altLang="en-US">
                <a:latin typeface="Times New Roman" charset="0"/>
                <a:ea typeface="ヒラギノ角ゴ Pro W3" charset="-128"/>
              </a:rPr>
              <a:t>		e. EMTs themselves can help to reduce errors.</a:t>
            </a:r>
          </a:p>
          <a:p>
            <a:r>
              <a:rPr lang="en-US" altLang="en-US">
                <a:latin typeface="Times New Roman" charset="0"/>
                <a:ea typeface="ヒラギノ角ゴ Pro W3" charset="-128"/>
              </a:rPr>
              <a:t>		f. When you are about to perform a skill, ask yourself, “Why am I doing this?”</a:t>
            </a:r>
          </a:p>
          <a:p>
            <a:r>
              <a:rPr lang="en-US" altLang="en-US">
                <a:latin typeface="Times New Roman" charset="0"/>
                <a:ea typeface="ヒラギノ角ゴ Pro W3" charset="-128"/>
              </a:rPr>
              <a:t>		g. Using “cheat sheets,” or a copy of your protocol book, can help limit errors.</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0537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K. Information systems</a:t>
            </a:r>
          </a:p>
          <a:p>
            <a:r>
              <a:rPr lang="en-US" altLang="en-US">
                <a:latin typeface="Times New Roman" charset="0"/>
                <a:ea typeface="ヒラギノ角ゴ Pro W3" charset="-128"/>
              </a:rPr>
              <a:t>	1. Information systems are used to efficiently document the care that has been delivered.</a:t>
            </a:r>
          </a:p>
          <a:p>
            <a:r>
              <a:rPr lang="en-US" altLang="en-US">
                <a:latin typeface="Times New Roman" charset="0"/>
                <a:ea typeface="ヒラギノ角ゴ Pro W3" charset="-128"/>
              </a:rPr>
              <a:t>	2. Once stored electronically, the information can be used to improve care.</a:t>
            </a:r>
          </a:p>
          <a:p>
            <a:r>
              <a:rPr lang="en-US" altLang="en-US">
                <a:latin typeface="Times New Roman" charset="0"/>
                <a:ea typeface="ヒラギノ角ゴ Pro W3" charset="-128"/>
              </a:rPr>
              <a:t>	3. For example, stored information can help determine:</a:t>
            </a:r>
          </a:p>
          <a:p>
            <a:r>
              <a:rPr lang="en-US" altLang="en-US">
                <a:latin typeface="Times New Roman" charset="0"/>
                <a:ea typeface="ヒラギノ角ゴ Pro W3" charset="-128"/>
              </a:rPr>
              <a:t>		a. How often a department has seen specific types of symptoms</a:t>
            </a:r>
          </a:p>
          <a:p>
            <a:r>
              <a:rPr lang="en-US" altLang="en-US">
                <a:latin typeface="Times New Roman" charset="0"/>
                <a:ea typeface="ヒラギノ角ゴ Pro W3" charset="-128"/>
              </a:rPr>
              <a:t>			i. Average on-scene time for trauma patients</a:t>
            </a:r>
          </a:p>
          <a:p>
            <a:r>
              <a:rPr lang="en-US" altLang="en-US">
                <a:latin typeface="Times New Roman" charset="0"/>
                <a:ea typeface="ヒラギノ角ゴ Pro W3" charset="-128"/>
              </a:rPr>
              <a:t>			ii. Need for educational sessions</a:t>
            </a:r>
          </a:p>
          <a:p>
            <a:r>
              <a:rPr lang="en-US" altLang="en-US">
                <a:latin typeface="Times New Roman" charset="0"/>
                <a:ea typeface="ヒラギノ角ゴ Pro W3" charset="-128"/>
              </a:rPr>
              <a:t>			iii. National trends</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470955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L. System finance</a:t>
            </a:r>
          </a:p>
          <a:p>
            <a:r>
              <a:rPr lang="en-US" altLang="en-US">
                <a:latin typeface="Times New Roman" charset="0"/>
                <a:ea typeface="ヒラギノ角ゴ Pro W3" charset="-128"/>
              </a:rPr>
              <a:t>	1. Finance systems vary depending on which organization is involved.</a:t>
            </a:r>
          </a:p>
          <a:p>
            <a:endParaRPr lang="en-US" altLang="en-US">
              <a:latin typeface="Times New Roman" charset="0"/>
              <a:ea typeface="ヒラギノ角ゴ Pro W3" charset="-128"/>
            </a:endParaRPr>
          </a:p>
          <a:p>
            <a:r>
              <a:rPr lang="en-US" altLang="en-US">
                <a:latin typeface="Times New Roman" charset="0"/>
                <a:ea typeface="ヒラギノ角ゴ Pro W3" charset="-128"/>
              </a:rPr>
              <a:t>	</a:t>
            </a:r>
          </a:p>
        </p:txBody>
      </p:sp>
    </p:spTree>
    <p:extLst>
      <p:ext uri="{BB962C8B-B14F-4D97-AF65-F5344CB8AC3E}">
        <p14:creationId xmlns:p14="http://schemas.microsoft.com/office/powerpoint/2010/main" val="1877479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2. Personnel may be paid, volunteer, or a mix of paid and volunteer.</a:t>
            </a:r>
          </a:p>
          <a:p>
            <a:r>
              <a:rPr lang="en-US" altLang="en-US">
                <a:latin typeface="Times New Roman" charset="0"/>
                <a:ea typeface="ヒラギノ角ゴ Pro W3" charset="-128"/>
              </a:rPr>
              <a:t>3. EMTs may be asked to:</a:t>
            </a:r>
          </a:p>
          <a:p>
            <a:r>
              <a:rPr lang="en-US" altLang="en-US">
                <a:latin typeface="Times New Roman" charset="0"/>
                <a:ea typeface="ヒラギノ角ゴ Pro W3" charset="-128"/>
              </a:rPr>
              <a:t>	a. Gather insurance information from patients</a:t>
            </a:r>
          </a:p>
          <a:p>
            <a:r>
              <a:rPr lang="en-US" altLang="en-US">
                <a:latin typeface="Times New Roman" charset="0"/>
                <a:ea typeface="ヒラギノ角ゴ Pro W3" charset="-128"/>
              </a:rPr>
              <a:t>	b. Secure signatures on certain documents such as HIPAA notifications</a:t>
            </a:r>
          </a:p>
          <a:p>
            <a:r>
              <a:rPr lang="en-US" altLang="en-US">
                <a:latin typeface="Times New Roman" charset="0"/>
                <a:ea typeface="ヒラギノ角ゴ Pro W3" charset="-128"/>
              </a:rPr>
              <a:t>	c. Obtain written permission from patients to bill their health insurance company</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23252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a:t>
            </a:r>
          </a:p>
          <a:p>
            <a:endParaRPr lang="en-US" altLang="en-US">
              <a:latin typeface="Times New Roman" charset="0"/>
              <a:ea typeface="ヒラギノ角ゴ Pro W3" charset="-128"/>
            </a:endParaRPr>
          </a:p>
          <a:p>
            <a:r>
              <a:rPr lang="en-US" altLang="en-US">
                <a:latin typeface="Times New Roman" charset="0"/>
                <a:ea typeface="ヒラギノ角ゴ Pro W3" charset="-128"/>
              </a:rPr>
              <a:t>M. Education systems</a:t>
            </a:r>
          </a:p>
          <a:p>
            <a:r>
              <a:rPr lang="en-US" altLang="en-US">
                <a:latin typeface="Times New Roman" charset="0"/>
                <a:ea typeface="ヒラギノ角ゴ Pro W3" charset="-128"/>
              </a:rPr>
              <a:t>	1. EMS instructors are licensed in most states.</a:t>
            </a:r>
          </a:p>
          <a:p>
            <a:r>
              <a:rPr lang="en-US" altLang="en-US">
                <a:latin typeface="Times New Roman" charset="0"/>
                <a:ea typeface="ヒラギノ角ゴ Pro W3" charset="-128"/>
              </a:rPr>
              <a:t>	2. Most EMS training programs must adhere to national standards established by two accrediting organizations: Committee on Accreditation of Educational Programs for the Emergency Medical Services Professions (CoAEMSP) and Commission on Accreditation of Allied Health Education Programs (CAAHEP).</a:t>
            </a:r>
          </a:p>
          <a:p>
            <a:r>
              <a:rPr lang="en-US" altLang="en-US">
                <a:latin typeface="Times New Roman" charset="0"/>
                <a:ea typeface="ヒラギノ角ゴ Pro W3" charset="-128"/>
              </a:rPr>
              <a:t>	3. Frequent continuing education, refresher courses, and computer-based or manikin-based self-education exercises are measures intended to maintain and update an EMT’s skills and knowledge.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552134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a:t>
            </a:r>
          </a:p>
          <a:p>
            <a:endParaRPr lang="en-US" altLang="en-US">
              <a:latin typeface="Times New Roman" charset="0"/>
              <a:ea typeface="ヒラギノ角ゴ Pro W3" charset="-128"/>
            </a:endParaRPr>
          </a:p>
          <a:p>
            <a:r>
              <a:rPr lang="en-US" altLang="en-US">
                <a:latin typeface="Times New Roman" charset="0"/>
                <a:ea typeface="ヒラギノ角ゴ Pro W3" charset="-128"/>
              </a:rPr>
              <a:t>4. ALS-level instructors and directors must hold a four-year degree.</a:t>
            </a:r>
          </a:p>
          <a:p>
            <a:r>
              <a:rPr lang="en-US" altLang="en-US">
                <a:latin typeface="Times New Roman" charset="0"/>
                <a:ea typeface="ヒラギノ角ゴ Pro W3" charset="-128"/>
              </a:rPr>
              <a:t>5. ALS training is usually provided in college, adult career center, or hospital settings.</a:t>
            </a:r>
          </a:p>
        </p:txBody>
      </p:sp>
    </p:spTree>
    <p:extLst>
      <p:ext uri="{BB962C8B-B14F-4D97-AF65-F5344CB8AC3E}">
        <p14:creationId xmlns:p14="http://schemas.microsoft.com/office/powerpoint/2010/main" val="183152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 Introduction</a:t>
            </a:r>
          </a:p>
          <a:p>
            <a:pPr>
              <a:buFont typeface="Calibri" charset="0"/>
              <a:buAutoNum type="alphaUcPeriod"/>
            </a:pPr>
            <a:r>
              <a:rPr lang="en-US" altLang="en-US">
                <a:latin typeface="Times New Roman" charset="0"/>
                <a:ea typeface="ヒラギノ角ゴ Pro W3" charset="-128"/>
              </a:rPr>
              <a:t>The text is the primary resource for the EMT course.</a:t>
            </a:r>
            <a:endParaRPr lang="en-US" altLang="en-US" b="1">
              <a:latin typeface="Times New Roman" charset="0"/>
              <a:ea typeface="ヒラギノ角ゴ Pro W3" charset="-128"/>
            </a:endParaRPr>
          </a:p>
          <a:p>
            <a:pPr>
              <a:buFont typeface="Calibri" charset="0"/>
              <a:buAutoNum type="alphaUcPeriod"/>
            </a:pPr>
            <a:r>
              <a:rPr lang="en-US" altLang="en-US">
                <a:latin typeface="Times New Roman" charset="0"/>
                <a:ea typeface="ヒラギノ角ゴ Pro W3" charset="-128"/>
              </a:rPr>
              <a:t> It discusses what will be expected of you during the course and what other requirements you will have to meet to be licensed or certified as an EMT in most states.</a:t>
            </a:r>
            <a:endParaRPr lang="en-US" altLang="en-US" b="1">
              <a:latin typeface="Times New Roman" charset="0"/>
              <a:ea typeface="ヒラギノ角ゴ Pro W3" charset="-128"/>
            </a:endParaRPr>
          </a:p>
          <a:p>
            <a:pPr>
              <a:buFont typeface="Calibri" charset="0"/>
              <a:buAutoNum type="alphaUcPeriod"/>
            </a:pPr>
            <a:r>
              <a:rPr lang="en-US" altLang="en-US">
                <a:latin typeface="Times New Roman" charset="0"/>
                <a:ea typeface="ヒラギノ角ゴ Pro W3" charset="-128"/>
              </a:rPr>
              <a:t>You will learn the differences between first aid training, a Department of Transportation (DOT) EMR training course, and the training courses for an EMT, AEMT, and paramedic.</a:t>
            </a:r>
            <a:endParaRPr lang="en-US" altLang="en-US" b="1">
              <a:latin typeface="Times New Roman" charset="0"/>
              <a:ea typeface="ヒラギノ角ゴ Pro W3" charset="-128"/>
            </a:endParaRPr>
          </a:p>
          <a:p>
            <a:pPr>
              <a:buFont typeface="Calibri" charset="0"/>
              <a:buAutoNum type="alphaUcPeriod"/>
            </a:pPr>
            <a:r>
              <a:rPr lang="en-US" altLang="en-US">
                <a:latin typeface="Times New Roman" charset="0"/>
                <a:ea typeface="ヒラギノ角ゴ Pro W3" charset="-128"/>
              </a:rPr>
              <a:t> EMS is a </a:t>
            </a:r>
            <a:r>
              <a:rPr lang="en-US" altLang="en-US" i="1">
                <a:latin typeface="Times New Roman" charset="0"/>
                <a:ea typeface="ヒラギノ角ゴ Pro W3" charset="-128"/>
              </a:rPr>
              <a:t>system.</a:t>
            </a:r>
            <a:endParaRPr lang="en-US" altLang="en-US" b="1">
              <a:latin typeface="Times New Roman" charset="0"/>
              <a:ea typeface="ヒラギノ角ゴ Pro W3" charset="-128"/>
            </a:endParaRPr>
          </a:p>
          <a:p>
            <a:pPr>
              <a:buFont typeface="Calibri" charset="0"/>
              <a:buAutoNum type="alphaUcPeriod"/>
            </a:pPr>
            <a:r>
              <a:rPr lang="en-US" altLang="en-US">
                <a:latin typeface="Times New Roman" charset="0"/>
                <a:ea typeface="ヒラギノ角ゴ Pro W3" charset="-128"/>
              </a:rPr>
              <a:t> Chapter 1 discusses that system</a:t>
            </a:r>
            <a:r>
              <a:rPr lang="ja-JP" altLang="en-US">
                <a:latin typeface="Times New Roman" charset="0"/>
                <a:ea typeface="ヒラギノ角ゴ Pro W3" charset="-128"/>
              </a:rPr>
              <a:t>’</a:t>
            </a:r>
            <a:r>
              <a:rPr lang="en-US" altLang="ja-JP">
                <a:latin typeface="Times New Roman" charset="0"/>
                <a:ea typeface="ヒラギノ角ゴ Pro W3" charset="-128"/>
              </a:rPr>
              <a:t>s key components.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20642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N. Prevention and public education</a:t>
            </a:r>
          </a:p>
          <a:p>
            <a:r>
              <a:rPr lang="en-US" altLang="en-US">
                <a:latin typeface="Times New Roman" charset="0"/>
                <a:ea typeface="ヒラギノ角ゴ Pro W3" charset="-128"/>
              </a:rPr>
              <a:t>	1. Prevention and public education are aspects of EMS where the focus is on public health.</a:t>
            </a:r>
          </a:p>
          <a:p>
            <a:r>
              <a:rPr lang="en-US" altLang="en-US">
                <a:latin typeface="Times New Roman" charset="0"/>
                <a:ea typeface="ヒラギノ角ゴ Pro W3" charset="-128"/>
              </a:rPr>
              <a:t>	2. Public health examines the health needs of entire populations with the goal of preventing health problems.</a:t>
            </a:r>
          </a:p>
          <a:p>
            <a:r>
              <a:rPr lang="en-US" altLang="en-US">
                <a:latin typeface="Times New Roman" charset="0"/>
                <a:ea typeface="ヒラギノ角ゴ Pro W3" charset="-128"/>
              </a:rPr>
              <a:t>	3. EMS works with public health agencies in two ways:</a:t>
            </a:r>
          </a:p>
          <a:p>
            <a:r>
              <a:rPr lang="en-US" altLang="en-US">
                <a:latin typeface="Times New Roman" charset="0"/>
                <a:ea typeface="ヒラギノ角ゴ Pro W3" charset="-128"/>
              </a:rPr>
              <a:t>		a. Primary prevention focuses on strategies that will prevent the event from ever happening—for example, educating the community on pool safety and car seat installation.</a:t>
            </a:r>
          </a:p>
          <a:p>
            <a:r>
              <a:rPr lang="en-US" altLang="en-US">
                <a:latin typeface="Times New Roman" charset="0"/>
                <a:ea typeface="ヒラギノ角ゴ Pro W3" charset="-128"/>
              </a:rPr>
              <a:t>		b. Secondary prevention occurs after the event has already happened. The question then is, How can we decrease the effects of the event? Helmets and seat belts are examples of secondary prevention.</a:t>
            </a:r>
          </a:p>
          <a:p>
            <a:endParaRPr lang="en-US" altLang="en-US">
              <a:latin typeface="Times New Roman" charset="0"/>
              <a:ea typeface="ヒラギノ角ゴ Pro W3" charset="-128"/>
            </a:endParaRP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35203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The table on this slide lists examples of public health accomplishments. </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19265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O. EMS research</a:t>
            </a:r>
          </a:p>
          <a:p>
            <a:r>
              <a:rPr lang="en-US" altLang="en-US">
                <a:latin typeface="Times New Roman" charset="0"/>
                <a:ea typeface="ヒラギノ角ゴ Pro W3" charset="-128"/>
              </a:rPr>
              <a:t>	1. Research helps to determine the shape and impact of EMS on the community.</a:t>
            </a:r>
          </a:p>
          <a:p>
            <a:r>
              <a:rPr lang="en-US" altLang="en-US">
                <a:latin typeface="Times New Roman" charset="0"/>
                <a:ea typeface="ヒラギノ角ゴ Pro W3" charset="-128"/>
              </a:rPr>
              <a:t>		a. For example, in the early days of EMS, patients with major trauma were stabilized on the scene before they were transported. After compiling prehospital EMS research, it was determined that patients with major trauma should be transported immediately; these patients need an operating room more than they need an IV. EMS now provides rapid transport for patients with major trauma.</a:t>
            </a:r>
          </a:p>
          <a:p>
            <a:r>
              <a:rPr lang="en-US" altLang="en-US">
                <a:latin typeface="Times New Roman" charset="0"/>
                <a:ea typeface="ヒラギノ角ゴ Pro W3" charset="-128"/>
              </a:rPr>
              <a:t>	2. The application of evidence-based practice is becoming an integral part of functioning as an EMS provider. Patient care should be focused on procedures that have proved useful in improving patient outcomes. All aspects of the EMT role are currently being researched.</a:t>
            </a:r>
          </a:p>
          <a:p>
            <a:r>
              <a:rPr lang="en-US" altLang="en-US">
                <a:latin typeface="Times New Roman" charset="0"/>
                <a:ea typeface="ヒラギノ角ゴ Pro W3" charset="-128"/>
              </a:rPr>
              <a:t>	3. EMTs may be involved in research through gathering data.</a:t>
            </a:r>
          </a:p>
          <a:p>
            <a:r>
              <a:rPr lang="en-US" altLang="en-US">
                <a:latin typeface="Times New Roman" charset="0"/>
                <a:ea typeface="ヒラギノ角ゴ Pro W3" charset="-128"/>
              </a:rPr>
              <a:t>		a. Examples: How much oxygen should be given to patients with shortness of breath? How much time does it take to get patients with serious trauma to the emergency department? Record all of the information so it can be analyzed by others.</a:t>
            </a:r>
          </a:p>
          <a:p>
            <a:r>
              <a:rPr lang="en-US" altLang="en-US">
                <a:latin typeface="Times New Roman" charset="0"/>
                <a:ea typeface="ヒラギノ角ゴ Pro W3" charset="-128"/>
              </a:rPr>
              <a:t>	4. The results could then be shared with the rest of the EMS community.</a:t>
            </a:r>
          </a:p>
          <a:p>
            <a:r>
              <a:rPr lang="en-US" altLang="en-US">
                <a:latin typeface="Times New Roman" charset="0"/>
                <a:ea typeface="ヒラギノ角ゴ Pro W3" charset="-128"/>
              </a:rPr>
              <a:t>	5. Evidence-based decision making is based on research.</a:t>
            </a:r>
          </a:p>
          <a:p>
            <a:r>
              <a:rPr lang="en-US" altLang="en-US">
                <a:latin typeface="Times New Roman" charset="0"/>
                <a:ea typeface="ヒラギノ角ゴ Pro W3" charset="-128"/>
              </a:rPr>
              <a:t>	6. It is important for EMS providers to stay current on the latest advances in health care.</a:t>
            </a:r>
          </a:p>
          <a:p>
            <a:r>
              <a:rPr lang="en-US" altLang="en-US">
                <a:latin typeface="Times New Roman" charset="0"/>
                <a:ea typeface="ヒラギノ角ゴ Pro W3" charset="-128"/>
              </a:rPr>
              <a:t>	7. Be skeptical, ask questions, and conduct your own research.</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98540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VIII. Roles and Responsibilities of the EMT</a:t>
            </a:r>
          </a:p>
          <a:p>
            <a:r>
              <a:rPr lang="en-US" altLang="en-US">
                <a:latin typeface="Times New Roman" charset="0"/>
                <a:ea typeface="ヒラギノ角ゴ Pro W3" charset="-128"/>
              </a:rPr>
              <a:t>A. EMTs are health care professionals, whether paid or volunteer.</a:t>
            </a:r>
          </a:p>
          <a:p>
            <a:r>
              <a:rPr lang="en-US" altLang="en-US">
                <a:latin typeface="Times New Roman" charset="0"/>
                <a:ea typeface="ヒラギノ角ゴ Pro W3" charset="-128"/>
              </a:rPr>
              <a:t>B. The roles and responsibilities of an EMT:</a:t>
            </a:r>
          </a:p>
          <a:p>
            <a:r>
              <a:rPr lang="en-US" altLang="en-US">
                <a:latin typeface="Times New Roman" charset="0"/>
                <a:ea typeface="ヒラギノ角ゴ Pro W3" charset="-128"/>
              </a:rPr>
              <a:t>	1. Keep vehicles and equipment ready for an emergency.</a:t>
            </a:r>
          </a:p>
          <a:p>
            <a:r>
              <a:rPr lang="en-US" altLang="en-US">
                <a:latin typeface="Times New Roman" charset="0"/>
                <a:ea typeface="ヒラギノ角ゴ Pro W3" charset="-128"/>
              </a:rPr>
              <a:t>	2. Ensure the safety of yourself, your partner, the patient, and bystanders.</a:t>
            </a:r>
          </a:p>
          <a:p>
            <a:r>
              <a:rPr lang="en-US" altLang="en-US">
                <a:latin typeface="Times New Roman" charset="0"/>
                <a:ea typeface="ヒラギノ角ゴ Pro W3" charset="-128"/>
              </a:rPr>
              <a:t>	3. Be familiar with emergency vehicle operation.</a:t>
            </a:r>
          </a:p>
          <a:p>
            <a:r>
              <a:rPr lang="en-US" altLang="en-US">
                <a:latin typeface="Times New Roman" charset="0"/>
                <a:ea typeface="ヒラギノ角ゴ Pro W3" charset="-128"/>
              </a:rPr>
              <a:t>	4. Be an on-scene leader.</a:t>
            </a:r>
          </a:p>
          <a:p>
            <a:r>
              <a:rPr lang="en-US" altLang="en-US">
                <a:latin typeface="Times New Roman" charset="0"/>
                <a:ea typeface="ヒラギノ角ゴ Pro W3" charset="-128"/>
              </a:rPr>
              <a:t>	5. Perform an evaluation of the scene.</a:t>
            </a:r>
          </a:p>
        </p:txBody>
      </p:sp>
    </p:spTree>
    <p:extLst>
      <p:ext uri="{BB962C8B-B14F-4D97-AF65-F5344CB8AC3E}">
        <p14:creationId xmlns:p14="http://schemas.microsoft.com/office/powerpoint/2010/main" val="1255757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6. Call for additional resources as needed.</a:t>
            </a:r>
          </a:p>
          <a:p>
            <a:r>
              <a:rPr lang="en-US" altLang="en-US">
                <a:latin typeface="Times New Roman" charset="0"/>
                <a:ea typeface="ヒラギノ角ゴ Pro W3" charset="-128"/>
              </a:rPr>
              <a:t>7. Gain patient access.</a:t>
            </a:r>
          </a:p>
          <a:p>
            <a:r>
              <a:rPr lang="en-US" altLang="en-US">
                <a:latin typeface="Times New Roman" charset="0"/>
                <a:ea typeface="ヒラギノ角ゴ Pro W3" charset="-128"/>
              </a:rPr>
              <a:t>8. Perform a patient assessment.</a:t>
            </a:r>
          </a:p>
          <a:p>
            <a:r>
              <a:rPr lang="en-US" altLang="en-US">
                <a:latin typeface="Times New Roman" charset="0"/>
                <a:ea typeface="ヒラギノ角ゴ Pro W3" charset="-128"/>
              </a:rPr>
              <a:t>9. Give emergency medical care to the patient while awaiting the arrival of additional medical resources.</a:t>
            </a:r>
          </a:p>
        </p:txBody>
      </p:sp>
    </p:spTree>
    <p:extLst>
      <p:ext uri="{BB962C8B-B14F-4D97-AF65-F5344CB8AC3E}">
        <p14:creationId xmlns:p14="http://schemas.microsoft.com/office/powerpoint/2010/main" val="49994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10. Give emotional support to the patient, the patient’s family, and other responders.</a:t>
            </a:r>
          </a:p>
          <a:p>
            <a:r>
              <a:rPr lang="en-US" altLang="en-US">
                <a:latin typeface="Times New Roman" charset="0"/>
                <a:ea typeface="ヒラギノ角ゴ Pro W3" charset="-128"/>
              </a:rPr>
              <a:t>11. Maintain continuity of care by working with other medical professionals.</a:t>
            </a:r>
          </a:p>
          <a:p>
            <a:r>
              <a:rPr lang="en-US" altLang="en-US">
                <a:latin typeface="Times New Roman" charset="0"/>
                <a:ea typeface="ヒラギノ角ゴ Pro W3" charset="-128"/>
              </a:rPr>
              <a:t>12. Resolve emergency incidents.</a:t>
            </a:r>
          </a:p>
          <a:p>
            <a:r>
              <a:rPr lang="en-US" altLang="en-US">
                <a:latin typeface="Times New Roman" charset="0"/>
                <a:ea typeface="ヒラギノ角ゴ Pro W3" charset="-128"/>
              </a:rPr>
              <a:t>13. Uphold medical and legal standards.</a:t>
            </a:r>
          </a:p>
          <a:p>
            <a:r>
              <a:rPr lang="en-US" altLang="en-US">
                <a:latin typeface="Times New Roman" charset="0"/>
                <a:ea typeface="ヒラギノ角ゴ Pro W3" charset="-128"/>
              </a:rPr>
              <a:t>14. Ensure and protect patient privacy.</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593522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15. Give administrative support.</a:t>
            </a:r>
          </a:p>
          <a:p>
            <a:r>
              <a:rPr lang="en-US" altLang="en-US">
                <a:latin typeface="Times New Roman" charset="0"/>
                <a:ea typeface="ヒラギノ角ゴ Pro W3" charset="-128"/>
              </a:rPr>
              <a:t>16. Constantly continue your professional development.</a:t>
            </a:r>
          </a:p>
          <a:p>
            <a:r>
              <a:rPr lang="en-US" altLang="en-US">
                <a:latin typeface="Times New Roman" charset="0"/>
                <a:ea typeface="ヒラギノ角ゴ Pro W3" charset="-128"/>
              </a:rPr>
              <a:t>17. Cultivate and sustain community relations.</a:t>
            </a:r>
          </a:p>
          <a:p>
            <a:r>
              <a:rPr lang="en-US" altLang="en-US">
                <a:latin typeface="Times New Roman" charset="0"/>
                <a:ea typeface="ヒラギノ角ゴ Pro W3" charset="-128"/>
              </a:rPr>
              <a:t>18. Give back to the profession.</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75890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C. Professional attributes:</a:t>
            </a:r>
          </a:p>
          <a:p>
            <a:r>
              <a:rPr lang="en-US" altLang="en-US">
                <a:latin typeface="Times New Roman" charset="0"/>
                <a:ea typeface="ヒラギノ角ゴ Pro W3" charset="-128"/>
              </a:rPr>
              <a:t>	1. Integrity: acting consistently; maintaining a firm adherence to a code of honest behavior</a:t>
            </a:r>
          </a:p>
          <a:p>
            <a:r>
              <a:rPr lang="en-US" altLang="en-US">
                <a:latin typeface="Times New Roman" charset="0"/>
                <a:ea typeface="ヒラギノ角ゴ Pro W3" charset="-128"/>
              </a:rPr>
              <a:t>	2. Empathy: being aware of and thoughtful toward the needs of others</a:t>
            </a:r>
          </a:p>
          <a:p>
            <a:r>
              <a:rPr lang="en-US" altLang="en-US">
                <a:latin typeface="Times New Roman" charset="0"/>
                <a:ea typeface="ヒラギノ角ゴ Pro W3" charset="-128"/>
              </a:rPr>
              <a:t>	3. Self-motivation: discovering problems and solving them without someone directing you</a:t>
            </a:r>
          </a:p>
          <a:p>
            <a:r>
              <a:rPr lang="en-US" altLang="en-US">
                <a:latin typeface="Times New Roman" charset="0"/>
                <a:ea typeface="ヒラギノ角ゴ Pro W3" charset="-128"/>
              </a:rPr>
              <a:t>	4. Appearance and hygiene: using your persona to project a sense of trust, professionalism, knowledge, and compassion</a:t>
            </a:r>
          </a:p>
          <a:p>
            <a:r>
              <a:rPr lang="en-US" altLang="en-US">
                <a:latin typeface="Times New Roman" charset="0"/>
                <a:ea typeface="ヒラギノ角ゴ Pro W3" charset="-128"/>
              </a:rPr>
              <a:t>	5. Self-confidence: knowing what you know </a:t>
            </a:r>
            <a:r>
              <a:rPr lang="en-US" altLang="en-US" i="1">
                <a:latin typeface="Times New Roman" charset="0"/>
                <a:ea typeface="ヒラギノ角ゴ Pro W3" charset="-128"/>
              </a:rPr>
              <a:t>and</a:t>
            </a:r>
            <a:r>
              <a:rPr lang="en-US" altLang="en-US">
                <a:latin typeface="Times New Roman" charset="0"/>
                <a:ea typeface="ヒラギノ角ゴ Pro W3" charset="-128"/>
              </a:rPr>
              <a:t> knowing what you do not know; being able to ask for help</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472305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Outlines </a:t>
            </a:r>
          </a:p>
          <a:p>
            <a:endParaRPr lang="en-US" altLang="en-US">
              <a:latin typeface="Times New Roman" charset="0"/>
              <a:ea typeface="ヒラギノ角ゴ Pro W3" charset="-128"/>
            </a:endParaRPr>
          </a:p>
          <a:p>
            <a:r>
              <a:rPr lang="en-US" altLang="en-US">
                <a:latin typeface="Times New Roman" charset="0"/>
                <a:ea typeface="ヒラギノ角ゴ Pro W3" charset="-128"/>
              </a:rPr>
              <a:t>6. Time management: performing or delegating multiple tasks while ensuring efficiency and safety</a:t>
            </a:r>
          </a:p>
          <a:p>
            <a:r>
              <a:rPr lang="en-US" altLang="en-US">
                <a:latin typeface="Times New Roman" charset="0"/>
                <a:ea typeface="ヒラギノ角ゴ Pro W3" charset="-128"/>
              </a:rPr>
              <a:t>7. Communications: understanding others and making yourself understood to others</a:t>
            </a:r>
          </a:p>
          <a:p>
            <a:r>
              <a:rPr lang="en-US" altLang="en-US">
                <a:latin typeface="Times New Roman" charset="0"/>
                <a:ea typeface="ヒラギノ角ゴ Pro W3" charset="-128"/>
              </a:rPr>
              <a:t>8. Teamwork and diplomacy: being able to work with others; knowing your place within a team; communicating while giving respect to the listener</a:t>
            </a:r>
          </a:p>
          <a:p>
            <a:r>
              <a:rPr lang="en-US" altLang="en-US">
                <a:latin typeface="Times New Roman" charset="0"/>
                <a:ea typeface="ヒラギノ角ゴ Pro W3" charset="-128"/>
              </a:rPr>
              <a:t>9. Respect: holding others in high regard or importance; understanding that others are more important than you</a:t>
            </a:r>
          </a:p>
          <a:p>
            <a:r>
              <a:rPr lang="en-US" altLang="en-US">
                <a:latin typeface="Times New Roman" charset="0"/>
                <a:ea typeface="ヒラギノ角ゴ Pro W3" charset="-128"/>
              </a:rPr>
              <a:t>10. Patient advocacy: constantly keeping the needs of the patient at the center of care</a:t>
            </a:r>
          </a:p>
          <a:p>
            <a:r>
              <a:rPr lang="en-US" altLang="en-US">
                <a:latin typeface="Times New Roman" charset="0"/>
                <a:ea typeface="ヒラギノ角ゴ Pro W3" charset="-128"/>
              </a:rPr>
              <a:t>11. Careful delivery of care: paying attention to details; making sure that what is being done for the patient is done as safely as possible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32895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a:t>
            </a:r>
          </a:p>
          <a:p>
            <a:endParaRPr lang="en-US" altLang="en-US">
              <a:latin typeface="Times New Roman" charset="0"/>
              <a:ea typeface="ヒラギノ角ゴ Pro W3" charset="-128"/>
            </a:endParaRPr>
          </a:p>
          <a:p>
            <a:r>
              <a:rPr lang="en-US" altLang="en-US">
                <a:latin typeface="Times New Roman" charset="0"/>
                <a:ea typeface="ヒラギノ角ゴ Pro W3" charset="-128"/>
              </a:rPr>
              <a:t>D. Most patients will treat you with respect, but some will not. Yet every patient is entitled to compassion, respect, and the best care you can provide.</a:t>
            </a:r>
          </a:p>
          <a:p>
            <a:r>
              <a:rPr lang="en-US" altLang="en-US">
                <a:latin typeface="Times New Roman" charset="0"/>
                <a:ea typeface="ヒラギノ角ゴ Pro W3" charset="-128"/>
              </a:rPr>
              <a:t>E. As a new EMT, you will receive lots of advice and training from more experienced EMTs. Some may voice a callous disregard for some types of patients. You should not be influenced by the unprofessional attitude of these individuals, regardless of how experienced or skilled they appear.</a:t>
            </a:r>
          </a:p>
          <a:p>
            <a:r>
              <a:rPr lang="en-US" altLang="en-US">
                <a:latin typeface="Times New Roman" charset="0"/>
                <a:ea typeface="ヒラギノ角ゴ Pro W3" charset="-128"/>
              </a:rPr>
              <a:t>F. As health care professionals, EMTs are bound by patient confidentiality.</a:t>
            </a:r>
          </a:p>
          <a:p>
            <a:r>
              <a:rPr lang="en-US" altLang="en-US">
                <a:latin typeface="Times New Roman" charset="0"/>
                <a:ea typeface="ヒラギノ角ゴ Pro W3" charset="-128"/>
              </a:rPr>
              <a:t>	1. Patient privacy must be protected.</a:t>
            </a:r>
          </a:p>
          <a:p>
            <a:r>
              <a:rPr lang="en-US" altLang="en-US">
                <a:latin typeface="Times New Roman" charset="0"/>
                <a:ea typeface="ヒラギノ角ゴ Pro W3" charset="-128"/>
              </a:rPr>
              <a:t>	2. Findings or disclosures made by the patient should be discussed only in the following circumstances:</a:t>
            </a:r>
          </a:p>
          <a:p>
            <a:r>
              <a:rPr lang="en-US" altLang="en-US">
                <a:latin typeface="Times New Roman" charset="0"/>
                <a:ea typeface="ヒラギノ角ゴ Pro W3" charset="-128"/>
              </a:rPr>
              <a:t>		a. With those treating the patient</a:t>
            </a:r>
          </a:p>
          <a:p>
            <a:r>
              <a:rPr lang="en-US" altLang="en-US">
                <a:latin typeface="Times New Roman" charset="0"/>
                <a:ea typeface="ヒラギノ角ゴ Pro W3" charset="-128"/>
              </a:rPr>
              <a:t>		b. In limited situations, as required by law, with the police or other social agencies</a:t>
            </a:r>
          </a:p>
          <a:p>
            <a:r>
              <a:rPr lang="en-US" altLang="en-US">
                <a:latin typeface="Times New Roman" charset="0"/>
                <a:ea typeface="ヒラギノ角ゴ Pro W3" charset="-128"/>
              </a:rPr>
              <a:t>G. Protection of patient privacy has drawn national attention with the passage of the Health Insurance Portability and Accountability Act (HIPAA).</a:t>
            </a:r>
          </a:p>
          <a:p>
            <a:r>
              <a:rPr lang="en-US" altLang="en-US">
                <a:latin typeface="Times New Roman" charset="0"/>
                <a:ea typeface="ヒラギノ角ゴ Pro W3" charset="-128"/>
              </a:rPr>
              <a:t>	1. You should be familiar with the requirements of this legislation, especially as it applies to your particular practice.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8906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II. Course Description</a:t>
            </a:r>
          </a:p>
          <a:p>
            <a:r>
              <a:rPr lang="en-US" altLang="en-US">
                <a:latin typeface="Times New Roman" charset="0"/>
                <a:ea typeface="ヒラギノ角ゴ Pro W3" charset="-128"/>
              </a:rPr>
              <a:t>A.  EMS system:</a:t>
            </a:r>
          </a:p>
          <a:p>
            <a:r>
              <a:rPr lang="en-US" altLang="en-US">
                <a:latin typeface="Times New Roman" charset="0"/>
                <a:ea typeface="ヒラギノ角ゴ Pro W3" charset="-128"/>
              </a:rPr>
              <a:t>	1. Consists of a team of health care professionals</a:t>
            </a:r>
          </a:p>
          <a:p>
            <a:r>
              <a:rPr lang="en-US" altLang="en-US">
                <a:latin typeface="Times New Roman" charset="0"/>
                <a:ea typeface="ヒラギノ角ゴ Pro W3" charset="-128"/>
              </a:rPr>
              <a:t>	2. Provides emergency care and transport</a:t>
            </a:r>
          </a:p>
          <a:p>
            <a:r>
              <a:rPr lang="en-US" altLang="en-US">
                <a:latin typeface="Times New Roman" charset="0"/>
                <a:ea typeface="ヒラギノ角ゴ Pro W3" charset="-128"/>
              </a:rPr>
              <a:t>	3. Is governed by state laws</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265520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892001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29275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623624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5355719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47281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83245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5065996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440131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3574990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2065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B. After you successfully complete this course, you should be eligible to take either the National Registry of EMTs exam or your state’s certification exam.</a:t>
            </a:r>
          </a:p>
          <a:p>
            <a:r>
              <a:rPr lang="en-US" altLang="en-US">
                <a:latin typeface="Times New Roman" charset="0"/>
                <a:ea typeface="ヒラギノ角ゴ Pro W3" charset="-128"/>
              </a:rPr>
              <a:t>C. After you pass the certification exam, you are eligible to apply for state licensure. Licensure is the process by which states ensure applicant competency in an examination setting. This allows states to manage who can function as a health care provider.</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3485713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06780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312003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701232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580554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990457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9344654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8063568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4626384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736606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47329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a:latin typeface="Times New Roman" charset="0"/>
              <a:ea typeface="ヒラギノ角ゴ Pro W3" charset="-128"/>
            </a:endParaRPr>
          </a:p>
          <a:p>
            <a:r>
              <a:rPr lang="en-US" altLang="en-US">
                <a:latin typeface="Times New Roman" charset="0"/>
                <a:ea typeface="ヒラギノ角ゴ Pro W3" charset="-128"/>
              </a:rPr>
              <a:t>D. In most states, there are four training and licensure levels:</a:t>
            </a:r>
          </a:p>
          <a:p>
            <a:r>
              <a:rPr lang="en-US" altLang="en-US">
                <a:latin typeface="Times New Roman" charset="0"/>
                <a:ea typeface="ヒラギノ角ゴ Pro W3" charset="-128"/>
              </a:rPr>
              <a:t>	1. EMR</a:t>
            </a:r>
          </a:p>
          <a:p>
            <a:r>
              <a:rPr lang="en-US" altLang="en-US">
                <a:latin typeface="Times New Roman" charset="0"/>
                <a:ea typeface="ヒラギノ角ゴ Pro W3" charset="-128"/>
              </a:rPr>
              <a:t>	2. EMT</a:t>
            </a:r>
          </a:p>
          <a:p>
            <a:r>
              <a:rPr lang="en-US" altLang="en-US">
                <a:latin typeface="Times New Roman" charset="0"/>
                <a:ea typeface="ヒラギノ角ゴ Pro W3" charset="-128"/>
              </a:rPr>
              <a:t>	3. AEMT</a:t>
            </a:r>
          </a:p>
          <a:p>
            <a:r>
              <a:rPr lang="en-US" altLang="en-US">
                <a:latin typeface="Times New Roman" charset="0"/>
                <a:ea typeface="ヒラギノ角ゴ Pro W3" charset="-128"/>
              </a:rPr>
              <a:t>	4. Paramedic</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963362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52565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16124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1317693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300804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9028106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5663259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3860160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167509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06509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8069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Lecture Outline </a:t>
            </a:r>
          </a:p>
          <a:p>
            <a:endParaRPr lang="en-US" altLang="en-US" b="1">
              <a:latin typeface="Times New Roman" charset="0"/>
              <a:ea typeface="ヒラギノ角ゴ Pro W3" charset="-128"/>
            </a:endParaRPr>
          </a:p>
          <a:p>
            <a:r>
              <a:rPr lang="en-US" altLang="en-US">
                <a:latin typeface="Times New Roman" charset="0"/>
                <a:ea typeface="ヒラギノ角ゴ Pro W3" charset="-128"/>
              </a:rPr>
              <a:t>E. An EMR has very basic training.</a:t>
            </a:r>
          </a:p>
          <a:p>
            <a:r>
              <a:rPr lang="en-US" altLang="en-US">
                <a:latin typeface="Times New Roman" charset="0"/>
                <a:ea typeface="ヒラギノ角ゴ Pro W3" charset="-128"/>
              </a:rPr>
              <a:t>	1. Provides care before ambulance arrives</a:t>
            </a:r>
          </a:p>
          <a:p>
            <a:r>
              <a:rPr lang="en-US" altLang="en-US">
                <a:latin typeface="Times New Roman" charset="0"/>
                <a:ea typeface="ヒラギノ角ゴ Pro W3" charset="-128"/>
              </a:rPr>
              <a:t>	2. May assist in the ambulance</a:t>
            </a:r>
          </a:p>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254019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8398142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4963615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683371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10064833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367575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442605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959601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6309381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ヒラギノ角ゴ Pro W3" charset="-128"/>
            </a:endParaRPr>
          </a:p>
        </p:txBody>
      </p:sp>
    </p:spTree>
    <p:extLst>
      <p:ext uri="{BB962C8B-B14F-4D97-AF65-F5344CB8AC3E}">
        <p14:creationId xmlns:p14="http://schemas.microsoft.com/office/powerpoint/2010/main" val="205057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1066800" y="2286000"/>
            <a:ext cx="7010400" cy="1066800"/>
          </a:xfrm>
          <a:effectLst>
            <a:outerShdw blurRad="25400" dist="12700" dir="2700000" algn="ctr" rotWithShape="0">
              <a:srgbClr val="CBCBD8">
                <a:alpha val="89999"/>
              </a:srgbClr>
            </a:outerShdw>
          </a:effectLst>
        </p:spPr>
        <p:txBody>
          <a:bodyPr anchor="b"/>
          <a:lstStyle>
            <a:lvl1pPr algn="l">
              <a:defRPr>
                <a:solidFill>
                  <a:schemeClr val="tx1"/>
                </a:solidFill>
              </a:defRPr>
            </a:lvl1pPr>
          </a:lstStyle>
          <a:p>
            <a:r>
              <a:rPr lang="en-US" dirty="0"/>
              <a:t>Click to edit Master title style</a:t>
            </a:r>
          </a:p>
        </p:txBody>
      </p:sp>
      <p:sp>
        <p:nvSpPr>
          <p:cNvPr id="129027" name="Rectangle 3"/>
          <p:cNvSpPr>
            <a:spLocks noGrp="1" noChangeArrowheads="1"/>
          </p:cNvSpPr>
          <p:nvPr>
            <p:ph type="subTitle" idx="1"/>
          </p:nvPr>
        </p:nvSpPr>
        <p:spPr>
          <a:xfrm>
            <a:off x="1981200" y="3733800"/>
            <a:ext cx="4953000" cy="1981200"/>
          </a:xfrm>
          <a:gradFill rotWithShape="0">
            <a:gsLst>
              <a:gs pos="0">
                <a:srgbClr val="66CCFF">
                  <a:alpha val="89999"/>
                </a:srgbClr>
              </a:gs>
              <a:gs pos="100000">
                <a:srgbClr val="0080FF">
                  <a:alpha val="14000"/>
                </a:srgbClr>
              </a:gs>
            </a:gsLst>
            <a:lin ang="2700000" scaled="1"/>
          </a:gradFill>
          <a:ln w="9525">
            <a:noFill/>
          </a:ln>
        </p:spPr>
        <p:txBody>
          <a:bodyPr lIns="91440" tIns="45720" bIns="45720"/>
          <a:lstStyle>
            <a:lvl1pPr marL="0" indent="0">
              <a:lnSpc>
                <a:spcPct val="105000"/>
              </a:lnSpc>
              <a:buFontTx/>
              <a:buNone/>
              <a:defRPr sz="3200" b="1">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180622675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noFill/>
          <a:ln>
            <a:noFill/>
          </a:ln>
        </p:spPr>
        <p:txBody>
          <a:bodyPr vert="eaVe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482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a:effectLst/>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8600"/>
            <a:ext cx="5676900" cy="6019800"/>
          </a:xfrm>
          <a:noFill/>
          <a:ln>
            <a:noFill/>
          </a:ln>
        </p:spPr>
        <p:txBody>
          <a:bodyPr vert="eaVert"/>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1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63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effectLst/>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noFill/>
          <a:ln>
            <a:noFill/>
          </a:ln>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67740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800600"/>
          </a:xfrm>
          <a:noFill/>
          <a:ln>
            <a:noFill/>
          </a:ln>
        </p:spPr>
        <p:txBody>
          <a:bodyPr/>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800600"/>
          </a:xfrm>
          <a:noFill/>
          <a:ln>
            <a:noFill/>
          </a:ln>
        </p:spPr>
        <p:txBody>
          <a:bodyPr/>
          <a:lstStyle>
            <a:lvl1pPr>
              <a:buClr>
                <a:schemeClr val="bg1"/>
              </a:buClr>
              <a:defRPr sz="2800">
                <a:solidFill>
                  <a:schemeClr val="bg1"/>
                </a:solidFill>
              </a:defRPr>
            </a:lvl1pPr>
            <a:lvl2pPr>
              <a:buClr>
                <a:schemeClr val="bg1"/>
              </a:buClr>
              <a:defRPr sz="2400">
                <a:solidFill>
                  <a:schemeClr val="bg1"/>
                </a:solidFill>
              </a:defRPr>
            </a:lvl2pPr>
            <a:lvl3pPr>
              <a:buClr>
                <a:schemeClr val="bg1"/>
              </a:buCl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62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effectLst/>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noFill/>
          <a:ln>
            <a:noFill/>
          </a:ln>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a:ln>
            <a:noFill/>
          </a:ln>
        </p:spPr>
        <p:txBody>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noFill/>
          <a:ln>
            <a:noFill/>
          </a:ln>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noFill/>
          <a:ln>
            <a:noFill/>
          </a:ln>
        </p:spPr>
        <p:txBody>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99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447800"/>
            <a:ext cx="7772400" cy="4800600"/>
          </a:xfrm>
          <a:noFill/>
          <a:ln>
            <a:noFill/>
          </a:ln>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17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8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noFill/>
          <a:ln>
            <a:noFill/>
          </a:ln>
        </p:spPr>
        <p:txBody>
          <a:bodyPr/>
          <a:lstStyle>
            <a:lvl1pPr>
              <a:buClr>
                <a:schemeClr val="bg1"/>
              </a:buClr>
              <a:defRPr sz="3200">
                <a:solidFill>
                  <a:schemeClr val="bg1"/>
                </a:solidFill>
              </a:defRPr>
            </a:lvl1pPr>
            <a:lvl2pPr>
              <a:buClr>
                <a:schemeClr val="bg1"/>
              </a:buClr>
              <a:defRPr sz="2800">
                <a:solidFill>
                  <a:schemeClr val="bg1"/>
                </a:solidFill>
              </a:defRPr>
            </a:lvl2pPr>
            <a:lvl3pPr>
              <a:buClr>
                <a:schemeClr val="bg1"/>
              </a:buCl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noFill/>
          <a:ln>
            <a:noFill/>
          </a:ln>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9985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effectLst/>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no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noFill/>
          <a:ln>
            <a:noFill/>
          </a:ln>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69349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solidFill>
            <a:schemeClr val="bg1">
              <a:alpha val="39999"/>
            </a:schemeClr>
          </a:solidFill>
          <a:ln w="19050">
            <a:solidFill>
              <a:srgbClr val="B3B3B3">
                <a:alpha val="39999"/>
              </a:srgbClr>
            </a:solidFill>
            <a:miter lim="800000"/>
            <a:headEnd/>
            <a:tailEnd/>
          </a:ln>
        </p:spPr>
        <p:txBody>
          <a:bodyPr vert="horz" wrap="square" lIns="228600" tIns="13716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58" r:id="rId1"/>
    <p:sldLayoutId id="2147483949" r:id="rId2"/>
    <p:sldLayoutId id="2147483950" r:id="rId3"/>
    <p:sldLayoutId id="2147483951" r:id="rId4"/>
    <p:sldLayoutId id="2147483952" r:id="rId5"/>
    <p:sldLayoutId id="2147483959" r:id="rId6"/>
    <p:sldLayoutId id="2147483953" r:id="rId7"/>
    <p:sldLayoutId id="2147483954" r:id="rId8"/>
    <p:sldLayoutId id="2147483955" r:id="rId9"/>
    <p:sldLayoutId id="2147483956" r:id="rId10"/>
    <p:sldLayoutId id="2147483957"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ヒラギノ角ゴ Pro W3" pitchFamily="1" charset="-128"/>
          <a:cs typeface="ヒラギノ角ゴ Pro W3" charset="0"/>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defRPr>
      </a:lvl6pPr>
      <a:lvl7pPr marL="914400" algn="ctr" rtl="0" eaLnBrk="0" fontAlgn="base" hangingPunct="0">
        <a:lnSpc>
          <a:spcPct val="90000"/>
        </a:lnSpc>
        <a:spcBef>
          <a:spcPct val="0"/>
        </a:spcBef>
        <a:spcAft>
          <a:spcPct val="0"/>
        </a:spcAft>
        <a:defRPr sz="4000" b="1">
          <a:solidFill>
            <a:srgbClr val="F37021"/>
          </a:solidFill>
          <a:latin typeface="Arial" charset="0"/>
        </a:defRPr>
      </a:lvl7pPr>
      <a:lvl8pPr marL="1371600" algn="ctr" rtl="0" eaLnBrk="0" fontAlgn="base" hangingPunct="0">
        <a:lnSpc>
          <a:spcPct val="90000"/>
        </a:lnSpc>
        <a:spcBef>
          <a:spcPct val="0"/>
        </a:spcBef>
        <a:spcAft>
          <a:spcPct val="0"/>
        </a:spcAft>
        <a:defRPr sz="4000" b="1">
          <a:solidFill>
            <a:srgbClr val="F37021"/>
          </a:solidFill>
          <a:latin typeface="Arial" charset="0"/>
        </a:defRPr>
      </a:lvl8pPr>
      <a:lvl9pPr marL="1828800" algn="ctr" rtl="0" eaLnBrk="0" fontAlgn="base" hangingPunct="0">
        <a:lnSpc>
          <a:spcPct val="90000"/>
        </a:lnSpc>
        <a:spcBef>
          <a:spcPct val="0"/>
        </a:spcBef>
        <a:spcAft>
          <a:spcPct val="0"/>
        </a:spcAft>
        <a:defRPr sz="4000" b="1">
          <a:solidFill>
            <a:srgbClr val="F37021"/>
          </a:solidFill>
          <a:latin typeface="Arial" charset="0"/>
        </a:defRPr>
      </a:lvl9pPr>
    </p:titleStyle>
    <p:body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ヒラギノ角ゴ Pro W3" pitchFamily="1" charset="-128"/>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ヒラギノ角ゴ Pro W3" charset="-128"/>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ヒラギノ角ゴ Pro W3" charset="-128"/>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ヒラギノ角ゴ Pro W3" charset="-128"/>
        </a:defRPr>
      </a:lvl6pPr>
      <a:lvl7pPr marL="2971800" indent="-228600" algn="l" rtl="0" eaLnBrk="0" fontAlgn="base" hangingPunct="0">
        <a:spcBef>
          <a:spcPct val="25000"/>
        </a:spcBef>
        <a:spcAft>
          <a:spcPct val="0"/>
        </a:spcAft>
        <a:buChar char="»"/>
        <a:defRPr sz="2000">
          <a:solidFill>
            <a:schemeClr val="tx1"/>
          </a:solidFill>
          <a:latin typeface="+mn-lt"/>
          <a:ea typeface="ヒラギノ角ゴ Pro W3" charset="-128"/>
        </a:defRPr>
      </a:lvl7pPr>
      <a:lvl8pPr marL="3429000" indent="-228600" algn="l" rtl="0" eaLnBrk="0" fontAlgn="base" hangingPunct="0">
        <a:spcBef>
          <a:spcPct val="25000"/>
        </a:spcBef>
        <a:spcAft>
          <a:spcPct val="0"/>
        </a:spcAft>
        <a:buChar char="»"/>
        <a:defRPr sz="2000">
          <a:solidFill>
            <a:schemeClr val="tx1"/>
          </a:solidFill>
          <a:latin typeface="+mn-lt"/>
          <a:ea typeface="ヒラギノ角ゴ Pro W3" charset="-128"/>
        </a:defRPr>
      </a:lvl8pPr>
      <a:lvl9pPr marL="3886200" indent="-228600" algn="l" rtl="0" eaLnBrk="0" fontAlgn="base" hangingPunct="0">
        <a:spcBef>
          <a:spcPct val="25000"/>
        </a:spcBef>
        <a:spcAft>
          <a:spcPct val="0"/>
        </a:spcAft>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1" Type="http://schemas.openxmlformats.org/officeDocument/2006/relationships/tags" Target="../tags/tag18.xml"/><Relationship Id="rId2"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1" Type="http://schemas.openxmlformats.org/officeDocument/2006/relationships/tags" Target="../tags/tag20.xml"/><Relationship Id="rId2"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2.xml"/><Relationship Id="rId1" Type="http://schemas.openxmlformats.org/officeDocument/2006/relationships/tags" Target="../tags/tag22.xml"/><Relationship Id="rId2"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1" Type="http://schemas.openxmlformats.org/officeDocument/2006/relationships/tags" Target="../tags/tag24.xml"/><Relationship Id="rId2"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4.xml"/><Relationship Id="rId1" Type="http://schemas.openxmlformats.org/officeDocument/2006/relationships/tags" Target="../tags/tag26.xml"/><Relationship Id="rId2"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5.xml"/><Relationship Id="rId1" Type="http://schemas.openxmlformats.org/officeDocument/2006/relationships/tags" Target="../tags/tag28.xml"/><Relationship Id="rId2"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6.xml"/><Relationship Id="rId1" Type="http://schemas.openxmlformats.org/officeDocument/2006/relationships/tags" Target="../tags/tag30.xml"/><Relationship Id="rId2"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7.xml"/><Relationship Id="rId1" Type="http://schemas.openxmlformats.org/officeDocument/2006/relationships/tags" Target="../tags/tag32.xml"/><Relationship Id="rId2"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8.xml"/><Relationship Id="rId1" Type="http://schemas.openxmlformats.org/officeDocument/2006/relationships/tags" Target="../tags/tag34.xml"/><Relationship Id="rId2"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9.xml"/><Relationship Id="rId1" Type="http://schemas.openxmlformats.org/officeDocument/2006/relationships/tags" Target="../tags/tag36.xml"/><Relationship Id="rId2" Type="http://schemas.openxmlformats.org/officeDocument/2006/relationships/tags" Target="../tags/tag37.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0.xml"/><Relationship Id="rId1" Type="http://schemas.openxmlformats.org/officeDocument/2006/relationships/tags" Target="../tags/tag38.xml"/><Relationship Id="rId2"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xml"/><Relationship Id="rId1" Type="http://schemas.openxmlformats.org/officeDocument/2006/relationships/tags" Target="../tags/tag40.xml"/><Relationship Id="rId2"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2.xml"/><Relationship Id="rId1" Type="http://schemas.openxmlformats.org/officeDocument/2006/relationships/tags" Target="../tags/tag42.xml"/><Relationship Id="rId2" Type="http://schemas.openxmlformats.org/officeDocument/2006/relationships/tags" Target="../tags/tag43.xml"/></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slideLayout" Target="../slideLayouts/slideLayout7.xml"/><Relationship Id="rId5" Type="http://schemas.openxmlformats.org/officeDocument/2006/relationships/notesSlide" Target="../notesSlides/notesSlide23.xml"/><Relationship Id="rId6" Type="http://schemas.openxmlformats.org/officeDocument/2006/relationships/image" Target="../media/image6.jpeg"/><Relationship Id="rId1" Type="http://schemas.openxmlformats.org/officeDocument/2006/relationships/tags" Target="../tags/tag44.xml"/><Relationship Id="rId2" Type="http://schemas.openxmlformats.org/officeDocument/2006/relationships/tags" Target="../tags/tag45.xml"/></Relationships>
</file>

<file path=ppt/slides/_rels/slide24.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7.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5.xml"/><Relationship Id="rId1" Type="http://schemas.openxmlformats.org/officeDocument/2006/relationships/tags" Target="../tags/tag48.xml"/><Relationship Id="rId2" Type="http://schemas.openxmlformats.org/officeDocument/2006/relationships/tags" Target="../tags/tag49.xml"/></Relationships>
</file>

<file path=ppt/slides/_rels/slide26.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7.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7.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8.xml"/><Relationship Id="rId5" Type="http://schemas.openxmlformats.org/officeDocument/2006/relationships/image" Target="../media/image7.jpeg"/><Relationship Id="rId1" Type="http://schemas.openxmlformats.org/officeDocument/2006/relationships/tags" Target="../tags/tag52.xml"/><Relationship Id="rId2" Type="http://schemas.openxmlformats.org/officeDocument/2006/relationships/tags" Target="../tags/tag5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9.xml"/><Relationship Id="rId1" Type="http://schemas.openxmlformats.org/officeDocument/2006/relationships/tags" Target="../tags/tag54.xml"/><Relationship Id="rId2"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1" Type="http://schemas.openxmlformats.org/officeDocument/2006/relationships/tags" Target="../tags/tag3.xml"/><Relationship Id="rId2"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0.xml"/><Relationship Id="rId1" Type="http://schemas.openxmlformats.org/officeDocument/2006/relationships/tags" Target="../tags/tag56.xml"/><Relationship Id="rId2" Type="http://schemas.openxmlformats.org/officeDocument/2006/relationships/tags" Target="../tags/tag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1.xml"/><Relationship Id="rId1" Type="http://schemas.openxmlformats.org/officeDocument/2006/relationships/tags" Target="../tags/tag58.xml"/><Relationship Id="rId2"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slideLayout" Target="../slideLayouts/slideLayout2.xml"/><Relationship Id="rId5" Type="http://schemas.openxmlformats.org/officeDocument/2006/relationships/notesSlide" Target="../notesSlides/notesSlide32.xml"/><Relationship Id="rId6" Type="http://schemas.openxmlformats.org/officeDocument/2006/relationships/image" Target="../media/image8.jpeg"/><Relationship Id="rId1" Type="http://schemas.openxmlformats.org/officeDocument/2006/relationships/tags" Target="../tags/tag60.xml"/><Relationship Id="rId2" Type="http://schemas.openxmlformats.org/officeDocument/2006/relationships/tags" Target="../tags/tag6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3.xml"/><Relationship Id="rId1" Type="http://schemas.openxmlformats.org/officeDocument/2006/relationships/tags" Target="../tags/tag63.xml"/><Relationship Id="rId2" Type="http://schemas.openxmlformats.org/officeDocument/2006/relationships/tags" Target="../tags/tag64.xml"/></Relationships>
</file>

<file path=ppt/slides/_rels/slide34.xml.rels><?xml version="1.0" encoding="UTF-8" standalone="yes"?>
<Relationships xmlns="http://schemas.openxmlformats.org/package/2006/relationships"><Relationship Id="rId3" Type="http://schemas.openxmlformats.org/officeDocument/2006/relationships/tags" Target="../tags/tag67.xml"/><Relationship Id="rId4" Type="http://schemas.openxmlformats.org/officeDocument/2006/relationships/slideLayout" Target="../slideLayouts/slideLayout7.xml"/><Relationship Id="rId5" Type="http://schemas.openxmlformats.org/officeDocument/2006/relationships/notesSlide" Target="../notesSlides/notesSlide34.xml"/><Relationship Id="rId6" Type="http://schemas.openxmlformats.org/officeDocument/2006/relationships/image" Target="../media/image9.jpeg"/><Relationship Id="rId1" Type="http://schemas.openxmlformats.org/officeDocument/2006/relationships/tags" Target="../tags/tag65.xml"/><Relationship Id="rId2" Type="http://schemas.openxmlformats.org/officeDocument/2006/relationships/tags" Target="../tags/tag66.xml"/></Relationships>
</file>

<file path=ppt/slides/_rels/slide35.xml.rels><?xml version="1.0" encoding="UTF-8" standalone="yes"?>
<Relationships xmlns="http://schemas.openxmlformats.org/package/2006/relationships"><Relationship Id="rId3" Type="http://schemas.openxmlformats.org/officeDocument/2006/relationships/tags" Target="../tags/tag70.xml"/><Relationship Id="rId4" Type="http://schemas.openxmlformats.org/officeDocument/2006/relationships/slideLayout" Target="../slideLayouts/slideLayout7.xml"/><Relationship Id="rId5" Type="http://schemas.openxmlformats.org/officeDocument/2006/relationships/notesSlide" Target="../notesSlides/notesSlide35.xml"/><Relationship Id="rId6" Type="http://schemas.openxmlformats.org/officeDocument/2006/relationships/image" Target="../media/image10.jpeg"/><Relationship Id="rId1" Type="http://schemas.openxmlformats.org/officeDocument/2006/relationships/tags" Target="../tags/tag68.xml"/><Relationship Id="rId2" Type="http://schemas.openxmlformats.org/officeDocument/2006/relationships/tags" Target="../tags/tag69.xml"/></Relationships>
</file>

<file path=ppt/slides/_rels/slide36.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slideLayout" Target="../slideLayouts/slideLayout7.xml"/><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7.xml"/><Relationship Id="rId1" Type="http://schemas.openxmlformats.org/officeDocument/2006/relationships/tags" Target="../tags/tag72.xml"/><Relationship Id="rId2" Type="http://schemas.openxmlformats.org/officeDocument/2006/relationships/tags" Target="../tags/tag7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8.xml"/><Relationship Id="rId1" Type="http://schemas.openxmlformats.org/officeDocument/2006/relationships/tags" Target="../tags/tag74.xml"/><Relationship Id="rId2" Type="http://schemas.openxmlformats.org/officeDocument/2006/relationships/tags" Target="../tags/tag75.xml"/></Relationships>
</file>

<file path=ppt/slides/_rels/slide39.xml.rels><?xml version="1.0" encoding="UTF-8" standalone="yes"?>
<Relationships xmlns="http://schemas.openxmlformats.org/package/2006/relationships"><Relationship Id="rId1" Type="http://schemas.openxmlformats.org/officeDocument/2006/relationships/tags" Target="../tags/tag76.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1" Type="http://schemas.openxmlformats.org/officeDocument/2006/relationships/tags" Target="../tags/tag5.xml"/><Relationship Id="rId2" Type="http://schemas.openxmlformats.org/officeDocument/2006/relationships/tags" Target="../tags/tag6.xml"/></Relationships>
</file>

<file path=ppt/slides/_rels/slide40.xml.rels><?xml version="1.0" encoding="UTF-8" standalone="yes"?>
<Relationships xmlns="http://schemas.openxmlformats.org/package/2006/relationships"><Relationship Id="rId1" Type="http://schemas.openxmlformats.org/officeDocument/2006/relationships/tags" Target="../tags/tag77.xml"/><Relationship Id="rId2" Type="http://schemas.openxmlformats.org/officeDocument/2006/relationships/slideLayout" Target="../slideLayouts/slideLayout7.xml"/><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tags" Target="../tags/tag78.xml"/><Relationship Id="rId2" Type="http://schemas.openxmlformats.org/officeDocument/2006/relationships/slideLayout" Target="../slideLayouts/slideLayout7.xml"/><Relationship Id="rId3"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tags" Target="../tags/tag79.xml"/><Relationship Id="rId2" Type="http://schemas.openxmlformats.org/officeDocument/2006/relationships/slideLayout" Target="../slideLayouts/slideLayout7.xml"/><Relationship Id="rId3"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tags" Target="../tags/tag80.xml"/><Relationship Id="rId2" Type="http://schemas.openxmlformats.org/officeDocument/2006/relationships/slideLayout" Target="../slideLayouts/slideLayout7.xml"/><Relationship Id="rId3"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slideLayout" Target="../slideLayouts/slideLayout7.xml"/><Relationship Id="rId3"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tags" Target="../tags/tag82.xml"/><Relationship Id="rId2" Type="http://schemas.openxmlformats.org/officeDocument/2006/relationships/slideLayout" Target="../slideLayouts/slideLayout7.xml"/><Relationship Id="rId3"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85.xml"/><Relationship Id="rId4" Type="http://schemas.openxmlformats.org/officeDocument/2006/relationships/slideLayout" Target="../slideLayouts/slideLayout7.xml"/><Relationship Id="rId5" Type="http://schemas.openxmlformats.org/officeDocument/2006/relationships/notesSlide" Target="../notesSlides/notesSlide46.xml"/><Relationship Id="rId6" Type="http://schemas.openxmlformats.org/officeDocument/2006/relationships/image" Target="../media/image11.jpeg"/><Relationship Id="rId1" Type="http://schemas.openxmlformats.org/officeDocument/2006/relationships/tags" Target="../tags/tag83.xml"/><Relationship Id="rId2" Type="http://schemas.openxmlformats.org/officeDocument/2006/relationships/tags" Target="../tags/tag8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7.xml"/><Relationship Id="rId1" Type="http://schemas.openxmlformats.org/officeDocument/2006/relationships/tags" Target="../tags/tag86.xml"/><Relationship Id="rId2" Type="http://schemas.openxmlformats.org/officeDocument/2006/relationships/tags" Target="../tags/tag87.xml"/></Relationships>
</file>

<file path=ppt/slides/_rels/slide48.xml.rels><?xml version="1.0" encoding="UTF-8" standalone="yes"?>
<Relationships xmlns="http://schemas.openxmlformats.org/package/2006/relationships"><Relationship Id="rId1" Type="http://schemas.openxmlformats.org/officeDocument/2006/relationships/tags" Target="../tags/tag88.xml"/><Relationship Id="rId2" Type="http://schemas.openxmlformats.org/officeDocument/2006/relationships/slideLayout" Target="../slideLayouts/slideLayout7.xml"/><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tags" Target="../tags/tag89.xml"/><Relationship Id="rId2" Type="http://schemas.openxmlformats.org/officeDocument/2006/relationships/slideLayout" Target="../slideLayouts/slideLayout7.xml"/><Relationship Id="rId3"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0.xml"/><Relationship Id="rId1" Type="http://schemas.openxmlformats.org/officeDocument/2006/relationships/tags" Target="../tags/tag90.xml"/><Relationship Id="rId2" Type="http://schemas.openxmlformats.org/officeDocument/2006/relationships/tags" Target="../tags/tag91.xml"/></Relationships>
</file>

<file path=ppt/slides/_rels/slide51.xml.rels><?xml version="1.0" encoding="UTF-8" standalone="yes"?>
<Relationships xmlns="http://schemas.openxmlformats.org/package/2006/relationships"><Relationship Id="rId3" Type="http://schemas.openxmlformats.org/officeDocument/2006/relationships/tags" Target="../tags/tag94.xml"/><Relationship Id="rId4" Type="http://schemas.openxmlformats.org/officeDocument/2006/relationships/slideLayout" Target="../slideLayouts/slideLayout7.xml"/><Relationship Id="rId5" Type="http://schemas.openxmlformats.org/officeDocument/2006/relationships/notesSlide" Target="../notesSlides/notesSlide51.xml"/><Relationship Id="rId6" Type="http://schemas.openxmlformats.org/officeDocument/2006/relationships/image" Target="../media/image12.jpeg"/><Relationship Id="rId1" Type="http://schemas.openxmlformats.org/officeDocument/2006/relationships/tags" Target="../tags/tag92.xml"/><Relationship Id="rId2" Type="http://schemas.openxmlformats.org/officeDocument/2006/relationships/tags" Target="../tags/tag93.xml"/></Relationships>
</file>

<file path=ppt/slides/_rels/slide52.xml.rels><?xml version="1.0" encoding="UTF-8" standalone="yes"?>
<Relationships xmlns="http://schemas.openxmlformats.org/package/2006/relationships"><Relationship Id="rId1" Type="http://schemas.openxmlformats.org/officeDocument/2006/relationships/tags" Target="../tags/tag95.xml"/><Relationship Id="rId2" Type="http://schemas.openxmlformats.org/officeDocument/2006/relationships/slideLayout" Target="../slideLayouts/slideLayout7.xml"/><Relationship Id="rId3"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3.xml"/><Relationship Id="rId1" Type="http://schemas.openxmlformats.org/officeDocument/2006/relationships/tags" Target="../tags/tag96.xml"/><Relationship Id="rId2" Type="http://schemas.openxmlformats.org/officeDocument/2006/relationships/tags" Target="../tags/tag9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4.xml"/><Relationship Id="rId1" Type="http://schemas.openxmlformats.org/officeDocument/2006/relationships/tags" Target="../tags/tag98.xml"/><Relationship Id="rId2" Type="http://schemas.openxmlformats.org/officeDocument/2006/relationships/tags" Target="../tags/tag9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5.xml"/><Relationship Id="rId1" Type="http://schemas.openxmlformats.org/officeDocument/2006/relationships/tags" Target="../tags/tag100.xml"/><Relationship Id="rId2" Type="http://schemas.openxmlformats.org/officeDocument/2006/relationships/tags" Target="../tags/tag10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6.xml"/><Relationship Id="rId1" Type="http://schemas.openxmlformats.org/officeDocument/2006/relationships/tags" Target="../tags/tag102.xml"/><Relationship Id="rId2" Type="http://schemas.openxmlformats.org/officeDocument/2006/relationships/tags" Target="../tags/tag103.xml"/></Relationships>
</file>

<file path=ppt/slides/_rels/slide57.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Layout" Target="../slideLayouts/slideLayout7.xml"/><Relationship Id="rId5" Type="http://schemas.openxmlformats.org/officeDocument/2006/relationships/notesSlide" Target="../notesSlides/notesSlide57.xml"/><Relationship Id="rId6" Type="http://schemas.openxmlformats.org/officeDocument/2006/relationships/image" Target="../media/image13.jpeg"/><Relationship Id="rId1" Type="http://schemas.openxmlformats.org/officeDocument/2006/relationships/tags" Target="../tags/tag104.xml"/><Relationship Id="rId2" Type="http://schemas.openxmlformats.org/officeDocument/2006/relationships/tags" Target="../tags/tag10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8.xml"/><Relationship Id="rId1" Type="http://schemas.openxmlformats.org/officeDocument/2006/relationships/tags" Target="../tags/tag107.xml"/><Relationship Id="rId2" Type="http://schemas.openxmlformats.org/officeDocument/2006/relationships/tags" Target="../tags/tag10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9.xml"/><Relationship Id="rId1" Type="http://schemas.openxmlformats.org/officeDocument/2006/relationships/tags" Target="../tags/tag109.xml"/><Relationship Id="rId2" Type="http://schemas.openxmlformats.org/officeDocument/2006/relationships/tags" Target="../tags/tag110.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7.xml"/><Relationship Id="rId5" Type="http://schemas.openxmlformats.org/officeDocument/2006/relationships/notesSlide" Target="../notesSlides/notesSlide6.xml"/><Relationship Id="rId6" Type="http://schemas.openxmlformats.org/officeDocument/2006/relationships/image" Target="../media/image4.jpeg"/><Relationship Id="rId1" Type="http://schemas.openxmlformats.org/officeDocument/2006/relationships/tags" Target="../tags/tag8.xml"/><Relationship Id="rId2"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0.xml"/><Relationship Id="rId1" Type="http://schemas.openxmlformats.org/officeDocument/2006/relationships/tags" Target="../tags/tag111.xml"/><Relationship Id="rId2" Type="http://schemas.openxmlformats.org/officeDocument/2006/relationships/tags" Target="../tags/tag11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1.xml"/><Relationship Id="rId1" Type="http://schemas.openxmlformats.org/officeDocument/2006/relationships/tags" Target="../tags/tag113.xml"/><Relationship Id="rId2" Type="http://schemas.openxmlformats.org/officeDocument/2006/relationships/tags" Target="../tags/tag11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2.xml"/><Relationship Id="rId1" Type="http://schemas.openxmlformats.org/officeDocument/2006/relationships/tags" Target="../tags/tag115.xml"/><Relationship Id="rId2" Type="http://schemas.openxmlformats.org/officeDocument/2006/relationships/tags" Target="../tags/tag11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3.xml"/><Relationship Id="rId1" Type="http://schemas.openxmlformats.org/officeDocument/2006/relationships/tags" Target="../tags/tag117.xml"/><Relationship Id="rId2" Type="http://schemas.openxmlformats.org/officeDocument/2006/relationships/tags" Target="../tags/tag11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4.xml"/><Relationship Id="rId1" Type="http://schemas.openxmlformats.org/officeDocument/2006/relationships/tags" Target="../tags/tag119.xml"/><Relationship Id="rId2" Type="http://schemas.openxmlformats.org/officeDocument/2006/relationships/tags" Target="../tags/tag12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5.xml"/><Relationship Id="rId1" Type="http://schemas.openxmlformats.org/officeDocument/2006/relationships/tags" Target="../tags/tag121.xml"/><Relationship Id="rId2" Type="http://schemas.openxmlformats.org/officeDocument/2006/relationships/tags" Target="../tags/tag12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6.xml"/><Relationship Id="rId1" Type="http://schemas.openxmlformats.org/officeDocument/2006/relationships/tags" Target="../tags/tag123.xml"/><Relationship Id="rId2" Type="http://schemas.openxmlformats.org/officeDocument/2006/relationships/tags" Target="../tags/tag12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7.xml"/><Relationship Id="rId1" Type="http://schemas.openxmlformats.org/officeDocument/2006/relationships/tags" Target="../tags/tag125.xml"/><Relationship Id="rId2" Type="http://schemas.openxmlformats.org/officeDocument/2006/relationships/tags" Target="../tags/tag12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8.xml"/><Relationship Id="rId1" Type="http://schemas.openxmlformats.org/officeDocument/2006/relationships/tags" Target="../tags/tag127.xml"/><Relationship Id="rId2" Type="http://schemas.openxmlformats.org/officeDocument/2006/relationships/tags" Target="../tags/tag12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9.xml"/><Relationship Id="rId1" Type="http://schemas.openxmlformats.org/officeDocument/2006/relationships/tags" Target="../tags/tag129.xml"/><Relationship Id="rId2" Type="http://schemas.openxmlformats.org/officeDocument/2006/relationships/tags" Target="../tags/tag13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7.xml"/><Relationship Id="rId1" Type="http://schemas.openxmlformats.org/officeDocument/2006/relationships/tags" Target="../tags/tag11.xml"/><Relationship Id="rId2"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0.xml"/><Relationship Id="rId1" Type="http://schemas.openxmlformats.org/officeDocument/2006/relationships/tags" Target="../tags/tag131.xml"/><Relationship Id="rId2" Type="http://schemas.openxmlformats.org/officeDocument/2006/relationships/tags" Target="../tags/tag13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1.xml"/><Relationship Id="rId1" Type="http://schemas.openxmlformats.org/officeDocument/2006/relationships/tags" Target="../tags/tag133.xml"/><Relationship Id="rId2" Type="http://schemas.openxmlformats.org/officeDocument/2006/relationships/tags" Target="../tags/tag134.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2.xml"/><Relationship Id="rId1" Type="http://schemas.openxmlformats.org/officeDocument/2006/relationships/tags" Target="../tags/tag135.xml"/><Relationship Id="rId2" Type="http://schemas.openxmlformats.org/officeDocument/2006/relationships/tags" Target="../tags/tag136.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3.xml"/><Relationship Id="rId1" Type="http://schemas.openxmlformats.org/officeDocument/2006/relationships/tags" Target="../tags/tag137.xml"/><Relationship Id="rId2" Type="http://schemas.openxmlformats.org/officeDocument/2006/relationships/tags" Target="../tags/tag138.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4.xml"/><Relationship Id="rId1" Type="http://schemas.openxmlformats.org/officeDocument/2006/relationships/tags" Target="../tags/tag139.xml"/><Relationship Id="rId2" Type="http://schemas.openxmlformats.org/officeDocument/2006/relationships/tags" Target="../tags/tag140.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5.xml"/><Relationship Id="rId1" Type="http://schemas.openxmlformats.org/officeDocument/2006/relationships/tags" Target="../tags/tag141.xml"/><Relationship Id="rId2" Type="http://schemas.openxmlformats.org/officeDocument/2006/relationships/tags" Target="../tags/tag14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6.xml"/><Relationship Id="rId1" Type="http://schemas.openxmlformats.org/officeDocument/2006/relationships/tags" Target="../tags/tag143.xml"/><Relationship Id="rId2" Type="http://schemas.openxmlformats.org/officeDocument/2006/relationships/tags" Target="../tags/tag14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7.xml"/><Relationship Id="rId1" Type="http://schemas.openxmlformats.org/officeDocument/2006/relationships/tags" Target="../tags/tag145.xml"/><Relationship Id="rId2" Type="http://schemas.openxmlformats.org/officeDocument/2006/relationships/tags" Target="../tags/tag14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8.xml"/><Relationship Id="rId1" Type="http://schemas.openxmlformats.org/officeDocument/2006/relationships/tags" Target="../tags/tag147.xml"/><Relationship Id="rId2" Type="http://schemas.openxmlformats.org/officeDocument/2006/relationships/tags" Target="../tags/tag14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79.xml"/><Relationship Id="rId1" Type="http://schemas.openxmlformats.org/officeDocument/2006/relationships/tags" Target="../tags/tag149.xml"/><Relationship Id="rId2" Type="http://schemas.openxmlformats.org/officeDocument/2006/relationships/tags" Target="../tags/tag15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8.xml"/><Relationship Id="rId1" Type="http://schemas.openxmlformats.org/officeDocument/2006/relationships/tags" Target="../tags/tag13.xml"/><Relationship Id="rId2" Type="http://schemas.openxmlformats.org/officeDocument/2006/relationships/tags" Target="../tags/tag14.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0.xml"/><Relationship Id="rId1" Type="http://schemas.openxmlformats.org/officeDocument/2006/relationships/tags" Target="../tags/tag151.xml"/><Relationship Id="rId2" Type="http://schemas.openxmlformats.org/officeDocument/2006/relationships/tags" Target="../tags/tag15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1.xml"/><Relationship Id="rId1" Type="http://schemas.openxmlformats.org/officeDocument/2006/relationships/tags" Target="../tags/tag153.xml"/><Relationship Id="rId2" Type="http://schemas.openxmlformats.org/officeDocument/2006/relationships/tags" Target="../tags/tag154.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2.xml"/><Relationship Id="rId1" Type="http://schemas.openxmlformats.org/officeDocument/2006/relationships/tags" Target="../tags/tag155.xml"/><Relationship Id="rId2" Type="http://schemas.openxmlformats.org/officeDocument/2006/relationships/tags" Target="../tags/tag15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3.xml"/><Relationship Id="rId1" Type="http://schemas.openxmlformats.org/officeDocument/2006/relationships/tags" Target="../tags/tag157.xml"/><Relationship Id="rId2" Type="http://schemas.openxmlformats.org/officeDocument/2006/relationships/tags" Target="../tags/tag15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4.xml"/><Relationship Id="rId1" Type="http://schemas.openxmlformats.org/officeDocument/2006/relationships/tags" Target="../tags/tag159.xml"/><Relationship Id="rId2" Type="http://schemas.openxmlformats.org/officeDocument/2006/relationships/tags" Target="../tags/tag160.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5.xml"/><Relationship Id="rId1" Type="http://schemas.openxmlformats.org/officeDocument/2006/relationships/tags" Target="../tags/tag161.xml"/><Relationship Id="rId2" Type="http://schemas.openxmlformats.org/officeDocument/2006/relationships/tags" Target="../tags/tag16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6.xml"/><Relationship Id="rId1" Type="http://schemas.openxmlformats.org/officeDocument/2006/relationships/tags" Target="../tags/tag163.xml"/><Relationship Id="rId2" Type="http://schemas.openxmlformats.org/officeDocument/2006/relationships/tags" Target="../tags/tag164.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7.xml"/><Relationship Id="rId1" Type="http://schemas.openxmlformats.org/officeDocument/2006/relationships/tags" Target="../tags/tag165.xml"/><Relationship Id="rId2" Type="http://schemas.openxmlformats.org/officeDocument/2006/relationships/tags" Target="../tags/tag16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8.xml"/><Relationship Id="rId1" Type="http://schemas.openxmlformats.org/officeDocument/2006/relationships/tags" Target="../tags/tag167.xml"/><Relationship Id="rId2" Type="http://schemas.openxmlformats.org/officeDocument/2006/relationships/tags" Target="../tags/tag168.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9.xml"/><Relationship Id="rId1" Type="http://schemas.openxmlformats.org/officeDocument/2006/relationships/tags" Target="../tags/tag169.xml"/><Relationship Id="rId2" Type="http://schemas.openxmlformats.org/officeDocument/2006/relationships/tags" Target="../tags/tag170.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7.xml"/><Relationship Id="rId5" Type="http://schemas.openxmlformats.org/officeDocument/2006/relationships/notesSlide" Target="../notesSlides/notesSlide9.xml"/><Relationship Id="rId6" Type="http://schemas.openxmlformats.org/officeDocument/2006/relationships/image" Target="../media/image5.jpeg"/><Relationship Id="rId1" Type="http://schemas.openxmlformats.org/officeDocument/2006/relationships/tags" Target="../tags/tag15.xml"/><Relationship Id="rId2" Type="http://schemas.openxmlformats.org/officeDocument/2006/relationships/tags" Target="../tags/tag16.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0.xml"/><Relationship Id="rId1" Type="http://schemas.openxmlformats.org/officeDocument/2006/relationships/tags" Target="../tags/tag171.xml"/><Relationship Id="rId2" Type="http://schemas.openxmlformats.org/officeDocument/2006/relationships/tags" Target="../tags/tag17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1.xml"/><Relationship Id="rId1" Type="http://schemas.openxmlformats.org/officeDocument/2006/relationships/tags" Target="../tags/tag173.xml"/><Relationship Id="rId2" Type="http://schemas.openxmlformats.org/officeDocument/2006/relationships/tags" Target="../tags/tag174.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2.xml"/><Relationship Id="rId1" Type="http://schemas.openxmlformats.org/officeDocument/2006/relationships/tags" Target="../tags/tag175.xml"/><Relationship Id="rId2" Type="http://schemas.openxmlformats.org/officeDocument/2006/relationships/tags" Target="../tags/tag176.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3.xml"/><Relationship Id="rId1" Type="http://schemas.openxmlformats.org/officeDocument/2006/relationships/tags" Target="../tags/tag177.xml"/><Relationship Id="rId2" Type="http://schemas.openxmlformats.org/officeDocument/2006/relationships/tags" Target="../tags/tag178.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4.xml"/><Relationship Id="rId1" Type="http://schemas.openxmlformats.org/officeDocument/2006/relationships/tags" Target="../tags/tag179.xml"/><Relationship Id="rId2" Type="http://schemas.openxmlformats.org/officeDocument/2006/relationships/tags" Target="../tags/tag180.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5.xml"/><Relationship Id="rId1" Type="http://schemas.openxmlformats.org/officeDocument/2006/relationships/tags" Target="../tags/tag181.xml"/><Relationship Id="rId2" Type="http://schemas.openxmlformats.org/officeDocument/2006/relationships/tags" Target="../tags/tag182.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6.xml"/><Relationship Id="rId1" Type="http://schemas.openxmlformats.org/officeDocument/2006/relationships/tags" Target="../tags/tag183.xml"/><Relationship Id="rId2" Type="http://schemas.openxmlformats.org/officeDocument/2006/relationships/tags" Target="../tags/tag184.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7.xml"/><Relationship Id="rId1" Type="http://schemas.openxmlformats.org/officeDocument/2006/relationships/tags" Target="../tags/tag185.xml"/><Relationship Id="rId2" Type="http://schemas.openxmlformats.org/officeDocument/2006/relationships/tags" Target="../tags/tag186.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98.xml"/><Relationship Id="rId1" Type="http://schemas.openxmlformats.org/officeDocument/2006/relationships/tags" Target="../tags/tag187.xml"/><Relationship Id="rId2" Type="http://schemas.openxmlformats.org/officeDocument/2006/relationships/tags" Target="../tags/tag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ubTitle" idx="1"/>
          </p:nvPr>
        </p:nvSpPr>
        <p:spPr>
          <a:xfrm>
            <a:off x="0" y="3352800"/>
            <a:ext cx="9144000" cy="1981200"/>
          </a:xfrm>
          <a:gradFill>
            <a:gsLst>
              <a:gs pos="0">
                <a:srgbClr val="66CCFF">
                  <a:alpha val="89998"/>
                </a:srgbClr>
              </a:gs>
              <a:gs pos="100000">
                <a:srgbClr val="0080FF">
                  <a:alpha val="14000"/>
                </a:srgbClr>
              </a:gs>
            </a:gsLst>
          </a:gradFill>
          <a:ln w="19050"/>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p>
            <a:endParaRPr lang="en-US" altLang="en-US" sz="100">
              <a:ea typeface="ヒラギノ角ゴ Pro W3" charset="-128"/>
            </a:endParaRPr>
          </a:p>
          <a:p>
            <a:pPr algn="ctr">
              <a:spcBef>
                <a:spcPts val="2500"/>
              </a:spcBef>
            </a:pPr>
            <a:r>
              <a:rPr lang="en-US" altLang="en-US" sz="4000">
                <a:solidFill>
                  <a:schemeClr val="bg1"/>
                </a:solidFill>
                <a:ea typeface="ヒラギノ角ゴ Pro W3" charset="-128"/>
              </a:rPr>
              <a:t>Chapter 1</a:t>
            </a:r>
          </a:p>
          <a:p>
            <a:pPr algn="ctr">
              <a:spcBef>
                <a:spcPts val="200"/>
              </a:spcBef>
            </a:pPr>
            <a:r>
              <a:rPr lang="en-US" altLang="en-US">
                <a:solidFill>
                  <a:schemeClr val="bg1"/>
                </a:solidFill>
                <a:ea typeface="ヒラギノ角ゴ Pro W3" charset="-128"/>
              </a:rPr>
              <a:t>EMS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(5 of 8)</a:t>
            </a:r>
          </a:p>
        </p:txBody>
      </p:sp>
      <p:sp>
        <p:nvSpPr>
          <p:cNvPr id="13315"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buClr>
                <a:schemeClr val="bg1"/>
              </a:buClr>
            </a:pPr>
            <a:r>
              <a:rPr lang="en-US" altLang="en-US">
                <a:solidFill>
                  <a:schemeClr val="bg1"/>
                </a:solidFill>
                <a:ea typeface="ヒラギノ角ゴ Pro W3" charset="-128"/>
              </a:rPr>
              <a:t>An EMT has training in basic life support (BLS), including:</a:t>
            </a:r>
          </a:p>
          <a:p>
            <a:pPr lvl="1" eaLnBrk="1" hangingPunct="1">
              <a:buClr>
                <a:schemeClr val="bg1"/>
              </a:buClr>
            </a:pPr>
            <a:r>
              <a:rPr lang="en-US" altLang="en-US">
                <a:solidFill>
                  <a:schemeClr val="bg1"/>
                </a:solidFill>
              </a:rPr>
              <a:t>Automated external defibrillation</a:t>
            </a:r>
          </a:p>
          <a:p>
            <a:pPr lvl="1" eaLnBrk="1" hangingPunct="1">
              <a:buClr>
                <a:schemeClr val="bg1"/>
              </a:buClr>
            </a:pPr>
            <a:r>
              <a:rPr lang="en-US" altLang="en-US">
                <a:solidFill>
                  <a:schemeClr val="bg1"/>
                </a:solidFill>
              </a:rPr>
              <a:t>Airway adjuncts</a:t>
            </a:r>
          </a:p>
          <a:p>
            <a:pPr lvl="1" eaLnBrk="1" hangingPunct="1">
              <a:buClr>
                <a:schemeClr val="bg1"/>
              </a:buClr>
            </a:pPr>
            <a:r>
              <a:rPr lang="en-US" altLang="en-US">
                <a:solidFill>
                  <a:schemeClr val="bg1"/>
                </a:solidFill>
              </a:rPr>
              <a:t>Assisting patients with certain medications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(6 of 8)</a:t>
            </a:r>
          </a:p>
        </p:txBody>
      </p:sp>
      <p:sp>
        <p:nvSpPr>
          <p:cNvPr id="14339"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buClr>
                <a:schemeClr val="bg1"/>
              </a:buClr>
            </a:pPr>
            <a:r>
              <a:rPr lang="en-US" altLang="en-US">
                <a:solidFill>
                  <a:schemeClr val="bg1"/>
                </a:solidFill>
                <a:ea typeface="ヒラギノ角ゴ Pro W3" charset="-128"/>
              </a:rPr>
              <a:t>An AEMT has training in specific aspects of advanced life support (ALS), including:</a:t>
            </a:r>
          </a:p>
          <a:p>
            <a:pPr lvl="1" eaLnBrk="1" hangingPunct="1">
              <a:buClr>
                <a:schemeClr val="bg1"/>
              </a:buClr>
            </a:pPr>
            <a:r>
              <a:rPr lang="en-US" altLang="en-US">
                <a:solidFill>
                  <a:schemeClr val="bg1"/>
                </a:solidFill>
              </a:rPr>
              <a:t>Intravenous (IV) therapy</a:t>
            </a:r>
          </a:p>
          <a:p>
            <a:pPr lvl="1" eaLnBrk="1" hangingPunct="1">
              <a:buClr>
                <a:schemeClr val="bg1"/>
              </a:buClr>
            </a:pPr>
            <a:r>
              <a:rPr lang="en-US" altLang="en-US">
                <a:solidFill>
                  <a:schemeClr val="bg1"/>
                </a:solidFill>
              </a:rPr>
              <a:t>Administration of a limited number of emergency medications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(7 of 8)</a:t>
            </a:r>
          </a:p>
        </p:txBody>
      </p:sp>
      <p:sp>
        <p:nvSpPr>
          <p:cNvPr id="15363"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buClr>
                <a:schemeClr val="bg1"/>
              </a:buClr>
            </a:pPr>
            <a:r>
              <a:rPr lang="en-US" altLang="en-US">
                <a:solidFill>
                  <a:schemeClr val="bg1"/>
                </a:solidFill>
                <a:ea typeface="ヒラギノ角ゴ Pro W3" charset="-128"/>
              </a:rPr>
              <a:t>A paramedic has extensive ALS training, including:</a:t>
            </a:r>
          </a:p>
          <a:p>
            <a:pPr lvl="1" eaLnBrk="1" hangingPunct="1">
              <a:buClr>
                <a:schemeClr val="bg1"/>
              </a:buClr>
            </a:pPr>
            <a:r>
              <a:rPr lang="en-US" altLang="en-US">
                <a:solidFill>
                  <a:schemeClr val="bg1"/>
                </a:solidFill>
              </a:rPr>
              <a:t>Endotracheal intubation</a:t>
            </a:r>
          </a:p>
          <a:p>
            <a:pPr lvl="1" eaLnBrk="1" hangingPunct="1">
              <a:buClr>
                <a:schemeClr val="bg1"/>
              </a:buClr>
            </a:pPr>
            <a:r>
              <a:rPr lang="en-US" altLang="en-US">
                <a:solidFill>
                  <a:schemeClr val="bg1"/>
                </a:solidFill>
              </a:rPr>
              <a:t>Emergency pharmacology</a:t>
            </a:r>
          </a:p>
          <a:p>
            <a:pPr lvl="1" eaLnBrk="1" hangingPunct="1">
              <a:buClr>
                <a:schemeClr val="bg1"/>
              </a:buClr>
            </a:pPr>
            <a:r>
              <a:rPr lang="en-US" altLang="en-US">
                <a:solidFill>
                  <a:schemeClr val="bg1"/>
                </a:solidFill>
              </a:rPr>
              <a:t>Cardiac monitoring</a:t>
            </a:r>
          </a:p>
          <a:p>
            <a:pPr lvl="1" eaLnBrk="1" hangingPunct="1">
              <a:buClr>
                <a:schemeClr val="bg1"/>
              </a:buClr>
            </a:pPr>
            <a:r>
              <a:rPr lang="en-US" altLang="en-US">
                <a:solidFill>
                  <a:schemeClr val="bg1"/>
                </a:solidFill>
              </a:rPr>
              <a:t>Other advanced assessment and treatment skills</a:t>
            </a:r>
          </a:p>
          <a:p>
            <a:pPr lvl="1" eaLnBrk="1" hangingPunct="1"/>
            <a:endParaRPr lang="en-US" altLang="en-US">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0"/>
          <a:lstStyle/>
          <a:p>
            <a:pPr eaLnBrk="1" hangingPunct="1">
              <a:buClr>
                <a:schemeClr val="bg1"/>
              </a:buClr>
            </a:pPr>
            <a:r>
              <a:rPr lang="en-US" altLang="en-US">
                <a:solidFill>
                  <a:schemeClr val="bg1"/>
                </a:solidFill>
                <a:ea typeface="ヒラギノ角ゴ Pro W3" charset="-128"/>
              </a:rPr>
              <a:t>EMT course includes four learning activities:</a:t>
            </a:r>
          </a:p>
          <a:p>
            <a:pPr lvl="1" eaLnBrk="1" hangingPunct="1">
              <a:buClr>
                <a:schemeClr val="bg1"/>
              </a:buClr>
              <a:buFontTx/>
              <a:buAutoNum type="arabicPeriod"/>
            </a:pPr>
            <a:r>
              <a:rPr lang="en-US" altLang="en-US">
                <a:solidFill>
                  <a:schemeClr val="bg1"/>
                </a:solidFill>
              </a:rPr>
              <a:t>Reading assignments, lecture presentations, and classroom discussions</a:t>
            </a:r>
          </a:p>
          <a:p>
            <a:pPr lvl="1" eaLnBrk="1" hangingPunct="1">
              <a:buClr>
                <a:schemeClr val="bg1"/>
              </a:buClr>
              <a:buFontTx/>
              <a:buAutoNum type="arabicPeriod"/>
            </a:pPr>
            <a:r>
              <a:rPr lang="en-US" altLang="en-US">
                <a:solidFill>
                  <a:schemeClr val="bg1"/>
                </a:solidFill>
              </a:rPr>
              <a:t>Step-by-step demonstrations</a:t>
            </a:r>
          </a:p>
          <a:p>
            <a:pPr lvl="1" eaLnBrk="1" hangingPunct="1">
              <a:buClr>
                <a:schemeClr val="bg1"/>
              </a:buClr>
              <a:buFontTx/>
              <a:buAutoNum type="arabicPeriod"/>
            </a:pPr>
            <a:r>
              <a:rPr lang="en-US" altLang="en-US">
                <a:solidFill>
                  <a:schemeClr val="bg1"/>
                </a:solidFill>
              </a:rPr>
              <a:t>Summary skills sheets</a:t>
            </a:r>
          </a:p>
          <a:p>
            <a:pPr lvl="1" eaLnBrk="1" hangingPunct="1">
              <a:buClr>
                <a:schemeClr val="bg1"/>
              </a:buClr>
              <a:buFontTx/>
              <a:buAutoNum type="arabicPeriod"/>
            </a:pPr>
            <a:r>
              <a:rPr lang="en-US" altLang="en-US">
                <a:solidFill>
                  <a:schemeClr val="bg1"/>
                </a:solidFill>
              </a:rPr>
              <a:t>Case presentations and scenarios</a:t>
            </a:r>
          </a:p>
        </p:txBody>
      </p:sp>
      <p:sp>
        <p:nvSpPr>
          <p:cNvPr id="16387" name="Title 1"/>
          <p:cNvSpPr txBox="1">
            <a:spLocks/>
          </p:cNvSpPr>
          <p:nvPr>
            <p:custDataLst>
              <p:tags r:id="rId2"/>
            </p:custDataLst>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lnSpc>
                <a:spcPct val="90000"/>
              </a:lnSpc>
            </a:pPr>
            <a:r>
              <a:rPr lang="en-US" altLang="en-US" sz="4000" b="1">
                <a:solidFill>
                  <a:srgbClr val="F37021"/>
                </a:solidFill>
                <a:latin typeface="Arial" charset="0"/>
              </a:rPr>
              <a:t>Course Description</a:t>
            </a:r>
            <a:r>
              <a:rPr lang="en-US" altLang="en-US" b="1">
                <a:solidFill>
                  <a:srgbClr val="F37021"/>
                </a:solidFill>
                <a:latin typeface="Arial" charset="0"/>
              </a:rPr>
              <a:t> </a:t>
            </a:r>
            <a:r>
              <a:rPr lang="en-US" altLang="en-US" sz="2800">
                <a:solidFill>
                  <a:srgbClr val="F37021"/>
                </a:solidFill>
                <a:latin typeface="Arial" charset="0"/>
              </a:rPr>
              <a:t>(8 of 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EMT Training: Focus and Requirements</a:t>
            </a:r>
            <a:r>
              <a:rPr lang="en-US" altLang="en-US" sz="2400">
                <a:ea typeface="ヒラギノ角ゴ Pro W3" charset="-128"/>
              </a:rPr>
              <a:t> </a:t>
            </a:r>
            <a:r>
              <a:rPr lang="en-US" altLang="en-US" sz="2800" b="0">
                <a:ea typeface="ヒラギノ角ゴ Pro W3" charset="-128"/>
              </a:rPr>
              <a:t>(1 of 2)</a:t>
            </a:r>
          </a:p>
        </p:txBody>
      </p:sp>
      <p:sp>
        <p:nvSpPr>
          <p:cNvPr id="17411"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EMTs are the backbone of EMS system in the United States.</a:t>
            </a:r>
          </a:p>
          <a:p>
            <a:pPr eaLnBrk="1" hangingPunct="1">
              <a:buClr>
                <a:schemeClr val="bg1"/>
              </a:buClr>
            </a:pPr>
            <a:r>
              <a:rPr lang="en-US" altLang="en-US">
                <a:solidFill>
                  <a:schemeClr val="bg1"/>
                </a:solidFill>
                <a:ea typeface="ヒラギノ角ゴ Pro W3" charset="-128"/>
              </a:rPr>
              <a:t>EMTs provide emergency care to the sick and injured.</a:t>
            </a:r>
          </a:p>
          <a:p>
            <a:pPr lvl="1" eaLnBrk="1" hangingPunct="1">
              <a:lnSpc>
                <a:spcPct val="90000"/>
              </a:lnSpc>
              <a:buClr>
                <a:schemeClr val="bg1"/>
              </a:buClr>
            </a:pPr>
            <a:r>
              <a:rPr lang="en-US" altLang="en-US">
                <a:solidFill>
                  <a:schemeClr val="bg1"/>
                </a:solidFill>
              </a:rPr>
              <a:t>Some patients are in life-threatening situations.</a:t>
            </a:r>
          </a:p>
          <a:p>
            <a:pPr lvl="1" eaLnBrk="1" hangingPunct="1">
              <a:lnSpc>
                <a:spcPct val="90000"/>
              </a:lnSpc>
              <a:buClr>
                <a:schemeClr val="bg1"/>
              </a:buClr>
            </a:pPr>
            <a:r>
              <a:rPr lang="en-US" altLang="en-US">
                <a:solidFill>
                  <a:schemeClr val="bg1"/>
                </a:solidFill>
              </a:rPr>
              <a:t>Others require only supportive care.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EMT Training: Focus and Requirements</a:t>
            </a:r>
            <a:r>
              <a:rPr lang="en-US" altLang="en-US" sz="2400">
                <a:ea typeface="ヒラギノ角ゴ Pro W3" charset="-128"/>
              </a:rPr>
              <a:t> </a:t>
            </a:r>
            <a:r>
              <a:rPr lang="en-US" altLang="en-US" sz="2800" b="0">
                <a:ea typeface="ヒラギノ角ゴ Pro W3" charset="-128"/>
              </a:rPr>
              <a:t>(2 of 2)</a:t>
            </a:r>
          </a:p>
        </p:txBody>
      </p:sp>
      <p:sp>
        <p:nvSpPr>
          <p:cNvPr id="18435"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Some of the subjects discussed in this text include:</a:t>
            </a:r>
          </a:p>
          <a:p>
            <a:pPr lvl="1" eaLnBrk="1" hangingPunct="1">
              <a:buClr>
                <a:schemeClr val="bg1"/>
              </a:buClr>
            </a:pPr>
            <a:r>
              <a:rPr lang="en-US" altLang="en-US">
                <a:solidFill>
                  <a:schemeClr val="bg1"/>
                </a:solidFill>
              </a:rPr>
              <a:t>Scene size-up</a:t>
            </a:r>
          </a:p>
          <a:p>
            <a:pPr lvl="1" eaLnBrk="1" hangingPunct="1">
              <a:buClr>
                <a:schemeClr val="bg1"/>
              </a:buClr>
            </a:pPr>
            <a:r>
              <a:rPr lang="en-US" altLang="en-US">
                <a:solidFill>
                  <a:schemeClr val="bg1"/>
                </a:solidFill>
              </a:rPr>
              <a:t>Patient assessment</a:t>
            </a:r>
          </a:p>
          <a:p>
            <a:pPr lvl="1" eaLnBrk="1" hangingPunct="1">
              <a:buClr>
                <a:schemeClr val="bg1"/>
              </a:buClr>
            </a:pPr>
            <a:r>
              <a:rPr lang="en-US" altLang="en-US">
                <a:solidFill>
                  <a:schemeClr val="bg1"/>
                </a:solidFill>
              </a:rPr>
              <a:t>Treatment</a:t>
            </a:r>
          </a:p>
          <a:p>
            <a:pPr lvl="1" eaLnBrk="1" hangingPunct="1">
              <a:buClr>
                <a:schemeClr val="bg1"/>
              </a:buClr>
            </a:pPr>
            <a:r>
              <a:rPr lang="en-US" altLang="en-US">
                <a:solidFill>
                  <a:schemeClr val="bg1"/>
                </a:solidFill>
              </a:rPr>
              <a:t>Packaging</a:t>
            </a:r>
          </a:p>
          <a:p>
            <a:pPr lvl="1" eaLnBrk="1" hangingPunct="1">
              <a:buClr>
                <a:schemeClr val="bg1"/>
              </a:buClr>
            </a:pPr>
            <a:r>
              <a:rPr lang="en-US" altLang="en-US">
                <a:solidFill>
                  <a:schemeClr val="bg1"/>
                </a:solidFill>
              </a:rPr>
              <a:t>EMS as a career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Licensure Requirements</a:t>
            </a:r>
            <a:r>
              <a:rPr lang="en-US" altLang="en-US" sz="2400">
                <a:ea typeface="ヒラギノ角ゴ Pro W3" charset="-128"/>
              </a:rPr>
              <a:t> </a:t>
            </a:r>
            <a:r>
              <a:rPr lang="en-US" altLang="en-US" sz="2800" b="0">
                <a:ea typeface="ヒラギノ角ゴ Pro W3" charset="-128"/>
              </a:rPr>
              <a:t>(1 of</a:t>
            </a:r>
            <a:r>
              <a:rPr lang="en-US" altLang="en-US" sz="2800" b="0">
                <a:solidFill>
                  <a:schemeClr val="tx1"/>
                </a:solidFill>
                <a:ea typeface="ヒラギノ角ゴ Pro W3" charset="-128"/>
              </a:rPr>
              <a:t> </a:t>
            </a:r>
            <a:r>
              <a:rPr lang="en-US" altLang="en-US" sz="2800" b="0">
                <a:ea typeface="ヒラギノ角ゴ Pro W3" charset="-128"/>
              </a:rPr>
              <a:t>2) </a:t>
            </a:r>
          </a:p>
        </p:txBody>
      </p:sp>
      <p:sp>
        <p:nvSpPr>
          <p:cNvPr id="19459"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buFontTx/>
              <a:buNone/>
              <a:tabLst>
                <a:tab pos="342900" algn="l"/>
              </a:tabLst>
            </a:pPr>
            <a:r>
              <a:rPr lang="en-US" altLang="en-US" sz="3200" b="1">
                <a:solidFill>
                  <a:schemeClr val="bg1"/>
                </a:solidFill>
                <a:ea typeface="ヒラギノ角ゴ Pro W3" charset="-128"/>
              </a:rPr>
              <a:t>*</a:t>
            </a:r>
            <a:r>
              <a:rPr lang="en-US" altLang="en-US">
                <a:solidFill>
                  <a:schemeClr val="bg1"/>
                </a:solidFill>
                <a:ea typeface="ヒラギノ角ゴ Pro W3" charset="-128"/>
              </a:rPr>
              <a:t>	Requirements differ from state to state. General requirements to be an EMT are:</a:t>
            </a:r>
          </a:p>
          <a:p>
            <a:pPr eaLnBrk="1" hangingPunct="1">
              <a:buClr>
                <a:schemeClr val="bg1"/>
              </a:buClr>
              <a:tabLst>
                <a:tab pos="342900" algn="l"/>
              </a:tabLst>
            </a:pPr>
            <a:r>
              <a:rPr lang="en-US" altLang="en-US">
                <a:solidFill>
                  <a:schemeClr val="bg1"/>
                </a:solidFill>
                <a:ea typeface="ヒラギノ角ゴ Pro W3" charset="-128"/>
              </a:rPr>
              <a:t>High school diploma or equivalent</a:t>
            </a:r>
          </a:p>
          <a:p>
            <a:pPr eaLnBrk="1" hangingPunct="1">
              <a:buClr>
                <a:schemeClr val="bg1"/>
              </a:buClr>
              <a:tabLst>
                <a:tab pos="342900" algn="l"/>
              </a:tabLst>
            </a:pPr>
            <a:r>
              <a:rPr lang="en-US" altLang="en-US">
                <a:solidFill>
                  <a:schemeClr val="bg1"/>
                </a:solidFill>
                <a:ea typeface="ヒラギノ角ゴ Pro W3" charset="-128"/>
              </a:rPr>
              <a:t>Proof of immunization </a:t>
            </a:r>
          </a:p>
          <a:p>
            <a:pPr eaLnBrk="1" hangingPunct="1">
              <a:buClr>
                <a:schemeClr val="bg1"/>
              </a:buClr>
              <a:tabLst>
                <a:tab pos="342900" algn="l"/>
              </a:tabLst>
            </a:pPr>
            <a:r>
              <a:rPr lang="en-US" altLang="en-US">
                <a:solidFill>
                  <a:schemeClr val="bg1"/>
                </a:solidFill>
                <a:ea typeface="ヒラギノ角ゴ Pro W3" charset="-128"/>
              </a:rPr>
              <a:t>Successful completion of a background check and drug screening</a:t>
            </a:r>
          </a:p>
          <a:p>
            <a:pPr eaLnBrk="1" hangingPunct="1">
              <a:buClr>
                <a:schemeClr val="bg1"/>
              </a:buClr>
              <a:tabLst>
                <a:tab pos="342900" algn="l"/>
              </a:tabLst>
            </a:pPr>
            <a:r>
              <a:rPr lang="en-US" altLang="en-US">
                <a:solidFill>
                  <a:schemeClr val="bg1"/>
                </a:solidFill>
                <a:ea typeface="ヒラギノ角ゴ Pro W3" charset="-128"/>
              </a:rPr>
              <a:t>Valid driver</a:t>
            </a:r>
            <a:r>
              <a:rPr lang="ja-JP" altLang="en-US">
                <a:solidFill>
                  <a:schemeClr val="bg1"/>
                </a:solidFill>
                <a:ea typeface="ヒラギノ角ゴ Pro W3" charset="-128"/>
              </a:rPr>
              <a:t>’</a:t>
            </a:r>
            <a:r>
              <a:rPr lang="en-US" altLang="ja-JP">
                <a:solidFill>
                  <a:schemeClr val="bg1"/>
                </a:solidFill>
                <a:ea typeface="ヒラギノ角ゴ Pro W3" charset="-128"/>
              </a:rPr>
              <a:t>s license</a:t>
            </a:r>
          </a:p>
          <a:p>
            <a:pPr eaLnBrk="1" hangingPunct="1">
              <a:buFontTx/>
              <a:buNone/>
              <a:tabLst>
                <a:tab pos="342900" algn="l"/>
              </a:tabLst>
            </a:pPr>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Licensure Requirements</a:t>
            </a:r>
            <a:r>
              <a:rPr lang="en-US" altLang="en-US" sz="2400">
                <a:ea typeface="ヒラギノ角ゴ Pro W3" charset="-128"/>
              </a:rPr>
              <a:t> </a:t>
            </a:r>
            <a:r>
              <a:rPr lang="en-US" altLang="en-US" sz="2800" b="0">
                <a:ea typeface="ヒラギノ角ゴ Pro W3" charset="-128"/>
              </a:rPr>
              <a:t>(2 of 2) </a:t>
            </a:r>
          </a:p>
        </p:txBody>
      </p:sp>
      <p:sp>
        <p:nvSpPr>
          <p:cNvPr id="20483"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Successful completion of required courses and certification exams </a:t>
            </a:r>
          </a:p>
          <a:p>
            <a:pPr eaLnBrk="1" hangingPunct="1">
              <a:buClr>
                <a:schemeClr val="bg1"/>
              </a:buClr>
            </a:pPr>
            <a:r>
              <a:rPr lang="en-US" altLang="en-US">
                <a:solidFill>
                  <a:schemeClr val="bg1"/>
                </a:solidFill>
                <a:ea typeface="ヒラギノ角ゴ Pro W3" charset="-128"/>
              </a:rPr>
              <a:t>Demonstration of the mental and physical abilities necessary to perform the job</a:t>
            </a:r>
          </a:p>
          <a:p>
            <a:pPr eaLnBrk="1" hangingPunct="1">
              <a:buClr>
                <a:schemeClr val="bg1"/>
              </a:buClr>
            </a:pPr>
            <a:r>
              <a:rPr lang="en-US" altLang="en-US">
                <a:solidFill>
                  <a:schemeClr val="bg1"/>
                </a:solidFill>
                <a:ea typeface="ヒラギノ角ゴ Pro W3" charset="-128"/>
              </a:rPr>
              <a:t>Compliance with other state, local, and employer provisions</a:t>
            </a:r>
          </a:p>
          <a:p>
            <a:pPr lvl="1" eaLnBrk="1" hangingPunct="1"/>
            <a:endParaRPr lang="en-US" altLang="en-US">
              <a:solidFill>
                <a:schemeClr val="bg1"/>
              </a:solidFill>
            </a:endParaRPr>
          </a:p>
          <a:p>
            <a:pPr eaLnBrk="1" hangingPunct="1">
              <a:lnSpc>
                <a:spcPct val="90000"/>
              </a:lnSpc>
            </a:pPr>
            <a:endParaRPr lang="en-US" altLang="en-US" sz="2400">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Licensure Requirements</a:t>
            </a:r>
            <a:endParaRPr lang="en-US" altLang="en-US" sz="2800" b="0">
              <a:ea typeface="ヒラギノ角ゴ Pro W3" charset="-128"/>
            </a:endParaRPr>
          </a:p>
        </p:txBody>
      </p:sp>
      <p:sp>
        <p:nvSpPr>
          <p:cNvPr id="21507"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Americans With Disabilities Act (ADA)</a:t>
            </a:r>
          </a:p>
          <a:p>
            <a:pPr lvl="1" eaLnBrk="1" hangingPunct="1">
              <a:buClr>
                <a:schemeClr val="bg1"/>
              </a:buClr>
            </a:pPr>
            <a:r>
              <a:rPr lang="en-US" altLang="en-US">
                <a:solidFill>
                  <a:schemeClr val="bg1"/>
                </a:solidFill>
              </a:rPr>
              <a:t>Prohibits employers from failing to provide full and equal employment.</a:t>
            </a:r>
          </a:p>
          <a:p>
            <a:pPr eaLnBrk="1" hangingPunct="1">
              <a:buClr>
                <a:schemeClr val="bg1"/>
              </a:buClr>
            </a:pPr>
            <a:r>
              <a:rPr lang="en-US" altLang="en-US">
                <a:solidFill>
                  <a:schemeClr val="bg1"/>
                </a:solidFill>
                <a:ea typeface="ヒラギノ角ゴ Pro W3" charset="-128"/>
              </a:rPr>
              <a:t>Title I of the ADA </a:t>
            </a:r>
          </a:p>
          <a:p>
            <a:pPr lvl="1" eaLnBrk="1" hangingPunct="1">
              <a:buClr>
                <a:schemeClr val="bg1"/>
              </a:buClr>
            </a:pPr>
            <a:r>
              <a:rPr lang="en-US" altLang="en-US">
                <a:solidFill>
                  <a:schemeClr val="bg1"/>
                </a:solidFill>
              </a:rPr>
              <a:t>Protects EMTs with disabilities who are seeking employment</a:t>
            </a:r>
          </a:p>
          <a:p>
            <a:pPr lvl="1" eaLnBrk="1" hangingPunct="1">
              <a:buClr>
                <a:schemeClr val="bg1"/>
              </a:buClr>
            </a:pPr>
            <a:r>
              <a:rPr lang="en-US" altLang="en-US">
                <a:solidFill>
                  <a:schemeClr val="bg1"/>
                </a:solidFill>
              </a:rPr>
              <a:t>May require modifying the work environment or how the job is performed</a:t>
            </a:r>
          </a:p>
          <a:p>
            <a:pPr eaLnBrk="1" hangingPunct="1">
              <a:buClr>
                <a:schemeClr val="bg1"/>
              </a:buClr>
            </a:pPr>
            <a:r>
              <a:rPr lang="en-US" altLang="en-US">
                <a:solidFill>
                  <a:schemeClr val="bg1"/>
                </a:solidFill>
                <a:ea typeface="ヒラギノ角ゴ Pro W3" charset="-128"/>
              </a:rPr>
              <a:t>Background checks </a:t>
            </a:r>
          </a:p>
          <a:p>
            <a:pPr lvl="1" eaLnBrk="1" hangingPunct="1"/>
            <a:endParaRPr lang="en-US" altLang="en-US">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Overview of the EMS System</a:t>
            </a:r>
            <a:r>
              <a:rPr lang="en-US" altLang="en-US" sz="2400">
                <a:ea typeface="ヒラギノ角ゴ Pro W3" charset="-128"/>
              </a:rPr>
              <a:t> </a:t>
            </a:r>
            <a:br>
              <a:rPr lang="en-US" altLang="en-US" sz="2400">
                <a:ea typeface="ヒラギノ角ゴ Pro W3" charset="-128"/>
              </a:rPr>
            </a:br>
            <a:r>
              <a:rPr lang="en-US" altLang="en-US" sz="2800" b="0">
                <a:ea typeface="ヒラギノ角ゴ Pro W3" charset="-128"/>
              </a:rPr>
              <a:t>(1 of 3)</a:t>
            </a:r>
          </a:p>
        </p:txBody>
      </p:sp>
      <p:sp>
        <p:nvSpPr>
          <p:cNvPr id="22531"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FontTx/>
              <a:buNone/>
            </a:pPr>
            <a:r>
              <a:rPr lang="en-US" altLang="en-US" b="1">
                <a:solidFill>
                  <a:schemeClr val="bg1"/>
                </a:solidFill>
                <a:latin typeface="Arial Black" charset="0"/>
                <a:ea typeface="ヒラギノ角ゴ Pro W3" charset="-128"/>
              </a:rPr>
              <a:t>History of EMS</a:t>
            </a:r>
          </a:p>
          <a:p>
            <a:pPr eaLnBrk="1" hangingPunct="1">
              <a:spcBef>
                <a:spcPct val="25000"/>
              </a:spcBef>
              <a:buClr>
                <a:schemeClr val="bg1"/>
              </a:buClr>
            </a:pPr>
            <a:r>
              <a:rPr lang="en-US" altLang="en-US">
                <a:solidFill>
                  <a:schemeClr val="bg1"/>
                </a:solidFill>
                <a:ea typeface="ヒラギノ角ゴ Pro W3" charset="-128"/>
              </a:rPr>
              <a:t>Origins include:</a:t>
            </a:r>
          </a:p>
          <a:p>
            <a:pPr lvl="1" eaLnBrk="1" hangingPunct="1">
              <a:buClr>
                <a:schemeClr val="bg1"/>
              </a:buClr>
            </a:pPr>
            <a:r>
              <a:rPr lang="en-US" altLang="en-US">
                <a:solidFill>
                  <a:schemeClr val="bg1"/>
                </a:solidFill>
              </a:rPr>
              <a:t>Volunteer ambulances in World War I</a:t>
            </a:r>
          </a:p>
          <a:p>
            <a:pPr lvl="1" eaLnBrk="1" hangingPunct="1">
              <a:buClr>
                <a:schemeClr val="bg1"/>
              </a:buClr>
            </a:pPr>
            <a:r>
              <a:rPr lang="en-US" altLang="en-US">
                <a:solidFill>
                  <a:schemeClr val="bg1"/>
                </a:solidFill>
              </a:rPr>
              <a:t>Field care in World War II</a:t>
            </a:r>
          </a:p>
          <a:p>
            <a:pPr lvl="1" eaLnBrk="1" hangingPunct="1">
              <a:buClr>
                <a:schemeClr val="bg1"/>
              </a:buClr>
            </a:pPr>
            <a:r>
              <a:rPr lang="en-US" altLang="en-US">
                <a:solidFill>
                  <a:schemeClr val="bg1"/>
                </a:solidFill>
              </a:rPr>
              <a:t>Field medic and rapid helicopter evacuation in Korean conflict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title"/>
          </p:nvPr>
        </p:nvSpPr>
        <p:spPr/>
        <p:txBody>
          <a:bodyPr/>
          <a:lstStyle/>
          <a:p>
            <a:r>
              <a:rPr lang="en-US" altLang="en-US">
                <a:ea typeface="ヒラギノ角ゴ Pro W3" charset="-128"/>
              </a:rPr>
              <a:t>National EMS Education Standard Competencies </a:t>
            </a:r>
            <a:r>
              <a:rPr lang="en-US" altLang="en-US" sz="2800" b="0">
                <a:ea typeface="ヒラギノ角ゴ Pro W3" charset="-128"/>
              </a:rPr>
              <a:t>(1 of 3)</a:t>
            </a:r>
          </a:p>
        </p:txBody>
      </p:sp>
      <p:sp>
        <p:nvSpPr>
          <p:cNvPr id="5123" name="Rectangle 11"/>
          <p:cNvSpPr>
            <a:spLocks noGrp="1" noChangeArrowheads="1"/>
          </p:cNvSpPr>
          <p:nvPr>
            <p:ph type="body" idx="1"/>
            <p:custDataLst>
              <p:tags r:id="rId1"/>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91440" rIns="228600"/>
          <a:lstStyle/>
          <a:p>
            <a:pPr marL="0" indent="0">
              <a:buFontTx/>
              <a:buNone/>
            </a:pPr>
            <a:r>
              <a:rPr lang="en-US" altLang="en-US" b="1">
                <a:ea typeface="ヒラギノ角ゴ Pro W3" charset="-128"/>
              </a:rPr>
              <a:t>Preparatory</a:t>
            </a:r>
          </a:p>
          <a:p>
            <a:pPr marL="0" indent="0">
              <a:buFontTx/>
              <a:buNone/>
            </a:pPr>
            <a:r>
              <a:rPr lang="en-US" altLang="en-US">
                <a:ea typeface="ヒラギノ角ゴ Pro W3" charset="-128"/>
              </a:rPr>
              <a:t>Applies fundamental knowledge of the emergency medical services (EMS) system, safety/well-being of the emergency medical technician (EMT), medical/legal, and ethical issues to the provision of emergency care.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Overview of the EMS System </a:t>
            </a:r>
            <a:br>
              <a:rPr lang="en-US" altLang="en-US">
                <a:ea typeface="ヒラギノ角ゴ Pro W3" charset="-128"/>
              </a:rPr>
            </a:br>
            <a:r>
              <a:rPr lang="en-US" altLang="en-US" sz="2800" b="0">
                <a:ea typeface="ヒラギノ角ゴ Pro W3" charset="-128"/>
              </a:rPr>
              <a:t>(2 of 3)</a:t>
            </a:r>
          </a:p>
        </p:txBody>
      </p:sp>
      <p:sp>
        <p:nvSpPr>
          <p:cNvPr id="23555"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1966</a:t>
            </a:r>
          </a:p>
          <a:p>
            <a:pPr lvl="1" eaLnBrk="1" hangingPunct="1">
              <a:buClr>
                <a:schemeClr val="bg1"/>
              </a:buClr>
            </a:pPr>
            <a:r>
              <a:rPr lang="en-US" altLang="en-US" i="1">
                <a:solidFill>
                  <a:schemeClr val="bg1"/>
                </a:solidFill>
              </a:rPr>
              <a:t>Accidental Death and Disability: The Neglected Disease of Modern Society </a:t>
            </a:r>
            <a:r>
              <a:rPr lang="en-US" altLang="en-US">
                <a:solidFill>
                  <a:schemeClr val="bg1"/>
                </a:solidFill>
              </a:rPr>
              <a:t>established EMS</a:t>
            </a:r>
            <a:endParaRPr lang="en-US" altLang="en-US" i="1">
              <a:solidFill>
                <a:schemeClr val="bg1"/>
              </a:solidFill>
            </a:endParaRPr>
          </a:p>
          <a:p>
            <a:pPr eaLnBrk="1" hangingPunct="1">
              <a:buClr>
                <a:schemeClr val="bg1"/>
              </a:buClr>
            </a:pPr>
            <a:r>
              <a:rPr lang="en-US" altLang="en-US">
                <a:solidFill>
                  <a:schemeClr val="bg1"/>
                </a:solidFill>
                <a:ea typeface="ヒラギノ角ゴ Pro W3" charset="-128"/>
              </a:rPr>
              <a:t>Early 1970s</a:t>
            </a:r>
          </a:p>
          <a:p>
            <a:pPr lvl="1" eaLnBrk="1" hangingPunct="1">
              <a:buClr>
                <a:schemeClr val="bg1"/>
              </a:buClr>
            </a:pPr>
            <a:r>
              <a:rPr lang="en-US" altLang="en-US">
                <a:solidFill>
                  <a:schemeClr val="bg1"/>
                </a:solidFill>
              </a:rPr>
              <a:t>DOT published the first EMT training curriculum</a:t>
            </a:r>
          </a:p>
          <a:p>
            <a:pPr eaLnBrk="1" hangingPunct="1">
              <a:buClr>
                <a:schemeClr val="bg1"/>
              </a:buClr>
            </a:pPr>
            <a:r>
              <a:rPr lang="en-US" altLang="en-US">
                <a:solidFill>
                  <a:schemeClr val="bg1"/>
                </a:solidFill>
                <a:ea typeface="ヒラギノ角ゴ Pro W3" charset="-128"/>
              </a:rPr>
              <a:t>1971</a:t>
            </a:r>
          </a:p>
          <a:p>
            <a:pPr lvl="1" eaLnBrk="1" hangingPunct="1">
              <a:buClr>
                <a:schemeClr val="bg1"/>
              </a:buClr>
            </a:pPr>
            <a:r>
              <a:rPr lang="en-US" altLang="en-US">
                <a:solidFill>
                  <a:schemeClr val="bg1"/>
                </a:solidFill>
              </a:rPr>
              <a:t>AAOS published “The Orange Book”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Overview of the EMS System </a:t>
            </a:r>
            <a:br>
              <a:rPr lang="en-US" altLang="en-US">
                <a:ea typeface="ヒラギノ角ゴ Pro W3" charset="-128"/>
              </a:rPr>
            </a:br>
            <a:r>
              <a:rPr lang="en-US" altLang="en-US" sz="2800" b="0">
                <a:ea typeface="ヒラギノ角ゴ Pro W3" charset="-128"/>
              </a:rPr>
              <a:t>(3 of 3)</a:t>
            </a:r>
          </a:p>
        </p:txBody>
      </p:sp>
      <p:sp>
        <p:nvSpPr>
          <p:cNvPr id="24579"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National standardization efforts </a:t>
            </a:r>
          </a:p>
          <a:p>
            <a:pPr lvl="1" eaLnBrk="1" hangingPunct="1">
              <a:buClr>
                <a:schemeClr val="bg1"/>
              </a:buClr>
            </a:pPr>
            <a:r>
              <a:rPr lang="en-US" altLang="en-US">
                <a:solidFill>
                  <a:schemeClr val="bg1"/>
                </a:solidFill>
              </a:rPr>
              <a:t>1970s  - DOT’s National Standard Curriculum </a:t>
            </a:r>
          </a:p>
          <a:p>
            <a:pPr lvl="1" eaLnBrk="1" hangingPunct="1">
              <a:buClr>
                <a:schemeClr val="bg1"/>
              </a:buClr>
            </a:pPr>
            <a:r>
              <a:rPr lang="en-US" altLang="en-US">
                <a:solidFill>
                  <a:schemeClr val="bg1"/>
                </a:solidFill>
              </a:rPr>
              <a:t>1980s – Advanced levels of EMTs</a:t>
            </a:r>
          </a:p>
          <a:p>
            <a:pPr lvl="1" eaLnBrk="1" hangingPunct="1">
              <a:buClr>
                <a:schemeClr val="bg1"/>
              </a:buClr>
            </a:pPr>
            <a:r>
              <a:rPr lang="en-US" altLang="en-US">
                <a:solidFill>
                  <a:schemeClr val="bg1"/>
                </a:solidFill>
              </a:rPr>
              <a:t>1990s – NHTSA’s </a:t>
            </a:r>
            <a:r>
              <a:rPr lang="en-US" altLang="en-US" i="1">
                <a:solidFill>
                  <a:schemeClr val="bg1"/>
                </a:solidFill>
              </a:rPr>
              <a:t>EMS Agenda for the Future</a:t>
            </a:r>
          </a:p>
          <a:p>
            <a:pPr eaLnBrk="1" hangingPunct="1"/>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Levels of Training</a:t>
            </a:r>
            <a:r>
              <a:rPr lang="en-US" altLang="en-US" sz="2400">
                <a:ea typeface="ヒラギノ角ゴ Pro W3" charset="-128"/>
              </a:rPr>
              <a:t> </a:t>
            </a:r>
            <a:endParaRPr lang="en-US" altLang="en-US" sz="2800" b="0">
              <a:ea typeface="ヒラギノ角ゴ Pro W3" charset="-128"/>
            </a:endParaRPr>
          </a:p>
        </p:txBody>
      </p:sp>
      <p:sp>
        <p:nvSpPr>
          <p:cNvPr id="25603"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Federal level:</a:t>
            </a:r>
          </a:p>
          <a:p>
            <a:pPr lvl="1" eaLnBrk="1" hangingPunct="1">
              <a:buClr>
                <a:schemeClr val="bg1"/>
              </a:buClr>
            </a:pPr>
            <a:r>
              <a:rPr lang="en-US" altLang="en-US">
                <a:solidFill>
                  <a:schemeClr val="bg1"/>
                </a:solidFill>
              </a:rPr>
              <a:t>National EMS Scope of Practice Model provides guidelines </a:t>
            </a:r>
          </a:p>
          <a:p>
            <a:pPr eaLnBrk="1" hangingPunct="1">
              <a:buClr>
                <a:schemeClr val="bg1"/>
              </a:buClr>
            </a:pPr>
            <a:r>
              <a:rPr lang="en-US" altLang="en-US">
                <a:solidFill>
                  <a:schemeClr val="bg1"/>
                </a:solidFill>
                <a:ea typeface="ヒラギノ角ゴ Pro W3" charset="-128"/>
              </a:rPr>
              <a:t>State level:</a:t>
            </a:r>
          </a:p>
          <a:p>
            <a:pPr lvl="1" eaLnBrk="1" hangingPunct="1">
              <a:buClr>
                <a:schemeClr val="bg1"/>
              </a:buClr>
            </a:pPr>
            <a:r>
              <a:rPr lang="en-US" altLang="en-US">
                <a:solidFill>
                  <a:schemeClr val="bg1"/>
                </a:solidFill>
              </a:rPr>
              <a:t>Laws regulate EMS operations </a:t>
            </a:r>
          </a:p>
          <a:p>
            <a:pPr eaLnBrk="1" hangingPunct="1">
              <a:buClr>
                <a:schemeClr val="bg1"/>
              </a:buClr>
            </a:pPr>
            <a:r>
              <a:rPr lang="en-US" altLang="en-US">
                <a:solidFill>
                  <a:schemeClr val="bg1"/>
                </a:solidFill>
                <a:ea typeface="ヒラギノ角ゴ Pro W3" charset="-128"/>
              </a:rPr>
              <a:t>Local level:</a:t>
            </a:r>
          </a:p>
          <a:p>
            <a:pPr lvl="1" eaLnBrk="1" hangingPunct="1">
              <a:buClr>
                <a:schemeClr val="bg1"/>
              </a:buClr>
            </a:pPr>
            <a:r>
              <a:rPr lang="en-US" altLang="en-US">
                <a:solidFill>
                  <a:schemeClr val="bg1"/>
                </a:solidFill>
              </a:rPr>
              <a:t>Medical director provides oversight and support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ChangeArrowheads="1"/>
          </p:cNvSpPr>
          <p:nvPr>
            <p:custDataLst>
              <p:tags r:id="rId1"/>
            </p:custDataLst>
          </p:nvPr>
        </p:nvSpPr>
        <p:spPr bwMode="auto">
          <a:xfrm>
            <a:off x="698500" y="1447800"/>
            <a:ext cx="7772400" cy="4800600"/>
          </a:xfrm>
          <a:prstGeom prst="rect">
            <a:avLst/>
          </a:prstGeo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lIns="228600" tIns="182880" rIns="137160" bIns="9144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eaLnBrk="1" hangingPunct="1">
              <a:spcBef>
                <a:spcPct val="50000"/>
              </a:spcBef>
              <a:buClr>
                <a:schemeClr val="bg1"/>
              </a:buClr>
            </a:pPr>
            <a:r>
              <a:rPr lang="en-US" altLang="en-US" sz="2800" b="1">
                <a:solidFill>
                  <a:schemeClr val="bg1"/>
                </a:solidFill>
                <a:latin typeface="Arial" charset="0"/>
              </a:rPr>
              <a:t>  </a:t>
            </a:r>
          </a:p>
        </p:txBody>
      </p:sp>
      <p:sp>
        <p:nvSpPr>
          <p:cNvPr id="26627" name="Rectangle 2"/>
          <p:cNvSpPr>
            <a:spLocks noGrp="1" noChangeArrowheads="1"/>
          </p:cNvSpPr>
          <p:nvPr>
            <p:ph type="title" idx="4294967295"/>
            <p:custDataLst>
              <p:tags r:id="rId2"/>
            </p:custDataLst>
          </p:nvPr>
        </p:nvSpPr>
        <p:spPr/>
        <p:txBody>
          <a:bodyPr/>
          <a:lstStyle/>
          <a:p>
            <a:pPr eaLnBrk="1" hangingPunct="1"/>
            <a:r>
              <a:rPr lang="en-US" altLang="en-US">
                <a:ea typeface="ヒラギノ角ゴ Pro W3" charset="-128"/>
              </a:rPr>
              <a:t>Levels of Training</a:t>
            </a:r>
            <a:r>
              <a:rPr lang="en-US" altLang="en-US" sz="2400">
                <a:ea typeface="ヒラギノ角ゴ Pro W3" charset="-128"/>
              </a:rPr>
              <a:t> </a:t>
            </a:r>
            <a:endParaRPr lang="en-US" altLang="en-US" sz="2800" b="0">
              <a:ea typeface="ヒラギノ角ゴ Pro W3" charset="-128"/>
            </a:endParaRPr>
          </a:p>
        </p:txBody>
      </p:sp>
      <p:pic>
        <p:nvPicPr>
          <p:cNvPr id="2662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58900" y="1638300"/>
            <a:ext cx="40227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8"/>
          <p:cNvSpPr>
            <a:spLocks noChangeArrowheads="1"/>
          </p:cNvSpPr>
          <p:nvPr>
            <p:custDataLst>
              <p:tags r:id="rId3"/>
            </p:custDataLst>
          </p:nvPr>
        </p:nvSpPr>
        <p:spPr bwMode="auto">
          <a:xfrm>
            <a:off x="2628900" y="5359400"/>
            <a:ext cx="287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a:ea typeface="ヒラギノ角ゴ Pro W3" charset="-128"/>
              </a:rPr>
              <a:t>Public BLS and Immediate Aid</a:t>
            </a:r>
            <a:endParaRPr lang="en-US" altLang="en-US" sz="2400">
              <a:ea typeface="ヒラギノ角ゴ Pro W3" charset="-128"/>
            </a:endParaRPr>
          </a:p>
        </p:txBody>
      </p:sp>
      <p:sp>
        <p:nvSpPr>
          <p:cNvPr id="27651"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Millions of laypeople are trained in BLS/CPR, including: </a:t>
            </a:r>
          </a:p>
          <a:p>
            <a:pPr lvl="1" eaLnBrk="1" hangingPunct="1">
              <a:buClr>
                <a:schemeClr val="bg1"/>
              </a:buClr>
            </a:pPr>
            <a:r>
              <a:rPr lang="en-US" altLang="en-US">
                <a:solidFill>
                  <a:schemeClr val="bg1"/>
                </a:solidFill>
              </a:rPr>
              <a:t>Teachers, coaches, and child care providers</a:t>
            </a:r>
          </a:p>
          <a:p>
            <a:pPr eaLnBrk="1" hangingPunct="1">
              <a:buClr>
                <a:schemeClr val="bg1"/>
              </a:buClr>
            </a:pPr>
            <a:r>
              <a:rPr lang="en-US" altLang="en-US">
                <a:solidFill>
                  <a:schemeClr val="bg1"/>
                </a:solidFill>
                <a:ea typeface="ヒラギノ角ゴ Pro W3" charset="-128"/>
              </a:rPr>
              <a:t>Automated external defibrillators (AEDs) are used by laypeople.</a:t>
            </a:r>
          </a:p>
          <a:p>
            <a:pPr eaLnBrk="1" hangingPunct="1">
              <a:lnSpc>
                <a:spcPct val="90000"/>
              </a:lnSpc>
            </a:pPr>
            <a:endParaRPr lang="en-US" altLang="en-US" sz="2400">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Emergency Medical Responders</a:t>
            </a:r>
            <a:r>
              <a:rPr lang="en-US" altLang="en-US" sz="2400">
                <a:ea typeface="ヒラギノ角ゴ Pro W3" charset="-128"/>
              </a:rPr>
              <a:t> </a:t>
            </a:r>
            <a:endParaRPr lang="en-US" altLang="en-US" sz="2800" b="0">
              <a:ea typeface="ヒラギノ角ゴ Pro W3" charset="-128"/>
            </a:endParaRPr>
          </a:p>
        </p:txBody>
      </p:sp>
      <p:sp>
        <p:nvSpPr>
          <p:cNvPr id="28675"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Include law enforcement officers and firefighters</a:t>
            </a:r>
          </a:p>
          <a:p>
            <a:pPr eaLnBrk="1" hangingPunct="1">
              <a:buClr>
                <a:schemeClr val="bg1"/>
              </a:buClr>
            </a:pPr>
            <a:r>
              <a:rPr lang="en-US" altLang="en-US">
                <a:solidFill>
                  <a:schemeClr val="bg1"/>
                </a:solidFill>
                <a:ea typeface="ヒラギノ角ゴ Pro W3" charset="-128"/>
              </a:rPr>
              <a:t>Initiate immediate care and assist EMTs </a:t>
            </a:r>
            <a:br>
              <a:rPr lang="en-US" altLang="en-US">
                <a:solidFill>
                  <a:schemeClr val="bg1"/>
                </a:solidFill>
                <a:ea typeface="ヒラギノ角ゴ Pro W3" charset="-128"/>
              </a:rPr>
            </a:br>
            <a:r>
              <a:rPr lang="en-US" altLang="en-US">
                <a:solidFill>
                  <a:schemeClr val="bg1"/>
                </a:solidFill>
                <a:ea typeface="ヒラギノ角ゴ Pro W3" charset="-128"/>
              </a:rPr>
              <a:t>on their arrival</a:t>
            </a:r>
          </a:p>
          <a:p>
            <a:pPr eaLnBrk="1" hangingPunct="1">
              <a:buClr>
                <a:schemeClr val="bg1"/>
              </a:buClr>
            </a:pPr>
            <a:r>
              <a:rPr lang="en-US" altLang="en-US">
                <a:solidFill>
                  <a:schemeClr val="bg1"/>
                </a:solidFill>
                <a:ea typeface="ヒラギノ角ゴ Pro W3" charset="-128"/>
              </a:rPr>
              <a:t>Good Samaritans are trained in first aid and CPR.</a:t>
            </a:r>
          </a:p>
          <a:p>
            <a:pPr lvl="1" eaLnBrk="1" hangingPunct="1">
              <a:buClr>
                <a:schemeClr val="bg1"/>
              </a:buClr>
            </a:pPr>
            <a:r>
              <a:rPr lang="en-US" altLang="en-US">
                <a:solidFill>
                  <a:schemeClr val="bg1"/>
                </a:solidFill>
              </a:rPr>
              <a:t>Can provide valuable assistance or interfere with operations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lstStyle/>
          <a:p>
            <a:pPr eaLnBrk="1" hangingPunct="1">
              <a:defRPr/>
            </a:pPr>
            <a:r>
              <a:rPr lang="en-US" dirty="0">
                <a:ea typeface="+mj-ea"/>
                <a:cs typeface="+mj-cs"/>
              </a:rPr>
              <a:t>Emergency Medical Technicians</a:t>
            </a:r>
          </a:p>
        </p:txBody>
      </p:sp>
      <p:sp>
        <p:nvSpPr>
          <p:cNvPr id="29699"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EMT course requires about 150 hours.</a:t>
            </a:r>
          </a:p>
          <a:p>
            <a:pPr eaLnBrk="1" hangingPunct="1">
              <a:buClr>
                <a:schemeClr val="bg1"/>
              </a:buClr>
            </a:pPr>
            <a:r>
              <a:rPr lang="en-US" altLang="en-US">
                <a:solidFill>
                  <a:schemeClr val="bg1"/>
                </a:solidFill>
                <a:ea typeface="ヒラギノ角ゴ Pro W3" charset="-128"/>
              </a:rPr>
              <a:t>The EMT has knowledge and skills to provide basic emergency care.</a:t>
            </a:r>
          </a:p>
          <a:p>
            <a:pPr eaLnBrk="1" hangingPunct="1">
              <a:buClr>
                <a:schemeClr val="bg1"/>
              </a:buClr>
            </a:pPr>
            <a:r>
              <a:rPr lang="en-US" altLang="en-US">
                <a:solidFill>
                  <a:schemeClr val="bg1"/>
                </a:solidFill>
                <a:ea typeface="ヒラギノ角ゴ Pro W3" charset="-128"/>
              </a:rPr>
              <a:t>The EMT assumes responsibility for assessment, care, packaging, and transport of the patient.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n-US">
                <a:ea typeface="ヒラギノ角ゴ Pro W3" charset="-128"/>
              </a:rPr>
              <a:t>Advanced Emergency Medical Technicians</a:t>
            </a:r>
            <a:endParaRPr lang="en-US" altLang="en-US" sz="2400">
              <a:ea typeface="ヒラギノ角ゴ Pro W3" charset="-128"/>
            </a:endParaRPr>
          </a:p>
        </p:txBody>
      </p:sp>
      <p:sp>
        <p:nvSpPr>
          <p:cNvPr id="30723"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Training adds knowledge and skills in specific aspects of ALS, including: </a:t>
            </a:r>
          </a:p>
          <a:p>
            <a:pPr lvl="1" eaLnBrk="1" hangingPunct="1">
              <a:buClr>
                <a:schemeClr val="bg1"/>
              </a:buClr>
            </a:pPr>
            <a:r>
              <a:rPr lang="en-US" altLang="en-US">
                <a:solidFill>
                  <a:schemeClr val="bg1"/>
                </a:solidFill>
              </a:rPr>
              <a:t>IV therapy</a:t>
            </a:r>
          </a:p>
          <a:p>
            <a:pPr lvl="1" eaLnBrk="1" hangingPunct="1">
              <a:buClr>
                <a:schemeClr val="bg1"/>
              </a:buClr>
            </a:pPr>
            <a:r>
              <a:rPr lang="en-US" altLang="en-US">
                <a:solidFill>
                  <a:schemeClr val="bg1"/>
                </a:solidFill>
              </a:rPr>
              <a:t>Advanced airway adjuncts</a:t>
            </a:r>
          </a:p>
          <a:p>
            <a:pPr lvl="1" eaLnBrk="1" hangingPunct="1">
              <a:buClr>
                <a:schemeClr val="bg1"/>
              </a:buClr>
            </a:pPr>
            <a:r>
              <a:rPr lang="en-US" altLang="en-US">
                <a:solidFill>
                  <a:schemeClr val="bg1"/>
                </a:solidFill>
              </a:rPr>
              <a:t>Administration of limited number of medications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altLang="en-US">
                <a:ea typeface="ヒラギノ角ゴ Pro W3" charset="-128"/>
              </a:rPr>
              <a:t>Paramedics</a:t>
            </a:r>
            <a:endParaRPr lang="en-US" altLang="en-US" sz="2400">
              <a:ea typeface="ヒラギノ角ゴ Pro W3" charset="-128"/>
            </a:endParaRPr>
          </a:p>
        </p:txBody>
      </p:sp>
      <p:sp>
        <p:nvSpPr>
          <p:cNvPr id="31747" name="Rectangle 3"/>
          <p:cNvSpPr>
            <a:spLocks noGrp="1" noChangeArrowheads="1"/>
          </p:cNvSpPr>
          <p:nvPr>
            <p:ph type="body" idx="4294967295"/>
            <p:custDataLst>
              <p:tags r:id="rId1"/>
            </p:custDataLst>
          </p:nvPr>
        </p:nvSpPr>
        <p:spPr>
          <a:xfrm>
            <a:off x="685800" y="1447800"/>
            <a:ext cx="42672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Extensive training</a:t>
            </a:r>
          </a:p>
          <a:p>
            <a:pPr lvl="1" eaLnBrk="1" hangingPunct="1">
              <a:buClr>
                <a:schemeClr val="bg1"/>
              </a:buClr>
            </a:pPr>
            <a:r>
              <a:rPr lang="en-US" altLang="en-US">
                <a:solidFill>
                  <a:schemeClr val="bg1"/>
                </a:solidFill>
              </a:rPr>
              <a:t>1,000 to more than 1,300 hours in the classroom and in internships </a:t>
            </a:r>
          </a:p>
          <a:p>
            <a:pPr eaLnBrk="1" hangingPunct="1">
              <a:buClr>
                <a:schemeClr val="bg1"/>
              </a:buClr>
            </a:pPr>
            <a:r>
              <a:rPr lang="en-US" altLang="en-US">
                <a:solidFill>
                  <a:schemeClr val="bg1"/>
                </a:solidFill>
                <a:ea typeface="ヒラギノ角ゴ Pro W3" charset="-128"/>
              </a:rPr>
              <a:t>Training covers a wide range of ALS skills </a:t>
            </a:r>
          </a:p>
        </p:txBody>
      </p:sp>
      <p:sp>
        <p:nvSpPr>
          <p:cNvPr id="31748" name="TextBox 1"/>
          <p:cNvSpPr txBox="1">
            <a:spLocks noChangeArrowheads="1"/>
          </p:cNvSpPr>
          <p:nvPr/>
        </p:nvSpPr>
        <p:spPr bwMode="auto">
          <a:xfrm>
            <a:off x="6019800" y="29718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t>&lt;Figure CP01-04&gt;</a:t>
            </a:r>
          </a:p>
        </p:txBody>
      </p:sp>
      <p:pic>
        <p:nvPicPr>
          <p:cNvPr id="3174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30375"/>
            <a:ext cx="4064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8"/>
          <p:cNvSpPr>
            <a:spLocks noChangeArrowheads="1"/>
          </p:cNvSpPr>
          <p:nvPr>
            <p:custDataLst>
              <p:tags r:id="rId2"/>
            </p:custDataLst>
          </p:nvPr>
        </p:nvSpPr>
        <p:spPr bwMode="auto">
          <a:xfrm>
            <a:off x="5416550" y="5384800"/>
            <a:ext cx="3340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custDataLst>
              <p:tags r:id="rId1"/>
            </p:custDataLst>
          </p:nvPr>
        </p:nvSpPr>
        <p:spPr/>
        <p:txBody>
          <a:bodyPr/>
          <a:lstStyle/>
          <a:p>
            <a:pPr eaLnBrk="1" hangingPunct="1"/>
            <a:r>
              <a:rPr lang="en-US" altLang="en-US" sz="3600">
                <a:ea typeface="ヒラギノ角ゴ Pro W3" charset="-128"/>
              </a:rPr>
              <a:t>14 Components of the </a:t>
            </a:r>
            <a:br>
              <a:rPr lang="en-US" altLang="en-US" sz="3600">
                <a:ea typeface="ヒラギノ角ゴ Pro W3" charset="-128"/>
              </a:rPr>
            </a:br>
            <a:r>
              <a:rPr lang="en-US" altLang="en-US" sz="3600">
                <a:ea typeface="ヒラギノ角ゴ Pro W3" charset="-128"/>
              </a:rPr>
              <a:t>EMS System</a:t>
            </a:r>
            <a:r>
              <a:rPr lang="en-US" altLang="en-US" sz="2000">
                <a:ea typeface="ヒラギノ角ゴ Pro W3" charset="-128"/>
              </a:rPr>
              <a:t>  </a:t>
            </a:r>
            <a:r>
              <a:rPr lang="en-US" altLang="en-US" sz="2800" b="0">
                <a:ea typeface="ヒラギノ角ゴ Pro W3" charset="-128"/>
              </a:rPr>
              <a:t>(1 of 4)</a:t>
            </a:r>
          </a:p>
        </p:txBody>
      </p:sp>
      <p:sp>
        <p:nvSpPr>
          <p:cNvPr id="32771"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marL="457200" indent="-457200" eaLnBrk="1" hangingPunct="1">
              <a:buClr>
                <a:schemeClr val="bg1"/>
              </a:buClr>
              <a:buFontTx/>
              <a:buAutoNum type="arabicPeriod"/>
            </a:pPr>
            <a:r>
              <a:rPr lang="en-US" altLang="en-US">
                <a:solidFill>
                  <a:schemeClr val="bg1"/>
                </a:solidFill>
                <a:ea typeface="ヒラギノ角ゴ Pro W3" charset="-128"/>
              </a:rPr>
              <a:t>Public access</a:t>
            </a:r>
          </a:p>
          <a:p>
            <a:pPr marL="457200" indent="-457200" eaLnBrk="1" hangingPunct="1">
              <a:buClr>
                <a:schemeClr val="bg1"/>
              </a:buClr>
              <a:buFontTx/>
              <a:buAutoNum type="arabicPeriod"/>
            </a:pPr>
            <a:r>
              <a:rPr lang="en-US" altLang="en-US">
                <a:solidFill>
                  <a:schemeClr val="bg1"/>
                </a:solidFill>
                <a:ea typeface="ヒラギノ角ゴ Pro W3" charset="-128"/>
              </a:rPr>
              <a:t>Clinical care</a:t>
            </a:r>
          </a:p>
          <a:p>
            <a:pPr marL="457200" indent="-457200" eaLnBrk="1" hangingPunct="1">
              <a:buClr>
                <a:schemeClr val="bg1"/>
              </a:buClr>
              <a:buFontTx/>
              <a:buAutoNum type="arabicPeriod"/>
            </a:pPr>
            <a:r>
              <a:rPr lang="en-US" altLang="en-US">
                <a:solidFill>
                  <a:schemeClr val="bg1"/>
                </a:solidFill>
                <a:ea typeface="ヒラギノ角ゴ Pro W3" charset="-128"/>
              </a:rPr>
              <a:t>Medical direction</a:t>
            </a:r>
          </a:p>
          <a:p>
            <a:pPr marL="457200" indent="-457200" eaLnBrk="1" hangingPunct="1">
              <a:buClr>
                <a:schemeClr val="bg1"/>
              </a:buClr>
              <a:buFontTx/>
              <a:buAutoNum type="arabicPeriod"/>
            </a:pPr>
            <a:r>
              <a:rPr lang="en-US" altLang="en-US">
                <a:solidFill>
                  <a:schemeClr val="bg1"/>
                </a:solidFill>
                <a:ea typeface="ヒラギノ角ゴ Pro W3" charset="-128"/>
              </a:rPr>
              <a:t>Integration of health services</a:t>
            </a:r>
          </a:p>
          <a:p>
            <a:pPr marL="457200" indent="-457200" eaLnBrk="1" hangingPunct="1">
              <a:buClr>
                <a:schemeClr val="bg1"/>
              </a:buClr>
              <a:buFontTx/>
              <a:buAutoNum type="arabicPeriod"/>
            </a:pPr>
            <a:r>
              <a:rPr lang="en-US" altLang="en-US">
                <a:solidFill>
                  <a:schemeClr val="bg1"/>
                </a:solidFill>
                <a:ea typeface="ヒラギノ角ゴ Pro W3" charset="-128"/>
              </a:rPr>
              <a:t>Information systems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ea typeface="ヒラギノ角ゴ Pro W3" charset="-128"/>
              </a:rPr>
              <a:t>National EMS Education Standard Competencies </a:t>
            </a:r>
            <a:r>
              <a:rPr lang="en-US" altLang="en-US" sz="2800" b="0">
                <a:ea typeface="ヒラギノ角ゴ Pro W3" charset="-128"/>
              </a:rPr>
              <a:t>(2 of 3)</a:t>
            </a:r>
          </a:p>
        </p:txBody>
      </p:sp>
      <p:sp>
        <p:nvSpPr>
          <p:cNvPr id="6147" name="Rectangle 3"/>
          <p:cNvSpPr>
            <a:spLocks noGrp="1" noChangeArrowheads="1"/>
          </p:cNvSpPr>
          <p:nvPr>
            <p:ph type="body"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0"/>
          <a:lstStyle/>
          <a:p>
            <a:pPr eaLnBrk="1" hangingPunct="1">
              <a:spcBef>
                <a:spcPct val="35000"/>
              </a:spcBef>
              <a:buFontTx/>
              <a:buNone/>
              <a:tabLst>
                <a:tab pos="342900" algn="l"/>
              </a:tabLst>
            </a:pPr>
            <a:r>
              <a:rPr lang="en-US" altLang="en-US" b="1">
                <a:ea typeface="ヒラギノ角ゴ Pro W3" charset="-128"/>
              </a:rPr>
              <a:t>Emergency Medical Services (EMS) Systems</a:t>
            </a:r>
          </a:p>
          <a:p>
            <a:pPr eaLnBrk="1" hangingPunct="1">
              <a:spcBef>
                <a:spcPct val="35000"/>
              </a:spcBef>
              <a:tabLst>
                <a:tab pos="342900" algn="l"/>
              </a:tabLst>
            </a:pPr>
            <a:r>
              <a:rPr lang="en-US" altLang="en-US">
                <a:ea typeface="ヒラギノ角ゴ Pro W3" charset="-128"/>
              </a:rPr>
              <a:t>EMS systems</a:t>
            </a:r>
          </a:p>
          <a:p>
            <a:pPr eaLnBrk="1" hangingPunct="1">
              <a:spcBef>
                <a:spcPct val="35000"/>
              </a:spcBef>
              <a:tabLst>
                <a:tab pos="342900" algn="l"/>
              </a:tabLst>
            </a:pPr>
            <a:r>
              <a:rPr lang="en-US" altLang="en-US">
                <a:ea typeface="ヒラギノ角ゴ Pro W3" charset="-128"/>
              </a:rPr>
              <a:t>History of EMS</a:t>
            </a:r>
          </a:p>
          <a:p>
            <a:pPr eaLnBrk="1" hangingPunct="1">
              <a:spcBef>
                <a:spcPct val="35000"/>
              </a:spcBef>
              <a:tabLst>
                <a:tab pos="342900" algn="l"/>
              </a:tabLst>
            </a:pPr>
            <a:r>
              <a:rPr lang="en-US" altLang="en-US">
                <a:ea typeface="ヒラギノ角ゴ Pro W3" charset="-128"/>
              </a:rPr>
              <a:t>Roles/responsibilities/professionalism </a:t>
            </a:r>
            <a:br>
              <a:rPr lang="en-US" altLang="en-US">
                <a:ea typeface="ヒラギノ角ゴ Pro W3" charset="-128"/>
              </a:rPr>
            </a:br>
            <a:r>
              <a:rPr lang="en-US" altLang="en-US">
                <a:ea typeface="ヒラギノ角ゴ Pro W3" charset="-128"/>
              </a:rPr>
              <a:t>of EMS personnel</a:t>
            </a:r>
          </a:p>
          <a:p>
            <a:pPr eaLnBrk="1" hangingPunct="1">
              <a:spcBef>
                <a:spcPct val="35000"/>
              </a:spcBef>
              <a:tabLst>
                <a:tab pos="342900" algn="l"/>
              </a:tabLst>
            </a:pPr>
            <a:r>
              <a:rPr lang="en-US" altLang="en-US">
                <a:ea typeface="ヒラギノ角ゴ Pro W3" charset="-128"/>
              </a:rPr>
              <a:t>Quality improvement</a:t>
            </a:r>
          </a:p>
          <a:p>
            <a:pPr eaLnBrk="1" hangingPunct="1">
              <a:spcBef>
                <a:spcPct val="35000"/>
              </a:spcBef>
              <a:tabLst>
                <a:tab pos="342900" algn="l"/>
              </a:tabLst>
            </a:pPr>
            <a:r>
              <a:rPr lang="en-US" altLang="en-US">
                <a:ea typeface="ヒラギノ角ゴ Pro W3" charset="-128"/>
              </a:rPr>
              <a:t>Patient safety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custDataLst>
              <p:tags r:id="rId1"/>
            </p:custDataLst>
          </p:nvPr>
        </p:nvSpPr>
        <p:spPr/>
        <p:txBody>
          <a:bodyPr/>
          <a:lstStyle/>
          <a:p>
            <a:pPr eaLnBrk="1" hangingPunct="1"/>
            <a:r>
              <a:rPr lang="en-US" altLang="en-US" sz="3600">
                <a:ea typeface="ヒラギノ角ゴ Pro W3" charset="-128"/>
              </a:rPr>
              <a:t>14 Components of the </a:t>
            </a:r>
            <a:br>
              <a:rPr lang="en-US" altLang="en-US" sz="3600">
                <a:ea typeface="ヒラギノ角ゴ Pro W3" charset="-128"/>
              </a:rPr>
            </a:br>
            <a:r>
              <a:rPr lang="en-US" altLang="en-US" sz="3600">
                <a:ea typeface="ヒラギノ角ゴ Pro W3" charset="-128"/>
              </a:rPr>
              <a:t>EMS System</a:t>
            </a:r>
            <a:r>
              <a:rPr lang="en-US" altLang="en-US" sz="2000">
                <a:ea typeface="ヒラギノ角ゴ Pro W3" charset="-128"/>
              </a:rPr>
              <a:t>  </a:t>
            </a:r>
            <a:r>
              <a:rPr lang="en-US" altLang="en-US" sz="2800" b="0">
                <a:ea typeface="ヒラギノ角ゴ Pro W3" charset="-128"/>
              </a:rPr>
              <a:t>(2 of 4)</a:t>
            </a:r>
          </a:p>
        </p:txBody>
      </p:sp>
      <p:sp>
        <p:nvSpPr>
          <p:cNvPr id="33795"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marL="571500" indent="-571500" eaLnBrk="1" hangingPunct="1">
              <a:buClr>
                <a:schemeClr val="bg1"/>
              </a:buClr>
              <a:buFontTx/>
              <a:buAutoNum type="arabicPeriod" startAt="6"/>
            </a:pPr>
            <a:r>
              <a:rPr lang="en-US" altLang="en-US">
                <a:solidFill>
                  <a:schemeClr val="bg1"/>
                </a:solidFill>
                <a:ea typeface="ヒラギノ角ゴ Pro W3" charset="-128"/>
              </a:rPr>
              <a:t>Prevention</a:t>
            </a:r>
          </a:p>
          <a:p>
            <a:pPr marL="571500" indent="-571500" eaLnBrk="1" hangingPunct="1">
              <a:buClr>
                <a:schemeClr val="bg1"/>
              </a:buClr>
              <a:buFontTx/>
              <a:buAutoNum type="arabicPeriod" startAt="6"/>
            </a:pPr>
            <a:r>
              <a:rPr lang="en-US" altLang="en-US">
                <a:solidFill>
                  <a:schemeClr val="bg1"/>
                </a:solidFill>
                <a:ea typeface="ヒラギノ角ゴ Pro W3" charset="-128"/>
              </a:rPr>
              <a:t>EMS research</a:t>
            </a:r>
          </a:p>
          <a:p>
            <a:pPr marL="571500" indent="-571500" eaLnBrk="1" hangingPunct="1">
              <a:buClr>
                <a:schemeClr val="bg1"/>
              </a:buClr>
              <a:buFontTx/>
              <a:buAutoNum type="arabicPeriod" startAt="6"/>
            </a:pPr>
            <a:r>
              <a:rPr lang="en-US" altLang="en-US">
                <a:solidFill>
                  <a:schemeClr val="bg1"/>
                </a:solidFill>
                <a:ea typeface="ヒラギノ角ゴ Pro W3" charset="-128"/>
              </a:rPr>
              <a:t>Communication systems</a:t>
            </a:r>
          </a:p>
          <a:p>
            <a:pPr marL="571500" indent="-571500" eaLnBrk="1" hangingPunct="1">
              <a:buClr>
                <a:schemeClr val="bg1"/>
              </a:buClr>
              <a:buFontTx/>
              <a:buAutoNum type="arabicPeriod" startAt="6"/>
            </a:pPr>
            <a:r>
              <a:rPr lang="en-US" altLang="en-US">
                <a:solidFill>
                  <a:schemeClr val="bg1"/>
                </a:solidFill>
                <a:ea typeface="ヒラギノ角ゴ Pro W3" charset="-128"/>
              </a:rPr>
              <a:t>Human resources</a:t>
            </a:r>
          </a:p>
          <a:p>
            <a:pPr marL="571500" indent="-571500" eaLnBrk="1" hangingPunct="1">
              <a:buClr>
                <a:schemeClr val="bg1"/>
              </a:buClr>
              <a:buFontTx/>
              <a:buAutoNum type="arabicPeriod" startAt="6"/>
            </a:pPr>
            <a:r>
              <a:rPr lang="en-US" altLang="en-US">
                <a:solidFill>
                  <a:schemeClr val="bg1"/>
                </a:solidFill>
                <a:ea typeface="ヒラギノ角ゴ Pro W3" charset="-128"/>
              </a:rPr>
              <a:t>Legislation and regulation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custDataLst>
              <p:tags r:id="rId1"/>
            </p:custDataLst>
          </p:nvPr>
        </p:nvSpPr>
        <p:spPr/>
        <p:txBody>
          <a:bodyPr/>
          <a:lstStyle/>
          <a:p>
            <a:pPr eaLnBrk="1" hangingPunct="1"/>
            <a:r>
              <a:rPr lang="en-US" altLang="en-US" sz="3600">
                <a:ea typeface="ヒラギノ角ゴ Pro W3" charset="-128"/>
              </a:rPr>
              <a:t>14 Components of the </a:t>
            </a:r>
            <a:br>
              <a:rPr lang="en-US" altLang="en-US" sz="3600">
                <a:ea typeface="ヒラギノ角ゴ Pro W3" charset="-128"/>
              </a:rPr>
            </a:br>
            <a:r>
              <a:rPr lang="en-US" altLang="en-US" sz="3600">
                <a:ea typeface="ヒラギノ角ゴ Pro W3" charset="-128"/>
              </a:rPr>
              <a:t>EMS System</a:t>
            </a:r>
            <a:r>
              <a:rPr lang="en-US" altLang="en-US" sz="2000">
                <a:ea typeface="ヒラギノ角ゴ Pro W3" charset="-128"/>
              </a:rPr>
              <a:t>  </a:t>
            </a:r>
            <a:r>
              <a:rPr lang="en-US" altLang="en-US" sz="2800" b="0">
                <a:ea typeface="ヒラギノ角ゴ Pro W3" charset="-128"/>
              </a:rPr>
              <a:t>(3 of 4)</a:t>
            </a:r>
          </a:p>
        </p:txBody>
      </p:sp>
      <p:sp>
        <p:nvSpPr>
          <p:cNvPr id="34819"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marL="571500" indent="-571500" eaLnBrk="1" hangingPunct="1">
              <a:buClr>
                <a:schemeClr val="bg1"/>
              </a:buClr>
              <a:buFontTx/>
              <a:buAutoNum type="arabicPeriod" startAt="11"/>
            </a:pPr>
            <a:r>
              <a:rPr lang="en-US" altLang="en-US">
                <a:solidFill>
                  <a:schemeClr val="bg1"/>
                </a:solidFill>
                <a:ea typeface="ヒラギノ角ゴ Pro W3" charset="-128"/>
              </a:rPr>
              <a:t>Evaluation</a:t>
            </a:r>
          </a:p>
          <a:p>
            <a:pPr marL="571500" indent="-571500" eaLnBrk="1" hangingPunct="1">
              <a:buClr>
                <a:schemeClr val="bg1"/>
              </a:buClr>
              <a:buFontTx/>
              <a:buAutoNum type="arabicPeriod" startAt="11"/>
            </a:pPr>
            <a:r>
              <a:rPr lang="en-US" altLang="en-US">
                <a:solidFill>
                  <a:schemeClr val="bg1"/>
                </a:solidFill>
                <a:ea typeface="ヒラギノ角ゴ Pro W3" charset="-128"/>
              </a:rPr>
              <a:t>System finance</a:t>
            </a:r>
          </a:p>
          <a:p>
            <a:pPr marL="571500" indent="-571500" eaLnBrk="1" hangingPunct="1">
              <a:buClr>
                <a:schemeClr val="bg1"/>
              </a:buClr>
              <a:buFontTx/>
              <a:buAutoNum type="arabicPeriod" startAt="11"/>
            </a:pPr>
            <a:r>
              <a:rPr lang="en-US" altLang="en-US">
                <a:solidFill>
                  <a:schemeClr val="bg1"/>
                </a:solidFill>
                <a:ea typeface="ヒラギノ角ゴ Pro W3" charset="-128"/>
              </a:rPr>
              <a:t>Public education</a:t>
            </a:r>
          </a:p>
          <a:p>
            <a:pPr marL="571500" indent="-571500" eaLnBrk="1" hangingPunct="1">
              <a:buClr>
                <a:schemeClr val="bg1"/>
              </a:buClr>
              <a:buFontTx/>
              <a:buAutoNum type="arabicPeriod" startAt="11"/>
            </a:pPr>
            <a:r>
              <a:rPr lang="en-US" altLang="en-US">
                <a:solidFill>
                  <a:schemeClr val="bg1"/>
                </a:solidFill>
                <a:ea typeface="ヒラギノ角ゴ Pro W3" charset="-128"/>
              </a:rPr>
              <a:t>Education systems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custDataLst>
              <p:tags r:id="rId1"/>
            </p:custDataLst>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182880" rIns="137160" bIns="9144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eaLnBrk="1" hangingPunct="1">
              <a:spcBef>
                <a:spcPct val="50000"/>
              </a:spcBef>
              <a:buClr>
                <a:srgbClr val="F37021"/>
              </a:buClr>
            </a:pPr>
            <a:endParaRPr lang="en-US" altLang="en-US" sz="2800">
              <a:latin typeface="Arial" charset="0"/>
            </a:endParaRPr>
          </a:p>
        </p:txBody>
      </p:sp>
      <p:sp>
        <p:nvSpPr>
          <p:cNvPr id="2" name="Rectangle 8"/>
          <p:cNvSpPr>
            <a:spLocks noChangeArrowheads="1"/>
          </p:cNvSpPr>
          <p:nvPr>
            <p:custDataLst>
              <p:tags r:id="rId2"/>
            </p:custDataLst>
          </p:nvPr>
        </p:nvSpPr>
        <p:spPr bwMode="auto">
          <a:xfrm>
            <a:off x="6103938" y="6096000"/>
            <a:ext cx="13636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eaLnBrk="0" hangingPunct="0">
              <a:spcBef>
                <a:spcPct val="50000"/>
              </a:spcBef>
              <a:buClr>
                <a:srgbClr val="F37021"/>
              </a:buClr>
              <a:buChar char="•"/>
              <a:defRPr sz="2800">
                <a:solidFill>
                  <a:schemeClr val="tx1"/>
                </a:solidFill>
                <a:latin typeface="Arial" charset="0"/>
                <a:ea typeface="ヒラギノ角ゴ Pro W3" pitchFamily="1" charset="-128"/>
              </a:defRPr>
            </a:lvl1pPr>
            <a:lvl2pPr marL="742950" indent="-285750" algn="l" eaLnBrk="0" hangingPunct="0">
              <a:spcBef>
                <a:spcPct val="25000"/>
              </a:spcBef>
              <a:buClr>
                <a:srgbClr val="F37021"/>
              </a:buClr>
              <a:buChar char="–"/>
              <a:defRPr sz="2400">
                <a:solidFill>
                  <a:schemeClr val="tx1"/>
                </a:solidFill>
                <a:latin typeface="Arial" charset="0"/>
                <a:ea typeface="ヒラギノ角ゴ Pro W3" pitchFamily="1" charset="-128"/>
              </a:defRPr>
            </a:lvl2pPr>
            <a:lvl3pPr marL="1143000" indent="-228600" algn="l" eaLnBrk="0" hangingPunct="0">
              <a:spcBef>
                <a:spcPct val="25000"/>
              </a:spcBef>
              <a:buClr>
                <a:srgbClr val="F37021"/>
              </a:buClr>
              <a:buChar char="•"/>
              <a:defRPr sz="2200">
                <a:solidFill>
                  <a:schemeClr val="tx1"/>
                </a:solidFill>
                <a:latin typeface="Arial" charset="0"/>
                <a:ea typeface="ヒラギノ角ゴ Pro W3" pitchFamily="1" charset="-128"/>
              </a:defRPr>
            </a:lvl3pPr>
            <a:lvl4pPr marL="1600200" indent="-228600" algn="l" eaLnBrk="0" hangingPunct="0">
              <a:spcBef>
                <a:spcPct val="25000"/>
              </a:spcBef>
              <a:buChar char="–"/>
              <a:defRPr sz="2000">
                <a:solidFill>
                  <a:schemeClr val="tx1"/>
                </a:solidFill>
                <a:latin typeface="Arial" charset="0"/>
                <a:ea typeface="ヒラギノ角ゴ Pro W3" pitchFamily="1" charset="-128"/>
              </a:defRPr>
            </a:lvl4pPr>
            <a:lvl5pPr marL="2057400" indent="-228600" algn="l" eaLnBrk="0" hangingPunct="0">
              <a:spcBef>
                <a:spcPct val="25000"/>
              </a:spcBef>
              <a:buChar char="»"/>
              <a:defRPr sz="2000">
                <a:solidFill>
                  <a:schemeClr val="tx1"/>
                </a:solidFill>
                <a:latin typeface="Arial" charset="0"/>
                <a:ea typeface="ヒラギノ角ゴ Pro W3" pitchFamily="1" charset="-128"/>
              </a:defRPr>
            </a:lvl5pPr>
            <a:lvl6pPr marL="25146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6pPr>
            <a:lvl7pPr marL="29718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7pPr>
            <a:lvl8pPr marL="34290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8pPr>
            <a:lvl9pPr marL="3886200" indent="-228600" eaLnBrk="0" fontAlgn="base" hangingPunct="0">
              <a:spcBef>
                <a:spcPct val="25000"/>
              </a:spcBef>
              <a:spcAft>
                <a:spcPct val="0"/>
              </a:spcAft>
              <a:buChar char="»"/>
              <a:defRPr sz="2000">
                <a:solidFill>
                  <a:schemeClr val="tx1"/>
                </a:solidFill>
                <a:latin typeface="Arial" charset="0"/>
                <a:ea typeface="ヒラギノ角ゴ Pro W3" pitchFamily="1" charset="-128"/>
              </a:defRPr>
            </a:lvl9pPr>
          </a:lstStyle>
          <a:p>
            <a:pPr algn="r" eaLnBrk="1" hangingPunct="1">
              <a:lnSpc>
                <a:spcPct val="110000"/>
              </a:lnSpc>
              <a:spcBef>
                <a:spcPct val="20000"/>
              </a:spcBef>
              <a:buClrTx/>
              <a:buFontTx/>
              <a:buNone/>
              <a:defRPr/>
            </a:pPr>
            <a:r>
              <a:rPr lang="en-US" altLang="en-US" sz="900" b="1" dirty="0" smtClean="0">
                <a:solidFill>
                  <a:schemeClr val="bg1"/>
                </a:solidFill>
                <a:latin typeface="+mn-lt"/>
              </a:rPr>
              <a:t>Source: www.ems.gov</a:t>
            </a:r>
          </a:p>
        </p:txBody>
      </p:sp>
      <p:pic>
        <p:nvPicPr>
          <p:cNvPr id="35844" name="Content Placeholder 11"/>
          <p:cNvPicPr>
            <a:picLocks noGrp="1" noChangeAspect="1"/>
          </p:cNvPicPr>
          <p:nvPr>
            <p:ph idx="1"/>
          </p:nvPr>
        </p:nvPicPr>
        <p:blipFill>
          <a:blip r:embed="rId6">
            <a:alphaModFix amt="40000"/>
            <a:extLst>
              <a:ext uri="{28A0092B-C50C-407E-A947-70E740481C1C}">
                <a14:useLocalDpi xmlns:a14="http://schemas.microsoft.com/office/drawing/2010/main" val="0"/>
              </a:ext>
            </a:extLst>
          </a:blip>
          <a:srcRect/>
          <a:stretch>
            <a:fillRect/>
          </a:stretch>
        </p:blipFill>
        <p:spPr>
          <a:xfrm>
            <a:off x="1754188" y="1616075"/>
            <a:ext cx="5635625" cy="446405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pic>
      <p:sp>
        <p:nvSpPr>
          <p:cNvPr id="35845" name="Rectangle 2"/>
          <p:cNvSpPr>
            <a:spLocks noGrp="1" noChangeArrowheads="1"/>
          </p:cNvSpPr>
          <p:nvPr>
            <p:ph type="title" idx="4294967295"/>
            <p:custDataLst>
              <p:tags r:id="rId3"/>
            </p:custDataLst>
          </p:nvPr>
        </p:nvSpPr>
        <p:spPr/>
        <p:txBody>
          <a:bodyPr/>
          <a:lstStyle/>
          <a:p>
            <a:pPr eaLnBrk="1" hangingPunct="1"/>
            <a:r>
              <a:rPr lang="en-US" altLang="en-US" sz="3600">
                <a:ea typeface="ヒラギノ角ゴ Pro W3" charset="-128"/>
              </a:rPr>
              <a:t>14 Components of the </a:t>
            </a:r>
            <a:br>
              <a:rPr lang="en-US" altLang="en-US" sz="3600">
                <a:ea typeface="ヒラギノ角ゴ Pro W3" charset="-128"/>
              </a:rPr>
            </a:br>
            <a:r>
              <a:rPr lang="en-US" altLang="en-US" sz="3600">
                <a:ea typeface="ヒラギノ角ゴ Pro W3" charset="-128"/>
              </a:rPr>
              <a:t>EMS System</a:t>
            </a:r>
            <a:r>
              <a:rPr lang="en-US" altLang="en-US" sz="2000">
                <a:ea typeface="ヒラギノ角ゴ Pro W3" charset="-128"/>
              </a:rPr>
              <a:t>  </a:t>
            </a:r>
            <a:r>
              <a:rPr lang="en-US" altLang="en-US" sz="2800" b="0">
                <a:ea typeface="ヒラギノ角ゴ Pro W3" charset="-128"/>
              </a:rPr>
              <a:t>(4 of 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Public Access</a:t>
            </a:r>
            <a:endParaRPr lang="en-US" altLang="en-US" sz="2800" b="0">
              <a:ea typeface="ヒラギノ角ゴ Pro W3" charset="-128"/>
            </a:endParaRPr>
          </a:p>
        </p:txBody>
      </p:sp>
      <p:sp>
        <p:nvSpPr>
          <p:cNvPr id="33795" name="Rectangle 3"/>
          <p:cNvSpPr>
            <a:spLocks noGrp="1" noChangeArrowheads="1"/>
          </p:cNvSpPr>
          <p:nvPr>
            <p:ph type="body" idx="4294967295"/>
            <p:custDataLst>
              <p:tags r:id="rId2"/>
            </p:custDataLst>
          </p:nvPr>
        </p:nvSpPr>
        <p:spPr>
          <a:noFill/>
          <a:ln cap="flat">
            <a:noFill/>
          </a:ln>
        </p:spPr>
        <p:txBody>
          <a:bodyPr tIns="182880" rIns="137160"/>
          <a:lstStyle/>
          <a:p>
            <a:pPr eaLnBrk="1" hangingPunct="1">
              <a:buClr>
                <a:schemeClr val="bg1"/>
              </a:buClr>
              <a:defRPr/>
            </a:pPr>
            <a:r>
              <a:rPr lang="en-US" dirty="0" smtClean="0">
                <a:solidFill>
                  <a:schemeClr val="bg1"/>
                </a:solidFill>
                <a:cs typeface="+mn-cs"/>
              </a:rPr>
              <a:t>911 system </a:t>
            </a:r>
          </a:p>
          <a:p>
            <a:pPr lvl="1" eaLnBrk="1" hangingPunct="1">
              <a:buClr>
                <a:schemeClr val="bg1"/>
              </a:buClr>
              <a:defRPr/>
            </a:pPr>
            <a:r>
              <a:rPr lang="en-US" dirty="0" smtClean="0">
                <a:solidFill>
                  <a:schemeClr val="bg1"/>
                </a:solidFill>
                <a:ea typeface="ヒラギノ角ゴ Pro W3" pitchFamily="1" charset="-128"/>
              </a:rPr>
              <a:t>Access public safety </a:t>
            </a:r>
          </a:p>
          <a:p>
            <a:pPr eaLnBrk="1" hangingPunct="1">
              <a:buClr>
                <a:schemeClr val="bg1"/>
              </a:buClr>
              <a:defRPr/>
            </a:pPr>
            <a:r>
              <a:rPr lang="en-US" dirty="0" smtClean="0">
                <a:solidFill>
                  <a:schemeClr val="bg1"/>
                </a:solidFill>
                <a:cs typeface="+mn-cs"/>
              </a:rPr>
              <a:t>Dispatchers </a:t>
            </a:r>
          </a:p>
          <a:p>
            <a:pPr lvl="1" eaLnBrk="1" hangingPunct="1">
              <a:buClr>
                <a:schemeClr val="bg1"/>
              </a:buClr>
              <a:defRPr/>
            </a:pPr>
            <a:r>
              <a:rPr lang="en-US" dirty="0" smtClean="0">
                <a:solidFill>
                  <a:schemeClr val="bg1"/>
                </a:solidFill>
              </a:rPr>
              <a:t>Obtain information and dispatch resources</a:t>
            </a:r>
            <a:endParaRPr lang="en-US" dirty="0" smtClean="0">
              <a:solidFill>
                <a:schemeClr val="bg1"/>
              </a:solidFill>
              <a:ea typeface="ヒラギノ角ゴ Pro W3" pitchFamily="1" charset="-128"/>
            </a:endParaRPr>
          </a:p>
          <a:p>
            <a:pPr eaLnBrk="1" hangingPunct="1">
              <a:buClr>
                <a:schemeClr val="bg1"/>
              </a:buClr>
              <a:defRPr/>
            </a:pPr>
            <a:r>
              <a:rPr lang="en-US" dirty="0" smtClean="0">
                <a:solidFill>
                  <a:schemeClr val="bg1"/>
                </a:solidFill>
                <a:cs typeface="+mn-cs"/>
              </a:rPr>
              <a:t>Emergency medical dispatch (EMD) system</a:t>
            </a:r>
          </a:p>
          <a:p>
            <a:pPr lvl="1" eaLnBrk="1" hangingPunct="1">
              <a:buClr>
                <a:schemeClr val="bg1"/>
              </a:buClr>
              <a:defRPr/>
            </a:pPr>
            <a:r>
              <a:rPr lang="en-US" dirty="0" smtClean="0">
                <a:solidFill>
                  <a:schemeClr val="bg1"/>
                </a:solidFill>
              </a:rPr>
              <a:t>Provides medical instruction</a:t>
            </a:r>
          </a:p>
          <a:p>
            <a:pPr marL="0" indent="0" eaLnBrk="1" hangingPunct="1">
              <a:buFontTx/>
              <a:buNone/>
              <a:defRPr/>
            </a:pPr>
            <a:endParaRPr lang="en-US" dirty="0" smtClean="0">
              <a:solidFill>
                <a:schemeClr val="bg1"/>
              </a:solidFill>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Communication Systems</a:t>
            </a:r>
            <a:r>
              <a:rPr lang="en-US" altLang="en-US" sz="2400">
                <a:ea typeface="ヒラギノ角ゴ Pro W3" charset="-128"/>
              </a:rPr>
              <a:t> </a:t>
            </a:r>
            <a:endParaRPr lang="en-US" altLang="en-US" sz="2800" b="0">
              <a:ea typeface="ヒラギノ角ゴ Pro W3" charset="-128"/>
            </a:endParaRPr>
          </a:p>
        </p:txBody>
      </p:sp>
      <p:sp>
        <p:nvSpPr>
          <p:cNvPr id="37891" name="Rectangle 3"/>
          <p:cNvSpPr>
            <a:spLocks noGrp="1" noChangeArrowheads="1"/>
          </p:cNvSpPr>
          <p:nvPr>
            <p:ph type="body" idx="4294967295"/>
            <p:custDataLst>
              <p:tags r:id="rId2"/>
            </p:custDataLst>
          </p:nvPr>
        </p:nvSpPr>
        <p:spPr>
          <a:xfrm>
            <a:off x="685800" y="1447800"/>
            <a:ext cx="40386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Dispatcher selects emergency system component to activate </a:t>
            </a:r>
          </a:p>
          <a:p>
            <a:pPr eaLnBrk="1" hangingPunct="1">
              <a:buClr>
                <a:schemeClr val="bg1"/>
              </a:buClr>
            </a:pPr>
            <a:r>
              <a:rPr lang="en-US" altLang="en-US">
                <a:solidFill>
                  <a:schemeClr val="bg1"/>
                </a:solidFill>
                <a:ea typeface="ヒラギノ角ゴ Pro W3" charset="-128"/>
              </a:rPr>
              <a:t>EMS ranges from  fire agencies to private services</a:t>
            </a:r>
          </a:p>
          <a:p>
            <a:pPr eaLnBrk="1" hangingPunct="1">
              <a:buClr>
                <a:schemeClr val="bg1"/>
              </a:buClr>
            </a:pPr>
            <a:r>
              <a:rPr lang="en-US" altLang="en-US">
                <a:solidFill>
                  <a:schemeClr val="bg1"/>
                </a:solidFill>
                <a:ea typeface="ヒラギノ角ゴ Pro W3" charset="-128"/>
              </a:rPr>
              <a:t>New technology can help responders locate patients</a:t>
            </a:r>
          </a:p>
          <a:p>
            <a:pPr lvl="1" eaLnBrk="1" hangingPunct="1"/>
            <a:endParaRPr lang="en-US" altLang="en-US">
              <a:solidFill>
                <a:schemeClr val="bg1"/>
              </a:solidFill>
            </a:endParaRPr>
          </a:p>
        </p:txBody>
      </p:sp>
      <p:sp>
        <p:nvSpPr>
          <p:cNvPr id="37892" name="TextBox 4"/>
          <p:cNvSpPr txBox="1">
            <a:spLocks noChangeArrowheads="1"/>
          </p:cNvSpPr>
          <p:nvPr/>
        </p:nvSpPr>
        <p:spPr bwMode="auto">
          <a:xfrm>
            <a:off x="6019800" y="2971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t>&lt;Figure CP01-06&gt; </a:t>
            </a:r>
          </a:p>
        </p:txBody>
      </p:sp>
      <p:pic>
        <p:nvPicPr>
          <p:cNvPr id="3789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752600"/>
            <a:ext cx="42449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8"/>
          <p:cNvSpPr>
            <a:spLocks noChangeArrowheads="1"/>
          </p:cNvSpPr>
          <p:nvPr>
            <p:custDataLst>
              <p:tags r:id="rId3"/>
            </p:custDataLst>
          </p:nvPr>
        </p:nvSpPr>
        <p:spPr bwMode="auto">
          <a:xfrm>
            <a:off x="5603875" y="4500563"/>
            <a:ext cx="345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Clinical Care</a:t>
            </a:r>
            <a:r>
              <a:rPr lang="en-US" altLang="en-US" sz="2400">
                <a:ea typeface="ヒラギノ角ゴ Pro W3" charset="-128"/>
              </a:rPr>
              <a:t> </a:t>
            </a:r>
            <a:endParaRPr lang="en-US" altLang="en-US" sz="2800" b="0">
              <a:ea typeface="ヒラギノ角ゴ Pro W3" charset="-128"/>
            </a:endParaRPr>
          </a:p>
        </p:txBody>
      </p:sp>
      <p:sp>
        <p:nvSpPr>
          <p:cNvPr id="38915" name="Rectangle 3"/>
          <p:cNvSpPr>
            <a:spLocks noGrp="1" noChangeArrowheads="1"/>
          </p:cNvSpPr>
          <p:nvPr>
            <p:ph type="body" idx="4294967295"/>
            <p:custDataLst>
              <p:tags r:id="rId2"/>
            </p:custDataLst>
          </p:nvPr>
        </p:nvSpPr>
        <p:spPr>
          <a:xfrm>
            <a:off x="685800" y="1447800"/>
            <a:ext cx="38862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Describes the pieces of equipment and scope of practice </a:t>
            </a:r>
          </a:p>
          <a:p>
            <a:pPr eaLnBrk="1" hangingPunct="1">
              <a:buClr>
                <a:schemeClr val="bg1"/>
              </a:buClr>
            </a:pPr>
            <a:r>
              <a:rPr lang="en-US" altLang="en-US">
                <a:solidFill>
                  <a:schemeClr val="bg1"/>
                </a:solidFill>
                <a:ea typeface="ヒラギノ角ゴ Pro W3" charset="-128"/>
              </a:rPr>
              <a:t>Familiarizes EMTs with their primary service area (PSA) and the ambulance controls</a:t>
            </a:r>
          </a:p>
          <a:p>
            <a:pPr eaLnBrk="1" hangingPunct="1"/>
            <a:endParaRPr lang="en-US" altLang="en-US">
              <a:solidFill>
                <a:schemeClr val="bg1"/>
              </a:solidFill>
              <a:ea typeface="ヒラギノ角ゴ Pro W3" charset="-128"/>
            </a:endParaRPr>
          </a:p>
        </p:txBody>
      </p:sp>
      <p:pic>
        <p:nvPicPr>
          <p:cNvPr id="38916"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3990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8"/>
          <p:cNvSpPr>
            <a:spLocks noChangeArrowheads="1"/>
          </p:cNvSpPr>
          <p:nvPr>
            <p:custDataLst>
              <p:tags r:id="rId3"/>
            </p:custDataLst>
          </p:nvPr>
        </p:nvSpPr>
        <p:spPr bwMode="auto">
          <a:xfrm>
            <a:off x="5816600" y="4360863"/>
            <a:ext cx="2859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altLang="en-US">
                <a:ea typeface="ヒラギノ角ゴ Pro W3" charset="-128"/>
              </a:rPr>
              <a:t>Human Resources</a:t>
            </a:r>
            <a:endParaRPr lang="en-US" altLang="en-US" sz="2400">
              <a:ea typeface="ヒラギノ角ゴ Pro W3" charset="-128"/>
            </a:endParaRPr>
          </a:p>
        </p:txBody>
      </p:sp>
      <p:sp>
        <p:nvSpPr>
          <p:cNvPr id="39939"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Focuses on people who deliver the care:</a:t>
            </a:r>
          </a:p>
          <a:p>
            <a:pPr lvl="1" eaLnBrk="1" hangingPunct="1">
              <a:buClr>
                <a:schemeClr val="bg1"/>
              </a:buClr>
            </a:pPr>
            <a:r>
              <a:rPr lang="en-US" altLang="en-US">
                <a:solidFill>
                  <a:schemeClr val="bg1"/>
                </a:solidFill>
              </a:rPr>
              <a:t>Compensation</a:t>
            </a:r>
          </a:p>
          <a:p>
            <a:pPr lvl="1" eaLnBrk="1" hangingPunct="1">
              <a:buClr>
                <a:schemeClr val="bg1"/>
              </a:buClr>
            </a:pPr>
            <a:r>
              <a:rPr lang="en-US" altLang="en-US">
                <a:solidFill>
                  <a:schemeClr val="bg1"/>
                </a:solidFill>
              </a:rPr>
              <a:t>Interaction with other members of medical community</a:t>
            </a:r>
          </a:p>
          <a:p>
            <a:pPr eaLnBrk="1" hangingPunct="1">
              <a:buClr>
                <a:schemeClr val="bg1"/>
              </a:buClr>
            </a:pPr>
            <a:r>
              <a:rPr lang="en-US" altLang="en-US">
                <a:solidFill>
                  <a:schemeClr val="bg1"/>
                </a:solidFill>
                <a:ea typeface="ヒラギノ角ゴ Pro W3" charset="-128"/>
              </a:rPr>
              <a:t>Efforts are under way to allow EMS </a:t>
            </a:r>
            <a:br>
              <a:rPr lang="en-US" altLang="en-US">
                <a:solidFill>
                  <a:schemeClr val="bg1"/>
                </a:solidFill>
                <a:ea typeface="ヒラギノ角ゴ Pro W3" charset="-128"/>
              </a:rPr>
            </a:br>
            <a:r>
              <a:rPr lang="en-US" altLang="en-US">
                <a:solidFill>
                  <a:schemeClr val="bg1"/>
                </a:solidFill>
                <a:ea typeface="ヒラギノ角ゴ Pro W3" charset="-128"/>
              </a:rPr>
              <a:t>providers to move from state to state.</a:t>
            </a:r>
          </a:p>
          <a:p>
            <a:pPr eaLnBrk="1" hangingPunct="1">
              <a:lnSpc>
                <a:spcPct val="90000"/>
              </a:lnSpc>
            </a:pPr>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Medical Direction</a:t>
            </a:r>
            <a:r>
              <a:rPr lang="en-US" altLang="en-US" sz="2400">
                <a:ea typeface="ヒラギノ角ゴ Pro W3" charset="-128"/>
              </a:rPr>
              <a:t> </a:t>
            </a:r>
            <a:r>
              <a:rPr lang="en-US" altLang="en-US" sz="2800" b="0">
                <a:ea typeface="ヒラギノ角ゴ Pro W3" charset="-128"/>
              </a:rPr>
              <a:t>(1 of 2)</a:t>
            </a:r>
          </a:p>
        </p:txBody>
      </p:sp>
      <p:sp>
        <p:nvSpPr>
          <p:cNvPr id="40963"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Physician medical director </a:t>
            </a:r>
          </a:p>
          <a:p>
            <a:pPr lvl="1" eaLnBrk="1" hangingPunct="1">
              <a:buClr>
                <a:schemeClr val="bg1"/>
              </a:buClr>
            </a:pPr>
            <a:r>
              <a:rPr lang="en-US" altLang="en-US">
                <a:solidFill>
                  <a:schemeClr val="bg1"/>
                </a:solidFill>
              </a:rPr>
              <a:t>Authorizes EMTs to provide medical care in field</a:t>
            </a:r>
          </a:p>
          <a:p>
            <a:pPr eaLnBrk="1" hangingPunct="1">
              <a:buClr>
                <a:schemeClr val="bg1"/>
              </a:buClr>
            </a:pPr>
            <a:r>
              <a:rPr lang="en-US" altLang="en-US">
                <a:solidFill>
                  <a:schemeClr val="bg1"/>
                </a:solidFill>
                <a:ea typeface="ヒラギノ角ゴ Pro W3" charset="-128"/>
              </a:rPr>
              <a:t>Standing orders and protocols</a:t>
            </a:r>
          </a:p>
          <a:p>
            <a:pPr lvl="1" eaLnBrk="1" hangingPunct="1">
              <a:buClr>
                <a:schemeClr val="bg1"/>
              </a:buClr>
            </a:pPr>
            <a:r>
              <a:rPr lang="en-US" altLang="en-US">
                <a:solidFill>
                  <a:schemeClr val="bg1"/>
                </a:solidFill>
              </a:rPr>
              <a:t>Describe appropriate care</a:t>
            </a:r>
          </a:p>
          <a:p>
            <a:pPr lvl="1" eaLnBrk="1" hangingPunct="1">
              <a:buClr>
                <a:schemeClr val="bg1"/>
              </a:buClr>
            </a:pPr>
            <a:r>
              <a:rPr lang="en-US" altLang="en-US">
                <a:solidFill>
                  <a:schemeClr val="bg1"/>
                </a:solidFill>
              </a:rPr>
              <a:t>Establish medical direction for providers</a:t>
            </a:r>
          </a:p>
          <a:p>
            <a:pPr eaLnBrk="1" hangingPunct="1"/>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Medical Direction</a:t>
            </a:r>
            <a:r>
              <a:rPr lang="en-US" altLang="en-US" sz="2400">
                <a:ea typeface="ヒラギノ角ゴ Pro W3" charset="-128"/>
              </a:rPr>
              <a:t> </a:t>
            </a:r>
            <a:r>
              <a:rPr lang="en-US" altLang="en-US" sz="2800" b="0">
                <a:ea typeface="ヒラギノ角ゴ Pro W3" charset="-128"/>
              </a:rPr>
              <a:t>(2 of 2)</a:t>
            </a:r>
          </a:p>
        </p:txBody>
      </p:sp>
      <p:sp>
        <p:nvSpPr>
          <p:cNvPr id="41987"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Medical director</a:t>
            </a:r>
          </a:p>
          <a:p>
            <a:pPr lvl="1" eaLnBrk="1" hangingPunct="1">
              <a:buClr>
                <a:schemeClr val="bg1"/>
              </a:buClr>
            </a:pPr>
            <a:r>
              <a:rPr lang="en-US" altLang="en-US">
                <a:solidFill>
                  <a:schemeClr val="bg1"/>
                </a:solidFill>
              </a:rPr>
              <a:t>Acts as a liaison</a:t>
            </a:r>
          </a:p>
          <a:p>
            <a:pPr eaLnBrk="1" hangingPunct="1">
              <a:buClr>
                <a:schemeClr val="bg1"/>
              </a:buClr>
            </a:pPr>
            <a:r>
              <a:rPr lang="en-US" altLang="en-US">
                <a:solidFill>
                  <a:schemeClr val="bg1"/>
                </a:solidFill>
                <a:ea typeface="ヒラギノ角ゴ Pro W3" charset="-128"/>
              </a:rPr>
              <a:t>Medical control can be off-line or online.</a:t>
            </a:r>
          </a:p>
          <a:p>
            <a:pPr lvl="1" eaLnBrk="1" hangingPunct="1">
              <a:buClr>
                <a:schemeClr val="bg1"/>
              </a:buClr>
            </a:pPr>
            <a:r>
              <a:rPr lang="en-US" altLang="en-US">
                <a:solidFill>
                  <a:schemeClr val="bg1"/>
                </a:solidFill>
              </a:rPr>
              <a:t>Off-line (indirect)</a:t>
            </a:r>
          </a:p>
          <a:p>
            <a:pPr lvl="2" eaLnBrk="1" hangingPunct="1">
              <a:buClr>
                <a:schemeClr val="bg1"/>
              </a:buClr>
            </a:pPr>
            <a:r>
              <a:rPr lang="en-US" altLang="en-US">
                <a:solidFill>
                  <a:schemeClr val="bg1"/>
                </a:solidFill>
              </a:rPr>
              <a:t>Standing orders, training, supervision</a:t>
            </a:r>
          </a:p>
          <a:p>
            <a:pPr lvl="1" eaLnBrk="1" hangingPunct="1">
              <a:buClr>
                <a:schemeClr val="bg1"/>
              </a:buClr>
            </a:pPr>
            <a:r>
              <a:rPr lang="en-US" altLang="en-US">
                <a:solidFill>
                  <a:schemeClr val="bg1"/>
                </a:solidFill>
              </a:rPr>
              <a:t>Online (direct)</a:t>
            </a:r>
          </a:p>
          <a:p>
            <a:pPr lvl="2" eaLnBrk="1" hangingPunct="1">
              <a:buClr>
                <a:schemeClr val="bg1"/>
              </a:buClr>
            </a:pPr>
            <a:r>
              <a:rPr lang="en-US" altLang="en-US">
                <a:solidFill>
                  <a:schemeClr val="bg1"/>
                </a:solidFill>
              </a:rPr>
              <a:t>Physician directions given over the phone or radio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noChangeArrowheads="1"/>
          </p:cNvSpPr>
          <p:nvPr>
            <p:ph type="title"/>
          </p:nvPr>
        </p:nvSpPr>
        <p:spPr/>
        <p:txBody>
          <a:bodyPr/>
          <a:lstStyle/>
          <a:p>
            <a:pPr>
              <a:defRPr/>
            </a:pPr>
            <a:r>
              <a:rPr lang="en-US" dirty="0">
                <a:ea typeface="+mj-ea"/>
                <a:cs typeface="+mj-cs"/>
              </a:rPr>
              <a:t>Legislation and Regulation</a:t>
            </a:r>
          </a:p>
        </p:txBody>
      </p:sp>
      <p:sp>
        <p:nvSpPr>
          <p:cNvPr id="43011" name="Rectangle 7"/>
          <p:cNvSpPr>
            <a:spLocks noGrp="1" noChangeArrowheads="1"/>
          </p:cNvSpPr>
          <p:nvPr>
            <p:ph type="body" idx="1"/>
            <p:custDataLst>
              <p:tags r:id="rId1"/>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r>
              <a:rPr lang="en-US" altLang="en-US">
                <a:ea typeface="ヒラギノ角ゴ Pro W3" charset="-128"/>
              </a:rPr>
              <a:t>Training, protocols, and practices follow state legislation.</a:t>
            </a:r>
          </a:p>
          <a:p>
            <a:r>
              <a:rPr lang="en-US" altLang="en-US">
                <a:ea typeface="ヒラギノ角ゴ Pro W3" charset="-128"/>
              </a:rPr>
              <a:t>Senior EMS official handles administrative tasks: </a:t>
            </a:r>
          </a:p>
          <a:p>
            <a:pPr lvl="1"/>
            <a:r>
              <a:rPr lang="en-US" altLang="en-US"/>
              <a:t>Scheduling</a:t>
            </a:r>
          </a:p>
          <a:p>
            <a:pPr lvl="1"/>
            <a:r>
              <a:rPr lang="en-US" altLang="en-US"/>
              <a:t>Personnel</a:t>
            </a:r>
          </a:p>
          <a:p>
            <a:pPr lvl="1"/>
            <a:r>
              <a:rPr lang="en-US" altLang="en-US"/>
              <a:t>Budgets</a:t>
            </a:r>
          </a:p>
          <a:p>
            <a:pPr lvl="1"/>
            <a:r>
              <a:rPr lang="en-US" altLang="en-US"/>
              <a:t>Purchasing</a:t>
            </a:r>
          </a:p>
          <a:p>
            <a:pPr lvl="1"/>
            <a:r>
              <a:rPr lang="en-US" altLang="en-US"/>
              <a:t>Vehicle maintenance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custDataLst>
              <p:tags r:id="rId1"/>
            </p:custDataLst>
          </p:nvPr>
        </p:nvSpPr>
        <p:spPr/>
        <p:txBody>
          <a:bodyPr/>
          <a:lstStyle/>
          <a:p>
            <a:r>
              <a:rPr lang="en-US" altLang="en-US">
                <a:ea typeface="ヒラギノ角ゴ Pro W3" charset="-128"/>
              </a:rPr>
              <a:t>National EMS Education Standard Competencies </a:t>
            </a:r>
            <a:r>
              <a:rPr lang="en-US" altLang="en-US" sz="2800" b="0">
                <a:ea typeface="ヒラギノ角ゴ Pro W3" charset="-128"/>
              </a:rPr>
              <a:t>(3 of 3)</a:t>
            </a:r>
          </a:p>
        </p:txBody>
      </p:sp>
      <p:sp>
        <p:nvSpPr>
          <p:cNvPr id="7171" name="Rectangle 6"/>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0"/>
              </a:spcBef>
              <a:buFontTx/>
              <a:buNone/>
              <a:tabLst>
                <a:tab pos="342900" algn="l"/>
              </a:tabLst>
            </a:pPr>
            <a:r>
              <a:rPr lang="en-US" altLang="en-US" b="1">
                <a:ea typeface="ヒラギノ角ゴ Pro W3" charset="-128"/>
              </a:rPr>
              <a:t>Research</a:t>
            </a:r>
          </a:p>
          <a:p>
            <a:pPr>
              <a:spcBef>
                <a:spcPct val="25000"/>
              </a:spcBef>
              <a:tabLst>
                <a:tab pos="342900" algn="l"/>
              </a:tabLst>
            </a:pPr>
            <a:r>
              <a:rPr lang="en-US" altLang="en-US" sz="2400">
                <a:ea typeface="ヒラギノ角ゴ Pro W3" charset="-128"/>
              </a:rPr>
              <a:t>Impact of research on emergency medical responder (EMR) care</a:t>
            </a:r>
          </a:p>
          <a:p>
            <a:pPr>
              <a:tabLst>
                <a:tab pos="342900" algn="l"/>
              </a:tabLst>
            </a:pPr>
            <a:r>
              <a:rPr lang="en-US" altLang="en-US" sz="2400">
                <a:ea typeface="ヒラギノ角ゴ Pro W3" charset="-128"/>
              </a:rPr>
              <a:t>Data collection</a:t>
            </a:r>
          </a:p>
          <a:p>
            <a:pPr>
              <a:tabLst>
                <a:tab pos="342900" algn="l"/>
              </a:tabLst>
            </a:pPr>
            <a:r>
              <a:rPr lang="en-US" altLang="en-US" sz="2400">
                <a:ea typeface="ヒラギノ角ゴ Pro W3" charset="-128"/>
              </a:rPr>
              <a:t>Evidence-based decision making</a:t>
            </a:r>
          </a:p>
          <a:p>
            <a:pPr>
              <a:spcBef>
                <a:spcPct val="75000"/>
              </a:spcBef>
              <a:buFontTx/>
              <a:buNone/>
              <a:tabLst>
                <a:tab pos="342900" algn="l"/>
              </a:tabLst>
            </a:pPr>
            <a:r>
              <a:rPr lang="en-US" altLang="en-US" b="1">
                <a:ea typeface="ヒラギノ角ゴ Pro W3" charset="-128"/>
              </a:rPr>
              <a:t>Public Health</a:t>
            </a:r>
          </a:p>
          <a:p>
            <a:pPr>
              <a:spcBef>
                <a:spcPct val="25000"/>
              </a:spcBef>
              <a:buFontTx/>
              <a:buNone/>
              <a:tabLst>
                <a:tab pos="342900" algn="l"/>
              </a:tabLst>
            </a:pPr>
            <a:r>
              <a:rPr lang="en-US" altLang="en-US" sz="2400">
                <a:ea typeface="ヒラギノ角ゴ Pro W3" charset="-128"/>
              </a:rPr>
              <a:t>Uses simple knowledge of the principles of illness </a:t>
            </a:r>
            <a:br>
              <a:rPr lang="en-US" altLang="en-US" sz="2400">
                <a:ea typeface="ヒラギノ角ゴ Pro W3" charset="-128"/>
              </a:rPr>
            </a:br>
            <a:r>
              <a:rPr lang="en-US" altLang="en-US" sz="2400">
                <a:ea typeface="ヒラギノ角ゴ Pro W3" charset="-128"/>
              </a:rPr>
              <a:t>and injury prevention to emergency care.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a:ea typeface="ヒラギノ角ゴ Pro W3" charset="-128"/>
              </a:rPr>
              <a:t>Integration of Health Services </a:t>
            </a:r>
            <a:r>
              <a:rPr lang="en-US" altLang="en-US" sz="2800">
                <a:ea typeface="ヒラギノ角ゴ Pro W3" charset="-128"/>
              </a:rPr>
              <a:t>(1 of 2)</a:t>
            </a:r>
          </a:p>
        </p:txBody>
      </p:sp>
      <p:sp>
        <p:nvSpPr>
          <p:cNvPr id="44035"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Prehospital care is coordinated with hospital care.</a:t>
            </a:r>
          </a:p>
          <a:p>
            <a:pPr eaLnBrk="1" hangingPunct="1">
              <a:buClr>
                <a:schemeClr val="bg1"/>
              </a:buClr>
            </a:pPr>
            <a:r>
              <a:rPr lang="en-US" altLang="en-US">
                <a:solidFill>
                  <a:schemeClr val="bg1"/>
                </a:solidFill>
                <a:ea typeface="ヒラギノ角ゴ Pro W3" charset="-128"/>
              </a:rPr>
              <a:t>Prehospital care is continued in the emergency department (ED).</a:t>
            </a:r>
          </a:p>
          <a:p>
            <a:pPr eaLnBrk="1" hangingPunct="1">
              <a:buClr>
                <a:schemeClr val="bg1"/>
              </a:buClr>
            </a:pPr>
            <a:r>
              <a:rPr lang="en-US" altLang="en-US">
                <a:solidFill>
                  <a:schemeClr val="bg1"/>
                </a:solidFill>
                <a:ea typeface="ヒラギノ角ゴ Pro W3" charset="-128"/>
              </a:rPr>
              <a:t>Integration ensures comprehensive continuity of care for the patient.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n-US">
                <a:ea typeface="ヒラギノ角ゴ Pro W3" charset="-128"/>
              </a:rPr>
              <a:t>Integration of Health Services </a:t>
            </a:r>
            <a:br>
              <a:rPr lang="en-US" altLang="en-US">
                <a:ea typeface="ヒラギノ角ゴ Pro W3" charset="-128"/>
              </a:rPr>
            </a:br>
            <a:r>
              <a:rPr lang="en-US" altLang="en-US" sz="2800">
                <a:ea typeface="ヒラギノ角ゴ Pro W3" charset="-128"/>
              </a:rPr>
              <a:t>(2 of 2)</a:t>
            </a:r>
          </a:p>
        </p:txBody>
      </p:sp>
      <p:sp>
        <p:nvSpPr>
          <p:cNvPr id="45059"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EMS systems collaborate with hospitals to improve treatment for patients with:</a:t>
            </a:r>
          </a:p>
          <a:p>
            <a:pPr lvl="1" eaLnBrk="1" hangingPunct="1">
              <a:buClr>
                <a:schemeClr val="bg1"/>
              </a:buClr>
            </a:pPr>
            <a:r>
              <a:rPr lang="en-US" altLang="en-US">
                <a:solidFill>
                  <a:schemeClr val="bg1"/>
                </a:solidFill>
              </a:rPr>
              <a:t>Heart attacks</a:t>
            </a:r>
          </a:p>
          <a:p>
            <a:pPr lvl="1" eaLnBrk="1" hangingPunct="1">
              <a:buClr>
                <a:schemeClr val="bg1"/>
              </a:buClr>
            </a:pPr>
            <a:r>
              <a:rPr lang="en-US" altLang="en-US">
                <a:solidFill>
                  <a:schemeClr val="bg1"/>
                </a:solidFill>
              </a:rPr>
              <a:t>Trauma</a:t>
            </a:r>
          </a:p>
          <a:p>
            <a:pPr lvl="1" eaLnBrk="1" hangingPunct="1">
              <a:buClr>
                <a:schemeClr val="bg1"/>
              </a:buClr>
            </a:pPr>
            <a:r>
              <a:rPr lang="en-US" altLang="en-US">
                <a:solidFill>
                  <a:schemeClr val="bg1"/>
                </a:solidFill>
              </a:rPr>
              <a:t>Stroke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en-US">
                <a:ea typeface="ヒラギノ角ゴ Pro W3" charset="-128"/>
              </a:rPr>
              <a:t>Mobile Integrated Health Care </a:t>
            </a:r>
            <a:br>
              <a:rPr lang="en-US" altLang="en-US">
                <a:ea typeface="ヒラギノ角ゴ Pro W3" charset="-128"/>
              </a:rPr>
            </a:br>
            <a:r>
              <a:rPr lang="en-US" altLang="en-US" sz="2800">
                <a:ea typeface="ヒラギノ角ゴ Pro W3" charset="-128"/>
              </a:rPr>
              <a:t>(1 of 2)</a:t>
            </a:r>
          </a:p>
        </p:txBody>
      </p:sp>
      <p:sp>
        <p:nvSpPr>
          <p:cNvPr id="46083"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New method of delivering health care </a:t>
            </a:r>
          </a:p>
          <a:p>
            <a:pPr lvl="1" eaLnBrk="1" hangingPunct="1">
              <a:buClr>
                <a:schemeClr val="bg1"/>
              </a:buClr>
            </a:pPr>
            <a:r>
              <a:rPr lang="en-US" altLang="en-US">
                <a:solidFill>
                  <a:schemeClr val="bg1"/>
                </a:solidFill>
              </a:rPr>
              <a:t>Utilizes the prehospital spectrum</a:t>
            </a:r>
          </a:p>
          <a:p>
            <a:pPr eaLnBrk="1" hangingPunct="1">
              <a:buClr>
                <a:schemeClr val="bg1"/>
              </a:buClr>
            </a:pPr>
            <a:r>
              <a:rPr lang="en-US" altLang="en-US">
                <a:solidFill>
                  <a:schemeClr val="bg1"/>
                </a:solidFill>
                <a:ea typeface="ヒラギノ角ゴ Pro W3" charset="-128"/>
              </a:rPr>
              <a:t>Evolved from the Patient Protection and Affordable Care Act</a:t>
            </a:r>
          </a:p>
          <a:p>
            <a:pPr eaLnBrk="1" hangingPunct="1">
              <a:buClr>
                <a:schemeClr val="bg1"/>
              </a:buClr>
            </a:pPr>
            <a:r>
              <a:rPr lang="en-US" altLang="en-US">
                <a:solidFill>
                  <a:schemeClr val="bg1"/>
                </a:solidFill>
                <a:ea typeface="ヒラギノ角ゴ Pro W3" charset="-128"/>
              </a:rPr>
              <a:t>Health care provided within the community by team of professionals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MIH created additional training levels for EMS providers, including community paramedicine</a:t>
            </a:r>
          </a:p>
          <a:p>
            <a:pPr lvl="1" eaLnBrk="1" hangingPunct="1">
              <a:buClr>
                <a:schemeClr val="bg1"/>
              </a:buClr>
            </a:pPr>
            <a:r>
              <a:rPr lang="en-US" altLang="en-US">
                <a:solidFill>
                  <a:schemeClr val="bg1"/>
                </a:solidFill>
              </a:rPr>
              <a:t>Paramedics receive advanced training to provide services within a community</a:t>
            </a:r>
          </a:p>
          <a:p>
            <a:pPr lvl="1" eaLnBrk="1" hangingPunct="1">
              <a:buClr>
                <a:schemeClr val="bg1"/>
              </a:buClr>
            </a:pPr>
            <a:r>
              <a:rPr lang="en-US" altLang="en-US">
                <a:solidFill>
                  <a:schemeClr val="bg1"/>
                </a:solidFill>
              </a:rPr>
              <a:t>Community paramedics provide additional services</a:t>
            </a:r>
          </a:p>
        </p:txBody>
      </p:sp>
      <p:sp>
        <p:nvSpPr>
          <p:cNvPr id="47107" name="Rectangle 2"/>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lnSpc>
                <a:spcPct val="90000"/>
              </a:lnSpc>
            </a:pPr>
            <a:r>
              <a:rPr lang="en-US" altLang="en-US" sz="4000" b="1">
                <a:solidFill>
                  <a:srgbClr val="F37021"/>
                </a:solidFill>
                <a:latin typeface="Arial" charset="0"/>
              </a:rPr>
              <a:t>Mobile Integrated Health Care </a:t>
            </a:r>
            <a:br>
              <a:rPr lang="en-US" altLang="en-US" sz="4000" b="1">
                <a:solidFill>
                  <a:srgbClr val="F37021"/>
                </a:solidFill>
                <a:latin typeface="Arial" charset="0"/>
              </a:rPr>
            </a:br>
            <a:r>
              <a:rPr lang="en-US" altLang="en-US" sz="2800" b="1">
                <a:solidFill>
                  <a:srgbClr val="F37021"/>
                </a:solidFill>
                <a:latin typeface="Arial" charset="0"/>
              </a:rPr>
              <a:t>(2 of 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altLang="en-US">
                <a:ea typeface="ヒラギノ角ゴ Pro W3" charset="-128"/>
              </a:rPr>
              <a:t>Evaluation</a:t>
            </a:r>
            <a:endParaRPr lang="en-US" altLang="en-US" sz="2400">
              <a:ea typeface="ヒラギノ角ゴ Pro W3" charset="-128"/>
            </a:endParaRPr>
          </a:p>
        </p:txBody>
      </p:sp>
      <p:sp>
        <p:nvSpPr>
          <p:cNvPr id="48131"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Medical director is responsible for maintaining quality control.</a:t>
            </a:r>
          </a:p>
          <a:p>
            <a:pPr eaLnBrk="1" hangingPunct="1">
              <a:buClr>
                <a:schemeClr val="bg1"/>
              </a:buClr>
            </a:pPr>
            <a:r>
              <a:rPr lang="en-US" altLang="en-US">
                <a:solidFill>
                  <a:schemeClr val="bg1"/>
                </a:solidFill>
                <a:ea typeface="ヒラギノ角ゴ Pro W3" charset="-128"/>
              </a:rPr>
              <a:t>Continuous quality improvement (CQI) reviews and audits EMS system.</a:t>
            </a:r>
          </a:p>
          <a:p>
            <a:pPr eaLnBrk="1" hangingPunct="1">
              <a:buClr>
                <a:schemeClr val="bg1"/>
              </a:buClr>
            </a:pPr>
            <a:r>
              <a:rPr lang="en-US" altLang="en-US">
                <a:solidFill>
                  <a:schemeClr val="bg1"/>
                </a:solidFill>
                <a:ea typeface="ヒラギノ角ゴ Pro W3" charset="-128"/>
              </a:rPr>
              <a:t>Refresher training or continuing education is important.</a:t>
            </a:r>
          </a:p>
          <a:p>
            <a:pPr eaLnBrk="1" hangingPunct="1">
              <a:buClr>
                <a:schemeClr val="bg1"/>
              </a:buClr>
            </a:pPr>
            <a:r>
              <a:rPr lang="en-US" altLang="en-US">
                <a:solidFill>
                  <a:schemeClr val="bg1"/>
                </a:solidFill>
                <a:ea typeface="ヒラギノ角ゴ Pro W3" charset="-128"/>
              </a:rPr>
              <a:t>Minimizing errors is the goal.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defRPr/>
            </a:pPr>
            <a:r>
              <a:rPr lang="en-US" dirty="0">
                <a:ea typeface="+mj-ea"/>
                <a:cs typeface="+mj-cs"/>
              </a:rPr>
              <a:t>Information Systems</a:t>
            </a:r>
          </a:p>
        </p:txBody>
      </p:sp>
      <p:sp>
        <p:nvSpPr>
          <p:cNvPr id="49155" name="Content Placeholder 2"/>
          <p:cNvSpPr>
            <a:spLocks noGrp="1"/>
          </p:cNvSpPr>
          <p:nvPr>
            <p:ph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Used to efficiently document the care that has been delivered</a:t>
            </a:r>
          </a:p>
          <a:p>
            <a:pPr eaLnBrk="1" hangingPunct="1">
              <a:buClr>
                <a:schemeClr val="bg1"/>
              </a:buClr>
            </a:pPr>
            <a:r>
              <a:rPr lang="en-US" altLang="en-US">
                <a:solidFill>
                  <a:schemeClr val="bg1"/>
                </a:solidFill>
                <a:ea typeface="ヒラギノ角ゴ Pro W3" charset="-128"/>
              </a:rPr>
              <a:t>Information can be used to improve care</a:t>
            </a:r>
          </a:p>
          <a:p>
            <a:pPr eaLnBrk="1" hangingPunct="1">
              <a:buClr>
                <a:schemeClr val="bg1"/>
              </a:buClr>
            </a:pPr>
            <a:r>
              <a:rPr lang="en-US" altLang="en-US">
                <a:solidFill>
                  <a:schemeClr val="bg1"/>
                </a:solidFill>
                <a:ea typeface="ヒラギノ角ゴ Pro W3" charset="-128"/>
              </a:rPr>
              <a:t>Can help determine:</a:t>
            </a:r>
          </a:p>
          <a:p>
            <a:pPr lvl="1" eaLnBrk="1" hangingPunct="1">
              <a:buClr>
                <a:schemeClr val="bg1"/>
              </a:buClr>
            </a:pPr>
            <a:r>
              <a:rPr lang="en-US" altLang="en-US">
                <a:solidFill>
                  <a:schemeClr val="bg1"/>
                </a:solidFill>
              </a:rPr>
              <a:t>Average on-scene time for trauma patients</a:t>
            </a:r>
          </a:p>
          <a:p>
            <a:pPr lvl="1" eaLnBrk="1" hangingPunct="1">
              <a:buClr>
                <a:schemeClr val="bg1"/>
              </a:buClr>
            </a:pPr>
            <a:r>
              <a:rPr lang="en-US" altLang="en-US">
                <a:solidFill>
                  <a:schemeClr val="bg1"/>
                </a:solidFill>
              </a:rPr>
              <a:t>Need for educational sessions</a:t>
            </a:r>
          </a:p>
          <a:p>
            <a:pPr lvl="1" eaLnBrk="1" hangingPunct="1">
              <a:buClr>
                <a:schemeClr val="bg1"/>
              </a:buClr>
            </a:pPr>
            <a:r>
              <a:rPr lang="en-US" altLang="en-US">
                <a:solidFill>
                  <a:schemeClr val="bg1"/>
                </a:solidFill>
              </a:rPr>
              <a:t>National trends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System Finance</a:t>
            </a:r>
            <a:r>
              <a:rPr lang="en-US" altLang="en-US" sz="3000">
                <a:ea typeface="ヒラギノ角ゴ Pro W3" charset="-128"/>
              </a:rPr>
              <a:t> </a:t>
            </a:r>
            <a:r>
              <a:rPr lang="en-US" altLang="en-US" sz="2800" b="0">
                <a:ea typeface="ヒラギノ角ゴ Pro W3" charset="-128"/>
              </a:rPr>
              <a:t>(1 of 2)</a:t>
            </a:r>
          </a:p>
        </p:txBody>
      </p:sp>
      <p:sp>
        <p:nvSpPr>
          <p:cNvPr id="50179" name="Rectangle 3"/>
          <p:cNvSpPr>
            <a:spLocks noGrp="1" noChangeArrowheads="1"/>
          </p:cNvSpPr>
          <p:nvPr>
            <p:ph type="body" idx="4294967295"/>
            <p:custDataLst>
              <p:tags r:id="rId2"/>
            </p:custDataLst>
          </p:nvPr>
        </p:nvSpPr>
        <p:spPr>
          <a:xfrm>
            <a:off x="685800" y="1447800"/>
            <a:ext cx="41148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buClr>
                <a:schemeClr val="bg1"/>
              </a:buClr>
            </a:pPr>
            <a:r>
              <a:rPr lang="en-US" altLang="en-US">
                <a:solidFill>
                  <a:schemeClr val="bg1"/>
                </a:solidFill>
                <a:ea typeface="ヒラギノ角ゴ Pro W3" charset="-128"/>
              </a:rPr>
              <a:t>Finance systems vary depending on the organization involved.</a:t>
            </a:r>
          </a:p>
          <a:p>
            <a:pPr eaLnBrk="1" hangingPunct="1">
              <a:lnSpc>
                <a:spcPct val="90000"/>
              </a:lnSpc>
              <a:buFontTx/>
              <a:buNone/>
            </a:pPr>
            <a:endParaRPr lang="en-US" altLang="en-US">
              <a:solidFill>
                <a:schemeClr val="bg1"/>
              </a:solidFill>
              <a:ea typeface="ヒラギノ角ゴ Pro W3" charset="-128"/>
            </a:endParaRPr>
          </a:p>
        </p:txBody>
      </p:sp>
      <p:sp>
        <p:nvSpPr>
          <p:cNvPr id="50180" name="TextBox 2"/>
          <p:cNvSpPr txBox="1">
            <a:spLocks noChangeArrowheads="1"/>
          </p:cNvSpPr>
          <p:nvPr/>
        </p:nvSpPr>
        <p:spPr bwMode="auto">
          <a:xfrm>
            <a:off x="6096000" y="32004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endParaRPr lang="en-US" altLang="en-US"/>
          </a:p>
        </p:txBody>
      </p:sp>
      <p:pic>
        <p:nvPicPr>
          <p:cNvPr id="5018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52600"/>
            <a:ext cx="42735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8"/>
          <p:cNvSpPr>
            <a:spLocks noChangeArrowheads="1"/>
          </p:cNvSpPr>
          <p:nvPr>
            <p:custDataLst>
              <p:tags r:id="rId3"/>
            </p:custDataLst>
          </p:nvPr>
        </p:nvSpPr>
        <p:spPr bwMode="auto">
          <a:xfrm>
            <a:off x="6075363" y="6007100"/>
            <a:ext cx="2859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Personnel may be paid, volunteer, or a mix.</a:t>
            </a:r>
          </a:p>
          <a:p>
            <a:pPr eaLnBrk="1" hangingPunct="1">
              <a:buClr>
                <a:schemeClr val="bg1"/>
              </a:buClr>
            </a:pPr>
            <a:r>
              <a:rPr lang="en-US" altLang="en-US">
                <a:solidFill>
                  <a:schemeClr val="bg1"/>
                </a:solidFill>
                <a:ea typeface="ヒラギノ角ゴ Pro W3" charset="-128"/>
              </a:rPr>
              <a:t>EMTs may be asked to:</a:t>
            </a:r>
          </a:p>
          <a:p>
            <a:pPr lvl="1" eaLnBrk="1" hangingPunct="1">
              <a:buClr>
                <a:schemeClr val="bg1"/>
              </a:buClr>
            </a:pPr>
            <a:r>
              <a:rPr lang="en-US" altLang="en-US">
                <a:solidFill>
                  <a:schemeClr val="bg1"/>
                </a:solidFill>
              </a:rPr>
              <a:t>Gathering insurance information </a:t>
            </a:r>
          </a:p>
          <a:p>
            <a:pPr lvl="1" eaLnBrk="1" hangingPunct="1">
              <a:buClr>
                <a:schemeClr val="bg1"/>
              </a:buClr>
            </a:pPr>
            <a:r>
              <a:rPr lang="en-US" altLang="en-US">
                <a:solidFill>
                  <a:schemeClr val="bg1"/>
                </a:solidFill>
              </a:rPr>
              <a:t>Secure signatures </a:t>
            </a:r>
          </a:p>
          <a:p>
            <a:pPr lvl="1" eaLnBrk="1" hangingPunct="1">
              <a:buClr>
                <a:schemeClr val="bg1"/>
              </a:buClr>
            </a:pPr>
            <a:r>
              <a:rPr lang="en-US" altLang="en-US">
                <a:solidFill>
                  <a:schemeClr val="bg1"/>
                </a:solidFill>
              </a:rPr>
              <a:t>Obtain permission from patients to bill insurance</a:t>
            </a:r>
          </a:p>
          <a:p>
            <a:pPr eaLnBrk="1" hangingPunct="1">
              <a:lnSpc>
                <a:spcPct val="90000"/>
              </a:lnSpc>
              <a:buFontTx/>
              <a:buNone/>
            </a:pPr>
            <a:endParaRPr lang="en-US" altLang="en-US" sz="2400">
              <a:solidFill>
                <a:schemeClr val="bg1"/>
              </a:solidFill>
              <a:ea typeface="ヒラギノ角ゴ Pro W3" charset="-128"/>
            </a:endParaRPr>
          </a:p>
        </p:txBody>
      </p:sp>
      <p:sp>
        <p:nvSpPr>
          <p:cNvPr id="51203" name="Rectangle 2"/>
          <p:cNvSpPr txBox="1">
            <a:spLocks noChangeArrowheads="1"/>
          </p:cNvSpPr>
          <p:nvPr>
            <p:custDataLst>
              <p:tags r:id="rId2"/>
            </p:custDataLst>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lnSpc>
                <a:spcPct val="90000"/>
              </a:lnSpc>
            </a:pPr>
            <a:r>
              <a:rPr lang="en-US" altLang="en-US" sz="4000" b="1">
                <a:solidFill>
                  <a:srgbClr val="F37021"/>
                </a:solidFill>
                <a:latin typeface="Arial" charset="0"/>
              </a:rPr>
              <a:t>System Finance</a:t>
            </a:r>
            <a:r>
              <a:rPr lang="en-US" altLang="en-US" sz="3000" b="1">
                <a:solidFill>
                  <a:srgbClr val="F37021"/>
                </a:solidFill>
                <a:latin typeface="Arial" charset="0"/>
              </a:rPr>
              <a:t> </a:t>
            </a:r>
            <a:r>
              <a:rPr lang="en-US" altLang="en-US" sz="2800">
                <a:solidFill>
                  <a:srgbClr val="F37021"/>
                </a:solidFill>
                <a:latin typeface="Arial" charset="0"/>
              </a:rPr>
              <a:t>(2 of 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altLang="en-US">
                <a:ea typeface="ヒラギノ角ゴ Pro W3" charset="-128"/>
              </a:rPr>
              <a:t>Education Systems </a:t>
            </a:r>
            <a:r>
              <a:rPr lang="en-US" altLang="en-US" sz="2400" b="0">
                <a:ea typeface="ヒラギノ角ゴ Pro W3" charset="-128"/>
              </a:rPr>
              <a:t>(1 of 2)</a:t>
            </a:r>
            <a:endParaRPr lang="en-US" altLang="en-US" sz="2400">
              <a:ea typeface="ヒラギノ角ゴ Pro W3" charset="-128"/>
            </a:endParaRPr>
          </a:p>
        </p:txBody>
      </p:sp>
      <p:sp>
        <p:nvSpPr>
          <p:cNvPr id="52227"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EMS instructors </a:t>
            </a:r>
          </a:p>
          <a:p>
            <a:pPr lvl="1" eaLnBrk="1" hangingPunct="1">
              <a:buClr>
                <a:schemeClr val="bg1"/>
              </a:buClr>
            </a:pPr>
            <a:r>
              <a:rPr lang="en-US" altLang="en-US">
                <a:solidFill>
                  <a:schemeClr val="bg1"/>
                </a:solidFill>
              </a:rPr>
              <a:t>Licensed in most states</a:t>
            </a:r>
          </a:p>
          <a:p>
            <a:pPr eaLnBrk="1" hangingPunct="1">
              <a:buClr>
                <a:schemeClr val="bg1"/>
              </a:buClr>
            </a:pPr>
            <a:r>
              <a:rPr lang="en-US" altLang="en-US">
                <a:solidFill>
                  <a:schemeClr val="bg1"/>
                </a:solidFill>
                <a:ea typeface="ヒラギノ角ゴ Pro W3" charset="-128"/>
              </a:rPr>
              <a:t>Most EMS training programs must adhere national standards. </a:t>
            </a:r>
          </a:p>
          <a:p>
            <a:pPr eaLnBrk="1" hangingPunct="1">
              <a:buClr>
                <a:schemeClr val="bg1"/>
              </a:buClr>
            </a:pPr>
            <a:r>
              <a:rPr lang="en-US" altLang="en-US">
                <a:solidFill>
                  <a:schemeClr val="bg1"/>
                </a:solidFill>
                <a:ea typeface="ヒラギノ角ゴ Pro W3" charset="-128"/>
              </a:rPr>
              <a:t>Continuing education, refresher courses, computer-based or manikin-based self-education exercises  </a:t>
            </a:r>
          </a:p>
          <a:p>
            <a:pPr lvl="1" eaLnBrk="1" hangingPunct="1">
              <a:buClr>
                <a:schemeClr val="bg1"/>
              </a:buClr>
            </a:pPr>
            <a:r>
              <a:rPr lang="en-US" altLang="en-US">
                <a:solidFill>
                  <a:schemeClr val="bg1"/>
                </a:solidFill>
              </a:rPr>
              <a:t>Measures intended to maintain and update an EMT’s skills and knowledge</a:t>
            </a:r>
          </a:p>
          <a:p>
            <a:pPr eaLnBrk="1" hangingPunct="1"/>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en-US" altLang="en-US">
                <a:ea typeface="ヒラギノ角ゴ Pro W3" charset="-128"/>
              </a:rPr>
              <a:t>Education Systems </a:t>
            </a:r>
            <a:r>
              <a:rPr lang="en-US" altLang="en-US" sz="2400" b="0">
                <a:ea typeface="ヒラギノ角ゴ Pro W3" charset="-128"/>
              </a:rPr>
              <a:t>(2 of 2)</a:t>
            </a:r>
            <a:endParaRPr lang="en-US" altLang="en-US" sz="2400">
              <a:ea typeface="ヒラギノ角ゴ Pro W3" charset="-128"/>
            </a:endParaRPr>
          </a:p>
        </p:txBody>
      </p:sp>
      <p:sp>
        <p:nvSpPr>
          <p:cNvPr id="53251"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ALS</a:t>
            </a:r>
          </a:p>
          <a:p>
            <a:pPr lvl="1" eaLnBrk="1" hangingPunct="1">
              <a:buClr>
                <a:schemeClr val="bg1"/>
              </a:buClr>
            </a:pPr>
            <a:r>
              <a:rPr lang="en-US" altLang="en-US">
                <a:solidFill>
                  <a:schemeClr val="bg1"/>
                </a:solidFill>
              </a:rPr>
              <a:t>Instructors and directors must hold a four-year degree</a:t>
            </a:r>
          </a:p>
          <a:p>
            <a:pPr lvl="1" eaLnBrk="1" hangingPunct="1">
              <a:buClr>
                <a:schemeClr val="bg1"/>
              </a:buClr>
            </a:pPr>
            <a:r>
              <a:rPr lang="en-US" altLang="en-US">
                <a:solidFill>
                  <a:schemeClr val="bg1"/>
                </a:solidFill>
              </a:rPr>
              <a:t>Training is provided in college, adult career center, or hospital settings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ea typeface="ヒラギノ角ゴ Pro W3" charset="-128"/>
              </a:rPr>
              <a:t>Introduction</a:t>
            </a:r>
            <a:endParaRPr lang="en-US" altLang="en-US" sz="2400">
              <a:ea typeface="ヒラギノ角ゴ Pro W3" charset="-128"/>
            </a:endParaRPr>
          </a:p>
        </p:txBody>
      </p:sp>
      <p:sp>
        <p:nvSpPr>
          <p:cNvPr id="8195" name="Rectangle 3"/>
          <p:cNvSpPr>
            <a:spLocks noGrp="1" noChangeArrowheads="1"/>
          </p:cNvSpPr>
          <p:nvPr>
            <p:ph idx="1"/>
            <p:custDataLst>
              <p:tags r:id="rId1"/>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r>
              <a:rPr lang="en-US" altLang="en-US">
                <a:ea typeface="ヒラギノ角ゴ Pro W3" charset="-128"/>
              </a:rPr>
              <a:t>The text is the primary resource for </a:t>
            </a:r>
            <a:br>
              <a:rPr lang="en-US" altLang="en-US">
                <a:ea typeface="ヒラギノ角ゴ Pro W3" charset="-128"/>
              </a:rPr>
            </a:br>
            <a:r>
              <a:rPr lang="en-US" altLang="en-US">
                <a:ea typeface="ヒラギノ角ゴ Pro W3" charset="-128"/>
              </a:rPr>
              <a:t>the emergency medical technician (EMT) course.</a:t>
            </a:r>
          </a:p>
          <a:p>
            <a:pPr eaLnBrk="1" hangingPunct="1"/>
            <a:r>
              <a:rPr lang="en-US" altLang="en-US">
                <a:ea typeface="ヒラギノ角ゴ Pro W3" charset="-128"/>
              </a:rPr>
              <a:t>EMS is a </a:t>
            </a:r>
            <a:r>
              <a:rPr lang="en-US" altLang="en-US" i="1">
                <a:ea typeface="ヒラギノ角ゴ Pro W3" charset="-128"/>
              </a:rPr>
              <a:t>system</a:t>
            </a:r>
            <a:r>
              <a:rPr lang="en-US" altLang="en-US">
                <a:ea typeface="ヒラギノ角ゴ Pro W3" charset="-128"/>
              </a:rPr>
              <a:t>.</a:t>
            </a:r>
          </a:p>
          <a:p>
            <a:pPr eaLnBrk="1" hangingPunct="1"/>
            <a:r>
              <a:rPr lang="en-US" altLang="en-US">
                <a:ea typeface="ヒラギノ角ゴ Pro W3" charset="-128"/>
              </a:rPr>
              <a:t>Chapter 1 discusses that system’s key components.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Prevention and Public Education</a:t>
            </a:r>
            <a:r>
              <a:rPr lang="en-US" altLang="en-US" sz="2400">
                <a:ea typeface="ヒラギノ角ゴ Pro W3" charset="-128"/>
              </a:rPr>
              <a:t> </a:t>
            </a:r>
            <a:r>
              <a:rPr lang="en-US" altLang="en-US" sz="2800" b="0">
                <a:ea typeface="ヒラギノ角ゴ Pro W3" charset="-128"/>
              </a:rPr>
              <a:t>(1 of 2)</a:t>
            </a:r>
          </a:p>
        </p:txBody>
      </p:sp>
      <p:sp>
        <p:nvSpPr>
          <p:cNvPr id="54275"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Prevention and public education </a:t>
            </a:r>
          </a:p>
          <a:p>
            <a:pPr lvl="1" eaLnBrk="1" hangingPunct="1">
              <a:buClr>
                <a:schemeClr val="bg1"/>
              </a:buClr>
            </a:pPr>
            <a:r>
              <a:rPr lang="en-US" altLang="en-US">
                <a:solidFill>
                  <a:schemeClr val="bg1"/>
                </a:solidFill>
              </a:rPr>
              <a:t>Two components of the EMS system with a focus on public health</a:t>
            </a:r>
          </a:p>
          <a:p>
            <a:pPr eaLnBrk="1" hangingPunct="1">
              <a:buClr>
                <a:schemeClr val="bg1"/>
              </a:buClr>
            </a:pPr>
            <a:r>
              <a:rPr lang="en-US" altLang="en-US">
                <a:solidFill>
                  <a:schemeClr val="bg1"/>
                </a:solidFill>
                <a:ea typeface="ヒラギノ角ゴ Pro W3" charset="-128"/>
              </a:rPr>
              <a:t>Emphasis is on prevention.</a:t>
            </a:r>
          </a:p>
          <a:p>
            <a:pPr eaLnBrk="1" hangingPunct="1">
              <a:buClr>
                <a:schemeClr val="bg1"/>
              </a:buClr>
            </a:pPr>
            <a:r>
              <a:rPr lang="en-US" altLang="en-US">
                <a:solidFill>
                  <a:schemeClr val="bg1"/>
                </a:solidFill>
                <a:ea typeface="ヒラギノ角ゴ Pro W3" charset="-128"/>
              </a:rPr>
              <a:t>EMS works with public health agencies on:</a:t>
            </a:r>
          </a:p>
          <a:p>
            <a:pPr lvl="1" eaLnBrk="1" hangingPunct="1">
              <a:buClr>
                <a:schemeClr val="bg1"/>
              </a:buClr>
            </a:pPr>
            <a:r>
              <a:rPr lang="en-US" altLang="en-US">
                <a:solidFill>
                  <a:schemeClr val="bg1"/>
                </a:solidFill>
              </a:rPr>
              <a:t>Primary prevention</a:t>
            </a:r>
          </a:p>
          <a:p>
            <a:pPr lvl="1" eaLnBrk="1" hangingPunct="1">
              <a:buClr>
                <a:schemeClr val="bg1"/>
              </a:buClr>
            </a:pPr>
            <a:r>
              <a:rPr lang="en-US" altLang="en-US">
                <a:solidFill>
                  <a:schemeClr val="bg1"/>
                </a:solidFill>
              </a:rPr>
              <a:t>Secondary prevention</a:t>
            </a:r>
          </a:p>
          <a:p>
            <a:pPr lvl="1" eaLnBrk="1" hangingPunct="1"/>
            <a:endParaRPr lang="en-US" altLang="en-US">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Prevention and Public Education</a:t>
            </a:r>
            <a:r>
              <a:rPr lang="en-US" altLang="en-US" sz="2400">
                <a:ea typeface="ヒラギノ角ゴ Pro W3" charset="-128"/>
              </a:rPr>
              <a:t> </a:t>
            </a:r>
            <a:r>
              <a:rPr lang="en-US" altLang="en-US" sz="2800" b="0">
                <a:ea typeface="ヒラギノ角ゴ Pro W3" charset="-128"/>
              </a:rPr>
              <a:t>(2 of 2)</a:t>
            </a:r>
          </a:p>
        </p:txBody>
      </p:sp>
      <p:sp>
        <p:nvSpPr>
          <p:cNvPr id="55299"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lnSpc>
                <a:spcPct val="90000"/>
              </a:lnSpc>
              <a:buFontTx/>
              <a:buNone/>
            </a:pPr>
            <a:r>
              <a:rPr lang="en-US" altLang="en-US" sz="2400">
                <a:solidFill>
                  <a:srgbClr val="000000"/>
                </a:solidFill>
                <a:ea typeface="ヒラギノ角ゴ Pro W3" charset="-128"/>
              </a:rPr>
              <a:t> </a:t>
            </a:r>
          </a:p>
        </p:txBody>
      </p:sp>
      <p:pic>
        <p:nvPicPr>
          <p:cNvPr id="5530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828800"/>
            <a:ext cx="45704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8"/>
          <p:cNvSpPr>
            <a:spLocks noChangeArrowheads="1"/>
          </p:cNvSpPr>
          <p:nvPr>
            <p:custDataLst>
              <p:tags r:id="rId3"/>
            </p:custDataLst>
          </p:nvPr>
        </p:nvSpPr>
        <p:spPr bwMode="auto">
          <a:xfrm>
            <a:off x="4098925" y="5788025"/>
            <a:ext cx="2859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altLang="en-US">
                <a:ea typeface="ヒラギノ角ゴ Pro W3" charset="-128"/>
              </a:rPr>
              <a:t>EMS Research</a:t>
            </a:r>
            <a:endParaRPr lang="en-US" altLang="en-US" sz="2400">
              <a:ea typeface="ヒラギノ角ゴ Pro W3" charset="-128"/>
            </a:endParaRPr>
          </a:p>
        </p:txBody>
      </p:sp>
      <p:sp>
        <p:nvSpPr>
          <p:cNvPr id="56323" name="Rectangle 3"/>
          <p:cNvSpPr>
            <a:spLocks noGrp="1" noChangeArrowheads="1"/>
          </p:cNvSpPr>
          <p:nvPr>
            <p:ph type="body" idx="4294967295"/>
            <p:custDataLst>
              <p:tags r:id="rId1"/>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Helps determine the shape of EMS </a:t>
            </a:r>
          </a:p>
          <a:p>
            <a:pPr eaLnBrk="1" hangingPunct="1">
              <a:buClr>
                <a:schemeClr val="bg1"/>
              </a:buClr>
            </a:pPr>
            <a:r>
              <a:rPr lang="en-US" altLang="en-US">
                <a:solidFill>
                  <a:schemeClr val="bg1"/>
                </a:solidFill>
                <a:ea typeface="ヒラギノ角ゴ Pro W3" charset="-128"/>
              </a:rPr>
              <a:t>Application of evidence-based practice</a:t>
            </a:r>
          </a:p>
          <a:p>
            <a:pPr lvl="1" eaLnBrk="1" hangingPunct="1">
              <a:buClr>
                <a:schemeClr val="bg1"/>
              </a:buClr>
            </a:pPr>
            <a:r>
              <a:rPr lang="en-US" altLang="en-US">
                <a:solidFill>
                  <a:schemeClr val="bg1"/>
                </a:solidFill>
              </a:rPr>
              <a:t>Integral to being an EMS provider</a:t>
            </a:r>
          </a:p>
          <a:p>
            <a:pPr eaLnBrk="1" hangingPunct="1">
              <a:buClr>
                <a:schemeClr val="bg1"/>
              </a:buClr>
            </a:pPr>
            <a:r>
              <a:rPr lang="en-US" altLang="en-US">
                <a:solidFill>
                  <a:schemeClr val="bg1"/>
                </a:solidFill>
                <a:ea typeface="ヒラギノ角ゴ Pro W3" charset="-128"/>
              </a:rPr>
              <a:t>Role of EMTs </a:t>
            </a:r>
          </a:p>
          <a:p>
            <a:pPr lvl="1" eaLnBrk="1" hangingPunct="1">
              <a:buClr>
                <a:schemeClr val="bg1"/>
              </a:buClr>
            </a:pPr>
            <a:r>
              <a:rPr lang="en-US" altLang="en-US">
                <a:solidFill>
                  <a:schemeClr val="bg1"/>
                </a:solidFill>
              </a:rPr>
              <a:t>Gathering data</a:t>
            </a:r>
          </a:p>
          <a:p>
            <a:pPr eaLnBrk="1" hangingPunct="1">
              <a:buClr>
                <a:schemeClr val="bg1"/>
              </a:buClr>
            </a:pPr>
            <a:r>
              <a:rPr lang="en-US" altLang="en-US">
                <a:solidFill>
                  <a:schemeClr val="bg1"/>
                </a:solidFill>
                <a:ea typeface="ヒラギノ角ゴ Pro W3" charset="-128"/>
              </a:rPr>
              <a:t>Evidence-based decision making </a:t>
            </a:r>
          </a:p>
          <a:p>
            <a:pPr lvl="1" eaLnBrk="1" hangingPunct="1">
              <a:buClr>
                <a:schemeClr val="bg1"/>
              </a:buClr>
            </a:pPr>
            <a:r>
              <a:rPr lang="en-US" altLang="en-US">
                <a:solidFill>
                  <a:schemeClr val="bg1"/>
                </a:solidFill>
              </a:rPr>
              <a:t>Based on research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Roles and Responsibilities </a:t>
            </a:r>
            <a:br>
              <a:rPr lang="en-US" altLang="en-US">
                <a:ea typeface="ヒラギノ角ゴ Pro W3" charset="-128"/>
              </a:rPr>
            </a:br>
            <a:r>
              <a:rPr lang="en-US" altLang="en-US">
                <a:ea typeface="ヒラギノ角ゴ Pro W3" charset="-128"/>
              </a:rPr>
              <a:t>of the EMT</a:t>
            </a:r>
            <a:r>
              <a:rPr lang="en-US" altLang="en-US" sz="2400">
                <a:ea typeface="ヒラギノ角ゴ Pro W3" charset="-128"/>
              </a:rPr>
              <a:t> </a:t>
            </a:r>
            <a:r>
              <a:rPr lang="en-US" altLang="en-US" sz="2800" b="0">
                <a:ea typeface="ヒラギノ角ゴ Pro W3" charset="-128"/>
              </a:rPr>
              <a:t>(1 of 4)</a:t>
            </a:r>
          </a:p>
        </p:txBody>
      </p:sp>
      <p:sp>
        <p:nvSpPr>
          <p:cNvPr id="57347"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Keep vehicles and equipment ready</a:t>
            </a:r>
          </a:p>
          <a:p>
            <a:pPr eaLnBrk="1" hangingPunct="1">
              <a:buClr>
                <a:schemeClr val="bg1"/>
              </a:buClr>
            </a:pPr>
            <a:r>
              <a:rPr lang="en-US" altLang="en-US">
                <a:solidFill>
                  <a:schemeClr val="bg1"/>
                </a:solidFill>
                <a:ea typeface="ヒラギノ角ゴ Pro W3" charset="-128"/>
              </a:rPr>
              <a:t>Ensure safety</a:t>
            </a:r>
          </a:p>
          <a:p>
            <a:pPr eaLnBrk="1" hangingPunct="1">
              <a:buClr>
                <a:schemeClr val="bg1"/>
              </a:buClr>
            </a:pPr>
            <a:r>
              <a:rPr lang="en-US" altLang="en-US">
                <a:solidFill>
                  <a:schemeClr val="bg1"/>
                </a:solidFill>
                <a:ea typeface="ヒラギノ角ゴ Pro W3" charset="-128"/>
              </a:rPr>
              <a:t>Be familiar with emergency vehicle operation</a:t>
            </a:r>
          </a:p>
          <a:p>
            <a:pPr eaLnBrk="1" hangingPunct="1">
              <a:buClr>
                <a:schemeClr val="bg1"/>
              </a:buClr>
            </a:pPr>
            <a:r>
              <a:rPr lang="en-US" altLang="en-US">
                <a:solidFill>
                  <a:schemeClr val="bg1"/>
                </a:solidFill>
                <a:ea typeface="ヒラギノ角ゴ Pro W3" charset="-128"/>
              </a:rPr>
              <a:t>On-scene leadership</a:t>
            </a:r>
          </a:p>
          <a:p>
            <a:pPr eaLnBrk="1" hangingPunct="1">
              <a:buClr>
                <a:schemeClr val="bg1"/>
              </a:buClr>
            </a:pPr>
            <a:r>
              <a:rPr lang="en-US" altLang="en-US">
                <a:solidFill>
                  <a:schemeClr val="bg1"/>
                </a:solidFill>
                <a:ea typeface="ヒラギノ角ゴ Pro W3" charset="-128"/>
              </a:rPr>
              <a:t>Scene evaluation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Roles and Responsibilities </a:t>
            </a:r>
            <a:br>
              <a:rPr lang="en-US" altLang="en-US">
                <a:ea typeface="ヒラギノ角ゴ Pro W3" charset="-128"/>
              </a:rPr>
            </a:br>
            <a:r>
              <a:rPr lang="en-US" altLang="en-US">
                <a:ea typeface="ヒラギノ角ゴ Pro W3" charset="-128"/>
              </a:rPr>
              <a:t>of the EMT</a:t>
            </a:r>
            <a:r>
              <a:rPr lang="en-US" altLang="en-US" sz="2400">
                <a:ea typeface="ヒラギノ角ゴ Pro W3" charset="-128"/>
              </a:rPr>
              <a:t> </a:t>
            </a:r>
            <a:r>
              <a:rPr lang="en-US" altLang="en-US" sz="2800" b="0">
                <a:ea typeface="ヒラギノ角ゴ Pro W3" charset="-128"/>
              </a:rPr>
              <a:t>(2 of 4)</a:t>
            </a:r>
          </a:p>
        </p:txBody>
      </p:sp>
      <p:sp>
        <p:nvSpPr>
          <p:cNvPr id="58371"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Call for additional resources as needed.</a:t>
            </a:r>
          </a:p>
          <a:p>
            <a:pPr eaLnBrk="1" hangingPunct="1">
              <a:buClr>
                <a:schemeClr val="bg1"/>
              </a:buClr>
            </a:pPr>
            <a:r>
              <a:rPr lang="en-US" altLang="en-US">
                <a:solidFill>
                  <a:schemeClr val="bg1"/>
                </a:solidFill>
                <a:ea typeface="ヒラギノ角ゴ Pro W3" charset="-128"/>
              </a:rPr>
              <a:t>Gain patient access.</a:t>
            </a:r>
          </a:p>
          <a:p>
            <a:pPr eaLnBrk="1" hangingPunct="1">
              <a:buClr>
                <a:schemeClr val="bg1"/>
              </a:buClr>
            </a:pPr>
            <a:r>
              <a:rPr lang="en-US" altLang="en-US">
                <a:solidFill>
                  <a:schemeClr val="bg1"/>
                </a:solidFill>
                <a:ea typeface="ヒラギノ角ゴ Pro W3" charset="-128"/>
              </a:rPr>
              <a:t>Perform a patient assessment.</a:t>
            </a:r>
          </a:p>
          <a:p>
            <a:pPr eaLnBrk="1" hangingPunct="1">
              <a:buClr>
                <a:schemeClr val="bg1"/>
              </a:buClr>
            </a:pPr>
            <a:r>
              <a:rPr lang="en-US" altLang="en-US">
                <a:solidFill>
                  <a:schemeClr val="bg1"/>
                </a:solidFill>
                <a:ea typeface="ヒラギノ角ゴ Pro W3" charset="-128"/>
              </a:rPr>
              <a:t>Give emergency medical care while awaiting additional medical resources.</a:t>
            </a:r>
          </a:p>
          <a:p>
            <a:pPr eaLnBrk="1" hangingPunct="1"/>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Roles and Responsibilities </a:t>
            </a:r>
            <a:br>
              <a:rPr lang="en-US" altLang="en-US">
                <a:ea typeface="ヒラギノ角ゴ Pro W3" charset="-128"/>
              </a:rPr>
            </a:br>
            <a:r>
              <a:rPr lang="en-US" altLang="en-US">
                <a:ea typeface="ヒラギノ角ゴ Pro W3" charset="-128"/>
              </a:rPr>
              <a:t>of the EMT</a:t>
            </a:r>
            <a:r>
              <a:rPr lang="en-US" altLang="en-US" sz="2400">
                <a:ea typeface="ヒラギノ角ゴ Pro W3" charset="-128"/>
              </a:rPr>
              <a:t> </a:t>
            </a:r>
            <a:r>
              <a:rPr lang="en-US" altLang="en-US" sz="2800" b="0">
                <a:ea typeface="ヒラギノ角ゴ Pro W3" charset="-128"/>
              </a:rPr>
              <a:t>(3 of 4)</a:t>
            </a:r>
          </a:p>
        </p:txBody>
      </p:sp>
      <p:sp>
        <p:nvSpPr>
          <p:cNvPr id="59395"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Give emotional support.</a:t>
            </a:r>
          </a:p>
          <a:p>
            <a:pPr eaLnBrk="1" hangingPunct="1">
              <a:buClr>
                <a:schemeClr val="bg1"/>
              </a:buClr>
            </a:pPr>
            <a:r>
              <a:rPr lang="en-US" altLang="en-US">
                <a:solidFill>
                  <a:schemeClr val="bg1"/>
                </a:solidFill>
                <a:ea typeface="ヒラギノ角ゴ Pro W3" charset="-128"/>
              </a:rPr>
              <a:t>Maintain continuity of care.</a:t>
            </a:r>
          </a:p>
          <a:p>
            <a:pPr eaLnBrk="1" hangingPunct="1">
              <a:buClr>
                <a:schemeClr val="bg1"/>
              </a:buClr>
            </a:pPr>
            <a:r>
              <a:rPr lang="en-US" altLang="en-US">
                <a:solidFill>
                  <a:schemeClr val="bg1"/>
                </a:solidFill>
                <a:ea typeface="ヒラギノ角ゴ Pro W3" charset="-128"/>
              </a:rPr>
              <a:t>Resolve emergency incidents.</a:t>
            </a:r>
          </a:p>
          <a:p>
            <a:pPr eaLnBrk="1" hangingPunct="1">
              <a:buClr>
                <a:schemeClr val="bg1"/>
              </a:buClr>
            </a:pPr>
            <a:r>
              <a:rPr lang="en-US" altLang="en-US">
                <a:solidFill>
                  <a:schemeClr val="bg1"/>
                </a:solidFill>
                <a:ea typeface="ヒラギノ角ゴ Pro W3" charset="-128"/>
              </a:rPr>
              <a:t>Uphold medical and legal standards.</a:t>
            </a:r>
          </a:p>
          <a:p>
            <a:pPr eaLnBrk="1" hangingPunct="1">
              <a:buClr>
                <a:schemeClr val="bg1"/>
              </a:buClr>
            </a:pPr>
            <a:r>
              <a:rPr lang="en-US" altLang="en-US">
                <a:solidFill>
                  <a:schemeClr val="bg1"/>
                </a:solidFill>
                <a:ea typeface="ヒラギノ角ゴ Pro W3" charset="-128"/>
              </a:rPr>
              <a:t>Ensure and protect patient privacy.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Roles and Responsibilities </a:t>
            </a:r>
            <a:br>
              <a:rPr lang="en-US" altLang="en-US">
                <a:ea typeface="ヒラギノ角ゴ Pro W3" charset="-128"/>
              </a:rPr>
            </a:br>
            <a:r>
              <a:rPr lang="en-US" altLang="en-US">
                <a:ea typeface="ヒラギノ角ゴ Pro W3" charset="-128"/>
              </a:rPr>
              <a:t>of the EMT</a:t>
            </a:r>
            <a:r>
              <a:rPr lang="en-US" altLang="en-US" sz="2400">
                <a:ea typeface="ヒラギノ角ゴ Pro W3" charset="-128"/>
              </a:rPr>
              <a:t> </a:t>
            </a:r>
            <a:r>
              <a:rPr lang="en-US" altLang="en-US" sz="2800" b="0">
                <a:ea typeface="ヒラギノ角ゴ Pro W3" charset="-128"/>
              </a:rPr>
              <a:t>(4 of 4)</a:t>
            </a:r>
          </a:p>
        </p:txBody>
      </p:sp>
      <p:sp>
        <p:nvSpPr>
          <p:cNvPr id="60419" name="Rectangle 3"/>
          <p:cNvSpPr>
            <a:spLocks noGrp="1" noChangeArrowheads="1"/>
          </p:cNvSpPr>
          <p:nvPr>
            <p:ph type="body"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Give administrative support.</a:t>
            </a:r>
          </a:p>
          <a:p>
            <a:pPr eaLnBrk="1" hangingPunct="1">
              <a:buClr>
                <a:schemeClr val="bg1"/>
              </a:buClr>
            </a:pPr>
            <a:r>
              <a:rPr lang="en-US" altLang="en-US">
                <a:solidFill>
                  <a:schemeClr val="bg1"/>
                </a:solidFill>
                <a:ea typeface="ヒラギノ角ゴ Pro W3" charset="-128"/>
              </a:rPr>
              <a:t>Constantly continue professional development.</a:t>
            </a:r>
          </a:p>
          <a:p>
            <a:pPr eaLnBrk="1" hangingPunct="1">
              <a:buClr>
                <a:schemeClr val="bg1"/>
              </a:buClr>
            </a:pPr>
            <a:r>
              <a:rPr lang="en-US" altLang="en-US">
                <a:solidFill>
                  <a:schemeClr val="bg1"/>
                </a:solidFill>
                <a:ea typeface="ヒラギノ角ゴ Pro W3" charset="-128"/>
              </a:rPr>
              <a:t>Cultivate and sustain community relations.</a:t>
            </a:r>
          </a:p>
          <a:p>
            <a:pPr eaLnBrk="1" hangingPunct="1">
              <a:buClr>
                <a:schemeClr val="bg1"/>
              </a:buClr>
            </a:pPr>
            <a:r>
              <a:rPr lang="en-US" altLang="en-US">
                <a:solidFill>
                  <a:schemeClr val="bg1"/>
                </a:solidFill>
                <a:ea typeface="ヒラギノ角ゴ Pro W3" charset="-128"/>
              </a:rPr>
              <a:t>Give back to the profession.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Professional Attributes</a:t>
            </a:r>
            <a:r>
              <a:rPr lang="en-US" altLang="en-US" sz="2400">
                <a:ea typeface="ヒラギノ角ゴ Pro W3" charset="-128"/>
              </a:rPr>
              <a:t> </a:t>
            </a:r>
            <a:r>
              <a:rPr lang="en-US" altLang="en-US" sz="2800" b="0">
                <a:ea typeface="ヒラギノ角ゴ Pro W3" charset="-128"/>
              </a:rPr>
              <a:t>(1 of 3)</a:t>
            </a:r>
          </a:p>
        </p:txBody>
      </p:sp>
      <p:sp>
        <p:nvSpPr>
          <p:cNvPr id="61443" name="Content Placeholder 2"/>
          <p:cNvSpPr>
            <a:spLocks noGrp="1"/>
          </p:cNvSpPr>
          <p:nvPr>
            <p:ph idx="4294967295"/>
            <p:custDataLst>
              <p:tags r:id="rId2"/>
            </p:custDataLst>
          </p:nvPr>
        </p:nvSpPr>
        <p:spPr>
          <a:xfrm>
            <a:off x="685800" y="1447800"/>
            <a:ext cx="34290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Integrity</a:t>
            </a:r>
          </a:p>
          <a:p>
            <a:pPr eaLnBrk="1" hangingPunct="1">
              <a:buClr>
                <a:schemeClr val="bg1"/>
              </a:buClr>
            </a:pPr>
            <a:r>
              <a:rPr lang="en-US" altLang="en-US">
                <a:solidFill>
                  <a:schemeClr val="bg1"/>
                </a:solidFill>
                <a:ea typeface="ヒラギノ角ゴ Pro W3" charset="-128"/>
              </a:rPr>
              <a:t>Empathy</a:t>
            </a:r>
          </a:p>
          <a:p>
            <a:pPr eaLnBrk="1" hangingPunct="1">
              <a:buClr>
                <a:schemeClr val="bg1"/>
              </a:buClr>
            </a:pPr>
            <a:r>
              <a:rPr lang="en-US" altLang="en-US">
                <a:solidFill>
                  <a:schemeClr val="bg1"/>
                </a:solidFill>
                <a:ea typeface="ヒラギノ角ゴ Pro W3" charset="-128"/>
              </a:rPr>
              <a:t>Self-motivation</a:t>
            </a:r>
          </a:p>
          <a:p>
            <a:pPr eaLnBrk="1" hangingPunct="1">
              <a:buClr>
                <a:schemeClr val="bg1"/>
              </a:buClr>
            </a:pPr>
            <a:r>
              <a:rPr lang="en-US" altLang="en-US">
                <a:solidFill>
                  <a:schemeClr val="bg1"/>
                </a:solidFill>
                <a:ea typeface="ヒラギノ角ゴ Pro W3" charset="-128"/>
              </a:rPr>
              <a:t>Appearance and </a:t>
            </a:r>
            <a:br>
              <a:rPr lang="en-US" altLang="en-US">
                <a:solidFill>
                  <a:schemeClr val="bg1"/>
                </a:solidFill>
                <a:ea typeface="ヒラギノ角ゴ Pro W3" charset="-128"/>
              </a:rPr>
            </a:br>
            <a:r>
              <a:rPr lang="en-US" altLang="en-US">
                <a:solidFill>
                  <a:schemeClr val="bg1"/>
                </a:solidFill>
                <a:ea typeface="ヒラギノ角ゴ Pro W3" charset="-128"/>
              </a:rPr>
              <a:t>hygiene</a:t>
            </a:r>
          </a:p>
          <a:p>
            <a:pPr eaLnBrk="1" hangingPunct="1">
              <a:buClr>
                <a:schemeClr val="bg1"/>
              </a:buClr>
            </a:pPr>
            <a:r>
              <a:rPr lang="en-US" altLang="en-US">
                <a:solidFill>
                  <a:schemeClr val="bg1"/>
                </a:solidFill>
                <a:ea typeface="ヒラギノ角ゴ Pro W3" charset="-128"/>
              </a:rPr>
              <a:t>Self-confidence </a:t>
            </a:r>
          </a:p>
        </p:txBody>
      </p:sp>
      <p:pic>
        <p:nvPicPr>
          <p:cNvPr id="6144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660525"/>
            <a:ext cx="35099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8"/>
          <p:cNvSpPr>
            <a:spLocks noChangeArrowheads="1"/>
          </p:cNvSpPr>
          <p:nvPr>
            <p:custDataLst>
              <p:tags r:id="rId3"/>
            </p:custDataLst>
          </p:nvPr>
        </p:nvSpPr>
        <p:spPr bwMode="auto">
          <a:xfrm>
            <a:off x="5618163" y="6134100"/>
            <a:ext cx="2860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Professional Attributes</a:t>
            </a:r>
            <a:r>
              <a:rPr lang="en-US" altLang="en-US" sz="2400">
                <a:ea typeface="ヒラギノ角ゴ Pro W3" charset="-128"/>
              </a:rPr>
              <a:t> </a:t>
            </a:r>
            <a:r>
              <a:rPr lang="en-US" altLang="en-US" sz="2800" b="0">
                <a:ea typeface="ヒラギノ角ゴ Pro W3" charset="-128"/>
              </a:rPr>
              <a:t>(2 of 3)</a:t>
            </a:r>
          </a:p>
        </p:txBody>
      </p:sp>
      <p:sp>
        <p:nvSpPr>
          <p:cNvPr id="62467" name="Content Placeholder 2"/>
          <p:cNvSpPr>
            <a:spLocks noGrp="1"/>
          </p:cNvSpPr>
          <p:nvPr>
            <p:ph idx="4294967295"/>
            <p:custDataLst>
              <p:tags r:id="rId2"/>
            </p:custDataLst>
          </p:nvPr>
        </p:nvSpPr>
        <p:spPr>
          <a:noFill/>
          <a:ln cap="flat">
            <a:noFill/>
          </a:ln>
        </p:spPr>
        <p:txBody>
          <a:bodyPr tIns="182880" rIns="137160"/>
          <a:lstStyle/>
          <a:p>
            <a:pPr eaLnBrk="1" hangingPunct="1">
              <a:buClr>
                <a:schemeClr val="bg1"/>
              </a:buClr>
              <a:defRPr/>
            </a:pPr>
            <a:r>
              <a:rPr lang="en-US" dirty="0" smtClean="0">
                <a:solidFill>
                  <a:schemeClr val="bg1"/>
                </a:solidFill>
                <a:cs typeface="+mn-cs"/>
              </a:rPr>
              <a:t>Time management</a:t>
            </a:r>
          </a:p>
          <a:p>
            <a:pPr eaLnBrk="1" hangingPunct="1">
              <a:buClr>
                <a:schemeClr val="bg1"/>
              </a:buClr>
              <a:defRPr/>
            </a:pPr>
            <a:r>
              <a:rPr lang="en-US" dirty="0" smtClean="0">
                <a:solidFill>
                  <a:schemeClr val="bg1"/>
                </a:solidFill>
                <a:cs typeface="+mn-cs"/>
              </a:rPr>
              <a:t>Communications</a:t>
            </a:r>
          </a:p>
          <a:p>
            <a:pPr eaLnBrk="1" hangingPunct="1">
              <a:buClr>
                <a:schemeClr val="bg1"/>
              </a:buClr>
              <a:defRPr/>
            </a:pPr>
            <a:r>
              <a:rPr lang="en-US" dirty="0" smtClean="0">
                <a:solidFill>
                  <a:schemeClr val="bg1"/>
                </a:solidFill>
                <a:cs typeface="+mn-cs"/>
              </a:rPr>
              <a:t>Teamwork and diplomacy</a:t>
            </a:r>
          </a:p>
          <a:p>
            <a:pPr eaLnBrk="1" hangingPunct="1">
              <a:buClr>
                <a:schemeClr val="bg1"/>
              </a:buClr>
              <a:defRPr/>
            </a:pPr>
            <a:r>
              <a:rPr lang="en-US" dirty="0" smtClean="0">
                <a:solidFill>
                  <a:schemeClr val="bg1"/>
                </a:solidFill>
                <a:cs typeface="+mn-cs"/>
              </a:rPr>
              <a:t>Respect</a:t>
            </a:r>
          </a:p>
          <a:p>
            <a:pPr eaLnBrk="1" hangingPunct="1">
              <a:buClr>
                <a:schemeClr val="bg1"/>
              </a:buClr>
              <a:defRPr/>
            </a:pPr>
            <a:r>
              <a:rPr lang="en-US" dirty="0">
                <a:solidFill>
                  <a:schemeClr val="bg1"/>
                </a:solidFill>
                <a:cs typeface="+mn-cs"/>
              </a:rPr>
              <a:t>Patient advocacy</a:t>
            </a:r>
          </a:p>
          <a:p>
            <a:pPr eaLnBrk="1" hangingPunct="1">
              <a:buClr>
                <a:schemeClr val="bg1"/>
              </a:buClr>
              <a:defRPr/>
            </a:pPr>
            <a:r>
              <a:rPr lang="en-US" dirty="0">
                <a:solidFill>
                  <a:schemeClr val="bg1"/>
                </a:solidFill>
                <a:cs typeface="+mn-cs"/>
              </a:rPr>
              <a:t>Careful delivery of care</a:t>
            </a:r>
          </a:p>
          <a:p>
            <a:pPr marL="0" indent="0" eaLnBrk="1" hangingPunct="1">
              <a:buFontTx/>
              <a:buNone/>
              <a:defRPr/>
            </a:pPr>
            <a:endParaRPr lang="en-US" dirty="0" smtClean="0">
              <a:solidFill>
                <a:schemeClr val="bg1"/>
              </a:solidFill>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Professional Attributes</a:t>
            </a:r>
            <a:r>
              <a:rPr lang="en-US" altLang="en-US" sz="2400">
                <a:ea typeface="ヒラギノ角ゴ Pro W3" charset="-128"/>
              </a:rPr>
              <a:t> </a:t>
            </a:r>
            <a:r>
              <a:rPr lang="en-US" altLang="en-US" sz="2800" b="0">
                <a:ea typeface="ヒラギノ角ゴ Pro W3" charset="-128"/>
              </a:rPr>
              <a:t>(3 of 3)</a:t>
            </a:r>
          </a:p>
        </p:txBody>
      </p:sp>
      <p:sp>
        <p:nvSpPr>
          <p:cNvPr id="63491"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137160"/>
          <a:lstStyle/>
          <a:p>
            <a:pPr eaLnBrk="1" hangingPunct="1">
              <a:buClr>
                <a:schemeClr val="bg1"/>
              </a:buClr>
            </a:pPr>
            <a:r>
              <a:rPr lang="en-US" altLang="en-US">
                <a:solidFill>
                  <a:schemeClr val="bg1"/>
                </a:solidFill>
                <a:ea typeface="ヒラギノ角ゴ Pro W3" charset="-128"/>
              </a:rPr>
              <a:t>Every patient is entitled to compassion, respect, and the best care.</a:t>
            </a:r>
          </a:p>
          <a:p>
            <a:pPr eaLnBrk="1" hangingPunct="1">
              <a:buClr>
                <a:schemeClr val="bg1"/>
              </a:buClr>
            </a:pPr>
            <a:r>
              <a:rPr lang="en-US" altLang="en-US">
                <a:solidFill>
                  <a:schemeClr val="bg1"/>
                </a:solidFill>
                <a:ea typeface="ヒラギノ角ゴ Pro W3" charset="-128"/>
              </a:rPr>
              <a:t>EMTs are bound by patient confidentiality.</a:t>
            </a:r>
          </a:p>
          <a:p>
            <a:pPr eaLnBrk="1" hangingPunct="1">
              <a:buClr>
                <a:schemeClr val="bg1"/>
              </a:buClr>
            </a:pPr>
            <a:r>
              <a:rPr lang="en-US" altLang="en-US">
                <a:solidFill>
                  <a:schemeClr val="bg1"/>
                </a:solidFill>
                <a:ea typeface="ヒラギノ角ゴ Pro W3" charset="-128"/>
              </a:rPr>
              <a:t>Be familiar with requirements of the Health Insurance Portability and Accountability Act (HIPAA).</a:t>
            </a:r>
          </a:p>
          <a:p>
            <a:pPr eaLnBrk="1" hangingPunct="1"/>
            <a:endParaRPr lang="en-US" altLang="en-US">
              <a:solidFill>
                <a:schemeClr val="bg1"/>
              </a:solidFill>
              <a:ea typeface="ヒラギノ角ゴ Pro W3"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(1 of 8) </a:t>
            </a:r>
          </a:p>
        </p:txBody>
      </p:sp>
      <p:sp>
        <p:nvSpPr>
          <p:cNvPr id="9219" name="Rectangle 3"/>
          <p:cNvSpPr>
            <a:spLocks noGrp="1" noChangeArrowheads="1"/>
          </p:cNvSpPr>
          <p:nvPr>
            <p:ph type="body" idx="4294967295"/>
            <p:custDataLst>
              <p:tags r:id="rId2"/>
            </p:custDataLst>
          </p:nvPr>
        </p:nvSpPr>
        <p:spPr>
          <a:xfrm>
            <a:off x="685800" y="1447800"/>
            <a:ext cx="33528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228600" bIns="228600"/>
          <a:lstStyle/>
          <a:p>
            <a:pPr eaLnBrk="1" hangingPunct="1">
              <a:buClr>
                <a:schemeClr val="bg1"/>
              </a:buClr>
            </a:pPr>
            <a:r>
              <a:rPr lang="en-US" altLang="en-US">
                <a:solidFill>
                  <a:schemeClr val="bg1"/>
                </a:solidFill>
                <a:ea typeface="ヒラギノ角ゴ Pro W3" charset="-128"/>
              </a:rPr>
              <a:t>EMS system</a:t>
            </a:r>
          </a:p>
          <a:p>
            <a:pPr lvl="1" eaLnBrk="1" hangingPunct="1">
              <a:buClr>
                <a:schemeClr val="bg1"/>
              </a:buClr>
            </a:pPr>
            <a:r>
              <a:rPr lang="en-US" altLang="en-US">
                <a:solidFill>
                  <a:schemeClr val="bg1"/>
                </a:solidFill>
              </a:rPr>
              <a:t>Team of health care professionals</a:t>
            </a:r>
          </a:p>
          <a:p>
            <a:pPr lvl="1" eaLnBrk="1" hangingPunct="1">
              <a:buClr>
                <a:schemeClr val="bg1"/>
              </a:buClr>
            </a:pPr>
            <a:r>
              <a:rPr lang="en-US" altLang="en-US">
                <a:solidFill>
                  <a:schemeClr val="bg1"/>
                </a:solidFill>
              </a:rPr>
              <a:t>Provides emergency care and transport</a:t>
            </a:r>
          </a:p>
          <a:p>
            <a:pPr lvl="1" eaLnBrk="1" hangingPunct="1">
              <a:buClr>
                <a:schemeClr val="bg1"/>
              </a:buClr>
            </a:pPr>
            <a:r>
              <a:rPr lang="en-US" altLang="en-US">
                <a:solidFill>
                  <a:schemeClr val="bg1"/>
                </a:solidFill>
              </a:rPr>
              <a:t>Is governed by state laws</a:t>
            </a:r>
          </a:p>
        </p:txBody>
      </p:sp>
      <p:sp>
        <p:nvSpPr>
          <p:cNvPr id="9220" name="Rectangle 8"/>
          <p:cNvSpPr>
            <a:spLocks noChangeArrowheads="1"/>
          </p:cNvSpPr>
          <p:nvPr>
            <p:custDataLst>
              <p:tags r:id="rId3"/>
            </p:custDataLst>
          </p:nvPr>
        </p:nvSpPr>
        <p:spPr bwMode="auto">
          <a:xfrm>
            <a:off x="5778500" y="4879975"/>
            <a:ext cx="3157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Narrow" charset="0"/>
              </a:rPr>
              <a:t>© Corbis</a:t>
            </a:r>
          </a:p>
        </p:txBody>
      </p:sp>
      <p:sp>
        <p:nvSpPr>
          <p:cNvPr id="9221" name="TextBox 1"/>
          <p:cNvSpPr txBox="1">
            <a:spLocks noChangeArrowheads="1"/>
          </p:cNvSpPr>
          <p:nvPr/>
        </p:nvSpPr>
        <p:spPr bwMode="auto">
          <a:xfrm>
            <a:off x="5486400" y="25908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r>
              <a:rPr lang="en-US" altLang="en-US"/>
              <a:t>&lt;Figure CP01-01&gt; </a:t>
            </a:r>
          </a:p>
        </p:txBody>
      </p:sp>
      <p:pic>
        <p:nvPicPr>
          <p:cNvPr id="922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1676400"/>
            <a:ext cx="46831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p:txBody>
          <a:bodyPr/>
          <a:lstStyle/>
          <a:p>
            <a:r>
              <a:rPr lang="en-US" altLang="en-US">
                <a:ea typeface="ヒラギノ角ゴ Pro W3" charset="-128"/>
              </a:rPr>
              <a:t>Review</a:t>
            </a:r>
            <a:endParaRPr lang="en-US" altLang="en-US" sz="2400">
              <a:ea typeface="ヒラギノ角ゴ Pro W3" charset="-128"/>
            </a:endParaRPr>
          </a:p>
        </p:txBody>
      </p:sp>
      <p:sp>
        <p:nvSpPr>
          <p:cNvPr id="6451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457200" indent="-457200">
              <a:spcAft>
                <a:spcPct val="50000"/>
              </a:spcAft>
              <a:buFontTx/>
              <a:buAutoNum type="arabicPeriod"/>
            </a:pPr>
            <a:r>
              <a:rPr lang="en-US" altLang="en-US" sz="2400">
                <a:ea typeface="ヒラギノ角ゴ Pro W3" charset="-128"/>
              </a:rPr>
              <a:t>Which of the following is an example of care that is provided using standing orders?</a:t>
            </a:r>
          </a:p>
          <a:p>
            <a:pPr marL="914400" lvl="1">
              <a:spcBef>
                <a:spcPct val="0"/>
              </a:spcBef>
              <a:spcAft>
                <a:spcPct val="25000"/>
              </a:spcAft>
              <a:buFontTx/>
              <a:buAutoNum type="alphaUcPeriod"/>
            </a:pPr>
            <a:r>
              <a:rPr lang="en-US" altLang="en-US" sz="2200"/>
              <a:t>Medical control is contacted by the EMT after a patient with chest pain refuses EMS care.</a:t>
            </a:r>
          </a:p>
          <a:p>
            <a:pPr marL="914400" lvl="1">
              <a:spcBef>
                <a:spcPct val="0"/>
              </a:spcBef>
              <a:spcAft>
                <a:spcPct val="25000"/>
              </a:spcAft>
              <a:buFontTx/>
              <a:buAutoNum type="alphaUcPeriod"/>
            </a:pPr>
            <a:r>
              <a:rPr lang="en-US" altLang="en-US" sz="2200"/>
              <a:t>The EMT defibrillates a patient in cardiac arrest, begins CPR, and then contacts medical control.</a:t>
            </a:r>
          </a:p>
          <a:p>
            <a:pPr marL="914400" lvl="1">
              <a:spcBef>
                <a:spcPct val="0"/>
              </a:spcBef>
              <a:spcAft>
                <a:spcPct val="25000"/>
              </a:spcAft>
              <a:buFontTx/>
              <a:buAutoNum type="alphaUcPeriod"/>
            </a:pPr>
            <a:r>
              <a:rPr lang="en-US" altLang="en-US" sz="2200"/>
              <a:t>A physician gives the EMT an order via radio to administer oral glucose to a diabetic patient.</a:t>
            </a:r>
          </a:p>
          <a:p>
            <a:pPr marL="914400" lvl="1">
              <a:spcBef>
                <a:spcPct val="0"/>
              </a:spcBef>
              <a:spcAft>
                <a:spcPct val="25000"/>
              </a:spcAft>
              <a:buFontTx/>
              <a:buAutoNum type="alphaUcPeriod"/>
            </a:pPr>
            <a:r>
              <a:rPr lang="en-US" altLang="en-US" sz="2200"/>
              <a:t>Following an overdose, the EMT contacts the medical director for permission to give activated charcoal.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65539" name="Rectangle 5"/>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bIns="228600"/>
          <a:lstStyle/>
          <a:p>
            <a:pPr marL="0" indent="0">
              <a:buFontTx/>
              <a:buNone/>
            </a:pPr>
            <a:r>
              <a:rPr lang="en-US" altLang="en-US" b="1">
                <a:ea typeface="ヒラギノ角ゴ Pro W3" charset="-128"/>
              </a:rPr>
              <a:t>Answer: </a:t>
            </a:r>
            <a:r>
              <a:rPr lang="en-US" altLang="en-US">
                <a:solidFill>
                  <a:srgbClr val="F37021"/>
                </a:solidFill>
                <a:ea typeface="ヒラギノ角ゴ Pro W3" charset="-128"/>
              </a:rPr>
              <a:t>B</a:t>
            </a:r>
          </a:p>
          <a:p>
            <a:pPr marL="0" indent="0">
              <a:buFontTx/>
              <a:buNone/>
            </a:pPr>
            <a:r>
              <a:rPr lang="en-US" altLang="en-US" b="1">
                <a:ea typeface="ヒラギノ角ゴ Pro W3" charset="-128"/>
              </a:rPr>
              <a:t>Rationale: </a:t>
            </a:r>
            <a:r>
              <a:rPr lang="en-US" altLang="en-US">
                <a:ea typeface="ヒラギノ角ゴ Pro W3" charset="-128"/>
              </a:rPr>
              <a:t>Standing orders—a form of </a:t>
            </a:r>
            <a:br>
              <a:rPr lang="en-US" altLang="en-US">
                <a:ea typeface="ヒラギノ角ゴ Pro W3" charset="-128"/>
              </a:rPr>
            </a:br>
            <a:r>
              <a:rPr lang="en-US" altLang="en-US">
                <a:ea typeface="ヒラギノ角ゴ Pro W3" charset="-128"/>
              </a:rPr>
              <a:t>off-line (indirect) medical control—involves performing certain life-saving interventions </a:t>
            </a:r>
            <a:br>
              <a:rPr lang="en-US" altLang="en-US">
                <a:ea typeface="ヒラギノ角ゴ Pro W3" charset="-128"/>
              </a:rPr>
            </a:br>
            <a:r>
              <a:rPr lang="en-US" altLang="en-US">
                <a:ea typeface="ヒラギノ角ゴ Pro W3" charset="-128"/>
              </a:rPr>
              <a:t>(ie, CPR, defibrillation, bleeding control) before contacting a physician for further instructions.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6656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a:pPr>
            <a:r>
              <a:rPr lang="en-US" altLang="en-US" sz="2400">
                <a:ea typeface="ヒラギノ角ゴ Pro W3" charset="-128"/>
              </a:rPr>
              <a:t>Which of the following is an example of care that is provided using standing orders?</a:t>
            </a:r>
          </a:p>
          <a:p>
            <a:pPr marL="914400" lvl="1">
              <a:buFontTx/>
              <a:buAutoNum type="alphaUcPeriod"/>
            </a:pPr>
            <a:r>
              <a:rPr lang="en-US" altLang="en-US" sz="2100"/>
              <a:t>Medical control is contacted by the EMT after a patient with chest pain refuses EMS care.</a:t>
            </a:r>
          </a:p>
          <a:p>
            <a:pPr marL="914400" lvl="1">
              <a:spcBef>
                <a:spcPct val="0"/>
              </a:spcBef>
              <a:spcAft>
                <a:spcPct val="50000"/>
              </a:spcAft>
              <a:buFontTx/>
              <a:buNone/>
            </a:pPr>
            <a:r>
              <a:rPr lang="en-US" altLang="en-US" sz="2200" b="1"/>
              <a:t>	Rationale: </a:t>
            </a:r>
            <a:r>
              <a:rPr lang="en-US" altLang="en-US" sz="2200">
                <a:solidFill>
                  <a:srgbClr val="F37021"/>
                </a:solidFill>
              </a:rPr>
              <a:t>This is an example of online medical control given via the phone or radio.</a:t>
            </a:r>
          </a:p>
          <a:p>
            <a:pPr marL="914400" lvl="1">
              <a:buFontTx/>
              <a:buAutoNum type="alphaUcPeriod" startAt="2"/>
            </a:pPr>
            <a:r>
              <a:rPr lang="en-US" altLang="en-US" sz="2000"/>
              <a:t>The EMT defibrillates a patient in cardiac arrest, begins CPR, and then contacts medical control.</a:t>
            </a:r>
          </a:p>
          <a:p>
            <a:pPr marL="914400" lvl="1">
              <a:spcBef>
                <a:spcPct val="0"/>
              </a:spcBef>
              <a:spcAft>
                <a:spcPct val="50000"/>
              </a:spcAft>
              <a:buFontTx/>
              <a:buNone/>
            </a:pPr>
            <a:r>
              <a:rPr lang="en-US" altLang="en-US" sz="2200" b="1"/>
              <a:t>	Rationale:</a:t>
            </a:r>
            <a:r>
              <a:rPr lang="en-US" altLang="en-US" sz="2000"/>
              <a:t> </a:t>
            </a:r>
            <a:r>
              <a:rPr lang="en-US" altLang="en-US" sz="2200">
                <a:solidFill>
                  <a:srgbClr val="F37021"/>
                </a:solidFill>
              </a:rPr>
              <a:t>Correct answer </a:t>
            </a:r>
          </a:p>
          <a:p>
            <a:pPr marL="457200" indent="-457200">
              <a:lnSpc>
                <a:spcPct val="90000"/>
              </a:lnSpc>
            </a:pPr>
            <a:endParaRPr lang="en-US" altLang="en-US" sz="2400">
              <a:ea typeface="ヒラギノ角ゴ Pro W3"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6758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a:pPr>
            <a:r>
              <a:rPr lang="en-US" altLang="en-US" sz="2400">
                <a:ea typeface="ヒラギノ角ゴ Pro W3" charset="-128"/>
              </a:rPr>
              <a:t>Which of the following is an example of care that is provided using standard orders?</a:t>
            </a:r>
          </a:p>
          <a:p>
            <a:pPr marL="914400" lvl="1">
              <a:buFontTx/>
              <a:buAutoNum type="alphaUcPeriod" startAt="3"/>
            </a:pPr>
            <a:r>
              <a:rPr lang="en-US" altLang="en-US" sz="2200"/>
              <a:t>A physician gives the EMT an order via radio to administer oral glucose to a diabetic patient.</a:t>
            </a:r>
          </a:p>
          <a:p>
            <a:pPr marL="914400" lvl="1">
              <a:spcBef>
                <a:spcPct val="0"/>
              </a:spcBef>
              <a:spcAft>
                <a:spcPct val="50000"/>
              </a:spcAft>
              <a:buFontTx/>
              <a:buNone/>
            </a:pPr>
            <a:r>
              <a:rPr lang="en-US" altLang="en-US" sz="2200"/>
              <a:t>	</a:t>
            </a:r>
            <a:r>
              <a:rPr lang="en-US" altLang="en-US" sz="2200" b="1"/>
              <a:t>Rationale: </a:t>
            </a:r>
            <a:r>
              <a:rPr lang="en-US" altLang="en-US" sz="2200">
                <a:solidFill>
                  <a:srgbClr val="F37021"/>
                </a:solidFill>
              </a:rPr>
              <a:t>This is an example of online medical control given via the phone or radio.</a:t>
            </a:r>
          </a:p>
          <a:p>
            <a:pPr marL="914400" lvl="1">
              <a:buFontTx/>
              <a:buAutoNum type="alphaUcPeriod" startAt="4"/>
            </a:pPr>
            <a:r>
              <a:rPr lang="en-US" altLang="en-US" sz="2200"/>
              <a:t>Following an overdose, the EMT contacts the medical director for permission to give activated charcoal.</a:t>
            </a:r>
          </a:p>
          <a:p>
            <a:pPr marL="914400" lvl="1">
              <a:spcBef>
                <a:spcPct val="0"/>
              </a:spcBef>
              <a:buFontTx/>
              <a:buNone/>
            </a:pPr>
            <a:r>
              <a:rPr lang="en-US" altLang="en-US" sz="2200"/>
              <a:t>	</a:t>
            </a:r>
            <a:r>
              <a:rPr lang="en-US" altLang="en-US" sz="2200" b="1"/>
              <a:t>Rationale: </a:t>
            </a:r>
            <a:r>
              <a:rPr lang="en-US" altLang="en-US" sz="2200">
                <a:solidFill>
                  <a:srgbClr val="F37021"/>
                </a:solidFill>
              </a:rPr>
              <a:t>This is an example of online medical control given via the phone or radio.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6861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2"/>
            </a:pPr>
            <a:r>
              <a:rPr lang="en-US" altLang="en-US" sz="2400">
                <a:ea typeface="ヒラギノ角ゴ Pro W3" charset="-128"/>
              </a:rPr>
              <a:t>Quality control in an EMS system is the ultimate responsibility of the:</a:t>
            </a:r>
          </a:p>
          <a:p>
            <a:pPr marL="914400" lvl="1">
              <a:spcBef>
                <a:spcPct val="0"/>
              </a:spcBef>
              <a:spcAft>
                <a:spcPct val="25000"/>
              </a:spcAft>
              <a:buFontTx/>
              <a:buAutoNum type="alphaUcPeriod"/>
            </a:pPr>
            <a:r>
              <a:rPr lang="en-US" altLang="en-US" sz="2200"/>
              <a:t>paramedic.</a:t>
            </a:r>
          </a:p>
          <a:p>
            <a:pPr marL="914400" lvl="1">
              <a:spcBef>
                <a:spcPct val="0"/>
              </a:spcBef>
              <a:spcAft>
                <a:spcPct val="25000"/>
              </a:spcAft>
              <a:buFontTx/>
              <a:buAutoNum type="alphaUcPeriod"/>
            </a:pPr>
            <a:r>
              <a:rPr lang="en-US" altLang="en-US" sz="2200"/>
              <a:t>lead EMT.</a:t>
            </a:r>
          </a:p>
          <a:p>
            <a:pPr marL="914400" lvl="1">
              <a:spcBef>
                <a:spcPct val="0"/>
              </a:spcBef>
              <a:spcAft>
                <a:spcPct val="25000"/>
              </a:spcAft>
              <a:buFontTx/>
              <a:buAutoNum type="alphaUcPeriod"/>
            </a:pPr>
            <a:r>
              <a:rPr lang="en-US" altLang="en-US" sz="2200"/>
              <a:t>medical director.</a:t>
            </a:r>
          </a:p>
          <a:p>
            <a:pPr marL="914400" lvl="1">
              <a:spcAft>
                <a:spcPct val="25000"/>
              </a:spcAft>
              <a:buFontTx/>
              <a:buAutoNum type="alphaUcPeriod"/>
            </a:pPr>
            <a:r>
              <a:rPr lang="en-US" altLang="en-US" sz="2200"/>
              <a:t>EMS administrator.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6963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0" indent="0">
              <a:lnSpc>
                <a:spcPct val="115000"/>
              </a:lnSpc>
              <a:spcAft>
                <a:spcPct val="50000"/>
              </a:spcAft>
              <a:buFontTx/>
              <a:buNone/>
            </a:pPr>
            <a:r>
              <a:rPr lang="en-US" altLang="en-US" b="1">
                <a:ea typeface="ヒラギノ角ゴ Pro W3" charset="-128"/>
              </a:rPr>
              <a:t>Answer: </a:t>
            </a:r>
            <a:r>
              <a:rPr lang="en-US" altLang="en-US">
                <a:solidFill>
                  <a:srgbClr val="F37021"/>
                </a:solidFill>
                <a:ea typeface="ヒラギノ角ゴ Pro W3" charset="-128"/>
              </a:rPr>
              <a:t>C</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The medical director is responsible for maintaining quality control, which ensures that all staff members who are involved in caring for patients meet the standard of care on every call.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7065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2"/>
            </a:pPr>
            <a:r>
              <a:rPr lang="en-US" altLang="en-US" sz="2400">
                <a:ea typeface="ヒラギノ角ゴ Pro W3" charset="-128"/>
              </a:rPr>
              <a:t>Quality control in an EMS system is the ultimate responsibility of the:</a:t>
            </a:r>
          </a:p>
          <a:p>
            <a:pPr marL="914400" lvl="1">
              <a:spcBef>
                <a:spcPct val="0"/>
              </a:spcBef>
              <a:buFontTx/>
              <a:buAutoNum type="alphaUcPeriod"/>
            </a:pPr>
            <a:r>
              <a:rPr lang="en-US" altLang="en-US" sz="2200"/>
              <a:t>paramedic.</a:t>
            </a:r>
          </a:p>
          <a:p>
            <a:pPr marL="914400" lvl="1">
              <a:spcBef>
                <a:spcPct val="0"/>
              </a:spcBef>
              <a:spcAft>
                <a:spcPct val="50000"/>
              </a:spcAft>
              <a:buFontTx/>
              <a:buNone/>
            </a:pPr>
            <a:r>
              <a:rPr lang="en-US" altLang="en-US" sz="2200"/>
              <a:t>	</a:t>
            </a:r>
            <a:r>
              <a:rPr lang="en-US" altLang="en-US" sz="2200" b="1"/>
              <a:t>Rationale: </a:t>
            </a:r>
            <a:r>
              <a:rPr lang="en-US" altLang="en-US" sz="2200">
                <a:solidFill>
                  <a:srgbClr val="F37021"/>
                </a:solidFill>
              </a:rPr>
              <a:t>A paramedic has the knowledge and mastery of BLS and ALS skills.</a:t>
            </a:r>
          </a:p>
          <a:p>
            <a:pPr marL="914400" lvl="1">
              <a:spcBef>
                <a:spcPct val="0"/>
              </a:spcBef>
              <a:buFontTx/>
              <a:buAutoNum type="alphaUcPeriod" startAt="2"/>
            </a:pPr>
            <a:r>
              <a:rPr lang="en-US" altLang="en-US" sz="2200"/>
              <a:t>lead EMT.</a:t>
            </a:r>
          </a:p>
          <a:p>
            <a:pPr marL="914400" lvl="1">
              <a:spcBef>
                <a:spcPct val="0"/>
              </a:spcBef>
              <a:spcAft>
                <a:spcPct val="50000"/>
              </a:spcAft>
              <a:buFontTx/>
              <a:buNone/>
            </a:pPr>
            <a:r>
              <a:rPr lang="en-US" altLang="en-US" sz="2200"/>
              <a:t>	</a:t>
            </a:r>
            <a:r>
              <a:rPr lang="en-US" altLang="en-US" sz="2200" b="1"/>
              <a:t>Rationale: </a:t>
            </a:r>
            <a:r>
              <a:rPr lang="en-US" altLang="en-US" sz="2200">
                <a:solidFill>
                  <a:srgbClr val="F37021"/>
                </a:solidFill>
              </a:rPr>
              <a:t>This is the senior EMT with a service or company.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7168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2"/>
            </a:pPr>
            <a:r>
              <a:rPr lang="en-US" altLang="en-US" sz="2400">
                <a:ea typeface="ヒラギノ角ゴ Pro W3" charset="-128"/>
              </a:rPr>
              <a:t>Quality control in an EMS system is the ultimate responsibility of the:</a:t>
            </a:r>
          </a:p>
          <a:p>
            <a:pPr marL="914400" lvl="1">
              <a:spcBef>
                <a:spcPct val="0"/>
              </a:spcBef>
              <a:buFontTx/>
              <a:buAutoNum type="alphaUcPeriod" startAt="3"/>
            </a:pPr>
            <a:r>
              <a:rPr lang="en-US" altLang="en-US" sz="2200"/>
              <a:t>medical director.</a:t>
            </a:r>
          </a:p>
          <a:p>
            <a:pPr marL="914400" lvl="1">
              <a:spcBef>
                <a:spcPct val="0"/>
              </a:spcBef>
              <a:spcAft>
                <a:spcPct val="50000"/>
              </a:spcAft>
              <a:buFontTx/>
              <a:buNone/>
            </a:pPr>
            <a:r>
              <a:rPr lang="en-US" altLang="en-US" sz="2200"/>
              <a:t>	</a:t>
            </a:r>
            <a:r>
              <a:rPr lang="en-US" altLang="en-US" sz="2200" b="1"/>
              <a:t>Rationale: </a:t>
            </a:r>
            <a:r>
              <a:rPr lang="en-US" altLang="en-US" sz="2200">
                <a:solidFill>
                  <a:srgbClr val="F37021"/>
                </a:solidFill>
              </a:rPr>
              <a:t>Correct answer</a:t>
            </a:r>
          </a:p>
          <a:p>
            <a:pPr marL="914400" lvl="1">
              <a:spcBef>
                <a:spcPct val="0"/>
              </a:spcBef>
              <a:buFontTx/>
              <a:buAutoNum type="alphaUcPeriod" startAt="4"/>
            </a:pPr>
            <a:r>
              <a:rPr lang="en-US" altLang="en-US" sz="2200"/>
              <a:t>EMS administrator.</a:t>
            </a:r>
          </a:p>
          <a:p>
            <a:pPr marL="914400" lvl="1">
              <a:spcBef>
                <a:spcPct val="0"/>
              </a:spcBef>
              <a:buFontTx/>
              <a:buNone/>
            </a:pPr>
            <a:r>
              <a:rPr lang="en-US" altLang="en-US" sz="2200"/>
              <a:t>	</a:t>
            </a:r>
            <a:r>
              <a:rPr lang="en-US" altLang="en-US" sz="2200" b="1"/>
              <a:t>Rationale: </a:t>
            </a:r>
            <a:r>
              <a:rPr lang="en-US" altLang="en-US" sz="2200">
                <a:solidFill>
                  <a:srgbClr val="F37021"/>
                </a:solidFill>
              </a:rPr>
              <a:t>The EMS administrator sees to the daily operations and overall direction of the service or company.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270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3"/>
            </a:pPr>
            <a:r>
              <a:rPr lang="en-US" altLang="en-US" sz="2400">
                <a:ea typeface="ヒラギノ角ゴ Pro W3" charset="-128"/>
              </a:rPr>
              <a:t>Upon arriving at the scene of a domestic dispute, you hear yelling and the sound of breaking glass from inside the residence. You should:</a:t>
            </a:r>
          </a:p>
          <a:p>
            <a:pPr marL="914400" lvl="1">
              <a:buFontTx/>
              <a:buAutoNum type="alphaUcPeriod"/>
            </a:pPr>
            <a:r>
              <a:rPr lang="en-US" altLang="en-US" sz="2200"/>
              <a:t>immediately gain access to the patient.</a:t>
            </a:r>
          </a:p>
          <a:p>
            <a:pPr marL="914400" lvl="1">
              <a:buFontTx/>
              <a:buAutoNum type="alphaUcPeriod"/>
            </a:pPr>
            <a:r>
              <a:rPr lang="en-US" altLang="en-US" sz="2200"/>
              <a:t>carefully enter the house and then call the police.</a:t>
            </a:r>
          </a:p>
          <a:p>
            <a:pPr marL="914400" lvl="1">
              <a:buFontTx/>
              <a:buAutoNum type="alphaUcPeriod"/>
            </a:pPr>
            <a:r>
              <a:rPr lang="en-US" altLang="en-US" sz="2200"/>
              <a:t>retreat to a safe place until the police arrive.</a:t>
            </a:r>
          </a:p>
          <a:p>
            <a:pPr marL="914400" lvl="1">
              <a:buFontTx/>
              <a:buAutoNum type="alphaUcPeriod"/>
            </a:pPr>
            <a:r>
              <a:rPr lang="en-US" altLang="en-US" sz="2200"/>
              <a:t>tell the patient to exit the residence so you can provide care.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373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228600" rIns="228600"/>
          <a:lstStyle/>
          <a:p>
            <a:pPr marL="0" indent="0">
              <a:spcAft>
                <a:spcPct val="50000"/>
              </a:spcAft>
              <a:buFontTx/>
              <a:buNone/>
            </a:pPr>
            <a:r>
              <a:rPr lang="en-US" altLang="en-US" b="1">
                <a:ea typeface="ヒラギノ角ゴ Pro W3" charset="-128"/>
              </a:rPr>
              <a:t>Answer: </a:t>
            </a:r>
            <a:r>
              <a:rPr lang="en-US" altLang="en-US">
                <a:solidFill>
                  <a:srgbClr val="F37021"/>
                </a:solidFill>
                <a:ea typeface="ヒラギノ角ゴ Pro W3" charset="-128"/>
              </a:rPr>
              <a:t>C</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Never enter a scene in which signs of violence are present, including yelling, screaming, or the sound of breaking glass. Law enforcement must secure the scene prior to the EMT’s entry.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(2 of 8)</a:t>
            </a:r>
          </a:p>
        </p:txBody>
      </p:sp>
      <p:sp>
        <p:nvSpPr>
          <p:cNvPr id="10243"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137160"/>
          <a:lstStyle/>
          <a:p>
            <a:pPr eaLnBrk="1" hangingPunct="1">
              <a:spcBef>
                <a:spcPct val="35000"/>
              </a:spcBef>
              <a:buClr>
                <a:schemeClr val="bg1"/>
              </a:buClr>
            </a:pPr>
            <a:r>
              <a:rPr lang="en-US" altLang="en-US">
                <a:solidFill>
                  <a:schemeClr val="bg1"/>
                </a:solidFill>
                <a:ea typeface="ヒラギノ角ゴ Pro W3" charset="-128"/>
              </a:rPr>
              <a:t>After you complete this course, you are eligible to take either:</a:t>
            </a:r>
          </a:p>
          <a:p>
            <a:pPr lvl="1" eaLnBrk="1" hangingPunct="1">
              <a:spcBef>
                <a:spcPct val="35000"/>
              </a:spcBef>
              <a:buClr>
                <a:schemeClr val="bg1"/>
              </a:buClr>
            </a:pPr>
            <a:r>
              <a:rPr lang="en-US" altLang="en-US">
                <a:solidFill>
                  <a:schemeClr val="bg1"/>
                </a:solidFill>
              </a:rPr>
              <a:t>The National Registry of EMTs exam</a:t>
            </a:r>
          </a:p>
          <a:p>
            <a:pPr lvl="1" eaLnBrk="1" hangingPunct="1">
              <a:spcBef>
                <a:spcPct val="35000"/>
              </a:spcBef>
              <a:buClr>
                <a:schemeClr val="bg1"/>
              </a:buClr>
            </a:pPr>
            <a:r>
              <a:rPr lang="en-US" altLang="en-US">
                <a:solidFill>
                  <a:schemeClr val="bg1"/>
                </a:solidFill>
              </a:rPr>
              <a:t>Your state’s certification exam</a:t>
            </a:r>
          </a:p>
          <a:p>
            <a:pPr eaLnBrk="1" hangingPunct="1">
              <a:spcBef>
                <a:spcPct val="35000"/>
              </a:spcBef>
              <a:buClr>
                <a:schemeClr val="bg1"/>
              </a:buClr>
            </a:pPr>
            <a:r>
              <a:rPr lang="en-US" altLang="en-US">
                <a:solidFill>
                  <a:schemeClr val="bg1"/>
                </a:solidFill>
                <a:ea typeface="ヒラギノ角ゴ Pro W3" charset="-128"/>
              </a:rPr>
              <a:t>After you pass this exam, you are eligible to apply for state licensure.</a:t>
            </a:r>
          </a:p>
          <a:p>
            <a:pPr lvl="1" eaLnBrk="1" hangingPunct="1">
              <a:spcBef>
                <a:spcPct val="35000"/>
              </a:spcBef>
            </a:pPr>
            <a:endParaRPr lang="en-US" altLang="en-US">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7475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3"/>
            </a:pPr>
            <a:r>
              <a:rPr lang="en-US" altLang="en-US" sz="2400">
                <a:ea typeface="ヒラギノ角ゴ Pro W3" charset="-128"/>
              </a:rPr>
              <a:t>Upon arriving at the scene of a domestic dispute, you hear yelling and the sound of breaking glass from inside the residence. You should:</a:t>
            </a:r>
          </a:p>
          <a:p>
            <a:pPr marL="914400" lvl="1">
              <a:spcBef>
                <a:spcPct val="50000"/>
              </a:spcBef>
              <a:buFontTx/>
              <a:buAutoNum type="alphaUcPeriod"/>
            </a:pPr>
            <a:r>
              <a:rPr lang="en-US" altLang="en-US" sz="2200"/>
              <a:t>immediately gain access to the patient.</a:t>
            </a:r>
          </a:p>
          <a:p>
            <a:pPr marL="914400" lvl="1">
              <a:spcBef>
                <a:spcPct val="0"/>
              </a:spcBef>
              <a:buFontTx/>
              <a:buNone/>
            </a:pPr>
            <a:r>
              <a:rPr lang="en-US" altLang="en-US" sz="2200"/>
              <a:t>	</a:t>
            </a:r>
            <a:r>
              <a:rPr lang="en-US" altLang="en-US" sz="2200" b="1"/>
              <a:t>Rationale: </a:t>
            </a:r>
            <a:r>
              <a:rPr lang="en-US" altLang="en-US" sz="2200">
                <a:solidFill>
                  <a:srgbClr val="F37021"/>
                </a:solidFill>
              </a:rPr>
              <a:t>Never enter a scene in which signs of violence are present. Law enforcement must secure the scene. </a:t>
            </a:r>
          </a:p>
          <a:p>
            <a:pPr marL="914400" lvl="1">
              <a:spcBef>
                <a:spcPct val="50000"/>
              </a:spcBef>
              <a:buFontTx/>
              <a:buAutoNum type="alphaUcPeriod" startAt="2"/>
            </a:pPr>
            <a:r>
              <a:rPr lang="en-US" altLang="en-US" sz="2200"/>
              <a:t>carefully enter the house and then call the police.</a:t>
            </a:r>
          </a:p>
          <a:p>
            <a:pPr marL="914400" lvl="1">
              <a:spcBef>
                <a:spcPct val="0"/>
              </a:spcBef>
              <a:buFontTx/>
              <a:buNone/>
            </a:pPr>
            <a:r>
              <a:rPr lang="en-US" altLang="en-US" sz="2200"/>
              <a:t>	</a:t>
            </a:r>
            <a:r>
              <a:rPr lang="en-US" altLang="en-US" sz="2200" b="1"/>
              <a:t>Rationale: </a:t>
            </a:r>
            <a:r>
              <a:rPr lang="en-US" altLang="en-US" sz="2200">
                <a:solidFill>
                  <a:srgbClr val="F37021"/>
                </a:solidFill>
              </a:rPr>
              <a:t>Never enter a scene in which signs of violence are present. Law enforcement must secure the scene.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7577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3"/>
            </a:pPr>
            <a:r>
              <a:rPr lang="en-US" altLang="en-US" sz="2400">
                <a:ea typeface="ヒラギノ角ゴ Pro W3" charset="-128"/>
              </a:rPr>
              <a:t>Upon arriving at the scene of a domestic dispute, you hear yelling and the sound of breaking glass from inside the residence. You should:</a:t>
            </a:r>
          </a:p>
          <a:p>
            <a:pPr marL="914400" lvl="1">
              <a:lnSpc>
                <a:spcPct val="90000"/>
              </a:lnSpc>
              <a:spcBef>
                <a:spcPct val="50000"/>
              </a:spcBef>
              <a:buFontTx/>
              <a:buAutoNum type="alphaUcPeriod" startAt="3"/>
            </a:pPr>
            <a:r>
              <a:rPr lang="en-US" altLang="en-US" sz="2200"/>
              <a:t>retreat to a safe place until the police arrive.</a:t>
            </a:r>
          </a:p>
          <a:p>
            <a:pPr marL="914400" lvl="1">
              <a:lnSpc>
                <a:spcPct val="90000"/>
              </a:lnSpc>
              <a:spcBef>
                <a:spcPct val="0"/>
              </a:spcBef>
              <a:buFontTx/>
              <a:buNone/>
            </a:pPr>
            <a:r>
              <a:rPr lang="en-US" altLang="en-US" sz="2200"/>
              <a:t>	</a:t>
            </a:r>
            <a:r>
              <a:rPr lang="en-US" altLang="en-US" sz="2200" b="1"/>
              <a:t>Rationale: </a:t>
            </a:r>
            <a:r>
              <a:rPr lang="en-US" altLang="en-US" sz="2200">
                <a:solidFill>
                  <a:srgbClr val="F37021"/>
                </a:solidFill>
              </a:rPr>
              <a:t>Correct answer</a:t>
            </a:r>
          </a:p>
          <a:p>
            <a:pPr marL="914400" lvl="1">
              <a:lnSpc>
                <a:spcPct val="90000"/>
              </a:lnSpc>
              <a:spcBef>
                <a:spcPct val="0"/>
              </a:spcBef>
              <a:buFontTx/>
              <a:buNone/>
            </a:pPr>
            <a:endParaRPr lang="en-US" altLang="en-US" sz="2200"/>
          </a:p>
          <a:p>
            <a:pPr marL="914400" lvl="1">
              <a:lnSpc>
                <a:spcPct val="90000"/>
              </a:lnSpc>
              <a:buFontTx/>
              <a:buAutoNum type="alphaUcPeriod" startAt="4"/>
            </a:pPr>
            <a:r>
              <a:rPr lang="en-US" altLang="en-US" sz="2200"/>
              <a:t>tell the patient to exit the residence so you can provide care.</a:t>
            </a:r>
          </a:p>
          <a:p>
            <a:pPr marL="914400" lvl="1">
              <a:lnSpc>
                <a:spcPct val="90000"/>
              </a:lnSpc>
              <a:spcBef>
                <a:spcPct val="0"/>
              </a:spcBef>
              <a:buFontTx/>
              <a:buNone/>
            </a:pPr>
            <a:r>
              <a:rPr lang="en-US" altLang="en-US" sz="2200"/>
              <a:t>	</a:t>
            </a:r>
            <a:r>
              <a:rPr lang="en-US" altLang="en-US" sz="2200" b="1"/>
              <a:t>Rationale: </a:t>
            </a:r>
            <a:r>
              <a:rPr lang="en-US" altLang="en-US" sz="2200">
                <a:solidFill>
                  <a:srgbClr val="F37021"/>
                </a:solidFill>
              </a:rPr>
              <a:t>Never enter a scene in which signs of violence are present. Law enforcement must secure the scene.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680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4"/>
            </a:pPr>
            <a:r>
              <a:rPr lang="en-US" altLang="en-US" sz="2400">
                <a:ea typeface="ヒラギノ角ゴ Pro W3" charset="-128"/>
              </a:rPr>
              <a:t>Which of the following is NOT a component of continuous quality improvement (CQI)? </a:t>
            </a:r>
          </a:p>
          <a:p>
            <a:pPr marL="914400" lvl="1">
              <a:spcBef>
                <a:spcPct val="0"/>
              </a:spcBef>
              <a:spcAft>
                <a:spcPct val="25000"/>
              </a:spcAft>
              <a:buFontTx/>
              <a:buAutoNum type="alphaUcPeriod"/>
            </a:pPr>
            <a:r>
              <a:rPr lang="en-US" altLang="en-US" sz="2100"/>
              <a:t>Periodic review of run reports</a:t>
            </a:r>
          </a:p>
          <a:p>
            <a:pPr marL="914400" lvl="1">
              <a:spcBef>
                <a:spcPct val="0"/>
              </a:spcBef>
              <a:spcAft>
                <a:spcPct val="25000"/>
              </a:spcAft>
              <a:buFontTx/>
              <a:buAutoNum type="alphaUcPeriod"/>
            </a:pPr>
            <a:r>
              <a:rPr lang="en-US" altLang="en-US" sz="2100"/>
              <a:t>Discussion of needs for improvement</a:t>
            </a:r>
          </a:p>
          <a:p>
            <a:pPr marL="914400" lvl="1">
              <a:spcBef>
                <a:spcPct val="0"/>
              </a:spcBef>
              <a:spcAft>
                <a:spcPct val="25000"/>
              </a:spcAft>
              <a:buFontTx/>
              <a:buAutoNum type="alphaUcPeriod"/>
            </a:pPr>
            <a:r>
              <a:rPr lang="en-US" altLang="en-US" sz="2100"/>
              <a:t>Negative feedback given to those who make mistakes while on a call</a:t>
            </a:r>
          </a:p>
          <a:p>
            <a:pPr marL="914400" lvl="1">
              <a:spcBef>
                <a:spcPct val="0"/>
              </a:spcBef>
              <a:spcAft>
                <a:spcPct val="25000"/>
              </a:spcAft>
              <a:buFontTx/>
              <a:buAutoNum type="alphaUcPeriod"/>
            </a:pPr>
            <a:r>
              <a:rPr lang="en-US" altLang="en-US" sz="2100"/>
              <a:t>Remedial training as deemed necessary by the medical director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782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0" indent="0">
              <a:lnSpc>
                <a:spcPct val="115000"/>
              </a:lnSpc>
              <a:spcAft>
                <a:spcPct val="50000"/>
              </a:spcAft>
              <a:buFontTx/>
              <a:buNone/>
            </a:pPr>
            <a:r>
              <a:rPr lang="en-US" altLang="en-US" b="1">
                <a:ea typeface="ヒラギノ角ゴ Pro W3" charset="-128"/>
              </a:rPr>
              <a:t>Answer: </a:t>
            </a:r>
            <a:r>
              <a:rPr lang="en-US" altLang="en-US">
                <a:solidFill>
                  <a:srgbClr val="F37021"/>
                </a:solidFill>
                <a:ea typeface="ヒラギノ角ゴ Pro W3" charset="-128"/>
              </a:rPr>
              <a:t>C</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The purpose of CQI is to ensure that the standard of care is provided on all calls. This involves periodic run report reviews, discussing needs for improvement, and providing remedial training as deemed necessary by the medical director. Positive feedback should be provided during this process.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885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FontTx/>
              <a:buAutoNum type="arabicPeriod" startAt="4"/>
            </a:pPr>
            <a:r>
              <a:rPr lang="en-US" altLang="en-US" sz="2400">
                <a:ea typeface="ヒラギノ角ゴ Pro W3" charset="-128"/>
              </a:rPr>
              <a:t>Which of the following is NOT a component of continuous quality improvement (CQI)? </a:t>
            </a:r>
          </a:p>
          <a:p>
            <a:pPr marL="914400" lvl="1">
              <a:buFontTx/>
              <a:buAutoNum type="alphaUcPeriod"/>
            </a:pPr>
            <a:r>
              <a:rPr lang="en-US" altLang="en-US" sz="2200"/>
              <a:t>Periodic review of run reports</a:t>
            </a:r>
          </a:p>
          <a:p>
            <a:pPr marL="914400" lvl="1">
              <a:spcBef>
                <a:spcPct val="0"/>
              </a:spcBef>
              <a:buFontTx/>
              <a:buNone/>
            </a:pPr>
            <a:r>
              <a:rPr lang="en-US" altLang="en-US" sz="2200"/>
              <a:t>	</a:t>
            </a:r>
            <a:r>
              <a:rPr lang="en-US" altLang="en-US" sz="2200" b="1"/>
              <a:t>Rationale: </a:t>
            </a:r>
            <a:r>
              <a:rPr lang="en-US" altLang="en-US" sz="2200">
                <a:solidFill>
                  <a:srgbClr val="F37021"/>
                </a:solidFill>
              </a:rPr>
              <a:t>This is a part of CQI.</a:t>
            </a:r>
          </a:p>
          <a:p>
            <a:pPr marL="914400" lvl="1">
              <a:buFontTx/>
              <a:buAutoNum type="alphaUcPeriod" startAt="3"/>
            </a:pPr>
            <a:r>
              <a:rPr lang="en-US" altLang="en-US" sz="2200"/>
              <a:t>Discussion of needs for improvement</a:t>
            </a:r>
          </a:p>
          <a:p>
            <a:pPr marL="914400" lvl="1">
              <a:spcBef>
                <a:spcPct val="0"/>
              </a:spcBef>
              <a:buFontTx/>
              <a:buNone/>
            </a:pPr>
            <a:r>
              <a:rPr lang="en-US" altLang="en-US" sz="2200"/>
              <a:t>	</a:t>
            </a:r>
            <a:r>
              <a:rPr lang="en-US" altLang="en-US" sz="2200" b="1"/>
              <a:t>Rationale: </a:t>
            </a:r>
            <a:r>
              <a:rPr lang="en-US" altLang="en-US" sz="2200">
                <a:solidFill>
                  <a:srgbClr val="F37021"/>
                </a:solidFill>
              </a:rPr>
              <a:t>This is a part of CQI.</a:t>
            </a:r>
          </a:p>
          <a:p>
            <a:pPr marL="914400" lvl="1">
              <a:buFontTx/>
              <a:buAutoNum type="alphaUcPeriod" startAt="3"/>
            </a:pPr>
            <a:r>
              <a:rPr lang="en-US" altLang="en-US" sz="2200"/>
              <a:t>Negative feedback given to those who make mistakes while on a call</a:t>
            </a:r>
          </a:p>
          <a:p>
            <a:pPr marL="914400" lvl="1">
              <a:spcBef>
                <a:spcPct val="0"/>
              </a:spcBef>
              <a:buFontTx/>
              <a:buNone/>
            </a:pPr>
            <a:r>
              <a:rPr lang="en-US" altLang="en-US" sz="2200"/>
              <a:t>	</a:t>
            </a:r>
            <a:r>
              <a:rPr lang="en-US" altLang="en-US" sz="2200" b="1"/>
              <a:t>Rationale: </a:t>
            </a:r>
            <a:r>
              <a:rPr lang="en-US" altLang="en-US" sz="2200">
                <a:solidFill>
                  <a:srgbClr val="F37021"/>
                </a:solidFill>
              </a:rPr>
              <a:t>Correct answer</a:t>
            </a:r>
          </a:p>
          <a:p>
            <a:pPr marL="914400" lvl="1">
              <a:buFontTx/>
              <a:buAutoNum type="alphaUcPeriod" startAt="4"/>
            </a:pPr>
            <a:r>
              <a:rPr lang="en-US" altLang="en-US" sz="2200"/>
              <a:t>Remedial training as deemed necessary by the medical director</a:t>
            </a:r>
          </a:p>
          <a:p>
            <a:pPr marL="914400" lvl="1">
              <a:spcBef>
                <a:spcPct val="0"/>
              </a:spcBef>
              <a:buFontTx/>
              <a:buNone/>
            </a:pPr>
            <a:r>
              <a:rPr lang="en-US" altLang="en-US" sz="2200"/>
              <a:t>	</a:t>
            </a:r>
            <a:r>
              <a:rPr lang="en-US" altLang="en-US" sz="2200" b="1"/>
              <a:t>Rationale: </a:t>
            </a:r>
            <a:r>
              <a:rPr lang="en-US" altLang="en-US" sz="2200">
                <a:solidFill>
                  <a:srgbClr val="F37021"/>
                </a:solidFill>
              </a:rPr>
              <a:t>This is a part of CQI.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7987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buFontTx/>
              <a:buAutoNum type="arabicPeriod" startAt="5"/>
            </a:pPr>
            <a:r>
              <a:rPr lang="en-US" altLang="en-US" sz="2400">
                <a:ea typeface="ヒラギノ角ゴ Pro W3" charset="-128"/>
              </a:rPr>
              <a:t>All of the following are responsibilities of the EMS medical director, EXCEPT:</a:t>
            </a:r>
          </a:p>
          <a:p>
            <a:pPr marL="914400" lvl="1">
              <a:spcBef>
                <a:spcPct val="50000"/>
              </a:spcBef>
              <a:buFontTx/>
              <a:buAutoNum type="alphaUcPeriod"/>
            </a:pPr>
            <a:r>
              <a:rPr lang="en-US" altLang="en-US" sz="2100"/>
              <a:t>evaluating patient insurance information.</a:t>
            </a:r>
          </a:p>
          <a:p>
            <a:pPr marL="914400" lvl="1">
              <a:spcBef>
                <a:spcPct val="50000"/>
              </a:spcBef>
              <a:buFontTx/>
              <a:buAutoNum type="alphaUcPeriod"/>
            </a:pPr>
            <a:r>
              <a:rPr lang="en-US" altLang="en-US" sz="2100"/>
              <a:t>serving as a liaison to the medical community.</a:t>
            </a:r>
          </a:p>
          <a:p>
            <a:pPr marL="914400" lvl="1">
              <a:spcBef>
                <a:spcPct val="50000"/>
              </a:spcBef>
              <a:buFontTx/>
              <a:buAutoNum type="alphaUcPeriod"/>
            </a:pPr>
            <a:r>
              <a:rPr lang="en-US" altLang="en-US" sz="2100"/>
              <a:t>ensuring that the appropriate standards are met by EMTs.</a:t>
            </a:r>
          </a:p>
          <a:p>
            <a:pPr marL="914400" lvl="1">
              <a:spcBef>
                <a:spcPct val="50000"/>
              </a:spcBef>
              <a:buFontTx/>
              <a:buAutoNum type="alphaUcPeriod"/>
            </a:pPr>
            <a:r>
              <a:rPr lang="en-US" altLang="en-US" sz="2100"/>
              <a:t>ensuring appropriate EMT education and continuing training.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089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0" indent="0">
              <a:lnSpc>
                <a:spcPct val="115000"/>
              </a:lnSpc>
              <a:spcAft>
                <a:spcPct val="50000"/>
              </a:spcAft>
              <a:buFontTx/>
              <a:buNone/>
            </a:pPr>
            <a:r>
              <a:rPr lang="en-US" altLang="en-US" b="1">
                <a:ea typeface="ヒラギノ角ゴ Pro W3" charset="-128"/>
              </a:rPr>
              <a:t>Answer:</a:t>
            </a:r>
            <a:r>
              <a:rPr lang="en-US" altLang="en-US">
                <a:ea typeface="ヒラギノ角ゴ Pro W3" charset="-128"/>
              </a:rPr>
              <a:t> </a:t>
            </a:r>
            <a:r>
              <a:rPr lang="en-US" altLang="en-US">
                <a:solidFill>
                  <a:srgbClr val="F37021"/>
                </a:solidFill>
                <a:ea typeface="ヒラギノ角ゴ Pro W3" charset="-128"/>
              </a:rPr>
              <a:t>A</a:t>
            </a:r>
          </a:p>
          <a:p>
            <a:pPr marL="0" indent="0">
              <a:spcBef>
                <a:spcPct val="0"/>
              </a:spcBef>
              <a:spcAft>
                <a:spcPct val="50000"/>
              </a:spcAft>
              <a:buFontTx/>
              <a:buNone/>
            </a:pPr>
            <a:r>
              <a:rPr lang="en-US" altLang="en-US" b="1">
                <a:ea typeface="ヒラギノ角ゴ Pro W3" charset="-128"/>
              </a:rPr>
              <a:t>Rationale:</a:t>
            </a:r>
            <a:r>
              <a:rPr lang="en-US" altLang="en-US">
                <a:ea typeface="ヒラギノ角ゴ Pro W3" charset="-128"/>
              </a:rPr>
              <a:t> Responsibilities of the medical director include serving as a liaison to the medical community, ensuring that appropriate standards are met by EMS personnel, and ensuring appropriate EMT education and continuing training. Insurance matters are handled by the EMS billing department.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8192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FontTx/>
              <a:buAutoNum type="arabicPeriod" startAt="5"/>
            </a:pPr>
            <a:r>
              <a:rPr lang="en-US" altLang="en-US" sz="2400">
                <a:ea typeface="ヒラギノ角ゴ Pro W3" charset="-128"/>
              </a:rPr>
              <a:t>All of the following are responsibilities of the EMS medical director, EXCEPT:</a:t>
            </a:r>
          </a:p>
          <a:p>
            <a:pPr marL="914400" lvl="1">
              <a:spcBef>
                <a:spcPct val="50000"/>
              </a:spcBef>
              <a:buFontTx/>
              <a:buAutoNum type="alphaUcPeriod"/>
            </a:pPr>
            <a:r>
              <a:rPr lang="en-US" altLang="en-US" sz="2200"/>
              <a:t>evaluating patient insurance information.</a:t>
            </a:r>
          </a:p>
          <a:p>
            <a:pPr marL="914400" lvl="1">
              <a:spcBef>
                <a:spcPct val="0"/>
              </a:spcBef>
              <a:buFontTx/>
              <a:buNone/>
            </a:pPr>
            <a:r>
              <a:rPr lang="en-US" altLang="en-US" sz="2200"/>
              <a:t>	</a:t>
            </a:r>
            <a:r>
              <a:rPr lang="en-US" altLang="en-US" sz="2200" b="1"/>
              <a:t>Rationale: </a:t>
            </a:r>
            <a:r>
              <a:rPr lang="en-US" altLang="en-US" sz="2200">
                <a:solidFill>
                  <a:srgbClr val="F37021"/>
                </a:solidFill>
              </a:rPr>
              <a:t>Correct answer </a:t>
            </a:r>
          </a:p>
          <a:p>
            <a:pPr marL="914400" lvl="1">
              <a:spcBef>
                <a:spcPct val="50000"/>
              </a:spcBef>
              <a:buFontTx/>
              <a:buAutoNum type="alphaUcPeriod" startAt="2"/>
            </a:pPr>
            <a:r>
              <a:rPr lang="en-US" altLang="en-US" sz="2200"/>
              <a:t>serving as a liaison to the medical community.</a:t>
            </a:r>
          </a:p>
          <a:p>
            <a:pPr marL="914400" lvl="1">
              <a:spcBef>
                <a:spcPct val="0"/>
              </a:spcBef>
              <a:buFontTx/>
              <a:buNone/>
            </a:pPr>
            <a:r>
              <a:rPr lang="en-US" altLang="en-US" sz="2200"/>
              <a:t>	</a:t>
            </a:r>
            <a:r>
              <a:rPr lang="en-US" altLang="en-US" sz="2200" b="1"/>
              <a:t>Rationale:</a:t>
            </a:r>
            <a:r>
              <a:rPr lang="en-US" altLang="en-US" sz="2200"/>
              <a:t> </a:t>
            </a:r>
            <a:r>
              <a:rPr lang="en-US" altLang="en-US" sz="2200">
                <a:solidFill>
                  <a:srgbClr val="F37021"/>
                </a:solidFill>
              </a:rPr>
              <a:t>This is the responsibility of the medical director.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8294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FontTx/>
              <a:buAutoNum type="arabicPeriod" startAt="5"/>
            </a:pPr>
            <a:r>
              <a:rPr lang="en-US" altLang="en-US" sz="2400">
                <a:ea typeface="ヒラギノ角ゴ Pro W3" charset="-128"/>
              </a:rPr>
              <a:t>All of the following are responsibilities of the EMS medical director, EXCEPT:</a:t>
            </a:r>
          </a:p>
          <a:p>
            <a:pPr marL="914400" lvl="1">
              <a:spcBef>
                <a:spcPct val="50000"/>
              </a:spcBef>
              <a:buFontTx/>
              <a:buAutoNum type="alphaUcPeriod" startAt="3"/>
            </a:pPr>
            <a:r>
              <a:rPr lang="en-US" altLang="en-US" sz="2200"/>
              <a:t>ensuring that the appropriate standards are met by EMTs.</a:t>
            </a:r>
          </a:p>
          <a:p>
            <a:pPr marL="914400" lvl="1">
              <a:spcBef>
                <a:spcPct val="0"/>
              </a:spcBef>
              <a:buFontTx/>
              <a:buNone/>
            </a:pPr>
            <a:r>
              <a:rPr lang="en-US" altLang="en-US" sz="2200"/>
              <a:t>	</a:t>
            </a:r>
            <a:r>
              <a:rPr lang="en-US" altLang="en-US" sz="2200" b="1"/>
              <a:t>Rationale:</a:t>
            </a:r>
            <a:r>
              <a:rPr lang="en-US" altLang="en-US" sz="2200"/>
              <a:t> </a:t>
            </a:r>
            <a:r>
              <a:rPr lang="en-US" altLang="en-US" sz="2200">
                <a:solidFill>
                  <a:srgbClr val="F37021"/>
                </a:solidFill>
              </a:rPr>
              <a:t>This is the responsibility of the medical director.</a:t>
            </a:r>
          </a:p>
          <a:p>
            <a:pPr marL="914400" lvl="1">
              <a:spcBef>
                <a:spcPct val="50000"/>
              </a:spcBef>
              <a:buFontTx/>
              <a:buAutoNum type="alphaUcPeriod" startAt="4"/>
            </a:pPr>
            <a:r>
              <a:rPr lang="en-US" altLang="en-US" sz="2200"/>
              <a:t>ensuring appropriate EMT education and continuing training.</a:t>
            </a:r>
          </a:p>
          <a:p>
            <a:pPr marL="914400" lvl="1">
              <a:spcBef>
                <a:spcPct val="0"/>
              </a:spcBef>
              <a:buFontTx/>
              <a:buNone/>
            </a:pPr>
            <a:r>
              <a:rPr lang="en-US" altLang="en-US" sz="2200"/>
              <a:t>	</a:t>
            </a:r>
            <a:r>
              <a:rPr lang="en-US" altLang="en-US" sz="2200" b="1"/>
              <a:t>Rationale: </a:t>
            </a:r>
            <a:r>
              <a:rPr lang="en-US" altLang="en-US" sz="2200">
                <a:solidFill>
                  <a:srgbClr val="F37021"/>
                </a:solidFill>
              </a:rPr>
              <a:t>This is the responsibility of the medical director.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397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buFontTx/>
              <a:buAutoNum type="arabicPeriod" startAt="6"/>
            </a:pPr>
            <a:r>
              <a:rPr lang="en-US" altLang="en-US" sz="2400">
                <a:ea typeface="ヒラギノ角ゴ Pro W3" charset="-128"/>
              </a:rPr>
              <a:t>Which of the following situations would MOST likely disqualify a person for EMS certification?</a:t>
            </a:r>
          </a:p>
          <a:p>
            <a:pPr marL="914400" lvl="1">
              <a:spcBef>
                <a:spcPct val="50000"/>
              </a:spcBef>
              <a:buFontTx/>
              <a:buAutoNum type="alphaUcPeriod"/>
            </a:pPr>
            <a:r>
              <a:rPr lang="en-US" altLang="en-US" sz="2100"/>
              <a:t>A misdemeanor committed at age 17</a:t>
            </a:r>
          </a:p>
          <a:p>
            <a:pPr marL="914400" lvl="1">
              <a:spcBef>
                <a:spcPct val="50000"/>
              </a:spcBef>
              <a:buFontTx/>
              <a:buAutoNum type="alphaUcPeriod"/>
            </a:pPr>
            <a:r>
              <a:rPr lang="en-US" altLang="en-US" sz="2100"/>
              <a:t>Driving under the influence of alcohol</a:t>
            </a:r>
          </a:p>
          <a:p>
            <a:pPr marL="914400" lvl="1">
              <a:spcBef>
                <a:spcPct val="50000"/>
              </a:spcBef>
              <a:buFontTx/>
              <a:buAutoNum type="alphaUcPeriod"/>
            </a:pPr>
            <a:r>
              <a:rPr lang="en-US" altLang="en-US" sz="2100"/>
              <a:t>Possessing a valid driver’s license from another state</a:t>
            </a:r>
          </a:p>
          <a:p>
            <a:pPr marL="914400" lvl="1">
              <a:spcBef>
                <a:spcPct val="50000"/>
              </a:spcBef>
              <a:buFontTx/>
              <a:buAutoNum type="alphaUcPeriod"/>
            </a:pPr>
            <a:r>
              <a:rPr lang="en-US" altLang="en-US" sz="2100"/>
              <a:t>A mild hearing impairment that is corrected with hearing aids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(3 of 8)</a:t>
            </a:r>
          </a:p>
        </p:txBody>
      </p:sp>
      <p:sp>
        <p:nvSpPr>
          <p:cNvPr id="11267" name="Content Placeholder 2"/>
          <p:cNvSpPr>
            <a:spLocks noGrp="1"/>
          </p:cNvSpPr>
          <p:nvPr>
            <p:ph idx="4294967295"/>
            <p:custDataLst>
              <p:tags r:id="rId2"/>
            </p:custDataLst>
          </p:nvPr>
        </p:nvSpPr>
        <p:spPr>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rIns="228600"/>
          <a:lstStyle/>
          <a:p>
            <a:pPr eaLnBrk="1" hangingPunct="1">
              <a:buClr>
                <a:schemeClr val="bg1"/>
              </a:buClr>
            </a:pPr>
            <a:r>
              <a:rPr lang="en-US" altLang="en-US">
                <a:solidFill>
                  <a:schemeClr val="bg1"/>
                </a:solidFill>
                <a:ea typeface="ヒラギノ角ゴ Pro W3" charset="-128"/>
              </a:rPr>
              <a:t>Most states have four training and licensure levels:</a:t>
            </a:r>
          </a:p>
          <a:p>
            <a:pPr lvl="1" eaLnBrk="1" hangingPunct="1">
              <a:buClr>
                <a:schemeClr val="bg1"/>
              </a:buClr>
            </a:pPr>
            <a:r>
              <a:rPr lang="en-US" altLang="en-US">
                <a:solidFill>
                  <a:schemeClr val="bg1"/>
                </a:solidFill>
              </a:rPr>
              <a:t>EMR</a:t>
            </a:r>
          </a:p>
          <a:p>
            <a:pPr lvl="1" eaLnBrk="1" hangingPunct="1">
              <a:buClr>
                <a:schemeClr val="bg1"/>
              </a:buClr>
            </a:pPr>
            <a:r>
              <a:rPr lang="en-US" altLang="en-US">
                <a:solidFill>
                  <a:schemeClr val="bg1"/>
                </a:solidFill>
              </a:rPr>
              <a:t>EMT</a:t>
            </a:r>
          </a:p>
          <a:p>
            <a:pPr lvl="1" eaLnBrk="1" hangingPunct="1">
              <a:buClr>
                <a:schemeClr val="bg1"/>
              </a:buClr>
            </a:pPr>
            <a:r>
              <a:rPr lang="en-US" altLang="en-US">
                <a:solidFill>
                  <a:schemeClr val="bg1"/>
                </a:solidFill>
              </a:rPr>
              <a:t>AEMT</a:t>
            </a:r>
          </a:p>
          <a:p>
            <a:pPr lvl="1" eaLnBrk="1" hangingPunct="1">
              <a:buClr>
                <a:schemeClr val="bg1"/>
              </a:buClr>
            </a:pPr>
            <a:r>
              <a:rPr lang="en-US" altLang="en-US">
                <a:solidFill>
                  <a:schemeClr val="bg1"/>
                </a:solidFill>
              </a:rPr>
              <a:t>Paramedic</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499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228600" rIns="228600"/>
          <a:lstStyle/>
          <a:p>
            <a:pPr marL="0" indent="0">
              <a:lnSpc>
                <a:spcPct val="115000"/>
              </a:lnSpc>
              <a:spcAft>
                <a:spcPct val="50000"/>
              </a:spcAft>
              <a:buFontTx/>
              <a:buNone/>
            </a:pPr>
            <a:r>
              <a:rPr lang="en-US" altLang="en-US" b="1">
                <a:ea typeface="ヒラギノ角ゴ Pro W3" charset="-128"/>
              </a:rPr>
              <a:t>Answer: </a:t>
            </a:r>
            <a:r>
              <a:rPr lang="en-US" altLang="en-US">
                <a:solidFill>
                  <a:srgbClr val="F37021"/>
                </a:solidFill>
                <a:ea typeface="ヒラギノ角ゴ Pro W3" charset="-128"/>
              </a:rPr>
              <a:t>B</a:t>
            </a:r>
          </a:p>
          <a:p>
            <a:pPr marL="0" indent="0">
              <a:spcBef>
                <a:spcPct val="0"/>
              </a:spcBef>
              <a:spcAft>
                <a:spcPct val="50000"/>
              </a:spcAft>
              <a:buFontTx/>
              <a:buNone/>
            </a:pPr>
            <a:r>
              <a:rPr lang="en-US" altLang="en-US" b="1">
                <a:ea typeface="ヒラギノ角ゴ Pro W3" charset="-128"/>
              </a:rPr>
              <a:t>Rationale: </a:t>
            </a:r>
            <a:r>
              <a:rPr lang="en-US" altLang="en-US">
                <a:ea typeface="ヒラギノ角ゴ Pro W3" charset="-128"/>
              </a:rPr>
              <a:t>In most states, a person may be denied EMS certification for being convicted of a felony, such as driving under the influence of alcohol or other drugs.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8601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FontTx/>
              <a:buAutoNum type="arabicPeriod" startAt="6"/>
            </a:pPr>
            <a:r>
              <a:rPr lang="en-US" altLang="en-US" sz="2400">
                <a:ea typeface="ヒラギノ角ゴ Pro W3" charset="-128"/>
              </a:rPr>
              <a:t>Which of the following situations would MOST likely disqualify a person for EMS certification?</a:t>
            </a:r>
          </a:p>
          <a:p>
            <a:pPr marL="914400" lvl="1">
              <a:spcBef>
                <a:spcPct val="50000"/>
              </a:spcBef>
              <a:buFontTx/>
              <a:buAutoNum type="alphaUcPeriod"/>
            </a:pPr>
            <a:r>
              <a:rPr lang="en-US" altLang="en-US" sz="2200"/>
              <a:t>A misdemeanor committed at age 17</a:t>
            </a:r>
          </a:p>
          <a:p>
            <a:pPr marL="914400" lvl="1">
              <a:spcBef>
                <a:spcPct val="0"/>
              </a:spcBef>
              <a:buFontTx/>
              <a:buNone/>
            </a:pPr>
            <a:r>
              <a:rPr lang="en-US" altLang="en-US" sz="2200"/>
              <a:t>	</a:t>
            </a:r>
            <a:r>
              <a:rPr lang="en-US" altLang="en-US" sz="2200" b="1"/>
              <a:t>Rationale: </a:t>
            </a:r>
            <a:r>
              <a:rPr lang="en-US" altLang="en-US" sz="2200">
                <a:solidFill>
                  <a:srgbClr val="F37021"/>
                </a:solidFill>
              </a:rPr>
              <a:t>Most states seal misdemeanor juvenile records, so this act would not likely disqualify a person.</a:t>
            </a:r>
          </a:p>
          <a:p>
            <a:pPr marL="914400" lvl="1">
              <a:spcBef>
                <a:spcPct val="50000"/>
              </a:spcBef>
              <a:buFontTx/>
              <a:buAutoNum type="alphaUcPeriod" startAt="2"/>
            </a:pPr>
            <a:r>
              <a:rPr lang="en-US" altLang="en-US" sz="2200"/>
              <a:t>Driving under the influence of alcohol</a:t>
            </a:r>
          </a:p>
          <a:p>
            <a:pPr marL="914400" lvl="1">
              <a:spcBef>
                <a:spcPct val="0"/>
              </a:spcBef>
              <a:buFontTx/>
              <a:buNone/>
            </a:pPr>
            <a:r>
              <a:rPr lang="en-US" altLang="en-US" sz="2200"/>
              <a:t>	</a:t>
            </a: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8704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FontTx/>
              <a:buAutoNum type="arabicPeriod" startAt="6"/>
            </a:pPr>
            <a:r>
              <a:rPr lang="en-US" altLang="en-US" sz="2400">
                <a:ea typeface="ヒラギノ角ゴ Pro W3" charset="-128"/>
              </a:rPr>
              <a:t>Which of the following situations would MOST likely disqualify a person for EMS certification?</a:t>
            </a:r>
          </a:p>
          <a:p>
            <a:pPr marL="914400" lvl="1">
              <a:spcBef>
                <a:spcPct val="50000"/>
              </a:spcBef>
              <a:buFontTx/>
              <a:buAutoNum type="alphaUcPeriod" startAt="3"/>
            </a:pPr>
            <a:r>
              <a:rPr lang="en-US" altLang="en-US" sz="2200"/>
              <a:t>Possessing a valid driver's license from another state</a:t>
            </a:r>
          </a:p>
          <a:p>
            <a:pPr marL="914400" lvl="1">
              <a:spcBef>
                <a:spcPct val="0"/>
              </a:spcBef>
              <a:buFontTx/>
              <a:buNone/>
            </a:pPr>
            <a:r>
              <a:rPr lang="en-US" altLang="en-US" sz="2200"/>
              <a:t>	</a:t>
            </a:r>
            <a:r>
              <a:rPr lang="en-US" altLang="en-US" sz="2200" b="1"/>
              <a:t>Rationale: </a:t>
            </a:r>
            <a:r>
              <a:rPr lang="en-US" altLang="en-US" sz="2200">
                <a:solidFill>
                  <a:srgbClr val="F37021"/>
                </a:solidFill>
              </a:rPr>
              <a:t>Most states require providers to have a valid in-state driver’s license.</a:t>
            </a:r>
          </a:p>
          <a:p>
            <a:pPr marL="914400" lvl="1">
              <a:spcBef>
                <a:spcPct val="50000"/>
              </a:spcBef>
              <a:buFontTx/>
              <a:buAutoNum type="alphaUcPeriod" startAt="4"/>
            </a:pPr>
            <a:r>
              <a:rPr lang="en-US" altLang="en-US" sz="2200"/>
              <a:t>A mild hearing impairment that is corrected with hearing aids</a:t>
            </a:r>
          </a:p>
          <a:p>
            <a:pPr marL="914400" lvl="1">
              <a:spcBef>
                <a:spcPct val="0"/>
              </a:spcBef>
              <a:buFontTx/>
              <a:buNone/>
            </a:pPr>
            <a:r>
              <a:rPr lang="en-US" altLang="en-US" sz="2200"/>
              <a:t>	</a:t>
            </a:r>
            <a:r>
              <a:rPr lang="en-US" altLang="en-US" sz="2200" b="1"/>
              <a:t>Rationale: </a:t>
            </a:r>
            <a:r>
              <a:rPr lang="en-US" altLang="en-US" sz="2200">
                <a:solidFill>
                  <a:srgbClr val="F37021"/>
                </a:solidFill>
              </a:rPr>
              <a:t>If the performance of tasks are not impaired, it would not disqualify a person.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806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7"/>
            </a:pPr>
            <a:r>
              <a:rPr lang="en-US" altLang="en-US" sz="2400">
                <a:ea typeface="ヒラギノ角ゴ Pro W3" charset="-128"/>
              </a:rPr>
              <a:t>Which of the following should be the EMT’s highest priority? </a:t>
            </a:r>
          </a:p>
          <a:p>
            <a:pPr marL="914400" lvl="1">
              <a:buFontTx/>
              <a:buAutoNum type="alphaUcPeriod"/>
            </a:pPr>
            <a:r>
              <a:rPr lang="en-US" altLang="en-US" sz="2100"/>
              <a:t>Controlling severe bleeding</a:t>
            </a:r>
          </a:p>
          <a:p>
            <a:pPr marL="914400" lvl="1">
              <a:buFontTx/>
              <a:buAutoNum type="alphaUcPeriod"/>
            </a:pPr>
            <a:r>
              <a:rPr lang="en-US" altLang="en-US" sz="2100"/>
              <a:t>Maintaining a patient’s airway</a:t>
            </a:r>
          </a:p>
          <a:p>
            <a:pPr marL="914400" lvl="1">
              <a:buFontTx/>
              <a:buAutoNum type="alphaUcPeriod"/>
            </a:pPr>
            <a:r>
              <a:rPr lang="en-US" altLang="en-US" sz="2100"/>
              <a:t>Ensuring patient safety</a:t>
            </a:r>
          </a:p>
          <a:p>
            <a:pPr marL="914400" lvl="1">
              <a:buFontTx/>
              <a:buAutoNum type="alphaUcPeriod"/>
            </a:pPr>
            <a:r>
              <a:rPr lang="en-US" altLang="en-US" sz="2100"/>
              <a:t>Ensuring personal safety</a:t>
            </a:r>
            <a:endParaRPr lang="en-US" altLang="en-US" sz="20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8909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0" indent="0">
              <a:buFontTx/>
              <a:buNone/>
            </a:pPr>
            <a:r>
              <a:rPr lang="en-US" altLang="en-US" b="1">
                <a:ea typeface="ヒラギノ角ゴ Pro W3" charset="-128"/>
              </a:rPr>
              <a:t>Answer: </a:t>
            </a:r>
            <a:r>
              <a:rPr lang="en-US" altLang="en-US">
                <a:solidFill>
                  <a:srgbClr val="F37021"/>
                </a:solidFill>
                <a:ea typeface="ヒラギノ角ゴ Pro W3" charset="-128"/>
              </a:rPr>
              <a:t>D</a:t>
            </a:r>
          </a:p>
          <a:p>
            <a:pPr marL="0" indent="0">
              <a:buFontTx/>
              <a:buNone/>
            </a:pPr>
            <a:r>
              <a:rPr lang="en-US" altLang="en-US" b="1">
                <a:ea typeface="ヒラギノ角ゴ Pro W3" charset="-128"/>
              </a:rPr>
              <a:t>Rationale: </a:t>
            </a:r>
            <a:r>
              <a:rPr lang="en-US" altLang="en-US">
                <a:ea typeface="ヒラギノ角ゴ Pro W3" charset="-128"/>
              </a:rPr>
              <a:t>Personal safety is of utmost concern for the EMT. This involves sizing up a scene to determine whether the scene is safe to enter. This will ensure the safety of all personnel.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9011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FontTx/>
              <a:buAutoNum type="arabicPeriod" startAt="7"/>
            </a:pPr>
            <a:r>
              <a:rPr lang="en-US" altLang="en-US" sz="2400">
                <a:ea typeface="ヒラギノ角ゴ Pro W3" charset="-128"/>
              </a:rPr>
              <a:t>Which of the following should be the EMT’s highest priority? </a:t>
            </a:r>
          </a:p>
          <a:p>
            <a:pPr marL="914400" lvl="1">
              <a:spcBef>
                <a:spcPct val="50000"/>
              </a:spcBef>
              <a:buFontTx/>
              <a:buAutoNum type="alphaUcPeriod"/>
            </a:pPr>
            <a:r>
              <a:rPr lang="en-US" altLang="en-US" sz="2200"/>
              <a:t>Controlling severe bleeding</a:t>
            </a:r>
          </a:p>
          <a:p>
            <a:pPr marL="914400" lvl="1">
              <a:spcBef>
                <a:spcPct val="0"/>
              </a:spcBef>
              <a:buFontTx/>
              <a:buNone/>
            </a:pPr>
            <a:r>
              <a:rPr lang="en-US" altLang="en-US" sz="2200"/>
              <a:t>	</a:t>
            </a:r>
            <a:r>
              <a:rPr lang="en-US" altLang="en-US" sz="2200" b="1"/>
              <a:t>Rationale: </a:t>
            </a:r>
            <a:r>
              <a:rPr lang="en-US" altLang="en-US" sz="2200">
                <a:solidFill>
                  <a:srgbClr val="F37021"/>
                </a:solidFill>
              </a:rPr>
              <a:t>This is the priority once the patient’s airway and breathing have been addressed.</a:t>
            </a:r>
          </a:p>
          <a:p>
            <a:pPr marL="914400" lvl="1">
              <a:spcBef>
                <a:spcPct val="50000"/>
              </a:spcBef>
              <a:buFontTx/>
              <a:buAutoNum type="alphaUcPeriod" startAt="2"/>
            </a:pPr>
            <a:r>
              <a:rPr lang="en-US" altLang="en-US" sz="2200"/>
              <a:t>Maintaining a patient’s airway</a:t>
            </a:r>
          </a:p>
          <a:p>
            <a:pPr marL="914400" lvl="1">
              <a:spcBef>
                <a:spcPct val="0"/>
              </a:spcBef>
              <a:buFontTx/>
              <a:buNone/>
            </a:pPr>
            <a:r>
              <a:rPr lang="en-US" altLang="en-US" sz="2200" b="1"/>
              <a:t>	Rationale: </a:t>
            </a:r>
            <a:r>
              <a:rPr lang="en-US" altLang="en-US" sz="2200">
                <a:solidFill>
                  <a:srgbClr val="F37021"/>
                </a:solidFill>
              </a:rPr>
              <a:t>This is the most important priority once patient contact is made.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9113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buFontTx/>
              <a:buAutoNum type="arabicPeriod" startAt="7"/>
            </a:pPr>
            <a:r>
              <a:rPr lang="en-US" altLang="en-US" sz="2400">
                <a:ea typeface="ヒラギノ角ゴ Pro W3" charset="-128"/>
              </a:rPr>
              <a:t>Which of the following should be the EMT’s highest priority? </a:t>
            </a:r>
          </a:p>
          <a:p>
            <a:pPr marL="914400" lvl="1">
              <a:spcBef>
                <a:spcPct val="50000"/>
              </a:spcBef>
              <a:buFontTx/>
              <a:buAutoNum type="alphaUcPeriod" startAt="3"/>
            </a:pPr>
            <a:r>
              <a:rPr lang="en-US" altLang="en-US" sz="2200"/>
              <a:t>Ensuring patient safety</a:t>
            </a:r>
          </a:p>
          <a:p>
            <a:pPr marL="914400" lvl="1">
              <a:spcBef>
                <a:spcPct val="0"/>
              </a:spcBef>
              <a:buFontTx/>
              <a:buNone/>
            </a:pPr>
            <a:r>
              <a:rPr lang="en-US" altLang="en-US" sz="2200" b="1"/>
              <a:t>	Rationale: </a:t>
            </a:r>
            <a:r>
              <a:rPr lang="en-US" altLang="en-US" sz="2200">
                <a:solidFill>
                  <a:srgbClr val="F37021"/>
                </a:solidFill>
              </a:rPr>
              <a:t>Safety is first determined during scene size-up. You do not enter an unsafe scene.</a:t>
            </a:r>
          </a:p>
          <a:p>
            <a:pPr marL="914400" lvl="1">
              <a:spcBef>
                <a:spcPct val="50000"/>
              </a:spcBef>
              <a:buFontTx/>
              <a:buAutoNum type="alphaUcPeriod" startAt="4"/>
            </a:pPr>
            <a:r>
              <a:rPr lang="en-US" altLang="en-US" sz="2200"/>
              <a:t>Ensuring personal safety</a:t>
            </a:r>
          </a:p>
          <a:p>
            <a:pPr marL="914400" lvl="1">
              <a:spcBef>
                <a:spcPct val="0"/>
              </a:spcBef>
              <a:buFontTx/>
              <a:buNone/>
            </a:pPr>
            <a:r>
              <a:rPr lang="en-US" altLang="en-US" sz="2200"/>
              <a:t>	</a:t>
            </a:r>
            <a:r>
              <a:rPr lang="en-US" altLang="en-US" sz="2200" b="1"/>
              <a:t>Rationale: </a:t>
            </a:r>
            <a:r>
              <a:rPr lang="en-US" altLang="en-US" sz="2200">
                <a:solidFill>
                  <a:srgbClr val="F37021"/>
                </a:solidFill>
              </a:rPr>
              <a:t>Correct answer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216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8"/>
            </a:pPr>
            <a:r>
              <a:rPr lang="en-US" altLang="en-US" sz="2400">
                <a:ea typeface="ヒラギノ角ゴ Pro W3" charset="-128"/>
              </a:rPr>
              <a:t>A patient who requires cardiac monitoring in the field would require, at a minimum, which level of EMS provider?</a:t>
            </a:r>
          </a:p>
          <a:p>
            <a:pPr marL="914400" lvl="1">
              <a:buFontTx/>
              <a:buAutoNum type="alphaUcPeriod"/>
            </a:pPr>
            <a:r>
              <a:rPr lang="en-US" altLang="en-US" sz="2100"/>
              <a:t>EMR</a:t>
            </a:r>
          </a:p>
          <a:p>
            <a:pPr marL="914400" lvl="1">
              <a:buFontTx/>
              <a:buAutoNum type="alphaUcPeriod"/>
            </a:pPr>
            <a:r>
              <a:rPr lang="en-US" altLang="en-US" sz="2100"/>
              <a:t>EMT</a:t>
            </a:r>
          </a:p>
          <a:p>
            <a:pPr marL="914400" lvl="1">
              <a:buFontTx/>
              <a:buAutoNum type="alphaUcPeriod"/>
            </a:pPr>
            <a:r>
              <a:rPr lang="en-US" altLang="en-US" sz="2100"/>
              <a:t>Paramedic</a:t>
            </a:r>
          </a:p>
          <a:p>
            <a:pPr marL="914400" lvl="1">
              <a:buFontTx/>
              <a:buAutoNum type="alphaUcPeriod"/>
            </a:pPr>
            <a:r>
              <a:rPr lang="en-US" altLang="en-US" sz="2100"/>
              <a:t>AEMT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318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ea typeface="ヒラギノ角ゴ Pro W3" charset="-128"/>
              </a:rPr>
              <a:t>Answer: </a:t>
            </a:r>
            <a:r>
              <a:rPr lang="en-US" altLang="en-US">
                <a:solidFill>
                  <a:srgbClr val="F37021"/>
                </a:solidFill>
                <a:ea typeface="ヒラギノ角ゴ Pro W3" charset="-128"/>
              </a:rPr>
              <a:t>C</a:t>
            </a:r>
          </a:p>
          <a:p>
            <a:pPr marL="0" indent="0">
              <a:buFontTx/>
              <a:buNone/>
            </a:pPr>
            <a:r>
              <a:rPr lang="en-US" altLang="en-US" b="1">
                <a:ea typeface="ヒラギノ角ゴ Pro W3" charset="-128"/>
              </a:rPr>
              <a:t>Rationale: </a:t>
            </a:r>
            <a:r>
              <a:rPr lang="en-US" altLang="en-US">
                <a:ea typeface="ヒラギノ角ゴ Pro W3" charset="-128"/>
              </a:rPr>
              <a:t>Of all levels of EMS provider, the paramedic is trained in advanced medical care, including cardiac monitoring, IV therapy, and administration of a variety of emergency drugs.</a:t>
            </a:r>
          </a:p>
          <a:p>
            <a:pPr marL="0" indent="0">
              <a:lnSpc>
                <a:spcPct val="90000"/>
              </a:lnSpc>
            </a:pPr>
            <a:endParaRPr lang="en-US" altLang="en-US">
              <a:ea typeface="ヒラギノ角ゴ Pro W3" charset="-12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9421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FontTx/>
              <a:buAutoNum type="arabicPeriod" startAt="8"/>
            </a:pPr>
            <a:r>
              <a:rPr lang="en-US" altLang="en-US" sz="2400">
                <a:ea typeface="ヒラギノ角ゴ Pro W3" charset="-128"/>
              </a:rPr>
              <a:t>A patient who requires cardiac monitoring in the field would require, at a minimum, which level of EMS provider?</a:t>
            </a:r>
          </a:p>
          <a:p>
            <a:pPr marL="914400" lvl="1">
              <a:spcBef>
                <a:spcPct val="50000"/>
              </a:spcBef>
              <a:buFontTx/>
              <a:buAutoNum type="alphaUcPeriod"/>
            </a:pPr>
            <a:r>
              <a:rPr lang="en-US" altLang="en-US" sz="2200"/>
              <a:t>EMR</a:t>
            </a:r>
          </a:p>
          <a:p>
            <a:pPr marL="914400" lvl="1">
              <a:spcBef>
                <a:spcPct val="0"/>
              </a:spcBef>
              <a:buFontTx/>
              <a:buNone/>
            </a:pPr>
            <a:r>
              <a:rPr lang="en-US" altLang="en-US" sz="2200" b="1"/>
              <a:t>	Rationale: </a:t>
            </a:r>
            <a:r>
              <a:rPr lang="en-US" altLang="en-US" sz="2200">
                <a:solidFill>
                  <a:srgbClr val="F37021"/>
                </a:solidFill>
              </a:rPr>
              <a:t>This level is trained to initiate BLS before an ambulance arrives.</a:t>
            </a:r>
          </a:p>
          <a:p>
            <a:pPr marL="914400" lvl="1">
              <a:spcBef>
                <a:spcPct val="50000"/>
              </a:spcBef>
              <a:buFontTx/>
              <a:buAutoNum type="alphaUcPeriod" startAt="2"/>
            </a:pPr>
            <a:r>
              <a:rPr lang="en-US" altLang="en-US" sz="2200"/>
              <a:t>EMT</a:t>
            </a:r>
          </a:p>
          <a:p>
            <a:pPr marL="914400" lvl="1">
              <a:spcBef>
                <a:spcPct val="0"/>
              </a:spcBef>
              <a:buFontTx/>
              <a:buNone/>
            </a:pPr>
            <a:r>
              <a:rPr lang="en-US" altLang="en-US" sz="2200" b="1"/>
              <a:t>	Rationale: </a:t>
            </a:r>
            <a:r>
              <a:rPr lang="en-US" altLang="en-US" sz="2200">
                <a:solidFill>
                  <a:srgbClr val="F37021"/>
                </a:solidFill>
              </a:rPr>
              <a:t>This level has the knowledge and skills to provide basic emergency care.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custDataLst>
              <p:tags r:id="rId1"/>
            </p:custDataLst>
          </p:nvPr>
        </p:nvSpPr>
        <p:spPr/>
        <p:txBody>
          <a:bodyPr/>
          <a:lstStyle/>
          <a:p>
            <a:pPr eaLnBrk="1" hangingPunct="1"/>
            <a:r>
              <a:rPr lang="en-US" altLang="en-US">
                <a:ea typeface="ヒラギノ角ゴ Pro W3" charset="-128"/>
              </a:rPr>
              <a:t>Course Description</a:t>
            </a:r>
            <a:r>
              <a:rPr lang="en-US" altLang="en-US" sz="2400">
                <a:ea typeface="ヒラギノ角ゴ Pro W3" charset="-128"/>
              </a:rPr>
              <a:t> </a:t>
            </a:r>
            <a:r>
              <a:rPr lang="en-US" altLang="en-US" sz="2800" b="0">
                <a:ea typeface="ヒラギノ角ゴ Pro W3" charset="-128"/>
              </a:rPr>
              <a:t>(4 of 8)</a:t>
            </a:r>
          </a:p>
        </p:txBody>
      </p:sp>
      <p:sp>
        <p:nvSpPr>
          <p:cNvPr id="12291" name="Content Placeholder 2"/>
          <p:cNvSpPr>
            <a:spLocks noGrp="1"/>
          </p:cNvSpPr>
          <p:nvPr>
            <p:ph idx="4294967295"/>
            <p:custDataLst>
              <p:tags r:id="rId2"/>
            </p:custDataLst>
          </p:nvPr>
        </p:nvSpPr>
        <p:spPr>
          <a:xfrm>
            <a:off x="685800" y="1447800"/>
            <a:ext cx="41910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cap="flat">
                <a:solidFill>
                  <a:srgbClr val="B3B3B3">
                    <a:alpha val="39999"/>
                  </a:srgbClr>
                </a:solidFill>
                <a:miter lim="800000"/>
                <a:headEnd/>
                <a:tailEnd/>
              </a14:hiddenLine>
            </a:ext>
          </a:extLst>
        </p:spPr>
        <p:txBody>
          <a:bodyPr tIns="182880" rIns="228600"/>
          <a:lstStyle/>
          <a:p>
            <a:pPr eaLnBrk="1" hangingPunct="1">
              <a:buClr>
                <a:schemeClr val="bg1"/>
              </a:buClr>
            </a:pPr>
            <a:r>
              <a:rPr lang="en-US" altLang="en-US">
                <a:solidFill>
                  <a:schemeClr val="bg1"/>
                </a:solidFill>
                <a:ea typeface="ヒラギノ角ゴ Pro W3" charset="-128"/>
              </a:rPr>
              <a:t>An EMR has very basic training.</a:t>
            </a:r>
          </a:p>
          <a:p>
            <a:pPr lvl="1" eaLnBrk="1" hangingPunct="1">
              <a:buClr>
                <a:schemeClr val="bg1"/>
              </a:buClr>
            </a:pPr>
            <a:r>
              <a:rPr lang="en-US" altLang="en-US">
                <a:solidFill>
                  <a:schemeClr val="bg1"/>
                </a:solidFill>
              </a:rPr>
              <a:t>Provides care before ambulance arrives</a:t>
            </a:r>
          </a:p>
          <a:p>
            <a:pPr lvl="1" eaLnBrk="1" hangingPunct="1">
              <a:buClr>
                <a:schemeClr val="bg1"/>
              </a:buClr>
            </a:pPr>
            <a:r>
              <a:rPr lang="en-US" altLang="en-US">
                <a:solidFill>
                  <a:schemeClr val="bg1"/>
                </a:solidFill>
              </a:rPr>
              <a:t>May assist in ambulance</a:t>
            </a:r>
          </a:p>
          <a:p>
            <a:pPr eaLnBrk="1" hangingPunct="1"/>
            <a:endParaRPr lang="en-US" altLang="en-US">
              <a:solidFill>
                <a:schemeClr val="bg1"/>
              </a:solidFill>
              <a:ea typeface="ヒラギノ角ゴ Pro W3" charset="-128"/>
            </a:endParaRPr>
          </a:p>
        </p:txBody>
      </p:sp>
      <p:pic>
        <p:nvPicPr>
          <p:cNvPr id="12292" name="Picture 6" descr="\\172.16.33.26\Art\OUTPUT\JB LEARNING\EMT_11E_ITK_PPT WORK\JPEG\Ch01\9781284080179_CH01_FIG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752600"/>
            <a:ext cx="39989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8"/>
          <p:cNvSpPr>
            <a:spLocks noChangeArrowheads="1"/>
          </p:cNvSpPr>
          <p:nvPr>
            <p:custDataLst>
              <p:tags r:id="rId3"/>
            </p:custDataLst>
          </p:nvPr>
        </p:nvSpPr>
        <p:spPr bwMode="auto">
          <a:xfrm>
            <a:off x="5854700" y="4429125"/>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Hunterstock/Thinkstock.</a:t>
            </a:r>
            <a:r>
              <a:rPr lang="en-US" altLang="en-US" sz="900">
                <a:solidFill>
                  <a:schemeClr val="bg1"/>
                </a:solidFill>
                <a:latin typeface="Arial Narrow" charset="0"/>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9523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FontTx/>
              <a:buAutoNum type="arabicPeriod" startAt="8"/>
            </a:pPr>
            <a:r>
              <a:rPr lang="en-US" altLang="en-US" sz="2400">
                <a:ea typeface="ヒラギノ角ゴ Pro W3" charset="-128"/>
              </a:rPr>
              <a:t>A patient who requires cardiac monitoring in the field would require, at a minimum, which level of EMS provider?</a:t>
            </a:r>
          </a:p>
          <a:p>
            <a:pPr marL="914400" lvl="1">
              <a:spcBef>
                <a:spcPct val="50000"/>
              </a:spcBef>
              <a:buFontTx/>
              <a:buAutoNum type="alphaUcPeriod" startAt="3"/>
            </a:pPr>
            <a:r>
              <a:rPr lang="en-US" altLang="en-US" sz="2200"/>
              <a:t>Paramedic</a:t>
            </a:r>
          </a:p>
          <a:p>
            <a:pPr marL="914400" lvl="1">
              <a:spcBef>
                <a:spcPct val="0"/>
              </a:spcBef>
              <a:buFontTx/>
              <a:buNone/>
            </a:pPr>
            <a:r>
              <a:rPr lang="en-US" altLang="en-US" sz="2200" b="1"/>
              <a:t>	Rationale: </a:t>
            </a:r>
            <a:r>
              <a:rPr lang="en-US" altLang="en-US" sz="2200">
                <a:solidFill>
                  <a:srgbClr val="F37021"/>
                </a:solidFill>
              </a:rPr>
              <a:t>Correct answer </a:t>
            </a:r>
          </a:p>
          <a:p>
            <a:pPr marL="914400" lvl="1">
              <a:spcBef>
                <a:spcPct val="50000"/>
              </a:spcBef>
              <a:buFontTx/>
              <a:buAutoNum type="alphaUcPeriod" startAt="4"/>
            </a:pPr>
            <a:r>
              <a:rPr lang="en-US" altLang="en-US" sz="2200"/>
              <a:t>AEMT</a:t>
            </a:r>
          </a:p>
          <a:p>
            <a:pPr marL="914400" lvl="1">
              <a:spcBef>
                <a:spcPct val="0"/>
              </a:spcBef>
              <a:buFontTx/>
              <a:buNone/>
            </a:pPr>
            <a:r>
              <a:rPr lang="en-US" altLang="en-US" sz="2200" b="1"/>
              <a:t>	Rationale: </a:t>
            </a:r>
            <a:r>
              <a:rPr lang="en-US" altLang="en-US" sz="2200">
                <a:solidFill>
                  <a:srgbClr val="F37021"/>
                </a:solidFill>
              </a:rPr>
              <a:t>This level is not trained to perform cardiac monitoring.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625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457200" indent="-457200">
              <a:spcAft>
                <a:spcPct val="50000"/>
              </a:spcAft>
              <a:buFontTx/>
              <a:buAutoNum type="arabicPeriod" startAt="9"/>
            </a:pPr>
            <a:r>
              <a:rPr lang="en-US" altLang="en-US" sz="2400">
                <a:ea typeface="ヒラギノ角ゴ Pro W3" charset="-128"/>
              </a:rPr>
              <a:t>Which of the following is a professional responsibility of the EMT? </a:t>
            </a:r>
          </a:p>
          <a:p>
            <a:pPr marL="914400" lvl="1">
              <a:buFontTx/>
              <a:buAutoNum type="alphaUcPeriod"/>
            </a:pPr>
            <a:r>
              <a:rPr lang="en-US" altLang="en-US" sz="2200"/>
              <a:t>Telling the family of a dying patient that everything will be OK</a:t>
            </a:r>
          </a:p>
          <a:p>
            <a:pPr marL="914400" lvl="1">
              <a:buFontTx/>
              <a:buAutoNum type="alphaUcPeriod"/>
            </a:pPr>
            <a:r>
              <a:rPr lang="en-US" altLang="en-US" sz="2200"/>
              <a:t>Maintaining only the skills that he or she feels uncomfortable with</a:t>
            </a:r>
          </a:p>
          <a:p>
            <a:pPr marL="914400" lvl="1">
              <a:buFontTx/>
              <a:buAutoNum type="alphaUcPeriod"/>
            </a:pPr>
            <a:r>
              <a:rPr lang="en-US" altLang="en-US" sz="2200"/>
              <a:t>Maintaining a professional demeanor in even the most stressful situations</a:t>
            </a:r>
          </a:p>
          <a:p>
            <a:pPr marL="914400" lvl="1">
              <a:buFontTx/>
              <a:buAutoNum type="alphaUcPeriod"/>
            </a:pPr>
            <a:r>
              <a:rPr lang="en-US" altLang="en-US" sz="2200"/>
              <a:t>Advising an emergency department nurse that patient reports are given only to a physician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9728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ea typeface="ヒラギノ角ゴ Pro W3" charset="-128"/>
              </a:rPr>
              <a:t>Answer: </a:t>
            </a:r>
            <a:r>
              <a:rPr lang="en-US" altLang="en-US">
                <a:solidFill>
                  <a:srgbClr val="F37021"/>
                </a:solidFill>
                <a:ea typeface="ヒラギノ角ゴ Pro W3" charset="-128"/>
              </a:rPr>
              <a:t>C</a:t>
            </a:r>
          </a:p>
          <a:p>
            <a:pPr marL="0" indent="0">
              <a:buFontTx/>
              <a:buNone/>
            </a:pPr>
            <a:r>
              <a:rPr lang="en-US" altLang="en-US" b="1">
                <a:ea typeface="ヒラギノ角ゴ Pro W3" charset="-128"/>
              </a:rPr>
              <a:t>Rationale: </a:t>
            </a:r>
            <a:r>
              <a:rPr lang="en-US" altLang="en-US">
                <a:ea typeface="ヒラギノ角ゴ Pro W3" charset="-128"/>
              </a:rPr>
              <a:t>Because the public relies upon the EMT to remain calm when others cannot, he or she must project a professional and calm demeanor even when under extreme stress.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9830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FontTx/>
              <a:buAutoNum type="arabicPeriod" startAt="9"/>
            </a:pPr>
            <a:r>
              <a:rPr lang="en-US" altLang="en-US" sz="2400">
                <a:ea typeface="ヒラギノ角ゴ Pro W3" charset="-128"/>
              </a:rPr>
              <a:t>Which of the following is a professional responsibility of the EMT? </a:t>
            </a:r>
          </a:p>
          <a:p>
            <a:pPr marL="914400" lvl="1">
              <a:spcBef>
                <a:spcPct val="50000"/>
              </a:spcBef>
              <a:buFontTx/>
              <a:buAutoNum type="alphaUcPeriod"/>
            </a:pPr>
            <a:r>
              <a:rPr lang="en-US" altLang="en-US" sz="2200"/>
              <a:t>Telling the family of a dying patient that everything will be OK</a:t>
            </a:r>
          </a:p>
          <a:p>
            <a:pPr marL="914400" lvl="1">
              <a:spcBef>
                <a:spcPct val="0"/>
              </a:spcBef>
              <a:buFontTx/>
              <a:buNone/>
            </a:pPr>
            <a:r>
              <a:rPr lang="en-US" altLang="en-US" sz="2200"/>
              <a:t>	</a:t>
            </a:r>
            <a:r>
              <a:rPr lang="en-US" altLang="en-US" sz="2200" b="1"/>
              <a:t>Rationale: </a:t>
            </a:r>
            <a:r>
              <a:rPr lang="en-US" altLang="en-US" sz="2200">
                <a:solidFill>
                  <a:srgbClr val="F37021"/>
                </a:solidFill>
              </a:rPr>
              <a:t>Discussions about dying patients are handled by providers of a higher level.</a:t>
            </a:r>
          </a:p>
          <a:p>
            <a:pPr marL="914400" lvl="1">
              <a:spcBef>
                <a:spcPct val="50000"/>
              </a:spcBef>
              <a:buFontTx/>
              <a:buAutoNum type="alphaUcPeriod" startAt="2"/>
            </a:pPr>
            <a:r>
              <a:rPr lang="en-US" altLang="en-US" sz="2200"/>
              <a:t>Maintaining only the skills that he or she feels uncomfortable with</a:t>
            </a:r>
          </a:p>
          <a:p>
            <a:pPr marL="914400" lvl="1">
              <a:spcBef>
                <a:spcPct val="0"/>
              </a:spcBef>
              <a:buFontTx/>
              <a:buNone/>
            </a:pPr>
            <a:r>
              <a:rPr lang="en-US" altLang="en-US" sz="2200"/>
              <a:t>	</a:t>
            </a:r>
            <a:r>
              <a:rPr lang="en-US" altLang="en-US" sz="2200" b="1"/>
              <a:t>Rationale: </a:t>
            </a:r>
            <a:r>
              <a:rPr lang="en-US" altLang="en-US" sz="2200">
                <a:solidFill>
                  <a:srgbClr val="F37021"/>
                </a:solidFill>
              </a:rPr>
              <a:t>The quality of care depends upon your ability, so you must maintain all of your skills.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99331"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a:lstStyle/>
          <a:p>
            <a:pPr marL="457200" indent="-457200">
              <a:spcBef>
                <a:spcPct val="0"/>
              </a:spcBef>
              <a:buFontTx/>
              <a:buAutoNum type="arabicPeriod" startAt="9"/>
            </a:pPr>
            <a:r>
              <a:rPr lang="en-US" altLang="en-US" sz="2400">
                <a:ea typeface="ヒラギノ角ゴ Pro W3" charset="-128"/>
              </a:rPr>
              <a:t>Which of the following is a professional responsibility of the EMT? </a:t>
            </a:r>
          </a:p>
          <a:p>
            <a:pPr marL="914400" lvl="1">
              <a:spcBef>
                <a:spcPct val="50000"/>
              </a:spcBef>
              <a:buFontTx/>
              <a:buAutoNum type="alphaUcPeriod" startAt="3"/>
            </a:pPr>
            <a:r>
              <a:rPr lang="en-US" altLang="en-US" sz="2200"/>
              <a:t>Maintaining a professional demeanor in even the most stressful situations</a:t>
            </a:r>
          </a:p>
          <a:p>
            <a:pPr marL="914400" lvl="1">
              <a:spcBef>
                <a:spcPct val="0"/>
              </a:spcBef>
              <a:buFontTx/>
              <a:buNone/>
            </a:pPr>
            <a:r>
              <a:rPr lang="en-US" altLang="en-US" sz="2200"/>
              <a:t>	</a:t>
            </a:r>
            <a:r>
              <a:rPr lang="en-US" altLang="en-US" sz="2200" b="1"/>
              <a:t>Rationale: </a:t>
            </a:r>
            <a:r>
              <a:rPr lang="en-US" altLang="en-US" sz="2200">
                <a:solidFill>
                  <a:srgbClr val="F37021"/>
                </a:solidFill>
              </a:rPr>
              <a:t>Correct answer  </a:t>
            </a:r>
          </a:p>
          <a:p>
            <a:pPr marL="914400" lvl="1">
              <a:spcBef>
                <a:spcPct val="50000"/>
              </a:spcBef>
              <a:buFontTx/>
              <a:buAutoNum type="alphaUcPeriod" startAt="4"/>
            </a:pPr>
            <a:r>
              <a:rPr lang="en-US" altLang="en-US" sz="2200"/>
              <a:t>Advising an emergency department nurse that patient reports are given only to a physician</a:t>
            </a:r>
          </a:p>
          <a:p>
            <a:pPr marL="914400" lvl="1">
              <a:spcBef>
                <a:spcPct val="0"/>
              </a:spcBef>
              <a:buFontTx/>
              <a:buNone/>
            </a:pPr>
            <a:r>
              <a:rPr lang="en-US" altLang="en-US" sz="2200"/>
              <a:t>	</a:t>
            </a:r>
            <a:r>
              <a:rPr lang="en-US" altLang="en-US" sz="2200" b="1"/>
              <a:t>Rationale: </a:t>
            </a:r>
            <a:r>
              <a:rPr lang="en-US" altLang="en-US" sz="2200">
                <a:solidFill>
                  <a:srgbClr val="F37021"/>
                </a:solidFill>
              </a:rPr>
              <a:t>You must give your report to the receiving hospital emergency department staff, including a nurse.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100355"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tIns="182880" rIns="228600"/>
          <a:lstStyle/>
          <a:p>
            <a:pPr marL="533400" indent="-533400">
              <a:spcAft>
                <a:spcPct val="50000"/>
              </a:spcAft>
              <a:buFontTx/>
              <a:buAutoNum type="arabicPeriod" startAt="10"/>
            </a:pPr>
            <a:r>
              <a:rPr lang="en-US" altLang="en-US" sz="2400">
                <a:ea typeface="ヒラギノ角ゴ Pro W3" charset="-128"/>
              </a:rPr>
              <a:t>Emergency patient care occurs in progressive phases. What occurs first?</a:t>
            </a:r>
          </a:p>
          <a:p>
            <a:pPr marL="1028700" lvl="1" indent="-457200">
              <a:spcAft>
                <a:spcPct val="25000"/>
              </a:spcAft>
              <a:buFontTx/>
              <a:buAutoNum type="alphaUcPeriod"/>
            </a:pPr>
            <a:r>
              <a:rPr lang="en-US" altLang="en-US" sz="2100"/>
              <a:t>Activation of EMS</a:t>
            </a:r>
          </a:p>
          <a:p>
            <a:pPr marL="1028700" lvl="1" indent="-457200">
              <a:spcAft>
                <a:spcPct val="25000"/>
              </a:spcAft>
              <a:buFontTx/>
              <a:buAutoNum type="alphaUcPeriod"/>
            </a:pPr>
            <a:r>
              <a:rPr lang="en-US" altLang="en-US" sz="2100"/>
              <a:t>Initial prehospital care</a:t>
            </a:r>
          </a:p>
          <a:p>
            <a:pPr marL="1028700" lvl="1" indent="-457200">
              <a:spcAft>
                <a:spcPct val="25000"/>
              </a:spcAft>
              <a:buFontTx/>
              <a:buAutoNum type="alphaUcPeriod"/>
            </a:pPr>
            <a:r>
              <a:rPr lang="en-US" altLang="en-US" sz="2100"/>
              <a:t>The patient receives definitive care</a:t>
            </a:r>
          </a:p>
          <a:p>
            <a:pPr marL="1028700" lvl="1" indent="-457200">
              <a:spcAft>
                <a:spcPct val="25000"/>
              </a:spcAft>
              <a:buFontTx/>
              <a:buAutoNum type="alphaUcPeriod"/>
            </a:pPr>
            <a:r>
              <a:rPr lang="en-US" altLang="en-US" sz="2100"/>
              <a:t>Incident recognition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custDataLst>
              <p:tags r:id="rId1"/>
            </p:custDataLst>
          </p:nvPr>
        </p:nvSpPr>
        <p:spPr/>
        <p:txBody>
          <a:bodyPr/>
          <a:lstStyle/>
          <a:p>
            <a:pPr>
              <a:defRPr/>
            </a:pPr>
            <a:r>
              <a:rPr lang="en-US" dirty="0">
                <a:ea typeface="+mj-ea"/>
                <a:cs typeface="+mj-cs"/>
              </a:rPr>
              <a:t>Review</a:t>
            </a:r>
          </a:p>
        </p:txBody>
      </p:sp>
      <p:sp>
        <p:nvSpPr>
          <p:cNvPr id="101379"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ea typeface="ヒラギノ角ゴ Pro W3" charset="-128"/>
              </a:rPr>
              <a:t>Answer: </a:t>
            </a:r>
            <a:r>
              <a:rPr lang="en-US" altLang="en-US">
                <a:solidFill>
                  <a:srgbClr val="F37021"/>
                </a:solidFill>
                <a:ea typeface="ヒラギノ角ゴ Pro W3" charset="-128"/>
              </a:rPr>
              <a:t>D</a:t>
            </a:r>
          </a:p>
          <a:p>
            <a:pPr marL="0" indent="0">
              <a:buFontTx/>
              <a:buNone/>
            </a:pPr>
            <a:r>
              <a:rPr lang="en-US" altLang="en-US" b="1">
                <a:ea typeface="ヒラギノ角ゴ Pro W3" charset="-128"/>
              </a:rPr>
              <a:t>Rationale: </a:t>
            </a:r>
            <a:r>
              <a:rPr lang="en-US" altLang="en-US">
                <a:ea typeface="ヒラギノ角ゴ Pro W3" charset="-128"/>
              </a:rPr>
              <a:t>Someone must recognize an emergency before EMS can be activated.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(1 of 2)</a:t>
            </a:r>
          </a:p>
        </p:txBody>
      </p:sp>
      <p:sp>
        <p:nvSpPr>
          <p:cNvPr id="102403"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71500" indent="-571500">
              <a:spcBef>
                <a:spcPct val="25000"/>
              </a:spcBef>
              <a:buFontTx/>
              <a:buAutoNum type="arabicPeriod" startAt="10"/>
            </a:pPr>
            <a:r>
              <a:rPr lang="en-US" altLang="en-US" sz="2400">
                <a:ea typeface="ヒラギノ角ゴ Pro W3" charset="-128"/>
              </a:rPr>
              <a:t>Emergency patient care occurs in progressive phases. What occurs first?</a:t>
            </a:r>
          </a:p>
          <a:p>
            <a:pPr marL="1028700" lvl="1">
              <a:spcBef>
                <a:spcPct val="50000"/>
              </a:spcBef>
              <a:buFontTx/>
              <a:buAutoNum type="alphaUcPeriod"/>
            </a:pPr>
            <a:r>
              <a:rPr lang="en-US" altLang="en-US" sz="2200"/>
              <a:t>Activation of EMS</a:t>
            </a:r>
          </a:p>
          <a:p>
            <a:pPr marL="1028700" lvl="1">
              <a:spcBef>
                <a:spcPct val="0"/>
              </a:spcBef>
              <a:buFontTx/>
              <a:buNone/>
            </a:pPr>
            <a:r>
              <a:rPr lang="en-US" altLang="en-US" sz="2200"/>
              <a:t>	</a:t>
            </a:r>
            <a:r>
              <a:rPr lang="en-US" altLang="en-US" sz="2200" b="1"/>
              <a:t>Rationale: </a:t>
            </a:r>
            <a:r>
              <a:rPr lang="en-US" altLang="en-US" sz="2200">
                <a:solidFill>
                  <a:srgbClr val="F37021"/>
                </a:solidFill>
              </a:rPr>
              <a:t>This occurs once an incident is recognized.</a:t>
            </a:r>
          </a:p>
          <a:p>
            <a:pPr marL="1028700" lvl="1">
              <a:spcBef>
                <a:spcPct val="50000"/>
              </a:spcBef>
              <a:buFontTx/>
              <a:buAutoNum type="alphaUcPeriod" startAt="2"/>
            </a:pPr>
            <a:r>
              <a:rPr lang="en-US" altLang="en-US" sz="2200"/>
              <a:t>Initial prehospital care</a:t>
            </a:r>
          </a:p>
          <a:p>
            <a:pPr marL="1028700" lvl="1">
              <a:spcBef>
                <a:spcPct val="0"/>
              </a:spcBef>
              <a:buFontTx/>
              <a:buNone/>
            </a:pPr>
            <a:r>
              <a:rPr lang="en-US" altLang="en-US" sz="2200"/>
              <a:t>	</a:t>
            </a:r>
            <a:r>
              <a:rPr lang="en-US" altLang="en-US" sz="2200" b="1"/>
              <a:t>Rationale: </a:t>
            </a:r>
            <a:r>
              <a:rPr lang="en-US" altLang="en-US" sz="2200">
                <a:solidFill>
                  <a:srgbClr val="F37021"/>
                </a:solidFill>
              </a:rPr>
              <a:t>This occurs when the EMT arrives on scene.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p:txBody>
          <a:bodyPr/>
          <a:lstStyle/>
          <a:p>
            <a:r>
              <a:rPr lang="en-US" altLang="en-US">
                <a:ea typeface="ヒラギノ角ゴ Pro W3" charset="-128"/>
              </a:rPr>
              <a:t>Review </a:t>
            </a:r>
            <a:r>
              <a:rPr lang="en-US" altLang="en-US" sz="2800" b="0">
                <a:ea typeface="ヒラギノ角ゴ Pro W3" charset="-128"/>
              </a:rPr>
              <a:t>(2 of 2)</a:t>
            </a:r>
          </a:p>
        </p:txBody>
      </p:sp>
      <p:sp>
        <p:nvSpPr>
          <p:cNvPr id="103427" name="Rectangle 3"/>
          <p:cNvSpPr>
            <a:spLocks noGrp="1" noChangeArrowheads="1"/>
          </p:cNvSpPr>
          <p:nvPr>
            <p:ph idx="1"/>
            <p:custDataLst>
              <p:tags r:id="rId2"/>
            </p:custDataLst>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71500" indent="-571500">
              <a:spcBef>
                <a:spcPct val="25000"/>
              </a:spcBef>
              <a:buFontTx/>
              <a:buAutoNum type="arabicPeriod" startAt="10"/>
            </a:pPr>
            <a:r>
              <a:rPr lang="en-US" altLang="en-US" sz="2400">
                <a:ea typeface="ヒラギノ角ゴ Pro W3" charset="-128"/>
              </a:rPr>
              <a:t>Emergency patient care occurs in progressive phases. What occurs first?</a:t>
            </a:r>
          </a:p>
          <a:p>
            <a:pPr marL="1028700" lvl="1">
              <a:spcBef>
                <a:spcPct val="50000"/>
              </a:spcBef>
              <a:buFontTx/>
              <a:buAutoNum type="alphaUcPeriod" startAt="3"/>
            </a:pPr>
            <a:r>
              <a:rPr lang="en-US" altLang="en-US" sz="2200"/>
              <a:t>The patient receives definitive care</a:t>
            </a:r>
          </a:p>
          <a:p>
            <a:pPr marL="1028700" lvl="1">
              <a:spcBef>
                <a:spcPct val="0"/>
              </a:spcBef>
              <a:buFontTx/>
              <a:buNone/>
            </a:pPr>
            <a:r>
              <a:rPr lang="en-US" altLang="en-US" sz="2200"/>
              <a:t>	</a:t>
            </a:r>
            <a:r>
              <a:rPr lang="en-US" altLang="en-US" sz="2200" b="1"/>
              <a:t>Rationale: </a:t>
            </a:r>
            <a:r>
              <a:rPr lang="en-US" altLang="en-US" sz="2200">
                <a:solidFill>
                  <a:srgbClr val="F37021"/>
                </a:solidFill>
              </a:rPr>
              <a:t>This occurs when the EMT and patient reach the hospital.</a:t>
            </a:r>
          </a:p>
          <a:p>
            <a:pPr marL="1028700" lvl="1">
              <a:spcBef>
                <a:spcPct val="50000"/>
              </a:spcBef>
              <a:buFontTx/>
              <a:buAutoNum type="alphaUcPeriod" startAt="4"/>
            </a:pPr>
            <a:r>
              <a:rPr lang="en-US" altLang="en-US" sz="2200"/>
              <a:t>Incident recognition</a:t>
            </a:r>
          </a:p>
          <a:p>
            <a:pPr marL="1028700" lvl="1">
              <a:spcBef>
                <a:spcPct val="0"/>
              </a:spcBef>
              <a:buFontTx/>
              <a:buNone/>
            </a:pPr>
            <a:r>
              <a:rPr lang="en-US" altLang="en-US" sz="2200"/>
              <a:t>	</a:t>
            </a: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CTMGRSHORTCUTS" val="0A000000540006001C0000004D6F64756C65312E7276775F7365745276775469746C65436F6C6F7261000200160000004D6F64756C65312E7365744261636B67726F756E6431"/>
</p:tagLst>
</file>

<file path=ppt/tags/tag1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0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01.xml><?xml version="1.0" encoding="utf-8"?>
<p:tagLst xmlns:a="http://schemas.openxmlformats.org/drawingml/2006/main" xmlns:r="http://schemas.openxmlformats.org/officeDocument/2006/relationships" xmlns:p="http://schemas.openxmlformats.org/presentationml/2006/main">
  <p:tag name="STICKYSTYLE" val="BL slide"/>
</p:tagLst>
</file>

<file path=ppt/tags/tag10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03.xml><?xml version="1.0" encoding="utf-8"?>
<p:tagLst xmlns:a="http://schemas.openxmlformats.org/drawingml/2006/main" xmlns:r="http://schemas.openxmlformats.org/officeDocument/2006/relationships" xmlns:p="http://schemas.openxmlformats.org/presentationml/2006/main">
  <p:tag name="STICKYSTYLE" val="BL slide"/>
</p:tagLst>
</file>

<file path=ppt/tags/tag10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05.xml><?xml version="1.0" encoding="utf-8"?>
<p:tagLst xmlns:a="http://schemas.openxmlformats.org/drawingml/2006/main" xmlns:r="http://schemas.openxmlformats.org/officeDocument/2006/relationships" xmlns:p="http://schemas.openxmlformats.org/presentationml/2006/main">
  <p:tag name="STICKYSTYLE" val="BL slide"/>
</p:tagLst>
</file>

<file path=ppt/tags/tag106.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0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08.xml><?xml version="1.0" encoding="utf-8"?>
<p:tagLst xmlns:a="http://schemas.openxmlformats.org/drawingml/2006/main" xmlns:r="http://schemas.openxmlformats.org/officeDocument/2006/relationships" xmlns:p="http://schemas.openxmlformats.org/presentationml/2006/main">
  <p:tag name="STICKYSTYLE" val="BL slide"/>
</p:tagLst>
</file>

<file path=ppt/tags/tag109.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1.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10.xml><?xml version="1.0" encoding="utf-8"?>
<p:tagLst xmlns:a="http://schemas.openxmlformats.org/drawingml/2006/main" xmlns:r="http://schemas.openxmlformats.org/officeDocument/2006/relationships" xmlns:p="http://schemas.openxmlformats.org/presentationml/2006/main">
  <p:tag name="STICKYSTYLE" val="BL slide"/>
</p:tagLst>
</file>

<file path=ppt/tags/tag11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2.xml><?xml version="1.0" encoding="utf-8"?>
<p:tagLst xmlns:a="http://schemas.openxmlformats.org/drawingml/2006/main" xmlns:r="http://schemas.openxmlformats.org/officeDocument/2006/relationships" xmlns:p="http://schemas.openxmlformats.org/presentationml/2006/main">
  <p:tag name="STICKYSTYLE" val="Review Q"/>
  <p:tag name="RNRSTYLE" val="Review Q"/>
</p:tagLst>
</file>

<file path=ppt/tags/tag11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4.xml><?xml version="1.0" encoding="utf-8"?>
<p:tagLst xmlns:a="http://schemas.openxmlformats.org/drawingml/2006/main" xmlns:r="http://schemas.openxmlformats.org/officeDocument/2006/relationships" xmlns:p="http://schemas.openxmlformats.org/presentationml/2006/main">
  <p:tag name="RNRSTYLE" val="Review Q"/>
</p:tagLst>
</file>

<file path=ppt/tags/tag11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6.xml><?xml version="1.0" encoding="utf-8"?>
<p:tagLst xmlns:a="http://schemas.openxmlformats.org/drawingml/2006/main" xmlns:r="http://schemas.openxmlformats.org/officeDocument/2006/relationships" xmlns:p="http://schemas.openxmlformats.org/presentationml/2006/main">
  <p:tag name="RNRSTYLE" val="Review Q"/>
</p:tagLst>
</file>

<file path=ppt/tags/tag11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18.xml><?xml version="1.0" encoding="utf-8"?>
<p:tagLst xmlns:a="http://schemas.openxmlformats.org/drawingml/2006/main" xmlns:r="http://schemas.openxmlformats.org/officeDocument/2006/relationships" xmlns:p="http://schemas.openxmlformats.org/presentationml/2006/main">
  <p:tag name="RNRSTYLE" val="Review Q"/>
</p:tagLst>
</file>

<file path=ppt/tags/tag11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xml><?xml version="1.0" encoding="utf-8"?>
<p:tagLst xmlns:a="http://schemas.openxmlformats.org/drawingml/2006/main" xmlns:r="http://schemas.openxmlformats.org/officeDocument/2006/relationships" xmlns:p="http://schemas.openxmlformats.org/presentationml/2006/main">
  <p:tag name="STICKYSTYLE" val="BL box"/>
</p:tagLst>
</file>

<file path=ppt/tags/tag120.xml><?xml version="1.0" encoding="utf-8"?>
<p:tagLst xmlns:a="http://schemas.openxmlformats.org/drawingml/2006/main" xmlns:r="http://schemas.openxmlformats.org/officeDocument/2006/relationships" xmlns:p="http://schemas.openxmlformats.org/presentationml/2006/main">
  <p:tag name="RNRSTYLE" val="Review Q"/>
</p:tagLst>
</file>

<file path=ppt/tags/tag12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2.xml><?xml version="1.0" encoding="utf-8"?>
<p:tagLst xmlns:a="http://schemas.openxmlformats.org/drawingml/2006/main" xmlns:r="http://schemas.openxmlformats.org/officeDocument/2006/relationships" xmlns:p="http://schemas.openxmlformats.org/presentationml/2006/main">
  <p:tag name="RNRSTYLE" val="Review Q"/>
</p:tagLst>
</file>

<file path=ppt/tags/tag12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4.xml><?xml version="1.0" encoding="utf-8"?>
<p:tagLst xmlns:a="http://schemas.openxmlformats.org/drawingml/2006/main" xmlns:r="http://schemas.openxmlformats.org/officeDocument/2006/relationships" xmlns:p="http://schemas.openxmlformats.org/presentationml/2006/main">
  <p:tag name="RNRSTYLE" val="Review Q"/>
</p:tagLst>
</file>

<file path=ppt/tags/tag12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6.xml><?xml version="1.0" encoding="utf-8"?>
<p:tagLst xmlns:a="http://schemas.openxmlformats.org/drawingml/2006/main" xmlns:r="http://schemas.openxmlformats.org/officeDocument/2006/relationships" xmlns:p="http://schemas.openxmlformats.org/presentationml/2006/main">
  <p:tag name="RNRSTYLE" val="Review Q"/>
</p:tagLst>
</file>

<file path=ppt/tags/tag12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28.xml><?xml version="1.0" encoding="utf-8"?>
<p:tagLst xmlns:a="http://schemas.openxmlformats.org/drawingml/2006/main" xmlns:r="http://schemas.openxmlformats.org/officeDocument/2006/relationships" xmlns:p="http://schemas.openxmlformats.org/presentationml/2006/main">
  <p:tag name="RNRSTYLE" val="Review Q"/>
</p:tagLst>
</file>

<file path=ppt/tags/tag12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30.xml><?xml version="1.0" encoding="utf-8"?>
<p:tagLst xmlns:a="http://schemas.openxmlformats.org/drawingml/2006/main" xmlns:r="http://schemas.openxmlformats.org/officeDocument/2006/relationships" xmlns:p="http://schemas.openxmlformats.org/presentationml/2006/main">
  <p:tag name="RNRSTYLE" val="Review Q"/>
</p:tagLst>
</file>

<file path=ppt/tags/tag13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2.xml><?xml version="1.0" encoding="utf-8"?>
<p:tagLst xmlns:a="http://schemas.openxmlformats.org/drawingml/2006/main" xmlns:r="http://schemas.openxmlformats.org/officeDocument/2006/relationships" xmlns:p="http://schemas.openxmlformats.org/presentationml/2006/main">
  <p:tag name="RNRSTYLE" val="Review Q"/>
</p:tagLst>
</file>

<file path=ppt/tags/tag13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4.xml><?xml version="1.0" encoding="utf-8"?>
<p:tagLst xmlns:a="http://schemas.openxmlformats.org/drawingml/2006/main" xmlns:r="http://schemas.openxmlformats.org/officeDocument/2006/relationships" xmlns:p="http://schemas.openxmlformats.org/presentationml/2006/main">
  <p:tag name="RNRSTYLE" val="Review Q"/>
</p:tagLst>
</file>

<file path=ppt/tags/tag13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6.xml><?xml version="1.0" encoding="utf-8"?>
<p:tagLst xmlns:a="http://schemas.openxmlformats.org/drawingml/2006/main" xmlns:r="http://schemas.openxmlformats.org/officeDocument/2006/relationships" xmlns:p="http://schemas.openxmlformats.org/presentationml/2006/main">
  <p:tag name="RNRSTYLE" val="Review Q"/>
</p:tagLst>
</file>

<file path=ppt/tags/tag13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38.xml><?xml version="1.0" encoding="utf-8"?>
<p:tagLst xmlns:a="http://schemas.openxmlformats.org/drawingml/2006/main" xmlns:r="http://schemas.openxmlformats.org/officeDocument/2006/relationships" xmlns:p="http://schemas.openxmlformats.org/presentationml/2006/main">
  <p:tag name="RNRSTYLE" val="Review Q"/>
</p:tagLst>
</file>

<file path=ppt/tags/tag13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xml><?xml version="1.0" encoding="utf-8"?>
<p:tagLst xmlns:a="http://schemas.openxmlformats.org/drawingml/2006/main" xmlns:r="http://schemas.openxmlformats.org/officeDocument/2006/relationships" xmlns:p="http://schemas.openxmlformats.org/presentationml/2006/main">
  <p:tag name="STICKYSTYLE" val="BL slide"/>
</p:tagLst>
</file>

<file path=ppt/tags/tag140.xml><?xml version="1.0" encoding="utf-8"?>
<p:tagLst xmlns:a="http://schemas.openxmlformats.org/drawingml/2006/main" xmlns:r="http://schemas.openxmlformats.org/officeDocument/2006/relationships" xmlns:p="http://schemas.openxmlformats.org/presentationml/2006/main">
  <p:tag name="RNRSTYLE" val="Review Q"/>
</p:tagLst>
</file>

<file path=ppt/tags/tag14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2.xml><?xml version="1.0" encoding="utf-8"?>
<p:tagLst xmlns:a="http://schemas.openxmlformats.org/drawingml/2006/main" xmlns:r="http://schemas.openxmlformats.org/officeDocument/2006/relationships" xmlns:p="http://schemas.openxmlformats.org/presentationml/2006/main">
  <p:tag name="STICKYSTYLE" val="Review Q"/>
</p:tagLst>
</file>

<file path=ppt/tags/tag14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4.xml><?xml version="1.0" encoding="utf-8"?>
<p:tagLst xmlns:a="http://schemas.openxmlformats.org/drawingml/2006/main" xmlns:r="http://schemas.openxmlformats.org/officeDocument/2006/relationships" xmlns:p="http://schemas.openxmlformats.org/presentationml/2006/main">
  <p:tag name="STICKYSTYLE" val="Review A"/>
</p:tagLst>
</file>

<file path=ppt/tags/tag14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6.xml><?xml version="1.0" encoding="utf-8"?>
<p:tagLst xmlns:a="http://schemas.openxmlformats.org/drawingml/2006/main" xmlns:r="http://schemas.openxmlformats.org/officeDocument/2006/relationships" xmlns:p="http://schemas.openxmlformats.org/presentationml/2006/main">
  <p:tag name="RNRSTYLE" val="Review Q"/>
</p:tagLst>
</file>

<file path=ppt/tags/tag14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48.xml><?xml version="1.0" encoding="utf-8"?>
<p:tagLst xmlns:a="http://schemas.openxmlformats.org/drawingml/2006/main" xmlns:r="http://schemas.openxmlformats.org/officeDocument/2006/relationships" xmlns:p="http://schemas.openxmlformats.org/presentationml/2006/main">
  <p:tag name="RNRSTYLE" val="Review Q"/>
</p:tagLst>
</file>

<file path=ppt/tags/tag14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50.xml><?xml version="1.0" encoding="utf-8"?>
<p:tagLst xmlns:a="http://schemas.openxmlformats.org/drawingml/2006/main" xmlns:r="http://schemas.openxmlformats.org/officeDocument/2006/relationships" xmlns:p="http://schemas.openxmlformats.org/presentationml/2006/main">
  <p:tag name="RNRSTYLE" val="Review Q"/>
</p:tagLst>
</file>

<file path=ppt/tags/tag15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2.xml><?xml version="1.0" encoding="utf-8"?>
<p:tagLst xmlns:a="http://schemas.openxmlformats.org/drawingml/2006/main" xmlns:r="http://schemas.openxmlformats.org/officeDocument/2006/relationships" xmlns:p="http://schemas.openxmlformats.org/presentationml/2006/main">
  <p:tag name="STICKYSTYLE" val="Review A"/>
</p:tagLst>
</file>

<file path=ppt/tags/tag15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4.xml><?xml version="1.0" encoding="utf-8"?>
<p:tagLst xmlns:a="http://schemas.openxmlformats.org/drawingml/2006/main" xmlns:r="http://schemas.openxmlformats.org/officeDocument/2006/relationships" xmlns:p="http://schemas.openxmlformats.org/presentationml/2006/main">
  <p:tag name="RNRSTYLE" val="Review Q"/>
</p:tagLst>
</file>

<file path=ppt/tags/tag15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6.xml><?xml version="1.0" encoding="utf-8"?>
<p:tagLst xmlns:a="http://schemas.openxmlformats.org/drawingml/2006/main" xmlns:r="http://schemas.openxmlformats.org/officeDocument/2006/relationships" xmlns:p="http://schemas.openxmlformats.org/presentationml/2006/main">
  <p:tag name="RNRSTYLE" val="Review Q"/>
</p:tagLst>
</file>

<file path=ppt/tags/tag15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58.xml><?xml version="1.0" encoding="utf-8"?>
<p:tagLst xmlns:a="http://schemas.openxmlformats.org/drawingml/2006/main" xmlns:r="http://schemas.openxmlformats.org/officeDocument/2006/relationships" xmlns:p="http://schemas.openxmlformats.org/presentationml/2006/main">
  <p:tag name="RNRSTYLE" val="Review Q"/>
</p:tagLst>
</file>

<file path=ppt/tags/tag15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xml><?xml version="1.0" encoding="utf-8"?>
<p:tagLst xmlns:a="http://schemas.openxmlformats.org/drawingml/2006/main" xmlns:r="http://schemas.openxmlformats.org/officeDocument/2006/relationships" xmlns:p="http://schemas.openxmlformats.org/presentationml/2006/main">
  <p:tag name="STICKYSTYLE" val="BL slide"/>
</p:tagLst>
</file>

<file path=ppt/tags/tag160.xml><?xml version="1.0" encoding="utf-8"?>
<p:tagLst xmlns:a="http://schemas.openxmlformats.org/drawingml/2006/main" xmlns:r="http://schemas.openxmlformats.org/officeDocument/2006/relationships" xmlns:p="http://schemas.openxmlformats.org/presentationml/2006/main">
  <p:tag name="RNRSTYLE" val="Review Q"/>
</p:tagLst>
</file>

<file path=ppt/tags/tag16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2.xml><?xml version="1.0" encoding="utf-8"?>
<p:tagLst xmlns:a="http://schemas.openxmlformats.org/drawingml/2006/main" xmlns:r="http://schemas.openxmlformats.org/officeDocument/2006/relationships" xmlns:p="http://schemas.openxmlformats.org/presentationml/2006/main">
  <p:tag name="RNRSTYLE" val="Review Q"/>
</p:tagLst>
</file>

<file path=ppt/tags/tag16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4.xml><?xml version="1.0" encoding="utf-8"?>
<p:tagLst xmlns:a="http://schemas.openxmlformats.org/drawingml/2006/main" xmlns:r="http://schemas.openxmlformats.org/officeDocument/2006/relationships" xmlns:p="http://schemas.openxmlformats.org/presentationml/2006/main">
  <p:tag name="RNRSTYLE" val="Review Q"/>
</p:tagLst>
</file>

<file path=ppt/tags/tag16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6.xml><?xml version="1.0" encoding="utf-8"?>
<p:tagLst xmlns:a="http://schemas.openxmlformats.org/drawingml/2006/main" xmlns:r="http://schemas.openxmlformats.org/officeDocument/2006/relationships" xmlns:p="http://schemas.openxmlformats.org/presentationml/2006/main">
  <p:tag name="RNRSTYLE" val="Review Q"/>
</p:tagLst>
</file>

<file path=ppt/tags/tag16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68.xml><?xml version="1.0" encoding="utf-8"?>
<p:tagLst xmlns:a="http://schemas.openxmlformats.org/drawingml/2006/main" xmlns:r="http://schemas.openxmlformats.org/officeDocument/2006/relationships" xmlns:p="http://schemas.openxmlformats.org/presentationml/2006/main">
  <p:tag name="RNRSTYLE" val="Review Q"/>
</p:tagLst>
</file>

<file path=ppt/tags/tag16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70.xml><?xml version="1.0" encoding="utf-8"?>
<p:tagLst xmlns:a="http://schemas.openxmlformats.org/drawingml/2006/main" xmlns:r="http://schemas.openxmlformats.org/officeDocument/2006/relationships" xmlns:p="http://schemas.openxmlformats.org/presentationml/2006/main">
  <p:tag name="RNRSTYLE" val="Review Q"/>
</p:tagLst>
</file>

<file path=ppt/tags/tag17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2.xml><?xml version="1.0" encoding="utf-8"?>
<p:tagLst xmlns:a="http://schemas.openxmlformats.org/drawingml/2006/main" xmlns:r="http://schemas.openxmlformats.org/officeDocument/2006/relationships" xmlns:p="http://schemas.openxmlformats.org/presentationml/2006/main">
  <p:tag name="RNRSTYLE" val="Review Q"/>
</p:tagLst>
</file>

<file path=ppt/tags/tag17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4.xml><?xml version="1.0" encoding="utf-8"?>
<p:tagLst xmlns:a="http://schemas.openxmlformats.org/drawingml/2006/main" xmlns:r="http://schemas.openxmlformats.org/officeDocument/2006/relationships" xmlns:p="http://schemas.openxmlformats.org/presentationml/2006/main">
  <p:tag name="RNRSTYLE" val="Review Q"/>
</p:tagLst>
</file>

<file path=ppt/tags/tag17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6.xml><?xml version="1.0" encoding="utf-8"?>
<p:tagLst xmlns:a="http://schemas.openxmlformats.org/drawingml/2006/main" xmlns:r="http://schemas.openxmlformats.org/officeDocument/2006/relationships" xmlns:p="http://schemas.openxmlformats.org/presentationml/2006/main">
  <p:tag name="RNRSTYLE" val="Review Q"/>
</p:tagLst>
</file>

<file path=ppt/tags/tag17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78.xml><?xml version="1.0" encoding="utf-8"?>
<p:tagLst xmlns:a="http://schemas.openxmlformats.org/drawingml/2006/main" xmlns:r="http://schemas.openxmlformats.org/officeDocument/2006/relationships" xmlns:p="http://schemas.openxmlformats.org/presentationml/2006/main">
  <p:tag name="RNRSTYLE" val="Review Q"/>
</p:tagLst>
</file>

<file path=ppt/tags/tag179.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180.xml><?xml version="1.0" encoding="utf-8"?>
<p:tagLst xmlns:a="http://schemas.openxmlformats.org/drawingml/2006/main" xmlns:r="http://schemas.openxmlformats.org/officeDocument/2006/relationships" xmlns:p="http://schemas.openxmlformats.org/presentationml/2006/main">
  <p:tag name="RNRSTYLE" val="Review Q"/>
</p:tagLst>
</file>

<file path=ppt/tags/tag181.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82.xml><?xml version="1.0" encoding="utf-8"?>
<p:tagLst xmlns:a="http://schemas.openxmlformats.org/drawingml/2006/main" xmlns:r="http://schemas.openxmlformats.org/officeDocument/2006/relationships" xmlns:p="http://schemas.openxmlformats.org/presentationml/2006/main">
  <p:tag name="RNRSTYLE" val="Review Q"/>
</p:tagLst>
</file>

<file path=ppt/tags/tag183.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84.xml><?xml version="1.0" encoding="utf-8"?>
<p:tagLst xmlns:a="http://schemas.openxmlformats.org/drawingml/2006/main" xmlns:r="http://schemas.openxmlformats.org/officeDocument/2006/relationships" xmlns:p="http://schemas.openxmlformats.org/presentationml/2006/main">
  <p:tag name="RNRSTYLE" val="Review Q"/>
</p:tagLst>
</file>

<file path=ppt/tags/tag185.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86.xml><?xml version="1.0" encoding="utf-8"?>
<p:tagLst xmlns:a="http://schemas.openxmlformats.org/drawingml/2006/main" xmlns:r="http://schemas.openxmlformats.org/officeDocument/2006/relationships" xmlns:p="http://schemas.openxmlformats.org/presentationml/2006/main">
  <p:tag name="RNRSTYLE" val="Review Q"/>
</p:tagLst>
</file>

<file path=ppt/tags/tag187.xml><?xml version="1.0" encoding="utf-8"?>
<p:tagLst xmlns:a="http://schemas.openxmlformats.org/drawingml/2006/main" xmlns:r="http://schemas.openxmlformats.org/officeDocument/2006/relationships" xmlns:p="http://schemas.openxmlformats.org/presentationml/2006/main">
  <p:tag name="STICKYSTYLE" val="Review new placement"/>
</p:tagLst>
</file>

<file path=ppt/tags/tag188.xml><?xml version="1.0" encoding="utf-8"?>
<p:tagLst xmlns:a="http://schemas.openxmlformats.org/drawingml/2006/main" xmlns:r="http://schemas.openxmlformats.org/officeDocument/2006/relationships" xmlns:p="http://schemas.openxmlformats.org/presentationml/2006/main">
  <p:tag name="RNRSTYLE" val="Review Q"/>
</p:tagLst>
</file>

<file path=ppt/tags/tag19.xml><?xml version="1.0" encoding="utf-8"?>
<p:tagLst xmlns:a="http://schemas.openxmlformats.org/drawingml/2006/main" xmlns:r="http://schemas.openxmlformats.org/officeDocument/2006/relationships" xmlns:p="http://schemas.openxmlformats.org/presentationml/2006/main">
  <p:tag name="STICKYSTYLE" val="BL slide"/>
</p:tagLst>
</file>

<file path=ppt/tags/tag2.xml><?xml version="1.0" encoding="utf-8"?>
<p:tagLst xmlns:a="http://schemas.openxmlformats.org/drawingml/2006/main" xmlns:r="http://schemas.openxmlformats.org/officeDocument/2006/relationships" xmlns:p="http://schemas.openxmlformats.org/presentationml/2006/main">
  <p:tag name="STICKYSTYLE" val="BL slide"/>
</p:tagLst>
</file>

<file path=ppt/tags/tag2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1.xml><?xml version="1.0" encoding="utf-8"?>
<p:tagLst xmlns:a="http://schemas.openxmlformats.org/drawingml/2006/main" xmlns:r="http://schemas.openxmlformats.org/officeDocument/2006/relationships" xmlns:p="http://schemas.openxmlformats.org/presentationml/2006/main">
  <p:tag name="STICKYSTYLE" val="BL slide"/>
</p:tagLst>
</file>

<file path=ppt/tags/tag2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3.xml><?xml version="1.0" encoding="utf-8"?>
<p:tagLst xmlns:a="http://schemas.openxmlformats.org/drawingml/2006/main" xmlns:r="http://schemas.openxmlformats.org/officeDocument/2006/relationships" xmlns:p="http://schemas.openxmlformats.org/presentationml/2006/main">
  <p:tag name="STICKYSTYLE" val="BL slide"/>
</p:tagLst>
</file>

<file path=ppt/tags/tag24.xml><?xml version="1.0" encoding="utf-8"?>
<p:tagLst xmlns:a="http://schemas.openxmlformats.org/drawingml/2006/main" xmlns:r="http://schemas.openxmlformats.org/officeDocument/2006/relationships" xmlns:p="http://schemas.openxmlformats.org/presentationml/2006/main">
  <p:tag name="STICKYSTYLE" val="BL slide"/>
</p:tagLst>
</file>

<file path=ppt/tags/tag2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7.xml><?xml version="1.0" encoding="utf-8"?>
<p:tagLst xmlns:a="http://schemas.openxmlformats.org/drawingml/2006/main" xmlns:r="http://schemas.openxmlformats.org/officeDocument/2006/relationships" xmlns:p="http://schemas.openxmlformats.org/presentationml/2006/main">
  <p:tag name="STICKYSTYLE" val="BL box"/>
</p:tagLst>
</file>

<file path=ppt/tags/tag2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29.xml><?xml version="1.0" encoding="utf-8"?>
<p:tagLst xmlns:a="http://schemas.openxmlformats.org/drawingml/2006/main" xmlns:r="http://schemas.openxmlformats.org/officeDocument/2006/relationships" xmlns:p="http://schemas.openxmlformats.org/presentationml/2006/main">
  <p:tag name="STICKYSTYLE" val="BL slide"/>
</p:tagLst>
</file>

<file path=ppt/tags/tag3.xml><?xml version="1.0" encoding="utf-8"?>
<p:tagLst xmlns:a="http://schemas.openxmlformats.org/drawingml/2006/main" xmlns:r="http://schemas.openxmlformats.org/officeDocument/2006/relationships" xmlns:p="http://schemas.openxmlformats.org/presentationml/2006/main">
  <p:tag name="STICKYSTYLE" val="(xx of xx)"/>
</p:tagLst>
</file>

<file path=ppt/tags/tag3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1.xml><?xml version="1.0" encoding="utf-8"?>
<p:tagLst xmlns:a="http://schemas.openxmlformats.org/drawingml/2006/main" xmlns:r="http://schemas.openxmlformats.org/officeDocument/2006/relationships" xmlns:p="http://schemas.openxmlformats.org/presentationml/2006/main">
  <p:tag name="STICKYSTYLE" val="TEXT BOX"/>
</p:tagLst>
</file>

<file path=ppt/tags/tag3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3.xml><?xml version="1.0" encoding="utf-8"?>
<p:tagLst xmlns:a="http://schemas.openxmlformats.org/drawingml/2006/main" xmlns:r="http://schemas.openxmlformats.org/officeDocument/2006/relationships" xmlns:p="http://schemas.openxmlformats.org/presentationml/2006/main">
  <p:tag name="STICKYSTYLE" val="BL slide"/>
</p:tagLst>
</file>

<file path=ppt/tags/tag3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5.xml><?xml version="1.0" encoding="utf-8"?>
<p:tagLst xmlns:a="http://schemas.openxmlformats.org/drawingml/2006/main" xmlns:r="http://schemas.openxmlformats.org/officeDocument/2006/relationships" xmlns:p="http://schemas.openxmlformats.org/presentationml/2006/main">
  <p:tag name="STICKYSTYLE" val="BL slide"/>
</p:tagLst>
</file>

<file path=ppt/tags/tag3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7.xml><?xml version="1.0" encoding="utf-8"?>
<p:tagLst xmlns:a="http://schemas.openxmlformats.org/drawingml/2006/main" xmlns:r="http://schemas.openxmlformats.org/officeDocument/2006/relationships" xmlns:p="http://schemas.openxmlformats.org/presentationml/2006/main">
  <p:tag name="STICKYSTYLE" val="BL slide"/>
</p:tagLst>
</file>

<file path=ppt/tags/tag3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39.xml><?xml version="1.0" encoding="utf-8"?>
<p:tagLst xmlns:a="http://schemas.openxmlformats.org/drawingml/2006/main" xmlns:r="http://schemas.openxmlformats.org/officeDocument/2006/relationships" xmlns:p="http://schemas.openxmlformats.org/presentationml/2006/main">
  <p:tag name="STICKYSTYLE" val="BL slide"/>
</p:tagLst>
</file>

<file path=ppt/tags/tag4.xml><?xml version="1.0" encoding="utf-8"?>
<p:tagLst xmlns:a="http://schemas.openxmlformats.org/drawingml/2006/main" xmlns:r="http://schemas.openxmlformats.org/officeDocument/2006/relationships" xmlns:p="http://schemas.openxmlformats.org/presentationml/2006/main">
  <p:tag name="STICKYSTYLE" val="BL slide"/>
</p:tagLst>
</file>

<file path=ppt/tags/tag4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1.xml><?xml version="1.0" encoding="utf-8"?>
<p:tagLst xmlns:a="http://schemas.openxmlformats.org/drawingml/2006/main" xmlns:r="http://schemas.openxmlformats.org/officeDocument/2006/relationships" xmlns:p="http://schemas.openxmlformats.org/presentationml/2006/main">
  <p:tag name="STICKYSTYLE" val="BL slide"/>
</p:tagLst>
</file>

<file path=ppt/tags/tag4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3.xml><?xml version="1.0" encoding="utf-8"?>
<p:tagLst xmlns:a="http://schemas.openxmlformats.org/drawingml/2006/main" xmlns:r="http://schemas.openxmlformats.org/officeDocument/2006/relationships" xmlns:p="http://schemas.openxmlformats.org/presentationml/2006/main">
  <p:tag name="STICKYSTYLE" val="BL slide"/>
</p:tagLst>
</file>

<file path=ppt/tags/tag44.xml><?xml version="1.0" encoding="utf-8"?>
<p:tagLst xmlns:a="http://schemas.openxmlformats.org/drawingml/2006/main" xmlns:r="http://schemas.openxmlformats.org/officeDocument/2006/relationships" xmlns:p="http://schemas.openxmlformats.org/presentationml/2006/main">
  <p:tag name="STICKYSTYLE" val="BL slide"/>
</p:tagLst>
</file>

<file path=ppt/tags/tag4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6.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47.xml><?xml version="1.0" encoding="utf-8"?>
<p:tagLst xmlns:a="http://schemas.openxmlformats.org/drawingml/2006/main" xmlns:r="http://schemas.openxmlformats.org/officeDocument/2006/relationships" xmlns:p="http://schemas.openxmlformats.org/presentationml/2006/main">
  <p:tag name="STICKYSTYLE" val="BL slide"/>
</p:tagLst>
</file>

<file path=ppt/tags/tag4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49.xml><?xml version="1.0" encoding="utf-8"?>
<p:tagLst xmlns:a="http://schemas.openxmlformats.org/drawingml/2006/main" xmlns:r="http://schemas.openxmlformats.org/officeDocument/2006/relationships" xmlns:p="http://schemas.openxmlformats.org/presentationml/2006/main">
  <p:tag name="STICKYSTYLE" val="BL slide"/>
</p:tagLst>
</file>

<file path=ppt/tags/tag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0.xml><?xml version="1.0" encoding="utf-8"?>
<p:tagLst xmlns:a="http://schemas.openxmlformats.org/drawingml/2006/main" xmlns:r="http://schemas.openxmlformats.org/officeDocument/2006/relationships" xmlns:p="http://schemas.openxmlformats.org/presentationml/2006/main">
  <p:tag name="STICKYSTYLE" val="BL slide"/>
</p:tagLst>
</file>

<file path=ppt/tags/tag51.xml><?xml version="1.0" encoding="utf-8"?>
<p:tagLst xmlns:a="http://schemas.openxmlformats.org/drawingml/2006/main" xmlns:r="http://schemas.openxmlformats.org/officeDocument/2006/relationships" xmlns:p="http://schemas.openxmlformats.org/presentationml/2006/main">
  <p:tag name="STICKYSTYLE" val="BL slide"/>
</p:tagLst>
</file>

<file path=ppt/tags/tag52.xml><?xml version="1.0" encoding="utf-8"?>
<p:tagLst xmlns:a="http://schemas.openxmlformats.org/drawingml/2006/main" xmlns:r="http://schemas.openxmlformats.org/officeDocument/2006/relationships" xmlns:p="http://schemas.openxmlformats.org/presentationml/2006/main">
  <p:tag name="STICKYSTYLE" val="BL slide"/>
</p:tagLst>
</file>

<file path=ppt/tags/tag53.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5.xml><?xml version="1.0" encoding="utf-8"?>
<p:tagLst xmlns:a="http://schemas.openxmlformats.org/drawingml/2006/main" xmlns:r="http://schemas.openxmlformats.org/officeDocument/2006/relationships" xmlns:p="http://schemas.openxmlformats.org/presentationml/2006/main">
  <p:tag name="STICKYSTYLE" val="BL slide"/>
</p:tagLst>
</file>

<file path=ppt/tags/tag5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7.xml><?xml version="1.0" encoding="utf-8"?>
<p:tagLst xmlns:a="http://schemas.openxmlformats.org/drawingml/2006/main" xmlns:r="http://schemas.openxmlformats.org/officeDocument/2006/relationships" xmlns:p="http://schemas.openxmlformats.org/presentationml/2006/main">
  <p:tag name="STICKYSTYLE" val="BL slide"/>
</p:tagLst>
</file>

<file path=ppt/tags/tag5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59.xml><?xml version="1.0" encoding="utf-8"?>
<p:tagLst xmlns:a="http://schemas.openxmlformats.org/drawingml/2006/main" xmlns:r="http://schemas.openxmlformats.org/officeDocument/2006/relationships" xmlns:p="http://schemas.openxmlformats.org/presentationml/2006/main">
  <p:tag name="STICKYSTYLE" val="BL slide"/>
</p:tagLst>
</file>

<file path=ppt/tags/tag6.xml><?xml version="1.0" encoding="utf-8"?>
<p:tagLst xmlns:a="http://schemas.openxmlformats.org/drawingml/2006/main" xmlns:r="http://schemas.openxmlformats.org/officeDocument/2006/relationships" xmlns:p="http://schemas.openxmlformats.org/presentationml/2006/main">
  <p:tag name="STICKYSTYLE" val="BL box"/>
</p:tagLst>
</file>

<file path=ppt/tags/tag60.xml><?xml version="1.0" encoding="utf-8"?>
<p:tagLst xmlns:a="http://schemas.openxmlformats.org/drawingml/2006/main" xmlns:r="http://schemas.openxmlformats.org/officeDocument/2006/relationships" xmlns:p="http://schemas.openxmlformats.org/presentationml/2006/main">
  <p:tag name="STICKYSTYLE" val="BL slide"/>
</p:tagLst>
</file>

<file path=ppt/tags/tag6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6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4.xml><?xml version="1.0" encoding="utf-8"?>
<p:tagLst xmlns:a="http://schemas.openxmlformats.org/drawingml/2006/main" xmlns:r="http://schemas.openxmlformats.org/officeDocument/2006/relationships" xmlns:p="http://schemas.openxmlformats.org/presentationml/2006/main">
  <p:tag name="STICKYSTYLE" val="BL slide"/>
</p:tagLst>
</file>

<file path=ppt/tags/tag65.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6.xml><?xml version="1.0" encoding="utf-8"?>
<p:tagLst xmlns:a="http://schemas.openxmlformats.org/drawingml/2006/main" xmlns:r="http://schemas.openxmlformats.org/officeDocument/2006/relationships" xmlns:p="http://schemas.openxmlformats.org/presentationml/2006/main">
  <p:tag name="STICKYSTYLE" val="BL slide"/>
</p:tagLst>
</file>

<file path=ppt/tags/tag6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6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69.xml><?xml version="1.0" encoding="utf-8"?>
<p:tagLst xmlns:a="http://schemas.openxmlformats.org/drawingml/2006/main" xmlns:r="http://schemas.openxmlformats.org/officeDocument/2006/relationships" xmlns:p="http://schemas.openxmlformats.org/presentationml/2006/main">
  <p:tag name="STICKYSTYLE" val="BL slide"/>
</p:tagLst>
</file>

<file path=ppt/tags/tag7.xml><?xml version="1.0" encoding="utf-8"?>
<p:tagLst xmlns:a="http://schemas.openxmlformats.org/drawingml/2006/main" xmlns:r="http://schemas.openxmlformats.org/officeDocument/2006/relationships" xmlns:p="http://schemas.openxmlformats.org/presentationml/2006/main">
  <p:tag name="STICKYSTYLE" val="BL slide"/>
</p:tagLst>
</file>

<file path=ppt/tags/tag7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71.xml><?xml version="1.0" encoding="utf-8"?>
<p:tagLst xmlns:a="http://schemas.openxmlformats.org/drawingml/2006/main" xmlns:r="http://schemas.openxmlformats.org/officeDocument/2006/relationships" xmlns:p="http://schemas.openxmlformats.org/presentationml/2006/main">
  <p:tag name="STICKYSTYLE" val="BL slide"/>
</p:tagLst>
</file>

<file path=ppt/tags/tag7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3.xml><?xml version="1.0" encoding="utf-8"?>
<p:tagLst xmlns:a="http://schemas.openxmlformats.org/drawingml/2006/main" xmlns:r="http://schemas.openxmlformats.org/officeDocument/2006/relationships" xmlns:p="http://schemas.openxmlformats.org/presentationml/2006/main">
  <p:tag name="STICKYSTYLE" val="BL slide"/>
</p:tagLst>
</file>

<file path=ppt/tags/tag74.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75.xml><?xml version="1.0" encoding="utf-8"?>
<p:tagLst xmlns:a="http://schemas.openxmlformats.org/drawingml/2006/main" xmlns:r="http://schemas.openxmlformats.org/officeDocument/2006/relationships" xmlns:p="http://schemas.openxmlformats.org/presentationml/2006/main">
  <p:tag name="STICKYSTYLE" val="BL slide"/>
</p:tagLst>
</file>

<file path=ppt/tags/tag76.xml><?xml version="1.0" encoding="utf-8"?>
<p:tagLst xmlns:a="http://schemas.openxmlformats.org/drawingml/2006/main" xmlns:r="http://schemas.openxmlformats.org/officeDocument/2006/relationships" xmlns:p="http://schemas.openxmlformats.org/presentationml/2006/main">
  <p:tag name="STICKYSTYLE" val="BL slide"/>
</p:tagLst>
</file>

<file path=ppt/tags/tag77.xml><?xml version="1.0" encoding="utf-8"?>
<p:tagLst xmlns:a="http://schemas.openxmlformats.org/drawingml/2006/main" xmlns:r="http://schemas.openxmlformats.org/officeDocument/2006/relationships" xmlns:p="http://schemas.openxmlformats.org/presentationml/2006/main">
  <p:tag name="STICKYSTYLE" val="BL slide"/>
</p:tagLst>
</file>

<file path=ppt/tags/tag78.xml><?xml version="1.0" encoding="utf-8"?>
<p:tagLst xmlns:a="http://schemas.openxmlformats.org/drawingml/2006/main" xmlns:r="http://schemas.openxmlformats.org/officeDocument/2006/relationships" xmlns:p="http://schemas.openxmlformats.org/presentationml/2006/main">
  <p:tag name="STICKYSTYLE" val="BL slide"/>
</p:tagLst>
</file>

<file path=ppt/tags/tag79.xml><?xml version="1.0" encoding="utf-8"?>
<p:tagLst xmlns:a="http://schemas.openxmlformats.org/drawingml/2006/main" xmlns:r="http://schemas.openxmlformats.org/officeDocument/2006/relationships" xmlns:p="http://schemas.openxmlformats.org/presentationml/2006/main">
  <p:tag name="STICKYSTYLE" val="BL slide"/>
</p:tagLst>
</file>

<file path=ppt/tags/tag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0.xml><?xml version="1.0" encoding="utf-8"?>
<p:tagLst xmlns:a="http://schemas.openxmlformats.org/drawingml/2006/main" xmlns:r="http://schemas.openxmlformats.org/officeDocument/2006/relationships" xmlns:p="http://schemas.openxmlformats.org/presentationml/2006/main">
  <p:tag name="STICKYSTYLE" val="BL slide"/>
</p:tagLst>
</file>

<file path=ppt/tags/tag81.xml><?xml version="1.0" encoding="utf-8"?>
<p:tagLst xmlns:a="http://schemas.openxmlformats.org/drawingml/2006/main" xmlns:r="http://schemas.openxmlformats.org/officeDocument/2006/relationships" xmlns:p="http://schemas.openxmlformats.org/presentationml/2006/main">
  <p:tag name="STICKYSTYLE" val="BL slide"/>
</p:tagLst>
</file>

<file path=ppt/tags/tag82.xml><?xml version="1.0" encoding="utf-8"?>
<p:tagLst xmlns:a="http://schemas.openxmlformats.org/drawingml/2006/main" xmlns:r="http://schemas.openxmlformats.org/officeDocument/2006/relationships" xmlns:p="http://schemas.openxmlformats.org/presentationml/2006/main">
  <p:tag name="STICKYSTYLE" val="BL slide"/>
</p:tagLst>
</file>

<file path=ppt/tags/tag83.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4.xml><?xml version="1.0" encoding="utf-8"?>
<p:tagLst xmlns:a="http://schemas.openxmlformats.org/drawingml/2006/main" xmlns:r="http://schemas.openxmlformats.org/officeDocument/2006/relationships" xmlns:p="http://schemas.openxmlformats.org/presentationml/2006/main">
  <p:tag name="STICKYSTYLE" val="BL slide"/>
</p:tagLst>
</file>

<file path=ppt/tags/tag8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86.xml><?xml version="1.0" encoding="utf-8"?>
<p:tagLst xmlns:a="http://schemas.openxmlformats.org/drawingml/2006/main" xmlns:r="http://schemas.openxmlformats.org/officeDocument/2006/relationships" xmlns:p="http://schemas.openxmlformats.org/presentationml/2006/main">
  <p:tag name="STICKYSTYLE" val="BL slide"/>
</p:tagLst>
</file>

<file path=ppt/tags/tag87.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88.xml><?xml version="1.0" encoding="utf-8"?>
<p:tagLst xmlns:a="http://schemas.openxmlformats.org/drawingml/2006/main" xmlns:r="http://schemas.openxmlformats.org/officeDocument/2006/relationships" xmlns:p="http://schemas.openxmlformats.org/presentationml/2006/main">
  <p:tag name="STICKYSTYLE" val="BL slide"/>
</p:tagLst>
</file>

<file path=ppt/tags/tag89.xml><?xml version="1.0" encoding="utf-8"?>
<p:tagLst xmlns:a="http://schemas.openxmlformats.org/drawingml/2006/main" xmlns:r="http://schemas.openxmlformats.org/officeDocument/2006/relationships" xmlns:p="http://schemas.openxmlformats.org/presentationml/2006/main">
  <p:tag name="STICKYSTYLE" val="BL slide"/>
</p:tagLst>
</file>

<file path=ppt/tags/tag9.xml><?xml version="1.0" encoding="utf-8"?>
<p:tagLst xmlns:a="http://schemas.openxmlformats.org/drawingml/2006/main" xmlns:r="http://schemas.openxmlformats.org/officeDocument/2006/relationships" xmlns:p="http://schemas.openxmlformats.org/presentationml/2006/main">
  <p:tag name="STICKYSTYLE" val="BL slide"/>
</p:tagLst>
</file>

<file path=ppt/tags/tag90.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1.xml><?xml version="1.0" encoding="utf-8"?>
<p:tagLst xmlns:a="http://schemas.openxmlformats.org/drawingml/2006/main" xmlns:r="http://schemas.openxmlformats.org/officeDocument/2006/relationships" xmlns:p="http://schemas.openxmlformats.org/presentationml/2006/main">
  <p:tag name="STICKYSTYLE" val="BL slide"/>
</p:tagLst>
</file>

<file path=ppt/tags/tag92.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3.xml><?xml version="1.0" encoding="utf-8"?>
<p:tagLst xmlns:a="http://schemas.openxmlformats.org/drawingml/2006/main" xmlns:r="http://schemas.openxmlformats.org/officeDocument/2006/relationships" xmlns:p="http://schemas.openxmlformats.org/presentationml/2006/main">
  <p:tag name="STICKYSTYLE" val="BL slide"/>
</p:tagLst>
</file>

<file path=ppt/tags/tag9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95.xml><?xml version="1.0" encoding="utf-8"?>
<p:tagLst xmlns:a="http://schemas.openxmlformats.org/drawingml/2006/main" xmlns:r="http://schemas.openxmlformats.org/officeDocument/2006/relationships" xmlns:p="http://schemas.openxmlformats.org/presentationml/2006/main">
  <p:tag name="STICKYSTYLE" val="BL slide"/>
</p:tagLst>
</file>

<file path=ppt/tags/tag96.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7.xml><?xml version="1.0" encoding="utf-8"?>
<p:tagLst xmlns:a="http://schemas.openxmlformats.org/drawingml/2006/main" xmlns:r="http://schemas.openxmlformats.org/officeDocument/2006/relationships" xmlns:p="http://schemas.openxmlformats.org/presentationml/2006/main">
  <p:tag name="STICKYSTYLE" val="BL slide"/>
</p:tagLst>
</file>

<file path=ppt/tags/tag98.xml><?xml version="1.0" encoding="utf-8"?>
<p:tagLst xmlns:a="http://schemas.openxmlformats.org/drawingml/2006/main" xmlns:r="http://schemas.openxmlformats.org/officeDocument/2006/relationships" xmlns:p="http://schemas.openxmlformats.org/presentationml/2006/main">
  <p:tag name="STICKYSTYLE" val="(xx of xx)NEW"/>
</p:tagLst>
</file>

<file path=ppt/tags/tag99.xml><?xml version="1.0" encoding="utf-8"?>
<p:tagLst xmlns:a="http://schemas.openxmlformats.org/drawingml/2006/main" xmlns:r="http://schemas.openxmlformats.org/officeDocument/2006/relationships" xmlns:p="http://schemas.openxmlformats.org/presentationml/2006/main">
  <p:tag name="STICKYSTYLE" val="BL slide"/>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design_template</Template>
  <TotalTime>9232</TotalTime>
  <Words>4503</Words>
  <Application>Microsoft Macintosh PowerPoint</Application>
  <PresentationFormat>On-screen Show (4:3)</PresentationFormat>
  <Paragraphs>955</Paragraphs>
  <Slides>98</Slides>
  <Notes>98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Times New Roman</vt:lpstr>
      <vt:lpstr>ヒラギノ角ゴ Pro W3</vt:lpstr>
      <vt:lpstr>Arial</vt:lpstr>
      <vt:lpstr>Arial Narrow</vt:lpstr>
      <vt:lpstr>Arial Black</vt:lpstr>
      <vt:lpstr>Calibri</vt:lpstr>
      <vt:lpstr>design_template</vt:lpstr>
      <vt:lpstr>PowerPoint Presentation</vt:lpstr>
      <vt:lpstr>National EMS Education Standard Competencies (1 of 3)</vt:lpstr>
      <vt:lpstr>National EMS Education Standard Competencies (2 of 3)</vt:lpstr>
      <vt:lpstr>National EMS Education Standard Competencies (3 of 3)</vt:lpstr>
      <vt:lpstr>Introduction</vt:lpstr>
      <vt:lpstr>Course Description (1 of 8) </vt:lpstr>
      <vt:lpstr>Course Description (2 of 8)</vt:lpstr>
      <vt:lpstr>Course Description (3 of 8)</vt:lpstr>
      <vt:lpstr>Course Description (4 of 8)</vt:lpstr>
      <vt:lpstr>Course Description (5 of 8)</vt:lpstr>
      <vt:lpstr>Course Description (6 of 8)</vt:lpstr>
      <vt:lpstr>Course Description (7 of 8)</vt:lpstr>
      <vt:lpstr>PowerPoint Presentation</vt:lpstr>
      <vt:lpstr>EMT Training: Focus and Requirements (1 of 2)</vt:lpstr>
      <vt:lpstr>EMT Training: Focus and Requirements (2 of 2)</vt:lpstr>
      <vt:lpstr>Licensure Requirements (1 of 2) </vt:lpstr>
      <vt:lpstr>Licensure Requirements (2 of 2) </vt:lpstr>
      <vt:lpstr>Licensure Requirements</vt:lpstr>
      <vt:lpstr>Overview of the EMS System  (1 of 3)</vt:lpstr>
      <vt:lpstr>Overview of the EMS System  (2 of 3)</vt:lpstr>
      <vt:lpstr>Overview of the EMS System  (3 of 3)</vt:lpstr>
      <vt:lpstr>Levels of Training </vt:lpstr>
      <vt:lpstr>Levels of Training </vt:lpstr>
      <vt:lpstr>Public BLS and Immediate Aid</vt:lpstr>
      <vt:lpstr>Emergency Medical Responders </vt:lpstr>
      <vt:lpstr>Emergency Medical Technicians</vt:lpstr>
      <vt:lpstr>Advanced Emergency Medical Technicians</vt:lpstr>
      <vt:lpstr>Paramedics</vt:lpstr>
      <vt:lpstr>14 Components of the  EMS System  (1 of 4)</vt:lpstr>
      <vt:lpstr>14 Components of the  EMS System  (2 of 4)</vt:lpstr>
      <vt:lpstr>14 Components of the  EMS System  (3 of 4)</vt:lpstr>
      <vt:lpstr>14 Components of the  EMS System  (4 of 4)</vt:lpstr>
      <vt:lpstr>Public Access</vt:lpstr>
      <vt:lpstr>Communication Systems </vt:lpstr>
      <vt:lpstr>Clinical Care </vt:lpstr>
      <vt:lpstr>Human Resources</vt:lpstr>
      <vt:lpstr>Medical Direction (1 of 2)</vt:lpstr>
      <vt:lpstr>Medical Direction (2 of 2)</vt:lpstr>
      <vt:lpstr>Legislation and Regulation</vt:lpstr>
      <vt:lpstr>Integration of Health Services (1 of 2)</vt:lpstr>
      <vt:lpstr>Integration of Health Services  (2 of 2)</vt:lpstr>
      <vt:lpstr>Mobile Integrated Health Care  (1 of 2)</vt:lpstr>
      <vt:lpstr>PowerPoint Presentation</vt:lpstr>
      <vt:lpstr>Evaluation</vt:lpstr>
      <vt:lpstr>Information Systems</vt:lpstr>
      <vt:lpstr>System Finance (1 of 2)</vt:lpstr>
      <vt:lpstr>PowerPoint Presentation</vt:lpstr>
      <vt:lpstr>Education Systems (1 of 2)</vt:lpstr>
      <vt:lpstr>Education Systems (2 of 2)</vt:lpstr>
      <vt:lpstr>Prevention and Public Education (1 of 2)</vt:lpstr>
      <vt:lpstr>Prevention and Public Education (2 of 2)</vt:lpstr>
      <vt:lpstr>EMS Research</vt:lpstr>
      <vt:lpstr>Roles and Responsibilities  of the EMT (1 of 4)</vt:lpstr>
      <vt:lpstr>Roles and Responsibilities  of the EMT (2 of 4)</vt:lpstr>
      <vt:lpstr>Roles and Responsibilities  of the EMT (3 of 4)</vt:lpstr>
      <vt:lpstr>Roles and Responsibilities  of the EMT (4 of 4)</vt:lpstr>
      <vt:lpstr>Professional Attributes (1 of 3)</vt:lpstr>
      <vt:lpstr>Professional Attributes (2 of 3)</vt:lpstr>
      <vt:lpstr>Professional Attributes (3 of 3)</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(2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503</cp:revision>
  <cp:lastPrinted>2015-09-01T16:33:25Z</cp:lastPrinted>
  <dcterms:created xsi:type="dcterms:W3CDTF">2002-02-12T20:19:46Z</dcterms:created>
  <dcterms:modified xsi:type="dcterms:W3CDTF">2016-03-12T15:38:00Z</dcterms:modified>
</cp:coreProperties>
</file>