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5.xml" ContentType="application/vnd.openxmlformats-officedocument.presentationml.notesSlide+xml"/>
  <Override PartName="/ppt/tags/tag32.xml" ContentType="application/vnd.openxmlformats-officedocument.presentationml.tags+xml"/>
  <Override PartName="/ppt/notesSlides/notesSlide1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7.xml" ContentType="application/vnd.openxmlformats-officedocument.presentationml.notesSlide+xml"/>
  <Override PartName="/ppt/tags/tag36.xml" ContentType="application/vnd.openxmlformats-officedocument.presentationml.tags+xml"/>
  <Override PartName="/ppt/notesSlides/notesSlide18.xml" ContentType="application/vnd.openxmlformats-officedocument.presentationml.notesSlide+xml"/>
  <Override PartName="/ppt/tags/tag37.xml" ContentType="application/vnd.openxmlformats-officedocument.presentationml.tags+xml"/>
  <Override PartName="/ppt/notesSlides/notesSlide19.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0.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2.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3.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24.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25.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26.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27.xml" ContentType="application/vnd.openxmlformats-officedocument.presentationml.notesSlide+xml"/>
  <Override PartName="/ppt/tags/tag58.xml" ContentType="application/vnd.openxmlformats-officedocument.presentationml.tags+xml"/>
  <Override PartName="/ppt/notesSlides/notesSlide28.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29.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30.xml" ContentType="application/vnd.openxmlformats-officedocument.presentationml.notesSlide+xml"/>
  <Override PartName="/ppt/tags/tag63.xml" ContentType="application/vnd.openxmlformats-officedocument.presentationml.tags+xml"/>
  <Override PartName="/ppt/notesSlides/notesSlide31.xml" ContentType="application/vnd.openxmlformats-officedocument.presentationml.notesSlide+xml"/>
  <Override PartName="/ppt/tags/tag64.xml" ContentType="application/vnd.openxmlformats-officedocument.presentationml.tags+xml"/>
  <Override PartName="/ppt/notesSlides/notesSlide32.xml" ContentType="application/vnd.openxmlformats-officedocument.presentationml.notesSlide+xml"/>
  <Override PartName="/ppt/tags/tag65.xml" ContentType="application/vnd.openxmlformats-officedocument.presentationml.tags+xml"/>
  <Override PartName="/ppt/notesSlides/notesSlide33.xml" ContentType="application/vnd.openxmlformats-officedocument.presentationml.notesSlide+xml"/>
  <Override PartName="/ppt/tags/tag66.xml" ContentType="application/vnd.openxmlformats-officedocument.presentationml.tags+xml"/>
  <Override PartName="/ppt/notesSlides/notesSlide34.xml" ContentType="application/vnd.openxmlformats-officedocument.presentationml.notesSlide+xml"/>
  <Override PartName="/ppt/tags/tag67.xml" ContentType="application/vnd.openxmlformats-officedocument.presentationml.tags+xml"/>
  <Override PartName="/ppt/notesSlides/notesSlide35.xml" ContentType="application/vnd.openxmlformats-officedocument.presentationml.notesSlide+xml"/>
  <Override PartName="/ppt/tags/tag68.xml" ContentType="application/vnd.openxmlformats-officedocument.presentationml.tags+xml"/>
  <Override PartName="/ppt/notesSlides/notesSlide36.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37.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38.xml" ContentType="application/vnd.openxmlformats-officedocument.presentationml.notesSlide+xml"/>
  <Override PartName="/ppt/tags/tag73.xml" ContentType="application/vnd.openxmlformats-officedocument.presentationml.tags+xml"/>
  <Override PartName="/ppt/notesSlides/notesSlide39.xml" ContentType="application/vnd.openxmlformats-officedocument.presentationml.notesSlide+xml"/>
  <Override PartName="/ppt/tags/tag74.xml" ContentType="application/vnd.openxmlformats-officedocument.presentationml.tags+xml"/>
  <Override PartName="/ppt/notesSlides/notesSlide40.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41.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42.xml" ContentType="application/vnd.openxmlformats-officedocument.presentationml.notesSlide+xml"/>
  <Override PartName="/ppt/tags/tag79.xml" ContentType="application/vnd.openxmlformats-officedocument.presentationml.tags+xml"/>
  <Override PartName="/ppt/notesSlides/notesSlide43.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44.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45.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46.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47.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48.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notesSlides/notesSlide49.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50.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notesSlides/notesSlide51.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notesSlides/notesSlide52.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53.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notesSlides/notesSlide54.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notesSlides/notesSlide55.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notesSlides/notesSlide56.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notesSlides/notesSlide57.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notesSlides/notesSlide58.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notesSlides/notesSlide59.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notesSlides/notesSlide60.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notesSlides/notesSlide61.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notesSlides/notesSlide62.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notesSlides/notesSlide63.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notesSlides/notesSlide64.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notesSlides/notesSlide65.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notesSlides/notesSlide66.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notesSlides/notesSlide67.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notesSlides/notesSlide68.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notesSlides/notesSlide69.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notesSlides/notesSlide70.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notesSlides/notesSlide71.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notesSlides/notesSlide72.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notesSlides/notesSlide73.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notesSlides/notesSlide74.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notesSlides/notesSlide75.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notesSlides/notesSlide76.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notesSlides/notesSlide77.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notesSlides/notesSlide78.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notesSlides/notesSlide79.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notesSlides/notesSlide80.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notesSlides/notesSlide81.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notesSlides/notesSlide82.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notesSlides/notesSlide83.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notesSlides/notesSlide84.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notesSlides/notesSlide85.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notesSlides/notesSlide86.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notesSlides/notesSlide87.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notesSlides/notesSlide88.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9" r:id="rId1"/>
  </p:sldMasterIdLst>
  <p:notesMasterIdLst>
    <p:notesMasterId r:id="rId91"/>
  </p:notesMasterIdLst>
  <p:handoutMasterIdLst>
    <p:handoutMasterId r:id="rId92"/>
  </p:handoutMasterIdLst>
  <p:sldIdLst>
    <p:sldId id="278" r:id="rId2"/>
    <p:sldId id="284" r:id="rId3"/>
    <p:sldId id="285" r:id="rId4"/>
    <p:sldId id="329" r:id="rId5"/>
    <p:sldId id="330" r:id="rId6"/>
    <p:sldId id="335" r:id="rId7"/>
    <p:sldId id="305" r:id="rId8"/>
    <p:sldId id="304" r:id="rId9"/>
    <p:sldId id="337" r:id="rId10"/>
    <p:sldId id="339" r:id="rId11"/>
    <p:sldId id="340" r:id="rId12"/>
    <p:sldId id="342" r:id="rId13"/>
    <p:sldId id="343" r:id="rId14"/>
    <p:sldId id="302" r:id="rId15"/>
    <p:sldId id="315" r:id="rId16"/>
    <p:sldId id="301" r:id="rId17"/>
    <p:sldId id="300" r:id="rId18"/>
    <p:sldId id="299" r:id="rId19"/>
    <p:sldId id="298" r:id="rId20"/>
    <p:sldId id="297" r:id="rId21"/>
    <p:sldId id="295" r:id="rId22"/>
    <p:sldId id="345" r:id="rId23"/>
    <p:sldId id="346" r:id="rId24"/>
    <p:sldId id="317" r:id="rId25"/>
    <p:sldId id="294" r:id="rId26"/>
    <p:sldId id="406" r:id="rId27"/>
    <p:sldId id="292" r:id="rId28"/>
    <p:sldId id="291" r:id="rId29"/>
    <p:sldId id="290" r:id="rId30"/>
    <p:sldId id="348" r:id="rId31"/>
    <p:sldId id="289" r:id="rId32"/>
    <p:sldId id="288" r:id="rId33"/>
    <p:sldId id="402" r:id="rId34"/>
    <p:sldId id="403" r:id="rId35"/>
    <p:sldId id="287" r:id="rId36"/>
    <p:sldId id="325" r:id="rId37"/>
    <p:sldId id="286" r:id="rId38"/>
    <p:sldId id="320" r:id="rId39"/>
    <p:sldId id="321" r:id="rId40"/>
    <p:sldId id="404" r:id="rId41"/>
    <p:sldId id="323" r:id="rId42"/>
    <p:sldId id="326" r:id="rId43"/>
    <p:sldId id="324" r:id="rId44"/>
    <p:sldId id="322" r:id="rId45"/>
    <p:sldId id="349" r:id="rId46"/>
    <p:sldId id="350" r:id="rId47"/>
    <p:sldId id="351" r:id="rId48"/>
    <p:sldId id="327" r:id="rId49"/>
    <p:sldId id="353" r:id="rId50"/>
    <p:sldId id="354" r:id="rId51"/>
    <p:sldId id="356" r:id="rId52"/>
    <p:sldId id="358" r:id="rId53"/>
    <p:sldId id="362" r:id="rId54"/>
    <p:sldId id="363" r:id="rId55"/>
    <p:sldId id="359" r:id="rId56"/>
    <p:sldId id="360" r:id="rId57"/>
    <p:sldId id="389" r:id="rId58"/>
    <p:sldId id="390" r:id="rId59"/>
    <p:sldId id="361" r:id="rId60"/>
    <p:sldId id="365" r:id="rId61"/>
    <p:sldId id="366" r:id="rId62"/>
    <p:sldId id="391" r:id="rId63"/>
    <p:sldId id="367" r:id="rId64"/>
    <p:sldId id="368" r:id="rId65"/>
    <p:sldId id="369" r:id="rId66"/>
    <p:sldId id="370" r:id="rId67"/>
    <p:sldId id="371" r:id="rId68"/>
    <p:sldId id="372" r:id="rId69"/>
    <p:sldId id="392" r:id="rId70"/>
    <p:sldId id="373" r:id="rId71"/>
    <p:sldId id="374" r:id="rId72"/>
    <p:sldId id="375" r:id="rId73"/>
    <p:sldId id="393" r:id="rId74"/>
    <p:sldId id="376" r:id="rId75"/>
    <p:sldId id="377" r:id="rId76"/>
    <p:sldId id="378" r:id="rId77"/>
    <p:sldId id="397" r:id="rId78"/>
    <p:sldId id="379" r:id="rId79"/>
    <p:sldId id="380" r:id="rId80"/>
    <p:sldId id="381" r:id="rId81"/>
    <p:sldId id="394" r:id="rId82"/>
    <p:sldId id="382" r:id="rId83"/>
    <p:sldId id="383" r:id="rId84"/>
    <p:sldId id="384" r:id="rId85"/>
    <p:sldId id="395" r:id="rId86"/>
    <p:sldId id="385" r:id="rId87"/>
    <p:sldId id="386" r:id="rId88"/>
    <p:sldId id="387" r:id="rId89"/>
    <p:sldId id="396" r:id="rId90"/>
  </p:sldIdLst>
  <p:sldSz cx="9144000" cy="6858000" type="screen4x3"/>
  <p:notesSz cx="6858000" cy="9144000"/>
  <p:custDataLst>
    <p:tags r:id="rId93"/>
  </p:custDataLst>
  <p:defaultTextStyle>
    <a:defPPr>
      <a:defRPr lang="en-US"/>
    </a:defPPr>
    <a:lvl1pPr algn="l" rtl="0" fontAlgn="base">
      <a:spcBef>
        <a:spcPct val="0"/>
      </a:spcBef>
      <a:spcAft>
        <a:spcPct val="0"/>
      </a:spcAft>
      <a:defRPr sz="2400" kern="1200">
        <a:solidFill>
          <a:schemeClr val="tx1"/>
        </a:solidFill>
        <a:latin typeface="Times New Roman" charset="0"/>
        <a:ea typeface="ヒラギノ角ゴ Pro W3" charset="-128"/>
        <a:cs typeface="+mn-cs"/>
      </a:defRPr>
    </a:lvl1pPr>
    <a:lvl2pPr marL="457200" algn="l" rtl="0" fontAlgn="base">
      <a:spcBef>
        <a:spcPct val="0"/>
      </a:spcBef>
      <a:spcAft>
        <a:spcPct val="0"/>
      </a:spcAft>
      <a:defRPr sz="2400" kern="1200">
        <a:solidFill>
          <a:schemeClr val="tx1"/>
        </a:solidFill>
        <a:latin typeface="Times New Roman" charset="0"/>
        <a:ea typeface="ヒラギノ角ゴ Pro W3" charset="-128"/>
        <a:cs typeface="+mn-cs"/>
      </a:defRPr>
    </a:lvl2pPr>
    <a:lvl3pPr marL="914400" algn="l" rtl="0" fontAlgn="base">
      <a:spcBef>
        <a:spcPct val="0"/>
      </a:spcBef>
      <a:spcAft>
        <a:spcPct val="0"/>
      </a:spcAft>
      <a:defRPr sz="2400" kern="1200">
        <a:solidFill>
          <a:schemeClr val="tx1"/>
        </a:solidFill>
        <a:latin typeface="Times New Roman" charset="0"/>
        <a:ea typeface="ヒラギノ角ゴ Pro W3" charset="-128"/>
        <a:cs typeface="+mn-cs"/>
      </a:defRPr>
    </a:lvl3pPr>
    <a:lvl4pPr marL="1371600" algn="l" rtl="0" fontAlgn="base">
      <a:spcBef>
        <a:spcPct val="0"/>
      </a:spcBef>
      <a:spcAft>
        <a:spcPct val="0"/>
      </a:spcAft>
      <a:defRPr sz="2400" kern="1200">
        <a:solidFill>
          <a:schemeClr val="tx1"/>
        </a:solidFill>
        <a:latin typeface="Times New Roman" charset="0"/>
        <a:ea typeface="ヒラギノ角ゴ Pro W3" charset="-128"/>
        <a:cs typeface="+mn-cs"/>
      </a:defRPr>
    </a:lvl4pPr>
    <a:lvl5pPr marL="1828800" algn="l" rtl="0" fontAlgn="base">
      <a:spcBef>
        <a:spcPct val="0"/>
      </a:spcBef>
      <a:spcAft>
        <a:spcPct val="0"/>
      </a:spcAft>
      <a:defRPr sz="2400" kern="1200">
        <a:solidFill>
          <a:schemeClr val="tx1"/>
        </a:solidFill>
        <a:latin typeface="Times New Roman" charset="0"/>
        <a:ea typeface="ヒラギノ角ゴ Pro W3" charset="-128"/>
        <a:cs typeface="+mn-cs"/>
      </a:defRPr>
    </a:lvl5pPr>
    <a:lvl6pPr marL="2286000" algn="l" defTabSz="914400" rtl="0" eaLnBrk="1" latinLnBrk="0" hangingPunct="1">
      <a:defRPr sz="2400" kern="1200">
        <a:solidFill>
          <a:schemeClr val="tx1"/>
        </a:solidFill>
        <a:latin typeface="Times New Roman" charset="0"/>
        <a:ea typeface="ヒラギノ角ゴ Pro W3" charset="-128"/>
        <a:cs typeface="+mn-cs"/>
      </a:defRPr>
    </a:lvl6pPr>
    <a:lvl7pPr marL="2743200" algn="l" defTabSz="914400" rtl="0" eaLnBrk="1" latinLnBrk="0" hangingPunct="1">
      <a:defRPr sz="2400" kern="1200">
        <a:solidFill>
          <a:schemeClr val="tx1"/>
        </a:solidFill>
        <a:latin typeface="Times New Roman" charset="0"/>
        <a:ea typeface="ヒラギノ角ゴ Pro W3" charset="-128"/>
        <a:cs typeface="+mn-cs"/>
      </a:defRPr>
    </a:lvl7pPr>
    <a:lvl8pPr marL="3200400" algn="l" defTabSz="914400" rtl="0" eaLnBrk="1" latinLnBrk="0" hangingPunct="1">
      <a:defRPr sz="2400" kern="1200">
        <a:solidFill>
          <a:schemeClr val="tx1"/>
        </a:solidFill>
        <a:latin typeface="Times New Roman" charset="0"/>
        <a:ea typeface="ヒラギノ角ゴ Pro W3" charset="-128"/>
        <a:cs typeface="+mn-cs"/>
      </a:defRPr>
    </a:lvl8pPr>
    <a:lvl9pPr marL="3657600" algn="l" defTabSz="914400" rtl="0" eaLnBrk="1" latinLnBrk="0" hangingPunct="1">
      <a:defRPr sz="2400" kern="1200">
        <a:solidFill>
          <a:schemeClr val="tx1"/>
        </a:solidFill>
        <a:latin typeface="Times New Roman" charset="0"/>
        <a:ea typeface="ヒラギノ角ゴ Pro W3" charset="-128"/>
        <a:cs typeface="+mn-cs"/>
      </a:defRPr>
    </a:lvl9pPr>
  </p:defaultTextStyle>
  <p:extLst>
    <p:ext uri="{EFAFB233-063F-42B5-8137-9DF3F51BA10A}">
      <p15:sldGuideLst xmlns:p15="http://schemas.microsoft.com/office/powerpoint/2012/main">
        <p15:guide id="1" orient="horz" pos="912">
          <p15:clr>
            <a:srgbClr val="A4A3A4"/>
          </p15:clr>
        </p15:guide>
        <p15:guide id="2" orient="horz" pos="144">
          <p15:clr>
            <a:srgbClr val="A4A3A4"/>
          </p15:clr>
        </p15:guide>
        <p15:guide id="3" orient="horz" pos="3936">
          <p15:clr>
            <a:srgbClr val="A4A3A4"/>
          </p15:clr>
        </p15:guide>
        <p15:guide id="4" pos="2880">
          <p15:clr>
            <a:srgbClr val="A4A3A4"/>
          </p15:clr>
        </p15:guide>
        <p15:guide id="5" pos="4224">
          <p15:clr>
            <a:srgbClr val="A4A3A4"/>
          </p15:clr>
        </p15:guide>
        <p15:guide id="6" pos="5328">
          <p15:clr>
            <a:srgbClr val="A4A3A4"/>
          </p15:clr>
        </p15:guide>
        <p15:guide id="7" pos="26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C1500B"/>
    <a:srgbClr val="F37021"/>
    <a:srgbClr val="C4161C"/>
    <a:srgbClr val="FAA61A"/>
    <a:srgbClr val="8EBBD0"/>
    <a:srgbClr val="89B6FF"/>
    <a:srgbClr val="4D207A"/>
    <a:srgbClr val="2B87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2" autoAdjust="0"/>
    <p:restoredTop sz="73895" autoAdjust="0"/>
  </p:normalViewPr>
  <p:slideViewPr>
    <p:cSldViewPr>
      <p:cViewPr>
        <p:scale>
          <a:sx n="50" d="100"/>
          <a:sy n="50" d="100"/>
        </p:scale>
        <p:origin x="3296" y="1056"/>
      </p:cViewPr>
      <p:guideLst>
        <p:guide orient="horz" pos="912"/>
        <p:guide orient="horz" pos="144"/>
        <p:guide orient="horz" pos="3936"/>
        <p:guide pos="2880"/>
        <p:guide pos="4224"/>
        <p:guide pos="5328"/>
        <p:guide pos="26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1536"/>
    </p:cViewPr>
  </p:sorterViewPr>
  <p:notesViewPr>
    <p:cSldViewPr>
      <p:cViewPr varScale="1">
        <p:scale>
          <a:sx n="56" d="100"/>
          <a:sy n="56" d="100"/>
        </p:scale>
        <p:origin x="-249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notesMaster" Target="notesMasters/notesMaster1.xml"/><Relationship Id="rId92" Type="http://schemas.openxmlformats.org/officeDocument/2006/relationships/handoutMaster" Target="handoutMasters/handoutMaster1.xml"/><Relationship Id="rId93" Type="http://schemas.openxmlformats.org/officeDocument/2006/relationships/tags" Target="tags/tag1.xml"/><Relationship Id="rId94" Type="http://schemas.openxmlformats.org/officeDocument/2006/relationships/presProps" Target="presProps.xml"/><Relationship Id="rId95" Type="http://schemas.openxmlformats.org/officeDocument/2006/relationships/viewProps" Target="viewProps.xml"/><Relationship Id="rId96" Type="http://schemas.openxmlformats.org/officeDocument/2006/relationships/theme" Target="theme/theme1.xml"/><Relationship Id="rId9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dirty="0">
                <a:latin typeface="Times New Roman" pitchFamily="18" charset="0"/>
                <a:ea typeface="+mn-ea"/>
                <a:cs typeface="+mn-cs"/>
              </a:defRPr>
            </a:lvl1pPr>
          </a:lstStyle>
          <a:p>
            <a:pPr>
              <a:defRPr/>
            </a:pPr>
            <a:endParaRPr lang="en-US"/>
          </a:p>
        </p:txBody>
      </p:sp>
      <p:sp>
        <p:nvSpPr>
          <p:cNvPr id="2150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Times New Roman" pitchFamily="18" charset="0"/>
                <a:ea typeface="+mn-ea"/>
                <a:cs typeface="+mn-cs"/>
              </a:defRPr>
            </a:lvl1pPr>
          </a:lstStyle>
          <a:p>
            <a:pPr>
              <a:defRPr/>
            </a:pPr>
            <a:endParaRPr lang="en-US"/>
          </a:p>
        </p:txBody>
      </p:sp>
      <p:sp>
        <p:nvSpPr>
          <p:cNvPr id="2150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dirty="0">
                <a:latin typeface="Times New Roman" pitchFamily="18" charset="0"/>
                <a:ea typeface="+mn-ea"/>
                <a:cs typeface="+mn-cs"/>
              </a:defRPr>
            </a:lvl1pPr>
          </a:lstStyle>
          <a:p>
            <a:pPr>
              <a:defRPr/>
            </a:pPr>
            <a:endParaRPr lang="en-US"/>
          </a:p>
        </p:txBody>
      </p:sp>
      <p:sp>
        <p:nvSpPr>
          <p:cNvPr id="2150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9458FBF-0710-4D4D-BCBE-0B8447DC0BC0}" type="slidenum">
              <a:rPr lang="en-US" altLang="en-US"/>
              <a:pPr/>
              <a:t>‹#›</a:t>
            </a:fld>
            <a:endParaRPr lang="en-US" altLang="en-US"/>
          </a:p>
        </p:txBody>
      </p:sp>
    </p:spTree>
    <p:extLst>
      <p:ext uri="{BB962C8B-B14F-4D97-AF65-F5344CB8AC3E}">
        <p14:creationId xmlns:p14="http://schemas.microsoft.com/office/powerpoint/2010/main" val="1307195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dirty="0">
                <a:latin typeface="Times New Roman" pitchFamily="18" charset="0"/>
                <a:ea typeface="+mn-ea"/>
                <a:cs typeface="+mn-cs"/>
              </a:defRPr>
            </a:lvl1pPr>
          </a:lstStyle>
          <a:p>
            <a:pPr>
              <a:defRPr/>
            </a:pPr>
            <a:endParaRPr lang="en-US"/>
          </a:p>
        </p:txBody>
      </p:sp>
      <p:sp>
        <p:nvSpPr>
          <p:cNvPr id="163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Times New Roman" pitchFamily="18" charset="0"/>
                <a:ea typeface="+mn-ea"/>
                <a:cs typeface="+mn-cs"/>
              </a:defRPr>
            </a:lvl1pPr>
          </a:lstStyle>
          <a:p>
            <a:pPr>
              <a:defRPr/>
            </a:pPr>
            <a:endParaRPr lang="en-US"/>
          </a:p>
        </p:txBody>
      </p:sp>
      <p:sp>
        <p:nvSpPr>
          <p:cNvPr id="931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dirty="0">
                <a:latin typeface="Times New Roman" pitchFamily="18" charset="0"/>
                <a:ea typeface="+mn-ea"/>
                <a:cs typeface="+mn-cs"/>
              </a:defRPr>
            </a:lvl1pPr>
          </a:lstStyle>
          <a:p>
            <a:pPr>
              <a:defRPr/>
            </a:pPr>
            <a:endParaRPr lang="en-US"/>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5158038-0B34-E44C-BEF8-DA770DFC2972}" type="slidenum">
              <a:rPr lang="en-US" altLang="en-US"/>
              <a:pPr/>
              <a:t>‹#›</a:t>
            </a:fld>
            <a:endParaRPr lang="en-US" altLang="en-US"/>
          </a:p>
        </p:txBody>
      </p:sp>
    </p:spTree>
    <p:extLst>
      <p:ext uri="{BB962C8B-B14F-4D97-AF65-F5344CB8AC3E}">
        <p14:creationId xmlns:p14="http://schemas.microsoft.com/office/powerpoint/2010/main" val="8096485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ヒラギノ角ゴ Pro W3" pitchFamily="1" charset="-128"/>
        <a:cs typeface="ヒラギノ角ゴ Pro W3"/>
      </a:defRPr>
    </a:lvl1pPr>
    <a:lvl2pPr marL="457200" algn="l" rtl="0" eaLnBrk="0" fontAlgn="base" hangingPunct="0">
      <a:spcBef>
        <a:spcPct val="30000"/>
      </a:spcBef>
      <a:spcAft>
        <a:spcPct val="0"/>
      </a:spcAft>
      <a:defRPr sz="1200" kern="1200">
        <a:solidFill>
          <a:schemeClr val="tx1"/>
        </a:solidFill>
        <a:latin typeface="Times New Roman" pitchFamily="18" charset="0"/>
        <a:ea typeface="ヒラギノ角ゴ Pro W3" charset="-128"/>
        <a:cs typeface="ヒラギノ角ゴ Pro W3"/>
      </a:defRPr>
    </a:lvl2pPr>
    <a:lvl3pPr marL="914400" algn="l" rtl="0" eaLnBrk="0" fontAlgn="base" hangingPunct="0">
      <a:spcBef>
        <a:spcPct val="30000"/>
      </a:spcBef>
      <a:spcAft>
        <a:spcPct val="0"/>
      </a:spcAft>
      <a:defRPr sz="1200" kern="1200">
        <a:solidFill>
          <a:schemeClr val="tx1"/>
        </a:solidFill>
        <a:latin typeface="Times New Roman" pitchFamily="18" charset="0"/>
        <a:ea typeface="ヒラギノ角ゴ Pro W3" charset="-128"/>
        <a:cs typeface="ヒラギノ角ゴ Pro W3"/>
      </a:defRPr>
    </a:lvl3pPr>
    <a:lvl4pPr marL="1371600" algn="l" rtl="0" eaLnBrk="0" fontAlgn="base" hangingPunct="0">
      <a:spcBef>
        <a:spcPct val="30000"/>
      </a:spcBef>
      <a:spcAft>
        <a:spcPct val="0"/>
      </a:spcAft>
      <a:defRPr sz="1200" kern="1200">
        <a:solidFill>
          <a:schemeClr val="tx1"/>
        </a:solidFill>
        <a:latin typeface="Times New Roman" pitchFamily="18" charset="0"/>
        <a:ea typeface="ヒラギノ角ゴ Pro W3" charset="-128"/>
        <a:cs typeface="ヒラギノ角ゴ Pro W3"/>
      </a:defRPr>
    </a:lvl4pPr>
    <a:lvl5pPr marL="1828800" algn="l" rtl="0" eaLnBrk="0" fontAlgn="base" hangingPunct="0">
      <a:spcBef>
        <a:spcPct val="30000"/>
      </a:spcBef>
      <a:spcAft>
        <a:spcPct val="0"/>
      </a:spcAft>
      <a:defRPr sz="1200" kern="1200">
        <a:solidFill>
          <a:schemeClr val="tx1"/>
        </a:solidFill>
        <a:latin typeface="Times New Roman" pitchFamily="18" charset="0"/>
        <a:ea typeface="ヒラギノ角ゴ Pro W3"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Chapter 1: EMS Systems </a:t>
            </a:r>
          </a:p>
        </p:txBody>
      </p:sp>
    </p:spTree>
    <p:extLst>
      <p:ext uri="{BB962C8B-B14F-4D97-AF65-F5344CB8AC3E}">
        <p14:creationId xmlns:p14="http://schemas.microsoft.com/office/powerpoint/2010/main" val="1282538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B. Americans with Disabilities Act (ADA) of 1990</a:t>
            </a:r>
            <a:endParaRPr lang="en-IN" altLang="en-US" b="1">
              <a:latin typeface="Times New Roman" charset="0"/>
              <a:ea typeface="ヒラギノ角ゴ Pro W3" charset="-128"/>
            </a:endParaRPr>
          </a:p>
          <a:p>
            <a:r>
              <a:rPr lang="en-US" altLang="en-US" b="1">
                <a:latin typeface="Times New Roman" charset="0"/>
                <a:ea typeface="ヒラギノ角ゴ Pro W3" charset="-128"/>
              </a:rPr>
              <a:t>	</a:t>
            </a:r>
            <a:r>
              <a:rPr lang="en-US" altLang="en-US">
                <a:latin typeface="Times New Roman" charset="0"/>
                <a:ea typeface="ヒラギノ角ゴ Pro W3" charset="-128"/>
              </a:rPr>
              <a:t>1. Protects people who have a disability from being denied access to programs and services that are provided by state or local governments</a:t>
            </a:r>
            <a:endParaRPr lang="en-IN" altLang="en-US">
              <a:latin typeface="Times New Roman" charset="0"/>
              <a:ea typeface="ヒラギノ角ゴ Pro W3" charset="-128"/>
            </a:endParaRPr>
          </a:p>
          <a:p>
            <a:r>
              <a:rPr lang="en-US" altLang="en-US">
                <a:latin typeface="Times New Roman" charset="0"/>
                <a:ea typeface="ヒラギノ角ゴ Pro W3" charset="-128"/>
              </a:rPr>
              <a:t>	2. Prohibits employers from failing to provide full and equal employment to the disabled</a:t>
            </a:r>
            <a:endParaRPr lang="en-IN" altLang="en-US">
              <a:latin typeface="Times New Roman" charset="0"/>
              <a:ea typeface="ヒラギノ角ゴ Pro W3" charset="-128"/>
            </a:endParaRPr>
          </a:p>
          <a:p>
            <a:r>
              <a:rPr lang="en-US" altLang="en-US">
                <a:latin typeface="Times New Roman" charset="0"/>
                <a:ea typeface="ヒラギノ角ゴ Pro W3" charset="-128"/>
              </a:rPr>
              <a:t>C. Personal background in accordance with state criminal requirements (States have various requirements prohibiting individuals who have committed either misdemeanors and/or felonies from becoming EMS providers.)</a:t>
            </a:r>
            <a:endParaRPr lang="en-IN" altLang="en-US" b="1">
              <a:latin typeface="Times New Roman" charset="0"/>
              <a:ea typeface="ヒラギノ角ゴ Pro W3" charset="-128"/>
            </a:endParaRPr>
          </a:p>
        </p:txBody>
      </p:sp>
    </p:spTree>
    <p:extLst>
      <p:ext uri="{BB962C8B-B14F-4D97-AF65-F5344CB8AC3E}">
        <p14:creationId xmlns:p14="http://schemas.microsoft.com/office/powerpoint/2010/main" val="355842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V. Overview of the EMS System</a:t>
            </a:r>
          </a:p>
          <a:p>
            <a:r>
              <a:rPr lang="en-US" altLang="en-US">
                <a:latin typeface="Times New Roman" charset="0"/>
                <a:ea typeface="ヒラギノ角ゴ Pro W3" charset="-128"/>
              </a:rPr>
              <a:t>A. History of EMS</a:t>
            </a:r>
            <a:endParaRPr lang="en-IN" altLang="en-US" b="1">
              <a:latin typeface="Times New Roman" charset="0"/>
              <a:ea typeface="ヒラギノ角ゴ Pro W3" charset="-128"/>
            </a:endParaRPr>
          </a:p>
          <a:p>
            <a:r>
              <a:rPr lang="en-US" altLang="en-US" b="1">
                <a:latin typeface="Times New Roman" charset="0"/>
                <a:ea typeface="ヒラギノ角ゴ Pro W3" charset="-128"/>
              </a:rPr>
              <a:t>	</a:t>
            </a:r>
            <a:r>
              <a:rPr lang="en-US" altLang="en-US">
                <a:latin typeface="Times New Roman" charset="0"/>
                <a:ea typeface="ヒラギノ角ゴ Pro W3" charset="-128"/>
              </a:rPr>
              <a:t>1. There is a long tradition of people providing emergency medical care to their fellow human beings.</a:t>
            </a:r>
            <a:endParaRPr lang="en-IN" altLang="en-US">
              <a:latin typeface="Times New Roman" charset="0"/>
              <a:ea typeface="ヒラギノ角ゴ Pro W3" charset="-128"/>
            </a:endParaRPr>
          </a:p>
          <a:p>
            <a:r>
              <a:rPr lang="en-US" altLang="en-US">
                <a:latin typeface="Times New Roman" charset="0"/>
                <a:ea typeface="ヒラギノ角ゴ Pro W3" charset="-128"/>
              </a:rPr>
              <a:t>	2. Origins of EMS:</a:t>
            </a:r>
            <a:endParaRPr lang="en-IN" altLang="en-US">
              <a:latin typeface="Times New Roman" charset="0"/>
              <a:ea typeface="ヒラギノ角ゴ Pro W3" charset="-128"/>
            </a:endParaRPr>
          </a:p>
          <a:p>
            <a:r>
              <a:rPr lang="en-US" altLang="en-US">
                <a:latin typeface="Times New Roman" charset="0"/>
                <a:ea typeface="ヒラギノ角ゴ Pro W3" charset="-128"/>
              </a:rPr>
              <a:t>		a. Volunteer ambulances in World War I</a:t>
            </a:r>
            <a:endParaRPr lang="en-IN" altLang="en-US">
              <a:latin typeface="Times New Roman" charset="0"/>
              <a:ea typeface="ヒラギノ角ゴ Pro W3" charset="-128"/>
            </a:endParaRPr>
          </a:p>
          <a:p>
            <a:r>
              <a:rPr lang="en-US" altLang="en-US">
                <a:latin typeface="Times New Roman" charset="0"/>
                <a:ea typeface="ヒラギノ角ゴ Pro W3" charset="-128"/>
              </a:rPr>
              <a:t>		b. Field care in World War II</a:t>
            </a:r>
            <a:endParaRPr lang="en-IN" altLang="en-US">
              <a:latin typeface="Times New Roman" charset="0"/>
              <a:ea typeface="ヒラギノ角ゴ Pro W3" charset="-128"/>
            </a:endParaRPr>
          </a:p>
          <a:p>
            <a:r>
              <a:rPr lang="en-US" altLang="en-US">
                <a:latin typeface="Times New Roman" charset="0"/>
                <a:ea typeface="ヒラギノ角ゴ Pro W3" charset="-128"/>
              </a:rPr>
              <a:t>		c. Field medic and rapid helicopter evacuation in Korean conflict</a:t>
            </a:r>
            <a:endParaRPr lang="en-IN" altLang="en-US">
              <a:latin typeface="Times New Roman" charset="0"/>
              <a:ea typeface="ヒラギノ角ゴ Pro W3" charset="-128"/>
            </a:endParaRPr>
          </a:p>
        </p:txBody>
      </p:sp>
    </p:spTree>
    <p:extLst>
      <p:ext uri="{BB962C8B-B14F-4D97-AF65-F5344CB8AC3E}">
        <p14:creationId xmlns:p14="http://schemas.microsoft.com/office/powerpoint/2010/main" val="2055298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4. EMS as we know it today originated in 1966 with the publication of </a:t>
            </a:r>
            <a:r>
              <a:rPr lang="en-US" altLang="en-US" i="1">
                <a:latin typeface="Times New Roman" charset="0"/>
                <a:ea typeface="ヒラギノ角ゴ Pro W3" charset="-128"/>
              </a:rPr>
              <a:t>Accidental Death and Disability: The Neglected Disease of Modern Society </a:t>
            </a:r>
            <a:r>
              <a:rPr lang="en-US" altLang="en-US">
                <a:latin typeface="Times New Roman" charset="0"/>
                <a:ea typeface="ヒラギノ角ゴ Pro W3" charset="-128"/>
              </a:rPr>
              <a:t>(more commonly known as “The White Paper”).</a:t>
            </a:r>
            <a:endParaRPr lang="en-IN" altLang="en-US">
              <a:latin typeface="Times New Roman" charset="0"/>
              <a:ea typeface="ヒラギノ角ゴ Pro W3" charset="-128"/>
            </a:endParaRPr>
          </a:p>
          <a:p>
            <a:r>
              <a:rPr lang="en-US" altLang="en-US">
                <a:latin typeface="Times New Roman" charset="0"/>
                <a:ea typeface="ヒラギノ角ゴ Pro W3" charset="-128"/>
              </a:rPr>
              <a:t>5. DOT published the first EMT training curriculum in the early 1970s.</a:t>
            </a:r>
            <a:endParaRPr lang="en-IN" altLang="en-US">
              <a:latin typeface="Times New Roman" charset="0"/>
              <a:ea typeface="ヒラギノ角ゴ Pro W3" charset="-128"/>
            </a:endParaRPr>
          </a:p>
          <a:p>
            <a:r>
              <a:rPr lang="en-US" altLang="en-US">
                <a:latin typeface="Times New Roman" charset="0"/>
                <a:ea typeface="ヒラギノ角ゴ Pro W3" charset="-128"/>
              </a:rPr>
              <a:t>6. The American Academy of Orthopaedic Surgeons prepared and published the first EMT textbook in 1971. It was the predecessor to the text you are currently using.</a:t>
            </a:r>
            <a:endParaRPr lang="en-IN" altLang="en-US">
              <a:latin typeface="Times New Roman" charset="0"/>
              <a:ea typeface="ヒラギノ角ゴ Pro W3" charset="-128"/>
            </a:endParaRPr>
          </a:p>
        </p:txBody>
      </p:sp>
    </p:spTree>
    <p:extLst>
      <p:ext uri="{BB962C8B-B14F-4D97-AF65-F5344CB8AC3E}">
        <p14:creationId xmlns:p14="http://schemas.microsoft.com/office/powerpoint/2010/main" val="1123763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7. Efforts are under way to standardize levels of EMS education nationally.</a:t>
            </a:r>
            <a:endParaRPr lang="en-IN" altLang="en-US">
              <a:latin typeface="Times New Roman" charset="0"/>
              <a:ea typeface="ヒラギノ角ゴ Pro W3" charset="-128"/>
            </a:endParaRPr>
          </a:p>
          <a:p>
            <a:r>
              <a:rPr lang="en-US" altLang="en-US">
                <a:latin typeface="Times New Roman" charset="0"/>
                <a:ea typeface="ヒラギノ角ゴ Pro W3" charset="-128"/>
              </a:rPr>
              <a:t>	a. In the late 1970s, the DOT developed a recommended National Standard Curriculum.</a:t>
            </a:r>
            <a:endParaRPr lang="en-IN" altLang="en-US">
              <a:latin typeface="Times New Roman" charset="0"/>
              <a:ea typeface="ヒラギノ角ゴ Pro W3" charset="-128"/>
            </a:endParaRPr>
          </a:p>
          <a:p>
            <a:r>
              <a:rPr lang="en-US" altLang="en-US">
                <a:latin typeface="Times New Roman" charset="0"/>
                <a:ea typeface="ヒラギノ角ゴ Pro W3" charset="-128"/>
              </a:rPr>
              <a:t>	b. During the 1980s, many areas enhanced the EMT National Standard Curriculum by adding EMTs with advanced levels of training who could provide key components of ALS care and advanced life-saving procedures.</a:t>
            </a:r>
            <a:endParaRPr lang="en-IN" altLang="en-US">
              <a:latin typeface="Times New Roman" charset="0"/>
              <a:ea typeface="ヒラギノ角ゴ Pro W3" charset="-128"/>
            </a:endParaRPr>
          </a:p>
          <a:p>
            <a:r>
              <a:rPr lang="en-US" altLang="en-US">
                <a:latin typeface="Times New Roman" charset="0"/>
                <a:ea typeface="ヒラギノ角ゴ Pro W3" charset="-128"/>
              </a:rPr>
              <a:t>	c. In the 1990s, the NHTSA developed the </a:t>
            </a:r>
            <a:r>
              <a:rPr lang="en-US" altLang="en-US" i="1">
                <a:latin typeface="Times New Roman" charset="0"/>
                <a:ea typeface="ヒラギノ角ゴ Pro W3" charset="-128"/>
              </a:rPr>
              <a:t>EMS Agenda for the Future</a:t>
            </a:r>
            <a:r>
              <a:rPr lang="en-US" altLang="en-US">
                <a:latin typeface="Times New Roman" charset="0"/>
                <a:ea typeface="ヒラギノ角ゴ Pro W3" charset="-128"/>
              </a:rPr>
              <a:t>, a document with a plan to standardize the levels of EMS education and providers.</a:t>
            </a:r>
            <a:endParaRPr lang="en-IN" altLang="en-US">
              <a:latin typeface="Times New Roman" charset="0"/>
              <a:ea typeface="ヒラギノ角ゴ Pro W3" charset="-128"/>
            </a:endParaRPr>
          </a:p>
        </p:txBody>
      </p:sp>
    </p:spTree>
    <p:extLst>
      <p:ext uri="{BB962C8B-B14F-4D97-AF65-F5344CB8AC3E}">
        <p14:creationId xmlns:p14="http://schemas.microsoft.com/office/powerpoint/2010/main" val="2123280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VI. Levels of Training</a:t>
            </a:r>
          </a:p>
          <a:p>
            <a:r>
              <a:rPr lang="en-US" altLang="en-US">
                <a:latin typeface="Times New Roman" charset="0"/>
                <a:ea typeface="ヒラギノ角ゴ Pro W3" charset="-128"/>
              </a:rPr>
              <a:t>A. Federal level</a:t>
            </a:r>
            <a:endParaRPr lang="en-IN" altLang="en-US" b="1">
              <a:latin typeface="Times New Roman" charset="0"/>
              <a:ea typeface="ヒラギノ角ゴ Pro W3" charset="-128"/>
            </a:endParaRPr>
          </a:p>
          <a:p>
            <a:r>
              <a:rPr lang="en-US" altLang="en-US" b="1">
                <a:latin typeface="Times New Roman" charset="0"/>
                <a:ea typeface="ヒラギノ角ゴ Pro W3" charset="-128"/>
              </a:rPr>
              <a:t>	</a:t>
            </a:r>
            <a:r>
              <a:rPr lang="en-US" altLang="en-US">
                <a:latin typeface="Times New Roman" charset="0"/>
                <a:ea typeface="ヒラギノ角ゴ Pro W3" charset="-128"/>
              </a:rPr>
              <a:t>1. The National EMS Scope of Practice Model provides guidelines for EMS skills. This document provides overarching guidelines for the minimum skills each level of EMS provider should be able to accomplish.</a:t>
            </a:r>
            <a:endParaRPr lang="en-IN" altLang="en-US">
              <a:latin typeface="Times New Roman" charset="0"/>
              <a:ea typeface="ヒラギノ角ゴ Pro W3" charset="-128"/>
            </a:endParaRPr>
          </a:p>
          <a:p>
            <a:r>
              <a:rPr lang="en-US" altLang="en-US">
                <a:latin typeface="Times New Roman" charset="0"/>
                <a:ea typeface="ヒラギノ角ゴ Pro W3" charset="-128"/>
              </a:rPr>
              <a:t>B. State level</a:t>
            </a:r>
            <a:endParaRPr lang="en-IN" altLang="en-US" b="1">
              <a:latin typeface="Times New Roman" charset="0"/>
              <a:ea typeface="ヒラギノ角ゴ Pro W3" charset="-128"/>
            </a:endParaRPr>
          </a:p>
          <a:p>
            <a:r>
              <a:rPr lang="en-US" altLang="en-US" b="1">
                <a:latin typeface="Times New Roman" charset="0"/>
                <a:ea typeface="ヒラギノ角ゴ Pro W3" charset="-128"/>
              </a:rPr>
              <a:t>	</a:t>
            </a:r>
            <a:r>
              <a:rPr lang="en-US" altLang="en-US">
                <a:latin typeface="Times New Roman" charset="0"/>
                <a:ea typeface="ヒラギノ角ゴ Pro W3" charset="-128"/>
              </a:rPr>
              <a:t>1. Laws regulate EMS provider operations.</a:t>
            </a:r>
            <a:endParaRPr lang="en-IN" altLang="en-US">
              <a:latin typeface="Times New Roman" charset="0"/>
              <a:ea typeface="ヒラギノ角ゴ Pro W3" charset="-128"/>
            </a:endParaRPr>
          </a:p>
          <a:p>
            <a:r>
              <a:rPr lang="en-US" altLang="en-US">
                <a:latin typeface="Times New Roman" charset="0"/>
                <a:ea typeface="ヒラギノ角ゴ Pro W3" charset="-128"/>
              </a:rPr>
              <a:t>C. Local level</a:t>
            </a:r>
            <a:endParaRPr lang="en-IN" altLang="en-US" b="1">
              <a:latin typeface="Times New Roman" charset="0"/>
              <a:ea typeface="ヒラギノ角ゴ Pro W3" charset="-128"/>
            </a:endParaRPr>
          </a:p>
          <a:p>
            <a:r>
              <a:rPr lang="en-US" altLang="en-US" b="1">
                <a:latin typeface="Times New Roman" charset="0"/>
                <a:ea typeface="ヒラギノ角ゴ Pro W3" charset="-128"/>
              </a:rPr>
              <a:t>	</a:t>
            </a:r>
            <a:r>
              <a:rPr lang="en-US" altLang="en-US">
                <a:latin typeface="Times New Roman" charset="0"/>
                <a:ea typeface="ヒラギノ角ゴ Pro W3" charset="-128"/>
              </a:rPr>
              <a:t>1. The medical director provides daily oversight and support to EMS personnel. Examples include the medications that will be carried on an ambulance or where patients are transported.</a:t>
            </a:r>
            <a:endParaRPr lang="en-IN" altLang="en-US">
              <a:latin typeface="Times New Roman" charset="0"/>
              <a:ea typeface="ヒラギノ角ゴ Pro W3" charset="-128"/>
            </a:endParaRPr>
          </a:p>
        </p:txBody>
      </p:sp>
    </p:spTree>
    <p:extLst>
      <p:ext uri="{BB962C8B-B14F-4D97-AF65-F5344CB8AC3E}">
        <p14:creationId xmlns:p14="http://schemas.microsoft.com/office/powerpoint/2010/main" val="1240189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The figure on this slide shows the hierarchies of the National EMS Scope of Practice Model. </a:t>
            </a:r>
          </a:p>
        </p:txBody>
      </p:sp>
    </p:spTree>
    <p:extLst>
      <p:ext uri="{BB962C8B-B14F-4D97-AF65-F5344CB8AC3E}">
        <p14:creationId xmlns:p14="http://schemas.microsoft.com/office/powerpoint/2010/main" val="389421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D. Public BLS and immediate aid</a:t>
            </a:r>
            <a:endParaRPr lang="en-IN" altLang="en-US" b="1">
              <a:latin typeface="Times New Roman" charset="0"/>
              <a:ea typeface="ヒラギノ角ゴ Pro W3" charset="-128"/>
            </a:endParaRPr>
          </a:p>
          <a:p>
            <a:r>
              <a:rPr lang="en-US" altLang="en-US" b="1">
                <a:latin typeface="Times New Roman" charset="0"/>
                <a:ea typeface="ヒラギノ角ゴ Pro W3" charset="-128"/>
              </a:rPr>
              <a:t>	</a:t>
            </a:r>
            <a:r>
              <a:rPr lang="en-US" altLang="en-US">
                <a:latin typeface="Times New Roman" charset="0"/>
                <a:ea typeface="ヒラギノ角ゴ Pro W3" charset="-128"/>
              </a:rPr>
              <a:t>1. Millions of laypeople are trained in BLS/CPR.</a:t>
            </a:r>
            <a:endParaRPr lang="en-IN" altLang="en-US">
              <a:latin typeface="Times New Roman" charset="0"/>
              <a:ea typeface="ヒラギノ角ゴ Pro W3" charset="-128"/>
            </a:endParaRPr>
          </a:p>
          <a:p>
            <a:r>
              <a:rPr lang="en-US" altLang="en-US">
                <a:latin typeface="Times New Roman" charset="0"/>
                <a:ea typeface="ヒラギノ角ゴ Pro W3" charset="-128"/>
              </a:rPr>
              <a:t>	2. Increased availability of public access AEDs</a:t>
            </a:r>
            <a:endParaRPr lang="en-IN" altLang="en-US">
              <a:latin typeface="Times New Roman" charset="0"/>
              <a:ea typeface="ヒラギノ角ゴ Pro W3" charset="-128"/>
            </a:endParaRPr>
          </a:p>
        </p:txBody>
      </p:sp>
    </p:spTree>
    <p:extLst>
      <p:ext uri="{BB962C8B-B14F-4D97-AF65-F5344CB8AC3E}">
        <p14:creationId xmlns:p14="http://schemas.microsoft.com/office/powerpoint/2010/main" val="1630192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E. Emergency medical responders</a:t>
            </a:r>
            <a:endParaRPr lang="en-IN" altLang="en-US" b="1">
              <a:latin typeface="Times New Roman" charset="0"/>
              <a:ea typeface="ヒラギノ角ゴ Pro W3" charset="-128"/>
            </a:endParaRPr>
          </a:p>
          <a:p>
            <a:r>
              <a:rPr lang="en-US" altLang="en-US" b="1">
                <a:latin typeface="Times New Roman" charset="0"/>
                <a:ea typeface="ヒラギノ角ゴ Pro W3" charset="-128"/>
              </a:rPr>
              <a:t>	</a:t>
            </a:r>
            <a:r>
              <a:rPr lang="en-US" altLang="en-US">
                <a:latin typeface="Times New Roman" charset="0"/>
                <a:ea typeface="ヒラギノ角ゴ Pro W3" charset="-128"/>
              </a:rPr>
              <a:t>1. Generally are first responders such as law enforcement officers and firefighters</a:t>
            </a:r>
            <a:endParaRPr lang="en-IN" altLang="en-US">
              <a:latin typeface="Times New Roman" charset="0"/>
              <a:ea typeface="ヒラギノ角ゴ Pro W3" charset="-128"/>
            </a:endParaRPr>
          </a:p>
          <a:p>
            <a:r>
              <a:rPr lang="en-US" altLang="en-US">
                <a:latin typeface="Times New Roman" charset="0"/>
                <a:ea typeface="ヒラギノ角ゴ Pro W3" charset="-128"/>
              </a:rPr>
              <a:t>	2. EMR training provides these individuals with the skills necessary to initiate immediate care and assist EMTs upon their arrival.</a:t>
            </a:r>
            <a:endParaRPr lang="en-IN" altLang="en-US">
              <a:latin typeface="Times New Roman" charset="0"/>
              <a:ea typeface="ヒラギノ角ゴ Pro W3" charset="-128"/>
            </a:endParaRPr>
          </a:p>
          <a:p>
            <a:r>
              <a:rPr lang="en-US" altLang="en-US">
                <a:latin typeface="Times New Roman" charset="0"/>
                <a:ea typeface="ヒラギノ角ゴ Pro W3" charset="-128"/>
              </a:rPr>
              <a:t>	3. This course focuses on providing immediate BLS and urgent care with limited equipment.</a:t>
            </a:r>
            <a:endParaRPr lang="en-IN" altLang="en-US">
              <a:latin typeface="Times New Roman" charset="0"/>
              <a:ea typeface="ヒラギノ角ゴ Pro W3" charset="-128"/>
            </a:endParaRPr>
          </a:p>
        </p:txBody>
      </p:sp>
    </p:spTree>
    <p:extLst>
      <p:ext uri="{BB962C8B-B14F-4D97-AF65-F5344CB8AC3E}">
        <p14:creationId xmlns:p14="http://schemas.microsoft.com/office/powerpoint/2010/main" val="1048491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F. Emergency medical technicians</a:t>
            </a:r>
            <a:endParaRPr lang="en-IN" altLang="en-US" b="1">
              <a:latin typeface="Times New Roman" charset="0"/>
              <a:ea typeface="ヒラギノ角ゴ Pro W3" charset="-128"/>
            </a:endParaRPr>
          </a:p>
          <a:p>
            <a:r>
              <a:rPr lang="en-US" altLang="en-US" b="1">
                <a:latin typeface="Times New Roman" charset="0"/>
                <a:ea typeface="ヒラギノ角ゴ Pro W3" charset="-128"/>
              </a:rPr>
              <a:t>	</a:t>
            </a:r>
            <a:r>
              <a:rPr lang="en-US" altLang="en-US">
                <a:latin typeface="Times New Roman" charset="0"/>
                <a:ea typeface="ヒラギノ角ゴ Pro W3" charset="-128"/>
              </a:rPr>
              <a:t>1. The EMT course requires about 150 hours, and even more hours in some states.</a:t>
            </a:r>
            <a:endParaRPr lang="en-IN" altLang="en-US">
              <a:latin typeface="Times New Roman" charset="0"/>
              <a:ea typeface="ヒラギノ角ゴ Pro W3" charset="-128"/>
            </a:endParaRPr>
          </a:p>
          <a:p>
            <a:r>
              <a:rPr lang="en-US" altLang="en-US">
                <a:latin typeface="Times New Roman" charset="0"/>
                <a:ea typeface="ヒラギノ角ゴ Pro W3" charset="-128"/>
              </a:rPr>
              <a:t>	2. The EMT possesses the knowledge and skills to provide basic emergency care.</a:t>
            </a:r>
            <a:endParaRPr lang="en-IN" altLang="en-US">
              <a:latin typeface="Times New Roman" charset="0"/>
              <a:ea typeface="ヒラギノ角ゴ Pro W3" charset="-128"/>
            </a:endParaRPr>
          </a:p>
          <a:p>
            <a:r>
              <a:rPr lang="en-US" altLang="en-US">
                <a:latin typeface="Times New Roman" charset="0"/>
                <a:ea typeface="ヒラギノ角ゴ Pro W3" charset="-128"/>
              </a:rPr>
              <a:t>	3. On arrival at the scene, the EMT assumes responsibility for the assessment, care, package, and transport of the patient.</a:t>
            </a:r>
            <a:endParaRPr lang="en-IN" altLang="en-US">
              <a:latin typeface="Times New Roman" charset="0"/>
              <a:ea typeface="ヒラギノ角ゴ Pro W3" charset="-128"/>
            </a:endParaRPr>
          </a:p>
        </p:txBody>
      </p:sp>
    </p:spTree>
    <p:extLst>
      <p:ext uri="{BB962C8B-B14F-4D97-AF65-F5344CB8AC3E}">
        <p14:creationId xmlns:p14="http://schemas.microsoft.com/office/powerpoint/2010/main" val="1896190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b="1">
              <a:latin typeface="Times New Roman" charset="0"/>
              <a:ea typeface="ヒラギノ角ゴ Pro W3" charset="-128"/>
            </a:endParaRPr>
          </a:p>
          <a:p>
            <a:r>
              <a:rPr lang="en-US" altLang="en-US">
                <a:latin typeface="Times New Roman" charset="0"/>
                <a:ea typeface="ヒラギノ角ゴ Pro W3" charset="-128"/>
              </a:rPr>
              <a:t>G. Advanced emergency medical technicians (AEMTs)</a:t>
            </a:r>
            <a:endParaRPr lang="en-IN" altLang="en-US" b="1">
              <a:latin typeface="Times New Roman" charset="0"/>
              <a:ea typeface="ヒラギノ角ゴ Pro W3" charset="-128"/>
            </a:endParaRPr>
          </a:p>
          <a:p>
            <a:r>
              <a:rPr lang="en-US" altLang="en-US" b="1">
                <a:latin typeface="Times New Roman" charset="0"/>
                <a:ea typeface="ヒラギノ角ゴ Pro W3" charset="-128"/>
              </a:rPr>
              <a:t>	</a:t>
            </a:r>
            <a:r>
              <a:rPr lang="en-US" altLang="en-US">
                <a:latin typeface="Times New Roman" charset="0"/>
                <a:ea typeface="ヒラギノ角ゴ Pro W3" charset="-128"/>
              </a:rPr>
              <a:t>1. The AEMT course adds knowledge and skills in specific aspects of ALS for those individuals who are trained and have experience as EMTs:</a:t>
            </a:r>
            <a:endParaRPr lang="en-IN" altLang="en-US">
              <a:latin typeface="Times New Roman" charset="0"/>
              <a:ea typeface="ヒラギノ角ゴ Pro W3" charset="-128"/>
            </a:endParaRPr>
          </a:p>
          <a:p>
            <a:r>
              <a:rPr lang="en-US" altLang="en-US">
                <a:latin typeface="Times New Roman" charset="0"/>
                <a:ea typeface="ヒラギノ角ゴ Pro W3" charset="-128"/>
              </a:rPr>
              <a:t>		a. IV therapy</a:t>
            </a:r>
            <a:endParaRPr lang="en-IN" altLang="en-US">
              <a:latin typeface="Times New Roman" charset="0"/>
              <a:ea typeface="ヒラギノ角ゴ Pro W3" charset="-128"/>
            </a:endParaRPr>
          </a:p>
          <a:p>
            <a:r>
              <a:rPr lang="en-US" altLang="en-US">
                <a:latin typeface="Times New Roman" charset="0"/>
                <a:ea typeface="ヒラギノ角ゴ Pro W3" charset="-128"/>
              </a:rPr>
              <a:t>		b. Advanced airway adjuncts</a:t>
            </a:r>
            <a:endParaRPr lang="en-IN" altLang="en-US">
              <a:latin typeface="Times New Roman" charset="0"/>
              <a:ea typeface="ヒラギノ角ゴ Pro W3" charset="-128"/>
            </a:endParaRPr>
          </a:p>
          <a:p>
            <a:r>
              <a:rPr lang="en-US" altLang="en-US">
                <a:latin typeface="Times New Roman" charset="0"/>
                <a:ea typeface="ヒラギノ角ゴ Pro W3" charset="-128"/>
              </a:rPr>
              <a:t>		c. Administration of a limited number of medications</a:t>
            </a:r>
            <a:endParaRPr lang="en-IN" altLang="en-US">
              <a:latin typeface="Times New Roman" charset="0"/>
              <a:ea typeface="ヒラギノ角ゴ Pro W3" charset="-128"/>
            </a:endParaRPr>
          </a:p>
        </p:txBody>
      </p:sp>
    </p:spTree>
    <p:extLst>
      <p:ext uri="{BB962C8B-B14F-4D97-AF65-F5344CB8AC3E}">
        <p14:creationId xmlns:p14="http://schemas.microsoft.com/office/powerpoint/2010/main" val="622496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I. Introduction</a:t>
            </a:r>
          </a:p>
          <a:p>
            <a:r>
              <a:rPr lang="en-US" altLang="en-US">
                <a:latin typeface="Times New Roman" charset="0"/>
                <a:ea typeface="ヒラギノ角ゴ Pro W3" charset="-128"/>
              </a:rPr>
              <a:t>A. The text is the primary resource for the EMT course.</a:t>
            </a:r>
            <a:endParaRPr lang="en-IN" altLang="en-US" b="1">
              <a:latin typeface="Times New Roman" charset="0"/>
              <a:ea typeface="ヒラギノ角ゴ Pro W3" charset="-128"/>
            </a:endParaRPr>
          </a:p>
          <a:p>
            <a:r>
              <a:rPr lang="en-US" altLang="en-US">
                <a:latin typeface="Times New Roman" charset="0"/>
                <a:ea typeface="ヒラギノ角ゴ Pro W3" charset="-128"/>
              </a:rPr>
              <a:t>B. It discusses what will be expected of you during the course and what other requirements you will have to meet to be licensed or certified as an EMT in most states.</a:t>
            </a:r>
            <a:endParaRPr lang="en-IN" altLang="en-US" b="1">
              <a:latin typeface="Times New Roman" charset="0"/>
              <a:ea typeface="ヒラギノ角ゴ Pro W3" charset="-128"/>
            </a:endParaRPr>
          </a:p>
          <a:p>
            <a:r>
              <a:rPr lang="en-US" altLang="en-US">
                <a:latin typeface="Times New Roman" charset="0"/>
                <a:ea typeface="ヒラギノ角ゴ Pro W3" charset="-128"/>
              </a:rPr>
              <a:t>C. Students will learn the differences between first aid training, a Department of Transportation (DOT) EMR training course, and the training courses for an EMT, AEMT, and paramedic.</a:t>
            </a:r>
            <a:endParaRPr lang="en-IN" altLang="en-US" b="1">
              <a:latin typeface="Times New Roman" charset="0"/>
              <a:ea typeface="ヒラギノ角ゴ Pro W3" charset="-128"/>
            </a:endParaRPr>
          </a:p>
          <a:p>
            <a:r>
              <a:rPr lang="en-US" altLang="en-US">
                <a:latin typeface="Times New Roman" charset="0"/>
                <a:ea typeface="ヒラギノ角ゴ Pro W3" charset="-128"/>
              </a:rPr>
              <a:t>D. EMS is a system, and Chapter 1 discusses the system’s key components.</a:t>
            </a:r>
            <a:endParaRPr lang="en-IN" altLang="en-US" b="1">
              <a:latin typeface="Times New Roman" charset="0"/>
              <a:ea typeface="ヒラギノ角ゴ Pro W3" charset="-128"/>
            </a:endParaRPr>
          </a:p>
        </p:txBody>
      </p:sp>
    </p:spTree>
    <p:extLst>
      <p:ext uri="{BB962C8B-B14F-4D97-AF65-F5344CB8AC3E}">
        <p14:creationId xmlns:p14="http://schemas.microsoft.com/office/powerpoint/2010/main" val="1335776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H. Paramedics</a:t>
            </a:r>
            <a:endParaRPr lang="en-IN" altLang="en-US" b="1">
              <a:latin typeface="Times New Roman" charset="0"/>
              <a:ea typeface="ヒラギノ角ゴ Pro W3" charset="-128"/>
            </a:endParaRPr>
          </a:p>
          <a:p>
            <a:r>
              <a:rPr lang="en-US" altLang="en-US" b="1">
                <a:latin typeface="Times New Roman" charset="0"/>
                <a:ea typeface="ヒラギノ角ゴ Pro W3" charset="-128"/>
              </a:rPr>
              <a:t>	</a:t>
            </a:r>
            <a:r>
              <a:rPr lang="en-US" altLang="en-US">
                <a:latin typeface="Times New Roman" charset="0"/>
                <a:ea typeface="ヒラギノ角ゴ Pro W3" charset="-128"/>
              </a:rPr>
              <a:t>1. Extensive course of training:</a:t>
            </a:r>
            <a:endParaRPr lang="en-IN" altLang="en-US">
              <a:latin typeface="Times New Roman" charset="0"/>
              <a:ea typeface="ヒラギノ角ゴ Pro W3" charset="-128"/>
            </a:endParaRPr>
          </a:p>
          <a:p>
            <a:r>
              <a:rPr lang="en-US" altLang="en-US">
                <a:latin typeface="Times New Roman" charset="0"/>
                <a:ea typeface="ヒラギノ角ゴ Pro W3" charset="-128"/>
              </a:rPr>
              <a:t>		a. Course hours range from 1,000 to more than 1,300 hours, divided between classroom and internship training.</a:t>
            </a:r>
            <a:endParaRPr lang="en-IN" altLang="en-US">
              <a:latin typeface="Times New Roman" charset="0"/>
              <a:ea typeface="ヒラギノ角ゴ Pro W3" charset="-128"/>
            </a:endParaRPr>
          </a:p>
          <a:p>
            <a:r>
              <a:rPr lang="en-US" altLang="en-US">
                <a:latin typeface="Times New Roman" charset="0"/>
                <a:ea typeface="ヒラギノ角ゴ Pro W3" charset="-128"/>
              </a:rPr>
              <a:t>		b. The course may be offered within the context of an associate’s or bachelor’s degree college program.</a:t>
            </a:r>
            <a:endParaRPr lang="en-IN" altLang="en-US">
              <a:latin typeface="Times New Roman" charset="0"/>
              <a:ea typeface="ヒラギノ角ゴ Pro W3" charset="-128"/>
            </a:endParaRPr>
          </a:p>
          <a:p>
            <a:r>
              <a:rPr lang="en-US" altLang="en-US">
                <a:latin typeface="Times New Roman" charset="0"/>
                <a:ea typeface="ヒラギノ角ゴ Pro W3" charset="-128"/>
              </a:rPr>
              <a:t>	2. Training covers a wide range of ALS skills:</a:t>
            </a:r>
            <a:endParaRPr lang="en-IN" altLang="en-US">
              <a:latin typeface="Times New Roman" charset="0"/>
              <a:ea typeface="ヒラギノ角ゴ Pro W3" charset="-128"/>
            </a:endParaRPr>
          </a:p>
          <a:p>
            <a:r>
              <a:rPr lang="en-US" altLang="en-US">
                <a:latin typeface="Times New Roman" charset="0"/>
                <a:ea typeface="ヒラギノ角ゴ Pro W3" charset="-128"/>
              </a:rPr>
              <a:t>		a. Endotracheal intubation</a:t>
            </a:r>
            <a:endParaRPr lang="en-IN" altLang="en-US">
              <a:latin typeface="Times New Roman" charset="0"/>
              <a:ea typeface="ヒラギノ角ゴ Pro W3" charset="-128"/>
            </a:endParaRPr>
          </a:p>
          <a:p>
            <a:r>
              <a:rPr lang="en-US" altLang="en-US">
                <a:latin typeface="Times New Roman" charset="0"/>
                <a:ea typeface="ヒラギノ角ゴ Pro W3" charset="-128"/>
              </a:rPr>
              <a:t>		b. Emergency pharmacology</a:t>
            </a:r>
            <a:endParaRPr lang="en-IN" altLang="en-US">
              <a:latin typeface="Times New Roman" charset="0"/>
              <a:ea typeface="ヒラギノ角ゴ Pro W3" charset="-128"/>
            </a:endParaRPr>
          </a:p>
          <a:p>
            <a:r>
              <a:rPr lang="en-US" altLang="en-US">
                <a:latin typeface="Times New Roman" charset="0"/>
                <a:ea typeface="ヒラギノ角ゴ Pro W3" charset="-128"/>
              </a:rPr>
              <a:t>		c. Cardiac monitoring</a:t>
            </a:r>
            <a:endParaRPr lang="en-IN" altLang="en-US">
              <a:latin typeface="Times New Roman" charset="0"/>
              <a:ea typeface="ヒラギノ角ゴ Pro W3" charset="-128"/>
            </a:endParaRPr>
          </a:p>
          <a:p>
            <a:r>
              <a:rPr lang="en-US" altLang="en-US">
                <a:latin typeface="Times New Roman" charset="0"/>
                <a:ea typeface="ヒラギノ角ゴ Pro W3" charset="-128"/>
              </a:rPr>
              <a:t>		d. Other advanced assessment and treatment skills</a:t>
            </a:r>
            <a:endParaRPr lang="en-IN" altLang="en-US">
              <a:latin typeface="Times New Roman" charset="0"/>
              <a:ea typeface="ヒラギノ角ゴ Pro W3" charset="-128"/>
            </a:endParaRPr>
          </a:p>
        </p:txBody>
      </p:sp>
    </p:spTree>
    <p:extLst>
      <p:ext uri="{BB962C8B-B14F-4D97-AF65-F5344CB8AC3E}">
        <p14:creationId xmlns:p14="http://schemas.microsoft.com/office/powerpoint/2010/main" val="1900015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VII. Components of the EMS System</a:t>
            </a:r>
            <a:endParaRPr lang="en-IN" altLang="en-US">
              <a:latin typeface="Times New Roman" charset="0"/>
              <a:ea typeface="ヒラギノ角ゴ Pro W3" charset="-128"/>
            </a:endParaRPr>
          </a:p>
          <a:p>
            <a:r>
              <a:rPr lang="en-US" altLang="en-US">
                <a:latin typeface="Times New Roman" charset="0"/>
                <a:ea typeface="ヒラギノ角ゴ Pro W3" charset="-128"/>
              </a:rPr>
              <a:t>A. The </a:t>
            </a:r>
            <a:r>
              <a:rPr lang="en-US" altLang="en-US" i="1">
                <a:latin typeface="Times New Roman" charset="0"/>
                <a:ea typeface="ヒラギノ角ゴ Pro W3" charset="-128"/>
              </a:rPr>
              <a:t>EMS Agenda for the Future</a:t>
            </a:r>
            <a:r>
              <a:rPr lang="en-US" altLang="en-US">
                <a:latin typeface="Times New Roman" charset="0"/>
                <a:ea typeface="ヒラギノ角ゴ Pro W3" charset="-128"/>
              </a:rPr>
              <a:t> outlines 14 components of an EMS system:</a:t>
            </a:r>
            <a:endParaRPr lang="en-IN" altLang="en-US" b="1">
              <a:latin typeface="Times New Roman" charset="0"/>
              <a:ea typeface="ヒラギノ角ゴ Pro W3" charset="-128"/>
            </a:endParaRPr>
          </a:p>
          <a:p>
            <a:r>
              <a:rPr lang="en-US" altLang="en-US" b="1">
                <a:latin typeface="Times New Roman" charset="0"/>
                <a:ea typeface="ヒラギノ角ゴ Pro W3" charset="-128"/>
              </a:rPr>
              <a:t>	</a:t>
            </a:r>
            <a:r>
              <a:rPr lang="en-US" altLang="en-US">
                <a:latin typeface="Times New Roman" charset="0"/>
                <a:ea typeface="ヒラギノ角ゴ Pro W3" charset="-128"/>
              </a:rPr>
              <a:t>1. Public access</a:t>
            </a:r>
            <a:endParaRPr lang="en-IN" altLang="en-US">
              <a:latin typeface="Times New Roman" charset="0"/>
              <a:ea typeface="ヒラギノ角ゴ Pro W3" charset="-128"/>
            </a:endParaRPr>
          </a:p>
          <a:p>
            <a:r>
              <a:rPr lang="en-US" altLang="en-US">
                <a:latin typeface="Times New Roman" charset="0"/>
                <a:ea typeface="ヒラギノ角ゴ Pro W3" charset="-128"/>
              </a:rPr>
              <a:t>	2. Clinical care</a:t>
            </a:r>
            <a:endParaRPr lang="en-IN" altLang="en-US">
              <a:latin typeface="Times New Roman" charset="0"/>
              <a:ea typeface="ヒラギノ角ゴ Pro W3" charset="-128"/>
            </a:endParaRPr>
          </a:p>
          <a:p>
            <a:r>
              <a:rPr lang="en-US" altLang="en-US">
                <a:latin typeface="Times New Roman" charset="0"/>
                <a:ea typeface="ヒラギノ角ゴ Pro W3" charset="-128"/>
              </a:rPr>
              <a:t>	3. Medical direction</a:t>
            </a:r>
            <a:endParaRPr lang="en-IN" altLang="en-US">
              <a:latin typeface="Times New Roman" charset="0"/>
              <a:ea typeface="ヒラギノ角ゴ Pro W3" charset="-128"/>
            </a:endParaRPr>
          </a:p>
          <a:p>
            <a:r>
              <a:rPr lang="en-US" altLang="en-US">
                <a:latin typeface="Times New Roman" charset="0"/>
                <a:ea typeface="ヒラギノ角ゴ Pro W3" charset="-128"/>
              </a:rPr>
              <a:t>	4. Integration of health services</a:t>
            </a:r>
            <a:endParaRPr lang="en-IN" altLang="en-US">
              <a:latin typeface="Times New Roman" charset="0"/>
              <a:ea typeface="ヒラギノ角ゴ Pro W3" charset="-128"/>
            </a:endParaRPr>
          </a:p>
          <a:p>
            <a:r>
              <a:rPr lang="en-US" altLang="en-US">
                <a:latin typeface="Times New Roman" charset="0"/>
                <a:ea typeface="ヒラギノ角ゴ Pro W3" charset="-128"/>
              </a:rPr>
              <a:t>	5. Information systems</a:t>
            </a:r>
            <a:endParaRPr lang="en-IN" altLang="en-US">
              <a:latin typeface="Times New Roman" charset="0"/>
              <a:ea typeface="ヒラギノ角ゴ Pro W3" charset="-128"/>
            </a:endParaRPr>
          </a:p>
        </p:txBody>
      </p:sp>
    </p:spTree>
    <p:extLst>
      <p:ext uri="{BB962C8B-B14F-4D97-AF65-F5344CB8AC3E}">
        <p14:creationId xmlns:p14="http://schemas.microsoft.com/office/powerpoint/2010/main" val="482728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6. Prevention</a:t>
            </a:r>
            <a:endParaRPr lang="en-IN" altLang="en-US">
              <a:latin typeface="Times New Roman" charset="0"/>
              <a:ea typeface="ヒラギノ角ゴ Pro W3" charset="-128"/>
            </a:endParaRPr>
          </a:p>
          <a:p>
            <a:r>
              <a:rPr lang="en-US" altLang="en-US">
                <a:latin typeface="Times New Roman" charset="0"/>
                <a:ea typeface="ヒラギノ角ゴ Pro W3" charset="-128"/>
              </a:rPr>
              <a:t>7. EMS research</a:t>
            </a:r>
            <a:endParaRPr lang="en-IN" altLang="en-US">
              <a:latin typeface="Times New Roman" charset="0"/>
              <a:ea typeface="ヒラギノ角ゴ Pro W3" charset="-128"/>
            </a:endParaRPr>
          </a:p>
          <a:p>
            <a:r>
              <a:rPr lang="en-US" altLang="en-US">
                <a:latin typeface="Times New Roman" charset="0"/>
                <a:ea typeface="ヒラギノ角ゴ Pro W3" charset="-128"/>
              </a:rPr>
              <a:t>8. Communication systems</a:t>
            </a:r>
            <a:endParaRPr lang="en-IN" altLang="en-US">
              <a:latin typeface="Times New Roman" charset="0"/>
              <a:ea typeface="ヒラギノ角ゴ Pro W3" charset="-128"/>
            </a:endParaRPr>
          </a:p>
          <a:p>
            <a:r>
              <a:rPr lang="en-US" altLang="en-US">
                <a:latin typeface="Times New Roman" charset="0"/>
                <a:ea typeface="ヒラギノ角ゴ Pro W3" charset="-128"/>
              </a:rPr>
              <a:t>9. Human resources</a:t>
            </a:r>
            <a:endParaRPr lang="en-IN" altLang="en-US">
              <a:latin typeface="Times New Roman" charset="0"/>
              <a:ea typeface="ヒラギノ角ゴ Pro W3" charset="-128"/>
            </a:endParaRPr>
          </a:p>
          <a:p>
            <a:r>
              <a:rPr lang="en-US" altLang="en-US">
                <a:latin typeface="Times New Roman" charset="0"/>
                <a:ea typeface="ヒラギノ角ゴ Pro W3" charset="-128"/>
              </a:rPr>
              <a:t>10. Legislation and regulation</a:t>
            </a:r>
            <a:endParaRPr lang="en-IN" altLang="en-US">
              <a:latin typeface="Times New Roman" charset="0"/>
              <a:ea typeface="ヒラギノ角ゴ Pro W3" charset="-128"/>
            </a:endParaRPr>
          </a:p>
        </p:txBody>
      </p:sp>
    </p:spTree>
    <p:extLst>
      <p:ext uri="{BB962C8B-B14F-4D97-AF65-F5344CB8AC3E}">
        <p14:creationId xmlns:p14="http://schemas.microsoft.com/office/powerpoint/2010/main" val="179079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11. Evaluation</a:t>
            </a:r>
            <a:endParaRPr lang="en-IN" altLang="en-US">
              <a:latin typeface="Times New Roman" charset="0"/>
              <a:ea typeface="ヒラギノ角ゴ Pro W3" charset="-128"/>
            </a:endParaRPr>
          </a:p>
          <a:p>
            <a:r>
              <a:rPr lang="en-US" altLang="en-US">
                <a:latin typeface="Times New Roman" charset="0"/>
                <a:ea typeface="ヒラギノ角ゴ Pro W3" charset="-128"/>
              </a:rPr>
              <a:t>12. System finance</a:t>
            </a:r>
            <a:endParaRPr lang="en-IN" altLang="en-US">
              <a:latin typeface="Times New Roman" charset="0"/>
              <a:ea typeface="ヒラギノ角ゴ Pro W3" charset="-128"/>
            </a:endParaRPr>
          </a:p>
          <a:p>
            <a:r>
              <a:rPr lang="en-US" altLang="en-US">
                <a:latin typeface="Times New Roman" charset="0"/>
                <a:ea typeface="ヒラギノ角ゴ Pro W3" charset="-128"/>
              </a:rPr>
              <a:t>13. Public education</a:t>
            </a:r>
            <a:endParaRPr lang="en-IN" altLang="en-US">
              <a:latin typeface="Times New Roman" charset="0"/>
              <a:ea typeface="ヒラギノ角ゴ Pro W3" charset="-128"/>
            </a:endParaRPr>
          </a:p>
          <a:p>
            <a:r>
              <a:rPr lang="en-US" altLang="en-US">
                <a:latin typeface="Times New Roman" charset="0"/>
                <a:ea typeface="ヒラギノ角ゴ Pro W3" charset="-128"/>
              </a:rPr>
              <a:t>14. Education systems</a:t>
            </a:r>
            <a:endParaRPr lang="en-IN" altLang="en-US">
              <a:latin typeface="Times New Roman" charset="0"/>
              <a:ea typeface="ヒラギノ角ゴ Pro W3" charset="-128"/>
            </a:endParaRPr>
          </a:p>
        </p:txBody>
      </p:sp>
    </p:spTree>
    <p:extLst>
      <p:ext uri="{BB962C8B-B14F-4D97-AF65-F5344CB8AC3E}">
        <p14:creationId xmlns:p14="http://schemas.microsoft.com/office/powerpoint/2010/main" val="330583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The illustration on this slide shows how the components of the NHTSA’s emergency medical services system interact. </a:t>
            </a:r>
          </a:p>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571832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Notes </a:t>
            </a:r>
          </a:p>
          <a:p>
            <a:endParaRPr lang="en-US" altLang="en-US">
              <a:latin typeface="Times New Roman" charset="0"/>
              <a:ea typeface="ヒラギノ角ゴ Pro W3" charset="-128"/>
            </a:endParaRPr>
          </a:p>
          <a:p>
            <a:r>
              <a:rPr lang="en-US" altLang="en-US">
                <a:latin typeface="Times New Roman" charset="0"/>
                <a:ea typeface="ヒラギノ角ゴ Pro W3" charset="-128"/>
              </a:rPr>
              <a:t>B. Public access and communication systems</a:t>
            </a:r>
            <a:endParaRPr lang="en-IN" altLang="en-US" b="1">
              <a:latin typeface="Times New Roman" charset="0"/>
              <a:ea typeface="ヒラギノ角ゴ Pro W3" charset="-128"/>
            </a:endParaRPr>
          </a:p>
          <a:p>
            <a:r>
              <a:rPr lang="en-US" altLang="en-US" b="1">
                <a:latin typeface="Times New Roman" charset="0"/>
                <a:ea typeface="ヒラギノ角ゴ Pro W3" charset="-128"/>
              </a:rPr>
              <a:t>	</a:t>
            </a:r>
            <a:r>
              <a:rPr lang="en-US" altLang="en-US">
                <a:latin typeface="Times New Roman" charset="0"/>
                <a:ea typeface="ヒラギノ角ゴ Pro W3" charset="-128"/>
              </a:rPr>
              <a:t>1. Easy access to help in an emergency is essential.</a:t>
            </a:r>
            <a:endParaRPr lang="en-IN" altLang="en-US">
              <a:latin typeface="Times New Roman" charset="0"/>
              <a:ea typeface="ヒラギノ角ゴ Pro W3" charset="-128"/>
            </a:endParaRPr>
          </a:p>
          <a:p>
            <a:r>
              <a:rPr lang="en-US" altLang="en-US">
                <a:latin typeface="Times New Roman" charset="0"/>
                <a:ea typeface="ヒラギノ角ゴ Pro W3" charset="-128"/>
              </a:rPr>
              <a:t>	2. The 911 system is the public safety access point.</a:t>
            </a:r>
            <a:endParaRPr lang="en-IN" altLang="en-US">
              <a:latin typeface="Times New Roman" charset="0"/>
              <a:ea typeface="ヒラギノ角ゴ Pro W3" charset="-128"/>
            </a:endParaRPr>
          </a:p>
          <a:p>
            <a:r>
              <a:rPr lang="en-US" altLang="en-US">
                <a:latin typeface="Times New Roman" charset="0"/>
                <a:ea typeface="ヒラギノ角ゴ Pro W3" charset="-128"/>
              </a:rPr>
              <a:t>	3. At the communication center, trained dispatchers obtain information and dispatch the ambulance crew and other equipment and responders.</a:t>
            </a:r>
            <a:endParaRPr lang="en-IN" altLang="en-US">
              <a:latin typeface="Times New Roman" charset="0"/>
              <a:ea typeface="ヒラギノ角ゴ Pro W3" charset="-128"/>
            </a:endParaRPr>
          </a:p>
        </p:txBody>
      </p:sp>
    </p:spTree>
    <p:extLst>
      <p:ext uri="{BB962C8B-B14F-4D97-AF65-F5344CB8AC3E}">
        <p14:creationId xmlns:p14="http://schemas.microsoft.com/office/powerpoint/2010/main" val="799305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Notes </a:t>
            </a:r>
          </a:p>
          <a:p>
            <a:endParaRPr lang="en-US" altLang="en-US">
              <a:latin typeface="Times New Roman" charset="0"/>
              <a:ea typeface="ヒラギノ角ゴ Pro W3" charset="-128"/>
            </a:endParaRPr>
          </a:p>
          <a:p>
            <a:r>
              <a:rPr lang="en-US" altLang="en-US">
                <a:latin typeface="Times New Roman" charset="0"/>
                <a:ea typeface="ヒラギノ角ゴ Pro W3" charset="-128"/>
              </a:rPr>
              <a:t>4. An emergency medical dispatch (EMD) system has been developed to assist dispatchers in providing callers with vital medical instructions until EMS arrival.</a:t>
            </a:r>
            <a:endParaRPr lang="en-IN" altLang="en-US">
              <a:latin typeface="Times New Roman" charset="0"/>
              <a:ea typeface="ヒラギノ角ゴ Pro W3" charset="-128"/>
            </a:endParaRPr>
          </a:p>
          <a:p>
            <a:r>
              <a:rPr lang="en-US" altLang="en-US">
                <a:latin typeface="Times New Roman" charset="0"/>
                <a:ea typeface="ヒラギノ角ゴ Pro W3" charset="-128"/>
              </a:rPr>
              <a:t>5. New technology can help responders locate their patients.</a:t>
            </a:r>
            <a:endParaRPr lang="en-IN" altLang="en-US">
              <a:latin typeface="Times New Roman" charset="0"/>
              <a:ea typeface="ヒラギノ角ゴ Pro W3" charset="-128"/>
            </a:endParaRPr>
          </a:p>
          <a:p>
            <a:r>
              <a:rPr lang="en-US" altLang="en-US">
                <a:latin typeface="Times New Roman" charset="0"/>
                <a:ea typeface="ヒラギノ角ゴ Pro W3" charset="-128"/>
              </a:rPr>
              <a:t>	a. Example: cellular telephones linked to Global Positioning System (GPS) units</a:t>
            </a:r>
            <a:endParaRPr lang="en-IN" altLang="en-US">
              <a:latin typeface="Times New Roman" charset="0"/>
              <a:ea typeface="ヒラギノ角ゴ Pro W3" charset="-128"/>
            </a:endParaRPr>
          </a:p>
        </p:txBody>
      </p:sp>
    </p:spTree>
    <p:extLst>
      <p:ext uri="{BB962C8B-B14F-4D97-AF65-F5344CB8AC3E}">
        <p14:creationId xmlns:p14="http://schemas.microsoft.com/office/powerpoint/2010/main" val="1417175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C. Clinical care</a:t>
            </a:r>
            <a:endParaRPr lang="en-IN" altLang="en-US" b="1">
              <a:latin typeface="Times New Roman" charset="0"/>
              <a:ea typeface="ヒラギノ角ゴ Pro W3" charset="-128"/>
            </a:endParaRPr>
          </a:p>
          <a:p>
            <a:r>
              <a:rPr lang="en-US" altLang="en-US" b="1">
                <a:latin typeface="Times New Roman" charset="0"/>
                <a:ea typeface="ヒラギノ角ゴ Pro W3" charset="-128"/>
              </a:rPr>
              <a:t>	</a:t>
            </a:r>
            <a:r>
              <a:rPr lang="en-US" altLang="en-US">
                <a:latin typeface="Times New Roman" charset="0"/>
                <a:ea typeface="ヒラギノ角ゴ Pro W3" charset="-128"/>
              </a:rPr>
              <a:t>1. Describes the pieces of equipment and the scope of practice for using that equipment</a:t>
            </a:r>
            <a:endParaRPr lang="en-IN" altLang="en-US">
              <a:latin typeface="Times New Roman" charset="0"/>
              <a:ea typeface="ヒラギノ角ゴ Pro W3" charset="-128"/>
            </a:endParaRPr>
          </a:p>
          <a:p>
            <a:r>
              <a:rPr lang="en-US" altLang="en-US">
                <a:latin typeface="Times New Roman" charset="0"/>
                <a:ea typeface="ヒラギノ角ゴ Pro W3" charset="-128"/>
              </a:rPr>
              <a:t>	2. Familiarizes EMTs with their primary service area (PSA) and ambulance controls</a:t>
            </a:r>
            <a:endParaRPr lang="en-IN" altLang="en-US">
              <a:latin typeface="Times New Roman" charset="0"/>
              <a:ea typeface="ヒラギノ角ゴ Pro W3" charset="-128"/>
            </a:endParaRPr>
          </a:p>
        </p:txBody>
      </p:sp>
    </p:spTree>
    <p:extLst>
      <p:ext uri="{BB962C8B-B14F-4D97-AF65-F5344CB8AC3E}">
        <p14:creationId xmlns:p14="http://schemas.microsoft.com/office/powerpoint/2010/main" val="7233314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D. Human resources</a:t>
            </a:r>
            <a:endParaRPr lang="en-IN" altLang="en-US" b="1">
              <a:latin typeface="Times New Roman" charset="0"/>
              <a:ea typeface="ヒラギノ角ゴ Pro W3" charset="-128"/>
            </a:endParaRPr>
          </a:p>
          <a:p>
            <a:r>
              <a:rPr lang="en-US" altLang="en-US" b="1">
                <a:latin typeface="Times New Roman" charset="0"/>
                <a:ea typeface="ヒラギノ角ゴ Pro W3" charset="-128"/>
              </a:rPr>
              <a:t>	</a:t>
            </a:r>
            <a:r>
              <a:rPr lang="en-US" altLang="en-US">
                <a:latin typeface="Times New Roman" charset="0"/>
                <a:ea typeface="ヒラギノ角ゴ Pro W3" charset="-128"/>
              </a:rPr>
              <a:t>1. Focuses on the people who deliver the care</a:t>
            </a:r>
            <a:endParaRPr lang="en-IN" altLang="en-US">
              <a:latin typeface="Times New Roman" charset="0"/>
              <a:ea typeface="ヒラギノ角ゴ Pro W3" charset="-128"/>
            </a:endParaRPr>
          </a:p>
          <a:p>
            <a:r>
              <a:rPr lang="en-US" altLang="en-US">
                <a:latin typeface="Times New Roman" charset="0"/>
                <a:ea typeface="ヒラギノ角ゴ Pro W3" charset="-128"/>
              </a:rPr>
              <a:t>	2. The </a:t>
            </a:r>
            <a:r>
              <a:rPr lang="en-US" altLang="en-US" i="1">
                <a:latin typeface="Times New Roman" charset="0"/>
                <a:ea typeface="ヒラギノ角ゴ Pro W3" charset="-128"/>
              </a:rPr>
              <a:t>EMS Agenda for the Future</a:t>
            </a:r>
            <a:r>
              <a:rPr lang="en-US" altLang="en-US">
                <a:latin typeface="Times New Roman" charset="0"/>
                <a:ea typeface="ヒラギノ角ゴ Pro W3" charset="-128"/>
              </a:rPr>
              <a:t> encourages the creation of systems to help protect the well-being of EMS providers, including the development of career ladders.</a:t>
            </a:r>
            <a:endParaRPr lang="en-IN" altLang="en-US">
              <a:latin typeface="Times New Roman" charset="0"/>
              <a:ea typeface="ヒラギノ角ゴ Pro W3" charset="-128"/>
            </a:endParaRPr>
          </a:p>
        </p:txBody>
      </p:sp>
    </p:spTree>
    <p:extLst>
      <p:ext uri="{BB962C8B-B14F-4D97-AF65-F5344CB8AC3E}">
        <p14:creationId xmlns:p14="http://schemas.microsoft.com/office/powerpoint/2010/main" val="1273763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E. Medical direction</a:t>
            </a:r>
            <a:endParaRPr lang="en-IN" altLang="en-US" b="1">
              <a:latin typeface="Times New Roman" charset="0"/>
              <a:ea typeface="ヒラギノ角ゴ Pro W3" charset="-128"/>
            </a:endParaRPr>
          </a:p>
          <a:p>
            <a:r>
              <a:rPr lang="en-US" altLang="en-US" b="1">
                <a:latin typeface="Times New Roman" charset="0"/>
                <a:ea typeface="ヒラギノ角ゴ Pro W3" charset="-128"/>
              </a:rPr>
              <a:t>	</a:t>
            </a:r>
            <a:r>
              <a:rPr lang="en-US" altLang="en-US">
                <a:latin typeface="Times New Roman" charset="0"/>
                <a:ea typeface="ヒラギノ角ゴ Pro W3" charset="-128"/>
              </a:rPr>
              <a:t>1. The physician medical director authorizes EMTs to provide medical care in the field.</a:t>
            </a:r>
            <a:endParaRPr lang="en-IN" altLang="en-US">
              <a:latin typeface="Times New Roman" charset="0"/>
              <a:ea typeface="ヒラギノ角ゴ Pro W3" charset="-128"/>
            </a:endParaRPr>
          </a:p>
          <a:p>
            <a:r>
              <a:rPr lang="en-US" altLang="en-US">
                <a:latin typeface="Times New Roman" charset="0"/>
                <a:ea typeface="ヒラギノ角ゴ Pro W3" charset="-128"/>
              </a:rPr>
              <a:t>	2. The medical director is the ongoing working liaison between the medical community, hospitals, and the EMTs in the service.</a:t>
            </a:r>
            <a:endParaRPr lang="en-IN" altLang="en-US">
              <a:latin typeface="Times New Roman" charset="0"/>
              <a:ea typeface="ヒラギノ角ゴ Pro W3" charset="-128"/>
            </a:endParaRPr>
          </a:p>
          <a:p>
            <a:r>
              <a:rPr lang="en-US" altLang="en-US">
                <a:latin typeface="Times New Roman" charset="0"/>
                <a:ea typeface="ヒラギノ角ゴ Pro W3" charset="-128"/>
              </a:rPr>
              <a:t>	3. Appropriate care is described in standing orders and protocols.</a:t>
            </a:r>
            <a:endParaRPr lang="en-IN" altLang="en-US">
              <a:latin typeface="Times New Roman" charset="0"/>
              <a:ea typeface="ヒラギノ角ゴ Pro W3" charset="-128"/>
            </a:endParaRPr>
          </a:p>
          <a:p>
            <a:r>
              <a:rPr lang="en-US" altLang="en-US">
                <a:latin typeface="Times New Roman" charset="0"/>
                <a:ea typeface="ヒラギノ角ゴ Pro W3" charset="-128"/>
              </a:rPr>
              <a:t>		a. Protocols are described in a comprehensive guide delineating the EMT’s scope of practice.</a:t>
            </a:r>
            <a:endParaRPr lang="en-IN" altLang="en-US">
              <a:latin typeface="Times New Roman" charset="0"/>
              <a:ea typeface="ヒラギノ角ゴ Pro W3" charset="-128"/>
            </a:endParaRPr>
          </a:p>
          <a:p>
            <a:r>
              <a:rPr lang="en-US" altLang="en-US">
                <a:latin typeface="Times New Roman" charset="0"/>
                <a:ea typeface="ヒラギノ角ゴ Pro W3" charset="-128"/>
              </a:rPr>
              <a:t>		b. Standing orders are part of protocols and designate what the EMT is required to do for a specific complaint or condition.</a:t>
            </a:r>
            <a:endParaRPr lang="en-IN" altLang="en-US">
              <a:latin typeface="Times New Roman" charset="0"/>
              <a:ea typeface="ヒラギノ角ゴ Pro W3" charset="-128"/>
            </a:endParaRPr>
          </a:p>
          <a:p>
            <a:r>
              <a:rPr lang="en-US" altLang="en-US">
                <a:latin typeface="Times New Roman" charset="0"/>
                <a:ea typeface="ヒラギノ角ゴ Pro W3" charset="-128"/>
              </a:rPr>
              <a:t>	4. Providers are not required to consult medical direction before implementing standing orders.</a:t>
            </a:r>
            <a:endParaRPr lang="en-IN" altLang="en-US">
              <a:latin typeface="Times New Roman" charset="0"/>
              <a:ea typeface="ヒラギノ角ゴ Pro W3" charset="-128"/>
            </a:endParaRPr>
          </a:p>
        </p:txBody>
      </p:sp>
    </p:spTree>
    <p:extLst>
      <p:ext uri="{BB962C8B-B14F-4D97-AF65-F5344CB8AC3E}">
        <p14:creationId xmlns:p14="http://schemas.microsoft.com/office/powerpoint/2010/main" val="1920467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II. Course Description</a:t>
            </a:r>
          </a:p>
          <a:p>
            <a:r>
              <a:rPr lang="en-US" altLang="en-US">
                <a:latin typeface="Times New Roman" charset="0"/>
                <a:ea typeface="ヒラギノ角ゴ Pro W3" charset="-128"/>
              </a:rPr>
              <a:t>A. EMS system:</a:t>
            </a:r>
            <a:endParaRPr lang="en-IN" altLang="en-US" b="1">
              <a:latin typeface="Times New Roman" charset="0"/>
              <a:ea typeface="ヒラギノ角ゴ Pro W3" charset="-128"/>
            </a:endParaRPr>
          </a:p>
          <a:p>
            <a:r>
              <a:rPr lang="en-US" altLang="en-US" b="1">
                <a:latin typeface="Times New Roman" charset="0"/>
                <a:ea typeface="ヒラギノ角ゴ Pro W3" charset="-128"/>
              </a:rPr>
              <a:t>	</a:t>
            </a:r>
            <a:r>
              <a:rPr lang="en-US" altLang="en-US">
                <a:latin typeface="Times New Roman" charset="0"/>
                <a:ea typeface="ヒラギノ角ゴ Pro W3" charset="-128"/>
              </a:rPr>
              <a:t>1. Consists of a team of health care professionals</a:t>
            </a:r>
            <a:endParaRPr lang="en-IN" altLang="en-US">
              <a:latin typeface="Times New Roman" charset="0"/>
              <a:ea typeface="ヒラギノ角ゴ Pro W3" charset="-128"/>
            </a:endParaRPr>
          </a:p>
          <a:p>
            <a:r>
              <a:rPr lang="en-US" altLang="en-US">
                <a:latin typeface="Times New Roman" charset="0"/>
                <a:ea typeface="ヒラギノ角ゴ Pro W3" charset="-128"/>
              </a:rPr>
              <a:t>	2. Provides prehospital emergency care and transport</a:t>
            </a:r>
            <a:endParaRPr lang="en-IN" altLang="en-US">
              <a:latin typeface="Times New Roman" charset="0"/>
              <a:ea typeface="ヒラギノ角ゴ Pro W3" charset="-128"/>
            </a:endParaRPr>
          </a:p>
          <a:p>
            <a:r>
              <a:rPr lang="en-US" altLang="en-US">
                <a:latin typeface="Times New Roman" charset="0"/>
                <a:ea typeface="ヒラギノ角ゴ Pro W3" charset="-128"/>
              </a:rPr>
              <a:t>	3. Is governed by state laws</a:t>
            </a:r>
            <a:endParaRPr lang="en-IN" altLang="en-US">
              <a:latin typeface="Times New Roman" charset="0"/>
              <a:ea typeface="ヒラギノ角ゴ Pro W3" charset="-128"/>
            </a:endParaRPr>
          </a:p>
        </p:txBody>
      </p:sp>
    </p:spTree>
    <p:extLst>
      <p:ext uri="{BB962C8B-B14F-4D97-AF65-F5344CB8AC3E}">
        <p14:creationId xmlns:p14="http://schemas.microsoft.com/office/powerpoint/2010/main" val="5942787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5. Medical control can be off-line or online.</a:t>
            </a:r>
            <a:endParaRPr lang="en-IN" altLang="en-US">
              <a:latin typeface="Times New Roman" charset="0"/>
              <a:ea typeface="ヒラギノ角ゴ Pro W3" charset="-128"/>
            </a:endParaRPr>
          </a:p>
          <a:p>
            <a:r>
              <a:rPr lang="en-US" altLang="en-US">
                <a:latin typeface="Times New Roman" charset="0"/>
                <a:ea typeface="ヒラギノ角ゴ Pro W3" charset="-128"/>
              </a:rPr>
              <a:t>	a. Off-line (indirect)</a:t>
            </a:r>
            <a:endParaRPr lang="en-IN" altLang="en-US">
              <a:latin typeface="Times New Roman" charset="0"/>
              <a:ea typeface="ヒラギノ角ゴ Pro W3" charset="-128"/>
            </a:endParaRPr>
          </a:p>
          <a:p>
            <a:r>
              <a:rPr lang="en-US" altLang="en-US">
                <a:latin typeface="Times New Roman" charset="0"/>
                <a:ea typeface="ヒラギノ角ゴ Pro W3" charset="-128"/>
              </a:rPr>
              <a:t>		i. Standing orders, training, supervision</a:t>
            </a:r>
            <a:endParaRPr lang="en-IN" altLang="en-US">
              <a:latin typeface="Times New Roman" charset="0"/>
              <a:ea typeface="ヒラギノ角ゴ Pro W3" charset="-128"/>
            </a:endParaRPr>
          </a:p>
          <a:p>
            <a:r>
              <a:rPr lang="en-US" altLang="en-US">
                <a:latin typeface="Times New Roman" charset="0"/>
                <a:ea typeface="ヒラギノ角ゴ Pro W3" charset="-128"/>
              </a:rPr>
              <a:t>	b. Online (direct)</a:t>
            </a:r>
            <a:endParaRPr lang="en-IN" altLang="en-US">
              <a:latin typeface="Times New Roman" charset="0"/>
              <a:ea typeface="ヒラギノ角ゴ Pro W3" charset="-128"/>
            </a:endParaRPr>
          </a:p>
          <a:p>
            <a:r>
              <a:rPr lang="en-US" altLang="en-US">
                <a:latin typeface="Times New Roman" charset="0"/>
                <a:ea typeface="ヒラギノ角ゴ Pro W3" charset="-128"/>
              </a:rPr>
              <a:t>		i. Physician directions given over the phone or radio</a:t>
            </a:r>
            <a:endParaRPr lang="en-IN" altLang="en-US">
              <a:latin typeface="Times New Roman" charset="0"/>
              <a:ea typeface="ヒラギノ角ゴ Pro W3" charset="-128"/>
            </a:endParaRPr>
          </a:p>
        </p:txBody>
      </p:sp>
    </p:spTree>
    <p:extLst>
      <p:ext uri="{BB962C8B-B14F-4D97-AF65-F5344CB8AC3E}">
        <p14:creationId xmlns:p14="http://schemas.microsoft.com/office/powerpoint/2010/main" val="6194362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F. Legislation and regulation</a:t>
            </a:r>
            <a:endParaRPr lang="en-IN" altLang="en-US" b="1">
              <a:latin typeface="Times New Roman" charset="0"/>
              <a:ea typeface="ヒラギノ角ゴ Pro W3" charset="-128"/>
            </a:endParaRPr>
          </a:p>
          <a:p>
            <a:r>
              <a:rPr lang="en-US" altLang="en-US" b="1">
                <a:latin typeface="Times New Roman" charset="0"/>
                <a:ea typeface="ヒラギノ角ゴ Pro W3" charset="-128"/>
              </a:rPr>
              <a:t>	</a:t>
            </a:r>
            <a:r>
              <a:rPr lang="en-US" altLang="en-US">
                <a:latin typeface="Times New Roman" charset="0"/>
                <a:ea typeface="ヒラギノ角ゴ Pro W3" charset="-128"/>
              </a:rPr>
              <a:t>1. Although each EMS system, medical direction, and training program has latitude, its training, protocols, and practices must follow state legislation, rules, regulations, and guidelines.</a:t>
            </a:r>
            <a:endParaRPr lang="en-IN" altLang="en-US">
              <a:latin typeface="Times New Roman" charset="0"/>
              <a:ea typeface="ヒラギノ角ゴ Pro W3" charset="-128"/>
            </a:endParaRPr>
          </a:p>
          <a:p>
            <a:r>
              <a:rPr lang="en-US" altLang="en-US">
                <a:latin typeface="Times New Roman" charset="0"/>
                <a:ea typeface="ヒラギノ角ゴ Pro W3" charset="-128"/>
              </a:rPr>
              <a:t>	2. A senior EMS official is usually in charge of necessary administrative tasks such as scheduling, personnel, budgets, purchasing, and vehicle maintenance, and the daily operations of ambulances and crews.</a:t>
            </a:r>
            <a:endParaRPr lang="en-IN" altLang="en-US">
              <a:latin typeface="Times New Roman" charset="0"/>
              <a:ea typeface="ヒラギノ角ゴ Pro W3" charset="-128"/>
            </a:endParaRPr>
          </a:p>
        </p:txBody>
      </p:sp>
    </p:spTree>
    <p:extLst>
      <p:ext uri="{BB962C8B-B14F-4D97-AF65-F5344CB8AC3E}">
        <p14:creationId xmlns:p14="http://schemas.microsoft.com/office/powerpoint/2010/main" val="20120520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Outlines </a:t>
            </a:r>
          </a:p>
          <a:p>
            <a:endParaRPr lang="en-US" altLang="en-US">
              <a:latin typeface="Times New Roman" charset="0"/>
              <a:ea typeface="ヒラギノ角ゴ Pro W3" charset="-128"/>
            </a:endParaRPr>
          </a:p>
          <a:p>
            <a:r>
              <a:rPr lang="en-US" altLang="en-US">
                <a:latin typeface="Times New Roman" charset="0"/>
                <a:ea typeface="ヒラギノ角ゴ Pro W3" charset="-128"/>
              </a:rPr>
              <a:t>G. Integration of health services</a:t>
            </a:r>
            <a:endParaRPr lang="en-IN" altLang="en-US" b="1">
              <a:latin typeface="Times New Roman" charset="0"/>
              <a:ea typeface="ヒラギノ角ゴ Pro W3" charset="-128"/>
            </a:endParaRPr>
          </a:p>
          <a:p>
            <a:r>
              <a:rPr lang="en-US" altLang="en-US" b="1">
                <a:latin typeface="Times New Roman" charset="0"/>
                <a:ea typeface="ヒラギノ角ゴ Pro W3" charset="-128"/>
              </a:rPr>
              <a:t>	</a:t>
            </a:r>
            <a:r>
              <a:rPr lang="en-US" altLang="en-US">
                <a:latin typeface="Times New Roman" charset="0"/>
                <a:ea typeface="ヒラギノ角ゴ Pro W3" charset="-128"/>
              </a:rPr>
              <a:t>1. Prehospital care should be continued in the emergency department to ensure that the patient receives comprehensive continuity of care.</a:t>
            </a:r>
            <a:endParaRPr lang="en-IN" altLang="en-US">
              <a:latin typeface="Times New Roman" charset="0"/>
              <a:ea typeface="ヒラギノ角ゴ Pro W3" charset="-128"/>
            </a:endParaRPr>
          </a:p>
        </p:txBody>
      </p:sp>
    </p:spTree>
    <p:extLst>
      <p:ext uri="{BB962C8B-B14F-4D97-AF65-F5344CB8AC3E}">
        <p14:creationId xmlns:p14="http://schemas.microsoft.com/office/powerpoint/2010/main" val="1336301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H. Mobile integrated health care</a:t>
            </a:r>
            <a:endParaRPr lang="en-IN" altLang="en-US">
              <a:latin typeface="Times New Roman" charset="0"/>
              <a:ea typeface="ヒラギノ角ゴ Pro W3" charset="-128"/>
            </a:endParaRPr>
          </a:p>
          <a:p>
            <a:r>
              <a:rPr lang="en-US" altLang="en-US">
                <a:latin typeface="Times New Roman" charset="0"/>
                <a:ea typeface="ヒラギノ角ゴ Pro W3" charset="-128"/>
              </a:rPr>
              <a:t>	1. Mobile integrated health care (MIH) is a new method of delivering health care that utilizes the prehospital spectrum.</a:t>
            </a:r>
            <a:endParaRPr lang="en-IN" altLang="en-US">
              <a:latin typeface="Times New Roman" charset="0"/>
              <a:ea typeface="ヒラギノ角ゴ Pro W3" charset="-128"/>
            </a:endParaRPr>
          </a:p>
          <a:p>
            <a:r>
              <a:rPr lang="en-US" altLang="en-US">
                <a:latin typeface="Times New Roman" charset="0"/>
                <a:ea typeface="ヒラギノ角ゴ Pro W3" charset="-128"/>
              </a:rPr>
              <a:t>	2. MIH evolved as a result of the Patient Protection and Affordable Care Act, with the goal to facilitate improved access to health care at an affordable price.</a:t>
            </a:r>
            <a:endParaRPr lang="en-IN" altLang="en-US">
              <a:latin typeface="Times New Roman" charset="0"/>
              <a:ea typeface="ヒラギノ角ゴ Pro W3" charset="-128"/>
            </a:endParaRPr>
          </a:p>
          <a:p>
            <a:r>
              <a:rPr lang="en-US" altLang="en-US">
                <a:latin typeface="Times New Roman" charset="0"/>
                <a:ea typeface="ヒラギノ角ゴ Pro W3" charset="-128"/>
              </a:rPr>
              <a:t>	3. In the MIH model, health care is provided within the community, rather than at a physician’s office or hospital, by an integrated team of health care professionals.</a:t>
            </a:r>
            <a:endParaRPr lang="en-IN" altLang="en-US">
              <a:latin typeface="Times New Roman" charset="0"/>
              <a:ea typeface="ヒラギノ角ゴ Pro W3" charset="-128"/>
            </a:endParaRPr>
          </a:p>
        </p:txBody>
      </p:sp>
    </p:spTree>
    <p:extLst>
      <p:ext uri="{BB962C8B-B14F-4D97-AF65-F5344CB8AC3E}">
        <p14:creationId xmlns:p14="http://schemas.microsoft.com/office/powerpoint/2010/main" val="18017552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4. This new branch of health care is causing the evolution of additional training levels for EMS providers.</a:t>
            </a:r>
            <a:endParaRPr lang="en-IN" altLang="en-US">
              <a:latin typeface="Times New Roman" charset="0"/>
              <a:ea typeface="ヒラギノ角ゴ Pro W3" charset="-128"/>
            </a:endParaRPr>
          </a:p>
          <a:p>
            <a:r>
              <a:rPr lang="en-US" altLang="en-US">
                <a:latin typeface="Times New Roman" charset="0"/>
                <a:ea typeface="ヒラギノ角ゴ Pro W3" charset="-128"/>
              </a:rPr>
              <a:t>	a. One new aspect is community paramedicine, in which experienced paramedics receive advanced training to equip them to provide services within a community.</a:t>
            </a:r>
            <a:endParaRPr lang="en-IN" altLang="en-US">
              <a:latin typeface="Times New Roman" charset="0"/>
              <a:ea typeface="ヒラギノ角ゴ Pro W3" charset="-128"/>
            </a:endParaRPr>
          </a:p>
          <a:p>
            <a:r>
              <a:rPr lang="en-US" altLang="en-US">
                <a:latin typeface="Times New Roman" charset="0"/>
                <a:ea typeface="ヒラギノ角ゴ Pro W3" charset="-128"/>
              </a:rPr>
              <a:t>	b. In addition to the patient care services a paramedic would typically provide, services provided by community paramedics may include:</a:t>
            </a:r>
            <a:endParaRPr lang="en-IN" altLang="en-US">
              <a:latin typeface="Times New Roman" charset="0"/>
              <a:ea typeface="ヒラギノ角ゴ Pro W3" charset="-128"/>
            </a:endParaRPr>
          </a:p>
          <a:p>
            <a:r>
              <a:rPr lang="en-US" altLang="en-US">
                <a:latin typeface="Times New Roman" charset="0"/>
                <a:ea typeface="ヒラギノ角ゴ Pro W3" charset="-128"/>
              </a:rPr>
              <a:t>		i. Performing health evaluations</a:t>
            </a:r>
            <a:endParaRPr lang="en-IN" altLang="en-US">
              <a:latin typeface="Times New Roman" charset="0"/>
              <a:ea typeface="ヒラギノ角ゴ Pro W3" charset="-128"/>
            </a:endParaRPr>
          </a:p>
          <a:p>
            <a:r>
              <a:rPr lang="en-US" altLang="en-US">
                <a:latin typeface="Times New Roman" charset="0"/>
                <a:ea typeface="ヒラギノ角ゴ Pro W3" charset="-128"/>
              </a:rPr>
              <a:t>		ii. Monitoring chronic illnesses or conditions</a:t>
            </a:r>
            <a:endParaRPr lang="en-IN" altLang="en-US">
              <a:latin typeface="Times New Roman" charset="0"/>
              <a:ea typeface="ヒラギノ角ゴ Pro W3" charset="-128"/>
            </a:endParaRPr>
          </a:p>
          <a:p>
            <a:r>
              <a:rPr lang="en-US" altLang="en-US">
                <a:latin typeface="Times New Roman" charset="0"/>
                <a:ea typeface="ヒラギノ角ゴ Pro W3" charset="-128"/>
              </a:rPr>
              <a:t>		iii. Obtaining laboratory samples</a:t>
            </a:r>
            <a:endParaRPr lang="en-IN" altLang="en-US">
              <a:latin typeface="Times New Roman" charset="0"/>
              <a:ea typeface="ヒラギノ角ゴ Pro W3" charset="-128"/>
            </a:endParaRPr>
          </a:p>
          <a:p>
            <a:r>
              <a:rPr lang="en-US" altLang="en-US">
                <a:latin typeface="Times New Roman" charset="0"/>
                <a:ea typeface="ヒラギノ角ゴ Pro W3" charset="-128"/>
              </a:rPr>
              <a:t>		iv. Administering immunizations</a:t>
            </a:r>
            <a:endParaRPr lang="en-IN" altLang="en-US">
              <a:latin typeface="Times New Roman" charset="0"/>
              <a:ea typeface="ヒラギノ角ゴ Pro W3" charset="-128"/>
            </a:endParaRPr>
          </a:p>
        </p:txBody>
      </p:sp>
    </p:spTree>
    <p:extLst>
      <p:ext uri="{BB962C8B-B14F-4D97-AF65-F5344CB8AC3E}">
        <p14:creationId xmlns:p14="http://schemas.microsoft.com/office/powerpoint/2010/main" val="4332946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I. Evaluation</a:t>
            </a:r>
            <a:endParaRPr lang="en-IN" altLang="en-US" b="1">
              <a:latin typeface="Times New Roman" charset="0"/>
              <a:ea typeface="ヒラギノ角ゴ Pro W3" charset="-128"/>
            </a:endParaRPr>
          </a:p>
          <a:p>
            <a:r>
              <a:rPr lang="en-US" altLang="en-US" b="1">
                <a:latin typeface="Times New Roman" charset="0"/>
                <a:ea typeface="ヒラギノ角ゴ Pro W3" charset="-128"/>
              </a:rPr>
              <a:t>	</a:t>
            </a:r>
            <a:r>
              <a:rPr lang="en-US" altLang="en-US">
                <a:latin typeface="Times New Roman" charset="0"/>
                <a:ea typeface="ヒラギノ角ゴ Pro W3" charset="-128"/>
              </a:rPr>
              <a:t>1. The medical director maintains quality control.</a:t>
            </a:r>
            <a:endParaRPr lang="en-IN" altLang="en-US">
              <a:latin typeface="Times New Roman" charset="0"/>
              <a:ea typeface="ヒラギノ角ゴ Pro W3" charset="-128"/>
            </a:endParaRPr>
          </a:p>
          <a:p>
            <a:r>
              <a:rPr lang="en-US" altLang="en-US">
                <a:latin typeface="Times New Roman" charset="0"/>
                <a:ea typeface="ヒラギノ角ゴ Pro W3" charset="-128"/>
              </a:rPr>
              <a:t>	2. Continuous quality improvement (CQI) reviews and performs audits of the EMS system to identify areas of improvement and/or assign remedial training.</a:t>
            </a:r>
            <a:endParaRPr lang="en-IN" altLang="en-US">
              <a:latin typeface="Times New Roman" charset="0"/>
              <a:ea typeface="ヒラギノ角ゴ Pro W3" charset="-128"/>
            </a:endParaRPr>
          </a:p>
          <a:p>
            <a:r>
              <a:rPr lang="en-US" altLang="en-US">
                <a:latin typeface="Times New Roman" charset="0"/>
                <a:ea typeface="ヒラギノ角ゴ Pro W3" charset="-128"/>
              </a:rPr>
              <a:t>	3. Minimizing errors is the goal.</a:t>
            </a:r>
            <a:endParaRPr lang="en-IN" altLang="en-US">
              <a:latin typeface="Times New Roman" charset="0"/>
              <a:ea typeface="ヒラギノ角ゴ Pro W3" charset="-128"/>
            </a:endParaRPr>
          </a:p>
        </p:txBody>
      </p:sp>
    </p:spTree>
    <p:extLst>
      <p:ext uri="{BB962C8B-B14F-4D97-AF65-F5344CB8AC3E}">
        <p14:creationId xmlns:p14="http://schemas.microsoft.com/office/powerpoint/2010/main" val="2667070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J. Information systems</a:t>
            </a:r>
            <a:endParaRPr lang="en-IN" altLang="en-US" b="1">
              <a:latin typeface="Times New Roman" charset="0"/>
              <a:ea typeface="ヒラギノ角ゴ Pro W3" charset="-128"/>
            </a:endParaRPr>
          </a:p>
          <a:p>
            <a:r>
              <a:rPr lang="en-US" altLang="en-US" b="1">
                <a:latin typeface="Times New Roman" charset="0"/>
                <a:ea typeface="ヒラギノ角ゴ Pro W3" charset="-128"/>
              </a:rPr>
              <a:t>	</a:t>
            </a:r>
            <a:r>
              <a:rPr lang="en-US" altLang="en-US">
                <a:latin typeface="Times New Roman" charset="0"/>
                <a:ea typeface="ヒラギノ角ゴ Pro W3" charset="-128"/>
              </a:rPr>
              <a:t>1. Computer systems are used to document patient care.</a:t>
            </a:r>
            <a:endParaRPr lang="en-IN" altLang="en-US">
              <a:latin typeface="Times New Roman" charset="0"/>
              <a:ea typeface="ヒラギノ角ゴ Pro W3" charset="-128"/>
            </a:endParaRPr>
          </a:p>
          <a:p>
            <a:r>
              <a:rPr lang="en-US" altLang="en-US">
                <a:latin typeface="Times New Roman" charset="0"/>
                <a:ea typeface="ヒラギノ角ゴ Pro W3" charset="-128"/>
              </a:rPr>
              <a:t>	2. Once stored electronically, the information can be used to improve care.</a:t>
            </a:r>
            <a:endParaRPr lang="en-IN" altLang="en-US">
              <a:latin typeface="Times New Roman" charset="0"/>
              <a:ea typeface="ヒラギノ角ゴ Pro W3" charset="-128"/>
            </a:endParaRPr>
          </a:p>
        </p:txBody>
      </p:sp>
    </p:spTree>
    <p:extLst>
      <p:ext uri="{BB962C8B-B14F-4D97-AF65-F5344CB8AC3E}">
        <p14:creationId xmlns:p14="http://schemas.microsoft.com/office/powerpoint/2010/main" val="7463625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K. System finance</a:t>
            </a:r>
            <a:endParaRPr lang="en-IN" altLang="en-US" b="1">
              <a:latin typeface="Times New Roman" charset="0"/>
              <a:ea typeface="ヒラギノ角ゴ Pro W3" charset="-128"/>
            </a:endParaRPr>
          </a:p>
          <a:p>
            <a:r>
              <a:rPr lang="en-US" altLang="en-US" b="1">
                <a:latin typeface="Times New Roman" charset="0"/>
                <a:ea typeface="ヒラギノ角ゴ Pro W3" charset="-128"/>
              </a:rPr>
              <a:t>	</a:t>
            </a:r>
            <a:r>
              <a:rPr lang="en-US" altLang="en-US">
                <a:latin typeface="Times New Roman" charset="0"/>
                <a:ea typeface="ヒラギノ角ゴ Pro W3" charset="-128"/>
              </a:rPr>
              <a:t>1. Finance systems vary depending on which organization is involved.</a:t>
            </a:r>
          </a:p>
        </p:txBody>
      </p:sp>
    </p:spTree>
    <p:extLst>
      <p:ext uri="{BB962C8B-B14F-4D97-AF65-F5344CB8AC3E}">
        <p14:creationId xmlns:p14="http://schemas.microsoft.com/office/powerpoint/2010/main" val="6640343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2. Personnel may be paid, volunteer, or a mix of the two.</a:t>
            </a:r>
            <a:endParaRPr lang="en-IN" altLang="en-US">
              <a:latin typeface="Times New Roman" charset="0"/>
              <a:ea typeface="ヒラギノ角ゴ Pro W3" charset="-128"/>
            </a:endParaRPr>
          </a:p>
          <a:p>
            <a:r>
              <a:rPr lang="en-US" altLang="en-US">
                <a:latin typeface="Times New Roman" charset="0"/>
                <a:ea typeface="ヒラギノ角ゴ Pro W3" charset="-128"/>
              </a:rPr>
              <a:t>3. EMTs may be asked to:</a:t>
            </a:r>
            <a:endParaRPr lang="en-IN" altLang="en-US">
              <a:latin typeface="Times New Roman" charset="0"/>
              <a:ea typeface="ヒラギノ角ゴ Pro W3" charset="-128"/>
            </a:endParaRPr>
          </a:p>
          <a:p>
            <a:r>
              <a:rPr lang="en-US" altLang="en-US">
                <a:latin typeface="Times New Roman" charset="0"/>
                <a:ea typeface="ヒラギノ角ゴ Pro W3" charset="-128"/>
              </a:rPr>
              <a:t>	a. Gather insurance information from patients</a:t>
            </a:r>
            <a:endParaRPr lang="en-IN" altLang="en-US">
              <a:latin typeface="Times New Roman" charset="0"/>
              <a:ea typeface="ヒラギノ角ゴ Pro W3" charset="-128"/>
            </a:endParaRPr>
          </a:p>
          <a:p>
            <a:r>
              <a:rPr lang="en-US" altLang="en-US">
                <a:latin typeface="Times New Roman" charset="0"/>
                <a:ea typeface="ヒラギノ角ゴ Pro W3" charset="-128"/>
              </a:rPr>
              <a:t>	b. Secure signatures on certain documents such as HIPAA notifications</a:t>
            </a:r>
            <a:endParaRPr lang="en-IN" altLang="en-US">
              <a:latin typeface="Times New Roman" charset="0"/>
              <a:ea typeface="ヒラギノ角ゴ Pro W3" charset="-128"/>
            </a:endParaRPr>
          </a:p>
          <a:p>
            <a:r>
              <a:rPr lang="en-US" altLang="en-US">
                <a:latin typeface="Times New Roman" charset="0"/>
                <a:ea typeface="ヒラギノ角ゴ Pro W3" charset="-128"/>
              </a:rPr>
              <a:t>	c. Obtain written permission from patients to bill their health insurance company</a:t>
            </a:r>
            <a:endParaRPr lang="en-IN" altLang="en-US">
              <a:latin typeface="Times New Roman" charset="0"/>
              <a:ea typeface="ヒラギノ角ゴ Pro W3" charset="-128"/>
            </a:endParaRPr>
          </a:p>
        </p:txBody>
      </p:sp>
    </p:spTree>
    <p:extLst>
      <p:ext uri="{BB962C8B-B14F-4D97-AF65-F5344CB8AC3E}">
        <p14:creationId xmlns:p14="http://schemas.microsoft.com/office/powerpoint/2010/main" val="21009461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L. Education systems</a:t>
            </a:r>
            <a:endParaRPr lang="en-IN" altLang="en-US" b="1">
              <a:latin typeface="Times New Roman" charset="0"/>
              <a:ea typeface="ヒラギノ角ゴ Pro W3" charset="-128"/>
            </a:endParaRPr>
          </a:p>
          <a:p>
            <a:r>
              <a:rPr lang="en-US" altLang="en-US" b="1">
                <a:latin typeface="Times New Roman" charset="0"/>
                <a:ea typeface="ヒラギノ角ゴ Pro W3" charset="-128"/>
              </a:rPr>
              <a:t>	</a:t>
            </a:r>
            <a:r>
              <a:rPr lang="en-US" altLang="en-US">
                <a:latin typeface="Times New Roman" charset="0"/>
                <a:ea typeface="ヒラギノ角ゴ Pro W3" charset="-128"/>
              </a:rPr>
              <a:t>1. EMS instructors are licensed in most states.</a:t>
            </a:r>
            <a:endParaRPr lang="en-IN" altLang="en-US">
              <a:latin typeface="Times New Roman" charset="0"/>
              <a:ea typeface="ヒラギノ角ゴ Pro W3" charset="-128"/>
            </a:endParaRPr>
          </a:p>
          <a:p>
            <a:r>
              <a:rPr lang="en-US" altLang="en-US">
                <a:latin typeface="Times New Roman" charset="0"/>
                <a:ea typeface="ヒラギノ角ゴ Pro W3" charset="-128"/>
              </a:rPr>
              <a:t>	2. Most EMS training programs must adhere to national standards established by two accrediting organizations: Committee on Accreditation of Educational Programs for the Emergency Medical Services Professions (CoAEMSP) and Commission on Accreditation of Allied Health Education Programs (CAAHEP).</a:t>
            </a:r>
            <a:endParaRPr lang="en-IN" altLang="en-US">
              <a:latin typeface="Times New Roman" charset="0"/>
              <a:ea typeface="ヒラギノ角ゴ Pro W3" charset="-128"/>
            </a:endParaRPr>
          </a:p>
          <a:p>
            <a:r>
              <a:rPr lang="en-US" altLang="en-US">
                <a:latin typeface="Times New Roman" charset="0"/>
                <a:ea typeface="ヒラギノ角ゴ Pro W3" charset="-128"/>
              </a:rPr>
              <a:t>	3. ALS training is usually provided in college, adult career center, or hospital settings.</a:t>
            </a:r>
            <a:endParaRPr lang="en-IN" altLang="en-US">
              <a:latin typeface="Times New Roman" charset="0"/>
              <a:ea typeface="ヒラギノ角ゴ Pro W3" charset="-128"/>
            </a:endParaRPr>
          </a:p>
          <a:p>
            <a:r>
              <a:rPr lang="en-US" altLang="en-US">
                <a:latin typeface="Times New Roman" charset="0"/>
                <a:ea typeface="ヒラギノ角ゴ Pro W3" charset="-128"/>
              </a:rPr>
              <a:t>	4. Information and skills in emergency medical care change constantly. Refresher training and continuing education are important, as are computer-based or manikin-based self-education exercises</a:t>
            </a:r>
          </a:p>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675163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B. After you successfully complete this course, you should be eligible to take either the National Registry of EMTs exam or your state’s certification exam.</a:t>
            </a:r>
            <a:endParaRPr lang="en-IN" altLang="en-US" b="1">
              <a:latin typeface="Times New Roman" charset="0"/>
              <a:ea typeface="ヒラギノ角ゴ Pro W3" charset="-128"/>
            </a:endParaRPr>
          </a:p>
          <a:p>
            <a:r>
              <a:rPr lang="en-US" altLang="en-US">
                <a:latin typeface="Times New Roman" charset="0"/>
                <a:ea typeface="ヒラギノ角ゴ Pro W3" charset="-128"/>
              </a:rPr>
              <a:t>C. After you pass the certification exam, you are eligible to apply for state licensure. Licensure is the process by which states ensure applicant competency in an examination setting. It allows states to manage who can function as a health care provider.</a:t>
            </a:r>
            <a:endParaRPr lang="en-IN" altLang="en-US" b="1">
              <a:latin typeface="Times New Roman" charset="0"/>
              <a:ea typeface="ヒラギノ角ゴ Pro W3" charset="-128"/>
            </a:endParaRPr>
          </a:p>
        </p:txBody>
      </p:sp>
    </p:spTree>
    <p:extLst>
      <p:ext uri="{BB962C8B-B14F-4D97-AF65-F5344CB8AC3E}">
        <p14:creationId xmlns:p14="http://schemas.microsoft.com/office/powerpoint/2010/main" val="959544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4. Information and skills in emergency medical care change constantly. Refresher training and continuing education are important, as are computer-based or manikin-based self-education exercises</a:t>
            </a:r>
          </a:p>
        </p:txBody>
      </p:sp>
    </p:spTree>
    <p:extLst>
      <p:ext uri="{BB962C8B-B14F-4D97-AF65-F5344CB8AC3E}">
        <p14:creationId xmlns:p14="http://schemas.microsoft.com/office/powerpoint/2010/main" val="9640634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Notes </a:t>
            </a:r>
          </a:p>
          <a:p>
            <a:endParaRPr lang="en-US" altLang="en-US">
              <a:latin typeface="Times New Roman" charset="0"/>
              <a:ea typeface="ヒラギノ角ゴ Pro W3" charset="-128"/>
            </a:endParaRPr>
          </a:p>
          <a:p>
            <a:r>
              <a:rPr lang="en-US" altLang="en-US">
                <a:latin typeface="Times New Roman" charset="0"/>
                <a:ea typeface="ヒラギノ角ゴ Pro W3" charset="-128"/>
              </a:rPr>
              <a:t>M. Prevention and public education</a:t>
            </a:r>
            <a:endParaRPr lang="en-IN" altLang="en-US" b="1">
              <a:latin typeface="Times New Roman" charset="0"/>
              <a:ea typeface="ヒラギノ角ゴ Pro W3" charset="-128"/>
            </a:endParaRPr>
          </a:p>
          <a:p>
            <a:r>
              <a:rPr lang="en-US" altLang="en-US" b="1">
                <a:latin typeface="Times New Roman" charset="0"/>
                <a:ea typeface="ヒラギノ角ゴ Pro W3" charset="-128"/>
              </a:rPr>
              <a:t>	</a:t>
            </a:r>
            <a:r>
              <a:rPr lang="en-US" altLang="en-US">
                <a:latin typeface="Times New Roman" charset="0"/>
                <a:ea typeface="ヒラギノ角ゴ Pro W3" charset="-128"/>
              </a:rPr>
              <a:t>1. Prevention and public education are aspects of EMS where the focus is on public health.</a:t>
            </a:r>
            <a:endParaRPr lang="en-IN" altLang="en-US">
              <a:latin typeface="Times New Roman" charset="0"/>
              <a:ea typeface="ヒラギノ角ゴ Pro W3" charset="-128"/>
            </a:endParaRPr>
          </a:p>
          <a:p>
            <a:r>
              <a:rPr lang="en-US" altLang="en-US">
                <a:latin typeface="Times New Roman" charset="0"/>
                <a:ea typeface="ヒラギノ角ゴ Pro W3" charset="-128"/>
              </a:rPr>
              <a:t>	2. Public health examines the health needs of entire populations with the goal of preventing health problems.</a:t>
            </a:r>
            <a:endParaRPr lang="en-IN" altLang="en-US">
              <a:latin typeface="Times New Roman" charset="0"/>
              <a:ea typeface="ヒラギノ角ゴ Pro W3" charset="-128"/>
            </a:endParaRPr>
          </a:p>
          <a:p>
            <a:r>
              <a:rPr lang="en-US" altLang="en-US">
                <a:latin typeface="Times New Roman" charset="0"/>
                <a:ea typeface="ヒラギノ角ゴ Pro W3" charset="-128"/>
              </a:rPr>
              <a:t>	3. EMS works with public health agencies:</a:t>
            </a:r>
            <a:endParaRPr lang="en-IN" altLang="en-US">
              <a:latin typeface="Times New Roman" charset="0"/>
              <a:ea typeface="ヒラギノ角ゴ Pro W3" charset="-128"/>
            </a:endParaRPr>
          </a:p>
          <a:p>
            <a:r>
              <a:rPr lang="en-US" altLang="en-US">
                <a:latin typeface="Times New Roman" charset="0"/>
                <a:ea typeface="ヒラギノ角ゴ Pro W3" charset="-128"/>
              </a:rPr>
              <a:t>		a. Primary prevention focuses on strategies that will prevent the event from ever happening—for example, educating the community on pool safety and car seat installation.</a:t>
            </a:r>
            <a:endParaRPr lang="en-IN" altLang="en-US">
              <a:latin typeface="Times New Roman" charset="0"/>
              <a:ea typeface="ヒラギノ角ゴ Pro W3" charset="-128"/>
            </a:endParaRPr>
          </a:p>
          <a:p>
            <a:r>
              <a:rPr lang="en-US" altLang="en-US">
                <a:latin typeface="Times New Roman" charset="0"/>
                <a:ea typeface="ヒラギノ角ゴ Pro W3" charset="-128"/>
              </a:rPr>
              <a:t>		b. Secondary prevention occurs after the event has already happened—for example, use of helmets and seat belts. The key question is, How can we decrease the effects of the event?</a:t>
            </a:r>
            <a:endParaRPr lang="en-IN" altLang="en-US">
              <a:latin typeface="Times New Roman" charset="0"/>
              <a:ea typeface="ヒラギノ角ゴ Pro W3" charset="-128"/>
            </a:endParaRPr>
          </a:p>
        </p:txBody>
      </p:sp>
    </p:spTree>
    <p:extLst>
      <p:ext uri="{BB962C8B-B14F-4D97-AF65-F5344CB8AC3E}">
        <p14:creationId xmlns:p14="http://schemas.microsoft.com/office/powerpoint/2010/main" val="2503043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The table on this slide lists examples of public health accomplishments. </a:t>
            </a:r>
          </a:p>
          <a:p>
            <a:endParaRPr lang="en-US" altLang="en-US">
              <a:latin typeface="Times New Roman" charset="0"/>
              <a:ea typeface="ヒラギノ角ゴ Pro W3" charset="-128"/>
            </a:endParaRPr>
          </a:p>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20920951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N. EMS research</a:t>
            </a:r>
            <a:endParaRPr lang="en-IN" altLang="en-US" b="1">
              <a:latin typeface="Times New Roman" charset="0"/>
              <a:ea typeface="ヒラギノ角ゴ Pro W3" charset="-128"/>
            </a:endParaRPr>
          </a:p>
          <a:p>
            <a:r>
              <a:rPr lang="en-US" altLang="en-US" b="1">
                <a:latin typeface="Times New Roman" charset="0"/>
                <a:ea typeface="ヒラギノ角ゴ Pro W3" charset="-128"/>
              </a:rPr>
              <a:t>	</a:t>
            </a:r>
            <a:r>
              <a:rPr lang="en-US" altLang="en-US">
                <a:latin typeface="Times New Roman" charset="0"/>
                <a:ea typeface="ヒラギノ角ゴ Pro W3" charset="-128"/>
              </a:rPr>
              <a:t>1. Research helps to determine the shape and impact of EMS on the community.</a:t>
            </a:r>
            <a:endParaRPr lang="en-IN" altLang="en-US">
              <a:latin typeface="Times New Roman" charset="0"/>
              <a:ea typeface="ヒラギノ角ゴ Pro W3" charset="-128"/>
            </a:endParaRPr>
          </a:p>
          <a:p>
            <a:r>
              <a:rPr lang="en-US" altLang="en-US">
                <a:latin typeface="Times New Roman" charset="0"/>
                <a:ea typeface="ヒラギノ角ゴ Pro W3" charset="-128"/>
              </a:rPr>
              <a:t>	2. Applying evidence-based practice is an integral part of functioning as an EMS provider. Patient care should be focused on procedures that have proved useful in improving patient outcomes. All aspects of the EMT role are currently being researched.</a:t>
            </a:r>
            <a:endParaRPr lang="en-IN" altLang="en-US">
              <a:latin typeface="Times New Roman" charset="0"/>
              <a:ea typeface="ヒラギノ角ゴ Pro W3" charset="-128"/>
            </a:endParaRPr>
          </a:p>
          <a:p>
            <a:r>
              <a:rPr lang="en-US" altLang="en-US">
                <a:latin typeface="Times New Roman" charset="0"/>
                <a:ea typeface="ヒラギノ角ゴ Pro W3" charset="-128"/>
              </a:rPr>
              <a:t>	3. EMTs may be involved in research through gathering data.</a:t>
            </a:r>
            <a:endParaRPr lang="en-IN" altLang="en-US">
              <a:latin typeface="Times New Roman" charset="0"/>
              <a:ea typeface="ヒラギノ角ゴ Pro W3" charset="-128"/>
            </a:endParaRPr>
          </a:p>
        </p:txBody>
      </p:sp>
    </p:spTree>
    <p:extLst>
      <p:ext uri="{BB962C8B-B14F-4D97-AF65-F5344CB8AC3E}">
        <p14:creationId xmlns:p14="http://schemas.microsoft.com/office/powerpoint/2010/main" val="10937362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VIII. Roles and Responsibilities of the EMT</a:t>
            </a:r>
            <a:endParaRPr lang="en-IN" altLang="en-US">
              <a:latin typeface="Times New Roman" charset="0"/>
              <a:ea typeface="ヒラギノ角ゴ Pro W3" charset="-128"/>
            </a:endParaRPr>
          </a:p>
          <a:p>
            <a:r>
              <a:rPr lang="en-US" altLang="en-US">
                <a:latin typeface="Times New Roman" charset="0"/>
                <a:ea typeface="ヒラギノ角ゴ Pro W3" charset="-128"/>
              </a:rPr>
              <a:t>A. EMTs are health care professionals, whether paid or volunteer.</a:t>
            </a:r>
            <a:endParaRPr lang="en-IN" altLang="en-US" b="1">
              <a:latin typeface="Times New Roman" charset="0"/>
              <a:ea typeface="ヒラギノ角ゴ Pro W3" charset="-128"/>
            </a:endParaRPr>
          </a:p>
          <a:p>
            <a:r>
              <a:rPr lang="en-US" altLang="en-US">
                <a:latin typeface="Times New Roman" charset="0"/>
                <a:ea typeface="ヒラギノ角ゴ Pro W3" charset="-128"/>
              </a:rPr>
              <a:t>B. Roles and responsibilities of an EMT:</a:t>
            </a:r>
            <a:endParaRPr lang="en-IN" altLang="en-US" b="1">
              <a:latin typeface="Times New Roman" charset="0"/>
              <a:ea typeface="ヒラギノ角ゴ Pro W3" charset="-128"/>
            </a:endParaRPr>
          </a:p>
          <a:p>
            <a:r>
              <a:rPr lang="en-US" altLang="en-US" b="1">
                <a:latin typeface="Times New Roman" charset="0"/>
                <a:ea typeface="ヒラギノ角ゴ Pro W3" charset="-128"/>
              </a:rPr>
              <a:t>	</a:t>
            </a:r>
            <a:r>
              <a:rPr lang="en-US" altLang="en-US">
                <a:latin typeface="Times New Roman" charset="0"/>
                <a:ea typeface="ヒラギノ角ゴ Pro W3" charset="-128"/>
              </a:rPr>
              <a:t>1. Keep vehicles and equipment ready for an emergency.</a:t>
            </a:r>
            <a:endParaRPr lang="en-IN" altLang="en-US">
              <a:latin typeface="Times New Roman" charset="0"/>
              <a:ea typeface="ヒラギノ角ゴ Pro W3" charset="-128"/>
            </a:endParaRPr>
          </a:p>
          <a:p>
            <a:r>
              <a:rPr lang="en-US" altLang="en-US">
                <a:latin typeface="Times New Roman" charset="0"/>
                <a:ea typeface="ヒラギノ角ゴ Pro W3" charset="-128"/>
              </a:rPr>
              <a:t>	2. Ensure the safety of yourself, your partner, the patient, and bystanders.</a:t>
            </a:r>
            <a:endParaRPr lang="en-IN" altLang="en-US">
              <a:latin typeface="Times New Roman" charset="0"/>
              <a:ea typeface="ヒラギノ角ゴ Pro W3" charset="-128"/>
            </a:endParaRPr>
          </a:p>
          <a:p>
            <a:r>
              <a:rPr lang="en-US" altLang="en-US">
                <a:latin typeface="Times New Roman" charset="0"/>
                <a:ea typeface="ヒラギノ角ゴ Pro W3" charset="-128"/>
              </a:rPr>
              <a:t>	3. Operate the emergency vehicle.</a:t>
            </a:r>
            <a:endParaRPr lang="en-IN" altLang="en-US">
              <a:latin typeface="Times New Roman" charset="0"/>
              <a:ea typeface="ヒラギノ角ゴ Pro W3" charset="-128"/>
            </a:endParaRPr>
          </a:p>
          <a:p>
            <a:r>
              <a:rPr lang="en-US" altLang="en-US">
                <a:latin typeface="Times New Roman" charset="0"/>
                <a:ea typeface="ヒラギノ角ゴ Pro W3" charset="-128"/>
              </a:rPr>
              <a:t>	4. Be an on-scene leader.</a:t>
            </a:r>
            <a:endParaRPr lang="en-IN" altLang="en-US">
              <a:latin typeface="Times New Roman" charset="0"/>
              <a:ea typeface="ヒラギノ角ゴ Pro W3" charset="-128"/>
            </a:endParaRPr>
          </a:p>
          <a:p>
            <a:r>
              <a:rPr lang="en-US" altLang="en-US">
                <a:latin typeface="Times New Roman" charset="0"/>
                <a:ea typeface="ヒラギノ角ゴ Pro W3" charset="-128"/>
              </a:rPr>
              <a:t>	5. Perform an evaluation of the scene.</a:t>
            </a:r>
            <a:endParaRPr lang="en-IN" altLang="en-US">
              <a:latin typeface="Times New Roman" charset="0"/>
              <a:ea typeface="ヒラギノ角ゴ Pro W3" charset="-128"/>
            </a:endParaRPr>
          </a:p>
        </p:txBody>
      </p:sp>
    </p:spTree>
    <p:extLst>
      <p:ext uri="{BB962C8B-B14F-4D97-AF65-F5344CB8AC3E}">
        <p14:creationId xmlns:p14="http://schemas.microsoft.com/office/powerpoint/2010/main" val="21125350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6. Call for additional resources as needed.</a:t>
            </a:r>
            <a:endParaRPr lang="en-IN" altLang="en-US">
              <a:latin typeface="Times New Roman" charset="0"/>
              <a:ea typeface="ヒラギノ角ゴ Pro W3" charset="-128"/>
            </a:endParaRPr>
          </a:p>
          <a:p>
            <a:r>
              <a:rPr lang="en-US" altLang="en-US">
                <a:latin typeface="Times New Roman" charset="0"/>
                <a:ea typeface="ヒラギノ角ゴ Pro W3" charset="-128"/>
              </a:rPr>
              <a:t>7. Gain patient access.</a:t>
            </a:r>
            <a:endParaRPr lang="en-IN" altLang="en-US">
              <a:latin typeface="Times New Roman" charset="0"/>
              <a:ea typeface="ヒラギノ角ゴ Pro W3" charset="-128"/>
            </a:endParaRPr>
          </a:p>
          <a:p>
            <a:r>
              <a:rPr lang="en-US" altLang="en-US">
                <a:latin typeface="Times New Roman" charset="0"/>
                <a:ea typeface="ヒラギノ角ゴ Pro W3" charset="-128"/>
              </a:rPr>
              <a:t>8. Perform a patient assessment.</a:t>
            </a:r>
            <a:endParaRPr lang="en-IN" altLang="en-US">
              <a:latin typeface="Times New Roman" charset="0"/>
              <a:ea typeface="ヒラギノ角ゴ Pro W3" charset="-128"/>
            </a:endParaRPr>
          </a:p>
          <a:p>
            <a:r>
              <a:rPr lang="en-US" altLang="en-US">
                <a:latin typeface="Times New Roman" charset="0"/>
                <a:ea typeface="ヒラギノ角ゴ Pro W3" charset="-128"/>
              </a:rPr>
              <a:t>9. Give emergency medical care to the patient while awaiting the arrival of additional medical resources.</a:t>
            </a:r>
            <a:endParaRPr lang="en-IN" altLang="en-US">
              <a:latin typeface="Times New Roman" charset="0"/>
              <a:ea typeface="ヒラギノ角ゴ Pro W3" charset="-128"/>
            </a:endParaRPr>
          </a:p>
        </p:txBody>
      </p:sp>
    </p:spTree>
    <p:extLst>
      <p:ext uri="{BB962C8B-B14F-4D97-AF65-F5344CB8AC3E}">
        <p14:creationId xmlns:p14="http://schemas.microsoft.com/office/powerpoint/2010/main" val="10293150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10. Give emotional support to the patient, the patient’s family, and other responders.</a:t>
            </a:r>
            <a:endParaRPr lang="en-IN" altLang="en-US">
              <a:latin typeface="Times New Roman" charset="0"/>
              <a:ea typeface="ヒラギノ角ゴ Pro W3" charset="-128"/>
            </a:endParaRPr>
          </a:p>
          <a:p>
            <a:r>
              <a:rPr lang="en-US" altLang="en-US">
                <a:latin typeface="Times New Roman" charset="0"/>
                <a:ea typeface="ヒラギノ角ゴ Pro W3" charset="-128"/>
              </a:rPr>
              <a:t>11. Maintain continuity of care by working with other medical professionals.</a:t>
            </a:r>
            <a:endParaRPr lang="en-IN" altLang="en-US">
              <a:latin typeface="Times New Roman" charset="0"/>
              <a:ea typeface="ヒラギノ角ゴ Pro W3" charset="-128"/>
            </a:endParaRPr>
          </a:p>
          <a:p>
            <a:r>
              <a:rPr lang="en-US" altLang="en-US">
                <a:latin typeface="Times New Roman" charset="0"/>
                <a:ea typeface="ヒラギノ角ゴ Pro W3" charset="-128"/>
              </a:rPr>
              <a:t>12. Resolve emergency incidents.</a:t>
            </a:r>
            <a:endParaRPr lang="en-IN" altLang="en-US">
              <a:latin typeface="Times New Roman" charset="0"/>
              <a:ea typeface="ヒラギノ角ゴ Pro W3" charset="-128"/>
            </a:endParaRPr>
          </a:p>
          <a:p>
            <a:r>
              <a:rPr lang="en-US" altLang="en-US">
                <a:latin typeface="Times New Roman" charset="0"/>
                <a:ea typeface="ヒラギノ角ゴ Pro W3" charset="-128"/>
              </a:rPr>
              <a:t>13. Uphold medical and legal standards.</a:t>
            </a:r>
            <a:endParaRPr lang="en-IN" altLang="en-US">
              <a:latin typeface="Times New Roman" charset="0"/>
              <a:ea typeface="ヒラギノ角ゴ Pro W3" charset="-128"/>
            </a:endParaRPr>
          </a:p>
          <a:p>
            <a:r>
              <a:rPr lang="en-US" altLang="en-US">
                <a:latin typeface="Times New Roman" charset="0"/>
                <a:ea typeface="ヒラギノ角ゴ Pro W3" charset="-128"/>
              </a:rPr>
              <a:t>14. Ensure and protect patient privacy.</a:t>
            </a:r>
            <a:endParaRPr lang="en-IN" altLang="en-US">
              <a:latin typeface="Times New Roman" charset="0"/>
              <a:ea typeface="ヒラギノ角ゴ Pro W3" charset="-128"/>
            </a:endParaRPr>
          </a:p>
        </p:txBody>
      </p:sp>
    </p:spTree>
    <p:extLst>
      <p:ext uri="{BB962C8B-B14F-4D97-AF65-F5344CB8AC3E}">
        <p14:creationId xmlns:p14="http://schemas.microsoft.com/office/powerpoint/2010/main" val="17171511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15. Give administrative support.</a:t>
            </a:r>
            <a:endParaRPr lang="en-IN" altLang="en-US">
              <a:latin typeface="Times New Roman" charset="0"/>
              <a:ea typeface="ヒラギノ角ゴ Pro W3" charset="-128"/>
            </a:endParaRPr>
          </a:p>
          <a:p>
            <a:r>
              <a:rPr lang="en-US" altLang="en-US">
                <a:latin typeface="Times New Roman" charset="0"/>
                <a:ea typeface="ヒラギノ角ゴ Pro W3" charset="-128"/>
              </a:rPr>
              <a:t>16. Constantly continue your professional development.</a:t>
            </a:r>
            <a:endParaRPr lang="en-IN" altLang="en-US">
              <a:latin typeface="Times New Roman" charset="0"/>
              <a:ea typeface="ヒラギノ角ゴ Pro W3" charset="-128"/>
            </a:endParaRPr>
          </a:p>
          <a:p>
            <a:r>
              <a:rPr lang="en-US" altLang="en-US">
                <a:latin typeface="Times New Roman" charset="0"/>
                <a:ea typeface="ヒラギノ角ゴ Pro W3" charset="-128"/>
              </a:rPr>
              <a:t>17. Cultivate and sustain community relations.</a:t>
            </a:r>
            <a:endParaRPr lang="en-IN" altLang="en-US">
              <a:latin typeface="Times New Roman" charset="0"/>
              <a:ea typeface="ヒラギノ角ゴ Pro W3" charset="-128"/>
            </a:endParaRPr>
          </a:p>
          <a:p>
            <a:r>
              <a:rPr lang="en-US" altLang="en-US">
                <a:latin typeface="Times New Roman" charset="0"/>
                <a:ea typeface="ヒラギノ角ゴ Pro W3" charset="-128"/>
              </a:rPr>
              <a:t>18. Give back to the profession.</a:t>
            </a:r>
            <a:endParaRPr lang="en-IN" altLang="en-US">
              <a:latin typeface="Times New Roman" charset="0"/>
              <a:ea typeface="ヒラギノ角ゴ Pro W3" charset="-128"/>
            </a:endParaRPr>
          </a:p>
        </p:txBody>
      </p:sp>
    </p:spTree>
    <p:extLst>
      <p:ext uri="{BB962C8B-B14F-4D97-AF65-F5344CB8AC3E}">
        <p14:creationId xmlns:p14="http://schemas.microsoft.com/office/powerpoint/2010/main" val="1260745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Notes </a:t>
            </a:r>
          </a:p>
          <a:p>
            <a:endParaRPr lang="en-US" altLang="en-US">
              <a:latin typeface="Times New Roman" charset="0"/>
              <a:ea typeface="ヒラギノ角ゴ Pro W3" charset="-128"/>
            </a:endParaRPr>
          </a:p>
          <a:p>
            <a:r>
              <a:rPr lang="en-US" altLang="en-US">
                <a:latin typeface="Times New Roman" charset="0"/>
                <a:ea typeface="ヒラギノ角ゴ Pro W3" charset="-128"/>
              </a:rPr>
              <a:t>C. Professional attributes</a:t>
            </a:r>
            <a:endParaRPr lang="en-IN" altLang="en-US" b="1">
              <a:latin typeface="Times New Roman" charset="0"/>
              <a:ea typeface="ヒラギノ角ゴ Pro W3" charset="-128"/>
            </a:endParaRPr>
          </a:p>
          <a:p>
            <a:r>
              <a:rPr lang="en-US" altLang="en-US" b="1">
                <a:latin typeface="Times New Roman" charset="0"/>
                <a:ea typeface="ヒラギノ角ゴ Pro W3" charset="-128"/>
              </a:rPr>
              <a:t>	</a:t>
            </a:r>
            <a:r>
              <a:rPr lang="en-US" altLang="en-US">
                <a:latin typeface="Times New Roman" charset="0"/>
                <a:ea typeface="ヒラギノ角ゴ Pro W3" charset="-128"/>
              </a:rPr>
              <a:t>1. Integrity: adhering to a code of fair and honest behavior</a:t>
            </a:r>
            <a:endParaRPr lang="en-IN" altLang="en-US">
              <a:latin typeface="Times New Roman" charset="0"/>
              <a:ea typeface="ヒラギノ角ゴ Pro W3" charset="-128"/>
            </a:endParaRPr>
          </a:p>
          <a:p>
            <a:r>
              <a:rPr lang="en-US" altLang="en-US">
                <a:latin typeface="Times New Roman" charset="0"/>
                <a:ea typeface="ヒラギノ角ゴ Pro W3" charset="-128"/>
              </a:rPr>
              <a:t>	2. Empathy: being aware of and thoughtful toward the needs of others</a:t>
            </a:r>
            <a:endParaRPr lang="en-IN" altLang="en-US">
              <a:latin typeface="Times New Roman" charset="0"/>
              <a:ea typeface="ヒラギノ角ゴ Pro W3" charset="-128"/>
            </a:endParaRPr>
          </a:p>
          <a:p>
            <a:r>
              <a:rPr lang="en-US" altLang="en-US">
                <a:latin typeface="Times New Roman" charset="0"/>
                <a:ea typeface="ヒラギノ角ゴ Pro W3" charset="-128"/>
              </a:rPr>
              <a:t>	3. Self-motivation: discovering problems and solving them without someone directing you</a:t>
            </a:r>
            <a:endParaRPr lang="en-IN" altLang="en-US">
              <a:latin typeface="Times New Roman" charset="0"/>
              <a:ea typeface="ヒラギノ角ゴ Pro W3" charset="-128"/>
            </a:endParaRPr>
          </a:p>
          <a:p>
            <a:r>
              <a:rPr lang="en-US" altLang="en-US">
                <a:latin typeface="Times New Roman" charset="0"/>
                <a:ea typeface="ヒラギノ角ゴ Pro W3" charset="-128"/>
              </a:rPr>
              <a:t>	4. Appearance and hygiene: using your persona to project a sense of trust, professionalism, knowledge, and compassion</a:t>
            </a:r>
            <a:endParaRPr lang="en-IN" altLang="en-US">
              <a:latin typeface="Times New Roman" charset="0"/>
              <a:ea typeface="ヒラギノ角ゴ Pro W3" charset="-128"/>
            </a:endParaRPr>
          </a:p>
          <a:p>
            <a:r>
              <a:rPr lang="en-US" altLang="en-US">
                <a:latin typeface="Times New Roman" charset="0"/>
                <a:ea typeface="ヒラギノ角ゴ Pro W3" charset="-128"/>
              </a:rPr>
              <a:t>	5. Self-confidence: knowing what you know </a:t>
            </a:r>
            <a:r>
              <a:rPr lang="en-US" altLang="en-US" i="1">
                <a:latin typeface="Times New Roman" charset="0"/>
                <a:ea typeface="ヒラギノ角ゴ Pro W3" charset="-128"/>
              </a:rPr>
              <a:t>and</a:t>
            </a:r>
            <a:r>
              <a:rPr lang="en-US" altLang="en-US">
                <a:latin typeface="Times New Roman" charset="0"/>
                <a:ea typeface="ヒラギノ角ゴ Pro W3" charset="-128"/>
              </a:rPr>
              <a:t> knowing what you do not know; being able to ask for help</a:t>
            </a:r>
            <a:endParaRPr lang="en-IN" altLang="en-US">
              <a:latin typeface="Times New Roman" charset="0"/>
              <a:ea typeface="ヒラギノ角ゴ Pro W3" charset="-128"/>
            </a:endParaRPr>
          </a:p>
        </p:txBody>
      </p:sp>
    </p:spTree>
    <p:extLst>
      <p:ext uri="{BB962C8B-B14F-4D97-AF65-F5344CB8AC3E}">
        <p14:creationId xmlns:p14="http://schemas.microsoft.com/office/powerpoint/2010/main" val="15165733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6. Time management: performing or delegating multiple tasks while ensuring efficiency and safety</a:t>
            </a:r>
            <a:endParaRPr lang="en-IN" altLang="en-US">
              <a:latin typeface="Times New Roman" charset="0"/>
              <a:ea typeface="ヒラギノ角ゴ Pro W3" charset="-128"/>
            </a:endParaRPr>
          </a:p>
          <a:p>
            <a:r>
              <a:rPr lang="en-US" altLang="en-US">
                <a:latin typeface="Times New Roman" charset="0"/>
                <a:ea typeface="ヒラギノ角ゴ Pro W3" charset="-128"/>
              </a:rPr>
              <a:t>7. Communications: understanding others and making yourself understood to others</a:t>
            </a:r>
            <a:endParaRPr lang="en-IN" altLang="en-US">
              <a:latin typeface="Times New Roman" charset="0"/>
              <a:ea typeface="ヒラギノ角ゴ Pro W3" charset="-128"/>
            </a:endParaRPr>
          </a:p>
          <a:p>
            <a:r>
              <a:rPr lang="en-US" altLang="en-US">
                <a:latin typeface="Times New Roman" charset="0"/>
                <a:ea typeface="ヒラギノ角ゴ Pro W3" charset="-128"/>
              </a:rPr>
              <a:t>8. Teamwork and diplomacy: being able to work with others; knowing your place within a team; communicating while giving respect to the listener</a:t>
            </a:r>
            <a:endParaRPr lang="en-IN" altLang="en-US">
              <a:latin typeface="Times New Roman" charset="0"/>
              <a:ea typeface="ヒラギノ角ゴ Pro W3" charset="-128"/>
            </a:endParaRPr>
          </a:p>
          <a:p>
            <a:r>
              <a:rPr lang="en-US" altLang="en-US">
                <a:latin typeface="Times New Roman" charset="0"/>
                <a:ea typeface="ヒラギノ角ゴ Pro W3" charset="-128"/>
              </a:rPr>
              <a:t>9. Respect: placing others in high regard or importance; understanding that others are more important than you</a:t>
            </a:r>
            <a:endParaRPr lang="en-IN" altLang="en-US">
              <a:latin typeface="Times New Roman" charset="0"/>
              <a:ea typeface="ヒラギノ角ゴ Pro W3" charset="-128"/>
            </a:endParaRPr>
          </a:p>
          <a:p>
            <a:r>
              <a:rPr lang="en-US" altLang="en-US">
                <a:latin typeface="Times New Roman" charset="0"/>
                <a:ea typeface="ヒラギノ角ゴ Pro W3" charset="-128"/>
              </a:rPr>
              <a:t>10. Patient advocacy: constantly keeping the needs of the patient at the center of care</a:t>
            </a:r>
            <a:endParaRPr lang="en-IN" altLang="en-US">
              <a:latin typeface="Times New Roman" charset="0"/>
              <a:ea typeface="ヒラギノ角ゴ Pro W3" charset="-128"/>
            </a:endParaRPr>
          </a:p>
          <a:p>
            <a:r>
              <a:rPr lang="en-US" altLang="en-US">
                <a:latin typeface="Times New Roman" charset="0"/>
                <a:ea typeface="ヒラギノ角ゴ Pro W3" charset="-128"/>
              </a:rPr>
              <a:t>11. Careful delivery of care: paying attention to detail; making sure that what is being done for the patient is done as safely as possible</a:t>
            </a:r>
            <a:endParaRPr lang="en-IN" altLang="en-US">
              <a:latin typeface="Times New Roman" charset="0"/>
              <a:ea typeface="ヒラギノ角ゴ Pro W3" charset="-128"/>
            </a:endParaRPr>
          </a:p>
        </p:txBody>
      </p:sp>
    </p:spTree>
    <p:extLst>
      <p:ext uri="{BB962C8B-B14F-4D97-AF65-F5344CB8AC3E}">
        <p14:creationId xmlns:p14="http://schemas.microsoft.com/office/powerpoint/2010/main" val="564231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D. In most states, there are four training and licensure levels:</a:t>
            </a:r>
            <a:endParaRPr lang="en-IN" altLang="en-US" b="1">
              <a:latin typeface="Times New Roman" charset="0"/>
              <a:ea typeface="ヒラギノ角ゴ Pro W3" charset="-128"/>
            </a:endParaRPr>
          </a:p>
          <a:p>
            <a:r>
              <a:rPr lang="en-US" altLang="en-US" b="1">
                <a:latin typeface="Times New Roman" charset="0"/>
                <a:ea typeface="ヒラギノ角ゴ Pro W3" charset="-128"/>
              </a:rPr>
              <a:t>	</a:t>
            </a:r>
            <a:r>
              <a:rPr lang="en-US" altLang="en-US">
                <a:latin typeface="Times New Roman" charset="0"/>
                <a:ea typeface="ヒラギノ角ゴ Pro W3" charset="-128"/>
              </a:rPr>
              <a:t>1. EMR</a:t>
            </a:r>
            <a:endParaRPr lang="en-IN" altLang="en-US">
              <a:latin typeface="Times New Roman" charset="0"/>
              <a:ea typeface="ヒラギノ角ゴ Pro W3" charset="-128"/>
            </a:endParaRPr>
          </a:p>
          <a:p>
            <a:r>
              <a:rPr lang="en-US" altLang="en-US">
                <a:latin typeface="Times New Roman" charset="0"/>
                <a:ea typeface="ヒラギノ角ゴ Pro W3" charset="-128"/>
              </a:rPr>
              <a:t>	2. EMT</a:t>
            </a:r>
            <a:endParaRPr lang="en-IN" altLang="en-US">
              <a:latin typeface="Times New Roman" charset="0"/>
              <a:ea typeface="ヒラギノ角ゴ Pro W3" charset="-128"/>
            </a:endParaRPr>
          </a:p>
          <a:p>
            <a:r>
              <a:rPr lang="en-US" altLang="en-US">
                <a:latin typeface="Times New Roman" charset="0"/>
                <a:ea typeface="ヒラギノ角ゴ Pro W3" charset="-128"/>
              </a:rPr>
              <a:t>	3. AEMT</a:t>
            </a:r>
            <a:endParaRPr lang="en-IN" altLang="en-US">
              <a:latin typeface="Times New Roman" charset="0"/>
              <a:ea typeface="ヒラギノ角ゴ Pro W3" charset="-128"/>
            </a:endParaRPr>
          </a:p>
          <a:p>
            <a:r>
              <a:rPr lang="en-US" altLang="en-US">
                <a:latin typeface="Times New Roman" charset="0"/>
                <a:ea typeface="ヒラギノ角ゴ Pro W3" charset="-128"/>
              </a:rPr>
              <a:t>	4. Paramedic</a:t>
            </a:r>
            <a:endParaRPr lang="en-IN" altLang="en-US">
              <a:latin typeface="Times New Roman" charset="0"/>
              <a:ea typeface="ヒラギノ角ゴ Pro W3" charset="-128"/>
            </a:endParaRPr>
          </a:p>
        </p:txBody>
      </p:sp>
    </p:spTree>
    <p:extLst>
      <p:ext uri="{BB962C8B-B14F-4D97-AF65-F5344CB8AC3E}">
        <p14:creationId xmlns:p14="http://schemas.microsoft.com/office/powerpoint/2010/main" val="20932353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D. Most patients will treat you with respect, but some will not. Yet every patient is entitled to compassion, respect, and the best care you can provide.</a:t>
            </a:r>
            <a:endParaRPr lang="en-IN" altLang="en-US" b="1">
              <a:latin typeface="Times New Roman" charset="0"/>
              <a:ea typeface="ヒラギノ角ゴ Pro W3" charset="-128"/>
            </a:endParaRPr>
          </a:p>
          <a:p>
            <a:r>
              <a:rPr lang="en-US" altLang="en-US">
                <a:latin typeface="Times New Roman" charset="0"/>
                <a:ea typeface="ヒラギノ角ゴ Pro W3" charset="-128"/>
              </a:rPr>
              <a:t>E. As health care professionals, EMTs are bound by patient confidentiality.</a:t>
            </a:r>
            <a:endParaRPr lang="en-IN" altLang="en-US" b="1">
              <a:latin typeface="Times New Roman" charset="0"/>
              <a:ea typeface="ヒラギノ角ゴ Pro W3" charset="-128"/>
            </a:endParaRPr>
          </a:p>
          <a:p>
            <a:r>
              <a:rPr lang="en-US" altLang="en-US" b="1">
                <a:latin typeface="Times New Roman" charset="0"/>
                <a:ea typeface="ヒラギノ角ゴ Pro W3" charset="-128"/>
              </a:rPr>
              <a:t>	</a:t>
            </a:r>
            <a:r>
              <a:rPr lang="en-US" altLang="en-US">
                <a:latin typeface="Times New Roman" charset="0"/>
                <a:ea typeface="ヒラギノ角ゴ Pro W3" charset="-128"/>
              </a:rPr>
              <a:t>1. Patient privacy must be protected.</a:t>
            </a:r>
            <a:endParaRPr lang="en-IN" altLang="en-US">
              <a:latin typeface="Times New Roman" charset="0"/>
              <a:ea typeface="ヒラギノ角ゴ Pro W3" charset="-128"/>
            </a:endParaRPr>
          </a:p>
          <a:p>
            <a:r>
              <a:rPr lang="en-US" altLang="en-US">
                <a:latin typeface="Times New Roman" charset="0"/>
                <a:ea typeface="ヒラギノ角ゴ Pro W3" charset="-128"/>
              </a:rPr>
              <a:t>	2. Findings or disclosures made by the patient should be discussed only:</a:t>
            </a:r>
            <a:endParaRPr lang="en-IN" altLang="en-US">
              <a:latin typeface="Times New Roman" charset="0"/>
              <a:ea typeface="ヒラギノ角ゴ Pro W3" charset="-128"/>
            </a:endParaRPr>
          </a:p>
          <a:p>
            <a:r>
              <a:rPr lang="en-US" altLang="en-US">
                <a:latin typeface="Times New Roman" charset="0"/>
                <a:ea typeface="ヒラギノ角ゴ Pro W3" charset="-128"/>
              </a:rPr>
              <a:t>		a. With those treating the patient</a:t>
            </a:r>
            <a:endParaRPr lang="en-IN" altLang="en-US">
              <a:latin typeface="Times New Roman" charset="0"/>
              <a:ea typeface="ヒラギノ角ゴ Pro W3" charset="-128"/>
            </a:endParaRPr>
          </a:p>
          <a:p>
            <a:r>
              <a:rPr lang="en-US" altLang="en-US">
                <a:latin typeface="Times New Roman" charset="0"/>
                <a:ea typeface="ヒラギノ角ゴ Pro W3" charset="-128"/>
              </a:rPr>
              <a:t>		b. In limited situations, as required by law, with the police or other social service agencies</a:t>
            </a:r>
            <a:endParaRPr lang="en-IN" altLang="en-US">
              <a:latin typeface="Times New Roman" charset="0"/>
              <a:ea typeface="ヒラギノ角ゴ Pro W3" charset="-128"/>
            </a:endParaRPr>
          </a:p>
          <a:p>
            <a:r>
              <a:rPr lang="en-US" altLang="en-US">
                <a:latin typeface="Times New Roman" charset="0"/>
                <a:ea typeface="ヒラギノ角ゴ Pro W3" charset="-128"/>
              </a:rPr>
              <a:t>F. Protection of patient privacy has drawn national attention with the passage of the Health Insurance Portability and Accountability Act (HIPAA).</a:t>
            </a:r>
            <a:endParaRPr lang="en-IN" altLang="en-US" b="1">
              <a:latin typeface="Times New Roman" charset="0"/>
              <a:ea typeface="ヒラギノ角ゴ Pro W3" charset="-128"/>
            </a:endParaRPr>
          </a:p>
        </p:txBody>
      </p:sp>
    </p:spTree>
    <p:extLst>
      <p:ext uri="{BB962C8B-B14F-4D97-AF65-F5344CB8AC3E}">
        <p14:creationId xmlns:p14="http://schemas.microsoft.com/office/powerpoint/2010/main" val="19024518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6239370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3473174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5035774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3939728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8098751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8204762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7516851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20726640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932383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a:t>
            </a:r>
          </a:p>
          <a:p>
            <a:endParaRPr lang="en-US" altLang="en-US">
              <a:latin typeface="Times New Roman" charset="0"/>
              <a:ea typeface="ヒラギノ角ゴ Pro W3" charset="-128"/>
            </a:endParaRPr>
          </a:p>
          <a:p>
            <a:r>
              <a:rPr lang="en-US" altLang="en-US">
                <a:latin typeface="Times New Roman" charset="0"/>
                <a:ea typeface="ヒラギノ角ゴ Pro W3" charset="-128"/>
              </a:rPr>
              <a:t>E. The EMT course includes four types of learning activities:</a:t>
            </a:r>
            <a:endParaRPr lang="en-IN" altLang="en-US" b="1">
              <a:latin typeface="Times New Roman" charset="0"/>
              <a:ea typeface="ヒラギノ角ゴ Pro W3" charset="-128"/>
            </a:endParaRPr>
          </a:p>
          <a:p>
            <a:r>
              <a:rPr lang="en-US" altLang="en-US" b="1">
                <a:latin typeface="Times New Roman" charset="0"/>
                <a:ea typeface="ヒラギノ角ゴ Pro W3" charset="-128"/>
              </a:rPr>
              <a:t>	</a:t>
            </a:r>
            <a:r>
              <a:rPr lang="en-US" altLang="en-US">
                <a:latin typeface="Times New Roman" charset="0"/>
                <a:ea typeface="ヒラギノ角ゴ Pro W3" charset="-128"/>
              </a:rPr>
              <a:t>1. Reading assignments</a:t>
            </a:r>
            <a:endParaRPr lang="en-IN" altLang="en-US">
              <a:latin typeface="Times New Roman" charset="0"/>
              <a:ea typeface="ヒラギノ角ゴ Pro W3" charset="-128"/>
            </a:endParaRPr>
          </a:p>
          <a:p>
            <a:r>
              <a:rPr lang="en-US" altLang="en-US">
                <a:latin typeface="Times New Roman" charset="0"/>
                <a:ea typeface="ヒラギノ角ゴ Pro W3" charset="-128"/>
              </a:rPr>
              <a:t>	2. Step-by-step demonstrations teach hands-on skills</a:t>
            </a:r>
            <a:endParaRPr lang="en-IN" altLang="en-US">
              <a:latin typeface="Times New Roman" charset="0"/>
              <a:ea typeface="ヒラギノ角ゴ Pro W3" charset="-128"/>
            </a:endParaRPr>
          </a:p>
          <a:p>
            <a:r>
              <a:rPr lang="en-US" altLang="en-US">
                <a:latin typeface="Times New Roman" charset="0"/>
                <a:ea typeface="ヒラギノ角ゴ Pro W3" charset="-128"/>
              </a:rPr>
              <a:t>	3. Summary skills sheets</a:t>
            </a:r>
            <a:endParaRPr lang="en-IN" altLang="en-US">
              <a:latin typeface="Times New Roman" charset="0"/>
              <a:ea typeface="ヒラギノ角ゴ Pro W3" charset="-128"/>
            </a:endParaRPr>
          </a:p>
          <a:p>
            <a:r>
              <a:rPr lang="en-US" altLang="en-US">
                <a:latin typeface="Times New Roman" charset="0"/>
                <a:ea typeface="ヒラギノ角ゴ Pro W3" charset="-128"/>
              </a:rPr>
              <a:t>	4. Case presentations and scenarios</a:t>
            </a:r>
            <a:endParaRPr lang="en-IN" altLang="en-US">
              <a:latin typeface="Times New Roman" charset="0"/>
              <a:ea typeface="ヒラギノ角ゴ Pro W3" charset="-128"/>
            </a:endParaRPr>
          </a:p>
        </p:txBody>
      </p:sp>
    </p:spTree>
    <p:extLst>
      <p:ext uri="{BB962C8B-B14F-4D97-AF65-F5344CB8AC3E}">
        <p14:creationId xmlns:p14="http://schemas.microsoft.com/office/powerpoint/2010/main" val="9286491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3751777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6010617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2810844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8703492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937325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2576394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6126193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204992476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00539334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244547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III. EMT Training: Focus and Requirements</a:t>
            </a:r>
          </a:p>
          <a:p>
            <a:r>
              <a:rPr lang="en-US" altLang="en-US">
                <a:latin typeface="Times New Roman" charset="0"/>
                <a:ea typeface="ヒラギノ角ゴ Pro W3" charset="-128"/>
              </a:rPr>
              <a:t>A. EMTs are the backbone of the EMS system in the United States.</a:t>
            </a:r>
          </a:p>
          <a:p>
            <a:r>
              <a:rPr lang="en-US" altLang="en-US">
                <a:latin typeface="Times New Roman" charset="0"/>
                <a:ea typeface="ヒラギノ角ゴ Pro W3" charset="-128"/>
              </a:rPr>
              <a:t>B. They provide emergency care to the sick and injured.</a:t>
            </a:r>
          </a:p>
          <a:p>
            <a:r>
              <a:rPr lang="en-US" altLang="en-US">
                <a:latin typeface="Times New Roman" charset="0"/>
                <a:ea typeface="ヒラギノ角ゴ Pro W3" charset="-128"/>
              </a:rPr>
              <a:t>	1. Some patients are in life-threatening situations, while other patients require only supportive care.	</a:t>
            </a:r>
          </a:p>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204300466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6206401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77104522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04068654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71189022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90060952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87248758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67344434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213323168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9855103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2078701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IV. Licensure Requirements</a:t>
            </a:r>
          </a:p>
          <a:p>
            <a:r>
              <a:rPr lang="en-US" altLang="en-US">
                <a:latin typeface="Times New Roman" charset="0"/>
                <a:ea typeface="ヒラギノ角ゴ Pro W3" charset="-128"/>
              </a:rPr>
              <a:t>A. Requirements differ from state to state. Generally, the requirements to be licensed and employed as an EMT are as follows:</a:t>
            </a:r>
            <a:endParaRPr lang="en-IN" altLang="en-US">
              <a:latin typeface="Times New Roman" charset="0"/>
              <a:ea typeface="ヒラギノ角ゴ Pro W3" charset="-128"/>
            </a:endParaRPr>
          </a:p>
          <a:p>
            <a:r>
              <a:rPr lang="en-US" altLang="en-US">
                <a:latin typeface="Times New Roman" charset="0"/>
                <a:ea typeface="ヒラギノ角ゴ Pro W3" charset="-128"/>
              </a:rPr>
              <a:t>	1. High school diploma or equivalent</a:t>
            </a:r>
            <a:endParaRPr lang="en-IN" altLang="en-US">
              <a:latin typeface="Times New Roman" charset="0"/>
              <a:ea typeface="ヒラギノ角ゴ Pro W3" charset="-128"/>
            </a:endParaRPr>
          </a:p>
          <a:p>
            <a:r>
              <a:rPr lang="en-US" altLang="en-US">
                <a:latin typeface="Times New Roman" charset="0"/>
                <a:ea typeface="ヒラギノ角ゴ Pro W3" charset="-128"/>
              </a:rPr>
              <a:t>	2. Proof of immunization against certain communicable diseases</a:t>
            </a:r>
            <a:endParaRPr lang="en-IN" altLang="en-US">
              <a:latin typeface="Times New Roman" charset="0"/>
              <a:ea typeface="ヒラギノ角ゴ Pro W3" charset="-128"/>
            </a:endParaRPr>
          </a:p>
          <a:p>
            <a:r>
              <a:rPr lang="en-US" altLang="en-US">
                <a:latin typeface="Times New Roman" charset="0"/>
                <a:ea typeface="ヒラギノ角ゴ Pro W3" charset="-128"/>
              </a:rPr>
              <a:t>	3. Successful completion of a background check and drug screening</a:t>
            </a:r>
            <a:endParaRPr lang="en-IN" altLang="en-US">
              <a:latin typeface="Times New Roman" charset="0"/>
              <a:ea typeface="ヒラギノ角ゴ Pro W3" charset="-128"/>
            </a:endParaRPr>
          </a:p>
          <a:p>
            <a:r>
              <a:rPr lang="en-US" altLang="en-US">
                <a:latin typeface="Times New Roman" charset="0"/>
                <a:ea typeface="ヒラギノ角ゴ Pro W3" charset="-128"/>
              </a:rPr>
              <a:t>	4. Valid driver’s license</a:t>
            </a:r>
            <a:endParaRPr lang="en-IN" altLang="en-US">
              <a:latin typeface="Times New Roman" charset="0"/>
              <a:ea typeface="ヒラギノ角ゴ Pro W3" charset="-128"/>
            </a:endParaRPr>
          </a:p>
        </p:txBody>
      </p:sp>
    </p:spTree>
    <p:extLst>
      <p:ext uri="{BB962C8B-B14F-4D97-AF65-F5344CB8AC3E}">
        <p14:creationId xmlns:p14="http://schemas.microsoft.com/office/powerpoint/2010/main" val="66344000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4678048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25226759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52176217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87419033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22674211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21872022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33171245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22366676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07095391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461953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5. Successful completion of a recognized health care provider BLS/cardiopulmonary resuscitation (CPR) course</a:t>
            </a:r>
            <a:endParaRPr lang="en-IN" altLang="en-US">
              <a:latin typeface="Times New Roman" charset="0"/>
              <a:ea typeface="ヒラギノ角ゴ Pro W3" charset="-128"/>
            </a:endParaRPr>
          </a:p>
          <a:p>
            <a:r>
              <a:rPr lang="en-US" altLang="en-US">
                <a:latin typeface="Times New Roman" charset="0"/>
                <a:ea typeface="ヒラギノ角ゴ Pro W3" charset="-128"/>
              </a:rPr>
              <a:t>6. Successful completion of a state-approved EMT course</a:t>
            </a:r>
            <a:endParaRPr lang="en-IN" altLang="en-US">
              <a:latin typeface="Times New Roman" charset="0"/>
              <a:ea typeface="ヒラギノ角ゴ Pro W3" charset="-128"/>
            </a:endParaRPr>
          </a:p>
          <a:p>
            <a:r>
              <a:rPr lang="en-US" altLang="en-US">
                <a:latin typeface="Times New Roman" charset="0"/>
                <a:ea typeface="ヒラギノ角ゴ Pro W3" charset="-128"/>
              </a:rPr>
              <a:t>7. Successful completion of a state-recognized written certification exam</a:t>
            </a:r>
            <a:endParaRPr lang="en-IN" altLang="en-US">
              <a:latin typeface="Times New Roman" charset="0"/>
              <a:ea typeface="ヒラギノ角ゴ Pro W3" charset="-128"/>
            </a:endParaRPr>
          </a:p>
          <a:p>
            <a:r>
              <a:rPr lang="en-US" altLang="en-US">
                <a:latin typeface="Times New Roman" charset="0"/>
                <a:ea typeface="ヒラギノ角ゴ Pro W3" charset="-128"/>
              </a:rPr>
              <a:t>8. Successful completion of a state-recognized practical certification exam</a:t>
            </a:r>
            <a:endParaRPr lang="en-IN" altLang="en-US">
              <a:latin typeface="Times New Roman" charset="0"/>
              <a:ea typeface="ヒラギノ角ゴ Pro W3" charset="-128"/>
            </a:endParaRPr>
          </a:p>
          <a:p>
            <a:r>
              <a:rPr lang="en-US" altLang="en-US">
                <a:latin typeface="Times New Roman" charset="0"/>
                <a:ea typeface="ヒラギノ角ゴ Pro W3" charset="-128"/>
              </a:rPr>
              <a:t>9. Demonstration of the mental and physical ability necessary to safely and properly perform all the tasks and functions described in the defined role of an EMT</a:t>
            </a:r>
            <a:endParaRPr lang="en-IN" altLang="en-US">
              <a:latin typeface="Times New Roman" charset="0"/>
              <a:ea typeface="ヒラギノ角ゴ Pro W3" charset="-128"/>
            </a:endParaRPr>
          </a:p>
          <a:p>
            <a:r>
              <a:rPr lang="en-US" altLang="en-US">
                <a:latin typeface="Times New Roman" charset="0"/>
                <a:ea typeface="ヒラギノ角ゴ Pro W3" charset="-128"/>
              </a:rPr>
              <a:t>10. Compliance with other state, local, and employer provisions</a:t>
            </a:r>
            <a:endParaRPr lang="en-IN" altLang="en-US">
              <a:latin typeface="Times New Roman" charset="0"/>
              <a:ea typeface="ヒラギノ角ゴ Pro W3" charset="-128"/>
            </a:endParaRPr>
          </a:p>
        </p:txBody>
      </p:sp>
    </p:spTree>
    <p:extLst>
      <p:ext uri="{BB962C8B-B14F-4D97-AF65-F5344CB8AC3E}">
        <p14:creationId xmlns:p14="http://schemas.microsoft.com/office/powerpoint/2010/main" val="700984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9026" name="Rectangle 2"/>
          <p:cNvSpPr>
            <a:spLocks noGrp="1" noChangeArrowheads="1"/>
          </p:cNvSpPr>
          <p:nvPr>
            <p:ph type="ctrTitle"/>
          </p:nvPr>
        </p:nvSpPr>
        <p:spPr>
          <a:xfrm>
            <a:off x="4572000" y="2362200"/>
            <a:ext cx="3886200" cy="1066800"/>
          </a:xfrm>
          <a:effectLst>
            <a:outerShdw blurRad="25400" dist="12700" dir="2700000" algn="ctr" rotWithShape="0">
              <a:srgbClr val="CBCBD8">
                <a:alpha val="89999"/>
              </a:srgbClr>
            </a:outerShdw>
          </a:effectLst>
        </p:spPr>
        <p:txBody>
          <a:bodyPr anchor="b"/>
          <a:lstStyle>
            <a:lvl1pPr algn="l">
              <a:defRPr/>
            </a:lvl1pPr>
          </a:lstStyle>
          <a:p>
            <a:r>
              <a:rPr lang="en-US"/>
              <a:t>Click to edit Master title style</a:t>
            </a:r>
          </a:p>
        </p:txBody>
      </p:sp>
      <p:sp>
        <p:nvSpPr>
          <p:cNvPr id="129027" name="Rectangle 3"/>
          <p:cNvSpPr>
            <a:spLocks noGrp="1" noChangeArrowheads="1"/>
          </p:cNvSpPr>
          <p:nvPr>
            <p:ph type="subTitle" idx="1"/>
          </p:nvPr>
        </p:nvSpPr>
        <p:spPr>
          <a:xfrm>
            <a:off x="4191000" y="3657600"/>
            <a:ext cx="4953000" cy="1981200"/>
          </a:xfrm>
          <a:gradFill rotWithShape="0">
            <a:gsLst>
              <a:gs pos="0">
                <a:srgbClr val="66CCFF">
                  <a:alpha val="89999"/>
                </a:srgbClr>
              </a:gs>
              <a:gs pos="100000">
                <a:srgbClr val="0080FF">
                  <a:alpha val="14000"/>
                </a:srgbClr>
              </a:gs>
            </a:gsLst>
            <a:lin ang="2700000" scaled="1"/>
          </a:gradFill>
          <a:ln w="9525">
            <a:noFill/>
          </a:ln>
        </p:spPr>
        <p:txBody>
          <a:bodyPr lIns="91440" tIns="45720" bIns="45720"/>
          <a:lstStyle>
            <a:lvl1pPr marL="0" indent="0">
              <a:lnSpc>
                <a:spcPct val="105000"/>
              </a:lnSpc>
              <a:buFontTx/>
              <a:buNone/>
              <a:defRPr sz="3200" b="1">
                <a:solidFill>
                  <a:schemeClr val="bg1"/>
                </a:solidFill>
              </a:defRPr>
            </a:lvl1pPr>
          </a:lstStyle>
          <a:p>
            <a:r>
              <a:rPr lang="en-US"/>
              <a:t>Click to edit Master subtitle style</a:t>
            </a:r>
          </a:p>
        </p:txBody>
      </p:sp>
    </p:spTree>
    <p:extLst>
      <p:ext uri="{BB962C8B-B14F-4D97-AF65-F5344CB8AC3E}">
        <p14:creationId xmlns:p14="http://schemas.microsoft.com/office/powerpoint/2010/main" val="1691682612"/>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595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793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3657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8821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558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352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60955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4505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11658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157691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4478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228600" tIns="137160" rIns="91440" bIns="9144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2"/>
          <p:cNvSpPr>
            <a:spLocks noGrp="1" noChangeArrowheads="1"/>
          </p:cNvSpPr>
          <p:nvPr>
            <p:ph type="title"/>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dt="0"/>
  <p:txStyles>
    <p:titleStyle>
      <a:lvl1pPr algn="ctr" rtl="0" eaLnBrk="0" fontAlgn="base" hangingPunct="0">
        <a:lnSpc>
          <a:spcPct val="90000"/>
        </a:lnSpc>
        <a:spcBef>
          <a:spcPct val="0"/>
        </a:spcBef>
        <a:spcAft>
          <a:spcPct val="0"/>
        </a:spcAft>
        <a:defRPr sz="4000" b="1">
          <a:solidFill>
            <a:srgbClr val="C1500B"/>
          </a:solidFill>
          <a:latin typeface="+mj-lt"/>
          <a:ea typeface="ヒラギノ角ゴ Pro W3" pitchFamily="1" charset="-128"/>
          <a:cs typeface="ヒラギノ角ゴ Pro W3"/>
        </a:defRPr>
      </a:lvl1pPr>
      <a:lvl2pPr algn="ctr" rtl="0" eaLnBrk="0" fontAlgn="base" hangingPunct="0">
        <a:lnSpc>
          <a:spcPct val="90000"/>
        </a:lnSpc>
        <a:spcBef>
          <a:spcPct val="0"/>
        </a:spcBef>
        <a:spcAft>
          <a:spcPct val="0"/>
        </a:spcAft>
        <a:defRPr sz="4000" b="1">
          <a:solidFill>
            <a:srgbClr val="C1500B"/>
          </a:solidFill>
          <a:latin typeface="Arial" charset="0"/>
          <a:ea typeface="ヒラギノ角ゴ Pro W3" pitchFamily="1" charset="-128"/>
          <a:cs typeface="ヒラギノ角ゴ Pro W3"/>
        </a:defRPr>
      </a:lvl2pPr>
      <a:lvl3pPr algn="ctr" rtl="0" eaLnBrk="0" fontAlgn="base" hangingPunct="0">
        <a:lnSpc>
          <a:spcPct val="90000"/>
        </a:lnSpc>
        <a:spcBef>
          <a:spcPct val="0"/>
        </a:spcBef>
        <a:spcAft>
          <a:spcPct val="0"/>
        </a:spcAft>
        <a:defRPr sz="4000" b="1">
          <a:solidFill>
            <a:srgbClr val="C1500B"/>
          </a:solidFill>
          <a:latin typeface="Arial" charset="0"/>
          <a:ea typeface="ヒラギノ角ゴ Pro W3" pitchFamily="1" charset="-128"/>
          <a:cs typeface="ヒラギノ角ゴ Pro W3"/>
        </a:defRPr>
      </a:lvl3pPr>
      <a:lvl4pPr algn="ctr" rtl="0" eaLnBrk="0" fontAlgn="base" hangingPunct="0">
        <a:lnSpc>
          <a:spcPct val="90000"/>
        </a:lnSpc>
        <a:spcBef>
          <a:spcPct val="0"/>
        </a:spcBef>
        <a:spcAft>
          <a:spcPct val="0"/>
        </a:spcAft>
        <a:defRPr sz="4000" b="1">
          <a:solidFill>
            <a:srgbClr val="C1500B"/>
          </a:solidFill>
          <a:latin typeface="Arial" charset="0"/>
          <a:ea typeface="ヒラギノ角ゴ Pro W3" pitchFamily="1" charset="-128"/>
          <a:cs typeface="ヒラギノ角ゴ Pro W3"/>
        </a:defRPr>
      </a:lvl4pPr>
      <a:lvl5pPr algn="ctr" rtl="0" eaLnBrk="0" fontAlgn="base" hangingPunct="0">
        <a:lnSpc>
          <a:spcPct val="90000"/>
        </a:lnSpc>
        <a:spcBef>
          <a:spcPct val="0"/>
        </a:spcBef>
        <a:spcAft>
          <a:spcPct val="0"/>
        </a:spcAft>
        <a:defRPr sz="4000" b="1">
          <a:solidFill>
            <a:srgbClr val="C1500B"/>
          </a:solidFill>
          <a:latin typeface="Arial" charset="0"/>
          <a:ea typeface="ヒラギノ角ゴ Pro W3" pitchFamily="1" charset="-128"/>
          <a:cs typeface="ヒラギノ角ゴ Pro W3"/>
        </a:defRPr>
      </a:lvl5pPr>
      <a:lvl6pPr marL="457200" algn="ctr" rtl="0" eaLnBrk="0" fontAlgn="base" hangingPunct="0">
        <a:lnSpc>
          <a:spcPct val="90000"/>
        </a:lnSpc>
        <a:spcBef>
          <a:spcPct val="0"/>
        </a:spcBef>
        <a:spcAft>
          <a:spcPct val="0"/>
        </a:spcAft>
        <a:defRPr sz="4000" b="1">
          <a:solidFill>
            <a:srgbClr val="F37021"/>
          </a:solidFill>
          <a:latin typeface="Arial" charset="0"/>
        </a:defRPr>
      </a:lvl6pPr>
      <a:lvl7pPr marL="914400" algn="ctr" rtl="0" eaLnBrk="0" fontAlgn="base" hangingPunct="0">
        <a:lnSpc>
          <a:spcPct val="90000"/>
        </a:lnSpc>
        <a:spcBef>
          <a:spcPct val="0"/>
        </a:spcBef>
        <a:spcAft>
          <a:spcPct val="0"/>
        </a:spcAft>
        <a:defRPr sz="4000" b="1">
          <a:solidFill>
            <a:srgbClr val="F37021"/>
          </a:solidFill>
          <a:latin typeface="Arial" charset="0"/>
        </a:defRPr>
      </a:lvl7pPr>
      <a:lvl8pPr marL="1371600" algn="ctr" rtl="0" eaLnBrk="0" fontAlgn="base" hangingPunct="0">
        <a:lnSpc>
          <a:spcPct val="90000"/>
        </a:lnSpc>
        <a:spcBef>
          <a:spcPct val="0"/>
        </a:spcBef>
        <a:spcAft>
          <a:spcPct val="0"/>
        </a:spcAft>
        <a:defRPr sz="4000" b="1">
          <a:solidFill>
            <a:srgbClr val="F37021"/>
          </a:solidFill>
          <a:latin typeface="Arial" charset="0"/>
        </a:defRPr>
      </a:lvl8pPr>
      <a:lvl9pPr marL="1828800" algn="ctr" rtl="0" eaLnBrk="0" fontAlgn="base" hangingPunct="0">
        <a:lnSpc>
          <a:spcPct val="90000"/>
        </a:lnSpc>
        <a:spcBef>
          <a:spcPct val="0"/>
        </a:spcBef>
        <a:spcAft>
          <a:spcPct val="0"/>
        </a:spcAft>
        <a:defRPr sz="4000" b="1">
          <a:solidFill>
            <a:srgbClr val="F37021"/>
          </a:solidFill>
          <a:latin typeface="Arial" charset="0"/>
        </a:defRPr>
      </a:lvl9pPr>
    </p:titleStyle>
    <p:bodyStyle>
      <a:lvl1pPr marL="342900" indent="-342900" algn="l" rtl="0" eaLnBrk="0" fontAlgn="base" hangingPunct="0">
        <a:spcBef>
          <a:spcPct val="50000"/>
        </a:spcBef>
        <a:spcAft>
          <a:spcPct val="0"/>
        </a:spcAft>
        <a:buClr>
          <a:schemeClr val="bg1"/>
        </a:buClr>
        <a:buChar char="•"/>
        <a:defRPr sz="2800">
          <a:solidFill>
            <a:schemeClr val="bg1"/>
          </a:solidFill>
          <a:latin typeface="+mn-lt"/>
          <a:ea typeface="ヒラギノ角ゴ Pro W3" pitchFamily="1" charset="-128"/>
          <a:cs typeface="ヒラギノ角ゴ Pro W3"/>
        </a:defRPr>
      </a:lvl1pPr>
      <a:lvl2pPr marL="800100" indent="-342900" algn="l" rtl="0" eaLnBrk="0" fontAlgn="base" hangingPunct="0">
        <a:spcBef>
          <a:spcPct val="25000"/>
        </a:spcBef>
        <a:spcAft>
          <a:spcPct val="0"/>
        </a:spcAft>
        <a:buClr>
          <a:schemeClr val="bg1"/>
        </a:buClr>
        <a:buChar char="–"/>
        <a:defRPr sz="2400">
          <a:solidFill>
            <a:schemeClr val="bg1"/>
          </a:solidFill>
          <a:latin typeface="+mn-lt"/>
          <a:ea typeface="ヒラギノ角ゴ Pro W3" charset="-128"/>
          <a:cs typeface="ヒラギノ角ゴ Pro W3"/>
        </a:defRPr>
      </a:lvl2pPr>
      <a:lvl3pPr marL="1143000" indent="-228600" algn="l" rtl="0" eaLnBrk="0" fontAlgn="base" hangingPunct="0">
        <a:spcBef>
          <a:spcPct val="25000"/>
        </a:spcBef>
        <a:spcAft>
          <a:spcPct val="0"/>
        </a:spcAft>
        <a:buClr>
          <a:schemeClr val="bg1"/>
        </a:buClr>
        <a:buChar char="•"/>
        <a:defRPr sz="2200">
          <a:solidFill>
            <a:schemeClr val="bg1"/>
          </a:solidFill>
          <a:latin typeface="+mn-lt"/>
          <a:ea typeface="ヒラギノ角ゴ Pro W3" charset="-128"/>
          <a:cs typeface="ヒラギノ角ゴ Pro W3"/>
        </a:defRPr>
      </a:lvl3pPr>
      <a:lvl4pPr marL="1600200" indent="-228600" algn="l" rtl="0" eaLnBrk="0" fontAlgn="base" hangingPunct="0">
        <a:spcBef>
          <a:spcPct val="25000"/>
        </a:spcBef>
        <a:spcAft>
          <a:spcPct val="0"/>
        </a:spcAft>
        <a:buClr>
          <a:schemeClr val="bg1"/>
        </a:buClr>
        <a:buChar char="–"/>
        <a:defRPr sz="2000">
          <a:solidFill>
            <a:schemeClr val="bg1"/>
          </a:solidFill>
          <a:latin typeface="+mn-lt"/>
          <a:ea typeface="ヒラギノ角ゴ Pro W3" charset="-128"/>
          <a:cs typeface="ヒラギノ角ゴ Pro W3"/>
        </a:defRPr>
      </a:lvl4pPr>
      <a:lvl5pPr marL="2057400" indent="-228600" algn="l" rtl="0" eaLnBrk="0" fontAlgn="base" hangingPunct="0">
        <a:spcBef>
          <a:spcPct val="25000"/>
        </a:spcBef>
        <a:spcAft>
          <a:spcPct val="0"/>
        </a:spcAft>
        <a:buClr>
          <a:schemeClr val="bg1"/>
        </a:buClr>
        <a:buChar char="»"/>
        <a:defRPr sz="2000">
          <a:solidFill>
            <a:schemeClr val="bg1"/>
          </a:solidFill>
          <a:latin typeface="+mn-lt"/>
          <a:ea typeface="ヒラギノ角ゴ Pro W3" charset="-128"/>
          <a:cs typeface="ヒラギノ角ゴ Pro W3"/>
        </a:defRPr>
      </a:lvl5pPr>
      <a:lvl6pPr marL="2514600" indent="-228600" algn="l" rtl="0" eaLnBrk="0" fontAlgn="base" hangingPunct="0">
        <a:spcBef>
          <a:spcPct val="25000"/>
        </a:spcBef>
        <a:spcAft>
          <a:spcPct val="0"/>
        </a:spcAft>
        <a:buChar char="»"/>
        <a:defRPr sz="2000">
          <a:solidFill>
            <a:schemeClr val="tx1"/>
          </a:solidFill>
          <a:latin typeface="+mn-lt"/>
          <a:ea typeface="ヒラギノ角ゴ Pro W3" charset="-128"/>
        </a:defRPr>
      </a:lvl6pPr>
      <a:lvl7pPr marL="2971800" indent="-228600" algn="l" rtl="0" eaLnBrk="0" fontAlgn="base" hangingPunct="0">
        <a:spcBef>
          <a:spcPct val="25000"/>
        </a:spcBef>
        <a:spcAft>
          <a:spcPct val="0"/>
        </a:spcAft>
        <a:buChar char="»"/>
        <a:defRPr sz="2000">
          <a:solidFill>
            <a:schemeClr val="tx1"/>
          </a:solidFill>
          <a:latin typeface="+mn-lt"/>
          <a:ea typeface="ヒラギノ角ゴ Pro W3" charset="-128"/>
        </a:defRPr>
      </a:lvl7pPr>
      <a:lvl8pPr marL="3429000" indent="-228600" algn="l" rtl="0" eaLnBrk="0" fontAlgn="base" hangingPunct="0">
        <a:spcBef>
          <a:spcPct val="25000"/>
        </a:spcBef>
        <a:spcAft>
          <a:spcPct val="0"/>
        </a:spcAft>
        <a:buChar char="»"/>
        <a:defRPr sz="2000">
          <a:solidFill>
            <a:schemeClr val="tx1"/>
          </a:solidFill>
          <a:latin typeface="+mn-lt"/>
          <a:ea typeface="ヒラギノ角ゴ Pro W3" charset="-128"/>
        </a:defRPr>
      </a:lvl8pPr>
      <a:lvl9pPr marL="3886200" indent="-228600" algn="l" rtl="0" eaLnBrk="0" fontAlgn="base" hangingPunct="0">
        <a:spcBef>
          <a:spcPct val="25000"/>
        </a:spcBef>
        <a:spcAft>
          <a:spcPct val="0"/>
        </a:spcAft>
        <a:buChar char="»"/>
        <a:defRPr sz="2000">
          <a:solidFill>
            <a:schemeClr val="tx1"/>
          </a:solidFill>
          <a:latin typeface="+mn-lt"/>
          <a:ea typeface="ヒラギノ角ゴ Pro W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0.xml"/><Relationship Id="rId1" Type="http://schemas.openxmlformats.org/officeDocument/2006/relationships/tags" Target="../tags/tag18.xml"/><Relationship Id="rId2" Type="http://schemas.openxmlformats.org/officeDocument/2006/relationships/tags" Target="../tags/tag1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1.xml"/><Relationship Id="rId1" Type="http://schemas.openxmlformats.org/officeDocument/2006/relationships/tags" Target="../tags/tag20.xml"/><Relationship Id="rId2" Type="http://schemas.openxmlformats.org/officeDocument/2006/relationships/tags" Target="../tags/tag2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2.xml"/><Relationship Id="rId1" Type="http://schemas.openxmlformats.org/officeDocument/2006/relationships/tags" Target="../tags/tag22.xml"/><Relationship Id="rId2" Type="http://schemas.openxmlformats.org/officeDocument/2006/relationships/tags" Target="../tags/tag2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3.xml"/><Relationship Id="rId1" Type="http://schemas.openxmlformats.org/officeDocument/2006/relationships/tags" Target="../tags/tag24.xml"/><Relationship Id="rId2" Type="http://schemas.openxmlformats.org/officeDocument/2006/relationships/tags" Target="../tags/tag2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4.xml"/><Relationship Id="rId1" Type="http://schemas.openxmlformats.org/officeDocument/2006/relationships/tags" Target="../tags/tag26.xml"/><Relationship Id="rId2" Type="http://schemas.openxmlformats.org/officeDocument/2006/relationships/tags" Target="../tags/tag27.xml"/></Relationships>
</file>

<file path=ppt/slides/_rels/slide15.xml.rels><?xml version="1.0" encoding="UTF-8" standalone="yes"?>
<Relationships xmlns="http://schemas.openxmlformats.org/package/2006/relationships"><Relationship Id="rId3" Type="http://schemas.openxmlformats.org/officeDocument/2006/relationships/tags" Target="../tags/tag30.xml"/><Relationship Id="rId4" Type="http://schemas.openxmlformats.org/officeDocument/2006/relationships/tags" Target="../tags/tag31.xml"/><Relationship Id="rId5" Type="http://schemas.openxmlformats.org/officeDocument/2006/relationships/slideLayout" Target="../slideLayouts/slideLayout7.xml"/><Relationship Id="rId6" Type="http://schemas.openxmlformats.org/officeDocument/2006/relationships/notesSlide" Target="../notesSlides/notesSlide15.xml"/><Relationship Id="rId7" Type="http://schemas.openxmlformats.org/officeDocument/2006/relationships/image" Target="../media/image4.jpeg"/><Relationship Id="rId1" Type="http://schemas.openxmlformats.org/officeDocument/2006/relationships/tags" Target="../tags/tag28.xml"/><Relationship Id="rId2" Type="http://schemas.openxmlformats.org/officeDocument/2006/relationships/tags" Target="../tags/tag29.xml"/></Relationships>
</file>

<file path=ppt/slides/_rels/slide16.xml.rels><?xml version="1.0" encoding="UTF-8" standalone="yes"?>
<Relationships xmlns="http://schemas.openxmlformats.org/package/2006/relationships"><Relationship Id="rId1" Type="http://schemas.openxmlformats.org/officeDocument/2006/relationships/tags" Target="../tags/tag32.xml"/><Relationship Id="rId2" Type="http://schemas.openxmlformats.org/officeDocument/2006/relationships/slideLayout" Target="../slideLayouts/slideLayout7.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tags" Target="../tags/tag35.xml"/><Relationship Id="rId4" Type="http://schemas.openxmlformats.org/officeDocument/2006/relationships/slideLayout" Target="../slideLayouts/slideLayout7.xml"/><Relationship Id="rId5" Type="http://schemas.openxmlformats.org/officeDocument/2006/relationships/notesSlide" Target="../notesSlides/notesSlide17.xml"/><Relationship Id="rId6" Type="http://schemas.openxmlformats.org/officeDocument/2006/relationships/image" Target="../media/image5.jpeg"/><Relationship Id="rId1" Type="http://schemas.openxmlformats.org/officeDocument/2006/relationships/tags" Target="../tags/tag33.xml"/><Relationship Id="rId2" Type="http://schemas.openxmlformats.org/officeDocument/2006/relationships/tags" Target="../tags/tag34.xml"/></Relationships>
</file>

<file path=ppt/slides/_rels/slide18.xml.rels><?xml version="1.0" encoding="UTF-8" standalone="yes"?>
<Relationships xmlns="http://schemas.openxmlformats.org/package/2006/relationships"><Relationship Id="rId1" Type="http://schemas.openxmlformats.org/officeDocument/2006/relationships/tags" Target="../tags/tag36.xml"/><Relationship Id="rId2" Type="http://schemas.openxmlformats.org/officeDocument/2006/relationships/slideLayout" Target="../slideLayouts/slideLayout7.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tags" Target="../tags/tag37.xml"/><Relationship Id="rId2" Type="http://schemas.openxmlformats.org/officeDocument/2006/relationships/slideLayout" Target="../slideLayouts/slideLayout7.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20.xml"/><Relationship Id="rId5" Type="http://schemas.openxmlformats.org/officeDocument/2006/relationships/image" Target="../media/image6.jpeg"/><Relationship Id="rId1" Type="http://schemas.openxmlformats.org/officeDocument/2006/relationships/tags" Target="../tags/tag38.xml"/><Relationship Id="rId2" Type="http://schemas.openxmlformats.org/officeDocument/2006/relationships/tags" Target="../tags/tag3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21.xml"/><Relationship Id="rId1" Type="http://schemas.openxmlformats.org/officeDocument/2006/relationships/tags" Target="../tags/tag40.xml"/><Relationship Id="rId2" Type="http://schemas.openxmlformats.org/officeDocument/2006/relationships/tags" Target="../tags/tag4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22.xml"/><Relationship Id="rId1" Type="http://schemas.openxmlformats.org/officeDocument/2006/relationships/tags" Target="../tags/tag42.xml"/><Relationship Id="rId2" Type="http://schemas.openxmlformats.org/officeDocument/2006/relationships/tags" Target="../tags/tag4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23.xml"/><Relationship Id="rId1" Type="http://schemas.openxmlformats.org/officeDocument/2006/relationships/tags" Target="../tags/tag44.xml"/><Relationship Id="rId2" Type="http://schemas.openxmlformats.org/officeDocument/2006/relationships/tags" Target="../tags/tag45.xml"/></Relationships>
</file>

<file path=ppt/slides/_rels/slide24.xml.rels><?xml version="1.0" encoding="UTF-8" standalone="yes"?>
<Relationships xmlns="http://schemas.openxmlformats.org/package/2006/relationships"><Relationship Id="rId3" Type="http://schemas.openxmlformats.org/officeDocument/2006/relationships/tags" Target="../tags/tag48.xml"/><Relationship Id="rId4" Type="http://schemas.openxmlformats.org/officeDocument/2006/relationships/slideLayout" Target="../slideLayouts/slideLayout7.xml"/><Relationship Id="rId5" Type="http://schemas.openxmlformats.org/officeDocument/2006/relationships/notesSlide" Target="../notesSlides/notesSlide24.xml"/><Relationship Id="rId6" Type="http://schemas.openxmlformats.org/officeDocument/2006/relationships/image" Target="../media/image7.jpeg"/><Relationship Id="rId1" Type="http://schemas.openxmlformats.org/officeDocument/2006/relationships/tags" Target="../tags/tag46.xml"/><Relationship Id="rId2" Type="http://schemas.openxmlformats.org/officeDocument/2006/relationships/tags" Target="../tags/tag47.xml"/></Relationships>
</file>

<file path=ppt/slides/_rels/slide25.xml.rels><?xml version="1.0" encoding="UTF-8" standalone="yes"?>
<Relationships xmlns="http://schemas.openxmlformats.org/package/2006/relationships"><Relationship Id="rId3" Type="http://schemas.openxmlformats.org/officeDocument/2006/relationships/tags" Target="../tags/tag51.xml"/><Relationship Id="rId4" Type="http://schemas.openxmlformats.org/officeDocument/2006/relationships/slideLayout" Target="../slideLayouts/slideLayout7.xml"/><Relationship Id="rId5" Type="http://schemas.openxmlformats.org/officeDocument/2006/relationships/notesSlide" Target="../notesSlides/notesSlide25.xml"/><Relationship Id="rId6" Type="http://schemas.openxmlformats.org/officeDocument/2006/relationships/image" Target="../media/image8.jpeg"/><Relationship Id="rId1" Type="http://schemas.openxmlformats.org/officeDocument/2006/relationships/tags" Target="../tags/tag49.xml"/><Relationship Id="rId2" Type="http://schemas.openxmlformats.org/officeDocument/2006/relationships/tags" Target="../tags/tag50.xml"/></Relationships>
</file>

<file path=ppt/slides/_rels/slide26.xml.rels><?xml version="1.0" encoding="UTF-8" standalone="yes"?>
<Relationships xmlns="http://schemas.openxmlformats.org/package/2006/relationships"><Relationship Id="rId3" Type="http://schemas.openxmlformats.org/officeDocument/2006/relationships/tags" Target="../tags/tag54.xml"/><Relationship Id="rId4" Type="http://schemas.openxmlformats.org/officeDocument/2006/relationships/slideLayout" Target="../slideLayouts/slideLayout7.xml"/><Relationship Id="rId5" Type="http://schemas.openxmlformats.org/officeDocument/2006/relationships/notesSlide" Target="../notesSlides/notesSlide26.xml"/><Relationship Id="rId6" Type="http://schemas.openxmlformats.org/officeDocument/2006/relationships/image" Target="../media/image8.jpeg"/><Relationship Id="rId1" Type="http://schemas.openxmlformats.org/officeDocument/2006/relationships/tags" Target="../tags/tag52.xml"/><Relationship Id="rId2" Type="http://schemas.openxmlformats.org/officeDocument/2006/relationships/tags" Target="../tags/tag53.xml"/></Relationships>
</file>

<file path=ppt/slides/_rels/slide27.xml.rels><?xml version="1.0" encoding="UTF-8" standalone="yes"?>
<Relationships xmlns="http://schemas.openxmlformats.org/package/2006/relationships"><Relationship Id="rId3" Type="http://schemas.openxmlformats.org/officeDocument/2006/relationships/tags" Target="../tags/tag57.xml"/><Relationship Id="rId4" Type="http://schemas.openxmlformats.org/officeDocument/2006/relationships/slideLayout" Target="../slideLayouts/slideLayout7.xml"/><Relationship Id="rId5" Type="http://schemas.openxmlformats.org/officeDocument/2006/relationships/notesSlide" Target="../notesSlides/notesSlide27.xml"/><Relationship Id="rId6" Type="http://schemas.openxmlformats.org/officeDocument/2006/relationships/image" Target="../media/image9.jpeg"/><Relationship Id="rId1" Type="http://schemas.openxmlformats.org/officeDocument/2006/relationships/tags" Target="../tags/tag55.xml"/><Relationship Id="rId2" Type="http://schemas.openxmlformats.org/officeDocument/2006/relationships/tags" Target="../tags/tag56.xml"/></Relationships>
</file>

<file path=ppt/slides/_rels/slide28.xml.rels><?xml version="1.0" encoding="UTF-8" standalone="yes"?>
<Relationships xmlns="http://schemas.openxmlformats.org/package/2006/relationships"><Relationship Id="rId1" Type="http://schemas.openxmlformats.org/officeDocument/2006/relationships/tags" Target="../tags/tag58.xml"/><Relationship Id="rId2" Type="http://schemas.openxmlformats.org/officeDocument/2006/relationships/slideLayout" Target="../slideLayouts/slideLayout7.xml"/><Relationship Id="rId3"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29.xml"/><Relationship Id="rId1" Type="http://schemas.openxmlformats.org/officeDocument/2006/relationships/tags" Target="../tags/tag59.xml"/><Relationship Id="rId2" Type="http://schemas.openxmlformats.org/officeDocument/2006/relationships/tags" Target="../tags/tag60.xml"/></Relationships>
</file>

<file path=ppt/slides/_rels/slide3.xml.rels><?xml version="1.0" encoding="UTF-8" standalone="yes"?>
<Relationships xmlns="http://schemas.openxmlformats.org/package/2006/relationships"><Relationship Id="rId3" Type="http://schemas.openxmlformats.org/officeDocument/2006/relationships/tags" Target="../tags/tag5.xml"/><Relationship Id="rId4" Type="http://schemas.openxmlformats.org/officeDocument/2006/relationships/slideLayout" Target="../slideLayouts/slideLayout7.xml"/><Relationship Id="rId5" Type="http://schemas.openxmlformats.org/officeDocument/2006/relationships/notesSlide" Target="../notesSlides/notesSlide3.xml"/><Relationship Id="rId6" Type="http://schemas.openxmlformats.org/officeDocument/2006/relationships/image" Target="../media/image3.jpeg"/><Relationship Id="rId1" Type="http://schemas.openxmlformats.org/officeDocument/2006/relationships/tags" Target="../tags/tag3.xml"/><Relationship Id="rId2"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30.xml"/><Relationship Id="rId1" Type="http://schemas.openxmlformats.org/officeDocument/2006/relationships/tags" Target="../tags/tag61.xml"/><Relationship Id="rId2" Type="http://schemas.openxmlformats.org/officeDocument/2006/relationships/tags" Target="../tags/tag62.xml"/></Relationships>
</file>

<file path=ppt/slides/_rels/slide31.xml.rels><?xml version="1.0" encoding="UTF-8" standalone="yes"?>
<Relationships xmlns="http://schemas.openxmlformats.org/package/2006/relationships"><Relationship Id="rId1" Type="http://schemas.openxmlformats.org/officeDocument/2006/relationships/tags" Target="../tags/tag63.xml"/><Relationship Id="rId2" Type="http://schemas.openxmlformats.org/officeDocument/2006/relationships/slideLayout" Target="../slideLayouts/slideLayout2.xml"/><Relationship Id="rId3"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tags" Target="../tags/tag64.xml"/><Relationship Id="rId2" Type="http://schemas.openxmlformats.org/officeDocument/2006/relationships/slideLayout" Target="../slideLayouts/slideLayout7.xml"/><Relationship Id="rId3"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tags" Target="../tags/tag65.xml"/><Relationship Id="rId2" Type="http://schemas.openxmlformats.org/officeDocument/2006/relationships/slideLayout" Target="../slideLayouts/slideLayout7.xml"/><Relationship Id="rId3"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tags" Target="../tags/tag66.xml"/><Relationship Id="rId2" Type="http://schemas.openxmlformats.org/officeDocument/2006/relationships/slideLayout" Target="../slideLayouts/slideLayout7.xml"/><Relationship Id="rId3"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tags" Target="../tags/tag67.xml"/><Relationship Id="rId2" Type="http://schemas.openxmlformats.org/officeDocument/2006/relationships/slideLayout" Target="../slideLayouts/slideLayout7.xml"/><Relationship Id="rId3"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tags" Target="../tags/tag68.xml"/><Relationship Id="rId2" Type="http://schemas.openxmlformats.org/officeDocument/2006/relationships/slideLayout" Target="../slideLayouts/slideLayout7.xml"/><Relationship Id="rId3"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37.xml"/><Relationship Id="rId5" Type="http://schemas.openxmlformats.org/officeDocument/2006/relationships/image" Target="../media/image10.jpeg"/><Relationship Id="rId1" Type="http://schemas.openxmlformats.org/officeDocument/2006/relationships/tags" Target="../tags/tag69.xml"/><Relationship Id="rId2" Type="http://schemas.openxmlformats.org/officeDocument/2006/relationships/tags" Target="../tags/tag70.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38.xml"/><Relationship Id="rId1" Type="http://schemas.openxmlformats.org/officeDocument/2006/relationships/tags" Target="../tags/tag71.xml"/><Relationship Id="rId2" Type="http://schemas.openxmlformats.org/officeDocument/2006/relationships/tags" Target="../tags/tag72.xml"/></Relationships>
</file>

<file path=ppt/slides/_rels/slide39.xml.rels><?xml version="1.0" encoding="UTF-8" standalone="yes"?>
<Relationships xmlns="http://schemas.openxmlformats.org/package/2006/relationships"><Relationship Id="rId1" Type="http://schemas.openxmlformats.org/officeDocument/2006/relationships/tags" Target="../tags/tag73.xml"/><Relationship Id="rId2" Type="http://schemas.openxmlformats.org/officeDocument/2006/relationships/slideLayout" Target="../slideLayouts/slideLayout7.xml"/><Relationship Id="rId3"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4.xml"/><Relationship Id="rId1" Type="http://schemas.openxmlformats.org/officeDocument/2006/relationships/tags" Target="../tags/tag6.xml"/><Relationship Id="rId2" Type="http://schemas.openxmlformats.org/officeDocument/2006/relationships/tags" Target="../tags/tag7.xml"/></Relationships>
</file>

<file path=ppt/slides/_rels/slide40.xml.rels><?xml version="1.0" encoding="UTF-8" standalone="yes"?>
<Relationships xmlns="http://schemas.openxmlformats.org/package/2006/relationships"><Relationship Id="rId1" Type="http://schemas.openxmlformats.org/officeDocument/2006/relationships/tags" Target="../tags/tag74.xml"/><Relationship Id="rId2" Type="http://schemas.openxmlformats.org/officeDocument/2006/relationships/slideLayout" Target="../slideLayouts/slideLayout7.xml"/><Relationship Id="rId3"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41.xml"/><Relationship Id="rId1" Type="http://schemas.openxmlformats.org/officeDocument/2006/relationships/tags" Target="../tags/tag75.xml"/><Relationship Id="rId2" Type="http://schemas.openxmlformats.org/officeDocument/2006/relationships/tags" Target="../tags/tag76.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2.xml"/><Relationship Id="rId5" Type="http://schemas.openxmlformats.org/officeDocument/2006/relationships/image" Target="../media/image11.jpeg"/><Relationship Id="rId1" Type="http://schemas.openxmlformats.org/officeDocument/2006/relationships/tags" Target="../tags/tag77.xml"/><Relationship Id="rId2" Type="http://schemas.openxmlformats.org/officeDocument/2006/relationships/tags" Target="../tags/tag78.xml"/></Relationships>
</file>

<file path=ppt/slides/_rels/slide43.xml.rels><?xml version="1.0" encoding="UTF-8" standalone="yes"?>
<Relationships xmlns="http://schemas.openxmlformats.org/package/2006/relationships"><Relationship Id="rId1" Type="http://schemas.openxmlformats.org/officeDocument/2006/relationships/tags" Target="../tags/tag79.xml"/><Relationship Id="rId2" Type="http://schemas.openxmlformats.org/officeDocument/2006/relationships/slideLayout" Target="../slideLayouts/slideLayout7.xml"/><Relationship Id="rId3"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44.xml"/><Relationship Id="rId1" Type="http://schemas.openxmlformats.org/officeDocument/2006/relationships/tags" Target="../tags/tag80.xml"/><Relationship Id="rId2" Type="http://schemas.openxmlformats.org/officeDocument/2006/relationships/tags" Target="../tags/tag81.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45.xml"/><Relationship Id="rId1" Type="http://schemas.openxmlformats.org/officeDocument/2006/relationships/tags" Target="../tags/tag82.xml"/><Relationship Id="rId2" Type="http://schemas.openxmlformats.org/officeDocument/2006/relationships/tags" Target="../tags/tag83.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46.xml"/><Relationship Id="rId1" Type="http://schemas.openxmlformats.org/officeDocument/2006/relationships/tags" Target="../tags/tag84.xml"/><Relationship Id="rId2" Type="http://schemas.openxmlformats.org/officeDocument/2006/relationships/tags" Target="../tags/tag85.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47.xml"/><Relationship Id="rId1" Type="http://schemas.openxmlformats.org/officeDocument/2006/relationships/tags" Target="../tags/tag86.xml"/><Relationship Id="rId2" Type="http://schemas.openxmlformats.org/officeDocument/2006/relationships/tags" Target="../tags/tag87.xml"/></Relationships>
</file>

<file path=ppt/slides/_rels/slide48.xml.rels><?xml version="1.0" encoding="UTF-8" standalone="yes"?>
<Relationships xmlns="http://schemas.openxmlformats.org/package/2006/relationships"><Relationship Id="rId3" Type="http://schemas.openxmlformats.org/officeDocument/2006/relationships/tags" Target="../tags/tag90.xml"/><Relationship Id="rId4" Type="http://schemas.openxmlformats.org/officeDocument/2006/relationships/slideLayout" Target="../slideLayouts/slideLayout7.xml"/><Relationship Id="rId5" Type="http://schemas.openxmlformats.org/officeDocument/2006/relationships/notesSlide" Target="../notesSlides/notesSlide48.xml"/><Relationship Id="rId6" Type="http://schemas.openxmlformats.org/officeDocument/2006/relationships/image" Target="../media/image12.jpeg"/><Relationship Id="rId1" Type="http://schemas.openxmlformats.org/officeDocument/2006/relationships/tags" Target="../tags/tag88.xml"/><Relationship Id="rId2" Type="http://schemas.openxmlformats.org/officeDocument/2006/relationships/tags" Target="../tags/tag89.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49.xml"/><Relationship Id="rId1" Type="http://schemas.openxmlformats.org/officeDocument/2006/relationships/tags" Target="../tags/tag91.xml"/><Relationship Id="rId2" Type="http://schemas.openxmlformats.org/officeDocument/2006/relationships/tags" Target="../tags/tag9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5.xml"/><Relationship Id="rId1" Type="http://schemas.openxmlformats.org/officeDocument/2006/relationships/tags" Target="../tags/tag8.xml"/><Relationship Id="rId2" Type="http://schemas.openxmlformats.org/officeDocument/2006/relationships/tags" Target="../tags/tag9.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50.xml"/><Relationship Id="rId1" Type="http://schemas.openxmlformats.org/officeDocument/2006/relationships/tags" Target="../tags/tag93.xml"/><Relationship Id="rId2" Type="http://schemas.openxmlformats.org/officeDocument/2006/relationships/tags" Target="../tags/tag94.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1.xml"/><Relationship Id="rId5" Type="http://schemas.openxmlformats.org/officeDocument/2006/relationships/image" Target="../media/image13.jpeg"/><Relationship Id="rId1" Type="http://schemas.openxmlformats.org/officeDocument/2006/relationships/tags" Target="../tags/tag95.xml"/><Relationship Id="rId2" Type="http://schemas.openxmlformats.org/officeDocument/2006/relationships/tags" Target="../tags/tag96.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2.xml"/><Relationship Id="rId5" Type="http://schemas.openxmlformats.org/officeDocument/2006/relationships/image" Target="../media/image13.jpeg"/><Relationship Id="rId1" Type="http://schemas.openxmlformats.org/officeDocument/2006/relationships/tags" Target="../tags/tag97.xml"/><Relationship Id="rId2" Type="http://schemas.openxmlformats.org/officeDocument/2006/relationships/tags" Target="../tags/tag98.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3.xml"/><Relationship Id="rId5" Type="http://schemas.openxmlformats.org/officeDocument/2006/relationships/image" Target="../media/image13.jpeg"/><Relationship Id="rId1" Type="http://schemas.openxmlformats.org/officeDocument/2006/relationships/tags" Target="../tags/tag99.xml"/><Relationship Id="rId2" Type="http://schemas.openxmlformats.org/officeDocument/2006/relationships/tags" Target="../tags/tag100.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4.xml"/><Relationship Id="rId5" Type="http://schemas.openxmlformats.org/officeDocument/2006/relationships/image" Target="../media/image13.jpeg"/><Relationship Id="rId1" Type="http://schemas.openxmlformats.org/officeDocument/2006/relationships/tags" Target="../tags/tag101.xml"/><Relationship Id="rId2" Type="http://schemas.openxmlformats.org/officeDocument/2006/relationships/tags" Target="../tags/tag102.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5.xml"/><Relationship Id="rId5" Type="http://schemas.openxmlformats.org/officeDocument/2006/relationships/image" Target="../media/image13.jpeg"/><Relationship Id="rId1" Type="http://schemas.openxmlformats.org/officeDocument/2006/relationships/tags" Target="../tags/tag103.xml"/><Relationship Id="rId2" Type="http://schemas.openxmlformats.org/officeDocument/2006/relationships/tags" Target="../tags/tag104.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6.xml"/><Relationship Id="rId5" Type="http://schemas.openxmlformats.org/officeDocument/2006/relationships/image" Target="../media/image13.jpeg"/><Relationship Id="rId1" Type="http://schemas.openxmlformats.org/officeDocument/2006/relationships/tags" Target="../tags/tag105.xml"/><Relationship Id="rId2" Type="http://schemas.openxmlformats.org/officeDocument/2006/relationships/tags" Target="../tags/tag106.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7.xml"/><Relationship Id="rId5" Type="http://schemas.openxmlformats.org/officeDocument/2006/relationships/image" Target="../media/image13.jpeg"/><Relationship Id="rId1" Type="http://schemas.openxmlformats.org/officeDocument/2006/relationships/tags" Target="../tags/tag107.xml"/><Relationship Id="rId2" Type="http://schemas.openxmlformats.org/officeDocument/2006/relationships/tags" Target="../tags/tag108.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8.xml"/><Relationship Id="rId5" Type="http://schemas.openxmlformats.org/officeDocument/2006/relationships/image" Target="../media/image13.jpeg"/><Relationship Id="rId1" Type="http://schemas.openxmlformats.org/officeDocument/2006/relationships/tags" Target="../tags/tag109.xml"/><Relationship Id="rId2" Type="http://schemas.openxmlformats.org/officeDocument/2006/relationships/tags" Target="../tags/tag110.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9.xml"/><Relationship Id="rId5" Type="http://schemas.openxmlformats.org/officeDocument/2006/relationships/image" Target="../media/image13.jpeg"/><Relationship Id="rId1" Type="http://schemas.openxmlformats.org/officeDocument/2006/relationships/tags" Target="../tags/tag111.xml"/><Relationship Id="rId2" Type="http://schemas.openxmlformats.org/officeDocument/2006/relationships/tags" Target="../tags/tag11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6.xml"/><Relationship Id="rId1" Type="http://schemas.openxmlformats.org/officeDocument/2006/relationships/tags" Target="../tags/tag10.xml"/><Relationship Id="rId2" Type="http://schemas.openxmlformats.org/officeDocument/2006/relationships/tags" Target="../tags/tag11.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60.xml"/><Relationship Id="rId5" Type="http://schemas.openxmlformats.org/officeDocument/2006/relationships/image" Target="../media/image13.jpeg"/><Relationship Id="rId1" Type="http://schemas.openxmlformats.org/officeDocument/2006/relationships/tags" Target="../tags/tag113.xml"/><Relationship Id="rId2" Type="http://schemas.openxmlformats.org/officeDocument/2006/relationships/tags" Target="../tags/tag114.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61.xml"/><Relationship Id="rId5" Type="http://schemas.openxmlformats.org/officeDocument/2006/relationships/image" Target="../media/image13.jpeg"/><Relationship Id="rId1" Type="http://schemas.openxmlformats.org/officeDocument/2006/relationships/tags" Target="../tags/tag115.xml"/><Relationship Id="rId2" Type="http://schemas.openxmlformats.org/officeDocument/2006/relationships/tags" Target="../tags/tag116.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62.xml"/><Relationship Id="rId5" Type="http://schemas.openxmlformats.org/officeDocument/2006/relationships/image" Target="../media/image13.jpeg"/><Relationship Id="rId1" Type="http://schemas.openxmlformats.org/officeDocument/2006/relationships/tags" Target="../tags/tag117.xml"/><Relationship Id="rId2" Type="http://schemas.openxmlformats.org/officeDocument/2006/relationships/tags" Target="../tags/tag118.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63.xml"/><Relationship Id="rId5" Type="http://schemas.openxmlformats.org/officeDocument/2006/relationships/image" Target="../media/image13.jpeg"/><Relationship Id="rId1" Type="http://schemas.openxmlformats.org/officeDocument/2006/relationships/tags" Target="../tags/tag119.xml"/><Relationship Id="rId2" Type="http://schemas.openxmlformats.org/officeDocument/2006/relationships/tags" Target="../tags/tag120.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64.xml"/><Relationship Id="rId5" Type="http://schemas.openxmlformats.org/officeDocument/2006/relationships/image" Target="../media/image13.jpeg"/><Relationship Id="rId1" Type="http://schemas.openxmlformats.org/officeDocument/2006/relationships/tags" Target="../tags/tag121.xml"/><Relationship Id="rId2" Type="http://schemas.openxmlformats.org/officeDocument/2006/relationships/tags" Target="../tags/tag122.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65.xml"/><Relationship Id="rId5" Type="http://schemas.openxmlformats.org/officeDocument/2006/relationships/image" Target="../media/image13.jpeg"/><Relationship Id="rId1" Type="http://schemas.openxmlformats.org/officeDocument/2006/relationships/tags" Target="../tags/tag123.xml"/><Relationship Id="rId2" Type="http://schemas.openxmlformats.org/officeDocument/2006/relationships/tags" Target="../tags/tag124.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66.xml"/><Relationship Id="rId5" Type="http://schemas.openxmlformats.org/officeDocument/2006/relationships/image" Target="../media/image13.jpeg"/><Relationship Id="rId1" Type="http://schemas.openxmlformats.org/officeDocument/2006/relationships/tags" Target="../tags/tag125.xml"/><Relationship Id="rId2" Type="http://schemas.openxmlformats.org/officeDocument/2006/relationships/tags" Target="../tags/tag126.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67.xml"/><Relationship Id="rId5" Type="http://schemas.openxmlformats.org/officeDocument/2006/relationships/image" Target="../media/image13.jpeg"/><Relationship Id="rId1" Type="http://schemas.openxmlformats.org/officeDocument/2006/relationships/tags" Target="../tags/tag127.xml"/><Relationship Id="rId2" Type="http://schemas.openxmlformats.org/officeDocument/2006/relationships/tags" Target="../tags/tag128.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68.xml"/><Relationship Id="rId5" Type="http://schemas.openxmlformats.org/officeDocument/2006/relationships/image" Target="../media/image13.jpeg"/><Relationship Id="rId1" Type="http://schemas.openxmlformats.org/officeDocument/2006/relationships/tags" Target="../tags/tag129.xml"/><Relationship Id="rId2" Type="http://schemas.openxmlformats.org/officeDocument/2006/relationships/tags" Target="../tags/tag130.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69.xml"/><Relationship Id="rId5" Type="http://schemas.openxmlformats.org/officeDocument/2006/relationships/image" Target="../media/image13.jpeg"/><Relationship Id="rId1" Type="http://schemas.openxmlformats.org/officeDocument/2006/relationships/tags" Target="../tags/tag131.xml"/><Relationship Id="rId2" Type="http://schemas.openxmlformats.org/officeDocument/2006/relationships/tags" Target="../tags/tag13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7.xml"/><Relationship Id="rId1" Type="http://schemas.openxmlformats.org/officeDocument/2006/relationships/tags" Target="../tags/tag12.xml"/><Relationship Id="rId2" Type="http://schemas.openxmlformats.org/officeDocument/2006/relationships/tags" Target="../tags/tag13.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70.xml"/><Relationship Id="rId5" Type="http://schemas.openxmlformats.org/officeDocument/2006/relationships/image" Target="../media/image13.jpeg"/><Relationship Id="rId1" Type="http://schemas.openxmlformats.org/officeDocument/2006/relationships/tags" Target="../tags/tag133.xml"/><Relationship Id="rId2" Type="http://schemas.openxmlformats.org/officeDocument/2006/relationships/tags" Target="../tags/tag134.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71.xml"/><Relationship Id="rId5" Type="http://schemas.openxmlformats.org/officeDocument/2006/relationships/image" Target="../media/image13.jpeg"/><Relationship Id="rId1" Type="http://schemas.openxmlformats.org/officeDocument/2006/relationships/tags" Target="../tags/tag135.xml"/><Relationship Id="rId2" Type="http://schemas.openxmlformats.org/officeDocument/2006/relationships/tags" Target="../tags/tag136.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72.xml"/><Relationship Id="rId5" Type="http://schemas.openxmlformats.org/officeDocument/2006/relationships/image" Target="../media/image13.jpeg"/><Relationship Id="rId1" Type="http://schemas.openxmlformats.org/officeDocument/2006/relationships/tags" Target="../tags/tag137.xml"/><Relationship Id="rId2" Type="http://schemas.openxmlformats.org/officeDocument/2006/relationships/tags" Target="../tags/tag138.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73.xml"/><Relationship Id="rId5" Type="http://schemas.openxmlformats.org/officeDocument/2006/relationships/image" Target="../media/image13.jpeg"/><Relationship Id="rId1" Type="http://schemas.openxmlformats.org/officeDocument/2006/relationships/tags" Target="../tags/tag139.xml"/><Relationship Id="rId2" Type="http://schemas.openxmlformats.org/officeDocument/2006/relationships/tags" Target="../tags/tag140.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74.xml"/><Relationship Id="rId5" Type="http://schemas.openxmlformats.org/officeDocument/2006/relationships/image" Target="../media/image13.jpeg"/><Relationship Id="rId1" Type="http://schemas.openxmlformats.org/officeDocument/2006/relationships/tags" Target="../tags/tag141.xml"/><Relationship Id="rId2" Type="http://schemas.openxmlformats.org/officeDocument/2006/relationships/tags" Target="../tags/tag142.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75.xml"/><Relationship Id="rId5" Type="http://schemas.openxmlformats.org/officeDocument/2006/relationships/image" Target="../media/image13.jpeg"/><Relationship Id="rId1" Type="http://schemas.openxmlformats.org/officeDocument/2006/relationships/tags" Target="../tags/tag143.xml"/><Relationship Id="rId2" Type="http://schemas.openxmlformats.org/officeDocument/2006/relationships/tags" Target="../tags/tag144.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76.xml"/><Relationship Id="rId5" Type="http://schemas.openxmlformats.org/officeDocument/2006/relationships/image" Target="../media/image13.jpeg"/><Relationship Id="rId1" Type="http://schemas.openxmlformats.org/officeDocument/2006/relationships/tags" Target="../tags/tag145.xml"/><Relationship Id="rId2" Type="http://schemas.openxmlformats.org/officeDocument/2006/relationships/tags" Target="../tags/tag146.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77.xml"/><Relationship Id="rId5" Type="http://schemas.openxmlformats.org/officeDocument/2006/relationships/image" Target="../media/image13.jpeg"/><Relationship Id="rId1" Type="http://schemas.openxmlformats.org/officeDocument/2006/relationships/tags" Target="../tags/tag147.xml"/><Relationship Id="rId2" Type="http://schemas.openxmlformats.org/officeDocument/2006/relationships/tags" Target="../tags/tag148.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78.xml"/><Relationship Id="rId5" Type="http://schemas.openxmlformats.org/officeDocument/2006/relationships/image" Target="../media/image13.jpeg"/><Relationship Id="rId1" Type="http://schemas.openxmlformats.org/officeDocument/2006/relationships/tags" Target="../tags/tag149.xml"/><Relationship Id="rId2" Type="http://schemas.openxmlformats.org/officeDocument/2006/relationships/tags" Target="../tags/tag150.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79.xml"/><Relationship Id="rId5" Type="http://schemas.openxmlformats.org/officeDocument/2006/relationships/image" Target="../media/image13.jpeg"/><Relationship Id="rId1" Type="http://schemas.openxmlformats.org/officeDocument/2006/relationships/tags" Target="../tags/tag151.xml"/><Relationship Id="rId2" Type="http://schemas.openxmlformats.org/officeDocument/2006/relationships/tags" Target="../tags/tag15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8.xml"/><Relationship Id="rId1" Type="http://schemas.openxmlformats.org/officeDocument/2006/relationships/tags" Target="../tags/tag14.xml"/><Relationship Id="rId2" Type="http://schemas.openxmlformats.org/officeDocument/2006/relationships/tags" Target="../tags/tag15.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80.xml"/><Relationship Id="rId5" Type="http://schemas.openxmlformats.org/officeDocument/2006/relationships/image" Target="../media/image13.jpeg"/><Relationship Id="rId1" Type="http://schemas.openxmlformats.org/officeDocument/2006/relationships/tags" Target="../tags/tag153.xml"/><Relationship Id="rId2" Type="http://schemas.openxmlformats.org/officeDocument/2006/relationships/tags" Target="../tags/tag154.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81.xml"/><Relationship Id="rId5" Type="http://schemas.openxmlformats.org/officeDocument/2006/relationships/image" Target="../media/image13.jpeg"/><Relationship Id="rId1" Type="http://schemas.openxmlformats.org/officeDocument/2006/relationships/tags" Target="../tags/tag155.xml"/><Relationship Id="rId2" Type="http://schemas.openxmlformats.org/officeDocument/2006/relationships/tags" Target="../tags/tag156.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82.xml"/><Relationship Id="rId5" Type="http://schemas.openxmlformats.org/officeDocument/2006/relationships/image" Target="../media/image13.jpeg"/><Relationship Id="rId1" Type="http://schemas.openxmlformats.org/officeDocument/2006/relationships/tags" Target="../tags/tag157.xml"/><Relationship Id="rId2" Type="http://schemas.openxmlformats.org/officeDocument/2006/relationships/tags" Target="../tags/tag158.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83.xml"/><Relationship Id="rId5" Type="http://schemas.openxmlformats.org/officeDocument/2006/relationships/image" Target="../media/image13.jpeg"/><Relationship Id="rId1" Type="http://schemas.openxmlformats.org/officeDocument/2006/relationships/tags" Target="../tags/tag159.xml"/><Relationship Id="rId2" Type="http://schemas.openxmlformats.org/officeDocument/2006/relationships/tags" Target="../tags/tag160.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84.xml"/><Relationship Id="rId5" Type="http://schemas.openxmlformats.org/officeDocument/2006/relationships/image" Target="../media/image13.jpeg"/><Relationship Id="rId1" Type="http://schemas.openxmlformats.org/officeDocument/2006/relationships/tags" Target="../tags/tag161.xml"/><Relationship Id="rId2" Type="http://schemas.openxmlformats.org/officeDocument/2006/relationships/tags" Target="../tags/tag162.xml"/></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85.xml"/><Relationship Id="rId5" Type="http://schemas.openxmlformats.org/officeDocument/2006/relationships/image" Target="../media/image13.jpeg"/><Relationship Id="rId1" Type="http://schemas.openxmlformats.org/officeDocument/2006/relationships/tags" Target="../tags/tag163.xml"/><Relationship Id="rId2" Type="http://schemas.openxmlformats.org/officeDocument/2006/relationships/tags" Target="../tags/tag164.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86.xml"/><Relationship Id="rId5" Type="http://schemas.openxmlformats.org/officeDocument/2006/relationships/image" Target="../media/image13.jpeg"/><Relationship Id="rId1" Type="http://schemas.openxmlformats.org/officeDocument/2006/relationships/tags" Target="../tags/tag165.xml"/><Relationship Id="rId2" Type="http://schemas.openxmlformats.org/officeDocument/2006/relationships/tags" Target="../tags/tag166.xm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87.xml"/><Relationship Id="rId5" Type="http://schemas.openxmlformats.org/officeDocument/2006/relationships/image" Target="../media/image13.jpeg"/><Relationship Id="rId1" Type="http://schemas.openxmlformats.org/officeDocument/2006/relationships/tags" Target="../tags/tag167.xml"/><Relationship Id="rId2" Type="http://schemas.openxmlformats.org/officeDocument/2006/relationships/tags" Target="../tags/tag168.xm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88.xml"/><Relationship Id="rId5" Type="http://schemas.openxmlformats.org/officeDocument/2006/relationships/image" Target="../media/image13.jpeg"/><Relationship Id="rId1" Type="http://schemas.openxmlformats.org/officeDocument/2006/relationships/tags" Target="../tags/tag169.xml"/><Relationship Id="rId2" Type="http://schemas.openxmlformats.org/officeDocument/2006/relationships/tags" Target="../tags/tag170.xm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89.xml"/><Relationship Id="rId5" Type="http://schemas.openxmlformats.org/officeDocument/2006/relationships/image" Target="../media/image13.jpeg"/><Relationship Id="rId1" Type="http://schemas.openxmlformats.org/officeDocument/2006/relationships/tags" Target="../tags/tag171.xml"/><Relationship Id="rId2" Type="http://schemas.openxmlformats.org/officeDocument/2006/relationships/tags" Target="../tags/tag17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9.xml"/><Relationship Id="rId1" Type="http://schemas.openxmlformats.org/officeDocument/2006/relationships/tags" Target="../tags/tag16.xml"/><Relationship Id="rId2"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7"/>
          <p:cNvSpPr txBox="1">
            <a:spLocks noChangeArrowheads="1"/>
          </p:cNvSpPr>
          <p:nvPr/>
        </p:nvSpPr>
        <p:spPr bwMode="auto">
          <a:xfrm>
            <a:off x="0" y="3352800"/>
            <a:ext cx="9144000" cy="1981200"/>
          </a:xfrm>
          <a:prstGeom prst="rect">
            <a:avLst/>
          </a:prstGeom>
          <a:gradFill rotWithShape="0">
            <a:gsLst>
              <a:gs pos="0">
                <a:srgbClr val="66CCFF">
                  <a:alpha val="89998"/>
                </a:srgbClr>
              </a:gs>
              <a:gs pos="100000">
                <a:srgbClr val="0080FF">
                  <a:alpha val="14000"/>
                </a:srgbClr>
              </a:gs>
            </a:gsLst>
            <a:lin ang="2700000" scaled="1"/>
          </a:gradFill>
          <a:ln>
            <a:noFill/>
          </a:ln>
          <a:extLst>
            <a:ext uri="{91240B29-F687-4F45-9708-019B960494DF}">
              <a14:hiddenLine xmlns:a14="http://schemas.microsoft.com/office/drawing/2010/main" w="9525">
                <a:solidFill>
                  <a:srgbClr val="B3B3B3">
                    <a:alpha val="39999"/>
                  </a:srgbClr>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a:lnSpc>
                <a:spcPct val="105000"/>
              </a:lnSpc>
              <a:spcBef>
                <a:spcPct val="50000"/>
              </a:spcBef>
              <a:buClr>
                <a:srgbClr val="F37021"/>
              </a:buClr>
            </a:pPr>
            <a:endParaRPr lang="en-US" altLang="en-US" sz="100" b="1">
              <a:solidFill>
                <a:schemeClr val="bg1"/>
              </a:solidFill>
              <a:latin typeface="Arial" charset="0"/>
            </a:endParaRPr>
          </a:p>
          <a:p>
            <a:pPr algn="ctr">
              <a:lnSpc>
                <a:spcPct val="105000"/>
              </a:lnSpc>
              <a:spcBef>
                <a:spcPts val="2500"/>
              </a:spcBef>
              <a:buClr>
                <a:srgbClr val="F37021"/>
              </a:buClr>
            </a:pPr>
            <a:r>
              <a:rPr lang="en-US" altLang="en-US" sz="4000" b="1">
                <a:solidFill>
                  <a:schemeClr val="bg1"/>
                </a:solidFill>
                <a:latin typeface="Arial" charset="0"/>
              </a:rPr>
              <a:t>Chapter 1</a:t>
            </a:r>
          </a:p>
          <a:p>
            <a:pPr algn="ctr">
              <a:lnSpc>
                <a:spcPct val="105000"/>
              </a:lnSpc>
              <a:spcBef>
                <a:spcPts val="200"/>
              </a:spcBef>
              <a:buClr>
                <a:srgbClr val="F37021"/>
              </a:buClr>
            </a:pPr>
            <a:r>
              <a:rPr lang="en-US" altLang="en-US" sz="3200" b="1">
                <a:solidFill>
                  <a:schemeClr val="bg1"/>
                </a:solidFill>
                <a:latin typeface="Arial" charset="0"/>
              </a:rPr>
              <a:t>EMS Systems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idx="4294967295"/>
            <p:custDataLst>
              <p:tags r:id="rId1"/>
            </p:custDataLst>
          </p:nvPr>
        </p:nvSpPr>
        <p:spPr/>
        <p:txBody>
          <a:bodyPr/>
          <a:lstStyle/>
          <a:p>
            <a:pPr eaLnBrk="1" hangingPunct="1">
              <a:defRPr/>
            </a:pPr>
            <a:r>
              <a:rPr lang="en-US" dirty="0" smtClean="0">
                <a:cs typeface="+mj-cs"/>
              </a:rPr>
              <a:t>Licensure Requirements</a:t>
            </a:r>
            <a:r>
              <a:rPr lang="en-US" sz="2400" dirty="0" smtClean="0">
                <a:cs typeface="+mj-cs"/>
              </a:rPr>
              <a:t> </a:t>
            </a:r>
            <a:endParaRPr lang="en-US" sz="2800" b="0" dirty="0" smtClean="0">
              <a:cs typeface="+mj-cs"/>
            </a:endParaRPr>
          </a:p>
        </p:txBody>
      </p:sp>
      <p:sp>
        <p:nvSpPr>
          <p:cNvPr id="11267" name="Rectangle 3"/>
          <p:cNvSpPr>
            <a:spLocks noGrp="1" noChangeArrowheads="1"/>
          </p:cNvSpPr>
          <p:nvPr>
            <p:ph type="body" idx="4294967295"/>
            <p:custDataLst>
              <p:tags r:id="rId2"/>
            </p:custDataLst>
          </p:nvPr>
        </p:nvSpPr>
        <p:spPr>
          <a:extLst>
            <a:ext uri="{91240B29-F687-4F45-9708-019B960494DF}">
              <a14:hiddenLine xmlns:a14="http://schemas.microsoft.com/office/drawing/2010/main" w="19050" cap="flat">
                <a:solidFill>
                  <a:srgbClr val="000000"/>
                </a:solidFill>
                <a:miter lim="800000"/>
                <a:headEnd/>
                <a:tailEnd/>
              </a14:hiddenLine>
            </a:ext>
          </a:extLst>
        </p:spPr>
        <p:txBody>
          <a:bodyPr tIns="182880" rIns="137160"/>
          <a:lstStyle/>
          <a:p>
            <a:pPr eaLnBrk="1" hangingPunct="1"/>
            <a:r>
              <a:rPr lang="en-US" altLang="en-US">
                <a:ea typeface="ヒラギノ角ゴ Pro W3" charset="-128"/>
              </a:rPr>
              <a:t>Americans with Disabilities Act (ADA)</a:t>
            </a:r>
          </a:p>
          <a:p>
            <a:pPr lvl="1" eaLnBrk="1" hangingPunct="1"/>
            <a:r>
              <a:rPr lang="en-US" altLang="en-US"/>
              <a:t>Prohibits employers from failing to provide full and equal employment.</a:t>
            </a:r>
          </a:p>
          <a:p>
            <a:pPr eaLnBrk="1" hangingPunct="1"/>
            <a:r>
              <a:rPr lang="en-US" altLang="en-US">
                <a:ea typeface="ヒラギノ角ゴ Pro W3" charset="-128"/>
              </a:rPr>
              <a:t>Background checks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custDataLst>
              <p:tags r:id="rId1"/>
            </p:custDataLst>
          </p:nvPr>
        </p:nvSpPr>
        <p:spPr/>
        <p:txBody>
          <a:bodyPr/>
          <a:lstStyle/>
          <a:p>
            <a:pPr eaLnBrk="1" hangingPunct="1">
              <a:defRPr/>
            </a:pPr>
            <a:r>
              <a:rPr lang="en-US" dirty="0" smtClean="0">
                <a:cs typeface="+mj-cs"/>
              </a:rPr>
              <a:t>Overview of the EMS System</a:t>
            </a:r>
            <a:r>
              <a:rPr lang="en-US" sz="2400" dirty="0" smtClean="0">
                <a:cs typeface="+mj-cs"/>
              </a:rPr>
              <a:t> </a:t>
            </a:r>
            <a:br>
              <a:rPr lang="en-US" sz="2400" dirty="0" smtClean="0">
                <a:cs typeface="+mj-cs"/>
              </a:rPr>
            </a:br>
            <a:r>
              <a:rPr lang="en-US" sz="2800" b="0" dirty="0" smtClean="0">
                <a:cs typeface="+mj-cs"/>
              </a:rPr>
              <a:t>(1 of 3)</a:t>
            </a:r>
          </a:p>
        </p:txBody>
      </p:sp>
      <p:sp>
        <p:nvSpPr>
          <p:cNvPr id="12291" name="Content Placeholder 2"/>
          <p:cNvSpPr>
            <a:spLocks noGrp="1"/>
          </p:cNvSpPr>
          <p:nvPr>
            <p:ph idx="4294967295"/>
            <p:custDataLst>
              <p:tags r:id="rId2"/>
            </p:custDataLst>
          </p:nvPr>
        </p:nvSpPr>
        <p:spPr>
          <a:extLst>
            <a:ext uri="{91240B29-F687-4F45-9708-019B960494DF}">
              <a14:hiddenLine xmlns:a14="http://schemas.microsoft.com/office/drawing/2010/main" w="19050" cap="flat">
                <a:solidFill>
                  <a:srgbClr val="000000"/>
                </a:solidFill>
                <a:miter lim="800000"/>
                <a:headEnd/>
                <a:tailEnd/>
              </a14:hiddenLine>
            </a:ext>
          </a:extLst>
        </p:spPr>
        <p:txBody>
          <a:bodyPr tIns="182880" rIns="137160"/>
          <a:lstStyle/>
          <a:p>
            <a:pPr eaLnBrk="1" hangingPunct="1">
              <a:spcBef>
                <a:spcPct val="25000"/>
              </a:spcBef>
            </a:pPr>
            <a:r>
              <a:rPr lang="en-US" altLang="en-US">
                <a:ea typeface="ヒラギノ角ゴ Pro W3" charset="-128"/>
              </a:rPr>
              <a:t>Origins of EMS:</a:t>
            </a:r>
          </a:p>
          <a:p>
            <a:pPr lvl="1" eaLnBrk="1" hangingPunct="1"/>
            <a:r>
              <a:rPr lang="en-US" altLang="en-US"/>
              <a:t>Volunteer ambulances in World War I</a:t>
            </a:r>
          </a:p>
          <a:p>
            <a:pPr lvl="1" eaLnBrk="1" hangingPunct="1"/>
            <a:r>
              <a:rPr lang="en-US" altLang="en-US"/>
              <a:t>Field care in World War II</a:t>
            </a:r>
          </a:p>
          <a:p>
            <a:pPr lvl="1" eaLnBrk="1" hangingPunct="1"/>
            <a:r>
              <a:rPr lang="en-US" altLang="en-US"/>
              <a:t>Field medic and rapid helicopter evacuation in Korean conflict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custDataLst>
              <p:tags r:id="rId1"/>
            </p:custDataLst>
          </p:nvPr>
        </p:nvSpPr>
        <p:spPr/>
        <p:txBody>
          <a:bodyPr/>
          <a:lstStyle/>
          <a:p>
            <a:pPr eaLnBrk="1" hangingPunct="1">
              <a:defRPr/>
            </a:pPr>
            <a:r>
              <a:rPr lang="en-US" dirty="0" smtClean="0">
                <a:cs typeface="+mj-cs"/>
              </a:rPr>
              <a:t>Overview of the EMS System </a:t>
            </a:r>
            <a:br>
              <a:rPr lang="en-US" dirty="0" smtClean="0">
                <a:cs typeface="+mj-cs"/>
              </a:rPr>
            </a:br>
            <a:r>
              <a:rPr lang="en-US" sz="2800" b="0" dirty="0" smtClean="0">
                <a:cs typeface="+mj-cs"/>
              </a:rPr>
              <a:t>(2 of 3)</a:t>
            </a:r>
          </a:p>
        </p:txBody>
      </p:sp>
      <p:sp>
        <p:nvSpPr>
          <p:cNvPr id="13315" name="Content Placeholder 2"/>
          <p:cNvSpPr>
            <a:spLocks noGrp="1"/>
          </p:cNvSpPr>
          <p:nvPr>
            <p:ph idx="4294967295"/>
            <p:custDataLst>
              <p:tags r:id="rId2"/>
            </p:custDataLst>
          </p:nvPr>
        </p:nvSpPr>
        <p:spPr>
          <a:extLst>
            <a:ext uri="{91240B29-F687-4F45-9708-019B960494DF}">
              <a14:hiddenLine xmlns:a14="http://schemas.microsoft.com/office/drawing/2010/main" w="19050" cap="flat">
                <a:solidFill>
                  <a:srgbClr val="000000"/>
                </a:solidFill>
                <a:miter lim="800000"/>
                <a:headEnd/>
                <a:tailEnd/>
              </a14:hiddenLine>
            </a:ext>
          </a:extLst>
        </p:spPr>
        <p:txBody>
          <a:bodyPr tIns="182880" rIns="137160"/>
          <a:lstStyle/>
          <a:p>
            <a:pPr eaLnBrk="1" hangingPunct="1"/>
            <a:r>
              <a:rPr lang="en-US" altLang="en-US">
                <a:ea typeface="ヒラギノ角ゴ Pro W3" charset="-128"/>
              </a:rPr>
              <a:t>1966</a:t>
            </a:r>
          </a:p>
          <a:p>
            <a:pPr lvl="1" eaLnBrk="1" hangingPunct="1"/>
            <a:r>
              <a:rPr lang="en-US" altLang="en-US" i="1"/>
              <a:t>Accidental Death and Disability: The Neglected Disease of Modern Society </a:t>
            </a:r>
            <a:r>
              <a:rPr lang="en-US" altLang="en-US"/>
              <a:t>established EMS</a:t>
            </a:r>
            <a:endParaRPr lang="en-US" altLang="en-US" i="1"/>
          </a:p>
          <a:p>
            <a:pPr eaLnBrk="1" hangingPunct="1"/>
            <a:r>
              <a:rPr lang="en-US" altLang="en-US">
                <a:ea typeface="ヒラギノ角ゴ Pro W3" charset="-128"/>
              </a:rPr>
              <a:t>Early 1970s</a:t>
            </a:r>
          </a:p>
          <a:p>
            <a:pPr lvl="1" eaLnBrk="1" hangingPunct="1"/>
            <a:r>
              <a:rPr lang="en-US" altLang="en-US"/>
              <a:t>DOT published the first EMT training curriculum</a:t>
            </a:r>
          </a:p>
          <a:p>
            <a:pPr eaLnBrk="1" hangingPunct="1"/>
            <a:r>
              <a:rPr lang="en-US" altLang="en-US">
                <a:ea typeface="ヒラギノ角ゴ Pro W3" charset="-128"/>
              </a:rPr>
              <a:t>1971</a:t>
            </a:r>
          </a:p>
          <a:p>
            <a:pPr lvl="1" eaLnBrk="1" hangingPunct="1"/>
            <a:r>
              <a:rPr lang="en-US" altLang="en-US"/>
              <a:t>AAOS publication of the first EMT textbook</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custDataLst>
              <p:tags r:id="rId1"/>
            </p:custDataLst>
          </p:nvPr>
        </p:nvSpPr>
        <p:spPr/>
        <p:txBody>
          <a:bodyPr/>
          <a:lstStyle/>
          <a:p>
            <a:pPr eaLnBrk="1" hangingPunct="1">
              <a:defRPr/>
            </a:pPr>
            <a:r>
              <a:rPr lang="en-US" dirty="0" smtClean="0">
                <a:cs typeface="+mj-cs"/>
              </a:rPr>
              <a:t>Overview of the EMS System </a:t>
            </a:r>
            <a:br>
              <a:rPr lang="en-US" dirty="0" smtClean="0">
                <a:cs typeface="+mj-cs"/>
              </a:rPr>
            </a:br>
            <a:r>
              <a:rPr lang="en-US" sz="2800" b="0" dirty="0" smtClean="0">
                <a:cs typeface="+mj-cs"/>
              </a:rPr>
              <a:t>(3 of 3)</a:t>
            </a:r>
          </a:p>
        </p:txBody>
      </p:sp>
      <p:sp>
        <p:nvSpPr>
          <p:cNvPr id="14339" name="Content Placeholder 2"/>
          <p:cNvSpPr>
            <a:spLocks noGrp="1"/>
          </p:cNvSpPr>
          <p:nvPr>
            <p:ph idx="4294967295"/>
            <p:custDataLst>
              <p:tags r:id="rId2"/>
            </p:custDataLst>
          </p:nvPr>
        </p:nvSpPr>
        <p:spPr>
          <a:extLst>
            <a:ext uri="{91240B29-F687-4F45-9708-019B960494DF}">
              <a14:hiddenLine xmlns:a14="http://schemas.microsoft.com/office/drawing/2010/main" w="19050" cap="flat">
                <a:solidFill>
                  <a:srgbClr val="000000"/>
                </a:solidFill>
                <a:miter lim="800000"/>
                <a:headEnd/>
                <a:tailEnd/>
              </a14:hiddenLine>
            </a:ext>
          </a:extLst>
        </p:spPr>
        <p:txBody>
          <a:bodyPr tIns="182880" rIns="137160"/>
          <a:lstStyle/>
          <a:p>
            <a:pPr eaLnBrk="1" hangingPunct="1"/>
            <a:r>
              <a:rPr lang="en-US" altLang="en-US">
                <a:ea typeface="ヒラギノ角ゴ Pro W3" charset="-128"/>
              </a:rPr>
              <a:t>National standardization efforts </a:t>
            </a:r>
          </a:p>
          <a:p>
            <a:pPr lvl="1" eaLnBrk="1" hangingPunct="1"/>
            <a:r>
              <a:rPr lang="en-US" altLang="en-US"/>
              <a:t>1970s: DOT’s National Standard Curriculum </a:t>
            </a:r>
          </a:p>
          <a:p>
            <a:pPr lvl="1" eaLnBrk="1" hangingPunct="1"/>
            <a:r>
              <a:rPr lang="en-US" altLang="en-US"/>
              <a:t>1980s: Advanced levels of EMTs</a:t>
            </a:r>
          </a:p>
          <a:p>
            <a:pPr lvl="1" eaLnBrk="1" hangingPunct="1"/>
            <a:r>
              <a:rPr lang="en-US" altLang="en-US"/>
              <a:t>1990s: NHTSA’s </a:t>
            </a:r>
            <a:r>
              <a:rPr lang="en-US" altLang="en-US" i="1"/>
              <a:t>EMS Agenda for the Future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idx="4294967295"/>
            <p:custDataLst>
              <p:tags r:id="rId1"/>
            </p:custDataLst>
          </p:nvPr>
        </p:nvSpPr>
        <p:spPr/>
        <p:txBody>
          <a:bodyPr/>
          <a:lstStyle/>
          <a:p>
            <a:pPr eaLnBrk="1" hangingPunct="1">
              <a:defRPr/>
            </a:pPr>
            <a:r>
              <a:rPr lang="en-US" dirty="0" smtClean="0">
                <a:cs typeface="+mj-cs"/>
              </a:rPr>
              <a:t>Levels of Training</a:t>
            </a:r>
            <a:r>
              <a:rPr lang="en-US" sz="2400" dirty="0" smtClean="0">
                <a:cs typeface="+mj-cs"/>
              </a:rPr>
              <a:t> </a:t>
            </a:r>
            <a:r>
              <a:rPr lang="en-US" sz="2800" b="0" dirty="0" smtClean="0">
                <a:cs typeface="+mj-cs"/>
              </a:rPr>
              <a:t>(1 of 2)</a:t>
            </a:r>
          </a:p>
        </p:txBody>
      </p:sp>
      <p:sp>
        <p:nvSpPr>
          <p:cNvPr id="15363" name="Rectangle 3"/>
          <p:cNvSpPr>
            <a:spLocks noGrp="1" noChangeArrowheads="1"/>
          </p:cNvSpPr>
          <p:nvPr>
            <p:ph type="body" idx="4294967295"/>
            <p:custDataLst>
              <p:tags r:id="rId2"/>
            </p:custDataLst>
          </p:nvPr>
        </p:nvSpPr>
        <p:spPr>
          <a:extLst>
            <a:ext uri="{91240B29-F687-4F45-9708-019B960494DF}">
              <a14:hiddenLine xmlns:a14="http://schemas.microsoft.com/office/drawing/2010/main" w="19050" cap="flat">
                <a:solidFill>
                  <a:srgbClr val="000000"/>
                </a:solidFill>
                <a:miter lim="800000"/>
                <a:headEnd/>
                <a:tailEnd/>
              </a14:hiddenLine>
            </a:ext>
          </a:extLst>
        </p:spPr>
        <p:txBody>
          <a:bodyPr tIns="182880" rIns="137160"/>
          <a:lstStyle/>
          <a:p>
            <a:pPr eaLnBrk="1" hangingPunct="1"/>
            <a:r>
              <a:rPr lang="en-US" altLang="en-US">
                <a:ea typeface="ヒラギノ角ゴ Pro W3" charset="-128"/>
              </a:rPr>
              <a:t>Federal level:</a:t>
            </a:r>
          </a:p>
          <a:p>
            <a:pPr lvl="1" eaLnBrk="1" hangingPunct="1"/>
            <a:r>
              <a:rPr lang="en-US" altLang="en-US"/>
              <a:t>National EMS Scope of Practice Model provides guidelines </a:t>
            </a:r>
          </a:p>
          <a:p>
            <a:pPr eaLnBrk="1" hangingPunct="1"/>
            <a:r>
              <a:rPr lang="en-US" altLang="en-US">
                <a:ea typeface="ヒラギノ角ゴ Pro W3" charset="-128"/>
              </a:rPr>
              <a:t>State level:</a:t>
            </a:r>
          </a:p>
          <a:p>
            <a:pPr lvl="1" eaLnBrk="1" hangingPunct="1"/>
            <a:r>
              <a:rPr lang="en-US" altLang="en-US"/>
              <a:t>Laws regulate EMS operations </a:t>
            </a:r>
          </a:p>
          <a:p>
            <a:pPr eaLnBrk="1" hangingPunct="1"/>
            <a:r>
              <a:rPr lang="en-US" altLang="en-US">
                <a:ea typeface="ヒラギノ角ゴ Pro W3" charset="-128"/>
              </a:rPr>
              <a:t>Local level:</a:t>
            </a:r>
          </a:p>
          <a:p>
            <a:pPr lvl="1" eaLnBrk="1" hangingPunct="1"/>
            <a:r>
              <a:rPr lang="en-US" altLang="en-US"/>
              <a:t>Medical director provides oversight and support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idx="4294967295"/>
            <p:custDataLst>
              <p:tags r:id="rId1"/>
            </p:custDataLst>
          </p:nvPr>
        </p:nvSpPr>
        <p:spPr/>
        <p:txBody>
          <a:bodyPr/>
          <a:lstStyle/>
          <a:p>
            <a:pPr eaLnBrk="1" hangingPunct="1">
              <a:defRPr/>
            </a:pPr>
            <a:r>
              <a:rPr lang="en-US" dirty="0" smtClean="0">
                <a:cs typeface="+mj-cs"/>
              </a:rPr>
              <a:t>Levels of Training</a:t>
            </a:r>
            <a:r>
              <a:rPr lang="en-US" sz="2400" dirty="0" smtClean="0">
                <a:cs typeface="+mj-cs"/>
              </a:rPr>
              <a:t> </a:t>
            </a:r>
            <a:r>
              <a:rPr lang="en-US" sz="2800" b="0" dirty="0" smtClean="0">
                <a:cs typeface="+mj-cs"/>
              </a:rPr>
              <a:t>(2 of 2)</a:t>
            </a:r>
          </a:p>
        </p:txBody>
      </p:sp>
      <p:sp>
        <p:nvSpPr>
          <p:cNvPr id="16387" name="Rectangle 3"/>
          <p:cNvSpPr>
            <a:spLocks noGrp="1" noChangeArrowheads="1"/>
          </p:cNvSpPr>
          <p:nvPr>
            <p:ph type="body" idx="4294967295"/>
            <p:custDataLst>
              <p:tags r:id="rId2"/>
            </p:custDataLst>
          </p:nvPr>
        </p:nvSpPr>
        <p:spPr>
          <a:extLst>
            <a:ext uri="{91240B29-F687-4F45-9708-019B960494DF}">
              <a14:hiddenLine xmlns:a14="http://schemas.microsoft.com/office/drawing/2010/main" w="19050" cap="flat">
                <a:solidFill>
                  <a:srgbClr val="000000"/>
                </a:solidFill>
                <a:miter lim="800000"/>
                <a:headEnd/>
                <a:tailEnd/>
              </a14:hiddenLine>
            </a:ext>
          </a:extLst>
        </p:spPr>
        <p:txBody>
          <a:bodyPr tIns="182880" rIns="137160"/>
          <a:lstStyle/>
          <a:p>
            <a:pPr marL="0" indent="0" eaLnBrk="1" hangingPunct="1">
              <a:buFontTx/>
              <a:buNone/>
            </a:pPr>
            <a:r>
              <a:rPr lang="en-US" altLang="en-US">
                <a:solidFill>
                  <a:srgbClr val="000000"/>
                </a:solidFill>
                <a:ea typeface="ヒラギノ角ゴ Pro W3" charset="-128"/>
              </a:rPr>
              <a:t> </a:t>
            </a:r>
          </a:p>
        </p:txBody>
      </p:sp>
      <p:sp>
        <p:nvSpPr>
          <p:cNvPr id="16388" name="Rectangle 8"/>
          <p:cNvSpPr>
            <a:spLocks noChangeArrowheads="1"/>
          </p:cNvSpPr>
          <p:nvPr>
            <p:custDataLst>
              <p:tags r:id="rId3"/>
            </p:custDataLst>
          </p:nvPr>
        </p:nvSpPr>
        <p:spPr bwMode="auto">
          <a:xfrm>
            <a:off x="2457450" y="5981700"/>
            <a:ext cx="443547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lnSpc>
                <a:spcPct val="110000"/>
              </a:lnSpc>
              <a:spcBef>
                <a:spcPct val="20000"/>
              </a:spcBef>
              <a:buClr>
                <a:srgbClr val="F37021"/>
              </a:buClr>
              <a:defRPr/>
            </a:pPr>
            <a:r>
              <a:rPr lang="en-US" altLang="en-US" sz="900" dirty="0">
                <a:solidFill>
                  <a:schemeClr val="bg1"/>
                </a:solidFill>
                <a:latin typeface="+mn-lt"/>
                <a:ea typeface="ヒラギノ角ゴ Pro W3" pitchFamily="1" charset="-128"/>
              </a:rPr>
              <a:t>Source: Based on the Emergency Medical Services System from the office of EMS.</a:t>
            </a:r>
          </a:p>
        </p:txBody>
      </p:sp>
      <p:pic>
        <p:nvPicPr>
          <p:cNvPr id="16389" name="Picture 5" descr="\\172.16.33.26\Art\OUTPUT\JB LEARNING\EMT_11E_ITK_PPT WORK\JPEG\Ch01\9781284080179_CH01_FIG0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1465263"/>
            <a:ext cx="4462463"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8"/>
          <p:cNvSpPr>
            <a:spLocks noChangeArrowheads="1"/>
          </p:cNvSpPr>
          <p:nvPr>
            <p:custDataLst>
              <p:tags r:id="rId4"/>
            </p:custDataLst>
          </p:nvPr>
        </p:nvSpPr>
        <p:spPr bwMode="auto">
          <a:xfrm>
            <a:off x="5210175" y="5608638"/>
            <a:ext cx="1628775"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lnSpc>
                <a:spcPct val="110000"/>
              </a:lnSpc>
              <a:spcBef>
                <a:spcPct val="20000"/>
              </a:spcBef>
              <a:buClr>
                <a:srgbClr val="F37021"/>
              </a:buClr>
              <a:defRPr/>
            </a:pPr>
            <a:r>
              <a:rPr lang="en-US" altLang="en-US" sz="900" dirty="0">
                <a:solidFill>
                  <a:schemeClr val="bg1"/>
                </a:solidFill>
                <a:latin typeface="+mn-lt"/>
                <a:ea typeface="ヒラギノ角ゴ Pro W3" pitchFamily="1" charset="-128"/>
              </a:rPr>
              <a:t>© Jones &amp; Bartlett Learning.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idx="4294967295"/>
          </p:nvPr>
        </p:nvSpPr>
        <p:spPr/>
        <p:txBody>
          <a:bodyPr/>
          <a:lstStyle/>
          <a:p>
            <a:pPr eaLnBrk="1" hangingPunct="1">
              <a:defRPr/>
            </a:pPr>
            <a:r>
              <a:rPr lang="en-US" dirty="0" smtClean="0">
                <a:cs typeface="+mj-cs"/>
              </a:rPr>
              <a:t>Public BLS and Immediate Aid</a:t>
            </a:r>
            <a:endParaRPr lang="en-US" sz="2400" dirty="0" smtClean="0">
              <a:cs typeface="+mj-cs"/>
            </a:endParaRPr>
          </a:p>
        </p:txBody>
      </p:sp>
      <p:sp>
        <p:nvSpPr>
          <p:cNvPr id="17411" name="Rectangle 3"/>
          <p:cNvSpPr>
            <a:spLocks noGrp="1" noChangeArrowheads="1"/>
          </p:cNvSpPr>
          <p:nvPr>
            <p:ph type="body" idx="4294967295"/>
            <p:custDataLst>
              <p:tags r:id="rId1"/>
            </p:custDataLst>
          </p:nvPr>
        </p:nvSpPr>
        <p:spPr>
          <a:extLst>
            <a:ext uri="{91240B29-F687-4F45-9708-019B960494DF}">
              <a14:hiddenLine xmlns:a14="http://schemas.microsoft.com/office/drawing/2010/main" w="19050" cap="flat">
                <a:solidFill>
                  <a:srgbClr val="000000"/>
                </a:solidFill>
                <a:miter lim="800000"/>
                <a:headEnd/>
                <a:tailEnd/>
              </a14:hiddenLine>
            </a:ext>
          </a:extLst>
        </p:spPr>
        <p:txBody>
          <a:bodyPr tIns="182880" rIns="137160"/>
          <a:lstStyle/>
          <a:p>
            <a:pPr eaLnBrk="1" hangingPunct="1"/>
            <a:r>
              <a:rPr lang="en-US" altLang="en-US">
                <a:ea typeface="ヒラギノ角ゴ Pro W3" charset="-128"/>
              </a:rPr>
              <a:t>Millions of laypeople are trained in BLS/CPR.</a:t>
            </a:r>
          </a:p>
          <a:p>
            <a:pPr eaLnBrk="1" hangingPunct="1"/>
            <a:r>
              <a:rPr lang="en-US" altLang="en-US">
                <a:ea typeface="ヒラギノ角ゴ Pro W3" charset="-128"/>
              </a:rPr>
              <a:t>Increased availability of public access automated external defibrillators (AEDs) </a:t>
            </a:r>
          </a:p>
          <a:p>
            <a:pPr eaLnBrk="1" hangingPunct="1">
              <a:lnSpc>
                <a:spcPct val="90000"/>
              </a:lnSpc>
            </a:pPr>
            <a:endParaRPr lang="en-US" altLang="en-US" sz="2400">
              <a:solidFill>
                <a:srgbClr val="000000"/>
              </a:solidFill>
              <a:ea typeface="ヒラギノ角ゴ Pro W3"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idx="4294967295"/>
            <p:custDataLst>
              <p:tags r:id="rId1"/>
            </p:custDataLst>
          </p:nvPr>
        </p:nvSpPr>
        <p:spPr/>
        <p:txBody>
          <a:bodyPr/>
          <a:lstStyle/>
          <a:p>
            <a:pPr eaLnBrk="1" hangingPunct="1">
              <a:defRPr/>
            </a:pPr>
            <a:r>
              <a:rPr lang="en-US" dirty="0" smtClean="0">
                <a:cs typeface="+mj-cs"/>
              </a:rPr>
              <a:t>Emergency Medical Responders</a:t>
            </a:r>
            <a:endParaRPr lang="en-US" sz="2800" b="0" dirty="0" smtClean="0">
              <a:cs typeface="+mj-cs"/>
            </a:endParaRPr>
          </a:p>
        </p:txBody>
      </p:sp>
      <p:sp>
        <p:nvSpPr>
          <p:cNvPr id="18435" name="Rectangle 3"/>
          <p:cNvSpPr>
            <a:spLocks noGrp="1" noChangeArrowheads="1"/>
          </p:cNvSpPr>
          <p:nvPr>
            <p:ph type="body" idx="4294967295"/>
            <p:custDataLst>
              <p:tags r:id="rId2"/>
            </p:custDataLst>
          </p:nvPr>
        </p:nvSpPr>
        <p:spPr>
          <a:xfrm>
            <a:off x="685800" y="1447800"/>
            <a:ext cx="4419600" cy="4800600"/>
          </a:xfrm>
          <a:extLst>
            <a:ext uri="{91240B29-F687-4F45-9708-019B960494DF}">
              <a14:hiddenLine xmlns:a14="http://schemas.microsoft.com/office/drawing/2010/main" w="19050" cap="flat">
                <a:solidFill>
                  <a:srgbClr val="000000"/>
                </a:solidFill>
                <a:miter lim="800000"/>
                <a:headEnd/>
                <a:tailEnd/>
              </a14:hiddenLine>
            </a:ext>
          </a:extLst>
        </p:spPr>
        <p:txBody>
          <a:bodyPr tIns="182880" rIns="137160"/>
          <a:lstStyle/>
          <a:p>
            <a:pPr eaLnBrk="1" hangingPunct="1"/>
            <a:r>
              <a:rPr lang="en-US" altLang="en-US">
                <a:ea typeface="ヒラギノ角ゴ Pro W3" charset="-128"/>
              </a:rPr>
              <a:t>EMRs are first responders such as:</a:t>
            </a:r>
          </a:p>
          <a:p>
            <a:pPr lvl="1" eaLnBrk="1" hangingPunct="1"/>
            <a:r>
              <a:rPr lang="en-US" altLang="en-US"/>
              <a:t>Law enforcement officers </a:t>
            </a:r>
          </a:p>
          <a:p>
            <a:pPr lvl="1" eaLnBrk="1" hangingPunct="1"/>
            <a:r>
              <a:rPr lang="en-US" altLang="en-US"/>
              <a:t>Firefighters</a:t>
            </a:r>
          </a:p>
          <a:p>
            <a:pPr eaLnBrk="1" hangingPunct="1"/>
            <a:r>
              <a:rPr lang="en-US" altLang="en-US">
                <a:ea typeface="ヒラギノ角ゴ Pro W3" charset="-128"/>
              </a:rPr>
              <a:t>Provide immediate BLS and urgent care </a:t>
            </a:r>
          </a:p>
          <a:p>
            <a:pPr lvl="1" eaLnBrk="1" hangingPunct="1"/>
            <a:r>
              <a:rPr lang="en-US" altLang="en-US"/>
              <a:t>Use limited equipment </a:t>
            </a:r>
          </a:p>
        </p:txBody>
      </p:sp>
      <p:pic>
        <p:nvPicPr>
          <p:cNvPr id="18436" name="Picture 5" descr="\\172.16.33.26\Art\OUTPUT\JB LEARNING\EMT_11E_ITK_PPT WORK\JPEG\Ch01\9781284080179_CH01_FIG0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0788" y="1981200"/>
            <a:ext cx="3733800"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8"/>
          <p:cNvSpPr>
            <a:spLocks noChangeArrowheads="1"/>
          </p:cNvSpPr>
          <p:nvPr>
            <p:custDataLst>
              <p:tags r:id="rId3"/>
            </p:custDataLst>
          </p:nvPr>
        </p:nvSpPr>
        <p:spPr bwMode="auto">
          <a:xfrm>
            <a:off x="7305675" y="4471988"/>
            <a:ext cx="1533525"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lnSpc>
                <a:spcPct val="110000"/>
              </a:lnSpc>
              <a:spcBef>
                <a:spcPct val="20000"/>
              </a:spcBef>
              <a:buClr>
                <a:srgbClr val="F37021"/>
              </a:buClr>
              <a:defRPr/>
            </a:pPr>
            <a:r>
              <a:rPr lang="en-US" altLang="en-US" sz="900" dirty="0">
                <a:solidFill>
                  <a:schemeClr val="bg1"/>
                </a:solidFill>
                <a:latin typeface="+mn-lt"/>
                <a:ea typeface="ヒラギノ角ゴ Pro W3" pitchFamily="1" charset="-128"/>
              </a:rPr>
              <a:t>© Hunterstock/Thinkstock.</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idx="4294967295"/>
          </p:nvPr>
        </p:nvSpPr>
        <p:spPr/>
        <p:txBody>
          <a:bodyPr/>
          <a:lstStyle/>
          <a:p>
            <a:pPr eaLnBrk="1" hangingPunct="1">
              <a:defRPr/>
            </a:pPr>
            <a:r>
              <a:rPr lang="en-US" dirty="0">
                <a:ea typeface="+mj-ea"/>
                <a:cs typeface="+mj-cs"/>
              </a:rPr>
              <a:t>Emergency Medical Technicians</a:t>
            </a:r>
          </a:p>
        </p:txBody>
      </p:sp>
      <p:sp>
        <p:nvSpPr>
          <p:cNvPr id="19459" name="Rectangle 3"/>
          <p:cNvSpPr>
            <a:spLocks noGrp="1" noChangeArrowheads="1"/>
          </p:cNvSpPr>
          <p:nvPr>
            <p:ph type="body" idx="4294967295"/>
            <p:custDataLst>
              <p:tags r:id="rId1"/>
            </p:custDataLst>
          </p:nvPr>
        </p:nvSpPr>
        <p:spPr>
          <a:extLst>
            <a:ext uri="{91240B29-F687-4F45-9708-019B960494DF}">
              <a14:hiddenLine xmlns:a14="http://schemas.microsoft.com/office/drawing/2010/main" w="19050" cap="flat">
                <a:solidFill>
                  <a:srgbClr val="000000"/>
                </a:solidFill>
                <a:miter lim="800000"/>
                <a:headEnd/>
                <a:tailEnd/>
              </a14:hiddenLine>
            </a:ext>
          </a:extLst>
        </p:spPr>
        <p:txBody>
          <a:bodyPr tIns="182880" rIns="137160"/>
          <a:lstStyle/>
          <a:p>
            <a:pPr eaLnBrk="1" hangingPunct="1"/>
            <a:r>
              <a:rPr lang="en-US" altLang="en-US">
                <a:ea typeface="ヒラギノ角ゴ Pro W3" charset="-128"/>
              </a:rPr>
              <a:t>Course requires about 150 hours</a:t>
            </a:r>
          </a:p>
          <a:p>
            <a:pPr eaLnBrk="1" hangingPunct="1"/>
            <a:r>
              <a:rPr lang="en-US" altLang="en-US">
                <a:ea typeface="ヒラギノ角ゴ Pro W3" charset="-128"/>
              </a:rPr>
              <a:t>The EMT has the knowledge and skills to provide basic emergency care.</a:t>
            </a:r>
          </a:p>
          <a:p>
            <a:pPr eaLnBrk="1" hangingPunct="1"/>
            <a:r>
              <a:rPr lang="en-US" altLang="en-US">
                <a:ea typeface="ヒラギノ角ゴ Pro W3" charset="-128"/>
              </a:rPr>
              <a:t>The EMT assumes responsibility for assessment, care, packaging, and transport of the patient.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idx="4294967295"/>
          </p:nvPr>
        </p:nvSpPr>
        <p:spPr/>
        <p:txBody>
          <a:bodyPr/>
          <a:lstStyle/>
          <a:p>
            <a:pPr eaLnBrk="1" hangingPunct="1">
              <a:defRPr/>
            </a:pPr>
            <a:r>
              <a:rPr lang="en-US" dirty="0" smtClean="0">
                <a:cs typeface="+mj-cs"/>
              </a:rPr>
              <a:t>Advanced Emergency Medical Technicians</a:t>
            </a:r>
            <a:endParaRPr lang="en-US" sz="2400" dirty="0" smtClean="0">
              <a:cs typeface="+mj-cs"/>
            </a:endParaRPr>
          </a:p>
        </p:txBody>
      </p:sp>
      <p:sp>
        <p:nvSpPr>
          <p:cNvPr id="20483" name="Rectangle 3"/>
          <p:cNvSpPr>
            <a:spLocks noGrp="1" noChangeArrowheads="1"/>
          </p:cNvSpPr>
          <p:nvPr>
            <p:ph type="body" idx="4294967295"/>
            <p:custDataLst>
              <p:tags r:id="rId1"/>
            </p:custDataLst>
          </p:nvPr>
        </p:nvSpPr>
        <p:spPr>
          <a:extLst>
            <a:ext uri="{91240B29-F687-4F45-9708-019B960494DF}">
              <a14:hiddenLine xmlns:a14="http://schemas.microsoft.com/office/drawing/2010/main" w="19050" cap="flat">
                <a:solidFill>
                  <a:srgbClr val="000000"/>
                </a:solidFill>
                <a:miter lim="800000"/>
                <a:headEnd/>
                <a:tailEnd/>
              </a14:hiddenLine>
            </a:ext>
          </a:extLst>
        </p:spPr>
        <p:txBody>
          <a:bodyPr tIns="182880" rIns="137160"/>
          <a:lstStyle/>
          <a:p>
            <a:pPr eaLnBrk="1" hangingPunct="1"/>
            <a:r>
              <a:rPr lang="en-US" altLang="en-US">
                <a:ea typeface="ヒラギノ角ゴ Pro W3" charset="-128"/>
              </a:rPr>
              <a:t>Training adds knowledge and skills in specific aspects of ALS: </a:t>
            </a:r>
          </a:p>
          <a:p>
            <a:pPr lvl="1" eaLnBrk="1" hangingPunct="1"/>
            <a:r>
              <a:rPr lang="en-US" altLang="en-US"/>
              <a:t>IV therapy</a:t>
            </a:r>
          </a:p>
          <a:p>
            <a:pPr lvl="1" eaLnBrk="1" hangingPunct="1"/>
            <a:r>
              <a:rPr lang="en-US" altLang="en-US"/>
              <a:t>Advanced airway adjuncts</a:t>
            </a:r>
          </a:p>
          <a:p>
            <a:pPr lvl="1" eaLnBrk="1" hangingPunct="1"/>
            <a:r>
              <a:rPr lang="en-US" altLang="en-US"/>
              <a:t>Administration of limited number of medications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defRPr/>
            </a:pPr>
            <a:r>
              <a:rPr lang="en-US" dirty="0" smtClean="0">
                <a:cs typeface="+mj-cs"/>
              </a:rPr>
              <a:t>Introduction</a:t>
            </a:r>
            <a:endParaRPr lang="en-US" sz="2400" dirty="0" smtClean="0">
              <a:cs typeface="+mj-cs"/>
            </a:endParaRPr>
          </a:p>
        </p:txBody>
      </p:sp>
      <p:sp>
        <p:nvSpPr>
          <p:cNvPr id="3075" name="Rectangle 3"/>
          <p:cNvSpPr>
            <a:spLocks noGrp="1" noChangeArrowheads="1"/>
          </p:cNvSpPr>
          <p:nvPr>
            <p:ph type="body" idx="1"/>
            <p:custDataLst>
              <p:tags r:id="rId1"/>
            </p:custDataLst>
          </p:nvPr>
        </p:nvSpPr>
        <p:spPr>
          <a:extLst>
            <a:ext uri="{91240B29-F687-4F45-9708-019B960494DF}">
              <a14:hiddenLine xmlns:a14="http://schemas.microsoft.com/office/drawing/2010/main" w="19050" cap="flat">
                <a:solidFill>
                  <a:srgbClr val="000000"/>
                </a:solidFill>
                <a:miter lim="800000"/>
                <a:headEnd/>
                <a:tailEnd/>
              </a14:hiddenLine>
            </a:ext>
          </a:extLst>
        </p:spPr>
        <p:txBody>
          <a:bodyPr tIns="182880" rIns="228600"/>
          <a:lstStyle/>
          <a:p>
            <a:pPr eaLnBrk="1" hangingPunct="1"/>
            <a:r>
              <a:rPr lang="en-US" altLang="en-US">
                <a:ea typeface="ヒラギノ角ゴ Pro W3" charset="-128"/>
              </a:rPr>
              <a:t>The text is the primary resource for </a:t>
            </a:r>
            <a:br>
              <a:rPr lang="en-US" altLang="en-US">
                <a:ea typeface="ヒラギノ角ゴ Pro W3" charset="-128"/>
              </a:rPr>
            </a:br>
            <a:r>
              <a:rPr lang="en-US" altLang="en-US">
                <a:ea typeface="ヒラギノ角ゴ Pro W3" charset="-128"/>
              </a:rPr>
              <a:t>the emergency medical technician (EMT) course.</a:t>
            </a:r>
          </a:p>
          <a:p>
            <a:pPr eaLnBrk="1" hangingPunct="1"/>
            <a:r>
              <a:rPr lang="en-US" altLang="en-US">
                <a:ea typeface="ヒラギノ角ゴ Pro W3" charset="-128"/>
              </a:rPr>
              <a:t>EMS is a </a:t>
            </a:r>
            <a:r>
              <a:rPr lang="en-US" altLang="en-US" i="1">
                <a:ea typeface="ヒラギノ角ゴ Pro W3" charset="-128"/>
              </a:rPr>
              <a:t>system</a:t>
            </a:r>
            <a:r>
              <a:rPr lang="en-US" altLang="en-US">
                <a:ea typeface="ヒラギノ角ゴ Pro W3" charset="-128"/>
              </a:rPr>
              <a:t>.</a:t>
            </a:r>
          </a:p>
          <a:p>
            <a:pPr eaLnBrk="1" hangingPunct="1"/>
            <a:r>
              <a:rPr lang="en-US" altLang="en-US">
                <a:ea typeface="ヒラギノ角ゴ Pro W3" charset="-128"/>
              </a:rPr>
              <a:t>Chapter 1 introduces the system’s key components.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idx="4294967295"/>
          </p:nvPr>
        </p:nvSpPr>
        <p:spPr/>
        <p:txBody>
          <a:bodyPr/>
          <a:lstStyle/>
          <a:p>
            <a:pPr eaLnBrk="1" hangingPunct="1">
              <a:defRPr/>
            </a:pPr>
            <a:r>
              <a:rPr lang="en-US" dirty="0" smtClean="0">
                <a:cs typeface="+mj-cs"/>
              </a:rPr>
              <a:t>Paramedics</a:t>
            </a:r>
            <a:endParaRPr lang="en-US" sz="2400" dirty="0" smtClean="0">
              <a:cs typeface="+mj-cs"/>
            </a:endParaRPr>
          </a:p>
        </p:txBody>
      </p:sp>
      <p:sp>
        <p:nvSpPr>
          <p:cNvPr id="21507" name="Rectangle 3"/>
          <p:cNvSpPr>
            <a:spLocks noGrp="1" noChangeArrowheads="1"/>
          </p:cNvSpPr>
          <p:nvPr>
            <p:ph type="body" idx="4294967295"/>
            <p:custDataLst>
              <p:tags r:id="rId1"/>
            </p:custDataLst>
          </p:nvPr>
        </p:nvSpPr>
        <p:spPr>
          <a:xfrm>
            <a:off x="685800" y="1447800"/>
            <a:ext cx="5105400" cy="4800600"/>
          </a:xfrm>
          <a:extLst>
            <a:ext uri="{91240B29-F687-4F45-9708-019B960494DF}">
              <a14:hiddenLine xmlns:a14="http://schemas.microsoft.com/office/drawing/2010/main" w="19050" cap="flat">
                <a:solidFill>
                  <a:srgbClr val="000000"/>
                </a:solidFill>
                <a:miter lim="800000"/>
                <a:headEnd/>
                <a:tailEnd/>
              </a14:hiddenLine>
            </a:ext>
          </a:extLst>
        </p:spPr>
        <p:txBody>
          <a:bodyPr tIns="182880" rIns="137160"/>
          <a:lstStyle/>
          <a:p>
            <a:pPr eaLnBrk="1" hangingPunct="1"/>
            <a:r>
              <a:rPr lang="en-US" altLang="en-US">
                <a:ea typeface="ヒラギノ角ゴ Pro W3" charset="-128"/>
              </a:rPr>
              <a:t>Extensive course of training</a:t>
            </a:r>
          </a:p>
          <a:p>
            <a:pPr lvl="1" eaLnBrk="1" hangingPunct="1"/>
            <a:r>
              <a:rPr lang="en-US" altLang="en-US"/>
              <a:t>1,000 to more than 1,300 hours</a:t>
            </a:r>
          </a:p>
          <a:p>
            <a:pPr eaLnBrk="1" hangingPunct="1"/>
            <a:r>
              <a:rPr lang="en-US" altLang="en-US">
                <a:ea typeface="ヒラギノ角ゴ Pro W3" charset="-128"/>
              </a:rPr>
              <a:t>Training cover a wide range of ALS skills:</a:t>
            </a:r>
          </a:p>
          <a:p>
            <a:pPr lvl="1" eaLnBrk="1" hangingPunct="1"/>
            <a:r>
              <a:rPr lang="en-US" altLang="en-US"/>
              <a:t>Endotracheal intubation</a:t>
            </a:r>
          </a:p>
          <a:p>
            <a:pPr lvl="1" eaLnBrk="1" hangingPunct="1"/>
            <a:r>
              <a:rPr lang="en-US" altLang="en-US"/>
              <a:t>Emergency pharmacology</a:t>
            </a:r>
          </a:p>
          <a:p>
            <a:pPr lvl="1" eaLnBrk="1" hangingPunct="1"/>
            <a:r>
              <a:rPr lang="en-US" altLang="en-US"/>
              <a:t>Cardiac monitoring</a:t>
            </a:r>
          </a:p>
        </p:txBody>
      </p:sp>
      <p:pic>
        <p:nvPicPr>
          <p:cNvPr id="21508" name="Picture 6" descr="\\172.16.33.26\Art\OUTPUT\JB LEARNING\EMT_11E_ITK_PPT WORK\JPEG\Ch01\9781284080179_CH01_FIG0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8500" y="2286000"/>
            <a:ext cx="31305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8"/>
          <p:cNvSpPr>
            <a:spLocks noChangeArrowheads="1"/>
          </p:cNvSpPr>
          <p:nvPr>
            <p:custDataLst>
              <p:tags r:id="rId2"/>
            </p:custDataLst>
          </p:nvPr>
        </p:nvSpPr>
        <p:spPr bwMode="auto">
          <a:xfrm>
            <a:off x="7134225" y="5089525"/>
            <a:ext cx="1866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lnSpc>
                <a:spcPct val="110000"/>
              </a:lnSpc>
              <a:spcBef>
                <a:spcPct val="20000"/>
              </a:spcBef>
              <a:buClr>
                <a:srgbClr val="F37021"/>
              </a:buClr>
              <a:defRPr/>
            </a:pPr>
            <a:r>
              <a:rPr lang="en-IN" altLang="en-US" sz="900" dirty="0">
                <a:solidFill>
                  <a:schemeClr val="bg1"/>
                </a:solidFill>
                <a:latin typeface="+mn-lt"/>
                <a:ea typeface="ヒラギノ角ゴ Pro W3" pitchFamily="1" charset="-128"/>
              </a:rPr>
              <a:t>© Jones and Bartlett Publishers.</a:t>
            </a:r>
            <a:br>
              <a:rPr lang="en-IN" altLang="en-US" sz="900" dirty="0">
                <a:solidFill>
                  <a:schemeClr val="bg1"/>
                </a:solidFill>
                <a:latin typeface="+mn-lt"/>
                <a:ea typeface="ヒラギノ角ゴ Pro W3" pitchFamily="1" charset="-128"/>
              </a:rPr>
            </a:br>
            <a:r>
              <a:rPr lang="en-IN" altLang="en-US" sz="900" dirty="0">
                <a:solidFill>
                  <a:schemeClr val="bg1"/>
                </a:solidFill>
                <a:latin typeface="+mn-lt"/>
                <a:ea typeface="ヒラギノ角ゴ Pro W3" pitchFamily="1" charset="-128"/>
              </a:rPr>
              <a:t>Courtesy of MIEMSS.</a:t>
            </a:r>
            <a:endParaRPr lang="en-US" altLang="en-US" sz="900" dirty="0">
              <a:solidFill>
                <a:schemeClr val="bg1"/>
              </a:solidFill>
              <a:latin typeface="+mn-lt"/>
              <a:ea typeface="ヒラギノ角ゴ Pro W3" pitchFamily="1"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idx="4294967295"/>
            <p:custDataLst>
              <p:tags r:id="rId1"/>
            </p:custDataLst>
          </p:nvPr>
        </p:nvSpPr>
        <p:spPr/>
        <p:txBody>
          <a:bodyPr/>
          <a:lstStyle/>
          <a:p>
            <a:pPr eaLnBrk="1" hangingPunct="1">
              <a:defRPr/>
            </a:pPr>
            <a:r>
              <a:rPr lang="en-US" sz="3600" dirty="0" smtClean="0">
                <a:cs typeface="+mj-cs"/>
              </a:rPr>
              <a:t>14 Components of the </a:t>
            </a:r>
            <a:br>
              <a:rPr lang="en-US" sz="3600" dirty="0" smtClean="0">
                <a:cs typeface="+mj-cs"/>
              </a:rPr>
            </a:br>
            <a:r>
              <a:rPr lang="en-US" sz="3600" dirty="0" smtClean="0">
                <a:cs typeface="+mj-cs"/>
              </a:rPr>
              <a:t>EMS System</a:t>
            </a:r>
            <a:r>
              <a:rPr lang="en-US" sz="2000" dirty="0" smtClean="0">
                <a:cs typeface="+mj-cs"/>
              </a:rPr>
              <a:t>  </a:t>
            </a:r>
            <a:r>
              <a:rPr lang="en-US" sz="2800" b="0" dirty="0" smtClean="0">
                <a:cs typeface="+mj-cs"/>
              </a:rPr>
              <a:t>(1 of 4)</a:t>
            </a:r>
          </a:p>
        </p:txBody>
      </p:sp>
      <p:sp>
        <p:nvSpPr>
          <p:cNvPr id="22531" name="Rectangle 3"/>
          <p:cNvSpPr>
            <a:spLocks noGrp="1" noChangeArrowheads="1"/>
          </p:cNvSpPr>
          <p:nvPr>
            <p:ph type="body" idx="4294967295"/>
            <p:custDataLst>
              <p:tags r:id="rId2"/>
            </p:custDataLst>
          </p:nvPr>
        </p:nvSpPr>
        <p:spPr>
          <a:extLst>
            <a:ext uri="{91240B29-F687-4F45-9708-019B960494DF}">
              <a14:hiddenLine xmlns:a14="http://schemas.microsoft.com/office/drawing/2010/main" w="19050" cap="flat">
                <a:solidFill>
                  <a:srgbClr val="000000"/>
                </a:solidFill>
                <a:miter lim="800000"/>
                <a:headEnd/>
                <a:tailEnd/>
              </a14:hiddenLine>
            </a:ext>
          </a:extLst>
        </p:spPr>
        <p:txBody>
          <a:bodyPr tIns="182880" rIns="137160"/>
          <a:lstStyle/>
          <a:p>
            <a:pPr marL="457200" indent="-457200" eaLnBrk="1" hangingPunct="1">
              <a:buFontTx/>
              <a:buAutoNum type="arabicPeriod"/>
            </a:pPr>
            <a:r>
              <a:rPr lang="en-US" altLang="en-US">
                <a:ea typeface="ヒラギノ角ゴ Pro W3" charset="-128"/>
              </a:rPr>
              <a:t>Public access</a:t>
            </a:r>
          </a:p>
          <a:p>
            <a:pPr marL="457200" indent="-457200" eaLnBrk="1" hangingPunct="1">
              <a:buFontTx/>
              <a:buAutoNum type="arabicPeriod"/>
            </a:pPr>
            <a:r>
              <a:rPr lang="en-US" altLang="en-US">
                <a:ea typeface="ヒラギノ角ゴ Pro W3" charset="-128"/>
              </a:rPr>
              <a:t>Clinical care</a:t>
            </a:r>
          </a:p>
          <a:p>
            <a:pPr marL="457200" indent="-457200" eaLnBrk="1" hangingPunct="1">
              <a:buFontTx/>
              <a:buAutoNum type="arabicPeriod"/>
            </a:pPr>
            <a:r>
              <a:rPr lang="en-US" altLang="en-US">
                <a:ea typeface="ヒラギノ角ゴ Pro W3" charset="-128"/>
              </a:rPr>
              <a:t>Medical direction</a:t>
            </a:r>
          </a:p>
          <a:p>
            <a:pPr marL="457200" indent="-457200" eaLnBrk="1" hangingPunct="1">
              <a:buFontTx/>
              <a:buAutoNum type="arabicPeriod"/>
            </a:pPr>
            <a:r>
              <a:rPr lang="en-US" altLang="en-US">
                <a:ea typeface="ヒラギノ角ゴ Pro W3" charset="-128"/>
              </a:rPr>
              <a:t>Integration of health services</a:t>
            </a:r>
          </a:p>
          <a:p>
            <a:pPr marL="457200" indent="-457200" eaLnBrk="1" hangingPunct="1">
              <a:buFontTx/>
              <a:buAutoNum type="arabicPeriod"/>
            </a:pPr>
            <a:r>
              <a:rPr lang="en-US" altLang="en-US">
                <a:ea typeface="ヒラギノ角ゴ Pro W3" charset="-128"/>
              </a:rPr>
              <a:t>Information systems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idx="4294967295"/>
            <p:custDataLst>
              <p:tags r:id="rId1"/>
            </p:custDataLst>
          </p:nvPr>
        </p:nvSpPr>
        <p:spPr/>
        <p:txBody>
          <a:bodyPr/>
          <a:lstStyle/>
          <a:p>
            <a:pPr eaLnBrk="1" hangingPunct="1">
              <a:defRPr/>
            </a:pPr>
            <a:r>
              <a:rPr lang="en-US" sz="3600" dirty="0" smtClean="0">
                <a:cs typeface="+mj-cs"/>
              </a:rPr>
              <a:t>14 Components of the </a:t>
            </a:r>
            <a:br>
              <a:rPr lang="en-US" sz="3600" dirty="0" smtClean="0">
                <a:cs typeface="+mj-cs"/>
              </a:rPr>
            </a:br>
            <a:r>
              <a:rPr lang="en-US" sz="3600" dirty="0" smtClean="0">
                <a:cs typeface="+mj-cs"/>
              </a:rPr>
              <a:t>EMS System</a:t>
            </a:r>
            <a:r>
              <a:rPr lang="en-US" sz="2000" dirty="0" smtClean="0">
                <a:cs typeface="+mj-cs"/>
              </a:rPr>
              <a:t>  </a:t>
            </a:r>
            <a:r>
              <a:rPr lang="en-US" sz="2800" b="0" dirty="0" smtClean="0">
                <a:cs typeface="+mj-cs"/>
              </a:rPr>
              <a:t>(2 of 4)</a:t>
            </a:r>
          </a:p>
        </p:txBody>
      </p:sp>
      <p:sp>
        <p:nvSpPr>
          <p:cNvPr id="23555" name="Rectangle 3"/>
          <p:cNvSpPr>
            <a:spLocks noGrp="1" noChangeArrowheads="1"/>
          </p:cNvSpPr>
          <p:nvPr>
            <p:ph type="body" idx="4294967295"/>
            <p:custDataLst>
              <p:tags r:id="rId2"/>
            </p:custDataLst>
          </p:nvPr>
        </p:nvSpPr>
        <p:spPr>
          <a:extLst>
            <a:ext uri="{91240B29-F687-4F45-9708-019B960494DF}">
              <a14:hiddenLine xmlns:a14="http://schemas.microsoft.com/office/drawing/2010/main" w="19050" cap="flat">
                <a:solidFill>
                  <a:srgbClr val="000000"/>
                </a:solidFill>
                <a:miter lim="800000"/>
                <a:headEnd/>
                <a:tailEnd/>
              </a14:hiddenLine>
            </a:ext>
          </a:extLst>
        </p:spPr>
        <p:txBody>
          <a:bodyPr tIns="182880" rIns="137160"/>
          <a:lstStyle/>
          <a:p>
            <a:pPr marL="571500" indent="-571500" eaLnBrk="1" hangingPunct="1">
              <a:buFontTx/>
              <a:buAutoNum type="arabicPeriod" startAt="6"/>
            </a:pPr>
            <a:r>
              <a:rPr lang="en-US" altLang="en-US">
                <a:ea typeface="ヒラギノ角ゴ Pro W3" charset="-128"/>
              </a:rPr>
              <a:t>Prevention</a:t>
            </a:r>
          </a:p>
          <a:p>
            <a:pPr marL="571500" indent="-571500" eaLnBrk="1" hangingPunct="1">
              <a:buFontTx/>
              <a:buAutoNum type="arabicPeriod" startAt="6"/>
            </a:pPr>
            <a:r>
              <a:rPr lang="en-US" altLang="en-US">
                <a:ea typeface="ヒラギノ角ゴ Pro W3" charset="-128"/>
              </a:rPr>
              <a:t>EMS research</a:t>
            </a:r>
          </a:p>
          <a:p>
            <a:pPr marL="571500" indent="-571500" eaLnBrk="1" hangingPunct="1">
              <a:buFontTx/>
              <a:buAutoNum type="arabicPeriod" startAt="6"/>
            </a:pPr>
            <a:r>
              <a:rPr lang="en-US" altLang="en-US">
                <a:ea typeface="ヒラギノ角ゴ Pro W3" charset="-128"/>
              </a:rPr>
              <a:t>Communication systems</a:t>
            </a:r>
          </a:p>
          <a:p>
            <a:pPr marL="571500" indent="-571500" eaLnBrk="1" hangingPunct="1">
              <a:buFontTx/>
              <a:buAutoNum type="arabicPeriod" startAt="6"/>
            </a:pPr>
            <a:r>
              <a:rPr lang="en-US" altLang="en-US">
                <a:ea typeface="ヒラギノ角ゴ Pro W3" charset="-128"/>
              </a:rPr>
              <a:t>Human resources</a:t>
            </a:r>
          </a:p>
          <a:p>
            <a:pPr marL="571500" indent="-571500" eaLnBrk="1" hangingPunct="1">
              <a:buFontTx/>
              <a:buAutoNum type="arabicPeriod" startAt="6"/>
            </a:pPr>
            <a:r>
              <a:rPr lang="en-US" altLang="en-US">
                <a:ea typeface="ヒラギノ角ゴ Pro W3" charset="-128"/>
              </a:rPr>
              <a:t>Legislation and regulation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idx="4294967295"/>
            <p:custDataLst>
              <p:tags r:id="rId1"/>
            </p:custDataLst>
          </p:nvPr>
        </p:nvSpPr>
        <p:spPr/>
        <p:txBody>
          <a:bodyPr/>
          <a:lstStyle/>
          <a:p>
            <a:pPr eaLnBrk="1" hangingPunct="1">
              <a:defRPr/>
            </a:pPr>
            <a:r>
              <a:rPr lang="en-US" sz="3600" dirty="0" smtClean="0">
                <a:cs typeface="+mj-cs"/>
              </a:rPr>
              <a:t>14 Components of the </a:t>
            </a:r>
            <a:br>
              <a:rPr lang="en-US" sz="3600" dirty="0" smtClean="0">
                <a:cs typeface="+mj-cs"/>
              </a:rPr>
            </a:br>
            <a:r>
              <a:rPr lang="en-US" sz="3600" dirty="0" smtClean="0">
                <a:cs typeface="+mj-cs"/>
              </a:rPr>
              <a:t>EMS System</a:t>
            </a:r>
            <a:r>
              <a:rPr lang="en-US" sz="2000" dirty="0" smtClean="0">
                <a:cs typeface="+mj-cs"/>
              </a:rPr>
              <a:t>  </a:t>
            </a:r>
            <a:r>
              <a:rPr lang="en-US" sz="2800" b="0" dirty="0" smtClean="0">
                <a:cs typeface="+mj-cs"/>
              </a:rPr>
              <a:t>(3 of 4)</a:t>
            </a:r>
          </a:p>
        </p:txBody>
      </p:sp>
      <p:sp>
        <p:nvSpPr>
          <p:cNvPr id="24579" name="Rectangle 3"/>
          <p:cNvSpPr>
            <a:spLocks noGrp="1" noChangeArrowheads="1"/>
          </p:cNvSpPr>
          <p:nvPr>
            <p:ph type="body" idx="4294967295"/>
            <p:custDataLst>
              <p:tags r:id="rId2"/>
            </p:custDataLst>
          </p:nvPr>
        </p:nvSpPr>
        <p:spPr>
          <a:extLst>
            <a:ext uri="{91240B29-F687-4F45-9708-019B960494DF}">
              <a14:hiddenLine xmlns:a14="http://schemas.microsoft.com/office/drawing/2010/main" w="19050" cap="flat">
                <a:solidFill>
                  <a:srgbClr val="000000"/>
                </a:solidFill>
                <a:miter lim="800000"/>
                <a:headEnd/>
                <a:tailEnd/>
              </a14:hiddenLine>
            </a:ext>
          </a:extLst>
        </p:spPr>
        <p:txBody>
          <a:bodyPr tIns="182880" rIns="137160"/>
          <a:lstStyle/>
          <a:p>
            <a:pPr marL="571500" indent="-571500" eaLnBrk="1" hangingPunct="1">
              <a:buFontTx/>
              <a:buAutoNum type="arabicPeriod" startAt="11"/>
            </a:pPr>
            <a:r>
              <a:rPr lang="en-US" altLang="en-US">
                <a:ea typeface="ヒラギノ角ゴ Pro W3" charset="-128"/>
              </a:rPr>
              <a:t>Evaluation</a:t>
            </a:r>
          </a:p>
          <a:p>
            <a:pPr marL="571500" indent="-571500" eaLnBrk="1" hangingPunct="1">
              <a:buFontTx/>
              <a:buAutoNum type="arabicPeriod" startAt="11"/>
            </a:pPr>
            <a:r>
              <a:rPr lang="en-US" altLang="en-US">
                <a:ea typeface="ヒラギノ角ゴ Pro W3" charset="-128"/>
              </a:rPr>
              <a:t>System finance</a:t>
            </a:r>
          </a:p>
          <a:p>
            <a:pPr marL="571500" indent="-571500" eaLnBrk="1" hangingPunct="1">
              <a:buFontTx/>
              <a:buAutoNum type="arabicPeriod" startAt="11"/>
            </a:pPr>
            <a:r>
              <a:rPr lang="en-US" altLang="en-US">
                <a:ea typeface="ヒラギノ角ゴ Pro W3" charset="-128"/>
              </a:rPr>
              <a:t>Public education</a:t>
            </a:r>
          </a:p>
          <a:p>
            <a:pPr marL="571500" indent="-571500" eaLnBrk="1" hangingPunct="1">
              <a:buFontTx/>
              <a:buAutoNum type="arabicPeriod" startAt="11"/>
            </a:pPr>
            <a:r>
              <a:rPr lang="en-US" altLang="en-US">
                <a:ea typeface="ヒラギノ角ゴ Pro W3" charset="-128"/>
              </a:rPr>
              <a:t>Education systems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custDataLst>
              <p:tags r:id="rId1"/>
            </p:custDataLst>
          </p:nvPr>
        </p:nvSpPr>
        <p:spPr bwMode="auto">
          <a:xfrm>
            <a:off x="685800" y="1485900"/>
            <a:ext cx="7772400" cy="4800600"/>
          </a:xfrm>
          <a:prstGeom prst="rect">
            <a:avLst/>
          </a:prstGeom>
          <a:noFill/>
          <a:ln w="19050" cap="flat">
            <a:noFill/>
            <a:miter lim="800000"/>
            <a:headEnd/>
            <a:tailEnd/>
          </a:ln>
        </p:spPr>
        <p:txBody>
          <a:bodyPr lIns="228600" tIns="182880" rIns="137160" bIns="91440"/>
          <a:lstStyle>
            <a:lvl1pPr marL="342900" indent="-342900" algn="l" rtl="0" eaLnBrk="0" fontAlgn="base" hangingPunct="0">
              <a:spcBef>
                <a:spcPct val="50000"/>
              </a:spcBef>
              <a:spcAft>
                <a:spcPct val="0"/>
              </a:spcAft>
              <a:buClr>
                <a:srgbClr val="F37021"/>
              </a:buClr>
              <a:buChar char="•"/>
              <a:defRPr sz="2800">
                <a:solidFill>
                  <a:schemeClr val="tx1"/>
                </a:solidFill>
                <a:latin typeface="+mn-lt"/>
                <a:ea typeface="ヒラギノ角ゴ Pro W3" pitchFamily="1" charset="-128"/>
                <a:cs typeface="ヒラギノ角ゴ Pro W3"/>
              </a:defRPr>
            </a:lvl1pPr>
            <a:lvl2pPr marL="800100" indent="-342900" algn="l" rtl="0" eaLnBrk="0" fontAlgn="base" hangingPunct="0">
              <a:spcBef>
                <a:spcPct val="25000"/>
              </a:spcBef>
              <a:spcAft>
                <a:spcPct val="0"/>
              </a:spcAft>
              <a:buClr>
                <a:srgbClr val="F37021"/>
              </a:buClr>
              <a:buChar char="–"/>
              <a:defRPr sz="2400">
                <a:solidFill>
                  <a:schemeClr val="tx1"/>
                </a:solidFill>
                <a:latin typeface="+mn-lt"/>
                <a:ea typeface="ヒラギノ角ゴ Pro W3" charset="-128"/>
                <a:cs typeface="ヒラギノ角ゴ Pro W3"/>
              </a:defRPr>
            </a:lvl2pPr>
            <a:lvl3pPr marL="1143000" indent="-228600" algn="l" rtl="0" eaLnBrk="0" fontAlgn="base" hangingPunct="0">
              <a:spcBef>
                <a:spcPct val="25000"/>
              </a:spcBef>
              <a:spcAft>
                <a:spcPct val="0"/>
              </a:spcAft>
              <a:buClr>
                <a:srgbClr val="F37021"/>
              </a:buClr>
              <a:buChar char="•"/>
              <a:defRPr sz="2200">
                <a:solidFill>
                  <a:schemeClr val="tx1"/>
                </a:solidFill>
                <a:latin typeface="+mn-lt"/>
                <a:ea typeface="ヒラギノ角ゴ Pro W3" charset="-128"/>
                <a:cs typeface="ヒラギノ角ゴ Pro W3"/>
              </a:defRPr>
            </a:lvl3pPr>
            <a:lvl4pPr marL="1600200" indent="-228600" algn="l" rtl="0" eaLnBrk="0" fontAlgn="base" hangingPunct="0">
              <a:spcBef>
                <a:spcPct val="25000"/>
              </a:spcBef>
              <a:spcAft>
                <a:spcPct val="0"/>
              </a:spcAft>
              <a:buChar char="–"/>
              <a:defRPr sz="2000">
                <a:solidFill>
                  <a:schemeClr val="tx1"/>
                </a:solidFill>
                <a:latin typeface="+mn-lt"/>
                <a:ea typeface="ヒラギノ角ゴ Pro W3" charset="-128"/>
                <a:cs typeface="ヒラギノ角ゴ Pro W3"/>
              </a:defRPr>
            </a:lvl4pPr>
            <a:lvl5pPr marL="2057400" indent="-228600" algn="l" rtl="0" eaLnBrk="0" fontAlgn="base" hangingPunct="0">
              <a:spcBef>
                <a:spcPct val="25000"/>
              </a:spcBef>
              <a:spcAft>
                <a:spcPct val="0"/>
              </a:spcAft>
              <a:buChar char="»"/>
              <a:defRPr sz="2000">
                <a:solidFill>
                  <a:schemeClr val="tx1"/>
                </a:solidFill>
                <a:latin typeface="+mn-lt"/>
                <a:ea typeface="ヒラギノ角ゴ Pro W3" charset="-128"/>
                <a:cs typeface="ヒラギノ角ゴ Pro W3"/>
              </a:defRPr>
            </a:lvl5pPr>
            <a:lvl6pPr marL="2514600" indent="-228600" algn="l" rtl="0" eaLnBrk="0" fontAlgn="base" hangingPunct="0">
              <a:spcBef>
                <a:spcPct val="25000"/>
              </a:spcBef>
              <a:spcAft>
                <a:spcPct val="0"/>
              </a:spcAft>
              <a:buChar char="»"/>
              <a:defRPr sz="2000">
                <a:solidFill>
                  <a:schemeClr val="tx1"/>
                </a:solidFill>
                <a:latin typeface="+mn-lt"/>
                <a:ea typeface="ヒラギノ角ゴ Pro W3" charset="-128"/>
              </a:defRPr>
            </a:lvl6pPr>
            <a:lvl7pPr marL="2971800" indent="-228600" algn="l" rtl="0" eaLnBrk="0" fontAlgn="base" hangingPunct="0">
              <a:spcBef>
                <a:spcPct val="25000"/>
              </a:spcBef>
              <a:spcAft>
                <a:spcPct val="0"/>
              </a:spcAft>
              <a:buChar char="»"/>
              <a:defRPr sz="2000">
                <a:solidFill>
                  <a:schemeClr val="tx1"/>
                </a:solidFill>
                <a:latin typeface="+mn-lt"/>
                <a:ea typeface="ヒラギノ角ゴ Pro W3" charset="-128"/>
              </a:defRPr>
            </a:lvl7pPr>
            <a:lvl8pPr marL="3429000" indent="-228600" algn="l" rtl="0" eaLnBrk="0" fontAlgn="base" hangingPunct="0">
              <a:spcBef>
                <a:spcPct val="25000"/>
              </a:spcBef>
              <a:spcAft>
                <a:spcPct val="0"/>
              </a:spcAft>
              <a:buChar char="»"/>
              <a:defRPr sz="2000">
                <a:solidFill>
                  <a:schemeClr val="tx1"/>
                </a:solidFill>
                <a:latin typeface="+mn-lt"/>
                <a:ea typeface="ヒラギノ角ゴ Pro W3" charset="-128"/>
              </a:defRPr>
            </a:lvl8pPr>
            <a:lvl9pPr marL="3886200" indent="-228600" algn="l" rtl="0" eaLnBrk="0" fontAlgn="base" hangingPunct="0">
              <a:spcBef>
                <a:spcPct val="25000"/>
              </a:spcBef>
              <a:spcAft>
                <a:spcPct val="0"/>
              </a:spcAft>
              <a:buChar char="»"/>
              <a:defRPr sz="2000">
                <a:solidFill>
                  <a:schemeClr val="tx1"/>
                </a:solidFill>
                <a:latin typeface="+mn-lt"/>
                <a:ea typeface="ヒラギノ角ゴ Pro W3" charset="-128"/>
              </a:defRPr>
            </a:lvl9pPr>
          </a:lstStyle>
          <a:p>
            <a:pPr marL="0" indent="0" eaLnBrk="1" hangingPunct="1">
              <a:buFontTx/>
              <a:buNone/>
              <a:defRPr/>
            </a:pPr>
            <a:endParaRPr lang="en-US" altLang="en-US" kern="0" dirty="0" smtClean="0"/>
          </a:p>
        </p:txBody>
      </p:sp>
      <p:sp>
        <p:nvSpPr>
          <p:cNvPr id="25603" name="TextBox 1"/>
          <p:cNvSpPr txBox="1">
            <a:spLocks noChangeArrowheads="1"/>
          </p:cNvSpPr>
          <p:nvPr/>
        </p:nvSpPr>
        <p:spPr bwMode="auto">
          <a:xfrm>
            <a:off x="2667000" y="2438400"/>
            <a:ext cx="381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r>
              <a:rPr lang="en-US" altLang="en-US"/>
              <a:t> </a:t>
            </a:r>
          </a:p>
        </p:txBody>
      </p:sp>
      <p:pic>
        <p:nvPicPr>
          <p:cNvPr id="25604" name="Picture 3" descr="\\172.16.33.26\Art\OUTPUT\JB LEARNING\EMT_11E_ITK_PPT WORK\JPEG\Ch01\9781284080179_CH01_FIG0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7200" y="1549400"/>
            <a:ext cx="5546725"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8"/>
          <p:cNvSpPr>
            <a:spLocks noChangeArrowheads="1"/>
          </p:cNvSpPr>
          <p:nvPr>
            <p:custDataLst>
              <p:tags r:id="rId2"/>
            </p:custDataLst>
          </p:nvPr>
        </p:nvSpPr>
        <p:spPr bwMode="auto">
          <a:xfrm>
            <a:off x="6034088" y="5969000"/>
            <a:ext cx="1331912"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lnSpc>
                <a:spcPct val="110000"/>
              </a:lnSpc>
              <a:spcBef>
                <a:spcPct val="20000"/>
              </a:spcBef>
              <a:buClr>
                <a:srgbClr val="F37021"/>
              </a:buClr>
              <a:defRPr/>
            </a:pPr>
            <a:r>
              <a:rPr lang="en-IN" altLang="en-US" sz="900" dirty="0">
                <a:solidFill>
                  <a:schemeClr val="bg1"/>
                </a:solidFill>
                <a:latin typeface="+mn-lt"/>
                <a:ea typeface="ヒラギノ角ゴ Pro W3" pitchFamily="1" charset="-128"/>
              </a:rPr>
              <a:t>Source: www.ems.gov</a:t>
            </a:r>
            <a:endParaRPr lang="en-US" altLang="en-US" sz="900" dirty="0">
              <a:solidFill>
                <a:schemeClr val="bg1"/>
              </a:solidFill>
              <a:latin typeface="+mn-lt"/>
              <a:ea typeface="ヒラギノ角ゴ Pro W3" pitchFamily="1" charset="-128"/>
            </a:endParaRPr>
          </a:p>
        </p:txBody>
      </p:sp>
      <p:sp>
        <p:nvSpPr>
          <p:cNvPr id="6" name="Rectangle 2"/>
          <p:cNvSpPr txBox="1">
            <a:spLocks noChangeArrowheads="1"/>
          </p:cNvSpPr>
          <p:nvPr>
            <p:custDataLst>
              <p:tags r:id="rId3"/>
            </p:custDataLst>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lnSpc>
                <a:spcPct val="90000"/>
              </a:lnSpc>
              <a:spcBef>
                <a:spcPct val="0"/>
              </a:spcBef>
              <a:spcAft>
                <a:spcPct val="0"/>
              </a:spcAft>
              <a:defRPr sz="4000" b="1">
                <a:solidFill>
                  <a:srgbClr val="C1500B"/>
                </a:solidFill>
                <a:latin typeface="+mj-lt"/>
                <a:ea typeface="ヒラギノ角ゴ Pro W3" pitchFamily="1" charset="-128"/>
                <a:cs typeface="ヒラギノ角ゴ Pro W3"/>
              </a:defRPr>
            </a:lvl1pPr>
            <a:lvl2pPr algn="ctr" rtl="0" eaLnBrk="0" fontAlgn="base" hangingPunct="0">
              <a:lnSpc>
                <a:spcPct val="90000"/>
              </a:lnSpc>
              <a:spcBef>
                <a:spcPct val="0"/>
              </a:spcBef>
              <a:spcAft>
                <a:spcPct val="0"/>
              </a:spcAft>
              <a:defRPr sz="4000" b="1">
                <a:solidFill>
                  <a:srgbClr val="C1500B"/>
                </a:solidFill>
                <a:latin typeface="Arial" charset="0"/>
                <a:ea typeface="ヒラギノ角ゴ Pro W3" pitchFamily="1" charset="-128"/>
                <a:cs typeface="ヒラギノ角ゴ Pro W3"/>
              </a:defRPr>
            </a:lvl2pPr>
            <a:lvl3pPr algn="ctr" rtl="0" eaLnBrk="0" fontAlgn="base" hangingPunct="0">
              <a:lnSpc>
                <a:spcPct val="90000"/>
              </a:lnSpc>
              <a:spcBef>
                <a:spcPct val="0"/>
              </a:spcBef>
              <a:spcAft>
                <a:spcPct val="0"/>
              </a:spcAft>
              <a:defRPr sz="4000" b="1">
                <a:solidFill>
                  <a:srgbClr val="C1500B"/>
                </a:solidFill>
                <a:latin typeface="Arial" charset="0"/>
                <a:ea typeface="ヒラギノ角ゴ Pro W3" pitchFamily="1" charset="-128"/>
                <a:cs typeface="ヒラギノ角ゴ Pro W3"/>
              </a:defRPr>
            </a:lvl3pPr>
            <a:lvl4pPr algn="ctr" rtl="0" eaLnBrk="0" fontAlgn="base" hangingPunct="0">
              <a:lnSpc>
                <a:spcPct val="90000"/>
              </a:lnSpc>
              <a:spcBef>
                <a:spcPct val="0"/>
              </a:spcBef>
              <a:spcAft>
                <a:spcPct val="0"/>
              </a:spcAft>
              <a:defRPr sz="4000" b="1">
                <a:solidFill>
                  <a:srgbClr val="C1500B"/>
                </a:solidFill>
                <a:latin typeface="Arial" charset="0"/>
                <a:ea typeface="ヒラギノ角ゴ Pro W3" pitchFamily="1" charset="-128"/>
                <a:cs typeface="ヒラギノ角ゴ Pro W3"/>
              </a:defRPr>
            </a:lvl4pPr>
            <a:lvl5pPr algn="ctr" rtl="0" eaLnBrk="0" fontAlgn="base" hangingPunct="0">
              <a:lnSpc>
                <a:spcPct val="90000"/>
              </a:lnSpc>
              <a:spcBef>
                <a:spcPct val="0"/>
              </a:spcBef>
              <a:spcAft>
                <a:spcPct val="0"/>
              </a:spcAft>
              <a:defRPr sz="4000" b="1">
                <a:solidFill>
                  <a:srgbClr val="C1500B"/>
                </a:solidFill>
                <a:latin typeface="Arial" charset="0"/>
                <a:ea typeface="ヒラギノ角ゴ Pro W3" pitchFamily="1" charset="-128"/>
                <a:cs typeface="ヒラギノ角ゴ Pro W3"/>
              </a:defRPr>
            </a:lvl5pPr>
            <a:lvl6pPr marL="457200" algn="ctr" rtl="0" eaLnBrk="0" fontAlgn="base" hangingPunct="0">
              <a:lnSpc>
                <a:spcPct val="90000"/>
              </a:lnSpc>
              <a:spcBef>
                <a:spcPct val="0"/>
              </a:spcBef>
              <a:spcAft>
                <a:spcPct val="0"/>
              </a:spcAft>
              <a:defRPr sz="4000" b="1">
                <a:solidFill>
                  <a:srgbClr val="F37021"/>
                </a:solidFill>
                <a:latin typeface="Arial" charset="0"/>
              </a:defRPr>
            </a:lvl6pPr>
            <a:lvl7pPr marL="914400" algn="ctr" rtl="0" eaLnBrk="0" fontAlgn="base" hangingPunct="0">
              <a:lnSpc>
                <a:spcPct val="90000"/>
              </a:lnSpc>
              <a:spcBef>
                <a:spcPct val="0"/>
              </a:spcBef>
              <a:spcAft>
                <a:spcPct val="0"/>
              </a:spcAft>
              <a:defRPr sz="4000" b="1">
                <a:solidFill>
                  <a:srgbClr val="F37021"/>
                </a:solidFill>
                <a:latin typeface="Arial" charset="0"/>
              </a:defRPr>
            </a:lvl7pPr>
            <a:lvl8pPr marL="1371600" algn="ctr" rtl="0" eaLnBrk="0" fontAlgn="base" hangingPunct="0">
              <a:lnSpc>
                <a:spcPct val="90000"/>
              </a:lnSpc>
              <a:spcBef>
                <a:spcPct val="0"/>
              </a:spcBef>
              <a:spcAft>
                <a:spcPct val="0"/>
              </a:spcAft>
              <a:defRPr sz="4000" b="1">
                <a:solidFill>
                  <a:srgbClr val="F37021"/>
                </a:solidFill>
                <a:latin typeface="Arial" charset="0"/>
              </a:defRPr>
            </a:lvl8pPr>
            <a:lvl9pPr marL="1828800" algn="ctr" rtl="0" eaLnBrk="0" fontAlgn="base" hangingPunct="0">
              <a:lnSpc>
                <a:spcPct val="90000"/>
              </a:lnSpc>
              <a:spcBef>
                <a:spcPct val="0"/>
              </a:spcBef>
              <a:spcAft>
                <a:spcPct val="0"/>
              </a:spcAft>
              <a:defRPr sz="4000" b="1">
                <a:solidFill>
                  <a:srgbClr val="F37021"/>
                </a:solidFill>
                <a:latin typeface="Arial" charset="0"/>
              </a:defRPr>
            </a:lvl9pPr>
          </a:lstStyle>
          <a:p>
            <a:pPr eaLnBrk="1" hangingPunct="1">
              <a:defRPr/>
            </a:pPr>
            <a:r>
              <a:rPr lang="en-US" sz="3600" dirty="0" smtClean="0">
                <a:cs typeface="+mj-cs"/>
              </a:rPr>
              <a:t>14 Components of the </a:t>
            </a:r>
            <a:br>
              <a:rPr lang="en-US" sz="3600" dirty="0" smtClean="0">
                <a:cs typeface="+mj-cs"/>
              </a:rPr>
            </a:br>
            <a:r>
              <a:rPr lang="en-US" sz="3600" dirty="0" smtClean="0">
                <a:cs typeface="+mj-cs"/>
              </a:rPr>
              <a:t>EMS System</a:t>
            </a:r>
            <a:r>
              <a:rPr lang="en-US" sz="2000" dirty="0" smtClean="0">
                <a:cs typeface="+mj-cs"/>
              </a:rPr>
              <a:t>  </a:t>
            </a:r>
            <a:r>
              <a:rPr lang="en-US" sz="2800" b="0" dirty="0" smtClean="0">
                <a:cs typeface="+mj-cs"/>
              </a:rPr>
              <a:t>(4 of 4)</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idx="4294967295"/>
            <p:custDataLst>
              <p:tags r:id="rId1"/>
            </p:custDataLst>
          </p:nvPr>
        </p:nvSpPr>
        <p:spPr/>
        <p:txBody>
          <a:bodyPr/>
          <a:lstStyle/>
          <a:p>
            <a:pPr eaLnBrk="1" hangingPunct="1">
              <a:defRPr/>
            </a:pPr>
            <a:r>
              <a:rPr lang="en-US" dirty="0"/>
              <a:t>Public Access and Communication Systems </a:t>
            </a:r>
            <a:r>
              <a:rPr lang="en-US" sz="2800" b="0" kern="1200" dirty="0">
                <a:cs typeface="+mj-cs"/>
              </a:rPr>
              <a:t>(1 of 2)</a:t>
            </a:r>
          </a:p>
        </p:txBody>
      </p:sp>
      <p:sp>
        <p:nvSpPr>
          <p:cNvPr id="26627" name="Rectangle 3"/>
          <p:cNvSpPr>
            <a:spLocks noGrp="1" noChangeArrowheads="1"/>
          </p:cNvSpPr>
          <p:nvPr>
            <p:ph type="body" idx="4294967295"/>
            <p:custDataLst>
              <p:tags r:id="rId2"/>
            </p:custDataLst>
          </p:nvPr>
        </p:nvSpPr>
        <p:spPr>
          <a:xfrm>
            <a:off x="685800" y="1447800"/>
            <a:ext cx="4800600" cy="4800600"/>
          </a:xfrm>
          <a:extLst>
            <a:ext uri="{91240B29-F687-4F45-9708-019B960494DF}">
              <a14:hiddenLine xmlns:a14="http://schemas.microsoft.com/office/drawing/2010/main" w="19050" cap="flat">
                <a:solidFill>
                  <a:srgbClr val="000000"/>
                </a:solidFill>
                <a:miter lim="800000"/>
                <a:headEnd/>
                <a:tailEnd/>
              </a14:hiddenLine>
            </a:ext>
          </a:extLst>
        </p:spPr>
        <p:txBody>
          <a:bodyPr tIns="182880" rIns="137160"/>
          <a:lstStyle/>
          <a:p>
            <a:pPr eaLnBrk="1" hangingPunct="1"/>
            <a:r>
              <a:rPr lang="en-US" altLang="en-US">
                <a:ea typeface="ヒラギノ角ゴ Pro W3" charset="-128"/>
              </a:rPr>
              <a:t>911 system </a:t>
            </a:r>
          </a:p>
          <a:p>
            <a:pPr lvl="1" eaLnBrk="1" hangingPunct="1"/>
            <a:r>
              <a:rPr lang="en-US" altLang="en-US"/>
              <a:t>Access public safety </a:t>
            </a:r>
          </a:p>
          <a:p>
            <a:pPr eaLnBrk="1" hangingPunct="1"/>
            <a:r>
              <a:rPr lang="en-US" altLang="en-US">
                <a:ea typeface="ヒラギノ角ゴ Pro W3" charset="-128"/>
              </a:rPr>
              <a:t>Dispatchers </a:t>
            </a:r>
          </a:p>
          <a:p>
            <a:pPr lvl="1" eaLnBrk="1" hangingPunct="1"/>
            <a:r>
              <a:rPr lang="en-US" altLang="en-US"/>
              <a:t>Obtain information and dispatch resources</a:t>
            </a:r>
          </a:p>
        </p:txBody>
      </p:sp>
      <p:pic>
        <p:nvPicPr>
          <p:cNvPr id="26628" name="Picture 5" descr="\\172.16.33.26\Art\OUTPUT\JB LEARNING\EMT_11E_ITK_PPT WORK\JPEG\Ch01\9781284080179_CH01_FIG0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1709738"/>
            <a:ext cx="3762375" cy="250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8"/>
          <p:cNvSpPr>
            <a:spLocks noChangeArrowheads="1"/>
          </p:cNvSpPr>
          <p:nvPr>
            <p:custDataLst>
              <p:tags r:id="rId3"/>
            </p:custDataLst>
          </p:nvPr>
        </p:nvSpPr>
        <p:spPr bwMode="auto">
          <a:xfrm>
            <a:off x="6200775" y="4237038"/>
            <a:ext cx="2770188"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lnSpc>
                <a:spcPct val="110000"/>
              </a:lnSpc>
              <a:spcBef>
                <a:spcPct val="20000"/>
              </a:spcBef>
              <a:buClr>
                <a:srgbClr val="F37021"/>
              </a:buClr>
              <a:defRPr/>
            </a:pPr>
            <a:r>
              <a:rPr lang="en-IN" altLang="en-US" sz="900" dirty="0">
                <a:solidFill>
                  <a:schemeClr val="bg1"/>
                </a:solidFill>
                <a:latin typeface="+mn-lt"/>
                <a:ea typeface="ヒラギノ角ゴ Pro W3" pitchFamily="1" charset="-128"/>
              </a:rPr>
              <a:t>© Jones &amp; Bartlett Learning. Courtesy of MIEMSS.</a:t>
            </a:r>
            <a:endParaRPr lang="en-US" altLang="en-US" sz="900" dirty="0">
              <a:solidFill>
                <a:schemeClr val="bg1"/>
              </a:solidFill>
              <a:latin typeface="+mn-lt"/>
              <a:ea typeface="ヒラギノ角ゴ Pro W3" pitchFamily="1"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idx="4294967295"/>
            <p:custDataLst>
              <p:tags r:id="rId1"/>
            </p:custDataLst>
          </p:nvPr>
        </p:nvSpPr>
        <p:spPr/>
        <p:txBody>
          <a:bodyPr/>
          <a:lstStyle/>
          <a:p>
            <a:pPr eaLnBrk="1" hangingPunct="1">
              <a:defRPr/>
            </a:pPr>
            <a:r>
              <a:rPr lang="en-US" dirty="0"/>
              <a:t>Public Access and Communication </a:t>
            </a:r>
            <a:r>
              <a:rPr lang="en-US" dirty="0" smtClean="0"/>
              <a:t>Systems </a:t>
            </a:r>
            <a:r>
              <a:rPr lang="en-US" sz="2800" b="0" kern="1200" dirty="0">
                <a:cs typeface="+mj-cs"/>
              </a:rPr>
              <a:t>(2 of 2) </a:t>
            </a:r>
          </a:p>
        </p:txBody>
      </p:sp>
      <p:sp>
        <p:nvSpPr>
          <p:cNvPr id="27651" name="Rectangle 3"/>
          <p:cNvSpPr>
            <a:spLocks noGrp="1" noChangeArrowheads="1"/>
          </p:cNvSpPr>
          <p:nvPr>
            <p:ph type="body" idx="4294967295"/>
            <p:custDataLst>
              <p:tags r:id="rId2"/>
            </p:custDataLst>
          </p:nvPr>
        </p:nvSpPr>
        <p:spPr>
          <a:xfrm>
            <a:off x="685800" y="1447800"/>
            <a:ext cx="4800600" cy="4800600"/>
          </a:xfrm>
          <a:extLst>
            <a:ext uri="{91240B29-F687-4F45-9708-019B960494DF}">
              <a14:hiddenLine xmlns:a14="http://schemas.microsoft.com/office/drawing/2010/main" w="19050" cap="flat">
                <a:solidFill>
                  <a:srgbClr val="000000"/>
                </a:solidFill>
                <a:miter lim="800000"/>
                <a:headEnd/>
                <a:tailEnd/>
              </a14:hiddenLine>
            </a:ext>
          </a:extLst>
        </p:spPr>
        <p:txBody>
          <a:bodyPr tIns="182880" rIns="137160"/>
          <a:lstStyle/>
          <a:p>
            <a:pPr eaLnBrk="1" hangingPunct="1"/>
            <a:r>
              <a:rPr lang="en-US" altLang="en-US">
                <a:ea typeface="ヒラギノ角ゴ Pro W3" charset="-128"/>
              </a:rPr>
              <a:t>Emergency medical dispatch (EMD) system</a:t>
            </a:r>
          </a:p>
          <a:p>
            <a:pPr lvl="1" eaLnBrk="1" hangingPunct="1"/>
            <a:r>
              <a:rPr lang="en-US" altLang="en-US"/>
              <a:t>Provides medical instruction</a:t>
            </a:r>
          </a:p>
        </p:txBody>
      </p:sp>
      <p:pic>
        <p:nvPicPr>
          <p:cNvPr id="27652" name="Picture 5" descr="\\172.16.33.26\Art\OUTPUT\JB LEARNING\EMT_11E_ITK_PPT WORK\JPEG\Ch01\9781284080179_CH01_FIG0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1701800"/>
            <a:ext cx="3760788"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8"/>
          <p:cNvSpPr>
            <a:spLocks noChangeArrowheads="1"/>
          </p:cNvSpPr>
          <p:nvPr>
            <p:custDataLst>
              <p:tags r:id="rId3"/>
            </p:custDataLst>
          </p:nvPr>
        </p:nvSpPr>
        <p:spPr bwMode="auto">
          <a:xfrm>
            <a:off x="6200775" y="4224338"/>
            <a:ext cx="2770188"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lnSpc>
                <a:spcPct val="110000"/>
              </a:lnSpc>
              <a:spcBef>
                <a:spcPct val="20000"/>
              </a:spcBef>
              <a:buClr>
                <a:srgbClr val="F37021"/>
              </a:buClr>
              <a:defRPr/>
            </a:pPr>
            <a:r>
              <a:rPr lang="en-IN" altLang="en-US" sz="900" dirty="0">
                <a:solidFill>
                  <a:schemeClr val="bg1"/>
                </a:solidFill>
                <a:latin typeface="+mn-lt"/>
                <a:ea typeface="ヒラギノ角ゴ Pro W3" pitchFamily="1" charset="-128"/>
              </a:rPr>
              <a:t>© Jones &amp; Bartlett Learning. Courtesy of MIEMSS.</a:t>
            </a:r>
            <a:endParaRPr lang="en-US" altLang="en-US" sz="900" dirty="0">
              <a:solidFill>
                <a:schemeClr val="bg1"/>
              </a:solidFill>
              <a:latin typeface="+mn-lt"/>
              <a:ea typeface="ヒラギノ角ゴ Pro W3" pitchFamily="1"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idx="4294967295"/>
            <p:custDataLst>
              <p:tags r:id="rId1"/>
            </p:custDataLst>
          </p:nvPr>
        </p:nvSpPr>
        <p:spPr/>
        <p:txBody>
          <a:bodyPr/>
          <a:lstStyle/>
          <a:p>
            <a:pPr eaLnBrk="1" hangingPunct="1">
              <a:defRPr/>
            </a:pPr>
            <a:r>
              <a:rPr lang="en-US" dirty="0" smtClean="0">
                <a:cs typeface="+mj-cs"/>
              </a:rPr>
              <a:t>Clinical Care</a:t>
            </a:r>
            <a:endParaRPr lang="en-US" sz="2800" b="0" dirty="0" smtClean="0">
              <a:cs typeface="+mj-cs"/>
            </a:endParaRPr>
          </a:p>
        </p:txBody>
      </p:sp>
      <p:sp>
        <p:nvSpPr>
          <p:cNvPr id="33795" name="Rectangle 3"/>
          <p:cNvSpPr>
            <a:spLocks noGrp="1" noChangeArrowheads="1"/>
          </p:cNvSpPr>
          <p:nvPr>
            <p:ph type="body" idx="4294967295"/>
            <p:custDataLst>
              <p:tags r:id="rId2"/>
            </p:custDataLst>
          </p:nvPr>
        </p:nvSpPr>
        <p:spPr>
          <a:xfrm>
            <a:off x="685800" y="1447800"/>
            <a:ext cx="4953000" cy="4800600"/>
          </a:xfrm>
          <a:ln cap="flat"/>
        </p:spPr>
        <p:txBody>
          <a:bodyPr tIns="182880" rIns="137160"/>
          <a:lstStyle/>
          <a:p>
            <a:pPr eaLnBrk="1" hangingPunct="1">
              <a:defRPr/>
            </a:pPr>
            <a:r>
              <a:rPr lang="en-US" dirty="0" smtClean="0"/>
              <a:t>Describes the pieces of equipment and scope of practice </a:t>
            </a:r>
          </a:p>
          <a:p>
            <a:pPr eaLnBrk="1" hangingPunct="1">
              <a:defRPr/>
            </a:pPr>
            <a:r>
              <a:rPr lang="en-US" dirty="0" smtClean="0"/>
              <a:t>Familiarizes EMTs with their primary service area (PSA) and ambulance controls</a:t>
            </a:r>
          </a:p>
          <a:p>
            <a:pPr marL="0" indent="0" eaLnBrk="1" hangingPunct="1">
              <a:buFontTx/>
              <a:buNone/>
              <a:defRPr/>
            </a:pPr>
            <a:endParaRPr lang="en-US" altLang="en-US" dirty="0" smtClean="0">
              <a:solidFill>
                <a:srgbClr val="000000"/>
              </a:solidFill>
            </a:endParaRPr>
          </a:p>
        </p:txBody>
      </p:sp>
      <p:pic>
        <p:nvPicPr>
          <p:cNvPr id="28676" name="Picture 5" descr="\\172.16.33.26\Art\OUTPUT\JB LEARNING\EMT_11E_ITK_PPT WORK\JPEG\Ch01\9781284080179_CH01_FIG0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1625" y="1905000"/>
            <a:ext cx="3430588"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8"/>
          <p:cNvSpPr>
            <a:spLocks noChangeArrowheads="1"/>
          </p:cNvSpPr>
          <p:nvPr>
            <p:custDataLst>
              <p:tags r:id="rId3"/>
            </p:custDataLst>
          </p:nvPr>
        </p:nvSpPr>
        <p:spPr bwMode="auto">
          <a:xfrm>
            <a:off x="7291388" y="4200525"/>
            <a:ext cx="162877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lnSpc>
                <a:spcPct val="110000"/>
              </a:lnSpc>
              <a:spcBef>
                <a:spcPct val="20000"/>
              </a:spcBef>
              <a:buClr>
                <a:srgbClr val="F37021"/>
              </a:buClr>
              <a:defRPr/>
            </a:pPr>
            <a:r>
              <a:rPr lang="en-IN" altLang="en-US" sz="900" dirty="0">
                <a:solidFill>
                  <a:schemeClr val="bg1"/>
                </a:solidFill>
                <a:latin typeface="+mn-lt"/>
                <a:ea typeface="ヒラギノ角ゴ Pro W3" pitchFamily="1" charset="-128"/>
              </a:rPr>
              <a:t>© Jones &amp; Bartlett Learning.</a:t>
            </a:r>
            <a:endParaRPr lang="en-US" altLang="en-US" sz="900" dirty="0">
              <a:solidFill>
                <a:schemeClr val="bg1"/>
              </a:solidFill>
              <a:latin typeface="+mn-lt"/>
              <a:ea typeface="ヒラギノ角ゴ Pro W3" pitchFamily="1"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idx="4294967295"/>
          </p:nvPr>
        </p:nvSpPr>
        <p:spPr/>
        <p:txBody>
          <a:bodyPr/>
          <a:lstStyle/>
          <a:p>
            <a:pPr eaLnBrk="1" hangingPunct="1">
              <a:defRPr/>
            </a:pPr>
            <a:r>
              <a:rPr lang="en-US" dirty="0" smtClean="0">
                <a:cs typeface="+mj-cs"/>
              </a:rPr>
              <a:t>Human Resources</a:t>
            </a:r>
            <a:endParaRPr lang="en-US" sz="2400" dirty="0" smtClean="0">
              <a:cs typeface="+mj-cs"/>
            </a:endParaRPr>
          </a:p>
        </p:txBody>
      </p:sp>
      <p:sp>
        <p:nvSpPr>
          <p:cNvPr id="29699" name="Rectangle 3"/>
          <p:cNvSpPr>
            <a:spLocks noGrp="1" noChangeArrowheads="1"/>
          </p:cNvSpPr>
          <p:nvPr>
            <p:ph type="body" idx="4294967295"/>
            <p:custDataLst>
              <p:tags r:id="rId1"/>
            </p:custDataLst>
          </p:nvPr>
        </p:nvSpPr>
        <p:spPr>
          <a:extLst>
            <a:ext uri="{91240B29-F687-4F45-9708-019B960494DF}">
              <a14:hiddenLine xmlns:a14="http://schemas.microsoft.com/office/drawing/2010/main" w="19050" cap="flat">
                <a:solidFill>
                  <a:srgbClr val="000000"/>
                </a:solidFill>
                <a:miter lim="800000"/>
                <a:headEnd/>
                <a:tailEnd/>
              </a14:hiddenLine>
            </a:ext>
          </a:extLst>
        </p:spPr>
        <p:txBody>
          <a:bodyPr tIns="182880" rIns="137160"/>
          <a:lstStyle/>
          <a:p>
            <a:pPr eaLnBrk="1" hangingPunct="1"/>
            <a:r>
              <a:rPr lang="en-US" altLang="en-US" sz="3200">
                <a:ea typeface="ヒラギノ角ゴ Pro W3" charset="-128"/>
              </a:rPr>
              <a:t>Focuses on the people who deliver the care</a:t>
            </a:r>
          </a:p>
          <a:p>
            <a:pPr eaLnBrk="1" hangingPunct="1"/>
            <a:r>
              <a:rPr lang="en-US" altLang="en-US" sz="3200" i="1">
                <a:ea typeface="ヒラギノ角ゴ Pro W3" charset="-128"/>
              </a:rPr>
              <a:t>EMS Agenda for the Future </a:t>
            </a:r>
          </a:p>
          <a:p>
            <a:pPr lvl="1" eaLnBrk="1" hangingPunct="1">
              <a:lnSpc>
                <a:spcPct val="90000"/>
              </a:lnSpc>
            </a:pPr>
            <a:r>
              <a:rPr lang="en-US" altLang="en-US" sz="2800"/>
              <a:t>Encourages systems to help protect EMS providers’ well-being</a:t>
            </a:r>
          </a:p>
          <a:p>
            <a:pPr eaLnBrk="1" hangingPunct="1">
              <a:lnSpc>
                <a:spcPct val="90000"/>
              </a:lnSpc>
            </a:pPr>
            <a:endParaRPr lang="en-US" altLang="en-US">
              <a:solidFill>
                <a:srgbClr val="000000"/>
              </a:solidFill>
              <a:ea typeface="ヒラギノ角ゴ Pro W3"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idx="4294967295"/>
            <p:custDataLst>
              <p:tags r:id="rId1"/>
            </p:custDataLst>
          </p:nvPr>
        </p:nvSpPr>
        <p:spPr/>
        <p:txBody>
          <a:bodyPr/>
          <a:lstStyle/>
          <a:p>
            <a:pPr eaLnBrk="1" hangingPunct="1">
              <a:defRPr/>
            </a:pPr>
            <a:r>
              <a:rPr lang="en-US" dirty="0" smtClean="0">
                <a:cs typeface="+mj-cs"/>
              </a:rPr>
              <a:t>Medical Direction</a:t>
            </a:r>
            <a:r>
              <a:rPr lang="en-US" sz="2400" dirty="0" smtClean="0">
                <a:cs typeface="+mj-cs"/>
              </a:rPr>
              <a:t> </a:t>
            </a:r>
            <a:r>
              <a:rPr lang="en-US" sz="2800" b="0" dirty="0" smtClean="0">
                <a:cs typeface="+mj-cs"/>
              </a:rPr>
              <a:t>(1 of 2)</a:t>
            </a:r>
          </a:p>
        </p:txBody>
      </p:sp>
      <p:sp>
        <p:nvSpPr>
          <p:cNvPr id="30723" name="Rectangle 3"/>
          <p:cNvSpPr>
            <a:spLocks noGrp="1" noChangeArrowheads="1"/>
          </p:cNvSpPr>
          <p:nvPr>
            <p:ph type="body" idx="4294967295"/>
            <p:custDataLst>
              <p:tags r:id="rId2"/>
            </p:custDataLst>
          </p:nvPr>
        </p:nvSpPr>
        <p:spPr>
          <a:extLst>
            <a:ext uri="{91240B29-F687-4F45-9708-019B960494DF}">
              <a14:hiddenLine xmlns:a14="http://schemas.microsoft.com/office/drawing/2010/main" w="19050" cap="flat">
                <a:solidFill>
                  <a:srgbClr val="000000"/>
                </a:solidFill>
                <a:miter lim="800000"/>
                <a:headEnd/>
                <a:tailEnd/>
              </a14:hiddenLine>
            </a:ext>
          </a:extLst>
        </p:spPr>
        <p:txBody>
          <a:bodyPr tIns="182880" rIns="137160"/>
          <a:lstStyle/>
          <a:p>
            <a:pPr eaLnBrk="1" hangingPunct="1"/>
            <a:r>
              <a:rPr lang="en-US" altLang="en-US">
                <a:ea typeface="ヒラギノ角ゴ Pro W3" charset="-128"/>
              </a:rPr>
              <a:t>Physician medical director </a:t>
            </a:r>
          </a:p>
          <a:p>
            <a:pPr lvl="1" eaLnBrk="1" hangingPunct="1"/>
            <a:r>
              <a:rPr lang="en-US" altLang="en-US"/>
              <a:t>Authorizes EMTs to provide medical care in the field</a:t>
            </a:r>
          </a:p>
          <a:p>
            <a:pPr eaLnBrk="1" hangingPunct="1"/>
            <a:r>
              <a:rPr lang="en-US" altLang="en-US">
                <a:ea typeface="ヒラギノ角ゴ Pro W3" charset="-128"/>
              </a:rPr>
              <a:t>Medical director</a:t>
            </a:r>
          </a:p>
          <a:p>
            <a:pPr lvl="1" eaLnBrk="1" hangingPunct="1"/>
            <a:r>
              <a:rPr lang="en-US" altLang="en-US"/>
              <a:t>Acts as a liaison</a:t>
            </a:r>
          </a:p>
          <a:p>
            <a:pPr eaLnBrk="1" hangingPunct="1"/>
            <a:r>
              <a:rPr lang="en-US" altLang="en-US">
                <a:ea typeface="ヒラギノ角ゴ Pro W3" charset="-128"/>
              </a:rPr>
              <a:t>Standing orders and protocols</a:t>
            </a:r>
          </a:p>
          <a:p>
            <a:pPr lvl="1" eaLnBrk="1" hangingPunct="1"/>
            <a:r>
              <a:rPr lang="en-US" altLang="en-US"/>
              <a:t>Describe appropriate care</a:t>
            </a:r>
          </a:p>
          <a:p>
            <a:pPr lvl="1" eaLnBrk="1" hangingPunct="1"/>
            <a:r>
              <a:rPr lang="en-US" altLang="en-US"/>
              <a:t>Establish medical direction for providers</a:t>
            </a:r>
          </a:p>
          <a:p>
            <a:pPr eaLnBrk="1" hangingPunct="1"/>
            <a:endParaRPr lang="en-US" altLang="en-US">
              <a:solidFill>
                <a:srgbClr val="000000"/>
              </a:solidFill>
              <a:ea typeface="ヒラギノ角ゴ Pro W3"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idx="4294967295"/>
            <p:custDataLst>
              <p:tags r:id="rId1"/>
            </p:custDataLst>
          </p:nvPr>
        </p:nvSpPr>
        <p:spPr/>
        <p:txBody>
          <a:bodyPr/>
          <a:lstStyle/>
          <a:p>
            <a:pPr eaLnBrk="1" hangingPunct="1">
              <a:defRPr/>
            </a:pPr>
            <a:r>
              <a:rPr lang="en-US" dirty="0" smtClean="0">
                <a:cs typeface="+mj-cs"/>
              </a:rPr>
              <a:t>Course Description</a:t>
            </a:r>
            <a:r>
              <a:rPr lang="en-US" sz="2400" dirty="0" smtClean="0">
                <a:cs typeface="+mj-cs"/>
              </a:rPr>
              <a:t> </a:t>
            </a:r>
            <a:r>
              <a:rPr lang="en-US" sz="2800" b="0" dirty="0" smtClean="0">
                <a:cs typeface="+mj-cs"/>
              </a:rPr>
              <a:t>(1 of 4) </a:t>
            </a:r>
          </a:p>
        </p:txBody>
      </p:sp>
      <p:sp>
        <p:nvSpPr>
          <p:cNvPr id="4099" name="Rectangle 3"/>
          <p:cNvSpPr>
            <a:spLocks noGrp="1" noChangeArrowheads="1"/>
          </p:cNvSpPr>
          <p:nvPr>
            <p:ph type="body" idx="4294967295"/>
            <p:custDataLst>
              <p:tags r:id="rId2"/>
            </p:custDataLst>
          </p:nvPr>
        </p:nvSpPr>
        <p:spPr>
          <a:xfrm>
            <a:off x="685800" y="1447800"/>
            <a:ext cx="4421188" cy="4800600"/>
          </a:xfrm>
          <a:extLst>
            <a:ext uri="{91240B29-F687-4F45-9708-019B960494DF}">
              <a14:hiddenLine xmlns:a14="http://schemas.microsoft.com/office/drawing/2010/main" w="19050" cap="flat">
                <a:solidFill>
                  <a:srgbClr val="000000"/>
                </a:solidFill>
                <a:miter lim="800000"/>
                <a:headEnd/>
                <a:tailEnd/>
              </a14:hiddenLine>
            </a:ext>
          </a:extLst>
        </p:spPr>
        <p:txBody>
          <a:bodyPr rIns="228600" bIns="228600"/>
          <a:lstStyle/>
          <a:p>
            <a:pPr eaLnBrk="1" hangingPunct="1"/>
            <a:r>
              <a:rPr lang="en-US" altLang="en-US">
                <a:ea typeface="ヒラギノ角ゴ Pro W3" charset="-128"/>
              </a:rPr>
              <a:t>EMS system</a:t>
            </a:r>
          </a:p>
          <a:p>
            <a:pPr lvl="1" eaLnBrk="1" hangingPunct="1"/>
            <a:r>
              <a:rPr lang="en-US" altLang="en-US"/>
              <a:t>Team of health care professionals</a:t>
            </a:r>
          </a:p>
          <a:p>
            <a:pPr lvl="1" eaLnBrk="1" hangingPunct="1"/>
            <a:r>
              <a:rPr lang="en-US" altLang="en-US"/>
              <a:t>Provides emergency care and transport</a:t>
            </a:r>
          </a:p>
          <a:p>
            <a:pPr lvl="1" eaLnBrk="1" hangingPunct="1"/>
            <a:r>
              <a:rPr lang="en-US" altLang="en-US"/>
              <a:t>Governed by state laws</a:t>
            </a:r>
          </a:p>
        </p:txBody>
      </p:sp>
      <p:sp>
        <p:nvSpPr>
          <p:cNvPr id="4100" name="Rectangle 8"/>
          <p:cNvSpPr>
            <a:spLocks noChangeArrowheads="1"/>
          </p:cNvSpPr>
          <p:nvPr>
            <p:custDataLst>
              <p:tags r:id="rId3"/>
            </p:custDataLst>
          </p:nvPr>
        </p:nvSpPr>
        <p:spPr bwMode="auto">
          <a:xfrm>
            <a:off x="8064500" y="4660900"/>
            <a:ext cx="63500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lnSpc>
                <a:spcPct val="110000"/>
              </a:lnSpc>
              <a:spcBef>
                <a:spcPct val="20000"/>
              </a:spcBef>
              <a:buClr>
                <a:srgbClr val="F37021"/>
              </a:buClr>
              <a:defRPr/>
            </a:pPr>
            <a:r>
              <a:rPr lang="en-US" altLang="en-US" sz="900" dirty="0">
                <a:solidFill>
                  <a:schemeClr val="bg1"/>
                </a:solidFill>
                <a:latin typeface="+mn-lt"/>
                <a:ea typeface="ヒラギノ角ゴ Pro W3" pitchFamily="1" charset="-128"/>
              </a:rPr>
              <a:t>© Corbis</a:t>
            </a:r>
          </a:p>
        </p:txBody>
      </p:sp>
      <p:pic>
        <p:nvPicPr>
          <p:cNvPr id="4101" name="Picture 6" descr="\\172.16.33.26\Art\OUTPUT\JB LEARNING\EMT_11E_ITK_PPT WORK\JPEG\Ch01\9781284080179_CH01_FIG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3288" y="1981200"/>
            <a:ext cx="389731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idx="4294967295"/>
            <p:custDataLst>
              <p:tags r:id="rId1"/>
            </p:custDataLst>
          </p:nvPr>
        </p:nvSpPr>
        <p:spPr/>
        <p:txBody>
          <a:bodyPr/>
          <a:lstStyle/>
          <a:p>
            <a:pPr eaLnBrk="1" hangingPunct="1">
              <a:defRPr/>
            </a:pPr>
            <a:r>
              <a:rPr lang="en-US" dirty="0" smtClean="0">
                <a:cs typeface="+mj-cs"/>
              </a:rPr>
              <a:t>Medical Direction</a:t>
            </a:r>
            <a:r>
              <a:rPr lang="en-US" sz="2400" dirty="0" smtClean="0">
                <a:cs typeface="+mj-cs"/>
              </a:rPr>
              <a:t> </a:t>
            </a:r>
            <a:r>
              <a:rPr lang="en-US" sz="2800" b="0" dirty="0" smtClean="0">
                <a:cs typeface="+mj-cs"/>
              </a:rPr>
              <a:t>(2 of 2)</a:t>
            </a:r>
          </a:p>
        </p:txBody>
      </p:sp>
      <p:sp>
        <p:nvSpPr>
          <p:cNvPr id="31747" name="Rectangle 3"/>
          <p:cNvSpPr>
            <a:spLocks noGrp="1" noChangeArrowheads="1"/>
          </p:cNvSpPr>
          <p:nvPr>
            <p:ph type="body" idx="4294967295"/>
            <p:custDataLst>
              <p:tags r:id="rId2"/>
            </p:custDataLst>
          </p:nvPr>
        </p:nvSpPr>
        <p:spPr>
          <a:extLst>
            <a:ext uri="{91240B29-F687-4F45-9708-019B960494DF}">
              <a14:hiddenLine xmlns:a14="http://schemas.microsoft.com/office/drawing/2010/main" w="19050" cap="flat">
                <a:solidFill>
                  <a:srgbClr val="000000"/>
                </a:solidFill>
                <a:miter lim="800000"/>
                <a:headEnd/>
                <a:tailEnd/>
              </a14:hiddenLine>
            </a:ext>
          </a:extLst>
        </p:spPr>
        <p:txBody>
          <a:bodyPr tIns="182880" rIns="137160"/>
          <a:lstStyle/>
          <a:p>
            <a:pPr eaLnBrk="1" hangingPunct="1"/>
            <a:r>
              <a:rPr lang="en-US" altLang="en-US">
                <a:ea typeface="ヒラギノ角ゴ Pro W3" charset="-128"/>
              </a:rPr>
              <a:t>Medical control can be off-line or online.</a:t>
            </a:r>
          </a:p>
          <a:p>
            <a:pPr lvl="1" eaLnBrk="1" hangingPunct="1"/>
            <a:r>
              <a:rPr lang="en-US" altLang="en-US"/>
              <a:t>Off-line (indirect)</a:t>
            </a:r>
          </a:p>
          <a:p>
            <a:pPr lvl="2" eaLnBrk="1" hangingPunct="1"/>
            <a:r>
              <a:rPr lang="en-US" altLang="en-US"/>
              <a:t>Standing orders, training, supervision</a:t>
            </a:r>
          </a:p>
          <a:p>
            <a:pPr lvl="1" eaLnBrk="1" hangingPunct="1"/>
            <a:r>
              <a:rPr lang="en-US" altLang="en-US"/>
              <a:t>Online (direct)</a:t>
            </a:r>
          </a:p>
          <a:p>
            <a:pPr lvl="2" eaLnBrk="1" hangingPunct="1"/>
            <a:r>
              <a:rPr lang="en-US" altLang="en-US"/>
              <a:t>Physician directions given over the phone or radio</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Rectangle 6"/>
          <p:cNvSpPr>
            <a:spLocks noGrp="1" noChangeArrowheads="1"/>
          </p:cNvSpPr>
          <p:nvPr>
            <p:ph type="title"/>
          </p:nvPr>
        </p:nvSpPr>
        <p:spPr/>
        <p:txBody>
          <a:bodyPr/>
          <a:lstStyle/>
          <a:p>
            <a:pPr>
              <a:defRPr/>
            </a:pPr>
            <a:r>
              <a:rPr lang="en-US" dirty="0">
                <a:ea typeface="+mj-ea"/>
                <a:cs typeface="+mj-cs"/>
              </a:rPr>
              <a:t>Legislation and Regulation</a:t>
            </a:r>
          </a:p>
        </p:txBody>
      </p:sp>
      <p:sp>
        <p:nvSpPr>
          <p:cNvPr id="32771" name="Rectangle 7"/>
          <p:cNvSpPr>
            <a:spLocks noGrp="1" noChangeArrowheads="1"/>
          </p:cNvSpPr>
          <p:nvPr>
            <p:ph type="body" idx="1"/>
            <p:custDataLst>
              <p:tags r:id="rId1"/>
            </p:custDataLst>
          </p:nvPr>
        </p:nvSpPr>
        <p:spPr>
          <a:extLst>
            <a:ext uri="{91240B29-F687-4F45-9708-019B960494DF}">
              <a14:hiddenLine xmlns:a14="http://schemas.microsoft.com/office/drawing/2010/main" w="19050" cap="flat">
                <a:solidFill>
                  <a:srgbClr val="000000"/>
                </a:solidFill>
                <a:miter lim="800000"/>
                <a:headEnd/>
                <a:tailEnd/>
              </a14:hiddenLine>
            </a:ext>
          </a:extLst>
        </p:spPr>
        <p:txBody>
          <a:bodyPr tIns="182880" rIns="137160"/>
          <a:lstStyle/>
          <a:p>
            <a:r>
              <a:rPr lang="en-US" altLang="en-US">
                <a:ea typeface="ヒラギノ角ゴ Pro W3" charset="-128"/>
              </a:rPr>
              <a:t>Training, protocols, and practices follow state legislation.</a:t>
            </a:r>
          </a:p>
          <a:p>
            <a:r>
              <a:rPr lang="en-US" altLang="en-US">
                <a:ea typeface="ヒラギノ角ゴ Pro W3" charset="-128"/>
              </a:rPr>
              <a:t>Senior EMS official handles administrative tasks: </a:t>
            </a:r>
          </a:p>
          <a:p>
            <a:pPr lvl="1"/>
            <a:r>
              <a:rPr lang="en-US" altLang="en-US"/>
              <a:t>Scheduling</a:t>
            </a:r>
          </a:p>
          <a:p>
            <a:pPr lvl="1"/>
            <a:r>
              <a:rPr lang="en-US" altLang="en-US"/>
              <a:t>Personnel</a:t>
            </a:r>
          </a:p>
          <a:p>
            <a:pPr lvl="1"/>
            <a:r>
              <a:rPr lang="en-US" altLang="en-US"/>
              <a:t>Budgets</a:t>
            </a:r>
          </a:p>
          <a:p>
            <a:pPr lvl="1"/>
            <a:r>
              <a:rPr lang="en-US" altLang="en-US"/>
              <a:t>Purchasing</a:t>
            </a:r>
          </a:p>
          <a:p>
            <a:pPr lvl="1"/>
            <a:r>
              <a:rPr lang="en-US" altLang="en-US"/>
              <a:t>Vehicle maintenance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idx="4294967295"/>
          </p:nvPr>
        </p:nvSpPr>
        <p:spPr/>
        <p:txBody>
          <a:bodyPr/>
          <a:lstStyle/>
          <a:p>
            <a:pPr eaLnBrk="1" hangingPunct="1">
              <a:defRPr/>
            </a:pPr>
            <a:r>
              <a:rPr lang="en-US" dirty="0" smtClean="0">
                <a:cs typeface="+mj-cs"/>
              </a:rPr>
              <a:t>Integration of Health Services</a:t>
            </a:r>
            <a:endParaRPr lang="en-US" sz="2800" dirty="0" smtClean="0">
              <a:cs typeface="+mj-cs"/>
            </a:endParaRPr>
          </a:p>
        </p:txBody>
      </p:sp>
      <p:sp>
        <p:nvSpPr>
          <p:cNvPr id="33795" name="Rectangle 3"/>
          <p:cNvSpPr>
            <a:spLocks noGrp="1" noChangeArrowheads="1"/>
          </p:cNvSpPr>
          <p:nvPr>
            <p:ph type="body" idx="4294967295"/>
            <p:custDataLst>
              <p:tags r:id="rId1"/>
            </p:custDataLst>
          </p:nvPr>
        </p:nvSpPr>
        <p:spPr>
          <a:extLst>
            <a:ext uri="{91240B29-F687-4F45-9708-019B960494DF}">
              <a14:hiddenLine xmlns:a14="http://schemas.microsoft.com/office/drawing/2010/main" w="19050" cap="flat">
                <a:solidFill>
                  <a:srgbClr val="000000"/>
                </a:solidFill>
                <a:miter lim="800000"/>
                <a:headEnd/>
                <a:tailEnd/>
              </a14:hiddenLine>
            </a:ext>
          </a:extLst>
        </p:spPr>
        <p:txBody>
          <a:bodyPr tIns="182880" rIns="137160"/>
          <a:lstStyle/>
          <a:p>
            <a:pPr eaLnBrk="1" hangingPunct="1"/>
            <a:r>
              <a:rPr lang="en-US" altLang="en-US" sz="3200">
                <a:ea typeface="ヒラギノ角ゴ Pro W3" charset="-128"/>
              </a:rPr>
              <a:t>Treatment initiated in the field should be continued in the emergency department</a:t>
            </a:r>
          </a:p>
          <a:p>
            <a:pPr lvl="1" eaLnBrk="1" hangingPunct="1"/>
            <a:r>
              <a:rPr lang="en-US" altLang="en-US" sz="2800"/>
              <a:t>Ensures continuity of care </a:t>
            </a:r>
          </a:p>
          <a:p>
            <a:pPr eaLnBrk="1" hangingPunct="1"/>
            <a:endParaRPr lang="en-US" altLang="en-US">
              <a:solidFill>
                <a:srgbClr val="000000"/>
              </a:solidFill>
              <a:ea typeface="ヒラギノ角ゴ Pro W3"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idx="4294967295"/>
          </p:nvPr>
        </p:nvSpPr>
        <p:spPr/>
        <p:txBody>
          <a:bodyPr/>
          <a:lstStyle/>
          <a:p>
            <a:pPr eaLnBrk="1" hangingPunct="1">
              <a:defRPr/>
            </a:pPr>
            <a:r>
              <a:rPr lang="en-US" dirty="0" smtClean="0">
                <a:cs typeface="+mj-cs"/>
              </a:rPr>
              <a:t>Mobile Integrated Health Care </a:t>
            </a:r>
            <a:br>
              <a:rPr lang="en-US" dirty="0" smtClean="0">
                <a:cs typeface="+mj-cs"/>
              </a:rPr>
            </a:br>
            <a:r>
              <a:rPr lang="en-US" sz="2800" dirty="0" smtClean="0">
                <a:cs typeface="+mj-cs"/>
              </a:rPr>
              <a:t>(1 of 2)</a:t>
            </a:r>
          </a:p>
        </p:txBody>
      </p:sp>
      <p:sp>
        <p:nvSpPr>
          <p:cNvPr id="34819" name="Rectangle 3"/>
          <p:cNvSpPr>
            <a:spLocks noGrp="1" noChangeArrowheads="1"/>
          </p:cNvSpPr>
          <p:nvPr>
            <p:ph type="body" idx="4294967295"/>
            <p:custDataLst>
              <p:tags r:id="rId1"/>
            </p:custDataLst>
          </p:nvPr>
        </p:nvSpPr>
        <p:spPr>
          <a:extLst>
            <a:ext uri="{91240B29-F687-4F45-9708-019B960494DF}">
              <a14:hiddenLine xmlns:a14="http://schemas.microsoft.com/office/drawing/2010/main" w="19050" cap="flat">
                <a:solidFill>
                  <a:srgbClr val="000000"/>
                </a:solidFill>
                <a:miter lim="800000"/>
                <a:headEnd/>
                <a:tailEnd/>
              </a14:hiddenLine>
            </a:ext>
          </a:extLst>
        </p:spPr>
        <p:txBody>
          <a:bodyPr tIns="182880" rIns="137160"/>
          <a:lstStyle/>
          <a:p>
            <a:pPr eaLnBrk="1" hangingPunct="1"/>
            <a:r>
              <a:rPr lang="en-US" altLang="en-US">
                <a:ea typeface="ヒラギノ角ゴ Pro W3" charset="-128"/>
              </a:rPr>
              <a:t>New method of delivering health care </a:t>
            </a:r>
          </a:p>
          <a:p>
            <a:pPr lvl="1" eaLnBrk="1" hangingPunct="1"/>
            <a:r>
              <a:rPr lang="en-US" altLang="en-US"/>
              <a:t>Utilizes the prehospital spectrum</a:t>
            </a:r>
          </a:p>
          <a:p>
            <a:pPr eaLnBrk="1" hangingPunct="1"/>
            <a:r>
              <a:rPr lang="en-US" altLang="en-US">
                <a:ea typeface="ヒラギノ角ゴ Pro W3" charset="-128"/>
              </a:rPr>
              <a:t>Evolved from the Patient Protection and Affordable Care Act</a:t>
            </a:r>
          </a:p>
          <a:p>
            <a:pPr eaLnBrk="1" hangingPunct="1"/>
            <a:r>
              <a:rPr lang="en-US" altLang="en-US">
                <a:ea typeface="ヒラギノ角ゴ Pro W3" charset="-128"/>
              </a:rPr>
              <a:t>Health care is provided within the community by a team of professionals.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idx="4294967295"/>
          </p:nvPr>
        </p:nvSpPr>
        <p:spPr/>
        <p:txBody>
          <a:bodyPr/>
          <a:lstStyle/>
          <a:p>
            <a:pPr eaLnBrk="1" hangingPunct="1">
              <a:defRPr/>
            </a:pPr>
            <a:r>
              <a:rPr lang="en-US" dirty="0" smtClean="0">
                <a:cs typeface="+mj-cs"/>
              </a:rPr>
              <a:t>Mobile Integrated Health Care </a:t>
            </a:r>
            <a:br>
              <a:rPr lang="en-US" dirty="0" smtClean="0">
                <a:cs typeface="+mj-cs"/>
              </a:rPr>
            </a:br>
            <a:r>
              <a:rPr lang="en-US" sz="2800" dirty="0" smtClean="0">
                <a:cs typeface="+mj-cs"/>
              </a:rPr>
              <a:t>(2 of 2)</a:t>
            </a:r>
          </a:p>
        </p:txBody>
      </p:sp>
      <p:sp>
        <p:nvSpPr>
          <p:cNvPr id="35843" name="Rectangle 3"/>
          <p:cNvSpPr>
            <a:spLocks noGrp="1" noChangeArrowheads="1"/>
          </p:cNvSpPr>
          <p:nvPr>
            <p:ph type="body" idx="4294967295"/>
            <p:custDataLst>
              <p:tags r:id="rId1"/>
            </p:custDataLst>
          </p:nvPr>
        </p:nvSpPr>
        <p:spPr>
          <a:extLst>
            <a:ext uri="{91240B29-F687-4F45-9708-019B960494DF}">
              <a14:hiddenLine xmlns:a14="http://schemas.microsoft.com/office/drawing/2010/main" w="19050" cap="flat">
                <a:solidFill>
                  <a:srgbClr val="000000"/>
                </a:solidFill>
                <a:miter lim="800000"/>
                <a:headEnd/>
                <a:tailEnd/>
              </a14:hiddenLine>
            </a:ext>
          </a:extLst>
        </p:spPr>
        <p:txBody>
          <a:bodyPr tIns="182880" rIns="137160"/>
          <a:lstStyle/>
          <a:p>
            <a:pPr eaLnBrk="1" hangingPunct="1"/>
            <a:r>
              <a:rPr lang="en-US" altLang="en-US">
                <a:ea typeface="ヒラギノ角ゴ Pro W3" charset="-128"/>
              </a:rPr>
              <a:t>MIH necessitates additional training levels for EMS providers, including community paramedicine.</a:t>
            </a:r>
          </a:p>
          <a:p>
            <a:pPr lvl="1" eaLnBrk="1" hangingPunct="1"/>
            <a:r>
              <a:rPr lang="en-US" altLang="en-US"/>
              <a:t>Paramedics receive advanced training to provide services within a community.</a:t>
            </a:r>
          </a:p>
          <a:p>
            <a:pPr lvl="1" eaLnBrk="1" hangingPunct="1"/>
            <a:r>
              <a:rPr lang="en-US" altLang="en-US"/>
              <a:t>Community paramedics provide additional services.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idx="4294967295"/>
          </p:nvPr>
        </p:nvSpPr>
        <p:spPr/>
        <p:txBody>
          <a:bodyPr/>
          <a:lstStyle/>
          <a:p>
            <a:pPr eaLnBrk="1" hangingPunct="1">
              <a:defRPr/>
            </a:pPr>
            <a:r>
              <a:rPr lang="en-US" dirty="0" smtClean="0">
                <a:cs typeface="+mj-cs"/>
              </a:rPr>
              <a:t>Evaluation</a:t>
            </a:r>
            <a:endParaRPr lang="en-US" sz="2400" dirty="0" smtClean="0">
              <a:cs typeface="+mj-cs"/>
            </a:endParaRPr>
          </a:p>
        </p:txBody>
      </p:sp>
      <p:sp>
        <p:nvSpPr>
          <p:cNvPr id="36867" name="Rectangle 3"/>
          <p:cNvSpPr>
            <a:spLocks noGrp="1" noChangeArrowheads="1"/>
          </p:cNvSpPr>
          <p:nvPr>
            <p:ph type="body" idx="4294967295"/>
            <p:custDataLst>
              <p:tags r:id="rId1"/>
            </p:custDataLst>
          </p:nvPr>
        </p:nvSpPr>
        <p:spPr>
          <a:extLst>
            <a:ext uri="{91240B29-F687-4F45-9708-019B960494DF}">
              <a14:hiddenLine xmlns:a14="http://schemas.microsoft.com/office/drawing/2010/main" w="19050" cap="flat">
                <a:solidFill>
                  <a:srgbClr val="000000"/>
                </a:solidFill>
                <a:miter lim="800000"/>
                <a:headEnd/>
                <a:tailEnd/>
              </a14:hiddenLine>
            </a:ext>
          </a:extLst>
        </p:spPr>
        <p:txBody>
          <a:bodyPr tIns="182880" rIns="137160"/>
          <a:lstStyle/>
          <a:p>
            <a:pPr eaLnBrk="1" hangingPunct="1"/>
            <a:r>
              <a:rPr lang="en-US" altLang="en-US">
                <a:ea typeface="ヒラギノ角ゴ Pro W3" charset="-128"/>
              </a:rPr>
              <a:t>The medical director maintains quality control.</a:t>
            </a:r>
          </a:p>
          <a:p>
            <a:pPr eaLnBrk="1" hangingPunct="1"/>
            <a:r>
              <a:rPr lang="en-US" altLang="en-US">
                <a:ea typeface="ヒラギノ角ゴ Pro W3" charset="-128"/>
              </a:rPr>
              <a:t>Continuous quality improvement (CQI) reviews and audits the EMS system.</a:t>
            </a:r>
          </a:p>
          <a:p>
            <a:pPr eaLnBrk="1" hangingPunct="1"/>
            <a:r>
              <a:rPr lang="en-US" altLang="en-US">
                <a:ea typeface="ヒラギノ角ゴ Pro W3" charset="-128"/>
              </a:rPr>
              <a:t>Minimizing errors is the goal.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p:txBody>
          <a:bodyPr/>
          <a:lstStyle/>
          <a:p>
            <a:pPr eaLnBrk="1" hangingPunct="1">
              <a:defRPr/>
            </a:pPr>
            <a:r>
              <a:rPr lang="en-US" dirty="0">
                <a:ea typeface="+mj-ea"/>
                <a:cs typeface="+mj-cs"/>
              </a:rPr>
              <a:t>Information Systems</a:t>
            </a:r>
          </a:p>
        </p:txBody>
      </p:sp>
      <p:sp>
        <p:nvSpPr>
          <p:cNvPr id="37891" name="Content Placeholder 2"/>
          <p:cNvSpPr>
            <a:spLocks noGrp="1"/>
          </p:cNvSpPr>
          <p:nvPr>
            <p:ph idx="4294967295"/>
            <p:custDataLst>
              <p:tags r:id="rId1"/>
            </p:custDataLst>
          </p:nvPr>
        </p:nvSpPr>
        <p:spPr>
          <a:extLst>
            <a:ext uri="{91240B29-F687-4F45-9708-019B960494DF}">
              <a14:hiddenLine xmlns:a14="http://schemas.microsoft.com/office/drawing/2010/main" w="19050" cap="flat">
                <a:solidFill>
                  <a:srgbClr val="000000"/>
                </a:solidFill>
                <a:miter lim="800000"/>
                <a:headEnd/>
                <a:tailEnd/>
              </a14:hiddenLine>
            </a:ext>
          </a:extLst>
        </p:spPr>
        <p:txBody>
          <a:bodyPr tIns="182880" rIns="137160"/>
          <a:lstStyle/>
          <a:p>
            <a:pPr eaLnBrk="1" hangingPunct="1"/>
            <a:r>
              <a:rPr lang="en-US" altLang="en-US">
                <a:ea typeface="ヒラギノ角ゴ Pro W3" charset="-128"/>
              </a:rPr>
              <a:t>Computer systems </a:t>
            </a:r>
          </a:p>
          <a:p>
            <a:pPr lvl="1" eaLnBrk="1" hangingPunct="1"/>
            <a:r>
              <a:rPr lang="en-US" altLang="en-US"/>
              <a:t>Used to document patient care</a:t>
            </a:r>
          </a:p>
          <a:p>
            <a:pPr eaLnBrk="1" hangingPunct="1"/>
            <a:r>
              <a:rPr lang="en-US" altLang="en-US">
                <a:ea typeface="ヒラギノ角ゴ Pro W3" charset="-128"/>
              </a:rPr>
              <a:t>Information can be used to improve care.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idx="4294967295"/>
            <p:custDataLst>
              <p:tags r:id="rId1"/>
            </p:custDataLst>
          </p:nvPr>
        </p:nvSpPr>
        <p:spPr/>
        <p:txBody>
          <a:bodyPr/>
          <a:lstStyle/>
          <a:p>
            <a:pPr eaLnBrk="1" hangingPunct="1">
              <a:defRPr/>
            </a:pPr>
            <a:r>
              <a:rPr lang="en-US" dirty="0" smtClean="0">
                <a:cs typeface="+mj-cs"/>
              </a:rPr>
              <a:t>System Finance</a:t>
            </a:r>
            <a:r>
              <a:rPr lang="en-US" sz="3000" dirty="0" smtClean="0">
                <a:cs typeface="+mj-cs"/>
              </a:rPr>
              <a:t> </a:t>
            </a:r>
            <a:r>
              <a:rPr lang="en-US" sz="2800" b="0" dirty="0" smtClean="0">
                <a:cs typeface="+mj-cs"/>
              </a:rPr>
              <a:t>(1 of 2)</a:t>
            </a:r>
          </a:p>
        </p:txBody>
      </p:sp>
      <p:sp>
        <p:nvSpPr>
          <p:cNvPr id="38915" name="Rectangle 3"/>
          <p:cNvSpPr>
            <a:spLocks noGrp="1" noChangeArrowheads="1"/>
          </p:cNvSpPr>
          <p:nvPr>
            <p:ph type="body" idx="4294967295"/>
            <p:custDataLst>
              <p:tags r:id="rId2"/>
            </p:custDataLst>
          </p:nvPr>
        </p:nvSpPr>
        <p:spPr>
          <a:xfrm>
            <a:off x="685800" y="1447800"/>
            <a:ext cx="4495800" cy="4800600"/>
          </a:xfrm>
          <a:extLst>
            <a:ext uri="{91240B29-F687-4F45-9708-019B960494DF}">
              <a14:hiddenLine xmlns:a14="http://schemas.microsoft.com/office/drawing/2010/main" w="19050" cap="flat">
                <a:solidFill>
                  <a:srgbClr val="000000"/>
                </a:solidFill>
                <a:miter lim="800000"/>
                <a:headEnd/>
                <a:tailEnd/>
              </a14:hiddenLine>
            </a:ext>
          </a:extLst>
        </p:spPr>
        <p:txBody>
          <a:bodyPr tIns="182880" rIns="228600"/>
          <a:lstStyle/>
          <a:p>
            <a:pPr eaLnBrk="1" hangingPunct="1"/>
            <a:r>
              <a:rPr lang="en-US" altLang="en-US">
                <a:ea typeface="ヒラギノ角ゴ Pro W3" charset="-128"/>
              </a:rPr>
              <a:t>Finance systems vary depending on the organization involved.</a:t>
            </a:r>
          </a:p>
          <a:p>
            <a:pPr eaLnBrk="1" hangingPunct="1">
              <a:lnSpc>
                <a:spcPct val="90000"/>
              </a:lnSpc>
              <a:buFontTx/>
              <a:buNone/>
            </a:pPr>
            <a:endParaRPr lang="en-US" altLang="en-US">
              <a:solidFill>
                <a:srgbClr val="000000"/>
              </a:solidFill>
              <a:ea typeface="ヒラギノ角ゴ Pro W3" charset="-128"/>
            </a:endParaRPr>
          </a:p>
        </p:txBody>
      </p:sp>
      <p:pic>
        <p:nvPicPr>
          <p:cNvPr id="38916" name="Picture 6" descr="\\172.16.33.26\Art\OUTPUT\JB LEARNING\EMT_11E_ITK_PPT WORK\JPEG\Ch01\9781284080179_CH01_FIGT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3175" y="1752600"/>
            <a:ext cx="36798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4294967295"/>
            <p:custDataLst>
              <p:tags r:id="rId1"/>
            </p:custDataLst>
          </p:nvPr>
        </p:nvSpPr>
        <p:spPr>
          <a:extLst>
            <a:ext uri="{91240B29-F687-4F45-9708-019B960494DF}">
              <a14:hiddenLine xmlns:a14="http://schemas.microsoft.com/office/drawing/2010/main" w="19050" cap="flat">
                <a:solidFill>
                  <a:srgbClr val="000000"/>
                </a:solidFill>
                <a:miter lim="800000"/>
                <a:headEnd/>
                <a:tailEnd/>
              </a14:hiddenLine>
            </a:ext>
          </a:extLst>
        </p:spPr>
        <p:txBody>
          <a:bodyPr tIns="182880" rIns="137160"/>
          <a:lstStyle/>
          <a:p>
            <a:pPr eaLnBrk="1" hangingPunct="1"/>
            <a:r>
              <a:rPr lang="en-US" altLang="en-US">
                <a:ea typeface="ヒラギノ角ゴ Pro W3" charset="-128"/>
              </a:rPr>
              <a:t>Personnel may be paid, volunteer, or a mix.</a:t>
            </a:r>
          </a:p>
          <a:p>
            <a:pPr eaLnBrk="1" hangingPunct="1"/>
            <a:r>
              <a:rPr lang="en-US" altLang="en-US">
                <a:ea typeface="ヒラギノ角ゴ Pro W3" charset="-128"/>
              </a:rPr>
              <a:t>EMTs may be asked to:</a:t>
            </a:r>
          </a:p>
          <a:p>
            <a:pPr lvl="1" eaLnBrk="1" hangingPunct="1"/>
            <a:r>
              <a:rPr lang="en-US" altLang="en-US"/>
              <a:t>Gather insurance information </a:t>
            </a:r>
          </a:p>
          <a:p>
            <a:pPr lvl="1" eaLnBrk="1" hangingPunct="1"/>
            <a:r>
              <a:rPr lang="en-US" altLang="en-US"/>
              <a:t>Secure signatures </a:t>
            </a:r>
          </a:p>
          <a:p>
            <a:pPr lvl="1" eaLnBrk="1" hangingPunct="1"/>
            <a:r>
              <a:rPr lang="en-US" altLang="en-US"/>
              <a:t>Obtain permission from patients to bill insurance</a:t>
            </a:r>
          </a:p>
          <a:p>
            <a:pPr eaLnBrk="1" hangingPunct="1">
              <a:lnSpc>
                <a:spcPct val="90000"/>
              </a:lnSpc>
              <a:buFontTx/>
              <a:buNone/>
            </a:pPr>
            <a:endParaRPr lang="en-US" altLang="en-US" sz="2400">
              <a:solidFill>
                <a:srgbClr val="000000"/>
              </a:solidFill>
              <a:ea typeface="ヒラギノ角ゴ Pro W3" charset="-128"/>
            </a:endParaRPr>
          </a:p>
        </p:txBody>
      </p:sp>
      <p:sp>
        <p:nvSpPr>
          <p:cNvPr id="4" name="Rectangle 2"/>
          <p:cNvSpPr txBox="1">
            <a:spLocks noChangeArrowheads="1"/>
          </p:cNvSpPr>
          <p:nvPr>
            <p:custDataLst>
              <p:tags r:id="rId2"/>
            </p:custDataLst>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lnSpc>
                <a:spcPct val="90000"/>
              </a:lnSpc>
              <a:spcBef>
                <a:spcPct val="0"/>
              </a:spcBef>
              <a:spcAft>
                <a:spcPct val="0"/>
              </a:spcAft>
              <a:defRPr sz="4000" b="1">
                <a:solidFill>
                  <a:srgbClr val="C1500B"/>
                </a:solidFill>
                <a:latin typeface="+mj-lt"/>
                <a:ea typeface="ヒラギノ角ゴ Pro W3" pitchFamily="1" charset="-128"/>
                <a:cs typeface="ヒラギノ角ゴ Pro W3"/>
              </a:defRPr>
            </a:lvl1pPr>
            <a:lvl2pPr algn="ctr" rtl="0" eaLnBrk="0" fontAlgn="base" hangingPunct="0">
              <a:lnSpc>
                <a:spcPct val="90000"/>
              </a:lnSpc>
              <a:spcBef>
                <a:spcPct val="0"/>
              </a:spcBef>
              <a:spcAft>
                <a:spcPct val="0"/>
              </a:spcAft>
              <a:defRPr sz="4000" b="1">
                <a:solidFill>
                  <a:srgbClr val="C1500B"/>
                </a:solidFill>
                <a:latin typeface="Arial" charset="0"/>
                <a:ea typeface="ヒラギノ角ゴ Pro W3" pitchFamily="1" charset="-128"/>
                <a:cs typeface="ヒラギノ角ゴ Pro W3"/>
              </a:defRPr>
            </a:lvl2pPr>
            <a:lvl3pPr algn="ctr" rtl="0" eaLnBrk="0" fontAlgn="base" hangingPunct="0">
              <a:lnSpc>
                <a:spcPct val="90000"/>
              </a:lnSpc>
              <a:spcBef>
                <a:spcPct val="0"/>
              </a:spcBef>
              <a:spcAft>
                <a:spcPct val="0"/>
              </a:spcAft>
              <a:defRPr sz="4000" b="1">
                <a:solidFill>
                  <a:srgbClr val="C1500B"/>
                </a:solidFill>
                <a:latin typeface="Arial" charset="0"/>
                <a:ea typeface="ヒラギノ角ゴ Pro W3" pitchFamily="1" charset="-128"/>
                <a:cs typeface="ヒラギノ角ゴ Pro W3"/>
              </a:defRPr>
            </a:lvl3pPr>
            <a:lvl4pPr algn="ctr" rtl="0" eaLnBrk="0" fontAlgn="base" hangingPunct="0">
              <a:lnSpc>
                <a:spcPct val="90000"/>
              </a:lnSpc>
              <a:spcBef>
                <a:spcPct val="0"/>
              </a:spcBef>
              <a:spcAft>
                <a:spcPct val="0"/>
              </a:spcAft>
              <a:defRPr sz="4000" b="1">
                <a:solidFill>
                  <a:srgbClr val="C1500B"/>
                </a:solidFill>
                <a:latin typeface="Arial" charset="0"/>
                <a:ea typeface="ヒラギノ角ゴ Pro W3" pitchFamily="1" charset="-128"/>
                <a:cs typeface="ヒラギノ角ゴ Pro W3"/>
              </a:defRPr>
            </a:lvl4pPr>
            <a:lvl5pPr algn="ctr" rtl="0" eaLnBrk="0" fontAlgn="base" hangingPunct="0">
              <a:lnSpc>
                <a:spcPct val="90000"/>
              </a:lnSpc>
              <a:spcBef>
                <a:spcPct val="0"/>
              </a:spcBef>
              <a:spcAft>
                <a:spcPct val="0"/>
              </a:spcAft>
              <a:defRPr sz="4000" b="1">
                <a:solidFill>
                  <a:srgbClr val="C1500B"/>
                </a:solidFill>
                <a:latin typeface="Arial" charset="0"/>
                <a:ea typeface="ヒラギノ角ゴ Pro W3" pitchFamily="1" charset="-128"/>
                <a:cs typeface="ヒラギノ角ゴ Pro W3"/>
              </a:defRPr>
            </a:lvl5pPr>
            <a:lvl6pPr marL="457200" algn="ctr" rtl="0" eaLnBrk="0" fontAlgn="base" hangingPunct="0">
              <a:lnSpc>
                <a:spcPct val="90000"/>
              </a:lnSpc>
              <a:spcBef>
                <a:spcPct val="0"/>
              </a:spcBef>
              <a:spcAft>
                <a:spcPct val="0"/>
              </a:spcAft>
              <a:defRPr sz="4000" b="1">
                <a:solidFill>
                  <a:srgbClr val="F37021"/>
                </a:solidFill>
                <a:latin typeface="Arial" charset="0"/>
              </a:defRPr>
            </a:lvl6pPr>
            <a:lvl7pPr marL="914400" algn="ctr" rtl="0" eaLnBrk="0" fontAlgn="base" hangingPunct="0">
              <a:lnSpc>
                <a:spcPct val="90000"/>
              </a:lnSpc>
              <a:spcBef>
                <a:spcPct val="0"/>
              </a:spcBef>
              <a:spcAft>
                <a:spcPct val="0"/>
              </a:spcAft>
              <a:defRPr sz="4000" b="1">
                <a:solidFill>
                  <a:srgbClr val="F37021"/>
                </a:solidFill>
                <a:latin typeface="Arial" charset="0"/>
              </a:defRPr>
            </a:lvl7pPr>
            <a:lvl8pPr marL="1371600" algn="ctr" rtl="0" eaLnBrk="0" fontAlgn="base" hangingPunct="0">
              <a:lnSpc>
                <a:spcPct val="90000"/>
              </a:lnSpc>
              <a:spcBef>
                <a:spcPct val="0"/>
              </a:spcBef>
              <a:spcAft>
                <a:spcPct val="0"/>
              </a:spcAft>
              <a:defRPr sz="4000" b="1">
                <a:solidFill>
                  <a:srgbClr val="F37021"/>
                </a:solidFill>
                <a:latin typeface="Arial" charset="0"/>
              </a:defRPr>
            </a:lvl8pPr>
            <a:lvl9pPr marL="1828800" algn="ctr" rtl="0" eaLnBrk="0" fontAlgn="base" hangingPunct="0">
              <a:lnSpc>
                <a:spcPct val="90000"/>
              </a:lnSpc>
              <a:spcBef>
                <a:spcPct val="0"/>
              </a:spcBef>
              <a:spcAft>
                <a:spcPct val="0"/>
              </a:spcAft>
              <a:defRPr sz="4000" b="1">
                <a:solidFill>
                  <a:srgbClr val="F37021"/>
                </a:solidFill>
                <a:latin typeface="Arial" charset="0"/>
              </a:defRPr>
            </a:lvl9pPr>
          </a:lstStyle>
          <a:p>
            <a:pPr eaLnBrk="1" hangingPunct="1">
              <a:defRPr/>
            </a:pPr>
            <a:r>
              <a:rPr lang="en-US" dirty="0" smtClean="0">
                <a:cs typeface="+mj-cs"/>
              </a:rPr>
              <a:t>System Finance</a:t>
            </a:r>
            <a:r>
              <a:rPr lang="en-US" sz="3000" dirty="0" smtClean="0">
                <a:cs typeface="+mj-cs"/>
              </a:rPr>
              <a:t> </a:t>
            </a:r>
            <a:r>
              <a:rPr lang="en-US" sz="2800" b="0" dirty="0" smtClean="0">
                <a:cs typeface="+mj-cs"/>
              </a:rPr>
              <a:t>(2 of 2)</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idx="4294967295"/>
          </p:nvPr>
        </p:nvSpPr>
        <p:spPr/>
        <p:txBody>
          <a:bodyPr/>
          <a:lstStyle/>
          <a:p>
            <a:pPr eaLnBrk="1" hangingPunct="1">
              <a:defRPr/>
            </a:pPr>
            <a:r>
              <a:rPr lang="en-US" dirty="0" smtClean="0">
                <a:cs typeface="+mj-cs"/>
              </a:rPr>
              <a:t>Education Systems </a:t>
            </a:r>
            <a:r>
              <a:rPr lang="en-US" sz="2400" b="0" dirty="0" smtClean="0">
                <a:cs typeface="+mj-cs"/>
              </a:rPr>
              <a:t>(1 of 2)</a:t>
            </a:r>
            <a:endParaRPr lang="en-US" sz="2400" dirty="0" smtClean="0">
              <a:cs typeface="+mj-cs"/>
            </a:endParaRPr>
          </a:p>
        </p:txBody>
      </p:sp>
      <p:sp>
        <p:nvSpPr>
          <p:cNvPr id="40963" name="Rectangle 3"/>
          <p:cNvSpPr>
            <a:spLocks noGrp="1" noChangeArrowheads="1"/>
          </p:cNvSpPr>
          <p:nvPr>
            <p:ph type="body" idx="4294967295"/>
            <p:custDataLst>
              <p:tags r:id="rId1"/>
            </p:custDataLst>
          </p:nvPr>
        </p:nvSpPr>
        <p:spPr>
          <a:extLst>
            <a:ext uri="{91240B29-F687-4F45-9708-019B960494DF}">
              <a14:hiddenLine xmlns:a14="http://schemas.microsoft.com/office/drawing/2010/main" w="19050" cap="flat">
                <a:solidFill>
                  <a:srgbClr val="000000"/>
                </a:solidFill>
                <a:miter lim="800000"/>
                <a:headEnd/>
                <a:tailEnd/>
              </a14:hiddenLine>
            </a:ext>
          </a:extLst>
        </p:spPr>
        <p:txBody>
          <a:bodyPr tIns="182880" rIns="137160"/>
          <a:lstStyle/>
          <a:p>
            <a:pPr eaLnBrk="1" hangingPunct="1"/>
            <a:r>
              <a:rPr lang="en-US" altLang="en-US">
                <a:ea typeface="ヒラギノ角ゴ Pro W3" charset="-128"/>
              </a:rPr>
              <a:t>EMS instructors</a:t>
            </a:r>
          </a:p>
          <a:p>
            <a:pPr lvl="1" eaLnBrk="1" hangingPunct="1"/>
            <a:r>
              <a:rPr lang="en-US" altLang="en-US"/>
              <a:t>Licensed in most states</a:t>
            </a:r>
          </a:p>
          <a:p>
            <a:pPr eaLnBrk="1" hangingPunct="1"/>
            <a:r>
              <a:rPr lang="en-US" altLang="en-US">
                <a:ea typeface="ヒラギノ角ゴ Pro W3" charset="-128"/>
              </a:rPr>
              <a:t>Most EMS training programs must adhere national standards </a:t>
            </a:r>
          </a:p>
          <a:p>
            <a:pPr eaLnBrk="1" hangingPunct="1"/>
            <a:r>
              <a:rPr lang="en-US" altLang="en-US">
                <a:ea typeface="ヒラギノ角ゴ Pro W3" charset="-128"/>
              </a:rPr>
              <a:t>ALS training locations </a:t>
            </a:r>
          </a:p>
          <a:p>
            <a:pPr lvl="1" eaLnBrk="1" hangingPunct="1"/>
            <a:r>
              <a:rPr lang="en-US" altLang="en-US"/>
              <a:t>College</a:t>
            </a:r>
          </a:p>
          <a:p>
            <a:pPr lvl="1" eaLnBrk="1" hangingPunct="1"/>
            <a:r>
              <a:rPr lang="en-US" altLang="en-US"/>
              <a:t>Adult career center</a:t>
            </a:r>
          </a:p>
          <a:p>
            <a:pPr lvl="1" eaLnBrk="1" hangingPunct="1"/>
            <a:r>
              <a:rPr lang="en-US" altLang="en-US"/>
              <a:t>Hospital </a:t>
            </a:r>
          </a:p>
          <a:p>
            <a:pPr eaLnBrk="1" hangingPunct="1"/>
            <a:endParaRPr lang="en-US" altLang="en-US">
              <a:solidFill>
                <a:srgbClr val="FF0000"/>
              </a:solidFill>
              <a:ea typeface="ヒラギノ角ゴ Pro W3"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custDataLst>
              <p:tags r:id="rId1"/>
            </p:custDataLst>
          </p:nvPr>
        </p:nvSpPr>
        <p:spPr/>
        <p:txBody>
          <a:bodyPr/>
          <a:lstStyle/>
          <a:p>
            <a:pPr eaLnBrk="1" hangingPunct="1">
              <a:defRPr/>
            </a:pPr>
            <a:r>
              <a:rPr lang="en-US" dirty="0" smtClean="0">
                <a:cs typeface="+mj-cs"/>
              </a:rPr>
              <a:t>Course Description</a:t>
            </a:r>
            <a:r>
              <a:rPr lang="en-US" sz="2400" dirty="0" smtClean="0">
                <a:cs typeface="+mj-cs"/>
              </a:rPr>
              <a:t> </a:t>
            </a:r>
            <a:r>
              <a:rPr lang="en-US" sz="2800" b="0" dirty="0" smtClean="0">
                <a:cs typeface="+mj-cs"/>
              </a:rPr>
              <a:t>(2 of 4)</a:t>
            </a:r>
          </a:p>
        </p:txBody>
      </p:sp>
      <p:sp>
        <p:nvSpPr>
          <p:cNvPr id="5123" name="Content Placeholder 2"/>
          <p:cNvSpPr>
            <a:spLocks noGrp="1"/>
          </p:cNvSpPr>
          <p:nvPr>
            <p:ph idx="4294967295"/>
            <p:custDataLst>
              <p:tags r:id="rId2"/>
            </p:custDataLst>
          </p:nvPr>
        </p:nvSpPr>
        <p:spPr>
          <a:extLst>
            <a:ext uri="{91240B29-F687-4F45-9708-019B960494DF}">
              <a14:hiddenLine xmlns:a14="http://schemas.microsoft.com/office/drawing/2010/main" w="19050" cap="flat">
                <a:solidFill>
                  <a:srgbClr val="000000"/>
                </a:solidFill>
                <a:miter lim="800000"/>
                <a:headEnd/>
                <a:tailEnd/>
              </a14:hiddenLine>
            </a:ext>
          </a:extLst>
        </p:spPr>
        <p:txBody>
          <a:bodyPr rIns="137160"/>
          <a:lstStyle/>
          <a:p>
            <a:pPr eaLnBrk="1" hangingPunct="1">
              <a:spcBef>
                <a:spcPct val="35000"/>
              </a:spcBef>
            </a:pPr>
            <a:r>
              <a:rPr lang="en-US" altLang="en-US">
                <a:ea typeface="ヒラギノ角ゴ Pro W3" charset="-128"/>
              </a:rPr>
              <a:t>After you complete this course, you are eligible to take either:</a:t>
            </a:r>
          </a:p>
          <a:p>
            <a:pPr lvl="1" eaLnBrk="1" hangingPunct="1">
              <a:spcBef>
                <a:spcPct val="35000"/>
              </a:spcBef>
            </a:pPr>
            <a:r>
              <a:rPr lang="en-US" altLang="en-US"/>
              <a:t>The National Registry of EMTs exam</a:t>
            </a:r>
          </a:p>
          <a:p>
            <a:pPr lvl="1" eaLnBrk="1" hangingPunct="1">
              <a:spcBef>
                <a:spcPct val="35000"/>
              </a:spcBef>
            </a:pPr>
            <a:r>
              <a:rPr lang="en-US" altLang="en-US"/>
              <a:t>Your state’s certification exam</a:t>
            </a:r>
          </a:p>
          <a:p>
            <a:pPr eaLnBrk="1" hangingPunct="1">
              <a:spcBef>
                <a:spcPct val="35000"/>
              </a:spcBef>
            </a:pPr>
            <a:r>
              <a:rPr lang="en-US" altLang="en-US">
                <a:ea typeface="ヒラギノ角ゴ Pro W3" charset="-128"/>
              </a:rPr>
              <a:t>After you pass this exam, you are eligible to apply for state certification.</a:t>
            </a:r>
          </a:p>
          <a:p>
            <a:pPr eaLnBrk="1" hangingPunct="1">
              <a:spcBef>
                <a:spcPct val="35000"/>
              </a:spcBef>
            </a:pPr>
            <a:endParaRPr lang="en-US" altLang="en-US">
              <a:ea typeface="ヒラギノ角ゴ Pro W3" charset="-12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idx="4294967295"/>
          </p:nvPr>
        </p:nvSpPr>
        <p:spPr/>
        <p:txBody>
          <a:bodyPr/>
          <a:lstStyle/>
          <a:p>
            <a:pPr eaLnBrk="1" hangingPunct="1">
              <a:defRPr/>
            </a:pPr>
            <a:r>
              <a:rPr lang="en-US" dirty="0" smtClean="0">
                <a:cs typeface="+mj-cs"/>
              </a:rPr>
              <a:t>Education Systems </a:t>
            </a:r>
            <a:r>
              <a:rPr lang="en-US" sz="2400" b="0" dirty="0" smtClean="0">
                <a:cs typeface="+mj-cs"/>
              </a:rPr>
              <a:t>(2 of 2)</a:t>
            </a:r>
            <a:endParaRPr lang="en-US" sz="2400" dirty="0" smtClean="0">
              <a:cs typeface="+mj-cs"/>
            </a:endParaRPr>
          </a:p>
        </p:txBody>
      </p:sp>
      <p:sp>
        <p:nvSpPr>
          <p:cNvPr id="41987" name="Rectangle 3"/>
          <p:cNvSpPr>
            <a:spLocks noGrp="1" noChangeArrowheads="1"/>
          </p:cNvSpPr>
          <p:nvPr>
            <p:ph type="body" idx="4294967295"/>
            <p:custDataLst>
              <p:tags r:id="rId1"/>
            </p:custDataLst>
          </p:nvPr>
        </p:nvSpPr>
        <p:spPr>
          <a:extLst>
            <a:ext uri="{91240B29-F687-4F45-9708-019B960494DF}">
              <a14:hiddenLine xmlns:a14="http://schemas.microsoft.com/office/drawing/2010/main" w="19050" cap="flat">
                <a:solidFill>
                  <a:srgbClr val="000000"/>
                </a:solidFill>
                <a:miter lim="800000"/>
                <a:headEnd/>
                <a:tailEnd/>
              </a14:hiddenLine>
            </a:ext>
          </a:extLst>
        </p:spPr>
        <p:txBody>
          <a:bodyPr tIns="182880" rIns="137160"/>
          <a:lstStyle/>
          <a:p>
            <a:pPr eaLnBrk="1" hangingPunct="1"/>
            <a:r>
              <a:rPr lang="en-US" altLang="en-US">
                <a:ea typeface="ヒラギノ角ゴ Pro W3" charset="-128"/>
              </a:rPr>
              <a:t>Continuing education and refresher courses </a:t>
            </a:r>
          </a:p>
          <a:p>
            <a:pPr lvl="1" eaLnBrk="1" hangingPunct="1"/>
            <a:r>
              <a:rPr lang="en-US" altLang="en-US"/>
              <a:t>Measures to maintain an EMT’s skills and knowledge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idx="4294967295"/>
            <p:custDataLst>
              <p:tags r:id="rId1"/>
            </p:custDataLst>
          </p:nvPr>
        </p:nvSpPr>
        <p:spPr/>
        <p:txBody>
          <a:bodyPr/>
          <a:lstStyle/>
          <a:p>
            <a:pPr eaLnBrk="1" hangingPunct="1">
              <a:defRPr/>
            </a:pPr>
            <a:r>
              <a:rPr lang="en-US" dirty="0" smtClean="0">
                <a:cs typeface="+mj-cs"/>
              </a:rPr>
              <a:t>Prevention and Public Education</a:t>
            </a:r>
            <a:r>
              <a:rPr lang="en-US" sz="2400" dirty="0" smtClean="0">
                <a:cs typeface="+mj-cs"/>
              </a:rPr>
              <a:t> </a:t>
            </a:r>
            <a:r>
              <a:rPr lang="en-US" sz="2800" b="0" dirty="0" smtClean="0">
                <a:cs typeface="+mj-cs"/>
              </a:rPr>
              <a:t>(1 of 2)</a:t>
            </a:r>
          </a:p>
        </p:txBody>
      </p:sp>
      <p:sp>
        <p:nvSpPr>
          <p:cNvPr id="43011" name="Rectangle 3"/>
          <p:cNvSpPr>
            <a:spLocks noGrp="1" noChangeArrowheads="1"/>
          </p:cNvSpPr>
          <p:nvPr>
            <p:ph type="body" idx="4294967295"/>
            <p:custDataLst>
              <p:tags r:id="rId2"/>
            </p:custDataLst>
          </p:nvPr>
        </p:nvSpPr>
        <p:spPr>
          <a:extLst>
            <a:ext uri="{91240B29-F687-4F45-9708-019B960494DF}">
              <a14:hiddenLine xmlns:a14="http://schemas.microsoft.com/office/drawing/2010/main" w="19050" cap="flat">
                <a:solidFill>
                  <a:srgbClr val="000000"/>
                </a:solidFill>
                <a:miter lim="800000"/>
                <a:headEnd/>
                <a:tailEnd/>
              </a14:hiddenLine>
            </a:ext>
          </a:extLst>
        </p:spPr>
        <p:txBody>
          <a:bodyPr tIns="182880" rIns="137160"/>
          <a:lstStyle/>
          <a:p>
            <a:pPr eaLnBrk="1" hangingPunct="1"/>
            <a:r>
              <a:rPr lang="en-US" altLang="en-US">
                <a:ea typeface="ヒラギノ角ゴ Pro W3" charset="-128"/>
              </a:rPr>
              <a:t>Prevention and public education </a:t>
            </a:r>
          </a:p>
          <a:p>
            <a:pPr lvl="1" eaLnBrk="1" hangingPunct="1"/>
            <a:r>
              <a:rPr lang="en-US" altLang="en-US"/>
              <a:t>Two components of the EMS system with a focus on public health</a:t>
            </a:r>
          </a:p>
          <a:p>
            <a:pPr eaLnBrk="1" hangingPunct="1"/>
            <a:r>
              <a:rPr lang="en-US" altLang="en-US">
                <a:ea typeface="ヒラギノ角ゴ Pro W3" charset="-128"/>
              </a:rPr>
              <a:t>EMS works with public health agencies on:</a:t>
            </a:r>
          </a:p>
          <a:p>
            <a:pPr lvl="1" eaLnBrk="1" hangingPunct="1"/>
            <a:r>
              <a:rPr lang="en-US" altLang="en-US"/>
              <a:t>Primary prevention</a:t>
            </a:r>
          </a:p>
          <a:p>
            <a:pPr lvl="1" eaLnBrk="1" hangingPunct="1"/>
            <a:r>
              <a:rPr lang="en-US" altLang="en-US"/>
              <a:t>Secondary prevention</a:t>
            </a:r>
          </a:p>
          <a:p>
            <a:pPr lvl="1" eaLnBrk="1" hangingPunct="1"/>
            <a:endParaRPr lang="en-US" altLang="en-US">
              <a:solidFill>
                <a:srgbClr val="000000"/>
              </a:solidFill>
            </a:endParaRPr>
          </a:p>
          <a:p>
            <a:pPr lvl="1" eaLnBrk="1" hangingPunct="1"/>
            <a:endParaRPr lang="en-US" altLang="en-US">
              <a:solidFill>
                <a:srgbClr val="00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custDataLst>
              <p:tags r:id="rId1"/>
            </p:custDataLst>
          </p:nvPr>
        </p:nvSpPr>
        <p:spPr/>
        <p:txBody>
          <a:bodyPr/>
          <a:lstStyle/>
          <a:p>
            <a:pPr eaLnBrk="1" hangingPunct="1">
              <a:defRPr/>
            </a:pPr>
            <a:r>
              <a:rPr lang="en-US" dirty="0" smtClean="0">
                <a:cs typeface="+mj-cs"/>
              </a:rPr>
              <a:t>Prevention and Public Education</a:t>
            </a:r>
            <a:r>
              <a:rPr lang="en-US" sz="2400" dirty="0" smtClean="0">
                <a:cs typeface="+mj-cs"/>
              </a:rPr>
              <a:t> </a:t>
            </a:r>
            <a:r>
              <a:rPr lang="en-US" sz="2800" b="0" dirty="0" smtClean="0">
                <a:cs typeface="+mj-cs"/>
              </a:rPr>
              <a:t>(2 of 2)</a:t>
            </a:r>
          </a:p>
        </p:txBody>
      </p:sp>
      <p:sp>
        <p:nvSpPr>
          <p:cNvPr id="44035" name="Content Placeholder 1"/>
          <p:cNvSpPr>
            <a:spLocks noGrp="1"/>
          </p:cNvSpPr>
          <p:nvPr>
            <p:ph idx="1"/>
          </p:nvPr>
        </p:nvSpPr>
        <p:spPr/>
        <p:txBody>
          <a:bodyPr/>
          <a:lstStyle/>
          <a:p>
            <a:pPr marL="0" indent="0">
              <a:buFontTx/>
              <a:buNone/>
            </a:pPr>
            <a:endParaRPr lang="en-US" altLang="en-US">
              <a:ea typeface="ヒラギノ角ゴ Pro W3" charset="-128"/>
            </a:endParaRPr>
          </a:p>
          <a:p>
            <a:pPr marL="0" indent="0">
              <a:buFontTx/>
              <a:buNone/>
            </a:pPr>
            <a:endParaRPr lang="en-IN" altLang="en-US">
              <a:ea typeface="ヒラギノ角ゴ Pro W3" charset="-128"/>
            </a:endParaRPr>
          </a:p>
        </p:txBody>
      </p:sp>
      <p:pic>
        <p:nvPicPr>
          <p:cNvPr id="44036" name="Picture 5" descr="\\172.16.33.26\Art\OUTPUT\JB LEARNING\EMT_11E_ITK_PPT WORK\JPEG\Ch01\9781284080179_CH01_FIGT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508125"/>
            <a:ext cx="5230813"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8"/>
          <p:cNvSpPr>
            <a:spLocks noChangeArrowheads="1"/>
          </p:cNvSpPr>
          <p:nvPr>
            <p:custDataLst>
              <p:tags r:id="rId2"/>
            </p:custDataLst>
          </p:nvPr>
        </p:nvSpPr>
        <p:spPr bwMode="auto">
          <a:xfrm>
            <a:off x="5405438" y="6053138"/>
            <a:ext cx="1833562"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lnSpc>
                <a:spcPct val="110000"/>
              </a:lnSpc>
              <a:spcBef>
                <a:spcPct val="20000"/>
              </a:spcBef>
              <a:buClr>
                <a:srgbClr val="F37021"/>
              </a:buClr>
              <a:defRPr/>
            </a:pPr>
            <a:r>
              <a:rPr lang="en-IN" altLang="en-US" sz="900" dirty="0">
                <a:solidFill>
                  <a:schemeClr val="bg1"/>
                </a:solidFill>
                <a:latin typeface="+mn-lt"/>
                <a:ea typeface="ヒラギノ角ゴ Pro W3" pitchFamily="1" charset="-128"/>
              </a:rPr>
              <a:t>© Jones and Bartlett Publishers.</a:t>
            </a:r>
            <a:endParaRPr lang="en-US" altLang="en-US" sz="900" dirty="0">
              <a:solidFill>
                <a:schemeClr val="bg1"/>
              </a:solidFill>
              <a:latin typeface="+mn-lt"/>
              <a:ea typeface="ヒラギノ角ゴ Pro W3" pitchFamily="1" charset="-12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idx="4294967295"/>
          </p:nvPr>
        </p:nvSpPr>
        <p:spPr/>
        <p:txBody>
          <a:bodyPr/>
          <a:lstStyle/>
          <a:p>
            <a:pPr eaLnBrk="1" hangingPunct="1">
              <a:defRPr/>
            </a:pPr>
            <a:r>
              <a:rPr lang="en-US" dirty="0" smtClean="0">
                <a:cs typeface="+mj-cs"/>
              </a:rPr>
              <a:t>EMS Research</a:t>
            </a:r>
            <a:endParaRPr lang="en-US" sz="2400" dirty="0" smtClean="0">
              <a:cs typeface="+mj-cs"/>
            </a:endParaRPr>
          </a:p>
        </p:txBody>
      </p:sp>
      <p:sp>
        <p:nvSpPr>
          <p:cNvPr id="45059" name="Rectangle 3"/>
          <p:cNvSpPr>
            <a:spLocks noGrp="1" noChangeArrowheads="1"/>
          </p:cNvSpPr>
          <p:nvPr>
            <p:ph type="body" idx="4294967295"/>
            <p:custDataLst>
              <p:tags r:id="rId1"/>
            </p:custDataLst>
          </p:nvPr>
        </p:nvSpPr>
        <p:spPr>
          <a:extLst>
            <a:ext uri="{91240B29-F687-4F45-9708-019B960494DF}">
              <a14:hiddenLine xmlns:a14="http://schemas.microsoft.com/office/drawing/2010/main" w="19050" cap="flat">
                <a:solidFill>
                  <a:srgbClr val="000000"/>
                </a:solidFill>
                <a:miter lim="800000"/>
                <a:headEnd/>
                <a:tailEnd/>
              </a14:hiddenLine>
            </a:ext>
          </a:extLst>
        </p:spPr>
        <p:txBody>
          <a:bodyPr tIns="182880" rIns="137160"/>
          <a:lstStyle/>
          <a:p>
            <a:pPr eaLnBrk="1" hangingPunct="1"/>
            <a:r>
              <a:rPr lang="en-US" altLang="en-US">
                <a:ea typeface="ヒラギノ角ゴ Pro W3" charset="-128"/>
              </a:rPr>
              <a:t>Helps determine the shape of EMS</a:t>
            </a:r>
          </a:p>
          <a:p>
            <a:pPr eaLnBrk="1" hangingPunct="1"/>
            <a:r>
              <a:rPr lang="en-US" altLang="en-US">
                <a:ea typeface="ヒラギノ角ゴ Pro W3" charset="-128"/>
              </a:rPr>
              <a:t>Application of evidence-based practice </a:t>
            </a:r>
          </a:p>
          <a:p>
            <a:pPr lvl="1" eaLnBrk="1" hangingPunct="1"/>
            <a:r>
              <a:rPr lang="en-US" altLang="en-US"/>
              <a:t>Integral part of functioning as an EMS provider</a:t>
            </a:r>
          </a:p>
          <a:p>
            <a:pPr eaLnBrk="1" hangingPunct="1"/>
            <a:r>
              <a:rPr lang="en-US" altLang="en-US">
                <a:ea typeface="ヒラギノ角ゴ Pro W3" charset="-128"/>
              </a:rPr>
              <a:t>Role of EMTs </a:t>
            </a:r>
          </a:p>
          <a:p>
            <a:pPr lvl="1" eaLnBrk="1" hangingPunct="1"/>
            <a:r>
              <a:rPr lang="en-US" altLang="en-US"/>
              <a:t>May be involved through gathering data</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idx="4294967295"/>
            <p:custDataLst>
              <p:tags r:id="rId1"/>
            </p:custDataLst>
          </p:nvPr>
        </p:nvSpPr>
        <p:spPr/>
        <p:txBody>
          <a:bodyPr/>
          <a:lstStyle/>
          <a:p>
            <a:pPr eaLnBrk="1" hangingPunct="1">
              <a:defRPr/>
            </a:pPr>
            <a:r>
              <a:rPr lang="en-US" dirty="0" smtClean="0">
                <a:cs typeface="+mj-cs"/>
              </a:rPr>
              <a:t>Roles and Responsibilities </a:t>
            </a:r>
            <a:br>
              <a:rPr lang="en-US" dirty="0" smtClean="0">
                <a:cs typeface="+mj-cs"/>
              </a:rPr>
            </a:br>
            <a:r>
              <a:rPr lang="en-US" dirty="0" smtClean="0">
                <a:cs typeface="+mj-cs"/>
              </a:rPr>
              <a:t>of the EMT</a:t>
            </a:r>
            <a:r>
              <a:rPr lang="en-US" sz="2400" dirty="0" smtClean="0">
                <a:cs typeface="+mj-cs"/>
              </a:rPr>
              <a:t> </a:t>
            </a:r>
            <a:r>
              <a:rPr lang="en-US" sz="2800" b="0" dirty="0" smtClean="0">
                <a:cs typeface="+mj-cs"/>
              </a:rPr>
              <a:t>(1 of 4)</a:t>
            </a:r>
          </a:p>
        </p:txBody>
      </p:sp>
      <p:sp>
        <p:nvSpPr>
          <p:cNvPr id="46083" name="Rectangle 3"/>
          <p:cNvSpPr>
            <a:spLocks noGrp="1" noChangeArrowheads="1"/>
          </p:cNvSpPr>
          <p:nvPr>
            <p:ph type="body" idx="4294967295"/>
            <p:custDataLst>
              <p:tags r:id="rId2"/>
            </p:custDataLst>
          </p:nvPr>
        </p:nvSpPr>
        <p:spPr>
          <a:extLst>
            <a:ext uri="{91240B29-F687-4F45-9708-019B960494DF}">
              <a14:hiddenLine xmlns:a14="http://schemas.microsoft.com/office/drawing/2010/main" w="19050" cap="flat">
                <a:solidFill>
                  <a:srgbClr val="000000"/>
                </a:solidFill>
                <a:miter lim="800000"/>
                <a:headEnd/>
                <a:tailEnd/>
              </a14:hiddenLine>
            </a:ext>
          </a:extLst>
        </p:spPr>
        <p:txBody>
          <a:bodyPr tIns="182880" rIns="137160"/>
          <a:lstStyle/>
          <a:p>
            <a:pPr eaLnBrk="1" hangingPunct="1"/>
            <a:r>
              <a:rPr lang="en-US" altLang="en-US">
                <a:ea typeface="ヒラギノ角ゴ Pro W3" charset="-128"/>
              </a:rPr>
              <a:t>Keep vehicles and equipment ready.</a:t>
            </a:r>
          </a:p>
          <a:p>
            <a:pPr eaLnBrk="1" hangingPunct="1"/>
            <a:r>
              <a:rPr lang="en-US" altLang="en-US">
                <a:ea typeface="ヒラギノ角ゴ Pro W3" charset="-128"/>
              </a:rPr>
              <a:t>Ensure safety.</a:t>
            </a:r>
          </a:p>
          <a:p>
            <a:pPr eaLnBrk="1" hangingPunct="1"/>
            <a:r>
              <a:rPr lang="en-US" altLang="en-US">
                <a:ea typeface="ヒラギノ角ゴ Pro W3" charset="-128"/>
              </a:rPr>
              <a:t>Operate the emergency vehicle.</a:t>
            </a:r>
          </a:p>
          <a:p>
            <a:pPr eaLnBrk="1" hangingPunct="1"/>
            <a:r>
              <a:rPr lang="en-US" altLang="en-US">
                <a:ea typeface="ヒラギノ角ゴ Pro W3" charset="-128"/>
              </a:rPr>
              <a:t>Be an on-scene leader.</a:t>
            </a:r>
          </a:p>
          <a:p>
            <a:pPr eaLnBrk="1" hangingPunct="1"/>
            <a:r>
              <a:rPr lang="en-US" altLang="en-US">
                <a:ea typeface="ヒラギノ角ゴ Pro W3" charset="-128"/>
              </a:rPr>
              <a:t>Perform a scene evaluation.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idx="4294967295"/>
            <p:custDataLst>
              <p:tags r:id="rId1"/>
            </p:custDataLst>
          </p:nvPr>
        </p:nvSpPr>
        <p:spPr/>
        <p:txBody>
          <a:bodyPr/>
          <a:lstStyle/>
          <a:p>
            <a:pPr eaLnBrk="1" hangingPunct="1">
              <a:defRPr/>
            </a:pPr>
            <a:r>
              <a:rPr lang="en-US" dirty="0" smtClean="0">
                <a:cs typeface="+mj-cs"/>
              </a:rPr>
              <a:t>Roles and Responsibilities </a:t>
            </a:r>
            <a:br>
              <a:rPr lang="en-US" dirty="0" smtClean="0">
                <a:cs typeface="+mj-cs"/>
              </a:rPr>
            </a:br>
            <a:r>
              <a:rPr lang="en-US" dirty="0" smtClean="0">
                <a:cs typeface="+mj-cs"/>
              </a:rPr>
              <a:t>of the EMT</a:t>
            </a:r>
            <a:r>
              <a:rPr lang="en-US" sz="2400" dirty="0" smtClean="0">
                <a:cs typeface="+mj-cs"/>
              </a:rPr>
              <a:t> </a:t>
            </a:r>
            <a:r>
              <a:rPr lang="en-US" sz="2800" b="0" dirty="0" smtClean="0">
                <a:cs typeface="+mj-cs"/>
              </a:rPr>
              <a:t>(2 of 4)</a:t>
            </a:r>
          </a:p>
        </p:txBody>
      </p:sp>
      <p:sp>
        <p:nvSpPr>
          <p:cNvPr id="47107" name="Rectangle 3"/>
          <p:cNvSpPr>
            <a:spLocks noGrp="1" noChangeArrowheads="1"/>
          </p:cNvSpPr>
          <p:nvPr>
            <p:ph type="body" idx="4294967295"/>
            <p:custDataLst>
              <p:tags r:id="rId2"/>
            </p:custDataLst>
          </p:nvPr>
        </p:nvSpPr>
        <p:spPr>
          <a:extLst>
            <a:ext uri="{91240B29-F687-4F45-9708-019B960494DF}">
              <a14:hiddenLine xmlns:a14="http://schemas.microsoft.com/office/drawing/2010/main" w="19050" cap="flat">
                <a:solidFill>
                  <a:srgbClr val="000000"/>
                </a:solidFill>
                <a:miter lim="800000"/>
                <a:headEnd/>
                <a:tailEnd/>
              </a14:hiddenLine>
            </a:ext>
          </a:extLst>
        </p:spPr>
        <p:txBody>
          <a:bodyPr tIns="182880" rIns="137160"/>
          <a:lstStyle/>
          <a:p>
            <a:pPr eaLnBrk="1" hangingPunct="1"/>
            <a:r>
              <a:rPr lang="en-US" altLang="en-US">
                <a:ea typeface="ヒラギノ角ゴ Pro W3" charset="-128"/>
              </a:rPr>
              <a:t>Call for additional resources as needed.</a:t>
            </a:r>
          </a:p>
          <a:p>
            <a:pPr eaLnBrk="1" hangingPunct="1"/>
            <a:r>
              <a:rPr lang="en-US" altLang="en-US">
                <a:ea typeface="ヒラギノ角ゴ Pro W3" charset="-128"/>
              </a:rPr>
              <a:t>Gain patient access.</a:t>
            </a:r>
          </a:p>
          <a:p>
            <a:pPr eaLnBrk="1" hangingPunct="1"/>
            <a:r>
              <a:rPr lang="en-US" altLang="en-US">
                <a:ea typeface="ヒラギノ角ゴ Pro W3" charset="-128"/>
              </a:rPr>
              <a:t>Perform a patient assessment.</a:t>
            </a:r>
          </a:p>
          <a:p>
            <a:pPr eaLnBrk="1" hangingPunct="1"/>
            <a:r>
              <a:rPr lang="en-US" altLang="en-US">
                <a:ea typeface="ヒラギノ角ゴ Pro W3" charset="-128"/>
              </a:rPr>
              <a:t>Give emergency medical care while awaiting additional medical resources.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idx="4294967295"/>
            <p:custDataLst>
              <p:tags r:id="rId1"/>
            </p:custDataLst>
          </p:nvPr>
        </p:nvSpPr>
        <p:spPr/>
        <p:txBody>
          <a:bodyPr/>
          <a:lstStyle/>
          <a:p>
            <a:pPr eaLnBrk="1" hangingPunct="1">
              <a:defRPr/>
            </a:pPr>
            <a:r>
              <a:rPr lang="en-US" dirty="0" smtClean="0">
                <a:cs typeface="+mj-cs"/>
              </a:rPr>
              <a:t>Roles and Responsibilities </a:t>
            </a:r>
            <a:br>
              <a:rPr lang="en-US" dirty="0" smtClean="0">
                <a:cs typeface="+mj-cs"/>
              </a:rPr>
            </a:br>
            <a:r>
              <a:rPr lang="en-US" dirty="0" smtClean="0">
                <a:cs typeface="+mj-cs"/>
              </a:rPr>
              <a:t>of the EMT</a:t>
            </a:r>
            <a:r>
              <a:rPr lang="en-US" sz="2400" dirty="0" smtClean="0">
                <a:cs typeface="+mj-cs"/>
              </a:rPr>
              <a:t> </a:t>
            </a:r>
            <a:r>
              <a:rPr lang="en-US" sz="2800" b="0" dirty="0" smtClean="0">
                <a:cs typeface="+mj-cs"/>
              </a:rPr>
              <a:t>(3 of 4)</a:t>
            </a:r>
          </a:p>
        </p:txBody>
      </p:sp>
      <p:sp>
        <p:nvSpPr>
          <p:cNvPr id="48131" name="Rectangle 3"/>
          <p:cNvSpPr>
            <a:spLocks noGrp="1" noChangeArrowheads="1"/>
          </p:cNvSpPr>
          <p:nvPr>
            <p:ph type="body" idx="4294967295"/>
            <p:custDataLst>
              <p:tags r:id="rId2"/>
            </p:custDataLst>
          </p:nvPr>
        </p:nvSpPr>
        <p:spPr>
          <a:extLst>
            <a:ext uri="{91240B29-F687-4F45-9708-019B960494DF}">
              <a14:hiddenLine xmlns:a14="http://schemas.microsoft.com/office/drawing/2010/main" w="19050" cap="flat">
                <a:solidFill>
                  <a:srgbClr val="000000"/>
                </a:solidFill>
                <a:miter lim="800000"/>
                <a:headEnd/>
                <a:tailEnd/>
              </a14:hiddenLine>
            </a:ext>
          </a:extLst>
        </p:spPr>
        <p:txBody>
          <a:bodyPr tIns="182880" rIns="137160"/>
          <a:lstStyle/>
          <a:p>
            <a:pPr eaLnBrk="1" hangingPunct="1"/>
            <a:r>
              <a:rPr lang="en-US" altLang="en-US">
                <a:ea typeface="ヒラギノ角ゴ Pro W3" charset="-128"/>
              </a:rPr>
              <a:t>Give emotional support.</a:t>
            </a:r>
          </a:p>
          <a:p>
            <a:pPr eaLnBrk="1" hangingPunct="1"/>
            <a:r>
              <a:rPr lang="en-US" altLang="en-US">
                <a:ea typeface="ヒラギノ角ゴ Pro W3" charset="-128"/>
              </a:rPr>
              <a:t>Maintain continuity of care.</a:t>
            </a:r>
          </a:p>
          <a:p>
            <a:pPr eaLnBrk="1" hangingPunct="1"/>
            <a:r>
              <a:rPr lang="en-US" altLang="en-US">
                <a:ea typeface="ヒラギノ角ゴ Pro W3" charset="-128"/>
              </a:rPr>
              <a:t>Resolve emergency incidents.</a:t>
            </a:r>
          </a:p>
          <a:p>
            <a:pPr eaLnBrk="1" hangingPunct="1"/>
            <a:r>
              <a:rPr lang="en-US" altLang="en-US">
                <a:ea typeface="ヒラギノ角ゴ Pro W3" charset="-128"/>
              </a:rPr>
              <a:t>Uphold medical and legal standards.</a:t>
            </a:r>
          </a:p>
          <a:p>
            <a:pPr eaLnBrk="1" hangingPunct="1"/>
            <a:r>
              <a:rPr lang="en-US" altLang="en-US">
                <a:ea typeface="ヒラギノ角ゴ Pro W3" charset="-128"/>
              </a:rPr>
              <a:t>Ensure and protect patient privacy.</a:t>
            </a:r>
          </a:p>
          <a:p>
            <a:pPr eaLnBrk="1" hangingPunct="1"/>
            <a:r>
              <a:rPr lang="en-US" altLang="en-US">
                <a:ea typeface="ヒラギノ角ゴ Pro W3" charset="-128"/>
              </a:rPr>
              <a:t>Ensure and protect patient privacy.</a:t>
            </a:r>
          </a:p>
          <a:p>
            <a:pPr eaLnBrk="1" hangingPunct="1"/>
            <a:endParaRPr lang="en-US" altLang="en-US">
              <a:solidFill>
                <a:srgbClr val="000000"/>
              </a:solidFill>
              <a:ea typeface="ヒラギノ角ゴ Pro W3" charset="-12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idx="4294967295"/>
            <p:custDataLst>
              <p:tags r:id="rId1"/>
            </p:custDataLst>
          </p:nvPr>
        </p:nvSpPr>
        <p:spPr/>
        <p:txBody>
          <a:bodyPr/>
          <a:lstStyle/>
          <a:p>
            <a:pPr eaLnBrk="1" hangingPunct="1">
              <a:defRPr/>
            </a:pPr>
            <a:r>
              <a:rPr lang="en-US" dirty="0" smtClean="0">
                <a:cs typeface="+mj-cs"/>
              </a:rPr>
              <a:t>Roles and Responsibilities </a:t>
            </a:r>
            <a:br>
              <a:rPr lang="en-US" dirty="0" smtClean="0">
                <a:cs typeface="+mj-cs"/>
              </a:rPr>
            </a:br>
            <a:r>
              <a:rPr lang="en-US" dirty="0" smtClean="0">
                <a:cs typeface="+mj-cs"/>
              </a:rPr>
              <a:t>of the EMT</a:t>
            </a:r>
            <a:r>
              <a:rPr lang="en-US" sz="2400" dirty="0" smtClean="0">
                <a:cs typeface="+mj-cs"/>
              </a:rPr>
              <a:t> </a:t>
            </a:r>
            <a:r>
              <a:rPr lang="en-US" sz="2800" b="0" dirty="0" smtClean="0">
                <a:cs typeface="+mj-cs"/>
              </a:rPr>
              <a:t>(4 of 4)</a:t>
            </a:r>
          </a:p>
        </p:txBody>
      </p:sp>
      <p:sp>
        <p:nvSpPr>
          <p:cNvPr id="49155" name="Rectangle 3"/>
          <p:cNvSpPr>
            <a:spLocks noGrp="1" noChangeArrowheads="1"/>
          </p:cNvSpPr>
          <p:nvPr>
            <p:ph type="body" idx="4294967295"/>
            <p:custDataLst>
              <p:tags r:id="rId2"/>
            </p:custDataLst>
          </p:nvPr>
        </p:nvSpPr>
        <p:spPr>
          <a:extLst>
            <a:ext uri="{91240B29-F687-4F45-9708-019B960494DF}">
              <a14:hiddenLine xmlns:a14="http://schemas.microsoft.com/office/drawing/2010/main" w="19050" cap="flat">
                <a:solidFill>
                  <a:srgbClr val="000000"/>
                </a:solidFill>
                <a:miter lim="800000"/>
                <a:headEnd/>
                <a:tailEnd/>
              </a14:hiddenLine>
            </a:ext>
          </a:extLst>
        </p:spPr>
        <p:txBody>
          <a:bodyPr tIns="182880" rIns="137160"/>
          <a:lstStyle/>
          <a:p>
            <a:pPr eaLnBrk="1" hangingPunct="1"/>
            <a:r>
              <a:rPr lang="en-US" altLang="en-US">
                <a:ea typeface="ヒラギノ角ゴ Pro W3" charset="-128"/>
              </a:rPr>
              <a:t>Give administrative support.</a:t>
            </a:r>
          </a:p>
          <a:p>
            <a:pPr eaLnBrk="1" hangingPunct="1"/>
            <a:r>
              <a:rPr lang="en-US" altLang="en-US">
                <a:ea typeface="ヒラギノ角ゴ Pro W3" charset="-128"/>
              </a:rPr>
              <a:t>Constantly continue professional development.</a:t>
            </a:r>
          </a:p>
          <a:p>
            <a:pPr eaLnBrk="1" hangingPunct="1"/>
            <a:r>
              <a:rPr lang="en-US" altLang="en-US">
                <a:ea typeface="ヒラギノ角ゴ Pro W3" charset="-128"/>
              </a:rPr>
              <a:t>Cultivate and sustain community relations.</a:t>
            </a:r>
          </a:p>
          <a:p>
            <a:pPr eaLnBrk="1" hangingPunct="1"/>
            <a:r>
              <a:rPr lang="en-US" altLang="en-US">
                <a:ea typeface="ヒラギノ角ゴ Pro W3" charset="-128"/>
              </a:rPr>
              <a:t>Give back to the profession.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idx="4294967295"/>
            <p:custDataLst>
              <p:tags r:id="rId1"/>
            </p:custDataLst>
          </p:nvPr>
        </p:nvSpPr>
        <p:spPr/>
        <p:txBody>
          <a:bodyPr/>
          <a:lstStyle/>
          <a:p>
            <a:pPr eaLnBrk="1" hangingPunct="1">
              <a:defRPr/>
            </a:pPr>
            <a:r>
              <a:rPr lang="en-US" dirty="0" smtClean="0">
                <a:cs typeface="+mj-cs"/>
              </a:rPr>
              <a:t>Professional Attributes</a:t>
            </a:r>
            <a:r>
              <a:rPr lang="en-US" sz="2400" dirty="0" smtClean="0">
                <a:cs typeface="+mj-cs"/>
              </a:rPr>
              <a:t> </a:t>
            </a:r>
            <a:r>
              <a:rPr lang="en-US" sz="2800" b="0" dirty="0" smtClean="0">
                <a:cs typeface="+mj-cs"/>
              </a:rPr>
              <a:t>(1 of 3)</a:t>
            </a:r>
          </a:p>
        </p:txBody>
      </p:sp>
      <p:sp>
        <p:nvSpPr>
          <p:cNvPr id="50179" name="Content Placeholder 2"/>
          <p:cNvSpPr>
            <a:spLocks noGrp="1"/>
          </p:cNvSpPr>
          <p:nvPr>
            <p:ph idx="4294967295"/>
            <p:custDataLst>
              <p:tags r:id="rId2"/>
            </p:custDataLst>
          </p:nvPr>
        </p:nvSpPr>
        <p:spPr>
          <a:xfrm>
            <a:off x="685800" y="1447800"/>
            <a:ext cx="4038600" cy="4800600"/>
          </a:xfrm>
          <a:extLst>
            <a:ext uri="{91240B29-F687-4F45-9708-019B960494DF}">
              <a14:hiddenLine xmlns:a14="http://schemas.microsoft.com/office/drawing/2010/main" w="19050" cap="flat">
                <a:solidFill>
                  <a:srgbClr val="000000"/>
                </a:solidFill>
                <a:miter lim="800000"/>
                <a:headEnd/>
                <a:tailEnd/>
              </a14:hiddenLine>
            </a:ext>
          </a:extLst>
        </p:spPr>
        <p:txBody>
          <a:bodyPr tIns="182880" rIns="137160"/>
          <a:lstStyle/>
          <a:p>
            <a:pPr eaLnBrk="1" hangingPunct="1"/>
            <a:r>
              <a:rPr lang="en-US" altLang="en-US">
                <a:ea typeface="ヒラギノ角ゴ Pro W3" charset="-128"/>
              </a:rPr>
              <a:t>Integrity</a:t>
            </a:r>
          </a:p>
          <a:p>
            <a:pPr eaLnBrk="1" hangingPunct="1"/>
            <a:r>
              <a:rPr lang="en-US" altLang="en-US">
                <a:ea typeface="ヒラギノ角ゴ Pro W3" charset="-128"/>
              </a:rPr>
              <a:t>Empathy</a:t>
            </a:r>
          </a:p>
          <a:p>
            <a:pPr eaLnBrk="1" hangingPunct="1"/>
            <a:r>
              <a:rPr lang="en-US" altLang="en-US">
                <a:ea typeface="ヒラギノ角ゴ Pro W3" charset="-128"/>
              </a:rPr>
              <a:t>Self-motivation</a:t>
            </a:r>
          </a:p>
          <a:p>
            <a:pPr eaLnBrk="1" hangingPunct="1"/>
            <a:r>
              <a:rPr lang="en-US" altLang="en-US">
                <a:ea typeface="ヒラギノ角ゴ Pro W3" charset="-128"/>
              </a:rPr>
              <a:t>Appearance and </a:t>
            </a:r>
            <a:br>
              <a:rPr lang="en-US" altLang="en-US">
                <a:ea typeface="ヒラギノ角ゴ Pro W3" charset="-128"/>
              </a:rPr>
            </a:br>
            <a:r>
              <a:rPr lang="en-US" altLang="en-US">
                <a:ea typeface="ヒラギノ角ゴ Pro W3" charset="-128"/>
              </a:rPr>
              <a:t>hygiene</a:t>
            </a:r>
          </a:p>
          <a:p>
            <a:pPr eaLnBrk="1" hangingPunct="1"/>
            <a:r>
              <a:rPr lang="en-US" altLang="en-US">
                <a:ea typeface="ヒラギノ角ゴ Pro W3" charset="-128"/>
              </a:rPr>
              <a:t>Self-confidence </a:t>
            </a:r>
          </a:p>
        </p:txBody>
      </p:sp>
      <p:pic>
        <p:nvPicPr>
          <p:cNvPr id="50180" name="Picture 5" descr="\\172.16.33.26\Art\OUTPUT\JB LEARNING\EMT_11E_ITK_PPT WORK\JPEG\Ch01\9781284080179_CH01_FIG0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1319213"/>
            <a:ext cx="3486150" cy="443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Rectangle 8"/>
          <p:cNvSpPr>
            <a:spLocks noChangeArrowheads="1"/>
          </p:cNvSpPr>
          <p:nvPr>
            <p:custDataLst>
              <p:tags r:id="rId3"/>
            </p:custDataLst>
          </p:nvPr>
        </p:nvSpPr>
        <p:spPr bwMode="auto">
          <a:xfrm>
            <a:off x="6923088" y="5762625"/>
            <a:ext cx="162877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lnSpc>
                <a:spcPct val="110000"/>
              </a:lnSpc>
              <a:spcBef>
                <a:spcPct val="20000"/>
              </a:spcBef>
              <a:buClr>
                <a:srgbClr val="F37021"/>
              </a:buClr>
              <a:defRPr/>
            </a:pPr>
            <a:r>
              <a:rPr lang="en-IN" altLang="en-US" sz="900" dirty="0">
                <a:solidFill>
                  <a:schemeClr val="bg1"/>
                </a:solidFill>
                <a:latin typeface="+mn-lt"/>
                <a:ea typeface="ヒラギノ角ゴ Pro W3" pitchFamily="1" charset="-128"/>
              </a:rPr>
              <a:t>© Jones &amp; Bartlett Learning.</a:t>
            </a:r>
            <a:endParaRPr lang="en-US" altLang="en-US" sz="900" dirty="0">
              <a:solidFill>
                <a:schemeClr val="bg1"/>
              </a:solidFill>
              <a:latin typeface="+mn-lt"/>
              <a:ea typeface="ヒラギノ角ゴ Pro W3" pitchFamily="1" charset="-12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idx="4294967295"/>
            <p:custDataLst>
              <p:tags r:id="rId1"/>
            </p:custDataLst>
          </p:nvPr>
        </p:nvSpPr>
        <p:spPr/>
        <p:txBody>
          <a:bodyPr/>
          <a:lstStyle/>
          <a:p>
            <a:pPr eaLnBrk="1" hangingPunct="1">
              <a:defRPr/>
            </a:pPr>
            <a:r>
              <a:rPr lang="en-US" dirty="0" smtClean="0">
                <a:cs typeface="+mj-cs"/>
              </a:rPr>
              <a:t>Professional Attributes</a:t>
            </a:r>
            <a:r>
              <a:rPr lang="en-US" sz="2400" dirty="0" smtClean="0">
                <a:cs typeface="+mj-cs"/>
              </a:rPr>
              <a:t> </a:t>
            </a:r>
            <a:r>
              <a:rPr lang="en-US" sz="2800" b="0" dirty="0" smtClean="0">
                <a:cs typeface="+mj-cs"/>
              </a:rPr>
              <a:t>(2 of 3)</a:t>
            </a:r>
          </a:p>
        </p:txBody>
      </p:sp>
      <p:sp>
        <p:nvSpPr>
          <p:cNvPr id="51203" name="Content Placeholder 2"/>
          <p:cNvSpPr>
            <a:spLocks noGrp="1"/>
          </p:cNvSpPr>
          <p:nvPr>
            <p:ph idx="4294967295"/>
            <p:custDataLst>
              <p:tags r:id="rId2"/>
            </p:custDataLst>
          </p:nvPr>
        </p:nvSpPr>
        <p:spPr>
          <a:extLst>
            <a:ext uri="{91240B29-F687-4F45-9708-019B960494DF}">
              <a14:hiddenLine xmlns:a14="http://schemas.microsoft.com/office/drawing/2010/main" w="19050" cap="flat">
                <a:solidFill>
                  <a:srgbClr val="000000"/>
                </a:solidFill>
                <a:miter lim="800000"/>
                <a:headEnd/>
                <a:tailEnd/>
              </a14:hiddenLine>
            </a:ext>
          </a:extLst>
        </p:spPr>
        <p:txBody>
          <a:bodyPr tIns="182880" rIns="137160"/>
          <a:lstStyle/>
          <a:p>
            <a:pPr eaLnBrk="1" hangingPunct="1"/>
            <a:r>
              <a:rPr lang="en-US" altLang="en-US">
                <a:ea typeface="ヒラギノ角ゴ Pro W3" charset="-128"/>
              </a:rPr>
              <a:t>Time management</a:t>
            </a:r>
          </a:p>
          <a:p>
            <a:pPr eaLnBrk="1" hangingPunct="1"/>
            <a:r>
              <a:rPr lang="en-US" altLang="en-US">
                <a:ea typeface="ヒラギノ角ゴ Pro W3" charset="-128"/>
              </a:rPr>
              <a:t>Communications</a:t>
            </a:r>
          </a:p>
          <a:p>
            <a:pPr eaLnBrk="1" hangingPunct="1"/>
            <a:r>
              <a:rPr lang="en-US" altLang="en-US">
                <a:ea typeface="ヒラギノ角ゴ Pro W3" charset="-128"/>
              </a:rPr>
              <a:t>Teamwork and diplomacy</a:t>
            </a:r>
          </a:p>
          <a:p>
            <a:pPr eaLnBrk="1" hangingPunct="1"/>
            <a:r>
              <a:rPr lang="en-US" altLang="en-US">
                <a:ea typeface="ヒラギノ角ゴ Pro W3" charset="-128"/>
              </a:rPr>
              <a:t>Respect</a:t>
            </a:r>
          </a:p>
          <a:p>
            <a:pPr eaLnBrk="1" hangingPunct="1"/>
            <a:r>
              <a:rPr lang="en-US" altLang="en-US">
                <a:ea typeface="ヒラギノ角ゴ Pro W3" charset="-128"/>
              </a:rPr>
              <a:t>Patient advocacy</a:t>
            </a:r>
          </a:p>
          <a:p>
            <a:pPr eaLnBrk="1" hangingPunct="1"/>
            <a:r>
              <a:rPr lang="en-US" altLang="en-US">
                <a:ea typeface="ヒラギノ角ゴ Pro W3" charset="-128"/>
              </a:rPr>
              <a:t>Careful delivery of care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custDataLst>
              <p:tags r:id="rId1"/>
            </p:custDataLst>
          </p:nvPr>
        </p:nvSpPr>
        <p:spPr/>
        <p:txBody>
          <a:bodyPr/>
          <a:lstStyle/>
          <a:p>
            <a:pPr eaLnBrk="1" hangingPunct="1">
              <a:defRPr/>
            </a:pPr>
            <a:r>
              <a:rPr lang="en-US" dirty="0" smtClean="0">
                <a:cs typeface="+mj-cs"/>
              </a:rPr>
              <a:t>Course Description</a:t>
            </a:r>
            <a:r>
              <a:rPr lang="en-US" sz="2400" dirty="0" smtClean="0">
                <a:cs typeface="+mj-cs"/>
              </a:rPr>
              <a:t> </a:t>
            </a:r>
            <a:r>
              <a:rPr lang="en-US" sz="2800" b="0" dirty="0" smtClean="0">
                <a:cs typeface="+mj-cs"/>
              </a:rPr>
              <a:t>(3 of 4)</a:t>
            </a:r>
          </a:p>
        </p:txBody>
      </p:sp>
      <p:sp>
        <p:nvSpPr>
          <p:cNvPr id="6147" name="Content Placeholder 2"/>
          <p:cNvSpPr>
            <a:spLocks noGrp="1"/>
          </p:cNvSpPr>
          <p:nvPr>
            <p:ph idx="4294967295"/>
            <p:custDataLst>
              <p:tags r:id="rId2"/>
            </p:custDataLst>
          </p:nvPr>
        </p:nvSpPr>
        <p:spPr>
          <a:extLst>
            <a:ext uri="{91240B29-F687-4F45-9708-019B960494DF}">
              <a14:hiddenLine xmlns:a14="http://schemas.microsoft.com/office/drawing/2010/main" w="19050" cap="flat">
                <a:solidFill>
                  <a:srgbClr val="000000"/>
                </a:solidFill>
                <a:miter lim="800000"/>
                <a:headEnd/>
                <a:tailEnd/>
              </a14:hiddenLine>
            </a:ext>
          </a:extLst>
        </p:spPr>
        <p:txBody>
          <a:bodyPr rIns="228600"/>
          <a:lstStyle/>
          <a:p>
            <a:pPr eaLnBrk="1" hangingPunct="1"/>
            <a:r>
              <a:rPr lang="en-US" altLang="en-US">
                <a:ea typeface="ヒラギノ角ゴ Pro W3" charset="-128"/>
              </a:rPr>
              <a:t>Most states have four training and licensure levels:</a:t>
            </a:r>
          </a:p>
          <a:p>
            <a:pPr lvl="1" eaLnBrk="1" hangingPunct="1"/>
            <a:r>
              <a:rPr lang="en-US" altLang="en-US"/>
              <a:t>EMR</a:t>
            </a:r>
          </a:p>
          <a:p>
            <a:pPr lvl="1" eaLnBrk="1" hangingPunct="1"/>
            <a:r>
              <a:rPr lang="en-US" altLang="en-US"/>
              <a:t>EMT</a:t>
            </a:r>
          </a:p>
          <a:p>
            <a:pPr lvl="1" eaLnBrk="1" hangingPunct="1"/>
            <a:r>
              <a:rPr lang="en-US" altLang="en-US"/>
              <a:t>AEMT</a:t>
            </a:r>
          </a:p>
          <a:p>
            <a:pPr lvl="1" eaLnBrk="1" hangingPunct="1"/>
            <a:r>
              <a:rPr lang="en-US" altLang="en-US"/>
              <a:t>Paramedic</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idx="4294967295"/>
            <p:custDataLst>
              <p:tags r:id="rId1"/>
            </p:custDataLst>
          </p:nvPr>
        </p:nvSpPr>
        <p:spPr/>
        <p:txBody>
          <a:bodyPr/>
          <a:lstStyle/>
          <a:p>
            <a:pPr eaLnBrk="1" hangingPunct="1">
              <a:defRPr/>
            </a:pPr>
            <a:r>
              <a:rPr lang="en-US" dirty="0" smtClean="0">
                <a:cs typeface="+mj-cs"/>
              </a:rPr>
              <a:t>Professional Attributes</a:t>
            </a:r>
            <a:r>
              <a:rPr lang="en-US" sz="2400" dirty="0" smtClean="0">
                <a:cs typeface="+mj-cs"/>
              </a:rPr>
              <a:t> </a:t>
            </a:r>
            <a:r>
              <a:rPr lang="en-US" sz="2800" b="0" dirty="0" smtClean="0">
                <a:cs typeface="+mj-cs"/>
              </a:rPr>
              <a:t>(3 of 3)</a:t>
            </a:r>
          </a:p>
        </p:txBody>
      </p:sp>
      <p:sp>
        <p:nvSpPr>
          <p:cNvPr id="52227" name="Content Placeholder 2"/>
          <p:cNvSpPr>
            <a:spLocks noGrp="1"/>
          </p:cNvSpPr>
          <p:nvPr>
            <p:ph idx="4294967295"/>
            <p:custDataLst>
              <p:tags r:id="rId2"/>
            </p:custDataLst>
          </p:nvPr>
        </p:nvSpPr>
        <p:spPr>
          <a:extLst>
            <a:ext uri="{91240B29-F687-4F45-9708-019B960494DF}">
              <a14:hiddenLine xmlns:a14="http://schemas.microsoft.com/office/drawing/2010/main" w="19050" cap="flat">
                <a:solidFill>
                  <a:srgbClr val="000000"/>
                </a:solidFill>
                <a:miter lim="800000"/>
                <a:headEnd/>
                <a:tailEnd/>
              </a14:hiddenLine>
            </a:ext>
          </a:extLst>
        </p:spPr>
        <p:txBody>
          <a:bodyPr tIns="182880" rIns="137160"/>
          <a:lstStyle/>
          <a:p>
            <a:pPr eaLnBrk="1" hangingPunct="1"/>
            <a:r>
              <a:rPr lang="en-US" altLang="en-US">
                <a:ea typeface="ヒラギノ角ゴ Pro W3" charset="-128"/>
              </a:rPr>
              <a:t>Every patient is entitled to compassion, respect, and the best care.</a:t>
            </a:r>
          </a:p>
          <a:p>
            <a:pPr eaLnBrk="1" hangingPunct="1"/>
            <a:r>
              <a:rPr lang="en-US" altLang="en-US">
                <a:ea typeface="ヒラギノ角ゴ Pro W3" charset="-128"/>
              </a:rPr>
              <a:t>EMTs are bound by patient confidentiality.</a:t>
            </a:r>
          </a:p>
          <a:p>
            <a:pPr eaLnBrk="1" hangingPunct="1"/>
            <a:r>
              <a:rPr lang="en-US" altLang="en-US">
                <a:ea typeface="ヒラギノ角ゴ Pro W3" charset="-128"/>
              </a:rPr>
              <a:t>Be familiar with requirements of the Health Insurance Portability and Accountability Act (HIPAA).</a:t>
            </a:r>
          </a:p>
          <a:p>
            <a:pPr eaLnBrk="1" hangingPunct="1"/>
            <a:endParaRPr lang="en-US" altLang="en-US">
              <a:solidFill>
                <a:srgbClr val="000000"/>
              </a:solidFill>
              <a:ea typeface="ヒラギノ角ゴ Pro W3" charset="-12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title"/>
            <p:custDataLst>
              <p:tags r:id="rId1"/>
            </p:custDataLst>
          </p:nvPr>
        </p:nvSpPr>
        <p:spPr>
          <a:xfrm>
            <a:off x="685800" y="457200"/>
            <a:ext cx="7772400" cy="914400"/>
          </a:xfrm>
        </p:spPr>
        <p:txBody>
          <a:bodyPr/>
          <a:lstStyle/>
          <a:p>
            <a:pPr>
              <a:defRPr/>
            </a:pPr>
            <a:r>
              <a:rPr lang="en-US" dirty="0" smtClean="0">
                <a:cs typeface="+mj-cs"/>
              </a:rPr>
              <a:t>Review</a:t>
            </a:r>
            <a:endParaRPr lang="en-US" sz="2400" dirty="0" smtClean="0">
              <a:cs typeface="+mj-cs"/>
            </a:endParaRPr>
          </a:p>
        </p:txBody>
      </p:sp>
      <p:sp>
        <p:nvSpPr>
          <p:cNvPr id="53251" name="Rectangle 3"/>
          <p:cNvSpPr>
            <a:spLocks noGrp="1" noChangeArrowheads="1"/>
          </p:cNvSpPr>
          <p:nvPr>
            <p:ph type="body" idx="1"/>
            <p:custDataLst>
              <p:tags r:id="rId2"/>
            </p:custDataLst>
          </p:nvPr>
        </p:nvSpPr>
        <p:spPr>
          <a:xfrm>
            <a:off x="685800" y="1447800"/>
            <a:ext cx="7772400" cy="4648200"/>
          </a:xfrm>
        </p:spPr>
        <p:txBody>
          <a:bodyPr rIns="228600"/>
          <a:lstStyle/>
          <a:p>
            <a:pPr marL="457200" indent="-457200">
              <a:spcAft>
                <a:spcPct val="50000"/>
              </a:spcAft>
              <a:buFontTx/>
              <a:buAutoNum type="arabicPeriod"/>
            </a:pPr>
            <a:r>
              <a:rPr lang="en-US" altLang="en-US" sz="2400">
                <a:ea typeface="ヒラギノ角ゴ Pro W3" charset="-128"/>
              </a:rPr>
              <a:t>Which of the following is an example of care that is provided using standing orders?</a:t>
            </a:r>
          </a:p>
          <a:p>
            <a:pPr marL="914400" lvl="1">
              <a:spcBef>
                <a:spcPct val="0"/>
              </a:spcBef>
              <a:spcAft>
                <a:spcPct val="25000"/>
              </a:spcAft>
              <a:buFontTx/>
              <a:buAutoNum type="alphaUcPeriod"/>
            </a:pPr>
            <a:r>
              <a:rPr lang="en-US" altLang="en-US" sz="2200"/>
              <a:t>Medical control is contacted by the EMT after a patient with chest pain refuses EMS care.</a:t>
            </a:r>
          </a:p>
          <a:p>
            <a:pPr marL="914400" lvl="1">
              <a:spcBef>
                <a:spcPct val="0"/>
              </a:spcBef>
              <a:spcAft>
                <a:spcPct val="25000"/>
              </a:spcAft>
              <a:buFontTx/>
              <a:buAutoNum type="alphaUcPeriod"/>
            </a:pPr>
            <a:r>
              <a:rPr lang="en-US" altLang="en-US" sz="2200"/>
              <a:t>The EMT defibrillates a cardiac arrest patient, begins CPR, and then contacts medical control.</a:t>
            </a:r>
          </a:p>
          <a:p>
            <a:pPr marL="914400" lvl="1">
              <a:spcBef>
                <a:spcPct val="0"/>
              </a:spcBef>
              <a:spcAft>
                <a:spcPct val="25000"/>
              </a:spcAft>
              <a:buFontTx/>
              <a:buAutoNum type="alphaUcPeriod"/>
            </a:pPr>
            <a:r>
              <a:rPr lang="en-US" altLang="en-US" sz="2200"/>
              <a:t>A physician gives the EMT an order via radio to administer oral glucose to a diabetic patient.</a:t>
            </a:r>
          </a:p>
          <a:p>
            <a:pPr marL="914400" lvl="1">
              <a:spcBef>
                <a:spcPct val="0"/>
              </a:spcBef>
              <a:spcAft>
                <a:spcPct val="25000"/>
              </a:spcAft>
              <a:buFontTx/>
              <a:buAutoNum type="alphaUcPeriod"/>
            </a:pPr>
            <a:r>
              <a:rPr lang="en-US" altLang="en-US" sz="2200"/>
              <a:t>Following an overdose, the EMT contacts the medical director for permission to give activated charcoal.</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95236" name="Rectangle 4"/>
          <p:cNvSpPr>
            <a:spLocks noGrp="1" noChangeArrowheads="1"/>
          </p:cNvSpPr>
          <p:nvPr>
            <p:ph type="title"/>
            <p:custDataLst>
              <p:tags r:id="rId1"/>
            </p:custDataLst>
          </p:nvPr>
        </p:nvSpPr>
        <p:spPr>
          <a:xfrm>
            <a:off x="685800" y="457200"/>
            <a:ext cx="7772400" cy="914400"/>
          </a:xfrm>
        </p:spPr>
        <p:txBody>
          <a:bodyPr/>
          <a:lstStyle/>
          <a:p>
            <a:pPr>
              <a:defRPr/>
            </a:pPr>
            <a:r>
              <a:rPr lang="en-US" dirty="0">
                <a:ea typeface="+mj-ea"/>
                <a:cs typeface="+mj-cs"/>
              </a:rPr>
              <a:t>Review</a:t>
            </a:r>
          </a:p>
        </p:txBody>
      </p:sp>
      <p:sp>
        <p:nvSpPr>
          <p:cNvPr id="54275" name="Rectangle 5"/>
          <p:cNvSpPr>
            <a:spLocks noGrp="1" noChangeArrowheads="1"/>
          </p:cNvSpPr>
          <p:nvPr>
            <p:ph type="body" idx="1"/>
            <p:custDataLst>
              <p:tags r:id="rId2"/>
            </p:custDataLst>
          </p:nvPr>
        </p:nvSpPr>
        <p:spPr>
          <a:xfrm>
            <a:off x="685800" y="1447800"/>
            <a:ext cx="7772400" cy="4648200"/>
          </a:xfrm>
        </p:spPr>
        <p:txBody>
          <a:bodyPr tIns="182880" rIns="228600" bIns="228600"/>
          <a:lstStyle/>
          <a:p>
            <a:pPr marL="0" indent="0">
              <a:buFontTx/>
              <a:buNone/>
            </a:pPr>
            <a:r>
              <a:rPr lang="en-US" altLang="en-US" b="1">
                <a:ea typeface="ヒラギノ角ゴ Pro W3" charset="-128"/>
              </a:rPr>
              <a:t>Answer: </a:t>
            </a:r>
            <a:r>
              <a:rPr lang="en-US" altLang="en-US">
                <a:solidFill>
                  <a:srgbClr val="C1500B"/>
                </a:solidFill>
                <a:ea typeface="ヒラギノ角ゴ Pro W3" charset="-128"/>
              </a:rPr>
              <a:t>B</a:t>
            </a:r>
          </a:p>
          <a:p>
            <a:pPr marL="0" indent="0">
              <a:buFontTx/>
              <a:buNone/>
            </a:pPr>
            <a:r>
              <a:rPr lang="en-US" altLang="en-US" b="1">
                <a:ea typeface="ヒラギノ角ゴ Pro W3" charset="-128"/>
              </a:rPr>
              <a:t>Rationale: </a:t>
            </a:r>
            <a:r>
              <a:rPr lang="en-US" altLang="en-US">
                <a:ea typeface="ヒラギノ角ゴ Pro W3" charset="-128"/>
              </a:rPr>
              <a:t>Standing orders—a form of </a:t>
            </a:r>
            <a:br>
              <a:rPr lang="en-US" altLang="en-US">
                <a:ea typeface="ヒラギノ角ゴ Pro W3" charset="-128"/>
              </a:rPr>
            </a:br>
            <a:r>
              <a:rPr lang="en-US" altLang="en-US">
                <a:ea typeface="ヒラギノ角ゴ Pro W3" charset="-128"/>
              </a:rPr>
              <a:t>off-line (indirect) medical control—involve performing certain life-saving interventions </a:t>
            </a:r>
            <a:br>
              <a:rPr lang="en-US" altLang="en-US">
                <a:ea typeface="ヒラギノ角ゴ Pro W3" charset="-128"/>
              </a:rPr>
            </a:br>
            <a:r>
              <a:rPr lang="en-US" altLang="en-US">
                <a:ea typeface="ヒラギノ角ゴ Pro W3" charset="-128"/>
              </a:rPr>
              <a:t>(ie, CPR, defibrillation, bleeding control) before contacting a physician for further instructions.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custDataLst>
              <p:tags r:id="rId1"/>
            </p:custDataLst>
          </p:nvPr>
        </p:nvSpPr>
        <p:spPr>
          <a:xfrm>
            <a:off x="685800" y="457200"/>
            <a:ext cx="7772400" cy="914400"/>
          </a:xfrm>
        </p:spPr>
        <p:txBody>
          <a:bodyPr/>
          <a:lstStyle/>
          <a:p>
            <a:pPr>
              <a:defRPr/>
            </a:pPr>
            <a:r>
              <a:rPr lang="en-US" dirty="0" smtClean="0">
                <a:cs typeface="+mj-cs"/>
              </a:rPr>
              <a:t>Review </a:t>
            </a:r>
            <a:r>
              <a:rPr lang="en-US" sz="2800" b="0" dirty="0" smtClean="0">
                <a:cs typeface="+mj-cs"/>
              </a:rPr>
              <a:t>(1 of 2)</a:t>
            </a:r>
          </a:p>
        </p:txBody>
      </p:sp>
      <p:sp>
        <p:nvSpPr>
          <p:cNvPr id="55299" name="Rectangle 3"/>
          <p:cNvSpPr>
            <a:spLocks noGrp="1" noChangeArrowheads="1"/>
          </p:cNvSpPr>
          <p:nvPr>
            <p:ph type="body" idx="1"/>
            <p:custDataLst>
              <p:tags r:id="rId2"/>
            </p:custDataLst>
          </p:nvPr>
        </p:nvSpPr>
        <p:spPr>
          <a:xfrm>
            <a:off x="685800" y="1447800"/>
            <a:ext cx="7772400" cy="4648200"/>
          </a:xfrm>
        </p:spPr>
        <p:txBody>
          <a:bodyPr tIns="182880" rIns="228600"/>
          <a:lstStyle/>
          <a:p>
            <a:pPr marL="457200" indent="-457200">
              <a:spcAft>
                <a:spcPct val="50000"/>
              </a:spcAft>
              <a:buFontTx/>
              <a:buAutoNum type="arabicPeriod"/>
            </a:pPr>
            <a:r>
              <a:rPr lang="en-US" altLang="en-US" sz="2400">
                <a:ea typeface="ヒラギノ角ゴ Pro W3" charset="-128"/>
              </a:rPr>
              <a:t>Which of the following is an example of care that is provided using standing orders?</a:t>
            </a:r>
          </a:p>
          <a:p>
            <a:pPr marL="914400" lvl="1">
              <a:buFontTx/>
              <a:buAutoNum type="alphaUcPeriod"/>
            </a:pPr>
            <a:r>
              <a:rPr lang="en-US" altLang="en-US" sz="2100"/>
              <a:t>Medical control is contacted by the EMT after a patient with chest pain refuses EMS care.</a:t>
            </a:r>
          </a:p>
          <a:p>
            <a:pPr marL="914400" lvl="1">
              <a:spcBef>
                <a:spcPct val="0"/>
              </a:spcBef>
              <a:spcAft>
                <a:spcPct val="50000"/>
              </a:spcAft>
              <a:buFontTx/>
              <a:buNone/>
            </a:pPr>
            <a:r>
              <a:rPr lang="en-US" altLang="en-US" sz="2200" b="1"/>
              <a:t>	Rationale: </a:t>
            </a:r>
            <a:r>
              <a:rPr lang="en-US" altLang="en-US" sz="2200">
                <a:solidFill>
                  <a:srgbClr val="C1500B"/>
                </a:solidFill>
              </a:rPr>
              <a:t>This is an example of online medical control given via the phone or radio.</a:t>
            </a:r>
          </a:p>
          <a:p>
            <a:pPr marL="914400" lvl="1">
              <a:buFontTx/>
              <a:buAutoNum type="alphaUcPeriod" startAt="2"/>
            </a:pPr>
            <a:r>
              <a:rPr lang="en-US" altLang="en-US" sz="2000"/>
              <a:t>The EMT defibrillates a cardiac arrest patient, begins CPR, and then contacts medical control.</a:t>
            </a:r>
          </a:p>
          <a:p>
            <a:pPr marL="914400" lvl="1">
              <a:spcBef>
                <a:spcPct val="0"/>
              </a:spcBef>
              <a:spcAft>
                <a:spcPct val="50000"/>
              </a:spcAft>
              <a:buFontTx/>
              <a:buNone/>
            </a:pPr>
            <a:r>
              <a:rPr lang="en-US" altLang="en-US" sz="2200" b="1"/>
              <a:t>	Rationale:</a:t>
            </a:r>
            <a:r>
              <a:rPr lang="en-US" altLang="en-US" sz="2000"/>
              <a:t> </a:t>
            </a:r>
            <a:r>
              <a:rPr lang="en-US" altLang="en-US" sz="2200">
                <a:solidFill>
                  <a:srgbClr val="C1500B"/>
                </a:solidFill>
              </a:rPr>
              <a:t>Correct answer </a:t>
            </a:r>
          </a:p>
          <a:p>
            <a:pPr marL="457200" indent="-457200">
              <a:lnSpc>
                <a:spcPct val="90000"/>
              </a:lnSpc>
            </a:pPr>
            <a:endParaRPr lang="en-US" altLang="en-US" sz="2400">
              <a:ea typeface="ヒラギノ角ゴ Pro W3" charset="-128"/>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custDataLst>
              <p:tags r:id="rId1"/>
            </p:custDataLst>
          </p:nvPr>
        </p:nvSpPr>
        <p:spPr>
          <a:xfrm>
            <a:off x="685800" y="457200"/>
            <a:ext cx="7772400" cy="914400"/>
          </a:xfrm>
        </p:spPr>
        <p:txBody>
          <a:bodyPr/>
          <a:lstStyle/>
          <a:p>
            <a:pPr>
              <a:defRPr/>
            </a:pPr>
            <a:r>
              <a:rPr lang="en-US" dirty="0" smtClean="0">
                <a:cs typeface="+mj-cs"/>
              </a:rPr>
              <a:t>Review </a:t>
            </a:r>
            <a:r>
              <a:rPr lang="en-US" sz="2800" b="0" dirty="0" smtClean="0">
                <a:cs typeface="+mj-cs"/>
              </a:rPr>
              <a:t>(2 of 2)</a:t>
            </a:r>
          </a:p>
        </p:txBody>
      </p:sp>
      <p:sp>
        <p:nvSpPr>
          <p:cNvPr id="56323" name="Rectangle 3"/>
          <p:cNvSpPr>
            <a:spLocks noGrp="1" noChangeArrowheads="1"/>
          </p:cNvSpPr>
          <p:nvPr>
            <p:ph type="body" idx="1"/>
            <p:custDataLst>
              <p:tags r:id="rId2"/>
            </p:custDataLst>
          </p:nvPr>
        </p:nvSpPr>
        <p:spPr>
          <a:xfrm>
            <a:off x="685800" y="1447800"/>
            <a:ext cx="7772400" cy="4648200"/>
          </a:xfrm>
        </p:spPr>
        <p:txBody>
          <a:bodyPr tIns="182880" rIns="228600"/>
          <a:lstStyle/>
          <a:p>
            <a:pPr marL="457200" indent="-457200">
              <a:spcAft>
                <a:spcPct val="50000"/>
              </a:spcAft>
              <a:buFontTx/>
              <a:buAutoNum type="arabicPeriod"/>
            </a:pPr>
            <a:r>
              <a:rPr lang="en-US" altLang="en-US" sz="2400">
                <a:ea typeface="ヒラギノ角ゴ Pro W3" charset="-128"/>
              </a:rPr>
              <a:t>Which of the following is an example of care that is provided using standard orders?</a:t>
            </a:r>
          </a:p>
          <a:p>
            <a:pPr marL="914400" lvl="1">
              <a:buFontTx/>
              <a:buAutoNum type="alphaUcPeriod" startAt="3"/>
            </a:pPr>
            <a:r>
              <a:rPr lang="en-US" altLang="en-US" sz="2200"/>
              <a:t>A physician gives the EMT an order via radio to administer oral glucose to a diabetic patient.</a:t>
            </a:r>
          </a:p>
          <a:p>
            <a:pPr marL="914400" lvl="1">
              <a:spcBef>
                <a:spcPct val="0"/>
              </a:spcBef>
              <a:spcAft>
                <a:spcPct val="50000"/>
              </a:spcAft>
              <a:buFontTx/>
              <a:buNone/>
            </a:pPr>
            <a:r>
              <a:rPr lang="en-US" altLang="en-US" sz="2200"/>
              <a:t>	</a:t>
            </a:r>
            <a:r>
              <a:rPr lang="en-US" altLang="en-US" sz="2200" b="1"/>
              <a:t>Rationale: </a:t>
            </a:r>
            <a:r>
              <a:rPr lang="en-US" altLang="en-US" sz="2200">
                <a:solidFill>
                  <a:srgbClr val="C1500B"/>
                </a:solidFill>
              </a:rPr>
              <a:t>This is an example of online medical control given via the phone or radio.</a:t>
            </a:r>
          </a:p>
          <a:p>
            <a:pPr marL="914400" lvl="1">
              <a:buFontTx/>
              <a:buAutoNum type="alphaUcPeriod" startAt="4"/>
            </a:pPr>
            <a:r>
              <a:rPr lang="en-US" altLang="en-US" sz="2200"/>
              <a:t>Following an overdose, the EMT contacts the medical director for permission to give activated charcoal.</a:t>
            </a:r>
          </a:p>
          <a:p>
            <a:pPr marL="914400" lvl="1">
              <a:spcBef>
                <a:spcPct val="0"/>
              </a:spcBef>
              <a:buFontTx/>
              <a:buNone/>
            </a:pPr>
            <a:r>
              <a:rPr lang="en-US" altLang="en-US" sz="2200"/>
              <a:t>	</a:t>
            </a:r>
            <a:r>
              <a:rPr lang="en-US" altLang="en-US" sz="2200" b="1"/>
              <a:t>Rationale: </a:t>
            </a:r>
            <a:r>
              <a:rPr lang="en-US" altLang="en-US" sz="2200">
                <a:solidFill>
                  <a:srgbClr val="C1500B"/>
                </a:solidFill>
              </a:rPr>
              <a:t>This is an example of online medical control given via the phone or radio.</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custDataLst>
              <p:tags r:id="rId1"/>
            </p:custDataLst>
          </p:nvPr>
        </p:nvSpPr>
        <p:spPr>
          <a:xfrm>
            <a:off x="685800" y="457200"/>
            <a:ext cx="7772400" cy="914400"/>
          </a:xfrm>
        </p:spPr>
        <p:txBody>
          <a:bodyPr/>
          <a:lstStyle/>
          <a:p>
            <a:pPr>
              <a:defRPr/>
            </a:pPr>
            <a:r>
              <a:rPr lang="en-US" dirty="0">
                <a:ea typeface="+mj-ea"/>
                <a:cs typeface="+mj-cs"/>
              </a:rPr>
              <a:t>Review</a:t>
            </a:r>
          </a:p>
        </p:txBody>
      </p:sp>
      <p:sp>
        <p:nvSpPr>
          <p:cNvPr id="57347" name="Rectangle 3"/>
          <p:cNvSpPr>
            <a:spLocks noGrp="1" noChangeArrowheads="1"/>
          </p:cNvSpPr>
          <p:nvPr>
            <p:ph type="body" idx="1"/>
            <p:custDataLst>
              <p:tags r:id="rId2"/>
            </p:custDataLst>
          </p:nvPr>
        </p:nvSpPr>
        <p:spPr>
          <a:xfrm>
            <a:off x="685800" y="1447800"/>
            <a:ext cx="7772400" cy="4648200"/>
          </a:xfrm>
        </p:spPr>
        <p:txBody>
          <a:bodyPr tIns="182880" rIns="228600"/>
          <a:lstStyle/>
          <a:p>
            <a:pPr marL="457200" indent="-457200">
              <a:spcAft>
                <a:spcPct val="50000"/>
              </a:spcAft>
              <a:buFontTx/>
              <a:buAutoNum type="arabicPeriod" startAt="2"/>
            </a:pPr>
            <a:r>
              <a:rPr lang="en-US" altLang="en-US" sz="2400">
                <a:ea typeface="ヒラギノ角ゴ Pro W3" charset="-128"/>
              </a:rPr>
              <a:t>Quality control in an EMS system is the ultimate responsibility of the:</a:t>
            </a:r>
          </a:p>
          <a:p>
            <a:pPr marL="914400" lvl="1">
              <a:spcBef>
                <a:spcPct val="0"/>
              </a:spcBef>
              <a:spcAft>
                <a:spcPct val="25000"/>
              </a:spcAft>
              <a:buFontTx/>
              <a:buAutoNum type="alphaUcPeriod"/>
            </a:pPr>
            <a:r>
              <a:rPr lang="en-US" altLang="en-US" sz="2200"/>
              <a:t>paramedic.</a:t>
            </a:r>
          </a:p>
          <a:p>
            <a:pPr marL="914400" lvl="1">
              <a:spcBef>
                <a:spcPct val="0"/>
              </a:spcBef>
              <a:spcAft>
                <a:spcPct val="25000"/>
              </a:spcAft>
              <a:buFontTx/>
              <a:buAutoNum type="alphaUcPeriod"/>
            </a:pPr>
            <a:r>
              <a:rPr lang="en-US" altLang="en-US" sz="2200"/>
              <a:t>lead EMT.</a:t>
            </a:r>
          </a:p>
          <a:p>
            <a:pPr marL="914400" lvl="1">
              <a:spcBef>
                <a:spcPct val="0"/>
              </a:spcBef>
              <a:spcAft>
                <a:spcPct val="25000"/>
              </a:spcAft>
              <a:buFontTx/>
              <a:buAutoNum type="alphaUcPeriod"/>
            </a:pPr>
            <a:r>
              <a:rPr lang="en-US" altLang="en-US" sz="2200"/>
              <a:t>medical director.</a:t>
            </a:r>
          </a:p>
          <a:p>
            <a:pPr marL="914400" lvl="1">
              <a:spcAft>
                <a:spcPct val="25000"/>
              </a:spcAft>
              <a:buFontTx/>
              <a:buAutoNum type="alphaUcPeriod"/>
            </a:pPr>
            <a:r>
              <a:rPr lang="en-US" altLang="en-US" sz="2200"/>
              <a:t>EMS administrator.</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title"/>
            <p:custDataLst>
              <p:tags r:id="rId1"/>
            </p:custDataLst>
          </p:nvPr>
        </p:nvSpPr>
        <p:spPr>
          <a:xfrm>
            <a:off x="685800" y="457200"/>
            <a:ext cx="7772400" cy="914400"/>
          </a:xfrm>
        </p:spPr>
        <p:txBody>
          <a:bodyPr/>
          <a:lstStyle/>
          <a:p>
            <a:pPr>
              <a:defRPr/>
            </a:pPr>
            <a:r>
              <a:rPr lang="en-US" dirty="0">
                <a:ea typeface="+mj-ea"/>
                <a:cs typeface="+mj-cs"/>
              </a:rPr>
              <a:t>Review</a:t>
            </a:r>
          </a:p>
        </p:txBody>
      </p:sp>
      <p:sp>
        <p:nvSpPr>
          <p:cNvPr id="58371" name="Rectangle 3"/>
          <p:cNvSpPr>
            <a:spLocks noGrp="1" noChangeArrowheads="1"/>
          </p:cNvSpPr>
          <p:nvPr>
            <p:ph type="body" idx="1"/>
            <p:custDataLst>
              <p:tags r:id="rId2"/>
            </p:custDataLst>
          </p:nvPr>
        </p:nvSpPr>
        <p:spPr>
          <a:xfrm>
            <a:off x="685800" y="1447800"/>
            <a:ext cx="7772400" cy="4648200"/>
          </a:xfrm>
        </p:spPr>
        <p:txBody>
          <a:bodyPr tIns="182880" rIns="228600"/>
          <a:lstStyle/>
          <a:p>
            <a:pPr marL="0" indent="0">
              <a:lnSpc>
                <a:spcPct val="115000"/>
              </a:lnSpc>
              <a:spcAft>
                <a:spcPct val="50000"/>
              </a:spcAft>
              <a:buFontTx/>
              <a:buNone/>
            </a:pPr>
            <a:r>
              <a:rPr lang="en-US" altLang="en-US" b="1">
                <a:ea typeface="ヒラギノ角ゴ Pro W3" charset="-128"/>
              </a:rPr>
              <a:t>Answer: </a:t>
            </a:r>
            <a:r>
              <a:rPr lang="en-US" altLang="en-US">
                <a:solidFill>
                  <a:srgbClr val="C1500B"/>
                </a:solidFill>
                <a:ea typeface="ヒラギノ角ゴ Pro W3" charset="-128"/>
              </a:rPr>
              <a:t>C</a:t>
            </a:r>
          </a:p>
          <a:p>
            <a:pPr marL="0" indent="0">
              <a:spcBef>
                <a:spcPct val="0"/>
              </a:spcBef>
              <a:spcAft>
                <a:spcPct val="50000"/>
              </a:spcAft>
              <a:buFontTx/>
              <a:buNone/>
            </a:pPr>
            <a:r>
              <a:rPr lang="en-US" altLang="en-US" b="1">
                <a:ea typeface="ヒラギノ角ゴ Pro W3" charset="-128"/>
              </a:rPr>
              <a:t>Rationale: </a:t>
            </a:r>
            <a:r>
              <a:rPr lang="en-US" altLang="en-US">
                <a:ea typeface="ヒラギノ角ゴ Pro W3" charset="-128"/>
              </a:rPr>
              <a:t>The medical director is responsible for maintaining quality control, which ensures that all staff members who are involved in caring for patients meet the standard of care on every call.</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title"/>
            <p:custDataLst>
              <p:tags r:id="rId1"/>
            </p:custDataLst>
          </p:nvPr>
        </p:nvSpPr>
        <p:spPr>
          <a:xfrm>
            <a:off x="685800" y="457200"/>
            <a:ext cx="7772400" cy="914400"/>
          </a:xfrm>
        </p:spPr>
        <p:txBody>
          <a:bodyPr/>
          <a:lstStyle/>
          <a:p>
            <a:pPr>
              <a:defRPr/>
            </a:pPr>
            <a:r>
              <a:rPr lang="en-US" dirty="0" smtClean="0">
                <a:cs typeface="+mj-cs"/>
              </a:rPr>
              <a:t>Review </a:t>
            </a:r>
            <a:r>
              <a:rPr lang="en-US" sz="2800" b="0" dirty="0" smtClean="0">
                <a:cs typeface="+mj-cs"/>
              </a:rPr>
              <a:t>(1 of 2)</a:t>
            </a:r>
          </a:p>
        </p:txBody>
      </p:sp>
      <p:sp>
        <p:nvSpPr>
          <p:cNvPr id="59395" name="Rectangle 3"/>
          <p:cNvSpPr>
            <a:spLocks noGrp="1" noChangeArrowheads="1"/>
          </p:cNvSpPr>
          <p:nvPr>
            <p:ph type="body" idx="1"/>
            <p:custDataLst>
              <p:tags r:id="rId2"/>
            </p:custDataLst>
          </p:nvPr>
        </p:nvSpPr>
        <p:spPr>
          <a:xfrm>
            <a:off x="685800" y="1447800"/>
            <a:ext cx="7772400" cy="4648200"/>
          </a:xfrm>
        </p:spPr>
        <p:txBody>
          <a:bodyPr tIns="182880" rIns="228600"/>
          <a:lstStyle/>
          <a:p>
            <a:pPr marL="457200" indent="-457200">
              <a:spcAft>
                <a:spcPct val="50000"/>
              </a:spcAft>
              <a:buFontTx/>
              <a:buAutoNum type="arabicPeriod" startAt="2"/>
            </a:pPr>
            <a:r>
              <a:rPr lang="en-US" altLang="en-US" sz="2400">
                <a:ea typeface="ヒラギノ角ゴ Pro W3" charset="-128"/>
              </a:rPr>
              <a:t>Quality control in an EMS system is the ultimate responsibility of the:</a:t>
            </a:r>
          </a:p>
          <a:p>
            <a:pPr marL="914400" lvl="1">
              <a:spcBef>
                <a:spcPct val="0"/>
              </a:spcBef>
              <a:buFontTx/>
              <a:buAutoNum type="alphaUcPeriod"/>
            </a:pPr>
            <a:r>
              <a:rPr lang="en-US" altLang="en-US" sz="2200"/>
              <a:t>paramedic.</a:t>
            </a:r>
          </a:p>
          <a:p>
            <a:pPr marL="914400" lvl="1">
              <a:spcBef>
                <a:spcPct val="0"/>
              </a:spcBef>
              <a:spcAft>
                <a:spcPct val="50000"/>
              </a:spcAft>
              <a:buFontTx/>
              <a:buNone/>
            </a:pPr>
            <a:r>
              <a:rPr lang="en-US" altLang="en-US" sz="2200"/>
              <a:t>	</a:t>
            </a:r>
            <a:r>
              <a:rPr lang="en-US" altLang="en-US" sz="2200" b="1"/>
              <a:t>Rationale: </a:t>
            </a:r>
            <a:r>
              <a:rPr lang="en-US" altLang="en-US" sz="2200">
                <a:solidFill>
                  <a:srgbClr val="C1500B"/>
                </a:solidFill>
              </a:rPr>
              <a:t>A paramedic has the knowledge and mastery of BLS and ALS skills.</a:t>
            </a:r>
          </a:p>
          <a:p>
            <a:pPr marL="914400" lvl="1">
              <a:spcBef>
                <a:spcPct val="0"/>
              </a:spcBef>
              <a:buFontTx/>
              <a:buAutoNum type="alphaUcPeriod" startAt="2"/>
            </a:pPr>
            <a:r>
              <a:rPr lang="en-US" altLang="en-US" sz="2200"/>
              <a:t>lead EMT.</a:t>
            </a:r>
          </a:p>
          <a:p>
            <a:pPr marL="914400" lvl="1">
              <a:spcBef>
                <a:spcPct val="0"/>
              </a:spcBef>
              <a:spcAft>
                <a:spcPct val="50000"/>
              </a:spcAft>
              <a:buFontTx/>
              <a:buNone/>
            </a:pPr>
            <a:r>
              <a:rPr lang="en-US" altLang="en-US" sz="2200"/>
              <a:t>	</a:t>
            </a:r>
            <a:r>
              <a:rPr lang="en-US" altLang="en-US" sz="2200" b="1"/>
              <a:t>Rationale: </a:t>
            </a:r>
            <a:r>
              <a:rPr lang="en-US" altLang="en-US" sz="2200">
                <a:solidFill>
                  <a:srgbClr val="C1500B"/>
                </a:solidFill>
              </a:rPr>
              <a:t>This is the senior EMT with a service or company.</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title"/>
            <p:custDataLst>
              <p:tags r:id="rId1"/>
            </p:custDataLst>
          </p:nvPr>
        </p:nvSpPr>
        <p:spPr>
          <a:xfrm>
            <a:off x="685800" y="457200"/>
            <a:ext cx="7772400" cy="914400"/>
          </a:xfrm>
        </p:spPr>
        <p:txBody>
          <a:bodyPr/>
          <a:lstStyle/>
          <a:p>
            <a:pPr>
              <a:defRPr/>
            </a:pPr>
            <a:r>
              <a:rPr lang="en-US" dirty="0" smtClean="0">
                <a:cs typeface="+mj-cs"/>
              </a:rPr>
              <a:t>Review </a:t>
            </a:r>
            <a:r>
              <a:rPr lang="en-US" sz="2800" b="0" dirty="0" smtClean="0">
                <a:cs typeface="+mj-cs"/>
              </a:rPr>
              <a:t>(2 of 2)</a:t>
            </a:r>
          </a:p>
        </p:txBody>
      </p:sp>
      <p:sp>
        <p:nvSpPr>
          <p:cNvPr id="60419" name="Rectangle 3"/>
          <p:cNvSpPr>
            <a:spLocks noGrp="1" noChangeArrowheads="1"/>
          </p:cNvSpPr>
          <p:nvPr>
            <p:ph type="body" idx="1"/>
            <p:custDataLst>
              <p:tags r:id="rId2"/>
            </p:custDataLst>
          </p:nvPr>
        </p:nvSpPr>
        <p:spPr>
          <a:xfrm>
            <a:off x="685800" y="1447800"/>
            <a:ext cx="7772400" cy="4648200"/>
          </a:xfrm>
        </p:spPr>
        <p:txBody>
          <a:bodyPr tIns="182880" rIns="228600"/>
          <a:lstStyle/>
          <a:p>
            <a:pPr marL="457200" indent="-457200">
              <a:spcAft>
                <a:spcPct val="50000"/>
              </a:spcAft>
              <a:buFontTx/>
              <a:buAutoNum type="arabicPeriod" startAt="2"/>
            </a:pPr>
            <a:r>
              <a:rPr lang="en-US" altLang="en-US" sz="2400">
                <a:ea typeface="ヒラギノ角ゴ Pro W3" charset="-128"/>
              </a:rPr>
              <a:t>Quality control in an EMS system is the ultimate responsibility of the:</a:t>
            </a:r>
          </a:p>
          <a:p>
            <a:pPr marL="914400" lvl="1">
              <a:spcBef>
                <a:spcPct val="0"/>
              </a:spcBef>
              <a:buFontTx/>
              <a:buAutoNum type="alphaUcPeriod" startAt="3"/>
            </a:pPr>
            <a:r>
              <a:rPr lang="en-US" altLang="en-US" sz="2200"/>
              <a:t>medical director.</a:t>
            </a:r>
          </a:p>
          <a:p>
            <a:pPr marL="914400" lvl="1">
              <a:spcBef>
                <a:spcPct val="0"/>
              </a:spcBef>
              <a:spcAft>
                <a:spcPct val="50000"/>
              </a:spcAft>
              <a:buFontTx/>
              <a:buNone/>
            </a:pPr>
            <a:r>
              <a:rPr lang="en-US" altLang="en-US" sz="2200"/>
              <a:t>	</a:t>
            </a:r>
            <a:r>
              <a:rPr lang="en-US" altLang="en-US" sz="2200" b="1"/>
              <a:t>Rationale: </a:t>
            </a:r>
            <a:r>
              <a:rPr lang="en-US" altLang="en-US" sz="2200">
                <a:solidFill>
                  <a:srgbClr val="C1500B"/>
                </a:solidFill>
              </a:rPr>
              <a:t>Correct answer</a:t>
            </a:r>
          </a:p>
          <a:p>
            <a:pPr marL="914400" lvl="1">
              <a:spcBef>
                <a:spcPct val="0"/>
              </a:spcBef>
              <a:buFontTx/>
              <a:buAutoNum type="alphaUcPeriod" startAt="4"/>
            </a:pPr>
            <a:r>
              <a:rPr lang="en-US" altLang="en-US" sz="2200"/>
              <a:t>EMS administrator.</a:t>
            </a:r>
          </a:p>
          <a:p>
            <a:pPr marL="914400" lvl="1">
              <a:spcBef>
                <a:spcPct val="0"/>
              </a:spcBef>
              <a:buFontTx/>
              <a:buNone/>
            </a:pPr>
            <a:r>
              <a:rPr lang="en-US" altLang="en-US" sz="2200"/>
              <a:t>	</a:t>
            </a:r>
            <a:r>
              <a:rPr lang="en-US" altLang="en-US" sz="2200" b="1"/>
              <a:t>Rationale: </a:t>
            </a:r>
            <a:r>
              <a:rPr lang="en-US" altLang="en-US" sz="2200">
                <a:solidFill>
                  <a:srgbClr val="C1500B"/>
                </a:solidFill>
              </a:rPr>
              <a:t>The EMS administrator sees to the daily operations and overall direction of the service or company.</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custDataLst>
              <p:tags r:id="rId1"/>
            </p:custDataLst>
          </p:nvPr>
        </p:nvSpPr>
        <p:spPr>
          <a:xfrm>
            <a:off x="685800" y="457200"/>
            <a:ext cx="7772400" cy="914400"/>
          </a:xfrm>
        </p:spPr>
        <p:txBody>
          <a:bodyPr/>
          <a:lstStyle/>
          <a:p>
            <a:pPr>
              <a:defRPr/>
            </a:pPr>
            <a:r>
              <a:rPr lang="en-US" dirty="0">
                <a:ea typeface="+mj-ea"/>
                <a:cs typeface="+mj-cs"/>
              </a:rPr>
              <a:t>Review</a:t>
            </a:r>
          </a:p>
        </p:txBody>
      </p:sp>
      <p:sp>
        <p:nvSpPr>
          <p:cNvPr id="61443" name="Rectangle 3"/>
          <p:cNvSpPr>
            <a:spLocks noGrp="1" noChangeArrowheads="1"/>
          </p:cNvSpPr>
          <p:nvPr>
            <p:ph type="body" idx="1"/>
            <p:custDataLst>
              <p:tags r:id="rId2"/>
            </p:custDataLst>
          </p:nvPr>
        </p:nvSpPr>
        <p:spPr>
          <a:xfrm>
            <a:off x="685800" y="1447800"/>
            <a:ext cx="7772400" cy="4648200"/>
          </a:xfrm>
        </p:spPr>
        <p:txBody>
          <a:bodyPr tIns="182880" rIns="228600"/>
          <a:lstStyle/>
          <a:p>
            <a:pPr marL="457200" indent="-457200">
              <a:spcAft>
                <a:spcPct val="50000"/>
              </a:spcAft>
              <a:buFontTx/>
              <a:buAutoNum type="arabicPeriod" startAt="3"/>
            </a:pPr>
            <a:r>
              <a:rPr lang="en-US" altLang="en-US" sz="2400">
                <a:ea typeface="ヒラギノ角ゴ Pro W3" charset="-128"/>
              </a:rPr>
              <a:t>Upon arriving at the scene of a domestic dispute, you hear yelling and the sound of breaking glass from inside the residence. You should:</a:t>
            </a:r>
          </a:p>
          <a:p>
            <a:pPr marL="914400" lvl="1">
              <a:buFontTx/>
              <a:buAutoNum type="alphaUcPeriod"/>
            </a:pPr>
            <a:r>
              <a:rPr lang="en-US" altLang="en-US" sz="2200"/>
              <a:t>immediately gain access to the patient.</a:t>
            </a:r>
          </a:p>
          <a:p>
            <a:pPr marL="914400" lvl="1">
              <a:buFontTx/>
              <a:buAutoNum type="alphaUcPeriod"/>
            </a:pPr>
            <a:r>
              <a:rPr lang="en-US" altLang="en-US" sz="2200"/>
              <a:t>carefully enter the house and then call the police.</a:t>
            </a:r>
          </a:p>
          <a:p>
            <a:pPr marL="914400" lvl="1">
              <a:buFontTx/>
              <a:buAutoNum type="alphaUcPeriod"/>
            </a:pPr>
            <a:r>
              <a:rPr lang="en-US" altLang="en-US" sz="2200"/>
              <a:t>retreat to a safe place until the police arrive.</a:t>
            </a:r>
          </a:p>
          <a:p>
            <a:pPr marL="914400" lvl="1">
              <a:buFontTx/>
              <a:buAutoNum type="alphaUcPeriod"/>
            </a:pPr>
            <a:r>
              <a:rPr lang="en-US" altLang="en-US" sz="2200"/>
              <a:t>tell the patient to exit the residence so you can provide care.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4294967295"/>
            <p:custDataLst>
              <p:tags r:id="rId1"/>
            </p:custDataLst>
          </p:nvPr>
        </p:nvSpPr>
        <p:spPr>
          <a:extLst>
            <a:ext uri="{91240B29-F687-4F45-9708-019B960494DF}">
              <a14:hiddenLine xmlns:a14="http://schemas.microsoft.com/office/drawing/2010/main" w="19050" cap="flat">
                <a:solidFill>
                  <a:srgbClr val="000000"/>
                </a:solidFill>
                <a:miter lim="800000"/>
                <a:headEnd/>
                <a:tailEnd/>
              </a14:hiddenLine>
            </a:ext>
          </a:extLst>
        </p:spPr>
        <p:txBody>
          <a:bodyPr tIns="182880" rIns="0"/>
          <a:lstStyle/>
          <a:p>
            <a:pPr eaLnBrk="1" hangingPunct="1"/>
            <a:r>
              <a:rPr lang="en-US" altLang="en-US">
                <a:ea typeface="ヒラギノ角ゴ Pro W3" charset="-128"/>
              </a:rPr>
              <a:t>The EMT course includes four types of learning activities:</a:t>
            </a:r>
          </a:p>
          <a:p>
            <a:pPr lvl="1" eaLnBrk="1" hangingPunct="1">
              <a:buFontTx/>
              <a:buAutoNum type="arabicPeriod"/>
            </a:pPr>
            <a:r>
              <a:rPr lang="en-US" altLang="en-US"/>
              <a:t>Reading assignments, lecture presentations, and discussions</a:t>
            </a:r>
          </a:p>
          <a:p>
            <a:pPr lvl="1" eaLnBrk="1" hangingPunct="1">
              <a:buFontTx/>
              <a:buAutoNum type="arabicPeriod"/>
            </a:pPr>
            <a:r>
              <a:rPr lang="en-US" altLang="en-US"/>
              <a:t>Step-by-step demonstrations</a:t>
            </a:r>
          </a:p>
          <a:p>
            <a:pPr lvl="1" eaLnBrk="1" hangingPunct="1">
              <a:buFontTx/>
              <a:buAutoNum type="arabicPeriod"/>
            </a:pPr>
            <a:r>
              <a:rPr lang="en-US" altLang="en-US"/>
              <a:t>Summary skills sheets</a:t>
            </a:r>
          </a:p>
          <a:p>
            <a:pPr lvl="1" eaLnBrk="1" hangingPunct="1">
              <a:buFontTx/>
              <a:buAutoNum type="arabicPeriod"/>
            </a:pPr>
            <a:r>
              <a:rPr lang="en-US" altLang="en-US"/>
              <a:t>Case presentations and scenarios</a:t>
            </a:r>
          </a:p>
        </p:txBody>
      </p:sp>
      <p:sp>
        <p:nvSpPr>
          <p:cNvPr id="4" name="Title 1"/>
          <p:cNvSpPr txBox="1">
            <a:spLocks/>
          </p:cNvSpPr>
          <p:nvPr>
            <p:custDataLst>
              <p:tags r:id="rId2"/>
            </p:custDataLst>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lnSpc>
                <a:spcPct val="90000"/>
              </a:lnSpc>
              <a:spcBef>
                <a:spcPct val="0"/>
              </a:spcBef>
              <a:spcAft>
                <a:spcPct val="0"/>
              </a:spcAft>
              <a:defRPr sz="4000" b="1">
                <a:solidFill>
                  <a:srgbClr val="C1500B"/>
                </a:solidFill>
                <a:latin typeface="+mj-lt"/>
                <a:ea typeface="ヒラギノ角ゴ Pro W3" pitchFamily="1" charset="-128"/>
                <a:cs typeface="ヒラギノ角ゴ Pro W3"/>
              </a:defRPr>
            </a:lvl1pPr>
            <a:lvl2pPr algn="ctr" rtl="0" eaLnBrk="0" fontAlgn="base" hangingPunct="0">
              <a:lnSpc>
                <a:spcPct val="90000"/>
              </a:lnSpc>
              <a:spcBef>
                <a:spcPct val="0"/>
              </a:spcBef>
              <a:spcAft>
                <a:spcPct val="0"/>
              </a:spcAft>
              <a:defRPr sz="4000" b="1">
                <a:solidFill>
                  <a:srgbClr val="C1500B"/>
                </a:solidFill>
                <a:latin typeface="Arial" charset="0"/>
                <a:ea typeface="ヒラギノ角ゴ Pro W3" pitchFamily="1" charset="-128"/>
                <a:cs typeface="ヒラギノ角ゴ Pro W3"/>
              </a:defRPr>
            </a:lvl2pPr>
            <a:lvl3pPr algn="ctr" rtl="0" eaLnBrk="0" fontAlgn="base" hangingPunct="0">
              <a:lnSpc>
                <a:spcPct val="90000"/>
              </a:lnSpc>
              <a:spcBef>
                <a:spcPct val="0"/>
              </a:spcBef>
              <a:spcAft>
                <a:spcPct val="0"/>
              </a:spcAft>
              <a:defRPr sz="4000" b="1">
                <a:solidFill>
                  <a:srgbClr val="C1500B"/>
                </a:solidFill>
                <a:latin typeface="Arial" charset="0"/>
                <a:ea typeface="ヒラギノ角ゴ Pro W3" pitchFamily="1" charset="-128"/>
                <a:cs typeface="ヒラギノ角ゴ Pro W3"/>
              </a:defRPr>
            </a:lvl3pPr>
            <a:lvl4pPr algn="ctr" rtl="0" eaLnBrk="0" fontAlgn="base" hangingPunct="0">
              <a:lnSpc>
                <a:spcPct val="90000"/>
              </a:lnSpc>
              <a:spcBef>
                <a:spcPct val="0"/>
              </a:spcBef>
              <a:spcAft>
                <a:spcPct val="0"/>
              </a:spcAft>
              <a:defRPr sz="4000" b="1">
                <a:solidFill>
                  <a:srgbClr val="C1500B"/>
                </a:solidFill>
                <a:latin typeface="Arial" charset="0"/>
                <a:ea typeface="ヒラギノ角ゴ Pro W3" pitchFamily="1" charset="-128"/>
                <a:cs typeface="ヒラギノ角ゴ Pro W3"/>
              </a:defRPr>
            </a:lvl4pPr>
            <a:lvl5pPr algn="ctr" rtl="0" eaLnBrk="0" fontAlgn="base" hangingPunct="0">
              <a:lnSpc>
                <a:spcPct val="90000"/>
              </a:lnSpc>
              <a:spcBef>
                <a:spcPct val="0"/>
              </a:spcBef>
              <a:spcAft>
                <a:spcPct val="0"/>
              </a:spcAft>
              <a:defRPr sz="4000" b="1">
                <a:solidFill>
                  <a:srgbClr val="C1500B"/>
                </a:solidFill>
                <a:latin typeface="Arial" charset="0"/>
                <a:ea typeface="ヒラギノ角ゴ Pro W3" pitchFamily="1" charset="-128"/>
                <a:cs typeface="ヒラギノ角ゴ Pro W3"/>
              </a:defRPr>
            </a:lvl5pPr>
            <a:lvl6pPr marL="457200" algn="ctr" rtl="0" eaLnBrk="0" fontAlgn="base" hangingPunct="0">
              <a:lnSpc>
                <a:spcPct val="90000"/>
              </a:lnSpc>
              <a:spcBef>
                <a:spcPct val="0"/>
              </a:spcBef>
              <a:spcAft>
                <a:spcPct val="0"/>
              </a:spcAft>
              <a:defRPr sz="4000" b="1">
                <a:solidFill>
                  <a:srgbClr val="F37021"/>
                </a:solidFill>
                <a:latin typeface="Arial" charset="0"/>
              </a:defRPr>
            </a:lvl6pPr>
            <a:lvl7pPr marL="914400" algn="ctr" rtl="0" eaLnBrk="0" fontAlgn="base" hangingPunct="0">
              <a:lnSpc>
                <a:spcPct val="90000"/>
              </a:lnSpc>
              <a:spcBef>
                <a:spcPct val="0"/>
              </a:spcBef>
              <a:spcAft>
                <a:spcPct val="0"/>
              </a:spcAft>
              <a:defRPr sz="4000" b="1">
                <a:solidFill>
                  <a:srgbClr val="F37021"/>
                </a:solidFill>
                <a:latin typeface="Arial" charset="0"/>
              </a:defRPr>
            </a:lvl7pPr>
            <a:lvl8pPr marL="1371600" algn="ctr" rtl="0" eaLnBrk="0" fontAlgn="base" hangingPunct="0">
              <a:lnSpc>
                <a:spcPct val="90000"/>
              </a:lnSpc>
              <a:spcBef>
                <a:spcPct val="0"/>
              </a:spcBef>
              <a:spcAft>
                <a:spcPct val="0"/>
              </a:spcAft>
              <a:defRPr sz="4000" b="1">
                <a:solidFill>
                  <a:srgbClr val="F37021"/>
                </a:solidFill>
                <a:latin typeface="Arial" charset="0"/>
              </a:defRPr>
            </a:lvl8pPr>
            <a:lvl9pPr marL="1828800" algn="ctr" rtl="0" eaLnBrk="0" fontAlgn="base" hangingPunct="0">
              <a:lnSpc>
                <a:spcPct val="90000"/>
              </a:lnSpc>
              <a:spcBef>
                <a:spcPct val="0"/>
              </a:spcBef>
              <a:spcAft>
                <a:spcPct val="0"/>
              </a:spcAft>
              <a:defRPr sz="4000" b="1">
                <a:solidFill>
                  <a:srgbClr val="F37021"/>
                </a:solidFill>
                <a:latin typeface="Arial" charset="0"/>
              </a:defRPr>
            </a:lvl9pPr>
          </a:lstStyle>
          <a:p>
            <a:pPr eaLnBrk="1" hangingPunct="1">
              <a:defRPr/>
            </a:pPr>
            <a:r>
              <a:rPr lang="en-US" dirty="0" smtClean="0">
                <a:cs typeface="+mj-cs"/>
              </a:rPr>
              <a:t>Course Description</a:t>
            </a:r>
            <a:r>
              <a:rPr lang="en-US" sz="2400" dirty="0" smtClean="0">
                <a:cs typeface="+mj-cs"/>
              </a:rPr>
              <a:t> </a:t>
            </a:r>
            <a:r>
              <a:rPr lang="en-US" sz="2800" b="0" dirty="0" smtClean="0">
                <a:cs typeface="+mj-cs"/>
              </a:rPr>
              <a:t>(4 of 4)</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title"/>
            <p:custDataLst>
              <p:tags r:id="rId1"/>
            </p:custDataLst>
          </p:nvPr>
        </p:nvSpPr>
        <p:spPr>
          <a:xfrm>
            <a:off x="685800" y="457200"/>
            <a:ext cx="7772400" cy="914400"/>
          </a:xfrm>
        </p:spPr>
        <p:txBody>
          <a:bodyPr/>
          <a:lstStyle/>
          <a:p>
            <a:pPr>
              <a:defRPr/>
            </a:pPr>
            <a:r>
              <a:rPr lang="en-US" dirty="0">
                <a:ea typeface="+mj-ea"/>
                <a:cs typeface="+mj-cs"/>
              </a:rPr>
              <a:t>Review</a:t>
            </a:r>
          </a:p>
        </p:txBody>
      </p:sp>
      <p:sp>
        <p:nvSpPr>
          <p:cNvPr id="62467" name="Rectangle 3"/>
          <p:cNvSpPr>
            <a:spLocks noGrp="1" noChangeArrowheads="1"/>
          </p:cNvSpPr>
          <p:nvPr>
            <p:ph type="body" idx="1"/>
            <p:custDataLst>
              <p:tags r:id="rId2"/>
            </p:custDataLst>
          </p:nvPr>
        </p:nvSpPr>
        <p:spPr>
          <a:xfrm>
            <a:off x="685800" y="1447800"/>
            <a:ext cx="7772400" cy="4648200"/>
          </a:xfrm>
        </p:spPr>
        <p:txBody>
          <a:bodyPr tIns="228600" rIns="228600"/>
          <a:lstStyle/>
          <a:p>
            <a:pPr marL="0" indent="0">
              <a:spcAft>
                <a:spcPct val="50000"/>
              </a:spcAft>
              <a:buFontTx/>
              <a:buNone/>
            </a:pPr>
            <a:r>
              <a:rPr lang="en-US" altLang="en-US" b="1">
                <a:ea typeface="ヒラギノ角ゴ Pro W3" charset="-128"/>
              </a:rPr>
              <a:t>Answer: </a:t>
            </a:r>
            <a:r>
              <a:rPr lang="en-US" altLang="en-US">
                <a:solidFill>
                  <a:srgbClr val="C1500B"/>
                </a:solidFill>
                <a:ea typeface="ヒラギノ角ゴ Pro W3" charset="-128"/>
              </a:rPr>
              <a:t>C</a:t>
            </a:r>
          </a:p>
          <a:p>
            <a:pPr marL="0" indent="0">
              <a:spcBef>
                <a:spcPct val="0"/>
              </a:spcBef>
              <a:spcAft>
                <a:spcPct val="50000"/>
              </a:spcAft>
              <a:buFontTx/>
              <a:buNone/>
            </a:pPr>
            <a:r>
              <a:rPr lang="en-US" altLang="en-US" b="1">
                <a:ea typeface="ヒラギノ角ゴ Pro W3" charset="-128"/>
              </a:rPr>
              <a:t>Rationale: </a:t>
            </a:r>
            <a:r>
              <a:rPr lang="en-US" altLang="en-US">
                <a:ea typeface="ヒラギノ角ゴ Pro W3" charset="-128"/>
              </a:rPr>
              <a:t>Never enter a scene in which signs of violence are present, including yelling, screaming, or the sound of breaking glass. Law enforcement must secure the scene prior to the EMT’s entry.</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title"/>
            <p:custDataLst>
              <p:tags r:id="rId1"/>
            </p:custDataLst>
          </p:nvPr>
        </p:nvSpPr>
        <p:spPr>
          <a:xfrm>
            <a:off x="685800" y="457200"/>
            <a:ext cx="7772400" cy="914400"/>
          </a:xfrm>
        </p:spPr>
        <p:txBody>
          <a:bodyPr/>
          <a:lstStyle/>
          <a:p>
            <a:pPr>
              <a:defRPr/>
            </a:pPr>
            <a:r>
              <a:rPr lang="en-US" dirty="0" smtClean="0">
                <a:cs typeface="+mj-cs"/>
              </a:rPr>
              <a:t>Review </a:t>
            </a:r>
            <a:r>
              <a:rPr lang="en-US" sz="2800" b="0" dirty="0" smtClean="0">
                <a:cs typeface="+mj-cs"/>
              </a:rPr>
              <a:t>(1 of 2)</a:t>
            </a:r>
          </a:p>
        </p:txBody>
      </p:sp>
      <p:sp>
        <p:nvSpPr>
          <p:cNvPr id="63491" name="Rectangle 3"/>
          <p:cNvSpPr>
            <a:spLocks noGrp="1" noChangeArrowheads="1"/>
          </p:cNvSpPr>
          <p:nvPr>
            <p:ph type="body" idx="1"/>
            <p:custDataLst>
              <p:tags r:id="rId2"/>
            </p:custDataLst>
          </p:nvPr>
        </p:nvSpPr>
        <p:spPr>
          <a:xfrm>
            <a:off x="685800" y="1447800"/>
            <a:ext cx="7772400" cy="4648200"/>
          </a:xfrm>
        </p:spPr>
        <p:txBody>
          <a:bodyPr/>
          <a:lstStyle/>
          <a:p>
            <a:pPr marL="457200" indent="-457200">
              <a:buFontTx/>
              <a:buAutoNum type="arabicPeriod" startAt="3"/>
            </a:pPr>
            <a:r>
              <a:rPr lang="en-US" altLang="en-US" sz="2400">
                <a:ea typeface="ヒラギノ角ゴ Pro W3" charset="-128"/>
              </a:rPr>
              <a:t>Upon arriving at the scene of a domestic dispute, you hear yelling and the sound of breaking glass from inside the residence. You should:</a:t>
            </a:r>
          </a:p>
          <a:p>
            <a:pPr marL="914400" lvl="1">
              <a:spcBef>
                <a:spcPct val="50000"/>
              </a:spcBef>
              <a:buFontTx/>
              <a:buAutoNum type="alphaUcPeriod"/>
            </a:pPr>
            <a:r>
              <a:rPr lang="en-US" altLang="en-US" sz="2200"/>
              <a:t>immediately gain access to the patient.</a:t>
            </a:r>
          </a:p>
          <a:p>
            <a:pPr marL="914400" lvl="1">
              <a:spcBef>
                <a:spcPct val="0"/>
              </a:spcBef>
              <a:buFontTx/>
              <a:buNone/>
            </a:pPr>
            <a:r>
              <a:rPr lang="en-US" altLang="en-US" sz="2200"/>
              <a:t>	</a:t>
            </a:r>
            <a:r>
              <a:rPr lang="en-US" altLang="en-US" sz="2200" b="1"/>
              <a:t>Rationale: </a:t>
            </a:r>
            <a:r>
              <a:rPr lang="en-US" altLang="en-US" sz="2200">
                <a:solidFill>
                  <a:srgbClr val="C1500B"/>
                </a:solidFill>
              </a:rPr>
              <a:t>Never enter a scene in which signs of violence are present. Law enforcement must secure the scene. </a:t>
            </a:r>
          </a:p>
          <a:p>
            <a:pPr marL="914400" lvl="1">
              <a:spcBef>
                <a:spcPct val="50000"/>
              </a:spcBef>
              <a:buFontTx/>
              <a:buAutoNum type="alphaUcPeriod" startAt="2"/>
            </a:pPr>
            <a:r>
              <a:rPr lang="en-US" altLang="en-US" sz="2200"/>
              <a:t>carefully enter the house and then call the police.</a:t>
            </a:r>
          </a:p>
          <a:p>
            <a:pPr marL="914400" lvl="1">
              <a:spcBef>
                <a:spcPct val="0"/>
              </a:spcBef>
              <a:buFontTx/>
              <a:buNone/>
            </a:pPr>
            <a:r>
              <a:rPr lang="en-US" altLang="en-US" sz="2200"/>
              <a:t>	</a:t>
            </a:r>
            <a:r>
              <a:rPr lang="en-US" altLang="en-US" sz="2200" b="1"/>
              <a:t>Rationale: </a:t>
            </a:r>
            <a:r>
              <a:rPr lang="en-US" altLang="en-US" sz="2200">
                <a:solidFill>
                  <a:srgbClr val="C1500B"/>
                </a:solidFill>
              </a:rPr>
              <a:t>Never enter a scene in which signs of violence are present. Law enforcement must secure the scene.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title"/>
            <p:custDataLst>
              <p:tags r:id="rId1"/>
            </p:custDataLst>
          </p:nvPr>
        </p:nvSpPr>
        <p:spPr>
          <a:xfrm>
            <a:off x="685800" y="457200"/>
            <a:ext cx="7772400" cy="914400"/>
          </a:xfrm>
        </p:spPr>
        <p:txBody>
          <a:bodyPr/>
          <a:lstStyle/>
          <a:p>
            <a:pPr>
              <a:defRPr/>
            </a:pPr>
            <a:r>
              <a:rPr lang="en-US" dirty="0" smtClean="0">
                <a:cs typeface="+mj-cs"/>
              </a:rPr>
              <a:t>Review </a:t>
            </a:r>
            <a:r>
              <a:rPr lang="en-US" sz="2800" b="0" dirty="0" smtClean="0">
                <a:cs typeface="+mj-cs"/>
              </a:rPr>
              <a:t>(2 of 2)</a:t>
            </a:r>
          </a:p>
        </p:txBody>
      </p:sp>
      <p:sp>
        <p:nvSpPr>
          <p:cNvPr id="64515" name="Rectangle 3"/>
          <p:cNvSpPr>
            <a:spLocks noGrp="1" noChangeArrowheads="1"/>
          </p:cNvSpPr>
          <p:nvPr>
            <p:ph type="body" idx="1"/>
            <p:custDataLst>
              <p:tags r:id="rId2"/>
            </p:custDataLst>
          </p:nvPr>
        </p:nvSpPr>
        <p:spPr>
          <a:xfrm>
            <a:off x="685800" y="1447800"/>
            <a:ext cx="7772400" cy="4648200"/>
          </a:xfrm>
        </p:spPr>
        <p:txBody>
          <a:bodyPr/>
          <a:lstStyle/>
          <a:p>
            <a:pPr marL="457200" indent="-457200">
              <a:lnSpc>
                <a:spcPct val="90000"/>
              </a:lnSpc>
              <a:buFontTx/>
              <a:buAutoNum type="arabicPeriod" startAt="3"/>
            </a:pPr>
            <a:r>
              <a:rPr lang="en-US" altLang="en-US">
                <a:ea typeface="ヒラギノ角ゴ Pro W3" charset="-128"/>
              </a:rPr>
              <a:t>Upon arriving at the scene of a domestic dispute, you hear yelling and the sound of breaking glass from inside the residence. You should:</a:t>
            </a:r>
          </a:p>
          <a:p>
            <a:pPr marL="914400" lvl="1">
              <a:lnSpc>
                <a:spcPct val="90000"/>
              </a:lnSpc>
              <a:spcBef>
                <a:spcPct val="50000"/>
              </a:spcBef>
              <a:buFontTx/>
              <a:buAutoNum type="alphaUcPeriod" startAt="3"/>
            </a:pPr>
            <a:r>
              <a:rPr lang="en-US" altLang="en-US" sz="2600"/>
              <a:t>retreat to a safe place until the police arrive.</a:t>
            </a:r>
          </a:p>
          <a:p>
            <a:pPr marL="914400" lvl="1">
              <a:lnSpc>
                <a:spcPct val="90000"/>
              </a:lnSpc>
              <a:spcBef>
                <a:spcPct val="0"/>
              </a:spcBef>
              <a:buFontTx/>
              <a:buNone/>
            </a:pPr>
            <a:r>
              <a:rPr lang="en-US" altLang="en-US" sz="2600"/>
              <a:t>	</a:t>
            </a:r>
            <a:r>
              <a:rPr lang="en-US" altLang="en-US" sz="2600" b="1"/>
              <a:t>Rationale: </a:t>
            </a:r>
            <a:r>
              <a:rPr lang="en-US" altLang="en-US" sz="2600">
                <a:solidFill>
                  <a:srgbClr val="C1500B"/>
                </a:solidFill>
              </a:rPr>
              <a:t>Correct answer</a:t>
            </a:r>
          </a:p>
          <a:p>
            <a:pPr marL="914400" lvl="1">
              <a:lnSpc>
                <a:spcPct val="90000"/>
              </a:lnSpc>
              <a:buFontTx/>
              <a:buAutoNum type="alphaUcPeriod" startAt="4"/>
            </a:pPr>
            <a:r>
              <a:rPr lang="en-US" altLang="en-US" sz="2600"/>
              <a:t>tell the patient to exit the residence so you can provide care.</a:t>
            </a:r>
          </a:p>
          <a:p>
            <a:pPr marL="914400" lvl="1">
              <a:lnSpc>
                <a:spcPct val="90000"/>
              </a:lnSpc>
              <a:spcBef>
                <a:spcPct val="0"/>
              </a:spcBef>
              <a:buFontTx/>
              <a:buNone/>
            </a:pPr>
            <a:r>
              <a:rPr lang="en-US" altLang="en-US" sz="2600"/>
              <a:t>	</a:t>
            </a:r>
            <a:r>
              <a:rPr lang="en-US" altLang="en-US" sz="2600" b="1"/>
              <a:t>Rationale: </a:t>
            </a:r>
            <a:r>
              <a:rPr lang="en-US" altLang="en-US" sz="2600">
                <a:solidFill>
                  <a:srgbClr val="C1500B"/>
                </a:solidFill>
              </a:rPr>
              <a:t>Never enter a scene in which signs of violence are present. Law enforcement must secure the scene.</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custDataLst>
              <p:tags r:id="rId1"/>
            </p:custDataLst>
          </p:nvPr>
        </p:nvSpPr>
        <p:spPr>
          <a:xfrm>
            <a:off x="685800" y="457200"/>
            <a:ext cx="7772400" cy="914400"/>
          </a:xfrm>
        </p:spPr>
        <p:txBody>
          <a:bodyPr/>
          <a:lstStyle/>
          <a:p>
            <a:pPr>
              <a:defRPr/>
            </a:pPr>
            <a:r>
              <a:rPr lang="en-US" dirty="0">
                <a:ea typeface="+mj-ea"/>
                <a:cs typeface="+mj-cs"/>
              </a:rPr>
              <a:t>Review</a:t>
            </a:r>
          </a:p>
        </p:txBody>
      </p:sp>
      <p:sp>
        <p:nvSpPr>
          <p:cNvPr id="65539" name="Rectangle 3"/>
          <p:cNvSpPr>
            <a:spLocks noGrp="1" noChangeArrowheads="1"/>
          </p:cNvSpPr>
          <p:nvPr>
            <p:ph type="body" idx="1"/>
            <p:custDataLst>
              <p:tags r:id="rId2"/>
            </p:custDataLst>
          </p:nvPr>
        </p:nvSpPr>
        <p:spPr>
          <a:xfrm>
            <a:off x="685800" y="1447800"/>
            <a:ext cx="7772400" cy="4648200"/>
          </a:xfrm>
        </p:spPr>
        <p:txBody>
          <a:bodyPr tIns="182880" rIns="228600"/>
          <a:lstStyle/>
          <a:p>
            <a:pPr marL="457200" indent="-457200">
              <a:spcAft>
                <a:spcPct val="50000"/>
              </a:spcAft>
              <a:buFontTx/>
              <a:buAutoNum type="arabicPeriod" startAt="4"/>
            </a:pPr>
            <a:r>
              <a:rPr lang="en-US" altLang="en-US" sz="2400">
                <a:ea typeface="ヒラギノ角ゴ Pro W3" charset="-128"/>
              </a:rPr>
              <a:t>Which of the following is NOT a component of continuous quality improvement (CQI)? </a:t>
            </a:r>
          </a:p>
          <a:p>
            <a:pPr marL="914400" lvl="1">
              <a:spcBef>
                <a:spcPct val="0"/>
              </a:spcBef>
              <a:spcAft>
                <a:spcPct val="25000"/>
              </a:spcAft>
              <a:buFontTx/>
              <a:buAutoNum type="alphaUcPeriod"/>
            </a:pPr>
            <a:r>
              <a:rPr lang="en-US" altLang="en-US" sz="2100"/>
              <a:t>Periodic review of run reports</a:t>
            </a:r>
          </a:p>
          <a:p>
            <a:pPr marL="914400" lvl="1">
              <a:spcBef>
                <a:spcPct val="0"/>
              </a:spcBef>
              <a:spcAft>
                <a:spcPct val="25000"/>
              </a:spcAft>
              <a:buFontTx/>
              <a:buAutoNum type="alphaUcPeriod"/>
            </a:pPr>
            <a:r>
              <a:rPr lang="en-US" altLang="en-US" sz="2100"/>
              <a:t>Discussion of needs for improvement</a:t>
            </a:r>
          </a:p>
          <a:p>
            <a:pPr marL="914400" lvl="1">
              <a:spcBef>
                <a:spcPct val="0"/>
              </a:spcBef>
              <a:spcAft>
                <a:spcPct val="25000"/>
              </a:spcAft>
              <a:buFontTx/>
              <a:buAutoNum type="alphaUcPeriod"/>
            </a:pPr>
            <a:r>
              <a:rPr lang="en-US" altLang="en-US" sz="2100"/>
              <a:t>Negative feedback to those who make mistakes while on a call</a:t>
            </a:r>
          </a:p>
          <a:p>
            <a:pPr marL="914400" lvl="1">
              <a:spcBef>
                <a:spcPct val="0"/>
              </a:spcBef>
              <a:spcAft>
                <a:spcPct val="25000"/>
              </a:spcAft>
              <a:buFontTx/>
              <a:buAutoNum type="alphaUcPeriod"/>
            </a:pPr>
            <a:r>
              <a:rPr lang="en-US" altLang="en-US" sz="2100"/>
              <a:t>Remedial training as deemed necessary by the medical director</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title"/>
            <p:custDataLst>
              <p:tags r:id="rId1"/>
            </p:custDataLst>
          </p:nvPr>
        </p:nvSpPr>
        <p:spPr>
          <a:xfrm>
            <a:off x="685800" y="457200"/>
            <a:ext cx="7772400" cy="914400"/>
          </a:xfrm>
        </p:spPr>
        <p:txBody>
          <a:bodyPr/>
          <a:lstStyle/>
          <a:p>
            <a:pPr>
              <a:defRPr/>
            </a:pPr>
            <a:r>
              <a:rPr lang="en-US" dirty="0">
                <a:ea typeface="+mj-ea"/>
                <a:cs typeface="+mj-cs"/>
              </a:rPr>
              <a:t>Review</a:t>
            </a:r>
          </a:p>
        </p:txBody>
      </p:sp>
      <p:sp>
        <p:nvSpPr>
          <p:cNvPr id="66563" name="Rectangle 3"/>
          <p:cNvSpPr>
            <a:spLocks noGrp="1" noChangeArrowheads="1"/>
          </p:cNvSpPr>
          <p:nvPr>
            <p:ph type="body" idx="1"/>
            <p:custDataLst>
              <p:tags r:id="rId2"/>
            </p:custDataLst>
          </p:nvPr>
        </p:nvSpPr>
        <p:spPr>
          <a:xfrm>
            <a:off x="685800" y="1447800"/>
            <a:ext cx="7772400" cy="4648200"/>
          </a:xfrm>
        </p:spPr>
        <p:txBody>
          <a:bodyPr tIns="182880" rIns="228600"/>
          <a:lstStyle/>
          <a:p>
            <a:pPr marL="0" indent="0">
              <a:lnSpc>
                <a:spcPct val="115000"/>
              </a:lnSpc>
              <a:spcAft>
                <a:spcPct val="50000"/>
              </a:spcAft>
              <a:buFontTx/>
              <a:buNone/>
            </a:pPr>
            <a:r>
              <a:rPr lang="en-US" altLang="en-US" b="1">
                <a:ea typeface="ヒラギノ角ゴ Pro W3" charset="-128"/>
              </a:rPr>
              <a:t>Answer: </a:t>
            </a:r>
            <a:r>
              <a:rPr lang="en-US" altLang="en-US">
                <a:solidFill>
                  <a:srgbClr val="C1500B"/>
                </a:solidFill>
                <a:ea typeface="ヒラギノ角ゴ Pro W3" charset="-128"/>
              </a:rPr>
              <a:t>C</a:t>
            </a:r>
          </a:p>
          <a:p>
            <a:pPr marL="0" indent="0">
              <a:spcBef>
                <a:spcPct val="0"/>
              </a:spcBef>
              <a:spcAft>
                <a:spcPct val="50000"/>
              </a:spcAft>
              <a:buFontTx/>
              <a:buNone/>
            </a:pPr>
            <a:r>
              <a:rPr lang="en-US" altLang="en-US" b="1">
                <a:ea typeface="ヒラギノ角ゴ Pro W3" charset="-128"/>
              </a:rPr>
              <a:t>Rationale: </a:t>
            </a:r>
            <a:r>
              <a:rPr lang="en-US" altLang="en-US">
                <a:ea typeface="ヒラギノ角ゴ Pro W3" charset="-128"/>
              </a:rPr>
              <a:t>The purpose of CQI is to ensure that the standard of care is provided on all calls. This involves periodic run report reviews, discussing needs for improvement, and providing remedial training as deemed necessary by the medical director. Positive feedback should be provided during this process.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title"/>
            <p:custDataLst>
              <p:tags r:id="rId1"/>
            </p:custDataLst>
          </p:nvPr>
        </p:nvSpPr>
        <p:spPr>
          <a:xfrm>
            <a:off x="685800" y="457200"/>
            <a:ext cx="7772400" cy="914400"/>
          </a:xfrm>
        </p:spPr>
        <p:txBody>
          <a:bodyPr/>
          <a:lstStyle/>
          <a:p>
            <a:pPr>
              <a:defRPr/>
            </a:pPr>
            <a:r>
              <a:rPr lang="en-US" dirty="0">
                <a:ea typeface="+mj-ea"/>
                <a:cs typeface="+mj-cs"/>
              </a:rPr>
              <a:t>Review</a:t>
            </a:r>
          </a:p>
        </p:txBody>
      </p:sp>
      <p:sp>
        <p:nvSpPr>
          <p:cNvPr id="67587" name="Rectangle 3"/>
          <p:cNvSpPr>
            <a:spLocks noGrp="1" noChangeArrowheads="1"/>
          </p:cNvSpPr>
          <p:nvPr>
            <p:ph type="body" idx="1"/>
            <p:custDataLst>
              <p:tags r:id="rId2"/>
            </p:custDataLst>
          </p:nvPr>
        </p:nvSpPr>
        <p:spPr>
          <a:xfrm>
            <a:off x="685800" y="1447800"/>
            <a:ext cx="7772400" cy="4648200"/>
          </a:xfrm>
        </p:spPr>
        <p:txBody>
          <a:bodyPr tIns="182880"/>
          <a:lstStyle/>
          <a:p>
            <a:pPr marL="457200" indent="-457200">
              <a:buFontTx/>
              <a:buAutoNum type="arabicPeriod" startAt="4"/>
            </a:pPr>
            <a:r>
              <a:rPr lang="en-US" altLang="en-US" sz="2400">
                <a:ea typeface="ヒラギノ角ゴ Pro W3" charset="-128"/>
              </a:rPr>
              <a:t>Which of the following is NOT a component of continuous quality improvement (CQI)? </a:t>
            </a:r>
          </a:p>
          <a:p>
            <a:pPr marL="914400" lvl="1">
              <a:buFontTx/>
              <a:buAutoNum type="alphaUcPeriod"/>
            </a:pPr>
            <a:r>
              <a:rPr lang="en-US" altLang="en-US" sz="2200"/>
              <a:t>Periodic review of run reports</a:t>
            </a:r>
          </a:p>
          <a:p>
            <a:pPr marL="914400" lvl="1">
              <a:spcBef>
                <a:spcPct val="0"/>
              </a:spcBef>
              <a:buFontTx/>
              <a:buNone/>
            </a:pPr>
            <a:r>
              <a:rPr lang="en-US" altLang="en-US" sz="2200"/>
              <a:t>	</a:t>
            </a:r>
            <a:r>
              <a:rPr lang="en-US" altLang="en-US" sz="2200" b="1"/>
              <a:t>Rationale: </a:t>
            </a:r>
            <a:r>
              <a:rPr lang="en-US" altLang="en-US" sz="2200">
                <a:solidFill>
                  <a:srgbClr val="C1500B"/>
                </a:solidFill>
              </a:rPr>
              <a:t>This is a part of CQI.</a:t>
            </a:r>
          </a:p>
          <a:p>
            <a:pPr marL="914400" lvl="1">
              <a:buFontTx/>
              <a:buAutoNum type="alphaUcPeriod" startAt="3"/>
            </a:pPr>
            <a:r>
              <a:rPr lang="en-US" altLang="en-US" sz="2200"/>
              <a:t>Discussion of needs for improvement</a:t>
            </a:r>
          </a:p>
          <a:p>
            <a:pPr marL="914400" lvl="1">
              <a:spcBef>
                <a:spcPct val="0"/>
              </a:spcBef>
              <a:buFontTx/>
              <a:buNone/>
            </a:pPr>
            <a:r>
              <a:rPr lang="en-US" altLang="en-US" sz="2200"/>
              <a:t>	</a:t>
            </a:r>
            <a:r>
              <a:rPr lang="en-US" altLang="en-US" sz="2200" b="1"/>
              <a:t>Rationale: </a:t>
            </a:r>
            <a:r>
              <a:rPr lang="en-US" altLang="en-US" sz="2200">
                <a:solidFill>
                  <a:srgbClr val="C1500B"/>
                </a:solidFill>
              </a:rPr>
              <a:t>This is a part of CQI.</a:t>
            </a:r>
          </a:p>
          <a:p>
            <a:pPr marL="914400" lvl="1">
              <a:buFontTx/>
              <a:buAutoNum type="alphaUcPeriod" startAt="3"/>
            </a:pPr>
            <a:r>
              <a:rPr lang="en-US" altLang="en-US" sz="2200"/>
              <a:t>Negative feedback to those who make mistakes while on a call</a:t>
            </a:r>
          </a:p>
          <a:p>
            <a:pPr marL="914400" lvl="1">
              <a:spcBef>
                <a:spcPct val="0"/>
              </a:spcBef>
              <a:buFontTx/>
              <a:buNone/>
            </a:pPr>
            <a:r>
              <a:rPr lang="en-US" altLang="en-US" sz="2200"/>
              <a:t>	</a:t>
            </a:r>
            <a:r>
              <a:rPr lang="en-US" altLang="en-US" sz="2200" b="1"/>
              <a:t>Rationale: </a:t>
            </a:r>
            <a:r>
              <a:rPr lang="en-US" altLang="en-US" sz="2200">
                <a:solidFill>
                  <a:srgbClr val="C1500B"/>
                </a:solidFill>
              </a:rPr>
              <a:t>Correct answer</a:t>
            </a:r>
          </a:p>
          <a:p>
            <a:pPr marL="914400" lvl="1">
              <a:buFontTx/>
              <a:buAutoNum type="alphaUcPeriod" startAt="4"/>
            </a:pPr>
            <a:r>
              <a:rPr lang="en-US" altLang="en-US" sz="2200"/>
              <a:t>Remedial training as deemed necessary by the medical director</a:t>
            </a:r>
          </a:p>
          <a:p>
            <a:pPr marL="914400" lvl="1">
              <a:spcBef>
                <a:spcPct val="0"/>
              </a:spcBef>
              <a:buFontTx/>
              <a:buNone/>
            </a:pPr>
            <a:r>
              <a:rPr lang="en-US" altLang="en-US" sz="2200"/>
              <a:t>	</a:t>
            </a:r>
            <a:r>
              <a:rPr lang="en-US" altLang="en-US" sz="2200" b="1"/>
              <a:t>Rationale: </a:t>
            </a:r>
            <a:r>
              <a:rPr lang="en-US" altLang="en-US" sz="2200">
                <a:solidFill>
                  <a:srgbClr val="C1500B"/>
                </a:solidFill>
              </a:rPr>
              <a:t>This is a part of CQI.</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title"/>
            <p:custDataLst>
              <p:tags r:id="rId1"/>
            </p:custDataLst>
          </p:nvPr>
        </p:nvSpPr>
        <p:spPr>
          <a:xfrm>
            <a:off x="685800" y="457200"/>
            <a:ext cx="7772400" cy="914400"/>
          </a:xfrm>
        </p:spPr>
        <p:txBody>
          <a:bodyPr/>
          <a:lstStyle/>
          <a:p>
            <a:pPr>
              <a:defRPr/>
            </a:pPr>
            <a:r>
              <a:rPr lang="en-US" dirty="0">
                <a:ea typeface="+mj-ea"/>
                <a:cs typeface="+mj-cs"/>
              </a:rPr>
              <a:t>Review</a:t>
            </a:r>
          </a:p>
        </p:txBody>
      </p:sp>
      <p:sp>
        <p:nvSpPr>
          <p:cNvPr id="68611" name="Rectangle 3"/>
          <p:cNvSpPr>
            <a:spLocks noGrp="1" noChangeArrowheads="1"/>
          </p:cNvSpPr>
          <p:nvPr>
            <p:ph type="body" idx="1"/>
            <p:custDataLst>
              <p:tags r:id="rId2"/>
            </p:custDataLst>
          </p:nvPr>
        </p:nvSpPr>
        <p:spPr>
          <a:xfrm>
            <a:off x="685800" y="1447800"/>
            <a:ext cx="7772400" cy="4648200"/>
          </a:xfrm>
        </p:spPr>
        <p:txBody>
          <a:bodyPr tIns="182880" rIns="228600"/>
          <a:lstStyle/>
          <a:p>
            <a:pPr marL="457200" indent="-457200">
              <a:buFontTx/>
              <a:buAutoNum type="arabicPeriod" startAt="5"/>
            </a:pPr>
            <a:r>
              <a:rPr lang="en-US" altLang="en-US" sz="2400">
                <a:ea typeface="ヒラギノ角ゴ Pro W3" charset="-128"/>
              </a:rPr>
              <a:t>All of the following are responsibilities of the EMS medical director, EXCEPT:</a:t>
            </a:r>
          </a:p>
          <a:p>
            <a:pPr marL="914400" lvl="1">
              <a:spcBef>
                <a:spcPct val="50000"/>
              </a:spcBef>
              <a:buFontTx/>
              <a:buAutoNum type="alphaUcPeriod"/>
            </a:pPr>
            <a:r>
              <a:rPr lang="en-US" altLang="en-US" sz="2100"/>
              <a:t>evaluating patient insurance information.</a:t>
            </a:r>
          </a:p>
          <a:p>
            <a:pPr marL="914400" lvl="1">
              <a:spcBef>
                <a:spcPct val="50000"/>
              </a:spcBef>
              <a:buFontTx/>
              <a:buAutoNum type="alphaUcPeriod"/>
            </a:pPr>
            <a:r>
              <a:rPr lang="en-US" altLang="en-US" sz="2100"/>
              <a:t>serving as liaison with the medical community.</a:t>
            </a:r>
          </a:p>
          <a:p>
            <a:pPr marL="914400" lvl="1">
              <a:spcBef>
                <a:spcPct val="50000"/>
              </a:spcBef>
              <a:buFontTx/>
              <a:buAutoNum type="alphaUcPeriod"/>
            </a:pPr>
            <a:r>
              <a:rPr lang="en-US" altLang="en-US" sz="2100"/>
              <a:t>ensuring that the appropriate standards are met by EMTs.</a:t>
            </a:r>
          </a:p>
          <a:p>
            <a:pPr marL="914400" lvl="1">
              <a:spcBef>
                <a:spcPct val="50000"/>
              </a:spcBef>
              <a:buFontTx/>
              <a:buAutoNum type="alphaUcPeriod"/>
            </a:pPr>
            <a:r>
              <a:rPr lang="en-US" altLang="en-US" sz="2100"/>
              <a:t>ensuring appropriate EMT education and </a:t>
            </a:r>
            <a:r>
              <a:rPr lang="en-US" altLang="en-US" sz="2000"/>
              <a:t>continuing training.</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title"/>
            <p:custDataLst>
              <p:tags r:id="rId1"/>
            </p:custDataLst>
          </p:nvPr>
        </p:nvSpPr>
        <p:spPr>
          <a:xfrm>
            <a:off x="685800" y="457200"/>
            <a:ext cx="7772400" cy="914400"/>
          </a:xfrm>
        </p:spPr>
        <p:txBody>
          <a:bodyPr/>
          <a:lstStyle/>
          <a:p>
            <a:pPr>
              <a:defRPr/>
            </a:pPr>
            <a:r>
              <a:rPr lang="en-US" dirty="0">
                <a:ea typeface="+mj-ea"/>
                <a:cs typeface="+mj-cs"/>
              </a:rPr>
              <a:t>Review</a:t>
            </a:r>
          </a:p>
        </p:txBody>
      </p:sp>
      <p:sp>
        <p:nvSpPr>
          <p:cNvPr id="69635" name="Rectangle 3"/>
          <p:cNvSpPr>
            <a:spLocks noGrp="1" noChangeArrowheads="1"/>
          </p:cNvSpPr>
          <p:nvPr>
            <p:ph type="body" idx="1"/>
            <p:custDataLst>
              <p:tags r:id="rId2"/>
            </p:custDataLst>
          </p:nvPr>
        </p:nvSpPr>
        <p:spPr/>
        <p:txBody>
          <a:bodyPr tIns="182880" rIns="228600"/>
          <a:lstStyle/>
          <a:p>
            <a:pPr marL="0" indent="0">
              <a:lnSpc>
                <a:spcPct val="115000"/>
              </a:lnSpc>
              <a:spcAft>
                <a:spcPct val="50000"/>
              </a:spcAft>
              <a:buFontTx/>
              <a:buNone/>
            </a:pPr>
            <a:r>
              <a:rPr lang="en-US" altLang="en-US" b="1">
                <a:ea typeface="ヒラギノ角ゴ Pro W3" charset="-128"/>
              </a:rPr>
              <a:t>Answer:</a:t>
            </a:r>
            <a:r>
              <a:rPr lang="en-US" altLang="en-US">
                <a:ea typeface="ヒラギノ角ゴ Pro W3" charset="-128"/>
              </a:rPr>
              <a:t> </a:t>
            </a:r>
            <a:r>
              <a:rPr lang="en-US" altLang="en-US">
                <a:solidFill>
                  <a:srgbClr val="C1500B"/>
                </a:solidFill>
                <a:ea typeface="ヒラギノ角ゴ Pro W3" charset="-128"/>
              </a:rPr>
              <a:t>A</a:t>
            </a:r>
          </a:p>
          <a:p>
            <a:pPr marL="0" indent="0">
              <a:spcBef>
                <a:spcPct val="0"/>
              </a:spcBef>
              <a:spcAft>
                <a:spcPct val="50000"/>
              </a:spcAft>
              <a:buFontTx/>
              <a:buNone/>
            </a:pPr>
            <a:r>
              <a:rPr lang="en-US" altLang="en-US" b="1">
                <a:ea typeface="ヒラギノ角ゴ Pro W3" charset="-128"/>
              </a:rPr>
              <a:t>Rationale:</a:t>
            </a:r>
            <a:r>
              <a:rPr lang="en-US" altLang="en-US">
                <a:ea typeface="ヒラギノ角ゴ Pro W3" charset="-128"/>
              </a:rPr>
              <a:t> Responsibilities of the medical director include serving as liaison with the medical community, ensuring that appropriate standards are met by EMS personnel, and ensuring appropriate EMT education and continuing training. Insurance matters are handled by the EMS billing department.</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title"/>
            <p:custDataLst>
              <p:tags r:id="rId1"/>
            </p:custDataLst>
          </p:nvPr>
        </p:nvSpPr>
        <p:spPr>
          <a:xfrm>
            <a:off x="685800" y="457200"/>
            <a:ext cx="7772400" cy="914400"/>
          </a:xfrm>
        </p:spPr>
        <p:txBody>
          <a:bodyPr/>
          <a:lstStyle/>
          <a:p>
            <a:pPr>
              <a:defRPr/>
            </a:pPr>
            <a:r>
              <a:rPr lang="en-US" dirty="0" smtClean="0">
                <a:cs typeface="+mj-cs"/>
              </a:rPr>
              <a:t>Review </a:t>
            </a:r>
            <a:r>
              <a:rPr lang="en-US" sz="2800" b="0" dirty="0" smtClean="0">
                <a:cs typeface="+mj-cs"/>
              </a:rPr>
              <a:t>(1 of 2)</a:t>
            </a:r>
          </a:p>
        </p:txBody>
      </p:sp>
      <p:sp>
        <p:nvSpPr>
          <p:cNvPr id="70659" name="Rectangle 3"/>
          <p:cNvSpPr>
            <a:spLocks noGrp="1" noChangeArrowheads="1"/>
          </p:cNvSpPr>
          <p:nvPr>
            <p:ph type="body" idx="1"/>
            <p:custDataLst>
              <p:tags r:id="rId2"/>
            </p:custDataLst>
          </p:nvPr>
        </p:nvSpPr>
        <p:spPr>
          <a:xfrm>
            <a:off x="685800" y="1447800"/>
            <a:ext cx="7772400" cy="4648200"/>
          </a:xfrm>
        </p:spPr>
        <p:txBody>
          <a:bodyPr tIns="182880"/>
          <a:lstStyle/>
          <a:p>
            <a:pPr marL="457200" indent="-457200">
              <a:buFontTx/>
              <a:buAutoNum type="arabicPeriod" startAt="5"/>
            </a:pPr>
            <a:r>
              <a:rPr lang="en-US" altLang="en-US" sz="2400">
                <a:ea typeface="ヒラギノ角ゴ Pro W3" charset="-128"/>
              </a:rPr>
              <a:t>All of the following are responsibilities of the EMS medical director, EXCEPT:</a:t>
            </a:r>
          </a:p>
          <a:p>
            <a:pPr marL="914400" lvl="1">
              <a:spcBef>
                <a:spcPct val="50000"/>
              </a:spcBef>
              <a:buFontTx/>
              <a:buAutoNum type="alphaUcPeriod"/>
            </a:pPr>
            <a:r>
              <a:rPr lang="en-US" altLang="en-US" sz="2200"/>
              <a:t>evaluating patient insurance information.</a:t>
            </a:r>
          </a:p>
          <a:p>
            <a:pPr marL="914400" lvl="1">
              <a:spcBef>
                <a:spcPct val="0"/>
              </a:spcBef>
              <a:buFontTx/>
              <a:buNone/>
            </a:pPr>
            <a:r>
              <a:rPr lang="en-US" altLang="en-US" sz="2200"/>
              <a:t>	</a:t>
            </a:r>
            <a:r>
              <a:rPr lang="en-US" altLang="en-US" sz="2200" b="1"/>
              <a:t>Rationale: </a:t>
            </a:r>
            <a:r>
              <a:rPr lang="en-US" altLang="en-US" sz="2200">
                <a:solidFill>
                  <a:srgbClr val="C1500B"/>
                </a:solidFill>
              </a:rPr>
              <a:t>Correct answer </a:t>
            </a:r>
          </a:p>
          <a:p>
            <a:pPr marL="914400" lvl="1">
              <a:spcBef>
                <a:spcPct val="50000"/>
              </a:spcBef>
              <a:buFontTx/>
              <a:buAutoNum type="alphaUcPeriod" startAt="2"/>
            </a:pPr>
            <a:r>
              <a:rPr lang="en-US" altLang="en-US" sz="2200"/>
              <a:t>serving as liaison with the medical community.</a:t>
            </a:r>
          </a:p>
          <a:p>
            <a:pPr marL="914400" lvl="1">
              <a:spcBef>
                <a:spcPct val="0"/>
              </a:spcBef>
              <a:buFontTx/>
              <a:buNone/>
            </a:pPr>
            <a:r>
              <a:rPr lang="en-US" altLang="en-US" sz="2200"/>
              <a:t>	</a:t>
            </a:r>
            <a:r>
              <a:rPr lang="en-US" altLang="en-US" sz="2200" b="1"/>
              <a:t>Rationale:</a:t>
            </a:r>
            <a:r>
              <a:rPr lang="en-US" altLang="en-US" sz="2200"/>
              <a:t> </a:t>
            </a:r>
            <a:r>
              <a:rPr lang="en-US" altLang="en-US" sz="2200">
                <a:solidFill>
                  <a:srgbClr val="C1500B"/>
                </a:solidFill>
              </a:rPr>
              <a:t>This is a responsibility of the medical director.</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title"/>
            <p:custDataLst>
              <p:tags r:id="rId1"/>
            </p:custDataLst>
          </p:nvPr>
        </p:nvSpPr>
        <p:spPr>
          <a:xfrm>
            <a:off x="685800" y="457200"/>
            <a:ext cx="7772400" cy="914400"/>
          </a:xfrm>
        </p:spPr>
        <p:txBody>
          <a:bodyPr/>
          <a:lstStyle/>
          <a:p>
            <a:pPr>
              <a:defRPr/>
            </a:pPr>
            <a:r>
              <a:rPr lang="en-US" dirty="0" smtClean="0">
                <a:cs typeface="+mj-cs"/>
              </a:rPr>
              <a:t>Review </a:t>
            </a:r>
            <a:r>
              <a:rPr lang="en-US" sz="2800" b="0" dirty="0" smtClean="0">
                <a:cs typeface="+mj-cs"/>
              </a:rPr>
              <a:t>(2 of 2)</a:t>
            </a:r>
          </a:p>
        </p:txBody>
      </p:sp>
      <p:sp>
        <p:nvSpPr>
          <p:cNvPr id="71683" name="Rectangle 3"/>
          <p:cNvSpPr>
            <a:spLocks noGrp="1" noChangeArrowheads="1"/>
          </p:cNvSpPr>
          <p:nvPr>
            <p:ph type="body" idx="1"/>
            <p:custDataLst>
              <p:tags r:id="rId2"/>
            </p:custDataLst>
          </p:nvPr>
        </p:nvSpPr>
        <p:spPr>
          <a:xfrm>
            <a:off x="685800" y="1447800"/>
            <a:ext cx="7772400" cy="4648200"/>
          </a:xfrm>
        </p:spPr>
        <p:txBody>
          <a:bodyPr tIns="182880"/>
          <a:lstStyle/>
          <a:p>
            <a:pPr marL="457200" indent="-457200">
              <a:buFontTx/>
              <a:buAutoNum type="arabicPeriod" startAt="5"/>
            </a:pPr>
            <a:r>
              <a:rPr lang="en-US" altLang="en-US" sz="2400">
                <a:ea typeface="ヒラギノ角ゴ Pro W3" charset="-128"/>
              </a:rPr>
              <a:t>All of the following are responsibilities of the EMS medical director, EXCEPT:</a:t>
            </a:r>
          </a:p>
          <a:p>
            <a:pPr marL="914400" lvl="1">
              <a:spcBef>
                <a:spcPct val="50000"/>
              </a:spcBef>
              <a:buFontTx/>
              <a:buAutoNum type="alphaUcPeriod" startAt="3"/>
            </a:pPr>
            <a:r>
              <a:rPr lang="en-US" altLang="en-US" sz="2200"/>
              <a:t>ensuring that the appropriate standards are met by EMTs.</a:t>
            </a:r>
          </a:p>
          <a:p>
            <a:pPr marL="914400" lvl="1">
              <a:spcBef>
                <a:spcPct val="0"/>
              </a:spcBef>
              <a:buFontTx/>
              <a:buNone/>
            </a:pPr>
            <a:r>
              <a:rPr lang="en-US" altLang="en-US" sz="2200"/>
              <a:t>	</a:t>
            </a:r>
            <a:r>
              <a:rPr lang="en-US" altLang="en-US" sz="2200" b="1"/>
              <a:t>Rationale:</a:t>
            </a:r>
            <a:r>
              <a:rPr lang="en-US" altLang="en-US" sz="2200"/>
              <a:t> </a:t>
            </a:r>
            <a:r>
              <a:rPr lang="en-US" altLang="en-US" sz="2200">
                <a:solidFill>
                  <a:srgbClr val="C1500B"/>
                </a:solidFill>
              </a:rPr>
              <a:t>This is a responsibility of the medical director.</a:t>
            </a:r>
          </a:p>
          <a:p>
            <a:pPr marL="914400" lvl="1">
              <a:spcBef>
                <a:spcPct val="50000"/>
              </a:spcBef>
              <a:buFontTx/>
              <a:buAutoNum type="alphaUcPeriod" startAt="4"/>
            </a:pPr>
            <a:r>
              <a:rPr lang="en-US" altLang="en-US" sz="2200"/>
              <a:t>ensuring appropriate EMT education and continuing training.</a:t>
            </a:r>
          </a:p>
          <a:p>
            <a:pPr marL="914400" lvl="1">
              <a:spcBef>
                <a:spcPct val="0"/>
              </a:spcBef>
              <a:buFontTx/>
              <a:buNone/>
            </a:pPr>
            <a:r>
              <a:rPr lang="en-US" altLang="en-US" sz="2200"/>
              <a:t>	</a:t>
            </a:r>
            <a:r>
              <a:rPr lang="en-US" altLang="en-US" sz="2200" b="1"/>
              <a:t>Rationale: </a:t>
            </a:r>
            <a:r>
              <a:rPr lang="en-US" altLang="en-US" sz="2200">
                <a:solidFill>
                  <a:srgbClr val="C1500B"/>
                </a:solidFill>
              </a:rPr>
              <a:t>This is a responsibility of the medical director.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idx="4294967295"/>
            <p:custDataLst>
              <p:tags r:id="rId1"/>
            </p:custDataLst>
          </p:nvPr>
        </p:nvSpPr>
        <p:spPr/>
        <p:txBody>
          <a:bodyPr/>
          <a:lstStyle/>
          <a:p>
            <a:pPr eaLnBrk="1" hangingPunct="1">
              <a:defRPr/>
            </a:pPr>
            <a:r>
              <a:rPr lang="en-US" dirty="0" smtClean="0">
                <a:cs typeface="+mj-cs"/>
              </a:rPr>
              <a:t>EMT Training: Focus and Requirements</a:t>
            </a:r>
            <a:endParaRPr lang="en-US" sz="2800" b="0" dirty="0" smtClean="0">
              <a:cs typeface="+mj-cs"/>
            </a:endParaRPr>
          </a:p>
        </p:txBody>
      </p:sp>
      <p:sp>
        <p:nvSpPr>
          <p:cNvPr id="8195" name="Rectangle 3"/>
          <p:cNvSpPr>
            <a:spLocks noGrp="1" noChangeArrowheads="1"/>
          </p:cNvSpPr>
          <p:nvPr>
            <p:ph type="body" idx="4294967295"/>
            <p:custDataLst>
              <p:tags r:id="rId2"/>
            </p:custDataLst>
          </p:nvPr>
        </p:nvSpPr>
        <p:spPr>
          <a:extLst>
            <a:ext uri="{91240B29-F687-4F45-9708-019B960494DF}">
              <a14:hiddenLine xmlns:a14="http://schemas.microsoft.com/office/drawing/2010/main" w="19050" cap="flat">
                <a:solidFill>
                  <a:srgbClr val="000000"/>
                </a:solidFill>
                <a:miter lim="800000"/>
                <a:headEnd/>
                <a:tailEnd/>
              </a14:hiddenLine>
            </a:ext>
          </a:extLst>
        </p:spPr>
        <p:txBody>
          <a:bodyPr tIns="182880" rIns="137160"/>
          <a:lstStyle/>
          <a:p>
            <a:pPr eaLnBrk="1" hangingPunct="1"/>
            <a:r>
              <a:rPr lang="en-US" altLang="en-US">
                <a:ea typeface="ヒラギノ角ゴ Pro W3" charset="-128"/>
              </a:rPr>
              <a:t>EMTs are the backbone of the EMS system in the United States.</a:t>
            </a:r>
          </a:p>
          <a:p>
            <a:pPr eaLnBrk="1" hangingPunct="1"/>
            <a:r>
              <a:rPr lang="en-US" altLang="en-US">
                <a:ea typeface="ヒラギノ角ゴ Pro W3" charset="-128"/>
              </a:rPr>
              <a:t>EMTs provide emergency care and transportation to the sick and injured.</a:t>
            </a:r>
          </a:p>
          <a:p>
            <a:pPr lvl="1" eaLnBrk="1" hangingPunct="1">
              <a:lnSpc>
                <a:spcPct val="90000"/>
              </a:lnSpc>
            </a:pPr>
            <a:r>
              <a:rPr lang="en-US" altLang="en-US"/>
              <a:t>Some patients are in life-threatening situations.</a:t>
            </a:r>
          </a:p>
          <a:p>
            <a:pPr lvl="1" eaLnBrk="1" hangingPunct="1">
              <a:lnSpc>
                <a:spcPct val="90000"/>
              </a:lnSpc>
            </a:pPr>
            <a:r>
              <a:rPr lang="en-US" altLang="en-US"/>
              <a:t>Others require only supportive care.</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title"/>
            <p:custDataLst>
              <p:tags r:id="rId1"/>
            </p:custDataLst>
          </p:nvPr>
        </p:nvSpPr>
        <p:spPr>
          <a:xfrm>
            <a:off x="685800" y="457200"/>
            <a:ext cx="7772400" cy="914400"/>
          </a:xfrm>
        </p:spPr>
        <p:txBody>
          <a:bodyPr/>
          <a:lstStyle/>
          <a:p>
            <a:pPr>
              <a:defRPr/>
            </a:pPr>
            <a:r>
              <a:rPr lang="en-US" dirty="0">
                <a:ea typeface="+mj-ea"/>
                <a:cs typeface="+mj-cs"/>
              </a:rPr>
              <a:t>Review</a:t>
            </a:r>
          </a:p>
        </p:txBody>
      </p:sp>
      <p:sp>
        <p:nvSpPr>
          <p:cNvPr id="72707" name="Rectangle 3"/>
          <p:cNvSpPr>
            <a:spLocks noGrp="1" noChangeArrowheads="1"/>
          </p:cNvSpPr>
          <p:nvPr>
            <p:ph type="body" idx="1"/>
            <p:custDataLst>
              <p:tags r:id="rId2"/>
            </p:custDataLst>
          </p:nvPr>
        </p:nvSpPr>
        <p:spPr>
          <a:xfrm>
            <a:off x="685800" y="1447800"/>
            <a:ext cx="7772400" cy="4648200"/>
          </a:xfrm>
        </p:spPr>
        <p:txBody>
          <a:bodyPr tIns="182880" rIns="228600"/>
          <a:lstStyle/>
          <a:p>
            <a:pPr marL="457200" indent="-457200">
              <a:buFontTx/>
              <a:buAutoNum type="arabicPeriod" startAt="6"/>
            </a:pPr>
            <a:r>
              <a:rPr lang="en-US" altLang="en-US" sz="2400">
                <a:ea typeface="ヒラギノ角ゴ Pro W3" charset="-128"/>
              </a:rPr>
              <a:t>Which of the following situations would MOST likely disqualify a person for EMS certification?</a:t>
            </a:r>
          </a:p>
          <a:p>
            <a:pPr marL="914400" lvl="1">
              <a:spcBef>
                <a:spcPct val="50000"/>
              </a:spcBef>
              <a:buFontTx/>
              <a:buAutoNum type="alphaUcPeriod"/>
            </a:pPr>
            <a:r>
              <a:rPr lang="en-US" altLang="en-US" sz="2100"/>
              <a:t>A misdemeanor at the age of 17</a:t>
            </a:r>
          </a:p>
          <a:p>
            <a:pPr marL="914400" lvl="1">
              <a:spcBef>
                <a:spcPct val="50000"/>
              </a:spcBef>
              <a:buFontTx/>
              <a:buAutoNum type="alphaUcPeriod"/>
            </a:pPr>
            <a:r>
              <a:rPr lang="en-US" altLang="en-US" sz="2100"/>
              <a:t>Driving under the influence of alcohol</a:t>
            </a:r>
          </a:p>
          <a:p>
            <a:pPr marL="914400" lvl="1">
              <a:spcBef>
                <a:spcPct val="50000"/>
              </a:spcBef>
              <a:buFontTx/>
              <a:buAutoNum type="alphaUcPeriod"/>
            </a:pPr>
            <a:r>
              <a:rPr lang="en-US" altLang="en-US" sz="2100"/>
              <a:t>Possessing a valid driver’s license from another state</a:t>
            </a:r>
          </a:p>
          <a:p>
            <a:pPr marL="914400" lvl="1">
              <a:spcBef>
                <a:spcPct val="50000"/>
              </a:spcBef>
              <a:buFontTx/>
              <a:buAutoNum type="alphaUcPeriod"/>
            </a:pPr>
            <a:r>
              <a:rPr lang="en-US" altLang="en-US" sz="2100"/>
              <a:t>A mild hearing impairment that is corrected with hearing aids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custDataLst>
              <p:tags r:id="rId1"/>
            </p:custDataLst>
          </p:nvPr>
        </p:nvSpPr>
        <p:spPr>
          <a:xfrm>
            <a:off x="685800" y="457200"/>
            <a:ext cx="7772400" cy="914400"/>
          </a:xfrm>
        </p:spPr>
        <p:txBody>
          <a:bodyPr/>
          <a:lstStyle/>
          <a:p>
            <a:pPr>
              <a:defRPr/>
            </a:pPr>
            <a:r>
              <a:rPr lang="en-US" dirty="0">
                <a:ea typeface="+mj-ea"/>
                <a:cs typeface="+mj-cs"/>
              </a:rPr>
              <a:t>Review</a:t>
            </a:r>
          </a:p>
        </p:txBody>
      </p:sp>
      <p:sp>
        <p:nvSpPr>
          <p:cNvPr id="73731" name="Rectangle 3"/>
          <p:cNvSpPr>
            <a:spLocks noGrp="1" noChangeArrowheads="1"/>
          </p:cNvSpPr>
          <p:nvPr>
            <p:ph type="body" idx="1"/>
            <p:custDataLst>
              <p:tags r:id="rId2"/>
            </p:custDataLst>
          </p:nvPr>
        </p:nvSpPr>
        <p:spPr/>
        <p:txBody>
          <a:bodyPr tIns="228600" rIns="228600"/>
          <a:lstStyle/>
          <a:p>
            <a:pPr marL="0" indent="0">
              <a:lnSpc>
                <a:spcPct val="115000"/>
              </a:lnSpc>
              <a:spcAft>
                <a:spcPct val="50000"/>
              </a:spcAft>
              <a:buFontTx/>
              <a:buNone/>
            </a:pPr>
            <a:r>
              <a:rPr lang="en-US" altLang="en-US" b="1">
                <a:ea typeface="ヒラギノ角ゴ Pro W3" charset="-128"/>
              </a:rPr>
              <a:t>Answer: </a:t>
            </a:r>
            <a:r>
              <a:rPr lang="en-US" altLang="en-US">
                <a:solidFill>
                  <a:srgbClr val="C1500B"/>
                </a:solidFill>
                <a:ea typeface="ヒラギノ角ゴ Pro W3" charset="-128"/>
              </a:rPr>
              <a:t>B</a:t>
            </a:r>
          </a:p>
          <a:p>
            <a:pPr marL="0" indent="0">
              <a:spcBef>
                <a:spcPct val="0"/>
              </a:spcBef>
              <a:spcAft>
                <a:spcPct val="50000"/>
              </a:spcAft>
              <a:buFontTx/>
              <a:buNone/>
            </a:pPr>
            <a:r>
              <a:rPr lang="en-US" altLang="en-US" b="1">
                <a:ea typeface="ヒラギノ角ゴ Pro W3" charset="-128"/>
              </a:rPr>
              <a:t>Rationale: </a:t>
            </a:r>
            <a:r>
              <a:rPr lang="en-US" altLang="en-US">
                <a:ea typeface="ヒラギノ角ゴ Pro W3" charset="-128"/>
              </a:rPr>
              <a:t>In most states, a person may be denied EMS certification for being convicted of a felony, such as driving under the influence of alcohol or other drugs.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title"/>
            <p:custDataLst>
              <p:tags r:id="rId1"/>
            </p:custDataLst>
          </p:nvPr>
        </p:nvSpPr>
        <p:spPr>
          <a:xfrm>
            <a:off x="685800" y="457200"/>
            <a:ext cx="7772400" cy="914400"/>
          </a:xfrm>
        </p:spPr>
        <p:txBody>
          <a:bodyPr/>
          <a:lstStyle/>
          <a:p>
            <a:pPr>
              <a:defRPr/>
            </a:pPr>
            <a:r>
              <a:rPr lang="en-US" dirty="0" smtClean="0">
                <a:cs typeface="+mj-cs"/>
              </a:rPr>
              <a:t>Review </a:t>
            </a:r>
            <a:r>
              <a:rPr lang="en-US" sz="2800" b="0" dirty="0" smtClean="0">
                <a:cs typeface="+mj-cs"/>
              </a:rPr>
              <a:t>(1 of 2)</a:t>
            </a:r>
          </a:p>
        </p:txBody>
      </p:sp>
      <p:sp>
        <p:nvSpPr>
          <p:cNvPr id="74755" name="Rectangle 3"/>
          <p:cNvSpPr>
            <a:spLocks noGrp="1" noChangeArrowheads="1"/>
          </p:cNvSpPr>
          <p:nvPr>
            <p:ph type="body" idx="1"/>
            <p:custDataLst>
              <p:tags r:id="rId2"/>
            </p:custDataLst>
          </p:nvPr>
        </p:nvSpPr>
        <p:spPr>
          <a:xfrm>
            <a:off x="685800" y="1447800"/>
            <a:ext cx="7772400" cy="4648200"/>
          </a:xfrm>
        </p:spPr>
        <p:txBody>
          <a:bodyPr tIns="182880"/>
          <a:lstStyle/>
          <a:p>
            <a:pPr marL="457200" indent="-457200">
              <a:spcBef>
                <a:spcPct val="0"/>
              </a:spcBef>
              <a:buFontTx/>
              <a:buAutoNum type="arabicPeriod" startAt="6"/>
            </a:pPr>
            <a:r>
              <a:rPr lang="en-US" altLang="en-US" sz="2400">
                <a:ea typeface="ヒラギノ角ゴ Pro W3" charset="-128"/>
              </a:rPr>
              <a:t>Which of the following situations would MOST likely disqualify a person for EMS certification?</a:t>
            </a:r>
          </a:p>
          <a:p>
            <a:pPr marL="914400" lvl="1">
              <a:spcBef>
                <a:spcPct val="50000"/>
              </a:spcBef>
              <a:buFontTx/>
              <a:buAutoNum type="alphaUcPeriod"/>
            </a:pPr>
            <a:r>
              <a:rPr lang="en-US" altLang="en-US" sz="2200"/>
              <a:t>A misdemeanor at the age of 17</a:t>
            </a:r>
          </a:p>
          <a:p>
            <a:pPr marL="914400" lvl="1">
              <a:spcBef>
                <a:spcPct val="0"/>
              </a:spcBef>
              <a:buFontTx/>
              <a:buNone/>
            </a:pPr>
            <a:r>
              <a:rPr lang="en-US" altLang="en-US" sz="2200"/>
              <a:t>	</a:t>
            </a:r>
            <a:r>
              <a:rPr lang="en-US" altLang="en-US" sz="2200" b="1"/>
              <a:t>Rationale:</a:t>
            </a:r>
            <a:r>
              <a:rPr lang="en-US" altLang="en-US" sz="2200" b="1">
                <a:solidFill>
                  <a:srgbClr val="C1500B"/>
                </a:solidFill>
              </a:rPr>
              <a:t> </a:t>
            </a:r>
            <a:r>
              <a:rPr lang="en-US" altLang="en-US" sz="2200">
                <a:solidFill>
                  <a:srgbClr val="C1500B"/>
                </a:solidFill>
              </a:rPr>
              <a:t>Most states seal misdemeanor juvenile records, so this history would not likely disqualify a person.</a:t>
            </a:r>
          </a:p>
          <a:p>
            <a:pPr marL="914400" lvl="1">
              <a:spcBef>
                <a:spcPct val="50000"/>
              </a:spcBef>
              <a:buFontTx/>
              <a:buAutoNum type="alphaUcPeriod" startAt="2"/>
            </a:pPr>
            <a:r>
              <a:rPr lang="en-US" altLang="en-US" sz="2200"/>
              <a:t>Driving under the influence of alcohol</a:t>
            </a:r>
          </a:p>
          <a:p>
            <a:pPr marL="914400" lvl="1">
              <a:spcBef>
                <a:spcPct val="0"/>
              </a:spcBef>
              <a:buFontTx/>
              <a:buNone/>
            </a:pPr>
            <a:r>
              <a:rPr lang="en-US" altLang="en-US" sz="2200"/>
              <a:t>	</a:t>
            </a:r>
            <a:r>
              <a:rPr lang="en-US" altLang="en-US" sz="2200" b="1"/>
              <a:t>Rationale: </a:t>
            </a:r>
            <a:r>
              <a:rPr lang="en-US" altLang="en-US" sz="2200">
                <a:solidFill>
                  <a:srgbClr val="C1500B"/>
                </a:solidFill>
              </a:rPr>
              <a:t>Correct answer</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custDataLst>
              <p:tags r:id="rId1"/>
            </p:custDataLst>
          </p:nvPr>
        </p:nvSpPr>
        <p:spPr>
          <a:xfrm>
            <a:off x="685800" y="457200"/>
            <a:ext cx="7772400" cy="914400"/>
          </a:xfrm>
        </p:spPr>
        <p:txBody>
          <a:bodyPr/>
          <a:lstStyle/>
          <a:p>
            <a:pPr>
              <a:defRPr/>
            </a:pPr>
            <a:r>
              <a:rPr lang="en-US" dirty="0" smtClean="0">
                <a:cs typeface="+mj-cs"/>
              </a:rPr>
              <a:t>Review </a:t>
            </a:r>
            <a:r>
              <a:rPr lang="en-US" sz="2800" b="0" dirty="0" smtClean="0">
                <a:cs typeface="+mj-cs"/>
              </a:rPr>
              <a:t>(2 of 2)</a:t>
            </a:r>
          </a:p>
        </p:txBody>
      </p:sp>
      <p:sp>
        <p:nvSpPr>
          <p:cNvPr id="75779" name="Rectangle 3"/>
          <p:cNvSpPr>
            <a:spLocks noGrp="1" noChangeArrowheads="1"/>
          </p:cNvSpPr>
          <p:nvPr>
            <p:ph type="body" idx="1"/>
            <p:custDataLst>
              <p:tags r:id="rId2"/>
            </p:custDataLst>
          </p:nvPr>
        </p:nvSpPr>
        <p:spPr>
          <a:xfrm>
            <a:off x="685800" y="1447800"/>
            <a:ext cx="7772400" cy="4648200"/>
          </a:xfrm>
        </p:spPr>
        <p:txBody>
          <a:bodyPr tIns="182880"/>
          <a:lstStyle/>
          <a:p>
            <a:pPr marL="457200" indent="-457200">
              <a:spcBef>
                <a:spcPct val="0"/>
              </a:spcBef>
              <a:buFontTx/>
              <a:buAutoNum type="arabicPeriod" startAt="6"/>
            </a:pPr>
            <a:r>
              <a:rPr lang="en-US" altLang="en-US" sz="2400">
                <a:ea typeface="ヒラギノ角ゴ Pro W3" charset="-128"/>
              </a:rPr>
              <a:t>Which of the following situations would MOST likely disqualify a person for EMS certification?</a:t>
            </a:r>
          </a:p>
          <a:p>
            <a:pPr marL="914400" lvl="1">
              <a:spcBef>
                <a:spcPct val="50000"/>
              </a:spcBef>
              <a:buFontTx/>
              <a:buAutoNum type="alphaUcPeriod" startAt="3"/>
            </a:pPr>
            <a:r>
              <a:rPr lang="en-US" altLang="en-US" sz="2200"/>
              <a:t>Possessing a valid driver's license from another state</a:t>
            </a:r>
          </a:p>
          <a:p>
            <a:pPr marL="914400" lvl="1">
              <a:spcBef>
                <a:spcPct val="0"/>
              </a:spcBef>
              <a:buFontTx/>
              <a:buNone/>
            </a:pPr>
            <a:r>
              <a:rPr lang="en-US" altLang="en-US" sz="2200"/>
              <a:t>	</a:t>
            </a:r>
            <a:r>
              <a:rPr lang="en-US" altLang="en-US" sz="2200" b="1"/>
              <a:t>Rationale: </a:t>
            </a:r>
            <a:r>
              <a:rPr lang="en-US" altLang="en-US" sz="2200">
                <a:solidFill>
                  <a:srgbClr val="C1500B"/>
                </a:solidFill>
              </a:rPr>
              <a:t>Most states require providers to have a valid in-state driver’s license.</a:t>
            </a:r>
          </a:p>
          <a:p>
            <a:pPr marL="914400" lvl="1">
              <a:spcBef>
                <a:spcPct val="50000"/>
              </a:spcBef>
              <a:buFontTx/>
              <a:buAutoNum type="alphaUcPeriod" startAt="4"/>
            </a:pPr>
            <a:r>
              <a:rPr lang="en-US" altLang="en-US" sz="2200"/>
              <a:t>A mild hearing impairment that is corrected with hearing aids</a:t>
            </a:r>
          </a:p>
          <a:p>
            <a:pPr marL="914400" lvl="1">
              <a:spcBef>
                <a:spcPct val="0"/>
              </a:spcBef>
              <a:buFontTx/>
              <a:buNone/>
            </a:pPr>
            <a:r>
              <a:rPr lang="en-US" altLang="en-US" sz="2200"/>
              <a:t>	</a:t>
            </a:r>
            <a:r>
              <a:rPr lang="en-US" altLang="en-US" sz="2200" b="1"/>
              <a:t>Rationale: </a:t>
            </a:r>
            <a:r>
              <a:rPr lang="en-US" altLang="en-US" sz="2200">
                <a:solidFill>
                  <a:srgbClr val="C1500B"/>
                </a:solidFill>
              </a:rPr>
              <a:t>If the performance of tasks are not impaired, the hearing impairment would not disqualify a person.</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title"/>
            <p:custDataLst>
              <p:tags r:id="rId1"/>
            </p:custDataLst>
          </p:nvPr>
        </p:nvSpPr>
        <p:spPr>
          <a:xfrm>
            <a:off x="685800" y="457200"/>
            <a:ext cx="7772400" cy="914400"/>
          </a:xfrm>
        </p:spPr>
        <p:txBody>
          <a:bodyPr/>
          <a:lstStyle/>
          <a:p>
            <a:pPr>
              <a:defRPr/>
            </a:pPr>
            <a:r>
              <a:rPr lang="en-US" dirty="0">
                <a:ea typeface="+mj-ea"/>
                <a:cs typeface="+mj-cs"/>
              </a:rPr>
              <a:t>Review</a:t>
            </a:r>
          </a:p>
        </p:txBody>
      </p:sp>
      <p:sp>
        <p:nvSpPr>
          <p:cNvPr id="76803" name="Rectangle 3"/>
          <p:cNvSpPr>
            <a:spLocks noGrp="1" noChangeArrowheads="1"/>
          </p:cNvSpPr>
          <p:nvPr>
            <p:ph type="body" idx="1"/>
            <p:custDataLst>
              <p:tags r:id="rId2"/>
            </p:custDataLst>
          </p:nvPr>
        </p:nvSpPr>
        <p:spPr>
          <a:xfrm>
            <a:off x="685800" y="1447800"/>
            <a:ext cx="7772400" cy="4648200"/>
          </a:xfrm>
        </p:spPr>
        <p:txBody>
          <a:bodyPr tIns="182880" rIns="228600"/>
          <a:lstStyle/>
          <a:p>
            <a:pPr marL="457200" indent="-457200">
              <a:spcAft>
                <a:spcPct val="50000"/>
              </a:spcAft>
              <a:buFontTx/>
              <a:buAutoNum type="arabicPeriod" startAt="7"/>
            </a:pPr>
            <a:r>
              <a:rPr lang="en-US" altLang="en-US" sz="2400">
                <a:ea typeface="ヒラギノ角ゴ Pro W3" charset="-128"/>
              </a:rPr>
              <a:t>Which of the following should be the EMT’s highest priority? </a:t>
            </a:r>
          </a:p>
          <a:p>
            <a:pPr marL="914400" lvl="1">
              <a:buFontTx/>
              <a:buAutoNum type="alphaUcPeriod"/>
            </a:pPr>
            <a:r>
              <a:rPr lang="en-US" altLang="en-US" sz="2100"/>
              <a:t>Controlling severe bleeding</a:t>
            </a:r>
          </a:p>
          <a:p>
            <a:pPr marL="914400" lvl="1">
              <a:buFontTx/>
              <a:buAutoNum type="alphaUcPeriod"/>
            </a:pPr>
            <a:r>
              <a:rPr lang="en-US" altLang="en-US" sz="2100"/>
              <a:t>Maintaining a patient’s airway</a:t>
            </a:r>
          </a:p>
          <a:p>
            <a:pPr marL="914400" lvl="1">
              <a:buFontTx/>
              <a:buAutoNum type="alphaUcPeriod"/>
            </a:pPr>
            <a:r>
              <a:rPr lang="en-US" altLang="en-US" sz="2100"/>
              <a:t>Ensuring patient safety</a:t>
            </a:r>
          </a:p>
          <a:p>
            <a:pPr marL="914400" lvl="1">
              <a:buFontTx/>
              <a:buAutoNum type="alphaUcPeriod"/>
            </a:pPr>
            <a:r>
              <a:rPr lang="en-US" altLang="en-US" sz="2100"/>
              <a:t>Ensuring personal safety</a:t>
            </a:r>
            <a:endParaRPr lang="en-US" altLang="en-US" sz="200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custDataLst>
              <p:tags r:id="rId1"/>
            </p:custDataLst>
          </p:nvPr>
        </p:nvSpPr>
        <p:spPr>
          <a:xfrm>
            <a:off x="685800" y="457200"/>
            <a:ext cx="7772400" cy="914400"/>
          </a:xfrm>
        </p:spPr>
        <p:txBody>
          <a:bodyPr/>
          <a:lstStyle/>
          <a:p>
            <a:pPr>
              <a:defRPr/>
            </a:pPr>
            <a:r>
              <a:rPr lang="en-US" dirty="0">
                <a:ea typeface="+mj-ea"/>
                <a:cs typeface="+mj-cs"/>
              </a:rPr>
              <a:t>Review</a:t>
            </a:r>
          </a:p>
        </p:txBody>
      </p:sp>
      <p:sp>
        <p:nvSpPr>
          <p:cNvPr id="77827" name="Rectangle 3"/>
          <p:cNvSpPr>
            <a:spLocks noGrp="1" noChangeArrowheads="1"/>
          </p:cNvSpPr>
          <p:nvPr>
            <p:ph type="body" idx="1"/>
            <p:custDataLst>
              <p:tags r:id="rId2"/>
            </p:custDataLst>
          </p:nvPr>
        </p:nvSpPr>
        <p:spPr>
          <a:xfrm>
            <a:off x="685800" y="1447800"/>
            <a:ext cx="7772400" cy="4648200"/>
          </a:xfrm>
        </p:spPr>
        <p:txBody>
          <a:bodyPr tIns="182880"/>
          <a:lstStyle/>
          <a:p>
            <a:pPr marL="0" indent="0">
              <a:buFontTx/>
              <a:buNone/>
            </a:pPr>
            <a:r>
              <a:rPr lang="en-US" altLang="en-US" b="1">
                <a:ea typeface="ヒラギノ角ゴ Pro W3" charset="-128"/>
              </a:rPr>
              <a:t>Answer: </a:t>
            </a:r>
            <a:r>
              <a:rPr lang="en-US" altLang="en-US">
                <a:solidFill>
                  <a:srgbClr val="C1500B"/>
                </a:solidFill>
                <a:ea typeface="ヒラギノ角ゴ Pro W3" charset="-128"/>
              </a:rPr>
              <a:t>D</a:t>
            </a:r>
          </a:p>
          <a:p>
            <a:pPr marL="0" indent="0">
              <a:buFontTx/>
              <a:buNone/>
            </a:pPr>
            <a:r>
              <a:rPr lang="en-US" altLang="en-US" b="1">
                <a:ea typeface="ヒラギノ角ゴ Pro W3" charset="-128"/>
              </a:rPr>
              <a:t>Rationale: </a:t>
            </a:r>
            <a:r>
              <a:rPr lang="en-US" altLang="en-US">
                <a:ea typeface="ヒラギノ角ゴ Pro W3" charset="-128"/>
              </a:rPr>
              <a:t>Personal safety is of utmost concern for the EMT. This involves sizing up a scene to determine whether the scene is safe to enter. This will ensure the safety of all personnel.</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title"/>
            <p:custDataLst>
              <p:tags r:id="rId1"/>
            </p:custDataLst>
          </p:nvPr>
        </p:nvSpPr>
        <p:spPr>
          <a:xfrm>
            <a:off x="685800" y="457200"/>
            <a:ext cx="7772400" cy="914400"/>
          </a:xfrm>
        </p:spPr>
        <p:txBody>
          <a:bodyPr/>
          <a:lstStyle/>
          <a:p>
            <a:pPr>
              <a:defRPr/>
            </a:pPr>
            <a:r>
              <a:rPr lang="en-US" dirty="0" smtClean="0">
                <a:cs typeface="+mj-cs"/>
              </a:rPr>
              <a:t>Review </a:t>
            </a:r>
            <a:r>
              <a:rPr lang="en-US" sz="2800" b="0" dirty="0" smtClean="0">
                <a:cs typeface="+mj-cs"/>
              </a:rPr>
              <a:t>(2 of 2)</a:t>
            </a:r>
          </a:p>
        </p:txBody>
      </p:sp>
      <p:sp>
        <p:nvSpPr>
          <p:cNvPr id="78851" name="Rectangle 3"/>
          <p:cNvSpPr>
            <a:spLocks noGrp="1" noChangeArrowheads="1"/>
          </p:cNvSpPr>
          <p:nvPr>
            <p:ph type="body" idx="1"/>
            <p:custDataLst>
              <p:tags r:id="rId2"/>
            </p:custDataLst>
          </p:nvPr>
        </p:nvSpPr>
        <p:spPr>
          <a:xfrm>
            <a:off x="685800" y="1447800"/>
            <a:ext cx="7772400" cy="4648200"/>
          </a:xfrm>
        </p:spPr>
        <p:txBody>
          <a:bodyPr tIns="182880"/>
          <a:lstStyle/>
          <a:p>
            <a:pPr marL="457200" indent="-457200">
              <a:buFontTx/>
              <a:buAutoNum type="arabicPeriod" startAt="7"/>
            </a:pPr>
            <a:r>
              <a:rPr lang="en-US" altLang="en-US" sz="2400">
                <a:ea typeface="ヒラギノ角ゴ Pro W3" charset="-128"/>
              </a:rPr>
              <a:t>Which of the following should be the EMT’s highest priority? </a:t>
            </a:r>
          </a:p>
          <a:p>
            <a:pPr marL="914400" lvl="1">
              <a:spcBef>
                <a:spcPct val="50000"/>
              </a:spcBef>
              <a:buFontTx/>
              <a:buAutoNum type="alphaUcPeriod"/>
            </a:pPr>
            <a:r>
              <a:rPr lang="en-US" altLang="en-US" sz="2200"/>
              <a:t>Controlling severe bleeding</a:t>
            </a:r>
          </a:p>
          <a:p>
            <a:pPr marL="914400" lvl="1">
              <a:spcBef>
                <a:spcPct val="0"/>
              </a:spcBef>
              <a:buFontTx/>
              <a:buNone/>
            </a:pPr>
            <a:r>
              <a:rPr lang="en-US" altLang="en-US" sz="2200"/>
              <a:t>	</a:t>
            </a:r>
            <a:r>
              <a:rPr lang="en-US" altLang="en-US" sz="2200" b="1"/>
              <a:t>Rationale: </a:t>
            </a:r>
            <a:r>
              <a:rPr lang="en-US" altLang="en-US" sz="2200">
                <a:solidFill>
                  <a:srgbClr val="C1500B"/>
                </a:solidFill>
              </a:rPr>
              <a:t>This is the priority once the patient’s airway and breathing have been addressed.</a:t>
            </a:r>
          </a:p>
          <a:p>
            <a:pPr marL="914400" lvl="1">
              <a:spcBef>
                <a:spcPct val="50000"/>
              </a:spcBef>
              <a:buFontTx/>
              <a:buAutoNum type="alphaUcPeriod" startAt="2"/>
            </a:pPr>
            <a:r>
              <a:rPr lang="en-US" altLang="en-US" sz="2200"/>
              <a:t>Maintaining a patient’s airway</a:t>
            </a:r>
          </a:p>
          <a:p>
            <a:pPr marL="914400" lvl="1">
              <a:spcBef>
                <a:spcPct val="0"/>
              </a:spcBef>
              <a:buFontTx/>
              <a:buNone/>
            </a:pPr>
            <a:r>
              <a:rPr lang="en-US" altLang="en-US" sz="2200" b="1"/>
              <a:t>	Rationale: </a:t>
            </a:r>
            <a:r>
              <a:rPr lang="en-US" altLang="en-US" sz="2200">
                <a:solidFill>
                  <a:srgbClr val="C1500B"/>
                </a:solidFill>
              </a:rPr>
              <a:t>This is most the important priority once patient contact is made.</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title"/>
            <p:custDataLst>
              <p:tags r:id="rId1"/>
            </p:custDataLst>
          </p:nvPr>
        </p:nvSpPr>
        <p:spPr>
          <a:xfrm>
            <a:off x="685800" y="457200"/>
            <a:ext cx="7772400" cy="914400"/>
          </a:xfrm>
        </p:spPr>
        <p:txBody>
          <a:bodyPr/>
          <a:lstStyle/>
          <a:p>
            <a:pPr>
              <a:defRPr/>
            </a:pPr>
            <a:r>
              <a:rPr lang="en-US" dirty="0" smtClean="0">
                <a:cs typeface="+mj-cs"/>
              </a:rPr>
              <a:t>Review </a:t>
            </a:r>
            <a:r>
              <a:rPr lang="en-US" sz="2800" b="0" dirty="0" smtClean="0">
                <a:cs typeface="+mj-cs"/>
              </a:rPr>
              <a:t>(2 of 2)</a:t>
            </a:r>
          </a:p>
        </p:txBody>
      </p:sp>
      <p:sp>
        <p:nvSpPr>
          <p:cNvPr id="79875" name="Rectangle 3"/>
          <p:cNvSpPr>
            <a:spLocks noGrp="1" noChangeArrowheads="1"/>
          </p:cNvSpPr>
          <p:nvPr>
            <p:ph type="body" idx="1"/>
            <p:custDataLst>
              <p:tags r:id="rId2"/>
            </p:custDataLst>
          </p:nvPr>
        </p:nvSpPr>
        <p:spPr>
          <a:xfrm>
            <a:off x="685800" y="1447800"/>
            <a:ext cx="7772400" cy="4648200"/>
          </a:xfrm>
        </p:spPr>
        <p:txBody>
          <a:bodyPr tIns="182880"/>
          <a:lstStyle/>
          <a:p>
            <a:pPr marL="457200" indent="-457200">
              <a:buFontTx/>
              <a:buAutoNum type="arabicPeriod" startAt="7"/>
            </a:pPr>
            <a:r>
              <a:rPr lang="en-US" altLang="en-US" sz="2400">
                <a:ea typeface="ヒラギノ角ゴ Pro W3" charset="-128"/>
              </a:rPr>
              <a:t>Which of the following should be the EMT’s highest priority? </a:t>
            </a:r>
          </a:p>
          <a:p>
            <a:pPr marL="914400" lvl="1">
              <a:spcBef>
                <a:spcPct val="50000"/>
              </a:spcBef>
              <a:buFontTx/>
              <a:buAutoNum type="alphaUcPeriod" startAt="3"/>
            </a:pPr>
            <a:r>
              <a:rPr lang="en-US" altLang="en-US" sz="2200"/>
              <a:t>Ensuring patient safety</a:t>
            </a:r>
          </a:p>
          <a:p>
            <a:pPr marL="914400" lvl="1">
              <a:spcBef>
                <a:spcPct val="0"/>
              </a:spcBef>
              <a:buFontTx/>
              <a:buNone/>
            </a:pPr>
            <a:r>
              <a:rPr lang="en-US" altLang="en-US" sz="2200" b="1"/>
              <a:t>	Rationale: </a:t>
            </a:r>
            <a:r>
              <a:rPr lang="en-US" altLang="en-US" sz="2200">
                <a:solidFill>
                  <a:srgbClr val="C1500B"/>
                </a:solidFill>
              </a:rPr>
              <a:t>Safety is first determined during scene size-up. You should not enter an unsafe scene.</a:t>
            </a:r>
          </a:p>
          <a:p>
            <a:pPr marL="914400" lvl="1">
              <a:spcBef>
                <a:spcPct val="50000"/>
              </a:spcBef>
              <a:buFontTx/>
              <a:buAutoNum type="alphaUcPeriod" startAt="4"/>
            </a:pPr>
            <a:r>
              <a:rPr lang="en-US" altLang="en-US" sz="2200"/>
              <a:t>Ensuring personal safety</a:t>
            </a:r>
          </a:p>
          <a:p>
            <a:pPr marL="914400" lvl="1">
              <a:spcBef>
                <a:spcPct val="0"/>
              </a:spcBef>
              <a:buFontTx/>
              <a:buNone/>
            </a:pPr>
            <a:r>
              <a:rPr lang="en-US" altLang="en-US" sz="2200"/>
              <a:t>	</a:t>
            </a:r>
            <a:r>
              <a:rPr lang="en-US" altLang="en-US" sz="2200" b="1"/>
              <a:t>Rationale: </a:t>
            </a:r>
            <a:r>
              <a:rPr lang="en-US" altLang="en-US" sz="2200">
                <a:solidFill>
                  <a:srgbClr val="C1500B"/>
                </a:solidFill>
              </a:rPr>
              <a:t>Correct answer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title"/>
            <p:custDataLst>
              <p:tags r:id="rId1"/>
            </p:custDataLst>
          </p:nvPr>
        </p:nvSpPr>
        <p:spPr>
          <a:xfrm>
            <a:off x="685800" y="457200"/>
            <a:ext cx="7772400" cy="914400"/>
          </a:xfrm>
        </p:spPr>
        <p:txBody>
          <a:bodyPr/>
          <a:lstStyle/>
          <a:p>
            <a:pPr>
              <a:defRPr/>
            </a:pPr>
            <a:r>
              <a:rPr lang="en-US" dirty="0">
                <a:ea typeface="+mj-ea"/>
                <a:cs typeface="+mj-cs"/>
              </a:rPr>
              <a:t>Review</a:t>
            </a:r>
          </a:p>
        </p:txBody>
      </p:sp>
      <p:sp>
        <p:nvSpPr>
          <p:cNvPr id="80899" name="Rectangle 3"/>
          <p:cNvSpPr>
            <a:spLocks noGrp="1" noChangeArrowheads="1"/>
          </p:cNvSpPr>
          <p:nvPr>
            <p:ph type="body" idx="1"/>
            <p:custDataLst>
              <p:tags r:id="rId2"/>
            </p:custDataLst>
          </p:nvPr>
        </p:nvSpPr>
        <p:spPr>
          <a:xfrm>
            <a:off x="685800" y="1447800"/>
            <a:ext cx="7772400" cy="4648200"/>
          </a:xfrm>
        </p:spPr>
        <p:txBody>
          <a:bodyPr tIns="182880" rIns="228600"/>
          <a:lstStyle/>
          <a:p>
            <a:pPr marL="457200" indent="-457200">
              <a:spcAft>
                <a:spcPct val="50000"/>
              </a:spcAft>
              <a:buFontTx/>
              <a:buAutoNum type="arabicPeriod" startAt="8"/>
            </a:pPr>
            <a:r>
              <a:rPr lang="en-US" altLang="en-US" sz="2400">
                <a:ea typeface="ヒラギノ角ゴ Pro W3" charset="-128"/>
              </a:rPr>
              <a:t>A patient who requires cardiac monitoring in the field would require, at a minimum, which level of EMS provider?</a:t>
            </a:r>
          </a:p>
          <a:p>
            <a:pPr marL="914400" lvl="1">
              <a:buFontTx/>
              <a:buAutoNum type="alphaUcPeriod"/>
            </a:pPr>
            <a:r>
              <a:rPr lang="en-US" altLang="en-US" sz="2100"/>
              <a:t>EMR</a:t>
            </a:r>
          </a:p>
          <a:p>
            <a:pPr marL="914400" lvl="1">
              <a:buFontTx/>
              <a:buAutoNum type="alphaUcPeriod"/>
            </a:pPr>
            <a:r>
              <a:rPr lang="en-US" altLang="en-US" sz="2100"/>
              <a:t>EMT</a:t>
            </a:r>
          </a:p>
          <a:p>
            <a:pPr marL="914400" lvl="1">
              <a:buFontTx/>
              <a:buAutoNum type="alphaUcPeriod"/>
            </a:pPr>
            <a:r>
              <a:rPr lang="en-US" altLang="en-US" sz="2100"/>
              <a:t>Paramedic</a:t>
            </a:r>
          </a:p>
          <a:p>
            <a:pPr marL="914400" lvl="1">
              <a:buFontTx/>
              <a:buAutoNum type="alphaUcPeriod"/>
            </a:pPr>
            <a:r>
              <a:rPr lang="en-US" altLang="en-US" sz="2100"/>
              <a:t>AEMT</a:t>
            </a:r>
            <a:endParaRPr lang="en-US" altLang="en-US" sz="190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title"/>
            <p:custDataLst>
              <p:tags r:id="rId1"/>
            </p:custDataLst>
          </p:nvPr>
        </p:nvSpPr>
        <p:spPr>
          <a:xfrm>
            <a:off x="685800" y="457200"/>
            <a:ext cx="7772400" cy="914400"/>
          </a:xfrm>
        </p:spPr>
        <p:txBody>
          <a:bodyPr/>
          <a:lstStyle/>
          <a:p>
            <a:pPr>
              <a:defRPr/>
            </a:pPr>
            <a:r>
              <a:rPr lang="en-US" dirty="0">
                <a:ea typeface="+mj-ea"/>
                <a:cs typeface="+mj-cs"/>
              </a:rPr>
              <a:t>Review</a:t>
            </a:r>
          </a:p>
        </p:txBody>
      </p:sp>
      <p:sp>
        <p:nvSpPr>
          <p:cNvPr id="81923" name="Rectangle 3"/>
          <p:cNvSpPr>
            <a:spLocks noGrp="1" noChangeArrowheads="1"/>
          </p:cNvSpPr>
          <p:nvPr>
            <p:ph type="body" idx="1"/>
            <p:custDataLst>
              <p:tags r:id="rId2"/>
            </p:custDataLst>
          </p:nvPr>
        </p:nvSpPr>
        <p:spPr>
          <a:xfrm>
            <a:off x="685800" y="1447800"/>
            <a:ext cx="7772400" cy="4648200"/>
          </a:xfrm>
        </p:spPr>
        <p:txBody>
          <a:bodyPr/>
          <a:lstStyle/>
          <a:p>
            <a:pPr marL="0" indent="0">
              <a:buFontTx/>
              <a:buNone/>
            </a:pPr>
            <a:r>
              <a:rPr lang="en-US" altLang="en-US" b="1">
                <a:ea typeface="ヒラギノ角ゴ Pro W3" charset="-128"/>
              </a:rPr>
              <a:t>Answer: </a:t>
            </a:r>
            <a:r>
              <a:rPr lang="en-US" altLang="en-US">
                <a:solidFill>
                  <a:srgbClr val="C1500B"/>
                </a:solidFill>
                <a:ea typeface="ヒラギノ角ゴ Pro W3" charset="-128"/>
              </a:rPr>
              <a:t>C</a:t>
            </a:r>
          </a:p>
          <a:p>
            <a:pPr marL="0" indent="0">
              <a:buFontTx/>
              <a:buNone/>
            </a:pPr>
            <a:r>
              <a:rPr lang="en-US" altLang="en-US" b="1">
                <a:ea typeface="ヒラギノ角ゴ Pro W3" charset="-128"/>
              </a:rPr>
              <a:t>Rationale: </a:t>
            </a:r>
            <a:r>
              <a:rPr lang="en-US" altLang="en-US">
                <a:ea typeface="ヒラギノ角ゴ Pro W3" charset="-128"/>
              </a:rPr>
              <a:t>Of all levels of EMS provider, the paramedic is trained in advanced medical care, including cardiac monitoring, IV therapy, and the administration of a variety of emergency drugs.</a:t>
            </a:r>
          </a:p>
          <a:p>
            <a:pPr marL="0" indent="0">
              <a:lnSpc>
                <a:spcPct val="90000"/>
              </a:lnSpc>
            </a:pPr>
            <a:endParaRPr lang="en-US" altLang="en-US">
              <a:ea typeface="ヒラギノ角ゴ Pro W3"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idx="4294967295"/>
            <p:custDataLst>
              <p:tags r:id="rId1"/>
            </p:custDataLst>
          </p:nvPr>
        </p:nvSpPr>
        <p:spPr/>
        <p:txBody>
          <a:bodyPr/>
          <a:lstStyle/>
          <a:p>
            <a:pPr eaLnBrk="1" hangingPunct="1">
              <a:defRPr/>
            </a:pPr>
            <a:r>
              <a:rPr lang="en-US" dirty="0" smtClean="0">
                <a:cs typeface="+mj-cs"/>
              </a:rPr>
              <a:t>Licensure Requirements</a:t>
            </a:r>
            <a:r>
              <a:rPr lang="en-US" sz="2400" dirty="0" smtClean="0">
                <a:cs typeface="+mj-cs"/>
              </a:rPr>
              <a:t> </a:t>
            </a:r>
            <a:r>
              <a:rPr lang="en-US" sz="2800" b="0" dirty="0" smtClean="0">
                <a:cs typeface="+mj-cs"/>
              </a:rPr>
              <a:t>(1 of</a:t>
            </a:r>
            <a:r>
              <a:rPr lang="en-US" sz="2800" b="0" dirty="0" smtClean="0">
                <a:solidFill>
                  <a:schemeClr val="tx1"/>
                </a:solidFill>
                <a:cs typeface="+mj-cs"/>
              </a:rPr>
              <a:t> </a:t>
            </a:r>
            <a:r>
              <a:rPr lang="en-US" sz="2800" b="0" dirty="0" smtClean="0">
                <a:cs typeface="+mj-cs"/>
              </a:rPr>
              <a:t>2) </a:t>
            </a:r>
            <a:endParaRPr lang="en-US" sz="2800" b="0" dirty="0">
              <a:cs typeface="+mj-cs"/>
            </a:endParaRPr>
          </a:p>
        </p:txBody>
      </p:sp>
      <p:sp>
        <p:nvSpPr>
          <p:cNvPr id="9219" name="Rectangle 3"/>
          <p:cNvSpPr>
            <a:spLocks noGrp="1" noChangeArrowheads="1"/>
          </p:cNvSpPr>
          <p:nvPr>
            <p:ph type="body" idx="4294967295"/>
            <p:custDataLst>
              <p:tags r:id="rId2"/>
            </p:custDataLst>
          </p:nvPr>
        </p:nvSpPr>
        <p:spPr>
          <a:extLst>
            <a:ext uri="{91240B29-F687-4F45-9708-019B960494DF}">
              <a14:hiddenLine xmlns:a14="http://schemas.microsoft.com/office/drawing/2010/main" w="19050" cap="flat">
                <a:solidFill>
                  <a:srgbClr val="000000"/>
                </a:solidFill>
                <a:miter lim="800000"/>
                <a:headEnd/>
                <a:tailEnd/>
              </a14:hiddenLine>
            </a:ext>
          </a:extLst>
        </p:spPr>
        <p:txBody>
          <a:bodyPr tIns="182880" rIns="137160"/>
          <a:lstStyle/>
          <a:p>
            <a:pPr eaLnBrk="1" hangingPunct="1">
              <a:tabLst>
                <a:tab pos="342900" algn="l"/>
              </a:tabLst>
            </a:pPr>
            <a:r>
              <a:rPr lang="en-US" altLang="en-US">
                <a:ea typeface="ヒラギノ角ゴ Pro W3" charset="-128"/>
              </a:rPr>
              <a:t>Requirements differ from state to state.</a:t>
            </a:r>
          </a:p>
          <a:p>
            <a:pPr eaLnBrk="1" hangingPunct="1">
              <a:tabLst>
                <a:tab pos="342900" algn="l"/>
              </a:tabLst>
            </a:pPr>
            <a:r>
              <a:rPr lang="en-US" altLang="en-US">
                <a:ea typeface="ヒラギノ角ゴ Pro W3" charset="-128"/>
              </a:rPr>
              <a:t>Typical requirements to be an EMT:</a:t>
            </a:r>
          </a:p>
          <a:p>
            <a:pPr eaLnBrk="1" hangingPunct="1">
              <a:tabLst>
                <a:tab pos="342900" algn="l"/>
              </a:tabLst>
            </a:pPr>
            <a:r>
              <a:rPr lang="en-US" altLang="en-US">
                <a:ea typeface="ヒラギノ角ゴ Pro W3" charset="-128"/>
              </a:rPr>
              <a:t>High school diploma or equivalent</a:t>
            </a:r>
          </a:p>
          <a:p>
            <a:pPr eaLnBrk="1" hangingPunct="1">
              <a:tabLst>
                <a:tab pos="342900" algn="l"/>
              </a:tabLst>
            </a:pPr>
            <a:r>
              <a:rPr lang="en-US" altLang="en-US">
                <a:ea typeface="ヒラギノ角ゴ Pro W3" charset="-128"/>
              </a:rPr>
              <a:t>Proof of immunization </a:t>
            </a:r>
          </a:p>
          <a:p>
            <a:pPr eaLnBrk="1" hangingPunct="1">
              <a:tabLst>
                <a:tab pos="342900" algn="l"/>
              </a:tabLst>
            </a:pPr>
            <a:r>
              <a:rPr lang="en-US" altLang="en-US">
                <a:ea typeface="ヒラギノ角ゴ Pro W3" charset="-128"/>
              </a:rPr>
              <a:t>Successful completion of background check and drug screening</a:t>
            </a:r>
          </a:p>
          <a:p>
            <a:pPr eaLnBrk="1" hangingPunct="1">
              <a:tabLst>
                <a:tab pos="342900" algn="l"/>
              </a:tabLst>
            </a:pPr>
            <a:r>
              <a:rPr lang="en-US" altLang="en-US">
                <a:ea typeface="ヒラギノ角ゴ Pro W3" charset="-128"/>
              </a:rPr>
              <a:t>Valid driver’s license </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title"/>
            <p:custDataLst>
              <p:tags r:id="rId1"/>
            </p:custDataLst>
          </p:nvPr>
        </p:nvSpPr>
        <p:spPr>
          <a:xfrm>
            <a:off x="685800" y="457200"/>
            <a:ext cx="7772400" cy="914400"/>
          </a:xfrm>
        </p:spPr>
        <p:txBody>
          <a:bodyPr/>
          <a:lstStyle/>
          <a:p>
            <a:pPr>
              <a:defRPr/>
            </a:pPr>
            <a:r>
              <a:rPr lang="en-US" dirty="0" smtClean="0">
                <a:cs typeface="+mj-cs"/>
              </a:rPr>
              <a:t>Review </a:t>
            </a:r>
            <a:r>
              <a:rPr lang="en-US" sz="2800" b="0" dirty="0" smtClean="0">
                <a:cs typeface="+mj-cs"/>
              </a:rPr>
              <a:t>(1 of 2)</a:t>
            </a:r>
          </a:p>
        </p:txBody>
      </p:sp>
      <p:sp>
        <p:nvSpPr>
          <p:cNvPr id="82947" name="Rectangle 3"/>
          <p:cNvSpPr>
            <a:spLocks noGrp="1" noChangeArrowheads="1"/>
          </p:cNvSpPr>
          <p:nvPr>
            <p:ph type="body" idx="1"/>
            <p:custDataLst>
              <p:tags r:id="rId2"/>
            </p:custDataLst>
          </p:nvPr>
        </p:nvSpPr>
        <p:spPr>
          <a:xfrm>
            <a:off x="685800" y="1447800"/>
            <a:ext cx="7772400" cy="4648200"/>
          </a:xfrm>
        </p:spPr>
        <p:txBody>
          <a:bodyPr tIns="182880"/>
          <a:lstStyle/>
          <a:p>
            <a:pPr marL="457200" indent="-457200">
              <a:spcBef>
                <a:spcPct val="0"/>
              </a:spcBef>
              <a:buFontTx/>
              <a:buAutoNum type="arabicPeriod" startAt="8"/>
            </a:pPr>
            <a:r>
              <a:rPr lang="en-US" altLang="en-US" sz="2400">
                <a:ea typeface="ヒラギノ角ゴ Pro W3" charset="-128"/>
              </a:rPr>
              <a:t>A patient who requires cardiac monitoring in the field would require, at a minimum, which level of EMS provider?</a:t>
            </a:r>
          </a:p>
          <a:p>
            <a:pPr marL="914400" lvl="1">
              <a:spcBef>
                <a:spcPct val="50000"/>
              </a:spcBef>
              <a:buFontTx/>
              <a:buAutoNum type="alphaUcPeriod"/>
            </a:pPr>
            <a:r>
              <a:rPr lang="en-US" altLang="en-US" sz="2200"/>
              <a:t>EMR</a:t>
            </a:r>
          </a:p>
          <a:p>
            <a:pPr marL="914400" lvl="1">
              <a:spcBef>
                <a:spcPct val="0"/>
              </a:spcBef>
              <a:buFontTx/>
              <a:buNone/>
            </a:pPr>
            <a:r>
              <a:rPr lang="en-US" altLang="en-US" sz="2200" b="1"/>
              <a:t>	Rationale: </a:t>
            </a:r>
            <a:r>
              <a:rPr lang="en-US" altLang="en-US" sz="2200">
                <a:solidFill>
                  <a:srgbClr val="C1500B"/>
                </a:solidFill>
              </a:rPr>
              <a:t>This level is trained to initiate BLS before an ambulance arrives.</a:t>
            </a:r>
          </a:p>
          <a:p>
            <a:pPr marL="914400" lvl="1">
              <a:spcBef>
                <a:spcPct val="50000"/>
              </a:spcBef>
              <a:buFontTx/>
              <a:buAutoNum type="alphaUcPeriod" startAt="2"/>
            </a:pPr>
            <a:r>
              <a:rPr lang="en-US" altLang="en-US" sz="2200"/>
              <a:t>EMT</a:t>
            </a:r>
          </a:p>
          <a:p>
            <a:pPr marL="914400" lvl="1">
              <a:spcBef>
                <a:spcPct val="0"/>
              </a:spcBef>
              <a:buFontTx/>
              <a:buNone/>
            </a:pPr>
            <a:r>
              <a:rPr lang="en-US" altLang="en-US" sz="2200" b="1"/>
              <a:t>	Rationale: </a:t>
            </a:r>
            <a:r>
              <a:rPr lang="en-US" altLang="en-US" sz="2200">
                <a:solidFill>
                  <a:srgbClr val="C1500B"/>
                </a:solidFill>
              </a:rPr>
              <a:t>This level has the knowledge and skills to provide basic emergency care.</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title"/>
            <p:custDataLst>
              <p:tags r:id="rId1"/>
            </p:custDataLst>
          </p:nvPr>
        </p:nvSpPr>
        <p:spPr>
          <a:xfrm>
            <a:off x="685800" y="457200"/>
            <a:ext cx="7772400" cy="914400"/>
          </a:xfrm>
        </p:spPr>
        <p:txBody>
          <a:bodyPr/>
          <a:lstStyle/>
          <a:p>
            <a:pPr>
              <a:defRPr/>
            </a:pPr>
            <a:r>
              <a:rPr lang="en-US" dirty="0" smtClean="0">
                <a:cs typeface="+mj-cs"/>
              </a:rPr>
              <a:t>Review </a:t>
            </a:r>
            <a:r>
              <a:rPr lang="en-US" sz="2800" b="0" dirty="0" smtClean="0">
                <a:cs typeface="+mj-cs"/>
              </a:rPr>
              <a:t>(2 of 2)</a:t>
            </a:r>
          </a:p>
        </p:txBody>
      </p:sp>
      <p:sp>
        <p:nvSpPr>
          <p:cNvPr id="83971" name="Rectangle 3"/>
          <p:cNvSpPr>
            <a:spLocks noGrp="1" noChangeArrowheads="1"/>
          </p:cNvSpPr>
          <p:nvPr>
            <p:ph type="body" idx="1"/>
            <p:custDataLst>
              <p:tags r:id="rId2"/>
            </p:custDataLst>
          </p:nvPr>
        </p:nvSpPr>
        <p:spPr>
          <a:xfrm>
            <a:off x="685800" y="1447800"/>
            <a:ext cx="7772400" cy="4648200"/>
          </a:xfrm>
        </p:spPr>
        <p:txBody>
          <a:bodyPr tIns="182880"/>
          <a:lstStyle/>
          <a:p>
            <a:pPr marL="457200" indent="-457200">
              <a:spcBef>
                <a:spcPct val="0"/>
              </a:spcBef>
              <a:buFontTx/>
              <a:buAutoNum type="arabicPeriod" startAt="8"/>
            </a:pPr>
            <a:r>
              <a:rPr lang="en-US" altLang="en-US" sz="2400">
                <a:ea typeface="ヒラギノ角ゴ Pro W3" charset="-128"/>
              </a:rPr>
              <a:t>A patient who requires cardiac monitoring in the field would require, at a minimum, which level of EMS provider?</a:t>
            </a:r>
          </a:p>
          <a:p>
            <a:pPr marL="914400" lvl="1">
              <a:spcBef>
                <a:spcPct val="50000"/>
              </a:spcBef>
              <a:buFontTx/>
              <a:buAutoNum type="alphaUcPeriod" startAt="3"/>
            </a:pPr>
            <a:r>
              <a:rPr lang="en-US" altLang="en-US" sz="2200"/>
              <a:t>Paramedic</a:t>
            </a:r>
          </a:p>
          <a:p>
            <a:pPr marL="914400" lvl="1">
              <a:spcBef>
                <a:spcPct val="0"/>
              </a:spcBef>
              <a:buFontTx/>
              <a:buNone/>
            </a:pPr>
            <a:r>
              <a:rPr lang="en-US" altLang="en-US" sz="2200" b="1"/>
              <a:t>	Rationale: </a:t>
            </a:r>
            <a:r>
              <a:rPr lang="en-US" altLang="en-US" sz="2200">
                <a:solidFill>
                  <a:srgbClr val="C1500B"/>
                </a:solidFill>
              </a:rPr>
              <a:t>Correct answer </a:t>
            </a:r>
          </a:p>
          <a:p>
            <a:pPr marL="914400" lvl="1">
              <a:spcBef>
                <a:spcPct val="50000"/>
              </a:spcBef>
              <a:buFontTx/>
              <a:buAutoNum type="alphaUcPeriod" startAt="4"/>
            </a:pPr>
            <a:r>
              <a:rPr lang="en-US" altLang="en-US" sz="2200"/>
              <a:t>AEMT</a:t>
            </a:r>
          </a:p>
          <a:p>
            <a:pPr marL="914400" lvl="1">
              <a:spcBef>
                <a:spcPct val="0"/>
              </a:spcBef>
              <a:buFontTx/>
              <a:buNone/>
            </a:pPr>
            <a:r>
              <a:rPr lang="en-US" altLang="en-US" sz="2200" b="1"/>
              <a:t>	Rationale: </a:t>
            </a:r>
            <a:r>
              <a:rPr lang="en-US" altLang="en-US" sz="2200">
                <a:solidFill>
                  <a:srgbClr val="C1500B"/>
                </a:solidFill>
              </a:rPr>
              <a:t>This level is not trained to perform cardiac monitoring.</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title"/>
            <p:custDataLst>
              <p:tags r:id="rId1"/>
            </p:custDataLst>
          </p:nvPr>
        </p:nvSpPr>
        <p:spPr>
          <a:xfrm>
            <a:off x="685800" y="457200"/>
            <a:ext cx="7772400" cy="914400"/>
          </a:xfrm>
        </p:spPr>
        <p:txBody>
          <a:bodyPr/>
          <a:lstStyle/>
          <a:p>
            <a:pPr>
              <a:defRPr/>
            </a:pPr>
            <a:r>
              <a:rPr lang="en-US" dirty="0">
                <a:ea typeface="+mj-ea"/>
                <a:cs typeface="+mj-cs"/>
              </a:rPr>
              <a:t>Review</a:t>
            </a:r>
          </a:p>
        </p:txBody>
      </p:sp>
      <p:sp>
        <p:nvSpPr>
          <p:cNvPr id="84995" name="Rectangle 3"/>
          <p:cNvSpPr>
            <a:spLocks noGrp="1" noChangeArrowheads="1"/>
          </p:cNvSpPr>
          <p:nvPr>
            <p:ph type="body" idx="1"/>
            <p:custDataLst>
              <p:tags r:id="rId2"/>
            </p:custDataLst>
          </p:nvPr>
        </p:nvSpPr>
        <p:spPr>
          <a:xfrm>
            <a:off x="685800" y="1447800"/>
            <a:ext cx="7772400" cy="4648200"/>
          </a:xfrm>
        </p:spPr>
        <p:txBody>
          <a:bodyPr tIns="182880" rIns="228600"/>
          <a:lstStyle/>
          <a:p>
            <a:pPr marL="457200" indent="-457200">
              <a:spcAft>
                <a:spcPct val="50000"/>
              </a:spcAft>
              <a:buFontTx/>
              <a:buAutoNum type="arabicPeriod" startAt="9"/>
            </a:pPr>
            <a:r>
              <a:rPr lang="en-US" altLang="en-US" sz="2400">
                <a:ea typeface="ヒラギノ角ゴ Pro W3" charset="-128"/>
              </a:rPr>
              <a:t>Which of the following is a professional responsibility of the EMT? </a:t>
            </a:r>
          </a:p>
          <a:p>
            <a:pPr marL="914400" lvl="1">
              <a:buFontTx/>
              <a:buAutoNum type="alphaUcPeriod"/>
            </a:pPr>
            <a:r>
              <a:rPr lang="en-US" altLang="en-US" sz="2200"/>
              <a:t>Telling the family of a dying patient that everything</a:t>
            </a:r>
            <a:br>
              <a:rPr lang="en-US" altLang="en-US" sz="2200"/>
            </a:br>
            <a:r>
              <a:rPr lang="en-US" altLang="en-US" sz="2200"/>
              <a:t>will be OK</a:t>
            </a:r>
          </a:p>
          <a:p>
            <a:pPr marL="914400" lvl="1">
              <a:buFontTx/>
              <a:buAutoNum type="alphaUcPeriod"/>
            </a:pPr>
            <a:r>
              <a:rPr lang="en-US" altLang="en-US" sz="2200"/>
              <a:t>Maintaining only the skills that the EMT feels uncomfortable with</a:t>
            </a:r>
          </a:p>
          <a:p>
            <a:pPr marL="914400" lvl="1">
              <a:buFontTx/>
              <a:buAutoNum type="alphaUcPeriod"/>
            </a:pPr>
            <a:r>
              <a:rPr lang="en-US" altLang="en-US" sz="2200"/>
              <a:t>Maintaining a professional demeanor even under the most stressful situations</a:t>
            </a:r>
          </a:p>
          <a:p>
            <a:pPr marL="914400" lvl="1">
              <a:buFontTx/>
              <a:buAutoNum type="alphaUcPeriod"/>
            </a:pPr>
            <a:r>
              <a:rPr lang="en-US" altLang="en-US" sz="2200"/>
              <a:t>Advising an emergency department nurse that patient reports are given only to a physician</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title"/>
            <p:custDataLst>
              <p:tags r:id="rId1"/>
            </p:custDataLst>
          </p:nvPr>
        </p:nvSpPr>
        <p:spPr>
          <a:xfrm>
            <a:off x="685800" y="457200"/>
            <a:ext cx="7772400" cy="914400"/>
          </a:xfrm>
        </p:spPr>
        <p:txBody>
          <a:bodyPr/>
          <a:lstStyle/>
          <a:p>
            <a:pPr>
              <a:defRPr/>
            </a:pPr>
            <a:r>
              <a:rPr lang="en-US" dirty="0">
                <a:ea typeface="+mj-ea"/>
                <a:cs typeface="+mj-cs"/>
              </a:rPr>
              <a:t>Review</a:t>
            </a:r>
          </a:p>
        </p:txBody>
      </p:sp>
      <p:sp>
        <p:nvSpPr>
          <p:cNvPr id="86019" name="Rectangle 3"/>
          <p:cNvSpPr>
            <a:spLocks noGrp="1" noChangeArrowheads="1"/>
          </p:cNvSpPr>
          <p:nvPr>
            <p:ph type="body" idx="1"/>
            <p:custDataLst>
              <p:tags r:id="rId2"/>
            </p:custDataLst>
          </p:nvPr>
        </p:nvSpPr>
        <p:spPr>
          <a:xfrm>
            <a:off x="685800" y="1447800"/>
            <a:ext cx="7772400" cy="4648200"/>
          </a:xfrm>
        </p:spPr>
        <p:txBody>
          <a:bodyPr/>
          <a:lstStyle/>
          <a:p>
            <a:pPr marL="0" indent="0">
              <a:buFontTx/>
              <a:buNone/>
            </a:pPr>
            <a:r>
              <a:rPr lang="en-US" altLang="en-US" b="1">
                <a:ea typeface="ヒラギノ角ゴ Pro W3" charset="-128"/>
              </a:rPr>
              <a:t>Answer: </a:t>
            </a:r>
            <a:r>
              <a:rPr lang="en-US" altLang="en-US">
                <a:solidFill>
                  <a:srgbClr val="C1500B"/>
                </a:solidFill>
                <a:ea typeface="ヒラギノ角ゴ Pro W3" charset="-128"/>
              </a:rPr>
              <a:t>C</a:t>
            </a:r>
          </a:p>
          <a:p>
            <a:pPr marL="0" indent="0">
              <a:buFontTx/>
              <a:buNone/>
            </a:pPr>
            <a:r>
              <a:rPr lang="en-US" altLang="en-US" b="1">
                <a:ea typeface="ヒラギノ角ゴ Pro W3" charset="-128"/>
              </a:rPr>
              <a:t>Rationale: </a:t>
            </a:r>
            <a:r>
              <a:rPr lang="en-US" altLang="en-US">
                <a:ea typeface="ヒラギノ角ゴ Pro W3" charset="-128"/>
              </a:rPr>
              <a:t>Because the public relies upon the EMT to remain calm when others cannot, he or she must project a professional and calm demeanor even when under extreme stress.</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title"/>
            <p:custDataLst>
              <p:tags r:id="rId1"/>
            </p:custDataLst>
          </p:nvPr>
        </p:nvSpPr>
        <p:spPr>
          <a:xfrm>
            <a:off x="685800" y="457200"/>
            <a:ext cx="7772400" cy="914400"/>
          </a:xfrm>
        </p:spPr>
        <p:txBody>
          <a:bodyPr/>
          <a:lstStyle/>
          <a:p>
            <a:pPr>
              <a:defRPr/>
            </a:pPr>
            <a:r>
              <a:rPr lang="en-US" dirty="0" smtClean="0">
                <a:cs typeface="+mj-cs"/>
              </a:rPr>
              <a:t>Review </a:t>
            </a:r>
            <a:r>
              <a:rPr lang="en-US" sz="2800" b="0" dirty="0" smtClean="0">
                <a:cs typeface="+mj-cs"/>
              </a:rPr>
              <a:t>(1 of 2)</a:t>
            </a:r>
          </a:p>
        </p:txBody>
      </p:sp>
      <p:sp>
        <p:nvSpPr>
          <p:cNvPr id="87043" name="Rectangle 3"/>
          <p:cNvSpPr>
            <a:spLocks noGrp="1" noChangeArrowheads="1"/>
          </p:cNvSpPr>
          <p:nvPr>
            <p:ph type="body" idx="1"/>
            <p:custDataLst>
              <p:tags r:id="rId2"/>
            </p:custDataLst>
          </p:nvPr>
        </p:nvSpPr>
        <p:spPr>
          <a:xfrm>
            <a:off x="685800" y="1447800"/>
            <a:ext cx="7772400" cy="4648200"/>
          </a:xfrm>
        </p:spPr>
        <p:txBody>
          <a:bodyPr tIns="182880"/>
          <a:lstStyle/>
          <a:p>
            <a:pPr marL="457200" indent="-457200">
              <a:spcBef>
                <a:spcPct val="0"/>
              </a:spcBef>
              <a:buFontTx/>
              <a:buAutoNum type="arabicPeriod" startAt="9"/>
            </a:pPr>
            <a:r>
              <a:rPr lang="en-US" altLang="en-US" sz="2400">
                <a:ea typeface="ヒラギノ角ゴ Pro W3" charset="-128"/>
              </a:rPr>
              <a:t>Which of the following is a professional responsibility of the EMT? </a:t>
            </a:r>
          </a:p>
          <a:p>
            <a:pPr marL="914400" lvl="1">
              <a:spcBef>
                <a:spcPct val="50000"/>
              </a:spcBef>
              <a:buFontTx/>
              <a:buAutoNum type="alphaUcPeriod"/>
            </a:pPr>
            <a:r>
              <a:rPr lang="en-US" altLang="en-US" sz="2200"/>
              <a:t>Telling the family of a dying patient that everything will be OK</a:t>
            </a:r>
          </a:p>
          <a:p>
            <a:pPr marL="914400" lvl="1">
              <a:spcBef>
                <a:spcPct val="0"/>
              </a:spcBef>
              <a:buFontTx/>
              <a:buNone/>
            </a:pPr>
            <a:r>
              <a:rPr lang="en-US" altLang="en-US" sz="2200"/>
              <a:t>	</a:t>
            </a:r>
            <a:r>
              <a:rPr lang="en-US" altLang="en-US" sz="2200" b="1"/>
              <a:t>Rationale: </a:t>
            </a:r>
            <a:r>
              <a:rPr lang="en-US" altLang="en-US" sz="2200">
                <a:solidFill>
                  <a:srgbClr val="C1500B"/>
                </a:solidFill>
              </a:rPr>
              <a:t>Discussions about dying patients are handled by providers of a higher level.</a:t>
            </a:r>
          </a:p>
          <a:p>
            <a:pPr marL="914400" lvl="1">
              <a:spcBef>
                <a:spcPct val="50000"/>
              </a:spcBef>
              <a:buFontTx/>
              <a:buAutoNum type="alphaUcPeriod" startAt="2"/>
            </a:pPr>
            <a:r>
              <a:rPr lang="en-US" altLang="en-US" sz="2200"/>
              <a:t>Maintaining only the skills that the EMT he feels uncomfortable with</a:t>
            </a:r>
          </a:p>
          <a:p>
            <a:pPr marL="914400" lvl="1">
              <a:spcBef>
                <a:spcPct val="0"/>
              </a:spcBef>
              <a:buFontTx/>
              <a:buNone/>
            </a:pPr>
            <a:r>
              <a:rPr lang="en-US" altLang="en-US" sz="2200"/>
              <a:t>	</a:t>
            </a:r>
            <a:r>
              <a:rPr lang="en-US" altLang="en-US" sz="2200" b="1"/>
              <a:t>Rationale: </a:t>
            </a:r>
            <a:r>
              <a:rPr lang="en-US" altLang="en-US" sz="2200">
                <a:solidFill>
                  <a:srgbClr val="C1500B"/>
                </a:solidFill>
              </a:rPr>
              <a:t>The quality of care depends upon your ability, so you must maintain all of your skills.</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title"/>
            <p:custDataLst>
              <p:tags r:id="rId1"/>
            </p:custDataLst>
          </p:nvPr>
        </p:nvSpPr>
        <p:spPr>
          <a:xfrm>
            <a:off x="685800" y="457200"/>
            <a:ext cx="7772400" cy="914400"/>
          </a:xfrm>
        </p:spPr>
        <p:txBody>
          <a:bodyPr/>
          <a:lstStyle/>
          <a:p>
            <a:pPr>
              <a:defRPr/>
            </a:pPr>
            <a:r>
              <a:rPr lang="en-US" dirty="0" smtClean="0">
                <a:cs typeface="+mj-cs"/>
              </a:rPr>
              <a:t>Review </a:t>
            </a:r>
            <a:r>
              <a:rPr lang="en-US" sz="2800" b="0" dirty="0" smtClean="0">
                <a:cs typeface="+mj-cs"/>
              </a:rPr>
              <a:t>(2 of 2)</a:t>
            </a:r>
          </a:p>
        </p:txBody>
      </p:sp>
      <p:sp>
        <p:nvSpPr>
          <p:cNvPr id="88067" name="Rectangle 3"/>
          <p:cNvSpPr>
            <a:spLocks noGrp="1" noChangeArrowheads="1"/>
          </p:cNvSpPr>
          <p:nvPr>
            <p:ph type="body" idx="1"/>
            <p:custDataLst>
              <p:tags r:id="rId2"/>
            </p:custDataLst>
          </p:nvPr>
        </p:nvSpPr>
        <p:spPr>
          <a:xfrm>
            <a:off x="685800" y="1447800"/>
            <a:ext cx="7772400" cy="4648200"/>
          </a:xfrm>
        </p:spPr>
        <p:txBody>
          <a:bodyPr tIns="182880"/>
          <a:lstStyle/>
          <a:p>
            <a:pPr marL="457200" indent="-457200">
              <a:spcBef>
                <a:spcPct val="0"/>
              </a:spcBef>
              <a:buFontTx/>
              <a:buAutoNum type="arabicPeriod" startAt="9"/>
            </a:pPr>
            <a:r>
              <a:rPr lang="en-US" altLang="en-US" sz="2400">
                <a:ea typeface="ヒラギノ角ゴ Pro W3" charset="-128"/>
              </a:rPr>
              <a:t>Which of the following is a professional responsibility of the EMT? </a:t>
            </a:r>
          </a:p>
          <a:p>
            <a:pPr marL="914400" lvl="1">
              <a:spcBef>
                <a:spcPct val="50000"/>
              </a:spcBef>
              <a:buFontTx/>
              <a:buAutoNum type="alphaUcPeriod" startAt="3"/>
            </a:pPr>
            <a:r>
              <a:rPr lang="en-US" altLang="en-US" sz="2200"/>
              <a:t>Maintaining a professional demeanor even under the most stressful situations</a:t>
            </a:r>
          </a:p>
          <a:p>
            <a:pPr marL="914400" lvl="1">
              <a:spcBef>
                <a:spcPct val="0"/>
              </a:spcBef>
              <a:buFontTx/>
              <a:buNone/>
            </a:pPr>
            <a:r>
              <a:rPr lang="en-US" altLang="en-US" sz="2200"/>
              <a:t>	</a:t>
            </a:r>
            <a:r>
              <a:rPr lang="en-US" altLang="en-US" sz="2200" b="1"/>
              <a:t>Rationale: </a:t>
            </a:r>
            <a:r>
              <a:rPr lang="en-US" altLang="en-US" sz="2200">
                <a:solidFill>
                  <a:srgbClr val="C1500B"/>
                </a:solidFill>
              </a:rPr>
              <a:t>Correct answer  </a:t>
            </a:r>
          </a:p>
          <a:p>
            <a:pPr marL="914400" lvl="1">
              <a:spcBef>
                <a:spcPct val="50000"/>
              </a:spcBef>
              <a:buFontTx/>
              <a:buAutoNum type="alphaUcPeriod" startAt="4"/>
            </a:pPr>
            <a:r>
              <a:rPr lang="en-US" altLang="en-US" sz="2200"/>
              <a:t>Advising an emergency department nurse that patient reports are given only to a physician</a:t>
            </a:r>
          </a:p>
          <a:p>
            <a:pPr marL="914400" lvl="1">
              <a:spcBef>
                <a:spcPct val="0"/>
              </a:spcBef>
              <a:buFontTx/>
              <a:buNone/>
            </a:pPr>
            <a:r>
              <a:rPr lang="en-US" altLang="en-US" sz="2200"/>
              <a:t>	</a:t>
            </a:r>
            <a:r>
              <a:rPr lang="en-US" altLang="en-US" sz="2200" b="1"/>
              <a:t>Rationale: </a:t>
            </a:r>
            <a:r>
              <a:rPr lang="en-US" altLang="en-US" sz="2200">
                <a:solidFill>
                  <a:srgbClr val="C1500B"/>
                </a:solidFill>
              </a:rPr>
              <a:t>You must give your report to the receiving hospital emergency department staff, including a nurse.</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title"/>
            <p:custDataLst>
              <p:tags r:id="rId1"/>
            </p:custDataLst>
          </p:nvPr>
        </p:nvSpPr>
        <p:spPr>
          <a:xfrm>
            <a:off x="685800" y="457200"/>
            <a:ext cx="7772400" cy="914400"/>
          </a:xfrm>
        </p:spPr>
        <p:txBody>
          <a:bodyPr/>
          <a:lstStyle/>
          <a:p>
            <a:pPr>
              <a:defRPr/>
            </a:pPr>
            <a:r>
              <a:rPr lang="en-US" dirty="0">
                <a:ea typeface="+mj-ea"/>
                <a:cs typeface="+mj-cs"/>
              </a:rPr>
              <a:t>Review</a:t>
            </a:r>
          </a:p>
        </p:txBody>
      </p:sp>
      <p:sp>
        <p:nvSpPr>
          <p:cNvPr id="89091" name="Rectangle 3"/>
          <p:cNvSpPr>
            <a:spLocks noGrp="1" noChangeArrowheads="1"/>
          </p:cNvSpPr>
          <p:nvPr>
            <p:ph type="body" idx="1"/>
            <p:custDataLst>
              <p:tags r:id="rId2"/>
            </p:custDataLst>
          </p:nvPr>
        </p:nvSpPr>
        <p:spPr>
          <a:xfrm>
            <a:off x="685800" y="1447800"/>
            <a:ext cx="7772400" cy="4648200"/>
          </a:xfrm>
        </p:spPr>
        <p:txBody>
          <a:bodyPr tIns="182880" rIns="228600"/>
          <a:lstStyle/>
          <a:p>
            <a:pPr marL="533400" indent="-533400">
              <a:spcAft>
                <a:spcPct val="50000"/>
              </a:spcAft>
              <a:buFontTx/>
              <a:buAutoNum type="arabicPeriod" startAt="10"/>
            </a:pPr>
            <a:r>
              <a:rPr lang="en-US" altLang="en-US" sz="2400">
                <a:ea typeface="ヒラギノ角ゴ Pro W3" charset="-128"/>
              </a:rPr>
              <a:t>Emergency patient care occurs in progressive phases. What occurs first?</a:t>
            </a:r>
          </a:p>
          <a:p>
            <a:pPr marL="1028700" lvl="1" indent="-457200">
              <a:spcAft>
                <a:spcPct val="25000"/>
              </a:spcAft>
              <a:buFontTx/>
              <a:buAutoNum type="alphaUcPeriod"/>
            </a:pPr>
            <a:r>
              <a:rPr lang="en-US" altLang="en-US" sz="2100"/>
              <a:t>Activation of EMS</a:t>
            </a:r>
          </a:p>
          <a:p>
            <a:pPr marL="1028700" lvl="1" indent="-457200">
              <a:spcAft>
                <a:spcPct val="25000"/>
              </a:spcAft>
              <a:buFontTx/>
              <a:buAutoNum type="alphaUcPeriod"/>
            </a:pPr>
            <a:r>
              <a:rPr lang="en-US" altLang="en-US" sz="2100"/>
              <a:t>Initial prehospital care</a:t>
            </a:r>
          </a:p>
          <a:p>
            <a:pPr marL="1028700" lvl="1" indent="-457200">
              <a:spcAft>
                <a:spcPct val="25000"/>
              </a:spcAft>
              <a:buFontTx/>
              <a:buAutoNum type="alphaUcPeriod"/>
            </a:pPr>
            <a:r>
              <a:rPr lang="en-US" altLang="en-US" sz="2100"/>
              <a:t>The patient receives definitive care</a:t>
            </a:r>
          </a:p>
          <a:p>
            <a:pPr marL="1028700" lvl="1" indent="-457200">
              <a:spcAft>
                <a:spcPct val="25000"/>
              </a:spcAft>
              <a:buFontTx/>
              <a:buAutoNum type="alphaUcPeriod"/>
            </a:pPr>
            <a:r>
              <a:rPr lang="en-US" altLang="en-US" sz="2100"/>
              <a:t>Incident recognition</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custDataLst>
              <p:tags r:id="rId1"/>
            </p:custDataLst>
          </p:nvPr>
        </p:nvSpPr>
        <p:spPr>
          <a:xfrm>
            <a:off x="685800" y="457200"/>
            <a:ext cx="7772400" cy="914400"/>
          </a:xfrm>
        </p:spPr>
        <p:txBody>
          <a:bodyPr/>
          <a:lstStyle/>
          <a:p>
            <a:pPr>
              <a:defRPr/>
            </a:pPr>
            <a:r>
              <a:rPr lang="en-US" dirty="0">
                <a:ea typeface="+mj-ea"/>
                <a:cs typeface="+mj-cs"/>
              </a:rPr>
              <a:t>Review</a:t>
            </a:r>
          </a:p>
        </p:txBody>
      </p:sp>
      <p:sp>
        <p:nvSpPr>
          <p:cNvPr id="90115" name="Rectangle 3"/>
          <p:cNvSpPr>
            <a:spLocks noGrp="1" noChangeArrowheads="1"/>
          </p:cNvSpPr>
          <p:nvPr>
            <p:ph type="body" idx="1"/>
            <p:custDataLst>
              <p:tags r:id="rId2"/>
            </p:custDataLst>
          </p:nvPr>
        </p:nvSpPr>
        <p:spPr>
          <a:xfrm>
            <a:off x="685800" y="1447800"/>
            <a:ext cx="7772400" cy="4648200"/>
          </a:xfrm>
        </p:spPr>
        <p:txBody>
          <a:bodyPr/>
          <a:lstStyle/>
          <a:p>
            <a:pPr marL="0" indent="0">
              <a:buFontTx/>
              <a:buNone/>
            </a:pPr>
            <a:r>
              <a:rPr lang="en-US" altLang="en-US" b="1">
                <a:ea typeface="ヒラギノ角ゴ Pro W3" charset="-128"/>
              </a:rPr>
              <a:t>Answer: </a:t>
            </a:r>
            <a:r>
              <a:rPr lang="en-US" altLang="en-US">
                <a:solidFill>
                  <a:srgbClr val="C1500B"/>
                </a:solidFill>
                <a:ea typeface="ヒラギノ角ゴ Pro W3" charset="-128"/>
              </a:rPr>
              <a:t>D</a:t>
            </a:r>
          </a:p>
          <a:p>
            <a:pPr marL="0" indent="0">
              <a:buFontTx/>
              <a:buNone/>
            </a:pPr>
            <a:r>
              <a:rPr lang="en-US" altLang="en-US" b="1">
                <a:ea typeface="ヒラギノ角ゴ Pro W3" charset="-128"/>
              </a:rPr>
              <a:t>Rationale: </a:t>
            </a:r>
            <a:r>
              <a:rPr lang="en-US" altLang="en-US">
                <a:ea typeface="ヒラギノ角ゴ Pro W3" charset="-128"/>
              </a:rPr>
              <a:t>Someone must recognize an emergency before EMS can be activated.</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title"/>
            <p:custDataLst>
              <p:tags r:id="rId1"/>
            </p:custDataLst>
          </p:nvPr>
        </p:nvSpPr>
        <p:spPr>
          <a:xfrm>
            <a:off x="685800" y="457200"/>
            <a:ext cx="7772400" cy="914400"/>
          </a:xfrm>
        </p:spPr>
        <p:txBody>
          <a:bodyPr/>
          <a:lstStyle/>
          <a:p>
            <a:pPr>
              <a:defRPr/>
            </a:pPr>
            <a:r>
              <a:rPr lang="en-US" dirty="0" smtClean="0">
                <a:cs typeface="+mj-cs"/>
              </a:rPr>
              <a:t>Review </a:t>
            </a:r>
            <a:r>
              <a:rPr lang="en-US" sz="2800" b="0" dirty="0" smtClean="0">
                <a:cs typeface="+mj-cs"/>
              </a:rPr>
              <a:t>(1 of 2)</a:t>
            </a:r>
          </a:p>
        </p:txBody>
      </p:sp>
      <p:sp>
        <p:nvSpPr>
          <p:cNvPr id="91139" name="Rectangle 3"/>
          <p:cNvSpPr>
            <a:spLocks noGrp="1" noChangeArrowheads="1"/>
          </p:cNvSpPr>
          <p:nvPr>
            <p:ph type="body" idx="1"/>
            <p:custDataLst>
              <p:tags r:id="rId2"/>
            </p:custDataLst>
          </p:nvPr>
        </p:nvSpPr>
        <p:spPr>
          <a:xfrm>
            <a:off x="685800" y="1447800"/>
            <a:ext cx="7772400" cy="4648200"/>
          </a:xfrm>
        </p:spPr>
        <p:txBody>
          <a:bodyPr/>
          <a:lstStyle/>
          <a:p>
            <a:pPr marL="571500" indent="-571500">
              <a:spcBef>
                <a:spcPct val="25000"/>
              </a:spcBef>
              <a:buFontTx/>
              <a:buAutoNum type="arabicPeriod" startAt="10"/>
            </a:pPr>
            <a:r>
              <a:rPr lang="en-US" altLang="en-US" sz="2400">
                <a:ea typeface="ヒラギノ角ゴ Pro W3" charset="-128"/>
              </a:rPr>
              <a:t>Emergency patient care occurs in progressive phases. What occurs first?</a:t>
            </a:r>
          </a:p>
          <a:p>
            <a:pPr marL="1028700" lvl="1">
              <a:spcBef>
                <a:spcPct val="50000"/>
              </a:spcBef>
              <a:buFontTx/>
              <a:buAutoNum type="alphaUcPeriod"/>
            </a:pPr>
            <a:r>
              <a:rPr lang="en-US" altLang="en-US" sz="2200"/>
              <a:t>Activation of EMS</a:t>
            </a:r>
          </a:p>
          <a:p>
            <a:pPr marL="1028700" lvl="1">
              <a:spcBef>
                <a:spcPct val="0"/>
              </a:spcBef>
              <a:buFontTx/>
              <a:buNone/>
            </a:pPr>
            <a:r>
              <a:rPr lang="en-US" altLang="en-US" sz="2200"/>
              <a:t>	</a:t>
            </a:r>
            <a:r>
              <a:rPr lang="en-US" altLang="en-US" sz="2200" b="1"/>
              <a:t>Rationale: </a:t>
            </a:r>
            <a:r>
              <a:rPr lang="en-US" altLang="en-US" sz="2200">
                <a:solidFill>
                  <a:srgbClr val="C1500B"/>
                </a:solidFill>
              </a:rPr>
              <a:t>This occurs once an incident is recognized.</a:t>
            </a:r>
          </a:p>
          <a:p>
            <a:pPr marL="1028700" lvl="1">
              <a:spcBef>
                <a:spcPct val="50000"/>
              </a:spcBef>
              <a:buFontTx/>
              <a:buAutoNum type="alphaUcPeriod" startAt="2"/>
            </a:pPr>
            <a:r>
              <a:rPr lang="en-US" altLang="en-US" sz="2200"/>
              <a:t>Initial prehospital care</a:t>
            </a:r>
          </a:p>
          <a:p>
            <a:pPr marL="1028700" lvl="1">
              <a:spcBef>
                <a:spcPct val="0"/>
              </a:spcBef>
              <a:buFontTx/>
              <a:buNone/>
            </a:pPr>
            <a:r>
              <a:rPr lang="en-US" altLang="en-US" sz="2200"/>
              <a:t>	</a:t>
            </a:r>
            <a:r>
              <a:rPr lang="en-US" altLang="en-US" sz="2200" b="1"/>
              <a:t>Rationale: </a:t>
            </a:r>
            <a:r>
              <a:rPr lang="en-US" altLang="en-US" sz="2200">
                <a:solidFill>
                  <a:srgbClr val="C1500B"/>
                </a:solidFill>
              </a:rPr>
              <a:t>This occurs when the EMT arrives on scene.</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title"/>
            <p:custDataLst>
              <p:tags r:id="rId1"/>
            </p:custDataLst>
          </p:nvPr>
        </p:nvSpPr>
        <p:spPr>
          <a:xfrm>
            <a:off x="685800" y="457200"/>
            <a:ext cx="7772400" cy="914400"/>
          </a:xfrm>
        </p:spPr>
        <p:txBody>
          <a:bodyPr/>
          <a:lstStyle/>
          <a:p>
            <a:pPr>
              <a:defRPr/>
            </a:pPr>
            <a:r>
              <a:rPr lang="en-US" dirty="0" smtClean="0">
                <a:cs typeface="+mj-cs"/>
              </a:rPr>
              <a:t>Review </a:t>
            </a:r>
            <a:r>
              <a:rPr lang="en-US" sz="2800" b="0" dirty="0" smtClean="0">
                <a:cs typeface="+mj-cs"/>
              </a:rPr>
              <a:t>(2 of 2)</a:t>
            </a:r>
          </a:p>
        </p:txBody>
      </p:sp>
      <p:sp>
        <p:nvSpPr>
          <p:cNvPr id="92163" name="Rectangle 3"/>
          <p:cNvSpPr>
            <a:spLocks noGrp="1" noChangeArrowheads="1"/>
          </p:cNvSpPr>
          <p:nvPr>
            <p:ph type="body" idx="1"/>
            <p:custDataLst>
              <p:tags r:id="rId2"/>
            </p:custDataLst>
          </p:nvPr>
        </p:nvSpPr>
        <p:spPr>
          <a:xfrm>
            <a:off x="685800" y="1447800"/>
            <a:ext cx="7772400" cy="4648200"/>
          </a:xfrm>
        </p:spPr>
        <p:txBody>
          <a:bodyPr/>
          <a:lstStyle/>
          <a:p>
            <a:pPr marL="571500" indent="-571500">
              <a:spcBef>
                <a:spcPct val="25000"/>
              </a:spcBef>
              <a:buFontTx/>
              <a:buAutoNum type="arabicPeriod" startAt="10"/>
            </a:pPr>
            <a:r>
              <a:rPr lang="en-US" altLang="en-US" sz="2400">
                <a:ea typeface="ヒラギノ角ゴ Pro W3" charset="-128"/>
              </a:rPr>
              <a:t>Emergency patient care occurs in progressive phases. What occurs first?</a:t>
            </a:r>
          </a:p>
          <a:p>
            <a:pPr marL="1028700" lvl="1">
              <a:spcBef>
                <a:spcPct val="50000"/>
              </a:spcBef>
              <a:buFontTx/>
              <a:buAutoNum type="alphaUcPeriod" startAt="3"/>
            </a:pPr>
            <a:r>
              <a:rPr lang="en-US" altLang="en-US" sz="2200"/>
              <a:t>The patient receives definitive care</a:t>
            </a:r>
          </a:p>
          <a:p>
            <a:pPr marL="1028700" lvl="1">
              <a:spcBef>
                <a:spcPct val="0"/>
              </a:spcBef>
              <a:buFontTx/>
              <a:buNone/>
            </a:pPr>
            <a:r>
              <a:rPr lang="en-US" altLang="en-US" sz="2200"/>
              <a:t>	</a:t>
            </a:r>
            <a:r>
              <a:rPr lang="en-US" altLang="en-US" sz="2200" b="1"/>
              <a:t>Rationale: </a:t>
            </a:r>
            <a:r>
              <a:rPr lang="en-US" altLang="en-US" sz="2200">
                <a:solidFill>
                  <a:srgbClr val="C1500B"/>
                </a:solidFill>
              </a:rPr>
              <a:t>This occurs when the EMT and patient reach the hospital.</a:t>
            </a:r>
          </a:p>
          <a:p>
            <a:pPr marL="1028700" lvl="1">
              <a:spcBef>
                <a:spcPct val="50000"/>
              </a:spcBef>
              <a:buFontTx/>
              <a:buAutoNum type="alphaUcPeriod" startAt="4"/>
            </a:pPr>
            <a:r>
              <a:rPr lang="en-US" altLang="en-US" sz="2200"/>
              <a:t>Incident recognition</a:t>
            </a:r>
          </a:p>
          <a:p>
            <a:pPr marL="1028700" lvl="1">
              <a:spcBef>
                <a:spcPct val="0"/>
              </a:spcBef>
              <a:buFontTx/>
              <a:buNone/>
            </a:pPr>
            <a:r>
              <a:rPr lang="en-US" altLang="en-US" sz="2200"/>
              <a:t>	</a:t>
            </a:r>
            <a:r>
              <a:rPr lang="en-US" altLang="en-US" sz="2200" b="1"/>
              <a:t>Rationale: </a:t>
            </a:r>
            <a:r>
              <a:rPr lang="en-US" altLang="en-US" sz="2200">
                <a:solidFill>
                  <a:srgbClr val="C1500B"/>
                </a:solidFill>
              </a:rPr>
              <a:t>Correct answer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idx="4294967295"/>
            <p:custDataLst>
              <p:tags r:id="rId1"/>
            </p:custDataLst>
          </p:nvPr>
        </p:nvSpPr>
        <p:spPr/>
        <p:txBody>
          <a:bodyPr/>
          <a:lstStyle/>
          <a:p>
            <a:pPr eaLnBrk="1" hangingPunct="1">
              <a:defRPr/>
            </a:pPr>
            <a:r>
              <a:rPr lang="en-US" dirty="0" smtClean="0">
                <a:cs typeface="+mj-cs"/>
              </a:rPr>
              <a:t>Licensure Requirements</a:t>
            </a:r>
            <a:r>
              <a:rPr lang="en-US" sz="2400" dirty="0" smtClean="0">
                <a:cs typeface="+mj-cs"/>
              </a:rPr>
              <a:t> </a:t>
            </a:r>
            <a:r>
              <a:rPr lang="en-US" sz="2800" b="0" dirty="0" smtClean="0">
                <a:cs typeface="+mj-cs"/>
              </a:rPr>
              <a:t>(2 of 2) </a:t>
            </a:r>
            <a:endParaRPr lang="en-US" sz="2800" b="0" dirty="0">
              <a:cs typeface="+mj-cs"/>
            </a:endParaRPr>
          </a:p>
        </p:txBody>
      </p:sp>
      <p:sp>
        <p:nvSpPr>
          <p:cNvPr id="10243" name="Rectangle 3"/>
          <p:cNvSpPr>
            <a:spLocks noGrp="1" noChangeArrowheads="1"/>
          </p:cNvSpPr>
          <p:nvPr>
            <p:ph type="body" idx="4294967295"/>
            <p:custDataLst>
              <p:tags r:id="rId2"/>
            </p:custDataLst>
          </p:nvPr>
        </p:nvSpPr>
        <p:spPr>
          <a:extLst>
            <a:ext uri="{91240B29-F687-4F45-9708-019B960494DF}">
              <a14:hiddenLine xmlns:a14="http://schemas.microsoft.com/office/drawing/2010/main" w="19050" cap="flat">
                <a:solidFill>
                  <a:srgbClr val="000000"/>
                </a:solidFill>
                <a:miter lim="800000"/>
                <a:headEnd/>
                <a:tailEnd/>
              </a14:hiddenLine>
            </a:ext>
          </a:extLst>
        </p:spPr>
        <p:txBody>
          <a:bodyPr tIns="182880" rIns="137160"/>
          <a:lstStyle/>
          <a:p>
            <a:pPr eaLnBrk="1" hangingPunct="1"/>
            <a:r>
              <a:rPr lang="en-US" altLang="en-US">
                <a:ea typeface="ヒラギノ角ゴ Pro W3" charset="-128"/>
              </a:rPr>
              <a:t>Successful completion of required courses and certification exams </a:t>
            </a:r>
          </a:p>
          <a:p>
            <a:pPr eaLnBrk="1" hangingPunct="1"/>
            <a:r>
              <a:rPr lang="en-US" altLang="en-US">
                <a:ea typeface="ヒラギノ角ゴ Pro W3" charset="-128"/>
              </a:rPr>
              <a:t>Demonstration of the mental and physical ability necessary to perform the job</a:t>
            </a:r>
          </a:p>
          <a:p>
            <a:pPr eaLnBrk="1" hangingPunct="1"/>
            <a:r>
              <a:rPr lang="en-US" altLang="en-US">
                <a:ea typeface="ヒラギノ角ゴ Pro W3" charset="-128"/>
              </a:rPr>
              <a:t>Compliance with other state, local, and employer provisions</a:t>
            </a:r>
          </a:p>
          <a:p>
            <a:pPr eaLnBrk="1" hangingPunct="1">
              <a:lnSpc>
                <a:spcPct val="90000"/>
              </a:lnSpc>
            </a:pPr>
            <a:endParaRPr lang="en-US" altLang="en-US" sz="2400">
              <a:solidFill>
                <a:srgbClr val="000000"/>
              </a:solidFill>
              <a:ea typeface="ヒラギノ角ゴ Pro W3" charset="-128"/>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CTMGRSHORTCUTS" val="0A000000540006001C0000004D6F64756C65312E7276775F7365745276775469746C65436F6C6F7261000200160000004D6F64756C65312E7365744261636B67726F756E6431"/>
</p:tagLst>
</file>

<file path=ppt/tags/tag10.xml><?xml version="1.0" encoding="utf-8"?>
<p:tagLst xmlns:a="http://schemas.openxmlformats.org/drawingml/2006/main" xmlns:r="http://schemas.openxmlformats.org/officeDocument/2006/relationships" xmlns:p="http://schemas.openxmlformats.org/presentationml/2006/main">
  <p:tag name="STICKYSTYLE" val="BL slide"/>
</p:tagLst>
</file>

<file path=ppt/tags/tag100.xml><?xml version="1.0" encoding="utf-8"?>
<p:tagLst xmlns:a="http://schemas.openxmlformats.org/drawingml/2006/main" xmlns:r="http://schemas.openxmlformats.org/officeDocument/2006/relationships" xmlns:p="http://schemas.openxmlformats.org/presentationml/2006/main">
  <p:tag name="RNRSTYLE" val="Review Q"/>
</p:tagLst>
</file>

<file path=ppt/tags/tag101.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02.xml><?xml version="1.0" encoding="utf-8"?>
<p:tagLst xmlns:a="http://schemas.openxmlformats.org/drawingml/2006/main" xmlns:r="http://schemas.openxmlformats.org/officeDocument/2006/relationships" xmlns:p="http://schemas.openxmlformats.org/presentationml/2006/main">
  <p:tag name="RNRSTYLE" val="Review Q"/>
</p:tagLst>
</file>

<file path=ppt/tags/tag103.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04.xml><?xml version="1.0" encoding="utf-8"?>
<p:tagLst xmlns:a="http://schemas.openxmlformats.org/drawingml/2006/main" xmlns:r="http://schemas.openxmlformats.org/officeDocument/2006/relationships" xmlns:p="http://schemas.openxmlformats.org/presentationml/2006/main">
  <p:tag name="RNRSTYLE" val="Review Q"/>
</p:tagLst>
</file>

<file path=ppt/tags/tag105.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06.xml><?xml version="1.0" encoding="utf-8"?>
<p:tagLst xmlns:a="http://schemas.openxmlformats.org/drawingml/2006/main" xmlns:r="http://schemas.openxmlformats.org/officeDocument/2006/relationships" xmlns:p="http://schemas.openxmlformats.org/presentationml/2006/main">
  <p:tag name="RNRSTYLE" val="Review Q"/>
</p:tagLst>
</file>

<file path=ppt/tags/tag107.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08.xml><?xml version="1.0" encoding="utf-8"?>
<p:tagLst xmlns:a="http://schemas.openxmlformats.org/drawingml/2006/main" xmlns:r="http://schemas.openxmlformats.org/officeDocument/2006/relationships" xmlns:p="http://schemas.openxmlformats.org/presentationml/2006/main">
  <p:tag name="RNRSTYLE" val="Review Q"/>
</p:tagLst>
</file>

<file path=ppt/tags/tag109.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1.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110.xml><?xml version="1.0" encoding="utf-8"?>
<p:tagLst xmlns:a="http://schemas.openxmlformats.org/drawingml/2006/main" xmlns:r="http://schemas.openxmlformats.org/officeDocument/2006/relationships" xmlns:p="http://schemas.openxmlformats.org/presentationml/2006/main">
  <p:tag name="RNRSTYLE" val="Review Q"/>
</p:tagLst>
</file>

<file path=ppt/tags/tag111.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12.xml><?xml version="1.0" encoding="utf-8"?>
<p:tagLst xmlns:a="http://schemas.openxmlformats.org/drawingml/2006/main" xmlns:r="http://schemas.openxmlformats.org/officeDocument/2006/relationships" xmlns:p="http://schemas.openxmlformats.org/presentationml/2006/main">
  <p:tag name="RNRSTYLE" val="Review Q"/>
</p:tagLst>
</file>

<file path=ppt/tags/tag113.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14.xml><?xml version="1.0" encoding="utf-8"?>
<p:tagLst xmlns:a="http://schemas.openxmlformats.org/drawingml/2006/main" xmlns:r="http://schemas.openxmlformats.org/officeDocument/2006/relationships" xmlns:p="http://schemas.openxmlformats.org/presentationml/2006/main">
  <p:tag name="RNRSTYLE" val="Review Q"/>
</p:tagLst>
</file>

<file path=ppt/tags/tag115.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16.xml><?xml version="1.0" encoding="utf-8"?>
<p:tagLst xmlns:a="http://schemas.openxmlformats.org/drawingml/2006/main" xmlns:r="http://schemas.openxmlformats.org/officeDocument/2006/relationships" xmlns:p="http://schemas.openxmlformats.org/presentationml/2006/main">
  <p:tag name="RNRSTYLE" val="Review Q"/>
</p:tagLst>
</file>

<file path=ppt/tags/tag117.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18.xml><?xml version="1.0" encoding="utf-8"?>
<p:tagLst xmlns:a="http://schemas.openxmlformats.org/drawingml/2006/main" xmlns:r="http://schemas.openxmlformats.org/officeDocument/2006/relationships" xmlns:p="http://schemas.openxmlformats.org/presentationml/2006/main">
  <p:tag name="RNRSTYLE" val="Review Q"/>
</p:tagLst>
</file>

<file path=ppt/tags/tag119.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2.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120.xml><?xml version="1.0" encoding="utf-8"?>
<p:tagLst xmlns:a="http://schemas.openxmlformats.org/drawingml/2006/main" xmlns:r="http://schemas.openxmlformats.org/officeDocument/2006/relationships" xmlns:p="http://schemas.openxmlformats.org/presentationml/2006/main">
  <p:tag name="RNRSTYLE" val="Review Q"/>
</p:tagLst>
</file>

<file path=ppt/tags/tag121.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22.xml><?xml version="1.0" encoding="utf-8"?>
<p:tagLst xmlns:a="http://schemas.openxmlformats.org/drawingml/2006/main" xmlns:r="http://schemas.openxmlformats.org/officeDocument/2006/relationships" xmlns:p="http://schemas.openxmlformats.org/presentationml/2006/main">
  <p:tag name="RNRSTYLE" val="Review Q"/>
</p:tagLst>
</file>

<file path=ppt/tags/tag123.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24.xml><?xml version="1.0" encoding="utf-8"?>
<p:tagLst xmlns:a="http://schemas.openxmlformats.org/drawingml/2006/main" xmlns:r="http://schemas.openxmlformats.org/officeDocument/2006/relationships" xmlns:p="http://schemas.openxmlformats.org/presentationml/2006/main">
  <p:tag name="RNRSTYLE" val="Review Q"/>
</p:tagLst>
</file>

<file path=ppt/tags/tag125.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26.xml><?xml version="1.0" encoding="utf-8"?>
<p:tagLst xmlns:a="http://schemas.openxmlformats.org/drawingml/2006/main" xmlns:r="http://schemas.openxmlformats.org/officeDocument/2006/relationships" xmlns:p="http://schemas.openxmlformats.org/presentationml/2006/main">
  <p:tag name="STICKYSTYLE" val="Review Q"/>
</p:tagLst>
</file>

<file path=ppt/tags/tag127.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28.xml><?xml version="1.0" encoding="utf-8"?>
<p:tagLst xmlns:a="http://schemas.openxmlformats.org/drawingml/2006/main" xmlns:r="http://schemas.openxmlformats.org/officeDocument/2006/relationships" xmlns:p="http://schemas.openxmlformats.org/presentationml/2006/main">
  <p:tag name="STICKYSTYLE" val="Review A"/>
</p:tagLst>
</file>

<file path=ppt/tags/tag129.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3.xml><?xml version="1.0" encoding="utf-8"?>
<p:tagLst xmlns:a="http://schemas.openxmlformats.org/drawingml/2006/main" xmlns:r="http://schemas.openxmlformats.org/officeDocument/2006/relationships" xmlns:p="http://schemas.openxmlformats.org/presentationml/2006/main">
  <p:tag name="STICKYSTYLE" val="BL box"/>
</p:tagLst>
</file>

<file path=ppt/tags/tag130.xml><?xml version="1.0" encoding="utf-8"?>
<p:tagLst xmlns:a="http://schemas.openxmlformats.org/drawingml/2006/main" xmlns:r="http://schemas.openxmlformats.org/officeDocument/2006/relationships" xmlns:p="http://schemas.openxmlformats.org/presentationml/2006/main">
  <p:tag name="RNRSTYLE" val="Review Q"/>
</p:tagLst>
</file>

<file path=ppt/tags/tag131.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32.xml><?xml version="1.0" encoding="utf-8"?>
<p:tagLst xmlns:a="http://schemas.openxmlformats.org/drawingml/2006/main" xmlns:r="http://schemas.openxmlformats.org/officeDocument/2006/relationships" xmlns:p="http://schemas.openxmlformats.org/presentationml/2006/main">
  <p:tag name="RNRSTYLE" val="Review Q"/>
</p:tagLst>
</file>

<file path=ppt/tags/tag133.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34.xml><?xml version="1.0" encoding="utf-8"?>
<p:tagLst xmlns:a="http://schemas.openxmlformats.org/drawingml/2006/main" xmlns:r="http://schemas.openxmlformats.org/officeDocument/2006/relationships" xmlns:p="http://schemas.openxmlformats.org/presentationml/2006/main">
  <p:tag name="RNRSTYLE" val="Review Q"/>
</p:tagLst>
</file>

<file path=ppt/tags/tag135.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36.xml><?xml version="1.0" encoding="utf-8"?>
<p:tagLst xmlns:a="http://schemas.openxmlformats.org/drawingml/2006/main" xmlns:r="http://schemas.openxmlformats.org/officeDocument/2006/relationships" xmlns:p="http://schemas.openxmlformats.org/presentationml/2006/main">
  <p:tag name="STICKYSTYLE" val="Review A"/>
</p:tagLst>
</file>

<file path=ppt/tags/tag137.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38.xml><?xml version="1.0" encoding="utf-8"?>
<p:tagLst xmlns:a="http://schemas.openxmlformats.org/drawingml/2006/main" xmlns:r="http://schemas.openxmlformats.org/officeDocument/2006/relationships" xmlns:p="http://schemas.openxmlformats.org/presentationml/2006/main">
  <p:tag name="RNRSTYLE" val="Review Q"/>
</p:tagLst>
</file>

<file path=ppt/tags/tag139.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4.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140.xml><?xml version="1.0" encoding="utf-8"?>
<p:tagLst xmlns:a="http://schemas.openxmlformats.org/drawingml/2006/main" xmlns:r="http://schemas.openxmlformats.org/officeDocument/2006/relationships" xmlns:p="http://schemas.openxmlformats.org/presentationml/2006/main">
  <p:tag name="RNRSTYLE" val="Review Q"/>
</p:tagLst>
</file>

<file path=ppt/tags/tag141.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42.xml><?xml version="1.0" encoding="utf-8"?>
<p:tagLst xmlns:a="http://schemas.openxmlformats.org/drawingml/2006/main" xmlns:r="http://schemas.openxmlformats.org/officeDocument/2006/relationships" xmlns:p="http://schemas.openxmlformats.org/presentationml/2006/main">
  <p:tag name="RNRSTYLE" val="Review Q"/>
</p:tagLst>
</file>

<file path=ppt/tags/tag143.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44.xml><?xml version="1.0" encoding="utf-8"?>
<p:tagLst xmlns:a="http://schemas.openxmlformats.org/drawingml/2006/main" xmlns:r="http://schemas.openxmlformats.org/officeDocument/2006/relationships" xmlns:p="http://schemas.openxmlformats.org/presentationml/2006/main">
  <p:tag name="RNRSTYLE" val="Review Q"/>
</p:tagLst>
</file>

<file path=ppt/tags/tag145.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46.xml><?xml version="1.0" encoding="utf-8"?>
<p:tagLst xmlns:a="http://schemas.openxmlformats.org/drawingml/2006/main" xmlns:r="http://schemas.openxmlformats.org/officeDocument/2006/relationships" xmlns:p="http://schemas.openxmlformats.org/presentationml/2006/main">
  <p:tag name="RNRSTYLE" val="Review Q"/>
</p:tagLst>
</file>

<file path=ppt/tags/tag147.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48.xml><?xml version="1.0" encoding="utf-8"?>
<p:tagLst xmlns:a="http://schemas.openxmlformats.org/drawingml/2006/main" xmlns:r="http://schemas.openxmlformats.org/officeDocument/2006/relationships" xmlns:p="http://schemas.openxmlformats.org/presentationml/2006/main">
  <p:tag name="RNRSTYLE" val="Review Q"/>
</p:tagLst>
</file>

<file path=ppt/tags/tag149.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5.xml><?xml version="1.0" encoding="utf-8"?>
<p:tagLst xmlns:a="http://schemas.openxmlformats.org/drawingml/2006/main" xmlns:r="http://schemas.openxmlformats.org/officeDocument/2006/relationships" xmlns:p="http://schemas.openxmlformats.org/presentationml/2006/main">
  <p:tag name="STICKYSTYLE" val="TEXT BOX"/>
</p:tagLst>
</file>

<file path=ppt/tags/tag150.xml><?xml version="1.0" encoding="utf-8"?>
<p:tagLst xmlns:a="http://schemas.openxmlformats.org/drawingml/2006/main" xmlns:r="http://schemas.openxmlformats.org/officeDocument/2006/relationships" xmlns:p="http://schemas.openxmlformats.org/presentationml/2006/main">
  <p:tag name="RNRSTYLE" val="Review Q"/>
</p:tagLst>
</file>

<file path=ppt/tags/tag151.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52.xml><?xml version="1.0" encoding="utf-8"?>
<p:tagLst xmlns:a="http://schemas.openxmlformats.org/drawingml/2006/main" xmlns:r="http://schemas.openxmlformats.org/officeDocument/2006/relationships" xmlns:p="http://schemas.openxmlformats.org/presentationml/2006/main">
  <p:tag name="RNRSTYLE" val="Review Q"/>
</p:tagLst>
</file>

<file path=ppt/tags/tag153.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54.xml><?xml version="1.0" encoding="utf-8"?>
<p:tagLst xmlns:a="http://schemas.openxmlformats.org/drawingml/2006/main" xmlns:r="http://schemas.openxmlformats.org/officeDocument/2006/relationships" xmlns:p="http://schemas.openxmlformats.org/presentationml/2006/main">
  <p:tag name="RNRSTYLE" val="Review Q"/>
</p:tagLst>
</file>

<file path=ppt/tags/tag155.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56.xml><?xml version="1.0" encoding="utf-8"?>
<p:tagLst xmlns:a="http://schemas.openxmlformats.org/drawingml/2006/main" xmlns:r="http://schemas.openxmlformats.org/officeDocument/2006/relationships" xmlns:p="http://schemas.openxmlformats.org/presentationml/2006/main">
  <p:tag name="RNRSTYLE" val="Review Q"/>
</p:tagLst>
</file>

<file path=ppt/tags/tag157.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58.xml><?xml version="1.0" encoding="utf-8"?>
<p:tagLst xmlns:a="http://schemas.openxmlformats.org/drawingml/2006/main" xmlns:r="http://schemas.openxmlformats.org/officeDocument/2006/relationships" xmlns:p="http://schemas.openxmlformats.org/presentationml/2006/main">
  <p:tag name="RNRSTYLE" val="Review Q"/>
</p:tagLst>
</file>

<file path=ppt/tags/tag159.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6.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160.xml><?xml version="1.0" encoding="utf-8"?>
<p:tagLst xmlns:a="http://schemas.openxmlformats.org/drawingml/2006/main" xmlns:r="http://schemas.openxmlformats.org/officeDocument/2006/relationships" xmlns:p="http://schemas.openxmlformats.org/presentationml/2006/main">
  <p:tag name="RNRSTYLE" val="Review Q"/>
</p:tagLst>
</file>

<file path=ppt/tags/tag161.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62.xml><?xml version="1.0" encoding="utf-8"?>
<p:tagLst xmlns:a="http://schemas.openxmlformats.org/drawingml/2006/main" xmlns:r="http://schemas.openxmlformats.org/officeDocument/2006/relationships" xmlns:p="http://schemas.openxmlformats.org/presentationml/2006/main">
  <p:tag name="RNRSTYLE" val="Review Q"/>
</p:tagLst>
</file>

<file path=ppt/tags/tag163.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64.xml><?xml version="1.0" encoding="utf-8"?>
<p:tagLst xmlns:a="http://schemas.openxmlformats.org/drawingml/2006/main" xmlns:r="http://schemas.openxmlformats.org/officeDocument/2006/relationships" xmlns:p="http://schemas.openxmlformats.org/presentationml/2006/main">
  <p:tag name="RNRSTYLE" val="Review Q"/>
</p:tagLst>
</file>

<file path=ppt/tags/tag165.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66.xml><?xml version="1.0" encoding="utf-8"?>
<p:tagLst xmlns:a="http://schemas.openxmlformats.org/drawingml/2006/main" xmlns:r="http://schemas.openxmlformats.org/officeDocument/2006/relationships" xmlns:p="http://schemas.openxmlformats.org/presentationml/2006/main">
  <p:tag name="RNRSTYLE" val="Review Q"/>
</p:tagLst>
</file>

<file path=ppt/tags/tag167.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68.xml><?xml version="1.0" encoding="utf-8"?>
<p:tagLst xmlns:a="http://schemas.openxmlformats.org/drawingml/2006/main" xmlns:r="http://schemas.openxmlformats.org/officeDocument/2006/relationships" xmlns:p="http://schemas.openxmlformats.org/presentationml/2006/main">
  <p:tag name="RNRSTYLE" val="Review Q"/>
</p:tagLst>
</file>

<file path=ppt/tags/tag169.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7.xml><?xml version="1.0" encoding="utf-8"?>
<p:tagLst xmlns:a="http://schemas.openxmlformats.org/drawingml/2006/main" xmlns:r="http://schemas.openxmlformats.org/officeDocument/2006/relationships" xmlns:p="http://schemas.openxmlformats.org/presentationml/2006/main">
  <p:tag name="STICKYSTYLE" val="BL slide"/>
</p:tagLst>
</file>

<file path=ppt/tags/tag170.xml><?xml version="1.0" encoding="utf-8"?>
<p:tagLst xmlns:a="http://schemas.openxmlformats.org/drawingml/2006/main" xmlns:r="http://schemas.openxmlformats.org/officeDocument/2006/relationships" xmlns:p="http://schemas.openxmlformats.org/presentationml/2006/main">
  <p:tag name="RNRSTYLE" val="Review Q"/>
</p:tagLst>
</file>

<file path=ppt/tags/tag171.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72.xml><?xml version="1.0" encoding="utf-8"?>
<p:tagLst xmlns:a="http://schemas.openxmlformats.org/drawingml/2006/main" xmlns:r="http://schemas.openxmlformats.org/officeDocument/2006/relationships" xmlns:p="http://schemas.openxmlformats.org/presentationml/2006/main">
  <p:tag name="RNRSTYLE" val="Review Q"/>
</p:tagLst>
</file>

<file path=ppt/tags/tag18.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19.xml><?xml version="1.0" encoding="utf-8"?>
<p:tagLst xmlns:a="http://schemas.openxmlformats.org/drawingml/2006/main" xmlns:r="http://schemas.openxmlformats.org/officeDocument/2006/relationships" xmlns:p="http://schemas.openxmlformats.org/presentationml/2006/main">
  <p:tag name="STICKYSTYLE" val="BL slide"/>
</p:tagLst>
</file>

<file path=ppt/tags/tag2.xml><?xml version="1.0" encoding="utf-8"?>
<p:tagLst xmlns:a="http://schemas.openxmlformats.org/drawingml/2006/main" xmlns:r="http://schemas.openxmlformats.org/officeDocument/2006/relationships" xmlns:p="http://schemas.openxmlformats.org/presentationml/2006/main">
  <p:tag name="STICKYSTYLE" val="BL slide"/>
</p:tagLst>
</file>

<file path=ppt/tags/tag20.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21.xml><?xml version="1.0" encoding="utf-8"?>
<p:tagLst xmlns:a="http://schemas.openxmlformats.org/drawingml/2006/main" xmlns:r="http://schemas.openxmlformats.org/officeDocument/2006/relationships" xmlns:p="http://schemas.openxmlformats.org/presentationml/2006/main">
  <p:tag name="STICKYSTYLE" val="BL slide"/>
</p:tagLst>
</file>

<file path=ppt/tags/tag22.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23.xml><?xml version="1.0" encoding="utf-8"?>
<p:tagLst xmlns:a="http://schemas.openxmlformats.org/drawingml/2006/main" xmlns:r="http://schemas.openxmlformats.org/officeDocument/2006/relationships" xmlns:p="http://schemas.openxmlformats.org/presentationml/2006/main">
  <p:tag name="STICKYSTYLE" val="BL slide"/>
</p:tagLst>
</file>

<file path=ppt/tags/tag24.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25.xml><?xml version="1.0" encoding="utf-8"?>
<p:tagLst xmlns:a="http://schemas.openxmlformats.org/drawingml/2006/main" xmlns:r="http://schemas.openxmlformats.org/officeDocument/2006/relationships" xmlns:p="http://schemas.openxmlformats.org/presentationml/2006/main">
  <p:tag name="STICKYSTYLE" val="BL slide"/>
</p:tagLst>
</file>

<file path=ppt/tags/tag26.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27.xml><?xml version="1.0" encoding="utf-8"?>
<p:tagLst xmlns:a="http://schemas.openxmlformats.org/drawingml/2006/main" xmlns:r="http://schemas.openxmlformats.org/officeDocument/2006/relationships" xmlns:p="http://schemas.openxmlformats.org/presentationml/2006/main">
  <p:tag name="STICKYSTYLE" val="BL slide"/>
</p:tagLst>
</file>

<file path=ppt/tags/tag28.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29.xml><?xml version="1.0" encoding="utf-8"?>
<p:tagLst xmlns:a="http://schemas.openxmlformats.org/drawingml/2006/main" xmlns:r="http://schemas.openxmlformats.org/officeDocument/2006/relationships" xmlns:p="http://schemas.openxmlformats.org/presentationml/2006/main">
  <p:tag name="STICKYSTYLE" val="BL slide"/>
</p:tagLst>
</file>

<file path=ppt/tags/tag3.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30.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31.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32.xml><?xml version="1.0" encoding="utf-8"?>
<p:tagLst xmlns:a="http://schemas.openxmlformats.org/drawingml/2006/main" xmlns:r="http://schemas.openxmlformats.org/officeDocument/2006/relationships" xmlns:p="http://schemas.openxmlformats.org/presentationml/2006/main">
  <p:tag name="STICKYSTYLE" val="BL slide"/>
</p:tagLst>
</file>

<file path=ppt/tags/tag33.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34.xml><?xml version="1.0" encoding="utf-8"?>
<p:tagLst xmlns:a="http://schemas.openxmlformats.org/drawingml/2006/main" xmlns:r="http://schemas.openxmlformats.org/officeDocument/2006/relationships" xmlns:p="http://schemas.openxmlformats.org/presentationml/2006/main">
  <p:tag name="STICKYSTYLE" val="BL slide"/>
</p:tagLst>
</file>

<file path=ppt/tags/tag35.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36.xml><?xml version="1.0" encoding="utf-8"?>
<p:tagLst xmlns:a="http://schemas.openxmlformats.org/drawingml/2006/main" xmlns:r="http://schemas.openxmlformats.org/officeDocument/2006/relationships" xmlns:p="http://schemas.openxmlformats.org/presentationml/2006/main">
  <p:tag name="STICKYSTYLE" val="BL slide"/>
</p:tagLst>
</file>

<file path=ppt/tags/tag37.xml><?xml version="1.0" encoding="utf-8"?>
<p:tagLst xmlns:a="http://schemas.openxmlformats.org/drawingml/2006/main" xmlns:r="http://schemas.openxmlformats.org/officeDocument/2006/relationships" xmlns:p="http://schemas.openxmlformats.org/presentationml/2006/main">
  <p:tag name="STICKYSTYLE" val="BL slide"/>
</p:tagLst>
</file>

<file path=ppt/tags/tag38.xml><?xml version="1.0" encoding="utf-8"?>
<p:tagLst xmlns:a="http://schemas.openxmlformats.org/drawingml/2006/main" xmlns:r="http://schemas.openxmlformats.org/officeDocument/2006/relationships" xmlns:p="http://schemas.openxmlformats.org/presentationml/2006/main">
  <p:tag name="STICKYSTYLE" val="BL slide"/>
</p:tagLst>
</file>

<file path=ppt/tags/tag39.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4.xml><?xml version="1.0" encoding="utf-8"?>
<p:tagLst xmlns:a="http://schemas.openxmlformats.org/drawingml/2006/main" xmlns:r="http://schemas.openxmlformats.org/officeDocument/2006/relationships" xmlns:p="http://schemas.openxmlformats.org/presentationml/2006/main">
  <p:tag name="STICKYSTYLE" val="BL slide"/>
</p:tagLst>
</file>

<file path=ppt/tags/tag40.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41.xml><?xml version="1.0" encoding="utf-8"?>
<p:tagLst xmlns:a="http://schemas.openxmlformats.org/drawingml/2006/main" xmlns:r="http://schemas.openxmlformats.org/officeDocument/2006/relationships" xmlns:p="http://schemas.openxmlformats.org/presentationml/2006/main">
  <p:tag name="STICKYSTYLE" val="BL slide"/>
</p:tagLst>
</file>

<file path=ppt/tags/tag42.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43.xml><?xml version="1.0" encoding="utf-8"?>
<p:tagLst xmlns:a="http://schemas.openxmlformats.org/drawingml/2006/main" xmlns:r="http://schemas.openxmlformats.org/officeDocument/2006/relationships" xmlns:p="http://schemas.openxmlformats.org/presentationml/2006/main">
  <p:tag name="STICKYSTYLE" val="BL slide"/>
</p:tagLst>
</file>

<file path=ppt/tags/tag44.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45.xml><?xml version="1.0" encoding="utf-8"?>
<p:tagLst xmlns:a="http://schemas.openxmlformats.org/drawingml/2006/main" xmlns:r="http://schemas.openxmlformats.org/officeDocument/2006/relationships" xmlns:p="http://schemas.openxmlformats.org/presentationml/2006/main">
  <p:tag name="STICKYSTYLE" val="BL slide"/>
</p:tagLst>
</file>

<file path=ppt/tags/tag46.xml><?xml version="1.0" encoding="utf-8"?>
<p:tagLst xmlns:a="http://schemas.openxmlformats.org/drawingml/2006/main" xmlns:r="http://schemas.openxmlformats.org/officeDocument/2006/relationships" xmlns:p="http://schemas.openxmlformats.org/presentationml/2006/main">
  <p:tag name="STICKYSTYLE" val="BL slide"/>
</p:tagLst>
</file>

<file path=ppt/tags/tag47.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48.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49.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5.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50.xml><?xml version="1.0" encoding="utf-8"?>
<p:tagLst xmlns:a="http://schemas.openxmlformats.org/drawingml/2006/main" xmlns:r="http://schemas.openxmlformats.org/officeDocument/2006/relationships" xmlns:p="http://schemas.openxmlformats.org/presentationml/2006/main">
  <p:tag name="STICKYSTYLE" val="BL slide"/>
</p:tagLst>
</file>

<file path=ppt/tags/tag51.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52.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53.xml><?xml version="1.0" encoding="utf-8"?>
<p:tagLst xmlns:a="http://schemas.openxmlformats.org/drawingml/2006/main" xmlns:r="http://schemas.openxmlformats.org/officeDocument/2006/relationships" xmlns:p="http://schemas.openxmlformats.org/presentationml/2006/main">
  <p:tag name="STICKYSTYLE" val="BL slide"/>
</p:tagLst>
</file>

<file path=ppt/tags/tag54.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55.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56.xml><?xml version="1.0" encoding="utf-8"?>
<p:tagLst xmlns:a="http://schemas.openxmlformats.org/drawingml/2006/main" xmlns:r="http://schemas.openxmlformats.org/officeDocument/2006/relationships" xmlns:p="http://schemas.openxmlformats.org/presentationml/2006/main">
  <p:tag name="STICKYSTYLE" val="BL slide"/>
</p:tagLst>
</file>

<file path=ppt/tags/tag57.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58.xml><?xml version="1.0" encoding="utf-8"?>
<p:tagLst xmlns:a="http://schemas.openxmlformats.org/drawingml/2006/main" xmlns:r="http://schemas.openxmlformats.org/officeDocument/2006/relationships" xmlns:p="http://schemas.openxmlformats.org/presentationml/2006/main">
  <p:tag name="STICKYSTYLE" val="BL slide"/>
</p:tagLst>
</file>

<file path=ppt/tags/tag59.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6.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60.xml><?xml version="1.0" encoding="utf-8"?>
<p:tagLst xmlns:a="http://schemas.openxmlformats.org/drawingml/2006/main" xmlns:r="http://schemas.openxmlformats.org/officeDocument/2006/relationships" xmlns:p="http://schemas.openxmlformats.org/presentationml/2006/main">
  <p:tag name="STICKYSTYLE" val="BL slide"/>
</p:tagLst>
</file>

<file path=ppt/tags/tag61.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62.xml><?xml version="1.0" encoding="utf-8"?>
<p:tagLst xmlns:a="http://schemas.openxmlformats.org/drawingml/2006/main" xmlns:r="http://schemas.openxmlformats.org/officeDocument/2006/relationships" xmlns:p="http://schemas.openxmlformats.org/presentationml/2006/main">
  <p:tag name="STICKYSTYLE" val="BL slide"/>
</p:tagLst>
</file>

<file path=ppt/tags/tag63.xml><?xml version="1.0" encoding="utf-8"?>
<p:tagLst xmlns:a="http://schemas.openxmlformats.org/drawingml/2006/main" xmlns:r="http://schemas.openxmlformats.org/officeDocument/2006/relationships" xmlns:p="http://schemas.openxmlformats.org/presentationml/2006/main">
  <p:tag name="STICKYSTYLE" val="BL slide"/>
</p:tagLst>
</file>

<file path=ppt/tags/tag64.xml><?xml version="1.0" encoding="utf-8"?>
<p:tagLst xmlns:a="http://schemas.openxmlformats.org/drawingml/2006/main" xmlns:r="http://schemas.openxmlformats.org/officeDocument/2006/relationships" xmlns:p="http://schemas.openxmlformats.org/presentationml/2006/main">
  <p:tag name="STICKYSTYLE" val="BL slide"/>
</p:tagLst>
</file>

<file path=ppt/tags/tag65.xml><?xml version="1.0" encoding="utf-8"?>
<p:tagLst xmlns:a="http://schemas.openxmlformats.org/drawingml/2006/main" xmlns:r="http://schemas.openxmlformats.org/officeDocument/2006/relationships" xmlns:p="http://schemas.openxmlformats.org/presentationml/2006/main">
  <p:tag name="STICKYSTYLE" val="BL slide"/>
</p:tagLst>
</file>

<file path=ppt/tags/tag66.xml><?xml version="1.0" encoding="utf-8"?>
<p:tagLst xmlns:a="http://schemas.openxmlformats.org/drawingml/2006/main" xmlns:r="http://schemas.openxmlformats.org/officeDocument/2006/relationships" xmlns:p="http://schemas.openxmlformats.org/presentationml/2006/main">
  <p:tag name="STICKYSTYLE" val="BL slide"/>
</p:tagLst>
</file>

<file path=ppt/tags/tag67.xml><?xml version="1.0" encoding="utf-8"?>
<p:tagLst xmlns:a="http://schemas.openxmlformats.org/drawingml/2006/main" xmlns:r="http://schemas.openxmlformats.org/officeDocument/2006/relationships" xmlns:p="http://schemas.openxmlformats.org/presentationml/2006/main">
  <p:tag name="STICKYSTYLE" val="BL slide"/>
</p:tagLst>
</file>

<file path=ppt/tags/tag68.xml><?xml version="1.0" encoding="utf-8"?>
<p:tagLst xmlns:a="http://schemas.openxmlformats.org/drawingml/2006/main" xmlns:r="http://schemas.openxmlformats.org/officeDocument/2006/relationships" xmlns:p="http://schemas.openxmlformats.org/presentationml/2006/main">
  <p:tag name="STICKYSTYLE" val="BL slide"/>
</p:tagLst>
</file>

<file path=ppt/tags/tag69.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7.xml><?xml version="1.0" encoding="utf-8"?>
<p:tagLst xmlns:a="http://schemas.openxmlformats.org/drawingml/2006/main" xmlns:r="http://schemas.openxmlformats.org/officeDocument/2006/relationships" xmlns:p="http://schemas.openxmlformats.org/presentationml/2006/main">
  <p:tag name="STICKYSTYLE" val="BL box"/>
</p:tagLst>
</file>

<file path=ppt/tags/tag70.xml><?xml version="1.0" encoding="utf-8"?>
<p:tagLst xmlns:a="http://schemas.openxmlformats.org/drawingml/2006/main" xmlns:r="http://schemas.openxmlformats.org/officeDocument/2006/relationships" xmlns:p="http://schemas.openxmlformats.org/presentationml/2006/main">
  <p:tag name="STICKYSTYLE" val="BL slide"/>
</p:tagLst>
</file>

<file path=ppt/tags/tag71.xml><?xml version="1.0" encoding="utf-8"?>
<p:tagLst xmlns:a="http://schemas.openxmlformats.org/drawingml/2006/main" xmlns:r="http://schemas.openxmlformats.org/officeDocument/2006/relationships" xmlns:p="http://schemas.openxmlformats.org/presentationml/2006/main">
  <p:tag name="STICKYSTYLE" val="BL slide"/>
</p:tagLst>
</file>

<file path=ppt/tags/tag72.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73.xml><?xml version="1.0" encoding="utf-8"?>
<p:tagLst xmlns:a="http://schemas.openxmlformats.org/drawingml/2006/main" xmlns:r="http://schemas.openxmlformats.org/officeDocument/2006/relationships" xmlns:p="http://schemas.openxmlformats.org/presentationml/2006/main">
  <p:tag name="STICKYSTYLE" val="BL slide"/>
</p:tagLst>
</file>

<file path=ppt/tags/tag74.xml><?xml version="1.0" encoding="utf-8"?>
<p:tagLst xmlns:a="http://schemas.openxmlformats.org/drawingml/2006/main" xmlns:r="http://schemas.openxmlformats.org/officeDocument/2006/relationships" xmlns:p="http://schemas.openxmlformats.org/presentationml/2006/main">
  <p:tag name="STICKYSTYLE" val="BL slide"/>
</p:tagLst>
</file>

<file path=ppt/tags/tag75.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76.xml><?xml version="1.0" encoding="utf-8"?>
<p:tagLst xmlns:a="http://schemas.openxmlformats.org/drawingml/2006/main" xmlns:r="http://schemas.openxmlformats.org/officeDocument/2006/relationships" xmlns:p="http://schemas.openxmlformats.org/presentationml/2006/main">
  <p:tag name="STICKYSTYLE" val="BL slide"/>
</p:tagLst>
</file>

<file path=ppt/tags/tag77.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78.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79.xml><?xml version="1.0" encoding="utf-8"?>
<p:tagLst xmlns:a="http://schemas.openxmlformats.org/drawingml/2006/main" xmlns:r="http://schemas.openxmlformats.org/officeDocument/2006/relationships" xmlns:p="http://schemas.openxmlformats.org/presentationml/2006/main">
  <p:tag name="STICKYSTYLE" val="BL slide"/>
</p:tagLst>
</file>

<file path=ppt/tags/tag8.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80.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81.xml><?xml version="1.0" encoding="utf-8"?>
<p:tagLst xmlns:a="http://schemas.openxmlformats.org/drawingml/2006/main" xmlns:r="http://schemas.openxmlformats.org/officeDocument/2006/relationships" xmlns:p="http://schemas.openxmlformats.org/presentationml/2006/main">
  <p:tag name="STICKYSTYLE" val="BL slide"/>
</p:tagLst>
</file>

<file path=ppt/tags/tag82.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83.xml><?xml version="1.0" encoding="utf-8"?>
<p:tagLst xmlns:a="http://schemas.openxmlformats.org/drawingml/2006/main" xmlns:r="http://schemas.openxmlformats.org/officeDocument/2006/relationships" xmlns:p="http://schemas.openxmlformats.org/presentationml/2006/main">
  <p:tag name="STICKYSTYLE" val="BL slide"/>
</p:tagLst>
</file>

<file path=ppt/tags/tag84.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85.xml><?xml version="1.0" encoding="utf-8"?>
<p:tagLst xmlns:a="http://schemas.openxmlformats.org/drawingml/2006/main" xmlns:r="http://schemas.openxmlformats.org/officeDocument/2006/relationships" xmlns:p="http://schemas.openxmlformats.org/presentationml/2006/main">
  <p:tag name="STICKYSTYLE" val="BL slide"/>
</p:tagLst>
</file>

<file path=ppt/tags/tag86.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87.xml><?xml version="1.0" encoding="utf-8"?>
<p:tagLst xmlns:a="http://schemas.openxmlformats.org/drawingml/2006/main" xmlns:r="http://schemas.openxmlformats.org/officeDocument/2006/relationships" xmlns:p="http://schemas.openxmlformats.org/presentationml/2006/main">
  <p:tag name="STICKYSTYLE" val="BL slide"/>
</p:tagLst>
</file>

<file path=ppt/tags/tag88.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89.xml><?xml version="1.0" encoding="utf-8"?>
<p:tagLst xmlns:a="http://schemas.openxmlformats.org/drawingml/2006/main" xmlns:r="http://schemas.openxmlformats.org/officeDocument/2006/relationships" xmlns:p="http://schemas.openxmlformats.org/presentationml/2006/main">
  <p:tag name="STICKYSTYLE" val="BL slide"/>
</p:tagLst>
</file>

<file path=ppt/tags/tag9.xml><?xml version="1.0" encoding="utf-8"?>
<p:tagLst xmlns:a="http://schemas.openxmlformats.org/drawingml/2006/main" xmlns:r="http://schemas.openxmlformats.org/officeDocument/2006/relationships" xmlns:p="http://schemas.openxmlformats.org/presentationml/2006/main">
  <p:tag name="STICKYSTYLE" val="BL slide"/>
</p:tagLst>
</file>

<file path=ppt/tags/tag90.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91.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92.xml><?xml version="1.0" encoding="utf-8"?>
<p:tagLst xmlns:a="http://schemas.openxmlformats.org/drawingml/2006/main" xmlns:r="http://schemas.openxmlformats.org/officeDocument/2006/relationships" xmlns:p="http://schemas.openxmlformats.org/presentationml/2006/main">
  <p:tag name="STICKYSTYLE" val="BL slide"/>
</p:tagLst>
</file>

<file path=ppt/tags/tag93.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94.xml><?xml version="1.0" encoding="utf-8"?>
<p:tagLst xmlns:a="http://schemas.openxmlformats.org/drawingml/2006/main" xmlns:r="http://schemas.openxmlformats.org/officeDocument/2006/relationships" xmlns:p="http://schemas.openxmlformats.org/presentationml/2006/main">
  <p:tag name="STICKYSTYLE" val="BL slide"/>
</p:tagLst>
</file>

<file path=ppt/tags/tag95.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96.xml><?xml version="1.0" encoding="utf-8"?>
<p:tagLst xmlns:a="http://schemas.openxmlformats.org/drawingml/2006/main" xmlns:r="http://schemas.openxmlformats.org/officeDocument/2006/relationships" xmlns:p="http://schemas.openxmlformats.org/presentationml/2006/main">
  <p:tag name="STICKYSTYLE" val="Review Q"/>
  <p:tag name="RNRSTYLE" val="Review Q"/>
</p:tagLst>
</file>

<file path=ppt/tags/tag97.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98.xml><?xml version="1.0" encoding="utf-8"?>
<p:tagLst xmlns:a="http://schemas.openxmlformats.org/drawingml/2006/main" xmlns:r="http://schemas.openxmlformats.org/officeDocument/2006/relationships" xmlns:p="http://schemas.openxmlformats.org/presentationml/2006/main">
  <p:tag name="RNRSTYLE" val="Review Q"/>
</p:tagLst>
</file>

<file path=ppt/tags/tag99.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heme/theme1.xml><?xml version="1.0" encoding="utf-8"?>
<a:theme xmlns:a="http://schemas.openxmlformats.org/drawingml/2006/main" name="design_template">
  <a:themeElements>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sign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FF">
            <a:alpha val="27000"/>
          </a:srgb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rgbClr val="00FFFF">
            <a:alpha val="27000"/>
          </a:srgb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desig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ig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ig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ig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ig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ig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design_template</Template>
  <TotalTime>8805</TotalTime>
  <Words>3900</Words>
  <Application>Microsoft Macintosh PowerPoint</Application>
  <PresentationFormat>On-screen Show (4:3)</PresentationFormat>
  <Paragraphs>778</Paragraphs>
  <Slides>89</Slides>
  <Notes>89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89</vt:i4>
      </vt:variant>
    </vt:vector>
  </HeadingPairs>
  <TitlesOfParts>
    <vt:vector size="93" baseType="lpstr">
      <vt:lpstr>Times New Roman</vt:lpstr>
      <vt:lpstr>ヒラギノ角ゴ Pro W3</vt:lpstr>
      <vt:lpstr>Arial</vt:lpstr>
      <vt:lpstr>design_template</vt:lpstr>
      <vt:lpstr>PowerPoint Presentation</vt:lpstr>
      <vt:lpstr>Introduction</vt:lpstr>
      <vt:lpstr>Course Description (1 of 4) </vt:lpstr>
      <vt:lpstr>Course Description (2 of 4)</vt:lpstr>
      <vt:lpstr>Course Description (3 of 4)</vt:lpstr>
      <vt:lpstr>PowerPoint Presentation</vt:lpstr>
      <vt:lpstr>EMT Training: Focus and Requirements</vt:lpstr>
      <vt:lpstr>Licensure Requirements (1 of 2) </vt:lpstr>
      <vt:lpstr>Licensure Requirements (2 of 2) </vt:lpstr>
      <vt:lpstr>Licensure Requirements </vt:lpstr>
      <vt:lpstr>Overview of the EMS System  (1 of 3)</vt:lpstr>
      <vt:lpstr>Overview of the EMS System  (2 of 3)</vt:lpstr>
      <vt:lpstr>Overview of the EMS System  (3 of 3)</vt:lpstr>
      <vt:lpstr>Levels of Training (1 of 2)</vt:lpstr>
      <vt:lpstr>Levels of Training (2 of 2)</vt:lpstr>
      <vt:lpstr>Public BLS and Immediate Aid</vt:lpstr>
      <vt:lpstr>Emergency Medical Responders</vt:lpstr>
      <vt:lpstr>Emergency Medical Technicians</vt:lpstr>
      <vt:lpstr>Advanced Emergency Medical Technicians</vt:lpstr>
      <vt:lpstr>Paramedics</vt:lpstr>
      <vt:lpstr>14 Components of the  EMS System  (1 of 4)</vt:lpstr>
      <vt:lpstr>14 Components of the  EMS System  (2 of 4)</vt:lpstr>
      <vt:lpstr>14 Components of the  EMS System  (3 of 4)</vt:lpstr>
      <vt:lpstr>PowerPoint Presentation</vt:lpstr>
      <vt:lpstr>Public Access and Communication Systems (1 of 2)</vt:lpstr>
      <vt:lpstr>Public Access and Communication Systems (2 of 2) </vt:lpstr>
      <vt:lpstr>Clinical Care</vt:lpstr>
      <vt:lpstr>Human Resources</vt:lpstr>
      <vt:lpstr>Medical Direction (1 of 2)</vt:lpstr>
      <vt:lpstr>Medical Direction (2 of 2)</vt:lpstr>
      <vt:lpstr>Legislation and Regulation</vt:lpstr>
      <vt:lpstr>Integration of Health Services</vt:lpstr>
      <vt:lpstr>Mobile Integrated Health Care  (1 of 2)</vt:lpstr>
      <vt:lpstr>Mobile Integrated Health Care  (2 of 2)</vt:lpstr>
      <vt:lpstr>Evaluation</vt:lpstr>
      <vt:lpstr>Information Systems</vt:lpstr>
      <vt:lpstr>System Finance (1 of 2)</vt:lpstr>
      <vt:lpstr>PowerPoint Presentation</vt:lpstr>
      <vt:lpstr>Education Systems (1 of 2)</vt:lpstr>
      <vt:lpstr>Education Systems (2 of 2)</vt:lpstr>
      <vt:lpstr>Prevention and Public Education (1 of 2)</vt:lpstr>
      <vt:lpstr>Prevention and Public Education (2 of 2)</vt:lpstr>
      <vt:lpstr>EMS Research</vt:lpstr>
      <vt:lpstr>Roles and Responsibilities  of the EMT (1 of 4)</vt:lpstr>
      <vt:lpstr>Roles and Responsibilities  of the EMT (2 of 4)</vt:lpstr>
      <vt:lpstr>Roles and Responsibilities  of the EMT (3 of 4)</vt:lpstr>
      <vt:lpstr>Roles and Responsibilities  of the EMT (4 of 4)</vt:lpstr>
      <vt:lpstr>Professional Attributes (1 of 3)</vt:lpstr>
      <vt:lpstr>Professional Attributes (2 of 3)</vt:lpstr>
      <vt:lpstr>Professional Attributes (3 of 3)</vt:lpstr>
      <vt:lpstr>Review</vt:lpstr>
      <vt:lpstr>Review</vt:lpstr>
      <vt:lpstr>Review (1 of 2)</vt:lpstr>
      <vt:lpstr>Review (2 of 2)</vt:lpstr>
      <vt:lpstr>Review</vt:lpstr>
      <vt:lpstr>Review</vt:lpstr>
      <vt:lpstr>Review (1 of 2)</vt:lpstr>
      <vt:lpstr>Review (2 of 2)</vt:lpstr>
      <vt:lpstr>Review</vt:lpstr>
      <vt:lpstr>Review</vt:lpstr>
      <vt:lpstr>Review (1 of 2)</vt:lpstr>
      <vt:lpstr>Review (2 of 2)</vt:lpstr>
      <vt:lpstr>Review</vt:lpstr>
      <vt:lpstr>Review</vt:lpstr>
      <vt:lpstr>Review</vt:lpstr>
      <vt:lpstr>Review</vt:lpstr>
      <vt:lpstr>Review</vt:lpstr>
      <vt:lpstr>Review (1 of 2)</vt:lpstr>
      <vt:lpstr>Review (2 of 2)</vt:lpstr>
      <vt:lpstr>Review</vt:lpstr>
      <vt:lpstr>Review</vt:lpstr>
      <vt:lpstr>Review (1 of 2)</vt:lpstr>
      <vt:lpstr>Review (2 of 2)</vt:lpstr>
      <vt:lpstr>Review</vt:lpstr>
      <vt:lpstr>Review</vt:lpstr>
      <vt:lpstr>Review (2 of 2)</vt:lpstr>
      <vt:lpstr>Review (2 of 2)</vt:lpstr>
      <vt:lpstr>Review</vt:lpstr>
      <vt:lpstr>Review</vt:lpstr>
      <vt:lpstr>Review (1 of 2)</vt:lpstr>
      <vt:lpstr>Review (2 of 2)</vt:lpstr>
      <vt:lpstr>Review</vt:lpstr>
      <vt:lpstr>Review</vt:lpstr>
      <vt:lpstr>Review (1 of 2)</vt:lpstr>
      <vt:lpstr>Review (2 of 2)</vt:lpstr>
      <vt:lpstr>Review</vt:lpstr>
      <vt:lpstr>Review</vt:lpstr>
      <vt:lpstr>Review (1 of 2)</vt:lpstr>
      <vt:lpstr>Review (2 of 2)</vt:lpstr>
    </vt:vector>
  </TitlesOfParts>
  <Company>jones and bartlett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CarolB</dc:creator>
  <cp:lastModifiedBy>Microsoft Office User</cp:lastModifiedBy>
  <cp:revision>424</cp:revision>
  <dcterms:created xsi:type="dcterms:W3CDTF">2002-02-12T20:19:46Z</dcterms:created>
  <dcterms:modified xsi:type="dcterms:W3CDTF">2016-03-12T15:21:53Z</dcterms:modified>
</cp:coreProperties>
</file>