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70160" autoAdjust="0"/>
  </p:normalViewPr>
  <p:slideViewPr>
    <p:cSldViewPr>
      <p:cViewPr>
        <p:scale>
          <a:sx n="50" d="100"/>
          <a:sy n="50" d="100"/>
        </p:scale>
        <p:origin x="-1878" y="-102"/>
      </p:cViewPr>
      <p:guideLst>
        <p:guide orient="horz" pos="3888"/>
        <p:guide orient="horz" pos="480"/>
        <p:guide orient="horz" pos="816"/>
        <p:guide orient="horz" pos="912"/>
        <p:guide pos="5184"/>
        <p:guide pos="57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a:p>
        </p:txBody>
      </p:sp>
      <p:sp>
        <p:nvSpPr>
          <p:cNvPr id="1546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ea typeface="+mn-ea"/>
              </a:defRPr>
            </a:lvl1pPr>
          </a:lstStyle>
          <a:p>
            <a:pPr>
              <a:defRPr/>
            </a:pPr>
            <a:endParaRPr lang="en-US" alt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546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546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ea typeface="+mn-ea"/>
              </a:defRPr>
            </a:lvl1pPr>
          </a:lstStyle>
          <a:p>
            <a:pPr>
              <a:defRPr/>
            </a:pPr>
            <a:endParaRPr lang="en-US" altLang="en-US"/>
          </a:p>
        </p:txBody>
      </p:sp>
      <p:sp>
        <p:nvSpPr>
          <p:cNvPr id="1546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BB80578-91FD-49FA-8134-7AC4CC082EDD}" type="slidenum">
              <a:rPr lang="en-US"/>
              <a:pPr>
                <a:defRPr/>
              </a:pPr>
              <a:t>‹#›</a:t>
            </a:fld>
            <a:endParaRPr lang="en-US"/>
          </a:p>
        </p:txBody>
      </p:sp>
    </p:spTree>
    <p:extLst>
      <p:ext uri="{BB962C8B-B14F-4D97-AF65-F5344CB8AC3E}">
        <p14:creationId xmlns:p14="http://schemas.microsoft.com/office/powerpoint/2010/main" val="38401018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Chapter 2: Workforce Safety and </a:t>
            </a:r>
            <a:r>
              <a:rPr lang="en-US" dirty="0" smtClean="0">
                <a:latin typeface="Arial" charset="0"/>
              </a:rPr>
              <a:t>Wellness</a:t>
            </a:r>
            <a:endParaRPr lang="en-US" dirty="0">
              <a:latin typeface="Arial" charset="0"/>
            </a:endParaRPr>
          </a:p>
        </p:txBody>
      </p:sp>
      <p:sp>
        <p:nvSpPr>
          <p:cNvPr id="1638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013D9FA4-9868-43D3-8C5D-D65E2061C8CB}" type="slidenum">
              <a:rPr lang="en-US" sz="1200" smtClean="0"/>
              <a:pPr>
                <a:defRPr/>
              </a:pPr>
              <a:t>1</a:t>
            </a:fld>
            <a:endParaRPr 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rPr>
              <a:t>Instructor Notes</a:t>
            </a:r>
          </a:p>
          <a:p>
            <a:pPr>
              <a:defRPr/>
            </a:pPr>
            <a:endParaRPr lang="en-US">
              <a:latin typeface="Arial" charset="0"/>
            </a:endParaRPr>
          </a:p>
          <a:p>
            <a:pPr>
              <a:defRPr/>
            </a:pPr>
            <a:r>
              <a:rPr lang="en-US">
                <a:latin typeface="Arial" charset="0"/>
              </a:rPr>
              <a:t>Continue presenting the case. </a:t>
            </a:r>
          </a:p>
          <a:p>
            <a:pPr>
              <a:defRPr/>
            </a:pPr>
            <a:endParaRPr lang="en-US">
              <a:latin typeface="Arial" charset="0"/>
            </a:endParaRPr>
          </a:p>
        </p:txBody>
      </p:sp>
      <p:sp>
        <p:nvSpPr>
          <p:cNvPr id="2560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0E611A1-5318-427C-9326-E30D9673EA5E}" type="slidenum">
              <a:rPr lang="en-US" sz="1200" smtClean="0"/>
              <a:pPr>
                <a:defRPr/>
              </a:pPr>
              <a:t>10</a:t>
            </a:fld>
            <a:endParaRPr 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 </a:t>
            </a:r>
          </a:p>
          <a:p>
            <a:pPr>
              <a:defRPr/>
            </a:pPr>
            <a:endParaRPr lang="en-US" dirty="0" smtClean="0">
              <a:ea typeface="ＭＳ Ｐゴシック" pitchFamily="34" charset="-128"/>
            </a:endParaRPr>
          </a:p>
          <a:p>
            <a:pPr>
              <a:defRPr/>
            </a:pPr>
            <a:r>
              <a:rPr lang="en-US" dirty="0" smtClean="0">
                <a:ea typeface="ＭＳ Ｐゴシック" pitchFamily="34" charset="-128"/>
              </a:rPr>
              <a:t>6.  Local clergy or hospice agencies can be of value to a very ill patient or the family of a patient who has died. Local or state health or social service departments usually have resources such as an Office for the Aging, Adult Protective Services, Office of Mental Health, Maternal/Child Health, or Family Health Services. There may also be Veteran</a:t>
            </a:r>
            <a:r>
              <a:rPr lang="en-US" altLang="en-US" dirty="0" smtClean="0">
                <a:ea typeface="ＭＳ Ｐゴシック" pitchFamily="34" charset="-128"/>
              </a:rPr>
              <a:t>’</a:t>
            </a:r>
            <a:r>
              <a:rPr lang="en-US" dirty="0" smtClean="0">
                <a:ea typeface="ＭＳ Ｐゴシック" pitchFamily="34" charset="-128"/>
              </a:rPr>
              <a:t>s Affairs offices that have medical or other outreach services. Child Abuse or Elder Abuse offices within local or state social service departments are important resources for at-risk patients. Many levels of long-term assistance may be available, ranging from special housing units for senior or disabled citizens to assisted living facilities or full-time nursing care units. In addition, home health care services may be available with services ranging from nursing care to physical therapy to nutritional services. There may also be local food banks or church-related organizations that can help patients or families in need.  </a:t>
            </a:r>
          </a:p>
        </p:txBody>
      </p:sp>
      <p:sp>
        <p:nvSpPr>
          <p:cNvPr id="2662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9967659-D942-4F7A-8EE4-D404C8F63D7C}" type="slidenum">
              <a:rPr lang="en-US" sz="1200" smtClean="0"/>
              <a:pPr>
                <a:defRPr/>
              </a:pPr>
              <a:t>11</a:t>
            </a:fld>
            <a:endParaRPr 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rPr>
              <a:t>Instructor Notes </a:t>
            </a:r>
          </a:p>
          <a:p>
            <a:pPr>
              <a:defRPr/>
            </a:pPr>
            <a:endParaRPr lang="en-US">
              <a:latin typeface="Arial" charset="0"/>
            </a:endParaRPr>
          </a:p>
          <a:p>
            <a:pPr>
              <a:defRPr/>
            </a:pPr>
            <a:r>
              <a:rPr lang="en-US">
                <a:latin typeface="Arial" charset="0"/>
              </a:rPr>
              <a:t>Discuss the lessons learned from this case. </a:t>
            </a:r>
          </a:p>
          <a:p>
            <a:pPr>
              <a:defRPr/>
            </a:pPr>
            <a:endParaRPr lang="en-US">
              <a:latin typeface="Arial" charset="0"/>
            </a:endParaRPr>
          </a:p>
        </p:txBody>
      </p:sp>
      <p:sp>
        <p:nvSpPr>
          <p:cNvPr id="2765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E69F6660-2E6F-4011-959F-95A07CB02AFB}" type="slidenum">
              <a:rPr lang="en-US" sz="1200" smtClean="0"/>
              <a:pPr>
                <a:defRPr/>
              </a:pPr>
              <a:t>12</a:t>
            </a:fld>
            <a:endParaRPr 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rPr>
              <a:t>Instructor Notes </a:t>
            </a:r>
          </a:p>
          <a:p>
            <a:pPr>
              <a:defRPr/>
            </a:pPr>
            <a:endParaRPr lang="en-US">
              <a:latin typeface="Arial" charset="0"/>
            </a:endParaRPr>
          </a:p>
          <a:p>
            <a:pPr>
              <a:defRPr/>
            </a:pPr>
            <a:r>
              <a:rPr lang="en-US">
                <a:latin typeface="Arial" charset="0"/>
              </a:rPr>
              <a:t>Discuss the lessons learned from this case. </a:t>
            </a:r>
          </a:p>
          <a:p>
            <a:pPr>
              <a:defRPr/>
            </a:pPr>
            <a:endParaRPr lang="en-US">
              <a:latin typeface="Arial" charset="0"/>
            </a:endParaRPr>
          </a:p>
        </p:txBody>
      </p:sp>
      <p:sp>
        <p:nvSpPr>
          <p:cNvPr id="2867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8B305151-29EC-46FA-B102-9716535B3989}" type="slidenum">
              <a:rPr lang="en-US" sz="1200" smtClean="0"/>
              <a:pPr>
                <a:defRPr/>
              </a:pPr>
              <a:t>13</a:t>
            </a:fld>
            <a:endParaRPr lang="en-US"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a:latin typeface="Arial" charset="0"/>
              </a:rPr>
              <a:t>Instructor Notes </a:t>
            </a:r>
          </a:p>
          <a:p>
            <a:pPr>
              <a:defRPr/>
            </a:pPr>
            <a:endParaRPr lang="en-US" dirty="0" smtClean="0">
              <a:latin typeface="Arial" charset="0"/>
            </a:endParaRPr>
          </a:p>
          <a:p>
            <a:pPr>
              <a:defRPr/>
            </a:pPr>
            <a:r>
              <a:rPr lang="en-US" dirty="0" smtClean="0">
                <a:latin typeface="Arial" charset="0"/>
              </a:rPr>
              <a:t>Begin </a:t>
            </a:r>
            <a:r>
              <a:rPr lang="en-US" dirty="0">
                <a:latin typeface="Arial" charset="0"/>
              </a:rPr>
              <a:t>presenting the case. </a:t>
            </a:r>
          </a:p>
          <a:p>
            <a:pPr>
              <a:defRPr/>
            </a:pPr>
            <a:endParaRPr lang="en-US" dirty="0">
              <a:latin typeface="Arial" charset="0"/>
            </a:endParaRPr>
          </a:p>
        </p:txBody>
      </p:sp>
      <p:sp>
        <p:nvSpPr>
          <p:cNvPr id="1741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2CD8222-6B1A-4ED8-9AD8-4F86EFBDFAD1}" type="slidenum">
              <a:rPr lang="en-US" sz="1200" smtClean="0"/>
              <a:pPr>
                <a:defRPr/>
              </a:pPr>
              <a:t>2</a:t>
            </a:fld>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rPr>
              <a:t>Instructor Notes</a:t>
            </a:r>
          </a:p>
          <a:p>
            <a:pPr>
              <a:defRPr/>
            </a:pPr>
            <a:endParaRPr lang="en-US">
              <a:latin typeface="Arial" charset="0"/>
            </a:endParaRPr>
          </a:p>
          <a:p>
            <a:pPr>
              <a:defRPr/>
            </a:pPr>
            <a:r>
              <a:rPr lang="en-US">
                <a:latin typeface="Arial" charset="0"/>
              </a:rPr>
              <a:t>Continue presenting the case. </a:t>
            </a:r>
          </a:p>
          <a:p>
            <a:pPr>
              <a:defRPr/>
            </a:pPr>
            <a:endParaRPr lang="en-US">
              <a:latin typeface="Arial" charset="0"/>
            </a:endParaRPr>
          </a:p>
        </p:txBody>
      </p:sp>
      <p:sp>
        <p:nvSpPr>
          <p:cNvPr id="1843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7D5F4323-D55B-4F8A-BBFE-3F8ECE0EDC10}" type="slidenum">
              <a:rPr lang="en-US" sz="1200" smtClean="0"/>
              <a:pPr>
                <a:defRPr/>
              </a:pPr>
              <a:t>3</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p:spPr>
        <p:txBody>
          <a:bodyPr/>
          <a:lstStyle/>
          <a:p>
            <a:pPr eaLnBrk="1" hangingPunct="1"/>
            <a:r>
              <a:rPr lang="en-US" altLang="en-US" dirty="0" smtClean="0">
                <a:latin typeface="Arial" charset="0"/>
                <a:ea typeface="ＭＳ Ｐゴシック" pitchFamily="34" charset="-128"/>
              </a:rPr>
              <a:t>Instructor Notes </a:t>
            </a:r>
          </a:p>
          <a:p>
            <a:pPr eaLnBrk="1" hangingPunct="1"/>
            <a:endParaRPr lang="en-US" altLang="en-US" dirty="0" smtClean="0">
              <a:latin typeface="Arial" charset="0"/>
              <a:ea typeface="ＭＳ Ｐゴシック" pitchFamily="34" charset="-128"/>
            </a:endParaRPr>
          </a:p>
          <a:p>
            <a:pPr eaLnBrk="1" hangingPunct="1">
              <a:buFontTx/>
              <a:buAutoNum type="arabicPeriod"/>
            </a:pPr>
            <a:r>
              <a:rPr lang="en-US" altLang="en-US" dirty="0" smtClean="0">
                <a:latin typeface="Arial" charset="0"/>
                <a:ea typeface="ＭＳ Ｐゴシック" pitchFamily="34" charset="-128"/>
              </a:rPr>
              <a:t> If </a:t>
            </a:r>
            <a:r>
              <a:rPr lang="en-US" altLang="en-US" dirty="0" smtClean="0">
                <a:latin typeface="Arial" charset="0"/>
                <a:ea typeface="ＭＳ Ｐゴシック" pitchFamily="34" charset="-128"/>
              </a:rPr>
              <a:t>techniques such as breathing exercises, physical exercise, or talking with a friend are insufficient, meeting with a mental health counselor or employee assistance consultant is advisable.</a:t>
            </a:r>
          </a:p>
          <a:p>
            <a:pPr eaLnBrk="1" hangingPunct="1">
              <a:buFontTx/>
              <a:buAutoNum type="arabicPeriod"/>
            </a:pPr>
            <a:endParaRPr lang="en-US" altLang="en-US" dirty="0" smtClean="0">
              <a:latin typeface="Arial" charset="0"/>
              <a:ea typeface="ＭＳ Ｐゴシック" pitchFamily="34" charset="-128"/>
            </a:endParaRPr>
          </a:p>
          <a:p>
            <a:pPr eaLnBrk="1" hangingPunct="1">
              <a:buFontTx/>
              <a:buAutoNum type="arabicPeriod"/>
            </a:pPr>
            <a:r>
              <a:rPr lang="en-US" altLang="en-US" dirty="0" smtClean="0">
                <a:latin typeface="Arial" charset="0"/>
                <a:ea typeface="ＭＳ Ｐゴシック" pitchFamily="34" charset="-128"/>
              </a:rPr>
              <a:t> In </a:t>
            </a:r>
            <a:r>
              <a:rPr lang="en-US" altLang="en-US" dirty="0" smtClean="0">
                <a:latin typeface="Arial" charset="0"/>
                <a:ea typeface="ＭＳ Ｐゴシック" pitchFamily="34" charset="-128"/>
              </a:rPr>
              <a:t>addition to fatigue, poor sleep, and poor appetite, stress often manifests in depression, guilt, anxiety, irritability, loss of interest in normal activities, indecisiveness, increased use of alcohol or recreational drugs, or physical symptoms such as headaches, back pain, etc.</a:t>
            </a:r>
          </a:p>
        </p:txBody>
      </p:sp>
      <p:sp>
        <p:nvSpPr>
          <p:cNvPr id="1946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F3C1B812-2069-4E47-95B1-805CD61B4976}" type="slidenum">
              <a:rPr lang="en-US" sz="1200" smtClean="0"/>
              <a:pPr>
                <a:defRPr/>
              </a:pPr>
              <a:t>4</a:t>
            </a:fld>
            <a:endParaRPr 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rPr>
              <a:t>Instructor Notes</a:t>
            </a:r>
          </a:p>
          <a:p>
            <a:pPr>
              <a:defRPr/>
            </a:pPr>
            <a:endParaRPr lang="en-US">
              <a:latin typeface="Arial" charset="0"/>
            </a:endParaRPr>
          </a:p>
          <a:p>
            <a:pPr>
              <a:defRPr/>
            </a:pPr>
            <a:r>
              <a:rPr lang="en-US">
                <a:latin typeface="Arial" charset="0"/>
              </a:rPr>
              <a:t>Continue presenting the case. </a:t>
            </a:r>
          </a:p>
        </p:txBody>
      </p:sp>
      <p:sp>
        <p:nvSpPr>
          <p:cNvPr id="2048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196161AA-AD1D-4C4C-954D-D8803069952B}" type="slidenum">
              <a:rPr lang="en-US" sz="1200" smtClean="0"/>
              <a:pPr>
                <a:defRPr/>
              </a:pPr>
              <a:t>5</a:t>
            </a:fld>
            <a:endParaRPr 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smtClean="0">
                <a:ea typeface="ＭＳ Ｐゴシック" pitchFamily="34" charset="-128"/>
              </a:rPr>
              <a:t>Instructor Notes </a:t>
            </a:r>
          </a:p>
          <a:p>
            <a:pPr>
              <a:defRPr/>
            </a:pPr>
            <a:endParaRPr lang="en-US" smtClean="0">
              <a:ea typeface="ＭＳ Ｐゴシック" pitchFamily="34" charset="-128"/>
            </a:endParaRPr>
          </a:p>
          <a:p>
            <a:pPr>
              <a:defRPr/>
            </a:pPr>
            <a:r>
              <a:rPr lang="en-US" smtClean="0">
                <a:ea typeface="ＭＳ Ｐゴシック" pitchFamily="34" charset="-128"/>
              </a:rPr>
              <a:t>3. Other strategies for handling stress include improving your diet and sleep patterns, changing your habits or attitudes, changing/eliminating stressors, developing a social network or interests outside of work, or spending more time with family. Drugs and alcohol should be avoided.  </a:t>
            </a:r>
          </a:p>
          <a:p>
            <a:pPr>
              <a:defRPr/>
            </a:pPr>
            <a:endParaRPr lang="en-US" smtClean="0">
              <a:ea typeface="ＭＳ Ｐゴシック" pitchFamily="34" charset="-128"/>
            </a:endParaRPr>
          </a:p>
          <a:p>
            <a:pPr>
              <a:defRPr/>
            </a:pPr>
            <a:r>
              <a:rPr lang="en-US" smtClean="0">
                <a:ea typeface="ＭＳ Ｐゴシック" pitchFamily="34" charset="-128"/>
              </a:rPr>
              <a:t>4. Cumulative or poorly managed stress may weaken the body, leading to increased disease processes or trauma that can shorten a career. Additionally, depression or anxiety lead to loss of concentration and decreased focus, which can lead to providing less-efficient patient care. This may also decrease the desire to work and may shorten a career or even lead to a mental health crisis or suicide.</a:t>
            </a:r>
          </a:p>
          <a:p>
            <a:pPr>
              <a:defRPr/>
            </a:pPr>
            <a:endParaRPr lang="en-US" smtClean="0">
              <a:ea typeface="ＭＳ Ｐゴシック" pitchFamily="34" charset="-128"/>
            </a:endParaRPr>
          </a:p>
        </p:txBody>
      </p:sp>
      <p:sp>
        <p:nvSpPr>
          <p:cNvPr id="2150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225EC6CE-D354-4E25-B8C6-2E87D8F50CC1}" type="slidenum">
              <a:rPr lang="en-US" sz="1200" smtClean="0"/>
              <a:pPr>
                <a:defRPr/>
              </a:pPr>
              <a:t>6</a:t>
            </a:fld>
            <a:endParaRPr 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rPr>
              <a:t>Instructor Notes</a:t>
            </a:r>
          </a:p>
          <a:p>
            <a:pPr>
              <a:defRPr/>
            </a:pPr>
            <a:endParaRPr lang="en-US">
              <a:latin typeface="Arial" charset="0"/>
            </a:endParaRPr>
          </a:p>
          <a:p>
            <a:pPr>
              <a:defRPr/>
            </a:pPr>
            <a:r>
              <a:rPr lang="en-US">
                <a:latin typeface="Arial" charset="0"/>
              </a:rPr>
              <a:t>Continue presenting the case. </a:t>
            </a:r>
          </a:p>
          <a:p>
            <a:pPr>
              <a:defRPr/>
            </a:pPr>
            <a:endParaRPr lang="en-US">
              <a:latin typeface="Arial" charset="0"/>
            </a:endParaRPr>
          </a:p>
        </p:txBody>
      </p:sp>
      <p:sp>
        <p:nvSpPr>
          <p:cNvPr id="22532"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6475467-F812-44E1-AD6D-A973599D43D8}" type="slidenum">
              <a:rPr lang="en-US" sz="1200" smtClean="0"/>
              <a:pPr>
                <a:defRPr/>
              </a:pPr>
              <a:t>7</a:t>
            </a:fld>
            <a:endParaRPr 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dirty="0" smtClean="0">
                <a:ea typeface="ＭＳ Ｐゴシック" pitchFamily="34" charset="-128"/>
              </a:rPr>
              <a:t>Instructor Notes </a:t>
            </a:r>
          </a:p>
          <a:p>
            <a:pPr>
              <a:defRPr/>
            </a:pPr>
            <a:endParaRPr lang="en-US" dirty="0" smtClean="0">
              <a:ea typeface="ＭＳ Ｐゴシック" pitchFamily="34" charset="-128"/>
            </a:endParaRPr>
          </a:p>
          <a:p>
            <a:pPr>
              <a:defRPr/>
            </a:pPr>
            <a:r>
              <a:rPr lang="en-US" dirty="0" smtClean="0">
                <a:ea typeface="ＭＳ Ｐゴシック" pitchFamily="34" charset="-128"/>
              </a:rPr>
              <a:t>5.  Doing breathing exercises, improving sleep patterns, keeping hydrated, and finding ways to balance work, family, social life, and health needs can also reduce stress. Taking some time off or taking a vacation can markedly decrease stress and improve your attitude.</a:t>
            </a:r>
          </a:p>
        </p:txBody>
      </p:sp>
      <p:sp>
        <p:nvSpPr>
          <p:cNvPr id="23556"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A6B44785-197D-4478-89AB-1B210689B755}" type="slidenum">
              <a:rPr lang="en-US" sz="1200" smtClean="0"/>
              <a:pPr>
                <a:defRPr/>
              </a:pPr>
              <a:t>8</a:t>
            </a:fld>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defRPr/>
            </a:pPr>
            <a:r>
              <a:rPr lang="en-US">
                <a:latin typeface="Arial" charset="0"/>
              </a:rPr>
              <a:t>Instructor Notes</a:t>
            </a:r>
          </a:p>
          <a:p>
            <a:pPr>
              <a:defRPr/>
            </a:pPr>
            <a:endParaRPr lang="en-US">
              <a:latin typeface="Arial" charset="0"/>
            </a:endParaRPr>
          </a:p>
          <a:p>
            <a:pPr>
              <a:defRPr/>
            </a:pPr>
            <a:r>
              <a:rPr lang="en-US">
                <a:latin typeface="Arial" charset="0"/>
              </a:rPr>
              <a:t>Continue presenting the case. </a:t>
            </a:r>
          </a:p>
          <a:p>
            <a:pPr>
              <a:defRPr/>
            </a:pPr>
            <a:endParaRPr lang="en-US">
              <a:latin typeface="Arial" charset="0"/>
            </a:endParaRPr>
          </a:p>
        </p:txBody>
      </p:sp>
      <p:sp>
        <p:nvSpPr>
          <p:cNvPr id="24580"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9C9C17D9-05F5-47F8-A62E-DAA292E7765C}" type="slidenum">
              <a:rPr lang="en-US" sz="1200" smtClean="0"/>
              <a:pPr>
                <a:defRPr/>
              </a:pPr>
              <a:t>9</a:t>
            </a:fld>
            <a:endParaRPr 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3" name="Picture 4" descr="C:\fms\Slide Backgrounds\9781284080179_PPBG_EMT11e9.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02" name="Rectangle 2"/>
          <p:cNvSpPr>
            <a:spLocks noGrp="1" noChangeArrowheads="1"/>
          </p:cNvSpPr>
          <p:nvPr>
            <p:ph type="ctrTitle"/>
          </p:nvPr>
        </p:nvSpPr>
        <p:spPr>
          <a:xfrm>
            <a:off x="0" y="4202875"/>
            <a:ext cx="9144000" cy="1143000"/>
          </a:xfrm>
          <a:solidFill>
            <a:srgbClr val="00652E">
              <a:alpha val="44000"/>
            </a:srgbClr>
          </a:solidFill>
          <a:effectLst>
            <a:outerShdw blurRad="38100" dist="25399" dir="2700000" algn="ctr" rotWithShape="0">
              <a:schemeClr val="bg2"/>
            </a:outerShdw>
          </a:effectLst>
          <a:extLst/>
        </p:spPr>
        <p:txBody>
          <a:bodyPr/>
          <a:lstStyle>
            <a:lvl1pPr>
              <a:defRPr sz="4400">
                <a:solidFill>
                  <a:schemeClr val="bg1"/>
                </a:solidFill>
              </a:defRPr>
            </a:lvl1pPr>
          </a:lstStyle>
          <a:p>
            <a:pPr lvl="0"/>
            <a:r>
              <a:rPr lang="en-US" altLang="en-US" noProof="0" dirty="0" smtClean="0"/>
              <a:t>Click to edit Master title style</a:t>
            </a:r>
          </a:p>
        </p:txBody>
      </p:sp>
    </p:spTree>
    <p:extLst>
      <p:ext uri="{BB962C8B-B14F-4D97-AF65-F5344CB8AC3E}">
        <p14:creationId xmlns:p14="http://schemas.microsoft.com/office/powerpoint/2010/main" val="3710178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5204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0"/>
            <a:ext cx="205740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0"/>
            <a:ext cx="6019800" cy="5181600"/>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77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0936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33256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8800"/>
            <a:ext cx="3581400" cy="42672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0231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2695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427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789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265729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565171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C:\fms\Slide Backgrounds\9781284080179_PPBG_EMT11e10.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69400"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914400"/>
            <a:ext cx="82296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914400" y="18288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p:txBody>
      </p:sp>
    </p:spTree>
  </p:cSld>
  <p:clrMap bg1="lt1" tx1="dk1" bg2="lt2" tx2="dk2" accent1="accent1" accent2="accent2" accent3="accent3" accent4="accent4" accent5="accent5" accent6="accent6" hlink="hlink" folHlink="folHlink"/>
  <p:sldLayoutIdLst>
    <p:sldLayoutId id="2147483731"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0" fontAlgn="base" hangingPunct="0">
        <a:spcBef>
          <a:spcPct val="0"/>
        </a:spcBef>
        <a:spcAft>
          <a:spcPct val="0"/>
        </a:spcAft>
        <a:defRPr sz="3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p:titleStyle>
    <p:bodyStyle>
      <a:lvl1pPr marL="288925" indent="-288925" algn="l" rtl="0" eaLnBrk="0" fontAlgn="base" hangingPunct="0">
        <a:spcBef>
          <a:spcPct val="20000"/>
        </a:spcBef>
        <a:spcAft>
          <a:spcPct val="0"/>
        </a:spcAft>
        <a:buClr>
          <a:srgbClr val="00652E"/>
        </a:buClr>
        <a:tabLst>
          <a:tab pos="801688" algn="l"/>
        </a:tabLst>
        <a:defRPr sz="2400" kern="1200">
          <a:solidFill>
            <a:schemeClr val="bg1"/>
          </a:solidFill>
          <a:latin typeface="+mn-lt"/>
          <a:ea typeface="ＭＳ Ｐゴシック" charset="0"/>
          <a:cs typeface="+mn-cs"/>
        </a:defRPr>
      </a:lvl1pPr>
      <a:lvl2pPr marL="801688" indent="-398463" algn="l" rtl="0" eaLnBrk="0" fontAlgn="base" hangingPunct="0">
        <a:spcBef>
          <a:spcPct val="20000"/>
        </a:spcBef>
        <a:spcAft>
          <a:spcPct val="0"/>
        </a:spcAft>
        <a:tabLst>
          <a:tab pos="801688" algn="l"/>
        </a:tabLst>
        <a:defRPr sz="2200" b="1" kern="1200">
          <a:solidFill>
            <a:schemeClr val="accent2"/>
          </a:solidFill>
          <a:latin typeface="+mn-lt"/>
          <a:ea typeface="ＭＳ Ｐゴシック" charset="0"/>
          <a:cs typeface="+mn-cs"/>
        </a:defRPr>
      </a:lvl2pPr>
      <a:lvl3pPr marL="1144588" indent="-117475" algn="l" rtl="0" eaLnBrk="0" fontAlgn="base" hangingPunct="0">
        <a:spcBef>
          <a:spcPct val="20000"/>
        </a:spcBef>
        <a:spcAft>
          <a:spcPct val="0"/>
        </a:spcAft>
        <a:buChar char="•"/>
        <a:tabLst>
          <a:tab pos="801688" algn="l"/>
        </a:tabLst>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Char char="»"/>
        <a:tabLst>
          <a:tab pos="801688" algn="l"/>
        </a:tabLst>
        <a:defRPr sz="2000"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bwMode="auto">
          <a:xfrm>
            <a:off x="0" y="3370263"/>
            <a:ext cx="9172575" cy="1979612"/>
          </a:xfrm>
          <a:prstGeom prst="rect">
            <a:avLst/>
          </a:prstGeom>
          <a:solidFill>
            <a:srgbClr val="00652E">
              <a:alpha val="44000"/>
            </a:srgbClr>
          </a:solidFill>
          <a:ln>
            <a:noFill/>
          </a:ln>
          <a:effectLst>
            <a:outerShdw blurRad="38100" dist="25399"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anchor="ctr"/>
          <a:lstStyle>
            <a:lvl1pPr algn="ctr" rtl="0" eaLnBrk="0" fontAlgn="base" hangingPunct="0">
              <a:spcBef>
                <a:spcPct val="0"/>
              </a:spcBef>
              <a:spcAft>
                <a:spcPct val="0"/>
              </a:spcAft>
              <a:defRPr sz="4400" b="1" kern="1200">
                <a:solidFill>
                  <a:schemeClr val="bg1"/>
                </a:solidFill>
                <a:latin typeface="+mj-lt"/>
                <a:ea typeface="ＭＳ Ｐゴシック" charset="0"/>
                <a:cs typeface="+mj-cs"/>
              </a:defRPr>
            </a:lvl1pPr>
            <a:lvl2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2pPr>
            <a:lvl3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3pPr>
            <a:lvl4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4pPr>
            <a:lvl5pPr algn="ctr" rtl="0" eaLnBrk="0" fontAlgn="base" hangingPunct="0">
              <a:spcBef>
                <a:spcPct val="0"/>
              </a:spcBef>
              <a:spcAft>
                <a:spcPct val="0"/>
              </a:spcAft>
              <a:defRPr sz="3400" b="1">
                <a:solidFill>
                  <a:schemeClr val="bg1"/>
                </a:solidFill>
                <a:latin typeface="Arial" panose="020B0604020202020204" pitchFamily="34" charset="0"/>
                <a:ea typeface="ＭＳ Ｐゴシック" charset="0"/>
              </a:defRPr>
            </a:lvl5pPr>
            <a:lvl6pPr marL="457200" algn="ctr" rtl="0" fontAlgn="base">
              <a:spcBef>
                <a:spcPct val="0"/>
              </a:spcBef>
              <a:spcAft>
                <a:spcPct val="0"/>
              </a:spcAft>
              <a:defRPr sz="3400" b="1">
                <a:solidFill>
                  <a:schemeClr val="bg1"/>
                </a:solidFill>
                <a:latin typeface="Arial" panose="020B0604020202020204" pitchFamily="34" charset="0"/>
              </a:defRPr>
            </a:lvl6pPr>
            <a:lvl7pPr marL="914400" algn="ctr" rtl="0" fontAlgn="base">
              <a:spcBef>
                <a:spcPct val="0"/>
              </a:spcBef>
              <a:spcAft>
                <a:spcPct val="0"/>
              </a:spcAft>
              <a:defRPr sz="3400" b="1">
                <a:solidFill>
                  <a:schemeClr val="bg1"/>
                </a:solidFill>
                <a:latin typeface="Arial" panose="020B0604020202020204" pitchFamily="34" charset="0"/>
              </a:defRPr>
            </a:lvl7pPr>
            <a:lvl8pPr marL="1371600" algn="ctr" rtl="0" fontAlgn="base">
              <a:spcBef>
                <a:spcPct val="0"/>
              </a:spcBef>
              <a:spcAft>
                <a:spcPct val="0"/>
              </a:spcAft>
              <a:defRPr sz="3400" b="1">
                <a:solidFill>
                  <a:schemeClr val="bg1"/>
                </a:solidFill>
                <a:latin typeface="Arial" panose="020B0604020202020204" pitchFamily="34" charset="0"/>
              </a:defRPr>
            </a:lvl8pPr>
            <a:lvl9pPr marL="1828800" algn="ctr" rtl="0" fontAlgn="base">
              <a:spcBef>
                <a:spcPct val="0"/>
              </a:spcBef>
              <a:spcAft>
                <a:spcPct val="0"/>
              </a:spcAft>
              <a:defRPr sz="3400" b="1">
                <a:solidFill>
                  <a:schemeClr val="bg1"/>
                </a:solidFill>
                <a:latin typeface="Arial" panose="020B0604020202020204" pitchFamily="34" charset="0"/>
              </a:defRPr>
            </a:lvl9pPr>
          </a:lstStyle>
          <a:p>
            <a:pPr eaLnBrk="1" hangingPunct="1">
              <a:defRPr/>
            </a:pPr>
            <a:r>
              <a:rPr lang="en-US" sz="4000" dirty="0" smtClean="0"/>
              <a:t>Chapter 2</a:t>
            </a:r>
            <a:r>
              <a:rPr lang="en-US" altLang="en-US" dirty="0" smtClean="0"/>
              <a:t/>
            </a:r>
            <a:br>
              <a:rPr lang="en-US" altLang="en-US" dirty="0" smtClean="0"/>
            </a:br>
            <a:r>
              <a:rPr lang="en-US" altLang="en-US" sz="3200" dirty="0"/>
              <a:t>Workforce Safety and Wellness</a:t>
            </a:r>
            <a:endParaRPr lang="en-US" altLang="en-US" sz="3200" dirty="0" smtClean="0">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p>
        </p:txBody>
      </p:sp>
      <p:sp>
        <p:nvSpPr>
          <p:cNvPr id="12291" name="Rectangle 5"/>
          <p:cNvSpPr>
            <a:spLocks noGrp="1" noChangeArrowheads="1"/>
          </p:cNvSpPr>
          <p:nvPr>
            <p:ph type="body" idx="1"/>
          </p:nvPr>
        </p:nvSpPr>
        <p:spPr/>
        <p:txBody>
          <a:bodyPr/>
          <a:lstStyle/>
          <a:p>
            <a:pPr eaLnBrk="1" hangingPunct="1"/>
            <a:r>
              <a:rPr lang="en-US" smtClean="0">
                <a:ea typeface="ＭＳ Ｐゴシック" pitchFamily="34" charset="-128"/>
              </a:rPr>
              <a:t>Your medical care now addresses the total patient—both physical and emotional needs. You recognize that although you are not a licensed therapist, saying a kind word, acknowledging feelings, and directing patients to a professional counselor when needed can have a positive impact on their quality of life.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4"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p>
        </p:txBody>
      </p:sp>
      <p:sp>
        <p:nvSpPr>
          <p:cNvPr id="13315" name="Rectangle 5"/>
          <p:cNvSpPr>
            <a:spLocks noGrp="1" noChangeArrowheads="1"/>
          </p:cNvSpPr>
          <p:nvPr>
            <p:ph type="body" idx="1"/>
          </p:nvPr>
        </p:nvSpPr>
        <p:spPr/>
        <p:txBody>
          <a:bodyPr/>
          <a:lstStyle/>
          <a:p>
            <a:pPr eaLnBrk="1" hangingPunct="1"/>
            <a:r>
              <a:rPr lang="en-US" smtClean="0">
                <a:ea typeface="ＭＳ Ｐゴシック" pitchFamily="34" charset="-128"/>
              </a:rPr>
              <a:t>6.	What local resources could you utilize for total patient care? For example, do you know or have you met with representatives from aging and long-term care agencies in your area?</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Summary</a:t>
            </a:r>
            <a:r>
              <a:rPr lang="en-US" altLang="en-US" dirty="0" smtClean="0">
                <a:ea typeface="+mj-ea"/>
              </a:rPr>
              <a:t> </a:t>
            </a:r>
          </a:p>
        </p:txBody>
      </p:sp>
      <p:sp>
        <p:nvSpPr>
          <p:cNvPr id="14339" name="Rectangle 5"/>
          <p:cNvSpPr>
            <a:spLocks noGrp="1" noChangeArrowheads="1"/>
          </p:cNvSpPr>
          <p:nvPr>
            <p:ph type="body" idx="1"/>
          </p:nvPr>
        </p:nvSpPr>
        <p:spPr/>
        <p:txBody>
          <a:bodyPr/>
          <a:lstStyle/>
          <a:p>
            <a:pPr eaLnBrk="1" hangingPunct="1"/>
            <a:r>
              <a:rPr lang="en-US" smtClean="0">
                <a:ea typeface="ＭＳ Ｐゴシック" pitchFamily="34" charset="-128"/>
              </a:rPr>
              <a:t>Your ability to reduce and channel the negative impacts of stress has made you a healthier person and emergency responder. With increased resilience to stress, you have a stronger immune system and suffer from illness or injury less frequently.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Summary</a:t>
            </a:r>
            <a:r>
              <a:rPr lang="en-US" altLang="en-US" dirty="0" smtClean="0">
                <a:ea typeface="+mj-ea"/>
              </a:rPr>
              <a:t> </a:t>
            </a:r>
          </a:p>
        </p:txBody>
      </p:sp>
      <p:sp>
        <p:nvSpPr>
          <p:cNvPr id="15363" name="Rectangle 5"/>
          <p:cNvSpPr>
            <a:spLocks noGrp="1" noChangeArrowheads="1"/>
          </p:cNvSpPr>
          <p:nvPr>
            <p:ph type="body" idx="1"/>
          </p:nvPr>
        </p:nvSpPr>
        <p:spPr/>
        <p:txBody>
          <a:bodyPr/>
          <a:lstStyle/>
          <a:p>
            <a:pPr eaLnBrk="1" hangingPunct="1"/>
            <a:r>
              <a:rPr lang="en-US" smtClean="0">
                <a:ea typeface="ＭＳ Ｐゴシック" pitchFamily="34" charset="-128"/>
              </a:rPr>
              <a:t>You</a:t>
            </a:r>
            <a:r>
              <a:rPr lang="en-US" altLang="en-US" smtClean="0">
                <a:ea typeface="ＭＳ Ｐゴシック" pitchFamily="34" charset="-128"/>
              </a:rPr>
              <a:t>’</a:t>
            </a:r>
            <a:r>
              <a:rPr lang="en-US" smtClean="0">
                <a:ea typeface="ＭＳ Ｐゴシック" pitchFamily="34" charset="-128"/>
              </a:rPr>
              <a:t>ve noticed that the responders who have continued to provide care for 10 years or longer seem to have similar lifestyle habits and you feel encouraged that these choices will assist in your career longevity. There are so many benefits to your new lifestyle you can</a:t>
            </a:r>
            <a:r>
              <a:rPr lang="en-US" altLang="en-US" smtClean="0">
                <a:ea typeface="ＭＳ Ｐゴシック" pitchFamily="34" charset="-128"/>
              </a:rPr>
              <a:t>’</a:t>
            </a:r>
            <a:r>
              <a:rPr lang="en-US" smtClean="0">
                <a:ea typeface="ＭＳ Ｐゴシック" pitchFamily="34" charset="-128"/>
              </a:rPr>
              <a:t>t imagine rewarding yourself with anything less.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4099" name="Rectangle 5"/>
          <p:cNvSpPr>
            <a:spLocks noGrp="1" noChangeArrowheads="1"/>
          </p:cNvSpPr>
          <p:nvPr>
            <p:ph type="body" idx="1"/>
          </p:nvPr>
        </p:nvSpPr>
        <p:spPr/>
        <p:txBody>
          <a:bodyPr/>
          <a:lstStyle/>
          <a:p>
            <a:pPr eaLnBrk="1" hangingPunct="1"/>
            <a:r>
              <a:rPr lang="en-US" smtClean="0">
                <a:ea typeface="ＭＳ Ｐゴシック" pitchFamily="34" charset="-128"/>
              </a:rPr>
              <a:t>You had been working for about 6 months when you encountered a mass-casualty incident (MCI) while on shift. The incident involved a bus full of school-aged children, some of whom were severely injured and later died. Several weeks later, one of your coworkers expresses his concern for you, as you don</a:t>
            </a:r>
            <a:r>
              <a:rPr lang="en-US" altLang="en-US" smtClean="0">
                <a:ea typeface="ＭＳ Ｐゴシック" pitchFamily="34" charset="-128"/>
              </a:rPr>
              <a:t>’</a:t>
            </a:r>
            <a:r>
              <a:rPr lang="en-US" smtClean="0">
                <a:ea typeface="ＭＳ Ｐゴシック" pitchFamily="34" charset="-128"/>
              </a:rPr>
              <a:t>t quite seem to be yourself lately. After this conversation, you evaluate your changes in sleep patterns, lack of appetite, and fatigue.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5123" name="Rectangle 5"/>
          <p:cNvSpPr>
            <a:spLocks noGrp="1" noChangeArrowheads="1"/>
          </p:cNvSpPr>
          <p:nvPr>
            <p:ph type="body" idx="1"/>
          </p:nvPr>
        </p:nvSpPr>
        <p:spPr/>
        <p:txBody>
          <a:bodyPr/>
          <a:lstStyle/>
          <a:p>
            <a:pPr eaLnBrk="1" hangingPunct="1"/>
            <a:r>
              <a:rPr lang="en-US" smtClean="0">
                <a:ea typeface="ＭＳ Ｐゴシック" pitchFamily="34" charset="-128"/>
              </a:rPr>
              <a:t>You recognize stress in yourself and think it could be related to the events that happened weeks earlier. Although you went through critical incident stress debriefing (CISD) immediately following the call, you think maybe the emergency is affecting you more than you have realized. </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1</a:t>
            </a:r>
          </a:p>
        </p:txBody>
      </p:sp>
      <p:sp>
        <p:nvSpPr>
          <p:cNvPr id="6147" name="Rectangle 5"/>
          <p:cNvSpPr>
            <a:spLocks noGrp="1" noChangeArrowheads="1"/>
          </p:cNvSpPr>
          <p:nvPr>
            <p:ph type="body" idx="1"/>
          </p:nvPr>
        </p:nvSpPr>
        <p:spPr/>
        <p:txBody>
          <a:bodyPr/>
          <a:lstStyle/>
          <a:p>
            <a:pPr eaLnBrk="1" hangingPunct="1"/>
            <a:r>
              <a:rPr lang="en-US" smtClean="0">
                <a:ea typeface="ＭＳ Ｐゴシック" pitchFamily="34" charset="-128"/>
              </a:rPr>
              <a:t>1.	What should you do to help yourself? </a:t>
            </a:r>
          </a:p>
          <a:p>
            <a:pPr eaLnBrk="1" hangingPunct="1"/>
            <a:endParaRPr lang="en-US" smtClean="0">
              <a:ea typeface="ＭＳ Ｐゴシック" pitchFamily="34" charset="-128"/>
            </a:endParaRPr>
          </a:p>
          <a:p>
            <a:pPr eaLnBrk="1" hangingPunct="1"/>
            <a:r>
              <a:rPr lang="en-US" smtClean="0">
                <a:ea typeface="ＭＳ Ｐゴシック" pitchFamily="34" charset="-128"/>
              </a:rPr>
              <a:t>2.	What are other signs and symptoms of ineffectively handled stress?</a:t>
            </a:r>
          </a:p>
          <a:p>
            <a:pPr eaLnBrk="1" hangingPunct="1"/>
            <a:endParaRPr lang="en-US"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p>
        </p:txBody>
      </p:sp>
      <p:sp>
        <p:nvSpPr>
          <p:cNvPr id="7171" name="Rectangle 5"/>
          <p:cNvSpPr>
            <a:spLocks noGrp="1" noChangeArrowheads="1"/>
          </p:cNvSpPr>
          <p:nvPr>
            <p:ph type="body" idx="1"/>
          </p:nvPr>
        </p:nvSpPr>
        <p:spPr/>
        <p:txBody>
          <a:bodyPr/>
          <a:lstStyle/>
          <a:p>
            <a:pPr eaLnBrk="1" hangingPunct="1"/>
            <a:r>
              <a:rPr lang="en-US" smtClean="0">
                <a:ea typeface="ＭＳ Ｐゴシック" pitchFamily="34" charset="-128"/>
              </a:rPr>
              <a:t>You decide that further discussion of the MCI is warranted. Your agency offers an employee assistance program free of charge for its employees. This discreet service provides professional counseling for emergency responders. You also decide to seek out a professional fitness trainer to begin a weightlifting and aerobic training program.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p>
        </p:txBody>
      </p:sp>
      <p:sp>
        <p:nvSpPr>
          <p:cNvPr id="8195" name="Rectangle 5"/>
          <p:cNvSpPr>
            <a:spLocks noGrp="1" noChangeArrowheads="1"/>
          </p:cNvSpPr>
          <p:nvPr>
            <p:ph type="body" idx="1"/>
          </p:nvPr>
        </p:nvSpPr>
        <p:spPr/>
        <p:txBody>
          <a:bodyPr/>
          <a:lstStyle/>
          <a:p>
            <a:pPr eaLnBrk="1" hangingPunct="1"/>
            <a:r>
              <a:rPr lang="en-US" smtClean="0">
                <a:ea typeface="ＭＳ Ｐゴシック" pitchFamily="34" charset="-128"/>
              </a:rPr>
              <a:t>3.	What are other proven methods for effectively handling stress?</a:t>
            </a:r>
          </a:p>
          <a:p>
            <a:pPr eaLnBrk="1" hangingPunct="1"/>
            <a:endParaRPr lang="en-US" smtClean="0">
              <a:ea typeface="ＭＳ Ｐゴシック" pitchFamily="34" charset="-128"/>
            </a:endParaRPr>
          </a:p>
          <a:p>
            <a:pPr eaLnBrk="1" hangingPunct="1"/>
            <a:r>
              <a:rPr lang="en-US" smtClean="0">
                <a:ea typeface="ＭＳ Ｐゴシック" pitchFamily="34" charset="-128"/>
              </a:rPr>
              <a:t>4.	How can poorly managed stress affect your job performance and overall career longevity?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p>
        </p:txBody>
      </p:sp>
      <p:sp>
        <p:nvSpPr>
          <p:cNvPr id="9219" name="Rectangle 5"/>
          <p:cNvSpPr>
            <a:spLocks noGrp="1" noChangeArrowheads="1"/>
          </p:cNvSpPr>
          <p:nvPr>
            <p:ph type="body" idx="1"/>
          </p:nvPr>
        </p:nvSpPr>
        <p:spPr/>
        <p:txBody>
          <a:bodyPr/>
          <a:lstStyle/>
          <a:p>
            <a:pPr eaLnBrk="1" hangingPunct="1"/>
            <a:r>
              <a:rPr lang="en-US" smtClean="0">
                <a:ea typeface="ＭＳ Ｐゴシック" pitchFamily="34" charset="-128"/>
              </a:rPr>
              <a:t>You have been seeing the counselor for about a month and engaging in a moderate, regular exercise program. You have also slowly changed some eating habits, and are feeling much more energized and seem to have returned to your normal self. Your counselor has given you some tips on how to recognize stress early and how to use other stress-reducing techniques in your everyday life.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2</a:t>
            </a:r>
          </a:p>
        </p:txBody>
      </p:sp>
      <p:sp>
        <p:nvSpPr>
          <p:cNvPr id="10243" name="Rectangle 5"/>
          <p:cNvSpPr>
            <a:spLocks noGrp="1" noChangeArrowheads="1"/>
          </p:cNvSpPr>
          <p:nvPr>
            <p:ph type="body" idx="1"/>
          </p:nvPr>
        </p:nvSpPr>
        <p:spPr/>
        <p:txBody>
          <a:bodyPr/>
          <a:lstStyle/>
          <a:p>
            <a:pPr eaLnBrk="1" hangingPunct="1"/>
            <a:r>
              <a:rPr lang="en-US" smtClean="0">
                <a:ea typeface="ＭＳ Ｐゴシック" pitchFamily="34" charset="-128"/>
              </a:rPr>
              <a:t>5. What are some other stress reducers besides exercise and healthy eating habits?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6" name="Rectangle 4"/>
          <p:cNvSpPr>
            <a:spLocks noGrp="1" noChangeArrowheads="1"/>
          </p:cNvSpPr>
          <p:nvPr>
            <p:ph type="title"/>
          </p:nvPr>
        </p:nvSpPr>
        <p:spPr/>
        <p:txBody>
          <a:bodyPr/>
          <a:lstStyle/>
          <a:p>
            <a:pPr eaLnBrk="1" hangingPunct="1">
              <a:defRPr/>
            </a:pPr>
            <a:r>
              <a:rPr lang="en-US" altLang="en-US" dirty="0" smtClean="0">
                <a:solidFill>
                  <a:srgbClr val="F37021"/>
                </a:solidFill>
                <a:ea typeface="+mj-ea"/>
              </a:rPr>
              <a:t>Part 3</a:t>
            </a:r>
          </a:p>
        </p:txBody>
      </p:sp>
      <p:sp>
        <p:nvSpPr>
          <p:cNvPr id="11267" name="Rectangle 5"/>
          <p:cNvSpPr>
            <a:spLocks noGrp="1" noChangeArrowheads="1"/>
          </p:cNvSpPr>
          <p:nvPr>
            <p:ph type="body" idx="1"/>
          </p:nvPr>
        </p:nvSpPr>
        <p:spPr/>
        <p:txBody>
          <a:bodyPr/>
          <a:lstStyle/>
          <a:p>
            <a:pPr eaLnBrk="1" hangingPunct="1"/>
            <a:r>
              <a:rPr lang="en-US" smtClean="0">
                <a:ea typeface="ＭＳ Ｐゴシック" pitchFamily="34" charset="-128"/>
              </a:rPr>
              <a:t>Over several months of using stress-reducing tactics like the ones described above, you feel that your personal and professional lives have become healthier. Relationships with family and friends are more positive and your work performance has improved. You feel more capable of recognizing stress in yourself, your coworkers, and your patients.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624</TotalTime>
  <Words>1021</Words>
  <Application>Microsoft Office PowerPoint</Application>
  <PresentationFormat>On-screen Show (4:3)</PresentationFormat>
  <Paragraphs>83</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Part 1</vt:lpstr>
      <vt:lpstr>Part 1</vt:lpstr>
      <vt:lpstr>Part 1</vt:lpstr>
      <vt:lpstr>Part 2</vt:lpstr>
      <vt:lpstr>Part 2</vt:lpstr>
      <vt:lpstr>Part 2</vt:lpstr>
      <vt:lpstr>Part 2</vt:lpstr>
      <vt:lpstr>Part 3</vt:lpstr>
      <vt:lpstr>Part 3</vt:lpstr>
      <vt:lpstr>Part 3</vt:lpstr>
      <vt:lpstr>Summary </vt:lpstr>
      <vt:lpstr>Summary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Deforge-Kling</dc:creator>
  <cp:lastModifiedBy>Jennifer Deforge-Kling</cp:lastModifiedBy>
  <cp:revision>72</cp:revision>
  <cp:lastPrinted>2009-04-22T19:24:48Z</cp:lastPrinted>
  <dcterms:created xsi:type="dcterms:W3CDTF">2009-04-22T19:24:48Z</dcterms:created>
  <dcterms:modified xsi:type="dcterms:W3CDTF">2016-06-07T19:49:53Z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