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6.xml" ContentType="application/vnd.openxmlformats-officedocument.presentationml.tags+xml"/>
  <Override PartName="/ppt/notesSlides/notesSlide2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24.xml" ContentType="application/vnd.openxmlformats-officedocument.presentationml.notesSlide+xml"/>
  <Override PartName="/ppt/tags/tag9.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0.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1.xml" ContentType="application/vnd.openxmlformats-officedocument.presentationml.tags+xml"/>
  <Override PartName="/ppt/notesSlides/notesSlide29.xml" ContentType="application/vnd.openxmlformats-officedocument.presentationml.notesSlide+xml"/>
  <Override PartName="/ppt/tags/tag12.xml" ContentType="application/vnd.openxmlformats-officedocument.presentationml.tags+xml"/>
  <Override PartName="/ppt/notesSlides/notesSlide30.xml" ContentType="application/vnd.openxmlformats-officedocument.presentationml.notesSlide+xml"/>
  <Override PartName="/ppt/tags/tag13.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4.xml" ContentType="application/vnd.openxmlformats-officedocument.presentationml.tags+xml"/>
  <Override PartName="/ppt/notesSlides/notesSlide36.xml" ContentType="application/vnd.openxmlformats-officedocument.presentationml.notesSlide+xml"/>
  <Override PartName="/ppt/tags/tag15.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16.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17.xml" ContentType="application/vnd.openxmlformats-officedocument.presentationml.tags+xml"/>
  <Override PartName="/ppt/notesSlides/notesSlide4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21.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22.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23.xml" ContentType="application/vnd.openxmlformats-officedocument.presentationml.tag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tags/tag24.xml" ContentType="application/vnd.openxmlformats-officedocument.presentationml.tags+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9" r:id="rId1"/>
    <p:sldMasterId id="2147483877" r:id="rId2"/>
  </p:sldMasterIdLst>
  <p:notesMasterIdLst>
    <p:notesMasterId r:id="rId111"/>
  </p:notesMasterIdLst>
  <p:handoutMasterIdLst>
    <p:handoutMasterId r:id="rId112"/>
  </p:handoutMasterIdLst>
  <p:sldIdLst>
    <p:sldId id="278" r:id="rId3"/>
    <p:sldId id="261" r:id="rId4"/>
    <p:sldId id="452" r:id="rId5"/>
    <p:sldId id="333" r:id="rId6"/>
    <p:sldId id="451" r:id="rId7"/>
    <p:sldId id="453" r:id="rId8"/>
    <p:sldId id="280" r:id="rId9"/>
    <p:sldId id="461" r:id="rId10"/>
    <p:sldId id="467" r:id="rId11"/>
    <p:sldId id="462" r:id="rId12"/>
    <p:sldId id="463" r:id="rId13"/>
    <p:sldId id="387" r:id="rId14"/>
    <p:sldId id="388" r:id="rId15"/>
    <p:sldId id="389" r:id="rId16"/>
    <p:sldId id="392" r:id="rId17"/>
    <p:sldId id="356" r:id="rId18"/>
    <p:sldId id="282" r:id="rId19"/>
    <p:sldId id="372" r:id="rId20"/>
    <p:sldId id="283" r:id="rId21"/>
    <p:sldId id="471" r:id="rId22"/>
    <p:sldId id="285" r:id="rId23"/>
    <p:sldId id="373" r:id="rId24"/>
    <p:sldId id="286" r:id="rId25"/>
    <p:sldId id="345" r:id="rId26"/>
    <p:sldId id="346" r:id="rId27"/>
    <p:sldId id="347" r:id="rId28"/>
    <p:sldId id="348" r:id="rId29"/>
    <p:sldId id="375" r:id="rId30"/>
    <p:sldId id="350" r:id="rId31"/>
    <p:sldId id="376" r:id="rId32"/>
    <p:sldId id="377" r:id="rId33"/>
    <p:sldId id="465" r:id="rId34"/>
    <p:sldId id="287" r:id="rId35"/>
    <p:sldId id="288" r:id="rId36"/>
    <p:sldId id="289" r:id="rId37"/>
    <p:sldId id="439" r:id="rId38"/>
    <p:sldId id="297" r:id="rId39"/>
    <p:sldId id="298" r:id="rId40"/>
    <p:sldId id="360" r:id="rId41"/>
    <p:sldId id="361" r:id="rId42"/>
    <p:sldId id="299" r:id="rId43"/>
    <p:sldId id="404" r:id="rId44"/>
    <p:sldId id="440" r:id="rId45"/>
    <p:sldId id="295" r:id="rId46"/>
    <p:sldId id="466" r:id="rId47"/>
    <p:sldId id="400" r:id="rId48"/>
    <p:sldId id="401" r:id="rId49"/>
    <p:sldId id="294" r:id="rId50"/>
    <p:sldId id="396" r:id="rId51"/>
    <p:sldId id="397" r:id="rId52"/>
    <p:sldId id="472" r:id="rId53"/>
    <p:sldId id="290" r:id="rId54"/>
    <p:sldId id="438" r:id="rId55"/>
    <p:sldId id="379" r:id="rId56"/>
    <p:sldId id="380" r:id="rId57"/>
    <p:sldId id="382" r:id="rId58"/>
    <p:sldId id="383" r:id="rId59"/>
    <p:sldId id="384" r:id="rId60"/>
    <p:sldId id="385" r:id="rId61"/>
    <p:sldId id="386" r:id="rId62"/>
    <p:sldId id="293" r:id="rId63"/>
    <p:sldId id="296" r:id="rId64"/>
    <p:sldId id="402" r:id="rId65"/>
    <p:sldId id="403" r:id="rId66"/>
    <p:sldId id="300" r:id="rId67"/>
    <p:sldId id="405" r:id="rId68"/>
    <p:sldId id="301" r:id="rId69"/>
    <p:sldId id="291" r:id="rId70"/>
    <p:sldId id="393" r:id="rId71"/>
    <p:sldId id="394" r:id="rId72"/>
    <p:sldId id="395" r:id="rId73"/>
    <p:sldId id="470" r:id="rId74"/>
    <p:sldId id="469" r:id="rId75"/>
    <p:sldId id="414" r:id="rId76"/>
    <p:sldId id="415" r:id="rId77"/>
    <p:sldId id="416" r:id="rId78"/>
    <p:sldId id="473" r:id="rId79"/>
    <p:sldId id="420" r:id="rId80"/>
    <p:sldId id="421" r:id="rId81"/>
    <p:sldId id="422" r:id="rId82"/>
    <p:sldId id="455" r:id="rId83"/>
    <p:sldId id="426" r:id="rId84"/>
    <p:sldId id="427" r:id="rId85"/>
    <p:sldId id="428" r:id="rId86"/>
    <p:sldId id="429" r:id="rId87"/>
    <p:sldId id="430" r:id="rId88"/>
    <p:sldId id="431" r:id="rId89"/>
    <p:sldId id="459" r:id="rId90"/>
    <p:sldId id="417" r:id="rId91"/>
    <p:sldId id="418" r:id="rId92"/>
    <p:sldId id="419" r:id="rId93"/>
    <p:sldId id="411" r:id="rId94"/>
    <p:sldId id="412" r:id="rId95"/>
    <p:sldId id="413" r:id="rId96"/>
    <p:sldId id="441" r:id="rId97"/>
    <p:sldId id="442" r:id="rId98"/>
    <p:sldId id="443" r:id="rId99"/>
    <p:sldId id="444" r:id="rId100"/>
    <p:sldId id="445" r:id="rId101"/>
    <p:sldId id="446" r:id="rId102"/>
    <p:sldId id="458" r:id="rId103"/>
    <p:sldId id="447" r:id="rId104"/>
    <p:sldId id="448" r:id="rId105"/>
    <p:sldId id="449" r:id="rId106"/>
    <p:sldId id="408" r:id="rId107"/>
    <p:sldId id="409" r:id="rId108"/>
    <p:sldId id="456" r:id="rId109"/>
    <p:sldId id="457" r:id="rId110"/>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Times New Roman"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Times New Roman"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Times New Roman"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Times New Roman" charset="0"/>
        <a:ea typeface="ヒラギノ角ゴ Pro W3" charset="-128"/>
        <a:cs typeface="+mn-cs"/>
      </a:defRPr>
    </a:lvl5pPr>
    <a:lvl6pPr marL="2286000" algn="l" defTabSz="914400" rtl="0" eaLnBrk="1" latinLnBrk="0" hangingPunct="1">
      <a:defRPr sz="2400" kern="1200">
        <a:solidFill>
          <a:schemeClr val="tx1"/>
        </a:solidFill>
        <a:latin typeface="Times New Roman" charset="0"/>
        <a:ea typeface="ヒラギノ角ゴ Pro W3" charset="-128"/>
        <a:cs typeface="+mn-cs"/>
      </a:defRPr>
    </a:lvl6pPr>
    <a:lvl7pPr marL="2743200" algn="l" defTabSz="914400" rtl="0" eaLnBrk="1" latinLnBrk="0" hangingPunct="1">
      <a:defRPr sz="2400" kern="1200">
        <a:solidFill>
          <a:schemeClr val="tx1"/>
        </a:solidFill>
        <a:latin typeface="Times New Roman" charset="0"/>
        <a:ea typeface="ヒラギノ角ゴ Pro W3" charset="-128"/>
        <a:cs typeface="+mn-cs"/>
      </a:defRPr>
    </a:lvl7pPr>
    <a:lvl8pPr marL="3200400" algn="l" defTabSz="914400" rtl="0" eaLnBrk="1" latinLnBrk="0" hangingPunct="1">
      <a:defRPr sz="2400" kern="1200">
        <a:solidFill>
          <a:schemeClr val="tx1"/>
        </a:solidFill>
        <a:latin typeface="Times New Roman" charset="0"/>
        <a:ea typeface="ヒラギノ角ゴ Pro W3" charset="-128"/>
        <a:cs typeface="+mn-cs"/>
      </a:defRPr>
    </a:lvl8pPr>
    <a:lvl9pPr marL="3657600" algn="l" defTabSz="914400" rtl="0" eaLnBrk="1" latinLnBrk="0" hangingPunct="1">
      <a:defRPr sz="2400" kern="1200">
        <a:solidFill>
          <a:schemeClr val="tx1"/>
        </a:solidFill>
        <a:latin typeface="Times New Roman"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pos="27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37021"/>
    <a:srgbClr val="FAA61A"/>
    <a:srgbClr val="009041"/>
    <a:srgbClr val="00652E"/>
    <a:srgbClr val="FCC162"/>
    <a:srgbClr val="4D207A"/>
    <a:srgbClr val="002561"/>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7072" autoAdjust="0"/>
  </p:normalViewPr>
  <p:slideViewPr>
    <p:cSldViewPr>
      <p:cViewPr>
        <p:scale>
          <a:sx n="50" d="100"/>
          <a:sy n="50" d="100"/>
        </p:scale>
        <p:origin x="3400" y="1152"/>
      </p:cViewPr>
      <p:guideLst>
        <p:guide orient="horz" pos="2160"/>
        <p:guide pos="2784"/>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5" d="100"/>
        <a:sy n="65" d="100"/>
      </p:scale>
      <p:origin x="0" y="0"/>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 Id="rId106" Type="http://schemas.openxmlformats.org/officeDocument/2006/relationships/slide" Target="slides/slide104.xml"/><Relationship Id="rId107" Type="http://schemas.openxmlformats.org/officeDocument/2006/relationships/slide" Target="slides/slide10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8" Type="http://schemas.openxmlformats.org/officeDocument/2006/relationships/slide" Target="slides/slide106.xml"/><Relationship Id="rId109" Type="http://schemas.openxmlformats.org/officeDocument/2006/relationships/slide" Target="slides/slide10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110" Type="http://schemas.openxmlformats.org/officeDocument/2006/relationships/slide" Target="slides/slide108.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111" Type="http://schemas.openxmlformats.org/officeDocument/2006/relationships/notesMaster" Target="notesMasters/notesMaster1.xml"/><Relationship Id="rId112" Type="http://schemas.openxmlformats.org/officeDocument/2006/relationships/handoutMaster" Target="handoutMasters/handoutMaster1.xml"/><Relationship Id="rId113" Type="http://schemas.openxmlformats.org/officeDocument/2006/relationships/presProps" Target="presProps.xml"/><Relationship Id="rId114" Type="http://schemas.openxmlformats.org/officeDocument/2006/relationships/viewProps" Target="viewProps.xml"/><Relationship Id="rId115" Type="http://schemas.openxmlformats.org/officeDocument/2006/relationships/theme" Target="theme/theme1.xml"/><Relationship Id="rId116"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100" Type="http://schemas.openxmlformats.org/officeDocument/2006/relationships/slide" Target="slides/slide98.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eaLnBrk="1" hangingPunct="1">
              <a:defRPr sz="1300" dirty="0">
                <a:latin typeface="Times New Roman" pitchFamily="18" charset="0"/>
                <a:ea typeface="+mn-ea"/>
                <a:cs typeface="+mn-cs"/>
              </a:defRPr>
            </a:lvl1pPr>
          </a:lstStyle>
          <a:p>
            <a:pPr>
              <a:defRPr/>
            </a:pPr>
            <a:endParaRPr lang="en-US"/>
          </a:p>
        </p:txBody>
      </p:sp>
      <p:sp>
        <p:nvSpPr>
          <p:cNvPr id="21507" name="Rectangle 3"/>
          <p:cNvSpPr>
            <a:spLocks noGrp="1" noChangeArrowheads="1"/>
          </p:cNvSpPr>
          <p:nvPr>
            <p:ph type="dt" sz="quarter"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eaLnBrk="1" hangingPunct="1">
              <a:defRPr sz="1300" dirty="0">
                <a:latin typeface="Times New Roman" pitchFamily="18" charset="0"/>
                <a:ea typeface="+mn-ea"/>
                <a:cs typeface="+mn-cs"/>
              </a:defRPr>
            </a:lvl1pPr>
          </a:lstStyle>
          <a:p>
            <a:pPr>
              <a:defRPr/>
            </a:pPr>
            <a:endParaRPr lang="en-US"/>
          </a:p>
        </p:txBody>
      </p:sp>
      <p:sp>
        <p:nvSpPr>
          <p:cNvPr id="21508" name="Rectangle 4"/>
          <p:cNvSpPr>
            <a:spLocks noGrp="1" noChangeArrowheads="1"/>
          </p:cNvSpPr>
          <p:nvPr>
            <p:ph type="ftr" sz="quarter" idx="2"/>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eaLnBrk="1" hangingPunct="1">
              <a:defRPr sz="1300" dirty="0">
                <a:latin typeface="Times New Roman" pitchFamily="18" charset="0"/>
                <a:ea typeface="+mn-ea"/>
                <a:cs typeface="+mn-cs"/>
              </a:defRPr>
            </a:lvl1pPr>
          </a:lstStyle>
          <a:p>
            <a:pPr>
              <a:defRPr/>
            </a:pPr>
            <a:endParaRPr lang="en-US"/>
          </a:p>
        </p:txBody>
      </p:sp>
      <p:sp>
        <p:nvSpPr>
          <p:cNvPr id="21509" name="Rectangle 5"/>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eaLnBrk="1" hangingPunct="1">
              <a:defRPr sz="1300"/>
            </a:lvl1pPr>
          </a:lstStyle>
          <a:p>
            <a:fld id="{194DCCC3-248C-1B4E-9A63-8EBEE839D87E}" type="slidenum">
              <a:rPr lang="en-US" altLang="en-US"/>
              <a:pPr/>
              <a:t>‹#›</a:t>
            </a:fld>
            <a:endParaRPr lang="en-US" altLang="en-US"/>
          </a:p>
        </p:txBody>
      </p:sp>
    </p:spTree>
    <p:extLst>
      <p:ext uri="{BB962C8B-B14F-4D97-AF65-F5344CB8AC3E}">
        <p14:creationId xmlns:p14="http://schemas.microsoft.com/office/powerpoint/2010/main" val="228503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eaLnBrk="1" hangingPunct="1">
              <a:defRPr sz="1300" dirty="0">
                <a:latin typeface="Times New Roman" pitchFamily="18" charset="0"/>
                <a:ea typeface="+mn-ea"/>
                <a:cs typeface="+mn-cs"/>
              </a:defRPr>
            </a:lvl1pPr>
          </a:lstStyle>
          <a:p>
            <a:pPr>
              <a:defRPr/>
            </a:pPr>
            <a:endParaRPr lang="en-US"/>
          </a:p>
        </p:txBody>
      </p:sp>
      <p:sp>
        <p:nvSpPr>
          <p:cNvPr id="16387"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eaLnBrk="1" hangingPunct="1">
              <a:defRPr sz="1300" dirty="0">
                <a:latin typeface="Times New Roman" pitchFamily="18" charset="0"/>
                <a:ea typeface="+mn-ea"/>
                <a:cs typeface="+mn-cs"/>
              </a:defRPr>
            </a:lvl1pPr>
          </a:lstStyle>
          <a:p>
            <a:pPr>
              <a:defRPr/>
            </a:pPr>
            <a:endParaRPr lang="en-US"/>
          </a:p>
        </p:txBody>
      </p:sp>
      <p:sp>
        <p:nvSpPr>
          <p:cNvPr id="115716" name="Rectangle 4"/>
          <p:cNvSpPr>
            <a:spLocks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9"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eaLnBrk="1" hangingPunct="1">
              <a:defRPr sz="1300" dirty="0">
                <a:latin typeface="Times New Roman" pitchFamily="18" charset="0"/>
                <a:ea typeface="+mn-ea"/>
                <a:cs typeface="+mn-cs"/>
              </a:defRPr>
            </a:lvl1pPr>
          </a:lstStyle>
          <a:p>
            <a:pPr>
              <a:defRPr/>
            </a:pPr>
            <a:endParaRPr lang="en-US"/>
          </a:p>
        </p:txBody>
      </p:sp>
      <p:sp>
        <p:nvSpPr>
          <p:cNvPr id="16391"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eaLnBrk="1" hangingPunct="1">
              <a:defRPr sz="1300"/>
            </a:lvl1pPr>
          </a:lstStyle>
          <a:p>
            <a:fld id="{5BDC0DDD-D7BE-A541-8362-4498444096FE}" type="slidenum">
              <a:rPr lang="en-US" altLang="en-US"/>
              <a:pPr/>
              <a:t>‹#›</a:t>
            </a:fld>
            <a:endParaRPr lang="en-US" altLang="en-US"/>
          </a:p>
        </p:txBody>
      </p:sp>
    </p:spTree>
    <p:extLst>
      <p:ext uri="{BB962C8B-B14F-4D97-AF65-F5344CB8AC3E}">
        <p14:creationId xmlns:p14="http://schemas.microsoft.com/office/powerpoint/2010/main" val="2629707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noTextEdit="1"/>
          </p:cNvSpPr>
          <p:nvPr>
            <p:ph type="sldImg"/>
          </p:nvPr>
        </p:nvSpPr>
        <p:spPr>
          <a:ln/>
        </p:spPr>
      </p:sp>
      <p:sp>
        <p:nvSpPr>
          <p:cNvPr id="1167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Chapter 2: Workplace Safety and Wellness</a:t>
            </a:r>
          </a:p>
        </p:txBody>
      </p:sp>
    </p:spTree>
    <p:extLst>
      <p:ext uri="{BB962C8B-B14F-4D97-AF65-F5344CB8AC3E}">
        <p14:creationId xmlns:p14="http://schemas.microsoft.com/office/powerpoint/2010/main" val="757782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D. EMTs are often called upon to work in circumstances that result in both acute and cumulative stress. As an EMT, your role is to:</a:t>
            </a:r>
          </a:p>
          <a:p>
            <a:r>
              <a:rPr lang="en-US" altLang="en-US" sz="1300">
                <a:latin typeface="Times New Roman" charset="0"/>
                <a:ea typeface="MS PGothic" charset="-128"/>
              </a:rPr>
              <a:t>	1. Be prepared</a:t>
            </a:r>
          </a:p>
          <a:p>
            <a:r>
              <a:rPr lang="en-US" altLang="en-US" sz="1300">
                <a:latin typeface="Times New Roman" charset="0"/>
                <a:ea typeface="MS PGothic" charset="-128"/>
              </a:rPr>
              <a:t>	2. Anticipate needed resources</a:t>
            </a:r>
          </a:p>
          <a:p>
            <a:r>
              <a:rPr lang="en-US" altLang="en-US" sz="1300">
                <a:latin typeface="Times New Roman" charset="0"/>
                <a:ea typeface="MS PGothic" charset="-128"/>
              </a:rPr>
              <a:t>	3. Control the scene</a:t>
            </a:r>
          </a:p>
          <a:p>
            <a:r>
              <a:rPr lang="en-US" altLang="en-US" sz="1300">
                <a:latin typeface="Times New Roman" charset="0"/>
                <a:ea typeface="MS PGothic" charset="-128"/>
              </a:rPr>
              <a:t>	4. Care for the patient</a:t>
            </a:r>
          </a:p>
          <a:p>
            <a:r>
              <a:rPr lang="en-US" altLang="en-US" sz="1300">
                <a:latin typeface="Times New Roman" charset="0"/>
                <a:ea typeface="MS PGothic" charset="-128"/>
              </a:rPr>
              <a:t>E. The calm manner in which you approach the scene will help to calm the patient, family members, and bystanders.</a:t>
            </a: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5D37B2A7-756C-0D44-81F8-0841E2128C11}" type="slidenum">
              <a:rPr lang="en-US" altLang="en-US" sz="1300"/>
              <a:pPr/>
              <a:t>10</a:t>
            </a:fld>
            <a:endParaRPr lang="en-US" altLang="en-US" sz="1300"/>
          </a:p>
        </p:txBody>
      </p:sp>
    </p:spTree>
    <p:extLst>
      <p:ext uri="{BB962C8B-B14F-4D97-AF65-F5344CB8AC3E}">
        <p14:creationId xmlns:p14="http://schemas.microsoft.com/office/powerpoint/2010/main" val="64128704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ChangeArrowheads="1" noTextEdit="1"/>
          </p:cNvSpPr>
          <p:nvPr>
            <p:ph type="sldImg"/>
          </p:nvPr>
        </p:nvSpPr>
        <p:spPr>
          <a:ln/>
        </p:spPr>
      </p:sp>
      <p:sp>
        <p:nvSpPr>
          <p:cNvPr id="218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201919505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ChangeArrowheads="1" noTextEdit="1"/>
          </p:cNvSpPr>
          <p:nvPr>
            <p:ph type="sldImg"/>
          </p:nvPr>
        </p:nvSpPr>
        <p:spPr>
          <a:ln/>
        </p:spPr>
      </p:sp>
      <p:sp>
        <p:nvSpPr>
          <p:cNvPr id="219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207471629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ChangeArrowheads="1" noTextEdit="1"/>
          </p:cNvSpPr>
          <p:nvPr>
            <p:ph type="sldImg"/>
          </p:nvPr>
        </p:nvSpPr>
        <p:spPr>
          <a:ln/>
        </p:spPr>
      </p:sp>
      <p:sp>
        <p:nvSpPr>
          <p:cNvPr id="220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106484414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ChangeArrowheads="1" noTextEdit="1"/>
          </p:cNvSpPr>
          <p:nvPr>
            <p:ph type="sldImg"/>
          </p:nvPr>
        </p:nvSpPr>
        <p:spPr>
          <a:ln/>
        </p:spPr>
      </p:sp>
      <p:sp>
        <p:nvSpPr>
          <p:cNvPr id="221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185434817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ChangeArrowheads="1" noTextEdit="1"/>
          </p:cNvSpPr>
          <p:nvPr>
            <p:ph type="sldImg"/>
          </p:nvPr>
        </p:nvSpPr>
        <p:spPr>
          <a:ln/>
        </p:spPr>
      </p:sp>
      <p:sp>
        <p:nvSpPr>
          <p:cNvPr id="222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174714238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ChangeArrowheads="1" noTextEdit="1"/>
          </p:cNvSpPr>
          <p:nvPr>
            <p:ph type="sldImg"/>
          </p:nvPr>
        </p:nvSpPr>
        <p:spPr>
          <a:ln/>
        </p:spPr>
      </p:sp>
      <p:sp>
        <p:nvSpPr>
          <p:cNvPr id="223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167810884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ChangeArrowheads="1" noTextEdit="1"/>
          </p:cNvSpPr>
          <p:nvPr>
            <p:ph type="sldImg"/>
          </p:nvPr>
        </p:nvSpPr>
        <p:spPr>
          <a:ln/>
        </p:spPr>
      </p:sp>
      <p:sp>
        <p:nvSpPr>
          <p:cNvPr id="224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107258825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ChangeArrowheads="1" noTextEdit="1"/>
          </p:cNvSpPr>
          <p:nvPr>
            <p:ph type="sldImg"/>
          </p:nvPr>
        </p:nvSpPr>
        <p:spPr>
          <a:ln/>
        </p:spPr>
      </p:sp>
      <p:sp>
        <p:nvSpPr>
          <p:cNvPr id="225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101298483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ChangeArrowheads="1" noTextEdit="1"/>
          </p:cNvSpPr>
          <p:nvPr>
            <p:ph type="sldImg"/>
          </p:nvPr>
        </p:nvSpPr>
        <p:spPr>
          <a:ln/>
        </p:spPr>
      </p:sp>
      <p:sp>
        <p:nvSpPr>
          <p:cNvPr id="226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2133201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F. Wellness and stress management</a:t>
            </a:r>
          </a:p>
          <a:p>
            <a:r>
              <a:rPr lang="en-US" altLang="en-US" sz="1300">
                <a:latin typeface="Times New Roman" charset="0"/>
                <a:ea typeface="MS PGothic" charset="-128"/>
              </a:rPr>
              <a:t>	1. Prolonged physical stress can drain the body of its reserves.</a:t>
            </a:r>
          </a:p>
          <a:p>
            <a:r>
              <a:rPr lang="en-US" altLang="en-US" sz="1300">
                <a:latin typeface="Times New Roman" charset="0"/>
                <a:ea typeface="MS PGothic" charset="-128"/>
              </a:rPr>
              <a:t>		a. Depleted of key nutrients</a:t>
            </a:r>
          </a:p>
          <a:p>
            <a:r>
              <a:rPr lang="en-US" altLang="en-US" sz="1300">
                <a:latin typeface="Times New Roman" charset="0"/>
                <a:ea typeface="MS PGothic" charset="-128"/>
              </a:rPr>
              <a:t>		b. Weakened</a:t>
            </a:r>
          </a:p>
          <a:p>
            <a:r>
              <a:rPr lang="en-US" altLang="en-US" sz="1300">
                <a:latin typeface="Times New Roman" charset="0"/>
                <a:ea typeface="MS PGothic" charset="-128"/>
              </a:rPr>
              <a:t>		c. More susceptible to illness </a:t>
            </a:r>
          </a:p>
          <a:p>
            <a:r>
              <a:rPr lang="en-US" altLang="en-US" sz="1300">
                <a:latin typeface="Times New Roman" charset="0"/>
                <a:ea typeface="MS PGothic" charset="-128"/>
              </a:rPr>
              <a:t>	2. Stress is any event, thought, or action perceived as a threat.</a:t>
            </a:r>
          </a:p>
          <a:p>
            <a:r>
              <a:rPr lang="en-US" altLang="en-US" sz="1300">
                <a:latin typeface="Times New Roman" charset="0"/>
                <a:ea typeface="MS PGothic" charset="-128"/>
              </a:rPr>
              <a:t>	3. Even people who are completely healthy may be constantly dealing with stress. </a:t>
            </a:r>
          </a:p>
          <a:p>
            <a:r>
              <a:rPr lang="en-US" altLang="en-US" sz="1300">
                <a:latin typeface="Times New Roman" charset="0"/>
                <a:ea typeface="MS PGothic" charset="-128"/>
              </a:rPr>
              <a:t>	4. Understanding how stress affects you physiologically, physically, and psychologically can help you: </a:t>
            </a:r>
          </a:p>
          <a:p>
            <a:r>
              <a:rPr lang="en-US" altLang="en-US" sz="1300">
                <a:latin typeface="Times New Roman" charset="0"/>
                <a:ea typeface="MS PGothic" charset="-128"/>
              </a:rPr>
              <a:t>		a. Control your reactions</a:t>
            </a:r>
          </a:p>
          <a:p>
            <a:r>
              <a:rPr lang="en-US" altLang="en-US" sz="1300">
                <a:latin typeface="Times New Roman" charset="0"/>
                <a:ea typeface="MS PGothic" charset="-128"/>
              </a:rPr>
              <a:t>		b. Minimize the effect of stress</a:t>
            </a:r>
          </a:p>
          <a:p>
            <a:r>
              <a:rPr lang="en-US" altLang="en-US" sz="1300">
                <a:latin typeface="Times New Roman" charset="0"/>
                <a:ea typeface="MS PGothic" charset="-128"/>
              </a:rPr>
              <a:t>G. Regardless how stressful the situation, you must focus on the following considerations, in this order: </a:t>
            </a:r>
          </a:p>
          <a:p>
            <a:r>
              <a:rPr lang="en-US" altLang="en-US" sz="1300">
                <a:latin typeface="Times New Roman" charset="0"/>
                <a:ea typeface="MS PGothic" charset="-128"/>
              </a:rPr>
              <a:t>	1. Personal safety</a:t>
            </a:r>
          </a:p>
          <a:p>
            <a:r>
              <a:rPr lang="en-US" altLang="en-US" sz="1300">
                <a:latin typeface="Times New Roman" charset="0"/>
                <a:ea typeface="MS PGothic" charset="-128"/>
              </a:rPr>
              <a:t>	2. Scene safety, including safety of others</a:t>
            </a:r>
          </a:p>
          <a:p>
            <a:r>
              <a:rPr lang="en-US" altLang="en-US" sz="1300">
                <a:latin typeface="Times New Roman" charset="0"/>
                <a:ea typeface="MS PGothic" charset="-128"/>
              </a:rPr>
              <a:t>	3. Patient care</a:t>
            </a: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67B3ACF5-7AF4-3F4F-8358-E992B11119E3}" type="slidenum">
              <a:rPr lang="en-US" altLang="en-US" sz="1300"/>
              <a:pPr/>
              <a:t>11</a:t>
            </a:fld>
            <a:endParaRPr lang="en-US" altLang="en-US" sz="1300"/>
          </a:p>
        </p:txBody>
      </p:sp>
    </p:spTree>
    <p:extLst>
      <p:ext uri="{BB962C8B-B14F-4D97-AF65-F5344CB8AC3E}">
        <p14:creationId xmlns:p14="http://schemas.microsoft.com/office/powerpoint/2010/main" val="2038458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H. Utilize the help of others, including your partner, police, a supervisor, other additional personnel, or even bystanders to help manage crisis situations.</a:t>
            </a:r>
          </a:p>
          <a:p>
            <a:r>
              <a:rPr lang="en-US" altLang="en-US" sz="1300">
                <a:latin typeface="Times New Roman" charset="0"/>
                <a:ea typeface="MS PGothic" charset="-128"/>
              </a:rPr>
              <a:t>I. Stress management refers to the tactics that have been shown to alleviate or eliminate stress reactions. </a:t>
            </a:r>
          </a:p>
          <a:p>
            <a:r>
              <a:rPr lang="en-US" altLang="en-US" sz="1300">
                <a:latin typeface="Times New Roman" charset="0"/>
                <a:ea typeface="MS PGothic" charset="-128"/>
              </a:rPr>
              <a:t>	1. These steps may involve changing a few habits, changing your attitude, and perseverance.</a:t>
            </a:r>
          </a:p>
          <a:p>
            <a:r>
              <a:rPr lang="en-US" altLang="en-US" sz="1300">
                <a:latin typeface="Times New Roman" charset="0"/>
                <a:ea typeface="MS PGothic" charset="-128"/>
              </a:rPr>
              <a:t>	2. Strategies to manage stress:</a:t>
            </a:r>
          </a:p>
          <a:p>
            <a:r>
              <a:rPr lang="en-US" altLang="en-US" sz="1300">
                <a:latin typeface="Times New Roman" charset="0"/>
                <a:ea typeface="MS PGothic" charset="-128"/>
              </a:rPr>
              <a:t>		a. Minimize or eliminate stressors as much as possible.</a:t>
            </a:r>
          </a:p>
          <a:p>
            <a:r>
              <a:rPr lang="en-US" altLang="en-US" sz="1300">
                <a:latin typeface="Times New Roman" charset="0"/>
                <a:ea typeface="MS PGothic" charset="-128"/>
              </a:rPr>
              <a:t>		b. Change partners to avoid a negative or hostile personality.</a:t>
            </a:r>
          </a:p>
          <a:p>
            <a:r>
              <a:rPr lang="en-US" altLang="en-US" sz="1300">
                <a:latin typeface="Times New Roman" charset="0"/>
                <a:ea typeface="MS PGothic" charset="-128"/>
              </a:rPr>
              <a:t>		c. Change work hours.</a:t>
            </a:r>
          </a:p>
          <a:p>
            <a:r>
              <a:rPr lang="en-US" altLang="en-US" sz="1300">
                <a:latin typeface="Times New Roman" charset="0"/>
                <a:ea typeface="MS PGothic" charset="-128"/>
              </a:rPr>
              <a:t>		d. Change the work environment.</a:t>
            </a:r>
          </a:p>
          <a:p>
            <a:r>
              <a:rPr lang="en-US" altLang="en-US" sz="1300">
                <a:latin typeface="Times New Roman" charset="0"/>
                <a:ea typeface="MS PGothic" charset="-128"/>
              </a:rPr>
              <a:t>		e. Cut back on overtime.</a:t>
            </a:r>
          </a:p>
        </p:txBody>
      </p:sp>
    </p:spTree>
    <p:extLst>
      <p:ext uri="{BB962C8B-B14F-4D97-AF65-F5344CB8AC3E}">
        <p14:creationId xmlns:p14="http://schemas.microsoft.com/office/powerpoint/2010/main" val="1561741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noTextEdit="1"/>
          </p:cNvSpPr>
          <p:nvPr>
            <p:ph type="sldImg"/>
          </p:nvPr>
        </p:nvSpPr>
        <p:spPr>
          <a:ln/>
        </p:spPr>
      </p:sp>
      <p:sp>
        <p:nvSpPr>
          <p:cNvPr id="129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sz="1300">
                <a:latin typeface="Times New Roman" charset="0"/>
                <a:ea typeface="MS PGothic" charset="-128"/>
              </a:rPr>
              <a:t>f. Change your attitude about the stressor.</a:t>
            </a:r>
          </a:p>
          <a:p>
            <a:r>
              <a:rPr lang="en-US" altLang="en-US" sz="1300">
                <a:latin typeface="Times New Roman" charset="0"/>
                <a:ea typeface="MS PGothic" charset="-128"/>
              </a:rPr>
              <a:t>g. Talk about your feelings with people you trust.</a:t>
            </a:r>
          </a:p>
          <a:p>
            <a:r>
              <a:rPr lang="en-US" altLang="en-US" sz="1300">
                <a:latin typeface="Times New Roman" charset="0"/>
                <a:ea typeface="MS PGothic" charset="-128"/>
              </a:rPr>
              <a:t>h. Seek professional counseling if needed.</a:t>
            </a:r>
          </a:p>
          <a:p>
            <a:r>
              <a:rPr lang="en-US" altLang="en-US" sz="1300">
                <a:latin typeface="Times New Roman" charset="0"/>
                <a:ea typeface="MS PGothic" charset="-128"/>
              </a:rPr>
              <a:t>i. Do not obsess over frustrating situations that you are unable to change, such as relapsing alcoholics and nursing home transfers; focus on delivering high-quality care. </a:t>
            </a:r>
          </a:p>
          <a:p>
            <a:r>
              <a:rPr lang="en-US" altLang="en-US" sz="1300">
                <a:latin typeface="Times New Roman" charset="0"/>
                <a:ea typeface="MS PGothic" charset="-128"/>
              </a:rPr>
              <a:t>j. Try to adopt a relaxed, philosophical outlook.</a:t>
            </a:r>
          </a:p>
          <a:p>
            <a:r>
              <a:rPr lang="en-US" altLang="en-US">
                <a:latin typeface="Times New Roman" charset="0"/>
                <a:ea typeface="MS PGothic" charset="-128"/>
              </a:rPr>
              <a:t>	</a:t>
            </a:r>
          </a:p>
        </p:txBody>
      </p:sp>
    </p:spTree>
    <p:extLst>
      <p:ext uri="{BB962C8B-B14F-4D97-AF65-F5344CB8AC3E}">
        <p14:creationId xmlns:p14="http://schemas.microsoft.com/office/powerpoint/2010/main" val="1649130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sz="1300">
                <a:latin typeface="Times New Roman" charset="0"/>
                <a:ea typeface="MS PGothic" charset="-128"/>
              </a:rPr>
              <a:t>k. Expand your social support system beyond your coworkers.</a:t>
            </a:r>
          </a:p>
          <a:p>
            <a:r>
              <a:rPr lang="en-US" altLang="en-US" sz="1300">
                <a:latin typeface="Times New Roman" charset="0"/>
                <a:ea typeface="MS PGothic" charset="-128"/>
              </a:rPr>
              <a:t>l. Develop friends and interests outside emergency services.</a:t>
            </a:r>
          </a:p>
          <a:p>
            <a:r>
              <a:rPr lang="en-US" altLang="en-US" sz="1300">
                <a:latin typeface="Times New Roman" charset="0"/>
                <a:ea typeface="MS PGothic" charset="-128"/>
              </a:rPr>
              <a:t>m. Minimize the physical response to stress by using various techniques, including:</a:t>
            </a:r>
          </a:p>
          <a:p>
            <a:r>
              <a:rPr lang="en-US" altLang="en-US" sz="1300">
                <a:latin typeface="Times New Roman" charset="0"/>
                <a:ea typeface="MS PGothic" charset="-128"/>
              </a:rPr>
              <a:t>	i. Periodic stretching or yoga</a:t>
            </a:r>
          </a:p>
          <a:p>
            <a:r>
              <a:rPr lang="en-US" altLang="en-US" sz="1300">
                <a:latin typeface="Times New Roman" charset="0"/>
                <a:ea typeface="MS PGothic" charset="-128"/>
              </a:rPr>
              <a:t>	ii. Slow, deep breathing</a:t>
            </a:r>
          </a:p>
          <a:p>
            <a:r>
              <a:rPr lang="en-US" altLang="en-US" sz="1300">
                <a:latin typeface="Times New Roman" charset="0"/>
                <a:ea typeface="MS PGothic" charset="-128"/>
              </a:rPr>
              <a:t>	iii. Regular physical exercise (150 minutes per week, including cardiovascular effort)</a:t>
            </a:r>
          </a:p>
          <a:p>
            <a:r>
              <a:rPr lang="en-US" altLang="en-US" sz="1300">
                <a:latin typeface="Times New Roman" charset="0"/>
                <a:ea typeface="MS PGothic" charset="-128"/>
              </a:rPr>
              <a:t>	iv. Progressive muscle relaxation</a:t>
            </a:r>
          </a:p>
          <a:p>
            <a:r>
              <a:rPr lang="en-US" altLang="en-US" sz="1300">
                <a:latin typeface="Times New Roman" charset="0"/>
                <a:ea typeface="MS PGothic" charset="-128"/>
              </a:rPr>
              <a:t>	v. Meditation</a:t>
            </a:r>
          </a:p>
          <a:p>
            <a:r>
              <a:rPr lang="en-US" altLang="en-US" sz="1300">
                <a:latin typeface="Times New Roman" charset="0"/>
                <a:ea typeface="MS PGothic" charset="-128"/>
              </a:rPr>
              <a:t>n. Limit your intake of caffeine, alcohol, and tobacco.</a:t>
            </a:r>
          </a:p>
          <a:p>
            <a:endParaRPr lang="en-US" altLang="en-US">
              <a:latin typeface="Times New Roman" charset="0"/>
              <a:ea typeface="MS PGothic" charset="-128"/>
            </a:endParaRPr>
          </a:p>
        </p:txBody>
      </p:sp>
    </p:spTree>
    <p:extLst>
      <p:ext uri="{BB962C8B-B14F-4D97-AF65-F5344CB8AC3E}">
        <p14:creationId xmlns:p14="http://schemas.microsoft.com/office/powerpoint/2010/main" val="1519020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noTextEdit="1"/>
          </p:cNvSpPr>
          <p:nvPr>
            <p:ph type="sldImg"/>
          </p:nvPr>
        </p:nvSpPr>
        <p:spPr>
          <a:ln/>
        </p:spPr>
      </p:sp>
      <p:sp>
        <p:nvSpPr>
          <p:cNvPr id="1310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J. Nutrition</a:t>
            </a:r>
          </a:p>
          <a:p>
            <a:r>
              <a:rPr lang="en-US" altLang="en-US" sz="1300">
                <a:latin typeface="Times New Roman" charset="0"/>
                <a:ea typeface="MS PGothic" charset="-128"/>
              </a:rPr>
              <a:t>	1. Your body’s three sources of fuel—carbohydrates, fat, and protein—are consumed in increased quantities during times of stress, particularly if physical activity is involved.</a:t>
            </a:r>
          </a:p>
          <a:p>
            <a:r>
              <a:rPr lang="en-US" altLang="en-US" sz="1300">
                <a:latin typeface="Times New Roman" charset="0"/>
                <a:ea typeface="MS PGothic" charset="-128"/>
              </a:rPr>
              <a:t>	2. The quickest source of energy is glucose, taken from stored glycogen in the liver.</a:t>
            </a:r>
          </a:p>
          <a:p>
            <a:r>
              <a:rPr lang="en-US" altLang="en-US" sz="1300">
                <a:latin typeface="Times New Roman" charset="0"/>
                <a:ea typeface="MS PGothic" charset="-128"/>
              </a:rPr>
              <a:t>	3. Protein, drawn primarily from muscle, is a long-term source of fuel.</a:t>
            </a:r>
          </a:p>
          <a:p>
            <a:r>
              <a:rPr lang="en-US" altLang="en-US" sz="1300">
                <a:latin typeface="Times New Roman" charset="0"/>
                <a:ea typeface="MS PGothic" charset="-128"/>
              </a:rPr>
              <a:t>	4. Tissues can use fat for energy.</a:t>
            </a:r>
          </a:p>
          <a:p>
            <a:r>
              <a:rPr lang="en-US" altLang="en-US" sz="1300">
                <a:latin typeface="Times New Roman" charset="0"/>
                <a:ea typeface="MS PGothic" charset="-128"/>
              </a:rPr>
              <a:t>	5. The body conserves water during stress. </a:t>
            </a:r>
          </a:p>
          <a:p>
            <a:r>
              <a:rPr lang="en-US" altLang="en-US" sz="1300">
                <a:latin typeface="Times New Roman" charset="0"/>
                <a:ea typeface="MS PGothic" charset="-128"/>
              </a:rPr>
              <a:t>	6. Other nutrients that are susceptible to depletion are the vitamins and minerals that are not stored by the body in substantial quantities. </a:t>
            </a:r>
          </a:p>
          <a:p>
            <a:r>
              <a:rPr lang="en-US" altLang="en-US" sz="1300">
                <a:latin typeface="Times New Roman" charset="0"/>
                <a:ea typeface="MS PGothic" charset="-128"/>
              </a:rPr>
              <a:t>K. You should physically prepare your body for stress.</a:t>
            </a:r>
          </a:p>
          <a:p>
            <a:r>
              <a:rPr lang="en-US" altLang="en-US" sz="1300">
                <a:latin typeface="Times New Roman" charset="0"/>
                <a:ea typeface="MS PGothic" charset="-128"/>
              </a:rPr>
              <a:t>	1. Physical conditioning and proper nutrition are the two variables over which you have absolute control.</a:t>
            </a:r>
          </a:p>
          <a:p>
            <a:r>
              <a:rPr lang="en-US" altLang="en-US" sz="1300">
                <a:latin typeface="Times New Roman" charset="0"/>
                <a:ea typeface="MS PGothic" charset="-128"/>
              </a:rPr>
              <a:t>	2. To perform efficiently, you must eat nutritious food. Food is the fuel that makes the body run.</a:t>
            </a:r>
          </a:p>
          <a:p>
            <a:r>
              <a:rPr lang="en-US" altLang="en-US" sz="1300">
                <a:latin typeface="Times New Roman" charset="0"/>
                <a:ea typeface="MS PGothic" charset="-128"/>
              </a:rPr>
              <a:t>	3. Limit your consumption of sugar, fats, sodium, and alcohol.</a:t>
            </a:r>
          </a:p>
          <a:p>
            <a:r>
              <a:rPr lang="en-US" altLang="en-US" sz="1300">
                <a:latin typeface="Times New Roman" charset="0"/>
                <a:ea typeface="MS PGothic" charset="-128"/>
              </a:rPr>
              <a:t>	4. Complex carbohydrates rank next to simple sugars in their ability to produce energy. Complex carbohydrates such as pasta, rice, and vegetables are among the most reliable sources for long-term energy production.</a:t>
            </a:r>
          </a:p>
          <a:p>
            <a:r>
              <a:rPr lang="en-US" altLang="en-US" sz="1300">
                <a:latin typeface="Times New Roman" charset="0"/>
                <a:ea typeface="MS PGothic" charset="-128"/>
              </a:rPr>
              <a:t>	5. Fats are also easily converted to energy, but eating too much fat can lead to obesity, cardiac disease, and other long-term health problems. </a:t>
            </a:r>
          </a:p>
          <a:p>
            <a:r>
              <a:rPr lang="en-US" altLang="en-US" sz="1300">
                <a:latin typeface="Times New Roman" charset="0"/>
                <a:ea typeface="MS PGothic" charset="-128"/>
              </a:rPr>
              <a:t>		a. Fats should be limited to 10% of calories, and intake should focus on monounsaturated and polyunsaturated fats while avoiding saturated fats or trans fats.</a:t>
            </a:r>
          </a:p>
          <a:p>
            <a:r>
              <a:rPr lang="en-US" altLang="en-US" sz="1300">
                <a:latin typeface="Times New Roman" charset="0"/>
                <a:ea typeface="MS PGothic" charset="-128"/>
              </a:rPr>
              <a:t>		b. Carry an individual supply of high-energy food to help maintain energy levels.</a:t>
            </a:r>
          </a:p>
          <a:p>
            <a:r>
              <a:rPr lang="en-US" altLang="en-US" sz="1300">
                <a:latin typeface="Times New Roman" charset="0"/>
                <a:ea typeface="MS PGothic" charset="-128"/>
              </a:rPr>
              <a:t>		c. Maintain adequate fluid intake.</a:t>
            </a:r>
          </a:p>
          <a:p>
            <a:r>
              <a:rPr lang="en-US" altLang="en-US" sz="1300">
                <a:latin typeface="Times New Roman" charset="0"/>
                <a:ea typeface="MS PGothic" charset="-128"/>
              </a:rPr>
              <a:t>L. Exercise and relaxation</a:t>
            </a:r>
          </a:p>
          <a:p>
            <a:r>
              <a:rPr lang="en-US" altLang="en-US" sz="1300">
                <a:latin typeface="Times New Roman" charset="0"/>
                <a:ea typeface="MS PGothic" charset="-128"/>
              </a:rPr>
              <a:t>	1. Regular exercise will enhance the benefits of maintaining good nutrition and adequate hydration. </a:t>
            </a:r>
          </a:p>
          <a:p>
            <a:r>
              <a:rPr lang="en-US" altLang="en-US" sz="1300">
                <a:latin typeface="Times New Roman" charset="0"/>
                <a:ea typeface="MS PGothic" charset="-128"/>
              </a:rPr>
              <a:t>	2. When you are in good physical condition, you can handle stress more easily. </a:t>
            </a:r>
          </a:p>
          <a:p>
            <a:r>
              <a:rPr lang="en-US" altLang="en-US" sz="1300">
                <a:latin typeface="Times New Roman" charset="0"/>
                <a:ea typeface="MS PGothic" charset="-128"/>
              </a:rPr>
              <a:t>	3. Regular exercise will increase your strength and endurance.</a:t>
            </a:r>
          </a:p>
          <a:p>
            <a:r>
              <a:rPr lang="en-US" altLang="en-US" sz="1300">
                <a:latin typeface="Times New Roman" charset="0"/>
                <a:ea typeface="MS PGothic" charset="-128"/>
              </a:rPr>
              <a:t>	4. Plan physical activities ahead of time and use strategies that make your sessions more convenient.</a:t>
            </a:r>
          </a:p>
          <a:p>
            <a:r>
              <a:rPr lang="en-US" altLang="en-US" sz="1300">
                <a:latin typeface="Times New Roman" charset="0"/>
                <a:ea typeface="MS PGothic" charset="-128"/>
              </a:rPr>
              <a:t>	5. Exercise will help you maintain sufficient strength to lift patients and heavy equipment.</a:t>
            </a:r>
          </a:p>
          <a:p>
            <a:r>
              <a:rPr lang="en-US" altLang="en-US" sz="1300">
                <a:latin typeface="Times New Roman" charset="0"/>
                <a:ea typeface="MS PGothic" charset="-128"/>
              </a:rPr>
              <a:t>M. Sleep</a:t>
            </a:r>
          </a:p>
          <a:p>
            <a:r>
              <a:rPr lang="en-US" altLang="en-US" sz="1300">
                <a:latin typeface="Times New Roman" charset="0"/>
                <a:ea typeface="MS PGothic" charset="-128"/>
              </a:rPr>
              <a:t>	1. Sleep should be regular and uninterrupted. </a:t>
            </a:r>
          </a:p>
          <a:p>
            <a:r>
              <a:rPr lang="en-US" altLang="en-US" sz="1300">
                <a:latin typeface="Times New Roman" charset="0"/>
                <a:ea typeface="MS PGothic" charset="-128"/>
              </a:rPr>
              <a:t>	2. Limit your caffeine and alcohol intake and tobacco use.</a:t>
            </a:r>
          </a:p>
          <a:p>
            <a:r>
              <a:rPr lang="en-US" altLang="en-US" sz="1300">
                <a:latin typeface="Times New Roman" charset="0"/>
                <a:ea typeface="MS PGothic" charset="-128"/>
              </a:rPr>
              <a:t>	3. Eight straight hours of sleep may not be possible, but three sleep episodes of 2 to 3 hours each will provide similar effects. </a:t>
            </a:r>
          </a:p>
          <a:p>
            <a:r>
              <a:rPr lang="en-US" altLang="en-US" sz="1300">
                <a:latin typeface="Times New Roman" charset="0"/>
                <a:ea typeface="MS PGothic" charset="-128"/>
              </a:rPr>
              <a:t>	4. Routine exercise will promote the needed fatigue for restful sleep.</a:t>
            </a:r>
          </a:p>
        </p:txBody>
      </p:sp>
    </p:spTree>
    <p:extLst>
      <p:ext uri="{BB962C8B-B14F-4D97-AF65-F5344CB8AC3E}">
        <p14:creationId xmlns:p14="http://schemas.microsoft.com/office/powerpoint/2010/main" val="898502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N. Disease prevention</a:t>
            </a:r>
          </a:p>
          <a:p>
            <a:r>
              <a:rPr lang="en-US" altLang="en-US" sz="1300">
                <a:latin typeface="Times New Roman" charset="0"/>
                <a:ea typeface="MS PGothic" charset="-128"/>
              </a:rPr>
              <a:t>	1. Know your family’s health history. The most common hereditary health factors are heart disease and cancer. Share this information with your personal physician.</a:t>
            </a:r>
          </a:p>
          <a:p>
            <a:r>
              <a:rPr lang="en-US" altLang="en-US" sz="1300">
                <a:latin typeface="Times New Roman" charset="0"/>
                <a:ea typeface="MS PGothic" charset="-128"/>
              </a:rPr>
              <a:t>	2. Lifestyle can be adjusted to help prevent disease. Avoid tobacco and electronic cigarettes (e-cigs).</a:t>
            </a:r>
          </a:p>
          <a:p>
            <a:r>
              <a:rPr lang="en-US" altLang="en-US" sz="1300">
                <a:latin typeface="Times New Roman" charset="0"/>
                <a:ea typeface="MS PGothic" charset="-128"/>
              </a:rPr>
              <a:t>	3. Although there may be health benefits related to some use of alcohol, increased alcohol use may adversely impact other body systems, including the cardiovascular, hepatic, immune, and central nervous systems.</a:t>
            </a:r>
          </a:p>
          <a:p>
            <a:r>
              <a:rPr lang="en-US" altLang="en-US" sz="1300">
                <a:latin typeface="Times New Roman" charset="0"/>
                <a:ea typeface="MS PGothic" charset="-128"/>
              </a:rPr>
              <a:t>	4. Both prescription medications and illegal (illicit) drugs may be used or misused. Both are potentially dangerous and can lead to health problems.</a:t>
            </a:r>
          </a:p>
          <a:p>
            <a:r>
              <a:rPr lang="en-US" altLang="en-US" sz="1300">
                <a:latin typeface="Times New Roman" charset="0"/>
                <a:ea typeface="MS PGothic" charset="-128"/>
              </a:rPr>
              <a:t>O. Balancing work, family, and health</a:t>
            </a:r>
          </a:p>
          <a:p>
            <a:r>
              <a:rPr lang="en-US" altLang="en-US" sz="1300">
                <a:latin typeface="Times New Roman" charset="0"/>
                <a:ea typeface="MS PGothic" charset="-128"/>
              </a:rPr>
              <a:t>	1. When possible, rotate your schedule to give yourself time off. </a:t>
            </a:r>
          </a:p>
          <a:p>
            <a:r>
              <a:rPr lang="en-US" altLang="en-US" sz="1300">
                <a:latin typeface="Times New Roman" charset="0"/>
                <a:ea typeface="MS PGothic" charset="-128"/>
              </a:rPr>
              <a:t>	2. Take vacations. </a:t>
            </a:r>
          </a:p>
          <a:p>
            <a:r>
              <a:rPr lang="en-US" altLang="en-US" sz="1300">
                <a:latin typeface="Times New Roman" charset="0"/>
                <a:ea typeface="MS PGothic" charset="-128"/>
              </a:rPr>
              <a:t>	3. If at any point you feel the stress of work is more than you can handle, seek help.</a:t>
            </a:r>
          </a:p>
        </p:txBody>
      </p:sp>
    </p:spTree>
    <p:extLst>
      <p:ext uri="{BB962C8B-B14F-4D97-AF65-F5344CB8AC3E}">
        <p14:creationId xmlns:p14="http://schemas.microsoft.com/office/powerpoint/2010/main" val="29772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noTextEdit="1"/>
          </p:cNvSpPr>
          <p:nvPr>
            <p:ph type="sldImg"/>
          </p:nvPr>
        </p:nvSpPr>
        <p:spPr>
          <a:ln/>
        </p:spPr>
      </p:sp>
      <p:sp>
        <p:nvSpPr>
          <p:cNvPr id="133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III. Infectious and Communicable Diseases</a:t>
            </a:r>
          </a:p>
          <a:p>
            <a:r>
              <a:rPr lang="en-US" altLang="en-US" sz="1300">
                <a:latin typeface="Times New Roman" charset="0"/>
                <a:ea typeface="MS PGothic" charset="-128"/>
              </a:rPr>
              <a:t> A. An infectious disease is caused by organisms within the body.</a:t>
            </a:r>
          </a:p>
          <a:p>
            <a:r>
              <a:rPr lang="en-US" altLang="en-US" sz="1300">
                <a:latin typeface="Times New Roman" charset="0"/>
                <a:ea typeface="MS PGothic" charset="-128"/>
              </a:rPr>
              <a:t>B. A communicable disease can be spread:</a:t>
            </a:r>
          </a:p>
          <a:p>
            <a:r>
              <a:rPr lang="en-US" altLang="en-US" sz="1300">
                <a:latin typeface="Times New Roman" charset="0"/>
                <a:ea typeface="MS PGothic" charset="-128"/>
              </a:rPr>
              <a:t>	1. From person to person</a:t>
            </a:r>
          </a:p>
          <a:p>
            <a:r>
              <a:rPr lang="en-US" altLang="en-US" sz="1300">
                <a:latin typeface="Times New Roman" charset="0"/>
                <a:ea typeface="MS PGothic" charset="-128"/>
              </a:rPr>
              <a:t>	2. From one species to another </a:t>
            </a:r>
          </a:p>
        </p:txBody>
      </p:sp>
    </p:spTree>
    <p:extLst>
      <p:ext uri="{BB962C8B-B14F-4D97-AF65-F5344CB8AC3E}">
        <p14:creationId xmlns:p14="http://schemas.microsoft.com/office/powerpoint/2010/main" val="20263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C. Infection risk can be minimized by:</a:t>
            </a:r>
          </a:p>
          <a:p>
            <a:r>
              <a:rPr lang="en-US" altLang="en-US" sz="1300">
                <a:latin typeface="Times New Roman" charset="0"/>
                <a:ea typeface="MS PGothic" charset="-128"/>
              </a:rPr>
              <a:t>	1. Immunizations</a:t>
            </a:r>
          </a:p>
          <a:p>
            <a:r>
              <a:rPr lang="en-US" altLang="en-US" sz="1300">
                <a:latin typeface="Times New Roman" charset="0"/>
                <a:ea typeface="MS PGothic" charset="-128"/>
              </a:rPr>
              <a:t>	2. Protective techniques</a:t>
            </a:r>
          </a:p>
          <a:p>
            <a:r>
              <a:rPr lang="en-US" altLang="en-US" sz="1300">
                <a:latin typeface="Times New Roman" charset="0"/>
                <a:ea typeface="MS PGothic" charset="-128"/>
              </a:rPr>
              <a:t>	3. Handwashing</a:t>
            </a:r>
          </a:p>
          <a:p>
            <a:r>
              <a:rPr lang="en-US" altLang="en-US" sz="1300">
                <a:latin typeface="Times New Roman" charset="0"/>
                <a:ea typeface="MS PGothic" charset="-128"/>
              </a:rPr>
              <a:t>D. When these protective measures are used, the risk of the health care provider contracting a serious disease is negligible.</a:t>
            </a:r>
          </a:p>
          <a:p>
            <a:r>
              <a:rPr lang="en-US" altLang="en-US" sz="1300">
                <a:latin typeface="Times New Roman" charset="0"/>
                <a:ea typeface="MS PGothic" charset="-128"/>
              </a:rPr>
              <a:t>E. Familiarize yourself with the following terminology related to infectious diseases.</a:t>
            </a:r>
          </a:p>
          <a:p>
            <a:r>
              <a:rPr lang="en-US" altLang="en-US" sz="1300">
                <a:latin typeface="Times New Roman" charset="0"/>
                <a:ea typeface="MS PGothic" charset="-128"/>
              </a:rPr>
              <a:t>	1. Pathogen: a microorganism that is capable of causing disease</a:t>
            </a:r>
          </a:p>
          <a:p>
            <a:r>
              <a:rPr lang="en-US" altLang="en-US" sz="1300">
                <a:latin typeface="Times New Roman" charset="0"/>
                <a:ea typeface="MS PGothic" charset="-128"/>
              </a:rPr>
              <a:t>	2. Contamination: the presence of infectious organisms or foreign bodies on or within objects such as dressings, water, food, needles, wounds, or a patient’s body</a:t>
            </a:r>
          </a:p>
          <a:p>
            <a:r>
              <a:rPr lang="en-US" altLang="en-US" sz="1300">
                <a:latin typeface="Times New Roman" charset="0"/>
                <a:ea typeface="MS PGothic" charset="-128"/>
              </a:rPr>
              <a:t>	3. Exposure: a situation in which a person has had contact with blood, body fluids, tissues, or airborne particles in a manner that may allow disease transmission to occur</a:t>
            </a:r>
          </a:p>
          <a:p>
            <a:r>
              <a:rPr lang="en-US" altLang="en-US" sz="1300">
                <a:latin typeface="Times New Roman" charset="0"/>
                <a:ea typeface="MS PGothic" charset="-128"/>
              </a:rPr>
              <a:t>	4. Personal protective equipment (PPE): protective equipment that an individual wears to prevent exposure to a pathogen or a hazardous material</a:t>
            </a:r>
          </a:p>
        </p:txBody>
      </p:sp>
    </p:spTree>
    <p:extLst>
      <p:ext uri="{BB962C8B-B14F-4D97-AF65-F5344CB8AC3E}">
        <p14:creationId xmlns:p14="http://schemas.microsoft.com/office/powerpoint/2010/main" val="1273404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noTextEdit="1"/>
          </p:cNvSpPr>
          <p:nvPr>
            <p:ph type="sldImg"/>
          </p:nvPr>
        </p:nvSpPr>
        <p:spPr>
          <a:ln/>
        </p:spPr>
      </p:sp>
      <p:sp>
        <p:nvSpPr>
          <p:cNvPr id="135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F. Routes of transmission</a:t>
            </a:r>
          </a:p>
          <a:p>
            <a:r>
              <a:rPr lang="en-US" altLang="en-US" sz="1300">
                <a:latin typeface="Times New Roman" charset="0"/>
                <a:ea typeface="MS PGothic" charset="-128"/>
              </a:rPr>
              <a:t>	1. Transmission is the way an infectious disease is spread. </a:t>
            </a:r>
          </a:p>
          <a:p>
            <a:r>
              <a:rPr lang="en-US" altLang="en-US" sz="1300">
                <a:latin typeface="Times New Roman" charset="0"/>
                <a:ea typeface="MS PGothic" charset="-128"/>
              </a:rPr>
              <a:t>		a. Direct contact (eg, blood-borne pathogens)</a:t>
            </a:r>
          </a:p>
          <a:p>
            <a:r>
              <a:rPr lang="en-US" altLang="en-US" sz="1300">
                <a:latin typeface="Times New Roman" charset="0"/>
                <a:ea typeface="MS PGothic" charset="-128"/>
              </a:rPr>
              <a:t>		b. Indirect contact (eg, needlesticks)</a:t>
            </a:r>
          </a:p>
          <a:p>
            <a:r>
              <a:rPr lang="en-US" altLang="en-US" sz="1300">
                <a:latin typeface="Times New Roman" charset="0"/>
                <a:ea typeface="MS PGothic" charset="-128"/>
              </a:rPr>
              <a:t>		c. Airborne transmission (eg, sneezing)</a:t>
            </a:r>
          </a:p>
          <a:p>
            <a:r>
              <a:rPr lang="en-US" altLang="en-US" sz="1300">
                <a:latin typeface="Times New Roman" charset="0"/>
                <a:ea typeface="MS PGothic" charset="-128"/>
              </a:rPr>
              <a:t>		d. Foodborne transmission (eg, contaminated food)</a:t>
            </a:r>
          </a:p>
          <a:p>
            <a:r>
              <a:rPr lang="en-US" altLang="en-US" sz="1300">
                <a:latin typeface="Times New Roman" charset="0"/>
                <a:ea typeface="MS PGothic" charset="-128"/>
              </a:rPr>
              <a:t>		e. Vector-borne transmission (eg, fleas)</a:t>
            </a:r>
          </a:p>
        </p:txBody>
      </p:sp>
    </p:spTree>
    <p:extLst>
      <p:ext uri="{BB962C8B-B14F-4D97-AF65-F5344CB8AC3E}">
        <p14:creationId xmlns:p14="http://schemas.microsoft.com/office/powerpoint/2010/main" val="293506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National EMS Education Standard Competencies</a:t>
            </a:r>
          </a:p>
          <a:p>
            <a:endParaRPr lang="en-US" altLang="en-US">
              <a:latin typeface="Times New Roman" charset="0"/>
              <a:ea typeface="MS PGothic" charset="-128"/>
            </a:endParaRPr>
          </a:p>
          <a:p>
            <a:r>
              <a:rPr lang="en-US" altLang="en-US">
                <a:latin typeface="Times New Roman" charset="0"/>
                <a:ea typeface="MS PGothic" charset="-128"/>
              </a:rPr>
              <a:t>Medicine</a:t>
            </a:r>
          </a:p>
          <a:p>
            <a:r>
              <a:rPr lang="en-US" altLang="en-US">
                <a:latin typeface="Times New Roman" charset="0"/>
                <a:ea typeface="MS PGothic" charset="-128"/>
              </a:rPr>
              <a:t>Applies fundamental knowledge to provide basic emergency care and transportation based on assessment findings for an acutely ill patient.</a:t>
            </a:r>
          </a:p>
        </p:txBody>
      </p:sp>
    </p:spTree>
    <p:extLst>
      <p:ext uri="{BB962C8B-B14F-4D97-AF65-F5344CB8AC3E}">
        <p14:creationId xmlns:p14="http://schemas.microsoft.com/office/powerpoint/2010/main" val="1466652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The figures on this slide show examples of direct contact transmission and airborne transmission.</a:t>
            </a:r>
          </a:p>
        </p:txBody>
      </p:sp>
    </p:spTree>
    <p:extLst>
      <p:ext uri="{BB962C8B-B14F-4D97-AF65-F5344CB8AC3E}">
        <p14:creationId xmlns:p14="http://schemas.microsoft.com/office/powerpoint/2010/main" val="192783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noTextEdit="1"/>
          </p:cNvSpPr>
          <p:nvPr>
            <p:ph type="sldImg"/>
          </p:nvPr>
        </p:nvSpPr>
        <p:spPr>
          <a:ln/>
        </p:spPr>
      </p:sp>
      <p:sp>
        <p:nvSpPr>
          <p:cNvPr id="137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G. Risk reduction and prevention for infectious and communicable diseases</a:t>
            </a:r>
          </a:p>
          <a:p>
            <a:r>
              <a:rPr lang="en-US" altLang="en-US" sz="1300">
                <a:latin typeface="Times New Roman" charset="0"/>
                <a:ea typeface="MS PGothic" charset="-128"/>
              </a:rPr>
              <a:t>	1. All EMTs are trained in handling blood-borne pathogens.</a:t>
            </a:r>
          </a:p>
          <a:p>
            <a:r>
              <a:rPr lang="en-US" altLang="en-US" sz="1300">
                <a:latin typeface="Times New Roman" charset="0"/>
                <a:ea typeface="MS PGothic" charset="-128"/>
              </a:rPr>
              <a:t>	2. The CDC has developed standard precautions concerning:</a:t>
            </a:r>
          </a:p>
          <a:p>
            <a:r>
              <a:rPr lang="en-US" altLang="en-US" sz="1300">
                <a:latin typeface="Times New Roman" charset="0"/>
                <a:ea typeface="MS PGothic" charset="-128"/>
              </a:rPr>
              <a:t>		a. Hand hygiene</a:t>
            </a:r>
          </a:p>
          <a:p>
            <a:r>
              <a:rPr lang="en-US" altLang="en-US" sz="1300">
                <a:latin typeface="Times New Roman" charset="0"/>
                <a:ea typeface="MS PGothic" charset="-128"/>
              </a:rPr>
              <a:t>		b. Personal protective equipment: gloves, gown, mask, eye protection, face shield </a:t>
            </a:r>
          </a:p>
        </p:txBody>
      </p:sp>
    </p:spTree>
    <p:extLst>
      <p:ext uri="{BB962C8B-B14F-4D97-AF65-F5344CB8AC3E}">
        <p14:creationId xmlns:p14="http://schemas.microsoft.com/office/powerpoint/2010/main" val="1700457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noTextEdit="1"/>
          </p:cNvSpPr>
          <p:nvPr>
            <p:ph type="sldImg"/>
          </p:nvPr>
        </p:nvSpPr>
        <p:spPr>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c. Patient care environment: soiled patient care equipment, environmental controls, textiles and laundry, needles and other sharp objects</a:t>
            </a:r>
          </a:p>
          <a:p>
            <a:r>
              <a:rPr lang="en-US" altLang="en-US" sz="1300">
                <a:latin typeface="Times New Roman" charset="0"/>
                <a:ea typeface="MS PGothic" charset="-128"/>
              </a:rPr>
              <a:t>d. Special circumstances: patient resuscitation, respiratory hygiene/cough etiquette</a:t>
            </a:r>
          </a:p>
          <a:p>
            <a:endParaRPr lang="en-US" altLang="en-US">
              <a:latin typeface="Times New Roman" charset="0"/>
              <a:ea typeface="MS PGothic" charset="-128"/>
            </a:endParaRPr>
          </a:p>
          <a:p>
            <a:endParaRPr lang="en-US" altLang="en-US">
              <a:latin typeface="Times New Roman" charset="0"/>
              <a:ea typeface="MS PGothic" charset="-128"/>
            </a:endParaRPr>
          </a:p>
        </p:txBody>
      </p:sp>
    </p:spTree>
    <p:extLst>
      <p:ext uri="{BB962C8B-B14F-4D97-AF65-F5344CB8AC3E}">
        <p14:creationId xmlns:p14="http://schemas.microsoft.com/office/powerpoint/2010/main" val="873836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3. Proper hand hygiene</a:t>
            </a:r>
          </a:p>
          <a:p>
            <a:r>
              <a:rPr lang="en-US" altLang="en-US" sz="1300">
                <a:latin typeface="Times New Roman" charset="0"/>
                <a:ea typeface="MS PGothic" charset="-128"/>
              </a:rPr>
              <a:t>	a. Handwashing is the simplest, yet most effective way to control disease transmission.</a:t>
            </a:r>
          </a:p>
          <a:p>
            <a:r>
              <a:rPr lang="en-US" altLang="en-US" sz="1300">
                <a:latin typeface="Times New Roman" charset="0"/>
                <a:ea typeface="MS PGothic" charset="-128"/>
              </a:rPr>
              <a:t>	b. Wash hands before and after patient contact, even if you wear gloves.</a:t>
            </a:r>
          </a:p>
        </p:txBody>
      </p:sp>
    </p:spTree>
    <p:extLst>
      <p:ext uri="{BB962C8B-B14F-4D97-AF65-F5344CB8AC3E}">
        <p14:creationId xmlns:p14="http://schemas.microsoft.com/office/powerpoint/2010/main" val="2078188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c. If there is no running water, use a waterless handwashing substitute.</a:t>
            </a:r>
          </a:p>
        </p:txBody>
      </p:sp>
    </p:spTree>
    <p:extLst>
      <p:ext uri="{BB962C8B-B14F-4D97-AF65-F5344CB8AC3E}">
        <p14:creationId xmlns:p14="http://schemas.microsoft.com/office/powerpoint/2010/main" val="14360510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noTextEdit="1"/>
          </p:cNvSpPr>
          <p:nvPr>
            <p:ph type="sldImg"/>
          </p:nvPr>
        </p:nvSpPr>
        <p:spPr>
          <a:ln/>
        </p:spPr>
      </p:sp>
      <p:sp>
        <p:nvSpPr>
          <p:cNvPr id="141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4. Gloves</a:t>
            </a:r>
          </a:p>
          <a:p>
            <a:r>
              <a:rPr lang="en-US" altLang="en-US" sz="1300">
                <a:latin typeface="Times New Roman" charset="0"/>
                <a:ea typeface="MS PGothic" charset="-128"/>
              </a:rPr>
              <a:t>	a. Wear gloves if there is any possibility for exposure to blood or body fluids.</a:t>
            </a:r>
          </a:p>
          <a:p>
            <a:r>
              <a:rPr lang="en-US" altLang="en-US" sz="1300">
                <a:latin typeface="Times New Roman" charset="0"/>
                <a:ea typeface="MS PGothic" charset="-128"/>
              </a:rPr>
              <a:t>	b. Vinyl, nitrile, and latex gloves are effective protection. Wear heavy-duty gloves when cleaning the ambulance.</a:t>
            </a:r>
          </a:p>
          <a:p>
            <a:r>
              <a:rPr lang="en-US" altLang="en-US" sz="1300">
                <a:latin typeface="Times New Roman" charset="0"/>
                <a:ea typeface="MS PGothic" charset="-128"/>
              </a:rPr>
              <a:t>	c. Change gloves between patients.</a:t>
            </a:r>
          </a:p>
        </p:txBody>
      </p:sp>
    </p:spTree>
    <p:extLst>
      <p:ext uri="{BB962C8B-B14F-4D97-AF65-F5344CB8AC3E}">
        <p14:creationId xmlns:p14="http://schemas.microsoft.com/office/powerpoint/2010/main" val="140650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d. Removing gloves requires a special technique to avoid contaminating yourself with the materials on the outside of the gloves (see Skill Drill 2-1).</a:t>
            </a:r>
            <a:endParaRPr lang="en-US" altLang="en-US">
              <a:latin typeface="Times New Roman" charset="0"/>
              <a:ea typeface="MS PGothic" charset="-128"/>
            </a:endParaRPr>
          </a:p>
        </p:txBody>
      </p:sp>
    </p:spTree>
    <p:extLst>
      <p:ext uri="{BB962C8B-B14F-4D97-AF65-F5344CB8AC3E}">
        <p14:creationId xmlns:p14="http://schemas.microsoft.com/office/powerpoint/2010/main" val="16733954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noTextEdit="1"/>
          </p:cNvSpPr>
          <p:nvPr>
            <p:ph type="sldImg"/>
          </p:nvPr>
        </p:nvSpPr>
        <p:spPr>
          <a:ln/>
        </p:spPr>
      </p:sp>
      <p:sp>
        <p:nvSpPr>
          <p:cNvPr id="143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5. Eye protection and face shields</a:t>
            </a:r>
          </a:p>
          <a:p>
            <a:r>
              <a:rPr lang="en-US" altLang="en-US" sz="1300">
                <a:latin typeface="Times New Roman" charset="0"/>
                <a:ea typeface="MS PGothic" charset="-128"/>
              </a:rPr>
              <a:t>	a. Eye protection protects from blood splatters.</a:t>
            </a:r>
          </a:p>
          <a:p>
            <a:r>
              <a:rPr lang="en-US" altLang="en-US" sz="1300">
                <a:latin typeface="Times New Roman" charset="0"/>
                <a:ea typeface="MS PGothic" charset="-128"/>
              </a:rPr>
              <a:t>	b. Prescription glasses are not adequate.</a:t>
            </a:r>
          </a:p>
          <a:p>
            <a:r>
              <a:rPr lang="en-US" altLang="en-US" sz="1300">
                <a:latin typeface="Times New Roman" charset="0"/>
                <a:ea typeface="MS PGothic" charset="-128"/>
              </a:rPr>
              <a:t>	c. Goggles or face shields are best.</a:t>
            </a:r>
          </a:p>
        </p:txBody>
      </p:sp>
    </p:spTree>
    <p:extLst>
      <p:ext uri="{BB962C8B-B14F-4D97-AF65-F5344CB8AC3E}">
        <p14:creationId xmlns:p14="http://schemas.microsoft.com/office/powerpoint/2010/main" val="13116046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noTextEdit="1"/>
          </p:cNvSpPr>
          <p:nvPr>
            <p:ph type="sldImg"/>
          </p:nvPr>
        </p:nvSpPr>
        <p:spPr>
          <a:ln/>
        </p:spPr>
      </p:sp>
      <p:sp>
        <p:nvSpPr>
          <p:cNvPr id="144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6. Gowns</a:t>
            </a:r>
          </a:p>
          <a:p>
            <a:r>
              <a:rPr lang="en-US" altLang="en-US" sz="1300">
                <a:latin typeface="Times New Roman" charset="0"/>
                <a:ea typeface="MS PGothic" charset="-128"/>
              </a:rPr>
              <a:t>	a. A gown provides protection from extensive blood splatter.</a:t>
            </a:r>
          </a:p>
          <a:p>
            <a:r>
              <a:rPr lang="en-US" altLang="en-US" sz="1300">
                <a:latin typeface="Times New Roman" charset="0"/>
                <a:ea typeface="MS PGothic" charset="-128"/>
              </a:rPr>
              <a:t>	b. A gown may not be practical in many situations.</a:t>
            </a:r>
          </a:p>
          <a:p>
            <a:r>
              <a:rPr lang="en-US" altLang="en-US" sz="1300">
                <a:latin typeface="Times New Roman" charset="0"/>
                <a:ea typeface="MS PGothic" charset="-128"/>
              </a:rPr>
              <a:t>		i. May even pose a risk for injury</a:t>
            </a:r>
          </a:p>
        </p:txBody>
      </p:sp>
    </p:spTree>
    <p:extLst>
      <p:ext uri="{BB962C8B-B14F-4D97-AF65-F5344CB8AC3E}">
        <p14:creationId xmlns:p14="http://schemas.microsoft.com/office/powerpoint/2010/main" val="2203379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noTextEdit="1"/>
          </p:cNvSpPr>
          <p:nvPr>
            <p:ph type="sldImg"/>
          </p:nvPr>
        </p:nvSpPr>
        <p:spPr>
          <a:ln/>
        </p:spPr>
      </p:sp>
      <p:sp>
        <p:nvSpPr>
          <p:cNvPr id="145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7. Masks, respirators, and barrier devices</a:t>
            </a:r>
          </a:p>
          <a:p>
            <a:r>
              <a:rPr lang="en-US" altLang="en-US" sz="1300">
                <a:latin typeface="Times New Roman" charset="0"/>
                <a:ea typeface="MS PGothic" charset="-128"/>
              </a:rPr>
              <a:t>	a. Wear a standard surgical mask for fluid spatter.</a:t>
            </a:r>
          </a:p>
          <a:p>
            <a:r>
              <a:rPr lang="en-US" altLang="en-US" sz="1300">
                <a:latin typeface="Times New Roman" charset="0"/>
                <a:ea typeface="MS PGothic" charset="-128"/>
              </a:rPr>
              <a:t>	b. Place a surgical mask on any patient with a communicable disease.</a:t>
            </a:r>
          </a:p>
          <a:p>
            <a:r>
              <a:rPr lang="en-US" altLang="en-US" sz="1300">
                <a:latin typeface="Times New Roman" charset="0"/>
                <a:ea typeface="MS PGothic" charset="-128"/>
              </a:rPr>
              <a:t>		i. Use a mask with a particulate air respirator on yourself if the disease is tuberculosis.</a:t>
            </a:r>
          </a:p>
        </p:txBody>
      </p:sp>
    </p:spTree>
    <p:extLst>
      <p:ext uri="{BB962C8B-B14F-4D97-AF65-F5344CB8AC3E}">
        <p14:creationId xmlns:p14="http://schemas.microsoft.com/office/powerpoint/2010/main" val="958185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National EMS Education Standard Competencies</a:t>
            </a:r>
          </a:p>
          <a:p>
            <a:endParaRPr lang="en-US" altLang="en-US">
              <a:latin typeface="Times New Roman" charset="0"/>
              <a:ea typeface="MS PGothic" charset="-128"/>
            </a:endParaRPr>
          </a:p>
          <a:p>
            <a:r>
              <a:rPr lang="en-US" altLang="en-US">
                <a:latin typeface="Times New Roman" charset="0"/>
                <a:ea typeface="MS PGothic" charset="-128"/>
              </a:rPr>
              <a:t>Infectious Diseases</a:t>
            </a:r>
          </a:p>
          <a:p>
            <a:r>
              <a:rPr lang="en-US" altLang="en-US">
                <a:latin typeface="Times New Roman" charset="0"/>
                <a:ea typeface="MS PGothic" charset="-128"/>
              </a:rPr>
              <a:t>• Awareness of how to decontaminate equipment after treating a patient </a:t>
            </a:r>
          </a:p>
          <a:p>
            <a:r>
              <a:rPr lang="en-US" altLang="en-US">
                <a:latin typeface="Times New Roman" charset="0"/>
                <a:ea typeface="MS PGothic" charset="-128"/>
              </a:rPr>
              <a:t>• Assessment and management of how to decontaminate the ambulance and equipment after treating a patient </a:t>
            </a:r>
          </a:p>
        </p:txBody>
      </p:sp>
    </p:spTree>
    <p:extLst>
      <p:ext uri="{BB962C8B-B14F-4D97-AF65-F5344CB8AC3E}">
        <p14:creationId xmlns:p14="http://schemas.microsoft.com/office/powerpoint/2010/main" val="12091663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noTextEdit="1"/>
          </p:cNvSpPr>
          <p:nvPr>
            <p:ph type="sldImg"/>
          </p:nvPr>
        </p:nvSpPr>
        <p:spPr>
          <a:ln/>
        </p:spPr>
      </p:sp>
      <p:sp>
        <p:nvSpPr>
          <p:cNvPr id="146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c. Mouth-to-mouth resuscitation may transmit disease.</a:t>
            </a:r>
          </a:p>
          <a:p>
            <a:r>
              <a:rPr lang="en-US" altLang="en-US" sz="1300">
                <a:latin typeface="Times New Roman" charset="0"/>
                <a:ea typeface="MS PGothic" charset="-128"/>
              </a:rPr>
              <a:t>d. With an infected patient, use:</a:t>
            </a:r>
          </a:p>
          <a:p>
            <a:r>
              <a:rPr lang="en-US" altLang="en-US" sz="1300">
                <a:latin typeface="Times New Roman" charset="0"/>
                <a:ea typeface="MS PGothic" charset="-128"/>
              </a:rPr>
              <a:t>	i. Pocket mask </a:t>
            </a:r>
          </a:p>
          <a:p>
            <a:r>
              <a:rPr lang="en-US" altLang="en-US" sz="1300">
                <a:latin typeface="Times New Roman" charset="0"/>
                <a:ea typeface="MS PGothic" charset="-128"/>
              </a:rPr>
              <a:t>	ii. Bag-valve mask</a:t>
            </a:r>
          </a:p>
          <a:p>
            <a:r>
              <a:rPr lang="en-US" altLang="en-US" sz="1300">
                <a:latin typeface="Times New Roman" charset="0"/>
                <a:ea typeface="MS PGothic" charset="-128"/>
              </a:rPr>
              <a:t>e. Dispose of these devices according to local guidelines.</a:t>
            </a:r>
          </a:p>
        </p:txBody>
      </p:sp>
    </p:spTree>
    <p:extLst>
      <p:ext uri="{BB962C8B-B14F-4D97-AF65-F5344CB8AC3E}">
        <p14:creationId xmlns:p14="http://schemas.microsoft.com/office/powerpoint/2010/main" val="2429892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8. Proper disposal of sharps</a:t>
            </a:r>
          </a:p>
          <a:p>
            <a:r>
              <a:rPr lang="en-US" altLang="en-US" sz="1300">
                <a:latin typeface="Times New Roman" charset="0"/>
                <a:ea typeface="MS PGothic" charset="-128"/>
              </a:rPr>
              <a:t>	a. Proper disposal helps to avoid exposure to HIV and hepatitis.</a:t>
            </a:r>
          </a:p>
          <a:p>
            <a:r>
              <a:rPr lang="en-US" altLang="en-US" sz="1300">
                <a:latin typeface="Times New Roman" charset="0"/>
                <a:ea typeface="MS PGothic" charset="-128"/>
              </a:rPr>
              <a:t>	b. Do not recap, break, or bend needles.</a:t>
            </a:r>
          </a:p>
          <a:p>
            <a:r>
              <a:rPr lang="en-US" altLang="en-US" sz="1300">
                <a:latin typeface="Times New Roman" charset="0"/>
                <a:ea typeface="MS PGothic" charset="-128"/>
              </a:rPr>
              <a:t>	c. Dispose of used sharp items in an approved, closed, rigid container.</a:t>
            </a:r>
          </a:p>
        </p:txBody>
      </p:sp>
    </p:spTree>
    <p:extLst>
      <p:ext uri="{BB962C8B-B14F-4D97-AF65-F5344CB8AC3E}">
        <p14:creationId xmlns:p14="http://schemas.microsoft.com/office/powerpoint/2010/main" val="15547017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9. Employer responsibilities</a:t>
            </a:r>
          </a:p>
          <a:p>
            <a:r>
              <a:rPr lang="en-US" altLang="en-US" sz="1300">
                <a:latin typeface="Times New Roman" charset="0"/>
                <a:ea typeface="MS PGothic" charset="-128"/>
              </a:rPr>
              <a:t>	a. There is no guarantee of a 100% risk-free environment. The risk of being exposed to a communicable disease is a hazard of your job.</a:t>
            </a:r>
          </a:p>
          <a:p>
            <a:r>
              <a:rPr lang="en-US" altLang="en-US" sz="1300">
                <a:latin typeface="Times New Roman" charset="0"/>
                <a:ea typeface="MS PGothic" charset="-128"/>
              </a:rPr>
              <a:t>	b. Follow OSHA guidelines and other national guidelines and standards to reduce your risk of exposure to blood-borne pathogens and airborne diseases. </a:t>
            </a:r>
          </a:p>
          <a:p>
            <a:r>
              <a:rPr lang="en-US" altLang="en-US" sz="1300">
                <a:latin typeface="Times New Roman" charset="0"/>
                <a:ea typeface="MS PGothic" charset="-128"/>
              </a:rPr>
              <a:t>	c. Know your department’s infection control plan and follow it. </a:t>
            </a:r>
          </a:p>
        </p:txBody>
      </p:sp>
    </p:spTree>
    <p:extLst>
      <p:ext uri="{BB962C8B-B14F-4D97-AF65-F5344CB8AC3E}">
        <p14:creationId xmlns:p14="http://schemas.microsoft.com/office/powerpoint/2010/main" val="14384766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noTextEdit="1"/>
          </p:cNvSpPr>
          <p:nvPr>
            <p:ph type="sldImg"/>
          </p:nvPr>
        </p:nvSpPr>
        <p:spPr>
          <a:ln/>
        </p:spPr>
      </p:sp>
      <p:sp>
        <p:nvSpPr>
          <p:cNvPr id="149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H. Establishing an infection control routine</a:t>
            </a:r>
          </a:p>
          <a:p>
            <a:r>
              <a:rPr lang="en-US" altLang="en-US" sz="1300">
                <a:latin typeface="Times New Roman" charset="0"/>
                <a:ea typeface="MS PGothic" charset="-128"/>
              </a:rPr>
              <a:t>	1. Infection control should be an important part of your daily routine.</a:t>
            </a:r>
          </a:p>
          <a:p>
            <a:r>
              <a:rPr lang="en-US" altLang="en-US" sz="1300">
                <a:latin typeface="Times New Roman" charset="0"/>
                <a:ea typeface="MS PGothic" charset="-128"/>
              </a:rPr>
              <a:t>	2. Components of an infection control plan:</a:t>
            </a:r>
          </a:p>
          <a:p>
            <a:r>
              <a:rPr lang="en-US" altLang="en-US" sz="1300">
                <a:latin typeface="Times New Roman" charset="0"/>
                <a:ea typeface="MS PGothic" charset="-128"/>
              </a:rPr>
              <a:t>		a. Determination of exposure risk</a:t>
            </a:r>
          </a:p>
          <a:p>
            <a:r>
              <a:rPr lang="en-US" altLang="en-US" sz="1300">
                <a:latin typeface="Times New Roman" charset="0"/>
                <a:ea typeface="MS PGothic" charset="-128"/>
              </a:rPr>
              <a:t>		b. Education and training</a:t>
            </a:r>
          </a:p>
          <a:p>
            <a:r>
              <a:rPr lang="en-US" altLang="en-US" sz="1300">
                <a:latin typeface="Times New Roman" charset="0"/>
                <a:ea typeface="MS PGothic" charset="-128"/>
              </a:rPr>
              <a:t>		c. Hepatitis B vaccine program</a:t>
            </a:r>
          </a:p>
          <a:p>
            <a:r>
              <a:rPr lang="en-US" altLang="en-US" sz="1300">
                <a:latin typeface="Times New Roman" charset="0"/>
                <a:ea typeface="MS PGothic" charset="-128"/>
              </a:rPr>
              <a:t>		d. Personal protective equipment</a:t>
            </a:r>
          </a:p>
          <a:p>
            <a:r>
              <a:rPr lang="en-US" altLang="en-US" sz="1300">
                <a:latin typeface="Times New Roman" charset="0"/>
                <a:ea typeface="MS PGothic" charset="-128"/>
              </a:rPr>
              <a:t>		e. Cleaning and disinfection practices</a:t>
            </a:r>
          </a:p>
          <a:p>
            <a:r>
              <a:rPr lang="en-US" altLang="en-US" sz="1300">
                <a:latin typeface="Times New Roman" charset="0"/>
                <a:ea typeface="MS PGothic" charset="-128"/>
              </a:rPr>
              <a:t>		f. Tuberculin skin testing/fit testing</a:t>
            </a:r>
          </a:p>
          <a:p>
            <a:r>
              <a:rPr lang="en-US" altLang="en-US" sz="1300">
                <a:latin typeface="Times New Roman" charset="0"/>
                <a:ea typeface="MS PGothic" charset="-128"/>
              </a:rPr>
              <a:t>		g. Postexposure management</a:t>
            </a:r>
          </a:p>
          <a:p>
            <a:r>
              <a:rPr lang="en-US" altLang="en-US" sz="1300">
                <a:latin typeface="Times New Roman" charset="0"/>
                <a:ea typeface="MS PGothic" charset="-128"/>
              </a:rPr>
              <a:t>		h. Compliance monitoring</a:t>
            </a:r>
          </a:p>
          <a:p>
            <a:r>
              <a:rPr lang="en-US" altLang="en-US" sz="1300">
                <a:latin typeface="Times New Roman" charset="0"/>
                <a:ea typeface="MS PGothic" charset="-128"/>
              </a:rPr>
              <a:t>		i. Record keeping</a:t>
            </a:r>
          </a:p>
          <a:p>
            <a:r>
              <a:rPr lang="en-US" altLang="en-US" sz="1300">
                <a:latin typeface="Times New Roman" charset="0"/>
                <a:ea typeface="MS PGothic" charset="-128"/>
              </a:rPr>
              <a:t>	3. Follow the steps in Skill Drill 2-2 to manage potential exposure situations.</a:t>
            </a:r>
          </a:p>
          <a:p>
            <a:r>
              <a:rPr lang="en-US" altLang="en-US" sz="1300">
                <a:latin typeface="Times New Roman" charset="0"/>
                <a:ea typeface="MS PGothic" charset="-128"/>
              </a:rPr>
              <a:t>	4. Cleaning is an essential part of the prevention and control of communicable diseases, as it ensures the removal of surface organisms that may remain in the unit.</a:t>
            </a:r>
          </a:p>
          <a:p>
            <a:r>
              <a:rPr lang="en-US" altLang="en-US" sz="1300">
                <a:latin typeface="Times New Roman" charset="0"/>
                <a:ea typeface="MS PGothic" charset="-128"/>
              </a:rPr>
              <a:t>		a. Clean the ambulance after each run and on a daily basis. </a:t>
            </a:r>
          </a:p>
          <a:p>
            <a:r>
              <a:rPr lang="en-US" altLang="en-US" sz="1300">
                <a:latin typeface="Times New Roman" charset="0"/>
                <a:ea typeface="MS PGothic" charset="-128"/>
              </a:rPr>
              <a:t>		b. Use appropriate PPE while cleaning.</a:t>
            </a:r>
          </a:p>
          <a:p>
            <a:r>
              <a:rPr lang="en-US" altLang="en-US" sz="1300">
                <a:latin typeface="Times New Roman" charset="0"/>
                <a:ea typeface="MS PGothic" charset="-128"/>
              </a:rPr>
              <a:t>		c. Remove contaminated linens, and put them in an appropriate bag for handling. </a:t>
            </a:r>
          </a:p>
          <a:p>
            <a:r>
              <a:rPr lang="en-US" altLang="en-US" sz="1300">
                <a:latin typeface="Times New Roman" charset="0"/>
                <a:ea typeface="MS PGothic" charset="-128"/>
              </a:rPr>
              <a:t>	5. Whenever possible, cleaning should be done at the hospital. There is more information about cleaning the ambulance in Chapter 37, “Transport Operations.”</a:t>
            </a:r>
          </a:p>
        </p:txBody>
      </p:sp>
    </p:spTree>
    <p:extLst>
      <p:ext uri="{BB962C8B-B14F-4D97-AF65-F5344CB8AC3E}">
        <p14:creationId xmlns:p14="http://schemas.microsoft.com/office/powerpoint/2010/main" val="1065787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noTextEdit="1"/>
          </p:cNvSpPr>
          <p:nvPr>
            <p:ph type="sldImg"/>
          </p:nvPr>
        </p:nvSpPr>
        <p:spPr>
          <a:ln/>
        </p:spPr>
      </p:sp>
      <p:sp>
        <p:nvSpPr>
          <p:cNvPr id="150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I. Immunity</a:t>
            </a:r>
          </a:p>
          <a:p>
            <a:r>
              <a:rPr lang="en-US" altLang="en-US" sz="1300">
                <a:latin typeface="Times New Roman" charset="0"/>
                <a:ea typeface="MS PGothic" charset="-128"/>
              </a:rPr>
              <a:t>	1. Even if germs reach you, you are not necessarily at risk for infection.</a:t>
            </a:r>
          </a:p>
          <a:p>
            <a:r>
              <a:rPr lang="en-US" altLang="en-US" sz="1300">
                <a:latin typeface="Times New Roman" charset="0"/>
                <a:ea typeface="MS PGothic" charset="-128"/>
              </a:rPr>
              <a:t>		a. Immunity is a major factor in determining which hosts become ill from which germs.</a:t>
            </a:r>
          </a:p>
          <a:p>
            <a:r>
              <a:rPr lang="en-US" altLang="en-US" sz="1300">
                <a:latin typeface="Times New Roman" charset="0"/>
                <a:ea typeface="MS PGothic" charset="-128"/>
              </a:rPr>
              <a:t>		b. Host: the organism or individual that is attacked by the infecting agent</a:t>
            </a:r>
          </a:p>
          <a:p>
            <a:r>
              <a:rPr lang="en-US" altLang="en-US" sz="1300">
                <a:latin typeface="Times New Roman" charset="0"/>
                <a:ea typeface="MS PGothic" charset="-128"/>
              </a:rPr>
              <a:t>		c. You may be immune, or resistant, to particular germs.</a:t>
            </a:r>
          </a:p>
          <a:p>
            <a:r>
              <a:rPr lang="en-US" altLang="en-US" sz="1300">
                <a:latin typeface="Times New Roman" charset="0"/>
                <a:ea typeface="MS PGothic" charset="-128"/>
              </a:rPr>
              <a:t>		d. Immunity:</a:t>
            </a:r>
          </a:p>
          <a:p>
            <a:r>
              <a:rPr lang="en-US" altLang="en-US" sz="1300">
                <a:latin typeface="Times New Roman" charset="0"/>
                <a:ea typeface="MS PGothic" charset="-128"/>
              </a:rPr>
              <a:t>			i. Having been immunized or vaccinated</a:t>
            </a:r>
          </a:p>
          <a:p>
            <a:r>
              <a:rPr lang="en-US" altLang="en-US" sz="1300">
                <a:latin typeface="Times New Roman" charset="0"/>
                <a:ea typeface="MS PGothic" charset="-128"/>
              </a:rPr>
              <a:t>			ii. Able to recover from an infection from that germ</a:t>
            </a:r>
          </a:p>
          <a:p>
            <a:r>
              <a:rPr lang="en-US" altLang="en-US" sz="1300">
                <a:latin typeface="Times New Roman" charset="0"/>
                <a:ea typeface="MS PGothic" charset="-128"/>
              </a:rPr>
              <a:t>	2. Preventive measures</a:t>
            </a:r>
          </a:p>
          <a:p>
            <a:r>
              <a:rPr lang="en-US" altLang="en-US" sz="1300">
                <a:latin typeface="Times New Roman" charset="0"/>
                <a:ea typeface="MS PGothic" charset="-128"/>
              </a:rPr>
              <a:t>		a. Maintain your personal health. Annual health examinations should be required for all EMS personnel.</a:t>
            </a:r>
          </a:p>
          <a:p>
            <a:r>
              <a:rPr lang="en-US" altLang="en-US" sz="1300">
                <a:latin typeface="Times New Roman" charset="0"/>
                <a:ea typeface="MS PGothic" charset="-128"/>
              </a:rPr>
              <a:t>		b. Immunizations. </a:t>
            </a:r>
          </a:p>
          <a:p>
            <a:r>
              <a:rPr lang="en-US" altLang="en-US" sz="1300">
                <a:latin typeface="Times New Roman" charset="0"/>
                <a:ea typeface="MS PGothic" charset="-128"/>
              </a:rPr>
              <a:t>			i. You are required to get the hepatitis B vaccine or sign a waiver. </a:t>
            </a:r>
          </a:p>
          <a:p>
            <a:r>
              <a:rPr lang="en-US" altLang="en-US" sz="1300">
                <a:latin typeface="Times New Roman" charset="0"/>
                <a:ea typeface="MS PGothic" charset="-128"/>
              </a:rPr>
              <a:t>			ii. Other recommended immunizations include tetanus, diphtheria, and pertussis boosters every 10 years; measles, mumps, and rubella (MMR) vaccine; influenza vaccine (yearly); and varicella (chickenpox) vaccine or having chickenpox.</a:t>
            </a:r>
          </a:p>
        </p:txBody>
      </p:sp>
    </p:spTree>
    <p:extLst>
      <p:ext uri="{BB962C8B-B14F-4D97-AF65-F5344CB8AC3E}">
        <p14:creationId xmlns:p14="http://schemas.microsoft.com/office/powerpoint/2010/main" val="2685131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ChangeArrowheads="1" noTextEdit="1"/>
          </p:cNvSpPr>
          <p:nvPr>
            <p:ph type="sldImg"/>
          </p:nvPr>
        </p:nvSpPr>
        <p:spPr>
          <a:ln/>
        </p:spPr>
      </p:sp>
      <p:sp>
        <p:nvSpPr>
          <p:cNvPr id="151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J. General postexposure management</a:t>
            </a:r>
          </a:p>
          <a:p>
            <a:r>
              <a:rPr lang="en-US" altLang="en-US" sz="1300">
                <a:latin typeface="Times New Roman" charset="0"/>
                <a:ea typeface="MS PGothic" charset="-128"/>
              </a:rPr>
              <a:t>	1. If you are exposed to a patient’s blood or bodily fluids:</a:t>
            </a:r>
          </a:p>
          <a:p>
            <a:r>
              <a:rPr lang="en-US" altLang="en-US" sz="1300">
                <a:latin typeface="Times New Roman" charset="0"/>
                <a:ea typeface="MS PGothic" charset="-128"/>
              </a:rPr>
              <a:t>		a. Turn over patient care to another EMS provider.</a:t>
            </a:r>
          </a:p>
          <a:p>
            <a:r>
              <a:rPr lang="en-US" altLang="en-US" sz="1300">
                <a:latin typeface="Times New Roman" charset="0"/>
                <a:ea typeface="MS PGothic" charset="-128"/>
              </a:rPr>
              <a:t>		b. Clean the exposed area with soap and water.</a:t>
            </a:r>
          </a:p>
          <a:p>
            <a:r>
              <a:rPr lang="en-US" altLang="en-US" sz="1300">
                <a:latin typeface="Times New Roman" charset="0"/>
                <a:ea typeface="MS PGothic" charset="-128"/>
              </a:rPr>
              <a:t>		c. If your eyes were exposed, rinse your eyes for 20 minutes.</a:t>
            </a:r>
          </a:p>
          <a:p>
            <a:r>
              <a:rPr lang="en-US" altLang="en-US" sz="1300">
                <a:latin typeface="Times New Roman" charset="0"/>
                <a:ea typeface="MS PGothic" charset="-128"/>
              </a:rPr>
              <a:t>		d. Activate your department’s infection control plan.</a:t>
            </a:r>
          </a:p>
          <a:p>
            <a:r>
              <a:rPr lang="en-US" altLang="en-US" sz="1300">
                <a:latin typeface="Times New Roman" charset="0"/>
                <a:ea typeface="MS PGothic" charset="-128"/>
              </a:rPr>
              <a:t>	2. You will have to complete an exposure report.</a:t>
            </a:r>
          </a:p>
          <a:p>
            <a:r>
              <a:rPr lang="en-US" altLang="en-US" sz="1300">
                <a:latin typeface="Times New Roman" charset="0"/>
                <a:ea typeface="MS PGothic" charset="-128"/>
              </a:rPr>
              <a:t>	3. Time is important! Some diseases will act quickly, whereas others will remain dormant.</a:t>
            </a:r>
          </a:p>
          <a:p>
            <a:r>
              <a:rPr lang="en-US" altLang="en-US" sz="1300">
                <a:latin typeface="Times New Roman" charset="0"/>
                <a:ea typeface="MS PGothic" charset="-128"/>
              </a:rPr>
              <a:t>	4. Early activation of a plan is critical.</a:t>
            </a:r>
          </a:p>
        </p:txBody>
      </p:sp>
    </p:spTree>
    <p:extLst>
      <p:ext uri="{BB962C8B-B14F-4D97-AF65-F5344CB8AC3E}">
        <p14:creationId xmlns:p14="http://schemas.microsoft.com/office/powerpoint/2010/main" val="10381260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noTextEdit="1"/>
          </p:cNvSpPr>
          <p:nvPr>
            <p:ph type="sldImg"/>
          </p:nvPr>
        </p:nvSpPr>
        <p:spPr>
          <a:ln/>
        </p:spPr>
      </p:sp>
      <p:sp>
        <p:nvSpPr>
          <p:cNvPr id="15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IV. Scene Safety</a:t>
            </a:r>
          </a:p>
          <a:p>
            <a:r>
              <a:rPr lang="en-US" altLang="en-US" sz="1300">
                <a:latin typeface="Times New Roman" charset="0"/>
                <a:ea typeface="MS PGothic" charset="-128"/>
              </a:rPr>
              <a:t>A. The personal safety of all those involved in an emergency situation is very important.</a:t>
            </a:r>
          </a:p>
          <a:p>
            <a:r>
              <a:rPr lang="en-US" altLang="en-US" sz="1300">
                <a:latin typeface="Times New Roman" charset="0"/>
                <a:ea typeface="MS PGothic" charset="-128"/>
              </a:rPr>
              <a:t>	1. Begin protecting yourself as soon as you are dispatched.</a:t>
            </a:r>
          </a:p>
          <a:p>
            <a:r>
              <a:rPr lang="en-US" altLang="en-US" sz="1300">
                <a:latin typeface="Times New Roman" charset="0"/>
                <a:ea typeface="MS PGothic" charset="-128"/>
              </a:rPr>
              <a:t>		a. Wear seat belts.</a:t>
            </a:r>
          </a:p>
          <a:p>
            <a:r>
              <a:rPr lang="en-US" altLang="en-US" sz="1300">
                <a:latin typeface="Times New Roman" charset="0"/>
                <a:ea typeface="MS PGothic" charset="-128"/>
              </a:rPr>
              <a:t>		b. Don appropriate PPE.</a:t>
            </a:r>
          </a:p>
          <a:p>
            <a:r>
              <a:rPr lang="en-US" altLang="en-US" sz="1300">
                <a:latin typeface="Times New Roman" charset="0"/>
                <a:ea typeface="MS PGothic" charset="-128"/>
              </a:rPr>
              <a:t>	2. Continue to protect yourself once on scene.</a:t>
            </a:r>
          </a:p>
          <a:p>
            <a:r>
              <a:rPr lang="en-US" altLang="en-US" sz="1300">
                <a:latin typeface="Times New Roman" charset="0"/>
                <a:ea typeface="MS PGothic" charset="-128"/>
              </a:rPr>
              <a:t>		a. Make sure the scene is well marked.</a:t>
            </a:r>
          </a:p>
          <a:p>
            <a:r>
              <a:rPr lang="en-US" altLang="en-US" sz="1300">
                <a:latin typeface="Times New Roman" charset="0"/>
                <a:ea typeface="MS PGothic" charset="-128"/>
              </a:rPr>
              <a:t>		b. Place warning devices to alert other motorists of the scene.</a:t>
            </a:r>
          </a:p>
          <a:p>
            <a:r>
              <a:rPr lang="en-US" altLang="en-US" sz="1300">
                <a:latin typeface="Times New Roman" charset="0"/>
                <a:ea typeface="MS PGothic" charset="-128"/>
              </a:rPr>
              <a:t>		c. Park at a safe distance from the scene.</a:t>
            </a:r>
          </a:p>
          <a:p>
            <a:r>
              <a:rPr lang="en-US" altLang="en-US" sz="1300">
                <a:latin typeface="Times New Roman" charset="0"/>
                <a:ea typeface="MS PGothic" charset="-128"/>
              </a:rPr>
              <a:t>		d. Make sure there is plenty of light if it is dark.</a:t>
            </a:r>
          </a:p>
          <a:p>
            <a:r>
              <a:rPr lang="en-US" altLang="en-US" sz="1300">
                <a:latin typeface="Times New Roman" charset="0"/>
                <a:ea typeface="MS PGothic" charset="-128"/>
              </a:rPr>
              <a:t>		e. Wear reflective clothing if it is dark.</a:t>
            </a:r>
          </a:p>
        </p:txBody>
      </p:sp>
    </p:spTree>
    <p:extLst>
      <p:ext uri="{BB962C8B-B14F-4D97-AF65-F5344CB8AC3E}">
        <p14:creationId xmlns:p14="http://schemas.microsoft.com/office/powerpoint/2010/main" val="16268362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noTextEdit="1"/>
          </p:cNvSpPr>
          <p:nvPr>
            <p:ph type="sldImg"/>
          </p:nvPr>
        </p:nvSpPr>
        <p:spPr>
          <a:ln/>
        </p:spPr>
      </p:sp>
      <p:sp>
        <p:nvSpPr>
          <p:cNvPr id="153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B. Scene hazards </a:t>
            </a:r>
          </a:p>
          <a:p>
            <a:r>
              <a:rPr lang="en-US" altLang="en-US" sz="1300">
                <a:latin typeface="Times New Roman" charset="0"/>
                <a:ea typeface="MS PGothic" charset="-128"/>
              </a:rPr>
              <a:t>	1. Hazardous materials</a:t>
            </a:r>
          </a:p>
          <a:p>
            <a:r>
              <a:rPr lang="en-US" altLang="en-US" sz="1300">
                <a:latin typeface="Times New Roman" charset="0"/>
                <a:ea typeface="MS PGothic" charset="-128"/>
              </a:rPr>
              <a:t>		a. Upon arrival, look at the scene and try to read any labels, placards, and identification numbers from a distance, perhaps using binoculars. </a:t>
            </a:r>
          </a:p>
          <a:p>
            <a:r>
              <a:rPr lang="en-US" altLang="en-US" sz="1300">
                <a:latin typeface="Times New Roman" charset="0"/>
                <a:ea typeface="MS PGothic" charset="-128"/>
              </a:rPr>
              <a:t>		b. A specially trained and equipped hazardous materials team will be called to the scene to handle disposal of materials and removal of patients.</a:t>
            </a:r>
          </a:p>
          <a:p>
            <a:r>
              <a:rPr lang="en-US" altLang="en-US" sz="1300">
                <a:latin typeface="Times New Roman" charset="0"/>
                <a:ea typeface="MS PGothic" charset="-128"/>
              </a:rPr>
              <a:t>		c. The DOT’s </a:t>
            </a:r>
            <a:r>
              <a:rPr lang="en-US" altLang="en-US" sz="1300" i="1">
                <a:latin typeface="Times New Roman" charset="0"/>
                <a:ea typeface="MS PGothic" charset="-128"/>
              </a:rPr>
              <a:t>Emergency Response Guidebook</a:t>
            </a:r>
            <a:r>
              <a:rPr lang="en-US" altLang="en-US" sz="1300">
                <a:latin typeface="Times New Roman" charset="0"/>
                <a:ea typeface="MS PGothic" charset="-128"/>
              </a:rPr>
              <a:t> is an important resource to help identify hazards.</a:t>
            </a:r>
          </a:p>
          <a:p>
            <a:r>
              <a:rPr lang="en-US" altLang="en-US" sz="1300">
                <a:latin typeface="Times New Roman" charset="0"/>
                <a:ea typeface="MS PGothic" charset="-128"/>
              </a:rPr>
              <a:t>		d. Do not begin caring for patients until they have been moved away from the scene and are decontaminated or the scene is safe for you to enter.</a:t>
            </a:r>
          </a:p>
          <a:p>
            <a:r>
              <a:rPr lang="en-US" altLang="en-US" sz="1300">
                <a:latin typeface="Times New Roman" charset="0"/>
                <a:ea typeface="MS PGothic" charset="-128"/>
              </a:rPr>
              <a:t>		e. Do not enter the scene unless it is safe to do so.</a:t>
            </a:r>
          </a:p>
        </p:txBody>
      </p:sp>
    </p:spTree>
    <p:extLst>
      <p:ext uri="{BB962C8B-B14F-4D97-AF65-F5344CB8AC3E}">
        <p14:creationId xmlns:p14="http://schemas.microsoft.com/office/powerpoint/2010/main" val="4758668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noTextEdit="1"/>
          </p:cNvSpPr>
          <p:nvPr>
            <p:ph type="sldImg"/>
          </p:nvPr>
        </p:nvSpPr>
        <p:spPr>
          <a:ln/>
        </p:spPr>
      </p:sp>
      <p:sp>
        <p:nvSpPr>
          <p:cNvPr id="154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2. Electricity</a:t>
            </a:r>
          </a:p>
          <a:p>
            <a:r>
              <a:rPr lang="en-US" altLang="en-US" sz="1300">
                <a:latin typeface="Times New Roman" charset="0"/>
                <a:ea typeface="MS PGothic" charset="-128"/>
              </a:rPr>
              <a:t>	a. Dealing with downed power lines is beyond the scope of EMT training. </a:t>
            </a:r>
          </a:p>
          <a:p>
            <a:r>
              <a:rPr lang="en-US" altLang="en-US" sz="1300">
                <a:latin typeface="Times New Roman" charset="0"/>
                <a:ea typeface="MS PGothic" charset="-128"/>
              </a:rPr>
              <a:t>	b. Mark off a danger zone around the downed lines using utility poles as landmarks. The safety zone is one span of the power pole’s distance.</a:t>
            </a:r>
          </a:p>
          <a:p>
            <a:r>
              <a:rPr lang="en-US" altLang="en-US" sz="1300">
                <a:latin typeface="Times New Roman" charset="0"/>
                <a:ea typeface="MS PGothic" charset="-128"/>
              </a:rPr>
              <a:t>	c. Energized lines behave in unpredictable ways.</a:t>
            </a:r>
          </a:p>
          <a:p>
            <a:r>
              <a:rPr lang="en-US" altLang="en-US" sz="1300">
                <a:latin typeface="Times New Roman" charset="0"/>
                <a:ea typeface="MS PGothic" charset="-128"/>
              </a:rPr>
              <a:t>	d. If you must enter the scene, wear the proper protective equipment according to the type of incident.</a:t>
            </a:r>
          </a:p>
          <a:p>
            <a:r>
              <a:rPr lang="en-US" altLang="en-US" sz="1300">
                <a:latin typeface="Times New Roman" charset="0"/>
                <a:ea typeface="MS PGothic" charset="-128"/>
              </a:rPr>
              <a:t>	e. Lightning is a threat in two ways:</a:t>
            </a:r>
          </a:p>
          <a:p>
            <a:r>
              <a:rPr lang="en-US" altLang="en-US" sz="1300">
                <a:latin typeface="Times New Roman" charset="0"/>
                <a:ea typeface="MS PGothic" charset="-128"/>
              </a:rPr>
              <a:t>		i. A direct hit </a:t>
            </a:r>
          </a:p>
          <a:p>
            <a:r>
              <a:rPr lang="en-US" altLang="en-US" sz="1300">
                <a:latin typeface="Times New Roman" charset="0"/>
                <a:ea typeface="MS PGothic" charset="-128"/>
              </a:rPr>
              <a:t>		ii. Ground current</a:t>
            </a:r>
          </a:p>
          <a:p>
            <a:r>
              <a:rPr lang="en-US" altLang="en-US" sz="1300">
                <a:latin typeface="Times New Roman" charset="0"/>
                <a:ea typeface="MS PGothic" charset="-128"/>
              </a:rPr>
              <a:t>	f. A repeat lightning strike in the same area can occur.</a:t>
            </a:r>
          </a:p>
          <a:p>
            <a:r>
              <a:rPr lang="en-US" altLang="en-US" sz="1300">
                <a:latin typeface="Times New Roman" charset="0"/>
                <a:ea typeface="MS PGothic" charset="-128"/>
              </a:rPr>
              <a:t>	g. Avoid high ground to minimize risk of a direct lightning strike.</a:t>
            </a:r>
          </a:p>
          <a:p>
            <a:r>
              <a:rPr lang="en-US" altLang="en-US" sz="1300">
                <a:latin typeface="Times New Roman" charset="0"/>
                <a:ea typeface="MS PGothic" charset="-128"/>
              </a:rPr>
              <a:t>	h. To avoid being injured by ground current, stay away from drainage ditches, moist areas, small depressions, and wet ropes. </a:t>
            </a:r>
          </a:p>
          <a:p>
            <a:r>
              <a:rPr lang="en-US" altLang="en-US" sz="1300">
                <a:latin typeface="Times New Roman" charset="0"/>
                <a:ea typeface="MS PGothic" charset="-128"/>
              </a:rPr>
              <a:t>	i. When lightning is nearby, make yourself the smallest target possible and drop all equipment.</a:t>
            </a:r>
          </a:p>
        </p:txBody>
      </p:sp>
    </p:spTree>
    <p:extLst>
      <p:ext uri="{BB962C8B-B14F-4D97-AF65-F5344CB8AC3E}">
        <p14:creationId xmlns:p14="http://schemas.microsoft.com/office/powerpoint/2010/main" val="6655843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ChangeArrowheads="1" noTextEdit="1"/>
          </p:cNvSpPr>
          <p:nvPr>
            <p:ph type="sldImg"/>
          </p:nvPr>
        </p:nvSpPr>
        <p:spPr>
          <a:ln/>
        </p:spPr>
      </p:sp>
      <p:sp>
        <p:nvSpPr>
          <p:cNvPr id="155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3. Fire</a:t>
            </a:r>
          </a:p>
          <a:p>
            <a:r>
              <a:rPr lang="en-US" altLang="en-US" sz="1300">
                <a:latin typeface="Times New Roman" charset="0"/>
                <a:ea typeface="MS PGothic" charset="-128"/>
              </a:rPr>
              <a:t>	a. Common hazards:</a:t>
            </a:r>
          </a:p>
          <a:p>
            <a:r>
              <a:rPr lang="en-US" altLang="en-US" sz="1300">
                <a:latin typeface="Times New Roman" charset="0"/>
                <a:ea typeface="MS PGothic" charset="-128"/>
              </a:rPr>
              <a:t>		i. Smoke</a:t>
            </a:r>
          </a:p>
          <a:p>
            <a:r>
              <a:rPr lang="en-US" altLang="en-US" sz="1300">
                <a:latin typeface="Times New Roman" charset="0"/>
                <a:ea typeface="MS PGothic" charset="-128"/>
              </a:rPr>
              <a:t>		ii. Oxygen deficiency</a:t>
            </a:r>
          </a:p>
          <a:p>
            <a:r>
              <a:rPr lang="en-US" altLang="en-US" sz="1300">
                <a:latin typeface="Times New Roman" charset="0"/>
                <a:ea typeface="MS PGothic" charset="-128"/>
              </a:rPr>
              <a:t>		iii. High ambient temperatures</a:t>
            </a:r>
          </a:p>
          <a:p>
            <a:r>
              <a:rPr lang="en-US" altLang="en-US" sz="1300">
                <a:latin typeface="Times New Roman" charset="0"/>
                <a:ea typeface="MS PGothic" charset="-128"/>
              </a:rPr>
              <a:t>		iv. Toxic gases</a:t>
            </a:r>
          </a:p>
          <a:p>
            <a:r>
              <a:rPr lang="en-US" altLang="en-US" sz="1300">
                <a:latin typeface="Times New Roman" charset="0"/>
                <a:ea typeface="MS PGothic" charset="-128"/>
              </a:rPr>
              <a:t>		v. Building collapse</a:t>
            </a:r>
          </a:p>
          <a:p>
            <a:r>
              <a:rPr lang="en-US" altLang="en-US" sz="1300">
                <a:latin typeface="Times New Roman" charset="0"/>
                <a:ea typeface="MS PGothic" charset="-128"/>
              </a:rPr>
              <a:t>		vi. Equipment</a:t>
            </a:r>
          </a:p>
          <a:p>
            <a:r>
              <a:rPr lang="en-US" altLang="en-US" sz="1300">
                <a:latin typeface="Times New Roman" charset="0"/>
                <a:ea typeface="MS PGothic" charset="-128"/>
              </a:rPr>
              <a:t>		vii. Explosions</a:t>
            </a:r>
          </a:p>
          <a:p>
            <a:r>
              <a:rPr lang="en-US" altLang="en-US" sz="1300">
                <a:latin typeface="Times New Roman" charset="0"/>
                <a:ea typeface="MS PGothic" charset="-128"/>
              </a:rPr>
              <a:t>	b. Make sure you are properly protected.</a:t>
            </a:r>
          </a:p>
          <a:p>
            <a:r>
              <a:rPr lang="en-US" altLang="en-US" sz="1300">
                <a:latin typeface="Times New Roman" charset="0"/>
                <a:ea typeface="MS PGothic" charset="-128"/>
              </a:rPr>
              <a:t>	c. Be trained in the use of appropriate airway protection.</a:t>
            </a:r>
          </a:p>
          <a:p>
            <a:r>
              <a:rPr lang="en-US" altLang="en-US" sz="1300">
                <a:latin typeface="Times New Roman" charset="0"/>
                <a:ea typeface="MS PGothic" charset="-128"/>
              </a:rPr>
              <a:t>	d. A number of toxic gases may be produced in a fire, including carbon monoxide, cyanide, and carbon dioxide.</a:t>
            </a:r>
          </a:p>
          <a:p>
            <a:r>
              <a:rPr lang="en-US" altLang="en-US" sz="1300">
                <a:latin typeface="Times New Roman" charset="0"/>
                <a:ea typeface="MS PGothic" charset="-128"/>
              </a:rPr>
              <a:t>		i. Carbon monoxide, cyanide, and carbon dioxide are colorless, odorless gases.</a:t>
            </a:r>
          </a:p>
          <a:p>
            <a:r>
              <a:rPr lang="en-US" altLang="en-US" sz="1300">
                <a:latin typeface="Times New Roman" charset="0"/>
                <a:ea typeface="MS PGothic" charset="-128"/>
              </a:rPr>
              <a:t>		ii. Carbon monoxide is responsible for most fire deaths.</a:t>
            </a:r>
          </a:p>
          <a:p>
            <a:r>
              <a:rPr lang="en-US" altLang="en-US" sz="1300">
                <a:latin typeface="Times New Roman" charset="0"/>
                <a:ea typeface="MS PGothic" charset="-128"/>
              </a:rPr>
              <a:t>		iii. Inhaling cyanide prevents cells from using oxygen.</a:t>
            </a:r>
          </a:p>
          <a:p>
            <a:r>
              <a:rPr lang="en-US" altLang="en-US" sz="1300">
                <a:latin typeface="Times New Roman" charset="0"/>
                <a:ea typeface="MS PGothic" charset="-128"/>
              </a:rPr>
              <a:t>	e. There is always a possibility that a burning structure will collapse.</a:t>
            </a:r>
          </a:p>
        </p:txBody>
      </p:sp>
    </p:spTree>
    <p:extLst>
      <p:ext uri="{BB962C8B-B14F-4D97-AF65-F5344CB8AC3E}">
        <p14:creationId xmlns:p14="http://schemas.microsoft.com/office/powerpoint/2010/main" val="233785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National EMS Education Standard Competencies</a:t>
            </a:r>
          </a:p>
          <a:p>
            <a:endParaRPr lang="en-US" altLang="en-US">
              <a:latin typeface="Times New Roman" charset="0"/>
              <a:ea typeface="MS PGothic" charset="-128"/>
            </a:endParaRPr>
          </a:p>
          <a:p>
            <a:r>
              <a:rPr lang="en-US" altLang="en-US">
                <a:latin typeface="Times New Roman" charset="0"/>
                <a:ea typeface="MS PGothic" charset="-128"/>
              </a:rPr>
              <a:t>Preparatory</a:t>
            </a:r>
          </a:p>
          <a:p>
            <a:r>
              <a:rPr lang="en-US" altLang="en-US">
                <a:latin typeface="Times New Roman" charset="0"/>
                <a:ea typeface="MS PGothic" charset="-128"/>
              </a:rPr>
              <a:t>Applies fundamental knowledge of the emergency medical services (EMS) system, safety/well-being of the emergency medical technician (EMT), medical/legal, and ethical issues to the provision of emergency care.</a:t>
            </a:r>
          </a:p>
          <a:p>
            <a:endParaRPr lang="en-US" altLang="en-US">
              <a:latin typeface="Times New Roman" charset="0"/>
              <a:ea typeface="MS PGothic" charset="-128"/>
            </a:endParaRPr>
          </a:p>
        </p:txBody>
      </p:sp>
    </p:spTree>
    <p:extLst>
      <p:ext uri="{BB962C8B-B14F-4D97-AF65-F5344CB8AC3E}">
        <p14:creationId xmlns:p14="http://schemas.microsoft.com/office/powerpoint/2010/main" val="8212441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ChangeArrowheads="1" noTextEdit="1"/>
          </p:cNvSpPr>
          <p:nvPr>
            <p:ph type="sldImg"/>
          </p:nvPr>
        </p:nvSpPr>
        <p:spPr>
          <a:ln/>
        </p:spPr>
      </p:sp>
      <p:sp>
        <p:nvSpPr>
          <p:cNvPr id="156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4. Vehicle crashes</a:t>
            </a:r>
          </a:p>
          <a:p>
            <a:r>
              <a:rPr lang="en-US" altLang="en-US" sz="1300">
                <a:latin typeface="Times New Roman" charset="0"/>
                <a:ea typeface="MS PGothic" charset="-128"/>
              </a:rPr>
              <a:t>	a. Vehicle crashes are common events for EMS providers.</a:t>
            </a:r>
          </a:p>
          <a:p>
            <a:r>
              <a:rPr lang="en-US" altLang="en-US" sz="1300">
                <a:latin typeface="Times New Roman" charset="0"/>
                <a:ea typeface="MS PGothic" charset="-128"/>
              </a:rPr>
              <a:t>	b. They provide some of the most unstable and potentially lethal situations an EMS provider will face.</a:t>
            </a:r>
          </a:p>
          <a:p>
            <a:r>
              <a:rPr lang="en-US" altLang="en-US" sz="1300">
                <a:latin typeface="Times New Roman" charset="0"/>
                <a:ea typeface="MS PGothic" charset="-128"/>
              </a:rPr>
              <a:t>	c. Vehicle collision hazards include traffic, an unstable vehicle that may fall on you, downed power lines, risk of violence, airbags, glass, and sharp metal objects.</a:t>
            </a:r>
          </a:p>
          <a:p>
            <a:r>
              <a:rPr lang="en-US" altLang="en-US" sz="1300">
                <a:latin typeface="Times New Roman" charset="0"/>
                <a:ea typeface="MS PGothic" charset="-128"/>
              </a:rPr>
              <a:t>	d. Use sufficient protective gear to reduce the risk of injury.</a:t>
            </a:r>
          </a:p>
        </p:txBody>
      </p:sp>
    </p:spTree>
    <p:extLst>
      <p:ext uri="{BB962C8B-B14F-4D97-AF65-F5344CB8AC3E}">
        <p14:creationId xmlns:p14="http://schemas.microsoft.com/office/powerpoint/2010/main" val="14936948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noTextEdit="1"/>
          </p:cNvSpPr>
          <p:nvPr>
            <p:ph type="sldImg"/>
          </p:nvPr>
        </p:nvSpPr>
        <p:spPr>
          <a:ln/>
        </p:spPr>
      </p:sp>
      <p:sp>
        <p:nvSpPr>
          <p:cNvPr id="157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V. Protective Clothing: Preventing Injury</a:t>
            </a:r>
          </a:p>
          <a:p>
            <a:r>
              <a:rPr lang="en-US" altLang="en-US" sz="1300">
                <a:latin typeface="Times New Roman" charset="0"/>
                <a:ea typeface="MS PGothic" charset="-128"/>
              </a:rPr>
              <a:t>A. Wearing protective clothing and other appropriate gear is critical to your personal safety.</a:t>
            </a:r>
          </a:p>
          <a:p>
            <a:r>
              <a:rPr lang="en-US" altLang="en-US" sz="1300">
                <a:latin typeface="Times New Roman" charset="0"/>
                <a:ea typeface="MS PGothic" charset="-128"/>
              </a:rPr>
              <a:t>B. Become familiar with the protective equipment available to you.</a:t>
            </a:r>
          </a:p>
          <a:p>
            <a:r>
              <a:rPr lang="en-US" altLang="en-US" sz="1300">
                <a:latin typeface="Times New Roman" charset="0"/>
                <a:ea typeface="MS PGothic" charset="-128"/>
              </a:rPr>
              <a:t>C. Inspect your clothing and gear regularly—ideally before you reach the scene.</a:t>
            </a:r>
          </a:p>
          <a:p>
            <a:r>
              <a:rPr lang="en-US" altLang="en-US" sz="1300">
                <a:latin typeface="Times New Roman" charset="0"/>
                <a:ea typeface="MS PGothic" charset="-128"/>
              </a:rPr>
              <a:t>D. Types</a:t>
            </a:r>
          </a:p>
          <a:p>
            <a:r>
              <a:rPr lang="en-US" altLang="en-US" sz="1300">
                <a:latin typeface="Times New Roman" charset="0"/>
                <a:ea typeface="MS PGothic" charset="-128"/>
              </a:rPr>
              <a:t>	1. Cold-weather clothing consists of three layers:</a:t>
            </a:r>
          </a:p>
          <a:p>
            <a:r>
              <a:rPr lang="en-US" altLang="en-US" sz="1300">
                <a:latin typeface="Times New Roman" charset="0"/>
                <a:ea typeface="MS PGothic" charset="-128"/>
              </a:rPr>
              <a:t>		a. A thin inner layer that pulls moisture away from the skin</a:t>
            </a:r>
          </a:p>
          <a:p>
            <a:r>
              <a:rPr lang="en-US" altLang="en-US" sz="1300">
                <a:latin typeface="Times New Roman" charset="0"/>
                <a:ea typeface="MS PGothic" charset="-128"/>
              </a:rPr>
              <a:t>		b. A thermal middle layer that serves as insulation</a:t>
            </a:r>
          </a:p>
          <a:p>
            <a:r>
              <a:rPr lang="en-US" altLang="en-US" sz="1300">
                <a:latin typeface="Times New Roman" charset="0"/>
                <a:ea typeface="MS PGothic" charset="-128"/>
              </a:rPr>
              <a:t>		c. An outer layer that resists wind, rain, sleet, and snow</a:t>
            </a:r>
          </a:p>
          <a:p>
            <a:r>
              <a:rPr lang="en-US" altLang="en-US" sz="1300">
                <a:latin typeface="Times New Roman" charset="0"/>
                <a:ea typeface="MS PGothic" charset="-128"/>
              </a:rPr>
              <a:t>	2. Turnout gear</a:t>
            </a:r>
          </a:p>
          <a:p>
            <a:r>
              <a:rPr lang="en-US" altLang="en-US" sz="1300">
                <a:latin typeface="Times New Roman" charset="0"/>
                <a:ea typeface="MS PGothic" charset="-128"/>
              </a:rPr>
              <a:t>		a. Protects from heat, fire, sparks, and flashover</a:t>
            </a:r>
          </a:p>
          <a:p>
            <a:r>
              <a:rPr lang="en-US" altLang="en-US" sz="1300">
                <a:latin typeface="Times New Roman" charset="0"/>
                <a:ea typeface="MS PGothic" charset="-128"/>
              </a:rPr>
              <a:t>			b. Also called bunker gear</a:t>
            </a:r>
          </a:p>
        </p:txBody>
      </p:sp>
    </p:spTree>
    <p:extLst>
      <p:ext uri="{BB962C8B-B14F-4D97-AF65-F5344CB8AC3E}">
        <p14:creationId xmlns:p14="http://schemas.microsoft.com/office/powerpoint/2010/main" val="4451743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ChangeArrowheads="1" noTextEdit="1"/>
          </p:cNvSpPr>
          <p:nvPr>
            <p:ph type="sldImg"/>
          </p:nvPr>
        </p:nvSpPr>
        <p:spPr>
          <a:ln/>
        </p:spPr>
      </p:sp>
      <p:sp>
        <p:nvSpPr>
          <p:cNvPr id="158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3. Gloves</a:t>
            </a:r>
          </a:p>
          <a:p>
            <a:r>
              <a:rPr lang="en-US" altLang="en-US" sz="1300">
                <a:latin typeface="Times New Roman" charset="0"/>
                <a:ea typeface="MS PGothic" charset="-128"/>
              </a:rPr>
              <a:t>	a. Protect from heat, cold, and cuts</a:t>
            </a:r>
          </a:p>
          <a:p>
            <a:r>
              <a:rPr lang="en-US" altLang="en-US" sz="1300">
                <a:latin typeface="Times New Roman" charset="0"/>
                <a:ea typeface="MS PGothic" charset="-128"/>
              </a:rPr>
              <a:t>	b. May reduce dexterity in a rescue situation</a:t>
            </a:r>
          </a:p>
          <a:p>
            <a:r>
              <a:rPr lang="en-US" altLang="en-US" sz="1300">
                <a:latin typeface="Times New Roman" charset="0"/>
                <a:ea typeface="MS PGothic" charset="-128"/>
              </a:rPr>
              <a:t>4. Helmets</a:t>
            </a:r>
          </a:p>
          <a:p>
            <a:r>
              <a:rPr lang="en-US" altLang="en-US" sz="1300">
                <a:latin typeface="Times New Roman" charset="0"/>
                <a:ea typeface="MS PGothic" charset="-128"/>
              </a:rPr>
              <a:t>	a. Helmets should be worn to protect the EMT from falling objects.</a:t>
            </a:r>
          </a:p>
          <a:p>
            <a:r>
              <a:rPr lang="en-US" altLang="en-US" sz="1300">
                <a:latin typeface="Times New Roman" charset="0"/>
                <a:ea typeface="MS PGothic" charset="-128"/>
              </a:rPr>
              <a:t>	b. Helmets should provide top and side impact protection.</a:t>
            </a:r>
          </a:p>
          <a:p>
            <a:r>
              <a:rPr lang="en-US" altLang="en-US" sz="1300">
                <a:latin typeface="Times New Roman" charset="0"/>
                <a:ea typeface="MS PGothic" charset="-128"/>
              </a:rPr>
              <a:t>	c. Secure chin straps are needed.</a:t>
            </a:r>
          </a:p>
          <a:p>
            <a:r>
              <a:rPr lang="en-US" altLang="en-US" sz="1300">
                <a:latin typeface="Times New Roman" charset="0"/>
                <a:ea typeface="MS PGothic" charset="-128"/>
              </a:rPr>
              <a:t>	d. In electrical hazard situations, wear a chin strap and face shield. </a:t>
            </a:r>
          </a:p>
          <a:p>
            <a:r>
              <a:rPr lang="en-US" altLang="en-US" sz="1300">
                <a:latin typeface="Times New Roman" charset="0"/>
                <a:ea typeface="MS PGothic" charset="-128"/>
              </a:rPr>
              <a:t>5. Boots</a:t>
            </a:r>
          </a:p>
          <a:p>
            <a:r>
              <a:rPr lang="en-US" altLang="en-US" sz="1300">
                <a:latin typeface="Times New Roman" charset="0"/>
                <a:ea typeface="MS PGothic" charset="-128"/>
              </a:rPr>
              <a:t>	a. Should be water resistant, fit well, and be flexible</a:t>
            </a:r>
          </a:p>
          <a:p>
            <a:r>
              <a:rPr lang="en-US" altLang="en-US" sz="1300">
                <a:latin typeface="Times New Roman" charset="0"/>
                <a:ea typeface="MS PGothic" charset="-128"/>
              </a:rPr>
              <a:t>	b. Steel-toed boots are preferred.</a:t>
            </a:r>
          </a:p>
          <a:p>
            <a:r>
              <a:rPr lang="en-US" altLang="en-US" sz="1300">
                <a:latin typeface="Times New Roman" charset="0"/>
                <a:ea typeface="MS PGothic" charset="-128"/>
              </a:rPr>
              <a:t>	c. Traction is important for rescue situations.</a:t>
            </a:r>
          </a:p>
          <a:p>
            <a:r>
              <a:rPr lang="en-US" altLang="en-US" sz="1300">
                <a:latin typeface="Times New Roman" charset="0"/>
                <a:ea typeface="MS PGothic" charset="-128"/>
              </a:rPr>
              <a:t>	d. Two pairs of socks are better than one thick pair of socks.</a:t>
            </a:r>
          </a:p>
        </p:txBody>
      </p:sp>
    </p:spTree>
    <p:extLst>
      <p:ext uri="{BB962C8B-B14F-4D97-AF65-F5344CB8AC3E}">
        <p14:creationId xmlns:p14="http://schemas.microsoft.com/office/powerpoint/2010/main" val="2127785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ChangeArrowheads="1" noTextEdit="1"/>
          </p:cNvSpPr>
          <p:nvPr>
            <p:ph type="sldImg"/>
          </p:nvPr>
        </p:nvSpPr>
        <p:spPr>
          <a:ln/>
        </p:spPr>
      </p:sp>
      <p:sp>
        <p:nvSpPr>
          <p:cNvPr id="159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6. Eye protection</a:t>
            </a:r>
          </a:p>
          <a:p>
            <a:r>
              <a:rPr lang="en-US" altLang="en-US" sz="1300">
                <a:latin typeface="Times New Roman" charset="0"/>
                <a:ea typeface="MS PGothic" charset="-128"/>
              </a:rPr>
              <a:t>	a. Wear protective glasses with side shields during routine patient care.</a:t>
            </a:r>
          </a:p>
          <a:p>
            <a:r>
              <a:rPr lang="en-US" altLang="en-US" sz="1300">
                <a:latin typeface="Times New Roman" charset="0"/>
                <a:ea typeface="MS PGothic" charset="-128"/>
              </a:rPr>
              <a:t>	b. When tools are in use, use a face shield and goggles. </a:t>
            </a:r>
          </a:p>
          <a:p>
            <a:r>
              <a:rPr lang="en-US" altLang="en-US" sz="1300">
                <a:latin typeface="Times New Roman" charset="0"/>
                <a:ea typeface="MS PGothic" charset="-128"/>
              </a:rPr>
              <a:t>7. Ear protection</a:t>
            </a:r>
          </a:p>
          <a:p>
            <a:r>
              <a:rPr lang="en-US" altLang="en-US" sz="1300">
                <a:latin typeface="Times New Roman" charset="0"/>
                <a:ea typeface="MS PGothic" charset="-128"/>
              </a:rPr>
              <a:t>	a. Soft foam industrial-type earplugs </a:t>
            </a:r>
          </a:p>
          <a:p>
            <a:r>
              <a:rPr lang="en-US" altLang="en-US" sz="1300">
                <a:latin typeface="Times New Roman" charset="0"/>
                <a:ea typeface="MS PGothic" charset="-128"/>
              </a:rPr>
              <a:t>8. Skin protection</a:t>
            </a:r>
          </a:p>
          <a:p>
            <a:r>
              <a:rPr lang="en-US" altLang="en-US" sz="1300">
                <a:latin typeface="Times New Roman" charset="0"/>
                <a:ea typeface="MS PGothic" charset="-128"/>
              </a:rPr>
              <a:t>	a. Protect against sunburn during outside work.</a:t>
            </a:r>
          </a:p>
          <a:p>
            <a:r>
              <a:rPr lang="en-US" altLang="en-US" sz="1300">
                <a:latin typeface="Times New Roman" charset="0"/>
                <a:ea typeface="MS PGothic" charset="-128"/>
              </a:rPr>
              <a:t>	b. Use a sunscreen with a minimum rating of SPF 15. </a:t>
            </a:r>
          </a:p>
          <a:p>
            <a:r>
              <a:rPr lang="en-US" altLang="en-US" sz="1300">
                <a:latin typeface="Times New Roman" charset="0"/>
                <a:ea typeface="MS PGothic" charset="-128"/>
              </a:rPr>
              <a:t>9. Body armor</a:t>
            </a:r>
          </a:p>
          <a:p>
            <a:r>
              <a:rPr lang="en-US" altLang="en-US" sz="1300">
                <a:latin typeface="Times New Roman" charset="0"/>
                <a:ea typeface="MS PGothic" charset="-128"/>
              </a:rPr>
              <a:t>	a. Bulletproof vests</a:t>
            </a:r>
          </a:p>
          <a:p>
            <a:r>
              <a:rPr lang="en-US" altLang="en-US" sz="1300">
                <a:latin typeface="Times New Roman" charset="0"/>
                <a:ea typeface="MS PGothic" charset="-128"/>
              </a:rPr>
              <a:t>	b. Range from lightweight and flexible to heavy and bulky</a:t>
            </a:r>
          </a:p>
          <a:p>
            <a:r>
              <a:rPr lang="en-US" altLang="en-US" sz="1300">
                <a:latin typeface="Times New Roman" charset="0"/>
                <a:ea typeface="MS PGothic" charset="-128"/>
              </a:rPr>
              <a:t>	c. Vests may not be practical for daily use; they are costly and do not protect against rifle ammunition or stabling attacks.</a:t>
            </a:r>
          </a:p>
          <a:p>
            <a:r>
              <a:rPr lang="en-US" altLang="en-US" sz="1300">
                <a:latin typeface="Times New Roman" charset="0"/>
                <a:ea typeface="MS PGothic" charset="-128"/>
              </a:rPr>
              <a:t>10. Long/loose hair, rings, and jewelry</a:t>
            </a:r>
          </a:p>
          <a:p>
            <a:r>
              <a:rPr lang="en-US" altLang="en-US" sz="1300">
                <a:latin typeface="Times New Roman" charset="0"/>
                <a:ea typeface="MS PGothic" charset="-128"/>
              </a:rPr>
              <a:t>	a. Many EMS services have restricted policies regarding hair, rings, and jewelry. </a:t>
            </a:r>
          </a:p>
          <a:p>
            <a:r>
              <a:rPr lang="en-US" altLang="en-US" sz="1300">
                <a:latin typeface="Times New Roman" charset="0"/>
                <a:ea typeface="MS PGothic" charset="-128"/>
              </a:rPr>
              <a:t>	b. You should tie hair up neatly, limit the number of rings worn, and wear only a watch on the wrist. </a:t>
            </a:r>
          </a:p>
        </p:txBody>
      </p:sp>
    </p:spTree>
    <p:extLst>
      <p:ext uri="{BB962C8B-B14F-4D97-AF65-F5344CB8AC3E}">
        <p14:creationId xmlns:p14="http://schemas.microsoft.com/office/powerpoint/2010/main" val="6081789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noTextEdit="1"/>
          </p:cNvSpPr>
          <p:nvPr>
            <p:ph type="sldImg"/>
          </p:nvPr>
        </p:nvSpPr>
        <p:spPr>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VI. Caring for Critically Ill and Injured Patients</a:t>
            </a:r>
          </a:p>
          <a:p>
            <a:r>
              <a:rPr lang="en-US" altLang="en-US" sz="1300">
                <a:latin typeface="Times New Roman" charset="0"/>
                <a:ea typeface="MS PGothic" charset="-128"/>
              </a:rPr>
              <a:t>A. The patient needs to know who you are and what you are doing.</a:t>
            </a:r>
          </a:p>
          <a:p>
            <a:r>
              <a:rPr lang="en-US" altLang="en-US" sz="1300">
                <a:latin typeface="Times New Roman" charset="0"/>
                <a:ea typeface="MS PGothic" charset="-128"/>
              </a:rPr>
              <a:t>	1. Let the patient know that you are attending to his or her immediate needs.</a:t>
            </a:r>
          </a:p>
          <a:p>
            <a:r>
              <a:rPr lang="en-US" altLang="en-US" sz="1300">
                <a:latin typeface="Times New Roman" charset="0"/>
                <a:ea typeface="MS PGothic" charset="-128"/>
              </a:rPr>
              <a:t>	2. Avoid making unprofessional comments during resuscitation.</a:t>
            </a:r>
          </a:p>
          <a:p>
            <a:r>
              <a:rPr lang="en-US" altLang="en-US" sz="1300">
                <a:latin typeface="Times New Roman" charset="0"/>
                <a:ea typeface="MS PGothic" charset="-128"/>
              </a:rPr>
              <a:t>	3. Treat all patients with dignity and respect.</a:t>
            </a:r>
          </a:p>
        </p:txBody>
      </p:sp>
    </p:spTree>
    <p:extLst>
      <p:ext uri="{BB962C8B-B14F-4D97-AF65-F5344CB8AC3E}">
        <p14:creationId xmlns:p14="http://schemas.microsoft.com/office/powerpoint/2010/main" val="17885836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ChangeArrowheads="1" noTextEdit="1"/>
          </p:cNvSpPr>
          <p:nvPr>
            <p:ph type="sldImg"/>
          </p:nvPr>
        </p:nvSpPr>
        <p:spPr>
          <a:ln/>
        </p:spPr>
      </p:sp>
      <p:sp>
        <p:nvSpPr>
          <p:cNvPr id="161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B. Responses of the critical patient</a:t>
            </a:r>
          </a:p>
          <a:p>
            <a:r>
              <a:rPr lang="en-US" altLang="en-US" sz="1300">
                <a:latin typeface="Times New Roman" charset="0"/>
                <a:ea typeface="MS PGothic" charset="-128"/>
              </a:rPr>
              <a:t>	1. Anxiety</a:t>
            </a:r>
          </a:p>
          <a:p>
            <a:r>
              <a:rPr lang="en-US" altLang="en-US" sz="1300">
                <a:latin typeface="Times New Roman" charset="0"/>
                <a:ea typeface="MS PGothic" charset="-128"/>
              </a:rPr>
              <a:t>		a. Emotional upset</a:t>
            </a:r>
          </a:p>
          <a:p>
            <a:r>
              <a:rPr lang="en-US" altLang="en-US" sz="1300">
                <a:latin typeface="Times New Roman" charset="0"/>
                <a:ea typeface="MS PGothic" charset="-128"/>
              </a:rPr>
              <a:t>		b. Sweaty and cool</a:t>
            </a:r>
          </a:p>
          <a:p>
            <a:r>
              <a:rPr lang="en-US" altLang="en-US" sz="1300">
                <a:latin typeface="Times New Roman" charset="0"/>
                <a:ea typeface="MS PGothic" charset="-128"/>
              </a:rPr>
              <a:t>		c. Rapid breathing</a:t>
            </a:r>
          </a:p>
          <a:p>
            <a:r>
              <a:rPr lang="en-US" altLang="en-US" sz="1300">
                <a:latin typeface="Times New Roman" charset="0"/>
                <a:ea typeface="MS PGothic" charset="-128"/>
              </a:rPr>
              <a:t>		d. Fast pulse</a:t>
            </a:r>
          </a:p>
          <a:p>
            <a:r>
              <a:rPr lang="en-US" altLang="en-US" sz="1300">
                <a:latin typeface="Times New Roman" charset="0"/>
                <a:ea typeface="MS PGothic" charset="-128"/>
              </a:rPr>
              <a:t>		e. Restlessness</a:t>
            </a:r>
          </a:p>
          <a:p>
            <a:r>
              <a:rPr lang="en-US" altLang="en-US" sz="1300">
                <a:latin typeface="Times New Roman" charset="0"/>
                <a:ea typeface="MS PGothic" charset="-128"/>
              </a:rPr>
              <a:t>		f. Tension</a:t>
            </a:r>
          </a:p>
          <a:p>
            <a:r>
              <a:rPr lang="en-US" altLang="en-US" sz="1300">
                <a:latin typeface="Times New Roman" charset="0"/>
                <a:ea typeface="MS PGothic" charset="-128"/>
              </a:rPr>
              <a:t>		g. Fear</a:t>
            </a:r>
          </a:p>
          <a:p>
            <a:r>
              <a:rPr lang="en-US" altLang="en-US" sz="1300">
                <a:latin typeface="Times New Roman" charset="0"/>
                <a:ea typeface="MS PGothic" charset="-128"/>
              </a:rPr>
              <a:t>		h. Shakiness</a:t>
            </a:r>
          </a:p>
          <a:p>
            <a:r>
              <a:rPr lang="en-US" altLang="en-US" sz="1300">
                <a:latin typeface="Times New Roman" charset="0"/>
                <a:ea typeface="MS PGothic" charset="-128"/>
              </a:rPr>
              <a:t>	2. Pain and fear</a:t>
            </a:r>
          </a:p>
          <a:p>
            <a:r>
              <a:rPr lang="en-US" altLang="en-US" sz="1300">
                <a:latin typeface="Times New Roman" charset="0"/>
                <a:ea typeface="MS PGothic" charset="-128"/>
              </a:rPr>
              <a:t>		a. Pain is often associated with illness or trauma.</a:t>
            </a:r>
          </a:p>
          <a:p>
            <a:r>
              <a:rPr lang="en-US" altLang="en-US" sz="1300">
                <a:latin typeface="Times New Roman" charset="0"/>
                <a:ea typeface="MS PGothic" charset="-128"/>
              </a:rPr>
              <a:t>		b. Fear usually relates to the oncoming pain and outcome of the illness or trauma.</a:t>
            </a:r>
          </a:p>
          <a:p>
            <a:r>
              <a:rPr lang="en-US" altLang="en-US" sz="1300">
                <a:latin typeface="Times New Roman" charset="0"/>
                <a:ea typeface="MS PGothic" charset="-128"/>
              </a:rPr>
              <a:t>		c. Encourage patients to express their pains and fears.</a:t>
            </a:r>
          </a:p>
          <a:p>
            <a:r>
              <a:rPr lang="en-US" altLang="en-US" sz="1300">
                <a:latin typeface="Times New Roman" charset="0"/>
                <a:ea typeface="MS PGothic" charset="-128"/>
              </a:rPr>
              <a:t>	3. Anger and hostility</a:t>
            </a:r>
          </a:p>
          <a:p>
            <a:r>
              <a:rPr lang="en-US" altLang="en-US" sz="1300">
                <a:latin typeface="Times New Roman" charset="0"/>
                <a:ea typeface="MS PGothic" charset="-128"/>
              </a:rPr>
              <a:t>		a. Reactions may be expressed with demanding or complaining behavior.</a:t>
            </a:r>
          </a:p>
          <a:p>
            <a:r>
              <a:rPr lang="en-US" altLang="en-US" sz="1300">
                <a:latin typeface="Times New Roman" charset="0"/>
                <a:ea typeface="MS PGothic" charset="-128"/>
              </a:rPr>
              <a:t>		b. Personal safety is important.</a:t>
            </a:r>
          </a:p>
          <a:p>
            <a:r>
              <a:rPr lang="en-US" altLang="en-US" sz="1300">
                <a:latin typeface="Times New Roman" charset="0"/>
                <a:ea typeface="MS PGothic" charset="-128"/>
              </a:rPr>
              <a:t>		c. Be tolerant.</a:t>
            </a:r>
          </a:p>
          <a:p>
            <a:r>
              <a:rPr lang="en-US" altLang="en-US" sz="1300">
                <a:latin typeface="Times New Roman" charset="0"/>
                <a:ea typeface="MS PGothic" charset="-128"/>
              </a:rPr>
              <a:t>		d. Back out of the situation if the patient becomes hostile.</a:t>
            </a:r>
          </a:p>
          <a:p>
            <a:r>
              <a:rPr lang="en-US" altLang="en-US" sz="1300">
                <a:latin typeface="Times New Roman" charset="0"/>
                <a:ea typeface="MS PGothic" charset="-128"/>
              </a:rPr>
              <a:t>	4. Depression</a:t>
            </a:r>
          </a:p>
          <a:p>
            <a:r>
              <a:rPr lang="en-US" altLang="en-US" sz="1300">
                <a:latin typeface="Times New Roman" charset="0"/>
                <a:ea typeface="MS PGothic" charset="-128"/>
              </a:rPr>
              <a:t>		a. Response to illness, especially if prolonged, debilitating, or terminal, can be physiologic and psychological.</a:t>
            </a:r>
          </a:p>
          <a:p>
            <a:r>
              <a:rPr lang="en-US" altLang="en-US" sz="1300">
                <a:latin typeface="Times New Roman" charset="0"/>
                <a:ea typeface="MS PGothic" charset="-128"/>
              </a:rPr>
              <a:t>		b. Be compassionate, supportive, and nonjudgmental.</a:t>
            </a:r>
          </a:p>
          <a:p>
            <a:r>
              <a:rPr lang="en-US" altLang="en-US" sz="1300">
                <a:latin typeface="Times New Roman" charset="0"/>
                <a:ea typeface="MS PGothic" charset="-128"/>
              </a:rPr>
              <a:t>	5. Dependency</a:t>
            </a:r>
          </a:p>
          <a:p>
            <a:r>
              <a:rPr lang="en-US" altLang="en-US" sz="1300">
                <a:latin typeface="Times New Roman" charset="0"/>
                <a:ea typeface="MS PGothic" charset="-128"/>
              </a:rPr>
              <a:t>		a. Patients may become dependent due to their helplessness.</a:t>
            </a:r>
          </a:p>
          <a:p>
            <a:r>
              <a:rPr lang="en-US" altLang="en-US" sz="1300">
                <a:latin typeface="Times New Roman" charset="0"/>
                <a:ea typeface="MS PGothic" charset="-128"/>
              </a:rPr>
              <a:t>		b. Remain supportive and compassionate.</a:t>
            </a:r>
          </a:p>
          <a:p>
            <a:r>
              <a:rPr lang="en-US" altLang="en-US" sz="1300">
                <a:latin typeface="Times New Roman" charset="0"/>
                <a:ea typeface="MS PGothic" charset="-128"/>
              </a:rPr>
              <a:t>	6. Guilt</a:t>
            </a:r>
          </a:p>
          <a:p>
            <a:r>
              <a:rPr lang="en-US" altLang="en-US" sz="1300">
                <a:latin typeface="Times New Roman" charset="0"/>
                <a:ea typeface="MS PGothic" charset="-128"/>
              </a:rPr>
              <a:t>		a. When patients are dying, long-term caregivers, family members, or even the patient may experience feelings of guilt over what has happened.</a:t>
            </a:r>
          </a:p>
          <a:p>
            <a:r>
              <a:rPr lang="en-US" altLang="en-US" sz="1300">
                <a:latin typeface="Times New Roman" charset="0"/>
                <a:ea typeface="MS PGothic" charset="-128"/>
              </a:rPr>
              <a:t>		b. The guilty feelings may result in a delay seeking medical care.</a:t>
            </a:r>
          </a:p>
          <a:p>
            <a:r>
              <a:rPr lang="en-US" altLang="en-US" sz="1300">
                <a:latin typeface="Times New Roman" charset="0"/>
                <a:ea typeface="MS PGothic" charset="-128"/>
              </a:rPr>
              <a:t>	7. Mental health problems</a:t>
            </a:r>
          </a:p>
          <a:p>
            <a:r>
              <a:rPr lang="en-US" altLang="en-US" sz="1300">
                <a:latin typeface="Times New Roman" charset="0"/>
                <a:ea typeface="MS PGothic" charset="-128"/>
              </a:rPr>
              <a:t>		a. Disorientation, confusion, and delusions may develop in the dying patient. Common characteristics include:</a:t>
            </a:r>
          </a:p>
          <a:p>
            <a:r>
              <a:rPr lang="en-US" altLang="en-US" sz="1300">
                <a:latin typeface="Times New Roman" charset="0"/>
                <a:ea typeface="MS PGothic" charset="-128"/>
              </a:rPr>
              <a:t>			i. Loss of contact with reality</a:t>
            </a:r>
          </a:p>
          <a:p>
            <a:r>
              <a:rPr lang="en-US" altLang="en-US" sz="1300">
                <a:latin typeface="Times New Roman" charset="0"/>
                <a:ea typeface="MS PGothic" charset="-128"/>
              </a:rPr>
              <a:t>			ii. Distortion of perception</a:t>
            </a:r>
          </a:p>
          <a:p>
            <a:r>
              <a:rPr lang="en-US" altLang="en-US" sz="1300">
                <a:latin typeface="Times New Roman" charset="0"/>
                <a:ea typeface="MS PGothic" charset="-128"/>
              </a:rPr>
              <a:t>			iii. Regression</a:t>
            </a:r>
          </a:p>
          <a:p>
            <a:r>
              <a:rPr lang="en-US" altLang="en-US" sz="1300">
                <a:latin typeface="Times New Roman" charset="0"/>
                <a:ea typeface="MS PGothic" charset="-128"/>
              </a:rPr>
              <a:t>			iv. Diminished control of impulses and desires</a:t>
            </a:r>
          </a:p>
          <a:p>
            <a:r>
              <a:rPr lang="en-US" altLang="en-US" sz="1300">
                <a:latin typeface="Times New Roman" charset="0"/>
                <a:ea typeface="MS PGothic" charset="-128"/>
              </a:rPr>
              <a:t>			v. Abnormal mental content</a:t>
            </a:r>
          </a:p>
          <a:p>
            <a:r>
              <a:rPr lang="en-US" altLang="en-US" sz="1300">
                <a:latin typeface="Times New Roman" charset="0"/>
                <a:ea typeface="MS PGothic" charset="-128"/>
              </a:rPr>
              <a:t>	8. Receiving unrelated bad news</a:t>
            </a:r>
          </a:p>
          <a:p>
            <a:r>
              <a:rPr lang="en-US" altLang="en-US" sz="1300">
                <a:latin typeface="Times New Roman" charset="0"/>
                <a:ea typeface="MS PGothic" charset="-128"/>
              </a:rPr>
              <a:t>		a. May be the death of someone close to the patient</a:t>
            </a:r>
          </a:p>
          <a:p>
            <a:r>
              <a:rPr lang="en-US" altLang="en-US" sz="1300">
                <a:latin typeface="Times New Roman" charset="0"/>
                <a:ea typeface="MS PGothic" charset="-128"/>
              </a:rPr>
              <a:t>		b. May cause the patient to give up hope</a:t>
            </a:r>
          </a:p>
        </p:txBody>
      </p:sp>
    </p:spTree>
    <p:extLst>
      <p:ext uri="{BB962C8B-B14F-4D97-AF65-F5344CB8AC3E}">
        <p14:creationId xmlns:p14="http://schemas.microsoft.com/office/powerpoint/2010/main" val="2489787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noTextEdit="1"/>
          </p:cNvSpPr>
          <p:nvPr>
            <p:ph type="sldImg"/>
          </p:nvPr>
        </p:nvSpPr>
        <p:spPr>
          <a:ln/>
        </p:spPr>
      </p:sp>
      <p:sp>
        <p:nvSpPr>
          <p:cNvPr id="162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C. Techniques for communicating with the critical patient</a:t>
            </a:r>
          </a:p>
          <a:p>
            <a:r>
              <a:rPr lang="en-US" altLang="en-US" sz="1300">
                <a:latin typeface="Times New Roman" charset="0"/>
                <a:ea typeface="MS PGothic" charset="-128"/>
              </a:rPr>
              <a:t>	1. Avoid sad and grim comments.</a:t>
            </a:r>
          </a:p>
          <a:p>
            <a:r>
              <a:rPr lang="en-US" altLang="en-US" sz="1300">
                <a:latin typeface="Times New Roman" charset="0"/>
                <a:ea typeface="MS PGothic" charset="-128"/>
              </a:rPr>
              <a:t>		a. Remarks about a patient’s condition may increase the patient’s anxiety or compromise recovery.</a:t>
            </a:r>
          </a:p>
          <a:p>
            <a:r>
              <a:rPr lang="en-US" altLang="en-US" sz="1300">
                <a:latin typeface="Times New Roman" charset="0"/>
                <a:ea typeface="MS PGothic" charset="-128"/>
              </a:rPr>
              <a:t>	2. Orient the patient.</a:t>
            </a:r>
          </a:p>
          <a:p>
            <a:r>
              <a:rPr lang="en-US" altLang="en-US" sz="1300">
                <a:latin typeface="Times New Roman" charset="0"/>
                <a:ea typeface="MS PGothic" charset="-128"/>
              </a:rPr>
              <a:t>		a. Use brief statements.</a:t>
            </a:r>
          </a:p>
          <a:p>
            <a:r>
              <a:rPr lang="en-US" altLang="en-US" sz="1300">
                <a:latin typeface="Times New Roman" charset="0"/>
                <a:ea typeface="MS PGothic" charset="-128"/>
              </a:rPr>
              <a:t>		b. Orient the patient to his or her surroundings.</a:t>
            </a:r>
          </a:p>
          <a:p>
            <a:r>
              <a:rPr lang="en-US" altLang="en-US" sz="1300">
                <a:latin typeface="Times New Roman" charset="0"/>
                <a:ea typeface="MS PGothic" charset="-128"/>
              </a:rPr>
              <a:t>	3. Be honest.</a:t>
            </a:r>
          </a:p>
          <a:p>
            <a:r>
              <a:rPr lang="en-US" altLang="en-US" sz="1300">
                <a:latin typeface="Times New Roman" charset="0"/>
                <a:ea typeface="MS PGothic" charset="-128"/>
              </a:rPr>
              <a:t>		a. Decide how much information your patient can understand and accept.</a:t>
            </a:r>
          </a:p>
          <a:p>
            <a:r>
              <a:rPr lang="en-US" altLang="en-US" sz="1300">
                <a:latin typeface="Times New Roman" charset="0"/>
                <a:ea typeface="MS PGothic" charset="-128"/>
              </a:rPr>
              <a:t>		b. Allow the patient to be part of the care being given.</a:t>
            </a:r>
          </a:p>
          <a:p>
            <a:r>
              <a:rPr lang="en-US" altLang="en-US" sz="1300">
                <a:latin typeface="Times New Roman" charset="0"/>
                <a:ea typeface="MS PGothic" charset="-128"/>
              </a:rPr>
              <a:t>	4. Initial refusal of care</a:t>
            </a:r>
          </a:p>
          <a:p>
            <a:r>
              <a:rPr lang="en-US" altLang="en-US" sz="1300">
                <a:latin typeface="Times New Roman" charset="0"/>
                <a:ea typeface="MS PGothic" charset="-128"/>
              </a:rPr>
              <a:t>		a. Impress on the patient the seriousness of his or her condition without causing undue alarm. </a:t>
            </a:r>
          </a:p>
          <a:p>
            <a:r>
              <a:rPr lang="en-US" altLang="en-US" sz="1300">
                <a:latin typeface="Times New Roman" charset="0"/>
                <a:ea typeface="MS PGothic" charset="-128"/>
              </a:rPr>
              <a:t>		b. If you say, “Everything will be okay,” when it is obvious that it is not okay, you are not being truthful.</a:t>
            </a:r>
          </a:p>
          <a:p>
            <a:r>
              <a:rPr lang="en-US" altLang="en-US" sz="1300">
                <a:latin typeface="Times New Roman" charset="0"/>
                <a:ea typeface="MS PGothic" charset="-128"/>
              </a:rPr>
              <a:t>	5. Allow for hope.</a:t>
            </a:r>
          </a:p>
          <a:p>
            <a:r>
              <a:rPr lang="en-US" altLang="en-US" sz="1300">
                <a:latin typeface="Times New Roman" charset="0"/>
                <a:ea typeface="MS PGothic" charset="-128"/>
              </a:rPr>
              <a:t>		a. If there is the slightest chance of hope remaining, transmit that message to the patient.</a:t>
            </a:r>
          </a:p>
          <a:p>
            <a:r>
              <a:rPr lang="en-US" altLang="en-US" sz="1300">
                <a:latin typeface="Times New Roman" charset="0"/>
                <a:ea typeface="MS PGothic" charset="-128"/>
              </a:rPr>
              <a:t>		b. It is not your role to tell a patient that he or she is going to die.</a:t>
            </a:r>
          </a:p>
          <a:p>
            <a:r>
              <a:rPr lang="en-US" altLang="en-US" sz="1300">
                <a:latin typeface="Times New Roman" charset="0"/>
                <a:ea typeface="MS PGothic" charset="-128"/>
              </a:rPr>
              <a:t>		c. Let the patient know you are doing everything possible.</a:t>
            </a:r>
          </a:p>
          <a:p>
            <a:r>
              <a:rPr lang="en-US" altLang="en-US" sz="1300">
                <a:latin typeface="Times New Roman" charset="0"/>
                <a:ea typeface="MS PGothic" charset="-128"/>
              </a:rPr>
              <a:t>D. Locate and notify family members.</a:t>
            </a:r>
          </a:p>
          <a:p>
            <a:r>
              <a:rPr lang="en-US" altLang="en-US" sz="1300">
                <a:latin typeface="Times New Roman" charset="0"/>
                <a:ea typeface="MS PGothic" charset="-128"/>
              </a:rPr>
              <a:t>	1. Assure the patient that you will take care of notifying the appropriate people.</a:t>
            </a:r>
          </a:p>
          <a:p>
            <a:r>
              <a:rPr lang="en-US" altLang="en-US" sz="1300">
                <a:latin typeface="Times New Roman" charset="0"/>
                <a:ea typeface="MS PGothic" charset="-128"/>
              </a:rPr>
              <a:t>	2. This may be a significant part of patient care because it will calm the patient.</a:t>
            </a:r>
          </a:p>
        </p:txBody>
      </p:sp>
    </p:spTree>
    <p:extLst>
      <p:ext uri="{BB962C8B-B14F-4D97-AF65-F5344CB8AC3E}">
        <p14:creationId xmlns:p14="http://schemas.microsoft.com/office/powerpoint/2010/main" val="12869337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ChangeArrowheads="1" noTextEdit="1"/>
          </p:cNvSpPr>
          <p:nvPr>
            <p:ph type="sldImg"/>
          </p:nvPr>
        </p:nvSpPr>
        <p:spPr>
          <a:ln/>
        </p:spPr>
      </p:sp>
      <p:sp>
        <p:nvSpPr>
          <p:cNvPr id="163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E. Injured and critically ill children</a:t>
            </a:r>
          </a:p>
          <a:p>
            <a:r>
              <a:rPr lang="en-US" altLang="en-US" sz="1300">
                <a:latin typeface="Times New Roman" charset="0"/>
                <a:ea typeface="MS PGothic" charset="-128"/>
              </a:rPr>
              <a:t>	1. Children should be cared for as any adult would be. </a:t>
            </a:r>
          </a:p>
          <a:p>
            <a:r>
              <a:rPr lang="en-US" altLang="en-US" sz="1300">
                <a:latin typeface="Times New Roman" charset="0"/>
                <a:ea typeface="MS PGothic" charset="-128"/>
              </a:rPr>
              <a:t>	2. Consider variations in height, weight, and size when caring for pediatric patients. </a:t>
            </a:r>
          </a:p>
          <a:p>
            <a:r>
              <a:rPr lang="en-US" altLang="en-US" sz="1300">
                <a:latin typeface="Times New Roman" charset="0"/>
                <a:ea typeface="MS PGothic" charset="-128"/>
              </a:rPr>
              <a:t>	3. It is important that a relative or responsible adult accompany the child to relieve anxiety and assist in care as appropriate.</a:t>
            </a:r>
          </a:p>
          <a:p>
            <a:r>
              <a:rPr lang="en-US" altLang="en-US" sz="1300">
                <a:latin typeface="Times New Roman" charset="0"/>
                <a:ea typeface="MS PGothic" charset="-128"/>
              </a:rPr>
              <a:t>F. Dealing with the death of a child</a:t>
            </a:r>
          </a:p>
          <a:p>
            <a:r>
              <a:rPr lang="en-US" altLang="en-US" sz="1300">
                <a:latin typeface="Times New Roman" charset="0"/>
                <a:ea typeface="MS PGothic" charset="-128"/>
              </a:rPr>
              <a:t>	1. The death of a child is a tragic and dreaded event. </a:t>
            </a:r>
          </a:p>
          <a:p>
            <a:r>
              <a:rPr lang="en-US" altLang="en-US" sz="1300">
                <a:latin typeface="Times New Roman" charset="0"/>
                <a:ea typeface="MS PGothic" charset="-128"/>
              </a:rPr>
              <a:t>	2. Help the family through the initial period after the death.</a:t>
            </a:r>
          </a:p>
          <a:p>
            <a:r>
              <a:rPr lang="en-US" altLang="en-US" sz="1300">
                <a:latin typeface="Times New Roman" charset="0"/>
                <a:ea typeface="MS PGothic" charset="-128"/>
              </a:rPr>
              <a:t>	3. Provide information about follow-up counseling and support services.</a:t>
            </a:r>
          </a:p>
          <a:p>
            <a:r>
              <a:rPr lang="en-US" altLang="en-US" sz="1300">
                <a:latin typeface="Times New Roman" charset="0"/>
                <a:ea typeface="MS PGothic" charset="-128"/>
              </a:rPr>
              <a:t>G. Helping the family</a:t>
            </a:r>
          </a:p>
          <a:p>
            <a:r>
              <a:rPr lang="en-US" altLang="en-US" sz="1300">
                <a:latin typeface="Times New Roman" charset="0"/>
                <a:ea typeface="MS PGothic" charset="-128"/>
              </a:rPr>
              <a:t>	1. Acknowledge the death in a private place.</a:t>
            </a:r>
          </a:p>
          <a:p>
            <a:r>
              <a:rPr lang="en-US" altLang="en-US" sz="1300">
                <a:latin typeface="Times New Roman" charset="0"/>
                <a:ea typeface="MS PGothic" charset="-128"/>
              </a:rPr>
              <a:t>	2. Shock, denial, and disbelief are common emotions and reactions to a child’s death.</a:t>
            </a:r>
          </a:p>
          <a:p>
            <a:r>
              <a:rPr lang="en-US" altLang="en-US" sz="1300">
                <a:latin typeface="Times New Roman" charset="0"/>
                <a:ea typeface="MS PGothic" charset="-128"/>
              </a:rPr>
              <a:t>	3. If circumstances allow, let the parents hold the child. Use your best judgment to determine if this is appropriate.</a:t>
            </a:r>
          </a:p>
          <a:p>
            <a:r>
              <a:rPr lang="en-US" altLang="en-US" sz="1300">
                <a:latin typeface="Times New Roman" charset="0"/>
                <a:ea typeface="MS PGothic" charset="-128"/>
              </a:rPr>
              <a:t>	4. Let the family’s actions be your guide.</a:t>
            </a:r>
          </a:p>
          <a:p>
            <a:r>
              <a:rPr lang="en-US" altLang="en-US" sz="1300">
                <a:latin typeface="Times New Roman" charset="0"/>
                <a:ea typeface="MS PGothic" charset="-128"/>
              </a:rPr>
              <a:t>	5. The family may want to see the child, and you should allow them to do so.</a:t>
            </a:r>
          </a:p>
          <a:p>
            <a:r>
              <a:rPr lang="en-US" altLang="en-US" sz="1300">
                <a:latin typeface="Times New Roman" charset="0"/>
                <a:ea typeface="MS PGothic" charset="-128"/>
              </a:rPr>
              <a:t>	6. Prepare the parents for what they will see.</a:t>
            </a:r>
          </a:p>
          <a:p>
            <a:r>
              <a:rPr lang="en-US" altLang="en-US" sz="1300">
                <a:latin typeface="Times New Roman" charset="0"/>
                <a:ea typeface="MS PGothic" charset="-128"/>
              </a:rPr>
              <a:t>	7. Nonverbal communication may be valuable, such as holding a hand or grasping a shoulder. Silence may be more comforting.</a:t>
            </a:r>
          </a:p>
        </p:txBody>
      </p:sp>
    </p:spTree>
    <p:extLst>
      <p:ext uri="{BB962C8B-B14F-4D97-AF65-F5344CB8AC3E}">
        <p14:creationId xmlns:p14="http://schemas.microsoft.com/office/powerpoint/2010/main" val="406134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noTextEdit="1"/>
          </p:cNvSpPr>
          <p:nvPr>
            <p:ph type="sldImg"/>
          </p:nvPr>
        </p:nvSpPr>
        <p:spPr>
          <a:ln/>
        </p:spPr>
      </p:sp>
      <p:sp>
        <p:nvSpPr>
          <p:cNvPr id="164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VII. Death and Dying</a:t>
            </a:r>
          </a:p>
          <a:p>
            <a:r>
              <a:rPr lang="en-US" altLang="en-US" sz="1300">
                <a:latin typeface="Times New Roman" charset="0"/>
                <a:ea typeface="MS PGothic" charset="-128"/>
              </a:rPr>
              <a:t>A. Death is likely to be either:</a:t>
            </a:r>
          </a:p>
          <a:p>
            <a:r>
              <a:rPr lang="en-US" altLang="en-US" sz="1300">
                <a:latin typeface="Times New Roman" charset="0"/>
                <a:ea typeface="MS PGothic" charset="-128"/>
              </a:rPr>
              <a:t>	1. Quite sudden</a:t>
            </a:r>
          </a:p>
          <a:p>
            <a:r>
              <a:rPr lang="en-US" altLang="en-US" sz="1300">
                <a:latin typeface="Times New Roman" charset="0"/>
                <a:ea typeface="MS PGothic" charset="-128"/>
              </a:rPr>
              <a:t>	2. After a prolonged, terminal illness</a:t>
            </a:r>
          </a:p>
          <a:p>
            <a:r>
              <a:rPr lang="en-US" altLang="en-US" sz="1300">
                <a:latin typeface="Times New Roman" charset="0"/>
                <a:ea typeface="MS PGothic" charset="-128"/>
              </a:rPr>
              <a:t>B. The EMT will sometimes face death.</a:t>
            </a:r>
          </a:p>
        </p:txBody>
      </p:sp>
    </p:spTree>
    <p:extLst>
      <p:ext uri="{BB962C8B-B14F-4D97-AF65-F5344CB8AC3E}">
        <p14:creationId xmlns:p14="http://schemas.microsoft.com/office/powerpoint/2010/main" val="18374338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ChangeArrowheads="1" noTextEdit="1"/>
          </p:cNvSpPr>
          <p:nvPr>
            <p:ph type="sldImg"/>
          </p:nvPr>
        </p:nvSpPr>
        <p:spPr>
          <a:ln/>
        </p:spPr>
      </p:sp>
      <p:sp>
        <p:nvSpPr>
          <p:cNvPr id="165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C. The grieving process:</a:t>
            </a:r>
          </a:p>
          <a:p>
            <a:r>
              <a:rPr lang="en-US" altLang="en-US" sz="1300">
                <a:latin typeface="Times New Roman" charset="0"/>
                <a:ea typeface="MS PGothic" charset="-128"/>
              </a:rPr>
              <a:t>	1. Denial</a:t>
            </a:r>
          </a:p>
          <a:p>
            <a:r>
              <a:rPr lang="en-US" altLang="en-US" sz="1300">
                <a:latin typeface="Times New Roman" charset="0"/>
                <a:ea typeface="MS PGothic" charset="-128"/>
              </a:rPr>
              <a:t>	2. Anger, hostility</a:t>
            </a:r>
          </a:p>
          <a:p>
            <a:r>
              <a:rPr lang="en-US" altLang="en-US" sz="1300">
                <a:latin typeface="Times New Roman" charset="0"/>
                <a:ea typeface="MS PGothic" charset="-128"/>
              </a:rPr>
              <a:t>	3. Bargaining</a:t>
            </a:r>
          </a:p>
          <a:p>
            <a:r>
              <a:rPr lang="en-US" altLang="en-US" sz="1300">
                <a:latin typeface="Times New Roman" charset="0"/>
                <a:ea typeface="MS PGothic" charset="-128"/>
              </a:rPr>
              <a:t>	4. Depression</a:t>
            </a:r>
          </a:p>
          <a:p>
            <a:r>
              <a:rPr lang="en-US" altLang="en-US" sz="1300">
                <a:latin typeface="Times New Roman" charset="0"/>
                <a:ea typeface="MS PGothic" charset="-128"/>
              </a:rPr>
              <a:t>	5. Acceptance</a:t>
            </a:r>
          </a:p>
        </p:txBody>
      </p:sp>
    </p:spTree>
    <p:extLst>
      <p:ext uri="{BB962C8B-B14F-4D97-AF65-F5344CB8AC3E}">
        <p14:creationId xmlns:p14="http://schemas.microsoft.com/office/powerpoint/2010/main" val="935721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National EMS Education Standard Competencies</a:t>
            </a:r>
          </a:p>
          <a:p>
            <a:endParaRPr lang="en-US" altLang="en-US">
              <a:latin typeface="Times New Roman" charset="0"/>
              <a:ea typeface="MS PGothic" charset="-128"/>
            </a:endParaRPr>
          </a:p>
          <a:p>
            <a:r>
              <a:rPr lang="en-US" altLang="en-US">
                <a:latin typeface="Times New Roman" charset="0"/>
                <a:ea typeface="MS PGothic" charset="-128"/>
              </a:rPr>
              <a:t>Workforce Safety and Wellness</a:t>
            </a:r>
          </a:p>
          <a:p>
            <a:r>
              <a:rPr lang="en-US" altLang="en-US">
                <a:latin typeface="Times New Roman" charset="0"/>
                <a:ea typeface="MS PGothic" charset="-128"/>
              </a:rPr>
              <a:t>• Standard safety precautions </a:t>
            </a:r>
          </a:p>
          <a:p>
            <a:r>
              <a:rPr lang="en-US" altLang="en-US">
                <a:latin typeface="Times New Roman" charset="0"/>
                <a:ea typeface="MS PGothic" charset="-128"/>
              </a:rPr>
              <a:t>• Personal protective equipment  </a:t>
            </a:r>
          </a:p>
          <a:p>
            <a:r>
              <a:rPr lang="en-US" altLang="en-US">
                <a:latin typeface="Times New Roman" charset="0"/>
                <a:ea typeface="MS PGothic" charset="-128"/>
              </a:rPr>
              <a:t>• Stress management </a:t>
            </a:r>
          </a:p>
          <a:p>
            <a:r>
              <a:rPr lang="en-US" altLang="en-US">
                <a:latin typeface="Times New Roman" charset="0"/>
                <a:ea typeface="MS PGothic" charset="-128"/>
              </a:rPr>
              <a:t>• Dealing with death and dying</a:t>
            </a:r>
          </a:p>
          <a:p>
            <a:r>
              <a:rPr lang="en-US" altLang="en-US">
                <a:latin typeface="Times New Roman" charset="0"/>
                <a:ea typeface="MS PGothic" charset="-128"/>
              </a:rPr>
              <a:t>• Prevention of response-related injuries</a:t>
            </a:r>
          </a:p>
        </p:txBody>
      </p:sp>
    </p:spTree>
    <p:extLst>
      <p:ext uri="{BB962C8B-B14F-4D97-AF65-F5344CB8AC3E}">
        <p14:creationId xmlns:p14="http://schemas.microsoft.com/office/powerpoint/2010/main" val="7730633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ChangeArrowheads="1" noTextEdit="1"/>
          </p:cNvSpPr>
          <p:nvPr>
            <p:ph type="sldImg"/>
          </p:nvPr>
        </p:nvSpPr>
        <p:spPr>
          <a:ln/>
        </p:spPr>
      </p:sp>
      <p:sp>
        <p:nvSpPr>
          <p:cNvPr id="166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D. What can the EMT do?</a:t>
            </a:r>
          </a:p>
          <a:p>
            <a:r>
              <a:rPr lang="en-US" altLang="en-US" sz="1300">
                <a:latin typeface="Times New Roman" charset="0"/>
                <a:ea typeface="MS PGothic" charset="-128"/>
              </a:rPr>
              <a:t>	1. Ask the patient and family if there is anything you can do to help.</a:t>
            </a:r>
          </a:p>
          <a:p>
            <a:r>
              <a:rPr lang="en-US" altLang="en-US" sz="1300">
                <a:latin typeface="Times New Roman" charset="0"/>
                <a:ea typeface="MS PGothic" charset="-128"/>
              </a:rPr>
              <a:t>	2. Reinforce the reality of the situation.</a:t>
            </a:r>
          </a:p>
          <a:p>
            <a:r>
              <a:rPr lang="en-US" altLang="en-US" sz="1300">
                <a:latin typeface="Times New Roman" charset="0"/>
                <a:ea typeface="MS PGothic" charset="-128"/>
              </a:rPr>
              <a:t>	3. Be honest and sincere.</a:t>
            </a:r>
          </a:p>
          <a:p>
            <a:r>
              <a:rPr lang="en-US" altLang="en-US" sz="1300">
                <a:latin typeface="Times New Roman" charset="0"/>
                <a:ea typeface="MS PGothic" charset="-128"/>
              </a:rPr>
              <a:t>	4. Do not say you know how the patient or family feels.</a:t>
            </a:r>
          </a:p>
          <a:p>
            <a:r>
              <a:rPr lang="en-US" altLang="en-US" sz="1300">
                <a:latin typeface="Times New Roman" charset="0"/>
                <a:ea typeface="MS PGothic" charset="-128"/>
              </a:rPr>
              <a:t>	5. Let the patient or family members grieve in their own way.</a:t>
            </a:r>
          </a:p>
          <a:p>
            <a:r>
              <a:rPr lang="en-US" altLang="en-US" sz="1300">
                <a:latin typeface="Times New Roman" charset="0"/>
                <a:ea typeface="MS PGothic" charset="-128"/>
              </a:rPr>
              <a:t>E. Dealing with the patient and family members</a:t>
            </a:r>
          </a:p>
          <a:p>
            <a:r>
              <a:rPr lang="en-US" altLang="en-US" sz="1300">
                <a:latin typeface="Times New Roman" charset="0"/>
                <a:ea typeface="MS PGothic" charset="-128"/>
              </a:rPr>
              <a:t>	1. Use special care with dying patients and their families,</a:t>
            </a:r>
          </a:p>
          <a:p>
            <a:r>
              <a:rPr lang="en-US" altLang="en-US" sz="1300">
                <a:latin typeface="Times New Roman" charset="0"/>
                <a:ea typeface="MS PGothic" charset="-128"/>
              </a:rPr>
              <a:t>	2. It is best to be honest; do not give them false hope.</a:t>
            </a:r>
          </a:p>
        </p:txBody>
      </p:sp>
    </p:spTree>
    <p:extLst>
      <p:ext uri="{BB962C8B-B14F-4D97-AF65-F5344CB8AC3E}">
        <p14:creationId xmlns:p14="http://schemas.microsoft.com/office/powerpoint/2010/main" val="6539994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ChangeArrowheads="1" noTextEdit="1"/>
          </p:cNvSpPr>
          <p:nvPr>
            <p:ph type="sldImg"/>
          </p:nvPr>
        </p:nvSpPr>
        <p:spPr>
          <a:ln/>
        </p:spPr>
      </p:sp>
      <p:sp>
        <p:nvSpPr>
          <p:cNvPr id="167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The table on this slide shows suggestions for responding to grief.</a:t>
            </a:r>
          </a:p>
        </p:txBody>
      </p:sp>
    </p:spTree>
    <p:extLst>
      <p:ext uri="{BB962C8B-B14F-4D97-AF65-F5344CB8AC3E}">
        <p14:creationId xmlns:p14="http://schemas.microsoft.com/office/powerpoint/2010/main" val="9467449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ChangeArrowheads="1" noTextEdit="1"/>
          </p:cNvSpPr>
          <p:nvPr>
            <p:ph type="sldImg"/>
          </p:nvPr>
        </p:nvSpPr>
        <p:spPr>
          <a:ln/>
        </p:spPr>
      </p:sp>
      <p:sp>
        <p:nvSpPr>
          <p:cNvPr id="168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VIII. Stress Management on the Job</a:t>
            </a:r>
          </a:p>
          <a:p>
            <a:r>
              <a:rPr lang="en-US" altLang="en-US" sz="1300">
                <a:latin typeface="Times New Roman" charset="0"/>
                <a:ea typeface="MS PGothic" charset="-128"/>
              </a:rPr>
              <a:t>A. EMS is a high-stress job.</a:t>
            </a:r>
          </a:p>
          <a:p>
            <a:r>
              <a:rPr lang="en-US" altLang="en-US" sz="1300">
                <a:latin typeface="Times New Roman" charset="0"/>
                <a:ea typeface="MS PGothic" charset="-128"/>
              </a:rPr>
              <a:t>B. It is important to know the causes of stress and ways to deal with stress.</a:t>
            </a:r>
          </a:p>
          <a:p>
            <a:r>
              <a:rPr lang="en-US" altLang="en-US" sz="1300">
                <a:latin typeface="Times New Roman" charset="0"/>
                <a:ea typeface="MS PGothic" charset="-128"/>
              </a:rPr>
              <a:t>C. General adaptation syndrome:</a:t>
            </a:r>
          </a:p>
          <a:p>
            <a:r>
              <a:rPr lang="en-US" altLang="en-US" sz="1300">
                <a:latin typeface="Times New Roman" charset="0"/>
                <a:ea typeface="MS PGothic" charset="-128"/>
              </a:rPr>
              <a:t>	1. Alarm response to stress</a:t>
            </a:r>
          </a:p>
          <a:p>
            <a:r>
              <a:rPr lang="en-US" altLang="en-US" sz="1300">
                <a:latin typeface="Times New Roman" charset="0"/>
                <a:ea typeface="MS PGothic" charset="-128"/>
              </a:rPr>
              <a:t>	2. Reaction and resistance to stress</a:t>
            </a:r>
          </a:p>
          <a:p>
            <a:r>
              <a:rPr lang="en-US" altLang="en-US" sz="1300">
                <a:latin typeface="Times New Roman" charset="0"/>
                <a:ea typeface="MS PGothic" charset="-128"/>
              </a:rPr>
              <a:t>	3. Recovery—or exhaustion from stress</a:t>
            </a:r>
          </a:p>
        </p:txBody>
      </p:sp>
    </p:spTree>
    <p:extLst>
      <p:ext uri="{BB962C8B-B14F-4D97-AF65-F5344CB8AC3E}">
        <p14:creationId xmlns:p14="http://schemas.microsoft.com/office/powerpoint/2010/main" val="12353617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ChangeArrowheads="1" noTextEdit="1"/>
          </p:cNvSpPr>
          <p:nvPr>
            <p:ph type="sldImg"/>
          </p:nvPr>
        </p:nvSpPr>
        <p:spPr>
          <a:ln/>
        </p:spPr>
      </p:sp>
      <p:sp>
        <p:nvSpPr>
          <p:cNvPr id="169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D. Physiologic manifestations of stress:</a:t>
            </a:r>
          </a:p>
          <a:p>
            <a:r>
              <a:rPr lang="en-US" altLang="en-US" sz="1300">
                <a:latin typeface="Times New Roman" charset="0"/>
                <a:ea typeface="MS PGothic" charset="-128"/>
              </a:rPr>
              <a:t>	1. Increased respirations and heart rate</a:t>
            </a:r>
          </a:p>
          <a:p>
            <a:r>
              <a:rPr lang="en-US" altLang="en-US" sz="1300">
                <a:latin typeface="Times New Roman" charset="0"/>
                <a:ea typeface="MS PGothic" charset="-128"/>
              </a:rPr>
              <a:t>	2. Increased blood pressure</a:t>
            </a:r>
          </a:p>
          <a:p>
            <a:r>
              <a:rPr lang="en-US" altLang="en-US" sz="1300">
                <a:latin typeface="Times New Roman" charset="0"/>
                <a:ea typeface="MS PGothic" charset="-128"/>
              </a:rPr>
              <a:t>	3. Dilated venous vessels near the skin surface (cause cool, clammy skin)</a:t>
            </a:r>
          </a:p>
          <a:p>
            <a:r>
              <a:rPr lang="en-US" altLang="en-US" sz="1300">
                <a:latin typeface="Times New Roman" charset="0"/>
                <a:ea typeface="MS PGothic" charset="-128"/>
              </a:rPr>
              <a:t>	4. Dilated pupils</a:t>
            </a:r>
          </a:p>
          <a:p>
            <a:r>
              <a:rPr lang="en-US" altLang="en-US" sz="1300">
                <a:latin typeface="Times New Roman" charset="0"/>
                <a:ea typeface="MS PGothic" charset="-128"/>
              </a:rPr>
              <a:t>	5. Tensed muscles</a:t>
            </a:r>
          </a:p>
          <a:p>
            <a:r>
              <a:rPr lang="en-US" altLang="en-US" sz="1300">
                <a:latin typeface="Times New Roman" charset="0"/>
                <a:ea typeface="MS PGothic" charset="-128"/>
              </a:rPr>
              <a:t>	6. Increased blood glucose levels</a:t>
            </a:r>
          </a:p>
          <a:p>
            <a:r>
              <a:rPr lang="en-US" altLang="en-US" sz="1300">
                <a:latin typeface="Times New Roman" charset="0"/>
                <a:ea typeface="MS PGothic" charset="-128"/>
              </a:rPr>
              <a:t>	7. Perspiration</a:t>
            </a:r>
          </a:p>
          <a:p>
            <a:r>
              <a:rPr lang="en-US" altLang="en-US" sz="1300">
                <a:latin typeface="Times New Roman" charset="0"/>
                <a:ea typeface="MS PGothic" charset="-128"/>
              </a:rPr>
              <a:t>	8. Decreased blood flow to the gastrointestinal tract</a:t>
            </a:r>
          </a:p>
        </p:txBody>
      </p:sp>
    </p:spTree>
    <p:extLst>
      <p:ext uri="{BB962C8B-B14F-4D97-AF65-F5344CB8AC3E}">
        <p14:creationId xmlns:p14="http://schemas.microsoft.com/office/powerpoint/2010/main" val="8529826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noTextEdit="1"/>
          </p:cNvSpPr>
          <p:nvPr>
            <p:ph type="sldImg"/>
          </p:nvPr>
        </p:nvSpPr>
        <p:spPr>
          <a:ln/>
        </p:spPr>
      </p:sp>
      <p:sp>
        <p:nvSpPr>
          <p:cNvPr id="171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E. Situations that are stressful for EMS providers include the following:</a:t>
            </a:r>
          </a:p>
          <a:p>
            <a:r>
              <a:rPr lang="en-US" altLang="en-US" sz="1300">
                <a:latin typeface="Times New Roman" charset="0"/>
                <a:ea typeface="MS PGothic" charset="-128"/>
              </a:rPr>
              <a:t>	1. Dangerous situations</a:t>
            </a:r>
          </a:p>
          <a:p>
            <a:r>
              <a:rPr lang="en-US" altLang="en-US" sz="1300">
                <a:latin typeface="Times New Roman" charset="0"/>
                <a:ea typeface="MS PGothic" charset="-128"/>
              </a:rPr>
              <a:t>	2. Physical and psychological demands</a:t>
            </a:r>
          </a:p>
          <a:p>
            <a:r>
              <a:rPr lang="en-US" altLang="en-US" sz="1300">
                <a:latin typeface="Times New Roman" charset="0"/>
                <a:ea typeface="MS PGothic" charset="-128"/>
              </a:rPr>
              <a:t>	3. Critically ill or injured patients</a:t>
            </a:r>
          </a:p>
          <a:p>
            <a:r>
              <a:rPr lang="en-US" altLang="en-US" sz="1300">
                <a:latin typeface="Times New Roman" charset="0"/>
                <a:ea typeface="MS PGothic" charset="-128"/>
              </a:rPr>
              <a:t>	4. Dead and dying patients</a:t>
            </a:r>
          </a:p>
          <a:p>
            <a:r>
              <a:rPr lang="en-US" altLang="en-US" sz="1300">
                <a:latin typeface="Times New Roman" charset="0"/>
                <a:ea typeface="MS PGothic" charset="-128"/>
              </a:rPr>
              <a:t>	5. Overpowering sights, smells, and sounds</a:t>
            </a:r>
          </a:p>
        </p:txBody>
      </p:sp>
    </p:spTree>
    <p:extLst>
      <p:ext uri="{BB962C8B-B14F-4D97-AF65-F5344CB8AC3E}">
        <p14:creationId xmlns:p14="http://schemas.microsoft.com/office/powerpoint/2010/main" val="16257691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ChangeArrowheads="1" noTextEdit="1"/>
          </p:cNvSpPr>
          <p:nvPr>
            <p:ph type="sldImg"/>
          </p:nvPr>
        </p:nvSpPr>
        <p:spPr>
          <a:ln/>
        </p:spPr>
      </p:sp>
      <p:sp>
        <p:nvSpPr>
          <p:cNvPr id="172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6. Multiple-patient situations</a:t>
            </a:r>
          </a:p>
          <a:p>
            <a:r>
              <a:rPr lang="en-US" altLang="en-US" sz="1300">
                <a:latin typeface="Times New Roman" charset="0"/>
                <a:ea typeface="MS PGothic" charset="-128"/>
              </a:rPr>
              <a:t>7. Angry or upset patients, family, or bystanders</a:t>
            </a:r>
          </a:p>
          <a:p>
            <a:r>
              <a:rPr lang="en-US" altLang="en-US" sz="1300">
                <a:latin typeface="Times New Roman" charset="0"/>
                <a:ea typeface="MS PGothic" charset="-128"/>
              </a:rPr>
              <a:t>8. Unpredictability and demands of EMS</a:t>
            </a:r>
          </a:p>
          <a:p>
            <a:r>
              <a:rPr lang="en-US" altLang="en-US" sz="1300">
                <a:latin typeface="Times New Roman" charset="0"/>
                <a:ea typeface="MS PGothic" charset="-128"/>
              </a:rPr>
              <a:t>9. Noncritical/non–911 patients</a:t>
            </a:r>
          </a:p>
          <a:p>
            <a:r>
              <a:rPr lang="en-US" altLang="en-US" sz="1300">
                <a:latin typeface="Times New Roman" charset="0"/>
                <a:ea typeface="MS PGothic" charset="-128"/>
              </a:rPr>
              <a:t>10. Hospital wait times</a:t>
            </a:r>
          </a:p>
          <a:p>
            <a:endParaRPr lang="en-US" altLang="en-US">
              <a:latin typeface="Times New Roman" charset="0"/>
              <a:ea typeface="MS PGothic" charset="-128"/>
            </a:endParaRPr>
          </a:p>
        </p:txBody>
      </p:sp>
    </p:spTree>
    <p:extLst>
      <p:ext uri="{BB962C8B-B14F-4D97-AF65-F5344CB8AC3E}">
        <p14:creationId xmlns:p14="http://schemas.microsoft.com/office/powerpoint/2010/main" val="18669237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ChangeArrowheads="1" noTextEdit="1"/>
          </p:cNvSpPr>
          <p:nvPr>
            <p:ph type="sldImg"/>
          </p:nvPr>
        </p:nvSpPr>
        <p:spPr>
          <a:ln/>
        </p:spPr>
      </p:sp>
      <p:sp>
        <p:nvSpPr>
          <p:cNvPr id="173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F. Stress reactions</a:t>
            </a:r>
          </a:p>
          <a:p>
            <a:r>
              <a:rPr lang="en-US" altLang="en-US" sz="1300">
                <a:latin typeface="Times New Roman" charset="0"/>
                <a:ea typeface="MS PGothic" charset="-128"/>
              </a:rPr>
              <a:t>	1. Acute stress reactions</a:t>
            </a:r>
          </a:p>
          <a:p>
            <a:r>
              <a:rPr lang="en-US" altLang="en-US" sz="1300">
                <a:latin typeface="Times New Roman" charset="0"/>
                <a:ea typeface="MS PGothic" charset="-128"/>
              </a:rPr>
              <a:t>		a. Occur during a stressful situation</a:t>
            </a:r>
          </a:p>
          <a:p>
            <a:r>
              <a:rPr lang="en-US" altLang="en-US" sz="1300">
                <a:latin typeface="Times New Roman" charset="0"/>
                <a:ea typeface="MS PGothic" charset="-128"/>
              </a:rPr>
              <a:t>	2. Delayed stress reactions</a:t>
            </a:r>
          </a:p>
          <a:p>
            <a:r>
              <a:rPr lang="en-US" altLang="en-US" sz="1300">
                <a:latin typeface="Times New Roman" charset="0"/>
                <a:ea typeface="MS PGothic" charset="-128"/>
              </a:rPr>
              <a:t>		a. Manifest after stressful event</a:t>
            </a:r>
          </a:p>
          <a:p>
            <a:r>
              <a:rPr lang="en-US" altLang="en-US" sz="1300">
                <a:latin typeface="Times New Roman" charset="0"/>
                <a:ea typeface="MS PGothic" charset="-128"/>
              </a:rPr>
              <a:t>	3. Cumulative stress reactions</a:t>
            </a:r>
          </a:p>
          <a:p>
            <a:r>
              <a:rPr lang="en-US" altLang="en-US" sz="1300">
                <a:latin typeface="Times New Roman" charset="0"/>
                <a:ea typeface="MS PGothic" charset="-128"/>
              </a:rPr>
              <a:t>		a. Prolonged or excessive stress</a:t>
            </a:r>
          </a:p>
        </p:txBody>
      </p:sp>
    </p:spTree>
    <p:extLst>
      <p:ext uri="{BB962C8B-B14F-4D97-AF65-F5344CB8AC3E}">
        <p14:creationId xmlns:p14="http://schemas.microsoft.com/office/powerpoint/2010/main" val="5040848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ChangeArrowheads="1" noTextEdit="1"/>
          </p:cNvSpPr>
          <p:nvPr>
            <p:ph type="sldImg"/>
          </p:nvPr>
        </p:nvSpPr>
        <p:spPr>
          <a:ln/>
        </p:spPr>
      </p:sp>
      <p:sp>
        <p:nvSpPr>
          <p:cNvPr id="174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r>
              <a:rPr lang="en-US" altLang="en-US" sz="1300">
                <a:latin typeface="Times New Roman" charset="0"/>
                <a:ea typeface="MS PGothic" charset="-128"/>
              </a:rPr>
              <a:t>	</a:t>
            </a:r>
          </a:p>
          <a:p>
            <a:r>
              <a:rPr lang="en-US" altLang="en-US" sz="1300">
                <a:latin typeface="Times New Roman" charset="0"/>
                <a:ea typeface="MS PGothic" charset="-128"/>
              </a:rPr>
              <a:t>	4. PTSD can develop.</a:t>
            </a:r>
          </a:p>
          <a:p>
            <a:r>
              <a:rPr lang="en-US" altLang="en-US" sz="1300">
                <a:latin typeface="Times New Roman" charset="0"/>
                <a:ea typeface="MS PGothic" charset="-128"/>
              </a:rPr>
              <a:t>		a. Characterized by reexperiencing the event and overresponding to the stimuli that recall the event</a:t>
            </a:r>
          </a:p>
          <a:p>
            <a:r>
              <a:rPr lang="en-US" altLang="en-US" sz="1300">
                <a:latin typeface="Times New Roman" charset="0"/>
                <a:ea typeface="MS PGothic" charset="-128"/>
              </a:rPr>
              <a:t>		b. Critical incident stress management was developed to decrease the likelihood of PTSD.</a:t>
            </a:r>
          </a:p>
          <a:p>
            <a:r>
              <a:rPr lang="en-US" altLang="en-US" sz="1300">
                <a:latin typeface="Times New Roman" charset="0"/>
                <a:ea typeface="MS PGothic" charset="-128"/>
              </a:rPr>
              <a:t>G. CISM is used to help providers relieve stress. </a:t>
            </a:r>
          </a:p>
          <a:p>
            <a:r>
              <a:rPr lang="en-US" altLang="en-US" sz="1300">
                <a:latin typeface="Times New Roman" charset="0"/>
                <a:ea typeface="MS PGothic" charset="-128"/>
              </a:rPr>
              <a:t>	1. CISM can occur formally. </a:t>
            </a:r>
          </a:p>
          <a:p>
            <a:r>
              <a:rPr lang="en-US" altLang="en-US" sz="1300">
                <a:latin typeface="Times New Roman" charset="0"/>
                <a:ea typeface="MS PGothic" charset="-128"/>
              </a:rPr>
              <a:t>		a. Trained CISM professionals facilitate.</a:t>
            </a:r>
          </a:p>
          <a:p>
            <a:r>
              <a:rPr lang="en-US" altLang="en-US" sz="1300">
                <a:latin typeface="Times New Roman" charset="0"/>
                <a:ea typeface="MS PGothic" charset="-128"/>
              </a:rPr>
              <a:t>	2. CISM can also occur at an ongoing scene.</a:t>
            </a:r>
          </a:p>
          <a:p>
            <a:r>
              <a:rPr lang="en-US" altLang="en-US" sz="1300">
                <a:latin typeface="Times New Roman" charset="0"/>
                <a:ea typeface="MS PGothic" charset="-128"/>
              </a:rPr>
              <a:t>		a. Defusing sessions are held during or immediately after the event.</a:t>
            </a:r>
          </a:p>
          <a:p>
            <a:r>
              <a:rPr lang="en-US" altLang="en-US" sz="1300">
                <a:latin typeface="Times New Roman" charset="0"/>
                <a:ea typeface="MS PGothic" charset="-128"/>
              </a:rPr>
              <a:t>		b. Debriefing sessions are held 24 to 72 hours after the incident.</a:t>
            </a:r>
          </a:p>
          <a:p>
            <a:r>
              <a:rPr lang="en-US" altLang="en-US" sz="1300">
                <a:latin typeface="Times New Roman" charset="0"/>
                <a:ea typeface="MS PGothic" charset="-128"/>
              </a:rPr>
              <a:t>	3. CISM defuses responses to critical incidents.</a:t>
            </a:r>
          </a:p>
          <a:p>
            <a:r>
              <a:rPr lang="en-US" altLang="en-US" sz="1300">
                <a:latin typeface="Times New Roman" charset="0"/>
                <a:ea typeface="MS PGothic" charset="-128"/>
              </a:rPr>
              <a:t>		a. If CISM is not an option, private counseling by a mental health professional may be preferable.</a:t>
            </a:r>
          </a:p>
        </p:txBody>
      </p:sp>
    </p:spTree>
    <p:extLst>
      <p:ext uri="{BB962C8B-B14F-4D97-AF65-F5344CB8AC3E}">
        <p14:creationId xmlns:p14="http://schemas.microsoft.com/office/powerpoint/2010/main" val="3304142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ChangeArrowheads="1" noTextEdit="1"/>
          </p:cNvSpPr>
          <p:nvPr>
            <p:ph type="sldImg"/>
          </p:nvPr>
        </p:nvSpPr>
        <p:spPr>
          <a:ln/>
        </p:spPr>
      </p:sp>
      <p:sp>
        <p:nvSpPr>
          <p:cNvPr id="175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H. Warning signs of cumulative stress:</a:t>
            </a:r>
          </a:p>
          <a:p>
            <a:r>
              <a:rPr lang="en-US" altLang="en-US" sz="1300">
                <a:latin typeface="Times New Roman" charset="0"/>
                <a:ea typeface="MS PGothic" charset="-128"/>
              </a:rPr>
              <a:t>	1. Irritability toward coworkers, family, and friends</a:t>
            </a:r>
          </a:p>
          <a:p>
            <a:r>
              <a:rPr lang="en-US" altLang="en-US" sz="1300">
                <a:latin typeface="Times New Roman" charset="0"/>
                <a:ea typeface="MS PGothic" charset="-128"/>
              </a:rPr>
              <a:t>	2. Inability to concentrate</a:t>
            </a:r>
          </a:p>
          <a:p>
            <a:r>
              <a:rPr lang="en-US" altLang="en-US" sz="1300">
                <a:latin typeface="Times New Roman" charset="0"/>
                <a:ea typeface="MS PGothic" charset="-128"/>
              </a:rPr>
              <a:t>	3. Difficulty sleeping, increased sleeping, or nightmares</a:t>
            </a:r>
          </a:p>
          <a:p>
            <a:r>
              <a:rPr lang="en-US" altLang="en-US" sz="1300">
                <a:latin typeface="Times New Roman" charset="0"/>
                <a:ea typeface="MS PGothic" charset="-128"/>
              </a:rPr>
              <a:t>	4. Feelings of sadness, anxiety, or guilt</a:t>
            </a:r>
          </a:p>
          <a:p>
            <a:r>
              <a:rPr lang="en-US" altLang="en-US" sz="1300">
                <a:latin typeface="Times New Roman" charset="0"/>
                <a:ea typeface="MS PGothic" charset="-128"/>
              </a:rPr>
              <a:t>	5. Indecisiveness</a:t>
            </a:r>
          </a:p>
        </p:txBody>
      </p:sp>
    </p:spTree>
    <p:extLst>
      <p:ext uri="{BB962C8B-B14F-4D97-AF65-F5344CB8AC3E}">
        <p14:creationId xmlns:p14="http://schemas.microsoft.com/office/powerpoint/2010/main" val="20271562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ChangeArrowheads="1" noTextEdit="1"/>
          </p:cNvSpPr>
          <p:nvPr>
            <p:ph type="sldImg"/>
          </p:nvPr>
        </p:nvSpPr>
        <p:spPr>
          <a:ln/>
        </p:spPr>
      </p:sp>
      <p:sp>
        <p:nvSpPr>
          <p:cNvPr id="176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6. Loss of appetite (gastrointestinal disturbances)</a:t>
            </a:r>
          </a:p>
          <a:p>
            <a:r>
              <a:rPr lang="en-US" altLang="en-US" sz="1300">
                <a:latin typeface="Times New Roman" charset="0"/>
                <a:ea typeface="MS PGothic" charset="-128"/>
              </a:rPr>
              <a:t>7. Loss of interest in sexual activities</a:t>
            </a:r>
          </a:p>
          <a:p>
            <a:r>
              <a:rPr lang="en-US" altLang="en-US" sz="1300">
                <a:latin typeface="Times New Roman" charset="0"/>
                <a:ea typeface="MS PGothic" charset="-128"/>
              </a:rPr>
              <a:t>8. Isolation</a:t>
            </a:r>
          </a:p>
          <a:p>
            <a:r>
              <a:rPr lang="en-US" altLang="en-US" sz="1300">
                <a:latin typeface="Times New Roman" charset="0"/>
                <a:ea typeface="MS PGothic" charset="-128"/>
              </a:rPr>
              <a:t>9. Loss of interest in work</a:t>
            </a:r>
          </a:p>
          <a:p>
            <a:r>
              <a:rPr lang="en-US" altLang="en-US" sz="1300">
                <a:latin typeface="Times New Roman" charset="0"/>
                <a:ea typeface="MS PGothic" charset="-128"/>
              </a:rPr>
              <a:t>10. Increased use of alcohol</a:t>
            </a:r>
          </a:p>
          <a:p>
            <a:r>
              <a:rPr lang="en-US" altLang="en-US" sz="1300">
                <a:latin typeface="Times New Roman" charset="0"/>
                <a:ea typeface="MS PGothic" charset="-128"/>
              </a:rPr>
              <a:t>11. Recreational drug use</a:t>
            </a:r>
          </a:p>
        </p:txBody>
      </p:sp>
    </p:spTree>
    <p:extLst>
      <p:ext uri="{BB962C8B-B14F-4D97-AF65-F5344CB8AC3E}">
        <p14:creationId xmlns:p14="http://schemas.microsoft.com/office/powerpoint/2010/main" val="587706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National EMS Education Standard Competencies</a:t>
            </a:r>
          </a:p>
          <a:p>
            <a:endParaRPr lang="en-US" altLang="en-US">
              <a:latin typeface="Times New Roman" charset="0"/>
              <a:ea typeface="MS PGothic" charset="-128"/>
            </a:endParaRPr>
          </a:p>
          <a:p>
            <a:r>
              <a:rPr lang="en-US" altLang="en-US">
                <a:latin typeface="Times New Roman" charset="0"/>
                <a:ea typeface="MS PGothic" charset="-128"/>
              </a:rPr>
              <a:t>• Prevention of work-related injuries </a:t>
            </a:r>
          </a:p>
          <a:p>
            <a:r>
              <a:rPr lang="en-US" altLang="en-US">
                <a:latin typeface="Times New Roman" charset="0"/>
                <a:ea typeface="MS PGothic" charset="-128"/>
              </a:rPr>
              <a:t>• Lifting and moving patients </a:t>
            </a:r>
          </a:p>
          <a:p>
            <a:r>
              <a:rPr lang="en-US" altLang="en-US">
                <a:latin typeface="Times New Roman" charset="0"/>
                <a:ea typeface="MS PGothic" charset="-128"/>
              </a:rPr>
              <a:t>• Disease transmission </a:t>
            </a:r>
          </a:p>
          <a:p>
            <a:r>
              <a:rPr lang="en-US" altLang="en-US">
                <a:latin typeface="Times New Roman" charset="0"/>
                <a:ea typeface="MS PGothic" charset="-128"/>
              </a:rPr>
              <a:t>• Wellness principles</a:t>
            </a:r>
          </a:p>
          <a:p>
            <a:endParaRPr lang="en-US" altLang="en-US">
              <a:latin typeface="Times New Roman" charset="0"/>
              <a:ea typeface="MS PGothic" charset="-128"/>
            </a:endParaRPr>
          </a:p>
        </p:txBody>
      </p:sp>
    </p:spTree>
    <p:extLst>
      <p:ext uri="{BB962C8B-B14F-4D97-AF65-F5344CB8AC3E}">
        <p14:creationId xmlns:p14="http://schemas.microsoft.com/office/powerpoint/2010/main" val="6004154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noTextEdit="1"/>
          </p:cNvSpPr>
          <p:nvPr>
            <p:ph type="sldImg"/>
          </p:nvPr>
        </p:nvSpPr>
        <p:spPr>
          <a:ln/>
        </p:spPr>
      </p:sp>
      <p:sp>
        <p:nvSpPr>
          <p:cNvPr id="177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12. Physical symptoms such as chronic pain (headache, backache)</a:t>
            </a:r>
          </a:p>
          <a:p>
            <a:r>
              <a:rPr lang="en-US" altLang="en-US" sz="1300">
                <a:latin typeface="Times New Roman" charset="0"/>
                <a:ea typeface="MS PGothic" charset="-128"/>
              </a:rPr>
              <a:t>13. Feelings of hopelessness</a:t>
            </a:r>
          </a:p>
          <a:p>
            <a:endParaRPr lang="en-US" altLang="en-US">
              <a:latin typeface="Times New Roman" charset="0"/>
              <a:ea typeface="MS PGothic" charset="-128"/>
            </a:endParaRPr>
          </a:p>
        </p:txBody>
      </p:sp>
    </p:spTree>
    <p:extLst>
      <p:ext uri="{BB962C8B-B14F-4D97-AF65-F5344CB8AC3E}">
        <p14:creationId xmlns:p14="http://schemas.microsoft.com/office/powerpoint/2010/main" val="13037520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noTextEdit="1"/>
          </p:cNvSpPr>
          <p:nvPr>
            <p:ph type="sldImg"/>
          </p:nvPr>
        </p:nvSpPr>
        <p:spPr>
          <a:ln/>
        </p:spPr>
      </p:sp>
      <p:sp>
        <p:nvSpPr>
          <p:cNvPr id="178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I. Emotional aspects of emergency care</a:t>
            </a:r>
          </a:p>
          <a:p>
            <a:r>
              <a:rPr lang="en-US" altLang="en-US" sz="1300">
                <a:latin typeface="Times New Roman" charset="0"/>
                <a:ea typeface="MS PGothic" charset="-128"/>
              </a:rPr>
              <a:t>	1. Even the most experienced health care providers have difficulty overcoming personal reactions and proceeding without hesitation. </a:t>
            </a:r>
          </a:p>
          <a:p>
            <a:r>
              <a:rPr lang="en-US" altLang="en-US" sz="1300">
                <a:latin typeface="Times New Roman" charset="0"/>
                <a:ea typeface="MS PGothic" charset="-128"/>
              </a:rPr>
              <a:t>	2. These are normal feelings.</a:t>
            </a:r>
          </a:p>
          <a:p>
            <a:r>
              <a:rPr lang="en-US" altLang="en-US" sz="1300">
                <a:latin typeface="Times New Roman" charset="0"/>
                <a:ea typeface="MS PGothic" charset="-128"/>
              </a:rPr>
              <a:t>	3. Every EMT must deal with these feelings.</a:t>
            </a:r>
          </a:p>
          <a:p>
            <a:r>
              <a:rPr lang="en-US" altLang="en-US" sz="1300">
                <a:latin typeface="Times New Roman" charset="0"/>
                <a:ea typeface="MS PGothic" charset="-128"/>
              </a:rPr>
              <a:t>	4. The struggle to remain calm in the face of horrible circumstances contributes to the emotional stress of the job.</a:t>
            </a:r>
          </a:p>
        </p:txBody>
      </p:sp>
    </p:spTree>
    <p:extLst>
      <p:ext uri="{BB962C8B-B14F-4D97-AF65-F5344CB8AC3E}">
        <p14:creationId xmlns:p14="http://schemas.microsoft.com/office/powerpoint/2010/main" val="138542376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noTextEdit="1"/>
          </p:cNvSpPr>
          <p:nvPr>
            <p:ph type="sldImg"/>
          </p:nvPr>
        </p:nvSpPr>
        <p:spPr>
          <a:ln/>
        </p:spPr>
      </p:sp>
      <p:sp>
        <p:nvSpPr>
          <p:cNvPr id="179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J. Stressful situations</a:t>
            </a:r>
          </a:p>
          <a:p>
            <a:r>
              <a:rPr lang="en-US" altLang="en-US" sz="1300">
                <a:latin typeface="Times New Roman" charset="0"/>
                <a:ea typeface="MS PGothic" charset="-128"/>
              </a:rPr>
              <a:t>	1. Many situations are stressful for everyone involved.</a:t>
            </a:r>
          </a:p>
          <a:p>
            <a:r>
              <a:rPr lang="en-US" altLang="en-US" sz="1300">
                <a:latin typeface="Times New Roman" charset="0"/>
                <a:ea typeface="MS PGothic" charset="-128"/>
              </a:rPr>
              <a:t>	2. Exercise extreme care in your words and actions.</a:t>
            </a:r>
          </a:p>
          <a:p>
            <a:r>
              <a:rPr lang="en-US" altLang="en-US" sz="1300">
                <a:latin typeface="Times New Roman" charset="0"/>
                <a:ea typeface="MS PGothic" charset="-128"/>
              </a:rPr>
              <a:t>	3. Bring a sense of order and stability to the terrifying chaos that the patient is experiencing.</a:t>
            </a:r>
          </a:p>
        </p:txBody>
      </p:sp>
    </p:spTree>
    <p:extLst>
      <p:ext uri="{BB962C8B-B14F-4D97-AF65-F5344CB8AC3E}">
        <p14:creationId xmlns:p14="http://schemas.microsoft.com/office/powerpoint/2010/main" val="17994839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ChangeArrowheads="1" noTextEdit="1"/>
          </p:cNvSpPr>
          <p:nvPr>
            <p:ph type="sldImg"/>
          </p:nvPr>
        </p:nvSpPr>
        <p:spPr>
          <a:ln/>
        </p:spPr>
      </p:sp>
      <p:sp>
        <p:nvSpPr>
          <p:cNvPr id="180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4. A patient’s reaction may be influenced by personality traits. </a:t>
            </a:r>
          </a:p>
          <a:p>
            <a:r>
              <a:rPr lang="en-US" altLang="en-US" sz="1300">
                <a:latin typeface="Times New Roman" charset="0"/>
                <a:ea typeface="MS PGothic" charset="-128"/>
              </a:rPr>
              <a:t>5. Other factors that influence reaction: </a:t>
            </a:r>
          </a:p>
          <a:p>
            <a:r>
              <a:rPr lang="en-US" altLang="en-US" sz="1300">
                <a:latin typeface="Times New Roman" charset="0"/>
                <a:ea typeface="MS PGothic" charset="-128"/>
              </a:rPr>
              <a:t>	a. Socioeconomic background</a:t>
            </a:r>
          </a:p>
          <a:p>
            <a:r>
              <a:rPr lang="en-US" altLang="en-US" sz="1300">
                <a:latin typeface="Times New Roman" charset="0"/>
                <a:ea typeface="MS PGothic" charset="-128"/>
              </a:rPr>
              <a:t>	b. Fear of medical personnel</a:t>
            </a:r>
          </a:p>
          <a:p>
            <a:r>
              <a:rPr lang="en-US" altLang="en-US" sz="1300">
                <a:latin typeface="Times New Roman" charset="0"/>
                <a:ea typeface="MS PGothic" charset="-128"/>
              </a:rPr>
              <a:t>	c. Alcohol or substance abuse</a:t>
            </a:r>
          </a:p>
          <a:p>
            <a:r>
              <a:rPr lang="en-US" altLang="en-US" sz="1300">
                <a:latin typeface="Times New Roman" charset="0"/>
                <a:ea typeface="MS PGothic" charset="-128"/>
              </a:rPr>
              <a:t>	d. History of chronic disease</a:t>
            </a:r>
          </a:p>
          <a:p>
            <a:r>
              <a:rPr lang="en-US" altLang="en-US" sz="1300">
                <a:latin typeface="Times New Roman" charset="0"/>
                <a:ea typeface="MS PGothic" charset="-128"/>
              </a:rPr>
              <a:t>	e. Mental disorders</a:t>
            </a:r>
          </a:p>
          <a:p>
            <a:r>
              <a:rPr lang="en-US" altLang="en-US" sz="1300">
                <a:latin typeface="Times New Roman" charset="0"/>
                <a:ea typeface="MS PGothic" charset="-128"/>
              </a:rPr>
              <a:t>	f. Reaction to medication</a:t>
            </a:r>
          </a:p>
          <a:p>
            <a:r>
              <a:rPr lang="en-US" altLang="en-US" sz="1300">
                <a:latin typeface="Times New Roman" charset="0"/>
                <a:ea typeface="MS PGothic" charset="-128"/>
              </a:rPr>
              <a:t>	g. Age</a:t>
            </a:r>
          </a:p>
          <a:p>
            <a:r>
              <a:rPr lang="en-US" altLang="en-US" sz="1300">
                <a:latin typeface="Times New Roman" charset="0"/>
                <a:ea typeface="MS PGothic" charset="-128"/>
              </a:rPr>
              <a:t>	h. Nutritional status</a:t>
            </a:r>
          </a:p>
          <a:p>
            <a:r>
              <a:rPr lang="en-US" altLang="en-US" sz="1300">
                <a:latin typeface="Times New Roman" charset="0"/>
                <a:ea typeface="MS PGothic" charset="-128"/>
              </a:rPr>
              <a:t>	i. Feelings of guilt</a:t>
            </a:r>
          </a:p>
          <a:p>
            <a:r>
              <a:rPr lang="en-US" altLang="en-US" sz="1300">
                <a:latin typeface="Times New Roman" charset="0"/>
                <a:ea typeface="MS PGothic" charset="-128"/>
              </a:rPr>
              <a:t>	j. Past experience with illness or injury</a:t>
            </a:r>
          </a:p>
          <a:p>
            <a:r>
              <a:rPr lang="en-US" altLang="en-US" sz="1300">
                <a:latin typeface="Times New Roman" charset="0"/>
                <a:ea typeface="MS PGothic" charset="-128"/>
              </a:rPr>
              <a:t>6. Give patients the opportunity to express their fears and concerns.</a:t>
            </a:r>
          </a:p>
          <a:p>
            <a:r>
              <a:rPr lang="en-US" altLang="en-US" sz="1300">
                <a:latin typeface="Times New Roman" charset="0"/>
                <a:ea typeface="MS PGothic" charset="-128"/>
              </a:rPr>
              <a:t>7. Quickly and calmly assess the actions of the patient, family members, and bystanders.</a:t>
            </a:r>
          </a:p>
          <a:p>
            <a:r>
              <a:rPr lang="en-US" altLang="en-US" sz="1300">
                <a:latin typeface="Times New Roman" charset="0"/>
                <a:ea typeface="MS PGothic" charset="-128"/>
              </a:rPr>
              <a:t>8. It is usually best to transport parents with their children.</a:t>
            </a:r>
          </a:p>
        </p:txBody>
      </p:sp>
    </p:spTree>
    <p:extLst>
      <p:ext uri="{BB962C8B-B14F-4D97-AF65-F5344CB8AC3E}">
        <p14:creationId xmlns:p14="http://schemas.microsoft.com/office/powerpoint/2010/main" val="9148326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ChangeArrowheads="1" noTextEdit="1"/>
          </p:cNvSpPr>
          <p:nvPr>
            <p:ph type="sldImg"/>
          </p:nvPr>
        </p:nvSpPr>
        <p:spPr>
          <a:ln/>
        </p:spPr>
      </p:sp>
      <p:sp>
        <p:nvSpPr>
          <p:cNvPr id="181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9. Uncertain situations</a:t>
            </a:r>
          </a:p>
          <a:p>
            <a:r>
              <a:rPr lang="en-US" altLang="en-US" sz="1300">
                <a:latin typeface="Times New Roman" charset="0"/>
                <a:ea typeface="MS PGothic" charset="-128"/>
              </a:rPr>
              <a:t>	a. Sometimes it is unclear whether a true medical emergency exists.</a:t>
            </a:r>
          </a:p>
          <a:p>
            <a:r>
              <a:rPr lang="en-US" altLang="en-US" sz="1300">
                <a:latin typeface="Times New Roman" charset="0"/>
                <a:ea typeface="MS PGothic" charset="-128"/>
              </a:rPr>
              <a:t>		i. Contact medical control about the need to transport.</a:t>
            </a:r>
          </a:p>
          <a:p>
            <a:r>
              <a:rPr lang="en-US" altLang="en-US" sz="1300">
                <a:latin typeface="Times New Roman" charset="0"/>
                <a:ea typeface="MS PGothic" charset="-128"/>
              </a:rPr>
              <a:t>		ii. If in doubt, transport.</a:t>
            </a:r>
          </a:p>
        </p:txBody>
      </p:sp>
    </p:spTree>
    <p:extLst>
      <p:ext uri="{BB962C8B-B14F-4D97-AF65-F5344CB8AC3E}">
        <p14:creationId xmlns:p14="http://schemas.microsoft.com/office/powerpoint/2010/main" val="175722220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ChangeArrowheads="1" noTextEdit="1"/>
          </p:cNvSpPr>
          <p:nvPr>
            <p:ph type="sldImg"/>
          </p:nvPr>
        </p:nvSpPr>
        <p:spPr>
          <a:ln/>
        </p:spPr>
      </p:sp>
      <p:sp>
        <p:nvSpPr>
          <p:cNvPr id="182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10. Violent situations</a:t>
            </a:r>
          </a:p>
          <a:p>
            <a:r>
              <a:rPr lang="en-US" altLang="en-US" sz="1300">
                <a:latin typeface="Times New Roman" charset="0"/>
                <a:ea typeface="MS PGothic" charset="-128"/>
              </a:rPr>
              <a:t>	a. Violent situations can be created by:</a:t>
            </a:r>
          </a:p>
          <a:p>
            <a:r>
              <a:rPr lang="en-US" altLang="en-US" sz="1300">
                <a:latin typeface="Times New Roman" charset="0"/>
                <a:ea typeface="MS PGothic" charset="-128"/>
              </a:rPr>
              <a:t>		i. Civil disturbances</a:t>
            </a:r>
          </a:p>
          <a:p>
            <a:r>
              <a:rPr lang="en-US" altLang="en-US" sz="1300">
                <a:latin typeface="Times New Roman" charset="0"/>
                <a:ea typeface="MS PGothic" charset="-128"/>
              </a:rPr>
              <a:t>		ii. Large gatherings of potentially hostile people</a:t>
            </a:r>
          </a:p>
          <a:p>
            <a:r>
              <a:rPr lang="en-US" altLang="en-US" sz="1300">
                <a:latin typeface="Times New Roman" charset="0"/>
                <a:ea typeface="MS PGothic" charset="-128"/>
              </a:rPr>
              <a:t>		iii. Domestic disputes</a:t>
            </a:r>
          </a:p>
          <a:p>
            <a:r>
              <a:rPr lang="en-US" altLang="en-US" sz="1300">
                <a:latin typeface="Times New Roman" charset="0"/>
                <a:ea typeface="MS PGothic" charset="-128"/>
              </a:rPr>
              <a:t>		iv. Crime scenes</a:t>
            </a:r>
          </a:p>
        </p:txBody>
      </p:sp>
    </p:spTree>
    <p:extLst>
      <p:ext uri="{BB962C8B-B14F-4D97-AF65-F5344CB8AC3E}">
        <p14:creationId xmlns:p14="http://schemas.microsoft.com/office/powerpoint/2010/main" val="143845227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ChangeArrowheads="1" noTextEdit="1"/>
          </p:cNvSpPr>
          <p:nvPr>
            <p:ph type="sldImg"/>
          </p:nvPr>
        </p:nvSpPr>
        <p:spPr>
          <a:ln/>
        </p:spPr>
      </p:sp>
      <p:sp>
        <p:nvSpPr>
          <p:cNvPr id="183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b. When multiple agencies respond, it is important to know who is in command and will be issuing orders.</a:t>
            </a:r>
          </a:p>
          <a:p>
            <a:r>
              <a:rPr lang="en-US" altLang="en-US" sz="1300">
                <a:latin typeface="Times New Roman" charset="0"/>
                <a:ea typeface="MS PGothic" charset="-128"/>
              </a:rPr>
              <a:t>c. You and your partner must be protected from dangers at the scene to provide care.</a:t>
            </a:r>
          </a:p>
          <a:p>
            <a:r>
              <a:rPr lang="en-US" altLang="en-US" sz="1300">
                <a:latin typeface="Times New Roman" charset="0"/>
                <a:ea typeface="MS PGothic" charset="-128"/>
              </a:rPr>
              <a:t>	i. Law enforcement secures the scene before your entry, or uses the cover and concealment technique. This involves the tactical use of an impenetrable barrier for protection.</a:t>
            </a:r>
          </a:p>
          <a:p>
            <a:r>
              <a:rPr lang="en-US" altLang="en-US" sz="1300">
                <a:latin typeface="Times New Roman" charset="0"/>
                <a:ea typeface="MS PGothic" charset="-128"/>
              </a:rPr>
              <a:t>d. Call for additional help if needed.</a:t>
            </a:r>
          </a:p>
          <a:p>
            <a:r>
              <a:rPr lang="en-US" altLang="en-US" sz="1300">
                <a:latin typeface="Times New Roman" charset="0"/>
                <a:ea typeface="MS PGothic" charset="-128"/>
              </a:rPr>
              <a:t>e. Do not disturb crime scene evidence unless it is necessary to care for the patient.</a:t>
            </a:r>
          </a:p>
        </p:txBody>
      </p:sp>
    </p:spTree>
    <p:extLst>
      <p:ext uri="{BB962C8B-B14F-4D97-AF65-F5344CB8AC3E}">
        <p14:creationId xmlns:p14="http://schemas.microsoft.com/office/powerpoint/2010/main" val="18440052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ChangeArrowheads="1" noTextEdit="1"/>
          </p:cNvSpPr>
          <p:nvPr>
            <p:ph type="sldImg"/>
          </p:nvPr>
        </p:nvSpPr>
        <p:spPr>
          <a:ln/>
        </p:spPr>
      </p:sp>
      <p:sp>
        <p:nvSpPr>
          <p:cNvPr id="184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11. Behavioral emergencies</a:t>
            </a:r>
          </a:p>
          <a:p>
            <a:r>
              <a:rPr lang="en-US" altLang="en-US" sz="1300">
                <a:latin typeface="Times New Roman" charset="0"/>
                <a:ea typeface="MS PGothic" charset="-128"/>
              </a:rPr>
              <a:t>	a. Emergencies that do not have a clear physical cause</a:t>
            </a:r>
          </a:p>
          <a:p>
            <a:r>
              <a:rPr lang="en-US" altLang="en-US" sz="1300">
                <a:latin typeface="Times New Roman" charset="0"/>
                <a:ea typeface="MS PGothic" charset="-128"/>
              </a:rPr>
              <a:t>		i. The cause may turn out to be physical (eg, hypoglycemia, head trauma, hypoxia, toxic ingestion).</a:t>
            </a:r>
          </a:p>
          <a:p>
            <a:r>
              <a:rPr lang="en-US" altLang="en-US" sz="1300">
                <a:latin typeface="Times New Roman" charset="0"/>
                <a:ea typeface="MS PGothic" charset="-128"/>
              </a:rPr>
              <a:t>	b. These emergencies result in aberrant behavior.</a:t>
            </a:r>
          </a:p>
          <a:p>
            <a:r>
              <a:rPr lang="en-US" altLang="en-US" sz="1300">
                <a:latin typeface="Times New Roman" charset="0"/>
                <a:ea typeface="MS PGothic" charset="-128"/>
              </a:rPr>
              <a:t>	c. Most behavioral emergencies do not pose a threat, but some do, and you must use caution in such circumstances. </a:t>
            </a:r>
          </a:p>
          <a:p>
            <a:r>
              <a:rPr lang="en-US" altLang="en-US" sz="1300">
                <a:latin typeface="Times New Roman" charset="0"/>
                <a:ea typeface="MS PGothic" charset="-128"/>
              </a:rPr>
              <a:t>	d. Evaluate the patient for behavioral or psychiatric emergency, considering these questions:</a:t>
            </a:r>
          </a:p>
          <a:p>
            <a:r>
              <a:rPr lang="en-US" altLang="en-US" sz="1300">
                <a:latin typeface="Times New Roman" charset="0"/>
                <a:ea typeface="MS PGothic" charset="-128"/>
              </a:rPr>
              <a:t>		i. How does this patient respond to you? Are your questions answered appropriately? Are the patient’s vocabulary and expressions what you would expect under the circumstances?</a:t>
            </a:r>
          </a:p>
          <a:p>
            <a:r>
              <a:rPr lang="en-US" altLang="en-US" sz="1300">
                <a:latin typeface="Times New Roman" charset="0"/>
                <a:ea typeface="MS PGothic" charset="-128"/>
              </a:rPr>
              <a:t>		ii. Is the patient withdrawn or detached? Is the patient hostile or friendly? Overly friendly?</a:t>
            </a:r>
          </a:p>
          <a:p>
            <a:r>
              <a:rPr lang="en-US" altLang="en-US" sz="1300">
                <a:latin typeface="Times New Roman" charset="0"/>
                <a:ea typeface="MS PGothic" charset="-128"/>
              </a:rPr>
              <a:t>		iii. Does the patient understand why you are there?</a:t>
            </a:r>
          </a:p>
          <a:p>
            <a:r>
              <a:rPr lang="en-US" altLang="en-US" sz="1300">
                <a:latin typeface="Times New Roman" charset="0"/>
                <a:ea typeface="MS PGothic" charset="-128"/>
              </a:rPr>
              <a:t>		iv. How is the patient dressed? Is the dress appropriate for the time of the year and occasion? Are the clothes clean? Dirty?</a:t>
            </a:r>
          </a:p>
          <a:p>
            <a:r>
              <a:rPr lang="en-US" altLang="en-US" sz="1300">
                <a:latin typeface="Times New Roman" charset="0"/>
                <a:ea typeface="MS PGothic" charset="-128"/>
              </a:rPr>
              <a:t>		v. Does the patient appear relaxed, stiff, or guarded? Are the patient’s movements coordinated or jerky and awkward? Is there hyperactivity? Are the patient’s movements purposeful—for example, in putting his or her clothes on? Are the actions aimless—for example, sitting and rocking back and forth in a chair?</a:t>
            </a:r>
          </a:p>
          <a:p>
            <a:r>
              <a:rPr lang="en-US" altLang="en-US" sz="1300">
                <a:latin typeface="Times New Roman" charset="0"/>
                <a:ea typeface="MS PGothic" charset="-128"/>
              </a:rPr>
              <a:t>		vi. Has the patient harmed herself or himself? Is there damage to the surroundings?</a:t>
            </a:r>
          </a:p>
          <a:p>
            <a:r>
              <a:rPr lang="en-US" altLang="en-US" sz="1300">
                <a:latin typeface="Times New Roman" charset="0"/>
                <a:ea typeface="MS PGothic" charset="-128"/>
              </a:rPr>
              <a:t>		vii. What are the patient’s facial expressions? Are they bland or flat, or are they expressive? Does the patient show joy, fear, or anger to appropriate stimuli? If so, to what degree?</a:t>
            </a:r>
          </a:p>
          <a:p>
            <a:r>
              <a:rPr lang="en-US" altLang="en-US" sz="1300">
                <a:latin typeface="Times New Roman" charset="0"/>
                <a:ea typeface="MS PGothic" charset="-128"/>
              </a:rPr>
              <a:t>	e. If the patient does not respond, the patient’s facial expressions, pulse, and respirations, tears, sweating, and blushing may be significant indicators of his or her emotional state. </a:t>
            </a:r>
          </a:p>
        </p:txBody>
      </p:sp>
    </p:spTree>
    <p:extLst>
      <p:ext uri="{BB962C8B-B14F-4D97-AF65-F5344CB8AC3E}">
        <p14:creationId xmlns:p14="http://schemas.microsoft.com/office/powerpoint/2010/main" val="18598949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ChangeArrowheads="1" noTextEdit="1"/>
          </p:cNvSpPr>
          <p:nvPr>
            <p:ph type="sldImg"/>
          </p:nvPr>
        </p:nvSpPr>
        <p:spPr>
          <a:ln/>
        </p:spPr>
      </p:sp>
      <p:sp>
        <p:nvSpPr>
          <p:cNvPr id="185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IX. Workplace Issues</a:t>
            </a:r>
          </a:p>
          <a:p>
            <a:r>
              <a:rPr lang="en-US" altLang="en-US" sz="1300">
                <a:latin typeface="Times New Roman" charset="0"/>
                <a:ea typeface="MS PGothic" charset="-128"/>
              </a:rPr>
              <a:t>A. Cultural diversity on the job</a:t>
            </a:r>
          </a:p>
          <a:p>
            <a:r>
              <a:rPr lang="en-US" altLang="en-US" sz="1300">
                <a:latin typeface="Times New Roman" charset="0"/>
                <a:ea typeface="MS PGothic" charset="-128"/>
              </a:rPr>
              <a:t>	1. Each individual is different.</a:t>
            </a:r>
          </a:p>
          <a:p>
            <a:r>
              <a:rPr lang="en-US" altLang="en-US" sz="1300">
                <a:latin typeface="Times New Roman" charset="0"/>
                <a:ea typeface="MS PGothic" charset="-128"/>
              </a:rPr>
              <a:t>	2. Communicate in a respectful way.</a:t>
            </a:r>
          </a:p>
          <a:p>
            <a:r>
              <a:rPr lang="en-US" altLang="en-US" sz="1300">
                <a:latin typeface="Times New Roman" charset="0"/>
                <a:ea typeface="MS PGothic" charset="-128"/>
              </a:rPr>
              <a:t>	3. Cultural diversity is an asset.</a:t>
            </a:r>
          </a:p>
        </p:txBody>
      </p:sp>
    </p:spTree>
    <p:extLst>
      <p:ext uri="{BB962C8B-B14F-4D97-AF65-F5344CB8AC3E}">
        <p14:creationId xmlns:p14="http://schemas.microsoft.com/office/powerpoint/2010/main" val="48267740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ChangeArrowheads="1" noTextEdit="1"/>
          </p:cNvSpPr>
          <p:nvPr>
            <p:ph type="sldImg"/>
          </p:nvPr>
        </p:nvSpPr>
        <p:spPr>
          <a:ln/>
        </p:spPr>
      </p:sp>
      <p:sp>
        <p:nvSpPr>
          <p:cNvPr id="186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4. Diversity is an effective way to strengthen a public safety workforce.</a:t>
            </a:r>
          </a:p>
          <a:p>
            <a:r>
              <a:rPr lang="en-US" altLang="en-US" sz="1300">
                <a:latin typeface="Times New Roman" charset="0"/>
                <a:ea typeface="MS PGothic" charset="-128"/>
              </a:rPr>
              <a:t>5. Understand how to communicate effectively with coworkers from various backgrounds.</a:t>
            </a:r>
          </a:p>
        </p:txBody>
      </p:sp>
    </p:spTree>
    <p:extLst>
      <p:ext uri="{BB962C8B-B14F-4D97-AF65-F5344CB8AC3E}">
        <p14:creationId xmlns:p14="http://schemas.microsoft.com/office/powerpoint/2010/main" val="1313478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noTextEdit="1"/>
          </p:cNvSpPr>
          <p:nvPr>
            <p:ph type="sldImg"/>
          </p:nvPr>
        </p:nvSpPr>
        <p:spPr>
          <a:ln/>
        </p:spPr>
      </p:sp>
      <p:sp>
        <p:nvSpPr>
          <p:cNvPr id="122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I. Introduction</a:t>
            </a:r>
          </a:p>
          <a:p>
            <a:r>
              <a:rPr lang="en-US" altLang="en-US" sz="1300">
                <a:latin typeface="Times New Roman" charset="0"/>
                <a:ea typeface="MS PGothic" charset="-128"/>
              </a:rPr>
              <a:t>A. To take care of others, we must take care of ourselves. </a:t>
            </a:r>
          </a:p>
          <a:p>
            <a:r>
              <a:rPr lang="en-US" altLang="en-US" sz="1300">
                <a:latin typeface="Times New Roman" charset="0"/>
                <a:ea typeface="MS PGothic" charset="-128"/>
              </a:rPr>
              <a:t>	1. If your safety is threatened, you will not be able to care for the patient.</a:t>
            </a:r>
          </a:p>
          <a:p>
            <a:r>
              <a:rPr lang="en-US" altLang="en-US" sz="1300">
                <a:latin typeface="Times New Roman" charset="0"/>
                <a:ea typeface="MS PGothic" charset="-128"/>
              </a:rPr>
              <a:t>B. EMT training includes recognition of hazards to your health, safety, and well-being:</a:t>
            </a:r>
          </a:p>
          <a:p>
            <a:r>
              <a:rPr lang="en-US" altLang="en-US" sz="1300">
                <a:latin typeface="Times New Roman" charset="0"/>
                <a:ea typeface="MS PGothic" charset="-128"/>
              </a:rPr>
              <a:t>	1. Personal neglect</a:t>
            </a:r>
          </a:p>
          <a:p>
            <a:r>
              <a:rPr lang="en-US" altLang="en-US" sz="1300">
                <a:latin typeface="Times New Roman" charset="0"/>
                <a:ea typeface="MS PGothic" charset="-128"/>
              </a:rPr>
              <a:t>	2. Environmental and human-made threats</a:t>
            </a:r>
          </a:p>
          <a:p>
            <a:r>
              <a:rPr lang="en-US" altLang="en-US" sz="1300">
                <a:latin typeface="Times New Roman" charset="0"/>
                <a:ea typeface="MS PGothic" charset="-128"/>
              </a:rPr>
              <a:t>	3. Mental and physical stress</a:t>
            </a:r>
          </a:p>
          <a:p>
            <a:r>
              <a:rPr lang="en-US" altLang="en-US" sz="1300">
                <a:latin typeface="Times New Roman" charset="0"/>
                <a:ea typeface="MS PGothic" charset="-128"/>
              </a:rPr>
              <a:t>C. The emotional well-being of the EMT and the patient are intertwined, especially in high-stress rescues.</a:t>
            </a:r>
          </a:p>
        </p:txBody>
      </p:sp>
    </p:spTree>
    <p:extLst>
      <p:ext uri="{BB962C8B-B14F-4D97-AF65-F5344CB8AC3E}">
        <p14:creationId xmlns:p14="http://schemas.microsoft.com/office/powerpoint/2010/main" val="15622265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ChangeArrowheads="1" noTextEdit="1"/>
          </p:cNvSpPr>
          <p:nvPr>
            <p:ph type="sldImg"/>
          </p:nvPr>
        </p:nvSpPr>
        <p:spPr>
          <a:ln/>
        </p:spPr>
      </p:sp>
      <p:sp>
        <p:nvSpPr>
          <p:cNvPr id="187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B. Avoiding sexual harassment</a:t>
            </a:r>
          </a:p>
          <a:p>
            <a:r>
              <a:rPr lang="en-US" altLang="en-US" sz="1300">
                <a:latin typeface="Times New Roman" charset="0"/>
                <a:ea typeface="MS PGothic" charset="-128"/>
              </a:rPr>
              <a:t>	1. There are two types of sexual harassment:</a:t>
            </a:r>
          </a:p>
          <a:p>
            <a:r>
              <a:rPr lang="en-US" altLang="en-US" sz="1300">
                <a:latin typeface="Times New Roman" charset="0"/>
                <a:ea typeface="MS PGothic" charset="-128"/>
              </a:rPr>
              <a:t>		a. Quid pro quo</a:t>
            </a:r>
          </a:p>
          <a:p>
            <a:r>
              <a:rPr lang="en-US" altLang="en-US" sz="1300">
                <a:latin typeface="Times New Roman" charset="0"/>
                <a:ea typeface="MS PGothic" charset="-128"/>
              </a:rPr>
              <a:t>			i. Harasser requests sexual favors in exchange for something else, such as a promotion</a:t>
            </a:r>
          </a:p>
          <a:p>
            <a:r>
              <a:rPr lang="en-US" altLang="en-US" sz="1300">
                <a:latin typeface="Times New Roman" charset="0"/>
                <a:ea typeface="MS PGothic" charset="-128"/>
              </a:rPr>
              <a:t>		b. Hostile work environment</a:t>
            </a:r>
          </a:p>
          <a:p>
            <a:r>
              <a:rPr lang="en-US" altLang="en-US" sz="1300">
                <a:latin typeface="Times New Roman" charset="0"/>
                <a:ea typeface="MS PGothic" charset="-128"/>
              </a:rPr>
              <a:t>			i. Jokes, touching, leering, requests for a date, talking about body parts</a:t>
            </a:r>
          </a:p>
          <a:p>
            <a:r>
              <a:rPr lang="en-US" altLang="en-US" sz="1300">
                <a:latin typeface="Times New Roman" charset="0"/>
                <a:ea typeface="MS PGothic" charset="-128"/>
              </a:rPr>
              <a:t>	2. The intent of the harasser does not matter; rather, the perception of the act and the impact the behavior has on someone else are the key questions.</a:t>
            </a:r>
          </a:p>
          <a:p>
            <a:r>
              <a:rPr lang="en-US" altLang="en-US" sz="1300">
                <a:latin typeface="Times New Roman" charset="0"/>
                <a:ea typeface="MS PGothic" charset="-128"/>
              </a:rPr>
              <a:t>	3. Because EMTs and other public safety professionals depend on one another for their safety, it is especially important for you to develop nonadversarial relationships with coworkers.</a:t>
            </a:r>
          </a:p>
          <a:p>
            <a:r>
              <a:rPr lang="en-US" altLang="en-US" sz="1300">
                <a:latin typeface="Times New Roman" charset="0"/>
                <a:ea typeface="MS PGothic" charset="-128"/>
              </a:rPr>
              <a:t>	4. Report harassment to your supervisor immediately.</a:t>
            </a:r>
          </a:p>
          <a:p>
            <a:r>
              <a:rPr lang="en-US" altLang="en-US" sz="1300">
                <a:latin typeface="Times New Roman" charset="0"/>
                <a:ea typeface="MS PGothic" charset="-128"/>
              </a:rPr>
              <a:t>	5. Keep notes of what happened and what was said.</a:t>
            </a:r>
          </a:p>
          <a:p>
            <a:r>
              <a:rPr lang="en-US" altLang="en-US" sz="1300">
                <a:latin typeface="Times New Roman" charset="0"/>
                <a:ea typeface="MS PGothic" charset="-128"/>
              </a:rPr>
              <a:t>	6. Confront the harasser if you feel comfortable doing so.</a:t>
            </a:r>
          </a:p>
        </p:txBody>
      </p:sp>
    </p:spTree>
    <p:extLst>
      <p:ext uri="{BB962C8B-B14F-4D97-AF65-F5344CB8AC3E}">
        <p14:creationId xmlns:p14="http://schemas.microsoft.com/office/powerpoint/2010/main" val="164612009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ChangeArrowheads="1" noTextEdit="1"/>
          </p:cNvSpPr>
          <p:nvPr>
            <p:ph type="sldImg"/>
          </p:nvPr>
        </p:nvSpPr>
        <p:spPr>
          <a:ln/>
        </p:spPr>
      </p:sp>
      <p:sp>
        <p:nvSpPr>
          <p:cNvPr id="188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C. Substance abuse</a:t>
            </a:r>
          </a:p>
          <a:p>
            <a:r>
              <a:rPr lang="en-US" altLang="en-US" sz="1300">
                <a:latin typeface="Times New Roman" charset="0"/>
                <a:ea typeface="MS PGothic" charset="-128"/>
              </a:rPr>
              <a:t>	1. Increases risks of accidents and tension</a:t>
            </a:r>
          </a:p>
          <a:p>
            <a:r>
              <a:rPr lang="en-US" altLang="en-US" sz="1300">
                <a:latin typeface="Times New Roman" charset="0"/>
                <a:ea typeface="MS PGothic" charset="-128"/>
              </a:rPr>
              <a:t>	2. Causes poor treatment decisions</a:t>
            </a:r>
          </a:p>
          <a:p>
            <a:r>
              <a:rPr lang="en-US" altLang="en-US" sz="1300">
                <a:latin typeface="Times New Roman" charset="0"/>
                <a:ea typeface="MS PGothic" charset="-128"/>
              </a:rPr>
              <a:t>	3. EMS systems now require their personnel to undergo periodic random tests for illegal drug use.</a:t>
            </a:r>
          </a:p>
          <a:p>
            <a:r>
              <a:rPr lang="en-US" altLang="en-US" sz="1300">
                <a:latin typeface="Times New Roman" charset="0"/>
                <a:ea typeface="MS PGothic" charset="-128"/>
              </a:rPr>
              <a:t>	4. Addicts and alcoholics develop great skills at covering for their behavior.</a:t>
            </a:r>
          </a:p>
          <a:p>
            <a:r>
              <a:rPr lang="en-US" altLang="en-US" sz="1300">
                <a:latin typeface="Times New Roman" charset="0"/>
                <a:ea typeface="MS PGothic" charset="-128"/>
              </a:rPr>
              <a:t>	5. Seek help, or find a way to confront an addicted coworker.</a:t>
            </a:r>
          </a:p>
          <a:p>
            <a:r>
              <a:rPr lang="en-US" altLang="en-US" sz="1300">
                <a:latin typeface="Times New Roman" charset="0"/>
                <a:ea typeface="MS PGothic" charset="-128"/>
              </a:rPr>
              <a:t>	6. Allowing substance abuse to go on presents a tremendous hazard to the public.</a:t>
            </a:r>
          </a:p>
          <a:p>
            <a:r>
              <a:rPr lang="en-US" altLang="en-US" sz="1300">
                <a:latin typeface="Times New Roman" charset="0"/>
                <a:ea typeface="MS PGothic" charset="-128"/>
              </a:rPr>
              <a:t>	7. Employee assistance programs (EAPs) are often available.</a:t>
            </a:r>
          </a:p>
          <a:p>
            <a:r>
              <a:rPr lang="en-US" altLang="en-US" sz="1300">
                <a:latin typeface="Times New Roman" charset="0"/>
                <a:ea typeface="MS PGothic" charset="-128"/>
              </a:rPr>
              <a:t>		a. EAPs provide an array of mental health, substance abuse, crisis management, and counseling services.</a:t>
            </a:r>
          </a:p>
        </p:txBody>
      </p:sp>
    </p:spTree>
    <p:extLst>
      <p:ext uri="{BB962C8B-B14F-4D97-AF65-F5344CB8AC3E}">
        <p14:creationId xmlns:p14="http://schemas.microsoft.com/office/powerpoint/2010/main" val="3086123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D. Suicide prevention</a:t>
            </a:r>
          </a:p>
          <a:p>
            <a:r>
              <a:rPr lang="en-US" altLang="en-US" sz="1300">
                <a:latin typeface="Times New Roman" charset="0"/>
                <a:ea typeface="MS PGothic" charset="-128"/>
              </a:rPr>
              <a:t>	1. A combination of cumulative stress and acute, intense stress can weigh heavily on EMS providers.</a:t>
            </a:r>
          </a:p>
          <a:p>
            <a:r>
              <a:rPr lang="en-US" altLang="en-US" sz="1300">
                <a:latin typeface="Times New Roman" charset="0"/>
                <a:ea typeface="MS PGothic" charset="-128"/>
              </a:rPr>
              <a:t>	2. If you or a colleague expresses suicidal ideations, you should seek professional help.</a:t>
            </a:r>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E0FD73C0-FDE2-644C-98E9-8A01918E54E4}" type="slidenum">
              <a:rPr lang="en-US" altLang="en-US" sz="1300"/>
              <a:pPr/>
              <a:t>72</a:t>
            </a:fld>
            <a:endParaRPr lang="en-US" altLang="en-US" sz="1300"/>
          </a:p>
        </p:txBody>
      </p:sp>
    </p:spTree>
    <p:extLst>
      <p:ext uri="{BB962C8B-B14F-4D97-AF65-F5344CB8AC3E}">
        <p14:creationId xmlns:p14="http://schemas.microsoft.com/office/powerpoint/2010/main" val="67499424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ChangeArrowheads="1" noTextEdit="1"/>
          </p:cNvSpPr>
          <p:nvPr>
            <p:ph type="sldImg"/>
          </p:nvPr>
        </p:nvSpPr>
        <p:spPr>
          <a:ln/>
        </p:spPr>
      </p:sp>
      <p:sp>
        <p:nvSpPr>
          <p:cNvPr id="190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E. Injury and illness prevention</a:t>
            </a:r>
          </a:p>
          <a:p>
            <a:r>
              <a:rPr lang="en-US" altLang="en-US" sz="1300">
                <a:latin typeface="Times New Roman" charset="0"/>
                <a:ea typeface="MS PGothic" charset="-128"/>
              </a:rPr>
              <a:t>	1. Many EMS departments have established injury and illness prevention programs.</a:t>
            </a:r>
          </a:p>
          <a:p>
            <a:r>
              <a:rPr lang="en-US" altLang="en-US" sz="1300">
                <a:latin typeface="Times New Roman" charset="0"/>
                <a:ea typeface="MS PGothic" charset="-128"/>
              </a:rPr>
              <a:t>	2. Each program should include six interrelated and interdependent elements: </a:t>
            </a:r>
          </a:p>
          <a:p>
            <a:r>
              <a:rPr lang="en-US" altLang="en-US" sz="1300">
                <a:latin typeface="Times New Roman" charset="0"/>
                <a:ea typeface="MS PGothic" charset="-128"/>
              </a:rPr>
              <a:t>		a. Management leadership</a:t>
            </a:r>
          </a:p>
          <a:p>
            <a:r>
              <a:rPr lang="en-US" altLang="en-US" sz="1300">
                <a:latin typeface="Times New Roman" charset="0"/>
                <a:ea typeface="MS PGothic" charset="-128"/>
              </a:rPr>
              <a:t>		b. Worker participation</a:t>
            </a:r>
          </a:p>
          <a:p>
            <a:r>
              <a:rPr lang="en-US" altLang="en-US" sz="1300">
                <a:latin typeface="Times New Roman" charset="0"/>
                <a:ea typeface="MS PGothic" charset="-128"/>
              </a:rPr>
              <a:t>		c. Hazard identification and assessment</a:t>
            </a:r>
          </a:p>
          <a:p>
            <a:r>
              <a:rPr lang="en-US" altLang="en-US" sz="1300">
                <a:latin typeface="Times New Roman" charset="0"/>
                <a:ea typeface="MS PGothic" charset="-128"/>
              </a:rPr>
              <a:t>		d. Hazard prevention and control</a:t>
            </a:r>
          </a:p>
          <a:p>
            <a:r>
              <a:rPr lang="en-US" altLang="en-US" sz="1300">
                <a:latin typeface="Times New Roman" charset="0"/>
                <a:ea typeface="MS PGothic" charset="-128"/>
              </a:rPr>
              <a:t>		e. Education and training</a:t>
            </a:r>
          </a:p>
          <a:p>
            <a:r>
              <a:rPr lang="en-US" altLang="en-US" sz="1300">
                <a:latin typeface="Times New Roman" charset="0"/>
                <a:ea typeface="MS PGothic" charset="-128"/>
              </a:rPr>
              <a:t>		f. Program evaluation and improvement</a:t>
            </a:r>
          </a:p>
        </p:txBody>
      </p:sp>
    </p:spTree>
    <p:extLst>
      <p:ext uri="{BB962C8B-B14F-4D97-AF65-F5344CB8AC3E}">
        <p14:creationId xmlns:p14="http://schemas.microsoft.com/office/powerpoint/2010/main" val="161961864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ChangeArrowheads="1" noTextEdit="1"/>
          </p:cNvSpPr>
          <p:nvPr>
            <p:ph type="sldImg"/>
          </p:nvPr>
        </p:nvSpPr>
        <p:spPr>
          <a:ln/>
        </p:spPr>
      </p:sp>
      <p:sp>
        <p:nvSpPr>
          <p:cNvPr id="191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157537440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ChangeArrowheads="1" noTextEdit="1"/>
          </p:cNvSpPr>
          <p:nvPr>
            <p:ph type="sldImg"/>
          </p:nvPr>
        </p:nvSpPr>
        <p:spPr>
          <a:ln/>
        </p:spPr>
      </p:sp>
      <p:sp>
        <p:nvSpPr>
          <p:cNvPr id="192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99172416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ChangeArrowheads="1" noTextEdit="1"/>
          </p:cNvSpPr>
          <p:nvPr>
            <p:ph type="sldImg"/>
          </p:nvPr>
        </p:nvSpPr>
        <p:spPr>
          <a:ln/>
        </p:spPr>
      </p:sp>
      <p:sp>
        <p:nvSpPr>
          <p:cNvPr id="193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128745678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ChangeArrowheads="1" noTextEdit="1"/>
          </p:cNvSpPr>
          <p:nvPr>
            <p:ph type="sldImg"/>
          </p:nvPr>
        </p:nvSpPr>
        <p:spPr>
          <a:ln/>
        </p:spPr>
      </p:sp>
      <p:sp>
        <p:nvSpPr>
          <p:cNvPr id="194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24100874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ChangeArrowheads="1" noTextEdit="1"/>
          </p:cNvSpPr>
          <p:nvPr>
            <p:ph type="sldImg"/>
          </p:nvPr>
        </p:nvSpPr>
        <p:spPr>
          <a:ln/>
        </p:spPr>
      </p:sp>
      <p:sp>
        <p:nvSpPr>
          <p:cNvPr id="195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47980216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ChangeArrowheads="1" noTextEdit="1"/>
          </p:cNvSpPr>
          <p:nvPr>
            <p:ph type="sldImg"/>
          </p:nvPr>
        </p:nvSpPr>
        <p:spPr>
          <a:ln/>
        </p:spPr>
      </p:sp>
      <p:sp>
        <p:nvSpPr>
          <p:cNvPr id="196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233909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II. General Health and Wellness</a:t>
            </a:r>
          </a:p>
          <a:p>
            <a:r>
              <a:rPr lang="en-US" altLang="en-US" sz="1300">
                <a:latin typeface="Times New Roman" charset="0"/>
                <a:ea typeface="MS PGothic" charset="-128"/>
              </a:rPr>
              <a:t>A. Wellness goes beyond the prevention of disease. It is a state of complete mental, physical, and social well-being.</a:t>
            </a:r>
          </a:p>
          <a:p>
            <a:r>
              <a:rPr lang="en-US" altLang="en-US" sz="1300">
                <a:latin typeface="Times New Roman" charset="0"/>
                <a:ea typeface="MS PGothic" charset="-128"/>
              </a:rPr>
              <a:t>B. As a health care provider, you should model a life of health and wellness. </a:t>
            </a:r>
          </a:p>
          <a:p>
            <a:r>
              <a:rPr lang="en-US" altLang="en-US" sz="1300">
                <a:latin typeface="Times New Roman" charset="0"/>
                <a:ea typeface="MS PGothic" charset="-128"/>
              </a:rPr>
              <a:t>C. A state of wellness must occur at:</a:t>
            </a:r>
          </a:p>
          <a:p>
            <a:r>
              <a:rPr lang="en-US" altLang="en-US" sz="1300">
                <a:latin typeface="Times New Roman" charset="0"/>
                <a:ea typeface="MS PGothic" charset="-128"/>
              </a:rPr>
              <a:t>	1. Work—through protection from communicable disease and scene hazards.</a:t>
            </a:r>
          </a:p>
          <a:p>
            <a:r>
              <a:rPr lang="en-US" altLang="en-US" sz="1300">
                <a:latin typeface="Times New Roman" charset="0"/>
                <a:ea typeface="MS PGothic" charset="-128"/>
              </a:rPr>
              <a:t>	2. Home—through a healthy diet; exercise; getting enough sleep; refraining from use of tobacco, drugs, and excessive alcohol; and taking time to relax.</a:t>
            </a:r>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9F0980FE-E8D5-6B42-90E7-8772AB5063FF}" type="slidenum">
              <a:rPr lang="en-US" altLang="en-US" sz="1300"/>
              <a:pPr/>
              <a:t>8</a:t>
            </a:fld>
            <a:endParaRPr lang="en-US" altLang="en-US" sz="1300"/>
          </a:p>
        </p:txBody>
      </p:sp>
    </p:spTree>
    <p:extLst>
      <p:ext uri="{BB962C8B-B14F-4D97-AF65-F5344CB8AC3E}">
        <p14:creationId xmlns:p14="http://schemas.microsoft.com/office/powerpoint/2010/main" val="140909553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ChangeArrowheads="1" noTextEdit="1"/>
          </p:cNvSpPr>
          <p:nvPr>
            <p:ph type="sldImg"/>
          </p:nvPr>
        </p:nvSpPr>
        <p:spPr>
          <a:ln/>
        </p:spPr>
      </p:sp>
      <p:sp>
        <p:nvSpPr>
          <p:cNvPr id="197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142150592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ChangeArrowheads="1" noTextEdit="1"/>
          </p:cNvSpPr>
          <p:nvPr>
            <p:ph type="sldImg"/>
          </p:nvPr>
        </p:nvSpPr>
        <p:spPr>
          <a:ln/>
        </p:spPr>
      </p:sp>
      <p:sp>
        <p:nvSpPr>
          <p:cNvPr id="198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49457582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ChangeArrowheads="1" noTextEdit="1"/>
          </p:cNvSpPr>
          <p:nvPr>
            <p:ph type="sldImg"/>
          </p:nvPr>
        </p:nvSpPr>
        <p:spPr>
          <a:ln/>
        </p:spPr>
      </p:sp>
      <p:sp>
        <p:nvSpPr>
          <p:cNvPr id="199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157422730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ChangeArrowheads="1" noTextEdit="1"/>
          </p:cNvSpPr>
          <p:nvPr>
            <p:ph type="sldImg"/>
          </p:nvPr>
        </p:nvSpPr>
        <p:spPr>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103980090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ChangeArrowheads="1" noTextEdit="1"/>
          </p:cNvSpPr>
          <p:nvPr>
            <p:ph type="sldImg"/>
          </p:nvPr>
        </p:nvSpPr>
        <p:spPr>
          <a:ln/>
        </p:spPr>
      </p:sp>
      <p:sp>
        <p:nvSpPr>
          <p:cNvPr id="201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185932427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ChangeArrowheads="1" noTextEdit="1"/>
          </p:cNvSpPr>
          <p:nvPr>
            <p:ph type="sldImg"/>
          </p:nvPr>
        </p:nvSpPr>
        <p:spPr>
          <a:ln/>
        </p:spPr>
      </p:sp>
      <p:sp>
        <p:nvSpPr>
          <p:cNvPr id="202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162854242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ChangeArrowheads="1" noTextEdit="1"/>
          </p:cNvSpPr>
          <p:nvPr>
            <p:ph type="sldImg"/>
          </p:nvPr>
        </p:nvSpPr>
        <p:spPr>
          <a:ln/>
        </p:spPr>
      </p:sp>
      <p:sp>
        <p:nvSpPr>
          <p:cNvPr id="203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123350638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ChangeArrowheads="1" noTextEdit="1"/>
          </p:cNvSpPr>
          <p:nvPr>
            <p:ph type="sldImg"/>
          </p:nvPr>
        </p:nvSpPr>
        <p:spPr>
          <a:ln/>
        </p:spPr>
      </p:sp>
      <p:sp>
        <p:nvSpPr>
          <p:cNvPr id="204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188210097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ChangeArrowheads="1" noTextEdit="1"/>
          </p:cNvSpPr>
          <p:nvPr>
            <p:ph type="sldImg"/>
          </p:nvPr>
        </p:nvSpPr>
        <p:spPr>
          <a:ln/>
        </p:spPr>
      </p:sp>
      <p:sp>
        <p:nvSpPr>
          <p:cNvPr id="205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3698332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ChangeArrowheads="1" noTextEdit="1"/>
          </p:cNvSpPr>
          <p:nvPr>
            <p:ph type="sldImg"/>
          </p:nvPr>
        </p:nvSpPr>
        <p:spPr>
          <a:ln/>
        </p:spPr>
      </p:sp>
      <p:sp>
        <p:nvSpPr>
          <p:cNvPr id="206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955918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latin typeface="Times New Roman" charset="0"/>
                <a:ea typeface="MS PGothic" charset="-128"/>
              </a:rPr>
              <a:t>Lecture Outline </a:t>
            </a:r>
          </a:p>
          <a:p>
            <a:endParaRPr lang="en-US" altLang="en-US" sz="1300">
              <a:latin typeface="Times New Roman" charset="0"/>
              <a:ea typeface="MS PGothic" charset="-128"/>
            </a:endParaRPr>
          </a:p>
          <a:p>
            <a:r>
              <a:rPr lang="en-US" altLang="en-US" sz="1300">
                <a:latin typeface="Times New Roman" charset="0"/>
                <a:ea typeface="MS PGothic" charset="-128"/>
              </a:rPr>
              <a:t>C. A state of wellness must occur at:</a:t>
            </a:r>
          </a:p>
          <a:p>
            <a:r>
              <a:rPr lang="en-US" altLang="en-US" sz="1300">
                <a:latin typeface="Times New Roman" charset="0"/>
                <a:ea typeface="MS PGothic" charset="-128"/>
              </a:rPr>
              <a:t>	1. Work—through protection from communicable disease and scene hazards.</a:t>
            </a:r>
          </a:p>
          <a:p>
            <a:r>
              <a:rPr lang="en-US" altLang="en-US" sz="1300">
                <a:latin typeface="Times New Roman" charset="0"/>
                <a:ea typeface="MS PGothic" charset="-128"/>
              </a:rPr>
              <a:t>	2. Home—through a healthy diet; exercise; getting enough sleep; refraining from use of tobacco, drugs, and excessive alcohol; and taking time to relax.</a:t>
            </a: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fld id="{1C69B7E9-3F31-9B4F-B714-BF49260EBDFC}" type="slidenum">
              <a:rPr lang="en-US" altLang="en-US" sz="1300"/>
              <a:pPr/>
              <a:t>9</a:t>
            </a:fld>
            <a:endParaRPr lang="en-US" altLang="en-US" sz="1300"/>
          </a:p>
        </p:txBody>
      </p:sp>
    </p:spTree>
    <p:extLst>
      <p:ext uri="{BB962C8B-B14F-4D97-AF65-F5344CB8AC3E}">
        <p14:creationId xmlns:p14="http://schemas.microsoft.com/office/powerpoint/2010/main" val="21891359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ChangeArrowheads="1" noTextEdit="1"/>
          </p:cNvSpPr>
          <p:nvPr>
            <p:ph type="sldImg"/>
          </p:nvPr>
        </p:nvSpPr>
        <p:spPr>
          <a:ln/>
        </p:spPr>
      </p:sp>
      <p:sp>
        <p:nvSpPr>
          <p:cNvPr id="207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80330169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ChangeArrowheads="1" noTextEdit="1"/>
          </p:cNvSpPr>
          <p:nvPr>
            <p:ph type="sldImg"/>
          </p:nvPr>
        </p:nvSpPr>
        <p:spPr>
          <a:ln/>
        </p:spPr>
      </p:sp>
      <p:sp>
        <p:nvSpPr>
          <p:cNvPr id="208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20092987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ChangeArrowheads="1" noTextEdit="1"/>
          </p:cNvSpPr>
          <p:nvPr>
            <p:ph type="sldImg"/>
          </p:nvPr>
        </p:nvSpPr>
        <p:spPr>
          <a:ln/>
        </p:spPr>
      </p:sp>
      <p:sp>
        <p:nvSpPr>
          <p:cNvPr id="209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110438084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ChangeArrowheads="1" noTextEdit="1"/>
          </p:cNvSpPr>
          <p:nvPr>
            <p:ph type="sldImg"/>
          </p:nvPr>
        </p:nvSpPr>
        <p:spPr>
          <a:ln/>
        </p:spPr>
      </p:sp>
      <p:sp>
        <p:nvSpPr>
          <p:cNvPr id="210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62763366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ChangeArrowheads="1" noTextEdit="1"/>
          </p:cNvSpPr>
          <p:nvPr>
            <p:ph type="sldImg"/>
          </p:nvPr>
        </p:nvSpPr>
        <p:spPr>
          <a:ln/>
        </p:spPr>
      </p:sp>
      <p:sp>
        <p:nvSpPr>
          <p:cNvPr id="211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19935039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ChangeArrowheads="1" noTextEdit="1"/>
          </p:cNvSpPr>
          <p:nvPr>
            <p:ph type="sldImg"/>
          </p:nvPr>
        </p:nvSpPr>
        <p:spPr>
          <a:ln/>
        </p:spPr>
      </p:sp>
      <p:sp>
        <p:nvSpPr>
          <p:cNvPr id="212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40764986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ChangeArrowheads="1" noTextEdit="1"/>
          </p:cNvSpPr>
          <p:nvPr>
            <p:ph type="sldImg"/>
          </p:nvPr>
        </p:nvSpPr>
        <p:spPr>
          <a:ln/>
        </p:spPr>
      </p:sp>
      <p:sp>
        <p:nvSpPr>
          <p:cNvPr id="214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89846393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ChangeArrowheads="1" noTextEdit="1"/>
          </p:cNvSpPr>
          <p:nvPr>
            <p:ph type="sldImg"/>
          </p:nvPr>
        </p:nvSpPr>
        <p:spPr>
          <a:ln/>
        </p:spPr>
      </p:sp>
      <p:sp>
        <p:nvSpPr>
          <p:cNvPr id="215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152578306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ChangeArrowheads="1" noTextEdit="1"/>
          </p:cNvSpPr>
          <p:nvPr>
            <p:ph type="sldImg"/>
          </p:nvPr>
        </p:nvSpPr>
        <p:spPr>
          <a:ln/>
        </p:spPr>
      </p:sp>
      <p:sp>
        <p:nvSpPr>
          <p:cNvPr id="216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73377824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ChangeArrowheads="1" noTextEdit="1"/>
          </p:cNvSpPr>
          <p:nvPr>
            <p:ph type="sldImg"/>
          </p:nvPr>
        </p:nvSpPr>
        <p:spPr>
          <a:ln/>
        </p:spPr>
      </p:sp>
      <p:sp>
        <p:nvSpPr>
          <p:cNvPr id="217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Tree>
    <p:extLst>
      <p:ext uri="{BB962C8B-B14F-4D97-AF65-F5344CB8AC3E}">
        <p14:creationId xmlns:p14="http://schemas.microsoft.com/office/powerpoint/2010/main" val="1759812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43" name="Rectangle 3"/>
          <p:cNvSpPr>
            <a:spLocks noGrp="1" noChangeArrowheads="1"/>
          </p:cNvSpPr>
          <p:nvPr>
            <p:ph type="subTitle" idx="1"/>
          </p:nvPr>
        </p:nvSpPr>
        <p:spPr>
          <a:xfrm>
            <a:off x="1219200" y="4038600"/>
            <a:ext cx="7010400" cy="1524000"/>
          </a:xfrm>
          <a:gradFill rotWithShape="0">
            <a:gsLst>
              <a:gs pos="0">
                <a:srgbClr val="66CCFF">
                  <a:alpha val="89998"/>
                </a:srgbClr>
              </a:gs>
              <a:gs pos="100000">
                <a:srgbClr val="0080FF">
                  <a:alpha val="14000"/>
                </a:srgbClr>
              </a:gs>
            </a:gsLst>
            <a:lin ang="2700000" scaled="1"/>
          </a:gradFill>
          <a:ln w="9525">
            <a:noFill/>
          </a:ln>
          <a:extLst>
            <a:ext uri="{91240B29-F687-4F45-9708-019B960494DF}">
              <a14:hiddenLine xmlns:a14="http://schemas.microsoft.com/office/drawing/2010/main" w="9525" algn="ctr">
                <a:solidFill>
                  <a:srgbClr val="B3B3B3">
                    <a:alpha val="39999"/>
                  </a:srgbClr>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40" tIns="45720" bIns="45720"/>
          <a:lstStyle>
            <a:lvl1pPr marL="0" indent="0">
              <a:lnSpc>
                <a:spcPct val="105000"/>
              </a:lnSpc>
              <a:buFontTx/>
              <a:buNone/>
              <a:defRPr sz="3600">
                <a:solidFill>
                  <a:schemeClr val="bg1"/>
                </a:solidFill>
              </a:defRPr>
            </a:lvl1pPr>
          </a:lstStyle>
          <a:p>
            <a:pPr lvl="0"/>
            <a:r>
              <a:rPr lang="en-US" noProof="0" dirty="0" smtClean="0"/>
              <a:t>Click to edit Master subtitle style</a:t>
            </a:r>
          </a:p>
        </p:txBody>
      </p:sp>
      <p:sp>
        <p:nvSpPr>
          <p:cNvPr id="128003" name="Rectangle 2"/>
          <p:cNvSpPr>
            <a:spLocks noGrp="1" noChangeArrowheads="1"/>
          </p:cNvSpPr>
          <p:nvPr>
            <p:ph type="ctrTitle"/>
          </p:nvPr>
        </p:nvSpPr>
        <p:spPr>
          <a:xfrm>
            <a:off x="1828800" y="2286000"/>
            <a:ext cx="4343400" cy="990600"/>
          </a:xfrm>
        </p:spPr>
        <p:txBody>
          <a:bodyPr anchor="t"/>
          <a:lstStyle>
            <a:lvl1pPr algn="l">
              <a:defRPr>
                <a:effectLst>
                  <a:outerShdw blurRad="38100" dist="38100" dir="2700000" algn="tl">
                    <a:srgbClr val="C0C0C0"/>
                  </a:outerShdw>
                </a:effectLst>
              </a:defRPr>
            </a:lvl1pPr>
          </a:lstStyle>
          <a:p>
            <a:pPr lvl="0"/>
            <a:r>
              <a:rPr lang="en-US" noProof="0" smtClean="0"/>
              <a:t>Click to edit Master title style</a:t>
            </a:r>
          </a:p>
        </p:txBody>
      </p:sp>
    </p:spTree>
    <p:extLst>
      <p:ext uri="{BB962C8B-B14F-4D97-AF65-F5344CB8AC3E}">
        <p14:creationId xmlns:p14="http://schemas.microsoft.com/office/powerpoint/2010/main" val="1401622628"/>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9529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6019800"/>
          </a:xfrm>
          <a:effectLst/>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5800" y="228600"/>
            <a:ext cx="56769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939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a:defRPr/>
            </a:lvl1pPr>
          </a:lstStyle>
          <a:p>
            <a:pPr>
              <a:defRPr/>
            </a:pPr>
            <a:fld id="{FEDBDD03-0230-9B45-8E54-A7227BF56ED7}" type="datetimeFigureOut">
              <a:rPr lang="en-US"/>
              <a:pPr>
                <a:defRPr/>
              </a:pPr>
              <a:t>3/12/16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fld id="{57F61751-6CD4-2349-8EE5-FF24C8DAB60A}" type="slidenum">
              <a:rPr lang="en-US" altLang="en-US"/>
              <a:pPr/>
              <a:t>‹#›</a:t>
            </a:fld>
            <a:endParaRPr lang="en-US" altLang="en-US"/>
          </a:p>
        </p:txBody>
      </p:sp>
    </p:spTree>
    <p:extLst>
      <p:ext uri="{BB962C8B-B14F-4D97-AF65-F5344CB8AC3E}">
        <p14:creationId xmlns:p14="http://schemas.microsoft.com/office/powerpoint/2010/main" val="1154736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A9BB7C99-7309-B740-974A-0408A1541065}" type="datetimeFigureOut">
              <a:rPr lang="en-US"/>
              <a:pPr>
                <a:defRPr/>
              </a:pPr>
              <a:t>3/12/16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fld id="{F5C46B0C-0043-CD48-851D-A5DF0A09E6D4}" type="slidenum">
              <a:rPr lang="en-US" altLang="en-US"/>
              <a:pPr/>
              <a:t>‹#›</a:t>
            </a:fld>
            <a:endParaRPr lang="en-US" altLang="en-US"/>
          </a:p>
        </p:txBody>
      </p:sp>
    </p:spTree>
    <p:extLst>
      <p:ext uri="{BB962C8B-B14F-4D97-AF65-F5344CB8AC3E}">
        <p14:creationId xmlns:p14="http://schemas.microsoft.com/office/powerpoint/2010/main" val="853209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11117AF-D4D1-3640-8060-E8FFB2964EA7}" type="datetimeFigureOut">
              <a:rPr lang="en-US"/>
              <a:pPr>
                <a:defRPr/>
              </a:pPr>
              <a:t>3/12/16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fld id="{5BD3E78F-25BB-9349-A5CF-6D924BAF6EEE}" type="slidenum">
              <a:rPr lang="en-US" altLang="en-US"/>
              <a:pPr/>
              <a:t>‹#›</a:t>
            </a:fld>
            <a:endParaRPr lang="en-US" altLang="en-US"/>
          </a:p>
        </p:txBody>
      </p:sp>
    </p:spTree>
    <p:extLst>
      <p:ext uri="{BB962C8B-B14F-4D97-AF65-F5344CB8AC3E}">
        <p14:creationId xmlns:p14="http://schemas.microsoft.com/office/powerpoint/2010/main" val="1136999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3"/>
          <p:cNvSpPr>
            <a:spLocks noGrp="1"/>
          </p:cNvSpPr>
          <p:nvPr>
            <p:ph type="dt" sz="half" idx="10"/>
          </p:nvPr>
        </p:nvSpPr>
        <p:spPr/>
        <p:txBody>
          <a:bodyPr/>
          <a:lstStyle>
            <a:lvl1pPr>
              <a:defRPr/>
            </a:lvl1pPr>
          </a:lstStyle>
          <a:p>
            <a:pPr>
              <a:defRPr/>
            </a:pPr>
            <a:fld id="{E537712A-02DE-4248-BACD-DD0C6AF4BA96}" type="datetimeFigureOut">
              <a:rPr lang="en-US"/>
              <a:pPr>
                <a:defRPr/>
              </a:pPr>
              <a:t>3/12/16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fld id="{7EF135DF-B0BB-C045-9168-C7C328AB13FB}" type="slidenum">
              <a:rPr lang="en-US" altLang="en-US"/>
              <a:pPr/>
              <a:t>‹#›</a:t>
            </a:fld>
            <a:endParaRPr lang="en-US" altLang="en-US"/>
          </a:p>
        </p:txBody>
      </p:sp>
    </p:spTree>
    <p:extLst>
      <p:ext uri="{BB962C8B-B14F-4D97-AF65-F5344CB8AC3E}">
        <p14:creationId xmlns:p14="http://schemas.microsoft.com/office/powerpoint/2010/main" val="1233828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3"/>
          <p:cNvSpPr>
            <a:spLocks noGrp="1"/>
          </p:cNvSpPr>
          <p:nvPr>
            <p:ph type="dt" sz="half" idx="10"/>
          </p:nvPr>
        </p:nvSpPr>
        <p:spPr/>
        <p:txBody>
          <a:bodyPr/>
          <a:lstStyle>
            <a:lvl1pPr>
              <a:defRPr/>
            </a:lvl1pPr>
          </a:lstStyle>
          <a:p>
            <a:pPr>
              <a:defRPr/>
            </a:pPr>
            <a:fld id="{FE7D7DFA-FF57-7147-9F26-C979682B0780}" type="datetimeFigureOut">
              <a:rPr lang="en-US"/>
              <a:pPr>
                <a:defRPr/>
              </a:pPr>
              <a:t>3/12/16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IN"/>
          </a:p>
        </p:txBody>
      </p:sp>
      <p:sp>
        <p:nvSpPr>
          <p:cNvPr id="9" name="Slide Number Placeholder 5"/>
          <p:cNvSpPr>
            <a:spLocks noGrp="1"/>
          </p:cNvSpPr>
          <p:nvPr>
            <p:ph type="sldNum" sz="quarter" idx="12"/>
          </p:nvPr>
        </p:nvSpPr>
        <p:spPr/>
        <p:txBody>
          <a:bodyPr/>
          <a:lstStyle>
            <a:lvl1pPr>
              <a:defRPr/>
            </a:lvl1pPr>
          </a:lstStyle>
          <a:p>
            <a:fld id="{0CC1D37E-D654-4248-99A0-C16DCF6BA5C7}" type="slidenum">
              <a:rPr lang="en-US" altLang="en-US"/>
              <a:pPr/>
              <a:t>‹#›</a:t>
            </a:fld>
            <a:endParaRPr lang="en-US" altLang="en-US"/>
          </a:p>
        </p:txBody>
      </p:sp>
    </p:spTree>
    <p:extLst>
      <p:ext uri="{BB962C8B-B14F-4D97-AF65-F5344CB8AC3E}">
        <p14:creationId xmlns:p14="http://schemas.microsoft.com/office/powerpoint/2010/main" val="846159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3"/>
          <p:cNvSpPr>
            <a:spLocks noGrp="1"/>
          </p:cNvSpPr>
          <p:nvPr>
            <p:ph type="dt" sz="half" idx="10"/>
          </p:nvPr>
        </p:nvSpPr>
        <p:spPr/>
        <p:txBody>
          <a:bodyPr/>
          <a:lstStyle>
            <a:lvl1pPr>
              <a:defRPr/>
            </a:lvl1pPr>
          </a:lstStyle>
          <a:p>
            <a:pPr>
              <a:defRPr/>
            </a:pPr>
            <a:fld id="{C13B8AAF-1CC5-1346-9F6C-EAF026ED5E2B}" type="datetimeFigureOut">
              <a:rPr lang="en-US"/>
              <a:pPr>
                <a:defRPr/>
              </a:pPr>
              <a:t>3/12/16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IN"/>
          </a:p>
        </p:txBody>
      </p:sp>
      <p:sp>
        <p:nvSpPr>
          <p:cNvPr id="5" name="Slide Number Placeholder 5"/>
          <p:cNvSpPr>
            <a:spLocks noGrp="1"/>
          </p:cNvSpPr>
          <p:nvPr>
            <p:ph type="sldNum" sz="quarter" idx="12"/>
          </p:nvPr>
        </p:nvSpPr>
        <p:spPr/>
        <p:txBody>
          <a:bodyPr/>
          <a:lstStyle>
            <a:lvl1pPr>
              <a:defRPr/>
            </a:lvl1pPr>
          </a:lstStyle>
          <a:p>
            <a:fld id="{7781C01D-DC6F-734A-A4CC-6A76C61DF030}" type="slidenum">
              <a:rPr lang="en-US" altLang="en-US"/>
              <a:pPr/>
              <a:t>‹#›</a:t>
            </a:fld>
            <a:endParaRPr lang="en-US" altLang="en-US"/>
          </a:p>
        </p:txBody>
      </p:sp>
    </p:spTree>
    <p:extLst>
      <p:ext uri="{BB962C8B-B14F-4D97-AF65-F5344CB8AC3E}">
        <p14:creationId xmlns:p14="http://schemas.microsoft.com/office/powerpoint/2010/main" val="764476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343CB04-9240-2740-A817-7E20A7E08ABE}" type="datetimeFigureOut">
              <a:rPr lang="en-US"/>
              <a:pPr>
                <a:defRPr/>
              </a:pPr>
              <a:t>3/12/16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IN"/>
          </a:p>
        </p:txBody>
      </p:sp>
      <p:sp>
        <p:nvSpPr>
          <p:cNvPr id="4" name="Slide Number Placeholder 5"/>
          <p:cNvSpPr>
            <a:spLocks noGrp="1"/>
          </p:cNvSpPr>
          <p:nvPr>
            <p:ph type="sldNum" sz="quarter" idx="12"/>
          </p:nvPr>
        </p:nvSpPr>
        <p:spPr/>
        <p:txBody>
          <a:bodyPr/>
          <a:lstStyle>
            <a:lvl1pPr>
              <a:defRPr/>
            </a:lvl1pPr>
          </a:lstStyle>
          <a:p>
            <a:fld id="{3D3B15C9-8A18-AE49-8334-CD7EFDF50DC1}" type="slidenum">
              <a:rPr lang="en-US" altLang="en-US"/>
              <a:pPr/>
              <a:t>‹#›</a:t>
            </a:fld>
            <a:endParaRPr lang="en-US" altLang="en-US"/>
          </a:p>
        </p:txBody>
      </p:sp>
    </p:spTree>
    <p:extLst>
      <p:ext uri="{BB962C8B-B14F-4D97-AF65-F5344CB8AC3E}">
        <p14:creationId xmlns:p14="http://schemas.microsoft.com/office/powerpoint/2010/main" val="164043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6A139C3-283E-3849-ADD3-09709F090EE2}" type="datetimeFigureOut">
              <a:rPr lang="en-US"/>
              <a:pPr>
                <a:defRPr/>
              </a:pPr>
              <a:t>3/12/16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fld id="{41812FC0-FFCC-354B-9860-50D9B9A87134}" type="slidenum">
              <a:rPr lang="en-US" altLang="en-US"/>
              <a:pPr/>
              <a:t>‹#›</a:t>
            </a:fld>
            <a:endParaRPr lang="en-US" altLang="en-US"/>
          </a:p>
        </p:txBody>
      </p:sp>
    </p:spTree>
    <p:extLst>
      <p:ext uri="{BB962C8B-B14F-4D97-AF65-F5344CB8AC3E}">
        <p14:creationId xmlns:p14="http://schemas.microsoft.com/office/powerpoint/2010/main" val="1859299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bg1"/>
              </a:buClr>
              <a:defRPr/>
            </a:lvl1pPr>
            <a:lvl2pPr>
              <a:buClr>
                <a:schemeClr val="bg1"/>
              </a:buClr>
              <a:defRPr/>
            </a:lvl2pPr>
            <a:lvl3pPr>
              <a:buClr>
                <a:schemeClr val="bg1"/>
              </a:buCl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80728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05D9D88-D7D2-4A4B-96EB-4370392CC964}" type="datetimeFigureOut">
              <a:rPr lang="en-US"/>
              <a:pPr>
                <a:defRPr/>
              </a:pPr>
              <a:t>3/12/16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fld id="{A289AF21-55E5-7545-9F31-2D680CED46F6}" type="slidenum">
              <a:rPr lang="en-US" altLang="en-US"/>
              <a:pPr/>
              <a:t>‹#›</a:t>
            </a:fld>
            <a:endParaRPr lang="en-US" altLang="en-US"/>
          </a:p>
        </p:txBody>
      </p:sp>
    </p:spTree>
    <p:extLst>
      <p:ext uri="{BB962C8B-B14F-4D97-AF65-F5344CB8AC3E}">
        <p14:creationId xmlns:p14="http://schemas.microsoft.com/office/powerpoint/2010/main" val="12157288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017AB5DD-10CD-BA4F-875B-DADFAC7CB2CD}" type="datetimeFigureOut">
              <a:rPr lang="en-US"/>
              <a:pPr>
                <a:defRPr/>
              </a:pPr>
              <a:t>3/12/16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fld id="{B12A5C1E-BD6A-5541-8568-5F8CE9DE0A8B}" type="slidenum">
              <a:rPr lang="en-US" altLang="en-US"/>
              <a:pPr/>
              <a:t>‹#›</a:t>
            </a:fld>
            <a:endParaRPr lang="en-US" altLang="en-US"/>
          </a:p>
        </p:txBody>
      </p:sp>
    </p:spTree>
    <p:extLst>
      <p:ext uri="{BB962C8B-B14F-4D97-AF65-F5344CB8AC3E}">
        <p14:creationId xmlns:p14="http://schemas.microsoft.com/office/powerpoint/2010/main" val="1596103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F5967D70-72B7-7143-A577-04192F0CC7F7}" type="datetimeFigureOut">
              <a:rPr lang="en-US"/>
              <a:pPr>
                <a:defRPr/>
              </a:pPr>
              <a:t>3/12/16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fld id="{947EAF44-5617-B241-A272-9DE655B03D21}" type="slidenum">
              <a:rPr lang="en-US" altLang="en-US"/>
              <a:pPr/>
              <a:t>‹#›</a:t>
            </a:fld>
            <a:endParaRPr lang="en-US" altLang="en-US"/>
          </a:p>
        </p:txBody>
      </p:sp>
    </p:spTree>
    <p:extLst>
      <p:ext uri="{BB962C8B-B14F-4D97-AF65-F5344CB8AC3E}">
        <p14:creationId xmlns:p14="http://schemas.microsoft.com/office/powerpoint/2010/main" val="1500012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effectLst/>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77478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85800" y="1447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9397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effectLst/>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1680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447800"/>
            <a:ext cx="77724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3384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994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effectLst/>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01309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effectLst/>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98788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4478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228600" tIns="182880" rIns="91440" bIns="9144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2"/>
          <p:cNvSpPr>
            <a:spLocks noGrp="1" noChangeArrowheads="1"/>
          </p:cNvSpPr>
          <p:nvPr>
            <p:ph type="title"/>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4271" r:id="rId1"/>
    <p:sldLayoutId id="2147484251" r:id="rId2"/>
    <p:sldLayoutId id="2147484252" r:id="rId3"/>
    <p:sldLayoutId id="2147484253" r:id="rId4"/>
    <p:sldLayoutId id="2147484254" r:id="rId5"/>
    <p:sldLayoutId id="2147484272" r:id="rId6"/>
    <p:sldLayoutId id="2147484255" r:id="rId7"/>
    <p:sldLayoutId id="2147484256" r:id="rId8"/>
    <p:sldLayoutId id="2147484257" r:id="rId9"/>
    <p:sldLayoutId id="2147484258" r:id="rId10"/>
    <p:sldLayoutId id="2147484259" r:id="rId11"/>
  </p:sldLayoutIdLst>
  <p:hf sldNum="0" hdr="0" dt="0"/>
  <p:txStyles>
    <p:titleStyle>
      <a:lvl1pPr algn="ctr" rtl="0" eaLnBrk="0" fontAlgn="base" hangingPunct="0">
        <a:lnSpc>
          <a:spcPct val="90000"/>
        </a:lnSpc>
        <a:spcBef>
          <a:spcPct val="0"/>
        </a:spcBef>
        <a:spcAft>
          <a:spcPct val="0"/>
        </a:spcAft>
        <a:defRPr sz="4000" b="1">
          <a:solidFill>
            <a:srgbClr val="F37021"/>
          </a:solidFill>
          <a:latin typeface="+mj-lt"/>
          <a:ea typeface="+mj-ea"/>
          <a:cs typeface="ヒラギノ角ゴ Pro W3" charset="0"/>
        </a:defRPr>
      </a:lvl1pPr>
      <a:lvl2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cs typeface="ヒラギノ角ゴ Pro W3" charset="0"/>
        </a:defRPr>
      </a:lvl2pPr>
      <a:lvl3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cs typeface="ヒラギノ角ゴ Pro W3" charset="0"/>
        </a:defRPr>
      </a:lvl3pPr>
      <a:lvl4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cs typeface="ヒラギノ角ゴ Pro W3" charset="0"/>
        </a:defRPr>
      </a:lvl4pPr>
      <a:lvl5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cs typeface="ヒラギノ角ゴ Pro W3" charset="0"/>
        </a:defRPr>
      </a:lvl5pPr>
      <a:lvl6pPr marL="4572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6pPr>
      <a:lvl7pPr marL="9144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7pPr>
      <a:lvl8pPr marL="13716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8pPr>
      <a:lvl9pPr marL="18288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9pPr>
    </p:titleStyle>
    <p:bodyStyle>
      <a:lvl1pPr marL="342900" indent="-342900" algn="l" rtl="0" eaLnBrk="0" fontAlgn="base" hangingPunct="0">
        <a:spcBef>
          <a:spcPct val="50000"/>
        </a:spcBef>
        <a:spcAft>
          <a:spcPct val="0"/>
        </a:spcAft>
        <a:buClr>
          <a:schemeClr val="bg1"/>
        </a:buClr>
        <a:buChar char="•"/>
        <a:defRPr sz="2800">
          <a:solidFill>
            <a:schemeClr val="bg1"/>
          </a:solidFill>
          <a:latin typeface="+mn-lt"/>
          <a:ea typeface="+mn-ea"/>
          <a:cs typeface="ヒラギノ角ゴ Pro W3" charset="0"/>
        </a:defRPr>
      </a:lvl1pPr>
      <a:lvl2pPr marL="800100" indent="-342900" algn="l" rtl="0" eaLnBrk="0" fontAlgn="base" hangingPunct="0">
        <a:spcBef>
          <a:spcPct val="25000"/>
        </a:spcBef>
        <a:spcAft>
          <a:spcPct val="0"/>
        </a:spcAft>
        <a:buClr>
          <a:schemeClr val="bg1"/>
        </a:buClr>
        <a:buChar char="–"/>
        <a:defRPr sz="2400">
          <a:solidFill>
            <a:schemeClr val="bg1"/>
          </a:solidFill>
          <a:latin typeface="+mn-lt"/>
          <a:ea typeface="+mn-ea"/>
          <a:cs typeface="ヒラギノ角ゴ Pro W3" charset="0"/>
        </a:defRPr>
      </a:lvl2pPr>
      <a:lvl3pPr marL="1143000" indent="-228600" algn="l" rtl="0" eaLnBrk="0" fontAlgn="base" hangingPunct="0">
        <a:spcBef>
          <a:spcPct val="25000"/>
        </a:spcBef>
        <a:spcAft>
          <a:spcPct val="0"/>
        </a:spcAft>
        <a:buClr>
          <a:schemeClr val="bg1"/>
        </a:buClr>
        <a:buChar char="•"/>
        <a:defRPr sz="2200">
          <a:solidFill>
            <a:schemeClr val="bg1"/>
          </a:solidFill>
          <a:latin typeface="+mn-lt"/>
          <a:ea typeface="+mn-ea"/>
          <a:cs typeface="ヒラギノ角ゴ Pro W3" charset="0"/>
        </a:defRPr>
      </a:lvl3pPr>
      <a:lvl4pPr marL="1600200" indent="-228600" algn="l" rtl="0" eaLnBrk="0" fontAlgn="base" hangingPunct="0">
        <a:spcBef>
          <a:spcPct val="25000"/>
        </a:spcBef>
        <a:spcAft>
          <a:spcPct val="0"/>
        </a:spcAft>
        <a:buChar char="–"/>
        <a:defRPr sz="2000">
          <a:solidFill>
            <a:schemeClr val="bg1"/>
          </a:solidFill>
          <a:latin typeface="+mn-lt"/>
          <a:ea typeface="+mn-ea"/>
          <a:cs typeface="ヒラギノ角ゴ Pro W3" charset="0"/>
        </a:defRPr>
      </a:lvl4pPr>
      <a:lvl5pPr marL="2057400" indent="-228600" algn="l" rtl="0" eaLnBrk="0" fontAlgn="base" hangingPunct="0">
        <a:spcBef>
          <a:spcPct val="25000"/>
        </a:spcBef>
        <a:spcAft>
          <a:spcPct val="0"/>
        </a:spcAft>
        <a:buChar char="»"/>
        <a:defRPr sz="2000">
          <a:solidFill>
            <a:schemeClr val="bg1"/>
          </a:solidFill>
          <a:latin typeface="+mn-lt"/>
          <a:ea typeface="+mn-ea"/>
          <a:cs typeface="ヒラギノ角ゴ Pro W3" charset="0"/>
        </a:defRPr>
      </a:lvl5pPr>
      <a:lvl6pPr marL="2514600" indent="-228600" algn="l" rtl="0" eaLnBrk="0" fontAlgn="base" hangingPunct="0">
        <a:spcBef>
          <a:spcPct val="25000"/>
        </a:spcBef>
        <a:spcAft>
          <a:spcPct val="0"/>
        </a:spcAft>
        <a:buChar char="»"/>
        <a:defRPr sz="2000">
          <a:solidFill>
            <a:schemeClr val="tx1"/>
          </a:solidFill>
          <a:latin typeface="+mn-lt"/>
          <a:ea typeface="+mn-ea"/>
        </a:defRPr>
      </a:lvl6pPr>
      <a:lvl7pPr marL="2971800" indent="-228600" algn="l" rtl="0" eaLnBrk="0" fontAlgn="base" hangingPunct="0">
        <a:spcBef>
          <a:spcPct val="25000"/>
        </a:spcBef>
        <a:spcAft>
          <a:spcPct val="0"/>
        </a:spcAft>
        <a:buChar char="»"/>
        <a:defRPr sz="2000">
          <a:solidFill>
            <a:schemeClr val="tx1"/>
          </a:solidFill>
          <a:latin typeface="+mn-lt"/>
          <a:ea typeface="+mn-ea"/>
        </a:defRPr>
      </a:lvl7pPr>
      <a:lvl8pPr marL="3429000" indent="-228600" algn="l" rtl="0" eaLnBrk="0" fontAlgn="base" hangingPunct="0">
        <a:spcBef>
          <a:spcPct val="25000"/>
        </a:spcBef>
        <a:spcAft>
          <a:spcPct val="0"/>
        </a:spcAft>
        <a:buChar char="»"/>
        <a:defRPr sz="2000">
          <a:solidFill>
            <a:schemeClr val="tx1"/>
          </a:solidFill>
          <a:latin typeface="+mn-lt"/>
          <a:ea typeface="+mn-ea"/>
        </a:defRPr>
      </a:lvl8pPr>
      <a:lvl9pPr marL="3886200" indent="-228600" algn="l" rtl="0" eaLnBrk="0" fontAlgn="base" hangingPunct="0">
        <a:spcBef>
          <a:spcPct val="25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Times New Roman" pitchFamily="18" charset="0"/>
              </a:defRPr>
            </a:lvl1pPr>
          </a:lstStyle>
          <a:p>
            <a:pPr>
              <a:defRPr/>
            </a:pPr>
            <a:fld id="{ACA07AC3-7637-3D4B-8932-E64F571339EB}" type="datetimeFigureOut">
              <a:rPr lang="en-US"/>
              <a:pPr>
                <a:defRPr/>
              </a:pPr>
              <a:t>3/12/16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a:solidFill>
                  <a:schemeClr val="tx1">
                    <a:tint val="75000"/>
                  </a:schemeClr>
                </a:solidFill>
                <a:latin typeface="Times New Roman" pitchFamily="1" charset="0"/>
                <a:ea typeface="ヒラギノ角ゴ Pro W3" pitchFamily="1" charset="-128"/>
                <a:cs typeface="+mn-cs"/>
              </a:defRPr>
            </a:lvl1pPr>
          </a:lstStyle>
          <a:p>
            <a:pPr>
              <a:defRPr/>
            </a:pPr>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2DBE5F1-B260-024E-BBA7-50181E72D6D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60" r:id="rId1"/>
    <p:sldLayoutId id="2147484261" r:id="rId2"/>
    <p:sldLayoutId id="2147484262" r:id="rId3"/>
    <p:sldLayoutId id="2147484263" r:id="rId4"/>
    <p:sldLayoutId id="2147484264" r:id="rId5"/>
    <p:sldLayoutId id="2147484265" r:id="rId6"/>
    <p:sldLayoutId id="2147484266" r:id="rId7"/>
    <p:sldLayoutId id="2147484267" r:id="rId8"/>
    <p:sldLayoutId id="2147484268" r:id="rId9"/>
    <p:sldLayoutId id="2147484269" r:id="rId10"/>
    <p:sldLayoutId id="2147484270"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4.jpe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0.xml"/><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tags" Target="../tags/tag4.xml"/><Relationship Id="rId2" Type="http://schemas.openxmlformats.org/officeDocument/2006/relationships/tags" Target="../tags/tag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7.jpeg"/><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4.xml"/><Relationship Id="rId5" Type="http://schemas.openxmlformats.org/officeDocument/2006/relationships/image" Target="../media/image8.jpeg"/><Relationship Id="rId1" Type="http://schemas.openxmlformats.org/officeDocument/2006/relationships/tags" Target="../tags/tag7.xml"/><Relationship Id="rId2" Type="http://schemas.openxmlformats.org/officeDocument/2006/relationships/tags" Target="../tags/tag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9.jpeg"/><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image" Target="../media/image10.jpeg"/><Relationship Id="rId1" Type="http://schemas.openxmlformats.org/officeDocument/2006/relationships/tags" Target="../tags/tag10.x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image" Target="../media/image11.jpeg"/><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image" Target="../media/image12.jpeg"/><Relationship Id="rId1" Type="http://schemas.openxmlformats.org/officeDocument/2006/relationships/tags" Target="../tags/tag12.x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image" Target="../media/image13.jpeg"/><Relationship Id="rId1" Type="http://schemas.openxmlformats.org/officeDocument/2006/relationships/tags" Target="../tags/tag13.x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image" Target="../media/image14.jpeg"/><Relationship Id="rId1" Type="http://schemas.openxmlformats.org/officeDocument/2006/relationships/tags" Target="../tags/tag14.x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image" Target="../media/image15.jpeg"/><Relationship Id="rId1" Type="http://schemas.openxmlformats.org/officeDocument/2006/relationships/tags" Target="../tags/tag15.x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image" Target="../media/image16.jpeg"/><Relationship Id="rId1" Type="http://schemas.openxmlformats.org/officeDocument/2006/relationships/tags" Target="../tags/tag16.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4" Type="http://schemas.openxmlformats.org/officeDocument/2006/relationships/image" Target="../media/image17.jpeg"/><Relationship Id="rId1" Type="http://schemas.openxmlformats.org/officeDocument/2006/relationships/tags" Target="../tags/tag17.x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tags" Target="../tags/tag20.xml"/><Relationship Id="rId4" Type="http://schemas.openxmlformats.org/officeDocument/2006/relationships/slideLayout" Target="../slideLayouts/slideLayout2.xml"/><Relationship Id="rId5" Type="http://schemas.openxmlformats.org/officeDocument/2006/relationships/notesSlide" Target="../notesSlides/notesSlide42.xml"/><Relationship Id="rId6" Type="http://schemas.openxmlformats.org/officeDocument/2006/relationships/image" Target="../media/image18.jpeg"/><Relationship Id="rId7" Type="http://schemas.openxmlformats.org/officeDocument/2006/relationships/image" Target="../media/image19.jpeg"/><Relationship Id="rId8" Type="http://schemas.openxmlformats.org/officeDocument/2006/relationships/image" Target="../media/image20.jpeg"/><Relationship Id="rId1" Type="http://schemas.openxmlformats.org/officeDocument/2006/relationships/tags" Target="../tags/tag18.xml"/><Relationship Id="rId2" Type="http://schemas.openxmlformats.org/officeDocument/2006/relationships/tags" Target="../tags/tag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4" Type="http://schemas.openxmlformats.org/officeDocument/2006/relationships/image" Target="../media/image21.jpeg"/><Relationship Id="rId1" Type="http://schemas.openxmlformats.org/officeDocument/2006/relationships/tags" Target="../tags/tag21.xm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4" Type="http://schemas.openxmlformats.org/officeDocument/2006/relationships/image" Target="../media/image22.jpeg"/><Relationship Id="rId1" Type="http://schemas.openxmlformats.org/officeDocument/2006/relationships/tags" Target="../tags/tag22.xml"/><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4" Type="http://schemas.openxmlformats.org/officeDocument/2006/relationships/image" Target="../media/image23.jpeg"/><Relationship Id="rId1" Type="http://schemas.openxmlformats.org/officeDocument/2006/relationships/tags" Target="../tags/tag23.xml"/><Relationship Id="rId2"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4" Type="http://schemas.openxmlformats.org/officeDocument/2006/relationships/image" Target="../media/image24.jpeg"/><Relationship Id="rId1" Type="http://schemas.openxmlformats.org/officeDocument/2006/relationships/tags" Target="../tags/tag24.xml"/><Relationship Id="rId2"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ubTitle" idx="1"/>
          </p:nvPr>
        </p:nvSpPr>
        <p:spPr>
          <a:xfrm>
            <a:off x="0" y="3352800"/>
            <a:ext cx="9144000" cy="1981200"/>
          </a:xfrm>
          <a:extLst>
            <a:ext uri="{91240B29-F687-4F45-9708-019B960494DF}">
              <a14:hiddenLine xmlns:a14="http://schemas.microsoft.com/office/drawing/2010/main" w="9525">
                <a:solidFill>
                  <a:srgbClr val="B3B3B3">
                    <a:alpha val="39999"/>
                  </a:srgbClr>
                </a:solidFill>
                <a:miter lim="800000"/>
                <a:headEnd/>
                <a:tailEnd/>
              </a14:hiddenLine>
            </a:ext>
          </a:extLst>
        </p:spPr>
        <p:txBody>
          <a:bodyPr/>
          <a:lstStyle/>
          <a:p>
            <a:endParaRPr lang="en-US" altLang="en-US" sz="100"/>
          </a:p>
          <a:p>
            <a:pPr algn="ctr">
              <a:spcBef>
                <a:spcPts val="2500"/>
              </a:spcBef>
            </a:pPr>
            <a:r>
              <a:rPr lang="en-US" altLang="en-US" sz="4000" b="1"/>
              <a:t>Chapter 2</a:t>
            </a:r>
          </a:p>
          <a:p>
            <a:pPr algn="ctr">
              <a:spcBef>
                <a:spcPts val="200"/>
              </a:spcBef>
            </a:pPr>
            <a:r>
              <a:rPr lang="en-US" altLang="en-US" sz="3200" b="1"/>
              <a:t>Workforce Safety and Wellness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a:t>General Health and Wellness</a:t>
            </a:r>
            <a:br>
              <a:rPr lang="en-US" altLang="en-US"/>
            </a:br>
            <a:r>
              <a:rPr lang="en-US" altLang="en-US" sz="2800" b="0"/>
              <a:t>(3 of 4)</a:t>
            </a:r>
            <a:endParaRPr lang="en-US" altLang="en-US" sz="2800"/>
          </a:p>
        </p:txBody>
      </p:sp>
      <p:sp>
        <p:nvSpPr>
          <p:cNvPr id="14339" name="Content Placeholder 2"/>
          <p:cNvSpPr>
            <a:spLocks noGrp="1"/>
          </p:cNvSpPr>
          <p:nvPr>
            <p:ph idx="1"/>
          </p:nvPr>
        </p:nvSpPr>
        <p:spPr/>
        <p:txBody>
          <a:bodyPr/>
          <a:lstStyle/>
          <a:p>
            <a:r>
              <a:rPr lang="en-US" altLang="en-US"/>
              <a:t>EMTs often work in stressful situations. </a:t>
            </a:r>
          </a:p>
          <a:p>
            <a:r>
              <a:rPr lang="en-US" altLang="en-US"/>
              <a:t>As an EMT, your role is to:</a:t>
            </a:r>
          </a:p>
          <a:p>
            <a:pPr lvl="1"/>
            <a:r>
              <a:rPr lang="en-US" altLang="en-US"/>
              <a:t>Be prepared</a:t>
            </a:r>
          </a:p>
          <a:p>
            <a:pPr lvl="1"/>
            <a:r>
              <a:rPr lang="en-US" altLang="en-US"/>
              <a:t>Anticipate needed resources</a:t>
            </a:r>
          </a:p>
          <a:p>
            <a:pPr lvl="1"/>
            <a:r>
              <a:rPr lang="en-US" altLang="en-US"/>
              <a:t>Control the scene</a:t>
            </a:r>
          </a:p>
          <a:p>
            <a:pPr lvl="1"/>
            <a:r>
              <a:rPr lang="en-US" altLang="en-US"/>
              <a:t>Care for the patient</a:t>
            </a:r>
          </a:p>
          <a:p>
            <a:r>
              <a:rPr lang="en-US" altLang="en-US"/>
              <a:t>Your calm manner will calm the patient, family members, and bystanders.</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a:lnSpc>
                <a:spcPct val="85000"/>
              </a:lnSpc>
            </a:pPr>
            <a:r>
              <a:rPr lang="en-US" altLang="en-US"/>
              <a:t>Review </a:t>
            </a:r>
            <a:r>
              <a:rPr lang="en-US" altLang="en-US" sz="2800" b="0"/>
              <a:t>(1 of 2)</a:t>
            </a:r>
          </a:p>
        </p:txBody>
      </p:sp>
      <p:sp>
        <p:nvSpPr>
          <p:cNvPr id="106499" name="Rectangle 3"/>
          <p:cNvSpPr>
            <a:spLocks noGrp="1" noChangeArrowheads="1"/>
          </p:cNvSpPr>
          <p:nvPr>
            <p:ph idx="1"/>
          </p:nvPr>
        </p:nvSpPr>
        <p:spPr/>
        <p:txBody>
          <a:bodyPr/>
          <a:lstStyle/>
          <a:p>
            <a:pPr marL="457200" indent="-457200">
              <a:spcBef>
                <a:spcPct val="35000"/>
              </a:spcBef>
              <a:buFontTx/>
              <a:buAutoNum type="arabicPeriod" startAt="8"/>
            </a:pPr>
            <a:r>
              <a:rPr lang="en-US" altLang="en-US" sz="2400"/>
              <a:t>Which stage of grieving commonly results in blame?</a:t>
            </a:r>
          </a:p>
          <a:p>
            <a:pPr marL="1028700" lvl="1" indent="-457200">
              <a:spcBef>
                <a:spcPct val="35000"/>
              </a:spcBef>
              <a:buFontTx/>
              <a:buAutoNum type="alphaUcPeriod"/>
            </a:pPr>
            <a:r>
              <a:rPr lang="en-US" altLang="en-US" sz="2200"/>
              <a:t>Denial</a:t>
            </a:r>
            <a:br>
              <a:rPr lang="en-US" altLang="en-US" sz="2200"/>
            </a:br>
            <a:r>
              <a:rPr lang="en-US" altLang="en-US" sz="2200" b="1"/>
              <a:t>Rationale: </a:t>
            </a:r>
            <a:r>
              <a:rPr lang="en-US" altLang="en-US" sz="2200">
                <a:solidFill>
                  <a:srgbClr val="F37021"/>
                </a:solidFill>
              </a:rPr>
              <a:t>Denial is refusal to accept the circumstances.</a:t>
            </a:r>
          </a:p>
          <a:p>
            <a:pPr marL="1028700" lvl="1" indent="-457200">
              <a:spcBef>
                <a:spcPct val="35000"/>
              </a:spcBef>
              <a:buFontTx/>
              <a:buAutoNum type="alphaUcPeriod"/>
            </a:pPr>
            <a:r>
              <a:rPr lang="en-US" altLang="en-US" sz="2200"/>
              <a:t>Anger, hostility</a:t>
            </a:r>
            <a:br>
              <a:rPr lang="en-US" altLang="en-US" sz="2200"/>
            </a:br>
            <a:r>
              <a:rPr lang="en-US" altLang="en-US" sz="2200" b="1"/>
              <a:t>Rationale: </a:t>
            </a:r>
            <a:r>
              <a:rPr lang="en-US" altLang="en-US" sz="2200">
                <a:solidFill>
                  <a:srgbClr val="F37021"/>
                </a:solidFill>
              </a:rPr>
              <a:t>Correct answer</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a:lnSpc>
                <a:spcPct val="85000"/>
              </a:lnSpc>
            </a:pPr>
            <a:r>
              <a:rPr lang="en-US" altLang="en-US"/>
              <a:t>Review </a:t>
            </a:r>
            <a:r>
              <a:rPr lang="en-US" altLang="en-US" sz="2800" b="0"/>
              <a:t>(2 of 2)</a:t>
            </a:r>
          </a:p>
        </p:txBody>
      </p:sp>
      <p:sp>
        <p:nvSpPr>
          <p:cNvPr id="106499" name="Rectangle 3"/>
          <p:cNvSpPr>
            <a:spLocks noGrp="1" noChangeArrowheads="1"/>
          </p:cNvSpPr>
          <p:nvPr>
            <p:ph idx="1"/>
          </p:nvPr>
        </p:nvSpPr>
        <p:spPr/>
        <p:txBody>
          <a:bodyPr/>
          <a:lstStyle/>
          <a:p>
            <a:pPr marL="457200" indent="-457200">
              <a:spcBef>
                <a:spcPct val="35000"/>
              </a:spcBef>
              <a:buFontTx/>
              <a:buAutoNum type="arabicPeriod" startAt="8"/>
              <a:defRPr/>
            </a:pPr>
            <a:r>
              <a:rPr lang="en-US" sz="2400" dirty="0" smtClean="0"/>
              <a:t>Which stage of grieving commonly results in blame?</a:t>
            </a:r>
          </a:p>
          <a:p>
            <a:pPr marL="571500" lvl="1" indent="0">
              <a:spcBef>
                <a:spcPct val="35000"/>
              </a:spcBef>
              <a:buFontTx/>
              <a:buNone/>
              <a:defRPr/>
            </a:pPr>
            <a:r>
              <a:rPr lang="en-US" sz="2200" dirty="0" smtClean="0"/>
              <a:t>C.   Bargaining</a:t>
            </a:r>
            <a:br>
              <a:rPr lang="en-US" sz="2200" dirty="0" smtClean="0"/>
            </a:br>
            <a:r>
              <a:rPr lang="en-US" sz="2200" dirty="0" smtClean="0"/>
              <a:t>       </a:t>
            </a:r>
            <a:r>
              <a:rPr lang="en-US" sz="2200" b="1" dirty="0" smtClean="0"/>
              <a:t>Rationale: </a:t>
            </a:r>
            <a:r>
              <a:rPr lang="en-US" sz="2200" dirty="0" smtClean="0">
                <a:solidFill>
                  <a:srgbClr val="F37021"/>
                </a:solidFill>
              </a:rPr>
              <a:t>The patient may try to make a deal. </a:t>
            </a:r>
            <a:endParaRPr lang="en-US" sz="2200" dirty="0" smtClean="0"/>
          </a:p>
          <a:p>
            <a:pPr marL="1028700" lvl="1" indent="-457200">
              <a:spcBef>
                <a:spcPct val="35000"/>
              </a:spcBef>
              <a:buFontTx/>
              <a:buAutoNum type="alphaUcPeriod" startAt="4"/>
              <a:defRPr/>
            </a:pPr>
            <a:r>
              <a:rPr lang="en-US" sz="2200" dirty="0" smtClean="0"/>
              <a:t>Depression</a:t>
            </a:r>
            <a:br>
              <a:rPr lang="en-US" sz="2200" dirty="0" smtClean="0"/>
            </a:br>
            <a:r>
              <a:rPr lang="en-US" sz="2200" b="1" dirty="0" smtClean="0"/>
              <a:t>Rationale: </a:t>
            </a:r>
            <a:r>
              <a:rPr lang="en-US" sz="2200" dirty="0" smtClean="0">
                <a:solidFill>
                  <a:srgbClr val="F37021"/>
                </a:solidFill>
              </a:rPr>
              <a:t>Depression commonly results in a silent patient.</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a:lnSpc>
                <a:spcPct val="85000"/>
              </a:lnSpc>
            </a:pPr>
            <a:r>
              <a:rPr lang="en-US" altLang="en-US"/>
              <a:t>Review</a:t>
            </a:r>
          </a:p>
        </p:txBody>
      </p:sp>
      <p:sp>
        <p:nvSpPr>
          <p:cNvPr id="107523" name="Rectangle 3"/>
          <p:cNvSpPr>
            <a:spLocks noGrp="1" noChangeArrowheads="1"/>
          </p:cNvSpPr>
          <p:nvPr>
            <p:ph idx="1"/>
          </p:nvPr>
        </p:nvSpPr>
        <p:spPr/>
        <p:txBody>
          <a:bodyPr/>
          <a:lstStyle/>
          <a:p>
            <a:pPr marL="457200" indent="-457200">
              <a:spcBef>
                <a:spcPct val="35000"/>
              </a:spcBef>
              <a:buFontTx/>
              <a:buAutoNum type="arabicPeriod" startAt="9"/>
              <a:defRPr/>
            </a:pPr>
            <a:r>
              <a:rPr lang="en-US" dirty="0" smtClean="0"/>
              <a:t>Placards are used on:</a:t>
            </a:r>
          </a:p>
          <a:p>
            <a:pPr marL="1028700" lvl="1" indent="-457200">
              <a:spcBef>
                <a:spcPct val="35000"/>
              </a:spcBef>
              <a:buFontTx/>
              <a:buAutoNum type="alphaUcPeriod"/>
              <a:defRPr/>
            </a:pPr>
            <a:r>
              <a:rPr lang="en-US" dirty="0" smtClean="0"/>
              <a:t>buildings.</a:t>
            </a:r>
          </a:p>
          <a:p>
            <a:pPr marL="1028700" lvl="1" indent="-457200">
              <a:spcBef>
                <a:spcPct val="35000"/>
              </a:spcBef>
              <a:buFontTx/>
              <a:buAutoNum type="alphaUcPeriod"/>
              <a:defRPr/>
            </a:pPr>
            <a:r>
              <a:rPr lang="en-US" dirty="0" smtClean="0"/>
              <a:t>individual packages.</a:t>
            </a:r>
          </a:p>
          <a:p>
            <a:pPr marL="1028700" lvl="1" indent="-457200">
              <a:spcBef>
                <a:spcPct val="35000"/>
              </a:spcBef>
              <a:buFontTx/>
              <a:buAutoNum type="alphaUcPeriod"/>
              <a:defRPr/>
            </a:pPr>
            <a:r>
              <a:rPr lang="en-US" dirty="0" smtClean="0"/>
              <a:t>storage lockers.</a:t>
            </a:r>
          </a:p>
          <a:p>
            <a:pPr marL="1028700" lvl="1" indent="-457200">
              <a:spcBef>
                <a:spcPct val="35000"/>
              </a:spcBef>
              <a:buFontTx/>
              <a:buAutoNum type="alphaUcPeriod"/>
              <a:defRPr/>
            </a:pPr>
            <a:r>
              <a:rPr lang="en-US" dirty="0" smtClean="0"/>
              <a:t>storage papers.  </a:t>
            </a:r>
          </a:p>
          <a:p>
            <a:pPr marL="571500" lvl="1" indent="0">
              <a:spcBef>
                <a:spcPct val="35000"/>
              </a:spcBef>
              <a:buFontTx/>
              <a:buNone/>
              <a:defRPr/>
            </a:pPr>
            <a:endParaRPr lang="en-US" dirty="0" smtClean="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lnSpc>
                <a:spcPct val="85000"/>
              </a:lnSpc>
            </a:pPr>
            <a:r>
              <a:rPr lang="en-US" altLang="en-US"/>
              <a:t>Review</a:t>
            </a:r>
          </a:p>
        </p:txBody>
      </p:sp>
      <p:sp>
        <p:nvSpPr>
          <p:cNvPr id="109571" name="Rectangle 3"/>
          <p:cNvSpPr>
            <a:spLocks noGrp="1" noChangeArrowheads="1"/>
          </p:cNvSpPr>
          <p:nvPr>
            <p:ph idx="1"/>
          </p:nvPr>
        </p:nvSpPr>
        <p:spPr/>
        <p:txBody>
          <a:bodyPr/>
          <a:lstStyle/>
          <a:p>
            <a:pPr marL="0" indent="0">
              <a:buFontTx/>
              <a:buNone/>
            </a:pPr>
            <a:r>
              <a:rPr lang="en-US" altLang="en-US" b="1"/>
              <a:t>Answer: </a:t>
            </a:r>
            <a:r>
              <a:rPr lang="en-US" altLang="en-US">
                <a:solidFill>
                  <a:srgbClr val="F37021"/>
                </a:solidFill>
              </a:rPr>
              <a:t>A</a:t>
            </a:r>
          </a:p>
          <a:p>
            <a:pPr marL="0" indent="0">
              <a:spcBef>
                <a:spcPct val="35000"/>
              </a:spcBef>
              <a:buFontTx/>
              <a:buNone/>
            </a:pPr>
            <a:r>
              <a:rPr lang="en-US" altLang="en-US" b="1"/>
              <a:t>Rationale: </a:t>
            </a:r>
            <a:r>
              <a:rPr lang="en-US" altLang="en-US"/>
              <a:t>Placards are used for buildings and transportation vehicles.</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a:lnSpc>
                <a:spcPct val="85000"/>
              </a:lnSpc>
            </a:pPr>
            <a:r>
              <a:rPr lang="en-US" altLang="en-US"/>
              <a:t>Review</a:t>
            </a:r>
            <a:endParaRPr lang="en-US" altLang="en-US" sz="2800" b="0"/>
          </a:p>
        </p:txBody>
      </p:sp>
      <p:sp>
        <p:nvSpPr>
          <p:cNvPr id="109571" name="Rectangle 3"/>
          <p:cNvSpPr>
            <a:spLocks noGrp="1" noChangeArrowheads="1"/>
          </p:cNvSpPr>
          <p:nvPr>
            <p:ph idx="1"/>
          </p:nvPr>
        </p:nvSpPr>
        <p:spPr/>
        <p:txBody>
          <a:bodyPr/>
          <a:lstStyle/>
          <a:p>
            <a:pPr marL="457200" indent="-457200">
              <a:spcBef>
                <a:spcPct val="35000"/>
              </a:spcBef>
              <a:buFontTx/>
              <a:buAutoNum type="arabicPeriod" startAt="9"/>
              <a:defRPr/>
            </a:pPr>
            <a:r>
              <a:rPr lang="en-US" altLang="en-US" sz="2400" dirty="0" smtClean="0"/>
              <a:t>Placards are used on:</a:t>
            </a:r>
          </a:p>
          <a:p>
            <a:pPr marL="1028700" lvl="1" indent="-457200">
              <a:spcBef>
                <a:spcPct val="35000"/>
              </a:spcBef>
              <a:buFontTx/>
              <a:buAutoNum type="alphaUcPeriod"/>
              <a:defRPr/>
            </a:pPr>
            <a:r>
              <a:rPr lang="en-US" altLang="en-US" sz="2200" dirty="0" smtClean="0"/>
              <a:t>buildings.</a:t>
            </a:r>
            <a:br>
              <a:rPr lang="en-US" altLang="en-US" sz="2200" dirty="0" smtClean="0"/>
            </a:br>
            <a:r>
              <a:rPr lang="en-US" altLang="en-US" sz="2200" b="1" dirty="0" smtClean="0"/>
              <a:t>Rationale: </a:t>
            </a:r>
            <a:r>
              <a:rPr lang="en-US" altLang="en-US" sz="2200" dirty="0" smtClean="0">
                <a:solidFill>
                  <a:srgbClr val="F37021"/>
                </a:solidFill>
              </a:rPr>
              <a:t>Correct answer</a:t>
            </a:r>
          </a:p>
          <a:p>
            <a:pPr marL="1028700" lvl="1" indent="-457200">
              <a:spcBef>
                <a:spcPct val="35000"/>
              </a:spcBef>
              <a:buFontTx/>
              <a:buAutoNum type="alphaUcPeriod"/>
              <a:defRPr/>
            </a:pPr>
            <a:r>
              <a:rPr lang="en-US" altLang="en-US" sz="2200" dirty="0" smtClean="0"/>
              <a:t>individual packages.</a:t>
            </a:r>
            <a:br>
              <a:rPr lang="en-US" altLang="en-US" sz="2200" dirty="0" smtClean="0"/>
            </a:br>
            <a:r>
              <a:rPr lang="en-US" altLang="en-US" sz="2200" b="1" dirty="0" smtClean="0"/>
              <a:t>Rationale: </a:t>
            </a:r>
            <a:r>
              <a:rPr lang="en-US" altLang="en-US" sz="2200" dirty="0" smtClean="0">
                <a:solidFill>
                  <a:srgbClr val="F37021"/>
                </a:solidFill>
              </a:rPr>
              <a:t>Labels are used to identify packages.</a:t>
            </a:r>
          </a:p>
          <a:p>
            <a:pPr marL="1028700" lvl="1" indent="-457200">
              <a:spcBef>
                <a:spcPct val="35000"/>
              </a:spcBef>
              <a:buFontTx/>
              <a:buAutoNum type="alphaUcPeriod"/>
              <a:defRPr/>
            </a:pPr>
            <a:r>
              <a:rPr lang="en-US" altLang="en-US" sz="2200" dirty="0" smtClean="0"/>
              <a:t>storage lockers.</a:t>
            </a:r>
          </a:p>
          <a:p>
            <a:pPr marL="571500" lvl="1" indent="0">
              <a:spcBef>
                <a:spcPct val="35000"/>
              </a:spcBef>
              <a:buFontTx/>
              <a:buNone/>
              <a:defRPr/>
            </a:pPr>
            <a:r>
              <a:rPr lang="en-US" altLang="en-US" sz="2200" b="1" dirty="0" smtClean="0"/>
              <a:t>	  Rationale: </a:t>
            </a:r>
            <a:r>
              <a:rPr lang="en-US" altLang="en-US" sz="2200" dirty="0" smtClean="0">
                <a:solidFill>
                  <a:srgbClr val="F37021"/>
                </a:solidFill>
              </a:rPr>
              <a:t>Placards are used for buildings and 		   transportation vehicles.</a:t>
            </a:r>
          </a:p>
          <a:p>
            <a:pPr marL="571500" lvl="1" indent="0">
              <a:spcBef>
                <a:spcPct val="35000"/>
              </a:spcBef>
              <a:buFontTx/>
              <a:buNone/>
              <a:defRPr/>
            </a:pPr>
            <a:r>
              <a:rPr lang="en-US" altLang="en-US" sz="2200" dirty="0" smtClean="0"/>
              <a:t>D.   storage papers. </a:t>
            </a:r>
          </a:p>
          <a:p>
            <a:pPr marL="571500" lvl="1" indent="0">
              <a:spcBef>
                <a:spcPct val="35000"/>
              </a:spcBef>
              <a:buFontTx/>
              <a:buNone/>
              <a:defRPr/>
            </a:pPr>
            <a:r>
              <a:rPr lang="en-US" altLang="en-US" sz="2200" dirty="0" smtClean="0"/>
              <a:t>      </a:t>
            </a:r>
            <a:r>
              <a:rPr lang="en-US" altLang="en-US" sz="2200" b="1" dirty="0" smtClean="0"/>
              <a:t>Rationale: </a:t>
            </a:r>
            <a:r>
              <a:rPr lang="en-US" altLang="en-US" sz="2200" dirty="0" smtClean="0">
                <a:solidFill>
                  <a:srgbClr val="F37021"/>
                </a:solidFill>
              </a:rPr>
              <a:t>Placards are used for buildings and 		  transportation vehicles.</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a:lnSpc>
                <a:spcPct val="85000"/>
              </a:lnSpc>
            </a:pPr>
            <a:r>
              <a:rPr lang="en-US" altLang="en-US"/>
              <a:t>Review</a:t>
            </a:r>
          </a:p>
        </p:txBody>
      </p:sp>
      <p:sp>
        <p:nvSpPr>
          <p:cNvPr id="111619" name="Rectangle 3"/>
          <p:cNvSpPr>
            <a:spLocks noGrp="1" noChangeArrowheads="1"/>
          </p:cNvSpPr>
          <p:nvPr>
            <p:ph idx="1"/>
          </p:nvPr>
        </p:nvSpPr>
        <p:spPr/>
        <p:txBody>
          <a:bodyPr/>
          <a:lstStyle/>
          <a:p>
            <a:pPr marL="685800" indent="-685800">
              <a:spcBef>
                <a:spcPct val="35000"/>
              </a:spcBef>
              <a:buFontTx/>
              <a:buAutoNum type="arabicPeriod" startAt="10"/>
            </a:pPr>
            <a:r>
              <a:rPr lang="en-US" altLang="en-US"/>
              <a:t>The five most common hazards associated with a structural fire include:</a:t>
            </a:r>
          </a:p>
          <a:p>
            <a:pPr marL="1257300" lvl="1" indent="-457200">
              <a:spcBef>
                <a:spcPct val="35000"/>
              </a:spcBef>
              <a:buFontTx/>
              <a:buAutoNum type="alphaUcPeriod"/>
            </a:pPr>
            <a:r>
              <a:rPr lang="en-US" altLang="en-US" sz="2100"/>
              <a:t>smoke, oxygen deficiency, high ambient temperatures, toxic gases, and building collapse.</a:t>
            </a:r>
          </a:p>
          <a:p>
            <a:pPr marL="1257300" lvl="1" indent="-457200">
              <a:spcBef>
                <a:spcPct val="35000"/>
              </a:spcBef>
              <a:buFontTx/>
              <a:buAutoNum type="alphaUcPeriod"/>
            </a:pPr>
            <a:r>
              <a:rPr lang="en-US" altLang="en-US" sz="2100"/>
              <a:t>smoke, oxygen deficiency, inhalation of tar particles, injury from breaking glass, and building collapse.</a:t>
            </a:r>
          </a:p>
          <a:p>
            <a:pPr marL="1257300" lvl="1" indent="-457200">
              <a:spcBef>
                <a:spcPct val="35000"/>
              </a:spcBef>
              <a:buFontTx/>
              <a:buAutoNum type="alphaUcPeriod"/>
            </a:pPr>
            <a:r>
              <a:rPr lang="en-US" altLang="en-US" sz="2100"/>
              <a:t>smoke, high ambient temperatures, toxic gases, electric shock, and inhalation of tar particles.</a:t>
            </a:r>
          </a:p>
          <a:p>
            <a:pPr marL="1257300" lvl="1" indent="-457200">
              <a:spcBef>
                <a:spcPct val="35000"/>
              </a:spcBef>
              <a:buFontTx/>
              <a:buAutoNum type="alphaUcPeriod"/>
            </a:pPr>
            <a:r>
              <a:rPr lang="en-US" altLang="en-US" sz="2100"/>
              <a:t>oxygen deficiency, high ambient temperatures, toxic gases, electric shock, and injury from breaking glass.</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a:lnSpc>
                <a:spcPct val="85000"/>
              </a:lnSpc>
            </a:pPr>
            <a:r>
              <a:rPr lang="en-US" altLang="en-US"/>
              <a:t>Review</a:t>
            </a:r>
          </a:p>
        </p:txBody>
      </p:sp>
      <p:sp>
        <p:nvSpPr>
          <p:cNvPr id="112643" name="Rectangle 3"/>
          <p:cNvSpPr>
            <a:spLocks noGrp="1" noChangeArrowheads="1"/>
          </p:cNvSpPr>
          <p:nvPr>
            <p:ph idx="1"/>
          </p:nvPr>
        </p:nvSpPr>
        <p:spPr/>
        <p:txBody>
          <a:bodyPr/>
          <a:lstStyle/>
          <a:p>
            <a:pPr marL="0" indent="0">
              <a:buFontTx/>
              <a:buNone/>
            </a:pPr>
            <a:r>
              <a:rPr lang="en-US" altLang="en-US" b="1"/>
              <a:t>Answer: </a:t>
            </a:r>
            <a:r>
              <a:rPr lang="en-US" altLang="en-US">
                <a:solidFill>
                  <a:srgbClr val="F37021"/>
                </a:solidFill>
              </a:rPr>
              <a:t>A</a:t>
            </a:r>
          </a:p>
          <a:p>
            <a:pPr marL="0" indent="0">
              <a:spcBef>
                <a:spcPct val="35000"/>
              </a:spcBef>
              <a:buFontTx/>
              <a:buNone/>
            </a:pPr>
            <a:r>
              <a:rPr lang="en-US" altLang="en-US" b="1"/>
              <a:t>Rationale: </a:t>
            </a:r>
            <a:r>
              <a:rPr lang="en-US" altLang="en-US"/>
              <a:t>The five hazards most commonly associated with a structural fire are smoke, oxygen deficiency, high ambient temperatures, toxic gases, and building collapse.</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a:lnSpc>
                <a:spcPct val="85000"/>
              </a:lnSpc>
            </a:pPr>
            <a:r>
              <a:rPr lang="en-US" altLang="en-US"/>
              <a:t>Review </a:t>
            </a:r>
            <a:r>
              <a:rPr lang="en-US" altLang="en-US" sz="2800" b="0"/>
              <a:t>(1 of 2)</a:t>
            </a:r>
          </a:p>
        </p:txBody>
      </p:sp>
      <p:sp>
        <p:nvSpPr>
          <p:cNvPr id="113667" name="Rectangle 3"/>
          <p:cNvSpPr>
            <a:spLocks noGrp="1" noChangeArrowheads="1"/>
          </p:cNvSpPr>
          <p:nvPr>
            <p:ph idx="1"/>
          </p:nvPr>
        </p:nvSpPr>
        <p:spPr/>
        <p:txBody>
          <a:bodyPr/>
          <a:lstStyle/>
          <a:p>
            <a:pPr marL="571500" indent="-571500">
              <a:spcBef>
                <a:spcPct val="35000"/>
              </a:spcBef>
              <a:buFontTx/>
              <a:buAutoNum type="arabicPeriod" startAt="10"/>
            </a:pPr>
            <a:r>
              <a:rPr lang="en-US" altLang="en-US" sz="2400"/>
              <a:t>The five most common hazards associated with a structural fire include:</a:t>
            </a:r>
          </a:p>
          <a:p>
            <a:pPr marL="1143000" lvl="1" indent="-457200">
              <a:spcBef>
                <a:spcPct val="35000"/>
              </a:spcBef>
              <a:buFontTx/>
              <a:buAutoNum type="alphaUcPeriod"/>
            </a:pPr>
            <a:r>
              <a:rPr lang="en-US" altLang="en-US" sz="2200"/>
              <a:t>smoke, oxygen deficiency, high ambient temperatures, toxic gases, and building collapse.</a:t>
            </a:r>
            <a:br>
              <a:rPr lang="en-US" altLang="en-US" sz="2200"/>
            </a:br>
            <a:r>
              <a:rPr lang="en-US" altLang="en-US" sz="2200" b="1"/>
              <a:t>Rationale: </a:t>
            </a:r>
            <a:r>
              <a:rPr lang="en-US" altLang="en-US" sz="2200">
                <a:solidFill>
                  <a:srgbClr val="F37021"/>
                </a:solidFill>
              </a:rPr>
              <a:t>Correct answer</a:t>
            </a:r>
          </a:p>
          <a:p>
            <a:pPr marL="1143000" lvl="1" indent="-457200">
              <a:spcBef>
                <a:spcPct val="35000"/>
              </a:spcBef>
              <a:buFontTx/>
              <a:buAutoNum type="alphaUcPeriod"/>
            </a:pPr>
            <a:r>
              <a:rPr lang="en-US" altLang="en-US" sz="2200"/>
              <a:t>smoke, oxygen deficiency, inhalation of tar particles, injury from breaking glass, and building collapse.</a:t>
            </a:r>
            <a:br>
              <a:rPr lang="en-US" altLang="en-US" sz="2200"/>
            </a:br>
            <a:r>
              <a:rPr lang="en-US" altLang="en-US" sz="2200" b="1"/>
              <a:t>Rationale: </a:t>
            </a:r>
            <a:r>
              <a:rPr lang="en-US" altLang="en-US" sz="2200">
                <a:solidFill>
                  <a:srgbClr val="F37021"/>
                </a:solidFill>
              </a:rPr>
              <a:t>Smoke is made up of particles of both tar and carbon.</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a:lnSpc>
                <a:spcPct val="85000"/>
              </a:lnSpc>
            </a:pPr>
            <a:r>
              <a:rPr lang="en-US" altLang="en-US"/>
              <a:t>Review </a:t>
            </a:r>
            <a:r>
              <a:rPr lang="en-US" altLang="en-US" sz="2800" b="0"/>
              <a:t>(2 of 2)</a:t>
            </a:r>
          </a:p>
        </p:txBody>
      </p:sp>
      <p:sp>
        <p:nvSpPr>
          <p:cNvPr id="114691" name="Rectangle 3"/>
          <p:cNvSpPr>
            <a:spLocks noGrp="1" noChangeArrowheads="1"/>
          </p:cNvSpPr>
          <p:nvPr>
            <p:ph idx="1"/>
          </p:nvPr>
        </p:nvSpPr>
        <p:spPr/>
        <p:txBody>
          <a:bodyPr/>
          <a:lstStyle/>
          <a:p>
            <a:pPr marL="571500" indent="-571500">
              <a:spcBef>
                <a:spcPct val="35000"/>
              </a:spcBef>
              <a:buFontTx/>
              <a:buAutoNum type="arabicPeriod" startAt="10"/>
            </a:pPr>
            <a:r>
              <a:rPr lang="en-US" altLang="en-US" sz="2400"/>
              <a:t>The five most common hazards associated with a structural fire include:</a:t>
            </a:r>
          </a:p>
          <a:p>
            <a:pPr marL="1143000" lvl="1" indent="-457200">
              <a:spcBef>
                <a:spcPct val="35000"/>
              </a:spcBef>
              <a:buFontTx/>
              <a:buAutoNum type="alphaUcPeriod" startAt="3"/>
            </a:pPr>
            <a:r>
              <a:rPr lang="en-US" altLang="en-US" sz="2200"/>
              <a:t>smoke, high ambient temperatures, toxic gases, electric shock, and inhalation of tar particles.</a:t>
            </a:r>
            <a:br>
              <a:rPr lang="en-US" altLang="en-US" sz="2200"/>
            </a:br>
            <a:r>
              <a:rPr lang="en-US" altLang="en-US" sz="2200" b="1"/>
              <a:t>Rationale: </a:t>
            </a:r>
            <a:r>
              <a:rPr lang="en-US" altLang="en-US" sz="2200">
                <a:solidFill>
                  <a:srgbClr val="F37021"/>
                </a:solidFill>
              </a:rPr>
              <a:t>Smoke is made up of particles of both tar and carbon.</a:t>
            </a:r>
          </a:p>
          <a:p>
            <a:pPr marL="1143000" lvl="1" indent="-457200">
              <a:spcBef>
                <a:spcPct val="35000"/>
              </a:spcBef>
              <a:buFontTx/>
              <a:buAutoNum type="alphaUcPeriod" startAt="3"/>
            </a:pPr>
            <a:r>
              <a:rPr lang="en-US" altLang="en-US" sz="2200"/>
              <a:t>oxygen deficiency, high ambient temperatures, toxic gases, electric shock, and injury from breaking glass.</a:t>
            </a:r>
            <a:br>
              <a:rPr lang="en-US" altLang="en-US" sz="2200"/>
            </a:br>
            <a:r>
              <a:rPr lang="en-US" altLang="en-US" sz="2200"/>
              <a:t>Rationale: </a:t>
            </a:r>
            <a:r>
              <a:rPr lang="en-US" altLang="en-US" sz="2200">
                <a:solidFill>
                  <a:srgbClr val="F37021"/>
                </a:solidFill>
              </a:rPr>
              <a:t>Smoke is missing from this option.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a:t>General Health and Wellness</a:t>
            </a:r>
            <a:br>
              <a:rPr lang="en-US" altLang="en-US"/>
            </a:br>
            <a:r>
              <a:rPr lang="en-US" altLang="en-US" sz="2800" b="0"/>
              <a:t>(4 of 4)</a:t>
            </a:r>
            <a:endParaRPr lang="en-US" altLang="en-US" sz="2800"/>
          </a:p>
        </p:txBody>
      </p:sp>
      <p:sp>
        <p:nvSpPr>
          <p:cNvPr id="22531" name="Content Placeholder 2"/>
          <p:cNvSpPr>
            <a:spLocks noGrp="1"/>
          </p:cNvSpPr>
          <p:nvPr>
            <p:ph idx="1"/>
          </p:nvPr>
        </p:nvSpPr>
        <p:spPr/>
        <p:txBody>
          <a:bodyPr/>
          <a:lstStyle/>
          <a:p>
            <a:pPr>
              <a:defRPr/>
            </a:pPr>
            <a:r>
              <a:rPr lang="en-US" kern="1200" dirty="0" smtClean="0">
                <a:cs typeface="+mn-cs"/>
              </a:rPr>
              <a:t>Stress is any event, thought, or action perceived as a threat.</a:t>
            </a:r>
          </a:p>
          <a:p>
            <a:pPr>
              <a:defRPr/>
            </a:pPr>
            <a:r>
              <a:rPr lang="en-US" altLang="en-US" dirty="0" smtClean="0">
                <a:cs typeface="+mn-cs"/>
              </a:rPr>
              <a:t>Regardless of how stressful the situation, you must focus on, in this order:</a:t>
            </a:r>
          </a:p>
          <a:p>
            <a:pPr lvl="1">
              <a:defRPr/>
            </a:pPr>
            <a:r>
              <a:rPr lang="en-US" altLang="en-US" dirty="0" smtClean="0"/>
              <a:t>Personal safety</a:t>
            </a:r>
          </a:p>
          <a:p>
            <a:pPr lvl="1">
              <a:defRPr/>
            </a:pPr>
            <a:r>
              <a:rPr lang="en-US" altLang="en-US" dirty="0" smtClean="0"/>
              <a:t>Scene safety, including the safety of others</a:t>
            </a:r>
          </a:p>
          <a:p>
            <a:pPr lvl="1">
              <a:defRPr/>
            </a:pPr>
            <a:r>
              <a:rPr lang="en-US" altLang="en-US" dirty="0" smtClean="0"/>
              <a:t>Patient care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nSpc>
                <a:spcPct val="85000"/>
              </a:lnSpc>
            </a:pPr>
            <a:r>
              <a:rPr lang="en-US" altLang="en-US"/>
              <a:t>Strategies to Manage Stress </a:t>
            </a:r>
            <a:br>
              <a:rPr lang="en-US" altLang="en-US"/>
            </a:br>
            <a:r>
              <a:rPr lang="en-US" altLang="en-US" sz="2800" b="0"/>
              <a:t>(1 of 3)</a:t>
            </a:r>
          </a:p>
        </p:txBody>
      </p:sp>
      <p:sp>
        <p:nvSpPr>
          <p:cNvPr id="16387" name="Content Placeholder 2"/>
          <p:cNvSpPr>
            <a:spLocks noGrp="1"/>
          </p:cNvSpPr>
          <p:nvPr>
            <p:ph type="body" idx="1"/>
          </p:nvPr>
        </p:nvSpPr>
        <p:spPr/>
        <p:txBody>
          <a:bodyPr/>
          <a:lstStyle/>
          <a:p>
            <a:pPr>
              <a:spcBef>
                <a:spcPct val="35000"/>
              </a:spcBef>
            </a:pPr>
            <a:r>
              <a:rPr lang="en-US" altLang="en-US"/>
              <a:t>Minimize or eliminate stressors.</a:t>
            </a:r>
          </a:p>
          <a:p>
            <a:pPr>
              <a:spcBef>
                <a:spcPct val="35000"/>
              </a:spcBef>
            </a:pPr>
            <a:r>
              <a:rPr lang="en-US" altLang="en-US"/>
              <a:t>Change partners to avoid a negative or hostile personality.</a:t>
            </a:r>
          </a:p>
          <a:p>
            <a:pPr>
              <a:spcBef>
                <a:spcPct val="35000"/>
              </a:spcBef>
            </a:pPr>
            <a:r>
              <a:rPr lang="en-US" altLang="en-US"/>
              <a:t>Change work hours.</a:t>
            </a:r>
          </a:p>
          <a:p>
            <a:pPr>
              <a:spcBef>
                <a:spcPct val="35000"/>
              </a:spcBef>
            </a:pPr>
            <a:r>
              <a:rPr lang="en-US" altLang="en-US"/>
              <a:t>Change the work environment.</a:t>
            </a:r>
          </a:p>
          <a:p>
            <a:pPr>
              <a:spcBef>
                <a:spcPct val="35000"/>
              </a:spcBef>
            </a:pPr>
            <a:r>
              <a:rPr lang="en-US" altLang="en-US"/>
              <a:t>Cut back on overtime.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nSpc>
                <a:spcPct val="85000"/>
              </a:lnSpc>
            </a:pPr>
            <a:r>
              <a:rPr lang="en-US" altLang="en-US"/>
              <a:t>Strategies to Manage Stress </a:t>
            </a:r>
            <a:br>
              <a:rPr lang="en-US" altLang="en-US"/>
            </a:br>
            <a:r>
              <a:rPr lang="en-US" altLang="en-US" sz="2800" b="0"/>
              <a:t>(2 of 3)</a:t>
            </a:r>
          </a:p>
        </p:txBody>
      </p:sp>
      <p:sp>
        <p:nvSpPr>
          <p:cNvPr id="17411" name="Content Placeholder 2"/>
          <p:cNvSpPr>
            <a:spLocks noGrp="1"/>
          </p:cNvSpPr>
          <p:nvPr>
            <p:ph type="body" idx="1"/>
          </p:nvPr>
        </p:nvSpPr>
        <p:spPr/>
        <p:txBody>
          <a:bodyPr/>
          <a:lstStyle/>
          <a:p>
            <a:pPr>
              <a:spcBef>
                <a:spcPct val="35000"/>
              </a:spcBef>
            </a:pPr>
            <a:r>
              <a:rPr lang="en-US" altLang="en-US"/>
              <a:t>Change your attitude about the stressor.</a:t>
            </a:r>
          </a:p>
          <a:p>
            <a:pPr>
              <a:spcBef>
                <a:spcPct val="35000"/>
              </a:spcBef>
            </a:pPr>
            <a:r>
              <a:rPr lang="en-US" altLang="en-US"/>
              <a:t>Talk about your feelings.</a:t>
            </a:r>
          </a:p>
          <a:p>
            <a:pPr>
              <a:spcBef>
                <a:spcPct val="35000"/>
              </a:spcBef>
            </a:pPr>
            <a:r>
              <a:rPr lang="en-US" altLang="en-US"/>
              <a:t>Seek professional counseling if needed.</a:t>
            </a:r>
          </a:p>
          <a:p>
            <a:pPr>
              <a:spcBef>
                <a:spcPct val="35000"/>
              </a:spcBef>
            </a:pPr>
            <a:r>
              <a:rPr lang="en-US" altLang="en-US"/>
              <a:t>Do not obsess over frustrating situations.</a:t>
            </a:r>
          </a:p>
          <a:p>
            <a:pPr>
              <a:spcBef>
                <a:spcPct val="35000"/>
              </a:spcBef>
            </a:pPr>
            <a:r>
              <a:rPr lang="en-US" altLang="en-US"/>
              <a:t>Try to adopt a relaxed, philosophical outlook.</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nSpc>
                <a:spcPct val="85000"/>
              </a:lnSpc>
            </a:pPr>
            <a:r>
              <a:rPr lang="en-US" altLang="en-US"/>
              <a:t>Strategies to Manage Stress </a:t>
            </a:r>
            <a:br>
              <a:rPr lang="en-US" altLang="en-US"/>
            </a:br>
            <a:r>
              <a:rPr lang="en-US" altLang="en-US" sz="2800" b="0"/>
              <a:t>(3 of 3)</a:t>
            </a:r>
          </a:p>
        </p:txBody>
      </p:sp>
      <p:sp>
        <p:nvSpPr>
          <p:cNvPr id="18435" name="Content Placeholder 2"/>
          <p:cNvSpPr>
            <a:spLocks noGrp="1"/>
          </p:cNvSpPr>
          <p:nvPr>
            <p:ph type="body" idx="1"/>
          </p:nvPr>
        </p:nvSpPr>
        <p:spPr/>
        <p:txBody>
          <a:bodyPr/>
          <a:lstStyle/>
          <a:p>
            <a:pPr>
              <a:spcBef>
                <a:spcPct val="35000"/>
              </a:spcBef>
            </a:pPr>
            <a:r>
              <a:rPr lang="en-US" altLang="en-US"/>
              <a:t>Expand your social support system.</a:t>
            </a:r>
          </a:p>
          <a:p>
            <a:pPr>
              <a:spcBef>
                <a:spcPct val="35000"/>
              </a:spcBef>
            </a:pPr>
            <a:r>
              <a:rPr lang="en-US" altLang="en-US"/>
              <a:t>Develop friends and interests outside emergency services.</a:t>
            </a:r>
          </a:p>
          <a:p>
            <a:pPr>
              <a:spcBef>
                <a:spcPct val="35000"/>
              </a:spcBef>
            </a:pPr>
            <a:r>
              <a:rPr lang="en-US" altLang="en-US"/>
              <a:t>Minimize the physical response to stress.</a:t>
            </a:r>
          </a:p>
          <a:p>
            <a:pPr lvl="1">
              <a:spcBef>
                <a:spcPct val="35000"/>
              </a:spcBef>
            </a:pPr>
            <a:r>
              <a:rPr lang="en-US" altLang="en-US"/>
              <a:t>Periodic stretching or yoga</a:t>
            </a:r>
          </a:p>
          <a:p>
            <a:pPr lvl="1">
              <a:spcBef>
                <a:spcPct val="35000"/>
              </a:spcBef>
            </a:pPr>
            <a:r>
              <a:rPr lang="en-US" altLang="en-US"/>
              <a:t>Slow, deep breathing</a:t>
            </a:r>
          </a:p>
          <a:p>
            <a:pPr lvl="1">
              <a:spcBef>
                <a:spcPct val="35000"/>
              </a:spcBef>
            </a:pPr>
            <a:r>
              <a:rPr lang="en-US" altLang="en-US"/>
              <a:t>Regular physical exercise</a:t>
            </a:r>
          </a:p>
          <a:p>
            <a:pPr lvl="1">
              <a:spcBef>
                <a:spcPct val="35000"/>
              </a:spcBef>
            </a:pPr>
            <a:r>
              <a:rPr lang="en-US" altLang="en-US"/>
              <a:t>Meditation</a:t>
            </a:r>
          </a:p>
          <a:p>
            <a:pPr>
              <a:spcBef>
                <a:spcPct val="35000"/>
              </a:spcBef>
            </a:pPr>
            <a:r>
              <a:rPr lang="en-US" altLang="en-US"/>
              <a:t>Limit intake of caffeine, alcohol, and tobacco.</a:t>
            </a:r>
          </a:p>
          <a:p>
            <a:pPr lvl="1">
              <a:spcBef>
                <a:spcPct val="35000"/>
              </a:spcBef>
            </a:pPr>
            <a:endParaRPr lang="en-US"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nSpc>
                <a:spcPct val="85000"/>
              </a:lnSpc>
            </a:pPr>
            <a:r>
              <a:rPr lang="en-US" altLang="en-US"/>
              <a:t>Wellness and Stress Management </a:t>
            </a:r>
            <a:r>
              <a:rPr lang="en-US" altLang="en-US" sz="2800" b="0"/>
              <a:t>(1 of 2)</a:t>
            </a:r>
          </a:p>
        </p:txBody>
      </p:sp>
      <p:sp>
        <p:nvSpPr>
          <p:cNvPr id="19459" name="Content Placeholder 2"/>
          <p:cNvSpPr>
            <a:spLocks noGrp="1"/>
          </p:cNvSpPr>
          <p:nvPr>
            <p:ph type="body" idx="1"/>
          </p:nvPr>
        </p:nvSpPr>
        <p:spPr>
          <a:xfrm>
            <a:off x="685800" y="1447800"/>
            <a:ext cx="4419600" cy="4800600"/>
          </a:xfrm>
        </p:spPr>
        <p:txBody>
          <a:bodyPr/>
          <a:lstStyle/>
          <a:p>
            <a:pPr>
              <a:spcBef>
                <a:spcPct val="35000"/>
              </a:spcBef>
            </a:pPr>
            <a:r>
              <a:rPr lang="en-US" altLang="en-US"/>
              <a:t>Nutrition</a:t>
            </a:r>
          </a:p>
          <a:p>
            <a:pPr lvl="1">
              <a:spcBef>
                <a:spcPct val="35000"/>
              </a:spcBef>
            </a:pPr>
            <a:r>
              <a:rPr lang="en-US" altLang="en-US"/>
              <a:t>Eat nutritious food.</a:t>
            </a:r>
          </a:p>
          <a:p>
            <a:pPr lvl="1">
              <a:spcBef>
                <a:spcPct val="35000"/>
              </a:spcBef>
            </a:pPr>
            <a:r>
              <a:rPr lang="en-US" altLang="en-US"/>
              <a:t>Physically prepare your body for stress.</a:t>
            </a:r>
          </a:p>
          <a:p>
            <a:pPr>
              <a:spcBef>
                <a:spcPct val="35000"/>
              </a:spcBef>
            </a:pPr>
            <a:r>
              <a:rPr lang="en-US" altLang="en-US"/>
              <a:t>Exercise and relaxation</a:t>
            </a:r>
          </a:p>
          <a:p>
            <a:pPr>
              <a:spcBef>
                <a:spcPct val="35000"/>
              </a:spcBef>
            </a:pPr>
            <a:r>
              <a:rPr lang="en-US" altLang="en-US"/>
              <a:t>Sleep</a:t>
            </a:r>
          </a:p>
          <a:p>
            <a:pPr lvl="1">
              <a:spcBef>
                <a:spcPct val="35000"/>
              </a:spcBef>
            </a:pPr>
            <a:r>
              <a:rPr lang="en-US" altLang="en-US"/>
              <a:t>Regular and uninterrupted</a:t>
            </a:r>
          </a:p>
        </p:txBody>
      </p:sp>
      <p:pic>
        <p:nvPicPr>
          <p:cNvPr id="1946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8738" y="1752600"/>
            <a:ext cx="3452812"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p:cNvSpPr>
            <a:spLocks noChangeArrowheads="1"/>
          </p:cNvSpPr>
          <p:nvPr>
            <p:custDataLst>
              <p:tags r:id="rId1"/>
            </p:custDataLst>
          </p:nvPr>
        </p:nvSpPr>
        <p:spPr bwMode="auto">
          <a:xfrm>
            <a:off x="6121400" y="4937125"/>
            <a:ext cx="2571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 charset="0"/>
                <a:ea typeface="ヒラギノ角ゴ Pro W3" pitchFamily="1" charset="-128"/>
              </a:defRPr>
            </a:lvl1pPr>
            <a:lvl2pPr marL="742950" indent="-285750" eaLnBrk="0" hangingPunct="0">
              <a:defRPr sz="2400">
                <a:solidFill>
                  <a:schemeClr val="tx1"/>
                </a:solidFill>
                <a:latin typeface="Times New Roman" pitchFamily="1" charset="0"/>
                <a:ea typeface="ヒラギノ角ゴ Pro W3" pitchFamily="1" charset="-128"/>
              </a:defRPr>
            </a:lvl2pPr>
            <a:lvl3pPr marL="1143000" indent="-228600" eaLnBrk="0" hangingPunct="0">
              <a:defRPr sz="2400">
                <a:solidFill>
                  <a:schemeClr val="tx1"/>
                </a:solidFill>
                <a:latin typeface="Times New Roman" pitchFamily="1" charset="0"/>
                <a:ea typeface="ヒラギノ角ゴ Pro W3" pitchFamily="1" charset="-128"/>
              </a:defRPr>
            </a:lvl3pPr>
            <a:lvl4pPr marL="1600200" indent="-228600" eaLnBrk="0" hangingPunct="0">
              <a:defRPr sz="2400">
                <a:solidFill>
                  <a:schemeClr val="tx1"/>
                </a:solidFill>
                <a:latin typeface="Times New Roman" pitchFamily="1" charset="0"/>
                <a:ea typeface="ヒラギノ角ゴ Pro W3" pitchFamily="1" charset="-128"/>
              </a:defRPr>
            </a:lvl4pPr>
            <a:lvl5pPr marL="2057400" indent="-228600" eaLnBrk="0" hangingPunct="0">
              <a:defRPr sz="2400">
                <a:solidFill>
                  <a:schemeClr val="tx1"/>
                </a:solidFill>
                <a:latin typeface="Times New Roman" pitchFamily="1" charset="0"/>
                <a:ea typeface="ヒラギノ角ゴ Pro W3" pitchFamily="1" charset="-128"/>
              </a:defRPr>
            </a:lvl5pPr>
            <a:lvl6pPr marL="2514600" indent="-228600" algn="ctr" eaLnBrk="0" fontAlgn="base" hangingPunct="0">
              <a:spcBef>
                <a:spcPct val="0"/>
              </a:spcBef>
              <a:spcAft>
                <a:spcPct val="0"/>
              </a:spcAft>
              <a:defRPr sz="2400">
                <a:solidFill>
                  <a:schemeClr val="tx1"/>
                </a:solidFill>
                <a:latin typeface="Times New Roman" pitchFamily="1" charset="0"/>
                <a:ea typeface="ヒラギノ角ゴ Pro W3" pitchFamily="1" charset="-128"/>
              </a:defRPr>
            </a:lvl6pPr>
            <a:lvl7pPr marL="2971800" indent="-228600" algn="ctr" eaLnBrk="0" fontAlgn="base" hangingPunct="0">
              <a:spcBef>
                <a:spcPct val="0"/>
              </a:spcBef>
              <a:spcAft>
                <a:spcPct val="0"/>
              </a:spcAft>
              <a:defRPr sz="2400">
                <a:solidFill>
                  <a:schemeClr val="tx1"/>
                </a:solidFill>
                <a:latin typeface="Times New Roman" pitchFamily="1" charset="0"/>
                <a:ea typeface="ヒラギノ角ゴ Pro W3" pitchFamily="1" charset="-128"/>
              </a:defRPr>
            </a:lvl7pPr>
            <a:lvl8pPr marL="3429000" indent="-228600" algn="ctr" eaLnBrk="0" fontAlgn="base" hangingPunct="0">
              <a:spcBef>
                <a:spcPct val="0"/>
              </a:spcBef>
              <a:spcAft>
                <a:spcPct val="0"/>
              </a:spcAft>
              <a:defRPr sz="2400">
                <a:solidFill>
                  <a:schemeClr val="tx1"/>
                </a:solidFill>
                <a:latin typeface="Times New Roman" pitchFamily="1" charset="0"/>
                <a:ea typeface="ヒラギノ角ゴ Pro W3" pitchFamily="1" charset="-128"/>
              </a:defRPr>
            </a:lvl8pPr>
            <a:lvl9pPr marL="3886200" indent="-228600" algn="ctr" eaLnBrk="0" fontAlgn="base" hangingPunct="0">
              <a:spcBef>
                <a:spcPct val="0"/>
              </a:spcBef>
              <a:spcAft>
                <a:spcPct val="0"/>
              </a:spcAft>
              <a:defRPr sz="2400">
                <a:solidFill>
                  <a:schemeClr val="tx1"/>
                </a:solidFill>
                <a:latin typeface="Times New Roman" pitchFamily="1" charset="0"/>
                <a:ea typeface="ヒラギノ角ゴ Pro W3" pitchFamily="1" charset="-128"/>
              </a:defRPr>
            </a:lvl9pPr>
          </a:lstStyle>
          <a:p>
            <a:pPr algn="r" eaLnBrk="1" hangingPunct="1">
              <a:lnSpc>
                <a:spcPct val="110000"/>
              </a:lnSpc>
              <a:spcBef>
                <a:spcPct val="20000"/>
              </a:spcBef>
              <a:buClr>
                <a:srgbClr val="F37021"/>
              </a:buClr>
              <a:defRPr/>
            </a:pPr>
            <a:r>
              <a:rPr lang="en-IN" sz="900" dirty="0" smtClean="0">
                <a:solidFill>
                  <a:schemeClr val="bg1"/>
                </a:solidFill>
                <a:latin typeface="+mn-lt"/>
              </a:rPr>
              <a:t>Courtesy of the USDA Center for Nutrition Policy and Promotion.</a:t>
            </a:r>
            <a:endParaRPr lang="en-US" altLang="en-US" sz="900" dirty="0" smtClean="0">
              <a:solidFill>
                <a:schemeClr val="bg1"/>
              </a:solidFill>
              <a:latin typeface="Arial Narrow" pitchFamily="1"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lnSpc>
                <a:spcPct val="85000"/>
              </a:lnSpc>
            </a:pPr>
            <a:r>
              <a:rPr lang="en-US" altLang="en-US"/>
              <a:t>Wellness and Stress Management </a:t>
            </a:r>
            <a:r>
              <a:rPr lang="en-US" altLang="en-US" sz="2800" b="0"/>
              <a:t>(2 of 2)</a:t>
            </a:r>
          </a:p>
        </p:txBody>
      </p:sp>
      <p:sp>
        <p:nvSpPr>
          <p:cNvPr id="20483" name="Content Placeholder 2"/>
          <p:cNvSpPr>
            <a:spLocks noGrp="1"/>
          </p:cNvSpPr>
          <p:nvPr>
            <p:ph type="body" idx="1"/>
          </p:nvPr>
        </p:nvSpPr>
        <p:spPr/>
        <p:txBody>
          <a:bodyPr/>
          <a:lstStyle/>
          <a:p>
            <a:pPr>
              <a:spcBef>
                <a:spcPct val="35000"/>
              </a:spcBef>
            </a:pPr>
            <a:r>
              <a:rPr lang="en-US" altLang="en-US"/>
              <a:t>Disease prevention</a:t>
            </a:r>
          </a:p>
          <a:p>
            <a:pPr lvl="1">
              <a:spcBef>
                <a:spcPct val="35000"/>
              </a:spcBef>
            </a:pPr>
            <a:r>
              <a:rPr lang="en-US" altLang="en-US"/>
              <a:t>Know your family’s health history.</a:t>
            </a:r>
          </a:p>
          <a:p>
            <a:pPr lvl="1">
              <a:spcBef>
                <a:spcPct val="35000"/>
              </a:spcBef>
            </a:pPr>
            <a:r>
              <a:rPr lang="en-US" altLang="en-US"/>
              <a:t>Adjust your lifestyle.</a:t>
            </a:r>
          </a:p>
          <a:p>
            <a:pPr>
              <a:spcBef>
                <a:spcPct val="35000"/>
              </a:spcBef>
            </a:pPr>
            <a:r>
              <a:rPr lang="en-US" altLang="en-US"/>
              <a:t>Balancing work, family, and health</a:t>
            </a:r>
          </a:p>
          <a:p>
            <a:pPr lvl="1">
              <a:spcBef>
                <a:spcPct val="35000"/>
              </a:spcBef>
            </a:pPr>
            <a:r>
              <a:rPr lang="en-US" altLang="en-US"/>
              <a:t>Rotate your schedule.</a:t>
            </a:r>
          </a:p>
          <a:p>
            <a:pPr lvl="1">
              <a:spcBef>
                <a:spcPct val="35000"/>
              </a:spcBef>
            </a:pPr>
            <a:r>
              <a:rPr lang="en-US" altLang="en-US"/>
              <a:t>Take time off.</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lnSpc>
                <a:spcPct val="85000"/>
              </a:lnSpc>
            </a:pPr>
            <a:r>
              <a:rPr lang="en-US" altLang="en-US"/>
              <a:t>Infectious and Communicable Diseases </a:t>
            </a:r>
            <a:r>
              <a:rPr lang="en-US" altLang="en-US" sz="2800" b="0"/>
              <a:t>(1 of 2)</a:t>
            </a:r>
          </a:p>
        </p:txBody>
      </p:sp>
      <p:sp>
        <p:nvSpPr>
          <p:cNvPr id="21507" name="Content Placeholder 2"/>
          <p:cNvSpPr>
            <a:spLocks noGrp="1"/>
          </p:cNvSpPr>
          <p:nvPr>
            <p:ph type="body" idx="1"/>
          </p:nvPr>
        </p:nvSpPr>
        <p:spPr/>
        <p:txBody>
          <a:bodyPr/>
          <a:lstStyle/>
          <a:p>
            <a:pPr eaLnBrk="1" hangingPunct="1">
              <a:spcBef>
                <a:spcPct val="35000"/>
              </a:spcBef>
            </a:pPr>
            <a:r>
              <a:rPr lang="en-US" altLang="en-US"/>
              <a:t>Infectious disease is caused by organisms within the body.</a:t>
            </a:r>
          </a:p>
          <a:p>
            <a:pPr eaLnBrk="1" hangingPunct="1">
              <a:spcBef>
                <a:spcPct val="35000"/>
              </a:spcBef>
            </a:pPr>
            <a:r>
              <a:rPr lang="en-US" altLang="en-US"/>
              <a:t>Communicable disease can be spread</a:t>
            </a:r>
          </a:p>
          <a:p>
            <a:pPr lvl="1" eaLnBrk="1" hangingPunct="1">
              <a:spcBef>
                <a:spcPct val="35000"/>
              </a:spcBef>
            </a:pPr>
            <a:r>
              <a:rPr lang="en-US" altLang="en-US"/>
              <a:t>From person to person</a:t>
            </a:r>
          </a:p>
          <a:p>
            <a:pPr lvl="1" eaLnBrk="1" hangingPunct="1">
              <a:spcBef>
                <a:spcPct val="35000"/>
              </a:spcBef>
            </a:pPr>
            <a:r>
              <a:rPr lang="en-US" altLang="en-US"/>
              <a:t>From one species to another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nSpc>
                <a:spcPct val="85000"/>
              </a:lnSpc>
            </a:pPr>
            <a:r>
              <a:rPr lang="en-US" altLang="en-US"/>
              <a:t>Infectious and Communicable Diseases </a:t>
            </a:r>
            <a:r>
              <a:rPr lang="en-US" altLang="en-US" sz="2800" b="0"/>
              <a:t>(2 of 2)</a:t>
            </a:r>
          </a:p>
        </p:txBody>
      </p:sp>
      <p:sp>
        <p:nvSpPr>
          <p:cNvPr id="22531" name="Content Placeholder 2"/>
          <p:cNvSpPr>
            <a:spLocks noGrp="1"/>
          </p:cNvSpPr>
          <p:nvPr>
            <p:ph type="body" idx="1"/>
          </p:nvPr>
        </p:nvSpPr>
        <p:spPr/>
        <p:txBody>
          <a:bodyPr/>
          <a:lstStyle/>
          <a:p>
            <a:pPr>
              <a:spcBef>
                <a:spcPct val="35000"/>
              </a:spcBef>
            </a:pPr>
            <a:r>
              <a:rPr lang="en-US" altLang="en-US"/>
              <a:t>Infection risk can be minimized by</a:t>
            </a:r>
          </a:p>
          <a:p>
            <a:pPr lvl="1">
              <a:spcBef>
                <a:spcPct val="35000"/>
              </a:spcBef>
            </a:pPr>
            <a:r>
              <a:rPr lang="en-US" altLang="en-US"/>
              <a:t>Immunizations</a:t>
            </a:r>
          </a:p>
          <a:p>
            <a:pPr lvl="1">
              <a:spcBef>
                <a:spcPct val="35000"/>
              </a:spcBef>
            </a:pPr>
            <a:r>
              <a:rPr lang="en-US" altLang="en-US"/>
              <a:t>Protective techniques</a:t>
            </a:r>
          </a:p>
          <a:p>
            <a:pPr lvl="1">
              <a:spcBef>
                <a:spcPct val="35000"/>
              </a:spcBef>
            </a:pPr>
            <a:r>
              <a:rPr lang="en-US" altLang="en-US"/>
              <a:t>Handwashing </a:t>
            </a:r>
          </a:p>
          <a:p>
            <a:pPr>
              <a:spcBef>
                <a:spcPct val="35000"/>
              </a:spcBef>
            </a:pPr>
            <a:r>
              <a:rPr lang="en-US" altLang="en-US"/>
              <a:t>Terminology</a:t>
            </a:r>
          </a:p>
          <a:p>
            <a:pPr lvl="1">
              <a:spcBef>
                <a:spcPct val="35000"/>
              </a:spcBef>
            </a:pPr>
            <a:r>
              <a:rPr lang="en-US" altLang="en-US"/>
              <a:t>Pathogen</a:t>
            </a:r>
          </a:p>
          <a:p>
            <a:pPr lvl="1">
              <a:spcBef>
                <a:spcPct val="35000"/>
              </a:spcBef>
            </a:pPr>
            <a:r>
              <a:rPr lang="en-US" altLang="en-US"/>
              <a:t>Contamination</a:t>
            </a:r>
          </a:p>
          <a:p>
            <a:pPr lvl="1">
              <a:spcBef>
                <a:spcPct val="35000"/>
              </a:spcBef>
            </a:pPr>
            <a:r>
              <a:rPr lang="en-US" altLang="en-US"/>
              <a:t>Exposure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lnSpc>
                <a:spcPct val="85000"/>
              </a:lnSpc>
            </a:pPr>
            <a:r>
              <a:rPr lang="en-US" altLang="en-US"/>
              <a:t>Routes of Transmission </a:t>
            </a:r>
            <a:r>
              <a:rPr lang="en-US" altLang="en-US" sz="2800" b="0"/>
              <a:t>(1 of 2)</a:t>
            </a:r>
          </a:p>
        </p:txBody>
      </p:sp>
      <p:sp>
        <p:nvSpPr>
          <p:cNvPr id="23555" name="Content Placeholder 2"/>
          <p:cNvSpPr>
            <a:spLocks noGrp="1"/>
          </p:cNvSpPr>
          <p:nvPr>
            <p:ph type="body" idx="1"/>
          </p:nvPr>
        </p:nvSpPr>
        <p:spPr/>
        <p:txBody>
          <a:bodyPr/>
          <a:lstStyle/>
          <a:p>
            <a:pPr eaLnBrk="1" hangingPunct="1">
              <a:spcBef>
                <a:spcPct val="35000"/>
              </a:spcBef>
              <a:buFontTx/>
              <a:buNone/>
            </a:pPr>
            <a:r>
              <a:rPr lang="en-US" altLang="en-US"/>
              <a:t>Routes include:</a:t>
            </a:r>
          </a:p>
          <a:p>
            <a:pPr eaLnBrk="1" hangingPunct="1">
              <a:spcBef>
                <a:spcPct val="35000"/>
              </a:spcBef>
            </a:pPr>
            <a:r>
              <a:rPr lang="en-US" altLang="en-US"/>
              <a:t>Direct contact (eg, blood-borne pathogens)</a:t>
            </a:r>
          </a:p>
          <a:p>
            <a:pPr eaLnBrk="1" hangingPunct="1">
              <a:spcBef>
                <a:spcPct val="35000"/>
              </a:spcBef>
            </a:pPr>
            <a:r>
              <a:rPr lang="en-US" altLang="en-US"/>
              <a:t>Indirect contact (eg, needlesticks)</a:t>
            </a:r>
          </a:p>
          <a:p>
            <a:pPr eaLnBrk="1" hangingPunct="1">
              <a:spcBef>
                <a:spcPct val="35000"/>
              </a:spcBef>
            </a:pPr>
            <a:r>
              <a:rPr lang="en-US" altLang="en-US"/>
              <a:t>Airborne transmission (eg, sneezing)</a:t>
            </a:r>
          </a:p>
          <a:p>
            <a:pPr eaLnBrk="1" hangingPunct="1">
              <a:spcBef>
                <a:spcPct val="35000"/>
              </a:spcBef>
            </a:pPr>
            <a:r>
              <a:rPr lang="en-US" altLang="en-US"/>
              <a:t>Foodborne transmission (eg, contaminated food)</a:t>
            </a:r>
          </a:p>
          <a:p>
            <a:pPr eaLnBrk="1" hangingPunct="1">
              <a:spcBef>
                <a:spcPct val="35000"/>
              </a:spcBef>
            </a:pPr>
            <a:r>
              <a:rPr lang="en-US" altLang="en-US"/>
              <a:t>Vector-borne transmission (eg, fleas)</a:t>
            </a:r>
          </a:p>
          <a:p>
            <a:pPr eaLnBrk="1" hangingPunct="1">
              <a:spcBef>
                <a:spcPct val="35000"/>
              </a:spcBef>
            </a:pPr>
            <a:endParaRPr lang="en-US"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lnSpc>
                <a:spcPct val="85000"/>
              </a:lnSpc>
            </a:pPr>
            <a:r>
              <a:rPr lang="en-US" altLang="en-US"/>
              <a:t>National EMS Education Standard Competencies </a:t>
            </a:r>
            <a:r>
              <a:rPr lang="en-US" altLang="en-US" sz="2800" b="0"/>
              <a:t>(1 of 5)</a:t>
            </a:r>
          </a:p>
        </p:txBody>
      </p:sp>
      <p:sp>
        <p:nvSpPr>
          <p:cNvPr id="6147" name="Rectangle 3"/>
          <p:cNvSpPr>
            <a:spLocks noGrp="1" noChangeArrowheads="1"/>
          </p:cNvSpPr>
          <p:nvPr>
            <p:ph type="body" idx="1"/>
            <p:custDataLst>
              <p:tags r:id="rId1"/>
            </p:custDataLst>
          </p:nvPr>
        </p:nvSpPr>
        <p:spPr/>
        <p:txBody>
          <a:bodyPr/>
          <a:lstStyle/>
          <a:p>
            <a:pPr marL="0" indent="0">
              <a:buFontTx/>
              <a:buNone/>
            </a:pPr>
            <a:r>
              <a:rPr lang="en-US" altLang="en-US" b="1"/>
              <a:t>Medicine</a:t>
            </a:r>
          </a:p>
          <a:p>
            <a:pPr marL="0" indent="0">
              <a:spcBef>
                <a:spcPct val="35000"/>
              </a:spcBef>
              <a:buFontTx/>
              <a:buNone/>
            </a:pPr>
            <a:r>
              <a:rPr lang="en-US" altLang="en-US"/>
              <a:t>Applies fundamental knowledge to provide basic emergency care and transportation based on assessment findings for an acutely ill patient.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lnSpc>
                <a:spcPct val="85000"/>
              </a:lnSpc>
            </a:pPr>
            <a:r>
              <a:rPr lang="en-US" altLang="en-US"/>
              <a:t>Routes of Transmission </a:t>
            </a:r>
            <a:r>
              <a:rPr lang="en-US" altLang="en-US" sz="2800" b="0"/>
              <a:t>(2 of 2)</a:t>
            </a:r>
          </a:p>
        </p:txBody>
      </p:sp>
      <p:pic>
        <p:nvPicPr>
          <p:cNvPr id="24579"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8025" y="2209800"/>
            <a:ext cx="404495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86338" y="2209800"/>
            <a:ext cx="3471862"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8"/>
          <p:cNvSpPr>
            <a:spLocks noChangeArrowheads="1"/>
          </p:cNvSpPr>
          <p:nvPr>
            <p:custDataLst>
              <p:tags r:id="rId1"/>
            </p:custDataLst>
          </p:nvPr>
        </p:nvSpPr>
        <p:spPr bwMode="auto">
          <a:xfrm>
            <a:off x="1306513" y="4800600"/>
            <a:ext cx="35702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algn="r" eaLnBrk="1" hangingPunct="1">
              <a:lnSpc>
                <a:spcPct val="110000"/>
              </a:lnSpc>
              <a:spcBef>
                <a:spcPct val="20000"/>
              </a:spcBef>
              <a:buClr>
                <a:srgbClr val="F37021"/>
              </a:buClr>
            </a:pPr>
            <a:r>
              <a:rPr lang="en-US" altLang="en-US" sz="900">
                <a:solidFill>
                  <a:schemeClr val="bg1"/>
                </a:solidFill>
                <a:latin typeface="Arial" charset="0"/>
              </a:rPr>
              <a:t>© DermQuest.com. Used with permission of Galderma S.A.</a:t>
            </a:r>
          </a:p>
        </p:txBody>
      </p:sp>
      <p:sp>
        <p:nvSpPr>
          <p:cNvPr id="24582" name="Rectangle 8"/>
          <p:cNvSpPr>
            <a:spLocks noChangeArrowheads="1"/>
          </p:cNvSpPr>
          <p:nvPr>
            <p:custDataLst>
              <p:tags r:id="rId2"/>
            </p:custDataLst>
          </p:nvPr>
        </p:nvSpPr>
        <p:spPr bwMode="auto">
          <a:xfrm>
            <a:off x="5627688" y="4797425"/>
            <a:ext cx="294481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algn="r"/>
            <a:r>
              <a:rPr lang="en-US" altLang="en-US" sz="900">
                <a:solidFill>
                  <a:schemeClr val="bg1"/>
                </a:solidFill>
                <a:latin typeface="Arial" charset="0"/>
              </a:rPr>
              <a:t>© James Klotz/ShutterStock, Inc.</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lnSpc>
                <a:spcPct val="85000"/>
              </a:lnSpc>
            </a:pPr>
            <a:r>
              <a:rPr lang="en-US" altLang="en-US" sz="2800"/>
              <a:t>Risk Reduction and Prevention for Infectious and Communicable Diseases </a:t>
            </a:r>
            <a:br>
              <a:rPr lang="en-US" altLang="en-US" sz="2800"/>
            </a:br>
            <a:r>
              <a:rPr lang="en-US" altLang="en-US" sz="2400" b="0"/>
              <a:t>(1 of 2)</a:t>
            </a:r>
          </a:p>
        </p:txBody>
      </p:sp>
      <p:sp>
        <p:nvSpPr>
          <p:cNvPr id="25603" name="Content Placeholder 2"/>
          <p:cNvSpPr>
            <a:spLocks noGrp="1"/>
          </p:cNvSpPr>
          <p:nvPr>
            <p:ph type="body" idx="1"/>
          </p:nvPr>
        </p:nvSpPr>
        <p:spPr/>
        <p:txBody>
          <a:bodyPr/>
          <a:lstStyle/>
          <a:p>
            <a:pPr eaLnBrk="1" hangingPunct="1">
              <a:spcBef>
                <a:spcPct val="35000"/>
              </a:spcBef>
            </a:pPr>
            <a:r>
              <a:rPr lang="en-US" altLang="en-US"/>
              <a:t>All EMTs are trained in handling blood-borne pathogens.</a:t>
            </a:r>
          </a:p>
          <a:p>
            <a:pPr eaLnBrk="1" hangingPunct="1">
              <a:spcBef>
                <a:spcPct val="35000"/>
              </a:spcBef>
            </a:pPr>
            <a:r>
              <a:rPr lang="en-US" altLang="en-US"/>
              <a:t>CDC developed standard precautions:</a:t>
            </a:r>
          </a:p>
          <a:p>
            <a:pPr lvl="1" eaLnBrk="1" hangingPunct="1">
              <a:spcBef>
                <a:spcPct val="35000"/>
              </a:spcBef>
            </a:pPr>
            <a:r>
              <a:rPr lang="en-US" altLang="en-US"/>
              <a:t>Hand hygiene</a:t>
            </a:r>
          </a:p>
          <a:p>
            <a:pPr lvl="1" eaLnBrk="1" hangingPunct="1">
              <a:spcBef>
                <a:spcPct val="35000"/>
              </a:spcBef>
            </a:pPr>
            <a:r>
              <a:rPr lang="en-US" altLang="en-US"/>
              <a:t>Personal protective equipment</a:t>
            </a:r>
          </a:p>
          <a:p>
            <a:pPr lvl="2" eaLnBrk="1" hangingPunct="1">
              <a:spcBef>
                <a:spcPct val="35000"/>
              </a:spcBef>
            </a:pPr>
            <a:r>
              <a:rPr lang="en-US" altLang="en-US" sz="2400"/>
              <a:t>Gloves</a:t>
            </a:r>
          </a:p>
          <a:p>
            <a:pPr lvl="2" eaLnBrk="1" hangingPunct="1">
              <a:spcBef>
                <a:spcPct val="35000"/>
              </a:spcBef>
            </a:pPr>
            <a:r>
              <a:rPr lang="en-US" altLang="en-US" sz="2400"/>
              <a:t>Gown</a:t>
            </a:r>
          </a:p>
          <a:p>
            <a:pPr lvl="2" eaLnBrk="1" hangingPunct="1">
              <a:spcBef>
                <a:spcPct val="35000"/>
              </a:spcBef>
            </a:pPr>
            <a:r>
              <a:rPr lang="en-US" altLang="en-US" sz="2400"/>
              <a:t>Mask, eye protection, face shield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lnSpc>
                <a:spcPct val="85000"/>
              </a:lnSpc>
            </a:pPr>
            <a:r>
              <a:rPr lang="en-US" altLang="en-US" sz="2800"/>
              <a:t>Risk Reduction and Prevention for Infectious and Communicable Diseases </a:t>
            </a:r>
            <a:br>
              <a:rPr lang="en-US" altLang="en-US" sz="2800"/>
            </a:br>
            <a:r>
              <a:rPr lang="en-US" altLang="en-US" sz="2400" b="0"/>
              <a:t>(2 of 2)</a:t>
            </a:r>
          </a:p>
        </p:txBody>
      </p:sp>
      <p:sp>
        <p:nvSpPr>
          <p:cNvPr id="46083" name="Content Placeholder 2"/>
          <p:cNvSpPr>
            <a:spLocks noGrp="1"/>
          </p:cNvSpPr>
          <p:nvPr>
            <p:ph type="body" idx="1"/>
          </p:nvPr>
        </p:nvSpPr>
        <p:spPr/>
        <p:txBody>
          <a:bodyPr/>
          <a:lstStyle/>
          <a:p>
            <a:pPr eaLnBrk="1" hangingPunct="1">
              <a:spcBef>
                <a:spcPct val="35000"/>
              </a:spcBef>
              <a:defRPr/>
            </a:pPr>
            <a:r>
              <a:rPr lang="en-US" altLang="en-US" dirty="0" smtClean="0">
                <a:cs typeface="+mn-cs"/>
              </a:rPr>
              <a:t>Patient care environment</a:t>
            </a:r>
          </a:p>
          <a:p>
            <a:pPr lvl="1" eaLnBrk="1" hangingPunct="1">
              <a:spcBef>
                <a:spcPct val="35000"/>
              </a:spcBef>
              <a:defRPr/>
            </a:pPr>
            <a:r>
              <a:rPr lang="en-US" altLang="en-US" dirty="0" smtClean="0"/>
              <a:t>Soiled patient care equipment</a:t>
            </a:r>
          </a:p>
          <a:p>
            <a:pPr lvl="1" eaLnBrk="1" hangingPunct="1">
              <a:spcBef>
                <a:spcPct val="35000"/>
              </a:spcBef>
              <a:defRPr/>
            </a:pPr>
            <a:r>
              <a:rPr lang="en-US" altLang="en-US" dirty="0" smtClean="0"/>
              <a:t>Environmental controls</a:t>
            </a:r>
          </a:p>
          <a:p>
            <a:pPr lvl="1" eaLnBrk="1" hangingPunct="1">
              <a:spcBef>
                <a:spcPct val="35000"/>
              </a:spcBef>
              <a:defRPr/>
            </a:pPr>
            <a:r>
              <a:rPr lang="en-US" altLang="en-US" dirty="0"/>
              <a:t>T</a:t>
            </a:r>
            <a:r>
              <a:rPr lang="en-US" altLang="en-US" dirty="0" smtClean="0"/>
              <a:t>extiles and laundry</a:t>
            </a:r>
          </a:p>
          <a:p>
            <a:pPr lvl="1" eaLnBrk="1" hangingPunct="1">
              <a:spcBef>
                <a:spcPct val="35000"/>
              </a:spcBef>
              <a:defRPr/>
            </a:pPr>
            <a:r>
              <a:rPr lang="en-US" altLang="en-US" dirty="0" smtClean="0"/>
              <a:t>Needles and other sharp objects</a:t>
            </a:r>
          </a:p>
          <a:p>
            <a:pPr eaLnBrk="1" hangingPunct="1">
              <a:spcBef>
                <a:spcPct val="35000"/>
              </a:spcBef>
              <a:defRPr/>
            </a:pPr>
            <a:r>
              <a:rPr lang="en-US" altLang="en-US" dirty="0" smtClean="0">
                <a:cs typeface="+mn-cs"/>
              </a:rPr>
              <a:t>Special circumstances</a:t>
            </a:r>
          </a:p>
          <a:p>
            <a:pPr lvl="1" eaLnBrk="1" hangingPunct="1">
              <a:spcBef>
                <a:spcPct val="35000"/>
              </a:spcBef>
              <a:defRPr/>
            </a:pPr>
            <a:r>
              <a:rPr lang="en-US" altLang="en-US" dirty="0"/>
              <a:t>P</a:t>
            </a:r>
            <a:r>
              <a:rPr lang="en-US" altLang="en-US" dirty="0" smtClean="0"/>
              <a:t>atient resuscitation</a:t>
            </a:r>
          </a:p>
          <a:p>
            <a:pPr lvl="1" eaLnBrk="1" hangingPunct="1">
              <a:spcBef>
                <a:spcPct val="35000"/>
              </a:spcBef>
              <a:defRPr/>
            </a:pPr>
            <a:r>
              <a:rPr lang="en-US" altLang="en-US" dirty="0"/>
              <a:t>R</a:t>
            </a:r>
            <a:r>
              <a:rPr lang="en-US" altLang="en-US" dirty="0" smtClean="0"/>
              <a:t>espiratory hygiene/cough etiquette</a:t>
            </a:r>
          </a:p>
          <a:p>
            <a:pPr marL="457200" lvl="1" indent="0" eaLnBrk="1" hangingPunct="1">
              <a:spcBef>
                <a:spcPct val="35000"/>
              </a:spcBef>
              <a:buFontTx/>
              <a:buNone/>
              <a:defRPr/>
            </a:pPr>
            <a:endParaRPr lang="en-US" alt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lnSpc>
                <a:spcPct val="85000"/>
              </a:lnSpc>
            </a:pPr>
            <a:r>
              <a:rPr lang="en-US" altLang="en-US"/>
              <a:t>Proper Hand Hygiene </a:t>
            </a:r>
            <a:r>
              <a:rPr lang="en-US" altLang="en-US" sz="2800" b="0"/>
              <a:t>(1 of 2)</a:t>
            </a:r>
          </a:p>
        </p:txBody>
      </p:sp>
      <p:sp>
        <p:nvSpPr>
          <p:cNvPr id="27651" name="Content Placeholder 2"/>
          <p:cNvSpPr>
            <a:spLocks noGrp="1"/>
          </p:cNvSpPr>
          <p:nvPr>
            <p:ph type="body" idx="1"/>
          </p:nvPr>
        </p:nvSpPr>
        <p:spPr>
          <a:xfrm>
            <a:off x="685800" y="1447800"/>
            <a:ext cx="3962400" cy="4800600"/>
          </a:xfrm>
        </p:spPr>
        <p:txBody>
          <a:bodyPr/>
          <a:lstStyle/>
          <a:p>
            <a:pPr eaLnBrk="1" hangingPunct="1">
              <a:spcBef>
                <a:spcPct val="35000"/>
              </a:spcBef>
            </a:pPr>
            <a:r>
              <a:rPr lang="en-US" altLang="en-US"/>
              <a:t>Handwashing is the simplest, yet most effective way to control disease transmission.</a:t>
            </a:r>
          </a:p>
          <a:p>
            <a:pPr eaLnBrk="1" hangingPunct="1">
              <a:spcBef>
                <a:spcPct val="35000"/>
              </a:spcBef>
            </a:pPr>
            <a:r>
              <a:rPr lang="en-US" altLang="en-US"/>
              <a:t>Wash hands before and after patient contact, even if you wear gloves.</a:t>
            </a:r>
          </a:p>
        </p:txBody>
      </p:sp>
      <p:pic>
        <p:nvPicPr>
          <p:cNvPr id="2765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54550" y="2286000"/>
            <a:ext cx="4108450"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8"/>
          <p:cNvSpPr>
            <a:spLocks noChangeArrowheads="1"/>
          </p:cNvSpPr>
          <p:nvPr>
            <p:custDataLst>
              <p:tags r:id="rId1"/>
            </p:custDataLst>
          </p:nvPr>
        </p:nvSpPr>
        <p:spPr bwMode="auto">
          <a:xfrm>
            <a:off x="5553075" y="5102225"/>
            <a:ext cx="33369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algn="r"/>
            <a:r>
              <a:rPr lang="en-US" altLang="en-US" sz="900">
                <a:solidFill>
                  <a:schemeClr val="bg1"/>
                </a:solidFill>
                <a:latin typeface="Arial" charset="0"/>
              </a:rPr>
              <a:t>© Jones &amp; Bartlett Learning. Courtesy of MIEMSS.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lnSpc>
                <a:spcPct val="85000"/>
              </a:lnSpc>
            </a:pPr>
            <a:r>
              <a:rPr lang="en-US" altLang="en-US"/>
              <a:t>Proper Hand Hygiene </a:t>
            </a:r>
            <a:r>
              <a:rPr lang="en-US" altLang="en-US" sz="2800" b="0"/>
              <a:t>(2 of 2)</a:t>
            </a:r>
          </a:p>
        </p:txBody>
      </p:sp>
      <p:sp>
        <p:nvSpPr>
          <p:cNvPr id="28675" name="Content Placeholder 2"/>
          <p:cNvSpPr>
            <a:spLocks noGrp="1"/>
          </p:cNvSpPr>
          <p:nvPr>
            <p:ph type="body" idx="1"/>
            <p:custDataLst>
              <p:tags r:id="rId1"/>
            </p:custDataLst>
          </p:nvPr>
        </p:nvSpPr>
        <p:spPr>
          <a:xfrm>
            <a:off x="685800" y="1447800"/>
            <a:ext cx="3962400" cy="4800600"/>
          </a:xfrm>
        </p:spPr>
        <p:txBody>
          <a:bodyPr/>
          <a:lstStyle/>
          <a:p>
            <a:pPr eaLnBrk="1" hangingPunct="1">
              <a:spcBef>
                <a:spcPct val="35000"/>
              </a:spcBef>
            </a:pPr>
            <a:r>
              <a:rPr lang="en-US" altLang="en-US"/>
              <a:t>If there is no running water, use a waterless handwashing substitute.</a:t>
            </a:r>
            <a:endParaRPr lang="en-US" altLang="en-US">
              <a:solidFill>
                <a:srgbClr val="000000"/>
              </a:solidFill>
            </a:endParaRPr>
          </a:p>
        </p:txBody>
      </p:sp>
      <p:pic>
        <p:nvPicPr>
          <p:cNvPr id="28676"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989138"/>
            <a:ext cx="3873500"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8"/>
          <p:cNvSpPr>
            <a:spLocks noChangeArrowheads="1"/>
          </p:cNvSpPr>
          <p:nvPr>
            <p:custDataLst>
              <p:tags r:id="rId2"/>
            </p:custDataLst>
          </p:nvPr>
        </p:nvSpPr>
        <p:spPr bwMode="auto">
          <a:xfrm>
            <a:off x="5572125" y="4833938"/>
            <a:ext cx="31908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algn="r"/>
            <a:r>
              <a:rPr lang="en-US" altLang="en-US" sz="900">
                <a:solidFill>
                  <a:schemeClr val="bg1"/>
                </a:solidFill>
                <a:latin typeface="Arial" charset="0"/>
              </a:rPr>
              <a:t>© Svanblar/ShutterStock, Inc.</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nSpc>
                <a:spcPct val="85000"/>
              </a:lnSpc>
            </a:pPr>
            <a:r>
              <a:rPr lang="en-US" altLang="en-US"/>
              <a:t>Gloves </a:t>
            </a:r>
            <a:r>
              <a:rPr lang="en-US" altLang="en-US" sz="2800" b="0"/>
              <a:t>(1 of 2)</a:t>
            </a:r>
          </a:p>
        </p:txBody>
      </p:sp>
      <p:sp>
        <p:nvSpPr>
          <p:cNvPr id="29699" name="Content Placeholder 2"/>
          <p:cNvSpPr>
            <a:spLocks noGrp="1"/>
          </p:cNvSpPr>
          <p:nvPr>
            <p:ph type="body" idx="1"/>
          </p:nvPr>
        </p:nvSpPr>
        <p:spPr>
          <a:xfrm>
            <a:off x="685800" y="1447800"/>
            <a:ext cx="3962400" cy="4800600"/>
          </a:xfrm>
        </p:spPr>
        <p:txBody>
          <a:bodyPr/>
          <a:lstStyle/>
          <a:p>
            <a:pPr>
              <a:spcBef>
                <a:spcPct val="35000"/>
              </a:spcBef>
            </a:pPr>
            <a:r>
              <a:rPr lang="en-US" altLang="en-US"/>
              <a:t>Wear gloves if there is any possibility for exposure to blood or body fluids.</a:t>
            </a:r>
          </a:p>
          <a:p>
            <a:pPr>
              <a:spcBef>
                <a:spcPct val="35000"/>
              </a:spcBef>
            </a:pPr>
            <a:r>
              <a:rPr lang="en-US" altLang="en-US"/>
              <a:t>Vinyl, nitrile, and latex gloves are effective protection.</a:t>
            </a:r>
          </a:p>
        </p:txBody>
      </p:sp>
      <p:pic>
        <p:nvPicPr>
          <p:cNvPr id="2970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5675" y="1752600"/>
            <a:ext cx="4035425"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8"/>
          <p:cNvSpPr>
            <a:spLocks noChangeArrowheads="1"/>
          </p:cNvSpPr>
          <p:nvPr>
            <p:custDataLst>
              <p:tags r:id="rId1"/>
            </p:custDataLst>
          </p:nvPr>
        </p:nvSpPr>
        <p:spPr bwMode="auto">
          <a:xfrm>
            <a:off x="5578475" y="4443413"/>
            <a:ext cx="33369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algn="r"/>
            <a:r>
              <a:rPr lang="en-US" altLang="en-US" sz="900">
                <a:solidFill>
                  <a:schemeClr val="bg1"/>
                </a:solidFill>
                <a:latin typeface="Arial" charset="0"/>
              </a:rPr>
              <a:t>© Jones &amp; Bartlett Learning.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nSpc>
                <a:spcPct val="85000"/>
              </a:lnSpc>
            </a:pPr>
            <a:r>
              <a:rPr lang="en-US" altLang="en-US"/>
              <a:t>Gloves </a:t>
            </a:r>
            <a:r>
              <a:rPr lang="en-US" altLang="en-US" sz="2800" b="0"/>
              <a:t>(2 of 2)</a:t>
            </a:r>
          </a:p>
        </p:txBody>
      </p:sp>
      <p:sp>
        <p:nvSpPr>
          <p:cNvPr id="30723" name="Content Placeholder 2"/>
          <p:cNvSpPr>
            <a:spLocks noGrp="1"/>
          </p:cNvSpPr>
          <p:nvPr>
            <p:ph type="body" idx="1"/>
          </p:nvPr>
        </p:nvSpPr>
        <p:spPr/>
        <p:txBody>
          <a:bodyPr/>
          <a:lstStyle/>
          <a:p>
            <a:pPr>
              <a:spcBef>
                <a:spcPct val="35000"/>
              </a:spcBef>
            </a:pPr>
            <a:r>
              <a:rPr lang="en-US" altLang="en-US"/>
              <a:t>Removing gloves requires a special technique. </a:t>
            </a:r>
          </a:p>
          <a:p>
            <a:pPr lvl="1">
              <a:spcBef>
                <a:spcPct val="35000"/>
              </a:spcBef>
            </a:pPr>
            <a:r>
              <a:rPr lang="en-US" altLang="en-US"/>
              <a:t>Avoid contaminating yourself with materials on the outside of the gloves.</a:t>
            </a:r>
            <a:br>
              <a:rPr lang="en-US" altLang="en-US"/>
            </a:br>
            <a:endParaRPr lang="en-US" altLang="en-US" sz="20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nSpc>
                <a:spcPct val="85000"/>
              </a:lnSpc>
            </a:pPr>
            <a:r>
              <a:rPr lang="en-US" altLang="en-US"/>
              <a:t>Eye Protection and Face Shields</a:t>
            </a:r>
          </a:p>
        </p:txBody>
      </p:sp>
      <p:sp>
        <p:nvSpPr>
          <p:cNvPr id="31747" name="Content Placeholder 2"/>
          <p:cNvSpPr>
            <a:spLocks noGrp="1"/>
          </p:cNvSpPr>
          <p:nvPr>
            <p:ph type="body" idx="1"/>
          </p:nvPr>
        </p:nvSpPr>
        <p:spPr>
          <a:xfrm>
            <a:off x="685800" y="1447800"/>
            <a:ext cx="3886200" cy="4800600"/>
          </a:xfrm>
        </p:spPr>
        <p:txBody>
          <a:bodyPr/>
          <a:lstStyle/>
          <a:p>
            <a:pPr>
              <a:spcBef>
                <a:spcPct val="35000"/>
              </a:spcBef>
            </a:pPr>
            <a:r>
              <a:rPr lang="en-US" altLang="en-US"/>
              <a:t>Eye protection protects from blood splatters.</a:t>
            </a:r>
          </a:p>
          <a:p>
            <a:pPr>
              <a:spcBef>
                <a:spcPct val="35000"/>
              </a:spcBef>
            </a:pPr>
            <a:r>
              <a:rPr lang="en-US" altLang="en-US"/>
              <a:t>Prescription glasses are not adequate.</a:t>
            </a:r>
          </a:p>
          <a:p>
            <a:pPr>
              <a:spcBef>
                <a:spcPct val="35000"/>
              </a:spcBef>
            </a:pPr>
            <a:r>
              <a:rPr lang="en-US" altLang="en-US"/>
              <a:t>Goggles or face shields are best.</a:t>
            </a:r>
            <a:endParaRPr lang="en-US" altLang="en-US">
              <a:solidFill>
                <a:srgbClr val="000000"/>
              </a:solidFill>
            </a:endParaRPr>
          </a:p>
        </p:txBody>
      </p:sp>
      <p:pic>
        <p:nvPicPr>
          <p:cNvPr id="3174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73600" y="1739900"/>
            <a:ext cx="3965575" cy="312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8"/>
          <p:cNvSpPr>
            <a:spLocks noChangeArrowheads="1"/>
          </p:cNvSpPr>
          <p:nvPr>
            <p:custDataLst>
              <p:tags r:id="rId1"/>
            </p:custDataLst>
          </p:nvPr>
        </p:nvSpPr>
        <p:spPr bwMode="auto">
          <a:xfrm>
            <a:off x="5424488" y="4868863"/>
            <a:ext cx="33385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algn="r"/>
            <a:r>
              <a:rPr lang="en-US" altLang="en-US" sz="900">
                <a:solidFill>
                  <a:schemeClr val="bg1"/>
                </a:solidFill>
                <a:latin typeface="Arial" charset="0"/>
              </a:rPr>
              <a:t>© Jones &amp; Bartlett Learning. Courtesy of MIEMSS.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nSpc>
                <a:spcPct val="85000"/>
              </a:lnSpc>
            </a:pPr>
            <a:r>
              <a:rPr lang="en-US" altLang="en-US"/>
              <a:t>Gowns</a:t>
            </a:r>
          </a:p>
        </p:txBody>
      </p:sp>
      <p:sp>
        <p:nvSpPr>
          <p:cNvPr id="32771" name="Content Placeholder 2"/>
          <p:cNvSpPr>
            <a:spLocks noGrp="1"/>
          </p:cNvSpPr>
          <p:nvPr>
            <p:ph type="body" idx="1"/>
          </p:nvPr>
        </p:nvSpPr>
        <p:spPr/>
        <p:txBody>
          <a:bodyPr/>
          <a:lstStyle/>
          <a:p>
            <a:pPr>
              <a:spcBef>
                <a:spcPct val="35000"/>
              </a:spcBef>
            </a:pPr>
            <a:r>
              <a:rPr lang="en-US" altLang="en-US"/>
              <a:t>Provide protection from extensive blood splatter</a:t>
            </a:r>
          </a:p>
          <a:p>
            <a:pPr>
              <a:spcBef>
                <a:spcPct val="35000"/>
              </a:spcBef>
            </a:pPr>
            <a:r>
              <a:rPr lang="en-US" altLang="en-US"/>
              <a:t>May not be practical in many situations</a:t>
            </a:r>
          </a:p>
          <a:p>
            <a:pPr lvl="1">
              <a:spcBef>
                <a:spcPct val="35000"/>
              </a:spcBef>
            </a:pPr>
            <a:r>
              <a:rPr lang="en-US" altLang="en-US"/>
              <a:t>May even pose a risk for injury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nSpc>
                <a:spcPct val="85000"/>
              </a:lnSpc>
            </a:pPr>
            <a:r>
              <a:rPr lang="en-US" altLang="en-US"/>
              <a:t>Masks, Respirators, and Barrier Devices </a:t>
            </a:r>
            <a:r>
              <a:rPr lang="en-US" altLang="en-US" sz="2800" b="0"/>
              <a:t>(1 of 2)</a:t>
            </a:r>
          </a:p>
        </p:txBody>
      </p:sp>
      <p:sp>
        <p:nvSpPr>
          <p:cNvPr id="33795" name="Content Placeholder 2"/>
          <p:cNvSpPr>
            <a:spLocks noGrp="1"/>
          </p:cNvSpPr>
          <p:nvPr>
            <p:ph type="body" idx="1"/>
          </p:nvPr>
        </p:nvSpPr>
        <p:spPr>
          <a:xfrm>
            <a:off x="685800" y="1447800"/>
            <a:ext cx="3962400" cy="4800600"/>
          </a:xfrm>
        </p:spPr>
        <p:txBody>
          <a:bodyPr/>
          <a:lstStyle/>
          <a:p>
            <a:pPr>
              <a:spcBef>
                <a:spcPct val="35000"/>
              </a:spcBef>
            </a:pPr>
            <a:r>
              <a:rPr lang="en-US" altLang="en-US" sz="2400"/>
              <a:t>Standard surgical mask for fluid spatter</a:t>
            </a:r>
          </a:p>
          <a:p>
            <a:pPr>
              <a:spcBef>
                <a:spcPct val="35000"/>
              </a:spcBef>
            </a:pPr>
            <a:r>
              <a:rPr lang="en-US" altLang="en-US" sz="2400"/>
              <a:t>Surgical mask on patient with communicable disease</a:t>
            </a:r>
          </a:p>
          <a:p>
            <a:pPr lvl="1">
              <a:spcBef>
                <a:spcPct val="35000"/>
              </a:spcBef>
            </a:pPr>
            <a:r>
              <a:rPr lang="en-US" altLang="en-US" sz="2200"/>
              <a:t>Mask with particulate air respirator on yourself if disease is tuberculosis</a:t>
            </a:r>
          </a:p>
        </p:txBody>
      </p:sp>
      <p:pic>
        <p:nvPicPr>
          <p:cNvPr id="3379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676400"/>
            <a:ext cx="2879725"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8"/>
          <p:cNvSpPr>
            <a:spLocks noChangeArrowheads="1"/>
          </p:cNvSpPr>
          <p:nvPr>
            <p:custDataLst>
              <p:tags r:id="rId1"/>
            </p:custDataLst>
          </p:nvPr>
        </p:nvSpPr>
        <p:spPr bwMode="auto">
          <a:xfrm>
            <a:off x="5600700" y="5529263"/>
            <a:ext cx="28797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algn="r"/>
            <a:r>
              <a:rPr lang="en-US" altLang="en-US" sz="900">
                <a:solidFill>
                  <a:schemeClr val="bg1"/>
                </a:solidFill>
                <a:latin typeface="Arial" charset="0"/>
              </a:rPr>
              <a:t>© Jones &amp; Bartlett Learning. Courtesy of MIEMSS.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lnSpc>
                <a:spcPct val="85000"/>
              </a:lnSpc>
            </a:pPr>
            <a:r>
              <a:rPr lang="en-US" altLang="en-US"/>
              <a:t>National EMS Education Standard Competencies </a:t>
            </a:r>
            <a:r>
              <a:rPr lang="en-US" altLang="en-US" sz="2800" b="0"/>
              <a:t>(2 of 5)</a:t>
            </a:r>
          </a:p>
        </p:txBody>
      </p:sp>
      <p:sp>
        <p:nvSpPr>
          <p:cNvPr id="7171" name="Rectangle 3"/>
          <p:cNvSpPr>
            <a:spLocks noGrp="1" noChangeArrowheads="1"/>
          </p:cNvSpPr>
          <p:nvPr>
            <p:ph type="body" idx="1"/>
            <p:custDataLst>
              <p:tags r:id="rId1"/>
            </p:custDataLst>
          </p:nvPr>
        </p:nvSpPr>
        <p:spPr/>
        <p:txBody>
          <a:bodyPr/>
          <a:lstStyle/>
          <a:p>
            <a:pPr>
              <a:buFontTx/>
              <a:buNone/>
            </a:pPr>
            <a:r>
              <a:rPr lang="en-US" altLang="en-US" b="1"/>
              <a:t>Infectious Diseases</a:t>
            </a:r>
          </a:p>
          <a:p>
            <a:pPr>
              <a:buFontTx/>
              <a:buNone/>
            </a:pPr>
            <a:r>
              <a:rPr lang="en-US" altLang="en-US"/>
              <a:t>Awareness of</a:t>
            </a:r>
          </a:p>
          <a:p>
            <a:pPr>
              <a:spcBef>
                <a:spcPct val="35000"/>
              </a:spcBef>
            </a:pPr>
            <a:r>
              <a:rPr lang="en-US" altLang="en-US"/>
              <a:t>How to decontaminate equipment after treating a patient </a:t>
            </a:r>
          </a:p>
          <a:p>
            <a:pPr>
              <a:spcBef>
                <a:spcPct val="35000"/>
              </a:spcBef>
              <a:buFontTx/>
              <a:buNone/>
            </a:pPr>
            <a:r>
              <a:rPr lang="en-US" altLang="en-US"/>
              <a:t>Assessment and management of</a:t>
            </a:r>
          </a:p>
          <a:p>
            <a:pPr>
              <a:spcBef>
                <a:spcPct val="35000"/>
              </a:spcBef>
            </a:pPr>
            <a:r>
              <a:rPr lang="en-US" altLang="en-US"/>
              <a:t>How to decontaminate the ambulance and equipment after treating a patient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nSpc>
                <a:spcPct val="85000"/>
              </a:lnSpc>
            </a:pPr>
            <a:r>
              <a:rPr lang="en-US" altLang="en-US"/>
              <a:t>Masks, Respirators, and Barrier Devices </a:t>
            </a:r>
            <a:r>
              <a:rPr lang="en-US" altLang="en-US" sz="2800" b="0"/>
              <a:t>(2 of 2)</a:t>
            </a:r>
          </a:p>
        </p:txBody>
      </p:sp>
      <p:sp>
        <p:nvSpPr>
          <p:cNvPr id="34819" name="Content Placeholder 2"/>
          <p:cNvSpPr>
            <a:spLocks noGrp="1"/>
          </p:cNvSpPr>
          <p:nvPr>
            <p:ph type="body" idx="1"/>
          </p:nvPr>
        </p:nvSpPr>
        <p:spPr>
          <a:xfrm>
            <a:off x="685800" y="1447800"/>
            <a:ext cx="3962400" cy="4800600"/>
          </a:xfrm>
        </p:spPr>
        <p:txBody>
          <a:bodyPr/>
          <a:lstStyle/>
          <a:p>
            <a:pPr>
              <a:spcBef>
                <a:spcPct val="35000"/>
              </a:spcBef>
            </a:pPr>
            <a:r>
              <a:rPr lang="en-US" altLang="en-US" sz="2400"/>
              <a:t>Mouth-to-mouth resuscitation may transmit disease</a:t>
            </a:r>
          </a:p>
          <a:p>
            <a:pPr>
              <a:spcBef>
                <a:spcPct val="35000"/>
              </a:spcBef>
            </a:pPr>
            <a:r>
              <a:rPr lang="en-US" altLang="en-US" sz="2400"/>
              <a:t>With an infected patient, use:</a:t>
            </a:r>
          </a:p>
          <a:p>
            <a:pPr lvl="1">
              <a:spcBef>
                <a:spcPct val="35000"/>
              </a:spcBef>
            </a:pPr>
            <a:r>
              <a:rPr lang="en-US" altLang="en-US" sz="2200"/>
              <a:t>Pocket mask</a:t>
            </a:r>
          </a:p>
          <a:p>
            <a:pPr lvl="1">
              <a:spcBef>
                <a:spcPct val="35000"/>
              </a:spcBef>
            </a:pPr>
            <a:r>
              <a:rPr lang="en-US" altLang="en-US" sz="2200"/>
              <a:t>Bag-valve mask</a:t>
            </a:r>
          </a:p>
          <a:p>
            <a:pPr>
              <a:spcBef>
                <a:spcPct val="35000"/>
              </a:spcBef>
            </a:pPr>
            <a:r>
              <a:rPr lang="en-US" altLang="en-US" sz="2400"/>
              <a:t>Dispose of these devices according to local guidelines</a:t>
            </a:r>
          </a:p>
        </p:txBody>
      </p:sp>
      <p:pic>
        <p:nvPicPr>
          <p:cNvPr id="3482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54650" y="1771650"/>
            <a:ext cx="2682875"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Rectangle 8"/>
          <p:cNvSpPr>
            <a:spLocks noChangeArrowheads="1"/>
          </p:cNvSpPr>
          <p:nvPr>
            <p:custDataLst>
              <p:tags r:id="rId1"/>
            </p:custDataLst>
          </p:nvPr>
        </p:nvSpPr>
        <p:spPr bwMode="auto">
          <a:xfrm>
            <a:off x="5784850" y="5408613"/>
            <a:ext cx="24447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algn="r"/>
            <a:r>
              <a:rPr lang="en-US" altLang="en-US" sz="900">
                <a:solidFill>
                  <a:schemeClr val="bg1"/>
                </a:solidFill>
                <a:latin typeface="Arial" charset="0"/>
              </a:rPr>
              <a:t>© Bart_J/Shutterstock, Inc.</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nSpc>
                <a:spcPct val="85000"/>
              </a:lnSpc>
            </a:pPr>
            <a:r>
              <a:rPr lang="en-US" altLang="en-US"/>
              <a:t>Proper Disposal of Sharps </a:t>
            </a:r>
          </a:p>
        </p:txBody>
      </p:sp>
      <p:sp>
        <p:nvSpPr>
          <p:cNvPr id="35843" name="Content Placeholder 2"/>
          <p:cNvSpPr>
            <a:spLocks noGrp="1"/>
          </p:cNvSpPr>
          <p:nvPr>
            <p:ph type="body" idx="1"/>
          </p:nvPr>
        </p:nvSpPr>
        <p:spPr>
          <a:xfrm>
            <a:off x="685800" y="1447800"/>
            <a:ext cx="3962400" cy="4800600"/>
          </a:xfrm>
        </p:spPr>
        <p:txBody>
          <a:bodyPr/>
          <a:lstStyle/>
          <a:p>
            <a:pPr>
              <a:spcBef>
                <a:spcPct val="35000"/>
              </a:spcBef>
            </a:pPr>
            <a:r>
              <a:rPr lang="en-US" altLang="en-US"/>
              <a:t>Proper disposal helps avoid HIV and hepatitis</a:t>
            </a:r>
          </a:p>
          <a:p>
            <a:pPr lvl="1">
              <a:spcBef>
                <a:spcPct val="35000"/>
              </a:spcBef>
            </a:pPr>
            <a:r>
              <a:rPr lang="en-US" altLang="en-US"/>
              <a:t>Do not recap, break, or bend needles.</a:t>
            </a:r>
          </a:p>
          <a:p>
            <a:pPr lvl="1">
              <a:spcBef>
                <a:spcPct val="35000"/>
              </a:spcBef>
            </a:pPr>
            <a:r>
              <a:rPr lang="en-US" altLang="en-US"/>
              <a:t>Dispose of used sharp items in an </a:t>
            </a:r>
            <a:br>
              <a:rPr lang="en-US" altLang="en-US"/>
            </a:br>
            <a:r>
              <a:rPr lang="en-US" altLang="en-US"/>
              <a:t>approved closed </a:t>
            </a:r>
            <a:br>
              <a:rPr lang="en-US" altLang="en-US"/>
            </a:br>
            <a:r>
              <a:rPr lang="en-US" altLang="en-US"/>
              <a:t>container.</a:t>
            </a:r>
          </a:p>
        </p:txBody>
      </p:sp>
      <p:pic>
        <p:nvPicPr>
          <p:cNvPr id="3584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76788" y="1676400"/>
            <a:ext cx="3529012"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8"/>
          <p:cNvSpPr>
            <a:spLocks noChangeArrowheads="1"/>
          </p:cNvSpPr>
          <p:nvPr>
            <p:custDataLst>
              <p:tags r:id="rId1"/>
            </p:custDataLst>
          </p:nvPr>
        </p:nvSpPr>
        <p:spPr bwMode="auto">
          <a:xfrm>
            <a:off x="5524500" y="4660900"/>
            <a:ext cx="2895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algn="r"/>
            <a:r>
              <a:rPr lang="en-US" altLang="en-US" sz="900">
                <a:solidFill>
                  <a:schemeClr val="bg1"/>
                </a:solidFill>
                <a:latin typeface="Arial" charset="0"/>
              </a:rPr>
              <a:t>© Jones &amp; Bartlett Learning. Courtesy of MIEMSS.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pPr>
            <a:r>
              <a:rPr lang="en-US" altLang="en-US"/>
              <a:t>Employer Responsibilities</a:t>
            </a:r>
          </a:p>
        </p:txBody>
      </p:sp>
      <p:sp>
        <p:nvSpPr>
          <p:cNvPr id="36867" name="Content Placeholder 2"/>
          <p:cNvSpPr>
            <a:spLocks noGrp="1"/>
          </p:cNvSpPr>
          <p:nvPr>
            <p:ph type="body" idx="1"/>
          </p:nvPr>
        </p:nvSpPr>
        <p:spPr/>
        <p:txBody>
          <a:bodyPr/>
          <a:lstStyle/>
          <a:p>
            <a:pPr>
              <a:spcBef>
                <a:spcPct val="35000"/>
              </a:spcBef>
            </a:pPr>
            <a:r>
              <a:rPr lang="en-US" altLang="en-US"/>
              <a:t>No guarantee of a 100% risk-free environment</a:t>
            </a:r>
          </a:p>
          <a:p>
            <a:pPr lvl="1">
              <a:spcBef>
                <a:spcPct val="35000"/>
              </a:spcBef>
            </a:pPr>
            <a:r>
              <a:rPr lang="en-US" altLang="en-US"/>
              <a:t>Risk of exposure to communicable disease is a hazard of your job.</a:t>
            </a:r>
          </a:p>
          <a:p>
            <a:pPr lvl="1">
              <a:spcBef>
                <a:spcPct val="35000"/>
              </a:spcBef>
            </a:pPr>
            <a:r>
              <a:rPr lang="en-US" altLang="en-US"/>
              <a:t>Know your department’s infection control plan and follow it! </a:t>
            </a:r>
          </a:p>
          <a:p>
            <a:pPr>
              <a:spcBef>
                <a:spcPct val="35000"/>
              </a:spcBef>
            </a:pPr>
            <a:endParaRPr lang="en-US"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lnSpc>
                <a:spcPct val="85000"/>
              </a:lnSpc>
            </a:pPr>
            <a:r>
              <a:rPr lang="en-US" altLang="en-US"/>
              <a:t>Establishing an Infection Control Routine </a:t>
            </a:r>
            <a:endParaRPr lang="en-US" altLang="en-US" sz="2800" b="0"/>
          </a:p>
        </p:txBody>
      </p:sp>
      <p:sp>
        <p:nvSpPr>
          <p:cNvPr id="37891" name="Content Placeholder 2"/>
          <p:cNvSpPr>
            <a:spLocks noGrp="1"/>
          </p:cNvSpPr>
          <p:nvPr>
            <p:ph type="body" idx="1"/>
          </p:nvPr>
        </p:nvSpPr>
        <p:spPr/>
        <p:txBody>
          <a:bodyPr/>
          <a:lstStyle/>
          <a:p>
            <a:pPr eaLnBrk="1" hangingPunct="1">
              <a:spcBef>
                <a:spcPct val="35000"/>
              </a:spcBef>
            </a:pPr>
            <a:r>
              <a:rPr lang="en-US" altLang="en-US"/>
              <a:t>Infection control should be part of your daily routine.</a:t>
            </a:r>
          </a:p>
          <a:p>
            <a:pPr eaLnBrk="1" hangingPunct="1">
              <a:spcBef>
                <a:spcPct val="35000"/>
              </a:spcBef>
            </a:pPr>
            <a:r>
              <a:rPr lang="en-US" altLang="en-US"/>
              <a:t>Clean the ambulance after each run and on a daily basis.</a:t>
            </a:r>
          </a:p>
          <a:p>
            <a:pPr eaLnBrk="1" hangingPunct="1">
              <a:spcBef>
                <a:spcPct val="35000"/>
              </a:spcBef>
            </a:pPr>
            <a:r>
              <a:rPr lang="en-US" altLang="en-US"/>
              <a:t>Cleaning should be done at the hospital whenever possible.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lnSpc>
                <a:spcPct val="85000"/>
              </a:lnSpc>
            </a:pPr>
            <a:r>
              <a:rPr lang="en-US" altLang="en-US"/>
              <a:t>Immunity</a:t>
            </a:r>
          </a:p>
        </p:txBody>
      </p:sp>
      <p:sp>
        <p:nvSpPr>
          <p:cNvPr id="38915" name="Content Placeholder 2"/>
          <p:cNvSpPr>
            <a:spLocks noGrp="1"/>
          </p:cNvSpPr>
          <p:nvPr>
            <p:ph type="body" idx="1"/>
          </p:nvPr>
        </p:nvSpPr>
        <p:spPr/>
        <p:txBody>
          <a:bodyPr/>
          <a:lstStyle/>
          <a:p>
            <a:pPr eaLnBrk="1" hangingPunct="1">
              <a:spcBef>
                <a:spcPct val="35000"/>
              </a:spcBef>
            </a:pPr>
            <a:r>
              <a:rPr lang="en-US" altLang="en-US"/>
              <a:t>Even if germs reach you, you may not become infected.</a:t>
            </a:r>
          </a:p>
          <a:p>
            <a:pPr lvl="1" eaLnBrk="1" hangingPunct="1">
              <a:spcBef>
                <a:spcPct val="35000"/>
              </a:spcBef>
            </a:pPr>
            <a:r>
              <a:rPr lang="en-US" altLang="en-US"/>
              <a:t>You may be immune.</a:t>
            </a:r>
          </a:p>
          <a:p>
            <a:pPr eaLnBrk="1" hangingPunct="1">
              <a:spcBef>
                <a:spcPct val="35000"/>
              </a:spcBef>
            </a:pPr>
            <a:r>
              <a:rPr lang="en-US" altLang="en-US"/>
              <a:t>Preventive measures</a:t>
            </a:r>
          </a:p>
          <a:p>
            <a:pPr lvl="1" eaLnBrk="1" hangingPunct="1">
              <a:spcBef>
                <a:spcPct val="35000"/>
              </a:spcBef>
            </a:pPr>
            <a:r>
              <a:rPr lang="en-US" altLang="en-US"/>
              <a:t>Maintain your personal health.</a:t>
            </a:r>
          </a:p>
          <a:p>
            <a:pPr lvl="1" eaLnBrk="1" hangingPunct="1">
              <a:spcBef>
                <a:spcPct val="35000"/>
              </a:spcBef>
            </a:pPr>
            <a:r>
              <a:rPr lang="en-US" altLang="en-US"/>
              <a:t>Receive immunizations.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lnSpc>
                <a:spcPct val="85000"/>
              </a:lnSpc>
            </a:pPr>
            <a:r>
              <a:rPr lang="en-US" altLang="en-US"/>
              <a:t>General Postexposure Management</a:t>
            </a:r>
          </a:p>
        </p:txBody>
      </p:sp>
      <p:sp>
        <p:nvSpPr>
          <p:cNvPr id="39939" name="Content Placeholder 2"/>
          <p:cNvSpPr>
            <a:spLocks noGrp="1"/>
          </p:cNvSpPr>
          <p:nvPr>
            <p:ph type="body" idx="1"/>
          </p:nvPr>
        </p:nvSpPr>
        <p:spPr/>
        <p:txBody>
          <a:bodyPr/>
          <a:lstStyle/>
          <a:p>
            <a:pPr eaLnBrk="1" hangingPunct="1">
              <a:spcBef>
                <a:spcPct val="35000"/>
              </a:spcBef>
            </a:pPr>
            <a:r>
              <a:rPr lang="en-US" altLang="en-US"/>
              <a:t>If you are exposed to a patient’s blood or bodily fluids:</a:t>
            </a:r>
          </a:p>
          <a:p>
            <a:pPr lvl="1" eaLnBrk="1" hangingPunct="1">
              <a:spcBef>
                <a:spcPct val="35000"/>
              </a:spcBef>
            </a:pPr>
            <a:r>
              <a:rPr lang="en-US" altLang="en-US"/>
              <a:t>Turn over patient care to another EMS provider.</a:t>
            </a:r>
          </a:p>
          <a:p>
            <a:pPr lvl="1" eaLnBrk="1" hangingPunct="1">
              <a:spcBef>
                <a:spcPct val="35000"/>
              </a:spcBef>
            </a:pPr>
            <a:r>
              <a:rPr lang="en-US" altLang="en-US"/>
              <a:t>Clean the exposed area.</a:t>
            </a:r>
          </a:p>
          <a:p>
            <a:pPr lvl="1" eaLnBrk="1" hangingPunct="1">
              <a:spcBef>
                <a:spcPct val="35000"/>
              </a:spcBef>
            </a:pPr>
            <a:r>
              <a:rPr lang="en-US" altLang="en-US"/>
              <a:t>Rinse your eyes if necessary (20 minutes).</a:t>
            </a:r>
          </a:p>
          <a:p>
            <a:pPr lvl="1" eaLnBrk="1" hangingPunct="1">
              <a:spcBef>
                <a:spcPct val="35000"/>
              </a:spcBef>
            </a:pPr>
            <a:r>
              <a:rPr lang="en-US" altLang="en-US"/>
              <a:t>Activate your department’s infection control plan.</a:t>
            </a:r>
          </a:p>
          <a:p>
            <a:pPr lvl="1" eaLnBrk="1" hangingPunct="1">
              <a:spcBef>
                <a:spcPct val="35000"/>
              </a:spcBef>
            </a:pPr>
            <a:r>
              <a:rPr lang="en-US" altLang="en-US"/>
              <a:t>Complete an exposure report.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nSpc>
                <a:spcPct val="85000"/>
              </a:lnSpc>
            </a:pPr>
            <a:r>
              <a:rPr lang="en-US" altLang="en-US"/>
              <a:t>Scene Safety</a:t>
            </a:r>
            <a:endParaRPr lang="en-US" altLang="en-US" sz="2800" b="0"/>
          </a:p>
        </p:txBody>
      </p:sp>
      <p:sp>
        <p:nvSpPr>
          <p:cNvPr id="78851" name="Rectangle 3"/>
          <p:cNvSpPr>
            <a:spLocks noGrp="1" noChangeArrowheads="1"/>
          </p:cNvSpPr>
          <p:nvPr>
            <p:ph type="body" idx="1"/>
          </p:nvPr>
        </p:nvSpPr>
        <p:spPr/>
        <p:txBody>
          <a:bodyPr/>
          <a:lstStyle/>
          <a:p>
            <a:pPr>
              <a:spcBef>
                <a:spcPct val="35000"/>
              </a:spcBef>
              <a:defRPr/>
            </a:pPr>
            <a:r>
              <a:rPr lang="en-US" altLang="en-US" dirty="0" smtClean="0">
                <a:cs typeface="+mn-cs"/>
              </a:rPr>
              <a:t>Begin protecting yourself as soon as you are dispatched. </a:t>
            </a:r>
          </a:p>
          <a:p>
            <a:pPr>
              <a:spcBef>
                <a:spcPct val="35000"/>
              </a:spcBef>
              <a:defRPr/>
            </a:pPr>
            <a:r>
              <a:rPr lang="en-US" kern="1200" dirty="0" smtClean="0">
                <a:cs typeface="+mn-cs"/>
              </a:rPr>
              <a:t>Continue to protect yourself once on scene.</a:t>
            </a:r>
          </a:p>
          <a:p>
            <a:pPr marL="0" indent="0">
              <a:spcBef>
                <a:spcPct val="35000"/>
              </a:spcBef>
              <a:buFontTx/>
              <a:buNone/>
              <a:defRPr/>
            </a:pPr>
            <a:endParaRPr lang="en-US" kern="1200" dirty="0" smtClean="0">
              <a:solidFill>
                <a:srgbClr val="FF0000"/>
              </a:solidFill>
              <a:cs typeface="+mn-cs"/>
            </a:endParaRPr>
          </a:p>
          <a:p>
            <a:pPr>
              <a:spcBef>
                <a:spcPct val="35000"/>
              </a:spcBef>
              <a:defRPr/>
            </a:pPr>
            <a:endParaRPr lang="en-US" altLang="en-US" dirty="0" smtClean="0">
              <a:cs typeface="+mn-cs"/>
            </a:endParaRPr>
          </a:p>
        </p:txBody>
      </p:sp>
      <p:pic>
        <p:nvPicPr>
          <p:cNvPr id="4096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352800"/>
            <a:ext cx="5181600"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8"/>
          <p:cNvSpPr>
            <a:spLocks noChangeArrowheads="1"/>
          </p:cNvSpPr>
          <p:nvPr>
            <p:custDataLst>
              <p:tags r:id="rId1"/>
            </p:custDataLst>
          </p:nvPr>
        </p:nvSpPr>
        <p:spPr bwMode="auto">
          <a:xfrm>
            <a:off x="4819650" y="6145213"/>
            <a:ext cx="24447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algn="r"/>
            <a:r>
              <a:rPr lang="en-US" altLang="en-US" sz="900">
                <a:solidFill>
                  <a:schemeClr val="bg1"/>
                </a:solidFill>
                <a:latin typeface="Arial" charset="0"/>
              </a:rPr>
              <a:t>© Glen E. Ellman.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lnSpc>
                <a:spcPct val="85000"/>
              </a:lnSpc>
            </a:pPr>
            <a:r>
              <a:rPr lang="en-US" altLang="en-US"/>
              <a:t>Scene Hazards </a:t>
            </a:r>
            <a:r>
              <a:rPr lang="en-US" altLang="en-US" sz="2800" b="0"/>
              <a:t>(1 of 4)</a:t>
            </a:r>
          </a:p>
        </p:txBody>
      </p:sp>
      <p:sp>
        <p:nvSpPr>
          <p:cNvPr id="41987" name="Content Placeholder 2"/>
          <p:cNvSpPr>
            <a:spLocks noGrp="1"/>
          </p:cNvSpPr>
          <p:nvPr>
            <p:ph type="body" idx="1"/>
          </p:nvPr>
        </p:nvSpPr>
        <p:spPr>
          <a:xfrm>
            <a:off x="685800" y="1447800"/>
            <a:ext cx="4191000" cy="4800600"/>
          </a:xfrm>
        </p:spPr>
        <p:txBody>
          <a:bodyPr/>
          <a:lstStyle/>
          <a:p>
            <a:pPr eaLnBrk="1" hangingPunct="1">
              <a:spcBef>
                <a:spcPct val="35000"/>
              </a:spcBef>
            </a:pPr>
            <a:r>
              <a:rPr lang="en-US" altLang="en-US"/>
              <a:t>Hazardous materials</a:t>
            </a:r>
          </a:p>
          <a:p>
            <a:pPr lvl="1" eaLnBrk="1" hangingPunct="1">
              <a:spcBef>
                <a:spcPct val="35000"/>
              </a:spcBef>
            </a:pPr>
            <a:r>
              <a:rPr lang="en-US" altLang="en-US"/>
              <a:t>Identify what you can from a distance.</a:t>
            </a:r>
          </a:p>
          <a:p>
            <a:pPr lvl="1" eaLnBrk="1" hangingPunct="1">
              <a:spcBef>
                <a:spcPct val="35000"/>
              </a:spcBef>
            </a:pPr>
            <a:r>
              <a:rPr lang="en-US" altLang="en-US"/>
              <a:t>Do not enter unless safe to do so.</a:t>
            </a:r>
          </a:p>
        </p:txBody>
      </p:sp>
      <p:pic>
        <p:nvPicPr>
          <p:cNvPr id="4198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75288" y="1600200"/>
            <a:ext cx="3048000"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p:cNvSpPr>
            <a:spLocks noChangeArrowheads="1"/>
          </p:cNvSpPr>
          <p:nvPr>
            <p:custDataLst>
              <p:tags r:id="rId1"/>
            </p:custDataLst>
          </p:nvPr>
        </p:nvSpPr>
        <p:spPr bwMode="auto">
          <a:xfrm>
            <a:off x="5576888" y="5892800"/>
            <a:ext cx="3048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 charset="0"/>
                <a:ea typeface="ヒラギノ角ゴ Pro W3" pitchFamily="1" charset="-128"/>
              </a:defRPr>
            </a:lvl1pPr>
            <a:lvl2pPr marL="742950" indent="-285750" eaLnBrk="0" hangingPunct="0">
              <a:defRPr sz="2400">
                <a:solidFill>
                  <a:schemeClr val="tx1"/>
                </a:solidFill>
                <a:latin typeface="Times New Roman" pitchFamily="1" charset="0"/>
                <a:ea typeface="ヒラギノ角ゴ Pro W3" pitchFamily="1" charset="-128"/>
              </a:defRPr>
            </a:lvl2pPr>
            <a:lvl3pPr marL="1143000" indent="-228600" eaLnBrk="0" hangingPunct="0">
              <a:defRPr sz="2400">
                <a:solidFill>
                  <a:schemeClr val="tx1"/>
                </a:solidFill>
                <a:latin typeface="Times New Roman" pitchFamily="1" charset="0"/>
                <a:ea typeface="ヒラギノ角ゴ Pro W3" pitchFamily="1" charset="-128"/>
              </a:defRPr>
            </a:lvl3pPr>
            <a:lvl4pPr marL="1600200" indent="-228600" eaLnBrk="0" hangingPunct="0">
              <a:defRPr sz="2400">
                <a:solidFill>
                  <a:schemeClr val="tx1"/>
                </a:solidFill>
                <a:latin typeface="Times New Roman" pitchFamily="1" charset="0"/>
                <a:ea typeface="ヒラギノ角ゴ Pro W3" pitchFamily="1" charset="-128"/>
              </a:defRPr>
            </a:lvl4pPr>
            <a:lvl5pPr marL="2057400" indent="-228600" eaLnBrk="0" hangingPunct="0">
              <a:defRPr sz="2400">
                <a:solidFill>
                  <a:schemeClr val="tx1"/>
                </a:solidFill>
                <a:latin typeface="Times New Roman" pitchFamily="1" charset="0"/>
                <a:ea typeface="ヒラギノ角ゴ Pro W3" pitchFamily="1" charset="-128"/>
              </a:defRPr>
            </a:lvl5pPr>
            <a:lvl6pPr marL="2514600" indent="-228600" algn="ctr" eaLnBrk="0" fontAlgn="base" hangingPunct="0">
              <a:spcBef>
                <a:spcPct val="0"/>
              </a:spcBef>
              <a:spcAft>
                <a:spcPct val="0"/>
              </a:spcAft>
              <a:defRPr sz="2400">
                <a:solidFill>
                  <a:schemeClr val="tx1"/>
                </a:solidFill>
                <a:latin typeface="Times New Roman" pitchFamily="1" charset="0"/>
                <a:ea typeface="ヒラギノ角ゴ Pro W3" pitchFamily="1" charset="-128"/>
              </a:defRPr>
            </a:lvl6pPr>
            <a:lvl7pPr marL="2971800" indent="-228600" algn="ctr" eaLnBrk="0" fontAlgn="base" hangingPunct="0">
              <a:spcBef>
                <a:spcPct val="0"/>
              </a:spcBef>
              <a:spcAft>
                <a:spcPct val="0"/>
              </a:spcAft>
              <a:defRPr sz="2400">
                <a:solidFill>
                  <a:schemeClr val="tx1"/>
                </a:solidFill>
                <a:latin typeface="Times New Roman" pitchFamily="1" charset="0"/>
                <a:ea typeface="ヒラギノ角ゴ Pro W3" pitchFamily="1" charset="-128"/>
              </a:defRPr>
            </a:lvl7pPr>
            <a:lvl8pPr marL="3429000" indent="-228600" algn="ctr" eaLnBrk="0" fontAlgn="base" hangingPunct="0">
              <a:spcBef>
                <a:spcPct val="0"/>
              </a:spcBef>
              <a:spcAft>
                <a:spcPct val="0"/>
              </a:spcAft>
              <a:defRPr sz="2400">
                <a:solidFill>
                  <a:schemeClr val="tx1"/>
                </a:solidFill>
                <a:latin typeface="Times New Roman" pitchFamily="1" charset="0"/>
                <a:ea typeface="ヒラギノ角ゴ Pro W3" pitchFamily="1" charset="-128"/>
              </a:defRPr>
            </a:lvl8pPr>
            <a:lvl9pPr marL="3886200" indent="-228600" algn="ctr" eaLnBrk="0" fontAlgn="base" hangingPunct="0">
              <a:spcBef>
                <a:spcPct val="0"/>
              </a:spcBef>
              <a:spcAft>
                <a:spcPct val="0"/>
              </a:spcAft>
              <a:defRPr sz="2400">
                <a:solidFill>
                  <a:schemeClr val="tx1"/>
                </a:solidFill>
                <a:latin typeface="Times New Roman" pitchFamily="1" charset="0"/>
                <a:ea typeface="ヒラギノ角ゴ Pro W3" pitchFamily="1" charset="-128"/>
              </a:defRPr>
            </a:lvl9pPr>
          </a:lstStyle>
          <a:p>
            <a:pPr algn="r">
              <a:defRPr/>
            </a:pPr>
            <a:r>
              <a:rPr lang="en-IN" sz="900" dirty="0" smtClean="0">
                <a:solidFill>
                  <a:schemeClr val="bg1"/>
                </a:solidFill>
                <a:latin typeface="+mn-lt"/>
              </a:rPr>
              <a:t>Courtesy of the U.S. Department of Transportation.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lnSpc>
                <a:spcPct val="85000"/>
              </a:lnSpc>
            </a:pPr>
            <a:r>
              <a:rPr lang="en-US" altLang="en-US"/>
              <a:t>Scene Hazards </a:t>
            </a:r>
            <a:r>
              <a:rPr lang="en-US" altLang="en-US" sz="2800" b="0"/>
              <a:t>(2 of 4)</a:t>
            </a:r>
          </a:p>
        </p:txBody>
      </p:sp>
      <p:sp>
        <p:nvSpPr>
          <p:cNvPr id="43011" name="Content Placeholder 2"/>
          <p:cNvSpPr>
            <a:spLocks noGrp="1"/>
          </p:cNvSpPr>
          <p:nvPr>
            <p:ph type="body" idx="1"/>
          </p:nvPr>
        </p:nvSpPr>
        <p:spPr/>
        <p:txBody>
          <a:bodyPr/>
          <a:lstStyle/>
          <a:p>
            <a:pPr eaLnBrk="1" hangingPunct="1">
              <a:spcBef>
                <a:spcPct val="35000"/>
              </a:spcBef>
            </a:pPr>
            <a:r>
              <a:rPr lang="en-US" altLang="en-US"/>
              <a:t>Electricity</a:t>
            </a:r>
          </a:p>
          <a:p>
            <a:pPr lvl="1" eaLnBrk="1" hangingPunct="1">
              <a:spcBef>
                <a:spcPct val="35000"/>
              </a:spcBef>
            </a:pPr>
            <a:r>
              <a:rPr lang="en-US" altLang="en-US"/>
              <a:t>Beyond the scope of EMT training</a:t>
            </a:r>
          </a:p>
          <a:p>
            <a:pPr lvl="1" eaLnBrk="1" hangingPunct="1">
              <a:spcBef>
                <a:spcPct val="35000"/>
              </a:spcBef>
            </a:pPr>
            <a:r>
              <a:rPr lang="en-US" altLang="en-US"/>
              <a:t>Mark off a danger zone.</a:t>
            </a:r>
          </a:p>
          <a:p>
            <a:pPr lvl="1" eaLnBrk="1" hangingPunct="1">
              <a:spcBef>
                <a:spcPct val="35000"/>
              </a:spcBef>
            </a:pPr>
            <a:r>
              <a:rPr lang="en-US" altLang="en-US"/>
              <a:t>Lightning</a:t>
            </a:r>
          </a:p>
          <a:p>
            <a:pPr lvl="2" eaLnBrk="1" hangingPunct="1">
              <a:spcBef>
                <a:spcPct val="35000"/>
              </a:spcBef>
            </a:pPr>
            <a:r>
              <a:rPr lang="en-US" altLang="en-US" sz="2400"/>
              <a:t>A repeat strike can occur.</a:t>
            </a:r>
          </a:p>
          <a:p>
            <a:pPr lvl="2" eaLnBrk="1" hangingPunct="1">
              <a:spcBef>
                <a:spcPct val="35000"/>
              </a:spcBef>
            </a:pPr>
            <a:r>
              <a:rPr lang="en-US" altLang="en-US" sz="2400"/>
              <a:t>Either direct hit or ground current is possible.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lnSpc>
                <a:spcPct val="85000"/>
              </a:lnSpc>
            </a:pPr>
            <a:r>
              <a:rPr lang="en-US" altLang="en-US"/>
              <a:t>Scene Hazards </a:t>
            </a:r>
            <a:r>
              <a:rPr lang="en-US" altLang="en-US" sz="2800" b="0"/>
              <a:t>(3 of 4)</a:t>
            </a:r>
          </a:p>
        </p:txBody>
      </p:sp>
      <p:sp>
        <p:nvSpPr>
          <p:cNvPr id="44035" name="Content Placeholder 2"/>
          <p:cNvSpPr>
            <a:spLocks noGrp="1"/>
          </p:cNvSpPr>
          <p:nvPr>
            <p:ph type="body" idx="1"/>
          </p:nvPr>
        </p:nvSpPr>
        <p:spPr>
          <a:xfrm>
            <a:off x="4495800" y="1447800"/>
            <a:ext cx="4267200" cy="4800600"/>
          </a:xfrm>
        </p:spPr>
        <p:txBody>
          <a:bodyPr/>
          <a:lstStyle/>
          <a:p>
            <a:pPr eaLnBrk="1" hangingPunct="1">
              <a:spcBef>
                <a:spcPct val="35000"/>
              </a:spcBef>
            </a:pPr>
            <a:r>
              <a:rPr lang="en-US" altLang="en-US"/>
              <a:t>Fire</a:t>
            </a:r>
          </a:p>
          <a:p>
            <a:pPr lvl="1" eaLnBrk="1" hangingPunct="1">
              <a:spcBef>
                <a:spcPct val="35000"/>
              </a:spcBef>
            </a:pPr>
            <a:r>
              <a:rPr lang="en-US" altLang="en-US"/>
              <a:t>Fire hazards include smoke, oxygen deficiency, high temperatures, toxic gases, and building collapse.</a:t>
            </a:r>
          </a:p>
          <a:p>
            <a:pPr lvl="1" eaLnBrk="1" hangingPunct="1">
              <a:spcBef>
                <a:spcPct val="35000"/>
              </a:spcBef>
            </a:pPr>
            <a:r>
              <a:rPr lang="en-US" altLang="en-US"/>
              <a:t>Use proper protection.</a:t>
            </a:r>
          </a:p>
        </p:txBody>
      </p:sp>
      <p:pic>
        <p:nvPicPr>
          <p:cNvPr id="4403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6875" y="1981200"/>
            <a:ext cx="40544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8"/>
          <p:cNvSpPr>
            <a:spLocks noChangeArrowheads="1"/>
          </p:cNvSpPr>
          <p:nvPr>
            <p:custDataLst>
              <p:tags r:id="rId1"/>
            </p:custDataLst>
          </p:nvPr>
        </p:nvSpPr>
        <p:spPr bwMode="auto">
          <a:xfrm>
            <a:off x="1485900" y="4864100"/>
            <a:ext cx="3048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algn="r"/>
            <a:r>
              <a:rPr lang="en-US" altLang="en-US" sz="900">
                <a:solidFill>
                  <a:schemeClr val="bg1"/>
                </a:solidFill>
                <a:latin typeface="Arial" charset="0"/>
              </a:rPr>
              <a:t>© Courtesy of Lance Cpl. Brian Kester/U.S. Marines.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lnSpc>
                <a:spcPct val="85000"/>
              </a:lnSpc>
            </a:pPr>
            <a:r>
              <a:rPr lang="en-US" altLang="en-US"/>
              <a:t>National EMS Education Standard Competencies </a:t>
            </a:r>
            <a:r>
              <a:rPr lang="en-US" altLang="en-US" sz="2800" b="0"/>
              <a:t>(3 of 5)</a:t>
            </a:r>
          </a:p>
        </p:txBody>
      </p:sp>
      <p:sp>
        <p:nvSpPr>
          <p:cNvPr id="8195" name="Rectangle 3"/>
          <p:cNvSpPr>
            <a:spLocks noGrp="1" noChangeArrowheads="1"/>
          </p:cNvSpPr>
          <p:nvPr>
            <p:ph type="body" idx="1"/>
          </p:nvPr>
        </p:nvSpPr>
        <p:spPr/>
        <p:txBody>
          <a:bodyPr/>
          <a:lstStyle/>
          <a:p>
            <a:pPr marL="0" indent="0">
              <a:buFontTx/>
              <a:buNone/>
            </a:pPr>
            <a:r>
              <a:rPr lang="en-US" altLang="en-US" b="1"/>
              <a:t>Preparatory</a:t>
            </a:r>
          </a:p>
          <a:p>
            <a:pPr marL="0" indent="0">
              <a:spcBef>
                <a:spcPct val="35000"/>
              </a:spcBef>
              <a:buFontTx/>
              <a:buNone/>
            </a:pPr>
            <a:r>
              <a:rPr lang="en-US" altLang="en-US"/>
              <a:t>Applies fundamental knowledge of the emergency medical services (EMS) system, safety/well-being of the emergency medical technician (EMT), medical/legal, and ethical issues to the provision of emergency care.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Grp="1" noChangeArrowheads="1"/>
          </p:cNvSpPr>
          <p:nvPr>
            <p:ph type="title"/>
          </p:nvPr>
        </p:nvSpPr>
        <p:spPr/>
        <p:txBody>
          <a:bodyPr/>
          <a:lstStyle/>
          <a:p>
            <a:r>
              <a:rPr lang="en-US" altLang="en-US"/>
              <a:t>Scene Hazards </a:t>
            </a:r>
            <a:r>
              <a:rPr lang="en-US" altLang="en-US" sz="2800" b="0"/>
              <a:t>(4 of 4)</a:t>
            </a:r>
          </a:p>
        </p:txBody>
      </p:sp>
      <p:sp>
        <p:nvSpPr>
          <p:cNvPr id="45059" name="Rectangle 7"/>
          <p:cNvSpPr>
            <a:spLocks noGrp="1" noChangeArrowheads="1"/>
          </p:cNvSpPr>
          <p:nvPr>
            <p:ph type="body" idx="1"/>
          </p:nvPr>
        </p:nvSpPr>
        <p:spPr/>
        <p:txBody>
          <a:bodyPr/>
          <a:lstStyle/>
          <a:p>
            <a:r>
              <a:rPr lang="en-US" altLang="en-US"/>
              <a:t>Vehicle crashes</a:t>
            </a:r>
          </a:p>
          <a:p>
            <a:pPr lvl="1"/>
            <a:r>
              <a:rPr lang="en-US" altLang="en-US"/>
              <a:t>Common events for EMS providers</a:t>
            </a:r>
          </a:p>
          <a:p>
            <a:pPr lvl="1"/>
            <a:r>
              <a:rPr lang="en-US" altLang="en-US"/>
              <a:t>Traffic</a:t>
            </a:r>
          </a:p>
          <a:p>
            <a:pPr lvl="1"/>
            <a:r>
              <a:rPr lang="en-US" altLang="en-US"/>
              <a:t>Unstable vehicles</a:t>
            </a:r>
          </a:p>
          <a:p>
            <a:pPr lvl="1"/>
            <a:r>
              <a:rPr lang="en-US" altLang="en-US"/>
              <a:t>Downed power lines</a:t>
            </a:r>
          </a:p>
          <a:p>
            <a:pPr lvl="1"/>
            <a:r>
              <a:rPr lang="en-US" altLang="en-US"/>
              <a:t>Sharp objects</a:t>
            </a:r>
          </a:p>
          <a:p>
            <a:pPr lvl="2"/>
            <a:r>
              <a:rPr lang="en-US" altLang="en-US" sz="2400"/>
              <a:t>Use protective gear</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lnSpc>
                <a:spcPct val="85000"/>
              </a:lnSpc>
            </a:pPr>
            <a:r>
              <a:rPr lang="en-US" altLang="en-US"/>
              <a:t>Protective Clothing: Preventing Injury </a:t>
            </a:r>
            <a:r>
              <a:rPr lang="en-US" altLang="en-US" sz="2800" b="0"/>
              <a:t>(1 of 3)</a:t>
            </a:r>
          </a:p>
        </p:txBody>
      </p:sp>
      <p:sp>
        <p:nvSpPr>
          <p:cNvPr id="46083" name="Content Placeholder 2"/>
          <p:cNvSpPr>
            <a:spLocks noGrp="1"/>
          </p:cNvSpPr>
          <p:nvPr>
            <p:ph type="body" idx="1"/>
          </p:nvPr>
        </p:nvSpPr>
        <p:spPr>
          <a:xfrm>
            <a:off x="685800" y="1447800"/>
            <a:ext cx="4800600" cy="4800600"/>
          </a:xfrm>
        </p:spPr>
        <p:txBody>
          <a:bodyPr/>
          <a:lstStyle/>
          <a:p>
            <a:pPr eaLnBrk="1" hangingPunct="1">
              <a:spcBef>
                <a:spcPct val="35000"/>
              </a:spcBef>
            </a:pPr>
            <a:r>
              <a:rPr lang="en-US" altLang="en-US"/>
              <a:t>Critical to personal safety</a:t>
            </a:r>
          </a:p>
          <a:p>
            <a:pPr eaLnBrk="1" hangingPunct="1">
              <a:spcBef>
                <a:spcPct val="35000"/>
              </a:spcBef>
            </a:pPr>
            <a:r>
              <a:rPr lang="en-US" altLang="en-US"/>
              <a:t>Become familiar with various types</a:t>
            </a:r>
          </a:p>
          <a:p>
            <a:pPr eaLnBrk="1" hangingPunct="1">
              <a:spcBef>
                <a:spcPct val="35000"/>
              </a:spcBef>
            </a:pPr>
            <a:r>
              <a:rPr lang="en-US" altLang="en-US"/>
              <a:t>Cold-weather clothing </a:t>
            </a:r>
          </a:p>
          <a:p>
            <a:pPr lvl="1" eaLnBrk="1" hangingPunct="1">
              <a:spcBef>
                <a:spcPct val="35000"/>
              </a:spcBef>
            </a:pPr>
            <a:r>
              <a:rPr lang="en-US" altLang="en-US"/>
              <a:t>Three layers</a:t>
            </a:r>
          </a:p>
          <a:p>
            <a:pPr eaLnBrk="1" hangingPunct="1">
              <a:spcBef>
                <a:spcPct val="35000"/>
              </a:spcBef>
            </a:pPr>
            <a:r>
              <a:rPr lang="en-US" altLang="en-US"/>
              <a:t>Turnout gear	</a:t>
            </a:r>
          </a:p>
          <a:p>
            <a:pPr lvl="1" eaLnBrk="1" hangingPunct="1">
              <a:spcBef>
                <a:spcPct val="35000"/>
              </a:spcBef>
            </a:pPr>
            <a:r>
              <a:rPr lang="en-US" altLang="en-US"/>
              <a:t>Heat, fire, sparks, and flashover</a:t>
            </a:r>
          </a:p>
        </p:txBody>
      </p:sp>
      <p:pic>
        <p:nvPicPr>
          <p:cNvPr id="4608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943100"/>
            <a:ext cx="23939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8"/>
          <p:cNvSpPr>
            <a:spLocks noChangeArrowheads="1"/>
          </p:cNvSpPr>
          <p:nvPr>
            <p:custDataLst>
              <p:tags r:id="rId1"/>
            </p:custDataLst>
          </p:nvPr>
        </p:nvSpPr>
        <p:spPr bwMode="auto">
          <a:xfrm>
            <a:off x="5892800" y="5556250"/>
            <a:ext cx="23939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algn="r"/>
            <a:r>
              <a:rPr lang="en-US" altLang="en-US" sz="900">
                <a:solidFill>
                  <a:schemeClr val="bg1"/>
                </a:solidFill>
                <a:latin typeface="Arial" charset="0"/>
              </a:rPr>
              <a:t>© PeopleImages/iStock.</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lnSpc>
                <a:spcPct val="85000"/>
              </a:lnSpc>
            </a:pPr>
            <a:r>
              <a:rPr lang="en-US" altLang="en-US"/>
              <a:t>Protective Clothing: Preventing Injury </a:t>
            </a:r>
            <a:r>
              <a:rPr lang="en-US" altLang="en-US" sz="2800" b="0"/>
              <a:t>(2 of 3)</a:t>
            </a:r>
          </a:p>
        </p:txBody>
      </p:sp>
      <p:sp>
        <p:nvSpPr>
          <p:cNvPr id="47107" name="Content Placeholder 2"/>
          <p:cNvSpPr>
            <a:spLocks noGrp="1"/>
          </p:cNvSpPr>
          <p:nvPr>
            <p:ph type="body" idx="1"/>
          </p:nvPr>
        </p:nvSpPr>
        <p:spPr>
          <a:xfrm>
            <a:off x="5295900" y="1524000"/>
            <a:ext cx="3505200" cy="4724400"/>
          </a:xfrm>
        </p:spPr>
        <p:txBody>
          <a:bodyPr/>
          <a:lstStyle/>
          <a:p>
            <a:pPr eaLnBrk="1" hangingPunct="1">
              <a:spcBef>
                <a:spcPct val="35000"/>
              </a:spcBef>
            </a:pPr>
            <a:r>
              <a:rPr lang="en-US" altLang="en-US"/>
              <a:t>Gloves</a:t>
            </a:r>
          </a:p>
          <a:p>
            <a:pPr lvl="1" eaLnBrk="1" hangingPunct="1">
              <a:spcBef>
                <a:spcPct val="35000"/>
              </a:spcBef>
            </a:pPr>
            <a:r>
              <a:rPr lang="en-US" altLang="en-US"/>
              <a:t>Heat, cold, cuts</a:t>
            </a:r>
          </a:p>
          <a:p>
            <a:pPr lvl="1" eaLnBrk="1" hangingPunct="1">
              <a:spcBef>
                <a:spcPct val="35000"/>
              </a:spcBef>
            </a:pPr>
            <a:r>
              <a:rPr lang="en-US" altLang="en-US"/>
              <a:t>May reduce dexterity</a:t>
            </a:r>
          </a:p>
          <a:p>
            <a:pPr eaLnBrk="1" hangingPunct="1">
              <a:spcBef>
                <a:spcPct val="35000"/>
              </a:spcBef>
            </a:pPr>
            <a:r>
              <a:rPr lang="en-US" altLang="en-US"/>
              <a:t>Helmets</a:t>
            </a:r>
          </a:p>
          <a:p>
            <a:pPr lvl="1" eaLnBrk="1" hangingPunct="1">
              <a:spcBef>
                <a:spcPct val="35000"/>
              </a:spcBef>
            </a:pPr>
            <a:r>
              <a:rPr lang="en-US" altLang="en-US"/>
              <a:t>Falling objects</a:t>
            </a:r>
          </a:p>
          <a:p>
            <a:pPr eaLnBrk="1" hangingPunct="1">
              <a:spcBef>
                <a:spcPct val="35000"/>
              </a:spcBef>
            </a:pPr>
            <a:r>
              <a:rPr lang="en-US" altLang="en-US"/>
              <a:t>Boots</a:t>
            </a:r>
          </a:p>
          <a:p>
            <a:pPr lvl="1" eaLnBrk="1" hangingPunct="1">
              <a:spcBef>
                <a:spcPct val="35000"/>
              </a:spcBef>
            </a:pPr>
            <a:r>
              <a:rPr lang="en-US" altLang="en-US"/>
              <a:t>Steel-toed is preferred  </a:t>
            </a:r>
          </a:p>
        </p:txBody>
      </p:sp>
      <p:pic>
        <p:nvPicPr>
          <p:cNvPr id="47108"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81300" y="1828800"/>
            <a:ext cx="2297113"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09688" y="4292600"/>
            <a:ext cx="2652712"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828800"/>
            <a:ext cx="2446338"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Rectangle 8"/>
          <p:cNvSpPr>
            <a:spLocks noChangeArrowheads="1"/>
          </p:cNvSpPr>
          <p:nvPr>
            <p:custDataLst>
              <p:tags r:id="rId1"/>
            </p:custDataLst>
          </p:nvPr>
        </p:nvSpPr>
        <p:spPr bwMode="auto">
          <a:xfrm>
            <a:off x="455613" y="3759200"/>
            <a:ext cx="2236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algn="r"/>
            <a:r>
              <a:rPr lang="en-US" altLang="en-US" sz="900">
                <a:solidFill>
                  <a:schemeClr val="bg1"/>
                </a:solidFill>
                <a:latin typeface="Arial" charset="0"/>
              </a:rPr>
              <a:t>© Jones and Bartlett Publishers. Photographed by Glen E. Ellman.</a:t>
            </a:r>
          </a:p>
        </p:txBody>
      </p:sp>
      <p:sp>
        <p:nvSpPr>
          <p:cNvPr id="47112" name="Rectangle 8"/>
          <p:cNvSpPr>
            <a:spLocks noChangeArrowheads="1"/>
          </p:cNvSpPr>
          <p:nvPr>
            <p:custDataLst>
              <p:tags r:id="rId2"/>
            </p:custDataLst>
          </p:nvPr>
        </p:nvSpPr>
        <p:spPr bwMode="auto">
          <a:xfrm>
            <a:off x="1930400" y="5980113"/>
            <a:ext cx="2159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algn="r"/>
            <a:r>
              <a:rPr lang="en-US" altLang="en-US" sz="900">
                <a:solidFill>
                  <a:schemeClr val="bg1"/>
                </a:solidFill>
                <a:latin typeface="Arial" charset="0"/>
              </a:rPr>
              <a:t>© Jones and Bartlett Publishers. Courtesy of MIEMSS.</a:t>
            </a:r>
          </a:p>
        </p:txBody>
      </p:sp>
      <p:sp>
        <p:nvSpPr>
          <p:cNvPr id="47113" name="Rectangle 9"/>
          <p:cNvSpPr>
            <a:spLocks noChangeArrowheads="1"/>
          </p:cNvSpPr>
          <p:nvPr>
            <p:custDataLst>
              <p:tags r:id="rId3"/>
            </p:custDataLst>
          </p:nvPr>
        </p:nvSpPr>
        <p:spPr bwMode="auto">
          <a:xfrm>
            <a:off x="3035300" y="3771900"/>
            <a:ext cx="215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algn="r"/>
            <a:r>
              <a:rPr lang="en-US" altLang="en-US" sz="900">
                <a:solidFill>
                  <a:schemeClr val="bg1"/>
                </a:solidFill>
                <a:latin typeface="Arial" charset="0"/>
              </a:rPr>
              <a:t>© Jones and Bartlett Publishers. Courtesy of MIEMSS.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nSpc>
                <a:spcPct val="85000"/>
              </a:lnSpc>
            </a:pPr>
            <a:r>
              <a:rPr lang="en-US" altLang="en-US"/>
              <a:t>Protective Clothing: Preventing Injury </a:t>
            </a:r>
            <a:r>
              <a:rPr lang="en-US" altLang="en-US" sz="2800" b="0"/>
              <a:t>(3 of 3)</a:t>
            </a:r>
          </a:p>
        </p:txBody>
      </p:sp>
      <p:sp>
        <p:nvSpPr>
          <p:cNvPr id="48131" name="Rectangle 3"/>
          <p:cNvSpPr>
            <a:spLocks noGrp="1" noChangeArrowheads="1"/>
          </p:cNvSpPr>
          <p:nvPr>
            <p:ph type="body" idx="1"/>
          </p:nvPr>
        </p:nvSpPr>
        <p:spPr/>
        <p:txBody>
          <a:bodyPr/>
          <a:lstStyle/>
          <a:p>
            <a:pPr eaLnBrk="1" hangingPunct="1">
              <a:spcBef>
                <a:spcPct val="35000"/>
              </a:spcBef>
            </a:pPr>
            <a:r>
              <a:rPr lang="en-US" altLang="en-US"/>
              <a:t>Eye protection</a:t>
            </a:r>
          </a:p>
          <a:p>
            <a:pPr lvl="1" eaLnBrk="1" hangingPunct="1">
              <a:spcBef>
                <a:spcPct val="35000"/>
              </a:spcBef>
            </a:pPr>
            <a:r>
              <a:rPr lang="en-US" altLang="en-US"/>
              <a:t>Glasses with side shield</a:t>
            </a:r>
          </a:p>
          <a:p>
            <a:pPr eaLnBrk="1" hangingPunct="1">
              <a:spcBef>
                <a:spcPct val="35000"/>
              </a:spcBef>
            </a:pPr>
            <a:r>
              <a:rPr lang="en-US" altLang="en-US"/>
              <a:t>Ear protection</a:t>
            </a:r>
          </a:p>
          <a:p>
            <a:pPr lvl="1" eaLnBrk="1" hangingPunct="1">
              <a:spcBef>
                <a:spcPct val="35000"/>
              </a:spcBef>
            </a:pPr>
            <a:r>
              <a:rPr lang="en-US" altLang="en-US"/>
              <a:t>Foam earplugs</a:t>
            </a:r>
            <a:endParaRPr lang="en-US" altLang="en-US" b="1"/>
          </a:p>
          <a:p>
            <a:pPr eaLnBrk="1" hangingPunct="1">
              <a:spcBef>
                <a:spcPct val="35000"/>
              </a:spcBef>
            </a:pPr>
            <a:r>
              <a:rPr lang="en-US" altLang="en-US"/>
              <a:t>Skin protection</a:t>
            </a:r>
          </a:p>
          <a:p>
            <a:pPr lvl="1" eaLnBrk="1" hangingPunct="1">
              <a:spcBef>
                <a:spcPct val="35000"/>
              </a:spcBef>
            </a:pPr>
            <a:r>
              <a:rPr lang="en-US" altLang="en-US"/>
              <a:t>Sunblock</a:t>
            </a:r>
          </a:p>
          <a:p>
            <a:pPr eaLnBrk="1" hangingPunct="1">
              <a:spcBef>
                <a:spcPct val="35000"/>
              </a:spcBef>
            </a:pPr>
            <a:r>
              <a:rPr lang="en-US" altLang="en-US"/>
              <a:t>Body armor</a:t>
            </a:r>
          </a:p>
          <a:p>
            <a:pPr lvl="1" eaLnBrk="1" hangingPunct="1">
              <a:spcBef>
                <a:spcPct val="35000"/>
              </a:spcBef>
            </a:pPr>
            <a:r>
              <a:rPr lang="en-US" altLang="en-US"/>
              <a:t>Vests</a:t>
            </a:r>
            <a:endParaRPr lang="en-US" altLang="en-US" sz="180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lnSpc>
                <a:spcPct val="85000"/>
              </a:lnSpc>
            </a:pPr>
            <a:r>
              <a:rPr lang="en-US" altLang="en-US"/>
              <a:t>Caring for Critically Ill and Injured Patients </a:t>
            </a:r>
            <a:r>
              <a:rPr lang="en-US" altLang="en-US" sz="2800" b="0"/>
              <a:t>(1 of 4)</a:t>
            </a:r>
          </a:p>
        </p:txBody>
      </p:sp>
      <p:sp>
        <p:nvSpPr>
          <p:cNvPr id="49155" name="Content Placeholder 2"/>
          <p:cNvSpPr>
            <a:spLocks noGrp="1"/>
          </p:cNvSpPr>
          <p:nvPr>
            <p:ph type="body" idx="1"/>
          </p:nvPr>
        </p:nvSpPr>
        <p:spPr>
          <a:xfrm>
            <a:off x="685800" y="1447800"/>
            <a:ext cx="4191000" cy="4800600"/>
          </a:xfrm>
        </p:spPr>
        <p:txBody>
          <a:bodyPr/>
          <a:lstStyle/>
          <a:p>
            <a:pPr eaLnBrk="1" hangingPunct="1">
              <a:spcBef>
                <a:spcPct val="35000"/>
              </a:spcBef>
            </a:pPr>
            <a:r>
              <a:rPr lang="en-US" altLang="en-US"/>
              <a:t>Let the patient know who you are and what you are doing.</a:t>
            </a:r>
          </a:p>
          <a:p>
            <a:pPr eaLnBrk="1" hangingPunct="1">
              <a:spcBef>
                <a:spcPct val="35000"/>
              </a:spcBef>
            </a:pPr>
            <a:r>
              <a:rPr lang="en-US" altLang="en-US"/>
              <a:t>Let the patient know you are attending to his or her immediate needs.</a:t>
            </a:r>
          </a:p>
        </p:txBody>
      </p:sp>
      <p:pic>
        <p:nvPicPr>
          <p:cNvPr id="4915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43475" y="1752600"/>
            <a:ext cx="34385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Rectangle 4"/>
          <p:cNvSpPr>
            <a:spLocks noChangeArrowheads="1"/>
          </p:cNvSpPr>
          <p:nvPr>
            <p:custDataLst>
              <p:tags r:id="rId1"/>
            </p:custDataLst>
          </p:nvPr>
        </p:nvSpPr>
        <p:spPr bwMode="auto">
          <a:xfrm>
            <a:off x="6310313" y="4652963"/>
            <a:ext cx="21605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algn="r"/>
            <a:r>
              <a:rPr lang="en-US" altLang="en-US" sz="900">
                <a:solidFill>
                  <a:schemeClr val="bg1"/>
                </a:solidFill>
                <a:latin typeface="Arial" charset="0"/>
              </a:rPr>
              <a:t>© Siphiwe Sibeko/Reuters/Landov</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lnSpc>
                <a:spcPct val="85000"/>
              </a:lnSpc>
            </a:pPr>
            <a:r>
              <a:rPr lang="en-US" altLang="en-US"/>
              <a:t>Caring for Critically Ill and Injured Patients </a:t>
            </a:r>
            <a:r>
              <a:rPr lang="en-US" altLang="en-US" sz="2800" b="0"/>
              <a:t>(2 of 4)</a:t>
            </a:r>
          </a:p>
        </p:txBody>
      </p:sp>
      <p:sp>
        <p:nvSpPr>
          <p:cNvPr id="50179" name="Content Placeholder 2"/>
          <p:cNvSpPr>
            <a:spLocks noGrp="1"/>
          </p:cNvSpPr>
          <p:nvPr>
            <p:ph type="body" idx="1"/>
          </p:nvPr>
        </p:nvSpPr>
        <p:spPr>
          <a:xfrm>
            <a:off x="685800" y="1447800"/>
            <a:ext cx="7086600" cy="4800600"/>
          </a:xfrm>
        </p:spPr>
        <p:txBody>
          <a:bodyPr/>
          <a:lstStyle/>
          <a:p>
            <a:pPr>
              <a:spcBef>
                <a:spcPct val="35000"/>
              </a:spcBef>
            </a:pPr>
            <a:r>
              <a:rPr lang="en-US" altLang="en-US"/>
              <a:t>Responses of the critical patient include:</a:t>
            </a:r>
          </a:p>
          <a:p>
            <a:pPr lvl="1">
              <a:spcBef>
                <a:spcPct val="35000"/>
              </a:spcBef>
            </a:pPr>
            <a:r>
              <a:rPr lang="en-US" altLang="en-US"/>
              <a:t>Anxiety</a:t>
            </a:r>
          </a:p>
          <a:p>
            <a:pPr lvl="1">
              <a:spcBef>
                <a:spcPct val="35000"/>
              </a:spcBef>
            </a:pPr>
            <a:r>
              <a:rPr lang="en-US" altLang="en-US"/>
              <a:t>Pain and fear</a:t>
            </a:r>
          </a:p>
          <a:p>
            <a:pPr lvl="1">
              <a:spcBef>
                <a:spcPct val="35000"/>
              </a:spcBef>
            </a:pPr>
            <a:r>
              <a:rPr lang="en-US" altLang="en-US"/>
              <a:t>Anger and hostility</a:t>
            </a:r>
          </a:p>
          <a:p>
            <a:pPr lvl="1">
              <a:spcBef>
                <a:spcPct val="35000"/>
              </a:spcBef>
            </a:pPr>
            <a:r>
              <a:rPr lang="en-US" altLang="en-US"/>
              <a:t>Depression</a:t>
            </a:r>
          </a:p>
          <a:p>
            <a:pPr lvl="1">
              <a:spcBef>
                <a:spcPct val="35000"/>
              </a:spcBef>
            </a:pPr>
            <a:r>
              <a:rPr lang="en-US" altLang="en-US"/>
              <a:t>Dependence</a:t>
            </a:r>
          </a:p>
          <a:p>
            <a:pPr lvl="1">
              <a:spcBef>
                <a:spcPct val="35000"/>
              </a:spcBef>
            </a:pPr>
            <a:r>
              <a:rPr lang="en-US" altLang="en-US"/>
              <a:t>Guilt</a:t>
            </a:r>
          </a:p>
          <a:p>
            <a:pPr lvl="1">
              <a:spcBef>
                <a:spcPct val="35000"/>
              </a:spcBef>
            </a:pPr>
            <a:r>
              <a:rPr lang="en-US" altLang="en-US"/>
              <a:t>Mental health problems</a:t>
            </a:r>
          </a:p>
          <a:p>
            <a:pPr lvl="1">
              <a:spcBef>
                <a:spcPct val="35000"/>
              </a:spcBef>
            </a:pPr>
            <a:r>
              <a:rPr lang="en-US" altLang="en-US"/>
              <a:t>Receiving unrelated bad news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lnSpc>
                <a:spcPct val="85000"/>
              </a:lnSpc>
            </a:pPr>
            <a:r>
              <a:rPr lang="en-US" altLang="en-US"/>
              <a:t>Caring for Critically Ill and Injured Patients </a:t>
            </a:r>
            <a:r>
              <a:rPr lang="en-US" altLang="en-US" sz="2800" b="0"/>
              <a:t>(3 of 4)</a:t>
            </a:r>
          </a:p>
        </p:txBody>
      </p:sp>
      <p:sp>
        <p:nvSpPr>
          <p:cNvPr id="51203" name="Content Placeholder 2"/>
          <p:cNvSpPr>
            <a:spLocks noGrp="1"/>
          </p:cNvSpPr>
          <p:nvPr>
            <p:ph type="body" idx="1"/>
          </p:nvPr>
        </p:nvSpPr>
        <p:spPr/>
        <p:txBody>
          <a:bodyPr/>
          <a:lstStyle/>
          <a:p>
            <a:pPr>
              <a:spcBef>
                <a:spcPct val="35000"/>
              </a:spcBef>
            </a:pPr>
            <a:r>
              <a:rPr lang="en-US" altLang="en-US"/>
              <a:t>Communicating with the critical patient:</a:t>
            </a:r>
          </a:p>
          <a:p>
            <a:pPr lvl="1">
              <a:spcBef>
                <a:spcPct val="35000"/>
              </a:spcBef>
            </a:pPr>
            <a:r>
              <a:rPr lang="en-US" altLang="en-US"/>
              <a:t>Avoid sad and grim comments.</a:t>
            </a:r>
          </a:p>
          <a:p>
            <a:pPr lvl="1">
              <a:spcBef>
                <a:spcPct val="35000"/>
              </a:spcBef>
            </a:pPr>
            <a:r>
              <a:rPr lang="en-US" altLang="en-US"/>
              <a:t>Orient the patient.</a:t>
            </a:r>
          </a:p>
          <a:p>
            <a:pPr lvl="1">
              <a:spcBef>
                <a:spcPct val="35000"/>
              </a:spcBef>
            </a:pPr>
            <a:r>
              <a:rPr lang="en-US" altLang="en-US"/>
              <a:t>Be honest.</a:t>
            </a:r>
          </a:p>
          <a:p>
            <a:pPr lvl="1">
              <a:spcBef>
                <a:spcPct val="35000"/>
              </a:spcBef>
            </a:pPr>
            <a:r>
              <a:rPr lang="en-US" altLang="en-US"/>
              <a:t>Deal with possible initial refusal of care.</a:t>
            </a:r>
          </a:p>
          <a:p>
            <a:pPr lvl="1">
              <a:spcBef>
                <a:spcPct val="35000"/>
              </a:spcBef>
            </a:pPr>
            <a:r>
              <a:rPr lang="en-US" altLang="en-US"/>
              <a:t>Allow for hope.</a:t>
            </a:r>
          </a:p>
          <a:p>
            <a:pPr lvl="1">
              <a:spcBef>
                <a:spcPct val="35000"/>
              </a:spcBef>
            </a:pPr>
            <a:r>
              <a:rPr lang="en-US" altLang="en-US"/>
              <a:t>Locate and notify family members.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a:lnSpc>
                <a:spcPct val="85000"/>
              </a:lnSpc>
            </a:pPr>
            <a:r>
              <a:rPr lang="en-US" altLang="en-US"/>
              <a:t>Caring for Critically Ill and Injured Patients </a:t>
            </a:r>
            <a:r>
              <a:rPr lang="en-US" altLang="en-US" sz="2800" b="0"/>
              <a:t>(4 of 4)</a:t>
            </a:r>
          </a:p>
        </p:txBody>
      </p:sp>
      <p:sp>
        <p:nvSpPr>
          <p:cNvPr id="52227" name="Content Placeholder 2"/>
          <p:cNvSpPr>
            <a:spLocks noGrp="1"/>
          </p:cNvSpPr>
          <p:nvPr>
            <p:ph type="body" idx="1"/>
          </p:nvPr>
        </p:nvSpPr>
        <p:spPr/>
        <p:txBody>
          <a:bodyPr/>
          <a:lstStyle/>
          <a:p>
            <a:pPr>
              <a:spcBef>
                <a:spcPct val="35000"/>
              </a:spcBef>
            </a:pPr>
            <a:r>
              <a:rPr lang="en-US" altLang="en-US"/>
              <a:t>Injured and critically ill children</a:t>
            </a:r>
          </a:p>
          <a:p>
            <a:pPr lvl="1">
              <a:spcBef>
                <a:spcPct val="35000"/>
              </a:spcBef>
            </a:pPr>
            <a:r>
              <a:rPr lang="en-US" altLang="en-US"/>
              <a:t>Ask a responsible adult to accompany the child.</a:t>
            </a:r>
          </a:p>
          <a:p>
            <a:pPr>
              <a:spcBef>
                <a:spcPct val="35000"/>
              </a:spcBef>
            </a:pPr>
            <a:r>
              <a:rPr lang="en-US" altLang="en-US"/>
              <a:t>Death of a child</a:t>
            </a:r>
          </a:p>
          <a:p>
            <a:pPr lvl="1">
              <a:spcBef>
                <a:spcPct val="35000"/>
              </a:spcBef>
            </a:pPr>
            <a:r>
              <a:rPr lang="en-US" altLang="en-US"/>
              <a:t>A tragic event</a:t>
            </a:r>
          </a:p>
          <a:p>
            <a:pPr lvl="1">
              <a:spcBef>
                <a:spcPct val="35000"/>
              </a:spcBef>
            </a:pPr>
            <a:r>
              <a:rPr lang="en-US" altLang="en-US"/>
              <a:t>Help the family in any way you can.</a:t>
            </a:r>
          </a:p>
          <a:p>
            <a:pPr lvl="1">
              <a:spcBef>
                <a:spcPct val="35000"/>
              </a:spcBef>
            </a:pPr>
            <a:r>
              <a:rPr lang="en-US" altLang="en-US"/>
              <a:t>Let the family’s actions be your guide.</a:t>
            </a:r>
          </a:p>
          <a:p>
            <a:pPr lvl="1">
              <a:spcBef>
                <a:spcPct val="35000"/>
              </a:spcBef>
            </a:pPr>
            <a:r>
              <a:rPr lang="en-US" altLang="en-US"/>
              <a:t>Prepare the parents.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lnSpc>
                <a:spcPct val="85000"/>
              </a:lnSpc>
            </a:pPr>
            <a:r>
              <a:rPr lang="en-US" altLang="en-US"/>
              <a:t>Death and Dying </a:t>
            </a:r>
            <a:r>
              <a:rPr lang="en-US" altLang="en-US" sz="2800" b="0"/>
              <a:t>(1 of 4)</a:t>
            </a:r>
          </a:p>
        </p:txBody>
      </p:sp>
      <p:sp>
        <p:nvSpPr>
          <p:cNvPr id="53251" name="Content Placeholder 2"/>
          <p:cNvSpPr>
            <a:spLocks noGrp="1"/>
          </p:cNvSpPr>
          <p:nvPr>
            <p:ph type="body" idx="1"/>
          </p:nvPr>
        </p:nvSpPr>
        <p:spPr/>
        <p:txBody>
          <a:bodyPr/>
          <a:lstStyle/>
          <a:p>
            <a:pPr eaLnBrk="1" hangingPunct="1">
              <a:spcBef>
                <a:spcPct val="35000"/>
              </a:spcBef>
            </a:pPr>
            <a:r>
              <a:rPr lang="en-US" altLang="en-US"/>
              <a:t>Death occurs:</a:t>
            </a:r>
          </a:p>
          <a:p>
            <a:pPr lvl="1" eaLnBrk="1" hangingPunct="1">
              <a:spcBef>
                <a:spcPct val="35000"/>
              </a:spcBef>
            </a:pPr>
            <a:r>
              <a:rPr lang="en-US" altLang="en-US"/>
              <a:t>Quite suddenly, or</a:t>
            </a:r>
          </a:p>
          <a:p>
            <a:pPr lvl="1" eaLnBrk="1" hangingPunct="1">
              <a:spcBef>
                <a:spcPct val="35000"/>
              </a:spcBef>
            </a:pPr>
            <a:r>
              <a:rPr lang="en-US" altLang="en-US"/>
              <a:t>After a prolonged, terminal illness</a:t>
            </a:r>
          </a:p>
          <a:p>
            <a:pPr eaLnBrk="1" hangingPunct="1">
              <a:spcBef>
                <a:spcPct val="35000"/>
              </a:spcBef>
            </a:pPr>
            <a:r>
              <a:rPr lang="en-US" altLang="en-US"/>
              <a:t>The EMT will face death.</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lnSpc>
                <a:spcPct val="85000"/>
              </a:lnSpc>
            </a:pPr>
            <a:r>
              <a:rPr lang="en-US" altLang="en-US"/>
              <a:t>Death and Dying </a:t>
            </a:r>
            <a:r>
              <a:rPr lang="en-US" altLang="en-US" sz="2800" b="0"/>
              <a:t>(2 of 4)</a:t>
            </a:r>
          </a:p>
        </p:txBody>
      </p:sp>
      <p:sp>
        <p:nvSpPr>
          <p:cNvPr id="54275" name="Content Placeholder 2"/>
          <p:cNvSpPr>
            <a:spLocks noGrp="1"/>
          </p:cNvSpPr>
          <p:nvPr>
            <p:ph type="body" idx="1"/>
          </p:nvPr>
        </p:nvSpPr>
        <p:spPr/>
        <p:txBody>
          <a:bodyPr/>
          <a:lstStyle/>
          <a:p>
            <a:pPr eaLnBrk="1" hangingPunct="1">
              <a:spcBef>
                <a:spcPct val="35000"/>
              </a:spcBef>
            </a:pPr>
            <a:r>
              <a:rPr lang="en-US" altLang="en-US"/>
              <a:t>Stages of grieving:</a:t>
            </a:r>
          </a:p>
          <a:p>
            <a:pPr lvl="1" eaLnBrk="1" hangingPunct="1">
              <a:spcBef>
                <a:spcPct val="35000"/>
              </a:spcBef>
            </a:pPr>
            <a:r>
              <a:rPr lang="en-US" altLang="en-US"/>
              <a:t>Denial</a:t>
            </a:r>
          </a:p>
          <a:p>
            <a:pPr lvl="1" eaLnBrk="1" hangingPunct="1">
              <a:spcBef>
                <a:spcPct val="35000"/>
              </a:spcBef>
            </a:pPr>
            <a:r>
              <a:rPr lang="en-US" altLang="en-US"/>
              <a:t>Anger, hostility</a:t>
            </a:r>
          </a:p>
          <a:p>
            <a:pPr lvl="1" eaLnBrk="1" hangingPunct="1">
              <a:spcBef>
                <a:spcPct val="35000"/>
              </a:spcBef>
            </a:pPr>
            <a:r>
              <a:rPr lang="en-US" altLang="en-US"/>
              <a:t>Bargaining</a:t>
            </a:r>
          </a:p>
          <a:p>
            <a:pPr lvl="1" eaLnBrk="1" hangingPunct="1">
              <a:spcBef>
                <a:spcPct val="35000"/>
              </a:spcBef>
            </a:pPr>
            <a:r>
              <a:rPr lang="en-US" altLang="en-US"/>
              <a:t>Depression</a:t>
            </a:r>
          </a:p>
          <a:p>
            <a:pPr lvl="1" eaLnBrk="1" hangingPunct="1">
              <a:spcBef>
                <a:spcPct val="35000"/>
              </a:spcBef>
            </a:pPr>
            <a:r>
              <a:rPr lang="en-US" altLang="en-US"/>
              <a:t>Acceptance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lnSpc>
                <a:spcPct val="85000"/>
              </a:lnSpc>
            </a:pPr>
            <a:r>
              <a:rPr lang="en-US" altLang="en-US"/>
              <a:t>National EMS Education Standard Competencies </a:t>
            </a:r>
            <a:r>
              <a:rPr lang="en-US" altLang="en-US" sz="2800" b="0"/>
              <a:t>(4 of 5)</a:t>
            </a:r>
          </a:p>
        </p:txBody>
      </p:sp>
      <p:sp>
        <p:nvSpPr>
          <p:cNvPr id="9219" name="Rectangle 3"/>
          <p:cNvSpPr>
            <a:spLocks noGrp="1" noChangeArrowheads="1"/>
          </p:cNvSpPr>
          <p:nvPr>
            <p:ph type="body" idx="1"/>
          </p:nvPr>
        </p:nvSpPr>
        <p:spPr/>
        <p:txBody>
          <a:bodyPr/>
          <a:lstStyle/>
          <a:p>
            <a:pPr>
              <a:spcBef>
                <a:spcPct val="35000"/>
              </a:spcBef>
              <a:buFontTx/>
              <a:buNone/>
            </a:pPr>
            <a:r>
              <a:rPr lang="en-US" altLang="en-US" b="1"/>
              <a:t>Workforce Safety and Wellness</a:t>
            </a:r>
          </a:p>
          <a:p>
            <a:pPr eaLnBrk="1" hangingPunct="1">
              <a:spcBef>
                <a:spcPct val="35000"/>
              </a:spcBef>
            </a:pPr>
            <a:r>
              <a:rPr lang="en-US" altLang="en-US"/>
              <a:t>Standard safety precautions</a:t>
            </a:r>
          </a:p>
          <a:p>
            <a:pPr eaLnBrk="1" hangingPunct="1">
              <a:spcBef>
                <a:spcPct val="35000"/>
              </a:spcBef>
            </a:pPr>
            <a:r>
              <a:rPr lang="en-US" altLang="en-US"/>
              <a:t>Personal protective equipment</a:t>
            </a:r>
          </a:p>
          <a:p>
            <a:pPr eaLnBrk="1" hangingPunct="1">
              <a:spcBef>
                <a:spcPct val="35000"/>
              </a:spcBef>
            </a:pPr>
            <a:r>
              <a:rPr lang="en-US" altLang="en-US"/>
              <a:t>Stress management</a:t>
            </a:r>
          </a:p>
          <a:p>
            <a:pPr eaLnBrk="1" hangingPunct="1">
              <a:spcBef>
                <a:spcPct val="35000"/>
              </a:spcBef>
            </a:pPr>
            <a:r>
              <a:rPr lang="en-US" altLang="en-US"/>
              <a:t>Dealing with death and dying</a:t>
            </a:r>
          </a:p>
          <a:p>
            <a:pPr eaLnBrk="1" hangingPunct="1">
              <a:spcBef>
                <a:spcPct val="35000"/>
              </a:spcBef>
            </a:pPr>
            <a:r>
              <a:rPr lang="en-US" altLang="en-US"/>
              <a:t>Prevention of response-related injuries</a:t>
            </a:r>
            <a:endParaRPr lang="en-US" altLang="en-US" sz="32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lnSpc>
                <a:spcPct val="85000"/>
              </a:lnSpc>
            </a:pPr>
            <a:r>
              <a:rPr lang="en-US" altLang="en-US"/>
              <a:t>Death and Dying </a:t>
            </a:r>
            <a:r>
              <a:rPr lang="en-US" altLang="en-US" sz="2800" b="0"/>
              <a:t>(3 of 4)</a:t>
            </a:r>
          </a:p>
        </p:txBody>
      </p:sp>
      <p:sp>
        <p:nvSpPr>
          <p:cNvPr id="55299" name="Content Placeholder 2"/>
          <p:cNvSpPr>
            <a:spLocks noGrp="1"/>
          </p:cNvSpPr>
          <p:nvPr>
            <p:ph type="body" idx="1"/>
          </p:nvPr>
        </p:nvSpPr>
        <p:spPr/>
        <p:txBody>
          <a:bodyPr/>
          <a:lstStyle/>
          <a:p>
            <a:pPr eaLnBrk="1" hangingPunct="1">
              <a:spcBef>
                <a:spcPct val="35000"/>
              </a:spcBef>
              <a:buFontTx/>
              <a:buNone/>
            </a:pPr>
            <a:r>
              <a:rPr lang="en-US" altLang="en-US"/>
              <a:t>The EMT’s role:</a:t>
            </a:r>
          </a:p>
          <a:p>
            <a:pPr eaLnBrk="1" hangingPunct="1">
              <a:spcBef>
                <a:spcPct val="35000"/>
              </a:spcBef>
            </a:pPr>
            <a:r>
              <a:rPr lang="en-US" altLang="en-US"/>
              <a:t>Ask how you can help.</a:t>
            </a:r>
          </a:p>
          <a:p>
            <a:pPr eaLnBrk="1" hangingPunct="1">
              <a:spcBef>
                <a:spcPct val="35000"/>
              </a:spcBef>
            </a:pPr>
            <a:r>
              <a:rPr lang="en-US" altLang="en-US"/>
              <a:t>Reinforce reality.</a:t>
            </a:r>
          </a:p>
          <a:p>
            <a:pPr eaLnBrk="1" hangingPunct="1">
              <a:spcBef>
                <a:spcPct val="35000"/>
              </a:spcBef>
            </a:pPr>
            <a:r>
              <a:rPr lang="en-US" altLang="en-US"/>
              <a:t>Be honest.</a:t>
            </a:r>
          </a:p>
          <a:p>
            <a:pPr eaLnBrk="1" hangingPunct="1">
              <a:spcBef>
                <a:spcPct val="35000"/>
              </a:spcBef>
            </a:pPr>
            <a:r>
              <a:rPr lang="en-US" altLang="en-US"/>
              <a:t>Allow the patient and family to grieve.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lnSpc>
                <a:spcPct val="85000"/>
              </a:lnSpc>
            </a:pPr>
            <a:r>
              <a:rPr lang="en-US" altLang="en-US"/>
              <a:t>Death and Dying </a:t>
            </a:r>
            <a:r>
              <a:rPr lang="en-US" altLang="en-US" sz="2800" b="0"/>
              <a:t>(4 of 4)</a:t>
            </a:r>
          </a:p>
        </p:txBody>
      </p:sp>
      <p:sp>
        <p:nvSpPr>
          <p:cNvPr id="56323" name="Content Placeholder 2"/>
          <p:cNvSpPr>
            <a:spLocks noGrp="1"/>
          </p:cNvSpPr>
          <p:nvPr>
            <p:ph type="body" idx="1"/>
          </p:nvPr>
        </p:nvSpPr>
        <p:spPr/>
        <p:txBody>
          <a:bodyPr/>
          <a:lstStyle/>
          <a:p>
            <a:pPr eaLnBrk="1" hangingPunct="1">
              <a:spcBef>
                <a:spcPct val="35000"/>
              </a:spcBef>
              <a:buFontTx/>
              <a:buNone/>
            </a:pPr>
            <a:r>
              <a:rPr lang="en-US" altLang="en-US"/>
              <a:t> </a:t>
            </a:r>
          </a:p>
        </p:txBody>
      </p:sp>
      <p:pic>
        <p:nvPicPr>
          <p:cNvPr id="56324" name="Content Placeholder 2"/>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2514600" y="1503363"/>
            <a:ext cx="3644900" cy="4154487"/>
          </a:xfrm>
        </p:spPr>
      </p:pic>
      <p:sp>
        <p:nvSpPr>
          <p:cNvPr id="56325" name="Rectangle 5"/>
          <p:cNvSpPr>
            <a:spLocks noChangeArrowheads="1"/>
          </p:cNvSpPr>
          <p:nvPr>
            <p:custDataLst>
              <p:tags r:id="rId1"/>
            </p:custDataLst>
          </p:nvPr>
        </p:nvSpPr>
        <p:spPr bwMode="auto">
          <a:xfrm>
            <a:off x="4114800" y="5703888"/>
            <a:ext cx="21605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algn="r"/>
            <a:r>
              <a:rPr lang="en-US" altLang="en-US" sz="900">
                <a:solidFill>
                  <a:schemeClr val="bg1"/>
                </a:solidFill>
                <a:latin typeface="Arial" charset="0"/>
              </a:rPr>
              <a:t>© Jones and Bartlett Publishers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lnSpc>
                <a:spcPct val="85000"/>
              </a:lnSpc>
            </a:pPr>
            <a:r>
              <a:rPr lang="en-US" altLang="en-US"/>
              <a:t>Stress Management on the Job </a:t>
            </a:r>
            <a:r>
              <a:rPr lang="en-US" altLang="en-US" sz="2800" b="0"/>
              <a:t>(1 of 2)</a:t>
            </a:r>
          </a:p>
        </p:txBody>
      </p:sp>
      <p:sp>
        <p:nvSpPr>
          <p:cNvPr id="57347" name="Content Placeholder 2"/>
          <p:cNvSpPr>
            <a:spLocks noGrp="1"/>
          </p:cNvSpPr>
          <p:nvPr>
            <p:ph type="body" idx="1"/>
          </p:nvPr>
        </p:nvSpPr>
        <p:spPr/>
        <p:txBody>
          <a:bodyPr/>
          <a:lstStyle/>
          <a:p>
            <a:pPr eaLnBrk="1" hangingPunct="1">
              <a:spcBef>
                <a:spcPct val="35000"/>
              </a:spcBef>
            </a:pPr>
            <a:r>
              <a:rPr lang="en-US" altLang="en-US"/>
              <a:t>EMS is a high-stress job.</a:t>
            </a:r>
          </a:p>
          <a:p>
            <a:pPr eaLnBrk="1" hangingPunct="1">
              <a:spcBef>
                <a:spcPct val="35000"/>
              </a:spcBef>
            </a:pPr>
            <a:r>
              <a:rPr lang="en-US" altLang="en-US"/>
              <a:t>Important to know causes and how to deal with stress</a:t>
            </a:r>
          </a:p>
          <a:p>
            <a:pPr eaLnBrk="1" hangingPunct="1">
              <a:spcBef>
                <a:spcPct val="35000"/>
              </a:spcBef>
            </a:pPr>
            <a:r>
              <a:rPr lang="en-US" altLang="en-US"/>
              <a:t>General adaptation syndrome:</a:t>
            </a:r>
          </a:p>
          <a:p>
            <a:pPr lvl="1" eaLnBrk="1" hangingPunct="1">
              <a:spcBef>
                <a:spcPct val="35000"/>
              </a:spcBef>
            </a:pPr>
            <a:r>
              <a:rPr lang="en-US" altLang="en-US"/>
              <a:t>Alarm response to stress</a:t>
            </a:r>
          </a:p>
          <a:p>
            <a:pPr lvl="1" eaLnBrk="1" hangingPunct="1">
              <a:spcBef>
                <a:spcPct val="35000"/>
              </a:spcBef>
            </a:pPr>
            <a:r>
              <a:rPr lang="en-US" altLang="en-US"/>
              <a:t>Reaction and resistance</a:t>
            </a:r>
          </a:p>
          <a:p>
            <a:pPr lvl="1" eaLnBrk="1" hangingPunct="1">
              <a:spcBef>
                <a:spcPct val="35000"/>
              </a:spcBef>
            </a:pPr>
            <a:r>
              <a:rPr lang="en-US" altLang="en-US"/>
              <a:t>Recovery—or exhaustion</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lnSpc>
                <a:spcPct val="85000"/>
              </a:lnSpc>
            </a:pPr>
            <a:r>
              <a:rPr lang="en-US" altLang="en-US"/>
              <a:t>Stress Management on the Job </a:t>
            </a:r>
            <a:r>
              <a:rPr lang="en-US" altLang="en-US" sz="2800" b="0"/>
              <a:t>(2 of 2)</a:t>
            </a:r>
          </a:p>
        </p:txBody>
      </p:sp>
      <p:sp>
        <p:nvSpPr>
          <p:cNvPr id="58371" name="Rectangle 3"/>
          <p:cNvSpPr>
            <a:spLocks noGrp="1" noChangeArrowheads="1"/>
          </p:cNvSpPr>
          <p:nvPr>
            <p:ph type="body" idx="1"/>
          </p:nvPr>
        </p:nvSpPr>
        <p:spPr/>
        <p:txBody>
          <a:bodyPr/>
          <a:lstStyle/>
          <a:p>
            <a:pPr>
              <a:spcBef>
                <a:spcPct val="35000"/>
              </a:spcBef>
            </a:pPr>
            <a:r>
              <a:rPr lang="en-US" altLang="en-US"/>
              <a:t>Physiologic signs of stress</a:t>
            </a:r>
          </a:p>
          <a:p>
            <a:pPr lvl="1">
              <a:spcBef>
                <a:spcPct val="35000"/>
              </a:spcBef>
            </a:pPr>
            <a:r>
              <a:rPr lang="en-US" altLang="en-US"/>
              <a:t>Increased respirations and heart rate</a:t>
            </a:r>
          </a:p>
          <a:p>
            <a:pPr lvl="1">
              <a:spcBef>
                <a:spcPct val="35000"/>
              </a:spcBef>
            </a:pPr>
            <a:r>
              <a:rPr lang="en-US" altLang="en-US"/>
              <a:t>Increased blood pressure</a:t>
            </a:r>
          </a:p>
          <a:p>
            <a:pPr lvl="1">
              <a:spcBef>
                <a:spcPct val="35000"/>
              </a:spcBef>
            </a:pPr>
            <a:r>
              <a:rPr lang="en-US" altLang="en-US"/>
              <a:t>Cool, clammy skin</a:t>
            </a:r>
          </a:p>
          <a:p>
            <a:pPr lvl="1">
              <a:spcBef>
                <a:spcPct val="35000"/>
              </a:spcBef>
            </a:pPr>
            <a:r>
              <a:rPr lang="en-US" altLang="en-US"/>
              <a:t>Dilated pupils</a:t>
            </a:r>
          </a:p>
          <a:p>
            <a:pPr lvl="1">
              <a:spcBef>
                <a:spcPct val="35000"/>
              </a:spcBef>
            </a:pPr>
            <a:r>
              <a:rPr lang="en-US" altLang="en-US"/>
              <a:t>Tensed muscles</a:t>
            </a:r>
          </a:p>
          <a:p>
            <a:pPr lvl="1">
              <a:spcBef>
                <a:spcPct val="35000"/>
              </a:spcBef>
            </a:pPr>
            <a:r>
              <a:rPr lang="en-US" altLang="en-US"/>
              <a:t>Increased blood glucose level</a:t>
            </a:r>
          </a:p>
          <a:p>
            <a:pPr lvl="1">
              <a:spcBef>
                <a:spcPct val="35000"/>
              </a:spcBef>
            </a:pPr>
            <a:r>
              <a:rPr lang="en-US" altLang="en-US"/>
              <a:t>Perspiration</a:t>
            </a:r>
          </a:p>
          <a:p>
            <a:pPr lvl="1">
              <a:spcBef>
                <a:spcPct val="35000"/>
              </a:spcBef>
            </a:pPr>
            <a:r>
              <a:rPr lang="en-US" altLang="en-US"/>
              <a:t>Decreased blood flow to gastrointestinal tract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lnSpc>
                <a:spcPct val="85000"/>
              </a:lnSpc>
            </a:pPr>
            <a:r>
              <a:rPr lang="en-US" altLang="en-US"/>
              <a:t>Stressful Situations </a:t>
            </a:r>
            <a:r>
              <a:rPr lang="en-US" altLang="en-US" sz="2800" b="0"/>
              <a:t>(1 of 2)</a:t>
            </a:r>
          </a:p>
        </p:txBody>
      </p:sp>
      <p:sp>
        <p:nvSpPr>
          <p:cNvPr id="59395" name="Content Placeholder 2"/>
          <p:cNvSpPr>
            <a:spLocks noGrp="1"/>
          </p:cNvSpPr>
          <p:nvPr>
            <p:ph type="body" idx="1"/>
          </p:nvPr>
        </p:nvSpPr>
        <p:spPr/>
        <p:txBody>
          <a:bodyPr/>
          <a:lstStyle/>
          <a:p>
            <a:pPr eaLnBrk="1" hangingPunct="1">
              <a:spcBef>
                <a:spcPct val="35000"/>
              </a:spcBef>
            </a:pPr>
            <a:r>
              <a:rPr lang="en-US" altLang="en-US"/>
              <a:t>Dangerous situations</a:t>
            </a:r>
          </a:p>
          <a:p>
            <a:pPr eaLnBrk="1" hangingPunct="1">
              <a:spcBef>
                <a:spcPct val="35000"/>
              </a:spcBef>
            </a:pPr>
            <a:r>
              <a:rPr lang="en-US" altLang="en-US"/>
              <a:t>Physical and psychological demands</a:t>
            </a:r>
          </a:p>
          <a:p>
            <a:pPr eaLnBrk="1" hangingPunct="1">
              <a:spcBef>
                <a:spcPct val="35000"/>
              </a:spcBef>
            </a:pPr>
            <a:r>
              <a:rPr lang="en-US" altLang="en-US"/>
              <a:t>Critically ill or injured patients</a:t>
            </a:r>
          </a:p>
          <a:p>
            <a:pPr eaLnBrk="1" hangingPunct="1">
              <a:spcBef>
                <a:spcPct val="35000"/>
              </a:spcBef>
            </a:pPr>
            <a:r>
              <a:rPr lang="en-US" altLang="en-US"/>
              <a:t>Dead and dying patients</a:t>
            </a:r>
          </a:p>
          <a:p>
            <a:pPr eaLnBrk="1" hangingPunct="1">
              <a:spcBef>
                <a:spcPct val="35000"/>
              </a:spcBef>
            </a:pPr>
            <a:r>
              <a:rPr lang="en-US" altLang="en-US"/>
              <a:t>Overpowering sights, smells, and sounds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lnSpc>
                <a:spcPct val="85000"/>
              </a:lnSpc>
            </a:pPr>
            <a:r>
              <a:rPr lang="en-US" altLang="en-US"/>
              <a:t>Stressful Situations </a:t>
            </a:r>
            <a:r>
              <a:rPr lang="en-US" altLang="en-US" sz="2800" b="0"/>
              <a:t>(2 of 2)</a:t>
            </a:r>
          </a:p>
        </p:txBody>
      </p:sp>
      <p:sp>
        <p:nvSpPr>
          <p:cNvPr id="60419" name="Content Placeholder 2"/>
          <p:cNvSpPr>
            <a:spLocks noGrp="1"/>
          </p:cNvSpPr>
          <p:nvPr>
            <p:ph type="body" idx="1"/>
          </p:nvPr>
        </p:nvSpPr>
        <p:spPr/>
        <p:txBody>
          <a:bodyPr/>
          <a:lstStyle/>
          <a:p>
            <a:pPr eaLnBrk="1" hangingPunct="1">
              <a:spcBef>
                <a:spcPct val="35000"/>
              </a:spcBef>
            </a:pPr>
            <a:r>
              <a:rPr lang="en-US" altLang="en-US"/>
              <a:t>Multiple patient situations</a:t>
            </a:r>
          </a:p>
          <a:p>
            <a:pPr eaLnBrk="1" hangingPunct="1">
              <a:spcBef>
                <a:spcPct val="35000"/>
              </a:spcBef>
            </a:pPr>
            <a:r>
              <a:rPr lang="en-US" altLang="en-US"/>
              <a:t>Angry or upset patients, family, or bystanders</a:t>
            </a:r>
          </a:p>
          <a:p>
            <a:pPr eaLnBrk="1" hangingPunct="1">
              <a:spcBef>
                <a:spcPct val="35000"/>
              </a:spcBef>
            </a:pPr>
            <a:r>
              <a:rPr lang="en-US" altLang="en-US"/>
              <a:t>Unpredictability and demands of EMS</a:t>
            </a:r>
          </a:p>
          <a:p>
            <a:pPr eaLnBrk="1" hangingPunct="1">
              <a:spcBef>
                <a:spcPct val="35000"/>
              </a:spcBef>
            </a:pPr>
            <a:r>
              <a:rPr lang="en-US" altLang="en-US"/>
              <a:t>Noncritical/non–911 patients</a:t>
            </a:r>
          </a:p>
          <a:p>
            <a:pPr eaLnBrk="1" hangingPunct="1">
              <a:spcBef>
                <a:spcPct val="35000"/>
              </a:spcBef>
            </a:pPr>
            <a:r>
              <a:rPr lang="en-US" altLang="en-US"/>
              <a:t>Hospital wait times</a:t>
            </a:r>
          </a:p>
          <a:p>
            <a:pPr eaLnBrk="1" hangingPunct="1">
              <a:spcBef>
                <a:spcPct val="35000"/>
              </a:spcBef>
            </a:pPr>
            <a:endParaRPr lang="en-US" alt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a:lnSpc>
                <a:spcPct val="85000"/>
              </a:lnSpc>
            </a:pPr>
            <a:r>
              <a:rPr lang="en-US" altLang="en-US"/>
              <a:t>Stress Reactions </a:t>
            </a:r>
            <a:r>
              <a:rPr lang="en-US" altLang="en-US" sz="2800" b="0"/>
              <a:t>(1 of 2)</a:t>
            </a:r>
          </a:p>
        </p:txBody>
      </p:sp>
      <p:sp>
        <p:nvSpPr>
          <p:cNvPr id="61443" name="Content Placeholder 2"/>
          <p:cNvSpPr>
            <a:spLocks noGrp="1"/>
          </p:cNvSpPr>
          <p:nvPr>
            <p:ph type="body" idx="1"/>
          </p:nvPr>
        </p:nvSpPr>
        <p:spPr/>
        <p:txBody>
          <a:bodyPr/>
          <a:lstStyle/>
          <a:p>
            <a:pPr>
              <a:spcBef>
                <a:spcPct val="35000"/>
              </a:spcBef>
            </a:pPr>
            <a:r>
              <a:rPr lang="en-US" altLang="en-US"/>
              <a:t>Acute stress reactions</a:t>
            </a:r>
          </a:p>
          <a:p>
            <a:pPr lvl="1">
              <a:spcBef>
                <a:spcPct val="35000"/>
              </a:spcBef>
            </a:pPr>
            <a:r>
              <a:rPr lang="en-US" altLang="en-US"/>
              <a:t>Occur during a stressful situation</a:t>
            </a:r>
          </a:p>
          <a:p>
            <a:pPr>
              <a:spcBef>
                <a:spcPct val="35000"/>
              </a:spcBef>
            </a:pPr>
            <a:r>
              <a:rPr lang="en-US" altLang="en-US"/>
              <a:t>Delayed stress reactions</a:t>
            </a:r>
          </a:p>
          <a:p>
            <a:pPr lvl="1">
              <a:spcBef>
                <a:spcPct val="35000"/>
              </a:spcBef>
            </a:pPr>
            <a:r>
              <a:rPr lang="en-US" altLang="en-US"/>
              <a:t>Manifest after stressful event</a:t>
            </a:r>
          </a:p>
          <a:p>
            <a:pPr>
              <a:spcBef>
                <a:spcPct val="35000"/>
              </a:spcBef>
            </a:pPr>
            <a:r>
              <a:rPr lang="en-US" altLang="en-US"/>
              <a:t>Cumulative stress reactions</a:t>
            </a:r>
          </a:p>
          <a:p>
            <a:pPr lvl="1">
              <a:spcBef>
                <a:spcPct val="35000"/>
              </a:spcBef>
            </a:pPr>
            <a:r>
              <a:rPr lang="en-US" altLang="en-US"/>
              <a:t>Prolonged or excessive stress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a:lnSpc>
                <a:spcPct val="85000"/>
              </a:lnSpc>
            </a:pPr>
            <a:r>
              <a:rPr lang="en-US" altLang="en-US"/>
              <a:t>Stress Reactions </a:t>
            </a:r>
            <a:r>
              <a:rPr lang="en-US" altLang="en-US" sz="2800" b="0"/>
              <a:t>(2 of 2)</a:t>
            </a:r>
          </a:p>
        </p:txBody>
      </p:sp>
      <p:sp>
        <p:nvSpPr>
          <p:cNvPr id="62467" name="Content Placeholder 2"/>
          <p:cNvSpPr>
            <a:spLocks noGrp="1"/>
          </p:cNvSpPr>
          <p:nvPr>
            <p:ph type="body" idx="1"/>
          </p:nvPr>
        </p:nvSpPr>
        <p:spPr>
          <a:xfrm>
            <a:off x="685800" y="1447800"/>
            <a:ext cx="3962400" cy="4800600"/>
          </a:xfrm>
        </p:spPr>
        <p:txBody>
          <a:bodyPr/>
          <a:lstStyle/>
          <a:p>
            <a:pPr>
              <a:spcBef>
                <a:spcPct val="35000"/>
              </a:spcBef>
            </a:pPr>
            <a:r>
              <a:rPr lang="en-US" altLang="en-US"/>
              <a:t>Posttraumatic stress disorder (PTSD) can develop</a:t>
            </a:r>
          </a:p>
          <a:p>
            <a:pPr lvl="1">
              <a:spcBef>
                <a:spcPct val="35000"/>
              </a:spcBef>
            </a:pPr>
            <a:r>
              <a:rPr lang="en-US" altLang="en-US"/>
              <a:t>Critical incident stress management (CISM) was developed to decrease likelihood of PTSD.</a:t>
            </a:r>
          </a:p>
        </p:txBody>
      </p:sp>
      <p:pic>
        <p:nvPicPr>
          <p:cNvPr id="6246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37100" y="2133600"/>
            <a:ext cx="3949700"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Rectangle 4"/>
          <p:cNvSpPr>
            <a:spLocks noChangeArrowheads="1"/>
          </p:cNvSpPr>
          <p:nvPr>
            <p:custDataLst>
              <p:tags r:id="rId1"/>
            </p:custDataLst>
          </p:nvPr>
        </p:nvSpPr>
        <p:spPr bwMode="auto">
          <a:xfrm>
            <a:off x="5892800" y="485140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algn="r"/>
            <a:r>
              <a:rPr lang="en-US" altLang="en-US" sz="900">
                <a:solidFill>
                  <a:schemeClr val="bg1"/>
                </a:solidFill>
                <a:latin typeface="Arial" charset="0"/>
              </a:rPr>
              <a:t>© Jones and Bartlett Publishers. </a:t>
            </a:r>
            <a:br>
              <a:rPr lang="en-US" altLang="en-US" sz="900">
                <a:solidFill>
                  <a:schemeClr val="bg1"/>
                </a:solidFill>
                <a:latin typeface="Arial" charset="0"/>
              </a:rPr>
            </a:br>
            <a:r>
              <a:rPr lang="en-US" altLang="en-US" sz="900">
                <a:solidFill>
                  <a:schemeClr val="bg1"/>
                </a:solidFill>
                <a:latin typeface="Arial" charset="0"/>
              </a:rPr>
              <a:t>Courtesy of MIEMSS.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a:lnSpc>
                <a:spcPct val="85000"/>
              </a:lnSpc>
            </a:pPr>
            <a:r>
              <a:rPr lang="en-US" altLang="en-US"/>
              <a:t>Warning Signs of Stress </a:t>
            </a:r>
            <a:r>
              <a:rPr lang="en-US" altLang="en-US" sz="2800" b="0"/>
              <a:t>(1 of 3)</a:t>
            </a:r>
          </a:p>
        </p:txBody>
      </p:sp>
      <p:sp>
        <p:nvSpPr>
          <p:cNvPr id="63491" name="Content Placeholder 2"/>
          <p:cNvSpPr>
            <a:spLocks noGrp="1"/>
          </p:cNvSpPr>
          <p:nvPr>
            <p:ph type="body" idx="1"/>
          </p:nvPr>
        </p:nvSpPr>
        <p:spPr/>
        <p:txBody>
          <a:bodyPr/>
          <a:lstStyle/>
          <a:p>
            <a:pPr>
              <a:spcBef>
                <a:spcPct val="35000"/>
              </a:spcBef>
            </a:pPr>
            <a:r>
              <a:rPr lang="en-US" altLang="en-US"/>
              <a:t>Irritability toward coworkers, family, and friends</a:t>
            </a:r>
          </a:p>
          <a:p>
            <a:pPr>
              <a:spcBef>
                <a:spcPct val="35000"/>
              </a:spcBef>
            </a:pPr>
            <a:r>
              <a:rPr lang="en-US" altLang="en-US"/>
              <a:t>Inability to concentrate</a:t>
            </a:r>
          </a:p>
          <a:p>
            <a:pPr>
              <a:spcBef>
                <a:spcPct val="35000"/>
              </a:spcBef>
            </a:pPr>
            <a:r>
              <a:rPr lang="en-US" altLang="en-US"/>
              <a:t>Difficulty sleeping, increased sleeping, nightmares</a:t>
            </a:r>
          </a:p>
          <a:p>
            <a:pPr>
              <a:spcBef>
                <a:spcPct val="35000"/>
              </a:spcBef>
            </a:pPr>
            <a:r>
              <a:rPr lang="en-US" altLang="en-US"/>
              <a:t>Feelings of sadness, anxiety, or guilt</a:t>
            </a:r>
          </a:p>
          <a:p>
            <a:pPr>
              <a:spcBef>
                <a:spcPct val="35000"/>
              </a:spcBef>
            </a:pPr>
            <a:r>
              <a:rPr lang="en-US" altLang="en-US"/>
              <a:t>Indecisiveness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a:lnSpc>
                <a:spcPct val="85000"/>
              </a:lnSpc>
            </a:pPr>
            <a:r>
              <a:rPr lang="en-US" altLang="en-US"/>
              <a:t>Warning Signs of Stress </a:t>
            </a:r>
            <a:r>
              <a:rPr lang="en-US" altLang="en-US" sz="2800" b="0"/>
              <a:t>(2 of 3)</a:t>
            </a:r>
          </a:p>
        </p:txBody>
      </p:sp>
      <p:sp>
        <p:nvSpPr>
          <p:cNvPr id="64515" name="Content Placeholder 2"/>
          <p:cNvSpPr>
            <a:spLocks noGrp="1"/>
          </p:cNvSpPr>
          <p:nvPr>
            <p:ph type="body" idx="1"/>
          </p:nvPr>
        </p:nvSpPr>
        <p:spPr/>
        <p:txBody>
          <a:bodyPr/>
          <a:lstStyle/>
          <a:p>
            <a:pPr>
              <a:spcBef>
                <a:spcPct val="35000"/>
              </a:spcBef>
            </a:pPr>
            <a:r>
              <a:rPr lang="en-US" altLang="en-US"/>
              <a:t>Loss of appetite</a:t>
            </a:r>
          </a:p>
          <a:p>
            <a:pPr>
              <a:spcBef>
                <a:spcPct val="35000"/>
              </a:spcBef>
            </a:pPr>
            <a:r>
              <a:rPr lang="en-US" altLang="en-US"/>
              <a:t>Loss of interest in sexual activities</a:t>
            </a:r>
          </a:p>
          <a:p>
            <a:pPr>
              <a:spcBef>
                <a:spcPct val="35000"/>
              </a:spcBef>
            </a:pPr>
            <a:r>
              <a:rPr lang="en-US" altLang="en-US"/>
              <a:t>Isolation</a:t>
            </a:r>
          </a:p>
          <a:p>
            <a:pPr>
              <a:spcBef>
                <a:spcPct val="35000"/>
              </a:spcBef>
            </a:pPr>
            <a:r>
              <a:rPr lang="en-US" altLang="en-US"/>
              <a:t>Loss of interest in work</a:t>
            </a:r>
          </a:p>
          <a:p>
            <a:pPr>
              <a:spcBef>
                <a:spcPct val="35000"/>
              </a:spcBef>
            </a:pPr>
            <a:r>
              <a:rPr lang="en-US" altLang="en-US"/>
              <a:t>Increased use of alcohol</a:t>
            </a:r>
          </a:p>
          <a:p>
            <a:pPr>
              <a:spcBef>
                <a:spcPct val="35000"/>
              </a:spcBef>
            </a:pPr>
            <a:r>
              <a:rPr lang="en-US" altLang="en-US"/>
              <a:t>Recreational drug use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lnSpc>
                <a:spcPct val="85000"/>
              </a:lnSpc>
            </a:pPr>
            <a:r>
              <a:rPr lang="en-US" altLang="en-US"/>
              <a:t>National EMS Education Standard Competencies </a:t>
            </a:r>
            <a:r>
              <a:rPr lang="en-US" altLang="en-US" sz="2800" b="0"/>
              <a:t>(5 of 5)</a:t>
            </a:r>
          </a:p>
        </p:txBody>
      </p:sp>
      <p:sp>
        <p:nvSpPr>
          <p:cNvPr id="10243" name="Rectangle 3"/>
          <p:cNvSpPr>
            <a:spLocks noGrp="1" noChangeArrowheads="1"/>
          </p:cNvSpPr>
          <p:nvPr>
            <p:ph type="body" idx="1"/>
          </p:nvPr>
        </p:nvSpPr>
        <p:spPr/>
        <p:txBody>
          <a:bodyPr/>
          <a:lstStyle/>
          <a:p>
            <a:pPr>
              <a:spcBef>
                <a:spcPct val="35000"/>
              </a:spcBef>
              <a:buFontTx/>
              <a:buNone/>
            </a:pPr>
            <a:r>
              <a:rPr lang="en-US" altLang="en-US" b="1"/>
              <a:t>Workforce Safety and Wellness (cont'd)</a:t>
            </a:r>
          </a:p>
          <a:p>
            <a:pPr eaLnBrk="1" hangingPunct="1">
              <a:spcBef>
                <a:spcPct val="35000"/>
              </a:spcBef>
            </a:pPr>
            <a:r>
              <a:rPr lang="en-US" altLang="en-US"/>
              <a:t>Prevention of work-related injuries</a:t>
            </a:r>
          </a:p>
          <a:p>
            <a:pPr eaLnBrk="1" hangingPunct="1">
              <a:spcBef>
                <a:spcPct val="35000"/>
              </a:spcBef>
            </a:pPr>
            <a:r>
              <a:rPr lang="en-US" altLang="en-US"/>
              <a:t>Lifting and moving patients</a:t>
            </a:r>
          </a:p>
          <a:p>
            <a:pPr eaLnBrk="1" hangingPunct="1">
              <a:spcBef>
                <a:spcPct val="35000"/>
              </a:spcBef>
            </a:pPr>
            <a:r>
              <a:rPr lang="en-US" altLang="en-US"/>
              <a:t>Disease transmission</a:t>
            </a:r>
          </a:p>
          <a:p>
            <a:pPr eaLnBrk="1" hangingPunct="1">
              <a:spcBef>
                <a:spcPct val="35000"/>
              </a:spcBef>
            </a:pPr>
            <a:r>
              <a:rPr lang="en-US" altLang="en-US"/>
              <a:t>Wellness principles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a:lnSpc>
                <a:spcPct val="85000"/>
              </a:lnSpc>
            </a:pPr>
            <a:r>
              <a:rPr lang="en-US" altLang="en-US"/>
              <a:t>Warning Signs of Stress </a:t>
            </a:r>
            <a:r>
              <a:rPr lang="en-US" altLang="en-US" sz="2800" b="0"/>
              <a:t>(3 of 3)</a:t>
            </a:r>
          </a:p>
        </p:txBody>
      </p:sp>
      <p:sp>
        <p:nvSpPr>
          <p:cNvPr id="65539" name="Content Placeholder 2"/>
          <p:cNvSpPr>
            <a:spLocks noGrp="1"/>
          </p:cNvSpPr>
          <p:nvPr>
            <p:ph type="body" idx="1"/>
          </p:nvPr>
        </p:nvSpPr>
        <p:spPr/>
        <p:txBody>
          <a:bodyPr/>
          <a:lstStyle/>
          <a:p>
            <a:pPr>
              <a:spcBef>
                <a:spcPct val="35000"/>
              </a:spcBef>
            </a:pPr>
            <a:r>
              <a:rPr lang="en-US" altLang="en-US"/>
              <a:t>Physical symptoms such as chronic pain</a:t>
            </a:r>
          </a:p>
          <a:p>
            <a:pPr lvl="1">
              <a:spcBef>
                <a:spcPct val="35000"/>
              </a:spcBef>
            </a:pPr>
            <a:r>
              <a:rPr lang="en-US" altLang="en-US"/>
              <a:t>Headache</a:t>
            </a:r>
          </a:p>
          <a:p>
            <a:pPr lvl="1">
              <a:spcBef>
                <a:spcPct val="35000"/>
              </a:spcBef>
            </a:pPr>
            <a:r>
              <a:rPr lang="en-US" altLang="en-US"/>
              <a:t>Backache</a:t>
            </a:r>
          </a:p>
          <a:p>
            <a:pPr>
              <a:spcBef>
                <a:spcPct val="35000"/>
              </a:spcBef>
            </a:pPr>
            <a:r>
              <a:rPr lang="en-US" altLang="en-US"/>
              <a:t>Feelings of hopelessness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lnSpc>
                <a:spcPct val="85000"/>
              </a:lnSpc>
            </a:pPr>
            <a:r>
              <a:rPr lang="en-US" altLang="en-US"/>
              <a:t>Emotional Aspects of Emergency Care</a:t>
            </a:r>
          </a:p>
        </p:txBody>
      </p:sp>
      <p:sp>
        <p:nvSpPr>
          <p:cNvPr id="66563" name="Content Placeholder 2"/>
          <p:cNvSpPr>
            <a:spLocks noGrp="1"/>
          </p:cNvSpPr>
          <p:nvPr>
            <p:ph type="body" idx="1"/>
          </p:nvPr>
        </p:nvSpPr>
        <p:spPr/>
        <p:txBody>
          <a:bodyPr/>
          <a:lstStyle/>
          <a:p>
            <a:pPr eaLnBrk="1" hangingPunct="1">
              <a:spcBef>
                <a:spcPct val="35000"/>
              </a:spcBef>
            </a:pPr>
            <a:r>
              <a:rPr lang="en-US" altLang="en-US"/>
              <a:t>Personal reactions to difficult situations are difficult to overcome.</a:t>
            </a:r>
          </a:p>
          <a:p>
            <a:pPr eaLnBrk="1" hangingPunct="1">
              <a:spcBef>
                <a:spcPct val="35000"/>
              </a:spcBef>
            </a:pPr>
            <a:r>
              <a:rPr lang="en-US" altLang="en-US"/>
              <a:t>This is normal.</a:t>
            </a:r>
          </a:p>
          <a:p>
            <a:pPr eaLnBrk="1" hangingPunct="1">
              <a:spcBef>
                <a:spcPct val="35000"/>
              </a:spcBef>
            </a:pPr>
            <a:r>
              <a:rPr lang="en-US" altLang="en-US"/>
              <a:t>Every EMT must deal with these feelings.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lnSpc>
                <a:spcPct val="85000"/>
              </a:lnSpc>
            </a:pPr>
            <a:r>
              <a:rPr lang="en-US" altLang="en-US"/>
              <a:t>Stressful Situations </a:t>
            </a:r>
            <a:r>
              <a:rPr lang="en-US" altLang="en-US" sz="2800" b="0"/>
              <a:t>(1 of 2)</a:t>
            </a:r>
          </a:p>
        </p:txBody>
      </p:sp>
      <p:sp>
        <p:nvSpPr>
          <p:cNvPr id="67587" name="Content Placeholder 2"/>
          <p:cNvSpPr>
            <a:spLocks noGrp="1"/>
          </p:cNvSpPr>
          <p:nvPr>
            <p:ph type="body" idx="1"/>
          </p:nvPr>
        </p:nvSpPr>
        <p:spPr/>
        <p:txBody>
          <a:bodyPr/>
          <a:lstStyle/>
          <a:p>
            <a:pPr eaLnBrk="1" hangingPunct="1">
              <a:spcBef>
                <a:spcPct val="35000"/>
              </a:spcBef>
            </a:pPr>
            <a:r>
              <a:rPr lang="en-US" altLang="en-US"/>
              <a:t>Many situations are stressful for everyone involved.</a:t>
            </a:r>
          </a:p>
          <a:p>
            <a:pPr eaLnBrk="1" hangingPunct="1">
              <a:spcBef>
                <a:spcPct val="35000"/>
              </a:spcBef>
            </a:pPr>
            <a:r>
              <a:rPr lang="en-US" altLang="en-US"/>
              <a:t>Use extreme care in words and actions.</a:t>
            </a:r>
          </a:p>
          <a:p>
            <a:pPr eaLnBrk="1" hangingPunct="1">
              <a:spcBef>
                <a:spcPct val="35000"/>
              </a:spcBef>
            </a:pPr>
            <a:r>
              <a:rPr lang="en-US" altLang="en-US"/>
              <a:t>Bring a sense of order and stability to the situation.</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a:lnSpc>
                <a:spcPct val="85000"/>
              </a:lnSpc>
            </a:pPr>
            <a:r>
              <a:rPr lang="en-US" altLang="en-US"/>
              <a:t>Stressful Situations </a:t>
            </a:r>
            <a:r>
              <a:rPr lang="en-US" altLang="en-US" sz="2800" b="0"/>
              <a:t>(2 of 2)</a:t>
            </a:r>
          </a:p>
        </p:txBody>
      </p:sp>
      <p:sp>
        <p:nvSpPr>
          <p:cNvPr id="68611" name="Content Placeholder 2"/>
          <p:cNvSpPr>
            <a:spLocks noGrp="1"/>
          </p:cNvSpPr>
          <p:nvPr>
            <p:ph type="body" idx="1"/>
          </p:nvPr>
        </p:nvSpPr>
        <p:spPr/>
        <p:txBody>
          <a:bodyPr/>
          <a:lstStyle/>
          <a:p>
            <a:pPr eaLnBrk="1" hangingPunct="1">
              <a:spcBef>
                <a:spcPct val="35000"/>
              </a:spcBef>
            </a:pPr>
            <a:r>
              <a:rPr lang="en-US" altLang="en-US"/>
              <a:t>A patient’s reaction is influenced by many factors.</a:t>
            </a:r>
          </a:p>
          <a:p>
            <a:pPr>
              <a:spcBef>
                <a:spcPct val="35000"/>
              </a:spcBef>
            </a:pPr>
            <a:r>
              <a:rPr lang="en-US" altLang="en-US"/>
              <a:t>Allow patients to express fears and concerns.</a:t>
            </a:r>
          </a:p>
          <a:p>
            <a:pPr>
              <a:spcBef>
                <a:spcPct val="35000"/>
              </a:spcBef>
            </a:pPr>
            <a:r>
              <a:rPr lang="en-US" altLang="en-US"/>
              <a:t>Transport parents with their children.</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a:lnSpc>
                <a:spcPct val="85000"/>
              </a:lnSpc>
            </a:pPr>
            <a:r>
              <a:rPr lang="en-US" altLang="en-US"/>
              <a:t>Uncertain Situations</a:t>
            </a:r>
          </a:p>
        </p:txBody>
      </p:sp>
      <p:sp>
        <p:nvSpPr>
          <p:cNvPr id="69635" name="Content Placeholder 2"/>
          <p:cNvSpPr>
            <a:spLocks noGrp="1"/>
          </p:cNvSpPr>
          <p:nvPr>
            <p:ph type="body" idx="1"/>
          </p:nvPr>
        </p:nvSpPr>
        <p:spPr/>
        <p:txBody>
          <a:bodyPr/>
          <a:lstStyle/>
          <a:p>
            <a:pPr>
              <a:spcBef>
                <a:spcPct val="35000"/>
              </a:spcBef>
            </a:pPr>
            <a:r>
              <a:rPr lang="en-US" altLang="en-US"/>
              <a:t>If it is unclear whether a true medical emergency exists:</a:t>
            </a:r>
          </a:p>
          <a:p>
            <a:pPr lvl="1">
              <a:spcBef>
                <a:spcPct val="35000"/>
              </a:spcBef>
            </a:pPr>
            <a:r>
              <a:rPr lang="en-US" altLang="en-US"/>
              <a:t>Contact medical control about the  need to transport.</a:t>
            </a:r>
          </a:p>
          <a:p>
            <a:pPr lvl="1">
              <a:spcBef>
                <a:spcPct val="35000"/>
              </a:spcBef>
            </a:pPr>
            <a:r>
              <a:rPr lang="en-US" altLang="en-US"/>
              <a:t>If in doubt, transport.</a:t>
            </a:r>
          </a:p>
          <a:p>
            <a:pPr>
              <a:buFontTx/>
              <a:buNone/>
            </a:pPr>
            <a:endParaRPr lang="en-US" altLang="en-US" sz="240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lnSpc>
                <a:spcPct val="85000"/>
              </a:lnSpc>
            </a:pPr>
            <a:r>
              <a:rPr lang="en-US" altLang="en-US"/>
              <a:t>Violent Situations </a:t>
            </a:r>
            <a:r>
              <a:rPr lang="en-US" altLang="en-US" sz="2800" b="0"/>
              <a:t>(1 of 2)</a:t>
            </a:r>
          </a:p>
        </p:txBody>
      </p:sp>
      <p:sp>
        <p:nvSpPr>
          <p:cNvPr id="70659" name="Content Placeholder 2"/>
          <p:cNvSpPr>
            <a:spLocks noGrp="1"/>
          </p:cNvSpPr>
          <p:nvPr>
            <p:ph type="body" idx="1"/>
          </p:nvPr>
        </p:nvSpPr>
        <p:spPr/>
        <p:txBody>
          <a:bodyPr/>
          <a:lstStyle/>
          <a:p>
            <a:pPr eaLnBrk="1" hangingPunct="1">
              <a:spcBef>
                <a:spcPct val="35000"/>
              </a:spcBef>
            </a:pPr>
            <a:r>
              <a:rPr lang="en-US" altLang="en-US"/>
              <a:t>Created by:</a:t>
            </a:r>
          </a:p>
          <a:p>
            <a:pPr lvl="1" eaLnBrk="1" hangingPunct="1">
              <a:spcBef>
                <a:spcPct val="35000"/>
              </a:spcBef>
            </a:pPr>
            <a:r>
              <a:rPr lang="en-US" altLang="en-US"/>
              <a:t>Civil disturbances</a:t>
            </a:r>
          </a:p>
          <a:p>
            <a:pPr lvl="1" eaLnBrk="1" hangingPunct="1">
              <a:spcBef>
                <a:spcPct val="35000"/>
              </a:spcBef>
            </a:pPr>
            <a:r>
              <a:rPr lang="en-US" altLang="en-US"/>
              <a:t>Large gatherings of potentially hostile people</a:t>
            </a:r>
          </a:p>
          <a:p>
            <a:pPr lvl="1" eaLnBrk="1" hangingPunct="1">
              <a:spcBef>
                <a:spcPct val="35000"/>
              </a:spcBef>
            </a:pPr>
            <a:r>
              <a:rPr lang="en-US" altLang="en-US"/>
              <a:t>Domestic disputes</a:t>
            </a:r>
          </a:p>
          <a:p>
            <a:pPr lvl="1" eaLnBrk="1" hangingPunct="1">
              <a:spcBef>
                <a:spcPct val="35000"/>
              </a:spcBef>
            </a:pPr>
            <a:r>
              <a:rPr lang="en-US" altLang="en-US"/>
              <a:t>Crime scenes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a:lnSpc>
                <a:spcPct val="85000"/>
              </a:lnSpc>
            </a:pPr>
            <a:r>
              <a:rPr lang="en-US" altLang="en-US"/>
              <a:t>Violent Situations </a:t>
            </a:r>
            <a:r>
              <a:rPr lang="en-US" altLang="en-US" sz="2800" b="0"/>
              <a:t>(2 of 2)</a:t>
            </a:r>
          </a:p>
        </p:txBody>
      </p:sp>
      <p:sp>
        <p:nvSpPr>
          <p:cNvPr id="71683" name="Content Placeholder 2"/>
          <p:cNvSpPr>
            <a:spLocks noGrp="1"/>
          </p:cNvSpPr>
          <p:nvPr>
            <p:ph type="body" idx="1"/>
          </p:nvPr>
        </p:nvSpPr>
        <p:spPr/>
        <p:txBody>
          <a:bodyPr/>
          <a:lstStyle/>
          <a:p>
            <a:pPr>
              <a:spcBef>
                <a:spcPct val="35000"/>
              </a:spcBef>
            </a:pPr>
            <a:r>
              <a:rPr lang="en-US" altLang="en-US"/>
              <a:t>Know who is in command.</a:t>
            </a:r>
          </a:p>
          <a:p>
            <a:pPr>
              <a:spcBef>
                <a:spcPct val="35000"/>
              </a:spcBef>
            </a:pPr>
            <a:r>
              <a:rPr lang="en-US" altLang="en-US"/>
              <a:t>Protect from dangers to provide care.</a:t>
            </a:r>
          </a:p>
          <a:p>
            <a:pPr lvl="1">
              <a:spcBef>
                <a:spcPct val="35000"/>
              </a:spcBef>
            </a:pPr>
            <a:r>
              <a:rPr lang="en-US" altLang="en-US"/>
              <a:t>Law enforcement secures the scene before your entry, or uses cover and concealment technique.</a:t>
            </a:r>
          </a:p>
          <a:p>
            <a:pPr>
              <a:spcBef>
                <a:spcPct val="35000"/>
              </a:spcBef>
            </a:pPr>
            <a:r>
              <a:rPr lang="en-US" altLang="en-US"/>
              <a:t>Call for additional help if needed.</a:t>
            </a:r>
          </a:p>
          <a:p>
            <a:pPr>
              <a:spcBef>
                <a:spcPct val="35000"/>
              </a:spcBef>
            </a:pPr>
            <a:r>
              <a:rPr lang="en-US" altLang="en-US"/>
              <a:t>Do not disturb crime scene evidence.</a:t>
            </a:r>
            <a:endParaRPr lang="en-US" altLang="en-US" sz="320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eaLnBrk="1" hangingPunct="1">
              <a:lnSpc>
                <a:spcPct val="85000"/>
              </a:lnSpc>
            </a:pPr>
            <a:r>
              <a:rPr lang="en-US" altLang="en-US"/>
              <a:t>Behavioral Emergencies</a:t>
            </a:r>
            <a:endParaRPr lang="en-US" altLang="en-US" sz="2800" b="0"/>
          </a:p>
        </p:txBody>
      </p:sp>
      <p:sp>
        <p:nvSpPr>
          <p:cNvPr id="72707" name="Content Placeholder 2"/>
          <p:cNvSpPr>
            <a:spLocks noGrp="1"/>
          </p:cNvSpPr>
          <p:nvPr>
            <p:ph type="body" idx="1"/>
          </p:nvPr>
        </p:nvSpPr>
        <p:spPr/>
        <p:txBody>
          <a:bodyPr/>
          <a:lstStyle/>
          <a:p>
            <a:pPr eaLnBrk="1" hangingPunct="1">
              <a:spcBef>
                <a:spcPct val="35000"/>
              </a:spcBef>
            </a:pPr>
            <a:r>
              <a:rPr lang="en-US" altLang="en-US"/>
              <a:t>Emergencies that do not have a clear physical cause</a:t>
            </a:r>
          </a:p>
          <a:p>
            <a:pPr lvl="1" eaLnBrk="1" hangingPunct="1">
              <a:spcBef>
                <a:spcPct val="35000"/>
              </a:spcBef>
            </a:pPr>
            <a:r>
              <a:rPr lang="en-US" altLang="en-US"/>
              <a:t>Cause may turn out to be physical (eg, hypoglycemia, head trauma).</a:t>
            </a:r>
          </a:p>
          <a:p>
            <a:pPr eaLnBrk="1" hangingPunct="1">
              <a:spcBef>
                <a:spcPct val="35000"/>
              </a:spcBef>
            </a:pPr>
            <a:r>
              <a:rPr lang="en-US" altLang="en-US"/>
              <a:t>Result in aberrant behavior</a:t>
            </a:r>
          </a:p>
          <a:p>
            <a:pPr eaLnBrk="1" hangingPunct="1">
              <a:spcBef>
                <a:spcPct val="35000"/>
              </a:spcBef>
            </a:pPr>
            <a:r>
              <a:rPr lang="en-US" altLang="en-US"/>
              <a:t>Use caution.</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lnSpc>
                <a:spcPct val="85000"/>
              </a:lnSpc>
            </a:pPr>
            <a:r>
              <a:rPr lang="en-US" altLang="en-US"/>
              <a:t>Workplace Issues </a:t>
            </a:r>
            <a:r>
              <a:rPr lang="en-US" altLang="en-US" sz="2800" b="0"/>
              <a:t>(1 of 6)</a:t>
            </a:r>
          </a:p>
        </p:txBody>
      </p:sp>
      <p:sp>
        <p:nvSpPr>
          <p:cNvPr id="73731" name="Content Placeholder 2"/>
          <p:cNvSpPr>
            <a:spLocks noGrp="1"/>
          </p:cNvSpPr>
          <p:nvPr>
            <p:ph type="body" idx="1"/>
          </p:nvPr>
        </p:nvSpPr>
        <p:spPr>
          <a:xfrm>
            <a:off x="685800" y="1447800"/>
            <a:ext cx="4038600" cy="4800600"/>
          </a:xfrm>
        </p:spPr>
        <p:txBody>
          <a:bodyPr/>
          <a:lstStyle/>
          <a:p>
            <a:pPr eaLnBrk="1" hangingPunct="1">
              <a:spcBef>
                <a:spcPct val="35000"/>
              </a:spcBef>
            </a:pPr>
            <a:r>
              <a:rPr lang="en-US" altLang="en-US"/>
              <a:t>Cultural diversity on the job</a:t>
            </a:r>
          </a:p>
          <a:p>
            <a:pPr lvl="1" eaLnBrk="1" hangingPunct="1">
              <a:spcBef>
                <a:spcPct val="35000"/>
              </a:spcBef>
            </a:pPr>
            <a:r>
              <a:rPr lang="en-US" altLang="en-US"/>
              <a:t>Each individual is different.</a:t>
            </a:r>
          </a:p>
          <a:p>
            <a:pPr lvl="1" eaLnBrk="1" hangingPunct="1">
              <a:spcBef>
                <a:spcPct val="35000"/>
              </a:spcBef>
            </a:pPr>
            <a:r>
              <a:rPr lang="en-US" altLang="en-US"/>
              <a:t>Communicate respectfully.</a:t>
            </a:r>
          </a:p>
          <a:p>
            <a:pPr lvl="1" eaLnBrk="1" hangingPunct="1">
              <a:spcBef>
                <a:spcPct val="35000"/>
              </a:spcBef>
            </a:pPr>
            <a:r>
              <a:rPr lang="en-US" altLang="en-US"/>
              <a:t>Use cultural diversity as an asset.</a:t>
            </a:r>
          </a:p>
        </p:txBody>
      </p:sp>
      <p:pic>
        <p:nvPicPr>
          <p:cNvPr id="7373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7575" y="1739900"/>
            <a:ext cx="3921125"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Rectangle 4"/>
          <p:cNvSpPr>
            <a:spLocks noChangeArrowheads="1"/>
          </p:cNvSpPr>
          <p:nvPr>
            <p:custDataLst>
              <p:tags r:id="rId1"/>
            </p:custDataLst>
          </p:nvPr>
        </p:nvSpPr>
        <p:spPr bwMode="auto">
          <a:xfrm>
            <a:off x="6602413" y="4370388"/>
            <a:ext cx="21605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ヒラギノ角ゴ Pro W3" charset="-128"/>
              </a:defRPr>
            </a:lvl1pPr>
            <a:lvl2pPr marL="742950" indent="-285750">
              <a:defRPr sz="2400">
                <a:solidFill>
                  <a:schemeClr val="tx1"/>
                </a:solidFill>
                <a:latin typeface="Times New Roman" charset="0"/>
                <a:ea typeface="ヒラギノ角ゴ Pro W3" charset="-128"/>
              </a:defRPr>
            </a:lvl2pPr>
            <a:lvl3pPr marL="1143000" indent="-228600">
              <a:defRPr sz="2400">
                <a:solidFill>
                  <a:schemeClr val="tx1"/>
                </a:solidFill>
                <a:latin typeface="Times New Roman" charset="0"/>
                <a:ea typeface="ヒラギノ角ゴ Pro W3" charset="-128"/>
              </a:defRPr>
            </a:lvl3pPr>
            <a:lvl4pPr marL="1600200" indent="-228600">
              <a:defRPr sz="2400">
                <a:solidFill>
                  <a:schemeClr val="tx1"/>
                </a:solidFill>
                <a:latin typeface="Times New Roman" charset="0"/>
                <a:ea typeface="ヒラギノ角ゴ Pro W3" charset="-128"/>
              </a:defRPr>
            </a:lvl4pPr>
            <a:lvl5pPr marL="2057400" indent="-22860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algn="r"/>
            <a:r>
              <a:rPr lang="en-US" altLang="en-US" sz="900">
                <a:solidFill>
                  <a:schemeClr val="bg1"/>
                </a:solidFill>
                <a:latin typeface="Arial" charset="0"/>
              </a:rPr>
              <a:t>© Jones &amp; Bartlett Learning.</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a:lnSpc>
                <a:spcPct val="85000"/>
              </a:lnSpc>
            </a:pPr>
            <a:r>
              <a:rPr lang="en-US" altLang="en-US"/>
              <a:t>Workplace Issues </a:t>
            </a:r>
            <a:r>
              <a:rPr lang="en-US" altLang="en-US" sz="2800" b="0"/>
              <a:t>(2 of 6)</a:t>
            </a:r>
          </a:p>
        </p:txBody>
      </p:sp>
      <p:sp>
        <p:nvSpPr>
          <p:cNvPr id="74755" name="Content Placeholder 2"/>
          <p:cNvSpPr>
            <a:spLocks noGrp="1"/>
          </p:cNvSpPr>
          <p:nvPr>
            <p:ph type="body" idx="1"/>
          </p:nvPr>
        </p:nvSpPr>
        <p:spPr/>
        <p:txBody>
          <a:bodyPr/>
          <a:lstStyle/>
          <a:p>
            <a:pPr eaLnBrk="1" hangingPunct="1">
              <a:spcBef>
                <a:spcPct val="35000"/>
              </a:spcBef>
            </a:pPr>
            <a:r>
              <a:rPr lang="en-US" altLang="en-US"/>
              <a:t>Cultural diversity on the job (cont’d)</a:t>
            </a:r>
          </a:p>
          <a:p>
            <a:pPr lvl="1" eaLnBrk="1" hangingPunct="1">
              <a:spcBef>
                <a:spcPct val="35000"/>
              </a:spcBef>
            </a:pPr>
            <a:r>
              <a:rPr lang="en-US" altLang="en-US"/>
              <a:t>Diversity is an effective way to strengthen a public safety workforce.</a:t>
            </a:r>
          </a:p>
          <a:p>
            <a:pPr lvl="1" eaLnBrk="1" hangingPunct="1">
              <a:spcBef>
                <a:spcPct val="35000"/>
              </a:spcBef>
            </a:pPr>
            <a:r>
              <a:rPr lang="en-US" altLang="en-US"/>
              <a:t>Understand how to communicate effectively with coworkers from various backgrounds.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lnSpc>
                <a:spcPct val="85000"/>
              </a:lnSpc>
            </a:pPr>
            <a:r>
              <a:rPr lang="en-US" altLang="en-US"/>
              <a:t>Introduction</a:t>
            </a:r>
          </a:p>
        </p:txBody>
      </p:sp>
      <p:sp>
        <p:nvSpPr>
          <p:cNvPr id="11267" name="Content Placeholder 2"/>
          <p:cNvSpPr>
            <a:spLocks noGrp="1"/>
          </p:cNvSpPr>
          <p:nvPr>
            <p:ph type="body" idx="1"/>
          </p:nvPr>
        </p:nvSpPr>
        <p:spPr/>
        <p:txBody>
          <a:bodyPr/>
          <a:lstStyle/>
          <a:p>
            <a:pPr eaLnBrk="1" hangingPunct="1">
              <a:spcBef>
                <a:spcPct val="35000"/>
              </a:spcBef>
            </a:pPr>
            <a:r>
              <a:rPr lang="en-US" altLang="en-US"/>
              <a:t>To take care of others, we must take care of ourselves.</a:t>
            </a:r>
          </a:p>
          <a:p>
            <a:pPr eaLnBrk="1" hangingPunct="1">
              <a:spcBef>
                <a:spcPct val="35000"/>
              </a:spcBef>
            </a:pPr>
            <a:r>
              <a:rPr lang="en-US" altLang="en-US"/>
              <a:t>EMT training includes recognition of hazards:</a:t>
            </a:r>
          </a:p>
          <a:p>
            <a:pPr lvl="1" eaLnBrk="1" hangingPunct="1">
              <a:spcBef>
                <a:spcPct val="35000"/>
              </a:spcBef>
            </a:pPr>
            <a:r>
              <a:rPr lang="en-US" altLang="en-US"/>
              <a:t>Personal neglect</a:t>
            </a:r>
          </a:p>
          <a:p>
            <a:pPr lvl="1" eaLnBrk="1" hangingPunct="1">
              <a:spcBef>
                <a:spcPct val="35000"/>
              </a:spcBef>
            </a:pPr>
            <a:r>
              <a:rPr lang="en-US" altLang="en-US"/>
              <a:t>Environmental and human-made threats</a:t>
            </a:r>
          </a:p>
          <a:p>
            <a:pPr lvl="1" eaLnBrk="1" hangingPunct="1">
              <a:spcBef>
                <a:spcPct val="35000"/>
              </a:spcBef>
            </a:pPr>
            <a:r>
              <a:rPr lang="en-US" altLang="en-US"/>
              <a:t>Mental and physical stress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a:lnSpc>
                <a:spcPct val="85000"/>
              </a:lnSpc>
            </a:pPr>
            <a:r>
              <a:rPr lang="en-US" altLang="en-US"/>
              <a:t>Workplace Issues </a:t>
            </a:r>
            <a:r>
              <a:rPr lang="en-US" altLang="en-US" sz="2800" b="0"/>
              <a:t>(3 of 6)</a:t>
            </a:r>
          </a:p>
        </p:txBody>
      </p:sp>
      <p:sp>
        <p:nvSpPr>
          <p:cNvPr id="75779" name="Content Placeholder 2"/>
          <p:cNvSpPr>
            <a:spLocks noGrp="1"/>
          </p:cNvSpPr>
          <p:nvPr>
            <p:ph type="body" idx="1"/>
          </p:nvPr>
        </p:nvSpPr>
        <p:spPr/>
        <p:txBody>
          <a:bodyPr/>
          <a:lstStyle/>
          <a:p>
            <a:pPr>
              <a:spcBef>
                <a:spcPct val="35000"/>
              </a:spcBef>
            </a:pPr>
            <a:r>
              <a:rPr lang="en-US" altLang="en-US"/>
              <a:t>Sexual Harassment</a:t>
            </a:r>
          </a:p>
          <a:p>
            <a:pPr lvl="1">
              <a:spcBef>
                <a:spcPct val="35000"/>
              </a:spcBef>
            </a:pPr>
            <a:r>
              <a:rPr lang="en-US" altLang="en-US"/>
              <a:t>Two types</a:t>
            </a:r>
          </a:p>
          <a:p>
            <a:pPr lvl="2"/>
            <a:r>
              <a:rPr lang="en-US" altLang="en-US" sz="2400"/>
              <a:t>Quid pro quo: request for sexual favors</a:t>
            </a:r>
          </a:p>
          <a:p>
            <a:pPr lvl="2"/>
            <a:r>
              <a:rPr lang="en-US" altLang="en-US" sz="2400"/>
              <a:t>Hostile work environment: jokes, touching, etc.</a:t>
            </a:r>
          </a:p>
          <a:p>
            <a:pPr lvl="1">
              <a:spcBef>
                <a:spcPct val="35000"/>
              </a:spcBef>
            </a:pPr>
            <a:r>
              <a:rPr lang="en-US" altLang="en-US"/>
              <a:t>Report harassment to your supervisor immediately, and keep notes.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a:lnSpc>
                <a:spcPct val="85000"/>
              </a:lnSpc>
            </a:pPr>
            <a:r>
              <a:rPr lang="en-US" altLang="en-US"/>
              <a:t>Workplace Issues </a:t>
            </a:r>
            <a:r>
              <a:rPr lang="en-US" altLang="en-US" sz="2800" b="0"/>
              <a:t>(4 of 6)</a:t>
            </a:r>
          </a:p>
        </p:txBody>
      </p:sp>
      <p:sp>
        <p:nvSpPr>
          <p:cNvPr id="76803" name="Content Placeholder 2"/>
          <p:cNvSpPr>
            <a:spLocks noGrp="1"/>
          </p:cNvSpPr>
          <p:nvPr>
            <p:ph type="body" idx="1"/>
          </p:nvPr>
        </p:nvSpPr>
        <p:spPr/>
        <p:txBody>
          <a:bodyPr/>
          <a:lstStyle/>
          <a:p>
            <a:pPr>
              <a:spcBef>
                <a:spcPct val="35000"/>
              </a:spcBef>
            </a:pPr>
            <a:r>
              <a:rPr lang="en-US" altLang="en-US"/>
              <a:t>Substance Abuse</a:t>
            </a:r>
          </a:p>
          <a:p>
            <a:pPr lvl="1">
              <a:spcBef>
                <a:spcPct val="35000"/>
              </a:spcBef>
            </a:pPr>
            <a:r>
              <a:rPr lang="en-US" altLang="en-US"/>
              <a:t>Increases risks on the job</a:t>
            </a:r>
          </a:p>
          <a:p>
            <a:pPr lvl="1">
              <a:spcBef>
                <a:spcPct val="35000"/>
              </a:spcBef>
            </a:pPr>
            <a:r>
              <a:rPr lang="en-US" altLang="en-US"/>
              <a:t>Leads to poor decision making</a:t>
            </a:r>
          </a:p>
          <a:p>
            <a:pPr lvl="1">
              <a:spcBef>
                <a:spcPct val="35000"/>
              </a:spcBef>
            </a:pPr>
            <a:r>
              <a:rPr lang="en-US" altLang="en-US"/>
              <a:t>Seek help, or find a way to confront an addicted coworker.</a:t>
            </a:r>
          </a:p>
          <a:p>
            <a:pPr lvl="1">
              <a:spcBef>
                <a:spcPct val="35000"/>
              </a:spcBef>
            </a:pPr>
            <a:r>
              <a:rPr lang="en-US" altLang="en-US"/>
              <a:t>Employee assistance programs (EAPs) are often available.</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2"/>
          <p:cNvSpPr>
            <a:spLocks noGrp="1"/>
          </p:cNvSpPr>
          <p:nvPr>
            <p:ph idx="1"/>
          </p:nvPr>
        </p:nvSpPr>
        <p:spPr/>
        <p:txBody>
          <a:bodyPr/>
          <a:lstStyle/>
          <a:p>
            <a:r>
              <a:rPr lang="en-US" altLang="en-US"/>
              <a:t>Suicide prevention</a:t>
            </a:r>
          </a:p>
          <a:p>
            <a:pPr lvl="1"/>
            <a:r>
              <a:rPr lang="en-US" altLang="en-US"/>
              <a:t>Cumulative stress and acute, intense stress can weigh heavily on EMS providers.</a:t>
            </a:r>
          </a:p>
          <a:p>
            <a:pPr lvl="1"/>
            <a:r>
              <a:rPr lang="en-US" altLang="en-US"/>
              <a:t>If you or a colleague expresses suicidal ideations, seek professional help.</a:t>
            </a:r>
          </a:p>
          <a:p>
            <a:endParaRPr lang="en-US" altLang="en-US"/>
          </a:p>
        </p:txBody>
      </p:sp>
      <p:sp>
        <p:nvSpPr>
          <p:cNvPr id="77827" name="Title 1"/>
          <p:cNvSpPr>
            <a:spLocks noGrp="1"/>
          </p:cNvSpPr>
          <p:nvPr>
            <p:ph type="title"/>
          </p:nvPr>
        </p:nvSpPr>
        <p:spPr/>
        <p:txBody>
          <a:bodyPr/>
          <a:lstStyle/>
          <a:p>
            <a:pPr>
              <a:lnSpc>
                <a:spcPct val="85000"/>
              </a:lnSpc>
            </a:pPr>
            <a:r>
              <a:rPr lang="en-US" altLang="en-US"/>
              <a:t>Workplace Issues </a:t>
            </a:r>
            <a:r>
              <a:rPr lang="en-US" altLang="en-US" sz="2800" b="0"/>
              <a:t>(5 of 6)</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a:lnSpc>
                <a:spcPct val="85000"/>
              </a:lnSpc>
            </a:pPr>
            <a:r>
              <a:rPr lang="en-US" altLang="en-US"/>
              <a:t>Workplace Issues </a:t>
            </a:r>
            <a:r>
              <a:rPr lang="en-US" altLang="en-US" sz="2800" b="0"/>
              <a:t>(6 of 6)</a:t>
            </a:r>
          </a:p>
        </p:txBody>
      </p:sp>
      <p:sp>
        <p:nvSpPr>
          <p:cNvPr id="78851" name="Content Placeholder 2"/>
          <p:cNvSpPr>
            <a:spLocks noGrp="1"/>
          </p:cNvSpPr>
          <p:nvPr>
            <p:ph type="body" idx="1"/>
          </p:nvPr>
        </p:nvSpPr>
        <p:spPr/>
        <p:txBody>
          <a:bodyPr/>
          <a:lstStyle/>
          <a:p>
            <a:pPr>
              <a:spcBef>
                <a:spcPct val="35000"/>
              </a:spcBef>
            </a:pPr>
            <a:r>
              <a:rPr lang="en-US" altLang="en-US"/>
              <a:t>Elements of an injury and illness prevention program</a:t>
            </a:r>
          </a:p>
          <a:p>
            <a:pPr lvl="1">
              <a:spcBef>
                <a:spcPct val="35000"/>
              </a:spcBef>
            </a:pPr>
            <a:r>
              <a:rPr lang="en-US" altLang="en-US"/>
              <a:t>Management leadership</a:t>
            </a:r>
          </a:p>
          <a:p>
            <a:pPr lvl="1">
              <a:spcBef>
                <a:spcPct val="35000"/>
              </a:spcBef>
            </a:pPr>
            <a:r>
              <a:rPr lang="en-US" altLang="en-US"/>
              <a:t>Worker participation</a:t>
            </a:r>
          </a:p>
          <a:p>
            <a:pPr lvl="1">
              <a:spcBef>
                <a:spcPct val="35000"/>
              </a:spcBef>
            </a:pPr>
            <a:r>
              <a:rPr lang="en-US" altLang="en-US"/>
              <a:t>Hazard identification and assessment</a:t>
            </a:r>
          </a:p>
          <a:p>
            <a:pPr lvl="1">
              <a:spcBef>
                <a:spcPct val="35000"/>
              </a:spcBef>
            </a:pPr>
            <a:r>
              <a:rPr lang="en-US" altLang="en-US"/>
              <a:t>Hazard prevention and control</a:t>
            </a:r>
          </a:p>
          <a:p>
            <a:pPr lvl="1">
              <a:spcBef>
                <a:spcPct val="35000"/>
              </a:spcBef>
            </a:pPr>
            <a:r>
              <a:rPr lang="en-US" altLang="en-US"/>
              <a:t>Education and training</a:t>
            </a:r>
          </a:p>
          <a:p>
            <a:pPr lvl="1">
              <a:spcBef>
                <a:spcPct val="35000"/>
              </a:spcBef>
            </a:pPr>
            <a:r>
              <a:rPr lang="en-US" altLang="en-US"/>
              <a:t>Program evaluation and improvement</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lnSpc>
                <a:spcPct val="85000"/>
              </a:lnSpc>
            </a:pPr>
            <a:r>
              <a:rPr lang="en-US" altLang="en-US"/>
              <a:t>Review</a:t>
            </a:r>
          </a:p>
        </p:txBody>
      </p:sp>
      <p:sp>
        <p:nvSpPr>
          <p:cNvPr id="79875" name="Rectangle 3"/>
          <p:cNvSpPr>
            <a:spLocks noGrp="1" noChangeArrowheads="1"/>
          </p:cNvSpPr>
          <p:nvPr>
            <p:ph idx="1"/>
          </p:nvPr>
        </p:nvSpPr>
        <p:spPr/>
        <p:txBody>
          <a:bodyPr/>
          <a:lstStyle/>
          <a:p>
            <a:pPr marL="457200" indent="-457200">
              <a:spcBef>
                <a:spcPct val="35000"/>
              </a:spcBef>
              <a:buFontTx/>
              <a:buAutoNum type="arabicPeriod"/>
            </a:pPr>
            <a:r>
              <a:rPr lang="en-US" altLang="en-US" sz="2400"/>
              <a:t>A disease that can be spread from person-to-person is known as:</a:t>
            </a:r>
          </a:p>
          <a:p>
            <a:pPr marL="1028700" lvl="1" indent="-393700">
              <a:spcBef>
                <a:spcPct val="35000"/>
              </a:spcBef>
              <a:buFontTx/>
              <a:buAutoNum type="alphaUcPeriod"/>
            </a:pPr>
            <a:r>
              <a:rPr lang="en-US" altLang="en-US" sz="2200"/>
              <a:t>an infectious disease.</a:t>
            </a:r>
          </a:p>
          <a:p>
            <a:pPr marL="1028700" lvl="1" indent="-393700">
              <a:spcBef>
                <a:spcPct val="35000"/>
              </a:spcBef>
              <a:buFontTx/>
              <a:buAutoNum type="alphaUcPeriod"/>
            </a:pPr>
            <a:r>
              <a:rPr lang="en-US" altLang="en-US" sz="2200"/>
              <a:t>a communicable disease.</a:t>
            </a:r>
          </a:p>
          <a:p>
            <a:pPr marL="1028700" lvl="1" indent="-393700">
              <a:spcBef>
                <a:spcPct val="35000"/>
              </a:spcBef>
              <a:buFontTx/>
              <a:buAutoNum type="alphaUcPeriod"/>
            </a:pPr>
            <a:r>
              <a:rPr lang="en-US" altLang="en-US" sz="2200"/>
              <a:t>a transmittable disease. </a:t>
            </a:r>
          </a:p>
          <a:p>
            <a:pPr marL="1028700" lvl="1" indent="-393700">
              <a:spcBef>
                <a:spcPct val="35000"/>
              </a:spcBef>
              <a:buFontTx/>
              <a:buAutoNum type="alphaUcPeriod"/>
            </a:pPr>
            <a:r>
              <a:rPr lang="en-US" altLang="en-US" sz="2200"/>
              <a:t>a spreadable disease. </a:t>
            </a:r>
          </a:p>
          <a:p>
            <a:pPr marL="1028700" lvl="1" indent="-393700">
              <a:spcBef>
                <a:spcPct val="35000"/>
              </a:spcBef>
              <a:buFontTx/>
              <a:buAutoNum type="alphaUcPeriod"/>
            </a:pPr>
            <a:endParaRPr lang="en-US" altLang="en-US" sz="2200"/>
          </a:p>
          <a:p>
            <a:pPr marL="1028700" lvl="1" indent="-393700">
              <a:spcBef>
                <a:spcPct val="35000"/>
              </a:spcBef>
              <a:buFontTx/>
              <a:buAutoNum type="alphaUcPeriod"/>
            </a:pPr>
            <a:endParaRPr lang="en-US" altLang="en-US" sz="2200"/>
          </a:p>
          <a:p>
            <a:pPr marL="1028700" lvl="1" indent="-393700">
              <a:spcBef>
                <a:spcPct val="35000"/>
              </a:spcBef>
              <a:buFontTx/>
              <a:buAutoNum type="alphaUcPeriod"/>
            </a:pPr>
            <a:endParaRPr lang="en-US" altLang="en-US" sz="220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lnSpc>
                <a:spcPct val="85000"/>
              </a:lnSpc>
            </a:pPr>
            <a:r>
              <a:rPr lang="en-US" altLang="en-US"/>
              <a:t>Review</a:t>
            </a:r>
          </a:p>
        </p:txBody>
      </p:sp>
      <p:sp>
        <p:nvSpPr>
          <p:cNvPr id="80899" name="Rectangle 3"/>
          <p:cNvSpPr>
            <a:spLocks noGrp="1" noChangeArrowheads="1"/>
          </p:cNvSpPr>
          <p:nvPr>
            <p:ph idx="1"/>
          </p:nvPr>
        </p:nvSpPr>
        <p:spPr/>
        <p:txBody>
          <a:bodyPr/>
          <a:lstStyle/>
          <a:p>
            <a:pPr marL="0" indent="0">
              <a:buFontTx/>
              <a:buNone/>
            </a:pPr>
            <a:r>
              <a:rPr lang="en-US" altLang="en-US" b="1"/>
              <a:t>Answer: </a:t>
            </a:r>
            <a:r>
              <a:rPr lang="en-US" altLang="en-US">
                <a:solidFill>
                  <a:srgbClr val="F37021"/>
                </a:solidFill>
              </a:rPr>
              <a:t>B</a:t>
            </a:r>
          </a:p>
          <a:p>
            <a:pPr marL="0" indent="0">
              <a:spcBef>
                <a:spcPct val="35000"/>
              </a:spcBef>
              <a:buFontTx/>
              <a:buNone/>
            </a:pPr>
            <a:r>
              <a:rPr lang="en-US" altLang="en-US" b="1"/>
              <a:t>Rationale: </a:t>
            </a:r>
            <a:r>
              <a:rPr lang="en-US" altLang="en-US"/>
              <a:t>A communicable disease can be spread from one person or a species to another.</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a:lnSpc>
                <a:spcPct val="85000"/>
              </a:lnSpc>
            </a:pPr>
            <a:r>
              <a:rPr lang="en-US" altLang="en-US"/>
              <a:t>Review </a:t>
            </a:r>
            <a:r>
              <a:rPr lang="en-US" altLang="en-US" sz="2800" b="0"/>
              <a:t>(1 of 2)</a:t>
            </a:r>
          </a:p>
        </p:txBody>
      </p:sp>
      <p:sp>
        <p:nvSpPr>
          <p:cNvPr id="79875" name="Rectangle 3"/>
          <p:cNvSpPr>
            <a:spLocks noGrp="1" noChangeArrowheads="1"/>
          </p:cNvSpPr>
          <p:nvPr>
            <p:ph idx="1"/>
          </p:nvPr>
        </p:nvSpPr>
        <p:spPr/>
        <p:txBody>
          <a:bodyPr/>
          <a:lstStyle/>
          <a:p>
            <a:pPr marL="457200" indent="-457200">
              <a:spcBef>
                <a:spcPct val="35000"/>
              </a:spcBef>
              <a:buFontTx/>
              <a:buAutoNum type="arabicPeriod"/>
              <a:defRPr/>
            </a:pPr>
            <a:r>
              <a:rPr lang="en-US" altLang="en-US" sz="2400" dirty="0">
                <a:cs typeface="+mn-cs"/>
              </a:rPr>
              <a:t>A disease that can be spread from person-to-person is known as:</a:t>
            </a:r>
          </a:p>
          <a:p>
            <a:pPr marL="1028700" lvl="1" indent="-393700">
              <a:spcBef>
                <a:spcPct val="35000"/>
              </a:spcBef>
              <a:buFontTx/>
              <a:buAutoNum type="alphaUcPeriod"/>
              <a:defRPr/>
            </a:pPr>
            <a:r>
              <a:rPr lang="en-US" altLang="en-US" sz="2200" dirty="0" smtClean="0"/>
              <a:t>an </a:t>
            </a:r>
            <a:r>
              <a:rPr lang="en-US" altLang="en-US" sz="2200" dirty="0"/>
              <a:t>infectious </a:t>
            </a:r>
            <a:r>
              <a:rPr lang="en-US" altLang="en-US" sz="2200" dirty="0" smtClean="0"/>
              <a:t>disease.</a:t>
            </a:r>
            <a:endParaRPr lang="en-US" altLang="en-US" sz="2200" dirty="0"/>
          </a:p>
          <a:p>
            <a:pPr marL="977900" lvl="2" indent="0">
              <a:spcBef>
                <a:spcPct val="35000"/>
              </a:spcBef>
              <a:buFontTx/>
              <a:buNone/>
              <a:defRPr/>
            </a:pPr>
            <a:r>
              <a:rPr lang="en-US" altLang="en-US" sz="2000" b="1" dirty="0"/>
              <a:t>Rationale:</a:t>
            </a:r>
            <a:r>
              <a:rPr lang="en-US" altLang="en-US" sz="2000" dirty="0"/>
              <a:t> </a:t>
            </a:r>
            <a:r>
              <a:rPr lang="en-US" altLang="en-US" sz="2000" dirty="0">
                <a:solidFill>
                  <a:srgbClr val="F37021"/>
                </a:solidFill>
              </a:rPr>
              <a:t>An infectious disease is a medical condition caused by the growth and spread of small, harmful organisms within the </a:t>
            </a:r>
            <a:r>
              <a:rPr lang="en-US" altLang="en-US" sz="2000" dirty="0" smtClean="0">
                <a:solidFill>
                  <a:srgbClr val="F37021"/>
                </a:solidFill>
              </a:rPr>
              <a:t>body.</a:t>
            </a:r>
            <a:endParaRPr lang="en-US" altLang="en-US" sz="2000" dirty="0">
              <a:solidFill>
                <a:srgbClr val="F37021"/>
              </a:solidFill>
            </a:endParaRPr>
          </a:p>
          <a:p>
            <a:pPr marL="1028700" lvl="1" indent="-393700">
              <a:spcBef>
                <a:spcPct val="35000"/>
              </a:spcBef>
              <a:buFontTx/>
              <a:buAutoNum type="alphaUcPeriod"/>
              <a:defRPr/>
            </a:pPr>
            <a:r>
              <a:rPr lang="en-US" altLang="en-US" sz="2200" dirty="0" smtClean="0"/>
              <a:t>a communicable disease.</a:t>
            </a:r>
          </a:p>
          <a:p>
            <a:pPr marL="977900" lvl="2" indent="0">
              <a:spcBef>
                <a:spcPct val="35000"/>
              </a:spcBef>
              <a:buFontTx/>
              <a:buNone/>
              <a:defRPr/>
            </a:pPr>
            <a:r>
              <a:rPr lang="en-US" altLang="en-US" sz="2000" b="1" dirty="0" smtClean="0"/>
              <a:t>Rationale</a:t>
            </a:r>
            <a:r>
              <a:rPr lang="en-US" altLang="en-US" sz="2000" b="1" dirty="0"/>
              <a:t>:</a:t>
            </a:r>
            <a:r>
              <a:rPr lang="en-US" altLang="en-US" sz="2000" dirty="0"/>
              <a:t> </a:t>
            </a:r>
            <a:r>
              <a:rPr lang="en-US" altLang="en-US" sz="2000" dirty="0">
                <a:solidFill>
                  <a:srgbClr val="F37021"/>
                </a:solidFill>
              </a:rPr>
              <a:t>Correct answer</a:t>
            </a:r>
          </a:p>
          <a:p>
            <a:pPr marL="1028700" lvl="1" indent="-393700">
              <a:spcBef>
                <a:spcPct val="35000"/>
              </a:spcBef>
              <a:buFontTx/>
              <a:buAutoNum type="alphaUcPeriod"/>
              <a:defRPr/>
            </a:pPr>
            <a:endParaRPr lang="en-US" altLang="en-US" sz="2200" dirty="0"/>
          </a:p>
          <a:p>
            <a:pPr marL="571500" lvl="1" indent="0">
              <a:spcBef>
                <a:spcPct val="35000"/>
              </a:spcBef>
              <a:buFontTx/>
              <a:buNone/>
              <a:defRPr/>
            </a:pPr>
            <a:r>
              <a:rPr lang="en-US" altLang="en-US" sz="2200" dirty="0"/>
              <a:t/>
            </a:r>
            <a:br>
              <a:rPr lang="en-US" altLang="en-US" sz="2200" dirty="0"/>
            </a:br>
            <a:r>
              <a:rPr lang="en-US" altLang="en-US" sz="2200" dirty="0">
                <a:solidFill>
                  <a:srgbClr val="FF0000"/>
                </a:solidFill>
              </a:rPr>
              <a:t>.</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lnSpc>
                <a:spcPct val="85000"/>
              </a:lnSpc>
            </a:pPr>
            <a:r>
              <a:rPr lang="en-US" altLang="en-US"/>
              <a:t>Review </a:t>
            </a:r>
            <a:r>
              <a:rPr lang="en-US" altLang="en-US" sz="2800" b="0"/>
              <a:t>(2 of 2)</a:t>
            </a:r>
          </a:p>
        </p:txBody>
      </p:sp>
      <p:sp>
        <p:nvSpPr>
          <p:cNvPr id="79875" name="Rectangle 3"/>
          <p:cNvSpPr>
            <a:spLocks noGrp="1" noChangeArrowheads="1"/>
          </p:cNvSpPr>
          <p:nvPr>
            <p:ph idx="1"/>
          </p:nvPr>
        </p:nvSpPr>
        <p:spPr/>
        <p:txBody>
          <a:bodyPr/>
          <a:lstStyle/>
          <a:p>
            <a:pPr marL="457200" indent="-457200">
              <a:spcBef>
                <a:spcPct val="35000"/>
              </a:spcBef>
              <a:buFontTx/>
              <a:buAutoNum type="arabicPeriod"/>
              <a:defRPr/>
            </a:pPr>
            <a:r>
              <a:rPr lang="en-US" altLang="en-US" sz="2400" dirty="0">
                <a:cs typeface="+mn-cs"/>
              </a:rPr>
              <a:t>A disease that can be spread from person-to-person is known as:</a:t>
            </a:r>
          </a:p>
          <a:p>
            <a:pPr marL="635000" lvl="1" indent="0">
              <a:spcBef>
                <a:spcPct val="35000"/>
              </a:spcBef>
              <a:buFontTx/>
              <a:buNone/>
              <a:defRPr/>
            </a:pPr>
            <a:r>
              <a:rPr lang="en-US" sz="2200" dirty="0" smtClean="0"/>
              <a:t>C. a transmittable disease. </a:t>
            </a:r>
          </a:p>
          <a:p>
            <a:pPr marL="977900" lvl="2" indent="0">
              <a:spcBef>
                <a:spcPct val="35000"/>
              </a:spcBef>
              <a:buFontTx/>
              <a:buNone/>
              <a:defRPr/>
            </a:pPr>
            <a:r>
              <a:rPr lang="en-US" altLang="en-US" sz="2000" b="1" dirty="0" smtClean="0"/>
              <a:t>Rationale</a:t>
            </a:r>
            <a:r>
              <a:rPr lang="en-US" altLang="en-US" sz="2000" b="1" dirty="0"/>
              <a:t>:</a:t>
            </a:r>
            <a:r>
              <a:rPr lang="en-US" altLang="en-US" sz="2000" dirty="0"/>
              <a:t> </a:t>
            </a:r>
            <a:r>
              <a:rPr lang="en-US" altLang="en-US" sz="2000" dirty="0" smtClean="0">
                <a:solidFill>
                  <a:srgbClr val="F37021"/>
                </a:solidFill>
              </a:rPr>
              <a:t>The correct answer is an infectious disease. </a:t>
            </a:r>
            <a:endParaRPr lang="en-US" altLang="en-US" sz="2000" dirty="0">
              <a:solidFill>
                <a:srgbClr val="F37021"/>
              </a:solidFill>
            </a:endParaRPr>
          </a:p>
          <a:p>
            <a:pPr marL="635000" lvl="1" indent="0">
              <a:spcBef>
                <a:spcPct val="35000"/>
              </a:spcBef>
              <a:buFontTx/>
              <a:buNone/>
              <a:defRPr/>
            </a:pPr>
            <a:r>
              <a:rPr lang="en-US" sz="2200" dirty="0" smtClean="0"/>
              <a:t>D. a spreadable disease. </a:t>
            </a:r>
          </a:p>
          <a:p>
            <a:pPr marL="977900" lvl="2" indent="0">
              <a:spcBef>
                <a:spcPct val="35000"/>
              </a:spcBef>
              <a:buFontTx/>
              <a:buNone/>
              <a:defRPr/>
            </a:pPr>
            <a:r>
              <a:rPr lang="en-US" altLang="en-US" sz="2000" b="1" dirty="0" smtClean="0"/>
              <a:t>Rationale</a:t>
            </a:r>
            <a:r>
              <a:rPr lang="en-US" altLang="en-US" sz="2000" b="1" dirty="0"/>
              <a:t>:</a:t>
            </a:r>
            <a:r>
              <a:rPr lang="en-US" altLang="en-US" sz="2000" dirty="0"/>
              <a:t> </a:t>
            </a:r>
            <a:r>
              <a:rPr lang="en-US" altLang="en-US" sz="2000" dirty="0">
                <a:solidFill>
                  <a:srgbClr val="F37021"/>
                </a:solidFill>
              </a:rPr>
              <a:t>The correct answer is an infectious disease. </a:t>
            </a:r>
          </a:p>
          <a:p>
            <a:pPr marL="635000" lvl="1" indent="0">
              <a:spcBef>
                <a:spcPct val="35000"/>
              </a:spcBef>
              <a:buFontTx/>
              <a:buNone/>
              <a:defRPr/>
            </a:pPr>
            <a:endParaRPr lang="en-US" altLang="en-US" sz="2200" dirty="0"/>
          </a:p>
          <a:p>
            <a:pPr marL="571500" lvl="1" indent="0">
              <a:spcBef>
                <a:spcPct val="35000"/>
              </a:spcBef>
              <a:buFontTx/>
              <a:buNone/>
              <a:defRPr/>
            </a:pPr>
            <a:r>
              <a:rPr lang="en-US" altLang="en-US" sz="2200" dirty="0"/>
              <a:t/>
            </a:r>
            <a:br>
              <a:rPr lang="en-US" altLang="en-US" sz="2200" dirty="0"/>
            </a:br>
            <a:r>
              <a:rPr lang="en-US" altLang="en-US" sz="2200" dirty="0">
                <a:solidFill>
                  <a:srgbClr val="FF0000"/>
                </a:solidFill>
              </a:rPr>
              <a:t>.</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lnSpc>
                <a:spcPct val="85000"/>
              </a:lnSpc>
            </a:pPr>
            <a:r>
              <a:rPr lang="en-US" altLang="en-US"/>
              <a:t>Review</a:t>
            </a:r>
          </a:p>
        </p:txBody>
      </p:sp>
      <p:sp>
        <p:nvSpPr>
          <p:cNvPr id="83971" name="Rectangle 3"/>
          <p:cNvSpPr>
            <a:spLocks noGrp="1" noChangeArrowheads="1"/>
          </p:cNvSpPr>
          <p:nvPr>
            <p:ph idx="1"/>
          </p:nvPr>
        </p:nvSpPr>
        <p:spPr/>
        <p:txBody>
          <a:bodyPr/>
          <a:lstStyle/>
          <a:p>
            <a:pPr marL="457200" indent="-457200">
              <a:spcBef>
                <a:spcPct val="35000"/>
              </a:spcBef>
              <a:buFontTx/>
              <a:buAutoNum type="arabicPeriod" startAt="2"/>
            </a:pPr>
            <a:r>
              <a:rPr lang="en-US" altLang="en-US" sz="2400"/>
              <a:t>The MOST effective way of preventing the spread of disease is:</a:t>
            </a:r>
          </a:p>
          <a:p>
            <a:pPr marL="1028700" lvl="1" indent="-457200">
              <a:spcBef>
                <a:spcPct val="35000"/>
              </a:spcBef>
              <a:buFontTx/>
              <a:buAutoNum type="alphaUcPeriod"/>
            </a:pPr>
            <a:r>
              <a:rPr lang="en-US" altLang="en-US" sz="2200"/>
              <a:t>handwashing.</a:t>
            </a:r>
          </a:p>
          <a:p>
            <a:pPr marL="1028700" lvl="1" indent="-457200">
              <a:spcBef>
                <a:spcPct val="35000"/>
              </a:spcBef>
              <a:buFontTx/>
              <a:buAutoNum type="alphaUcPeriod"/>
            </a:pPr>
            <a:r>
              <a:rPr lang="en-US" altLang="en-US" sz="2200"/>
              <a:t>keeping your immunizations up-to-date.</a:t>
            </a:r>
          </a:p>
          <a:p>
            <a:pPr marL="1028700" lvl="1" indent="-457200">
              <a:spcBef>
                <a:spcPct val="35000"/>
              </a:spcBef>
              <a:buFontTx/>
              <a:buAutoNum type="alphaUcPeriod"/>
            </a:pPr>
            <a:r>
              <a:rPr lang="en-US" altLang="en-US" sz="2200"/>
              <a:t>placing a HEPA respirator on the patient.</a:t>
            </a:r>
          </a:p>
          <a:p>
            <a:pPr marL="1028700" lvl="1" indent="-457200">
              <a:spcBef>
                <a:spcPct val="35000"/>
              </a:spcBef>
              <a:buFontTx/>
              <a:buAutoNum type="alphaUcPeriod"/>
            </a:pPr>
            <a:r>
              <a:rPr lang="en-US" altLang="en-US" sz="2200"/>
              <a:t>wearing goggles, gloves, a gown, and a mask.</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a:lnSpc>
                <a:spcPct val="85000"/>
              </a:lnSpc>
            </a:pPr>
            <a:r>
              <a:rPr lang="en-US" altLang="en-US"/>
              <a:t>Review</a:t>
            </a:r>
          </a:p>
        </p:txBody>
      </p:sp>
      <p:sp>
        <p:nvSpPr>
          <p:cNvPr id="84995" name="Rectangle 3"/>
          <p:cNvSpPr>
            <a:spLocks noGrp="1" noChangeArrowheads="1"/>
          </p:cNvSpPr>
          <p:nvPr>
            <p:ph idx="1"/>
          </p:nvPr>
        </p:nvSpPr>
        <p:spPr/>
        <p:txBody>
          <a:bodyPr/>
          <a:lstStyle/>
          <a:p>
            <a:pPr marL="0" indent="0">
              <a:buFontTx/>
              <a:buNone/>
            </a:pPr>
            <a:r>
              <a:rPr lang="en-US" altLang="en-US" b="1"/>
              <a:t>Answer: </a:t>
            </a:r>
            <a:r>
              <a:rPr lang="en-US" altLang="en-US">
                <a:solidFill>
                  <a:srgbClr val="F37021"/>
                </a:solidFill>
              </a:rPr>
              <a:t>A</a:t>
            </a:r>
          </a:p>
          <a:p>
            <a:pPr marL="0" indent="0">
              <a:spcBef>
                <a:spcPct val="35000"/>
              </a:spcBef>
              <a:buFontTx/>
              <a:buNone/>
            </a:pPr>
            <a:r>
              <a:rPr lang="en-US" altLang="en-US" b="1"/>
              <a:t>Rationale: </a:t>
            </a:r>
            <a:r>
              <a:rPr lang="en-US" altLang="en-US"/>
              <a:t>According to the CDC, the most effective way of preventing the spread of disease is thorough handwashing—especially in between patients. Up-to-date immunizations and PPE will minimize the risk of contracting a disease.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a:t>General Health and Wellness</a:t>
            </a:r>
            <a:br>
              <a:rPr lang="en-US" altLang="en-US"/>
            </a:br>
            <a:r>
              <a:rPr lang="en-US" altLang="en-US" sz="2800" b="0"/>
              <a:t>(1 of 4)</a:t>
            </a:r>
            <a:endParaRPr lang="en-US" altLang="en-US" sz="2800"/>
          </a:p>
        </p:txBody>
      </p:sp>
      <p:sp>
        <p:nvSpPr>
          <p:cNvPr id="12291" name="Content Placeholder 2"/>
          <p:cNvSpPr>
            <a:spLocks noGrp="1"/>
          </p:cNvSpPr>
          <p:nvPr>
            <p:ph idx="1"/>
          </p:nvPr>
        </p:nvSpPr>
        <p:spPr/>
        <p:txBody>
          <a:bodyPr/>
          <a:lstStyle/>
          <a:p>
            <a:r>
              <a:rPr lang="en-US" altLang="en-US"/>
              <a:t>Wellness is a state of complete mental, physical, and social well-being.</a:t>
            </a:r>
          </a:p>
          <a:p>
            <a:r>
              <a:rPr lang="en-US" altLang="en-US"/>
              <a:t>A state of wellness must occur at work and at home.</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a:lnSpc>
                <a:spcPct val="85000"/>
              </a:lnSpc>
            </a:pPr>
            <a:r>
              <a:rPr lang="en-US" altLang="en-US"/>
              <a:t>Review </a:t>
            </a:r>
            <a:r>
              <a:rPr lang="en-US" altLang="en-US" sz="2800" b="0"/>
              <a:t>(1 of 2)</a:t>
            </a:r>
          </a:p>
        </p:txBody>
      </p:sp>
      <p:sp>
        <p:nvSpPr>
          <p:cNvPr id="86019" name="Rectangle 3"/>
          <p:cNvSpPr>
            <a:spLocks noGrp="1" noChangeArrowheads="1"/>
          </p:cNvSpPr>
          <p:nvPr>
            <p:ph idx="1"/>
          </p:nvPr>
        </p:nvSpPr>
        <p:spPr/>
        <p:txBody>
          <a:bodyPr/>
          <a:lstStyle/>
          <a:p>
            <a:pPr marL="457200" indent="-457200">
              <a:spcBef>
                <a:spcPct val="35000"/>
              </a:spcBef>
              <a:buFontTx/>
              <a:buAutoNum type="arabicPeriod" startAt="2"/>
            </a:pPr>
            <a:r>
              <a:rPr lang="en-US" altLang="en-US" sz="2400"/>
              <a:t>The MOST effective way of preventing the spread of disease is:</a:t>
            </a:r>
          </a:p>
          <a:p>
            <a:pPr marL="1028700" lvl="1" indent="-457200">
              <a:spcBef>
                <a:spcPct val="35000"/>
              </a:spcBef>
              <a:buFontTx/>
              <a:buAutoNum type="alphaUcPeriod"/>
            </a:pPr>
            <a:r>
              <a:rPr lang="en-US" altLang="en-US" sz="2200"/>
              <a:t>handwashing.</a:t>
            </a:r>
            <a:br>
              <a:rPr lang="en-US" altLang="en-US" sz="2200"/>
            </a:br>
            <a:r>
              <a:rPr lang="en-US" altLang="en-US" sz="2200" b="1"/>
              <a:t>Rationale: </a:t>
            </a:r>
            <a:r>
              <a:rPr lang="en-US" altLang="en-US" sz="2200">
                <a:solidFill>
                  <a:srgbClr val="F37021"/>
                </a:solidFill>
              </a:rPr>
              <a:t>Correct answer</a:t>
            </a:r>
          </a:p>
          <a:p>
            <a:pPr marL="1028700" lvl="1" indent="-457200">
              <a:spcBef>
                <a:spcPct val="35000"/>
              </a:spcBef>
              <a:buFontTx/>
              <a:buAutoNum type="alphaUcPeriod"/>
            </a:pPr>
            <a:r>
              <a:rPr lang="en-US" altLang="en-US" sz="2200"/>
              <a:t>keeping your immunizations up-to-date.</a:t>
            </a:r>
            <a:br>
              <a:rPr lang="en-US" altLang="en-US" sz="2200"/>
            </a:br>
            <a:r>
              <a:rPr lang="en-US" altLang="en-US" sz="2200" b="1"/>
              <a:t>Rationale: </a:t>
            </a:r>
            <a:r>
              <a:rPr lang="en-US" altLang="en-US" sz="2200">
                <a:solidFill>
                  <a:srgbClr val="F37021"/>
                </a:solidFill>
              </a:rPr>
              <a:t>This is part of the overall prevention process.</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nSpc>
                <a:spcPct val="85000"/>
              </a:lnSpc>
            </a:pPr>
            <a:r>
              <a:rPr lang="en-US" altLang="en-US"/>
              <a:t>Review </a:t>
            </a:r>
            <a:r>
              <a:rPr lang="en-US" altLang="en-US" sz="2800" b="0"/>
              <a:t>(2 of 2)</a:t>
            </a:r>
          </a:p>
        </p:txBody>
      </p:sp>
      <p:sp>
        <p:nvSpPr>
          <p:cNvPr id="87043" name="Rectangle 3"/>
          <p:cNvSpPr>
            <a:spLocks noGrp="1" noChangeArrowheads="1"/>
          </p:cNvSpPr>
          <p:nvPr>
            <p:ph idx="1"/>
          </p:nvPr>
        </p:nvSpPr>
        <p:spPr/>
        <p:txBody>
          <a:bodyPr/>
          <a:lstStyle/>
          <a:p>
            <a:pPr marL="457200" indent="-457200">
              <a:spcBef>
                <a:spcPct val="35000"/>
              </a:spcBef>
              <a:buFontTx/>
              <a:buAutoNum type="arabicPeriod" startAt="2"/>
            </a:pPr>
            <a:r>
              <a:rPr lang="en-US" altLang="en-US" sz="2400"/>
              <a:t>The MOST effective way of preventing the spread of disease is:</a:t>
            </a:r>
          </a:p>
          <a:p>
            <a:pPr marL="1028700" lvl="1" indent="-457200">
              <a:spcBef>
                <a:spcPct val="35000"/>
              </a:spcBef>
              <a:buFontTx/>
              <a:buAutoNum type="alphaUcPeriod" startAt="3"/>
            </a:pPr>
            <a:r>
              <a:rPr lang="en-US" altLang="en-US" sz="2200"/>
              <a:t>placing a HEPA respirator on the patient.</a:t>
            </a:r>
            <a:br>
              <a:rPr lang="en-US" altLang="en-US" sz="2200"/>
            </a:br>
            <a:r>
              <a:rPr lang="en-US" altLang="en-US" sz="2200" b="1"/>
              <a:t>Rationale: </a:t>
            </a:r>
            <a:r>
              <a:rPr lang="en-US" altLang="en-US" sz="2200">
                <a:solidFill>
                  <a:srgbClr val="F37021"/>
                </a:solidFill>
              </a:rPr>
              <a:t>This PPE helps to block the entry of an organism into the rescuer.</a:t>
            </a:r>
          </a:p>
          <a:p>
            <a:pPr marL="1028700" lvl="1" indent="-457200">
              <a:spcBef>
                <a:spcPct val="35000"/>
              </a:spcBef>
              <a:buFontTx/>
              <a:buAutoNum type="alphaUcPeriod" startAt="3"/>
            </a:pPr>
            <a:r>
              <a:rPr lang="en-US" altLang="en-US" sz="2200"/>
              <a:t>wearing goggles, gloves, a gown, and a mask.</a:t>
            </a:r>
            <a:br>
              <a:rPr lang="en-US" altLang="en-US" sz="2200"/>
            </a:br>
            <a:r>
              <a:rPr lang="en-US" altLang="en-US" sz="2200" b="1"/>
              <a:t>Rationale: </a:t>
            </a:r>
            <a:r>
              <a:rPr lang="en-US" altLang="en-US" sz="2200">
                <a:solidFill>
                  <a:srgbClr val="F37021"/>
                </a:solidFill>
              </a:rPr>
              <a:t>This PPE is selected according to manner in which a communicable disease is spread.</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a:lnSpc>
                <a:spcPct val="85000"/>
              </a:lnSpc>
            </a:pPr>
            <a:r>
              <a:rPr lang="en-US" altLang="en-US"/>
              <a:t>Review</a:t>
            </a:r>
          </a:p>
        </p:txBody>
      </p:sp>
      <p:sp>
        <p:nvSpPr>
          <p:cNvPr id="88067" name="Rectangle 3"/>
          <p:cNvSpPr>
            <a:spLocks noGrp="1" noChangeArrowheads="1"/>
          </p:cNvSpPr>
          <p:nvPr>
            <p:ph idx="1"/>
          </p:nvPr>
        </p:nvSpPr>
        <p:spPr/>
        <p:txBody>
          <a:bodyPr/>
          <a:lstStyle/>
          <a:p>
            <a:pPr marL="457200" indent="-457200">
              <a:spcBef>
                <a:spcPct val="35000"/>
              </a:spcBef>
              <a:buFontTx/>
              <a:buAutoNum type="arabicPeriod" startAt="3"/>
            </a:pPr>
            <a:r>
              <a:rPr lang="en-US" altLang="en-US"/>
              <a:t>While caring for a trauma patient, the EMT has blood splashed into her eyes. This is an example of:</a:t>
            </a:r>
          </a:p>
          <a:p>
            <a:pPr marL="1028700" lvl="1" indent="-457200">
              <a:spcBef>
                <a:spcPct val="35000"/>
              </a:spcBef>
              <a:buFontTx/>
              <a:buAutoNum type="alphaUcPeriod"/>
            </a:pPr>
            <a:r>
              <a:rPr lang="en-US" altLang="en-US"/>
              <a:t>infection.</a:t>
            </a:r>
          </a:p>
          <a:p>
            <a:pPr marL="1028700" lvl="1" indent="-457200">
              <a:spcBef>
                <a:spcPct val="35000"/>
              </a:spcBef>
              <a:buFontTx/>
              <a:buAutoNum type="alphaUcPeriod"/>
            </a:pPr>
            <a:r>
              <a:rPr lang="en-US" altLang="en-US"/>
              <a:t>exposure.</a:t>
            </a:r>
          </a:p>
          <a:p>
            <a:pPr marL="1028700" lvl="1" indent="-457200">
              <a:spcBef>
                <a:spcPct val="35000"/>
              </a:spcBef>
              <a:buFontTx/>
              <a:buAutoNum type="alphaUcPeriod"/>
            </a:pPr>
            <a:r>
              <a:rPr lang="en-US" altLang="en-US"/>
              <a:t>indirect contact.</a:t>
            </a:r>
          </a:p>
          <a:p>
            <a:pPr marL="1028700" lvl="1" indent="-457200">
              <a:spcBef>
                <a:spcPct val="35000"/>
              </a:spcBef>
              <a:buFontTx/>
              <a:buAutoNum type="alphaUcPeriod"/>
            </a:pPr>
            <a:r>
              <a:rPr lang="en-US" altLang="en-US"/>
              <a:t>transmission.</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a:lnSpc>
                <a:spcPct val="85000"/>
              </a:lnSpc>
            </a:pPr>
            <a:r>
              <a:rPr lang="en-US" altLang="en-US"/>
              <a:t>Review</a:t>
            </a:r>
          </a:p>
        </p:txBody>
      </p:sp>
      <p:sp>
        <p:nvSpPr>
          <p:cNvPr id="89091" name="Rectangle 3"/>
          <p:cNvSpPr>
            <a:spLocks noGrp="1" noChangeArrowheads="1"/>
          </p:cNvSpPr>
          <p:nvPr>
            <p:ph idx="1"/>
          </p:nvPr>
        </p:nvSpPr>
        <p:spPr/>
        <p:txBody>
          <a:bodyPr/>
          <a:lstStyle/>
          <a:p>
            <a:pPr marL="0" indent="0">
              <a:buFontTx/>
              <a:buNone/>
            </a:pPr>
            <a:r>
              <a:rPr lang="en-US" altLang="en-US" b="1"/>
              <a:t>Answer: </a:t>
            </a:r>
            <a:r>
              <a:rPr lang="en-US" altLang="en-US">
                <a:solidFill>
                  <a:srgbClr val="F37021"/>
                </a:solidFill>
              </a:rPr>
              <a:t>B</a:t>
            </a:r>
          </a:p>
          <a:p>
            <a:pPr marL="0" indent="0">
              <a:spcBef>
                <a:spcPct val="35000"/>
              </a:spcBef>
              <a:buFontTx/>
              <a:buNone/>
            </a:pPr>
            <a:r>
              <a:rPr lang="en-US" altLang="en-US" b="1"/>
              <a:t>Rationale: </a:t>
            </a:r>
            <a:r>
              <a:rPr lang="en-US" altLang="en-US"/>
              <a:t>Exposure occurs when a person comes in (direct or indirect) contact with blood or other bodily fluids. Blood splattered into the eyes is an example of direct contact. It is important to note that exposure does not always lead to infection. Proper use of PPE minimizes this risk.</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a:lnSpc>
                <a:spcPct val="85000"/>
              </a:lnSpc>
            </a:pPr>
            <a:r>
              <a:rPr lang="en-US" altLang="en-US"/>
              <a:t>Review</a:t>
            </a:r>
          </a:p>
        </p:txBody>
      </p:sp>
      <p:sp>
        <p:nvSpPr>
          <p:cNvPr id="90115" name="Rectangle 3"/>
          <p:cNvSpPr>
            <a:spLocks noGrp="1" noChangeArrowheads="1"/>
          </p:cNvSpPr>
          <p:nvPr>
            <p:ph idx="1"/>
          </p:nvPr>
        </p:nvSpPr>
        <p:spPr/>
        <p:txBody>
          <a:bodyPr/>
          <a:lstStyle/>
          <a:p>
            <a:pPr marL="457200" indent="-457200">
              <a:spcBef>
                <a:spcPct val="35000"/>
              </a:spcBef>
              <a:buFontTx/>
              <a:buAutoNum type="arabicPeriod" startAt="3"/>
            </a:pPr>
            <a:r>
              <a:rPr lang="en-US" altLang="en-US" sz="2300"/>
              <a:t>While caring for a trauma patient, the EMT has blood splashed into her eyes. This is an example of:</a:t>
            </a:r>
          </a:p>
          <a:p>
            <a:pPr marL="1028700" lvl="1" indent="-457200">
              <a:spcBef>
                <a:spcPct val="35000"/>
              </a:spcBef>
              <a:buFontTx/>
              <a:buAutoNum type="alphaUcPeriod"/>
            </a:pPr>
            <a:r>
              <a:rPr lang="en-US" altLang="en-US" sz="2000"/>
              <a:t>infection.</a:t>
            </a:r>
            <a:br>
              <a:rPr lang="en-US" altLang="en-US" sz="2000"/>
            </a:br>
            <a:r>
              <a:rPr lang="en-US" altLang="en-US" sz="2000" b="1"/>
              <a:t>Rationale:</a:t>
            </a:r>
            <a:r>
              <a:rPr lang="en-US" altLang="en-US" sz="2000"/>
              <a:t> </a:t>
            </a:r>
            <a:r>
              <a:rPr lang="en-US" altLang="en-US" sz="2000">
                <a:solidFill>
                  <a:srgbClr val="F37021"/>
                </a:solidFill>
              </a:rPr>
              <a:t>This is an abnormal invasion by an organism.</a:t>
            </a:r>
          </a:p>
          <a:p>
            <a:pPr marL="1028700" lvl="1" indent="-457200">
              <a:spcBef>
                <a:spcPct val="35000"/>
              </a:spcBef>
              <a:buFontTx/>
              <a:buAutoNum type="alphaUcPeriod"/>
            </a:pPr>
            <a:r>
              <a:rPr lang="en-US" altLang="en-US" sz="2000"/>
              <a:t>exposure.</a:t>
            </a:r>
            <a:br>
              <a:rPr lang="en-US" altLang="en-US" sz="2000"/>
            </a:br>
            <a:r>
              <a:rPr lang="en-US" altLang="en-US" sz="2000" b="1"/>
              <a:t>Rationale: </a:t>
            </a:r>
            <a:r>
              <a:rPr lang="en-US" altLang="en-US" sz="2000">
                <a:solidFill>
                  <a:srgbClr val="F37021"/>
                </a:solidFill>
              </a:rPr>
              <a:t>Correct answer</a:t>
            </a:r>
          </a:p>
          <a:p>
            <a:pPr marL="1028700" lvl="1" indent="-457200">
              <a:spcBef>
                <a:spcPct val="35000"/>
              </a:spcBef>
              <a:buFontTx/>
              <a:buAutoNum type="alphaUcPeriod"/>
            </a:pPr>
            <a:r>
              <a:rPr lang="en-US" altLang="en-US" sz="2000"/>
              <a:t>indirect contact.</a:t>
            </a:r>
            <a:br>
              <a:rPr lang="en-US" altLang="en-US" sz="2000"/>
            </a:br>
            <a:r>
              <a:rPr lang="en-US" altLang="en-US" sz="2000" b="1"/>
              <a:t>Rationale: </a:t>
            </a:r>
            <a:r>
              <a:rPr lang="en-US" altLang="en-US" sz="2000">
                <a:solidFill>
                  <a:srgbClr val="F37021"/>
                </a:solidFill>
              </a:rPr>
              <a:t>This is exposure through contact with a contaminated object.</a:t>
            </a:r>
          </a:p>
          <a:p>
            <a:pPr marL="1028700" lvl="1" indent="-457200">
              <a:spcBef>
                <a:spcPct val="35000"/>
              </a:spcBef>
              <a:buFontTx/>
              <a:buAutoNum type="alphaUcPeriod"/>
            </a:pPr>
            <a:r>
              <a:rPr lang="en-US" altLang="en-US" sz="2000"/>
              <a:t>transmission.</a:t>
            </a:r>
            <a:br>
              <a:rPr lang="en-US" altLang="en-US" sz="2000"/>
            </a:br>
            <a:r>
              <a:rPr lang="en-US" altLang="en-US" sz="2000" b="1"/>
              <a:t>Rationale: </a:t>
            </a:r>
            <a:r>
              <a:rPr lang="en-US" altLang="en-US" sz="2000">
                <a:solidFill>
                  <a:srgbClr val="F37021"/>
                </a:solidFill>
              </a:rPr>
              <a:t>This is the way an infectious agent is spread including direct, indirect, and airborne transmission.</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a:lnSpc>
                <a:spcPct val="85000"/>
              </a:lnSpc>
            </a:pPr>
            <a:r>
              <a:rPr lang="en-US" altLang="en-US"/>
              <a:t>Review</a:t>
            </a:r>
          </a:p>
        </p:txBody>
      </p:sp>
      <p:sp>
        <p:nvSpPr>
          <p:cNvPr id="91139" name="Rectangle 3"/>
          <p:cNvSpPr>
            <a:spLocks noGrp="1" noChangeArrowheads="1"/>
          </p:cNvSpPr>
          <p:nvPr>
            <p:ph idx="1"/>
          </p:nvPr>
        </p:nvSpPr>
        <p:spPr/>
        <p:txBody>
          <a:bodyPr/>
          <a:lstStyle/>
          <a:p>
            <a:pPr marL="457200" indent="-457200">
              <a:spcBef>
                <a:spcPct val="35000"/>
              </a:spcBef>
              <a:buFontTx/>
              <a:buAutoNum type="arabicPeriod" startAt="4"/>
            </a:pPr>
            <a:r>
              <a:rPr lang="en-US" altLang="en-US"/>
              <a:t>Protective measures that prevent health care workers from coming into contact with germs are referred to as:</a:t>
            </a:r>
          </a:p>
          <a:p>
            <a:pPr marL="1028700" lvl="1" indent="-457200">
              <a:spcBef>
                <a:spcPct val="35000"/>
              </a:spcBef>
              <a:buFontTx/>
              <a:buAutoNum type="alphaUcPeriod"/>
            </a:pPr>
            <a:r>
              <a:rPr lang="en-US" altLang="en-US"/>
              <a:t>exposure.</a:t>
            </a:r>
          </a:p>
          <a:p>
            <a:pPr marL="1028700" lvl="1" indent="-457200">
              <a:spcBef>
                <a:spcPct val="35000"/>
              </a:spcBef>
              <a:buFontTx/>
              <a:buAutoNum type="alphaUcPeriod"/>
            </a:pPr>
            <a:r>
              <a:rPr lang="en-US" altLang="en-US"/>
              <a:t>standard precautions.</a:t>
            </a:r>
          </a:p>
          <a:p>
            <a:pPr marL="1028700" lvl="1" indent="-457200">
              <a:spcBef>
                <a:spcPct val="35000"/>
              </a:spcBef>
              <a:buFontTx/>
              <a:buAutoNum type="alphaUcPeriod"/>
            </a:pPr>
            <a:r>
              <a:rPr lang="en-US" altLang="en-US"/>
              <a:t>transmission.</a:t>
            </a:r>
          </a:p>
          <a:p>
            <a:pPr marL="1028700" lvl="1" indent="-457200">
              <a:spcBef>
                <a:spcPct val="35000"/>
              </a:spcBef>
              <a:buFontTx/>
              <a:buAutoNum type="alphaUcPeriod"/>
            </a:pPr>
            <a:r>
              <a:rPr lang="en-US" altLang="en-US"/>
              <a:t>PPE.</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a:lnSpc>
                <a:spcPct val="85000"/>
              </a:lnSpc>
            </a:pPr>
            <a:r>
              <a:rPr lang="en-US" altLang="en-US"/>
              <a:t>Review</a:t>
            </a:r>
          </a:p>
        </p:txBody>
      </p:sp>
      <p:sp>
        <p:nvSpPr>
          <p:cNvPr id="92163" name="Rectangle 3"/>
          <p:cNvSpPr>
            <a:spLocks noGrp="1" noChangeArrowheads="1"/>
          </p:cNvSpPr>
          <p:nvPr>
            <p:ph idx="1"/>
          </p:nvPr>
        </p:nvSpPr>
        <p:spPr/>
        <p:txBody>
          <a:bodyPr/>
          <a:lstStyle/>
          <a:p>
            <a:pPr marL="0" indent="0">
              <a:buFontTx/>
              <a:buNone/>
            </a:pPr>
            <a:r>
              <a:rPr lang="en-US" altLang="en-US" b="1"/>
              <a:t>Answer: </a:t>
            </a:r>
            <a:r>
              <a:rPr lang="en-US" altLang="en-US">
                <a:solidFill>
                  <a:srgbClr val="F37021"/>
                </a:solidFill>
              </a:rPr>
              <a:t>B</a:t>
            </a:r>
          </a:p>
          <a:p>
            <a:pPr marL="0" indent="0">
              <a:spcBef>
                <a:spcPct val="35000"/>
              </a:spcBef>
              <a:buFontTx/>
              <a:buNone/>
            </a:pPr>
            <a:r>
              <a:rPr lang="en-US" altLang="en-US" b="1"/>
              <a:t>Rationale: </a:t>
            </a:r>
            <a:r>
              <a:rPr lang="en-US" altLang="en-US"/>
              <a:t>Standard precautions prevent health care workers from coming into contact with germs.</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a:lnSpc>
                <a:spcPct val="85000"/>
              </a:lnSpc>
            </a:pPr>
            <a:r>
              <a:rPr lang="en-US" altLang="en-US"/>
              <a:t>Review </a:t>
            </a:r>
            <a:r>
              <a:rPr lang="en-US" altLang="en-US" sz="2800" b="0"/>
              <a:t>(1 of 2)</a:t>
            </a:r>
          </a:p>
        </p:txBody>
      </p:sp>
      <p:sp>
        <p:nvSpPr>
          <p:cNvPr id="93187" name="Rectangle 3"/>
          <p:cNvSpPr>
            <a:spLocks noGrp="1" noChangeArrowheads="1"/>
          </p:cNvSpPr>
          <p:nvPr>
            <p:ph idx="1"/>
          </p:nvPr>
        </p:nvSpPr>
        <p:spPr/>
        <p:txBody>
          <a:bodyPr/>
          <a:lstStyle/>
          <a:p>
            <a:pPr marL="457200" indent="-457200">
              <a:spcBef>
                <a:spcPct val="35000"/>
              </a:spcBef>
              <a:buFontTx/>
              <a:buAutoNum type="arabicPeriod" startAt="4"/>
            </a:pPr>
            <a:r>
              <a:rPr lang="en-US" altLang="en-US" sz="2400"/>
              <a:t>Protective measures that prevent health care workers from coming into contact with germs are referred to as:</a:t>
            </a:r>
          </a:p>
          <a:p>
            <a:pPr marL="1028700" lvl="1" indent="-457200">
              <a:spcBef>
                <a:spcPct val="35000"/>
              </a:spcBef>
              <a:buFontTx/>
              <a:buAutoNum type="alphaUcPeriod"/>
            </a:pPr>
            <a:r>
              <a:rPr lang="en-US" altLang="en-US" sz="2200"/>
              <a:t>exposure.</a:t>
            </a:r>
            <a:br>
              <a:rPr lang="en-US" altLang="en-US" sz="2200"/>
            </a:br>
            <a:r>
              <a:rPr lang="en-US" altLang="en-US" sz="2200" b="1"/>
              <a:t>Rationale: </a:t>
            </a:r>
            <a:r>
              <a:rPr lang="en-US" altLang="en-US" sz="2200">
                <a:solidFill>
                  <a:srgbClr val="F37021"/>
                </a:solidFill>
              </a:rPr>
              <a:t>Exposure occurs when a person comes into contact with blood or body fluids.</a:t>
            </a:r>
          </a:p>
          <a:p>
            <a:pPr marL="1028700" lvl="1" indent="-457200">
              <a:spcBef>
                <a:spcPct val="35000"/>
              </a:spcBef>
              <a:buFontTx/>
              <a:buAutoNum type="alphaUcPeriod"/>
            </a:pPr>
            <a:r>
              <a:rPr lang="en-US" altLang="en-US" sz="2200"/>
              <a:t>standard precautions.</a:t>
            </a:r>
            <a:br>
              <a:rPr lang="en-US" altLang="en-US" sz="2200"/>
            </a:br>
            <a:r>
              <a:rPr lang="en-US" altLang="en-US" sz="2200" b="1"/>
              <a:t>Rationale: </a:t>
            </a:r>
            <a:r>
              <a:rPr lang="en-US" altLang="en-US" sz="2200">
                <a:solidFill>
                  <a:srgbClr val="F37021"/>
                </a:solidFill>
              </a:rPr>
              <a:t>Correct answer</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a:lnSpc>
                <a:spcPct val="85000"/>
              </a:lnSpc>
            </a:pPr>
            <a:r>
              <a:rPr lang="en-US" altLang="en-US"/>
              <a:t>Review </a:t>
            </a:r>
            <a:r>
              <a:rPr lang="en-US" altLang="en-US" sz="2800" b="0"/>
              <a:t>(2 of 2)</a:t>
            </a:r>
          </a:p>
        </p:txBody>
      </p:sp>
      <p:sp>
        <p:nvSpPr>
          <p:cNvPr id="94211" name="Rectangle 3"/>
          <p:cNvSpPr>
            <a:spLocks noGrp="1" noChangeArrowheads="1"/>
          </p:cNvSpPr>
          <p:nvPr>
            <p:ph idx="1"/>
          </p:nvPr>
        </p:nvSpPr>
        <p:spPr/>
        <p:txBody>
          <a:bodyPr/>
          <a:lstStyle/>
          <a:p>
            <a:pPr marL="457200" indent="-457200">
              <a:spcBef>
                <a:spcPct val="35000"/>
              </a:spcBef>
              <a:buFontTx/>
              <a:buAutoNum type="arabicPeriod" startAt="4"/>
            </a:pPr>
            <a:r>
              <a:rPr lang="en-US" altLang="en-US" sz="2400"/>
              <a:t>Protective measures that prevent health care workers from coming into contact with germs are referred to as:</a:t>
            </a:r>
          </a:p>
          <a:p>
            <a:pPr marL="1028700" lvl="1" indent="-457200">
              <a:spcBef>
                <a:spcPct val="35000"/>
              </a:spcBef>
              <a:buFontTx/>
              <a:buAutoNum type="alphaUcPeriod" startAt="3"/>
            </a:pPr>
            <a:r>
              <a:rPr lang="en-US" altLang="en-US" sz="2200"/>
              <a:t>transmission.</a:t>
            </a:r>
            <a:br>
              <a:rPr lang="en-US" altLang="en-US" sz="2200"/>
            </a:br>
            <a:r>
              <a:rPr lang="en-US" altLang="en-US" sz="2200" b="1"/>
              <a:t>Rationale: </a:t>
            </a:r>
            <a:r>
              <a:rPr lang="en-US" altLang="en-US" sz="2200">
                <a:solidFill>
                  <a:srgbClr val="F37021"/>
                </a:solidFill>
              </a:rPr>
              <a:t>Transmission is the way in which an infectious agent is spread.</a:t>
            </a:r>
          </a:p>
          <a:p>
            <a:pPr marL="1028700" lvl="1" indent="-457200">
              <a:spcBef>
                <a:spcPct val="35000"/>
              </a:spcBef>
              <a:buFontTx/>
              <a:buAutoNum type="alphaUcPeriod" startAt="3"/>
            </a:pPr>
            <a:r>
              <a:rPr lang="en-US" altLang="en-US" sz="2200"/>
              <a:t>PPE.</a:t>
            </a:r>
            <a:br>
              <a:rPr lang="en-US" altLang="en-US" sz="2200"/>
            </a:br>
            <a:r>
              <a:rPr lang="en-US" altLang="en-US" sz="2200" b="1"/>
              <a:t>Rationale: </a:t>
            </a:r>
            <a:r>
              <a:rPr lang="en-US" altLang="en-US" sz="2200">
                <a:solidFill>
                  <a:srgbClr val="F37021"/>
                </a:solidFill>
              </a:rPr>
              <a:t>PPE is the equipment used to shield health care workers from infectious agents.</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a:lnSpc>
                <a:spcPct val="85000"/>
              </a:lnSpc>
            </a:pPr>
            <a:r>
              <a:rPr lang="en-US" altLang="en-US"/>
              <a:t>Review</a:t>
            </a:r>
          </a:p>
        </p:txBody>
      </p:sp>
      <p:sp>
        <p:nvSpPr>
          <p:cNvPr id="95235" name="Rectangle 3"/>
          <p:cNvSpPr>
            <a:spLocks noGrp="1" noChangeArrowheads="1"/>
          </p:cNvSpPr>
          <p:nvPr>
            <p:ph idx="1"/>
          </p:nvPr>
        </p:nvSpPr>
        <p:spPr/>
        <p:txBody>
          <a:bodyPr/>
          <a:lstStyle/>
          <a:p>
            <a:pPr marL="533400" indent="-533400">
              <a:spcBef>
                <a:spcPct val="35000"/>
              </a:spcBef>
              <a:buFontTx/>
              <a:buAutoNum type="arabicPeriod" startAt="5"/>
            </a:pPr>
            <a:r>
              <a:rPr lang="en-US" altLang="en-US"/>
              <a:t>What is the second stage of response in the stress response known as the general adaptation syndrome?</a:t>
            </a:r>
          </a:p>
          <a:p>
            <a:pPr marL="1028700" lvl="1" indent="-457200">
              <a:spcBef>
                <a:spcPct val="35000"/>
              </a:spcBef>
              <a:buFontTx/>
              <a:buAutoNum type="alphaUcPeriod"/>
            </a:pPr>
            <a:r>
              <a:rPr lang="en-US" altLang="en-US"/>
              <a:t>Recovery</a:t>
            </a:r>
          </a:p>
          <a:p>
            <a:pPr marL="1028700" lvl="1" indent="-457200">
              <a:spcBef>
                <a:spcPct val="35000"/>
              </a:spcBef>
              <a:buFontTx/>
              <a:buAutoNum type="alphaUcPeriod"/>
            </a:pPr>
            <a:r>
              <a:rPr lang="en-US" altLang="en-US"/>
              <a:t>Exhaustion</a:t>
            </a:r>
          </a:p>
          <a:p>
            <a:pPr marL="1028700" lvl="1" indent="-457200">
              <a:spcBef>
                <a:spcPct val="35000"/>
              </a:spcBef>
              <a:buFontTx/>
              <a:buAutoNum type="alphaUcPeriod"/>
            </a:pPr>
            <a:r>
              <a:rPr lang="en-US" altLang="en-US"/>
              <a:t>Alarm</a:t>
            </a:r>
          </a:p>
          <a:p>
            <a:pPr marL="1028700" lvl="1" indent="-457200">
              <a:spcBef>
                <a:spcPct val="35000"/>
              </a:spcBef>
              <a:buFontTx/>
              <a:buAutoNum type="alphaUcPeriod"/>
            </a:pPr>
            <a:r>
              <a:rPr lang="en-US" altLang="en-US"/>
              <a:t>Reaction and resistance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a:t>General Health and Wellness</a:t>
            </a:r>
            <a:br>
              <a:rPr lang="en-US" altLang="en-US"/>
            </a:br>
            <a:r>
              <a:rPr lang="en-US" altLang="en-US" sz="2800" b="0"/>
              <a:t>(2 of 4)</a:t>
            </a:r>
            <a:endParaRPr lang="en-US" altLang="en-US" sz="2800"/>
          </a:p>
        </p:txBody>
      </p:sp>
      <p:sp>
        <p:nvSpPr>
          <p:cNvPr id="3" name="Content Placeholder 2"/>
          <p:cNvSpPr>
            <a:spLocks noGrp="1"/>
          </p:cNvSpPr>
          <p:nvPr>
            <p:ph idx="1"/>
          </p:nvPr>
        </p:nvSpPr>
        <p:spPr/>
        <p:txBody>
          <a:bodyPr/>
          <a:lstStyle/>
          <a:p>
            <a:pPr>
              <a:defRPr/>
            </a:pPr>
            <a:r>
              <a:rPr lang="en-US" dirty="0" smtClean="0">
                <a:cs typeface="+mn-cs"/>
              </a:rPr>
              <a:t>Components of wellness</a:t>
            </a:r>
          </a:p>
          <a:p>
            <a:pPr lvl="1">
              <a:defRPr/>
            </a:pPr>
            <a:r>
              <a:rPr lang="en-US" dirty="0" smtClean="0"/>
              <a:t>Protection from disease and hazards</a:t>
            </a:r>
          </a:p>
          <a:p>
            <a:pPr lvl="1">
              <a:defRPr/>
            </a:pPr>
            <a:r>
              <a:rPr lang="en-US" dirty="0" smtClean="0"/>
              <a:t>Proper nutrition</a:t>
            </a:r>
          </a:p>
          <a:p>
            <a:pPr lvl="1">
              <a:defRPr/>
            </a:pPr>
            <a:r>
              <a:rPr lang="en-US" dirty="0" smtClean="0"/>
              <a:t>Sufficient exercise</a:t>
            </a:r>
          </a:p>
          <a:p>
            <a:pPr lvl="1">
              <a:defRPr/>
            </a:pPr>
            <a:r>
              <a:rPr lang="en-US" dirty="0" smtClean="0"/>
              <a:t>Sufficient sleep</a:t>
            </a:r>
          </a:p>
          <a:p>
            <a:pPr lvl="1">
              <a:defRPr/>
            </a:pPr>
            <a:r>
              <a:rPr lang="en-US" dirty="0" smtClean="0"/>
              <a:t>Refraining from tobacco, drugs, and alcohol</a:t>
            </a:r>
          </a:p>
          <a:p>
            <a:pPr lvl="1">
              <a:defRPr/>
            </a:pPr>
            <a:r>
              <a:rPr lang="en-US" dirty="0" smtClean="0"/>
              <a:t>Taking time to relax </a:t>
            </a:r>
          </a:p>
          <a:p>
            <a:pPr marL="0" indent="0">
              <a:buFontTx/>
              <a:buNone/>
              <a:defRPr/>
            </a:pPr>
            <a:endParaRPr lang="en-US" dirty="0" smtClean="0">
              <a:cs typeface="+mn-cs"/>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a:lnSpc>
                <a:spcPct val="85000"/>
              </a:lnSpc>
            </a:pPr>
            <a:r>
              <a:rPr lang="en-US" altLang="en-US"/>
              <a:t>Review</a:t>
            </a:r>
          </a:p>
        </p:txBody>
      </p:sp>
      <p:sp>
        <p:nvSpPr>
          <p:cNvPr id="96259" name="Rectangle 3"/>
          <p:cNvSpPr>
            <a:spLocks noGrp="1" noChangeArrowheads="1"/>
          </p:cNvSpPr>
          <p:nvPr>
            <p:ph idx="1"/>
          </p:nvPr>
        </p:nvSpPr>
        <p:spPr/>
        <p:txBody>
          <a:bodyPr/>
          <a:lstStyle/>
          <a:p>
            <a:pPr marL="0" indent="0">
              <a:lnSpc>
                <a:spcPct val="90000"/>
              </a:lnSpc>
              <a:buFontTx/>
              <a:buNone/>
            </a:pPr>
            <a:r>
              <a:rPr lang="en-US" altLang="en-US" b="1"/>
              <a:t>Answer: </a:t>
            </a:r>
            <a:r>
              <a:rPr lang="en-US" altLang="en-US">
                <a:solidFill>
                  <a:srgbClr val="F37021"/>
                </a:solidFill>
              </a:rPr>
              <a:t>D</a:t>
            </a:r>
          </a:p>
          <a:p>
            <a:pPr marL="0" indent="0">
              <a:spcBef>
                <a:spcPct val="35000"/>
              </a:spcBef>
              <a:buFontTx/>
              <a:buNone/>
            </a:pPr>
            <a:r>
              <a:rPr lang="en-US" altLang="en-US" b="1"/>
              <a:t>Rationale: </a:t>
            </a:r>
            <a:r>
              <a:rPr lang="en-US" altLang="en-US"/>
              <a:t>The body typically reacts to stress in three stages: the alarm response, which is followed by reaction and resistance, and then recovery. If the individual cannot reduce stress, the last stage may progress to exhaustion.</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a:lnSpc>
                <a:spcPct val="85000"/>
              </a:lnSpc>
            </a:pPr>
            <a:r>
              <a:rPr lang="en-US" altLang="en-US"/>
              <a:t>Review</a:t>
            </a:r>
          </a:p>
        </p:txBody>
      </p:sp>
      <p:sp>
        <p:nvSpPr>
          <p:cNvPr id="97283" name="Rectangle 3"/>
          <p:cNvSpPr>
            <a:spLocks noGrp="1" noChangeArrowheads="1"/>
          </p:cNvSpPr>
          <p:nvPr>
            <p:ph idx="1"/>
          </p:nvPr>
        </p:nvSpPr>
        <p:spPr/>
        <p:txBody>
          <a:bodyPr/>
          <a:lstStyle/>
          <a:p>
            <a:pPr marL="457200" indent="-457200">
              <a:spcBef>
                <a:spcPct val="35000"/>
              </a:spcBef>
              <a:buFontTx/>
              <a:buAutoNum type="arabicPeriod" startAt="5"/>
            </a:pPr>
            <a:r>
              <a:rPr lang="en-US" altLang="en-US" sz="2400"/>
              <a:t>What is the second stage of response in the stress response known as the general adaptation syndrome?</a:t>
            </a:r>
          </a:p>
          <a:p>
            <a:pPr marL="1028700" lvl="1" indent="-457200">
              <a:spcBef>
                <a:spcPct val="35000"/>
              </a:spcBef>
              <a:buFontTx/>
              <a:buAutoNum type="alphaUcPeriod"/>
            </a:pPr>
            <a:r>
              <a:rPr lang="en-US" altLang="en-US" sz="2200"/>
              <a:t>Recovery</a:t>
            </a:r>
            <a:br>
              <a:rPr lang="en-US" altLang="en-US" sz="2200"/>
            </a:br>
            <a:r>
              <a:rPr lang="en-US" altLang="en-US" sz="2200" b="1"/>
              <a:t>Rationale: </a:t>
            </a:r>
            <a:r>
              <a:rPr lang="en-US" altLang="en-US" sz="2200">
                <a:solidFill>
                  <a:srgbClr val="F37021"/>
                </a:solidFill>
              </a:rPr>
              <a:t>This is the third stage.</a:t>
            </a:r>
          </a:p>
          <a:p>
            <a:pPr marL="1028700" lvl="1" indent="-457200">
              <a:buFontTx/>
              <a:buAutoNum type="alphaUcPeriod"/>
            </a:pPr>
            <a:r>
              <a:rPr lang="en-US" altLang="en-US" sz="2200"/>
              <a:t>Exhaustion</a:t>
            </a:r>
            <a:br>
              <a:rPr lang="en-US" altLang="en-US" sz="2200"/>
            </a:br>
            <a:r>
              <a:rPr lang="en-US" altLang="en-US" sz="2200" b="1"/>
              <a:t>Rationale: </a:t>
            </a:r>
            <a:r>
              <a:rPr lang="en-US" altLang="en-US" sz="2200">
                <a:solidFill>
                  <a:srgbClr val="F37021"/>
                </a:solidFill>
              </a:rPr>
              <a:t>If the third stage (recovery) is prolonged, then exhaustion occurs.</a:t>
            </a:r>
          </a:p>
          <a:p>
            <a:pPr marL="1028700" lvl="1" indent="-457200">
              <a:buFontTx/>
              <a:buAutoNum type="alphaUcPeriod"/>
            </a:pPr>
            <a:r>
              <a:rPr lang="en-US" altLang="en-US" sz="2200"/>
              <a:t>Alarm</a:t>
            </a:r>
            <a:br>
              <a:rPr lang="en-US" altLang="en-US" sz="2200"/>
            </a:br>
            <a:r>
              <a:rPr lang="en-US" altLang="en-US" sz="2200" b="1"/>
              <a:t>Rationale: </a:t>
            </a:r>
            <a:r>
              <a:rPr lang="en-US" altLang="en-US" sz="2200">
                <a:solidFill>
                  <a:srgbClr val="F37021"/>
                </a:solidFill>
              </a:rPr>
              <a:t>This is the first stage.</a:t>
            </a:r>
          </a:p>
          <a:p>
            <a:pPr marL="1028700" lvl="1" indent="-457200">
              <a:buFontTx/>
              <a:buAutoNum type="alphaUcPeriod"/>
            </a:pPr>
            <a:r>
              <a:rPr lang="en-US" altLang="en-US" sz="2200"/>
              <a:t>Reaction and resistance</a:t>
            </a:r>
            <a:br>
              <a:rPr lang="en-US" altLang="en-US" sz="2200"/>
            </a:br>
            <a:r>
              <a:rPr lang="en-US" altLang="en-US" sz="2200" b="1"/>
              <a:t>Rationale: </a:t>
            </a:r>
            <a:r>
              <a:rPr lang="en-US" altLang="en-US" sz="2200">
                <a:solidFill>
                  <a:srgbClr val="F37021"/>
                </a:solidFill>
              </a:rPr>
              <a:t>Correct answer</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a:lnSpc>
                <a:spcPct val="85000"/>
              </a:lnSpc>
            </a:pPr>
            <a:r>
              <a:rPr lang="en-US" altLang="en-US"/>
              <a:t>Review</a:t>
            </a:r>
          </a:p>
        </p:txBody>
      </p:sp>
      <p:sp>
        <p:nvSpPr>
          <p:cNvPr id="98307" name="Rectangle 3"/>
          <p:cNvSpPr>
            <a:spLocks noGrp="1" noChangeArrowheads="1"/>
          </p:cNvSpPr>
          <p:nvPr>
            <p:ph idx="1"/>
          </p:nvPr>
        </p:nvSpPr>
        <p:spPr/>
        <p:txBody>
          <a:bodyPr/>
          <a:lstStyle/>
          <a:p>
            <a:pPr marL="457200" indent="-457200">
              <a:spcBef>
                <a:spcPct val="35000"/>
              </a:spcBef>
              <a:buFontTx/>
              <a:buAutoNum type="arabicPeriod" startAt="6"/>
            </a:pPr>
            <a:r>
              <a:rPr lang="en-US" altLang="en-US"/>
              <a:t>A condition characterized by reexperiencing an event and overresponding to stimuli that recall the event is called:</a:t>
            </a:r>
          </a:p>
          <a:p>
            <a:pPr marL="1028700" lvl="1" indent="-457200">
              <a:spcBef>
                <a:spcPct val="35000"/>
              </a:spcBef>
              <a:buFontTx/>
              <a:buAutoNum type="alphaUcPeriod"/>
            </a:pPr>
            <a:r>
              <a:rPr lang="en-US" altLang="en-US"/>
              <a:t>acute stress reaction.</a:t>
            </a:r>
          </a:p>
          <a:p>
            <a:pPr marL="1028700" lvl="1" indent="-457200">
              <a:spcBef>
                <a:spcPct val="35000"/>
              </a:spcBef>
              <a:buFontTx/>
              <a:buAutoNum type="alphaUcPeriod"/>
            </a:pPr>
            <a:r>
              <a:rPr lang="en-US" altLang="en-US"/>
              <a:t>delayed stress reaction.</a:t>
            </a:r>
          </a:p>
          <a:p>
            <a:pPr marL="1028700" lvl="1" indent="-457200">
              <a:spcBef>
                <a:spcPct val="35000"/>
              </a:spcBef>
              <a:buFontTx/>
              <a:buAutoNum type="alphaUcPeriod"/>
            </a:pPr>
            <a:r>
              <a:rPr lang="en-US" altLang="en-US"/>
              <a:t>cumulative stress reaction.</a:t>
            </a:r>
          </a:p>
          <a:p>
            <a:pPr marL="1028700" lvl="1" indent="-457200">
              <a:spcBef>
                <a:spcPct val="35000"/>
              </a:spcBef>
              <a:buFontTx/>
              <a:buAutoNum type="alphaUcPeriod"/>
            </a:pPr>
            <a:r>
              <a:rPr lang="en-US" altLang="en-US"/>
              <a:t>posttraumatic stress disorder (PTSD).</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lnSpc>
                <a:spcPct val="85000"/>
              </a:lnSpc>
            </a:pPr>
            <a:r>
              <a:rPr lang="en-US" altLang="en-US"/>
              <a:t>Review</a:t>
            </a:r>
          </a:p>
        </p:txBody>
      </p:sp>
      <p:sp>
        <p:nvSpPr>
          <p:cNvPr id="99331" name="Rectangle 3"/>
          <p:cNvSpPr>
            <a:spLocks noGrp="1" noChangeArrowheads="1"/>
          </p:cNvSpPr>
          <p:nvPr>
            <p:ph idx="1"/>
          </p:nvPr>
        </p:nvSpPr>
        <p:spPr/>
        <p:txBody>
          <a:bodyPr/>
          <a:lstStyle/>
          <a:p>
            <a:pPr marL="0" indent="0">
              <a:buFontTx/>
              <a:buNone/>
            </a:pPr>
            <a:r>
              <a:rPr lang="en-US" altLang="en-US" b="1"/>
              <a:t>Answer: </a:t>
            </a:r>
            <a:r>
              <a:rPr lang="en-US" altLang="en-US">
                <a:solidFill>
                  <a:srgbClr val="F37021"/>
                </a:solidFill>
              </a:rPr>
              <a:t>D</a:t>
            </a:r>
          </a:p>
          <a:p>
            <a:pPr marL="0" indent="0">
              <a:spcBef>
                <a:spcPct val="35000"/>
              </a:spcBef>
              <a:buFontTx/>
              <a:buNone/>
            </a:pPr>
            <a:r>
              <a:rPr lang="en-US" altLang="en-US" b="1"/>
              <a:t>Rationale: </a:t>
            </a:r>
            <a:r>
              <a:rPr lang="en-US" altLang="en-US"/>
              <a:t>PTSD may develop after a person has experienced a psychologically distressing event.</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a:lnSpc>
                <a:spcPct val="85000"/>
              </a:lnSpc>
            </a:pPr>
            <a:r>
              <a:rPr lang="en-US" altLang="en-US"/>
              <a:t>Review</a:t>
            </a:r>
          </a:p>
        </p:txBody>
      </p:sp>
      <p:sp>
        <p:nvSpPr>
          <p:cNvPr id="100355" name="Rectangle 3"/>
          <p:cNvSpPr>
            <a:spLocks noGrp="1" noChangeArrowheads="1"/>
          </p:cNvSpPr>
          <p:nvPr>
            <p:ph idx="1"/>
          </p:nvPr>
        </p:nvSpPr>
        <p:spPr/>
        <p:txBody>
          <a:bodyPr/>
          <a:lstStyle/>
          <a:p>
            <a:pPr marL="457200" indent="-457200">
              <a:spcBef>
                <a:spcPct val="35000"/>
              </a:spcBef>
              <a:buFontTx/>
              <a:buAutoNum type="arabicPeriod" startAt="6"/>
            </a:pPr>
            <a:r>
              <a:rPr lang="en-US" altLang="en-US" sz="2400"/>
              <a:t>A condition characterized by reexperiencing an event and overresponding to stimuli that recall the event is called:</a:t>
            </a:r>
          </a:p>
          <a:p>
            <a:pPr marL="1028700" lvl="1" indent="-457200">
              <a:spcBef>
                <a:spcPct val="35000"/>
              </a:spcBef>
              <a:buFontTx/>
              <a:buAutoNum type="alphaUcPeriod"/>
            </a:pPr>
            <a:r>
              <a:rPr lang="en-US" altLang="en-US" sz="2200"/>
              <a:t>acute stress reaction.</a:t>
            </a:r>
            <a:br>
              <a:rPr lang="en-US" altLang="en-US" sz="2200"/>
            </a:br>
            <a:r>
              <a:rPr lang="en-US" altLang="en-US" sz="2200" b="1"/>
              <a:t>Rationale: </a:t>
            </a:r>
            <a:r>
              <a:rPr lang="en-US" altLang="en-US" sz="2200">
                <a:solidFill>
                  <a:srgbClr val="F37021"/>
                </a:solidFill>
              </a:rPr>
              <a:t>This occurs during a stressful event.</a:t>
            </a:r>
          </a:p>
          <a:p>
            <a:pPr marL="1028700" lvl="1" indent="-457200">
              <a:buFontTx/>
              <a:buAutoNum type="alphaUcPeriod"/>
            </a:pPr>
            <a:r>
              <a:rPr lang="en-US" altLang="en-US" sz="2200"/>
              <a:t>delayed stress reaction.</a:t>
            </a:r>
            <a:br>
              <a:rPr lang="en-US" altLang="en-US" sz="2200"/>
            </a:br>
            <a:r>
              <a:rPr lang="en-US" altLang="en-US" sz="2200" b="1"/>
              <a:t>Rationale: </a:t>
            </a:r>
            <a:r>
              <a:rPr lang="en-US" altLang="en-US" sz="2200">
                <a:solidFill>
                  <a:srgbClr val="F37021"/>
                </a:solidFill>
              </a:rPr>
              <a:t>This occurs after a stressful event.</a:t>
            </a:r>
          </a:p>
          <a:p>
            <a:pPr marL="1028700" lvl="1" indent="-457200">
              <a:buFontTx/>
              <a:buAutoNum type="alphaUcPeriod"/>
            </a:pPr>
            <a:r>
              <a:rPr lang="en-US" altLang="en-US" sz="2200"/>
              <a:t>cumulative stress reaction.</a:t>
            </a:r>
            <a:br>
              <a:rPr lang="en-US" altLang="en-US" sz="2200"/>
            </a:br>
            <a:r>
              <a:rPr lang="en-US" altLang="en-US" sz="2200" b="1"/>
              <a:t>Rationale: </a:t>
            </a:r>
            <a:r>
              <a:rPr lang="en-US" altLang="en-US" sz="2200">
                <a:solidFill>
                  <a:srgbClr val="F37021"/>
                </a:solidFill>
              </a:rPr>
              <a:t>This occurs when the EMT is exposed to prolonged or excessive stress.</a:t>
            </a:r>
          </a:p>
          <a:p>
            <a:pPr marL="1028700" lvl="1" indent="-457200">
              <a:buFontTx/>
              <a:buAutoNum type="alphaUcPeriod"/>
            </a:pPr>
            <a:r>
              <a:rPr lang="en-US" altLang="en-US" sz="2200"/>
              <a:t>posttraumatic stress disorder.</a:t>
            </a:r>
            <a:br>
              <a:rPr lang="en-US" altLang="en-US" sz="2200"/>
            </a:br>
            <a:r>
              <a:rPr lang="en-US" altLang="en-US" sz="2200" b="1"/>
              <a:t>Rationale: </a:t>
            </a:r>
            <a:r>
              <a:rPr lang="en-US" altLang="en-US" sz="2200">
                <a:solidFill>
                  <a:srgbClr val="F37021"/>
                </a:solidFill>
              </a:rPr>
              <a:t>Correct answer</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nSpc>
                <a:spcPct val="85000"/>
              </a:lnSpc>
            </a:pPr>
            <a:r>
              <a:rPr lang="en-US" altLang="en-US"/>
              <a:t>Review</a:t>
            </a:r>
          </a:p>
        </p:txBody>
      </p:sp>
      <p:sp>
        <p:nvSpPr>
          <p:cNvPr id="101379" name="Rectangle 3"/>
          <p:cNvSpPr>
            <a:spLocks noGrp="1" noChangeArrowheads="1"/>
          </p:cNvSpPr>
          <p:nvPr>
            <p:ph idx="1"/>
          </p:nvPr>
        </p:nvSpPr>
        <p:spPr/>
        <p:txBody>
          <a:bodyPr/>
          <a:lstStyle/>
          <a:p>
            <a:pPr marL="457200" indent="-457200">
              <a:spcBef>
                <a:spcPct val="35000"/>
              </a:spcBef>
              <a:buFontTx/>
              <a:buAutoNum type="arabicPeriod" startAt="7"/>
            </a:pPr>
            <a:r>
              <a:rPr lang="en-US" altLang="en-US"/>
              <a:t>______ is the fuel to make the body run.</a:t>
            </a:r>
          </a:p>
          <a:p>
            <a:pPr marL="1028700" lvl="1" indent="-457200">
              <a:spcBef>
                <a:spcPct val="35000"/>
              </a:spcBef>
              <a:buFontTx/>
              <a:buAutoNum type="alphaUcPeriod"/>
            </a:pPr>
            <a:r>
              <a:rPr lang="en-US" altLang="en-US"/>
              <a:t>Sleep</a:t>
            </a:r>
          </a:p>
          <a:p>
            <a:pPr marL="1028700" lvl="1" indent="-457200">
              <a:spcBef>
                <a:spcPct val="35000"/>
              </a:spcBef>
              <a:buFontTx/>
              <a:buAutoNum type="alphaUcPeriod"/>
            </a:pPr>
            <a:r>
              <a:rPr lang="en-US" altLang="en-US"/>
              <a:t>Exercise</a:t>
            </a:r>
          </a:p>
          <a:p>
            <a:pPr marL="1028700" lvl="1" indent="-457200">
              <a:spcBef>
                <a:spcPct val="35000"/>
              </a:spcBef>
              <a:buFontTx/>
              <a:buAutoNum type="alphaUcPeriod"/>
            </a:pPr>
            <a:r>
              <a:rPr lang="en-US" altLang="en-US"/>
              <a:t>Food</a:t>
            </a:r>
          </a:p>
          <a:p>
            <a:pPr marL="1028700" lvl="1" indent="-457200">
              <a:spcBef>
                <a:spcPct val="35000"/>
              </a:spcBef>
              <a:buFontTx/>
              <a:buAutoNum type="alphaUcPeriod"/>
            </a:pPr>
            <a:r>
              <a:rPr lang="en-US" altLang="en-US"/>
              <a:t>Work/life balance</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a:lnSpc>
                <a:spcPct val="85000"/>
              </a:lnSpc>
            </a:pPr>
            <a:r>
              <a:rPr lang="en-US" altLang="en-US"/>
              <a:t>Review</a:t>
            </a:r>
          </a:p>
        </p:txBody>
      </p:sp>
      <p:sp>
        <p:nvSpPr>
          <p:cNvPr id="102403" name="Rectangle 3"/>
          <p:cNvSpPr>
            <a:spLocks noGrp="1" noChangeArrowheads="1"/>
          </p:cNvSpPr>
          <p:nvPr>
            <p:ph idx="1"/>
          </p:nvPr>
        </p:nvSpPr>
        <p:spPr/>
        <p:txBody>
          <a:bodyPr/>
          <a:lstStyle/>
          <a:p>
            <a:pPr marL="0" indent="0">
              <a:buFontTx/>
              <a:buNone/>
            </a:pPr>
            <a:r>
              <a:rPr lang="en-US" altLang="en-US" b="1"/>
              <a:t>Answer: </a:t>
            </a:r>
            <a:r>
              <a:rPr lang="en-US" altLang="en-US">
                <a:solidFill>
                  <a:srgbClr val="F37021"/>
                </a:solidFill>
              </a:rPr>
              <a:t>C</a:t>
            </a:r>
          </a:p>
          <a:p>
            <a:pPr marL="0" indent="0">
              <a:spcBef>
                <a:spcPct val="35000"/>
              </a:spcBef>
              <a:buFontTx/>
              <a:buNone/>
            </a:pPr>
            <a:r>
              <a:rPr lang="en-US" altLang="en-US" b="1"/>
              <a:t>Rationale: </a:t>
            </a:r>
            <a:r>
              <a:rPr lang="en-US" altLang="en-US"/>
              <a:t>To perform efficiently, you must eat nutritious food. The physical exertion and stress of your job require high energy output.</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a:lnSpc>
                <a:spcPct val="85000"/>
              </a:lnSpc>
            </a:pPr>
            <a:r>
              <a:rPr lang="en-US" altLang="en-US"/>
              <a:t>Review</a:t>
            </a:r>
          </a:p>
        </p:txBody>
      </p:sp>
      <p:sp>
        <p:nvSpPr>
          <p:cNvPr id="103427" name="Rectangle 3"/>
          <p:cNvSpPr>
            <a:spLocks noGrp="1" noChangeArrowheads="1"/>
          </p:cNvSpPr>
          <p:nvPr>
            <p:ph idx="1"/>
          </p:nvPr>
        </p:nvSpPr>
        <p:spPr/>
        <p:txBody>
          <a:bodyPr/>
          <a:lstStyle/>
          <a:p>
            <a:pPr marL="457200" indent="-457200">
              <a:spcBef>
                <a:spcPct val="35000"/>
              </a:spcBef>
              <a:buFontTx/>
              <a:buAutoNum type="arabicPeriod" startAt="7"/>
            </a:pPr>
            <a:r>
              <a:rPr lang="en-US" altLang="en-US" sz="2400"/>
              <a:t>______ is the fuel to make the body run.</a:t>
            </a:r>
          </a:p>
          <a:p>
            <a:pPr marL="1028700" lvl="1" indent="-457200">
              <a:spcBef>
                <a:spcPct val="35000"/>
              </a:spcBef>
              <a:buFontTx/>
              <a:buAutoNum type="alphaUcPeriod"/>
            </a:pPr>
            <a:r>
              <a:rPr lang="en-US" altLang="en-US" sz="2200"/>
              <a:t>Sleep</a:t>
            </a:r>
            <a:br>
              <a:rPr lang="en-US" altLang="en-US" sz="2200"/>
            </a:br>
            <a:r>
              <a:rPr lang="en-US" altLang="en-US" sz="2200" b="1"/>
              <a:t>Rationale: </a:t>
            </a:r>
            <a:r>
              <a:rPr lang="en-US" altLang="en-US" sz="2200">
                <a:solidFill>
                  <a:srgbClr val="F37021"/>
                </a:solidFill>
              </a:rPr>
              <a:t>A consistent cycle of sleep will improve concentration and motivation.</a:t>
            </a:r>
          </a:p>
          <a:p>
            <a:pPr marL="1028700" lvl="1" indent="-457200">
              <a:buFontTx/>
              <a:buAutoNum type="alphaUcPeriod"/>
            </a:pPr>
            <a:r>
              <a:rPr lang="en-US" altLang="en-US" sz="2200"/>
              <a:t>Exercise</a:t>
            </a:r>
            <a:br>
              <a:rPr lang="en-US" altLang="en-US" sz="2200"/>
            </a:br>
            <a:r>
              <a:rPr lang="en-US" altLang="en-US" sz="2200" b="1"/>
              <a:t>Rationale: </a:t>
            </a:r>
            <a:r>
              <a:rPr lang="en-US" altLang="en-US" sz="2200">
                <a:solidFill>
                  <a:srgbClr val="F37021"/>
                </a:solidFill>
              </a:rPr>
              <a:t>A regular program of exercise will increase strength and endurance.</a:t>
            </a:r>
          </a:p>
          <a:p>
            <a:pPr marL="1028700" lvl="1" indent="-457200">
              <a:buFontTx/>
              <a:buAutoNum type="alphaUcPeriod"/>
            </a:pPr>
            <a:r>
              <a:rPr lang="en-US" altLang="en-US" sz="2200"/>
              <a:t>Food</a:t>
            </a:r>
            <a:br>
              <a:rPr lang="en-US" altLang="en-US" sz="2200"/>
            </a:br>
            <a:r>
              <a:rPr lang="en-US" altLang="en-US" sz="2200" b="1"/>
              <a:t>Rationale: </a:t>
            </a:r>
            <a:r>
              <a:rPr lang="en-US" altLang="en-US" sz="2200">
                <a:solidFill>
                  <a:srgbClr val="F37021"/>
                </a:solidFill>
              </a:rPr>
              <a:t>Correct answer</a:t>
            </a:r>
          </a:p>
          <a:p>
            <a:pPr marL="1028700" lvl="1" indent="-457200">
              <a:buFontTx/>
              <a:buAutoNum type="alphaUcPeriod"/>
            </a:pPr>
            <a:r>
              <a:rPr lang="en-US" altLang="en-US" sz="2200"/>
              <a:t>Work/life balance</a:t>
            </a:r>
            <a:br>
              <a:rPr lang="en-US" altLang="en-US" sz="2200"/>
            </a:br>
            <a:r>
              <a:rPr lang="en-US" altLang="en-US" sz="2200" b="1"/>
              <a:t>Rationale: </a:t>
            </a:r>
            <a:r>
              <a:rPr lang="en-US" altLang="en-US" sz="2200">
                <a:solidFill>
                  <a:srgbClr val="F37021"/>
                </a:solidFill>
              </a:rPr>
              <a:t>A balance will allow you to relax off the job and motivate you on the job.</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a:lnSpc>
                <a:spcPct val="85000"/>
              </a:lnSpc>
            </a:pPr>
            <a:r>
              <a:rPr lang="en-US" altLang="en-US"/>
              <a:t>Review</a:t>
            </a:r>
          </a:p>
        </p:txBody>
      </p:sp>
      <p:sp>
        <p:nvSpPr>
          <p:cNvPr id="104451" name="Rectangle 3"/>
          <p:cNvSpPr>
            <a:spLocks noGrp="1" noChangeArrowheads="1"/>
          </p:cNvSpPr>
          <p:nvPr>
            <p:ph idx="1"/>
          </p:nvPr>
        </p:nvSpPr>
        <p:spPr/>
        <p:txBody>
          <a:bodyPr/>
          <a:lstStyle/>
          <a:p>
            <a:pPr marL="533400" indent="-533400">
              <a:spcBef>
                <a:spcPct val="35000"/>
              </a:spcBef>
              <a:buFontTx/>
              <a:buAutoNum type="arabicPeriod" startAt="8"/>
            </a:pPr>
            <a:r>
              <a:rPr lang="en-US" altLang="en-US"/>
              <a:t>Which stage of grieving commonly results in blame?</a:t>
            </a:r>
          </a:p>
          <a:p>
            <a:pPr marL="1028700" lvl="1" indent="-457200">
              <a:spcBef>
                <a:spcPct val="35000"/>
              </a:spcBef>
              <a:buFontTx/>
              <a:buAutoNum type="alphaUcPeriod"/>
            </a:pPr>
            <a:r>
              <a:rPr lang="en-US" altLang="en-US"/>
              <a:t>Denial</a:t>
            </a:r>
          </a:p>
          <a:p>
            <a:pPr marL="1028700" lvl="1" indent="-457200">
              <a:spcBef>
                <a:spcPct val="35000"/>
              </a:spcBef>
              <a:buFontTx/>
              <a:buAutoNum type="alphaUcPeriod"/>
            </a:pPr>
            <a:r>
              <a:rPr lang="en-US" altLang="en-US"/>
              <a:t>Anger, hostility</a:t>
            </a:r>
          </a:p>
          <a:p>
            <a:pPr marL="1028700" lvl="1" indent="-457200">
              <a:spcBef>
                <a:spcPct val="35000"/>
              </a:spcBef>
              <a:buFontTx/>
              <a:buAutoNum type="alphaUcPeriod"/>
            </a:pPr>
            <a:r>
              <a:rPr lang="en-US" altLang="en-US"/>
              <a:t>Bargaining</a:t>
            </a:r>
          </a:p>
          <a:p>
            <a:pPr marL="1028700" lvl="1" indent="-457200">
              <a:spcBef>
                <a:spcPct val="35000"/>
              </a:spcBef>
              <a:buFontTx/>
              <a:buAutoNum type="alphaUcPeriod"/>
            </a:pPr>
            <a:r>
              <a:rPr lang="en-US" altLang="en-US"/>
              <a:t>Depression</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a:lnSpc>
                <a:spcPct val="85000"/>
              </a:lnSpc>
            </a:pPr>
            <a:r>
              <a:rPr lang="en-US" altLang="en-US"/>
              <a:t>Review</a:t>
            </a:r>
          </a:p>
        </p:txBody>
      </p:sp>
      <p:sp>
        <p:nvSpPr>
          <p:cNvPr id="105475" name="Rectangle 3"/>
          <p:cNvSpPr>
            <a:spLocks noGrp="1" noChangeArrowheads="1"/>
          </p:cNvSpPr>
          <p:nvPr>
            <p:ph idx="1"/>
          </p:nvPr>
        </p:nvSpPr>
        <p:spPr/>
        <p:txBody>
          <a:bodyPr/>
          <a:lstStyle/>
          <a:p>
            <a:pPr marL="0" indent="0">
              <a:buFontTx/>
              <a:buNone/>
            </a:pPr>
            <a:r>
              <a:rPr lang="en-US" altLang="en-US" b="1"/>
              <a:t>Answer: </a:t>
            </a:r>
            <a:r>
              <a:rPr lang="en-US" altLang="en-US">
                <a:solidFill>
                  <a:srgbClr val="F37021"/>
                </a:solidFill>
              </a:rPr>
              <a:t>B</a:t>
            </a:r>
          </a:p>
          <a:p>
            <a:pPr marL="0" indent="0">
              <a:spcBef>
                <a:spcPct val="35000"/>
              </a:spcBef>
              <a:buFontTx/>
              <a:buNone/>
            </a:pPr>
            <a:r>
              <a:rPr lang="en-US" altLang="en-US" b="1"/>
              <a:t>Rationale: </a:t>
            </a:r>
            <a:r>
              <a:rPr lang="en-US" altLang="en-US"/>
              <a:t>The person may lash out at the EMT or blame the EMT for the unfortunate event.</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H1"/>
</p:tagLst>
</file>

<file path=ppt/tags/tag10.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11.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12.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13.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14.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15.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16.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17.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18.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19.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2.xml><?xml version="1.0" encoding="utf-8"?>
<p:tagLst xmlns:a="http://schemas.openxmlformats.org/drawingml/2006/main" xmlns:r="http://schemas.openxmlformats.org/officeDocument/2006/relationships" xmlns:p="http://schemas.openxmlformats.org/presentationml/2006/main">
  <p:tag name="RNRSTYLE" val="H1"/>
</p:tagLst>
</file>

<file path=ppt/tags/tag20.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21.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22.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23.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24.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3.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4.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5.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6.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7.xml><?xml version="1.0" encoding="utf-8"?>
<p:tagLst xmlns:a="http://schemas.openxmlformats.org/drawingml/2006/main" xmlns:r="http://schemas.openxmlformats.org/officeDocument/2006/relationships" xmlns:p="http://schemas.openxmlformats.org/presentationml/2006/main">
  <p:tag name="RNRSTYLE" val="Credit line REAL"/>
</p:tagLst>
</file>

<file path=ppt/tags/tag8.xml><?xml version="1.0" encoding="utf-8"?>
<p:tagLst xmlns:a="http://schemas.openxmlformats.org/drawingml/2006/main" xmlns:r="http://schemas.openxmlformats.org/officeDocument/2006/relationships" xmlns:p="http://schemas.openxmlformats.org/presentationml/2006/main">
  <p:tag name="STICKYSTYLE" val="Credit line"/>
</p:tagLst>
</file>

<file path=ppt/tags/tag9.xml><?xml version="1.0" encoding="utf-8"?>
<p:tagLst xmlns:a="http://schemas.openxmlformats.org/drawingml/2006/main" xmlns:r="http://schemas.openxmlformats.org/officeDocument/2006/relationships" xmlns:p="http://schemas.openxmlformats.org/presentationml/2006/main">
  <p:tag name="STICKYSTYLE" val="Credit line"/>
</p:tagLst>
</file>

<file path=ppt/theme/theme1.xml><?xml version="1.0" encoding="utf-8"?>
<a:theme xmlns:a="http://schemas.openxmlformats.org/drawingml/2006/main" name="design_template">
  <a:themeElements>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sign_template">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FF">
            <a:alpha val="27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8099" dir="2700000" algn="ctr" rotWithShape="0">
                  <a:schemeClr val="bg2">
                    <a:alpha val="74998"/>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ea typeface="ヒラギノ角ゴ Pro W3" pitchFamily="1" charset="-128"/>
          </a:defRPr>
        </a:defPPr>
      </a:lstStyle>
    </a:spDef>
    <a:lnDef>
      <a:spPr bwMode="auto">
        <a:xfrm>
          <a:off x="0" y="0"/>
          <a:ext cx="1" cy="1"/>
        </a:xfrm>
        <a:custGeom>
          <a:avLst/>
          <a:gdLst/>
          <a:ahLst/>
          <a:cxnLst/>
          <a:rect l="0" t="0" r="0" b="0"/>
          <a:pathLst/>
        </a:custGeom>
        <a:solidFill>
          <a:srgbClr val="00FFFF">
            <a:alpha val="27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8099" dir="2700000" algn="ctr" rotWithShape="0">
                  <a:schemeClr val="bg2">
                    <a:alpha val="74998"/>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ea typeface="ヒラギノ角ゴ Pro W3" pitchFamily="1" charset="-128"/>
          </a:defRPr>
        </a:defPPr>
      </a:lstStyle>
    </a:lnDef>
  </a:objectDefaults>
  <a:extraClrSchemeLst>
    <a:extraClrScheme>
      <a:clrScheme name="desig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ig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ig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ig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ig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ig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3819</TotalTime>
  <Words>4776</Words>
  <Application>Microsoft Macintosh PowerPoint</Application>
  <PresentationFormat>On-screen Show (4:3)</PresentationFormat>
  <Paragraphs>1306</Paragraphs>
  <Slides>108</Slides>
  <Notes>108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108</vt:i4>
      </vt:variant>
    </vt:vector>
  </HeadingPairs>
  <TitlesOfParts>
    <vt:vector size="116" baseType="lpstr">
      <vt:lpstr>Times New Roman</vt:lpstr>
      <vt:lpstr>ヒラギノ角ゴ Pro W3</vt:lpstr>
      <vt:lpstr>Arial</vt:lpstr>
      <vt:lpstr>MS PGothic</vt:lpstr>
      <vt:lpstr>Calibri</vt:lpstr>
      <vt:lpstr>Arial Narrow</vt:lpstr>
      <vt:lpstr>design_template</vt:lpstr>
      <vt:lpstr>Custom Design</vt:lpstr>
      <vt:lpstr>PowerPoint Presentation</vt:lpstr>
      <vt:lpstr>National EMS Education Standard Competencies (1 of 5)</vt:lpstr>
      <vt:lpstr>National EMS Education Standard Competencies (2 of 5)</vt:lpstr>
      <vt:lpstr>National EMS Education Standard Competencies (3 of 5)</vt:lpstr>
      <vt:lpstr>National EMS Education Standard Competencies (4 of 5)</vt:lpstr>
      <vt:lpstr>National EMS Education Standard Competencies (5 of 5)</vt:lpstr>
      <vt:lpstr>Introduction</vt:lpstr>
      <vt:lpstr>General Health and Wellness (1 of 4)</vt:lpstr>
      <vt:lpstr>General Health and Wellness (2 of 4)</vt:lpstr>
      <vt:lpstr>General Health and Wellness (3 of 4)</vt:lpstr>
      <vt:lpstr>General Health and Wellness (4 of 4)</vt:lpstr>
      <vt:lpstr>Strategies to Manage Stress  (1 of 3)</vt:lpstr>
      <vt:lpstr>Strategies to Manage Stress  (2 of 3)</vt:lpstr>
      <vt:lpstr>Strategies to Manage Stress  (3 of 3)</vt:lpstr>
      <vt:lpstr>Wellness and Stress Management (1 of 2)</vt:lpstr>
      <vt:lpstr>Wellness and Stress Management (2 of 2)</vt:lpstr>
      <vt:lpstr>Infectious and Communicable Diseases (1 of 2)</vt:lpstr>
      <vt:lpstr>Infectious and Communicable Diseases (2 of 2)</vt:lpstr>
      <vt:lpstr>Routes of Transmission (1 of 2)</vt:lpstr>
      <vt:lpstr>Routes of Transmission (2 of 2)</vt:lpstr>
      <vt:lpstr>Risk Reduction and Prevention for Infectious and Communicable Diseases  (1 of 2)</vt:lpstr>
      <vt:lpstr>Risk Reduction and Prevention for Infectious and Communicable Diseases  (2 of 2)</vt:lpstr>
      <vt:lpstr>Proper Hand Hygiene (1 of 2)</vt:lpstr>
      <vt:lpstr>Proper Hand Hygiene (2 of 2)</vt:lpstr>
      <vt:lpstr>Gloves (1 of 2)</vt:lpstr>
      <vt:lpstr>Gloves (2 of 2)</vt:lpstr>
      <vt:lpstr>Eye Protection and Face Shields</vt:lpstr>
      <vt:lpstr>Gowns</vt:lpstr>
      <vt:lpstr>Masks, Respirators, and Barrier Devices (1 of 2)</vt:lpstr>
      <vt:lpstr>Masks, Respirators, and Barrier Devices (2 of 2)</vt:lpstr>
      <vt:lpstr>Proper Disposal of Sharps </vt:lpstr>
      <vt:lpstr>Employer Responsibilities</vt:lpstr>
      <vt:lpstr>Establishing an Infection Control Routine </vt:lpstr>
      <vt:lpstr>Immunity</vt:lpstr>
      <vt:lpstr>General Postexposure Management</vt:lpstr>
      <vt:lpstr>Scene Safety</vt:lpstr>
      <vt:lpstr>Scene Hazards (1 of 4)</vt:lpstr>
      <vt:lpstr>Scene Hazards (2 of 4)</vt:lpstr>
      <vt:lpstr>Scene Hazards (3 of 4)</vt:lpstr>
      <vt:lpstr>Scene Hazards (4 of 4)</vt:lpstr>
      <vt:lpstr>Protective Clothing: Preventing Injury (1 of 3)</vt:lpstr>
      <vt:lpstr>Protective Clothing: Preventing Injury (2 of 3)</vt:lpstr>
      <vt:lpstr>Protective Clothing: Preventing Injury (3 of 3)</vt:lpstr>
      <vt:lpstr>Caring for Critically Ill and Injured Patients (1 of 4)</vt:lpstr>
      <vt:lpstr>Caring for Critically Ill and Injured Patients (2 of 4)</vt:lpstr>
      <vt:lpstr>Caring for Critically Ill and Injured Patients (3 of 4)</vt:lpstr>
      <vt:lpstr>Caring for Critically Ill and Injured Patients (4 of 4)</vt:lpstr>
      <vt:lpstr>Death and Dying (1 of 4)</vt:lpstr>
      <vt:lpstr>Death and Dying (2 of 4)</vt:lpstr>
      <vt:lpstr>Death and Dying (3 of 4)</vt:lpstr>
      <vt:lpstr>Death and Dying (4 of 4)</vt:lpstr>
      <vt:lpstr>Stress Management on the Job (1 of 2)</vt:lpstr>
      <vt:lpstr>Stress Management on the Job (2 of 2)</vt:lpstr>
      <vt:lpstr>Stressful Situations (1 of 2)</vt:lpstr>
      <vt:lpstr>Stressful Situations (2 of 2)</vt:lpstr>
      <vt:lpstr>Stress Reactions (1 of 2)</vt:lpstr>
      <vt:lpstr>Stress Reactions (2 of 2)</vt:lpstr>
      <vt:lpstr>Warning Signs of Stress (1 of 3)</vt:lpstr>
      <vt:lpstr>Warning Signs of Stress (2 of 3)</vt:lpstr>
      <vt:lpstr>Warning Signs of Stress (3 of 3)</vt:lpstr>
      <vt:lpstr>Emotional Aspects of Emergency Care</vt:lpstr>
      <vt:lpstr>Stressful Situations (1 of 2)</vt:lpstr>
      <vt:lpstr>Stressful Situations (2 of 2)</vt:lpstr>
      <vt:lpstr>Uncertain Situations</vt:lpstr>
      <vt:lpstr>Violent Situations (1 of 2)</vt:lpstr>
      <vt:lpstr>Violent Situations (2 of 2)</vt:lpstr>
      <vt:lpstr>Behavioral Emergencies</vt:lpstr>
      <vt:lpstr>Workplace Issues (1 of 6)</vt:lpstr>
      <vt:lpstr>Workplace Issues (2 of 6)</vt:lpstr>
      <vt:lpstr>Workplace Issues (3 of 6)</vt:lpstr>
      <vt:lpstr>Workplace Issues (4 of 6)</vt:lpstr>
      <vt:lpstr>Workplace Issues (5 of 6)</vt:lpstr>
      <vt:lpstr>Workplace Issues (6 of 6)</vt:lpstr>
      <vt:lpstr>Review</vt:lpstr>
      <vt:lpstr>Review</vt:lpstr>
      <vt:lpstr>Review (1 of 2)</vt:lpstr>
      <vt:lpstr>Review (2 of 2)</vt:lpstr>
      <vt:lpstr>Review</vt:lpstr>
      <vt:lpstr>Review</vt:lpstr>
      <vt:lpstr>Review (1 of 2)</vt:lpstr>
      <vt:lpstr>Review (2 of 2)</vt:lpstr>
      <vt:lpstr>Review</vt:lpstr>
      <vt:lpstr>Review</vt:lpstr>
      <vt:lpstr>Review</vt:lpstr>
      <vt:lpstr>Review</vt:lpstr>
      <vt:lpstr>Review</vt:lpstr>
      <vt:lpstr>Review (1 of 2)</vt:lpstr>
      <vt:lpstr>Review (2 of 2)</vt:lpstr>
      <vt:lpstr>Review</vt:lpstr>
      <vt:lpstr>Review</vt:lpstr>
      <vt:lpstr>Review</vt:lpstr>
      <vt:lpstr>Review</vt:lpstr>
      <vt:lpstr>Review</vt:lpstr>
      <vt:lpstr>Review</vt:lpstr>
      <vt:lpstr>Review</vt:lpstr>
      <vt:lpstr>Review</vt:lpstr>
      <vt:lpstr>Review</vt:lpstr>
      <vt:lpstr>Review</vt:lpstr>
      <vt:lpstr>Review</vt:lpstr>
      <vt:lpstr>Review (1 of 2)</vt:lpstr>
      <vt:lpstr>Review (2 of 2)</vt:lpstr>
      <vt:lpstr>Review</vt:lpstr>
      <vt:lpstr>Review</vt:lpstr>
      <vt:lpstr>Review</vt:lpstr>
      <vt:lpstr>Review</vt:lpstr>
      <vt:lpstr>Review</vt:lpstr>
      <vt:lpstr>Review (1 of 2)</vt:lpstr>
      <vt:lpstr>Review (2 of 2)</vt:lpstr>
    </vt:vector>
  </TitlesOfParts>
  <Company>jones and bartlett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CarolB</dc:creator>
  <cp:lastModifiedBy>Microsoft Office User</cp:lastModifiedBy>
  <cp:revision>410</cp:revision>
  <cp:lastPrinted>2015-12-10T19:01:39Z</cp:lastPrinted>
  <dcterms:created xsi:type="dcterms:W3CDTF">2002-02-12T20:19:46Z</dcterms:created>
  <dcterms:modified xsi:type="dcterms:W3CDTF">2016-03-12T15:38:17Z</dcterms:modified>
</cp:coreProperties>
</file>