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79"/>
  </p:notesMasterIdLst>
  <p:handoutMasterIdLst>
    <p:handoutMasterId r:id="rId80"/>
  </p:handoutMasterIdLst>
  <p:sldIdLst>
    <p:sldId id="278" r:id="rId2"/>
    <p:sldId id="280" r:id="rId3"/>
    <p:sldId id="461" r:id="rId4"/>
    <p:sldId id="462" r:id="rId5"/>
    <p:sldId id="387" r:id="rId6"/>
    <p:sldId id="389" r:id="rId7"/>
    <p:sldId id="392" r:id="rId8"/>
    <p:sldId id="282" r:id="rId9"/>
    <p:sldId id="283" r:id="rId10"/>
    <p:sldId id="285" r:id="rId11"/>
    <p:sldId id="286" r:id="rId12"/>
    <p:sldId id="346" r:id="rId13"/>
    <p:sldId id="347" r:id="rId14"/>
    <p:sldId id="348" r:id="rId15"/>
    <p:sldId id="375" r:id="rId16"/>
    <p:sldId id="350" r:id="rId17"/>
    <p:sldId id="377" r:id="rId18"/>
    <p:sldId id="465" r:id="rId19"/>
    <p:sldId id="287" r:id="rId20"/>
    <p:sldId id="288" r:id="rId21"/>
    <p:sldId id="289" r:id="rId22"/>
    <p:sldId id="439" r:id="rId23"/>
    <p:sldId id="472" r:id="rId24"/>
    <p:sldId id="299" r:id="rId25"/>
    <p:sldId id="295" r:id="rId26"/>
    <p:sldId id="466" r:id="rId27"/>
    <p:sldId id="470" r:id="rId28"/>
    <p:sldId id="401" r:id="rId29"/>
    <p:sldId id="294" r:id="rId30"/>
    <p:sldId id="397" r:id="rId31"/>
    <p:sldId id="398" r:id="rId32"/>
    <p:sldId id="290" r:id="rId33"/>
    <p:sldId id="438" r:id="rId34"/>
    <p:sldId id="379" r:id="rId35"/>
    <p:sldId id="382" r:id="rId36"/>
    <p:sldId id="383" r:id="rId37"/>
    <p:sldId id="384" r:id="rId38"/>
    <p:sldId id="296" r:id="rId39"/>
    <p:sldId id="300" r:id="rId40"/>
    <p:sldId id="301" r:id="rId41"/>
    <p:sldId id="291" r:id="rId42"/>
    <p:sldId id="471" r:id="rId43"/>
    <p:sldId id="414" r:id="rId44"/>
    <p:sldId id="415" r:id="rId45"/>
    <p:sldId id="416" r:id="rId46"/>
    <p:sldId id="473" r:id="rId47"/>
    <p:sldId id="420" r:id="rId48"/>
    <p:sldId id="421" r:id="rId49"/>
    <p:sldId id="422" r:id="rId50"/>
    <p:sldId id="455" r:id="rId51"/>
    <p:sldId id="426" r:id="rId52"/>
    <p:sldId id="427" r:id="rId53"/>
    <p:sldId id="428" r:id="rId54"/>
    <p:sldId id="429" r:id="rId55"/>
    <p:sldId id="430" r:id="rId56"/>
    <p:sldId id="431" r:id="rId57"/>
    <p:sldId id="459" r:id="rId58"/>
    <p:sldId id="417" r:id="rId59"/>
    <p:sldId id="418" r:id="rId60"/>
    <p:sldId id="419" r:id="rId61"/>
    <p:sldId id="411" r:id="rId62"/>
    <p:sldId id="412" r:id="rId63"/>
    <p:sldId id="413" r:id="rId64"/>
    <p:sldId id="441" r:id="rId65"/>
    <p:sldId id="442" r:id="rId66"/>
    <p:sldId id="443" r:id="rId67"/>
    <p:sldId id="444" r:id="rId68"/>
    <p:sldId id="445" r:id="rId69"/>
    <p:sldId id="446" r:id="rId70"/>
    <p:sldId id="458" r:id="rId71"/>
    <p:sldId id="447" r:id="rId72"/>
    <p:sldId id="448" r:id="rId73"/>
    <p:sldId id="449" r:id="rId74"/>
    <p:sldId id="408" r:id="rId75"/>
    <p:sldId id="409" r:id="rId76"/>
    <p:sldId id="456" r:id="rId77"/>
    <p:sldId id="457" r:id="rId7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7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1500B"/>
    <a:srgbClr val="FAA61A"/>
    <a:srgbClr val="F37021"/>
    <a:srgbClr val="009041"/>
    <a:srgbClr val="00652E"/>
    <a:srgbClr val="FCC162"/>
    <a:srgbClr val="4D207A"/>
    <a:srgbClr val="002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73964" autoAdjust="0"/>
  </p:normalViewPr>
  <p:slideViewPr>
    <p:cSldViewPr>
      <p:cViewPr>
        <p:scale>
          <a:sx n="50" d="100"/>
          <a:sy n="50" d="100"/>
        </p:scale>
        <p:origin x="3288" y="1056"/>
      </p:cViewPr>
      <p:guideLst>
        <p:guide orient="horz" pos="2160"/>
        <p:guide pos="278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5" d="100"/>
        <a:sy n="65" d="100"/>
      </p:scale>
      <p:origin x="0" y="53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handoutMaster" Target="handoutMasters/handoutMaster1.xml"/><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dirty="0">
                <a:latin typeface="Times New Roman" pitchFamily="18" charset="0"/>
                <a:ea typeface="+mn-ea"/>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Times New Roman" pitchFamily="18" charset="0"/>
                <a:ea typeface="+mn-ea"/>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dirty="0">
                <a:latin typeface="Times New Roman" pitchFamily="18" charset="0"/>
                <a:ea typeface="+mn-ea"/>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2DDCA51-1B0E-BA4B-A3C1-C5A9DA175E3D}" type="slidenum">
              <a:rPr lang="en-US" altLang="en-US"/>
              <a:pPr/>
              <a:t>‹#›</a:t>
            </a:fld>
            <a:endParaRPr lang="en-US" altLang="en-US"/>
          </a:p>
        </p:txBody>
      </p:sp>
    </p:spTree>
    <p:extLst>
      <p:ext uri="{BB962C8B-B14F-4D97-AF65-F5344CB8AC3E}">
        <p14:creationId xmlns:p14="http://schemas.microsoft.com/office/powerpoint/2010/main" val="332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dirty="0">
                <a:latin typeface="Times New Roman" pitchFamily="18" charset="0"/>
                <a:ea typeface="+mn-ea"/>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Times New Roman" pitchFamily="18" charset="0"/>
                <a:ea typeface="+mn-ea"/>
              </a:defRPr>
            </a:lvl1pPr>
          </a:lstStyle>
          <a:p>
            <a:pPr>
              <a:defRPr/>
            </a:pPr>
            <a:endParaRPr lang="en-US"/>
          </a:p>
        </p:txBody>
      </p:sp>
      <p:sp>
        <p:nvSpPr>
          <p:cNvPr id="829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dirty="0">
                <a:latin typeface="Times New Roman" pitchFamily="18" charset="0"/>
                <a:ea typeface="+mn-ea"/>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D3545D9-4592-AD45-A034-970F71666060}" type="slidenum">
              <a:rPr lang="en-US" altLang="en-US"/>
              <a:pPr/>
              <a:t>‹#›</a:t>
            </a:fld>
            <a:endParaRPr lang="en-US" altLang="en-US"/>
          </a:p>
        </p:txBody>
      </p:sp>
    </p:spTree>
    <p:extLst>
      <p:ext uri="{BB962C8B-B14F-4D97-AF65-F5344CB8AC3E}">
        <p14:creationId xmlns:p14="http://schemas.microsoft.com/office/powerpoint/2010/main" val="333873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Chapter 2: Workforce Safety and Wellness</a:t>
            </a:r>
          </a:p>
        </p:txBody>
      </p:sp>
    </p:spTree>
    <p:extLst>
      <p:ext uri="{BB962C8B-B14F-4D97-AF65-F5344CB8AC3E}">
        <p14:creationId xmlns:p14="http://schemas.microsoft.com/office/powerpoint/2010/main" val="888871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F. Risk reduction and prevention for infectious and communicable diseases</a:t>
            </a:r>
            <a:endParaRPr lang="en-IN" altLang="en-US">
              <a:latin typeface="Times New Roman" charset="0"/>
            </a:endParaRPr>
          </a:p>
          <a:p>
            <a:r>
              <a:rPr lang="en-US" altLang="en-US">
                <a:latin typeface="Times New Roman" charset="0"/>
              </a:rPr>
              <a:t>	1. All EMTs are trained in handling blood-borne pathogens.</a:t>
            </a:r>
            <a:endParaRPr lang="en-IN" altLang="en-US">
              <a:latin typeface="Times New Roman" charset="0"/>
            </a:endParaRPr>
          </a:p>
          <a:p>
            <a:r>
              <a:rPr lang="en-US" altLang="en-US">
                <a:latin typeface="Times New Roman" charset="0"/>
              </a:rPr>
              <a:t>	2. The CDC has developed standard precautions concerning:</a:t>
            </a:r>
            <a:endParaRPr lang="en-IN" altLang="en-US">
              <a:latin typeface="Times New Roman" charset="0"/>
            </a:endParaRPr>
          </a:p>
          <a:p>
            <a:r>
              <a:rPr lang="en-US" altLang="en-US">
                <a:latin typeface="Times New Roman" charset="0"/>
              </a:rPr>
              <a:t>		a. Personal protective equipment</a:t>
            </a:r>
            <a:endParaRPr lang="en-IN" altLang="en-US">
              <a:latin typeface="Times New Roman" charset="0"/>
            </a:endParaRPr>
          </a:p>
          <a:p>
            <a:r>
              <a:rPr lang="en-US" altLang="en-US">
                <a:latin typeface="Times New Roman" charset="0"/>
              </a:rPr>
              <a:t>		b. Patient care environment</a:t>
            </a:r>
            <a:endParaRPr lang="en-IN" altLang="en-US">
              <a:latin typeface="Times New Roman" charset="0"/>
            </a:endParaRPr>
          </a:p>
          <a:p>
            <a:r>
              <a:rPr lang="en-US" altLang="en-US">
                <a:latin typeface="Times New Roman" charset="0"/>
              </a:rPr>
              <a:t>		c. Special circumstances</a:t>
            </a:r>
          </a:p>
          <a:p>
            <a:endParaRPr lang="en-US" altLang="en-US">
              <a:latin typeface="Times New Roman" charset="0"/>
            </a:endParaRPr>
          </a:p>
          <a:p>
            <a:endParaRPr lang="en-US" altLang="en-US">
              <a:latin typeface="Times New Roman" charset="0"/>
            </a:endParaRPr>
          </a:p>
        </p:txBody>
      </p:sp>
    </p:spTree>
    <p:extLst>
      <p:ext uri="{BB962C8B-B14F-4D97-AF65-F5344CB8AC3E}">
        <p14:creationId xmlns:p14="http://schemas.microsoft.com/office/powerpoint/2010/main" val="150600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3. Proper hand hygiene</a:t>
            </a:r>
            <a:endParaRPr lang="en-IN" altLang="en-US">
              <a:latin typeface="Times New Roman" charset="0"/>
            </a:endParaRPr>
          </a:p>
          <a:p>
            <a:r>
              <a:rPr lang="en-US" altLang="en-US">
                <a:latin typeface="Times New Roman" charset="0"/>
              </a:rPr>
              <a:t>	a. This is the simplest, yet most effective way to control disease transmission.</a:t>
            </a:r>
            <a:endParaRPr lang="en-IN" altLang="en-US">
              <a:latin typeface="Times New Roman" charset="0"/>
            </a:endParaRPr>
          </a:p>
          <a:p>
            <a:r>
              <a:rPr lang="en-US" altLang="en-US">
                <a:latin typeface="Times New Roman" charset="0"/>
              </a:rPr>
              <a:t>	b. Wash hands before and after patient contact, even if you wear gloves. </a:t>
            </a:r>
            <a:endParaRPr lang="en-IN" altLang="en-US">
              <a:latin typeface="Times New Roman" charset="0"/>
            </a:endParaRPr>
          </a:p>
          <a:p>
            <a:r>
              <a:rPr lang="en-US" altLang="en-US">
                <a:latin typeface="Times New Roman" charset="0"/>
              </a:rPr>
              <a:t>	c. If there is no running water, use a waterless handwashing substitute.</a:t>
            </a:r>
            <a:endParaRPr lang="en-IN" altLang="en-US">
              <a:latin typeface="Times New Roman" charset="0"/>
            </a:endParaRPr>
          </a:p>
        </p:txBody>
      </p:sp>
    </p:spTree>
    <p:extLst>
      <p:ext uri="{BB962C8B-B14F-4D97-AF65-F5344CB8AC3E}">
        <p14:creationId xmlns:p14="http://schemas.microsoft.com/office/powerpoint/2010/main" val="1124123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4. Gloves</a:t>
            </a:r>
            <a:endParaRPr lang="en-IN" altLang="en-US">
              <a:latin typeface="Times New Roman" charset="0"/>
            </a:endParaRPr>
          </a:p>
          <a:p>
            <a:r>
              <a:rPr lang="en-US" altLang="en-US">
                <a:latin typeface="Times New Roman" charset="0"/>
              </a:rPr>
              <a:t>	a. Wear gloves if there is any possibility for exposure to blood or body fluids.</a:t>
            </a:r>
            <a:endParaRPr lang="en-IN" altLang="en-US">
              <a:latin typeface="Times New Roman" charset="0"/>
            </a:endParaRPr>
          </a:p>
          <a:p>
            <a:r>
              <a:rPr lang="en-US" altLang="en-US">
                <a:latin typeface="Times New Roman" charset="0"/>
              </a:rPr>
              <a:t>	b. Vinyl, nitrile, and latex gloves are effective protection. Wear heavy-duty gloves when cleaning the ambulance.</a:t>
            </a:r>
            <a:endParaRPr lang="en-IN" altLang="en-US">
              <a:latin typeface="Times New Roman" charset="0"/>
            </a:endParaRPr>
          </a:p>
          <a:p>
            <a:r>
              <a:rPr lang="en-US" altLang="en-US">
                <a:latin typeface="Times New Roman" charset="0"/>
              </a:rPr>
              <a:t>	c. Change gloves between patients.</a:t>
            </a:r>
          </a:p>
          <a:p>
            <a:endParaRPr lang="en-US" altLang="en-US">
              <a:latin typeface="Times New Roman" charset="0"/>
            </a:endParaRPr>
          </a:p>
        </p:txBody>
      </p:sp>
    </p:spTree>
    <p:extLst>
      <p:ext uri="{BB962C8B-B14F-4D97-AF65-F5344CB8AC3E}">
        <p14:creationId xmlns:p14="http://schemas.microsoft.com/office/powerpoint/2010/main" val="1728593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d. Removing gloves requires a special technique to avoid contaminating yourself with the materials on the outside of the gloves (see Skill Drill 2-1).</a:t>
            </a:r>
            <a:endParaRPr lang="en-IN" altLang="en-US">
              <a:latin typeface="Times New Roman" charset="0"/>
            </a:endParaRPr>
          </a:p>
        </p:txBody>
      </p:sp>
    </p:spTree>
    <p:extLst>
      <p:ext uri="{BB962C8B-B14F-4D97-AF65-F5344CB8AC3E}">
        <p14:creationId xmlns:p14="http://schemas.microsoft.com/office/powerpoint/2010/main" val="130790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5. Eye protection and face shields</a:t>
            </a:r>
            <a:endParaRPr lang="en-IN" altLang="en-US">
              <a:latin typeface="Times New Roman" charset="0"/>
            </a:endParaRPr>
          </a:p>
          <a:p>
            <a:r>
              <a:rPr lang="en-US" altLang="en-US">
                <a:latin typeface="Times New Roman" charset="0"/>
              </a:rPr>
              <a:t>	a. Eye protection protects from blood splatters.</a:t>
            </a:r>
            <a:endParaRPr lang="en-IN" altLang="en-US">
              <a:latin typeface="Times New Roman" charset="0"/>
            </a:endParaRPr>
          </a:p>
          <a:p>
            <a:r>
              <a:rPr lang="en-US" altLang="en-US">
                <a:latin typeface="Times New Roman" charset="0"/>
              </a:rPr>
              <a:t>	b. Prescription glasses are not adequate.</a:t>
            </a:r>
            <a:endParaRPr lang="en-IN" altLang="en-US">
              <a:latin typeface="Times New Roman" charset="0"/>
            </a:endParaRPr>
          </a:p>
          <a:p>
            <a:r>
              <a:rPr lang="en-US" altLang="en-US">
                <a:latin typeface="Times New Roman" charset="0"/>
              </a:rPr>
              <a:t>	c. Goggles or face shields are best.</a:t>
            </a:r>
          </a:p>
        </p:txBody>
      </p:sp>
    </p:spTree>
    <p:extLst>
      <p:ext uri="{BB962C8B-B14F-4D97-AF65-F5344CB8AC3E}">
        <p14:creationId xmlns:p14="http://schemas.microsoft.com/office/powerpoint/2010/main" val="382372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6. Gowns</a:t>
            </a:r>
            <a:endParaRPr lang="en-IN" altLang="en-US">
              <a:latin typeface="Times New Roman" charset="0"/>
            </a:endParaRPr>
          </a:p>
          <a:p>
            <a:r>
              <a:rPr lang="en-US" altLang="en-US">
                <a:latin typeface="Times New Roman" charset="0"/>
              </a:rPr>
              <a:t>	a. A gown provides protection from extensive blood splatter.</a:t>
            </a:r>
            <a:endParaRPr lang="en-IN" altLang="en-US">
              <a:latin typeface="Times New Roman" charset="0"/>
            </a:endParaRPr>
          </a:p>
          <a:p>
            <a:r>
              <a:rPr lang="en-US" altLang="en-US">
                <a:latin typeface="Times New Roman" charset="0"/>
              </a:rPr>
              <a:t>	b. A gown may not be practical in many situations.</a:t>
            </a:r>
          </a:p>
          <a:p>
            <a:r>
              <a:rPr lang="en-US" altLang="en-US">
                <a:latin typeface="Times New Roman" charset="0"/>
              </a:rPr>
              <a:t>		i. May even pose a risk for injury</a:t>
            </a:r>
            <a:endParaRPr lang="en-IN" altLang="en-US">
              <a:latin typeface="Times New Roman" charset="0"/>
            </a:endParaRPr>
          </a:p>
        </p:txBody>
      </p:sp>
    </p:spTree>
    <p:extLst>
      <p:ext uri="{BB962C8B-B14F-4D97-AF65-F5344CB8AC3E}">
        <p14:creationId xmlns:p14="http://schemas.microsoft.com/office/powerpoint/2010/main" val="126269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7. Masks, respirators, and barrier devices</a:t>
            </a:r>
            <a:endParaRPr lang="en-IN" altLang="en-US">
              <a:latin typeface="Times New Roman" charset="0"/>
            </a:endParaRPr>
          </a:p>
          <a:p>
            <a:r>
              <a:rPr lang="en-US" altLang="en-US">
                <a:latin typeface="Times New Roman" charset="0"/>
              </a:rPr>
              <a:t>	a. Wear a standard surgical mask for fluid spatter.</a:t>
            </a:r>
            <a:endParaRPr lang="en-IN" altLang="en-US">
              <a:latin typeface="Times New Roman" charset="0"/>
            </a:endParaRPr>
          </a:p>
          <a:p>
            <a:r>
              <a:rPr lang="en-US" altLang="en-US">
                <a:latin typeface="Times New Roman" charset="0"/>
              </a:rPr>
              <a:t>	b. Place a surgical mask on the patient with a communicable disease.</a:t>
            </a:r>
            <a:endParaRPr lang="en-IN" altLang="en-US">
              <a:latin typeface="Times New Roman" charset="0"/>
            </a:endParaRPr>
          </a:p>
          <a:p>
            <a:r>
              <a:rPr lang="en-US" altLang="en-US">
                <a:latin typeface="Times New Roman" charset="0"/>
              </a:rPr>
              <a:t>	c. Use a mask with a particulate air respirator on yourself if the disease is tuberculosis. </a:t>
            </a:r>
            <a:endParaRPr lang="en-IN" altLang="en-US">
              <a:latin typeface="Times New Roman" charset="0"/>
            </a:endParaRPr>
          </a:p>
          <a:p>
            <a:r>
              <a:rPr lang="en-US" altLang="en-US">
                <a:latin typeface="Times New Roman" charset="0"/>
              </a:rPr>
              <a:t>	d. When performing artificial resuscitation, use a pocket mask or a bag-valve mask.</a:t>
            </a:r>
            <a:endParaRPr lang="en-IN" altLang="en-US">
              <a:latin typeface="Times New Roman" charset="0"/>
            </a:endParaRPr>
          </a:p>
          <a:p>
            <a:r>
              <a:rPr lang="en-US" altLang="en-US">
                <a:latin typeface="Times New Roman" charset="0"/>
              </a:rPr>
              <a:t>	e. With an infected patient, use:</a:t>
            </a:r>
            <a:endParaRPr lang="en-IN" altLang="en-US">
              <a:latin typeface="Times New Roman" charset="0"/>
            </a:endParaRPr>
          </a:p>
          <a:p>
            <a:r>
              <a:rPr lang="en-US" altLang="en-US">
                <a:latin typeface="Times New Roman" charset="0"/>
              </a:rPr>
              <a:t>		i. Pocket mask </a:t>
            </a:r>
            <a:endParaRPr lang="en-IN" altLang="en-US">
              <a:latin typeface="Times New Roman" charset="0"/>
            </a:endParaRPr>
          </a:p>
          <a:p>
            <a:r>
              <a:rPr lang="en-US" altLang="en-US">
                <a:latin typeface="Times New Roman" charset="0"/>
              </a:rPr>
              <a:t>		ii. Bag-valve mask</a:t>
            </a:r>
            <a:endParaRPr lang="en-IN" altLang="en-US">
              <a:latin typeface="Times New Roman" charset="0"/>
            </a:endParaRPr>
          </a:p>
          <a:p>
            <a:r>
              <a:rPr lang="en-US" altLang="en-US">
                <a:latin typeface="Times New Roman" charset="0"/>
              </a:rPr>
              <a:t>	f. Dispose of these devices according to local guidelines.</a:t>
            </a:r>
            <a:endParaRPr lang="en-IN" altLang="en-US">
              <a:latin typeface="Times New Roman" charset="0"/>
            </a:endParaRPr>
          </a:p>
        </p:txBody>
      </p:sp>
    </p:spTree>
    <p:extLst>
      <p:ext uri="{BB962C8B-B14F-4D97-AF65-F5344CB8AC3E}">
        <p14:creationId xmlns:p14="http://schemas.microsoft.com/office/powerpoint/2010/main" val="68694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8. Proper disposal of sharps</a:t>
            </a:r>
            <a:endParaRPr lang="en-IN" altLang="en-US">
              <a:latin typeface="Times New Roman" charset="0"/>
            </a:endParaRPr>
          </a:p>
          <a:p>
            <a:r>
              <a:rPr lang="en-US" altLang="en-US">
                <a:latin typeface="Times New Roman" charset="0"/>
              </a:rPr>
              <a:t>	a. Do not recap, break, or bend needles.</a:t>
            </a:r>
            <a:endParaRPr lang="en-IN" altLang="en-US">
              <a:latin typeface="Times New Roman" charset="0"/>
            </a:endParaRPr>
          </a:p>
          <a:p>
            <a:r>
              <a:rPr lang="en-US" altLang="en-US">
                <a:latin typeface="Times New Roman" charset="0"/>
              </a:rPr>
              <a:t>	b. Dispose of used sharp items in an approved, closed, rigid, container.</a:t>
            </a:r>
          </a:p>
        </p:txBody>
      </p:sp>
    </p:spTree>
    <p:extLst>
      <p:ext uri="{BB962C8B-B14F-4D97-AF65-F5344CB8AC3E}">
        <p14:creationId xmlns:p14="http://schemas.microsoft.com/office/powerpoint/2010/main" val="60291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9. Employer responsibilities</a:t>
            </a:r>
            <a:endParaRPr lang="en-IN" altLang="en-US">
              <a:latin typeface="Times New Roman" charset="0"/>
            </a:endParaRPr>
          </a:p>
          <a:p>
            <a:r>
              <a:rPr lang="en-US" altLang="en-US">
                <a:latin typeface="Times New Roman" charset="0"/>
              </a:rPr>
              <a:t>	a. The risk of being exposed to a communicable disease is a hazard of your job.</a:t>
            </a:r>
            <a:endParaRPr lang="en-IN" altLang="en-US">
              <a:latin typeface="Times New Roman" charset="0"/>
            </a:endParaRPr>
          </a:p>
          <a:p>
            <a:r>
              <a:rPr lang="en-US" altLang="en-US">
                <a:latin typeface="Times New Roman" charset="0"/>
              </a:rPr>
              <a:t>	b. Follow OSHA guidelines and other national guidelines and standards to reduce your risk of exposure to blood-borne pathogens and airborne diseases.</a:t>
            </a:r>
            <a:endParaRPr lang="en-IN" altLang="en-US">
              <a:latin typeface="Times New Roman" charset="0"/>
            </a:endParaRPr>
          </a:p>
          <a:p>
            <a:r>
              <a:rPr lang="en-US" altLang="en-US">
                <a:latin typeface="Times New Roman" charset="0"/>
              </a:rPr>
              <a:t>	c. Know your department’s infection control plan and follow it. </a:t>
            </a:r>
          </a:p>
          <a:p>
            <a:endParaRPr lang="en-US" altLang="en-US">
              <a:latin typeface="Times New Roman" charset="0"/>
            </a:endParaRPr>
          </a:p>
        </p:txBody>
      </p:sp>
    </p:spTree>
    <p:extLst>
      <p:ext uri="{BB962C8B-B14F-4D97-AF65-F5344CB8AC3E}">
        <p14:creationId xmlns:p14="http://schemas.microsoft.com/office/powerpoint/2010/main" val="1366642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G. Establishing an infection control routine</a:t>
            </a:r>
            <a:endParaRPr lang="en-IN" altLang="en-US">
              <a:latin typeface="Times New Roman" charset="0"/>
            </a:endParaRPr>
          </a:p>
          <a:p>
            <a:r>
              <a:rPr lang="en-US" altLang="en-US">
                <a:latin typeface="Times New Roman" charset="0"/>
              </a:rPr>
              <a:t>	1. Infection control should be an important part of your daily routine.</a:t>
            </a:r>
            <a:endParaRPr lang="en-IN" altLang="en-US">
              <a:latin typeface="Times New Roman" charset="0"/>
            </a:endParaRPr>
          </a:p>
          <a:p>
            <a:r>
              <a:rPr lang="en-US" altLang="en-US">
                <a:latin typeface="Times New Roman" charset="0"/>
              </a:rPr>
              <a:t>	2. Components of an infection control plan:</a:t>
            </a:r>
            <a:endParaRPr lang="en-IN" altLang="en-US">
              <a:latin typeface="Times New Roman" charset="0"/>
            </a:endParaRPr>
          </a:p>
          <a:p>
            <a:r>
              <a:rPr lang="en-US" altLang="en-US">
                <a:latin typeface="Times New Roman" charset="0"/>
              </a:rPr>
              <a:t>		a. Determination of exposure risk</a:t>
            </a:r>
            <a:endParaRPr lang="en-IN" altLang="en-US">
              <a:latin typeface="Times New Roman" charset="0"/>
            </a:endParaRPr>
          </a:p>
          <a:p>
            <a:r>
              <a:rPr lang="en-US" altLang="en-US">
                <a:latin typeface="Times New Roman" charset="0"/>
              </a:rPr>
              <a:t>		b. Education and training</a:t>
            </a:r>
            <a:endParaRPr lang="en-IN" altLang="en-US">
              <a:latin typeface="Times New Roman" charset="0"/>
            </a:endParaRPr>
          </a:p>
          <a:p>
            <a:r>
              <a:rPr lang="en-US" altLang="en-US">
                <a:latin typeface="Times New Roman" charset="0"/>
              </a:rPr>
              <a:t>		c. Hepatitis B vaccine program</a:t>
            </a:r>
            <a:endParaRPr lang="en-IN" altLang="en-US">
              <a:latin typeface="Times New Roman" charset="0"/>
            </a:endParaRPr>
          </a:p>
          <a:p>
            <a:r>
              <a:rPr lang="en-US" altLang="en-US">
                <a:latin typeface="Times New Roman" charset="0"/>
              </a:rPr>
              <a:t>		d. Personal protective equipment (PPE)</a:t>
            </a:r>
            <a:endParaRPr lang="en-IN" altLang="en-US">
              <a:latin typeface="Times New Roman" charset="0"/>
            </a:endParaRPr>
          </a:p>
          <a:p>
            <a:r>
              <a:rPr lang="en-US" altLang="en-US">
                <a:latin typeface="Times New Roman" charset="0"/>
              </a:rPr>
              <a:t>		e. Cleaning and disinfection practices</a:t>
            </a:r>
            <a:endParaRPr lang="en-IN" altLang="en-US">
              <a:latin typeface="Times New Roman" charset="0"/>
            </a:endParaRPr>
          </a:p>
          <a:p>
            <a:r>
              <a:rPr lang="en-US" altLang="en-US">
                <a:latin typeface="Times New Roman" charset="0"/>
              </a:rPr>
              <a:t>		f. Tuberculin skin testing/fit testing</a:t>
            </a:r>
            <a:endParaRPr lang="en-IN" altLang="en-US">
              <a:latin typeface="Times New Roman" charset="0"/>
            </a:endParaRPr>
          </a:p>
          <a:p>
            <a:r>
              <a:rPr lang="en-US" altLang="en-US">
                <a:latin typeface="Times New Roman" charset="0"/>
              </a:rPr>
              <a:t>		g. Postexposure management</a:t>
            </a:r>
            <a:endParaRPr lang="en-IN" altLang="en-US">
              <a:latin typeface="Times New Roman" charset="0"/>
            </a:endParaRPr>
          </a:p>
          <a:p>
            <a:r>
              <a:rPr lang="en-US" altLang="en-US">
                <a:latin typeface="Times New Roman" charset="0"/>
              </a:rPr>
              <a:t>		h. Compliance monitoring</a:t>
            </a:r>
            <a:endParaRPr lang="en-IN" altLang="en-US">
              <a:latin typeface="Times New Roman" charset="0"/>
            </a:endParaRPr>
          </a:p>
          <a:p>
            <a:r>
              <a:rPr lang="en-US" altLang="en-US">
                <a:latin typeface="Times New Roman" charset="0"/>
              </a:rPr>
              <a:t>		i. Record keeping</a:t>
            </a:r>
            <a:endParaRPr lang="en-IN" altLang="en-US">
              <a:latin typeface="Times New Roman" charset="0"/>
            </a:endParaRPr>
          </a:p>
          <a:p>
            <a:r>
              <a:rPr lang="en-US" altLang="en-US">
                <a:latin typeface="Times New Roman" charset="0"/>
              </a:rPr>
              <a:t>	3. Follow the steps in Skill Drill 2-2 to manage potential exposure situations.</a:t>
            </a:r>
            <a:endParaRPr lang="en-IN" altLang="en-US">
              <a:latin typeface="Times New Roman" charset="0"/>
            </a:endParaRPr>
          </a:p>
          <a:p>
            <a:r>
              <a:rPr lang="en-US" altLang="en-US">
                <a:latin typeface="Times New Roman" charset="0"/>
              </a:rPr>
              <a:t>	4. Cleaning is an essential part of the prevention and control of communicable diseases, ensuring removal of surface organisms that may remain in the unit.</a:t>
            </a:r>
            <a:endParaRPr lang="en-IN" altLang="en-US">
              <a:latin typeface="Times New Roman" charset="0"/>
            </a:endParaRPr>
          </a:p>
          <a:p>
            <a:r>
              <a:rPr lang="en-US" altLang="en-US">
                <a:latin typeface="Times New Roman" charset="0"/>
              </a:rPr>
              <a:t>		a. Clean the ambulance after each run and on a daily basis. </a:t>
            </a:r>
            <a:endParaRPr lang="en-IN" altLang="en-US">
              <a:latin typeface="Times New Roman" charset="0"/>
            </a:endParaRPr>
          </a:p>
          <a:p>
            <a:r>
              <a:rPr lang="en-US" altLang="en-US">
                <a:latin typeface="Times New Roman" charset="0"/>
              </a:rPr>
              <a:t>		b. Use appropriate PPE while cleaning.</a:t>
            </a:r>
            <a:endParaRPr lang="en-IN" altLang="en-US">
              <a:latin typeface="Times New Roman" charset="0"/>
            </a:endParaRPr>
          </a:p>
          <a:p>
            <a:r>
              <a:rPr lang="en-US" altLang="en-US">
                <a:latin typeface="Times New Roman" charset="0"/>
              </a:rPr>
              <a:t>		c. Remove contaminated linens, and put them in an appropriate bag for handling. </a:t>
            </a:r>
            <a:endParaRPr lang="en-IN" altLang="en-US">
              <a:latin typeface="Times New Roman" charset="0"/>
            </a:endParaRPr>
          </a:p>
          <a:p>
            <a:r>
              <a:rPr lang="en-US" altLang="en-US">
                <a:latin typeface="Times New Roman" charset="0"/>
              </a:rPr>
              <a:t>	5. Whenever possible, cleaning should be done at the hospital. There is more information about cleaning the ambulance in Chapter 37, “Transport Operations.”</a:t>
            </a:r>
          </a:p>
          <a:p>
            <a:endParaRPr lang="en-US" altLang="en-US">
              <a:latin typeface="Times New Roman" charset="0"/>
            </a:endParaRPr>
          </a:p>
        </p:txBody>
      </p:sp>
    </p:spTree>
    <p:extLst>
      <p:ext uri="{BB962C8B-B14F-4D97-AF65-F5344CB8AC3E}">
        <p14:creationId xmlns:p14="http://schemas.microsoft.com/office/powerpoint/2010/main" val="182326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I. Introduction</a:t>
            </a:r>
          </a:p>
          <a:p>
            <a:r>
              <a:rPr lang="en-US" altLang="en-US">
                <a:latin typeface="Times New Roman" charset="0"/>
              </a:rPr>
              <a:t>A. To take care of others, we must take care of ourselves. </a:t>
            </a:r>
            <a:endParaRPr lang="en-IN" altLang="en-US">
              <a:latin typeface="Times New Roman" charset="0"/>
            </a:endParaRPr>
          </a:p>
          <a:p>
            <a:r>
              <a:rPr lang="en-US" altLang="en-US">
                <a:latin typeface="Times New Roman" charset="0"/>
              </a:rPr>
              <a:t>B. EMT training includes recognition of hazards to your health, safety, and well-being:</a:t>
            </a:r>
            <a:endParaRPr lang="en-IN" altLang="en-US">
              <a:latin typeface="Times New Roman" charset="0"/>
            </a:endParaRPr>
          </a:p>
          <a:p>
            <a:r>
              <a:rPr lang="en-US" altLang="en-US">
                <a:latin typeface="Times New Roman" charset="0"/>
              </a:rPr>
              <a:t>	1. Personal neglect</a:t>
            </a:r>
            <a:endParaRPr lang="en-IN" altLang="en-US">
              <a:latin typeface="Times New Roman" charset="0"/>
            </a:endParaRPr>
          </a:p>
          <a:p>
            <a:r>
              <a:rPr lang="en-US" altLang="en-US">
                <a:latin typeface="Times New Roman" charset="0"/>
              </a:rPr>
              <a:t>	2. Environmental and human-made threats</a:t>
            </a:r>
            <a:endParaRPr lang="en-IN" altLang="en-US">
              <a:latin typeface="Times New Roman" charset="0"/>
            </a:endParaRPr>
          </a:p>
          <a:p>
            <a:r>
              <a:rPr lang="en-US" altLang="en-US">
                <a:latin typeface="Times New Roman" charset="0"/>
              </a:rPr>
              <a:t>	3. Mental and physical stress</a:t>
            </a:r>
          </a:p>
          <a:p>
            <a:endParaRPr lang="en-US" altLang="en-US">
              <a:latin typeface="Times New Roman" charset="0"/>
            </a:endParaRPr>
          </a:p>
        </p:txBody>
      </p:sp>
    </p:spTree>
    <p:extLst>
      <p:ext uri="{BB962C8B-B14F-4D97-AF65-F5344CB8AC3E}">
        <p14:creationId xmlns:p14="http://schemas.microsoft.com/office/powerpoint/2010/main" val="1370379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H. Immunity</a:t>
            </a:r>
            <a:endParaRPr lang="en-IN" altLang="en-US">
              <a:latin typeface="Times New Roman" charset="0"/>
            </a:endParaRPr>
          </a:p>
          <a:p>
            <a:r>
              <a:rPr lang="en-US" altLang="en-US">
                <a:latin typeface="Times New Roman" charset="0"/>
              </a:rPr>
              <a:t>	1. Even if germs reach you, you are not necessarily at risk for infection.</a:t>
            </a:r>
            <a:endParaRPr lang="en-IN" altLang="en-US">
              <a:latin typeface="Times New Roman" charset="0"/>
            </a:endParaRPr>
          </a:p>
          <a:p>
            <a:r>
              <a:rPr lang="en-US" altLang="en-US">
                <a:latin typeface="Times New Roman" charset="0"/>
              </a:rPr>
              <a:t>		a. Immunity is a major factor in determining which hosts become ill from which germs.</a:t>
            </a:r>
            <a:endParaRPr lang="en-IN" altLang="en-US">
              <a:latin typeface="Times New Roman" charset="0"/>
            </a:endParaRPr>
          </a:p>
          <a:p>
            <a:r>
              <a:rPr lang="en-US" altLang="en-US">
                <a:latin typeface="Times New Roman" charset="0"/>
              </a:rPr>
              <a:t>		b. You may be immune, or resistant, to particular germs.</a:t>
            </a:r>
            <a:endParaRPr lang="en-IN" altLang="en-US">
              <a:latin typeface="Times New Roman" charset="0"/>
            </a:endParaRPr>
          </a:p>
          <a:p>
            <a:r>
              <a:rPr lang="en-US" altLang="en-US">
                <a:latin typeface="Times New Roman" charset="0"/>
              </a:rPr>
              <a:t>		c. Characteristics of immunity:</a:t>
            </a:r>
            <a:endParaRPr lang="en-IN" altLang="en-US">
              <a:latin typeface="Times New Roman" charset="0"/>
            </a:endParaRPr>
          </a:p>
          <a:p>
            <a:r>
              <a:rPr lang="en-US" altLang="en-US">
                <a:latin typeface="Times New Roman" charset="0"/>
              </a:rPr>
              <a:t>			i. Having been immunized or vaccinated</a:t>
            </a:r>
            <a:endParaRPr lang="en-IN" altLang="en-US">
              <a:latin typeface="Times New Roman" charset="0"/>
            </a:endParaRPr>
          </a:p>
          <a:p>
            <a:r>
              <a:rPr lang="en-US" altLang="en-US">
                <a:latin typeface="Times New Roman" charset="0"/>
              </a:rPr>
              <a:t>			ii. Able to recover from an infection from that germ</a:t>
            </a:r>
            <a:endParaRPr lang="en-IN" altLang="en-US">
              <a:latin typeface="Times New Roman" charset="0"/>
            </a:endParaRPr>
          </a:p>
          <a:p>
            <a:r>
              <a:rPr lang="en-US" altLang="en-US">
                <a:latin typeface="Times New Roman" charset="0"/>
              </a:rPr>
              <a:t>	2. Preventive measures</a:t>
            </a:r>
            <a:endParaRPr lang="en-IN" altLang="en-US">
              <a:latin typeface="Times New Roman" charset="0"/>
            </a:endParaRPr>
          </a:p>
          <a:p>
            <a:r>
              <a:rPr lang="en-US" altLang="en-US">
                <a:latin typeface="Times New Roman" charset="0"/>
              </a:rPr>
              <a:t>		a. Maintain your personal health. Annual health examinations should be required for all EMS personnel.</a:t>
            </a:r>
            <a:endParaRPr lang="en-IN" altLang="en-US">
              <a:latin typeface="Times New Roman" charset="0"/>
            </a:endParaRPr>
          </a:p>
          <a:p>
            <a:r>
              <a:rPr lang="en-US" altLang="en-US">
                <a:latin typeface="Times New Roman" charset="0"/>
              </a:rPr>
              <a:t>		b. Get immunizations. You are required to get the hepatitis B vaccine or sign a waiver. Other recommended immunizations include tetanus, diphtheria, and pertussis boosters every 10 years; measles, mumps, and rubella (MMR) vaccine; influenza vaccine (yearly); and varicella (chickenpox) vaccine or having chickenpox.</a:t>
            </a:r>
            <a:endParaRPr lang="en-IN" altLang="en-US">
              <a:latin typeface="Times New Roman" charset="0"/>
            </a:endParaRPr>
          </a:p>
        </p:txBody>
      </p:sp>
    </p:spTree>
    <p:extLst>
      <p:ext uri="{BB962C8B-B14F-4D97-AF65-F5344CB8AC3E}">
        <p14:creationId xmlns:p14="http://schemas.microsoft.com/office/powerpoint/2010/main" val="1130174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I. General postexposure management</a:t>
            </a:r>
            <a:endParaRPr lang="en-IN" altLang="en-US">
              <a:latin typeface="Times New Roman" charset="0"/>
            </a:endParaRPr>
          </a:p>
          <a:p>
            <a:r>
              <a:rPr lang="en-US" altLang="en-US">
                <a:latin typeface="Times New Roman" charset="0"/>
              </a:rPr>
              <a:t>	1. If you are exposed to a patient’s blood or bodily fluids:</a:t>
            </a:r>
            <a:endParaRPr lang="en-IN" altLang="en-US">
              <a:latin typeface="Times New Roman" charset="0"/>
            </a:endParaRPr>
          </a:p>
          <a:p>
            <a:r>
              <a:rPr lang="en-US" altLang="en-US">
                <a:latin typeface="Times New Roman" charset="0"/>
              </a:rPr>
              <a:t>		a. Turn over patient care to another EMS provider.</a:t>
            </a:r>
            <a:endParaRPr lang="en-IN" altLang="en-US">
              <a:latin typeface="Times New Roman" charset="0"/>
            </a:endParaRPr>
          </a:p>
          <a:p>
            <a:r>
              <a:rPr lang="en-US" altLang="en-US">
                <a:latin typeface="Times New Roman" charset="0"/>
              </a:rPr>
              <a:t>		b. Clean the exposed area with soap and water.</a:t>
            </a:r>
            <a:endParaRPr lang="en-IN" altLang="en-US">
              <a:latin typeface="Times New Roman" charset="0"/>
            </a:endParaRPr>
          </a:p>
          <a:p>
            <a:r>
              <a:rPr lang="en-US" altLang="en-US">
                <a:latin typeface="Times New Roman" charset="0"/>
              </a:rPr>
              <a:t>		c. If your eyes were exposed, rinse your eyes for 20 minutes.</a:t>
            </a:r>
            <a:endParaRPr lang="en-IN" altLang="en-US">
              <a:latin typeface="Times New Roman" charset="0"/>
            </a:endParaRPr>
          </a:p>
          <a:p>
            <a:r>
              <a:rPr lang="en-US" altLang="en-US">
                <a:latin typeface="Times New Roman" charset="0"/>
              </a:rPr>
              <a:t>		d. Activate your department’s infection control plan.</a:t>
            </a:r>
            <a:endParaRPr lang="en-IN" altLang="en-US">
              <a:latin typeface="Times New Roman" charset="0"/>
            </a:endParaRPr>
          </a:p>
          <a:p>
            <a:r>
              <a:rPr lang="en-US" altLang="en-US">
                <a:latin typeface="Times New Roman" charset="0"/>
              </a:rPr>
              <a:t>	2. You will have to complete an exposure report.</a:t>
            </a:r>
            <a:endParaRPr lang="en-IN" altLang="en-US">
              <a:latin typeface="Times New Roman" charset="0"/>
            </a:endParaRPr>
          </a:p>
          <a:p>
            <a:r>
              <a:rPr lang="en-US" altLang="en-US">
                <a:latin typeface="Times New Roman" charset="0"/>
              </a:rPr>
              <a:t>	3. Time is important! Some infectious agents will act quickly and others will lay dormant.</a:t>
            </a:r>
            <a:endParaRPr lang="en-IN" altLang="en-US">
              <a:latin typeface="Times New Roman" charset="0"/>
            </a:endParaRPr>
          </a:p>
          <a:p>
            <a:r>
              <a:rPr lang="en-US" altLang="en-US">
                <a:latin typeface="Times New Roman" charset="0"/>
              </a:rPr>
              <a:t>		a. Early activation of a plan is critical.</a:t>
            </a:r>
          </a:p>
          <a:p>
            <a:endParaRPr lang="en-US" altLang="en-US">
              <a:latin typeface="Times New Roman" charset="0"/>
            </a:endParaRPr>
          </a:p>
        </p:txBody>
      </p:sp>
    </p:spTree>
    <p:extLst>
      <p:ext uri="{BB962C8B-B14F-4D97-AF65-F5344CB8AC3E}">
        <p14:creationId xmlns:p14="http://schemas.microsoft.com/office/powerpoint/2010/main" val="346266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IV. Scene Safety</a:t>
            </a:r>
          </a:p>
          <a:p>
            <a:r>
              <a:rPr lang="en-US" altLang="en-US">
                <a:latin typeface="Times New Roman" charset="0"/>
              </a:rPr>
              <a:t>A. The personal safety of all those involved in an emergency situation is very important.</a:t>
            </a:r>
            <a:endParaRPr lang="en-IN" altLang="en-US">
              <a:latin typeface="Times New Roman" charset="0"/>
            </a:endParaRPr>
          </a:p>
          <a:p>
            <a:r>
              <a:rPr lang="en-US" altLang="en-US">
                <a:latin typeface="Times New Roman" charset="0"/>
              </a:rPr>
              <a:t>	1. Begin protecting yourself as soon as you are dispatched.</a:t>
            </a:r>
            <a:endParaRPr lang="en-IN" altLang="en-US">
              <a:latin typeface="Times New Roman" charset="0"/>
            </a:endParaRPr>
          </a:p>
          <a:p>
            <a:r>
              <a:rPr lang="en-US" altLang="en-US">
                <a:latin typeface="Times New Roman" charset="0"/>
              </a:rPr>
              <a:t>		a. Wear seat belts.</a:t>
            </a:r>
            <a:endParaRPr lang="en-IN" altLang="en-US">
              <a:latin typeface="Times New Roman" charset="0"/>
            </a:endParaRPr>
          </a:p>
          <a:p>
            <a:r>
              <a:rPr lang="en-US" altLang="en-US">
                <a:latin typeface="Times New Roman" charset="0"/>
              </a:rPr>
              <a:t>		b. Don appropriate PPE.</a:t>
            </a:r>
            <a:endParaRPr lang="en-IN" altLang="en-US">
              <a:latin typeface="Times New Roman" charset="0"/>
            </a:endParaRPr>
          </a:p>
          <a:p>
            <a:r>
              <a:rPr lang="en-US" altLang="en-US">
                <a:latin typeface="Times New Roman" charset="0"/>
              </a:rPr>
              <a:t>	2. Continue to protect yourself once on scene.</a:t>
            </a:r>
            <a:endParaRPr lang="en-IN" altLang="en-US">
              <a:latin typeface="Times New Roman" charset="0"/>
            </a:endParaRPr>
          </a:p>
          <a:p>
            <a:r>
              <a:rPr lang="en-US" altLang="en-US">
                <a:latin typeface="Times New Roman" charset="0"/>
              </a:rPr>
              <a:t>		a. Make sure the scene is well marked.</a:t>
            </a:r>
            <a:endParaRPr lang="en-IN" altLang="en-US">
              <a:latin typeface="Times New Roman" charset="0"/>
            </a:endParaRPr>
          </a:p>
          <a:p>
            <a:r>
              <a:rPr lang="en-US" altLang="en-US">
                <a:latin typeface="Times New Roman" charset="0"/>
              </a:rPr>
              <a:t>		b. Place warning devices to alert other motorists to the scene.</a:t>
            </a:r>
            <a:endParaRPr lang="en-IN" altLang="en-US">
              <a:latin typeface="Times New Roman" charset="0"/>
            </a:endParaRPr>
          </a:p>
          <a:p>
            <a:r>
              <a:rPr lang="en-US" altLang="en-US">
                <a:latin typeface="Times New Roman" charset="0"/>
              </a:rPr>
              <a:t>		c. Park at a safe distance from the scene.</a:t>
            </a:r>
            <a:endParaRPr lang="en-IN" altLang="en-US">
              <a:latin typeface="Times New Roman" charset="0"/>
            </a:endParaRPr>
          </a:p>
          <a:p>
            <a:r>
              <a:rPr lang="en-US" altLang="en-US">
                <a:latin typeface="Times New Roman" charset="0"/>
              </a:rPr>
              <a:t>		d. Make sure there is plenty of light if it is dark.</a:t>
            </a:r>
            <a:endParaRPr lang="en-IN" altLang="en-US">
              <a:latin typeface="Times New Roman" charset="0"/>
            </a:endParaRPr>
          </a:p>
          <a:p>
            <a:r>
              <a:rPr lang="en-US" altLang="en-US">
                <a:latin typeface="Times New Roman" charset="0"/>
              </a:rPr>
              <a:t>		e. Wear reflective clothing if it is dark.</a:t>
            </a:r>
          </a:p>
        </p:txBody>
      </p:sp>
    </p:spTree>
    <p:extLst>
      <p:ext uri="{BB962C8B-B14F-4D97-AF65-F5344CB8AC3E}">
        <p14:creationId xmlns:p14="http://schemas.microsoft.com/office/powerpoint/2010/main" val="16096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B. Scene hazards </a:t>
            </a:r>
            <a:endParaRPr lang="en-IN" altLang="en-US">
              <a:latin typeface="Times New Roman" charset="0"/>
            </a:endParaRPr>
          </a:p>
          <a:p>
            <a:r>
              <a:rPr lang="en-US" altLang="en-US">
                <a:latin typeface="Times New Roman" charset="0"/>
              </a:rPr>
              <a:t>	1. Hazardous materials</a:t>
            </a:r>
            <a:endParaRPr lang="en-IN" altLang="en-US">
              <a:latin typeface="Times New Roman" charset="0"/>
            </a:endParaRPr>
          </a:p>
          <a:p>
            <a:r>
              <a:rPr lang="en-US" altLang="en-US">
                <a:latin typeface="Times New Roman" charset="0"/>
              </a:rPr>
              <a:t>		a. Upon arrival, look at the scene and try to read any labels, placards, and identification numbers from a distance, perhaps using binoculars. </a:t>
            </a:r>
            <a:endParaRPr lang="en-IN" altLang="en-US">
              <a:latin typeface="Times New Roman" charset="0"/>
            </a:endParaRPr>
          </a:p>
          <a:p>
            <a:r>
              <a:rPr lang="en-US" altLang="en-US">
                <a:latin typeface="Times New Roman" charset="0"/>
              </a:rPr>
              <a:t>		b. A specially trained and equipped hazardous materials team will be called to the scene to handle disposal of materials and removal of patients.</a:t>
            </a:r>
            <a:endParaRPr lang="en-IN" altLang="en-US">
              <a:latin typeface="Times New Roman" charset="0"/>
            </a:endParaRPr>
          </a:p>
          <a:p>
            <a:r>
              <a:rPr lang="en-US" altLang="en-US">
                <a:latin typeface="Times New Roman" charset="0"/>
              </a:rPr>
              <a:t>		c. You should not begin caring for patients until they have been moved away from the scene and are decontaminated or the scene is safe for you to enter.</a:t>
            </a:r>
            <a:endParaRPr lang="en-IN" altLang="en-US">
              <a:latin typeface="Times New Roman" charset="0"/>
            </a:endParaRPr>
          </a:p>
          <a:p>
            <a:r>
              <a:rPr lang="en-US" altLang="en-US">
                <a:latin typeface="Times New Roman" charset="0"/>
              </a:rPr>
              <a:t>		d. Do not enter the scene unless it is safe to do so.</a:t>
            </a:r>
            <a:endParaRPr lang="en-IN" altLang="en-US">
              <a:latin typeface="Times New Roman" charset="0"/>
            </a:endParaRPr>
          </a:p>
          <a:p>
            <a:r>
              <a:rPr lang="en-US" altLang="en-US">
                <a:latin typeface="Times New Roman" charset="0"/>
              </a:rPr>
              <a:t>	2. Electricity</a:t>
            </a:r>
            <a:endParaRPr lang="en-IN" altLang="en-US">
              <a:latin typeface="Times New Roman" charset="0"/>
            </a:endParaRPr>
          </a:p>
          <a:p>
            <a:r>
              <a:rPr lang="en-US" altLang="en-US">
                <a:latin typeface="Times New Roman" charset="0"/>
              </a:rPr>
              <a:t>		a. Dealing with downed power lines is beyond the scope of EMT training. </a:t>
            </a:r>
            <a:endParaRPr lang="en-IN" altLang="en-US">
              <a:latin typeface="Times New Roman" charset="0"/>
            </a:endParaRPr>
          </a:p>
          <a:p>
            <a:r>
              <a:rPr lang="en-US" altLang="en-US">
                <a:latin typeface="Times New Roman" charset="0"/>
              </a:rPr>
              <a:t>		b. Mark off a danger zone around the downed lines using utility poles as landmarks. The safety zone is one span of the power pole’s distance.</a:t>
            </a:r>
            <a:endParaRPr lang="en-IN" altLang="en-US">
              <a:latin typeface="Times New Roman" charset="0"/>
            </a:endParaRPr>
          </a:p>
          <a:p>
            <a:r>
              <a:rPr lang="en-US" altLang="en-US">
                <a:latin typeface="Times New Roman" charset="0"/>
              </a:rPr>
              <a:t>		c. Lightning is a threat:</a:t>
            </a:r>
            <a:endParaRPr lang="en-IN" altLang="en-US">
              <a:latin typeface="Times New Roman" charset="0"/>
            </a:endParaRPr>
          </a:p>
          <a:p>
            <a:r>
              <a:rPr lang="en-US" altLang="en-US">
                <a:latin typeface="Times New Roman" charset="0"/>
              </a:rPr>
              <a:t>			i. A direct hit </a:t>
            </a:r>
            <a:endParaRPr lang="en-IN" altLang="en-US">
              <a:latin typeface="Times New Roman" charset="0"/>
            </a:endParaRPr>
          </a:p>
          <a:p>
            <a:r>
              <a:rPr lang="en-US" altLang="en-US">
                <a:latin typeface="Times New Roman" charset="0"/>
              </a:rPr>
              <a:t>			ii. Ground current</a:t>
            </a:r>
            <a:endParaRPr lang="en-IN" altLang="en-US">
              <a:latin typeface="Times New Roman" charset="0"/>
            </a:endParaRPr>
          </a:p>
          <a:p>
            <a:r>
              <a:rPr lang="en-US" altLang="en-US">
                <a:latin typeface="Times New Roman" charset="0"/>
              </a:rPr>
              <a:t>		d. A repeat strike in the same area can occur.</a:t>
            </a:r>
            <a:endParaRPr lang="en-IN" altLang="en-US">
              <a:latin typeface="Times New Roman" charset="0"/>
            </a:endParaRPr>
          </a:p>
          <a:p>
            <a:r>
              <a:rPr lang="en-US" altLang="en-US">
                <a:latin typeface="Times New Roman" charset="0"/>
              </a:rPr>
              <a:t>		e. Avoid high ground to minimize risk of a direct lightning strike.</a:t>
            </a:r>
            <a:endParaRPr lang="en-IN" altLang="en-US">
              <a:latin typeface="Times New Roman" charset="0"/>
            </a:endParaRPr>
          </a:p>
          <a:p>
            <a:r>
              <a:rPr lang="en-US" altLang="en-US">
                <a:latin typeface="Times New Roman" charset="0"/>
              </a:rPr>
              <a:t>		f. To avoid being injured by ground current, stay away from drainage ditches, moist areas, small depressions, and wet ropes. </a:t>
            </a:r>
            <a:endParaRPr lang="en-IN" altLang="en-US">
              <a:latin typeface="Times New Roman" charset="0"/>
            </a:endParaRPr>
          </a:p>
          <a:p>
            <a:r>
              <a:rPr lang="en-US" altLang="en-US">
                <a:latin typeface="Times New Roman" charset="0"/>
              </a:rPr>
              <a:t>		g. Make yourself the smallest target possible and drop all equipment.</a:t>
            </a:r>
            <a:endParaRPr lang="en-IN" altLang="en-US">
              <a:latin typeface="Times New Roman" charset="0"/>
            </a:endParaRPr>
          </a:p>
          <a:p>
            <a:r>
              <a:rPr lang="en-US" altLang="en-US">
                <a:latin typeface="Times New Roman" charset="0"/>
              </a:rPr>
              <a:t>	3. Fire</a:t>
            </a:r>
            <a:endParaRPr lang="en-IN" altLang="en-US">
              <a:latin typeface="Times New Roman" charset="0"/>
            </a:endParaRPr>
          </a:p>
          <a:p>
            <a:r>
              <a:rPr lang="en-US" altLang="en-US">
                <a:latin typeface="Times New Roman" charset="0"/>
              </a:rPr>
              <a:t>		a. Common hazards:</a:t>
            </a:r>
            <a:endParaRPr lang="en-IN" altLang="en-US">
              <a:latin typeface="Times New Roman" charset="0"/>
            </a:endParaRPr>
          </a:p>
          <a:p>
            <a:r>
              <a:rPr lang="en-US" altLang="en-US">
                <a:latin typeface="Times New Roman" charset="0"/>
              </a:rPr>
              <a:t>			i. Smoke</a:t>
            </a:r>
            <a:endParaRPr lang="en-IN" altLang="en-US">
              <a:latin typeface="Times New Roman" charset="0"/>
            </a:endParaRPr>
          </a:p>
          <a:p>
            <a:r>
              <a:rPr lang="en-US" altLang="en-US">
                <a:latin typeface="Times New Roman" charset="0"/>
              </a:rPr>
              <a:t>			ii. Oxygen deficiency</a:t>
            </a:r>
            <a:endParaRPr lang="en-IN" altLang="en-US">
              <a:latin typeface="Times New Roman" charset="0"/>
            </a:endParaRPr>
          </a:p>
          <a:p>
            <a:r>
              <a:rPr lang="en-US" altLang="en-US">
                <a:latin typeface="Times New Roman" charset="0"/>
              </a:rPr>
              <a:t>			iii. High ambient temperatures</a:t>
            </a:r>
            <a:endParaRPr lang="en-IN" altLang="en-US">
              <a:latin typeface="Times New Roman" charset="0"/>
            </a:endParaRPr>
          </a:p>
          <a:p>
            <a:r>
              <a:rPr lang="en-US" altLang="en-US">
                <a:latin typeface="Times New Roman" charset="0"/>
              </a:rPr>
              <a:t>			iv. Toxic gases</a:t>
            </a:r>
            <a:endParaRPr lang="en-IN" altLang="en-US">
              <a:latin typeface="Times New Roman" charset="0"/>
            </a:endParaRPr>
          </a:p>
          <a:p>
            <a:r>
              <a:rPr lang="en-US" altLang="en-US">
                <a:latin typeface="Times New Roman" charset="0"/>
              </a:rPr>
              <a:t>			v. Building collapse</a:t>
            </a:r>
            <a:endParaRPr lang="en-IN" altLang="en-US">
              <a:latin typeface="Times New Roman" charset="0"/>
            </a:endParaRPr>
          </a:p>
          <a:p>
            <a:r>
              <a:rPr lang="en-US" altLang="en-US">
                <a:latin typeface="Times New Roman" charset="0"/>
              </a:rPr>
              <a:t>			vi. Equipment</a:t>
            </a:r>
            <a:endParaRPr lang="en-IN" altLang="en-US">
              <a:latin typeface="Times New Roman" charset="0"/>
            </a:endParaRPr>
          </a:p>
          <a:p>
            <a:r>
              <a:rPr lang="en-US" altLang="en-US">
                <a:latin typeface="Times New Roman" charset="0"/>
              </a:rPr>
              <a:t>			vii. Explosions</a:t>
            </a:r>
            <a:endParaRPr lang="en-IN" altLang="en-US">
              <a:latin typeface="Times New Roman" charset="0"/>
            </a:endParaRPr>
          </a:p>
          <a:p>
            <a:r>
              <a:rPr lang="en-US" altLang="en-US">
                <a:latin typeface="Times New Roman" charset="0"/>
              </a:rPr>
              <a:t>	4. Vehicle crashes</a:t>
            </a:r>
            <a:endParaRPr lang="en-IN" altLang="en-US">
              <a:latin typeface="Times New Roman" charset="0"/>
            </a:endParaRPr>
          </a:p>
          <a:p>
            <a:r>
              <a:rPr lang="en-US" altLang="en-US">
                <a:latin typeface="Times New Roman" charset="0"/>
              </a:rPr>
              <a:t>		a. Vehicle crashes are common events for EMS providers.</a:t>
            </a:r>
            <a:endParaRPr lang="en-IN" altLang="en-US">
              <a:latin typeface="Times New Roman" charset="0"/>
            </a:endParaRPr>
          </a:p>
          <a:p>
            <a:r>
              <a:rPr lang="en-US" altLang="en-US">
                <a:latin typeface="Times New Roman" charset="0"/>
              </a:rPr>
              <a:t>		b. Vehicle collision hazards include traffic, an unstable vehicle, downed power lines, risk of violence, airbags, and sharp objects.</a:t>
            </a:r>
            <a:endParaRPr lang="en-IN" altLang="en-US">
              <a:latin typeface="Times New Roman" charset="0"/>
            </a:endParaRPr>
          </a:p>
          <a:p>
            <a:r>
              <a:rPr lang="en-US" altLang="en-US">
                <a:latin typeface="Times New Roman" charset="0"/>
              </a:rPr>
              <a:t>		c. Use sufficient protective gear to reduce the risk of injury.</a:t>
            </a:r>
          </a:p>
          <a:p>
            <a:r>
              <a:rPr lang="en-US" altLang="en-US">
                <a:latin typeface="Times New Roman" charset="0"/>
              </a:rPr>
              <a:t> </a:t>
            </a:r>
          </a:p>
        </p:txBody>
      </p:sp>
    </p:spTree>
    <p:extLst>
      <p:ext uri="{BB962C8B-B14F-4D97-AF65-F5344CB8AC3E}">
        <p14:creationId xmlns:p14="http://schemas.microsoft.com/office/powerpoint/2010/main" val="2095814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V. Protective Clothing: Preventing Injury</a:t>
            </a:r>
          </a:p>
          <a:p>
            <a:r>
              <a:rPr lang="en-US" altLang="en-US">
                <a:latin typeface="Times New Roman" charset="0"/>
              </a:rPr>
              <a:t>A. Wearing protective clothing and other appropriate gear is critical to your personal safety.</a:t>
            </a:r>
            <a:endParaRPr lang="en-IN" altLang="en-US">
              <a:latin typeface="Times New Roman" charset="0"/>
            </a:endParaRPr>
          </a:p>
          <a:p>
            <a:r>
              <a:rPr lang="en-US" altLang="en-US">
                <a:latin typeface="Times New Roman" charset="0"/>
              </a:rPr>
              <a:t>B. Become familiar with the protective equipment available to you.</a:t>
            </a:r>
            <a:endParaRPr lang="en-IN" altLang="en-US">
              <a:latin typeface="Times New Roman" charset="0"/>
            </a:endParaRPr>
          </a:p>
          <a:p>
            <a:r>
              <a:rPr lang="en-US" altLang="en-US">
                <a:latin typeface="Times New Roman" charset="0"/>
              </a:rPr>
              <a:t>C. Inspect your clothing and gear regularly, ideally before you reach the scene.</a:t>
            </a:r>
            <a:endParaRPr lang="en-IN" altLang="en-US">
              <a:latin typeface="Times New Roman" charset="0"/>
            </a:endParaRPr>
          </a:p>
          <a:p>
            <a:r>
              <a:rPr lang="en-US" altLang="en-US">
                <a:latin typeface="Times New Roman" charset="0"/>
              </a:rPr>
              <a:t>D. Types</a:t>
            </a:r>
            <a:endParaRPr lang="en-IN" altLang="en-US">
              <a:latin typeface="Times New Roman" charset="0"/>
            </a:endParaRPr>
          </a:p>
          <a:p>
            <a:r>
              <a:rPr lang="en-US" altLang="en-US">
                <a:latin typeface="Times New Roman" charset="0"/>
              </a:rPr>
              <a:t>	1. Cold-weather clothing (consists of three layers)</a:t>
            </a:r>
            <a:endParaRPr lang="en-IN" altLang="en-US">
              <a:latin typeface="Times New Roman" charset="0"/>
            </a:endParaRPr>
          </a:p>
          <a:p>
            <a:r>
              <a:rPr lang="en-US" altLang="en-US">
                <a:latin typeface="Times New Roman" charset="0"/>
              </a:rPr>
              <a:t>		a. A thin inner layer that pulls moisture away from the skin</a:t>
            </a:r>
            <a:endParaRPr lang="en-IN" altLang="en-US">
              <a:latin typeface="Times New Roman" charset="0"/>
            </a:endParaRPr>
          </a:p>
          <a:p>
            <a:r>
              <a:rPr lang="en-US" altLang="en-US">
                <a:latin typeface="Times New Roman" charset="0"/>
              </a:rPr>
              <a:t>		b. A thermal middle layer that serves as insulation</a:t>
            </a:r>
            <a:endParaRPr lang="en-IN" altLang="en-US">
              <a:latin typeface="Times New Roman" charset="0"/>
            </a:endParaRPr>
          </a:p>
          <a:p>
            <a:r>
              <a:rPr lang="en-US" altLang="en-US">
                <a:latin typeface="Times New Roman" charset="0"/>
              </a:rPr>
              <a:t>		c. An outer layer that resists wind, rain, sleet, or snow</a:t>
            </a:r>
            <a:endParaRPr lang="en-IN" altLang="en-US">
              <a:latin typeface="Times New Roman" charset="0"/>
            </a:endParaRPr>
          </a:p>
          <a:p>
            <a:r>
              <a:rPr lang="en-US" altLang="en-US">
                <a:latin typeface="Times New Roman" charset="0"/>
              </a:rPr>
              <a:t>	2. Turnout gear</a:t>
            </a:r>
            <a:endParaRPr lang="en-IN" altLang="en-US">
              <a:latin typeface="Times New Roman" charset="0"/>
            </a:endParaRPr>
          </a:p>
          <a:p>
            <a:r>
              <a:rPr lang="en-US" altLang="en-US">
                <a:latin typeface="Times New Roman" charset="0"/>
              </a:rPr>
              <a:t>		a. Protects from heat, fire, sparks, and flashover</a:t>
            </a:r>
            <a:endParaRPr lang="en-IN" altLang="en-US">
              <a:latin typeface="Times New Roman" charset="0"/>
            </a:endParaRPr>
          </a:p>
          <a:p>
            <a:r>
              <a:rPr lang="en-US" altLang="en-US">
                <a:latin typeface="Times New Roman" charset="0"/>
              </a:rPr>
              <a:t>		b. Also called bunker gear</a:t>
            </a:r>
            <a:endParaRPr lang="en-IN" altLang="en-US">
              <a:latin typeface="Times New Roman" charset="0"/>
            </a:endParaRPr>
          </a:p>
          <a:p>
            <a:r>
              <a:rPr lang="en-US" altLang="en-US">
                <a:latin typeface="Times New Roman" charset="0"/>
              </a:rPr>
              <a:t>	3. Gloves</a:t>
            </a:r>
            <a:endParaRPr lang="en-IN" altLang="en-US">
              <a:latin typeface="Times New Roman" charset="0"/>
            </a:endParaRPr>
          </a:p>
          <a:p>
            <a:r>
              <a:rPr lang="en-US" altLang="en-US">
                <a:latin typeface="Times New Roman" charset="0"/>
              </a:rPr>
              <a:t>		a. Protect from heat, cold, and cuts</a:t>
            </a:r>
            <a:endParaRPr lang="en-IN" altLang="en-US">
              <a:latin typeface="Times New Roman" charset="0"/>
            </a:endParaRPr>
          </a:p>
          <a:p>
            <a:r>
              <a:rPr lang="en-US" altLang="en-US">
                <a:latin typeface="Times New Roman" charset="0"/>
              </a:rPr>
              <a:t>		b. May reduce dexterity in a rescue situation.</a:t>
            </a:r>
            <a:endParaRPr lang="en-IN" altLang="en-US">
              <a:latin typeface="Times New Roman" charset="0"/>
            </a:endParaRPr>
          </a:p>
          <a:p>
            <a:r>
              <a:rPr lang="en-US" altLang="en-US">
                <a:latin typeface="Times New Roman" charset="0"/>
              </a:rPr>
              <a:t>	4. Helmets</a:t>
            </a:r>
            <a:endParaRPr lang="en-IN" altLang="en-US">
              <a:latin typeface="Times New Roman" charset="0"/>
            </a:endParaRPr>
          </a:p>
          <a:p>
            <a:r>
              <a:rPr lang="en-US" altLang="en-US">
                <a:latin typeface="Times New Roman" charset="0"/>
              </a:rPr>
              <a:t>		a. Helmets should be worn to protect the EMT from falling objects.</a:t>
            </a:r>
            <a:endParaRPr lang="en-IN" altLang="en-US">
              <a:latin typeface="Times New Roman" charset="0"/>
            </a:endParaRPr>
          </a:p>
          <a:p>
            <a:r>
              <a:rPr lang="en-US" altLang="en-US">
                <a:latin typeface="Times New Roman" charset="0"/>
              </a:rPr>
              <a:t>		b. Helmets should provide top and side impact protection.</a:t>
            </a:r>
            <a:endParaRPr lang="en-IN" altLang="en-US">
              <a:latin typeface="Times New Roman" charset="0"/>
            </a:endParaRPr>
          </a:p>
          <a:p>
            <a:r>
              <a:rPr lang="en-US" altLang="en-US">
                <a:latin typeface="Times New Roman" charset="0"/>
              </a:rPr>
              <a:t>		c. Secure chin straps are needed.</a:t>
            </a:r>
            <a:endParaRPr lang="en-IN" altLang="en-US">
              <a:latin typeface="Times New Roman" charset="0"/>
            </a:endParaRPr>
          </a:p>
          <a:p>
            <a:r>
              <a:rPr lang="en-US" altLang="en-US">
                <a:latin typeface="Times New Roman" charset="0"/>
              </a:rPr>
              <a:t>	5. Boots</a:t>
            </a:r>
            <a:endParaRPr lang="en-IN" altLang="en-US">
              <a:latin typeface="Times New Roman" charset="0"/>
            </a:endParaRPr>
          </a:p>
          <a:p>
            <a:r>
              <a:rPr lang="en-US" altLang="en-US">
                <a:latin typeface="Times New Roman" charset="0"/>
              </a:rPr>
              <a:t>		a. Should be water resistant and fit well, and be flexible.</a:t>
            </a:r>
            <a:endParaRPr lang="en-IN" altLang="en-US">
              <a:latin typeface="Times New Roman" charset="0"/>
            </a:endParaRPr>
          </a:p>
          <a:p>
            <a:r>
              <a:rPr lang="en-US" altLang="en-US">
                <a:latin typeface="Times New Roman" charset="0"/>
              </a:rPr>
              <a:t>		b. Steel-toed boots are preferred.</a:t>
            </a:r>
            <a:endParaRPr lang="en-IN" altLang="en-US">
              <a:latin typeface="Times New Roman" charset="0"/>
            </a:endParaRPr>
          </a:p>
          <a:p>
            <a:r>
              <a:rPr lang="en-US" altLang="en-US">
                <a:latin typeface="Times New Roman" charset="0"/>
              </a:rPr>
              <a:t>		c. Traction is important for rescue situations.</a:t>
            </a:r>
            <a:endParaRPr lang="en-IN" altLang="en-US">
              <a:latin typeface="Times New Roman" charset="0"/>
            </a:endParaRPr>
          </a:p>
          <a:p>
            <a:r>
              <a:rPr lang="en-US" altLang="en-US">
                <a:latin typeface="Times New Roman" charset="0"/>
              </a:rPr>
              <a:t>	6. Eye protection</a:t>
            </a:r>
            <a:endParaRPr lang="en-IN" altLang="en-US">
              <a:latin typeface="Times New Roman" charset="0"/>
            </a:endParaRPr>
          </a:p>
          <a:p>
            <a:r>
              <a:rPr lang="en-US" altLang="en-US">
                <a:latin typeface="Times New Roman" charset="0"/>
              </a:rPr>
              <a:t>		a. Wear protective glasses with side shields during routine patient care.</a:t>
            </a:r>
            <a:endParaRPr lang="en-IN" altLang="en-US">
              <a:latin typeface="Times New Roman" charset="0"/>
            </a:endParaRPr>
          </a:p>
          <a:p>
            <a:r>
              <a:rPr lang="en-US" altLang="en-US">
                <a:latin typeface="Times New Roman" charset="0"/>
              </a:rPr>
              <a:t>		b. When tools are in use, use a face shield and goggles. </a:t>
            </a:r>
            <a:endParaRPr lang="en-IN" altLang="en-US">
              <a:latin typeface="Times New Roman" charset="0"/>
            </a:endParaRPr>
          </a:p>
          <a:p>
            <a:r>
              <a:rPr lang="en-US" altLang="en-US">
                <a:latin typeface="Times New Roman" charset="0"/>
              </a:rPr>
              <a:t>	7. Ear protection</a:t>
            </a:r>
            <a:endParaRPr lang="en-IN" altLang="en-US">
              <a:latin typeface="Times New Roman" charset="0"/>
            </a:endParaRPr>
          </a:p>
          <a:p>
            <a:r>
              <a:rPr lang="en-US" altLang="en-US">
                <a:latin typeface="Times New Roman" charset="0"/>
              </a:rPr>
              <a:t>		a. Soft foam industrial-type earplugs </a:t>
            </a:r>
            <a:endParaRPr lang="en-IN" altLang="en-US">
              <a:latin typeface="Times New Roman" charset="0"/>
            </a:endParaRPr>
          </a:p>
          <a:p>
            <a:r>
              <a:rPr lang="en-US" altLang="en-US">
                <a:latin typeface="Times New Roman" charset="0"/>
              </a:rPr>
              <a:t>	8. Skin protection</a:t>
            </a:r>
            <a:endParaRPr lang="en-IN" altLang="en-US">
              <a:latin typeface="Times New Roman" charset="0"/>
            </a:endParaRPr>
          </a:p>
          <a:p>
            <a:r>
              <a:rPr lang="en-US" altLang="en-US">
                <a:latin typeface="Times New Roman" charset="0"/>
              </a:rPr>
              <a:t>		a. Protect against sunburn during outside work.</a:t>
            </a:r>
            <a:endParaRPr lang="en-IN" altLang="en-US">
              <a:latin typeface="Times New Roman" charset="0"/>
            </a:endParaRPr>
          </a:p>
          <a:p>
            <a:r>
              <a:rPr lang="en-US" altLang="en-US">
                <a:latin typeface="Times New Roman" charset="0"/>
              </a:rPr>
              <a:t>		b. Use a sunscreen with a minimum SPF rating of 15. </a:t>
            </a:r>
            <a:endParaRPr lang="en-IN" altLang="en-US">
              <a:latin typeface="Times New Roman" charset="0"/>
            </a:endParaRPr>
          </a:p>
          <a:p>
            <a:r>
              <a:rPr lang="en-US" altLang="en-US">
                <a:latin typeface="Times New Roman" charset="0"/>
              </a:rPr>
              <a:t>	9. Body armor</a:t>
            </a:r>
            <a:endParaRPr lang="en-IN" altLang="en-US">
              <a:latin typeface="Times New Roman" charset="0"/>
            </a:endParaRPr>
          </a:p>
          <a:p>
            <a:r>
              <a:rPr lang="en-US" altLang="en-US">
                <a:latin typeface="Times New Roman" charset="0"/>
              </a:rPr>
              <a:t>		a. Bulletproof vests</a:t>
            </a:r>
            <a:endParaRPr lang="en-IN" altLang="en-US">
              <a:latin typeface="Times New Roman" charset="0"/>
            </a:endParaRPr>
          </a:p>
          <a:p>
            <a:r>
              <a:rPr lang="en-US" altLang="en-US">
                <a:latin typeface="Times New Roman" charset="0"/>
              </a:rPr>
              <a:t>		b. Range from lightweight and flexible to heavy and bulky</a:t>
            </a:r>
            <a:endParaRPr lang="en-IN" altLang="en-US">
              <a:latin typeface="Times New Roman" charset="0"/>
            </a:endParaRPr>
          </a:p>
          <a:p>
            <a:r>
              <a:rPr lang="en-US" altLang="en-US">
                <a:latin typeface="Times New Roman" charset="0"/>
              </a:rPr>
              <a:t>		c. Vests may not be practical for daily use.</a:t>
            </a:r>
            <a:endParaRPr lang="en-IN" altLang="en-US">
              <a:latin typeface="Times New Roman" charset="0"/>
            </a:endParaRPr>
          </a:p>
          <a:p>
            <a:r>
              <a:rPr lang="en-US" altLang="en-US">
                <a:latin typeface="Times New Roman" charset="0"/>
              </a:rPr>
              <a:t>	10. Long/loose hair, rings, jewelry</a:t>
            </a:r>
            <a:endParaRPr lang="en-IN" altLang="en-US">
              <a:latin typeface="Times New Roman" charset="0"/>
            </a:endParaRPr>
          </a:p>
          <a:p>
            <a:r>
              <a:rPr lang="en-US" altLang="en-US">
                <a:latin typeface="Times New Roman" charset="0"/>
              </a:rPr>
              <a:t>		a. Many EMS services have restrictive policies regarding hair, rings, and jewelry. </a:t>
            </a:r>
            <a:endParaRPr lang="en-IN" altLang="en-US">
              <a:latin typeface="Times New Roman" charset="0"/>
            </a:endParaRPr>
          </a:p>
          <a:p>
            <a:r>
              <a:rPr lang="en-US" altLang="en-US">
                <a:latin typeface="Times New Roman" charset="0"/>
              </a:rPr>
              <a:t>		b. You should tie hair up neatly, limit the number of rings worn, and wear only a watch on the wrist.</a:t>
            </a:r>
            <a:endParaRPr lang="en-IN" altLang="en-US">
              <a:latin typeface="Times New Roman" charset="0"/>
            </a:endParaRPr>
          </a:p>
        </p:txBody>
      </p:sp>
    </p:spTree>
    <p:extLst>
      <p:ext uri="{BB962C8B-B14F-4D97-AF65-F5344CB8AC3E}">
        <p14:creationId xmlns:p14="http://schemas.microsoft.com/office/powerpoint/2010/main" val="1328195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VI. Caring for Critically Ill and Injured Patients</a:t>
            </a:r>
          </a:p>
          <a:p>
            <a:r>
              <a:rPr lang="en-US" altLang="en-US">
                <a:latin typeface="Times New Roman" charset="0"/>
              </a:rPr>
              <a:t>A. The patient needs to know who you are and what you are doing</a:t>
            </a:r>
            <a:endParaRPr lang="en-IN" altLang="en-US">
              <a:latin typeface="Times New Roman" charset="0"/>
            </a:endParaRPr>
          </a:p>
          <a:p>
            <a:r>
              <a:rPr lang="en-US" altLang="en-US">
                <a:latin typeface="Times New Roman" charset="0"/>
              </a:rPr>
              <a:t>	1. Let the patient know that you are attending to his or her immediate needs.</a:t>
            </a:r>
            <a:endParaRPr lang="en-IN" altLang="en-US">
              <a:latin typeface="Times New Roman" charset="0"/>
            </a:endParaRPr>
          </a:p>
          <a:p>
            <a:r>
              <a:rPr lang="en-US" altLang="en-US">
                <a:latin typeface="Times New Roman" charset="0"/>
              </a:rPr>
              <a:t>	2. Avoid making unprofessional comments during resuscitation.</a:t>
            </a:r>
            <a:endParaRPr lang="en-IN" altLang="en-US">
              <a:latin typeface="Times New Roman" charset="0"/>
            </a:endParaRPr>
          </a:p>
          <a:p>
            <a:r>
              <a:rPr lang="en-US" altLang="en-US">
                <a:latin typeface="Times New Roman" charset="0"/>
              </a:rPr>
              <a:t>	3. Treat all patients with dignity and respect.</a:t>
            </a:r>
          </a:p>
          <a:p>
            <a:endParaRPr lang="en-US" altLang="en-US">
              <a:latin typeface="Times New Roman" charset="0"/>
            </a:endParaRPr>
          </a:p>
        </p:txBody>
      </p:sp>
    </p:spTree>
    <p:extLst>
      <p:ext uri="{BB962C8B-B14F-4D97-AF65-F5344CB8AC3E}">
        <p14:creationId xmlns:p14="http://schemas.microsoft.com/office/powerpoint/2010/main" val="2039867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B. Responses of the critical patient</a:t>
            </a:r>
            <a:endParaRPr lang="en-IN" altLang="en-US">
              <a:latin typeface="Times New Roman" charset="0"/>
            </a:endParaRPr>
          </a:p>
          <a:p>
            <a:r>
              <a:rPr lang="en-US" altLang="en-US">
                <a:latin typeface="Times New Roman" charset="0"/>
              </a:rPr>
              <a:t>	1. Anxiety</a:t>
            </a:r>
            <a:endParaRPr lang="en-IN" altLang="en-US">
              <a:latin typeface="Times New Roman" charset="0"/>
            </a:endParaRPr>
          </a:p>
          <a:p>
            <a:r>
              <a:rPr lang="en-US" altLang="en-US">
                <a:latin typeface="Times New Roman" charset="0"/>
              </a:rPr>
              <a:t>	2. Pain and fear</a:t>
            </a:r>
            <a:endParaRPr lang="en-IN" altLang="en-US">
              <a:latin typeface="Times New Roman" charset="0"/>
            </a:endParaRPr>
          </a:p>
          <a:p>
            <a:r>
              <a:rPr lang="en-US" altLang="en-US">
                <a:latin typeface="Times New Roman" charset="0"/>
              </a:rPr>
              <a:t>	3. Anger and hostility</a:t>
            </a:r>
            <a:endParaRPr lang="en-IN" altLang="en-US">
              <a:latin typeface="Times New Roman" charset="0"/>
            </a:endParaRPr>
          </a:p>
          <a:p>
            <a:r>
              <a:rPr lang="en-US" altLang="en-US">
                <a:latin typeface="Times New Roman" charset="0"/>
              </a:rPr>
              <a:t>	4. Depression</a:t>
            </a:r>
            <a:endParaRPr lang="en-IN" altLang="en-US">
              <a:latin typeface="Times New Roman" charset="0"/>
            </a:endParaRPr>
          </a:p>
          <a:p>
            <a:r>
              <a:rPr lang="en-US" altLang="en-US">
                <a:latin typeface="Times New Roman" charset="0"/>
              </a:rPr>
              <a:t>	5. Dependency</a:t>
            </a:r>
            <a:endParaRPr lang="en-IN" altLang="en-US">
              <a:latin typeface="Times New Roman" charset="0"/>
            </a:endParaRPr>
          </a:p>
          <a:p>
            <a:r>
              <a:rPr lang="en-US" altLang="en-US">
                <a:latin typeface="Times New Roman" charset="0"/>
              </a:rPr>
              <a:t>	6. Guilt</a:t>
            </a:r>
            <a:endParaRPr lang="en-IN" altLang="en-US">
              <a:latin typeface="Times New Roman" charset="0"/>
            </a:endParaRPr>
          </a:p>
          <a:p>
            <a:r>
              <a:rPr lang="en-US" altLang="en-US">
                <a:latin typeface="Times New Roman" charset="0"/>
              </a:rPr>
              <a:t>	7. Mental health problems</a:t>
            </a:r>
            <a:endParaRPr lang="en-IN" altLang="en-US">
              <a:latin typeface="Times New Roman" charset="0"/>
            </a:endParaRPr>
          </a:p>
          <a:p>
            <a:r>
              <a:rPr lang="en-US" altLang="en-US">
                <a:latin typeface="Times New Roman" charset="0"/>
              </a:rPr>
              <a:t>	8. Receiving unrelated bad news</a:t>
            </a:r>
          </a:p>
          <a:p>
            <a:endParaRPr lang="en-US" altLang="en-US">
              <a:latin typeface="Times New Roman" charset="0"/>
            </a:endParaRPr>
          </a:p>
        </p:txBody>
      </p:sp>
    </p:spTree>
    <p:extLst>
      <p:ext uri="{BB962C8B-B14F-4D97-AF65-F5344CB8AC3E}">
        <p14:creationId xmlns:p14="http://schemas.microsoft.com/office/powerpoint/2010/main" val="1627224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C. Techniques for communicating with the critical patient</a:t>
            </a:r>
            <a:endParaRPr lang="en-IN" altLang="en-US">
              <a:latin typeface="Times New Roman" charset="0"/>
            </a:endParaRPr>
          </a:p>
          <a:p>
            <a:r>
              <a:rPr lang="en-US" altLang="en-US">
                <a:latin typeface="Times New Roman" charset="0"/>
              </a:rPr>
              <a:t>	1. Avoid sad and grim comments.</a:t>
            </a:r>
            <a:endParaRPr lang="en-IN" altLang="en-US">
              <a:latin typeface="Times New Roman" charset="0"/>
            </a:endParaRPr>
          </a:p>
          <a:p>
            <a:r>
              <a:rPr lang="en-US" altLang="en-US">
                <a:latin typeface="Times New Roman" charset="0"/>
              </a:rPr>
              <a:t>		a. Remarks about a patient’s condition may increase the patient’s anxiety or compromise recovery.</a:t>
            </a:r>
            <a:endParaRPr lang="en-IN" altLang="en-US">
              <a:latin typeface="Times New Roman" charset="0"/>
            </a:endParaRPr>
          </a:p>
          <a:p>
            <a:r>
              <a:rPr lang="en-US" altLang="en-US">
                <a:latin typeface="Times New Roman" charset="0"/>
              </a:rPr>
              <a:t>	2. Orient the patient to his or her surroundings.</a:t>
            </a:r>
            <a:endParaRPr lang="en-IN" altLang="en-US">
              <a:latin typeface="Times New Roman" charset="0"/>
            </a:endParaRPr>
          </a:p>
          <a:p>
            <a:r>
              <a:rPr lang="en-US" altLang="en-US">
                <a:latin typeface="Times New Roman" charset="0"/>
              </a:rPr>
              <a:t>	3. Be honest.</a:t>
            </a:r>
            <a:endParaRPr lang="en-IN" altLang="en-US">
              <a:latin typeface="Times New Roman" charset="0"/>
            </a:endParaRPr>
          </a:p>
          <a:p>
            <a:r>
              <a:rPr lang="en-US" altLang="en-US">
                <a:latin typeface="Times New Roman" charset="0"/>
              </a:rPr>
              <a:t>		a. Decide how much information the patient can understand and accept.</a:t>
            </a:r>
            <a:endParaRPr lang="en-IN" altLang="en-US">
              <a:latin typeface="Times New Roman" charset="0"/>
            </a:endParaRPr>
          </a:p>
          <a:p>
            <a:r>
              <a:rPr lang="en-US" altLang="en-US">
                <a:latin typeface="Times New Roman" charset="0"/>
              </a:rPr>
              <a:t>		b. Allow the patient to be part of the care being given.</a:t>
            </a:r>
            <a:endParaRPr lang="en-IN" altLang="en-US">
              <a:latin typeface="Times New Roman" charset="0"/>
            </a:endParaRPr>
          </a:p>
          <a:p>
            <a:r>
              <a:rPr lang="en-US" altLang="en-US">
                <a:latin typeface="Times New Roman" charset="0"/>
              </a:rPr>
              <a:t>	4. Allow for hope.</a:t>
            </a:r>
            <a:endParaRPr lang="en-IN" altLang="en-US">
              <a:latin typeface="Times New Roman" charset="0"/>
            </a:endParaRPr>
          </a:p>
          <a:p>
            <a:r>
              <a:rPr lang="en-US" altLang="en-US">
                <a:latin typeface="Times New Roman" charset="0"/>
              </a:rPr>
              <a:t>		a. If there is the slightest chance of hope remaining, transmit that message to the patient.</a:t>
            </a:r>
            <a:endParaRPr lang="en-IN" altLang="en-US">
              <a:latin typeface="Times New Roman" charset="0"/>
            </a:endParaRPr>
          </a:p>
          <a:p>
            <a:r>
              <a:rPr lang="en-US" altLang="en-US">
                <a:latin typeface="Times New Roman" charset="0"/>
              </a:rPr>
              <a:t>D. Locate and notify family members.</a:t>
            </a:r>
            <a:endParaRPr lang="en-IN" altLang="en-US">
              <a:latin typeface="Times New Roman" charset="0"/>
            </a:endParaRPr>
          </a:p>
          <a:p>
            <a:r>
              <a:rPr lang="en-US" altLang="en-US">
                <a:latin typeface="Times New Roman" charset="0"/>
              </a:rPr>
              <a:t>	1. Assure the patient that you will take care of notifying the appropriate people.</a:t>
            </a:r>
            <a:endParaRPr lang="en-IN" altLang="en-US">
              <a:latin typeface="Times New Roman" charset="0"/>
            </a:endParaRPr>
          </a:p>
        </p:txBody>
      </p:sp>
    </p:spTree>
    <p:extLst>
      <p:ext uri="{BB962C8B-B14F-4D97-AF65-F5344CB8AC3E}">
        <p14:creationId xmlns:p14="http://schemas.microsoft.com/office/powerpoint/2010/main" val="554229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E. Injured and critically ill children</a:t>
            </a:r>
            <a:endParaRPr lang="en-IN" altLang="en-US">
              <a:latin typeface="Times New Roman" charset="0"/>
            </a:endParaRPr>
          </a:p>
          <a:p>
            <a:r>
              <a:rPr lang="en-US" altLang="en-US">
                <a:latin typeface="Times New Roman" charset="0"/>
              </a:rPr>
              <a:t>	1. Children should be cared for as any adult would be. </a:t>
            </a:r>
            <a:endParaRPr lang="en-IN" altLang="en-US">
              <a:latin typeface="Times New Roman" charset="0"/>
            </a:endParaRPr>
          </a:p>
          <a:p>
            <a:r>
              <a:rPr lang="en-US" altLang="en-US">
                <a:latin typeface="Times New Roman" charset="0"/>
              </a:rPr>
              <a:t>	2. It is important that a family member or responsible adult accompany the child to relieve anxiety and assist in care as appropriate.</a:t>
            </a:r>
            <a:endParaRPr lang="en-IN" altLang="en-US">
              <a:latin typeface="Times New Roman" charset="0"/>
            </a:endParaRPr>
          </a:p>
          <a:p>
            <a:r>
              <a:rPr lang="en-US" altLang="en-US">
                <a:latin typeface="Times New Roman" charset="0"/>
              </a:rPr>
              <a:t>F. Dealing with death of a child</a:t>
            </a:r>
            <a:endParaRPr lang="en-IN" altLang="en-US">
              <a:latin typeface="Times New Roman" charset="0"/>
            </a:endParaRPr>
          </a:p>
          <a:p>
            <a:r>
              <a:rPr lang="en-US" altLang="en-US">
                <a:latin typeface="Times New Roman" charset="0"/>
              </a:rPr>
              <a:t>	1. The death of a child is a tragic and dreaded event. </a:t>
            </a:r>
            <a:endParaRPr lang="en-IN" altLang="en-US">
              <a:latin typeface="Times New Roman" charset="0"/>
            </a:endParaRPr>
          </a:p>
          <a:p>
            <a:r>
              <a:rPr lang="en-US" altLang="en-US">
                <a:latin typeface="Times New Roman" charset="0"/>
              </a:rPr>
              <a:t>	2. Help the family through the initial period after the death.</a:t>
            </a:r>
            <a:endParaRPr lang="en-IN" altLang="en-US">
              <a:latin typeface="Times New Roman" charset="0"/>
            </a:endParaRPr>
          </a:p>
          <a:p>
            <a:r>
              <a:rPr lang="en-US" altLang="en-US">
                <a:latin typeface="Times New Roman" charset="0"/>
              </a:rPr>
              <a:t>G. Helping the family</a:t>
            </a:r>
            <a:endParaRPr lang="en-IN" altLang="en-US">
              <a:latin typeface="Times New Roman" charset="0"/>
            </a:endParaRPr>
          </a:p>
          <a:p>
            <a:r>
              <a:rPr lang="en-US" altLang="en-US">
                <a:latin typeface="Times New Roman" charset="0"/>
              </a:rPr>
              <a:t>	1. Acknowledge the death in a private place.</a:t>
            </a:r>
            <a:endParaRPr lang="en-IN" altLang="en-US">
              <a:latin typeface="Times New Roman" charset="0"/>
            </a:endParaRPr>
          </a:p>
          <a:p>
            <a:r>
              <a:rPr lang="en-US" altLang="en-US">
                <a:latin typeface="Times New Roman" charset="0"/>
              </a:rPr>
              <a:t>	2. Shock, denial, and disbelief are common emotions and reactions to a child’s death.</a:t>
            </a:r>
            <a:endParaRPr lang="en-IN" altLang="en-US">
              <a:latin typeface="Times New Roman" charset="0"/>
            </a:endParaRPr>
          </a:p>
          <a:p>
            <a:r>
              <a:rPr lang="en-US" altLang="en-US">
                <a:latin typeface="Times New Roman" charset="0"/>
              </a:rPr>
              <a:t>	3. If circumstances allow, let the parents hold the child. Use your best judgment to determine if this is appropriate.</a:t>
            </a:r>
            <a:endParaRPr lang="en-IN" altLang="en-US">
              <a:latin typeface="Times New Roman" charset="0"/>
            </a:endParaRPr>
          </a:p>
          <a:p>
            <a:r>
              <a:rPr lang="en-US" altLang="en-US">
                <a:latin typeface="Times New Roman" charset="0"/>
              </a:rPr>
              <a:t>	4. Let the family’s actions be your guide.</a:t>
            </a:r>
            <a:endParaRPr lang="en-IN" altLang="en-US">
              <a:latin typeface="Times New Roman" charset="0"/>
            </a:endParaRPr>
          </a:p>
          <a:p>
            <a:r>
              <a:rPr lang="en-US" altLang="en-US">
                <a:latin typeface="Times New Roman" charset="0"/>
              </a:rPr>
              <a:t>	5. The family may want to see the child, and you should allow them to do so.</a:t>
            </a:r>
            <a:endParaRPr lang="en-IN" altLang="en-US">
              <a:latin typeface="Times New Roman" charset="0"/>
            </a:endParaRPr>
          </a:p>
          <a:p>
            <a:r>
              <a:rPr lang="en-US" altLang="en-US">
                <a:latin typeface="Times New Roman" charset="0"/>
              </a:rPr>
              <a:t>	6. Prepare the parents for what they will see.</a:t>
            </a:r>
            <a:endParaRPr lang="en-IN" altLang="en-US">
              <a:latin typeface="Times New Roman" charset="0"/>
            </a:endParaRPr>
          </a:p>
        </p:txBody>
      </p:sp>
    </p:spTree>
    <p:extLst>
      <p:ext uri="{BB962C8B-B14F-4D97-AF65-F5344CB8AC3E}">
        <p14:creationId xmlns:p14="http://schemas.microsoft.com/office/powerpoint/2010/main" val="1297200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VII. Death and Dying</a:t>
            </a:r>
          </a:p>
          <a:p>
            <a:r>
              <a:rPr lang="en-US" altLang="en-US">
                <a:latin typeface="Times New Roman" charset="0"/>
              </a:rPr>
              <a:t>A. Death may occur:</a:t>
            </a:r>
            <a:endParaRPr lang="en-IN" altLang="en-US">
              <a:latin typeface="Times New Roman" charset="0"/>
            </a:endParaRPr>
          </a:p>
          <a:p>
            <a:r>
              <a:rPr lang="en-US" altLang="en-US">
                <a:latin typeface="Times New Roman" charset="0"/>
              </a:rPr>
              <a:t>	1. Quite suddenly</a:t>
            </a:r>
            <a:endParaRPr lang="en-IN" altLang="en-US">
              <a:latin typeface="Times New Roman" charset="0"/>
            </a:endParaRPr>
          </a:p>
          <a:p>
            <a:r>
              <a:rPr lang="en-US" altLang="en-US">
                <a:latin typeface="Times New Roman" charset="0"/>
              </a:rPr>
              <a:t>	2. After a prolonged, terminal illness</a:t>
            </a:r>
            <a:endParaRPr lang="en-IN" altLang="en-US">
              <a:latin typeface="Times New Roman" charset="0"/>
            </a:endParaRPr>
          </a:p>
          <a:p>
            <a:r>
              <a:rPr lang="en-US" altLang="en-US">
                <a:latin typeface="Times New Roman" charset="0"/>
              </a:rPr>
              <a:t>B. The EMT will sometimes face death.</a:t>
            </a:r>
            <a:endParaRPr lang="en-IN" altLang="en-US">
              <a:latin typeface="Times New Roman" charset="0"/>
            </a:endParaRPr>
          </a:p>
          <a:p>
            <a:r>
              <a:rPr lang="en-US" altLang="en-US">
                <a:latin typeface="Times New Roman" charset="0"/>
              </a:rPr>
              <a:t>C. The grieving process:</a:t>
            </a:r>
            <a:endParaRPr lang="en-IN" altLang="en-US">
              <a:latin typeface="Times New Roman" charset="0"/>
            </a:endParaRPr>
          </a:p>
          <a:p>
            <a:r>
              <a:rPr lang="en-US" altLang="en-US">
                <a:latin typeface="Times New Roman" charset="0"/>
              </a:rPr>
              <a:t>	1. Denial</a:t>
            </a:r>
            <a:endParaRPr lang="en-IN" altLang="en-US">
              <a:latin typeface="Times New Roman" charset="0"/>
            </a:endParaRPr>
          </a:p>
          <a:p>
            <a:r>
              <a:rPr lang="en-US" altLang="en-US">
                <a:latin typeface="Times New Roman" charset="0"/>
              </a:rPr>
              <a:t>	2. Anger, hostility</a:t>
            </a:r>
            <a:endParaRPr lang="en-IN" altLang="en-US">
              <a:latin typeface="Times New Roman" charset="0"/>
            </a:endParaRPr>
          </a:p>
          <a:p>
            <a:r>
              <a:rPr lang="en-US" altLang="en-US">
                <a:latin typeface="Times New Roman" charset="0"/>
              </a:rPr>
              <a:t>	3. Bargaining</a:t>
            </a:r>
            <a:endParaRPr lang="en-IN" altLang="en-US">
              <a:latin typeface="Times New Roman" charset="0"/>
            </a:endParaRPr>
          </a:p>
          <a:p>
            <a:r>
              <a:rPr lang="en-US" altLang="en-US">
                <a:latin typeface="Times New Roman" charset="0"/>
              </a:rPr>
              <a:t>	4. Depression</a:t>
            </a:r>
            <a:endParaRPr lang="en-IN" altLang="en-US">
              <a:latin typeface="Times New Roman" charset="0"/>
            </a:endParaRPr>
          </a:p>
          <a:p>
            <a:r>
              <a:rPr lang="en-US" altLang="en-US">
                <a:latin typeface="Times New Roman" charset="0"/>
              </a:rPr>
              <a:t>	5. Acceptance</a:t>
            </a:r>
          </a:p>
          <a:p>
            <a:endParaRPr lang="en-US" altLang="en-US">
              <a:latin typeface="Times New Roman" charset="0"/>
            </a:endParaRPr>
          </a:p>
        </p:txBody>
      </p:sp>
    </p:spTree>
    <p:extLst>
      <p:ext uri="{BB962C8B-B14F-4D97-AF65-F5344CB8AC3E}">
        <p14:creationId xmlns:p14="http://schemas.microsoft.com/office/powerpoint/2010/main" val="80097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II. General Health and Wellness</a:t>
            </a:r>
          </a:p>
          <a:p>
            <a:r>
              <a:rPr lang="en-US" altLang="en-US">
                <a:latin typeface="Times New Roman" charset="0"/>
              </a:rPr>
              <a:t>A. Wellness goes beyond the prevention of disease. It is a state of complete mental, physical, and social well-being.</a:t>
            </a:r>
            <a:endParaRPr lang="en-IN" altLang="en-US">
              <a:latin typeface="Times New Roman" charset="0"/>
            </a:endParaRPr>
          </a:p>
          <a:p>
            <a:r>
              <a:rPr lang="en-US" altLang="en-US">
                <a:latin typeface="Times New Roman" charset="0"/>
              </a:rPr>
              <a:t>B. As a health care provider, you should model a life of health and wellness. </a:t>
            </a:r>
            <a:endParaRPr lang="en-IN" altLang="en-US">
              <a:latin typeface="Times New Roman" charset="0"/>
            </a:endParaRPr>
          </a:p>
          <a:p>
            <a:r>
              <a:rPr lang="en-US" altLang="en-US">
                <a:latin typeface="Times New Roman" charset="0"/>
              </a:rPr>
              <a:t>C. A state of wellness must occur at:</a:t>
            </a:r>
            <a:endParaRPr lang="en-IN" altLang="en-US">
              <a:latin typeface="Times New Roman" charset="0"/>
            </a:endParaRPr>
          </a:p>
          <a:p>
            <a:r>
              <a:rPr lang="en-US" altLang="en-US">
                <a:latin typeface="Times New Roman" charset="0"/>
              </a:rPr>
              <a:t>	1. Work: protection from communicable disease and scene hazards.</a:t>
            </a:r>
            <a:endParaRPr lang="en-IN" altLang="en-US">
              <a:latin typeface="Times New Roman" charset="0"/>
            </a:endParaRPr>
          </a:p>
          <a:p>
            <a:r>
              <a:rPr lang="en-US" altLang="en-US">
                <a:latin typeface="Times New Roman" charset="0"/>
              </a:rPr>
              <a:t>	2. Home: healthy diet; exercise; getting enough sleep; refraining from use of tobacco, drugs, and excessive alcohol; and taking time to relax.</a:t>
            </a:r>
          </a:p>
          <a:p>
            <a:endParaRPr lang="en-US" altLang="en-US">
              <a:latin typeface="Times New Roman"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353F9E8-637D-1E48-A350-B099FBAF2EDD}" type="slidenum">
              <a:rPr lang="en-US" altLang="en-US" sz="1200"/>
              <a:pPr/>
              <a:t>3</a:t>
            </a:fld>
            <a:endParaRPr lang="en-US" altLang="en-US" sz="1200"/>
          </a:p>
        </p:txBody>
      </p:sp>
    </p:spTree>
    <p:extLst>
      <p:ext uri="{BB962C8B-B14F-4D97-AF65-F5344CB8AC3E}">
        <p14:creationId xmlns:p14="http://schemas.microsoft.com/office/powerpoint/2010/main" val="210411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D. What can the EMT do?</a:t>
            </a:r>
            <a:endParaRPr lang="en-IN" altLang="en-US">
              <a:latin typeface="Times New Roman" charset="0"/>
            </a:endParaRPr>
          </a:p>
          <a:p>
            <a:r>
              <a:rPr lang="en-US" altLang="en-US">
                <a:latin typeface="Times New Roman" charset="0"/>
              </a:rPr>
              <a:t>	1. Ask the patient and family if there is anything you can do to help.</a:t>
            </a:r>
            <a:endParaRPr lang="en-IN" altLang="en-US">
              <a:latin typeface="Times New Roman" charset="0"/>
            </a:endParaRPr>
          </a:p>
          <a:p>
            <a:r>
              <a:rPr lang="en-US" altLang="en-US">
                <a:latin typeface="Times New Roman" charset="0"/>
              </a:rPr>
              <a:t>	2. Reinforce the reality of the situation.</a:t>
            </a:r>
            <a:endParaRPr lang="en-IN" altLang="en-US">
              <a:latin typeface="Times New Roman" charset="0"/>
            </a:endParaRPr>
          </a:p>
          <a:p>
            <a:r>
              <a:rPr lang="en-US" altLang="en-US">
                <a:latin typeface="Times New Roman" charset="0"/>
              </a:rPr>
              <a:t>	3. Be honest and sincere.</a:t>
            </a:r>
            <a:endParaRPr lang="en-IN" altLang="en-US">
              <a:latin typeface="Times New Roman" charset="0"/>
            </a:endParaRPr>
          </a:p>
          <a:p>
            <a:r>
              <a:rPr lang="en-US" altLang="en-US">
                <a:latin typeface="Times New Roman" charset="0"/>
              </a:rPr>
              <a:t>	4. Do not say you know how the patient or family feels.</a:t>
            </a:r>
            <a:endParaRPr lang="en-IN" altLang="en-US">
              <a:latin typeface="Times New Roman" charset="0"/>
            </a:endParaRPr>
          </a:p>
          <a:p>
            <a:r>
              <a:rPr lang="en-US" altLang="en-US">
                <a:latin typeface="Times New Roman" charset="0"/>
              </a:rPr>
              <a:t>	5. Let the patient or family members grieve in their own way.</a:t>
            </a:r>
          </a:p>
        </p:txBody>
      </p:sp>
    </p:spTree>
    <p:extLst>
      <p:ext uri="{BB962C8B-B14F-4D97-AF65-F5344CB8AC3E}">
        <p14:creationId xmlns:p14="http://schemas.microsoft.com/office/powerpoint/2010/main" val="1483996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The table on this slide lists the statements to use when responding to grief. </a:t>
            </a:r>
          </a:p>
        </p:txBody>
      </p:sp>
    </p:spTree>
    <p:extLst>
      <p:ext uri="{BB962C8B-B14F-4D97-AF65-F5344CB8AC3E}">
        <p14:creationId xmlns:p14="http://schemas.microsoft.com/office/powerpoint/2010/main" val="656284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VIII. Stress Management on the Job</a:t>
            </a:r>
          </a:p>
          <a:p>
            <a:r>
              <a:rPr lang="en-US" altLang="en-US">
                <a:latin typeface="Times New Roman" charset="0"/>
              </a:rPr>
              <a:t>A. EMS is a high-stress job.</a:t>
            </a:r>
            <a:endParaRPr lang="en-IN" altLang="en-US">
              <a:latin typeface="Times New Roman" charset="0"/>
            </a:endParaRPr>
          </a:p>
          <a:p>
            <a:r>
              <a:rPr lang="en-US" altLang="en-US">
                <a:latin typeface="Times New Roman" charset="0"/>
              </a:rPr>
              <a:t>B. It is important to know the causes of stress and how to deal with stress.</a:t>
            </a:r>
            <a:endParaRPr lang="en-IN" altLang="en-US">
              <a:latin typeface="Times New Roman" charset="0"/>
            </a:endParaRPr>
          </a:p>
          <a:p>
            <a:r>
              <a:rPr lang="en-US" altLang="en-US">
                <a:latin typeface="Times New Roman" charset="0"/>
              </a:rPr>
              <a:t>C. General adaptation syndrome:</a:t>
            </a:r>
            <a:endParaRPr lang="en-IN" altLang="en-US">
              <a:latin typeface="Times New Roman" charset="0"/>
            </a:endParaRPr>
          </a:p>
          <a:p>
            <a:r>
              <a:rPr lang="en-US" altLang="en-US">
                <a:latin typeface="Times New Roman" charset="0"/>
              </a:rPr>
              <a:t>	1. Alarm response to stress</a:t>
            </a:r>
            <a:endParaRPr lang="en-IN" altLang="en-US">
              <a:latin typeface="Times New Roman" charset="0"/>
            </a:endParaRPr>
          </a:p>
          <a:p>
            <a:r>
              <a:rPr lang="en-US" altLang="en-US">
                <a:latin typeface="Times New Roman" charset="0"/>
              </a:rPr>
              <a:t>	2. Reaction and resistance to stress</a:t>
            </a:r>
            <a:endParaRPr lang="en-IN" altLang="en-US">
              <a:latin typeface="Times New Roman" charset="0"/>
            </a:endParaRPr>
          </a:p>
          <a:p>
            <a:r>
              <a:rPr lang="en-US" altLang="en-US">
                <a:latin typeface="Times New Roman" charset="0"/>
              </a:rPr>
              <a:t>	3. Recovery—or exhaustion from stress</a:t>
            </a:r>
          </a:p>
        </p:txBody>
      </p:sp>
    </p:spTree>
    <p:extLst>
      <p:ext uri="{BB962C8B-B14F-4D97-AF65-F5344CB8AC3E}">
        <p14:creationId xmlns:p14="http://schemas.microsoft.com/office/powerpoint/2010/main" val="691731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D. Physiologic manifestations of stress:</a:t>
            </a:r>
            <a:endParaRPr lang="en-IN" altLang="en-US">
              <a:latin typeface="Times New Roman" charset="0"/>
            </a:endParaRPr>
          </a:p>
          <a:p>
            <a:r>
              <a:rPr lang="en-US" altLang="en-US">
                <a:latin typeface="Times New Roman" charset="0"/>
              </a:rPr>
              <a:t>	1. Increased respirations and heart rate</a:t>
            </a:r>
            <a:endParaRPr lang="en-IN" altLang="en-US">
              <a:latin typeface="Times New Roman" charset="0"/>
            </a:endParaRPr>
          </a:p>
          <a:p>
            <a:r>
              <a:rPr lang="en-US" altLang="en-US">
                <a:latin typeface="Times New Roman" charset="0"/>
              </a:rPr>
              <a:t>	2. Increased blood pressure</a:t>
            </a:r>
            <a:endParaRPr lang="en-IN" altLang="en-US">
              <a:latin typeface="Times New Roman" charset="0"/>
            </a:endParaRPr>
          </a:p>
          <a:p>
            <a:r>
              <a:rPr lang="en-US" altLang="en-US">
                <a:latin typeface="Times New Roman" charset="0"/>
              </a:rPr>
              <a:t>	3. Dilated venous vessels near the skin surface (causes cool, clammy skin)</a:t>
            </a:r>
            <a:endParaRPr lang="en-IN" altLang="en-US">
              <a:latin typeface="Times New Roman" charset="0"/>
            </a:endParaRPr>
          </a:p>
          <a:p>
            <a:r>
              <a:rPr lang="en-US" altLang="en-US">
                <a:latin typeface="Times New Roman" charset="0"/>
              </a:rPr>
              <a:t>	4. Dilated pupils</a:t>
            </a:r>
            <a:endParaRPr lang="en-IN" altLang="en-US">
              <a:latin typeface="Times New Roman" charset="0"/>
            </a:endParaRPr>
          </a:p>
          <a:p>
            <a:r>
              <a:rPr lang="en-US" altLang="en-US">
                <a:latin typeface="Times New Roman" charset="0"/>
              </a:rPr>
              <a:t>	5. Tensed muscles</a:t>
            </a:r>
            <a:endParaRPr lang="en-IN" altLang="en-US">
              <a:latin typeface="Times New Roman" charset="0"/>
            </a:endParaRPr>
          </a:p>
          <a:p>
            <a:r>
              <a:rPr lang="en-US" altLang="en-US">
                <a:latin typeface="Times New Roman" charset="0"/>
              </a:rPr>
              <a:t>	6. Increased blood glucose levels</a:t>
            </a:r>
            <a:endParaRPr lang="en-IN" altLang="en-US">
              <a:latin typeface="Times New Roman" charset="0"/>
            </a:endParaRPr>
          </a:p>
          <a:p>
            <a:r>
              <a:rPr lang="en-US" altLang="en-US">
                <a:latin typeface="Times New Roman" charset="0"/>
              </a:rPr>
              <a:t>	7. Perspiration</a:t>
            </a:r>
            <a:endParaRPr lang="en-IN" altLang="en-US">
              <a:latin typeface="Times New Roman" charset="0"/>
            </a:endParaRPr>
          </a:p>
          <a:p>
            <a:r>
              <a:rPr lang="en-US" altLang="en-US">
                <a:latin typeface="Times New Roman" charset="0"/>
              </a:rPr>
              <a:t>	8. Decreased blood flow to the gastrointestinal tract</a:t>
            </a:r>
          </a:p>
          <a:p>
            <a:endParaRPr lang="en-US" altLang="en-US">
              <a:latin typeface="Times New Roman" charset="0"/>
            </a:endParaRPr>
          </a:p>
        </p:txBody>
      </p:sp>
    </p:spTree>
    <p:extLst>
      <p:ext uri="{BB962C8B-B14F-4D97-AF65-F5344CB8AC3E}">
        <p14:creationId xmlns:p14="http://schemas.microsoft.com/office/powerpoint/2010/main" val="1605230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E. Situations that are stressful for EMS providers:</a:t>
            </a:r>
            <a:endParaRPr lang="en-IN" altLang="en-US">
              <a:latin typeface="Times New Roman" charset="0"/>
            </a:endParaRPr>
          </a:p>
          <a:p>
            <a:r>
              <a:rPr lang="en-US" altLang="en-US">
                <a:latin typeface="Times New Roman" charset="0"/>
              </a:rPr>
              <a:t>	1. Dangerous situations</a:t>
            </a:r>
            <a:endParaRPr lang="en-IN" altLang="en-US">
              <a:latin typeface="Times New Roman" charset="0"/>
            </a:endParaRPr>
          </a:p>
          <a:p>
            <a:r>
              <a:rPr lang="en-US" altLang="en-US">
                <a:latin typeface="Times New Roman" charset="0"/>
              </a:rPr>
              <a:t>	2. Physical and psychological demands</a:t>
            </a:r>
            <a:endParaRPr lang="en-IN" altLang="en-US">
              <a:latin typeface="Times New Roman" charset="0"/>
            </a:endParaRPr>
          </a:p>
          <a:p>
            <a:r>
              <a:rPr lang="en-US" altLang="en-US">
                <a:latin typeface="Times New Roman" charset="0"/>
              </a:rPr>
              <a:t>	3. Critically ill or injured patients</a:t>
            </a:r>
            <a:endParaRPr lang="en-IN" altLang="en-US">
              <a:latin typeface="Times New Roman" charset="0"/>
            </a:endParaRPr>
          </a:p>
          <a:p>
            <a:r>
              <a:rPr lang="en-US" altLang="en-US">
                <a:latin typeface="Times New Roman" charset="0"/>
              </a:rPr>
              <a:t>	4. Dead and dying patients</a:t>
            </a:r>
            <a:endParaRPr lang="en-IN" altLang="en-US">
              <a:latin typeface="Times New Roman" charset="0"/>
            </a:endParaRPr>
          </a:p>
          <a:p>
            <a:r>
              <a:rPr lang="en-US" altLang="en-US">
                <a:latin typeface="Times New Roman" charset="0"/>
              </a:rPr>
              <a:t>	5. Overpowering sights, smells, and sounds</a:t>
            </a:r>
            <a:endParaRPr lang="en-IN" altLang="en-US">
              <a:latin typeface="Times New Roman" charset="0"/>
            </a:endParaRPr>
          </a:p>
          <a:p>
            <a:r>
              <a:rPr lang="en-US" altLang="en-US">
                <a:latin typeface="Times New Roman" charset="0"/>
              </a:rPr>
              <a:t>	6. Multiple-patient situations</a:t>
            </a:r>
            <a:endParaRPr lang="en-IN" altLang="en-US">
              <a:latin typeface="Times New Roman" charset="0"/>
            </a:endParaRPr>
          </a:p>
          <a:p>
            <a:r>
              <a:rPr lang="en-US" altLang="en-US">
                <a:latin typeface="Times New Roman" charset="0"/>
              </a:rPr>
              <a:t>	7. Angry or upset patients, family, bystanders</a:t>
            </a:r>
            <a:endParaRPr lang="en-IN" altLang="en-US">
              <a:latin typeface="Times New Roman" charset="0"/>
            </a:endParaRPr>
          </a:p>
          <a:p>
            <a:r>
              <a:rPr lang="en-US" altLang="en-US">
                <a:latin typeface="Times New Roman" charset="0"/>
              </a:rPr>
              <a:t>	8. Unpredictability and demands of EMS</a:t>
            </a:r>
          </a:p>
          <a:p>
            <a:endParaRPr lang="en-US" altLang="en-US">
              <a:latin typeface="Times New Roman" charset="0"/>
            </a:endParaRPr>
          </a:p>
        </p:txBody>
      </p:sp>
    </p:spTree>
    <p:extLst>
      <p:ext uri="{BB962C8B-B14F-4D97-AF65-F5344CB8AC3E}">
        <p14:creationId xmlns:p14="http://schemas.microsoft.com/office/powerpoint/2010/main" val="265115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F. Stress reactions</a:t>
            </a:r>
            <a:endParaRPr lang="en-IN" altLang="en-US">
              <a:latin typeface="Times New Roman" charset="0"/>
            </a:endParaRPr>
          </a:p>
          <a:p>
            <a:r>
              <a:rPr lang="en-US" altLang="en-US">
                <a:latin typeface="Times New Roman" charset="0"/>
              </a:rPr>
              <a:t>	1. Acute stress reactions</a:t>
            </a:r>
            <a:endParaRPr lang="en-IN" altLang="en-US">
              <a:latin typeface="Times New Roman" charset="0"/>
            </a:endParaRPr>
          </a:p>
          <a:p>
            <a:r>
              <a:rPr lang="en-US" altLang="en-US">
                <a:latin typeface="Times New Roman" charset="0"/>
              </a:rPr>
              <a:t>		a. Occur during a stressful situation</a:t>
            </a:r>
            <a:endParaRPr lang="en-IN" altLang="en-US">
              <a:latin typeface="Times New Roman" charset="0"/>
            </a:endParaRPr>
          </a:p>
          <a:p>
            <a:r>
              <a:rPr lang="en-US" altLang="en-US">
                <a:latin typeface="Times New Roman" charset="0"/>
              </a:rPr>
              <a:t>	2. Delayed stress reactions</a:t>
            </a:r>
            <a:endParaRPr lang="en-IN" altLang="en-US">
              <a:latin typeface="Times New Roman" charset="0"/>
            </a:endParaRPr>
          </a:p>
          <a:p>
            <a:r>
              <a:rPr lang="en-US" altLang="en-US">
                <a:latin typeface="Times New Roman" charset="0"/>
              </a:rPr>
              <a:t>		a. Manifest after a stressful event</a:t>
            </a:r>
            <a:endParaRPr lang="en-IN" altLang="en-US">
              <a:latin typeface="Times New Roman" charset="0"/>
            </a:endParaRPr>
          </a:p>
          <a:p>
            <a:r>
              <a:rPr lang="en-US" altLang="en-US">
                <a:latin typeface="Times New Roman" charset="0"/>
              </a:rPr>
              <a:t>	3. Cumulative stress reactions</a:t>
            </a:r>
            <a:endParaRPr lang="en-IN" altLang="en-US">
              <a:latin typeface="Times New Roman" charset="0"/>
            </a:endParaRPr>
          </a:p>
          <a:p>
            <a:r>
              <a:rPr lang="en-US" altLang="en-US">
                <a:latin typeface="Times New Roman" charset="0"/>
              </a:rPr>
              <a:t>		a. Prolonged or excessive stress</a:t>
            </a:r>
          </a:p>
          <a:p>
            <a:endParaRPr lang="en-US" altLang="en-US">
              <a:latin typeface="Times New Roman" charset="0"/>
            </a:endParaRPr>
          </a:p>
        </p:txBody>
      </p:sp>
    </p:spTree>
    <p:extLst>
      <p:ext uri="{BB962C8B-B14F-4D97-AF65-F5344CB8AC3E}">
        <p14:creationId xmlns:p14="http://schemas.microsoft.com/office/powerpoint/2010/main" val="1919998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	4. PTSD can develop.</a:t>
            </a:r>
            <a:endParaRPr lang="en-IN" altLang="en-US">
              <a:latin typeface="Times New Roman" charset="0"/>
            </a:endParaRPr>
          </a:p>
          <a:p>
            <a:r>
              <a:rPr lang="en-US" altLang="en-US">
                <a:latin typeface="Times New Roman" charset="0"/>
              </a:rPr>
              <a:t>		a. Characterized by reexperiencing the event and overresponding to the stimuli that recall the event</a:t>
            </a:r>
            <a:endParaRPr lang="en-IN" altLang="en-US">
              <a:latin typeface="Times New Roman" charset="0"/>
            </a:endParaRPr>
          </a:p>
          <a:p>
            <a:r>
              <a:rPr lang="en-US" altLang="en-US">
                <a:latin typeface="Times New Roman" charset="0"/>
              </a:rPr>
              <a:t>		b. Critical incident stress management was developed to decrease likelihood of PTSD.</a:t>
            </a:r>
            <a:endParaRPr lang="en-IN" altLang="en-US">
              <a:latin typeface="Times New Roman" charset="0"/>
            </a:endParaRPr>
          </a:p>
          <a:p>
            <a:r>
              <a:rPr lang="en-US" altLang="en-US">
                <a:latin typeface="Times New Roman" charset="0"/>
              </a:rPr>
              <a:t>G. CISM is used to help providers relieve stress. </a:t>
            </a:r>
            <a:endParaRPr lang="en-IN" altLang="en-US">
              <a:latin typeface="Times New Roman" charset="0"/>
            </a:endParaRPr>
          </a:p>
          <a:p>
            <a:r>
              <a:rPr lang="en-US" altLang="en-US">
                <a:latin typeface="Times New Roman" charset="0"/>
              </a:rPr>
              <a:t>	1. CISM can occur formally. </a:t>
            </a:r>
            <a:endParaRPr lang="en-IN" altLang="en-US">
              <a:latin typeface="Times New Roman" charset="0"/>
            </a:endParaRPr>
          </a:p>
          <a:p>
            <a:r>
              <a:rPr lang="en-US" altLang="en-US">
                <a:latin typeface="Times New Roman" charset="0"/>
              </a:rPr>
              <a:t>		a. Trained CISM professionals facilitate. </a:t>
            </a:r>
            <a:endParaRPr lang="en-IN" altLang="en-US">
              <a:latin typeface="Times New Roman" charset="0"/>
            </a:endParaRPr>
          </a:p>
          <a:p>
            <a:r>
              <a:rPr lang="en-US" altLang="en-US">
                <a:latin typeface="Times New Roman" charset="0"/>
              </a:rPr>
              <a:t>			i. Defusing sessions are held during or immediately after the event.</a:t>
            </a:r>
            <a:endParaRPr lang="en-IN" altLang="en-US">
              <a:latin typeface="Times New Roman" charset="0"/>
            </a:endParaRPr>
          </a:p>
          <a:p>
            <a:r>
              <a:rPr lang="en-US" altLang="en-US">
                <a:latin typeface="Times New Roman" charset="0"/>
              </a:rPr>
              <a:t>			ii. Debriefing sessions are held 24–72 hours after the incident.</a:t>
            </a:r>
            <a:endParaRPr lang="en-IN" altLang="en-US">
              <a:latin typeface="Times New Roman" charset="0"/>
            </a:endParaRPr>
          </a:p>
          <a:p>
            <a:r>
              <a:rPr lang="en-US" altLang="en-US">
                <a:latin typeface="Times New Roman" charset="0"/>
              </a:rPr>
              <a:t>	2. If CISM is not an option, private counseling by a mental health professional may be preferable.</a:t>
            </a:r>
          </a:p>
          <a:p>
            <a:endParaRPr lang="en-US" altLang="en-US">
              <a:latin typeface="Times New Roman" charset="0"/>
            </a:endParaRPr>
          </a:p>
        </p:txBody>
      </p:sp>
    </p:spTree>
    <p:extLst>
      <p:ext uri="{BB962C8B-B14F-4D97-AF65-F5344CB8AC3E}">
        <p14:creationId xmlns:p14="http://schemas.microsoft.com/office/powerpoint/2010/main" val="1328064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H. Warning signs of cumulative stress:</a:t>
            </a:r>
            <a:endParaRPr lang="en-IN" altLang="en-US">
              <a:latin typeface="Times New Roman" charset="0"/>
            </a:endParaRPr>
          </a:p>
          <a:p>
            <a:r>
              <a:rPr lang="en-US" altLang="en-US">
                <a:latin typeface="Times New Roman" charset="0"/>
              </a:rPr>
              <a:t>	1. Irritability toward coworkers, family, and friends</a:t>
            </a:r>
            <a:endParaRPr lang="en-IN" altLang="en-US">
              <a:latin typeface="Times New Roman" charset="0"/>
            </a:endParaRPr>
          </a:p>
          <a:p>
            <a:r>
              <a:rPr lang="en-US" altLang="en-US">
                <a:latin typeface="Times New Roman" charset="0"/>
              </a:rPr>
              <a:t>	2. Inability to concentrate</a:t>
            </a:r>
            <a:endParaRPr lang="en-IN" altLang="en-US">
              <a:latin typeface="Times New Roman" charset="0"/>
            </a:endParaRPr>
          </a:p>
          <a:p>
            <a:r>
              <a:rPr lang="en-US" altLang="en-US">
                <a:latin typeface="Times New Roman" charset="0"/>
              </a:rPr>
              <a:t>	3. Difficulty sleeping, increased sleeping, or nightmares</a:t>
            </a:r>
            <a:endParaRPr lang="en-IN" altLang="en-US">
              <a:latin typeface="Times New Roman" charset="0"/>
            </a:endParaRPr>
          </a:p>
          <a:p>
            <a:r>
              <a:rPr lang="en-US" altLang="en-US">
                <a:latin typeface="Times New Roman" charset="0"/>
              </a:rPr>
              <a:t>	4. Feelings of sadness, anxiety, or guilt</a:t>
            </a:r>
            <a:endParaRPr lang="en-IN" altLang="en-US">
              <a:latin typeface="Times New Roman" charset="0"/>
            </a:endParaRPr>
          </a:p>
          <a:p>
            <a:r>
              <a:rPr lang="en-US" altLang="en-US">
                <a:latin typeface="Times New Roman" charset="0"/>
              </a:rPr>
              <a:t>	5. Indecisiveness</a:t>
            </a:r>
            <a:endParaRPr lang="en-IN" altLang="en-US">
              <a:latin typeface="Times New Roman" charset="0"/>
            </a:endParaRPr>
          </a:p>
          <a:p>
            <a:r>
              <a:rPr lang="en-US" altLang="en-US">
                <a:latin typeface="Times New Roman" charset="0"/>
              </a:rPr>
              <a:t>	6. Loss of appetite (gastrointestinal disturbances)</a:t>
            </a:r>
            <a:endParaRPr lang="en-IN" altLang="en-US">
              <a:latin typeface="Times New Roman" charset="0"/>
            </a:endParaRPr>
          </a:p>
          <a:p>
            <a:r>
              <a:rPr lang="en-US" altLang="en-US">
                <a:latin typeface="Times New Roman" charset="0"/>
              </a:rPr>
              <a:t>	7. Loss of interest in sexual activities</a:t>
            </a:r>
            <a:endParaRPr lang="en-IN" altLang="en-US">
              <a:latin typeface="Times New Roman" charset="0"/>
            </a:endParaRPr>
          </a:p>
          <a:p>
            <a:r>
              <a:rPr lang="en-US" altLang="en-US">
                <a:latin typeface="Times New Roman" charset="0"/>
              </a:rPr>
              <a:t>	8. Isolation</a:t>
            </a:r>
            <a:endParaRPr lang="en-IN" altLang="en-US">
              <a:latin typeface="Times New Roman" charset="0"/>
            </a:endParaRPr>
          </a:p>
          <a:p>
            <a:r>
              <a:rPr lang="en-US" altLang="en-US">
                <a:latin typeface="Times New Roman" charset="0"/>
              </a:rPr>
              <a:t>	9. Loss of interest in work</a:t>
            </a:r>
            <a:endParaRPr lang="en-IN" altLang="en-US">
              <a:latin typeface="Times New Roman" charset="0"/>
            </a:endParaRPr>
          </a:p>
          <a:p>
            <a:r>
              <a:rPr lang="en-US" altLang="en-US">
                <a:latin typeface="Times New Roman" charset="0"/>
              </a:rPr>
              <a:t>	10. Increased use of alcohol</a:t>
            </a:r>
            <a:endParaRPr lang="en-IN" altLang="en-US">
              <a:latin typeface="Times New Roman" charset="0"/>
            </a:endParaRPr>
          </a:p>
          <a:p>
            <a:r>
              <a:rPr lang="en-US" altLang="en-US">
                <a:latin typeface="Times New Roman" charset="0"/>
              </a:rPr>
              <a:t>	11. Recreational drug use</a:t>
            </a:r>
            <a:endParaRPr lang="en-IN" altLang="en-US">
              <a:latin typeface="Times New Roman" charset="0"/>
            </a:endParaRPr>
          </a:p>
          <a:p>
            <a:r>
              <a:rPr lang="en-US" altLang="en-US">
                <a:latin typeface="Times New Roman" charset="0"/>
              </a:rPr>
              <a:t>	12. Physical symptoms such as chronic pain (headache, backache)</a:t>
            </a:r>
            <a:endParaRPr lang="en-IN" altLang="en-US">
              <a:latin typeface="Times New Roman" charset="0"/>
            </a:endParaRPr>
          </a:p>
          <a:p>
            <a:r>
              <a:rPr lang="en-US" altLang="en-US">
                <a:latin typeface="Times New Roman" charset="0"/>
              </a:rPr>
              <a:t>	13. Feelings of hopelessness</a:t>
            </a:r>
          </a:p>
          <a:p>
            <a:endParaRPr lang="en-US" altLang="en-US">
              <a:latin typeface="Times New Roman" charset="0"/>
            </a:endParaRPr>
          </a:p>
        </p:txBody>
      </p:sp>
    </p:spTree>
    <p:extLst>
      <p:ext uri="{BB962C8B-B14F-4D97-AF65-F5344CB8AC3E}">
        <p14:creationId xmlns:p14="http://schemas.microsoft.com/office/powerpoint/2010/main" val="1979852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I. Stressful situations</a:t>
            </a:r>
            <a:endParaRPr lang="en-IN" altLang="en-US">
              <a:latin typeface="Times New Roman" charset="0"/>
            </a:endParaRPr>
          </a:p>
          <a:p>
            <a:r>
              <a:rPr lang="en-US" altLang="en-US">
                <a:latin typeface="Times New Roman" charset="0"/>
              </a:rPr>
              <a:t>	1. Many situations are stressful for everyone involved.</a:t>
            </a:r>
            <a:endParaRPr lang="en-IN" altLang="en-US">
              <a:latin typeface="Times New Roman" charset="0"/>
            </a:endParaRPr>
          </a:p>
          <a:p>
            <a:r>
              <a:rPr lang="en-US" altLang="en-US">
                <a:latin typeface="Times New Roman" charset="0"/>
              </a:rPr>
              <a:t>	2. Exercise extreme care in your words and actions.</a:t>
            </a:r>
            <a:endParaRPr lang="en-IN" altLang="en-US">
              <a:latin typeface="Times New Roman" charset="0"/>
            </a:endParaRPr>
          </a:p>
          <a:p>
            <a:r>
              <a:rPr lang="en-US" altLang="en-US">
                <a:latin typeface="Times New Roman" charset="0"/>
              </a:rPr>
              <a:t>	3. Bring a sense of order and stability to the terrifying chaos that the patient is experiencing.</a:t>
            </a:r>
            <a:endParaRPr lang="en-IN" altLang="en-US">
              <a:latin typeface="Times New Roman" charset="0"/>
            </a:endParaRPr>
          </a:p>
          <a:p>
            <a:r>
              <a:rPr lang="en-US" altLang="en-US">
                <a:latin typeface="Times New Roman" charset="0"/>
              </a:rPr>
              <a:t>	4. Give patients the opportunity to express their fears and concerns.</a:t>
            </a:r>
            <a:endParaRPr lang="en-IN" altLang="en-US">
              <a:latin typeface="Times New Roman" charset="0"/>
            </a:endParaRPr>
          </a:p>
          <a:p>
            <a:r>
              <a:rPr lang="en-US" altLang="en-US">
                <a:latin typeface="Times New Roman" charset="0"/>
              </a:rPr>
              <a:t>	5. It is usually best to transport parents with their children.</a:t>
            </a:r>
          </a:p>
          <a:p>
            <a:endParaRPr lang="en-US" altLang="en-US">
              <a:latin typeface="Times New Roman" charset="0"/>
            </a:endParaRPr>
          </a:p>
        </p:txBody>
      </p:sp>
    </p:spTree>
    <p:extLst>
      <p:ext uri="{BB962C8B-B14F-4D97-AF65-F5344CB8AC3E}">
        <p14:creationId xmlns:p14="http://schemas.microsoft.com/office/powerpoint/2010/main" val="125605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6. Violent situations</a:t>
            </a:r>
            <a:endParaRPr lang="en-IN" altLang="en-US">
              <a:latin typeface="Times New Roman" charset="0"/>
            </a:endParaRPr>
          </a:p>
          <a:p>
            <a:r>
              <a:rPr lang="en-US" altLang="en-US">
                <a:latin typeface="Times New Roman" charset="0"/>
              </a:rPr>
              <a:t>	a. Potentially violent situations:</a:t>
            </a:r>
            <a:endParaRPr lang="en-IN" altLang="en-US">
              <a:latin typeface="Times New Roman" charset="0"/>
            </a:endParaRPr>
          </a:p>
          <a:p>
            <a:r>
              <a:rPr lang="en-US" altLang="en-US">
                <a:latin typeface="Times New Roman" charset="0"/>
              </a:rPr>
              <a:t>		i. Civil disturbances</a:t>
            </a:r>
            <a:endParaRPr lang="en-IN" altLang="en-US">
              <a:latin typeface="Times New Roman" charset="0"/>
            </a:endParaRPr>
          </a:p>
          <a:p>
            <a:r>
              <a:rPr lang="en-US" altLang="en-US">
                <a:latin typeface="Times New Roman" charset="0"/>
              </a:rPr>
              <a:t>		ii. Large gatherings of potentially hostile people</a:t>
            </a:r>
            <a:endParaRPr lang="en-IN" altLang="en-US">
              <a:latin typeface="Times New Roman" charset="0"/>
            </a:endParaRPr>
          </a:p>
          <a:p>
            <a:r>
              <a:rPr lang="en-US" altLang="en-US">
                <a:latin typeface="Times New Roman" charset="0"/>
              </a:rPr>
              <a:t>		iii. Domestic disputes</a:t>
            </a:r>
            <a:endParaRPr lang="en-IN" altLang="en-US">
              <a:latin typeface="Times New Roman" charset="0"/>
            </a:endParaRPr>
          </a:p>
          <a:p>
            <a:r>
              <a:rPr lang="en-US" altLang="en-US">
                <a:latin typeface="Times New Roman" charset="0"/>
              </a:rPr>
              <a:t>		iv. Crime scenes</a:t>
            </a:r>
            <a:endParaRPr lang="en-IN" altLang="en-US">
              <a:latin typeface="Times New Roman" charset="0"/>
            </a:endParaRPr>
          </a:p>
          <a:p>
            <a:r>
              <a:rPr lang="en-US" altLang="en-US">
                <a:latin typeface="Times New Roman" charset="0"/>
              </a:rPr>
              <a:t>	b. When multiple agencies respond, it is important to know who is in command and will be issuing orders.</a:t>
            </a:r>
            <a:endParaRPr lang="en-IN" altLang="en-US">
              <a:latin typeface="Times New Roman" charset="0"/>
            </a:endParaRPr>
          </a:p>
          <a:p>
            <a:r>
              <a:rPr lang="en-US" altLang="en-US">
                <a:latin typeface="Times New Roman" charset="0"/>
              </a:rPr>
              <a:t>	c. You and your partner must be protected from dangers at the scene to provide care.</a:t>
            </a:r>
            <a:endParaRPr lang="en-IN" altLang="en-US">
              <a:latin typeface="Times New Roman" charset="0"/>
            </a:endParaRPr>
          </a:p>
          <a:p>
            <a:r>
              <a:rPr lang="en-US" altLang="en-US">
                <a:latin typeface="Times New Roman" charset="0"/>
              </a:rPr>
              <a:t>		i. Law enforcement should secure the scene before your entry.</a:t>
            </a:r>
            <a:endParaRPr lang="en-IN" altLang="en-US">
              <a:latin typeface="Times New Roman" charset="0"/>
            </a:endParaRPr>
          </a:p>
          <a:p>
            <a:r>
              <a:rPr lang="en-US" altLang="en-US">
                <a:latin typeface="Times New Roman" charset="0"/>
              </a:rPr>
              <a:t>	d. Do not disturb crime scene evidence unless necessary to care for the patient.</a:t>
            </a:r>
          </a:p>
          <a:p>
            <a:r>
              <a:rPr lang="en-US" altLang="en-US">
                <a:latin typeface="Times New Roman" charset="0"/>
              </a:rPr>
              <a:t> </a:t>
            </a:r>
          </a:p>
        </p:txBody>
      </p:sp>
    </p:spTree>
    <p:extLst>
      <p:ext uri="{BB962C8B-B14F-4D97-AF65-F5344CB8AC3E}">
        <p14:creationId xmlns:p14="http://schemas.microsoft.com/office/powerpoint/2010/main" val="7010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D. EMTs are often called upon to work in circumstances that result in both acute and cumulative stress. As an EMT, your role is to:</a:t>
            </a:r>
            <a:endParaRPr lang="en-IN" altLang="en-US">
              <a:latin typeface="Times New Roman" charset="0"/>
            </a:endParaRPr>
          </a:p>
          <a:p>
            <a:r>
              <a:rPr lang="en-US" altLang="en-US">
                <a:latin typeface="Times New Roman" charset="0"/>
              </a:rPr>
              <a:t>	1. Be prepared</a:t>
            </a:r>
            <a:endParaRPr lang="en-IN" altLang="en-US">
              <a:latin typeface="Times New Roman" charset="0"/>
            </a:endParaRPr>
          </a:p>
          <a:p>
            <a:r>
              <a:rPr lang="en-US" altLang="en-US">
                <a:latin typeface="Times New Roman" charset="0"/>
              </a:rPr>
              <a:t>	2. Anticipate needed resources</a:t>
            </a:r>
            <a:endParaRPr lang="en-IN" altLang="en-US">
              <a:latin typeface="Times New Roman" charset="0"/>
            </a:endParaRPr>
          </a:p>
          <a:p>
            <a:r>
              <a:rPr lang="en-US" altLang="en-US">
                <a:latin typeface="Times New Roman" charset="0"/>
              </a:rPr>
              <a:t>	3. Control the scene</a:t>
            </a:r>
            <a:endParaRPr lang="en-IN" altLang="en-US">
              <a:latin typeface="Times New Roman" charset="0"/>
            </a:endParaRPr>
          </a:p>
          <a:p>
            <a:r>
              <a:rPr lang="en-US" altLang="en-US">
                <a:latin typeface="Times New Roman" charset="0"/>
              </a:rPr>
              <a:t>	4. Care for the patient</a:t>
            </a:r>
            <a:endParaRPr lang="en-IN" altLang="en-US">
              <a:latin typeface="Times New Roman" charset="0"/>
            </a:endParaRPr>
          </a:p>
          <a:p>
            <a:r>
              <a:rPr lang="en-US" altLang="en-US">
                <a:latin typeface="Times New Roman" charset="0"/>
              </a:rPr>
              <a:t>E. The calm manner in which you approach the scene will help to calm the patient, family members, and bystanders.</a:t>
            </a:r>
            <a:endParaRPr lang="en-IN" altLang="en-US">
              <a:latin typeface="Times New Roman" charset="0"/>
            </a:endParaRPr>
          </a:p>
          <a:p>
            <a:r>
              <a:rPr lang="en-US" altLang="en-US">
                <a:latin typeface="Times New Roman" charset="0"/>
              </a:rPr>
              <a:t>F. Wellness and stress management</a:t>
            </a:r>
            <a:endParaRPr lang="en-IN" altLang="en-US">
              <a:latin typeface="Times New Roman" charset="0"/>
            </a:endParaRPr>
          </a:p>
          <a:p>
            <a:r>
              <a:rPr lang="en-US" altLang="en-US">
                <a:latin typeface="Times New Roman" charset="0"/>
              </a:rPr>
              <a:t>	1. Prolonged physical stress can drain the body of its reserves.</a:t>
            </a:r>
            <a:endParaRPr lang="en-IN" altLang="en-US">
              <a:latin typeface="Times New Roman" charset="0"/>
            </a:endParaRPr>
          </a:p>
          <a:p>
            <a:r>
              <a:rPr lang="en-US" altLang="en-US">
                <a:latin typeface="Times New Roman" charset="0"/>
              </a:rPr>
              <a:t>		a. Depleted of key nutrients</a:t>
            </a:r>
            <a:endParaRPr lang="en-IN" altLang="en-US">
              <a:latin typeface="Times New Roman" charset="0"/>
            </a:endParaRPr>
          </a:p>
          <a:p>
            <a:r>
              <a:rPr lang="en-US" altLang="en-US">
                <a:latin typeface="Times New Roman" charset="0"/>
              </a:rPr>
              <a:t>		b. Weakened</a:t>
            </a:r>
            <a:endParaRPr lang="en-IN" altLang="en-US">
              <a:latin typeface="Times New Roman" charset="0"/>
            </a:endParaRPr>
          </a:p>
          <a:p>
            <a:r>
              <a:rPr lang="en-US" altLang="en-US">
                <a:latin typeface="Times New Roman" charset="0"/>
              </a:rPr>
              <a:t>		c. More susceptible to illness </a:t>
            </a:r>
            <a:endParaRPr lang="en-IN" altLang="en-US">
              <a:latin typeface="Times New Roman" charset="0"/>
            </a:endParaRPr>
          </a:p>
          <a:p>
            <a:r>
              <a:rPr lang="en-US" altLang="en-US">
                <a:latin typeface="Times New Roman" charset="0"/>
              </a:rPr>
              <a:t>	2. Understanding how stress affects you physiologically, physically, and psychologically can help you: </a:t>
            </a:r>
            <a:endParaRPr lang="en-IN" altLang="en-US">
              <a:latin typeface="Times New Roman" charset="0"/>
            </a:endParaRPr>
          </a:p>
          <a:p>
            <a:r>
              <a:rPr lang="en-US" altLang="en-US">
                <a:latin typeface="Times New Roman" charset="0"/>
              </a:rPr>
              <a:t>		a. Control your reactions</a:t>
            </a:r>
            <a:endParaRPr lang="en-IN" altLang="en-US">
              <a:latin typeface="Times New Roman" charset="0"/>
            </a:endParaRPr>
          </a:p>
          <a:p>
            <a:r>
              <a:rPr lang="en-US" altLang="en-US">
                <a:latin typeface="Times New Roman" charset="0"/>
              </a:rPr>
              <a:t>		b. Minimize the effect of stress</a:t>
            </a:r>
            <a:endParaRPr lang="en-IN" altLang="en-US">
              <a:latin typeface="Times New Roman" charset="0"/>
            </a:endParaRPr>
          </a:p>
          <a:p>
            <a:r>
              <a:rPr lang="en-US" altLang="en-US">
                <a:latin typeface="Times New Roman" charset="0"/>
              </a:rPr>
              <a:t>G. Regardless how stressful the situation, you must focus on the following, in this order: </a:t>
            </a:r>
            <a:endParaRPr lang="en-IN" altLang="en-US">
              <a:latin typeface="Times New Roman" charset="0"/>
            </a:endParaRPr>
          </a:p>
          <a:p>
            <a:r>
              <a:rPr lang="en-US" altLang="en-US">
                <a:latin typeface="Times New Roman" charset="0"/>
              </a:rPr>
              <a:t>	1. Personal safety</a:t>
            </a:r>
            <a:endParaRPr lang="en-IN" altLang="en-US">
              <a:latin typeface="Times New Roman" charset="0"/>
            </a:endParaRPr>
          </a:p>
          <a:p>
            <a:r>
              <a:rPr lang="en-US" altLang="en-US">
                <a:latin typeface="Times New Roman" charset="0"/>
              </a:rPr>
              <a:t>	2. Scene safety, including the safety of others</a:t>
            </a:r>
            <a:endParaRPr lang="en-IN" altLang="en-US">
              <a:latin typeface="Times New Roman" charset="0"/>
            </a:endParaRPr>
          </a:p>
          <a:p>
            <a:r>
              <a:rPr lang="en-US" altLang="en-US">
                <a:latin typeface="Times New Roman" charset="0"/>
              </a:rPr>
              <a:t>	3. Patient care</a:t>
            </a:r>
          </a:p>
          <a:p>
            <a:endParaRPr lang="en-US" altLang="en-US">
              <a:latin typeface="Times New Roman"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52699EE-61C9-3340-B6CD-24E33E1AD657}" type="slidenum">
              <a:rPr lang="en-US" altLang="en-US" sz="1200"/>
              <a:pPr/>
              <a:t>4</a:t>
            </a:fld>
            <a:endParaRPr lang="en-US" altLang="en-US" sz="1200"/>
          </a:p>
        </p:txBody>
      </p:sp>
    </p:spTree>
    <p:extLst>
      <p:ext uri="{BB962C8B-B14F-4D97-AF65-F5344CB8AC3E}">
        <p14:creationId xmlns:p14="http://schemas.microsoft.com/office/powerpoint/2010/main" val="1626367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7. Behavioral emergencies</a:t>
            </a:r>
            <a:endParaRPr lang="en-IN" altLang="en-US">
              <a:latin typeface="Times New Roman" charset="0"/>
            </a:endParaRPr>
          </a:p>
          <a:p>
            <a:r>
              <a:rPr lang="en-US" altLang="en-US">
                <a:latin typeface="Times New Roman" charset="0"/>
              </a:rPr>
              <a:t>	a. Emergencies that do not have a clear physical cause</a:t>
            </a:r>
            <a:endParaRPr lang="en-IN" altLang="en-US">
              <a:latin typeface="Times New Roman" charset="0"/>
            </a:endParaRPr>
          </a:p>
          <a:p>
            <a:r>
              <a:rPr lang="en-US" altLang="en-US">
                <a:latin typeface="Times New Roman" charset="0"/>
              </a:rPr>
              <a:t>		i. The cause may turn out to be physical (eg, hypoglycemia, head trauma, hypoxia, toxic ingestion).</a:t>
            </a:r>
            <a:endParaRPr lang="en-IN" altLang="en-US">
              <a:latin typeface="Times New Roman" charset="0"/>
            </a:endParaRPr>
          </a:p>
          <a:p>
            <a:r>
              <a:rPr lang="en-US" altLang="en-US">
                <a:latin typeface="Times New Roman" charset="0"/>
              </a:rPr>
              <a:t>	b. These emergencies result in aberrant behavior.</a:t>
            </a:r>
            <a:endParaRPr lang="en-IN" altLang="en-US">
              <a:latin typeface="Times New Roman" charset="0"/>
            </a:endParaRPr>
          </a:p>
          <a:p>
            <a:r>
              <a:rPr lang="en-US" altLang="en-US">
                <a:latin typeface="Times New Roman" charset="0"/>
              </a:rPr>
              <a:t>	c. Most behavioral emergencies do not pose a threat, but some do, and you must use caution in such cases.</a:t>
            </a:r>
          </a:p>
        </p:txBody>
      </p:sp>
    </p:spTree>
    <p:extLst>
      <p:ext uri="{BB962C8B-B14F-4D97-AF65-F5344CB8AC3E}">
        <p14:creationId xmlns:p14="http://schemas.microsoft.com/office/powerpoint/2010/main" val="1419763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IX. Workplace Issues</a:t>
            </a:r>
          </a:p>
          <a:p>
            <a:r>
              <a:rPr lang="en-US" altLang="en-US">
                <a:latin typeface="Times New Roman" charset="0"/>
              </a:rPr>
              <a:t>A. Cultural diversity on the job</a:t>
            </a:r>
            <a:endParaRPr lang="en-IN" altLang="en-US">
              <a:latin typeface="Times New Roman" charset="0"/>
            </a:endParaRPr>
          </a:p>
          <a:p>
            <a:r>
              <a:rPr lang="en-US" altLang="en-US">
                <a:latin typeface="Times New Roman" charset="0"/>
              </a:rPr>
              <a:t>	1. Each individual is different.</a:t>
            </a:r>
            <a:endParaRPr lang="en-IN" altLang="en-US">
              <a:latin typeface="Times New Roman" charset="0"/>
            </a:endParaRPr>
          </a:p>
          <a:p>
            <a:r>
              <a:rPr lang="en-US" altLang="en-US">
                <a:latin typeface="Times New Roman" charset="0"/>
              </a:rPr>
              <a:t>	2. Communicate in a respectful way.</a:t>
            </a:r>
            <a:endParaRPr lang="en-IN" altLang="en-US">
              <a:latin typeface="Times New Roman" charset="0"/>
            </a:endParaRPr>
          </a:p>
          <a:p>
            <a:r>
              <a:rPr lang="en-US" altLang="en-US">
                <a:latin typeface="Times New Roman" charset="0"/>
              </a:rPr>
              <a:t>	3. Understand how to communicate effectively with coworkers from various backgrounds.</a:t>
            </a:r>
            <a:endParaRPr lang="en-IN" altLang="en-US">
              <a:latin typeface="Times New Roman" charset="0"/>
            </a:endParaRPr>
          </a:p>
          <a:p>
            <a:r>
              <a:rPr lang="en-US" altLang="en-US">
                <a:latin typeface="Times New Roman" charset="0"/>
              </a:rPr>
              <a:t>B. Avoiding sexual harassment</a:t>
            </a:r>
            <a:endParaRPr lang="en-IN" altLang="en-US">
              <a:latin typeface="Times New Roman" charset="0"/>
            </a:endParaRPr>
          </a:p>
          <a:p>
            <a:r>
              <a:rPr lang="en-US" altLang="en-US">
                <a:latin typeface="Times New Roman" charset="0"/>
              </a:rPr>
              <a:t>	1. Two types of sexual harassment:</a:t>
            </a:r>
            <a:endParaRPr lang="en-IN" altLang="en-US">
              <a:latin typeface="Times New Roman" charset="0"/>
            </a:endParaRPr>
          </a:p>
          <a:p>
            <a:r>
              <a:rPr lang="en-US" altLang="en-US">
                <a:latin typeface="Times New Roman" charset="0"/>
              </a:rPr>
              <a:t>		a. Quid pro quo</a:t>
            </a:r>
            <a:endParaRPr lang="en-IN" altLang="en-US">
              <a:latin typeface="Times New Roman" charset="0"/>
            </a:endParaRPr>
          </a:p>
          <a:p>
            <a:r>
              <a:rPr lang="en-US" altLang="en-US">
                <a:latin typeface="Times New Roman" charset="0"/>
              </a:rPr>
              <a:t>			i. The harasser requests sexual favors in exchange for something else, such as a promotion.</a:t>
            </a:r>
            <a:endParaRPr lang="en-IN" altLang="en-US">
              <a:latin typeface="Times New Roman" charset="0"/>
            </a:endParaRPr>
          </a:p>
          <a:p>
            <a:r>
              <a:rPr lang="en-US" altLang="en-US">
                <a:latin typeface="Times New Roman" charset="0"/>
              </a:rPr>
              <a:t>		b. Hostile work environment</a:t>
            </a:r>
            <a:endParaRPr lang="en-IN" altLang="en-US">
              <a:latin typeface="Times New Roman" charset="0"/>
            </a:endParaRPr>
          </a:p>
          <a:p>
            <a:r>
              <a:rPr lang="en-US" altLang="en-US">
                <a:latin typeface="Times New Roman" charset="0"/>
              </a:rPr>
              <a:t>			i. Jokes, touching, leering, requests for a date, talking about body parts</a:t>
            </a:r>
            <a:endParaRPr lang="en-IN" altLang="en-US">
              <a:latin typeface="Times New Roman" charset="0"/>
            </a:endParaRPr>
          </a:p>
          <a:p>
            <a:r>
              <a:rPr lang="en-US" altLang="en-US">
                <a:latin typeface="Times New Roman" charset="0"/>
              </a:rPr>
              <a:t>	2. The intent of the harasser does not matter, but rather the perception of the act and the impact the behavior has on someone else.</a:t>
            </a:r>
            <a:endParaRPr lang="en-IN" altLang="en-US">
              <a:latin typeface="Times New Roman" charset="0"/>
            </a:endParaRPr>
          </a:p>
          <a:p>
            <a:r>
              <a:rPr lang="en-US" altLang="en-US">
                <a:latin typeface="Times New Roman" charset="0"/>
              </a:rPr>
              <a:t>	3.  Because EMTs and other public safety professionals depend on one another for their safety, it is especially important for you to develop nonadversarial relationships with coworkers.</a:t>
            </a:r>
            <a:endParaRPr lang="en-IN" altLang="en-US">
              <a:latin typeface="Times New Roman" charset="0"/>
            </a:endParaRPr>
          </a:p>
          <a:p>
            <a:r>
              <a:rPr lang="en-US" altLang="en-US">
                <a:latin typeface="Times New Roman" charset="0"/>
              </a:rPr>
              <a:t>	4. Report harassment to your supervisor immediately.</a:t>
            </a:r>
          </a:p>
        </p:txBody>
      </p:sp>
    </p:spTree>
    <p:extLst>
      <p:ext uri="{BB962C8B-B14F-4D97-AF65-F5344CB8AC3E}">
        <p14:creationId xmlns:p14="http://schemas.microsoft.com/office/powerpoint/2010/main" val="1273351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C. Substance abuse</a:t>
            </a:r>
            <a:endParaRPr lang="en-IN" altLang="en-US">
              <a:latin typeface="Times New Roman" charset="0"/>
            </a:endParaRPr>
          </a:p>
          <a:p>
            <a:r>
              <a:rPr lang="en-US" altLang="en-US">
                <a:latin typeface="Times New Roman" charset="0"/>
              </a:rPr>
              <a:t>	1. Increases risks of accidents and tension</a:t>
            </a:r>
            <a:endParaRPr lang="en-IN" altLang="en-US">
              <a:latin typeface="Times New Roman" charset="0"/>
            </a:endParaRPr>
          </a:p>
          <a:p>
            <a:r>
              <a:rPr lang="en-US" altLang="en-US">
                <a:latin typeface="Times New Roman" charset="0"/>
              </a:rPr>
              <a:t>	2. Causes poor treatment decisions</a:t>
            </a:r>
            <a:endParaRPr lang="en-IN" altLang="en-US">
              <a:latin typeface="Times New Roman" charset="0"/>
            </a:endParaRPr>
          </a:p>
          <a:p>
            <a:r>
              <a:rPr lang="en-US" altLang="en-US">
                <a:latin typeface="Times New Roman" charset="0"/>
              </a:rPr>
              <a:t>	3. Seek help, or find a way to confront an addicted coworker.</a:t>
            </a:r>
            <a:endParaRPr lang="en-IN" altLang="en-US">
              <a:latin typeface="Times New Roman" charset="0"/>
            </a:endParaRPr>
          </a:p>
          <a:p>
            <a:r>
              <a:rPr lang="en-US" altLang="en-US">
                <a:latin typeface="Times New Roman" charset="0"/>
              </a:rPr>
              <a:t>	4. Allowing it to go on poses a tremendous hazard to the public.</a:t>
            </a:r>
            <a:endParaRPr lang="en-IN" altLang="en-US">
              <a:latin typeface="Times New Roman" charset="0"/>
            </a:endParaRPr>
          </a:p>
          <a:p>
            <a:r>
              <a:rPr lang="en-US" altLang="en-US">
                <a:latin typeface="Times New Roman" charset="0"/>
              </a:rPr>
              <a:t>	5. Employee assistance programs (EAPs) are often available.</a:t>
            </a:r>
            <a:endParaRPr lang="en-IN" altLang="en-US">
              <a:latin typeface="Times New Roman" charset="0"/>
            </a:endParaRPr>
          </a:p>
          <a:p>
            <a:r>
              <a:rPr lang="en-US" altLang="en-US">
                <a:latin typeface="Times New Roman" charset="0"/>
              </a:rPr>
              <a:t>D. Suicide prevention</a:t>
            </a:r>
            <a:endParaRPr lang="en-IN" altLang="en-US">
              <a:latin typeface="Times New Roman" charset="0"/>
            </a:endParaRPr>
          </a:p>
          <a:p>
            <a:r>
              <a:rPr lang="en-US" altLang="en-US">
                <a:latin typeface="Times New Roman" charset="0"/>
              </a:rPr>
              <a:t>	1. A combination of cumulative stress and acute, intense stress can weigh heavily on EMS providers.</a:t>
            </a:r>
            <a:endParaRPr lang="en-IN" altLang="en-US">
              <a:latin typeface="Times New Roman" charset="0"/>
            </a:endParaRPr>
          </a:p>
          <a:p>
            <a:r>
              <a:rPr lang="en-US" altLang="en-US">
                <a:latin typeface="Times New Roman" charset="0"/>
              </a:rPr>
              <a:t>	2. If you or a colleague expresses suicidal ideations, you should seek professional help.</a:t>
            </a:r>
            <a:endParaRPr lang="en-IN" altLang="en-US">
              <a:latin typeface="Times New Roman" charset="0"/>
            </a:endParaRPr>
          </a:p>
          <a:p>
            <a:r>
              <a:rPr lang="en-US" altLang="en-US">
                <a:latin typeface="Times New Roman" charset="0"/>
              </a:rPr>
              <a:t>E. Injury and illness prevention</a:t>
            </a:r>
            <a:endParaRPr lang="en-IN" altLang="en-US">
              <a:latin typeface="Times New Roman" charset="0"/>
            </a:endParaRPr>
          </a:p>
          <a:p>
            <a:r>
              <a:rPr lang="en-US" altLang="en-US">
                <a:latin typeface="Times New Roman" charset="0"/>
              </a:rPr>
              <a:t>	1. Many EMS departments have established injury and illness prevention programs.</a:t>
            </a:r>
            <a:endParaRPr lang="en-IN" altLang="en-US">
              <a:latin typeface="Times New Roman" charset="0"/>
            </a:endParaRPr>
          </a:p>
          <a:p>
            <a:r>
              <a:rPr lang="en-US" altLang="en-US">
                <a:latin typeface="Times New Roman" charset="0"/>
              </a:rPr>
              <a:t>	2. Each program should include six interrelated and interdependent elements: </a:t>
            </a:r>
            <a:endParaRPr lang="en-IN" altLang="en-US">
              <a:latin typeface="Times New Roman" charset="0"/>
            </a:endParaRPr>
          </a:p>
          <a:p>
            <a:r>
              <a:rPr lang="en-US" altLang="en-US">
                <a:latin typeface="Times New Roman" charset="0"/>
              </a:rPr>
              <a:t>		a. Management leadership</a:t>
            </a:r>
            <a:endParaRPr lang="en-IN" altLang="en-US">
              <a:latin typeface="Times New Roman" charset="0"/>
            </a:endParaRPr>
          </a:p>
          <a:p>
            <a:r>
              <a:rPr lang="en-US" altLang="en-US">
                <a:latin typeface="Times New Roman" charset="0"/>
              </a:rPr>
              <a:t>		b. Worker participation</a:t>
            </a:r>
            <a:endParaRPr lang="en-IN" altLang="en-US">
              <a:latin typeface="Times New Roman" charset="0"/>
            </a:endParaRPr>
          </a:p>
          <a:p>
            <a:r>
              <a:rPr lang="en-US" altLang="en-US">
                <a:latin typeface="Times New Roman" charset="0"/>
              </a:rPr>
              <a:t>		c. Hazard identification and assessment</a:t>
            </a:r>
            <a:endParaRPr lang="en-IN" altLang="en-US">
              <a:latin typeface="Times New Roman" charset="0"/>
            </a:endParaRPr>
          </a:p>
          <a:p>
            <a:r>
              <a:rPr lang="en-US" altLang="en-US">
                <a:latin typeface="Times New Roman" charset="0"/>
              </a:rPr>
              <a:t>		d. Hazard prevention and control</a:t>
            </a:r>
            <a:endParaRPr lang="en-IN" altLang="en-US">
              <a:latin typeface="Times New Roman" charset="0"/>
            </a:endParaRPr>
          </a:p>
          <a:p>
            <a:r>
              <a:rPr lang="en-US" altLang="en-US">
                <a:latin typeface="Times New Roman" charset="0"/>
              </a:rPr>
              <a:t>		e. Education and training</a:t>
            </a:r>
            <a:endParaRPr lang="en-IN" altLang="en-US">
              <a:latin typeface="Times New Roman" charset="0"/>
            </a:endParaRPr>
          </a:p>
          <a:p>
            <a:r>
              <a:rPr lang="en-US" altLang="en-US">
                <a:latin typeface="Times New Roman" charset="0"/>
              </a:rPr>
              <a:t>		f. Program evaluation and improvement</a:t>
            </a:r>
          </a:p>
        </p:txBody>
      </p:sp>
    </p:spTree>
    <p:extLst>
      <p:ext uri="{BB962C8B-B14F-4D97-AF65-F5344CB8AC3E}">
        <p14:creationId xmlns:p14="http://schemas.microsoft.com/office/powerpoint/2010/main" val="1536891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595999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05396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516180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760356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423490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847086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30893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H. Stress management refers to tactics that have been shown to alleviate or eliminate stress reactions. They may involve changing a few habits, changing your attitude, and perseverance.</a:t>
            </a:r>
            <a:endParaRPr lang="en-IN" altLang="en-US">
              <a:latin typeface="Times New Roman" charset="0"/>
            </a:endParaRPr>
          </a:p>
          <a:p>
            <a:r>
              <a:rPr lang="en-US" altLang="en-US">
                <a:latin typeface="Times New Roman" charset="0"/>
              </a:rPr>
              <a:t>	1. Strategies to manage stress</a:t>
            </a:r>
            <a:endParaRPr lang="en-IN" altLang="en-US">
              <a:latin typeface="Times New Roman" charset="0"/>
            </a:endParaRPr>
          </a:p>
          <a:p>
            <a:r>
              <a:rPr lang="en-US" altLang="en-US">
                <a:latin typeface="Times New Roman" charset="0"/>
              </a:rPr>
              <a:t>		a. Minimize or eliminate stressors as much as possible.</a:t>
            </a:r>
            <a:endParaRPr lang="en-IN" altLang="en-US">
              <a:latin typeface="Times New Roman" charset="0"/>
            </a:endParaRPr>
          </a:p>
          <a:p>
            <a:r>
              <a:rPr lang="en-US" altLang="en-US">
                <a:latin typeface="Times New Roman" charset="0"/>
              </a:rPr>
              <a:t>		b. Change partners to avoid a negative or hostile personality.</a:t>
            </a:r>
            <a:endParaRPr lang="en-IN" altLang="en-US">
              <a:latin typeface="Times New Roman" charset="0"/>
            </a:endParaRPr>
          </a:p>
          <a:p>
            <a:r>
              <a:rPr lang="en-US" altLang="en-US">
                <a:latin typeface="Times New Roman" charset="0"/>
              </a:rPr>
              <a:t>		c. Change work hours.</a:t>
            </a:r>
            <a:endParaRPr lang="en-IN" altLang="en-US">
              <a:latin typeface="Times New Roman" charset="0"/>
            </a:endParaRPr>
          </a:p>
          <a:p>
            <a:r>
              <a:rPr lang="en-US" altLang="en-US">
                <a:latin typeface="Times New Roman" charset="0"/>
              </a:rPr>
              <a:t>		d. Change the work environment.</a:t>
            </a:r>
            <a:endParaRPr lang="en-IN" altLang="en-US">
              <a:latin typeface="Times New Roman" charset="0"/>
            </a:endParaRPr>
          </a:p>
          <a:p>
            <a:r>
              <a:rPr lang="en-US" altLang="en-US">
                <a:latin typeface="Times New Roman" charset="0"/>
              </a:rPr>
              <a:t>		e. Cut back on overtime.</a:t>
            </a:r>
            <a:endParaRPr lang="en-IN" altLang="en-US">
              <a:latin typeface="Times New Roman" charset="0"/>
            </a:endParaRPr>
          </a:p>
          <a:p>
            <a:r>
              <a:rPr lang="en-US" altLang="en-US">
                <a:latin typeface="Times New Roman" charset="0"/>
              </a:rPr>
              <a:t>		f. Change your attitude about the stressor.</a:t>
            </a:r>
            <a:endParaRPr lang="en-IN" altLang="en-US">
              <a:latin typeface="Times New Roman" charset="0"/>
            </a:endParaRPr>
          </a:p>
          <a:p>
            <a:r>
              <a:rPr lang="en-US" altLang="en-US">
                <a:latin typeface="Times New Roman" charset="0"/>
              </a:rPr>
              <a:t>		g. Talk about your feelings with people you trust.</a:t>
            </a:r>
          </a:p>
          <a:p>
            <a:pPr lvl="1"/>
            <a:r>
              <a:rPr lang="en-US" altLang="en-US">
                <a:latin typeface="Times New Roman" charset="0"/>
              </a:rPr>
              <a:t>		</a:t>
            </a:r>
          </a:p>
        </p:txBody>
      </p:sp>
    </p:spTree>
    <p:extLst>
      <p:ext uri="{BB962C8B-B14F-4D97-AF65-F5344CB8AC3E}">
        <p14:creationId xmlns:p14="http://schemas.microsoft.com/office/powerpoint/2010/main" val="1182662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470737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600288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5439021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183602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2994444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0021017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4035028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067030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7400173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39376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h. Seek professional counseling if needed.</a:t>
            </a:r>
            <a:endParaRPr lang="en-IN" altLang="en-US">
              <a:latin typeface="Times New Roman" charset="0"/>
            </a:endParaRPr>
          </a:p>
          <a:p>
            <a:r>
              <a:rPr lang="en-US" altLang="en-US">
                <a:latin typeface="Times New Roman" charset="0"/>
              </a:rPr>
              <a:t>i. Do not obsess over frustrating situations that you are unable to change, such as relapsing alcoholics and nursing home transfers; focus on delivering high-quality care. </a:t>
            </a:r>
            <a:endParaRPr lang="en-IN" altLang="en-US">
              <a:latin typeface="Times New Roman" charset="0"/>
            </a:endParaRPr>
          </a:p>
          <a:p>
            <a:r>
              <a:rPr lang="en-US" altLang="en-US">
                <a:latin typeface="Times New Roman" charset="0"/>
              </a:rPr>
              <a:t>j. Try to adopt a relaxed, philosophical outlook.</a:t>
            </a:r>
            <a:endParaRPr lang="en-IN" altLang="en-US">
              <a:latin typeface="Times New Roman" charset="0"/>
            </a:endParaRPr>
          </a:p>
          <a:p>
            <a:r>
              <a:rPr lang="en-US" altLang="en-US">
                <a:latin typeface="Times New Roman" charset="0"/>
              </a:rPr>
              <a:t>k. Expand your social support system beyond your coworkers.</a:t>
            </a:r>
            <a:endParaRPr lang="en-IN" altLang="en-US">
              <a:latin typeface="Times New Roman" charset="0"/>
            </a:endParaRPr>
          </a:p>
          <a:p>
            <a:r>
              <a:rPr lang="en-US" altLang="en-US">
                <a:latin typeface="Times New Roman" charset="0"/>
              </a:rPr>
              <a:t>l. Develop friends and interests outside emergency services.</a:t>
            </a:r>
            <a:endParaRPr lang="en-IN" altLang="en-US">
              <a:latin typeface="Times New Roman" charset="0"/>
            </a:endParaRPr>
          </a:p>
          <a:p>
            <a:r>
              <a:rPr lang="en-US" altLang="en-US">
                <a:latin typeface="Times New Roman" charset="0"/>
              </a:rPr>
              <a:t>m. Minimize the physical response to stress by using various techniques: </a:t>
            </a:r>
            <a:endParaRPr lang="en-IN" altLang="en-US">
              <a:latin typeface="Times New Roman" charset="0"/>
            </a:endParaRPr>
          </a:p>
          <a:p>
            <a:r>
              <a:rPr lang="en-US" altLang="en-US">
                <a:latin typeface="Times New Roman" charset="0"/>
              </a:rPr>
              <a:t>	i. Periodic stretching or yoga</a:t>
            </a:r>
            <a:endParaRPr lang="en-IN" altLang="en-US">
              <a:latin typeface="Times New Roman" charset="0"/>
            </a:endParaRPr>
          </a:p>
          <a:p>
            <a:r>
              <a:rPr lang="en-US" altLang="en-US">
                <a:latin typeface="Times New Roman" charset="0"/>
              </a:rPr>
              <a:t>	ii. Slow, deep breathing</a:t>
            </a:r>
            <a:endParaRPr lang="en-IN" altLang="en-US">
              <a:latin typeface="Times New Roman" charset="0"/>
            </a:endParaRPr>
          </a:p>
          <a:p>
            <a:r>
              <a:rPr lang="en-US" altLang="en-US">
                <a:latin typeface="Times New Roman" charset="0"/>
              </a:rPr>
              <a:t>	iii. Regular physical exercise (150 minutes per week, including cardiovascular effort)</a:t>
            </a:r>
            <a:endParaRPr lang="en-IN" altLang="en-US">
              <a:latin typeface="Times New Roman" charset="0"/>
            </a:endParaRPr>
          </a:p>
          <a:p>
            <a:r>
              <a:rPr lang="en-US" altLang="en-US">
                <a:latin typeface="Times New Roman" charset="0"/>
              </a:rPr>
              <a:t>	iv. Progressive muscle relaxation</a:t>
            </a:r>
            <a:endParaRPr lang="en-IN" altLang="en-US">
              <a:latin typeface="Times New Roman" charset="0"/>
            </a:endParaRPr>
          </a:p>
          <a:p>
            <a:r>
              <a:rPr lang="en-US" altLang="en-US">
                <a:latin typeface="Times New Roman" charset="0"/>
              </a:rPr>
              <a:t>	v. Meditation</a:t>
            </a:r>
            <a:endParaRPr lang="en-IN" altLang="en-US">
              <a:latin typeface="Times New Roman" charset="0"/>
            </a:endParaRPr>
          </a:p>
          <a:p>
            <a:r>
              <a:rPr lang="en-US" altLang="en-US">
                <a:latin typeface="Times New Roman" charset="0"/>
              </a:rPr>
              <a:t>	vi. Limiting intake of caffeine, alcohol, and tobacco use</a:t>
            </a:r>
          </a:p>
        </p:txBody>
      </p:sp>
    </p:spTree>
    <p:extLst>
      <p:ext uri="{BB962C8B-B14F-4D97-AF65-F5344CB8AC3E}">
        <p14:creationId xmlns:p14="http://schemas.microsoft.com/office/powerpoint/2010/main" val="20558375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081461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4290516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6138390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814059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8305420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764280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9184019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6173589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043059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72270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I. Nutrition</a:t>
            </a:r>
            <a:endParaRPr lang="en-IN" altLang="en-US">
              <a:latin typeface="Times New Roman" charset="0"/>
            </a:endParaRPr>
          </a:p>
          <a:p>
            <a:r>
              <a:rPr lang="en-US" altLang="en-US">
                <a:latin typeface="Times New Roman" charset="0"/>
              </a:rPr>
              <a:t>	1. Your body’s three sources of fuel—carbohydrates, fat, and protein—are consumed in increased quantities during stress, particularly if physical activity is involved. </a:t>
            </a:r>
            <a:endParaRPr lang="en-IN" altLang="en-US">
              <a:latin typeface="Times New Roman" charset="0"/>
            </a:endParaRPr>
          </a:p>
          <a:p>
            <a:r>
              <a:rPr lang="en-US" altLang="en-US">
                <a:latin typeface="Times New Roman" charset="0"/>
              </a:rPr>
              <a:t>	2. To perform efficiently, you must eat nutritious food. Food is the fuel that makes the body run.</a:t>
            </a:r>
            <a:endParaRPr lang="en-IN" altLang="en-US">
              <a:latin typeface="Times New Roman" charset="0"/>
            </a:endParaRPr>
          </a:p>
          <a:p>
            <a:r>
              <a:rPr lang="en-US" altLang="en-US">
                <a:latin typeface="Times New Roman" charset="0"/>
              </a:rPr>
              <a:t>	3. Limit your consumption of sugar, fats, sodium, and alcohol.</a:t>
            </a:r>
            <a:endParaRPr lang="en-IN" altLang="en-US">
              <a:latin typeface="Times New Roman" charset="0"/>
            </a:endParaRPr>
          </a:p>
          <a:p>
            <a:r>
              <a:rPr lang="en-US" altLang="en-US">
                <a:latin typeface="Times New Roman" charset="0"/>
              </a:rPr>
              <a:t>	4. Complex carbohydrates rank next to simple sugars in their ability to produce energy. Complex carbohydrates such as pasta, rice, and vegetables are among the most reliable sources for long-term energy production.</a:t>
            </a:r>
            <a:endParaRPr lang="en-IN" altLang="en-US">
              <a:latin typeface="Times New Roman" charset="0"/>
            </a:endParaRPr>
          </a:p>
          <a:p>
            <a:r>
              <a:rPr lang="en-US" altLang="en-US">
                <a:latin typeface="Times New Roman" charset="0"/>
              </a:rPr>
              <a:t>	5. Fats are easily converted to energy, but eating too much fat can lead to obesity, cardiac disease, and other long-term health problems. </a:t>
            </a:r>
            <a:endParaRPr lang="en-IN" altLang="en-US">
              <a:latin typeface="Times New Roman" charset="0"/>
            </a:endParaRPr>
          </a:p>
          <a:p>
            <a:r>
              <a:rPr lang="en-US" altLang="en-US">
                <a:latin typeface="Times New Roman" charset="0"/>
              </a:rPr>
              <a:t>J. Exercise and relaxation</a:t>
            </a:r>
            <a:endParaRPr lang="en-IN" altLang="en-US">
              <a:latin typeface="Times New Roman" charset="0"/>
            </a:endParaRPr>
          </a:p>
          <a:p>
            <a:r>
              <a:rPr lang="en-US" altLang="en-US">
                <a:latin typeface="Times New Roman" charset="0"/>
              </a:rPr>
              <a:t>	1. Regular exercise will enhance the benefits of maintaining good nutrition and adequate hydration. </a:t>
            </a:r>
            <a:endParaRPr lang="en-IN" altLang="en-US">
              <a:latin typeface="Times New Roman" charset="0"/>
            </a:endParaRPr>
          </a:p>
          <a:p>
            <a:r>
              <a:rPr lang="en-US" altLang="en-US">
                <a:latin typeface="Times New Roman" charset="0"/>
              </a:rPr>
              <a:t>	2. When you are in good physical condition, you can handle stress more easily. </a:t>
            </a:r>
            <a:endParaRPr lang="en-IN" altLang="en-US">
              <a:latin typeface="Times New Roman" charset="0"/>
            </a:endParaRPr>
          </a:p>
          <a:p>
            <a:r>
              <a:rPr lang="en-US" altLang="en-US">
                <a:latin typeface="Times New Roman" charset="0"/>
              </a:rPr>
              <a:t>	3. Exercise will help you maintain the strength to lift patients and heavy equipment.</a:t>
            </a:r>
            <a:endParaRPr lang="en-IN" altLang="en-US">
              <a:latin typeface="Times New Roman" charset="0"/>
            </a:endParaRPr>
          </a:p>
          <a:p>
            <a:r>
              <a:rPr lang="en-US" altLang="en-US">
                <a:latin typeface="Times New Roman" charset="0"/>
              </a:rPr>
              <a:t>K. Sleep</a:t>
            </a:r>
            <a:endParaRPr lang="en-IN" altLang="en-US">
              <a:latin typeface="Times New Roman" charset="0"/>
            </a:endParaRPr>
          </a:p>
          <a:p>
            <a:r>
              <a:rPr lang="en-US" altLang="en-US">
                <a:latin typeface="Times New Roman" charset="0"/>
              </a:rPr>
              <a:t>	1. Sleep should be regular and uninterrupted. </a:t>
            </a:r>
            <a:endParaRPr lang="en-IN" altLang="en-US">
              <a:latin typeface="Times New Roman" charset="0"/>
            </a:endParaRPr>
          </a:p>
          <a:p>
            <a:r>
              <a:rPr lang="en-US" altLang="en-US">
                <a:latin typeface="Times New Roman" charset="0"/>
              </a:rPr>
              <a:t>	2. Limit your caffeine and alcohol intake and tobacco use.</a:t>
            </a:r>
            <a:endParaRPr lang="en-IN" altLang="en-US">
              <a:latin typeface="Times New Roman" charset="0"/>
            </a:endParaRPr>
          </a:p>
          <a:p>
            <a:r>
              <a:rPr lang="en-US" altLang="en-US">
                <a:latin typeface="Times New Roman" charset="0"/>
              </a:rPr>
              <a:t>	3. Eight straight hours of sleep may not be possible, but three sleep episodes of 2 to 3 hours each will provide similar effects. </a:t>
            </a:r>
            <a:endParaRPr lang="en-IN" altLang="en-US">
              <a:latin typeface="Times New Roman" charset="0"/>
            </a:endParaRPr>
          </a:p>
          <a:p>
            <a:r>
              <a:rPr lang="en-US" altLang="en-US">
                <a:latin typeface="Times New Roman" charset="0"/>
              </a:rPr>
              <a:t>	4. Routine exercise will promote the needed fatigue for restful sleep.</a:t>
            </a:r>
            <a:endParaRPr lang="en-IN" altLang="en-US">
              <a:latin typeface="Times New Roman" charset="0"/>
            </a:endParaRPr>
          </a:p>
          <a:p>
            <a:r>
              <a:rPr lang="en-US" altLang="en-US">
                <a:latin typeface="Times New Roman" charset="0"/>
              </a:rPr>
              <a:t>L. Disease prevention</a:t>
            </a:r>
            <a:endParaRPr lang="en-IN" altLang="en-US">
              <a:latin typeface="Times New Roman" charset="0"/>
            </a:endParaRPr>
          </a:p>
          <a:p>
            <a:r>
              <a:rPr lang="en-US" altLang="en-US">
                <a:latin typeface="Times New Roman" charset="0"/>
              </a:rPr>
              <a:t>	1. Know your family’s health history. The most common hereditary health factors are heart disease and cancer. Share this information with your personal physician.</a:t>
            </a:r>
            <a:endParaRPr lang="en-IN" altLang="en-US">
              <a:latin typeface="Times New Roman" charset="0"/>
            </a:endParaRPr>
          </a:p>
          <a:p>
            <a:r>
              <a:rPr lang="en-US" altLang="en-US">
                <a:latin typeface="Times New Roman" charset="0"/>
              </a:rPr>
              <a:t>	2. Lifestyle can be adjusted if necessary to help prevent disease. </a:t>
            </a:r>
            <a:endParaRPr lang="en-IN" altLang="en-US">
              <a:latin typeface="Times New Roman" charset="0"/>
            </a:endParaRPr>
          </a:p>
          <a:p>
            <a:r>
              <a:rPr lang="en-US" altLang="en-US">
                <a:latin typeface="Times New Roman" charset="0"/>
              </a:rPr>
              <a:t>M. Balancing work, family, and health</a:t>
            </a:r>
            <a:endParaRPr lang="en-IN" altLang="en-US">
              <a:latin typeface="Times New Roman" charset="0"/>
            </a:endParaRPr>
          </a:p>
          <a:p>
            <a:r>
              <a:rPr lang="en-US" altLang="en-US">
                <a:latin typeface="Times New Roman" charset="0"/>
              </a:rPr>
              <a:t>	1. When possible, rotate your schedule to give yourself time off. </a:t>
            </a:r>
            <a:endParaRPr lang="en-IN" altLang="en-US">
              <a:latin typeface="Times New Roman" charset="0"/>
            </a:endParaRPr>
          </a:p>
          <a:p>
            <a:r>
              <a:rPr lang="en-US" altLang="en-US">
                <a:latin typeface="Times New Roman" charset="0"/>
              </a:rPr>
              <a:t>	2. Take vacations. </a:t>
            </a:r>
            <a:endParaRPr lang="en-IN" altLang="en-US">
              <a:latin typeface="Times New Roman" charset="0"/>
            </a:endParaRPr>
          </a:p>
          <a:p>
            <a:r>
              <a:rPr lang="en-US" altLang="en-US">
                <a:latin typeface="Times New Roman" charset="0"/>
              </a:rPr>
              <a:t>	3. If at any point you feel the stress of work is more than you can handle, seek help.</a:t>
            </a:r>
          </a:p>
          <a:p>
            <a:endParaRPr lang="en-US" altLang="en-US">
              <a:latin typeface="Times New Roman" charset="0"/>
            </a:endParaRPr>
          </a:p>
        </p:txBody>
      </p:sp>
    </p:spTree>
    <p:extLst>
      <p:ext uri="{BB962C8B-B14F-4D97-AF65-F5344CB8AC3E}">
        <p14:creationId xmlns:p14="http://schemas.microsoft.com/office/powerpoint/2010/main" val="15980457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554278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5246593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753068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8276260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6592222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6800528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7395579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452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III. Infectious and Communicable Diseases</a:t>
            </a:r>
          </a:p>
          <a:p>
            <a:r>
              <a:rPr lang="en-US" altLang="en-US">
                <a:latin typeface="Times New Roman" charset="0"/>
              </a:rPr>
              <a:t>A. An infectious disease is caused by harmful organisms within the body.</a:t>
            </a:r>
            <a:endParaRPr lang="en-IN" altLang="en-US">
              <a:latin typeface="Times New Roman" charset="0"/>
            </a:endParaRPr>
          </a:p>
          <a:p>
            <a:r>
              <a:rPr lang="en-US" altLang="en-US">
                <a:latin typeface="Times New Roman" charset="0"/>
              </a:rPr>
              <a:t>B. A communicable disease can be spread:</a:t>
            </a:r>
            <a:endParaRPr lang="en-IN" altLang="en-US">
              <a:latin typeface="Times New Roman" charset="0"/>
            </a:endParaRPr>
          </a:p>
          <a:p>
            <a:r>
              <a:rPr lang="en-US" altLang="en-US">
                <a:latin typeface="Times New Roman" charset="0"/>
              </a:rPr>
              <a:t>	1. From person to person</a:t>
            </a:r>
            <a:endParaRPr lang="en-IN" altLang="en-US">
              <a:latin typeface="Times New Roman" charset="0"/>
            </a:endParaRPr>
          </a:p>
          <a:p>
            <a:r>
              <a:rPr lang="en-US" altLang="en-US">
                <a:latin typeface="Times New Roman" charset="0"/>
              </a:rPr>
              <a:t>	2. From one species to another </a:t>
            </a:r>
            <a:endParaRPr lang="en-IN" altLang="en-US">
              <a:latin typeface="Times New Roman" charset="0"/>
            </a:endParaRPr>
          </a:p>
          <a:p>
            <a:r>
              <a:rPr lang="en-US" altLang="en-US">
                <a:latin typeface="Times New Roman" charset="0"/>
              </a:rPr>
              <a:t>C. Infection risk can be minimized by:</a:t>
            </a:r>
            <a:endParaRPr lang="en-IN" altLang="en-US">
              <a:latin typeface="Times New Roman" charset="0"/>
            </a:endParaRPr>
          </a:p>
          <a:p>
            <a:r>
              <a:rPr lang="en-US" altLang="en-US">
                <a:latin typeface="Times New Roman" charset="0"/>
              </a:rPr>
              <a:t>	1. Immunizations</a:t>
            </a:r>
            <a:endParaRPr lang="en-IN" altLang="en-US">
              <a:latin typeface="Times New Roman" charset="0"/>
            </a:endParaRPr>
          </a:p>
          <a:p>
            <a:r>
              <a:rPr lang="en-US" altLang="en-US">
                <a:latin typeface="Times New Roman" charset="0"/>
              </a:rPr>
              <a:t>	2. Protective techniques</a:t>
            </a:r>
            <a:endParaRPr lang="en-IN" altLang="en-US">
              <a:latin typeface="Times New Roman" charset="0"/>
            </a:endParaRPr>
          </a:p>
          <a:p>
            <a:r>
              <a:rPr lang="en-US" altLang="en-US">
                <a:latin typeface="Times New Roman" charset="0"/>
              </a:rPr>
              <a:t>	3. Handwashing</a:t>
            </a:r>
            <a:endParaRPr lang="en-IN" altLang="en-US">
              <a:latin typeface="Times New Roman" charset="0"/>
            </a:endParaRPr>
          </a:p>
          <a:p>
            <a:r>
              <a:rPr lang="en-US" altLang="en-US">
                <a:latin typeface="Times New Roman" charset="0"/>
              </a:rPr>
              <a:t>D. When these protective measures are used, the health care provider’s risk of contracting a serious disease is negligible. </a:t>
            </a:r>
          </a:p>
          <a:p>
            <a:endParaRPr lang="en-US" altLang="en-US">
              <a:latin typeface="Times New Roman" charset="0"/>
            </a:endParaRPr>
          </a:p>
        </p:txBody>
      </p:sp>
    </p:spTree>
    <p:extLst>
      <p:ext uri="{BB962C8B-B14F-4D97-AF65-F5344CB8AC3E}">
        <p14:creationId xmlns:p14="http://schemas.microsoft.com/office/powerpoint/2010/main" val="192485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E. Routes of transmission</a:t>
            </a:r>
            <a:endParaRPr lang="en-IN" altLang="en-US">
              <a:latin typeface="Times New Roman" charset="0"/>
            </a:endParaRPr>
          </a:p>
          <a:p>
            <a:r>
              <a:rPr lang="en-US" altLang="en-US">
                <a:latin typeface="Times New Roman" charset="0"/>
              </a:rPr>
              <a:t>	1. Transmission is the way an infectious disease is spread. </a:t>
            </a:r>
            <a:endParaRPr lang="en-IN" altLang="en-US">
              <a:latin typeface="Times New Roman" charset="0"/>
            </a:endParaRPr>
          </a:p>
          <a:p>
            <a:r>
              <a:rPr lang="en-US" altLang="en-US">
                <a:latin typeface="Times New Roman" charset="0"/>
              </a:rPr>
              <a:t>		a. Direct contact (eg, blood-borne pathogens)</a:t>
            </a:r>
            <a:endParaRPr lang="en-IN" altLang="en-US">
              <a:latin typeface="Times New Roman" charset="0"/>
            </a:endParaRPr>
          </a:p>
          <a:p>
            <a:r>
              <a:rPr lang="en-US" altLang="en-US">
                <a:latin typeface="Times New Roman" charset="0"/>
              </a:rPr>
              <a:t>		b. Indirect contact (eg, needle sticks)</a:t>
            </a:r>
            <a:endParaRPr lang="en-IN" altLang="en-US">
              <a:latin typeface="Times New Roman" charset="0"/>
            </a:endParaRPr>
          </a:p>
          <a:p>
            <a:r>
              <a:rPr lang="en-US" altLang="en-US">
                <a:latin typeface="Times New Roman" charset="0"/>
              </a:rPr>
              <a:t>		c. Airborne transmission (eg, sneezing)</a:t>
            </a:r>
            <a:endParaRPr lang="en-IN" altLang="en-US">
              <a:latin typeface="Times New Roman" charset="0"/>
            </a:endParaRPr>
          </a:p>
          <a:p>
            <a:r>
              <a:rPr lang="en-US" altLang="en-US">
                <a:latin typeface="Times New Roman" charset="0"/>
              </a:rPr>
              <a:t>		d. Foodborne transmission (eg, contaminated food)</a:t>
            </a:r>
            <a:endParaRPr lang="en-IN" altLang="en-US">
              <a:latin typeface="Times New Roman" charset="0"/>
            </a:endParaRPr>
          </a:p>
          <a:p>
            <a:r>
              <a:rPr lang="en-US" altLang="en-US">
                <a:latin typeface="Times New Roman" charset="0"/>
              </a:rPr>
              <a:t>		e. Vector-borne transmission (eg, fleas)</a:t>
            </a:r>
          </a:p>
          <a:p>
            <a:endParaRPr lang="en-US" altLang="en-US">
              <a:latin typeface="Times New Roman" charset="0"/>
            </a:endParaRPr>
          </a:p>
        </p:txBody>
      </p:sp>
    </p:spTree>
    <p:extLst>
      <p:ext uri="{BB962C8B-B14F-4D97-AF65-F5344CB8AC3E}">
        <p14:creationId xmlns:p14="http://schemas.microsoft.com/office/powerpoint/2010/main" val="127782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43" name="Rectangle 3"/>
          <p:cNvSpPr>
            <a:spLocks noGrp="1" noChangeArrowheads="1"/>
          </p:cNvSpPr>
          <p:nvPr>
            <p:ph type="subTitle" idx="1"/>
          </p:nvPr>
        </p:nvSpPr>
        <p:spPr>
          <a:xfrm>
            <a:off x="4572000" y="3657600"/>
            <a:ext cx="4648200" cy="1752600"/>
          </a:xfrm>
          <a:gradFill rotWithShape="0">
            <a:gsLst>
              <a:gs pos="0">
                <a:srgbClr val="66CCFF">
                  <a:alpha val="89998"/>
                </a:srgbClr>
              </a:gs>
              <a:gs pos="100000">
                <a:srgbClr val="0080FF">
                  <a:alpha val="14000"/>
                </a:srgbClr>
              </a:gs>
            </a:gsLst>
            <a:lin ang="2700000" scaled="1"/>
          </a:gradFill>
          <a:ln w="9525">
            <a:noFill/>
          </a:ln>
          <a:extLst/>
        </p:spPr>
        <p:txBody>
          <a:bodyPr lIns="91440" tIns="45720" bIns="45720"/>
          <a:lstStyle>
            <a:lvl1pPr marL="0" indent="0">
              <a:lnSpc>
                <a:spcPct val="105000"/>
              </a:lnSpc>
              <a:buFontTx/>
              <a:buNone/>
              <a:defRPr sz="3600">
                <a:solidFill>
                  <a:schemeClr val="bg1"/>
                </a:solidFill>
              </a:defRPr>
            </a:lvl1pPr>
          </a:lstStyle>
          <a:p>
            <a:pPr lvl="0"/>
            <a:r>
              <a:rPr lang="en-US" noProof="0" dirty="0" smtClean="0"/>
              <a:t>Click to edit Master subtitle style</a:t>
            </a:r>
          </a:p>
        </p:txBody>
      </p:sp>
      <p:sp>
        <p:nvSpPr>
          <p:cNvPr id="128003" name="Rectangle 2"/>
          <p:cNvSpPr>
            <a:spLocks noGrp="1" noChangeArrowheads="1"/>
          </p:cNvSpPr>
          <p:nvPr>
            <p:ph type="ctrTitle"/>
          </p:nvPr>
        </p:nvSpPr>
        <p:spPr>
          <a:xfrm>
            <a:off x="4572000" y="2362200"/>
            <a:ext cx="4343400" cy="990600"/>
          </a:xfrm>
        </p:spPr>
        <p:txBody>
          <a:bodyPr anchor="t"/>
          <a:lstStyle>
            <a:lvl1pPr algn="l">
              <a:defRPr>
                <a:effectLst>
                  <a:outerShdw blurRad="38100" dist="38100" dir="2700000" algn="tl">
                    <a:srgbClr val="C0C0C0"/>
                  </a:outerShdw>
                </a:effectLst>
              </a:defRPr>
            </a:lvl1pPr>
          </a:lstStyle>
          <a:p>
            <a:pPr lvl="0"/>
            <a:r>
              <a:rPr lang="en-US" noProof="0" smtClean="0"/>
              <a:t>Click to edit Master title style</a:t>
            </a:r>
          </a:p>
        </p:txBody>
      </p:sp>
    </p:spTree>
    <p:extLst>
      <p:ext uri="{BB962C8B-B14F-4D97-AF65-F5344CB8AC3E}">
        <p14:creationId xmlns:p14="http://schemas.microsoft.com/office/powerpoint/2010/main" val="22575753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357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55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840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429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736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28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447800"/>
            <a:ext cx="7772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83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25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323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86954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054" r:id="rId1"/>
    <p:sldLayoutId id="2147484045" r:id="rId2"/>
    <p:sldLayoutId id="2147484046" r:id="rId3"/>
    <p:sldLayoutId id="2147484047" r:id="rId4"/>
    <p:sldLayoutId id="2147484048" r:id="rId5"/>
    <p:sldLayoutId id="2147484055" r:id="rId6"/>
    <p:sldLayoutId id="2147484049" r:id="rId7"/>
    <p:sldLayoutId id="2147484050" r:id="rId8"/>
    <p:sldLayoutId id="2147484051" r:id="rId9"/>
    <p:sldLayoutId id="2147484052" r:id="rId10"/>
    <p:sldLayoutId id="2147484053" r:id="rId11"/>
  </p:sldLayoutIdLst>
  <p:hf sldNum="0" hdr="0" dt="0"/>
  <p:txStyles>
    <p:titleStyle>
      <a:lvl1pPr algn="ctr" rtl="0" eaLnBrk="0" fontAlgn="base" hangingPunct="0">
        <a:lnSpc>
          <a:spcPct val="90000"/>
        </a:lnSpc>
        <a:spcBef>
          <a:spcPct val="0"/>
        </a:spcBef>
        <a:spcAft>
          <a:spcPct val="0"/>
        </a:spcAft>
        <a:defRPr sz="4000" b="1">
          <a:solidFill>
            <a:srgbClr val="C1500B"/>
          </a:solidFill>
          <a:latin typeface="+mj-lt"/>
          <a:ea typeface="+mj-ea"/>
          <a:cs typeface="+mj-cs"/>
        </a:defRPr>
      </a:lvl1pPr>
      <a:lvl2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defRPr>
      </a:lvl2pPr>
      <a:lvl3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defRPr>
      </a:lvl3pPr>
      <a:lvl4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defRPr>
      </a:lvl4pPr>
      <a:lvl5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mn-cs"/>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defRPr>
      </a:lvl3pPr>
      <a:lvl4pPr marL="1600200" indent="-228600" algn="l" rtl="0" eaLnBrk="0" fontAlgn="base" hangingPunct="0">
        <a:spcBef>
          <a:spcPct val="25000"/>
        </a:spcBef>
        <a:spcAft>
          <a:spcPct val="0"/>
        </a:spcAft>
        <a:buChar char="–"/>
        <a:defRPr sz="2000">
          <a:solidFill>
            <a:schemeClr val="bg1"/>
          </a:solidFill>
          <a:latin typeface="+mn-lt"/>
          <a:ea typeface="+mn-ea"/>
        </a:defRPr>
      </a:lvl4pPr>
      <a:lvl5pPr marL="2057400" indent="-228600" algn="l" rtl="0" eaLnBrk="0" fontAlgn="base" hangingPunct="0">
        <a:spcBef>
          <a:spcPct val="25000"/>
        </a:spcBef>
        <a:spcAft>
          <a:spcPct val="0"/>
        </a:spcAft>
        <a:buChar char="»"/>
        <a:defRPr sz="2000">
          <a:solidFill>
            <a:schemeClr val="bg1"/>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ubTitle" idx="1"/>
          </p:nvPr>
        </p:nvSpPr>
        <p:spPr>
          <a:xfrm>
            <a:off x="0" y="3352800"/>
            <a:ext cx="9144000" cy="1981200"/>
          </a:xfrm>
          <a:extLst>
            <a:ext uri="{91240B29-F687-4F45-9708-019B960494DF}">
              <a14:hiddenLine xmlns:a14="http://schemas.microsoft.com/office/drawing/2010/main" w="9525">
                <a:solidFill>
                  <a:srgbClr val="B3B3B3">
                    <a:alpha val="39999"/>
                  </a:srgbClr>
                </a:solidFill>
                <a:miter lim="800000"/>
                <a:headEnd/>
                <a:tailEnd/>
              </a14:hiddenLine>
            </a:ext>
          </a:extLst>
        </p:spPr>
        <p:txBody>
          <a:bodyPr/>
          <a:lstStyle/>
          <a:p>
            <a:endParaRPr lang="en-US" altLang="en-US" sz="100"/>
          </a:p>
          <a:p>
            <a:pPr algn="ctr">
              <a:spcBef>
                <a:spcPts val="800"/>
              </a:spcBef>
            </a:pPr>
            <a:r>
              <a:rPr lang="en-US" altLang="en-US" sz="4000" b="1"/>
              <a:t>Chapter 2</a:t>
            </a:r>
          </a:p>
          <a:p>
            <a:pPr algn="ctr">
              <a:spcBef>
                <a:spcPts val="200"/>
              </a:spcBef>
            </a:pPr>
            <a:r>
              <a:rPr lang="en-US" altLang="en-US" sz="3200" b="1"/>
              <a:t>Workforce Safety and Wellness</a:t>
            </a:r>
          </a:p>
          <a:p>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28600"/>
            <a:ext cx="8077200" cy="914400"/>
          </a:xfrm>
        </p:spPr>
        <p:txBody>
          <a:bodyPr/>
          <a:lstStyle/>
          <a:p>
            <a:pPr eaLnBrk="1" hangingPunct="1">
              <a:lnSpc>
                <a:spcPct val="85000"/>
              </a:lnSpc>
            </a:pPr>
            <a:r>
              <a:rPr lang="en-US" altLang="en-US" sz="3200"/>
              <a:t>Risk Reduction and Prevention for Infectious and Communicable Diseases </a:t>
            </a:r>
            <a:endParaRPr lang="en-US" altLang="en-US" sz="3200" b="0"/>
          </a:p>
        </p:txBody>
      </p:sp>
      <p:sp>
        <p:nvSpPr>
          <p:cNvPr id="13315" name="Content Placeholder 2"/>
          <p:cNvSpPr>
            <a:spLocks noGrp="1"/>
          </p:cNvSpPr>
          <p:nvPr>
            <p:ph type="body" idx="1"/>
          </p:nvPr>
        </p:nvSpPr>
        <p:spPr/>
        <p:txBody>
          <a:bodyPr/>
          <a:lstStyle/>
          <a:p>
            <a:pPr eaLnBrk="1" hangingPunct="1">
              <a:spcBef>
                <a:spcPct val="35000"/>
              </a:spcBef>
            </a:pPr>
            <a:r>
              <a:rPr lang="en-US" altLang="en-US"/>
              <a:t>Proper handling of blood-borne pathogens</a:t>
            </a:r>
          </a:p>
          <a:p>
            <a:pPr eaLnBrk="1" hangingPunct="1">
              <a:spcBef>
                <a:spcPct val="35000"/>
              </a:spcBef>
            </a:pPr>
            <a:r>
              <a:rPr lang="en-US" altLang="en-US"/>
              <a:t>CDC standard precautions</a:t>
            </a:r>
          </a:p>
          <a:p>
            <a:pPr lvl="1"/>
            <a:r>
              <a:rPr lang="en-US" altLang="en-US"/>
              <a:t>Personal protective equipment</a:t>
            </a:r>
          </a:p>
          <a:p>
            <a:pPr lvl="1"/>
            <a:r>
              <a:rPr lang="en-US" altLang="en-US"/>
              <a:t>Patient care environment</a:t>
            </a:r>
          </a:p>
          <a:p>
            <a:pPr lvl="1"/>
            <a:r>
              <a:rPr lang="en-US" altLang="en-US"/>
              <a:t>Special circumstances</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lnSpc>
                <a:spcPct val="85000"/>
              </a:lnSpc>
            </a:pPr>
            <a:r>
              <a:rPr lang="en-US" altLang="en-US"/>
              <a:t>Proper Hand Hygiene</a:t>
            </a:r>
            <a:endParaRPr lang="en-US" altLang="en-US" sz="2800" b="0"/>
          </a:p>
        </p:txBody>
      </p:sp>
      <p:sp>
        <p:nvSpPr>
          <p:cNvPr id="14339" name="Content Placeholder 2"/>
          <p:cNvSpPr>
            <a:spLocks noGrp="1"/>
          </p:cNvSpPr>
          <p:nvPr>
            <p:ph sz="half" idx="1"/>
          </p:nvPr>
        </p:nvSpPr>
        <p:spPr/>
        <p:txBody>
          <a:bodyPr/>
          <a:lstStyle/>
          <a:p>
            <a:pPr eaLnBrk="1" hangingPunct="1">
              <a:spcBef>
                <a:spcPct val="35000"/>
              </a:spcBef>
            </a:pPr>
            <a:r>
              <a:rPr lang="en-US" altLang="en-US"/>
              <a:t>Wash hands before and after patient contact.</a:t>
            </a:r>
          </a:p>
          <a:p>
            <a:pPr eaLnBrk="1" hangingPunct="1">
              <a:spcBef>
                <a:spcPct val="35000"/>
              </a:spcBef>
            </a:pPr>
            <a:r>
              <a:rPr lang="en-US" altLang="en-US"/>
              <a:t>If no running water, use a waterless substitute.</a:t>
            </a:r>
            <a:endParaRPr lang="en-US" altLang="en-US">
              <a:solidFill>
                <a:srgbClr val="000000"/>
              </a:solidFill>
            </a:endParaRPr>
          </a:p>
          <a:p>
            <a:pPr eaLnBrk="1" hangingPunct="1">
              <a:spcBef>
                <a:spcPct val="35000"/>
              </a:spcBef>
            </a:pPr>
            <a:endParaRPr lang="en-US" altLang="en-US"/>
          </a:p>
        </p:txBody>
      </p:sp>
      <p:pic>
        <p:nvPicPr>
          <p:cNvPr id="14340" name="Picture 5" descr="\\172.16.33.26\Art\OUTPUT\JB LEARNING\EMT_11E_ITK_PPT WORK\JPEG\Ch02\9781284080179_CH02_FIG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4090988"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5638800" y="4529138"/>
            <a:ext cx="3124200"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Jones and Bartlett Publishers. Courtesy of MIEMSS.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nSpc>
                <a:spcPct val="85000"/>
              </a:lnSpc>
            </a:pPr>
            <a:r>
              <a:rPr lang="en-US" altLang="en-US"/>
              <a:t>Gloves </a:t>
            </a:r>
            <a:r>
              <a:rPr lang="en-US" altLang="en-US" sz="2800" b="0"/>
              <a:t>(1 of 2)</a:t>
            </a:r>
          </a:p>
        </p:txBody>
      </p:sp>
      <p:sp>
        <p:nvSpPr>
          <p:cNvPr id="15363" name="Content Placeholder 2"/>
          <p:cNvSpPr>
            <a:spLocks noGrp="1"/>
          </p:cNvSpPr>
          <p:nvPr>
            <p:ph type="body" idx="1"/>
          </p:nvPr>
        </p:nvSpPr>
        <p:spPr>
          <a:xfrm>
            <a:off x="685800" y="1447800"/>
            <a:ext cx="3886200" cy="4800600"/>
          </a:xfrm>
        </p:spPr>
        <p:txBody>
          <a:bodyPr/>
          <a:lstStyle/>
          <a:p>
            <a:pPr>
              <a:spcBef>
                <a:spcPct val="35000"/>
              </a:spcBef>
            </a:pPr>
            <a:r>
              <a:rPr lang="en-US" altLang="en-US"/>
              <a:t>Wear gloves if there is any possibility for exposure to blood or body fluids.</a:t>
            </a:r>
          </a:p>
          <a:p>
            <a:pPr>
              <a:spcBef>
                <a:spcPct val="35000"/>
              </a:spcBef>
            </a:pPr>
            <a:r>
              <a:rPr lang="en-US" altLang="en-US"/>
              <a:t>Vinyl, nitrile, and latex gloves are effective protection.</a:t>
            </a:r>
          </a:p>
        </p:txBody>
      </p:sp>
      <p:pic>
        <p:nvPicPr>
          <p:cNvPr id="15364" name="Picture 5" descr="\\172.16.33.26\Art\OUTPUT\JB LEARNING\EMT_11E_ITK_PPT WORK\JPEG\Ch02\9781284080179_CH02_FIG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256088"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5880100" y="4610100"/>
            <a:ext cx="3124200"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Jones &amp; Bartlett Learning.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a:t>Gloves </a:t>
            </a:r>
            <a:r>
              <a:rPr lang="en-US" altLang="en-US" sz="2800" b="0"/>
              <a:t>(2 of 2)</a:t>
            </a:r>
          </a:p>
        </p:txBody>
      </p:sp>
      <p:sp>
        <p:nvSpPr>
          <p:cNvPr id="16387" name="Content Placeholder 2"/>
          <p:cNvSpPr>
            <a:spLocks noGrp="1"/>
          </p:cNvSpPr>
          <p:nvPr>
            <p:ph type="body" idx="1"/>
          </p:nvPr>
        </p:nvSpPr>
        <p:spPr/>
        <p:txBody>
          <a:bodyPr/>
          <a:lstStyle/>
          <a:p>
            <a:pPr>
              <a:spcBef>
                <a:spcPct val="35000"/>
              </a:spcBef>
            </a:pPr>
            <a:r>
              <a:rPr lang="en-US" altLang="en-US"/>
              <a:t>Removing gloves requires a special technique. </a:t>
            </a:r>
          </a:p>
          <a:p>
            <a:pPr lvl="1">
              <a:spcBef>
                <a:spcPct val="35000"/>
              </a:spcBef>
            </a:pPr>
            <a:r>
              <a:rPr lang="en-US" altLang="en-US"/>
              <a:t>Avoid contaminating yourself with materials on the outside of the gloves.</a:t>
            </a:r>
            <a:br>
              <a:rPr lang="en-US" altLang="en-US"/>
            </a:br>
            <a:endParaRPr lang="en-US" altLang="en-US"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a:t>Eye Protection and Face Shields</a:t>
            </a:r>
          </a:p>
        </p:txBody>
      </p:sp>
      <p:sp>
        <p:nvSpPr>
          <p:cNvPr id="17411" name="Content Placeholder 2"/>
          <p:cNvSpPr>
            <a:spLocks noGrp="1"/>
          </p:cNvSpPr>
          <p:nvPr>
            <p:ph type="body" idx="1"/>
          </p:nvPr>
        </p:nvSpPr>
        <p:spPr>
          <a:xfrm>
            <a:off x="685800" y="1447800"/>
            <a:ext cx="3886200" cy="4800600"/>
          </a:xfrm>
        </p:spPr>
        <p:txBody>
          <a:bodyPr/>
          <a:lstStyle/>
          <a:p>
            <a:pPr>
              <a:spcBef>
                <a:spcPct val="35000"/>
              </a:spcBef>
            </a:pPr>
            <a:r>
              <a:rPr lang="en-US" altLang="en-US"/>
              <a:t>Eye protection protects from blood splatters.</a:t>
            </a:r>
          </a:p>
          <a:p>
            <a:pPr>
              <a:spcBef>
                <a:spcPct val="35000"/>
              </a:spcBef>
            </a:pPr>
            <a:r>
              <a:rPr lang="en-US" altLang="en-US"/>
              <a:t>Prescription glasses are not adequate.</a:t>
            </a:r>
          </a:p>
          <a:p>
            <a:pPr>
              <a:spcBef>
                <a:spcPct val="35000"/>
              </a:spcBef>
            </a:pPr>
            <a:r>
              <a:rPr lang="en-US" altLang="en-US"/>
              <a:t>Goggles or face shields are best.</a:t>
            </a:r>
            <a:endParaRPr lang="en-US" altLang="en-US">
              <a:solidFill>
                <a:srgbClr val="000000"/>
              </a:solidFill>
            </a:endParaRPr>
          </a:p>
        </p:txBody>
      </p:sp>
      <p:pic>
        <p:nvPicPr>
          <p:cNvPr id="17412" name="Picture 5" descr="\\172.16.33.26\Art\OUTPUT\JB LEARNING\EMT_11E_ITK_PPT WORK\JPEG\Ch02\9781284080179_CH02_FIG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727200"/>
            <a:ext cx="3967163"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5626100" y="4881563"/>
            <a:ext cx="3124200"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Jones and Bartlett Publishers. Courtesy of MIEMSS.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a:t>Gowns</a:t>
            </a:r>
          </a:p>
        </p:txBody>
      </p:sp>
      <p:sp>
        <p:nvSpPr>
          <p:cNvPr id="18435" name="Content Placeholder 2"/>
          <p:cNvSpPr>
            <a:spLocks noGrp="1"/>
          </p:cNvSpPr>
          <p:nvPr>
            <p:ph type="body" idx="1"/>
          </p:nvPr>
        </p:nvSpPr>
        <p:spPr/>
        <p:txBody>
          <a:bodyPr/>
          <a:lstStyle/>
          <a:p>
            <a:pPr>
              <a:spcBef>
                <a:spcPct val="35000"/>
              </a:spcBef>
            </a:pPr>
            <a:r>
              <a:rPr lang="en-US" altLang="en-US"/>
              <a:t>Provide protection from extensive blood splatter</a:t>
            </a:r>
          </a:p>
          <a:p>
            <a:pPr>
              <a:spcBef>
                <a:spcPct val="35000"/>
              </a:spcBef>
            </a:pPr>
            <a:r>
              <a:rPr lang="en-US" altLang="en-US"/>
              <a:t>May not be practical in many situations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pPr>
            <a:r>
              <a:rPr lang="en-US" altLang="en-US"/>
              <a:t>Masks, Respirators, and Barrier Devices</a:t>
            </a:r>
            <a:endParaRPr lang="en-US" altLang="en-US" sz="2800" b="0"/>
          </a:p>
        </p:txBody>
      </p:sp>
      <p:sp>
        <p:nvSpPr>
          <p:cNvPr id="19459" name="Content Placeholder 2"/>
          <p:cNvSpPr>
            <a:spLocks noGrp="1"/>
          </p:cNvSpPr>
          <p:nvPr>
            <p:ph type="body" idx="1"/>
          </p:nvPr>
        </p:nvSpPr>
        <p:spPr>
          <a:xfrm>
            <a:off x="685800" y="1447800"/>
            <a:ext cx="3962400" cy="4800600"/>
          </a:xfrm>
        </p:spPr>
        <p:txBody>
          <a:bodyPr/>
          <a:lstStyle/>
          <a:p>
            <a:pPr>
              <a:spcBef>
                <a:spcPct val="35000"/>
              </a:spcBef>
            </a:pPr>
            <a:r>
              <a:rPr lang="en-US" altLang="en-US" sz="2400"/>
              <a:t>Wear a standard surgical mask for fluid spatter.</a:t>
            </a:r>
          </a:p>
          <a:p>
            <a:pPr>
              <a:spcBef>
                <a:spcPct val="35000"/>
              </a:spcBef>
            </a:pPr>
            <a:r>
              <a:rPr lang="en-US" altLang="en-US" sz="2400"/>
              <a:t>Wear a particulate respirator if the disease agent is airborne.</a:t>
            </a:r>
          </a:p>
          <a:p>
            <a:pPr>
              <a:spcBef>
                <a:spcPct val="35000"/>
              </a:spcBef>
            </a:pPr>
            <a:r>
              <a:rPr lang="en-US" altLang="en-US" sz="2400"/>
              <a:t>When performing ventilations, use a barrier device.</a:t>
            </a:r>
            <a:endParaRPr lang="en-US" altLang="en-US" sz="2200"/>
          </a:p>
          <a:p>
            <a:pPr>
              <a:spcBef>
                <a:spcPct val="35000"/>
              </a:spcBef>
            </a:pPr>
            <a:endParaRPr lang="en-US" altLang="en-US" sz="2400"/>
          </a:p>
        </p:txBody>
      </p:sp>
      <p:pic>
        <p:nvPicPr>
          <p:cNvPr id="19460" name="Picture 5" descr="\\172.16.33.26\Art\OUTPUT\JB LEARNING\EMT_11E_ITK_PPT WORK\JPEG\Ch02\9781284080179_CH02_FIG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87500"/>
            <a:ext cx="3051175"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5210175" y="5664200"/>
            <a:ext cx="2841625"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Jones and Bartlett Publishers. Courtesy of MIEMSS.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pPr>
            <a:r>
              <a:rPr lang="en-US" altLang="en-US"/>
              <a:t>Proper Disposal of Sharps </a:t>
            </a:r>
          </a:p>
        </p:txBody>
      </p:sp>
      <p:sp>
        <p:nvSpPr>
          <p:cNvPr id="20483" name="Content Placeholder 2"/>
          <p:cNvSpPr>
            <a:spLocks noGrp="1"/>
          </p:cNvSpPr>
          <p:nvPr>
            <p:ph type="body" idx="1"/>
          </p:nvPr>
        </p:nvSpPr>
        <p:spPr>
          <a:xfrm>
            <a:off x="685800" y="1447800"/>
            <a:ext cx="3886200" cy="4800600"/>
          </a:xfrm>
        </p:spPr>
        <p:txBody>
          <a:bodyPr/>
          <a:lstStyle/>
          <a:p>
            <a:pPr>
              <a:spcBef>
                <a:spcPct val="35000"/>
              </a:spcBef>
            </a:pPr>
            <a:r>
              <a:rPr lang="en-US" altLang="en-US"/>
              <a:t>Do not recap, break, or bend needles.</a:t>
            </a:r>
          </a:p>
          <a:p>
            <a:pPr>
              <a:spcBef>
                <a:spcPct val="35000"/>
              </a:spcBef>
            </a:pPr>
            <a:r>
              <a:rPr lang="en-US" altLang="en-US"/>
              <a:t>Dispose of used sharp items in an  </a:t>
            </a:r>
            <a:br>
              <a:rPr lang="en-US" altLang="en-US"/>
            </a:br>
            <a:r>
              <a:rPr lang="en-US" altLang="en-US"/>
              <a:t>approved, closed </a:t>
            </a:r>
            <a:br>
              <a:rPr lang="en-US" altLang="en-US"/>
            </a:br>
            <a:r>
              <a:rPr lang="en-US" altLang="en-US"/>
              <a:t>container.</a:t>
            </a:r>
          </a:p>
        </p:txBody>
      </p:sp>
      <p:pic>
        <p:nvPicPr>
          <p:cNvPr id="20484" name="Picture 5" descr="\\172.16.33.26\Art\OUTPUT\JB LEARNING\EMT_11E_ITK_PPT WORK\JPEG\Ch02\9781284080179_CH02_FIG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18941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5600700" y="5292725"/>
            <a:ext cx="3124200"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Jones and Bartlett Publishers. Courtesy of MIEMSS.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a:t>Employer Responsibilities</a:t>
            </a:r>
          </a:p>
        </p:txBody>
      </p:sp>
      <p:sp>
        <p:nvSpPr>
          <p:cNvPr id="21507" name="Content Placeholder 2"/>
          <p:cNvSpPr>
            <a:spLocks noGrp="1"/>
          </p:cNvSpPr>
          <p:nvPr>
            <p:ph type="body" idx="1"/>
          </p:nvPr>
        </p:nvSpPr>
        <p:spPr/>
        <p:txBody>
          <a:bodyPr/>
          <a:lstStyle/>
          <a:p>
            <a:pPr>
              <a:spcBef>
                <a:spcPct val="35000"/>
              </a:spcBef>
            </a:pPr>
            <a:r>
              <a:rPr lang="en-US" altLang="en-US"/>
              <a:t>The risk of exposure to a communicable disease is a hazard of your job.</a:t>
            </a:r>
          </a:p>
          <a:p>
            <a:pPr>
              <a:spcBef>
                <a:spcPct val="35000"/>
              </a:spcBef>
            </a:pPr>
            <a:r>
              <a:rPr lang="en-US" altLang="en-US"/>
              <a:t>Know your department’s infection control plan and follow it! </a:t>
            </a:r>
          </a:p>
          <a:p>
            <a:pPr>
              <a:spcBef>
                <a:spcPct val="35000"/>
              </a:spcBef>
            </a:pP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pPr>
            <a:r>
              <a:rPr lang="en-US" altLang="en-US"/>
              <a:t>Establishing an Infection Control Routine</a:t>
            </a:r>
            <a:endParaRPr lang="en-US" altLang="en-US" sz="2800" b="0"/>
          </a:p>
        </p:txBody>
      </p:sp>
      <p:sp>
        <p:nvSpPr>
          <p:cNvPr id="22531" name="Content Placeholder 2"/>
          <p:cNvSpPr>
            <a:spLocks noGrp="1"/>
          </p:cNvSpPr>
          <p:nvPr>
            <p:ph type="body" idx="1"/>
          </p:nvPr>
        </p:nvSpPr>
        <p:spPr/>
        <p:txBody>
          <a:bodyPr/>
          <a:lstStyle/>
          <a:p>
            <a:pPr eaLnBrk="1" hangingPunct="1">
              <a:spcBef>
                <a:spcPct val="35000"/>
              </a:spcBef>
            </a:pPr>
            <a:r>
              <a:rPr lang="en-US" altLang="en-US"/>
              <a:t>Infection control should be part of your daily routine.</a:t>
            </a:r>
          </a:p>
          <a:p>
            <a:pPr eaLnBrk="1" hangingPunct="1">
              <a:spcBef>
                <a:spcPct val="35000"/>
              </a:spcBef>
            </a:pPr>
            <a:r>
              <a:rPr lang="en-US" altLang="en-US"/>
              <a:t>Clean the ambulance after each run and on a daily basis.</a:t>
            </a:r>
          </a:p>
          <a:p>
            <a:pPr eaLnBrk="1" hangingPunct="1">
              <a:spcBef>
                <a:spcPct val="35000"/>
              </a:spcBef>
            </a:pPr>
            <a:r>
              <a:rPr lang="en-US" altLang="en-US"/>
              <a:t>Cleaning should be done at the hospital whenever possible.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lnSpc>
                <a:spcPct val="85000"/>
              </a:lnSpc>
            </a:pPr>
            <a:r>
              <a:rPr lang="en-US" altLang="en-US"/>
              <a:t>Introduction</a:t>
            </a:r>
          </a:p>
        </p:txBody>
      </p:sp>
      <p:sp>
        <p:nvSpPr>
          <p:cNvPr id="5123" name="Content Placeholder 2"/>
          <p:cNvSpPr>
            <a:spLocks noGrp="1"/>
          </p:cNvSpPr>
          <p:nvPr>
            <p:ph type="body" idx="1"/>
          </p:nvPr>
        </p:nvSpPr>
        <p:spPr/>
        <p:txBody>
          <a:bodyPr/>
          <a:lstStyle/>
          <a:p>
            <a:pPr eaLnBrk="1" hangingPunct="1">
              <a:spcBef>
                <a:spcPct val="35000"/>
              </a:spcBef>
            </a:pPr>
            <a:r>
              <a:rPr lang="en-US" altLang="en-US"/>
              <a:t>To take care of others, we must take care of ourselves.</a:t>
            </a:r>
          </a:p>
          <a:p>
            <a:pPr eaLnBrk="1" hangingPunct="1">
              <a:spcBef>
                <a:spcPct val="35000"/>
              </a:spcBef>
            </a:pPr>
            <a:r>
              <a:rPr lang="en-US" altLang="en-US"/>
              <a:t>EMT training includes recognition of hazards:</a:t>
            </a:r>
          </a:p>
          <a:p>
            <a:pPr lvl="1" eaLnBrk="1" hangingPunct="1">
              <a:spcBef>
                <a:spcPct val="35000"/>
              </a:spcBef>
            </a:pPr>
            <a:r>
              <a:rPr lang="en-US" altLang="en-US"/>
              <a:t>Personal neglect</a:t>
            </a:r>
          </a:p>
          <a:p>
            <a:pPr lvl="1" eaLnBrk="1" hangingPunct="1">
              <a:spcBef>
                <a:spcPct val="35000"/>
              </a:spcBef>
            </a:pPr>
            <a:r>
              <a:rPr lang="en-US" altLang="en-US"/>
              <a:t>Environmental and human-made threats</a:t>
            </a:r>
          </a:p>
          <a:p>
            <a:pPr lvl="1" eaLnBrk="1" hangingPunct="1">
              <a:spcBef>
                <a:spcPct val="35000"/>
              </a:spcBef>
            </a:pPr>
            <a:r>
              <a:rPr lang="en-US" altLang="en-US"/>
              <a:t>Mental and physical stress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lnSpc>
                <a:spcPct val="85000"/>
              </a:lnSpc>
            </a:pPr>
            <a:r>
              <a:rPr lang="en-US" altLang="en-US"/>
              <a:t>Immunity</a:t>
            </a:r>
          </a:p>
        </p:txBody>
      </p:sp>
      <p:sp>
        <p:nvSpPr>
          <p:cNvPr id="23555" name="Content Placeholder 2"/>
          <p:cNvSpPr>
            <a:spLocks noGrp="1"/>
          </p:cNvSpPr>
          <p:nvPr>
            <p:ph type="body" idx="1"/>
          </p:nvPr>
        </p:nvSpPr>
        <p:spPr/>
        <p:txBody>
          <a:bodyPr/>
          <a:lstStyle/>
          <a:p>
            <a:pPr eaLnBrk="1" hangingPunct="1">
              <a:spcBef>
                <a:spcPct val="35000"/>
              </a:spcBef>
            </a:pPr>
            <a:r>
              <a:rPr lang="en-US" altLang="en-US"/>
              <a:t>Even if germs reach you, you may not become infected.</a:t>
            </a:r>
          </a:p>
          <a:p>
            <a:pPr lvl="1" eaLnBrk="1" hangingPunct="1">
              <a:spcBef>
                <a:spcPct val="35000"/>
              </a:spcBef>
            </a:pPr>
            <a:r>
              <a:rPr lang="en-US" altLang="en-US"/>
              <a:t>You may be immune.</a:t>
            </a:r>
          </a:p>
          <a:p>
            <a:pPr eaLnBrk="1" hangingPunct="1">
              <a:spcBef>
                <a:spcPct val="35000"/>
              </a:spcBef>
            </a:pPr>
            <a:r>
              <a:rPr lang="en-US" altLang="en-US"/>
              <a:t>Preventive measures:</a:t>
            </a:r>
          </a:p>
          <a:p>
            <a:pPr lvl="1" eaLnBrk="1" hangingPunct="1">
              <a:spcBef>
                <a:spcPct val="35000"/>
              </a:spcBef>
            </a:pPr>
            <a:r>
              <a:rPr lang="en-US" altLang="en-US"/>
              <a:t>Maintain personal health.</a:t>
            </a:r>
          </a:p>
          <a:p>
            <a:pPr lvl="1" eaLnBrk="1" hangingPunct="1">
              <a:spcBef>
                <a:spcPct val="35000"/>
              </a:spcBef>
            </a:pPr>
            <a:r>
              <a:rPr lang="en-US" altLang="en-US"/>
              <a:t>Get immunizations.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a:t>General Postexposure Management</a:t>
            </a:r>
          </a:p>
        </p:txBody>
      </p:sp>
      <p:sp>
        <p:nvSpPr>
          <p:cNvPr id="24579" name="Content Placeholder 2"/>
          <p:cNvSpPr>
            <a:spLocks noGrp="1"/>
          </p:cNvSpPr>
          <p:nvPr>
            <p:ph type="body" idx="1"/>
          </p:nvPr>
        </p:nvSpPr>
        <p:spPr/>
        <p:txBody>
          <a:bodyPr/>
          <a:lstStyle/>
          <a:p>
            <a:pPr eaLnBrk="1" hangingPunct="1">
              <a:spcBef>
                <a:spcPct val="35000"/>
              </a:spcBef>
            </a:pPr>
            <a:r>
              <a:rPr lang="en-US" altLang="en-US"/>
              <a:t>If you are exposed to a patient’s blood or bodily fluids:</a:t>
            </a:r>
          </a:p>
          <a:p>
            <a:pPr lvl="1" eaLnBrk="1" hangingPunct="1">
              <a:spcBef>
                <a:spcPct val="35000"/>
              </a:spcBef>
            </a:pPr>
            <a:r>
              <a:rPr lang="en-US" altLang="en-US"/>
              <a:t>Turn over patient care to another EMS provider.</a:t>
            </a:r>
          </a:p>
          <a:p>
            <a:pPr lvl="1" eaLnBrk="1" hangingPunct="1">
              <a:spcBef>
                <a:spcPct val="35000"/>
              </a:spcBef>
            </a:pPr>
            <a:r>
              <a:rPr lang="en-US" altLang="en-US"/>
              <a:t>Clean the exposed area.</a:t>
            </a:r>
          </a:p>
          <a:p>
            <a:pPr lvl="1" eaLnBrk="1" hangingPunct="1">
              <a:spcBef>
                <a:spcPct val="35000"/>
              </a:spcBef>
            </a:pPr>
            <a:r>
              <a:rPr lang="en-US" altLang="en-US"/>
              <a:t>Rinse eyes if necessary for 20 minutes.</a:t>
            </a:r>
          </a:p>
          <a:p>
            <a:pPr lvl="1" eaLnBrk="1" hangingPunct="1">
              <a:spcBef>
                <a:spcPct val="35000"/>
              </a:spcBef>
            </a:pPr>
            <a:r>
              <a:rPr lang="en-US" altLang="en-US"/>
              <a:t>Activate your department’s infection control plan.</a:t>
            </a:r>
          </a:p>
          <a:p>
            <a:pPr lvl="1" eaLnBrk="1" hangingPunct="1">
              <a:spcBef>
                <a:spcPct val="35000"/>
              </a:spcBef>
            </a:pPr>
            <a:r>
              <a:rPr lang="en-US" altLang="en-US"/>
              <a:t>Complete an exposure report.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nSpc>
                <a:spcPct val="85000"/>
              </a:lnSpc>
            </a:pPr>
            <a:r>
              <a:rPr lang="en-US" altLang="en-US"/>
              <a:t>Scene Safety </a:t>
            </a:r>
            <a:r>
              <a:rPr lang="en-US" altLang="en-US" sz="2800" b="0"/>
              <a:t>(1 of 2)</a:t>
            </a:r>
            <a:endParaRPr lang="en-US" altLang="en-US" sz="1800" b="0"/>
          </a:p>
        </p:txBody>
      </p:sp>
      <p:sp>
        <p:nvSpPr>
          <p:cNvPr id="30723" name="Rectangle 3"/>
          <p:cNvSpPr>
            <a:spLocks noGrp="1" noChangeArrowheads="1"/>
          </p:cNvSpPr>
          <p:nvPr>
            <p:ph sz="half" idx="1"/>
          </p:nvPr>
        </p:nvSpPr>
        <p:spPr>
          <a:xfrm>
            <a:off x="685800" y="1447800"/>
            <a:ext cx="7772400" cy="4800600"/>
          </a:xfrm>
        </p:spPr>
        <p:txBody>
          <a:bodyPr/>
          <a:lstStyle/>
          <a:p>
            <a:pPr>
              <a:spcBef>
                <a:spcPct val="35000"/>
              </a:spcBef>
              <a:defRPr/>
            </a:pPr>
            <a:r>
              <a:rPr lang="en-US" altLang="en-US" dirty="0"/>
              <a:t>Begin protecting yourself as soon as you are dispatched. </a:t>
            </a:r>
          </a:p>
          <a:p>
            <a:pPr>
              <a:spcBef>
                <a:spcPct val="35000"/>
              </a:spcBef>
              <a:defRPr/>
            </a:pPr>
            <a:r>
              <a:rPr lang="en-US" kern="1200" dirty="0"/>
              <a:t>Continue to protect yourself once on scene.</a:t>
            </a:r>
          </a:p>
          <a:p>
            <a:pPr marL="0" indent="0">
              <a:spcBef>
                <a:spcPct val="35000"/>
              </a:spcBef>
              <a:buFontTx/>
              <a:buNone/>
              <a:defRPr/>
            </a:pPr>
            <a:endParaRPr lang="en-US" altLang="en-US" dirty="0" smtClean="0"/>
          </a:p>
          <a:p>
            <a:pPr marL="0" indent="0">
              <a:spcBef>
                <a:spcPct val="35000"/>
              </a:spcBef>
              <a:buFontTx/>
              <a:buNone/>
              <a:defRPr/>
            </a:pPr>
            <a:endParaRPr lang="en-US" altLang="en-US" dirty="0" smtClean="0"/>
          </a:p>
        </p:txBody>
      </p:sp>
      <p:pic>
        <p:nvPicPr>
          <p:cNvPr id="25604" name="Picture 4" descr="\\172.16.33.26\Art\OUTPUT\JB LEARNING\EMT_11E_ITK_PPT WORK\JPEG\Ch02\9781284080179_CH02_FIG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352800"/>
            <a:ext cx="4868863"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4140200" y="5999163"/>
            <a:ext cx="3124200"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Glen E. Ellman.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nSpc>
                <a:spcPct val="85000"/>
              </a:lnSpc>
            </a:pPr>
            <a:r>
              <a:rPr lang="en-US" altLang="en-US"/>
              <a:t>Scene Safety </a:t>
            </a:r>
            <a:r>
              <a:rPr lang="en-US" altLang="en-US" sz="2800" b="0"/>
              <a:t>(2 of 2)</a:t>
            </a:r>
          </a:p>
        </p:txBody>
      </p:sp>
      <p:sp>
        <p:nvSpPr>
          <p:cNvPr id="26627" name="Rectangle 3"/>
          <p:cNvSpPr>
            <a:spLocks noGrp="1" noChangeArrowheads="1"/>
          </p:cNvSpPr>
          <p:nvPr>
            <p:ph sz="half" idx="1"/>
          </p:nvPr>
        </p:nvSpPr>
        <p:spPr>
          <a:xfrm>
            <a:off x="685800" y="1447800"/>
            <a:ext cx="7772400" cy="4800600"/>
          </a:xfrm>
        </p:spPr>
        <p:txBody>
          <a:bodyPr/>
          <a:lstStyle/>
          <a:p>
            <a:pPr eaLnBrk="1" hangingPunct="1">
              <a:spcBef>
                <a:spcPct val="35000"/>
              </a:spcBef>
            </a:pPr>
            <a:r>
              <a:rPr lang="en-US" altLang="en-US"/>
              <a:t>Scene hazards</a:t>
            </a:r>
          </a:p>
          <a:p>
            <a:pPr lvl="1" eaLnBrk="1" hangingPunct="1">
              <a:spcBef>
                <a:spcPct val="35000"/>
              </a:spcBef>
            </a:pPr>
            <a:r>
              <a:rPr lang="en-US" altLang="en-US"/>
              <a:t>Hazardous materials</a:t>
            </a:r>
          </a:p>
          <a:p>
            <a:pPr lvl="1" eaLnBrk="1" hangingPunct="1">
              <a:spcBef>
                <a:spcPct val="35000"/>
              </a:spcBef>
            </a:pPr>
            <a:r>
              <a:rPr lang="en-US" altLang="en-US"/>
              <a:t>Electricity </a:t>
            </a:r>
          </a:p>
          <a:p>
            <a:pPr lvl="1" eaLnBrk="1" hangingPunct="1">
              <a:spcBef>
                <a:spcPct val="35000"/>
              </a:spcBef>
            </a:pPr>
            <a:r>
              <a:rPr lang="en-US" altLang="en-US"/>
              <a:t>Fire</a:t>
            </a:r>
          </a:p>
          <a:p>
            <a:pPr lvl="1" eaLnBrk="1" hangingPunct="1">
              <a:spcBef>
                <a:spcPct val="35000"/>
              </a:spcBef>
            </a:pPr>
            <a:r>
              <a:rPr lang="en-US" altLang="en-US"/>
              <a:t>Vehicle crashes</a:t>
            </a:r>
          </a:p>
          <a:p>
            <a:pPr>
              <a:spcBef>
                <a:spcPct val="35000"/>
              </a:spcBef>
            </a:pPr>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pPr>
            <a:r>
              <a:rPr lang="en-US" altLang="en-US"/>
              <a:t>Protective Clothing: Preventing Injury</a:t>
            </a:r>
            <a:endParaRPr lang="en-US" altLang="en-US" sz="2800" b="0"/>
          </a:p>
        </p:txBody>
      </p:sp>
      <p:sp>
        <p:nvSpPr>
          <p:cNvPr id="31747" name="Content Placeholder 2"/>
          <p:cNvSpPr>
            <a:spLocks noGrp="1"/>
          </p:cNvSpPr>
          <p:nvPr>
            <p:ph type="body" idx="1"/>
          </p:nvPr>
        </p:nvSpPr>
        <p:spPr>
          <a:xfrm>
            <a:off x="3962400" y="1447800"/>
            <a:ext cx="4495800" cy="4800600"/>
          </a:xfrm>
        </p:spPr>
        <p:txBody>
          <a:bodyPr/>
          <a:lstStyle/>
          <a:p>
            <a:pPr eaLnBrk="1" hangingPunct="1">
              <a:spcBef>
                <a:spcPct val="35000"/>
              </a:spcBef>
              <a:defRPr/>
            </a:pPr>
            <a:r>
              <a:rPr lang="en-US" altLang="en-US" dirty="0" smtClean="0"/>
              <a:t>Cold-weather clothing </a:t>
            </a:r>
            <a:endParaRPr lang="en-US" altLang="en-US" sz="2600" dirty="0" smtClean="0"/>
          </a:p>
          <a:p>
            <a:pPr eaLnBrk="1" hangingPunct="1">
              <a:spcBef>
                <a:spcPct val="35000"/>
              </a:spcBef>
              <a:defRPr/>
            </a:pPr>
            <a:r>
              <a:rPr lang="en-US" altLang="en-US" dirty="0" smtClean="0"/>
              <a:t>Turnout gear</a:t>
            </a:r>
          </a:p>
          <a:p>
            <a:pPr lvl="1" eaLnBrk="1" hangingPunct="1">
              <a:spcBef>
                <a:spcPct val="35000"/>
              </a:spcBef>
              <a:defRPr/>
            </a:pPr>
            <a:r>
              <a:rPr lang="en-US" altLang="en-US" dirty="0" smtClean="0"/>
              <a:t>Gloves</a:t>
            </a:r>
            <a:endParaRPr lang="en-US" altLang="en-US" sz="2200" dirty="0" smtClean="0"/>
          </a:p>
          <a:p>
            <a:pPr lvl="1" eaLnBrk="1" hangingPunct="1">
              <a:spcBef>
                <a:spcPct val="35000"/>
              </a:spcBef>
              <a:defRPr/>
            </a:pPr>
            <a:r>
              <a:rPr lang="en-US" altLang="en-US" dirty="0" smtClean="0"/>
              <a:t>Helmets</a:t>
            </a:r>
          </a:p>
          <a:p>
            <a:pPr lvl="1" eaLnBrk="1" hangingPunct="1">
              <a:spcBef>
                <a:spcPct val="35000"/>
              </a:spcBef>
              <a:defRPr/>
            </a:pPr>
            <a:r>
              <a:rPr lang="en-US" altLang="en-US" dirty="0" smtClean="0"/>
              <a:t>Boots</a:t>
            </a:r>
          </a:p>
          <a:p>
            <a:pPr marL="342900" lvl="1" eaLnBrk="1" hangingPunct="1">
              <a:spcBef>
                <a:spcPct val="35000"/>
              </a:spcBef>
              <a:buFontTx/>
              <a:buChar char="•"/>
              <a:defRPr/>
            </a:pPr>
            <a:r>
              <a:rPr lang="en-US" altLang="en-US" sz="2800" dirty="0" smtClean="0"/>
              <a:t>Eye protection</a:t>
            </a:r>
          </a:p>
          <a:p>
            <a:pPr eaLnBrk="1" hangingPunct="1">
              <a:spcBef>
                <a:spcPct val="35000"/>
              </a:spcBef>
              <a:defRPr/>
            </a:pPr>
            <a:r>
              <a:rPr lang="en-US" altLang="en-US" dirty="0" smtClean="0"/>
              <a:t>Ear protection</a:t>
            </a:r>
          </a:p>
          <a:p>
            <a:pPr eaLnBrk="1" hangingPunct="1">
              <a:spcBef>
                <a:spcPct val="35000"/>
              </a:spcBef>
              <a:defRPr/>
            </a:pPr>
            <a:r>
              <a:rPr lang="en-US" altLang="en-US" dirty="0" smtClean="0"/>
              <a:t>Skin protection</a:t>
            </a:r>
          </a:p>
          <a:p>
            <a:pPr eaLnBrk="1" hangingPunct="1">
              <a:spcBef>
                <a:spcPct val="35000"/>
              </a:spcBef>
              <a:defRPr/>
            </a:pPr>
            <a:endParaRPr lang="en-US" altLang="en-US" dirty="0" smtClean="0"/>
          </a:p>
        </p:txBody>
      </p:sp>
      <p:pic>
        <p:nvPicPr>
          <p:cNvPr id="27652" name="Picture 5" descr="\\172.16.33.26\Art\OUTPUT\JB LEARNING\EMT_11E_ITK_PPT WORK\JPEG\Ch02\9781284080179_CH02_FIG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1638300"/>
            <a:ext cx="2871787"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546100" y="5980113"/>
            <a:ext cx="2981325"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PeopleImages/iStock.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lnSpc>
                <a:spcPct val="85000"/>
              </a:lnSpc>
            </a:pPr>
            <a:r>
              <a:rPr lang="en-US" altLang="en-US"/>
              <a:t>Caring for Critically Ill and Injured Patients </a:t>
            </a:r>
            <a:r>
              <a:rPr lang="en-US" altLang="en-US" sz="2800" b="0"/>
              <a:t>(1 of 4)</a:t>
            </a:r>
          </a:p>
        </p:txBody>
      </p:sp>
      <p:sp>
        <p:nvSpPr>
          <p:cNvPr id="28675" name="Content Placeholder 2"/>
          <p:cNvSpPr>
            <a:spLocks noGrp="1"/>
          </p:cNvSpPr>
          <p:nvPr>
            <p:ph type="body" idx="1"/>
          </p:nvPr>
        </p:nvSpPr>
        <p:spPr>
          <a:xfrm>
            <a:off x="685800" y="1447800"/>
            <a:ext cx="4191000" cy="4800600"/>
          </a:xfrm>
        </p:spPr>
        <p:txBody>
          <a:bodyPr/>
          <a:lstStyle/>
          <a:p>
            <a:pPr eaLnBrk="1" hangingPunct="1">
              <a:spcBef>
                <a:spcPct val="35000"/>
              </a:spcBef>
            </a:pPr>
            <a:r>
              <a:rPr lang="en-US" altLang="en-US"/>
              <a:t>Let the patient know:</a:t>
            </a:r>
          </a:p>
          <a:p>
            <a:pPr lvl="1" eaLnBrk="1" hangingPunct="1">
              <a:spcBef>
                <a:spcPct val="35000"/>
              </a:spcBef>
            </a:pPr>
            <a:r>
              <a:rPr lang="en-US" altLang="en-US"/>
              <a:t>Who you are and what you are doing</a:t>
            </a:r>
          </a:p>
          <a:p>
            <a:pPr lvl="1" eaLnBrk="1" hangingPunct="1">
              <a:spcBef>
                <a:spcPct val="35000"/>
              </a:spcBef>
            </a:pPr>
            <a:r>
              <a:rPr lang="en-US" altLang="en-US"/>
              <a:t>That you are attending to the patient’s immediate needs</a:t>
            </a:r>
          </a:p>
        </p:txBody>
      </p:sp>
      <p:pic>
        <p:nvPicPr>
          <p:cNvPr id="28676" name="Picture 5" descr="\\172.16.33.26\Art\OUTPUT\JB LEARNING\EMT_11E_ITK_PPT WORK\JPEG\Ch02\9781284080179_CH02_FIG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805238"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5803900" y="4956175"/>
            <a:ext cx="3124200"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Siphiwe Sibeko/Reuters/Landov</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en-US" dirty="0" smtClean="0"/>
              <a:t>Responses of the critical patient:</a:t>
            </a:r>
          </a:p>
          <a:p>
            <a:pPr lvl="1">
              <a:defRPr/>
            </a:pPr>
            <a:r>
              <a:rPr lang="en-US" altLang="en-US" dirty="0" smtClean="0"/>
              <a:t>Anxiety</a:t>
            </a:r>
          </a:p>
          <a:p>
            <a:pPr lvl="1">
              <a:defRPr/>
            </a:pPr>
            <a:r>
              <a:rPr lang="en-US" altLang="en-US" dirty="0" smtClean="0"/>
              <a:t>Pain and fear</a:t>
            </a:r>
          </a:p>
          <a:p>
            <a:pPr lvl="1">
              <a:defRPr/>
            </a:pPr>
            <a:r>
              <a:rPr lang="en-US" altLang="en-US" dirty="0" smtClean="0"/>
              <a:t>Anger</a:t>
            </a:r>
          </a:p>
          <a:p>
            <a:pPr lvl="1">
              <a:defRPr/>
            </a:pPr>
            <a:r>
              <a:rPr lang="en-US" altLang="en-US" dirty="0" smtClean="0"/>
              <a:t>Depression</a:t>
            </a:r>
          </a:p>
          <a:p>
            <a:pPr lvl="1">
              <a:defRPr/>
            </a:pPr>
            <a:r>
              <a:rPr lang="en-US" altLang="en-US" dirty="0" smtClean="0"/>
              <a:t>Dependency</a:t>
            </a:r>
          </a:p>
          <a:p>
            <a:pPr lvl="1">
              <a:defRPr/>
            </a:pPr>
            <a:r>
              <a:rPr lang="en-US" altLang="en-US" dirty="0" smtClean="0"/>
              <a:t>Guilt</a:t>
            </a:r>
          </a:p>
          <a:p>
            <a:pPr lvl="1">
              <a:defRPr/>
            </a:pPr>
            <a:endParaRPr lang="en-US" altLang="en-US" dirty="0" smtClean="0">
              <a:solidFill>
                <a:srgbClr val="FF0000"/>
              </a:solidFill>
            </a:endParaRPr>
          </a:p>
          <a:p>
            <a:pPr marL="0" indent="0">
              <a:buFontTx/>
              <a:buNone/>
              <a:defRPr/>
            </a:pPr>
            <a:endParaRPr lang="en-IN" dirty="0"/>
          </a:p>
        </p:txBody>
      </p:sp>
      <p:sp>
        <p:nvSpPr>
          <p:cNvPr id="29699" name="Title 1"/>
          <p:cNvSpPr>
            <a:spLocks noGrp="1"/>
          </p:cNvSpPr>
          <p:nvPr>
            <p:ph type="title"/>
          </p:nvPr>
        </p:nvSpPr>
        <p:spPr/>
        <p:txBody>
          <a:bodyPr/>
          <a:lstStyle/>
          <a:p>
            <a:pPr eaLnBrk="1" hangingPunct="1">
              <a:lnSpc>
                <a:spcPct val="85000"/>
              </a:lnSpc>
            </a:pPr>
            <a:r>
              <a:rPr lang="en-US" altLang="en-US"/>
              <a:t>Caring for Critically Ill and Injured Patients </a:t>
            </a:r>
            <a:r>
              <a:rPr lang="en-US" altLang="en-US" sz="2800" b="0"/>
              <a:t>(2 of 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en-US" dirty="0" smtClean="0"/>
              <a:t>Communicating with the critical patient:</a:t>
            </a:r>
          </a:p>
          <a:p>
            <a:pPr lvl="1">
              <a:spcBef>
                <a:spcPct val="35000"/>
              </a:spcBef>
              <a:defRPr/>
            </a:pPr>
            <a:r>
              <a:rPr lang="en-US" altLang="en-US" dirty="0" smtClean="0"/>
              <a:t>Avoid sad and grim comments.</a:t>
            </a:r>
          </a:p>
          <a:p>
            <a:pPr lvl="1">
              <a:spcBef>
                <a:spcPct val="35000"/>
              </a:spcBef>
              <a:defRPr/>
            </a:pPr>
            <a:r>
              <a:rPr lang="en-US" altLang="en-US" dirty="0" smtClean="0"/>
              <a:t>Orient the patient.</a:t>
            </a:r>
          </a:p>
          <a:p>
            <a:pPr lvl="1">
              <a:spcBef>
                <a:spcPct val="35000"/>
              </a:spcBef>
              <a:defRPr/>
            </a:pPr>
            <a:r>
              <a:rPr lang="en-US" altLang="en-US" dirty="0" smtClean="0"/>
              <a:t>Be honest.</a:t>
            </a:r>
          </a:p>
          <a:p>
            <a:pPr lvl="1">
              <a:spcBef>
                <a:spcPct val="35000"/>
              </a:spcBef>
              <a:defRPr/>
            </a:pPr>
            <a:r>
              <a:rPr lang="en-US" altLang="en-US" dirty="0" smtClean="0"/>
              <a:t>Allow for hope.</a:t>
            </a:r>
          </a:p>
          <a:p>
            <a:pPr lvl="1">
              <a:spcBef>
                <a:spcPct val="35000"/>
              </a:spcBef>
              <a:defRPr/>
            </a:pPr>
            <a:r>
              <a:rPr lang="en-US" altLang="en-US" dirty="0" smtClean="0"/>
              <a:t>Locate and notify family members.</a:t>
            </a:r>
          </a:p>
          <a:p>
            <a:pPr marL="0" indent="0">
              <a:buFontTx/>
              <a:buNone/>
              <a:defRPr/>
            </a:pPr>
            <a:endParaRPr lang="en-IN" dirty="0"/>
          </a:p>
        </p:txBody>
      </p:sp>
      <p:sp>
        <p:nvSpPr>
          <p:cNvPr id="30723" name="Title 1"/>
          <p:cNvSpPr>
            <a:spLocks noGrp="1"/>
          </p:cNvSpPr>
          <p:nvPr>
            <p:ph type="title"/>
          </p:nvPr>
        </p:nvSpPr>
        <p:spPr/>
        <p:txBody>
          <a:bodyPr/>
          <a:lstStyle/>
          <a:p>
            <a:pPr eaLnBrk="1" hangingPunct="1">
              <a:lnSpc>
                <a:spcPct val="85000"/>
              </a:lnSpc>
            </a:pPr>
            <a:r>
              <a:rPr lang="en-US" altLang="en-US"/>
              <a:t>Caring for Critically Ill and Injured Patients </a:t>
            </a:r>
            <a:r>
              <a:rPr lang="en-US" altLang="en-US" sz="2800" b="0"/>
              <a:t>(3 of 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a:t>Caring for Critically Ill and Injured Patients </a:t>
            </a:r>
            <a:r>
              <a:rPr lang="en-US" altLang="en-US" sz="2800" b="0"/>
              <a:t>(4 of 4)</a:t>
            </a:r>
          </a:p>
        </p:txBody>
      </p:sp>
      <p:sp>
        <p:nvSpPr>
          <p:cNvPr id="31747" name="Content Placeholder 2"/>
          <p:cNvSpPr>
            <a:spLocks noGrp="1"/>
          </p:cNvSpPr>
          <p:nvPr>
            <p:ph type="body" idx="1"/>
          </p:nvPr>
        </p:nvSpPr>
        <p:spPr/>
        <p:txBody>
          <a:bodyPr/>
          <a:lstStyle/>
          <a:p>
            <a:pPr>
              <a:spcBef>
                <a:spcPct val="35000"/>
              </a:spcBef>
            </a:pPr>
            <a:r>
              <a:rPr lang="en-US" altLang="en-US"/>
              <a:t>Injured and critically ill children.</a:t>
            </a:r>
          </a:p>
          <a:p>
            <a:pPr lvl="1">
              <a:spcBef>
                <a:spcPct val="35000"/>
              </a:spcBef>
            </a:pPr>
            <a:r>
              <a:rPr lang="en-US" altLang="en-US"/>
              <a:t>Ask a responsible adult to accompany the child.</a:t>
            </a:r>
          </a:p>
          <a:p>
            <a:pPr>
              <a:spcBef>
                <a:spcPct val="35000"/>
              </a:spcBef>
            </a:pPr>
            <a:r>
              <a:rPr lang="en-US" altLang="en-US"/>
              <a:t>Death of a child</a:t>
            </a:r>
          </a:p>
          <a:p>
            <a:pPr lvl="1">
              <a:spcBef>
                <a:spcPct val="35000"/>
              </a:spcBef>
            </a:pPr>
            <a:r>
              <a:rPr lang="en-US" altLang="en-US"/>
              <a:t>Tragic event</a:t>
            </a:r>
          </a:p>
          <a:p>
            <a:pPr lvl="1">
              <a:spcBef>
                <a:spcPct val="35000"/>
              </a:spcBef>
            </a:pPr>
            <a:r>
              <a:rPr lang="en-US" altLang="en-US"/>
              <a:t>Help the family in any way you can.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lnSpc>
                <a:spcPct val="85000"/>
              </a:lnSpc>
            </a:pPr>
            <a:r>
              <a:rPr lang="en-US" altLang="en-US"/>
              <a:t>Death and Dying </a:t>
            </a:r>
            <a:r>
              <a:rPr lang="en-US" altLang="en-US" sz="2800" b="0"/>
              <a:t>(1 of 3)</a:t>
            </a:r>
          </a:p>
        </p:txBody>
      </p:sp>
      <p:sp>
        <p:nvSpPr>
          <p:cNvPr id="32771" name="Content Placeholder 2"/>
          <p:cNvSpPr>
            <a:spLocks noGrp="1"/>
          </p:cNvSpPr>
          <p:nvPr>
            <p:ph sz="half" idx="1"/>
          </p:nvPr>
        </p:nvSpPr>
        <p:spPr/>
        <p:txBody>
          <a:bodyPr/>
          <a:lstStyle/>
          <a:p>
            <a:pPr eaLnBrk="1" hangingPunct="1">
              <a:spcBef>
                <a:spcPct val="35000"/>
              </a:spcBef>
            </a:pPr>
            <a:r>
              <a:rPr lang="en-US" altLang="en-US"/>
              <a:t>Death may occur:</a:t>
            </a:r>
          </a:p>
          <a:p>
            <a:pPr lvl="1" eaLnBrk="1" hangingPunct="1">
              <a:spcBef>
                <a:spcPct val="35000"/>
              </a:spcBef>
            </a:pPr>
            <a:r>
              <a:rPr lang="en-US" altLang="en-US"/>
              <a:t>Quite suddenly</a:t>
            </a:r>
          </a:p>
          <a:p>
            <a:pPr lvl="1" eaLnBrk="1" hangingPunct="1">
              <a:spcBef>
                <a:spcPct val="35000"/>
              </a:spcBef>
            </a:pPr>
            <a:r>
              <a:rPr lang="en-US" altLang="en-US"/>
              <a:t>After a prolonged, terminal illness</a:t>
            </a:r>
          </a:p>
          <a:p>
            <a:pPr eaLnBrk="1" hangingPunct="1">
              <a:spcBef>
                <a:spcPct val="35000"/>
              </a:spcBef>
            </a:pPr>
            <a:r>
              <a:rPr lang="en-US" altLang="en-US"/>
              <a:t>The EMT will face death.</a:t>
            </a:r>
          </a:p>
        </p:txBody>
      </p:sp>
      <p:sp>
        <p:nvSpPr>
          <p:cNvPr id="32772" name="Content Placeholder 1"/>
          <p:cNvSpPr>
            <a:spLocks noGrp="1"/>
          </p:cNvSpPr>
          <p:nvPr>
            <p:ph sz="half" idx="2"/>
          </p:nvPr>
        </p:nvSpPr>
        <p:spPr/>
        <p:txBody>
          <a:bodyPr/>
          <a:lstStyle/>
          <a:p>
            <a:pPr eaLnBrk="1" hangingPunct="1">
              <a:spcBef>
                <a:spcPct val="35000"/>
              </a:spcBef>
            </a:pPr>
            <a:r>
              <a:rPr lang="en-US" altLang="en-US"/>
              <a:t>Stages of grieving:</a:t>
            </a:r>
          </a:p>
          <a:p>
            <a:pPr lvl="1" eaLnBrk="1" hangingPunct="1">
              <a:spcBef>
                <a:spcPct val="35000"/>
              </a:spcBef>
            </a:pPr>
            <a:r>
              <a:rPr lang="en-US" altLang="en-US"/>
              <a:t>Denial</a:t>
            </a:r>
          </a:p>
          <a:p>
            <a:pPr lvl="1" eaLnBrk="1" hangingPunct="1">
              <a:spcBef>
                <a:spcPct val="35000"/>
              </a:spcBef>
            </a:pPr>
            <a:r>
              <a:rPr lang="en-US" altLang="en-US"/>
              <a:t>Anger, hostility</a:t>
            </a:r>
          </a:p>
          <a:p>
            <a:pPr lvl="1" eaLnBrk="1" hangingPunct="1">
              <a:spcBef>
                <a:spcPct val="35000"/>
              </a:spcBef>
            </a:pPr>
            <a:r>
              <a:rPr lang="en-US" altLang="en-US"/>
              <a:t>Bargaining</a:t>
            </a:r>
          </a:p>
          <a:p>
            <a:pPr lvl="1" eaLnBrk="1" hangingPunct="1">
              <a:spcBef>
                <a:spcPct val="35000"/>
              </a:spcBef>
            </a:pPr>
            <a:r>
              <a:rPr lang="en-US" altLang="en-US"/>
              <a:t>Depression</a:t>
            </a:r>
          </a:p>
          <a:p>
            <a:pPr lvl="1" eaLnBrk="1" hangingPunct="1">
              <a:spcBef>
                <a:spcPct val="35000"/>
              </a:spcBef>
            </a:pPr>
            <a:r>
              <a:rPr lang="en-US" altLang="en-US"/>
              <a:t>Acceptance</a:t>
            </a:r>
          </a:p>
          <a:p>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General Health and Wellness</a:t>
            </a:r>
            <a:br>
              <a:rPr lang="en-US" altLang="en-US"/>
            </a:br>
            <a:r>
              <a:rPr lang="en-US" altLang="en-US" sz="2800" b="0"/>
              <a:t>(1 of 2)</a:t>
            </a:r>
            <a:endParaRPr lang="en-US" altLang="en-US" sz="2800"/>
          </a:p>
        </p:txBody>
      </p:sp>
      <p:sp>
        <p:nvSpPr>
          <p:cNvPr id="6147" name="Content Placeholder 2"/>
          <p:cNvSpPr>
            <a:spLocks noGrp="1"/>
          </p:cNvSpPr>
          <p:nvPr>
            <p:ph idx="1"/>
          </p:nvPr>
        </p:nvSpPr>
        <p:spPr/>
        <p:txBody>
          <a:bodyPr/>
          <a:lstStyle/>
          <a:p>
            <a:r>
              <a:rPr lang="en-US" altLang="en-US"/>
              <a:t>Wellness is a state of complete mental, physical, and social well-being.</a:t>
            </a:r>
          </a:p>
          <a:p>
            <a:r>
              <a:rPr lang="en-US" altLang="en-US"/>
              <a:t>A state of wellness must occur at work and at home.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5000"/>
              </a:lnSpc>
            </a:pPr>
            <a:r>
              <a:rPr lang="en-US" altLang="en-US"/>
              <a:t>Death and Dying </a:t>
            </a:r>
            <a:r>
              <a:rPr lang="en-US" altLang="en-US" sz="2800" b="0"/>
              <a:t>(2 of 3)</a:t>
            </a:r>
          </a:p>
        </p:txBody>
      </p:sp>
      <p:sp>
        <p:nvSpPr>
          <p:cNvPr id="33795" name="Content Placeholder 2"/>
          <p:cNvSpPr>
            <a:spLocks noGrp="1"/>
          </p:cNvSpPr>
          <p:nvPr>
            <p:ph type="body" idx="1"/>
          </p:nvPr>
        </p:nvSpPr>
        <p:spPr/>
        <p:txBody>
          <a:bodyPr/>
          <a:lstStyle/>
          <a:p>
            <a:pPr eaLnBrk="1" hangingPunct="1">
              <a:spcBef>
                <a:spcPct val="35000"/>
              </a:spcBef>
              <a:buFontTx/>
              <a:buNone/>
            </a:pPr>
            <a:r>
              <a:rPr lang="en-US" altLang="en-US"/>
              <a:t>The EMT’s role:</a:t>
            </a:r>
          </a:p>
          <a:p>
            <a:pPr eaLnBrk="1" hangingPunct="1">
              <a:spcBef>
                <a:spcPct val="35000"/>
              </a:spcBef>
            </a:pPr>
            <a:r>
              <a:rPr lang="en-US" altLang="en-US"/>
              <a:t>Ask how you can help.</a:t>
            </a:r>
          </a:p>
          <a:p>
            <a:pPr eaLnBrk="1" hangingPunct="1">
              <a:spcBef>
                <a:spcPct val="35000"/>
              </a:spcBef>
            </a:pPr>
            <a:r>
              <a:rPr lang="en-US" altLang="en-US"/>
              <a:t>Reinforce reality.</a:t>
            </a:r>
          </a:p>
          <a:p>
            <a:pPr eaLnBrk="1" hangingPunct="1">
              <a:spcBef>
                <a:spcPct val="35000"/>
              </a:spcBef>
            </a:pPr>
            <a:r>
              <a:rPr lang="en-US" altLang="en-US"/>
              <a:t>Be honest.</a:t>
            </a:r>
          </a:p>
          <a:p>
            <a:pPr eaLnBrk="1" hangingPunct="1">
              <a:spcBef>
                <a:spcPct val="35000"/>
              </a:spcBef>
            </a:pPr>
            <a:r>
              <a:rPr lang="en-US" altLang="en-US"/>
              <a:t>Allow the patient or family to grieve.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1447800"/>
            <a:ext cx="7772400" cy="4800600"/>
          </a:xfrm>
          <a:prstGeom prst="rect">
            <a:avLst/>
          </a:prstGeom>
          <a:noFill/>
          <a:ln w="19050">
            <a:noFill/>
            <a:miter lim="800000"/>
            <a:headEnd/>
            <a:tailEnd/>
          </a:ln>
        </p:spPr>
        <p:txBody>
          <a:bodyPr lIns="228600" tIns="18288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defRPr>
            </a:lvl3pPr>
            <a:lvl4pPr marL="1600200" indent="-228600" algn="l" rtl="0" eaLnBrk="0" fontAlgn="base" hangingPunct="0">
              <a:spcBef>
                <a:spcPct val="25000"/>
              </a:spcBef>
              <a:spcAft>
                <a:spcPct val="0"/>
              </a:spcAft>
              <a:buChar char="–"/>
              <a:defRPr sz="2000">
                <a:solidFill>
                  <a:schemeClr val="tx1"/>
                </a:solidFill>
                <a:latin typeface="+mn-lt"/>
                <a:ea typeface="+mn-ea"/>
              </a:defRPr>
            </a:lvl4pPr>
            <a:lvl5pPr marL="2057400" indent="-228600" algn="l" rtl="0" eaLnBrk="0" fontAlgn="base" hangingPunct="0">
              <a:spcBef>
                <a:spcPct val="25000"/>
              </a:spcBef>
              <a:spcAft>
                <a:spcPct val="0"/>
              </a:spcAft>
              <a:buChar char="»"/>
              <a:defRPr sz="2000">
                <a:solidFill>
                  <a:schemeClr val="tx1"/>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eaLnBrk="1" hangingPunct="1">
              <a:spcBef>
                <a:spcPct val="35000"/>
              </a:spcBef>
              <a:buFontTx/>
              <a:buNone/>
              <a:defRPr/>
            </a:pPr>
            <a:endParaRPr lang="en-US" altLang="en-US" kern="0" dirty="0" smtClean="0"/>
          </a:p>
        </p:txBody>
      </p:sp>
      <p:sp>
        <p:nvSpPr>
          <p:cNvPr id="34819" name="Title 1"/>
          <p:cNvSpPr>
            <a:spLocks noGrp="1"/>
          </p:cNvSpPr>
          <p:nvPr>
            <p:ph type="title"/>
          </p:nvPr>
        </p:nvSpPr>
        <p:spPr/>
        <p:txBody>
          <a:bodyPr/>
          <a:lstStyle/>
          <a:p>
            <a:pPr eaLnBrk="1" hangingPunct="1">
              <a:lnSpc>
                <a:spcPct val="85000"/>
              </a:lnSpc>
            </a:pPr>
            <a:r>
              <a:rPr lang="en-US" altLang="en-US"/>
              <a:t>Death and Dying </a:t>
            </a:r>
            <a:r>
              <a:rPr lang="en-US" altLang="en-US" sz="2800" b="0"/>
              <a:t>(3 of 3)</a:t>
            </a:r>
          </a:p>
        </p:txBody>
      </p:sp>
      <p:pic>
        <p:nvPicPr>
          <p:cNvPr id="34820" name="Picture 5" descr="\\172.16.33.26\Art\OUTPUT\JB LEARNING\EMT_11E_ITK_PPT WORK\Ch02\9781284080179_CH02_CPT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71600"/>
            <a:ext cx="40116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3632200" y="5965825"/>
            <a:ext cx="3124200"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Jones and Bartlett Publishers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lnSpc>
                <a:spcPct val="85000"/>
              </a:lnSpc>
            </a:pPr>
            <a:r>
              <a:rPr lang="en-US" altLang="en-US"/>
              <a:t>Stress Management on the Job </a:t>
            </a:r>
            <a:r>
              <a:rPr lang="en-US" altLang="en-US" sz="2800" b="0"/>
              <a:t>(1 of 2)</a:t>
            </a:r>
          </a:p>
        </p:txBody>
      </p:sp>
      <p:sp>
        <p:nvSpPr>
          <p:cNvPr id="35843" name="Content Placeholder 2"/>
          <p:cNvSpPr>
            <a:spLocks noGrp="1"/>
          </p:cNvSpPr>
          <p:nvPr>
            <p:ph type="body" idx="1"/>
          </p:nvPr>
        </p:nvSpPr>
        <p:spPr/>
        <p:txBody>
          <a:bodyPr/>
          <a:lstStyle/>
          <a:p>
            <a:pPr eaLnBrk="1" hangingPunct="1">
              <a:spcBef>
                <a:spcPct val="35000"/>
              </a:spcBef>
            </a:pPr>
            <a:r>
              <a:rPr lang="en-US" altLang="en-US"/>
              <a:t>EMS is a high-stress job.</a:t>
            </a:r>
          </a:p>
          <a:p>
            <a:pPr eaLnBrk="1" hangingPunct="1">
              <a:spcBef>
                <a:spcPct val="35000"/>
              </a:spcBef>
            </a:pPr>
            <a:r>
              <a:rPr lang="en-US" altLang="en-US"/>
              <a:t>It is important to know the causes of stress and how to deal with stress.</a:t>
            </a:r>
          </a:p>
          <a:p>
            <a:pPr eaLnBrk="1" hangingPunct="1">
              <a:spcBef>
                <a:spcPct val="35000"/>
              </a:spcBef>
            </a:pPr>
            <a:r>
              <a:rPr lang="en-US" altLang="en-US"/>
              <a:t>General adaptation syndrome:</a:t>
            </a:r>
          </a:p>
          <a:p>
            <a:pPr lvl="1" eaLnBrk="1" hangingPunct="1">
              <a:spcBef>
                <a:spcPct val="35000"/>
              </a:spcBef>
            </a:pPr>
            <a:r>
              <a:rPr lang="en-US" altLang="en-US"/>
              <a:t>Alarm response to stress</a:t>
            </a:r>
          </a:p>
          <a:p>
            <a:pPr lvl="1" eaLnBrk="1" hangingPunct="1">
              <a:spcBef>
                <a:spcPct val="35000"/>
              </a:spcBef>
            </a:pPr>
            <a:r>
              <a:rPr lang="en-US" altLang="en-US"/>
              <a:t>Reaction and resistance</a:t>
            </a:r>
          </a:p>
          <a:p>
            <a:pPr lvl="1" eaLnBrk="1" hangingPunct="1">
              <a:spcBef>
                <a:spcPct val="35000"/>
              </a:spcBef>
            </a:pPr>
            <a:r>
              <a:rPr lang="en-US" altLang="en-US"/>
              <a:t>Recovery (or exhaustion)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nSpc>
                <a:spcPct val="85000"/>
              </a:lnSpc>
            </a:pPr>
            <a:r>
              <a:rPr lang="en-US" altLang="en-US"/>
              <a:t>Stress Management on the Job </a:t>
            </a:r>
            <a:r>
              <a:rPr lang="en-US" altLang="en-US" sz="2800" b="0"/>
              <a:t>(2 of 2)</a:t>
            </a:r>
          </a:p>
        </p:txBody>
      </p:sp>
      <p:sp>
        <p:nvSpPr>
          <p:cNvPr id="36867" name="Rectangle 3"/>
          <p:cNvSpPr>
            <a:spLocks noGrp="1" noChangeArrowheads="1"/>
          </p:cNvSpPr>
          <p:nvPr>
            <p:ph type="body" idx="1"/>
          </p:nvPr>
        </p:nvSpPr>
        <p:spPr/>
        <p:txBody>
          <a:bodyPr/>
          <a:lstStyle/>
          <a:p>
            <a:pPr>
              <a:spcBef>
                <a:spcPct val="35000"/>
              </a:spcBef>
            </a:pPr>
            <a:r>
              <a:rPr lang="en-US" altLang="en-US"/>
              <a:t>Physiologic signs of stress</a:t>
            </a:r>
          </a:p>
          <a:p>
            <a:pPr lvl="1">
              <a:spcBef>
                <a:spcPct val="35000"/>
              </a:spcBef>
            </a:pPr>
            <a:r>
              <a:rPr lang="en-US" altLang="en-US"/>
              <a:t>Increased  respirations and heart rate</a:t>
            </a:r>
          </a:p>
          <a:p>
            <a:pPr lvl="1">
              <a:spcBef>
                <a:spcPct val="35000"/>
              </a:spcBef>
            </a:pPr>
            <a:r>
              <a:rPr lang="en-US" altLang="en-US"/>
              <a:t>Cool, clammy skin</a:t>
            </a:r>
          </a:p>
          <a:p>
            <a:pPr lvl="1">
              <a:spcBef>
                <a:spcPct val="35000"/>
              </a:spcBef>
            </a:pPr>
            <a:r>
              <a:rPr lang="en-US" altLang="en-US"/>
              <a:t>Dilated pupils</a:t>
            </a:r>
          </a:p>
          <a:p>
            <a:pPr lvl="1">
              <a:spcBef>
                <a:spcPct val="35000"/>
              </a:spcBef>
            </a:pPr>
            <a:r>
              <a:rPr lang="en-US" altLang="en-US"/>
              <a:t>Tensed muscles</a:t>
            </a:r>
          </a:p>
          <a:p>
            <a:pPr lvl="1">
              <a:spcBef>
                <a:spcPct val="35000"/>
              </a:spcBef>
            </a:pPr>
            <a:r>
              <a:rPr lang="en-US" altLang="en-US"/>
              <a:t>Increased blood glucose level</a:t>
            </a:r>
          </a:p>
          <a:p>
            <a:pPr lvl="1">
              <a:spcBef>
                <a:spcPct val="35000"/>
              </a:spcBef>
            </a:pPr>
            <a:r>
              <a:rPr lang="en-US" altLang="en-US"/>
              <a:t>Perspiration</a:t>
            </a:r>
          </a:p>
          <a:p>
            <a:pPr lvl="1">
              <a:spcBef>
                <a:spcPct val="35000"/>
              </a:spcBef>
            </a:pPr>
            <a:r>
              <a:rPr lang="en-US" altLang="en-US"/>
              <a:t>Decreased blood flow to gastrointestinal tract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lnSpc>
                <a:spcPct val="85000"/>
              </a:lnSpc>
            </a:pPr>
            <a:r>
              <a:rPr lang="en-US" altLang="en-US"/>
              <a:t>Stressful Situations</a:t>
            </a:r>
            <a:endParaRPr lang="en-US" altLang="en-US" sz="2800" b="0"/>
          </a:p>
        </p:txBody>
      </p:sp>
      <p:sp>
        <p:nvSpPr>
          <p:cNvPr id="37891" name="Content Placeholder 2"/>
          <p:cNvSpPr>
            <a:spLocks noGrp="1"/>
          </p:cNvSpPr>
          <p:nvPr>
            <p:ph type="body" idx="1"/>
          </p:nvPr>
        </p:nvSpPr>
        <p:spPr/>
        <p:txBody>
          <a:bodyPr/>
          <a:lstStyle/>
          <a:p>
            <a:pPr eaLnBrk="1" hangingPunct="1">
              <a:spcBef>
                <a:spcPct val="35000"/>
              </a:spcBef>
            </a:pPr>
            <a:r>
              <a:rPr lang="en-US" altLang="en-US"/>
              <a:t>Dangerous situations</a:t>
            </a:r>
          </a:p>
          <a:p>
            <a:pPr eaLnBrk="1" hangingPunct="1">
              <a:spcBef>
                <a:spcPct val="35000"/>
              </a:spcBef>
            </a:pPr>
            <a:r>
              <a:rPr lang="en-US" altLang="en-US"/>
              <a:t>Physical and psychological demands</a:t>
            </a:r>
          </a:p>
          <a:p>
            <a:pPr eaLnBrk="1" hangingPunct="1">
              <a:spcBef>
                <a:spcPct val="35000"/>
              </a:spcBef>
            </a:pPr>
            <a:r>
              <a:rPr lang="en-US" altLang="en-US"/>
              <a:t>Dead or</a:t>
            </a:r>
            <a:r>
              <a:rPr lang="en-US" altLang="en-US">
                <a:solidFill>
                  <a:srgbClr val="FF0000"/>
                </a:solidFill>
              </a:rPr>
              <a:t> </a:t>
            </a:r>
            <a:r>
              <a:rPr lang="en-US" altLang="en-US"/>
              <a:t>critically ill, injured patients</a:t>
            </a:r>
          </a:p>
          <a:p>
            <a:pPr eaLnBrk="1" hangingPunct="1">
              <a:spcBef>
                <a:spcPct val="35000"/>
              </a:spcBef>
            </a:pPr>
            <a:r>
              <a:rPr lang="en-US" altLang="en-US"/>
              <a:t>Overpowering sights, smells, and sounds</a:t>
            </a:r>
          </a:p>
          <a:p>
            <a:pPr eaLnBrk="1" hangingPunct="1">
              <a:spcBef>
                <a:spcPct val="35000"/>
              </a:spcBef>
            </a:pPr>
            <a:r>
              <a:rPr lang="en-US" altLang="en-US"/>
              <a:t>Multiple-patient situations</a:t>
            </a:r>
          </a:p>
          <a:p>
            <a:pPr eaLnBrk="1" hangingPunct="1">
              <a:spcBef>
                <a:spcPct val="35000"/>
              </a:spcBef>
            </a:pPr>
            <a:r>
              <a:rPr lang="en-US" altLang="en-US"/>
              <a:t>Angry or upset patients, family, bystanders</a:t>
            </a:r>
          </a:p>
          <a:p>
            <a:pPr eaLnBrk="1" hangingPunct="1">
              <a:spcBef>
                <a:spcPct val="35000"/>
              </a:spcBef>
            </a:pPr>
            <a:r>
              <a:rPr lang="en-US" altLang="en-US"/>
              <a:t>Unpredictability and demands of EMS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a:t>Stress Reactions </a:t>
            </a:r>
            <a:r>
              <a:rPr lang="en-US" altLang="en-US" sz="2800" b="0"/>
              <a:t>(1 of 2)</a:t>
            </a:r>
          </a:p>
        </p:txBody>
      </p:sp>
      <p:sp>
        <p:nvSpPr>
          <p:cNvPr id="38915" name="Content Placeholder 2"/>
          <p:cNvSpPr>
            <a:spLocks noGrp="1"/>
          </p:cNvSpPr>
          <p:nvPr>
            <p:ph type="body" idx="1"/>
          </p:nvPr>
        </p:nvSpPr>
        <p:spPr/>
        <p:txBody>
          <a:bodyPr/>
          <a:lstStyle/>
          <a:p>
            <a:pPr>
              <a:spcBef>
                <a:spcPct val="35000"/>
              </a:spcBef>
            </a:pPr>
            <a:r>
              <a:rPr lang="en-US" altLang="en-US"/>
              <a:t>Acute stress reactions</a:t>
            </a:r>
          </a:p>
          <a:p>
            <a:pPr lvl="1">
              <a:spcBef>
                <a:spcPct val="35000"/>
              </a:spcBef>
            </a:pPr>
            <a:r>
              <a:rPr lang="en-US" altLang="en-US"/>
              <a:t>Occur during a stressful situation</a:t>
            </a:r>
          </a:p>
          <a:p>
            <a:pPr>
              <a:spcBef>
                <a:spcPct val="35000"/>
              </a:spcBef>
            </a:pPr>
            <a:r>
              <a:rPr lang="en-US" altLang="en-US"/>
              <a:t>Delayed stress reactions</a:t>
            </a:r>
          </a:p>
          <a:p>
            <a:pPr lvl="1">
              <a:spcBef>
                <a:spcPct val="35000"/>
              </a:spcBef>
            </a:pPr>
            <a:r>
              <a:rPr lang="en-US" altLang="en-US"/>
              <a:t>Manifest after a stressful event</a:t>
            </a:r>
          </a:p>
          <a:p>
            <a:pPr>
              <a:spcBef>
                <a:spcPct val="35000"/>
              </a:spcBef>
            </a:pPr>
            <a:r>
              <a:rPr lang="en-US" altLang="en-US"/>
              <a:t>Cumulative stress reactions</a:t>
            </a:r>
          </a:p>
          <a:p>
            <a:pPr lvl="1">
              <a:spcBef>
                <a:spcPct val="35000"/>
              </a:spcBef>
            </a:pPr>
            <a:r>
              <a:rPr lang="en-US" altLang="en-US"/>
              <a:t>Prolonged or excessive stress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pPr>
            <a:r>
              <a:rPr lang="en-US" altLang="en-US"/>
              <a:t>Stress Reactions </a:t>
            </a:r>
            <a:r>
              <a:rPr lang="en-US" altLang="en-US" sz="2800" b="0"/>
              <a:t>(2 of 2)</a:t>
            </a:r>
          </a:p>
        </p:txBody>
      </p:sp>
      <p:sp>
        <p:nvSpPr>
          <p:cNvPr id="39939" name="Content Placeholder 2"/>
          <p:cNvSpPr>
            <a:spLocks noGrp="1"/>
          </p:cNvSpPr>
          <p:nvPr>
            <p:ph type="body" idx="1"/>
          </p:nvPr>
        </p:nvSpPr>
        <p:spPr>
          <a:xfrm>
            <a:off x="685800" y="1447800"/>
            <a:ext cx="4114800" cy="4800600"/>
          </a:xfrm>
        </p:spPr>
        <p:txBody>
          <a:bodyPr/>
          <a:lstStyle/>
          <a:p>
            <a:pPr>
              <a:spcBef>
                <a:spcPct val="35000"/>
              </a:spcBef>
            </a:pPr>
            <a:r>
              <a:rPr lang="en-US" altLang="en-US"/>
              <a:t>Posttraumatic stress disorder (PTSD) can develop.</a:t>
            </a:r>
          </a:p>
          <a:p>
            <a:pPr lvl="1">
              <a:spcBef>
                <a:spcPct val="35000"/>
              </a:spcBef>
            </a:pPr>
            <a:r>
              <a:rPr lang="en-US" altLang="en-US"/>
              <a:t>Critical incident stress management (CISM) was developed to decrease the likelihood of PTSD.</a:t>
            </a:r>
          </a:p>
        </p:txBody>
      </p:sp>
      <p:pic>
        <p:nvPicPr>
          <p:cNvPr id="39940" name="Picture 5" descr="\\172.16.33.26\Art\OUTPUT\JB LEARNING\EMT_11E_ITK_PPT WORK\JPEG\Ch02\9781284080179_CH02_FI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03400"/>
            <a:ext cx="399891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5854700" y="4549775"/>
            <a:ext cx="3124200"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Jones and Bartlett Publishers. Courtesy of MIEMSS.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pPr>
            <a:r>
              <a:rPr lang="en-US" altLang="en-US"/>
              <a:t>Warning Signs of Stress</a:t>
            </a:r>
            <a:endParaRPr lang="en-US" altLang="en-US" sz="2800" b="0"/>
          </a:p>
        </p:txBody>
      </p:sp>
      <p:sp>
        <p:nvSpPr>
          <p:cNvPr id="40963" name="Content Placeholder 2"/>
          <p:cNvSpPr>
            <a:spLocks noGrp="1"/>
          </p:cNvSpPr>
          <p:nvPr>
            <p:ph type="body" idx="1"/>
          </p:nvPr>
        </p:nvSpPr>
        <p:spPr/>
        <p:txBody>
          <a:bodyPr/>
          <a:lstStyle/>
          <a:p>
            <a:pPr marL="0" indent="0">
              <a:spcBef>
                <a:spcPct val="35000"/>
              </a:spcBef>
              <a:buFontTx/>
              <a:buNone/>
            </a:pPr>
            <a:endParaRPr lang="en-US" altLang="en-US"/>
          </a:p>
          <a:p>
            <a:pPr marL="0" indent="0">
              <a:spcBef>
                <a:spcPct val="35000"/>
              </a:spcBef>
              <a:buFontTx/>
              <a:buNone/>
            </a:pPr>
            <a:endParaRPr lang="en-US" altLang="en-US"/>
          </a:p>
        </p:txBody>
      </p:sp>
      <p:pic>
        <p:nvPicPr>
          <p:cNvPr id="40964" name="Picture 4" descr="\\172.16.33.26\Art\OUTPUT\JB LEARNING\EMT_11E_ITK_PPT WORK\Ch02\9781284080179_CH02_CPT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08113"/>
            <a:ext cx="4678363"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3860800" y="5956300"/>
            <a:ext cx="3124200"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Jones and Bartlett Publishers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lnSpc>
                <a:spcPct val="85000"/>
              </a:lnSpc>
            </a:pPr>
            <a:r>
              <a:rPr lang="en-US" altLang="en-US"/>
              <a:t>Stressful Situations</a:t>
            </a:r>
            <a:endParaRPr lang="en-US" altLang="en-US" sz="2800" b="0"/>
          </a:p>
        </p:txBody>
      </p:sp>
      <p:sp>
        <p:nvSpPr>
          <p:cNvPr id="41987" name="Content Placeholder 2"/>
          <p:cNvSpPr>
            <a:spLocks noGrp="1"/>
          </p:cNvSpPr>
          <p:nvPr>
            <p:ph type="body" idx="1"/>
          </p:nvPr>
        </p:nvSpPr>
        <p:spPr/>
        <p:txBody>
          <a:bodyPr/>
          <a:lstStyle/>
          <a:p>
            <a:pPr eaLnBrk="1" hangingPunct="1">
              <a:spcBef>
                <a:spcPct val="35000"/>
              </a:spcBef>
            </a:pPr>
            <a:r>
              <a:rPr lang="en-US" altLang="en-US"/>
              <a:t>Use extreme care in words and actions.</a:t>
            </a:r>
          </a:p>
          <a:p>
            <a:pPr eaLnBrk="1" hangingPunct="1">
              <a:spcBef>
                <a:spcPct val="35000"/>
              </a:spcBef>
            </a:pPr>
            <a:r>
              <a:rPr lang="en-US" altLang="en-US"/>
              <a:t>Bring a sense of order and stability to the situation.</a:t>
            </a:r>
          </a:p>
          <a:p>
            <a:pPr eaLnBrk="1" hangingPunct="1">
              <a:spcBef>
                <a:spcPct val="35000"/>
              </a:spcBef>
            </a:pPr>
            <a:r>
              <a:rPr lang="en-US" altLang="en-US"/>
              <a:t>A patient’s reaction is influenced by many factors.</a:t>
            </a:r>
          </a:p>
          <a:p>
            <a:pPr lvl="1">
              <a:spcBef>
                <a:spcPct val="35000"/>
              </a:spcBef>
            </a:pPr>
            <a:r>
              <a:rPr lang="en-US" altLang="en-US"/>
              <a:t>Allow patients to express fears and concerns.</a:t>
            </a:r>
          </a:p>
          <a:p>
            <a:pPr>
              <a:spcBef>
                <a:spcPct val="35000"/>
              </a:spcBef>
            </a:pPr>
            <a:r>
              <a:rPr lang="en-US" altLang="en-US"/>
              <a:t>Transport parents with their children.</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lnSpc>
                <a:spcPct val="85000"/>
              </a:lnSpc>
            </a:pPr>
            <a:r>
              <a:rPr lang="en-US" altLang="en-US"/>
              <a:t>Violent Situations</a:t>
            </a:r>
            <a:endParaRPr lang="en-US" altLang="en-US" sz="2800" b="0"/>
          </a:p>
        </p:txBody>
      </p:sp>
      <p:sp>
        <p:nvSpPr>
          <p:cNvPr id="43011" name="Content Placeholder 2"/>
          <p:cNvSpPr>
            <a:spLocks noGrp="1"/>
          </p:cNvSpPr>
          <p:nvPr>
            <p:ph type="body" idx="1"/>
          </p:nvPr>
        </p:nvSpPr>
        <p:spPr/>
        <p:txBody>
          <a:bodyPr/>
          <a:lstStyle/>
          <a:p>
            <a:pPr eaLnBrk="1" hangingPunct="1">
              <a:spcBef>
                <a:spcPct val="35000"/>
              </a:spcBef>
            </a:pPr>
            <a:r>
              <a:rPr lang="en-US" altLang="en-US"/>
              <a:t>Created by: </a:t>
            </a:r>
          </a:p>
          <a:p>
            <a:pPr lvl="1" eaLnBrk="1" hangingPunct="1">
              <a:spcBef>
                <a:spcPct val="35000"/>
              </a:spcBef>
            </a:pPr>
            <a:r>
              <a:rPr lang="en-US" altLang="en-US"/>
              <a:t>Civil disturbances, large gatherings</a:t>
            </a:r>
          </a:p>
          <a:p>
            <a:pPr lvl="1" eaLnBrk="1" hangingPunct="1">
              <a:spcBef>
                <a:spcPct val="35000"/>
              </a:spcBef>
            </a:pPr>
            <a:r>
              <a:rPr lang="en-US" altLang="en-US"/>
              <a:t>Domestic disputes</a:t>
            </a:r>
          </a:p>
          <a:p>
            <a:pPr lvl="1" eaLnBrk="1" hangingPunct="1">
              <a:spcBef>
                <a:spcPct val="35000"/>
              </a:spcBef>
            </a:pPr>
            <a:r>
              <a:rPr lang="en-US" altLang="en-US"/>
              <a:t>Crime scenes</a:t>
            </a:r>
          </a:p>
          <a:p>
            <a:pPr>
              <a:spcBef>
                <a:spcPct val="35000"/>
              </a:spcBef>
            </a:pPr>
            <a:r>
              <a:rPr lang="en-US" altLang="en-US"/>
              <a:t>Law enforcement should secure the scene before your entry.</a:t>
            </a:r>
          </a:p>
          <a:p>
            <a:pPr>
              <a:spcBef>
                <a:spcPct val="35000"/>
              </a:spcBef>
            </a:pPr>
            <a:r>
              <a:rPr lang="en-US" altLang="en-US"/>
              <a:t>Do not disturb crime scene evidence.</a:t>
            </a:r>
            <a:endParaRPr lang="en-US" altLang="en-US" sz="3200"/>
          </a:p>
          <a:p>
            <a:pPr lvl="1"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General Health and Wellness</a:t>
            </a:r>
            <a:br>
              <a:rPr lang="en-US" altLang="en-US"/>
            </a:br>
            <a:r>
              <a:rPr lang="en-US" altLang="en-US" sz="2800" b="0"/>
              <a:t>(2 of 2)</a:t>
            </a:r>
            <a:endParaRPr lang="en-US" altLang="en-US" sz="2800"/>
          </a:p>
        </p:txBody>
      </p:sp>
      <p:sp>
        <p:nvSpPr>
          <p:cNvPr id="7171" name="Content Placeholder 2"/>
          <p:cNvSpPr>
            <a:spLocks noGrp="1"/>
          </p:cNvSpPr>
          <p:nvPr>
            <p:ph idx="1"/>
          </p:nvPr>
        </p:nvSpPr>
        <p:spPr/>
        <p:txBody>
          <a:bodyPr/>
          <a:lstStyle/>
          <a:p>
            <a:r>
              <a:rPr lang="en-US" altLang="en-US"/>
              <a:t>EMTs often work in stressful situations.</a:t>
            </a:r>
          </a:p>
          <a:p>
            <a:r>
              <a:rPr lang="en-US" altLang="en-US"/>
              <a:t>Your calm manner will calm the patient, family members, and bystanders.</a:t>
            </a:r>
          </a:p>
          <a:p>
            <a:r>
              <a:rPr lang="en-US" altLang="en-US"/>
              <a:t>You must focus on:</a:t>
            </a:r>
          </a:p>
          <a:p>
            <a:pPr lvl="1"/>
            <a:r>
              <a:rPr lang="en-US" altLang="en-US"/>
              <a:t>Personal safety</a:t>
            </a:r>
          </a:p>
          <a:p>
            <a:pPr lvl="1"/>
            <a:r>
              <a:rPr lang="en-US" altLang="en-US"/>
              <a:t>Scene safety, including the safety of others</a:t>
            </a:r>
          </a:p>
          <a:p>
            <a:pPr lvl="1"/>
            <a:r>
              <a:rPr lang="en-US" altLang="en-US"/>
              <a:t>Patient care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lnSpc>
                <a:spcPct val="85000"/>
              </a:lnSpc>
            </a:pPr>
            <a:r>
              <a:rPr lang="en-US" altLang="en-US"/>
              <a:t>Behavioral Emergencies</a:t>
            </a:r>
            <a:endParaRPr lang="en-US" altLang="en-US" sz="2800" b="0"/>
          </a:p>
        </p:txBody>
      </p:sp>
      <p:sp>
        <p:nvSpPr>
          <p:cNvPr id="44035" name="Content Placeholder 2"/>
          <p:cNvSpPr>
            <a:spLocks noGrp="1"/>
          </p:cNvSpPr>
          <p:nvPr>
            <p:ph type="body" idx="1"/>
          </p:nvPr>
        </p:nvSpPr>
        <p:spPr/>
        <p:txBody>
          <a:bodyPr/>
          <a:lstStyle/>
          <a:p>
            <a:pPr eaLnBrk="1" hangingPunct="1">
              <a:spcBef>
                <a:spcPct val="35000"/>
              </a:spcBef>
            </a:pPr>
            <a:r>
              <a:rPr lang="en-US" altLang="en-US"/>
              <a:t>Do not have a clear physical cause and result in unusual behavior</a:t>
            </a:r>
          </a:p>
          <a:p>
            <a:pPr lvl="1" eaLnBrk="1" hangingPunct="1">
              <a:spcBef>
                <a:spcPct val="35000"/>
              </a:spcBef>
            </a:pPr>
            <a:r>
              <a:rPr lang="en-US" altLang="en-US"/>
              <a:t>Cause may turn out to be physical (eg, hypoglycemia, head trauma)</a:t>
            </a:r>
          </a:p>
          <a:p>
            <a:pPr eaLnBrk="1" hangingPunct="1">
              <a:spcBef>
                <a:spcPct val="35000"/>
              </a:spcBef>
            </a:pPr>
            <a:r>
              <a:rPr lang="en-US" altLang="en-US"/>
              <a:t>Use caution.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lnSpc>
                <a:spcPct val="85000"/>
              </a:lnSpc>
            </a:pPr>
            <a:r>
              <a:rPr lang="en-US" altLang="en-US"/>
              <a:t>Workplace Issues </a:t>
            </a:r>
            <a:r>
              <a:rPr lang="en-US" altLang="en-US" sz="2800" b="0"/>
              <a:t>(1 of 2)</a:t>
            </a:r>
            <a:endParaRPr lang="en-US" altLang="en-US" sz="1800" b="0"/>
          </a:p>
        </p:txBody>
      </p:sp>
      <p:sp>
        <p:nvSpPr>
          <p:cNvPr id="45059" name="Content Placeholder 2"/>
          <p:cNvSpPr>
            <a:spLocks noGrp="1"/>
          </p:cNvSpPr>
          <p:nvPr>
            <p:ph sz="half" idx="1"/>
          </p:nvPr>
        </p:nvSpPr>
        <p:spPr/>
        <p:txBody>
          <a:bodyPr/>
          <a:lstStyle/>
          <a:p>
            <a:pPr eaLnBrk="1" hangingPunct="1">
              <a:spcBef>
                <a:spcPct val="35000"/>
              </a:spcBef>
            </a:pPr>
            <a:r>
              <a:rPr lang="en-US" altLang="en-US"/>
              <a:t>Cultural diversity</a:t>
            </a:r>
          </a:p>
          <a:p>
            <a:pPr lvl="1" eaLnBrk="1" hangingPunct="1">
              <a:spcBef>
                <a:spcPct val="35000"/>
              </a:spcBef>
            </a:pPr>
            <a:r>
              <a:rPr lang="en-US" altLang="en-US"/>
              <a:t>Communicate in a respectful way.</a:t>
            </a:r>
          </a:p>
          <a:p>
            <a:pPr eaLnBrk="1" hangingPunct="1">
              <a:spcBef>
                <a:spcPct val="35000"/>
              </a:spcBef>
            </a:pPr>
            <a:r>
              <a:rPr lang="en-US" altLang="en-US"/>
              <a:t>Sexual harassment</a:t>
            </a:r>
          </a:p>
          <a:p>
            <a:pPr lvl="1" eaLnBrk="1" hangingPunct="1">
              <a:spcBef>
                <a:spcPct val="35000"/>
              </a:spcBef>
            </a:pPr>
            <a:r>
              <a:rPr lang="en-US" altLang="en-US"/>
              <a:t>Quid pro quo</a:t>
            </a:r>
          </a:p>
          <a:p>
            <a:pPr lvl="1" eaLnBrk="1" hangingPunct="1">
              <a:spcBef>
                <a:spcPct val="35000"/>
              </a:spcBef>
            </a:pPr>
            <a:r>
              <a:rPr lang="en-US" altLang="en-US"/>
              <a:t>Hostile work environment</a:t>
            </a:r>
          </a:p>
        </p:txBody>
      </p:sp>
      <p:pic>
        <p:nvPicPr>
          <p:cNvPr id="45060" name="Picture 5" descr="\\172.16.33.26\Art\OUTPUT\JB LEARNING\EMT_11E_ITK_PPT WORK\JPEG\Ch02\9781284080179_CH02_FIG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42021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5753100" y="4565650"/>
            <a:ext cx="3124200"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Jones &amp; Bartlett Learning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685800" y="1447800"/>
            <a:ext cx="7772400" cy="4800600"/>
          </a:xfrm>
        </p:spPr>
        <p:txBody>
          <a:bodyPr/>
          <a:lstStyle/>
          <a:p>
            <a:pPr eaLnBrk="1" hangingPunct="1">
              <a:spcBef>
                <a:spcPct val="35000"/>
              </a:spcBef>
            </a:pPr>
            <a:r>
              <a:rPr lang="en-US" altLang="en-US"/>
              <a:t>Substance abuse</a:t>
            </a:r>
          </a:p>
          <a:p>
            <a:pPr lvl="1" eaLnBrk="1" hangingPunct="1">
              <a:spcBef>
                <a:spcPct val="35000"/>
              </a:spcBef>
            </a:pPr>
            <a:r>
              <a:rPr lang="en-US" altLang="en-US"/>
              <a:t>Seek help, or find a way to confront an addicted coworker.</a:t>
            </a:r>
          </a:p>
          <a:p>
            <a:pPr eaLnBrk="1" hangingPunct="1">
              <a:spcBef>
                <a:spcPct val="35000"/>
              </a:spcBef>
            </a:pPr>
            <a:r>
              <a:rPr lang="en-US" altLang="en-US"/>
              <a:t>Suicide prevention</a:t>
            </a:r>
          </a:p>
          <a:p>
            <a:pPr eaLnBrk="1" hangingPunct="1">
              <a:spcBef>
                <a:spcPct val="35000"/>
              </a:spcBef>
            </a:pPr>
            <a:r>
              <a:rPr lang="en-US" altLang="en-US"/>
              <a:t>Injury and illness prevention</a:t>
            </a:r>
          </a:p>
          <a:p>
            <a:pPr lvl="1" eaLnBrk="1" hangingPunct="1">
              <a:spcBef>
                <a:spcPct val="35000"/>
              </a:spcBef>
            </a:pPr>
            <a:r>
              <a:rPr lang="en-US" altLang="en-US"/>
              <a:t>Many EMS departments have established injury and illness prevention programs.</a:t>
            </a:r>
          </a:p>
          <a:p>
            <a:pPr lvl="1" eaLnBrk="1" hangingPunct="1">
              <a:spcBef>
                <a:spcPct val="35000"/>
              </a:spcBef>
            </a:pPr>
            <a:endParaRPr lang="en-US" altLang="en-US"/>
          </a:p>
        </p:txBody>
      </p:sp>
      <p:sp>
        <p:nvSpPr>
          <p:cNvPr id="46083" name="Title 1"/>
          <p:cNvSpPr>
            <a:spLocks noGrp="1"/>
          </p:cNvSpPr>
          <p:nvPr>
            <p:ph type="title"/>
          </p:nvPr>
        </p:nvSpPr>
        <p:spPr/>
        <p:txBody>
          <a:bodyPr/>
          <a:lstStyle/>
          <a:p>
            <a:pPr eaLnBrk="1" hangingPunct="1">
              <a:lnSpc>
                <a:spcPct val="85000"/>
              </a:lnSpc>
            </a:pPr>
            <a:r>
              <a:rPr lang="en-US" altLang="en-US"/>
              <a:t>Workplace Issues </a:t>
            </a:r>
            <a:r>
              <a:rPr lang="en-US" altLang="en-US" sz="2800" b="0"/>
              <a:t>(2 of 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nSpc>
                <a:spcPct val="85000"/>
              </a:lnSpc>
            </a:pPr>
            <a:r>
              <a:rPr lang="en-US" altLang="en-US"/>
              <a:t>Review</a:t>
            </a:r>
          </a:p>
        </p:txBody>
      </p:sp>
      <p:sp>
        <p:nvSpPr>
          <p:cNvPr id="47107" name="Rectangle 3"/>
          <p:cNvSpPr>
            <a:spLocks noGrp="1" noChangeArrowheads="1"/>
          </p:cNvSpPr>
          <p:nvPr>
            <p:ph idx="1"/>
          </p:nvPr>
        </p:nvSpPr>
        <p:spPr/>
        <p:txBody>
          <a:bodyPr/>
          <a:lstStyle/>
          <a:p>
            <a:pPr marL="457200" indent="-457200">
              <a:spcBef>
                <a:spcPct val="35000"/>
              </a:spcBef>
              <a:buFontTx/>
              <a:buAutoNum type="arabicPeriod"/>
              <a:defRPr/>
            </a:pPr>
            <a:r>
              <a:rPr lang="en-US" altLang="en-US" sz="2400" dirty="0" smtClean="0"/>
              <a:t>A disease that can be spread from person-to-person is known as:</a:t>
            </a:r>
          </a:p>
          <a:p>
            <a:pPr marL="1028700" lvl="1" indent="-393700">
              <a:spcBef>
                <a:spcPct val="35000"/>
              </a:spcBef>
              <a:buFontTx/>
              <a:buAutoNum type="alphaUcPeriod"/>
              <a:defRPr/>
            </a:pPr>
            <a:r>
              <a:rPr lang="en-US" altLang="en-US" sz="2200" dirty="0" smtClean="0"/>
              <a:t>an infectious disease.</a:t>
            </a:r>
          </a:p>
          <a:p>
            <a:pPr marL="1028700" lvl="1" indent="-393700">
              <a:spcBef>
                <a:spcPct val="35000"/>
              </a:spcBef>
              <a:buFontTx/>
              <a:buAutoNum type="alphaUcPeriod"/>
              <a:defRPr/>
            </a:pPr>
            <a:r>
              <a:rPr lang="en-US" altLang="en-US" sz="2200" dirty="0" smtClean="0"/>
              <a:t>a communicable disease.</a:t>
            </a:r>
          </a:p>
          <a:p>
            <a:pPr marL="1028700" lvl="1" indent="-393700">
              <a:spcBef>
                <a:spcPct val="35000"/>
              </a:spcBef>
              <a:buFontTx/>
              <a:buAutoNum type="alphaUcPeriod"/>
              <a:defRPr/>
            </a:pPr>
            <a:r>
              <a:rPr lang="en-US" sz="2200" dirty="0" smtClean="0"/>
              <a:t>a transmittable disease. </a:t>
            </a:r>
          </a:p>
          <a:p>
            <a:pPr marL="1028700" lvl="1" indent="-393700">
              <a:spcBef>
                <a:spcPct val="35000"/>
              </a:spcBef>
              <a:buFontTx/>
              <a:buAutoNum type="alphaUcPeriod"/>
              <a:defRPr/>
            </a:pPr>
            <a:r>
              <a:rPr lang="en-US" sz="2200" dirty="0" smtClean="0"/>
              <a:t>a spreadable disease. </a:t>
            </a:r>
          </a:p>
          <a:p>
            <a:pPr marL="635000" lvl="1" indent="0">
              <a:spcBef>
                <a:spcPct val="35000"/>
              </a:spcBef>
              <a:buFontTx/>
              <a:buNone/>
              <a:defRPr/>
            </a:pPr>
            <a:endParaRPr lang="en-US" altLang="en-US" sz="22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nSpc>
                <a:spcPct val="85000"/>
              </a:lnSpc>
            </a:pPr>
            <a:r>
              <a:rPr lang="en-US" altLang="en-US"/>
              <a:t>Review</a:t>
            </a:r>
          </a:p>
        </p:txBody>
      </p:sp>
      <p:sp>
        <p:nvSpPr>
          <p:cNvPr id="48131"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B</a:t>
            </a:r>
          </a:p>
          <a:p>
            <a:pPr marL="0" indent="0">
              <a:spcBef>
                <a:spcPct val="35000"/>
              </a:spcBef>
              <a:buFontTx/>
              <a:buNone/>
            </a:pPr>
            <a:r>
              <a:rPr lang="en-US" altLang="en-US" b="1"/>
              <a:t>Rationale: </a:t>
            </a:r>
            <a:r>
              <a:rPr lang="en-US" altLang="en-US"/>
              <a:t>A communicable disease can be spread from one person to another, or from one species to another.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nSpc>
                <a:spcPct val="85000"/>
              </a:lnSpc>
            </a:pPr>
            <a:r>
              <a:rPr lang="en-US" altLang="en-US"/>
              <a:t>Review </a:t>
            </a:r>
            <a:r>
              <a:rPr lang="en-US" altLang="en-US" sz="2800"/>
              <a:t>(1 of 2)</a:t>
            </a:r>
            <a:endParaRPr lang="en-US" altLang="en-US" sz="2800" b="0"/>
          </a:p>
        </p:txBody>
      </p:sp>
      <p:sp>
        <p:nvSpPr>
          <p:cNvPr id="92163" name="Rectangle 3"/>
          <p:cNvSpPr>
            <a:spLocks noGrp="1" noChangeArrowheads="1"/>
          </p:cNvSpPr>
          <p:nvPr>
            <p:ph idx="1"/>
          </p:nvPr>
        </p:nvSpPr>
        <p:spPr/>
        <p:txBody>
          <a:bodyPr/>
          <a:lstStyle/>
          <a:p>
            <a:pPr marL="457200" indent="-457200">
              <a:spcBef>
                <a:spcPct val="35000"/>
              </a:spcBef>
              <a:buFontTx/>
              <a:buAutoNum type="arabicPeriod"/>
              <a:defRPr/>
            </a:pPr>
            <a:r>
              <a:rPr lang="en-US" altLang="en-US" sz="2400" dirty="0"/>
              <a:t>A disease that can be spread from person-to-person is known as:</a:t>
            </a:r>
          </a:p>
          <a:p>
            <a:pPr marL="1028700" lvl="1" indent="-393700">
              <a:spcBef>
                <a:spcPct val="35000"/>
              </a:spcBef>
              <a:buFontTx/>
              <a:buAutoNum type="alphaUcPeriod"/>
              <a:defRPr/>
            </a:pPr>
            <a:r>
              <a:rPr lang="en-US" altLang="en-US" sz="2200" dirty="0" smtClean="0"/>
              <a:t>an infectious disease.</a:t>
            </a:r>
          </a:p>
          <a:p>
            <a:pPr marL="977900" lvl="2" indent="0">
              <a:spcBef>
                <a:spcPct val="35000"/>
              </a:spcBef>
              <a:buFontTx/>
              <a:buNone/>
              <a:defRPr/>
            </a:pPr>
            <a:r>
              <a:rPr lang="en-US" altLang="en-US" sz="2000" b="1" dirty="0" smtClean="0"/>
              <a:t> Rationale: </a:t>
            </a:r>
            <a:r>
              <a:rPr lang="en-US" altLang="en-US" sz="2000" dirty="0" smtClean="0">
                <a:solidFill>
                  <a:srgbClr val="C1500B"/>
                </a:solidFill>
              </a:rPr>
              <a:t>An infectious disease is a medical condition</a:t>
            </a:r>
            <a:br>
              <a:rPr lang="en-US" altLang="en-US" sz="2000" dirty="0" smtClean="0">
                <a:solidFill>
                  <a:srgbClr val="C1500B"/>
                </a:solidFill>
              </a:rPr>
            </a:br>
            <a:r>
              <a:rPr lang="en-US" altLang="en-US" sz="2000" dirty="0" smtClean="0">
                <a:solidFill>
                  <a:srgbClr val="C1500B"/>
                </a:solidFill>
              </a:rPr>
              <a:t> caused by the growth and spread of small, harmful </a:t>
            </a:r>
            <a:br>
              <a:rPr lang="en-US" altLang="en-US" sz="2000" dirty="0" smtClean="0">
                <a:solidFill>
                  <a:srgbClr val="C1500B"/>
                </a:solidFill>
              </a:rPr>
            </a:br>
            <a:r>
              <a:rPr lang="en-US" altLang="en-US" sz="2000" dirty="0" smtClean="0">
                <a:solidFill>
                  <a:srgbClr val="C1500B"/>
                </a:solidFill>
              </a:rPr>
              <a:t> organisms within the body.</a:t>
            </a:r>
            <a:endParaRPr lang="en-US" altLang="en-US" sz="2000" b="1" dirty="0" smtClean="0">
              <a:solidFill>
                <a:srgbClr val="C1500B"/>
              </a:solidFill>
            </a:endParaRPr>
          </a:p>
          <a:p>
            <a:pPr marL="1028700" lvl="1" indent="-393700">
              <a:spcBef>
                <a:spcPct val="35000"/>
              </a:spcBef>
              <a:buFontTx/>
              <a:buAutoNum type="alphaUcPeriod"/>
              <a:defRPr/>
            </a:pPr>
            <a:r>
              <a:rPr lang="en-US" altLang="en-US" sz="2200" dirty="0" smtClean="0"/>
              <a:t>a communicable disease.</a:t>
            </a:r>
          </a:p>
          <a:p>
            <a:pPr marL="977900" lvl="2" indent="0">
              <a:spcBef>
                <a:spcPct val="35000"/>
              </a:spcBef>
              <a:buFontTx/>
              <a:buNone/>
              <a:defRPr/>
            </a:pPr>
            <a:r>
              <a:rPr lang="en-US" altLang="en-US" sz="2000" b="1" dirty="0" smtClean="0"/>
              <a:t> Rationale: </a:t>
            </a:r>
            <a:r>
              <a:rPr lang="en-US" altLang="en-US" sz="2000" dirty="0" smtClean="0">
                <a:solidFill>
                  <a:srgbClr val="C1500B"/>
                </a:solidFill>
              </a:rPr>
              <a:t>Correct answer</a:t>
            </a:r>
          </a:p>
          <a:p>
            <a:pPr marL="1028700" lvl="1" indent="-393700">
              <a:spcBef>
                <a:spcPct val="35000"/>
              </a:spcBef>
              <a:buFontTx/>
              <a:buAutoNum type="alphaUcPeriod"/>
              <a:defRPr/>
            </a:pPr>
            <a:endParaRPr lang="en-US" altLang="en-US" sz="2200" dirty="0" smtClean="0"/>
          </a:p>
          <a:p>
            <a:pPr marL="571500" lvl="1" indent="0">
              <a:spcBef>
                <a:spcPct val="35000"/>
              </a:spcBef>
              <a:buFontTx/>
              <a:buNone/>
              <a:defRPr/>
            </a:pPr>
            <a:r>
              <a:rPr lang="en-US" altLang="en-US" sz="2200" dirty="0" smtClean="0"/>
              <a:t/>
            </a:r>
            <a:br>
              <a:rPr lang="en-US" altLang="en-US" sz="2200" dirty="0" smtClean="0"/>
            </a:br>
            <a:r>
              <a:rPr lang="en-US" altLang="en-US" sz="2200" dirty="0" smtClean="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85000"/>
              </a:lnSpc>
            </a:pPr>
            <a:r>
              <a:rPr lang="en-US" altLang="en-US"/>
              <a:t>Review </a:t>
            </a:r>
            <a:r>
              <a:rPr lang="en-US" altLang="en-US" sz="2800"/>
              <a:t>(2 of 2)</a:t>
            </a:r>
            <a:endParaRPr lang="en-US" altLang="en-US" sz="2800" b="0"/>
          </a:p>
        </p:txBody>
      </p:sp>
      <p:sp>
        <p:nvSpPr>
          <p:cNvPr id="92163" name="Rectangle 3"/>
          <p:cNvSpPr>
            <a:spLocks noGrp="1" noChangeArrowheads="1"/>
          </p:cNvSpPr>
          <p:nvPr>
            <p:ph idx="1"/>
          </p:nvPr>
        </p:nvSpPr>
        <p:spPr/>
        <p:txBody>
          <a:bodyPr/>
          <a:lstStyle/>
          <a:p>
            <a:pPr marL="457200" indent="-457200">
              <a:spcBef>
                <a:spcPct val="35000"/>
              </a:spcBef>
              <a:buFontTx/>
              <a:buAutoNum type="arabicPeriod"/>
              <a:defRPr/>
            </a:pPr>
            <a:r>
              <a:rPr lang="en-US" altLang="en-US" sz="2400" dirty="0"/>
              <a:t>A disease that can be spread from person-to-person is known as:</a:t>
            </a:r>
          </a:p>
          <a:p>
            <a:pPr marL="635000" lvl="1" indent="0">
              <a:spcBef>
                <a:spcPct val="35000"/>
              </a:spcBef>
              <a:buFontTx/>
              <a:buNone/>
              <a:defRPr/>
            </a:pPr>
            <a:r>
              <a:rPr lang="en-US" sz="2200" dirty="0" smtClean="0"/>
              <a:t>C. a transmittable disease. </a:t>
            </a:r>
          </a:p>
          <a:p>
            <a:pPr marL="977900" lvl="2" indent="0">
              <a:spcBef>
                <a:spcPct val="35000"/>
              </a:spcBef>
              <a:buFontTx/>
              <a:buNone/>
              <a:defRPr/>
            </a:pPr>
            <a:r>
              <a:rPr lang="en-US" altLang="en-US" sz="2000" b="1" dirty="0"/>
              <a:t>Rationale:</a:t>
            </a:r>
            <a:r>
              <a:rPr lang="en-US" altLang="en-US" sz="2000" dirty="0"/>
              <a:t> </a:t>
            </a:r>
            <a:r>
              <a:rPr lang="en-US" altLang="en-US" sz="2000" dirty="0">
                <a:solidFill>
                  <a:srgbClr val="C1500B"/>
                </a:solidFill>
              </a:rPr>
              <a:t>The correct answer is an infectious disease. </a:t>
            </a:r>
          </a:p>
          <a:p>
            <a:pPr marL="635000" lvl="1" indent="0">
              <a:spcBef>
                <a:spcPct val="35000"/>
              </a:spcBef>
              <a:buFontTx/>
              <a:buNone/>
              <a:defRPr/>
            </a:pPr>
            <a:r>
              <a:rPr lang="en-US" sz="2200" dirty="0" smtClean="0"/>
              <a:t>D. a spreadable disease. </a:t>
            </a:r>
          </a:p>
          <a:p>
            <a:pPr marL="977900" lvl="2" indent="0">
              <a:spcBef>
                <a:spcPct val="35000"/>
              </a:spcBef>
              <a:buFontTx/>
              <a:buNone/>
              <a:defRPr/>
            </a:pPr>
            <a:r>
              <a:rPr lang="en-US" altLang="en-US" sz="2000" b="1" dirty="0"/>
              <a:t>Rationale:</a:t>
            </a:r>
            <a:r>
              <a:rPr lang="en-US" altLang="en-US" sz="2000" dirty="0"/>
              <a:t> </a:t>
            </a:r>
            <a:r>
              <a:rPr lang="en-US" altLang="en-US" sz="2000" dirty="0">
                <a:solidFill>
                  <a:srgbClr val="C1500B"/>
                </a:solidFill>
              </a:rPr>
              <a:t>The correct answer is an infectious disease</a:t>
            </a:r>
            <a:r>
              <a:rPr lang="en-US" altLang="en-US" sz="2000" dirty="0">
                <a:solidFill>
                  <a:srgbClr val="F37021"/>
                </a:solidFill>
              </a:rPr>
              <a:t>. </a:t>
            </a:r>
          </a:p>
          <a:p>
            <a:pPr marL="1028700" lvl="1" indent="-393700">
              <a:spcBef>
                <a:spcPct val="35000"/>
              </a:spcBef>
              <a:buFontTx/>
              <a:buAutoNum type="alphaUcPeriod"/>
              <a:defRPr/>
            </a:pPr>
            <a:endParaRPr lang="en-US" altLang="en-US" sz="2200" dirty="0" smtClean="0"/>
          </a:p>
          <a:p>
            <a:pPr marL="571500" lvl="1" indent="0">
              <a:spcBef>
                <a:spcPct val="35000"/>
              </a:spcBef>
              <a:buFontTx/>
              <a:buNone/>
              <a:defRPr/>
            </a:pPr>
            <a:r>
              <a:rPr lang="en-US" altLang="en-US" sz="2200" dirty="0" smtClean="0"/>
              <a:t/>
            </a:r>
            <a:br>
              <a:rPr lang="en-US" altLang="en-US" sz="2200" dirty="0" smtClean="0"/>
            </a:br>
            <a:r>
              <a:rPr lang="en-US" altLang="en-US" sz="2200"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nSpc>
                <a:spcPct val="85000"/>
              </a:lnSpc>
            </a:pPr>
            <a:r>
              <a:rPr lang="en-US" altLang="en-US"/>
              <a:t>Review</a:t>
            </a:r>
          </a:p>
        </p:txBody>
      </p:sp>
      <p:sp>
        <p:nvSpPr>
          <p:cNvPr id="51203" name="Rectangle 3"/>
          <p:cNvSpPr>
            <a:spLocks noGrp="1" noChangeArrowheads="1"/>
          </p:cNvSpPr>
          <p:nvPr>
            <p:ph idx="1"/>
          </p:nvPr>
        </p:nvSpPr>
        <p:spPr/>
        <p:txBody>
          <a:bodyPr/>
          <a:lstStyle/>
          <a:p>
            <a:pPr marL="457200" indent="-457200">
              <a:spcBef>
                <a:spcPct val="35000"/>
              </a:spcBef>
              <a:buFontTx/>
              <a:buAutoNum type="arabicPeriod" startAt="2"/>
            </a:pPr>
            <a:r>
              <a:rPr lang="en-US" altLang="en-US" sz="2400"/>
              <a:t>The MOST effective way of preventing the spread of disease is:</a:t>
            </a:r>
          </a:p>
          <a:p>
            <a:pPr marL="1028700" lvl="1" indent="-457200">
              <a:spcBef>
                <a:spcPct val="35000"/>
              </a:spcBef>
              <a:buFontTx/>
              <a:buAutoNum type="alphaUcPeriod"/>
            </a:pPr>
            <a:r>
              <a:rPr lang="en-US" altLang="en-US" sz="2200"/>
              <a:t>handwashing.</a:t>
            </a:r>
          </a:p>
          <a:p>
            <a:pPr marL="1028700" lvl="1" indent="-457200">
              <a:spcBef>
                <a:spcPct val="35000"/>
              </a:spcBef>
              <a:buFontTx/>
              <a:buAutoNum type="alphaUcPeriod"/>
            </a:pPr>
            <a:r>
              <a:rPr lang="en-US" altLang="en-US" sz="2200"/>
              <a:t>keeping your immunizations up-to-date.</a:t>
            </a:r>
          </a:p>
          <a:p>
            <a:pPr marL="1028700" lvl="1" indent="-457200">
              <a:spcBef>
                <a:spcPct val="35000"/>
              </a:spcBef>
              <a:buFontTx/>
              <a:buAutoNum type="alphaUcPeriod"/>
            </a:pPr>
            <a:r>
              <a:rPr lang="en-US" altLang="en-US" sz="2200"/>
              <a:t>placing a HEPA respirator on the patient.</a:t>
            </a:r>
          </a:p>
          <a:p>
            <a:pPr marL="1028700" lvl="1" indent="-457200">
              <a:spcBef>
                <a:spcPct val="35000"/>
              </a:spcBef>
              <a:buFontTx/>
              <a:buAutoNum type="alphaUcPeriod"/>
            </a:pPr>
            <a:r>
              <a:rPr lang="en-US" altLang="en-US" sz="2200"/>
              <a:t>wearing goggles, gloves, a gown, and a mask.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nSpc>
                <a:spcPct val="85000"/>
              </a:lnSpc>
            </a:pPr>
            <a:r>
              <a:rPr lang="en-US" altLang="en-US"/>
              <a:t>Review</a:t>
            </a:r>
          </a:p>
        </p:txBody>
      </p:sp>
      <p:sp>
        <p:nvSpPr>
          <p:cNvPr id="52227"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A</a:t>
            </a:r>
          </a:p>
          <a:p>
            <a:pPr marL="0" indent="0">
              <a:spcBef>
                <a:spcPct val="35000"/>
              </a:spcBef>
              <a:buFontTx/>
              <a:buNone/>
            </a:pPr>
            <a:r>
              <a:rPr lang="en-US" altLang="en-US" b="1"/>
              <a:t>Rationale: </a:t>
            </a:r>
            <a:r>
              <a:rPr lang="en-US" altLang="en-US"/>
              <a:t>According to the CDC, the most effective way of preventing the spread of disease is thorough handwashing—especially in between patients. Up-to-date immunizations and PPE will minimize the risk of contracting a disease.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nSpc>
                <a:spcPct val="85000"/>
              </a:lnSpc>
            </a:pPr>
            <a:r>
              <a:rPr lang="en-US" altLang="en-US"/>
              <a:t>Review </a:t>
            </a:r>
            <a:r>
              <a:rPr lang="en-US" altLang="en-US" sz="2800" b="0"/>
              <a:t>(1 of 2)</a:t>
            </a:r>
          </a:p>
        </p:txBody>
      </p:sp>
      <p:sp>
        <p:nvSpPr>
          <p:cNvPr id="53251" name="Rectangle 3"/>
          <p:cNvSpPr>
            <a:spLocks noGrp="1" noChangeArrowheads="1"/>
          </p:cNvSpPr>
          <p:nvPr>
            <p:ph idx="1"/>
          </p:nvPr>
        </p:nvSpPr>
        <p:spPr/>
        <p:txBody>
          <a:bodyPr/>
          <a:lstStyle/>
          <a:p>
            <a:pPr marL="457200" indent="-457200">
              <a:spcBef>
                <a:spcPct val="35000"/>
              </a:spcBef>
              <a:buFontTx/>
              <a:buAutoNum type="arabicPeriod" startAt="2"/>
            </a:pPr>
            <a:r>
              <a:rPr lang="en-US" altLang="en-US" sz="2400"/>
              <a:t>The MOST effective way of preventing the spread of disease is:</a:t>
            </a:r>
          </a:p>
          <a:p>
            <a:pPr marL="1028700" lvl="1" indent="-457200">
              <a:spcBef>
                <a:spcPct val="35000"/>
              </a:spcBef>
              <a:buFontTx/>
              <a:buAutoNum type="alphaUcPeriod"/>
            </a:pPr>
            <a:r>
              <a:rPr lang="en-US" altLang="en-US" sz="2200"/>
              <a:t>handwashing.</a:t>
            </a:r>
            <a:br>
              <a:rPr lang="en-US" altLang="en-US" sz="2200"/>
            </a:br>
            <a:r>
              <a:rPr lang="en-US" altLang="en-US" sz="2200" b="1"/>
              <a:t>Rationale: </a:t>
            </a:r>
            <a:r>
              <a:rPr lang="en-US" altLang="en-US" sz="2200">
                <a:solidFill>
                  <a:srgbClr val="C1500B"/>
                </a:solidFill>
              </a:rPr>
              <a:t>Correct answer</a:t>
            </a:r>
          </a:p>
          <a:p>
            <a:pPr marL="1028700" lvl="1" indent="-457200">
              <a:spcBef>
                <a:spcPct val="35000"/>
              </a:spcBef>
              <a:buFontTx/>
              <a:buAutoNum type="alphaUcPeriod"/>
            </a:pPr>
            <a:r>
              <a:rPr lang="en-US" altLang="en-US" sz="2200"/>
              <a:t>keeping your immunizations up-to-date.</a:t>
            </a:r>
            <a:br>
              <a:rPr lang="en-US" altLang="en-US" sz="2200"/>
            </a:br>
            <a:r>
              <a:rPr lang="en-US" altLang="en-US" sz="2200" b="1"/>
              <a:t>Rationale: </a:t>
            </a:r>
            <a:r>
              <a:rPr lang="en-US" altLang="en-US" sz="2200">
                <a:solidFill>
                  <a:srgbClr val="C1500B"/>
                </a:solidFill>
              </a:rPr>
              <a:t>This is part of the overall prevention process.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85000"/>
              </a:lnSpc>
            </a:pPr>
            <a:r>
              <a:rPr lang="en-US" altLang="en-US"/>
              <a:t>Strategies to Manage Stress </a:t>
            </a:r>
            <a:br>
              <a:rPr lang="en-US" altLang="en-US"/>
            </a:br>
            <a:r>
              <a:rPr lang="en-US" altLang="en-US" sz="2800" b="0"/>
              <a:t>(1 of 2)</a:t>
            </a:r>
          </a:p>
        </p:txBody>
      </p:sp>
      <p:sp>
        <p:nvSpPr>
          <p:cNvPr id="8195" name="Content Placeholder 2"/>
          <p:cNvSpPr>
            <a:spLocks noGrp="1"/>
          </p:cNvSpPr>
          <p:nvPr>
            <p:ph idx="1"/>
          </p:nvPr>
        </p:nvSpPr>
        <p:spPr/>
        <p:txBody>
          <a:bodyPr/>
          <a:lstStyle/>
          <a:p>
            <a:pPr>
              <a:spcBef>
                <a:spcPct val="35000"/>
              </a:spcBef>
            </a:pPr>
            <a:r>
              <a:rPr lang="en-US" altLang="en-US"/>
              <a:t>Minimize or eliminate stressors.</a:t>
            </a:r>
          </a:p>
          <a:p>
            <a:pPr>
              <a:spcBef>
                <a:spcPct val="35000"/>
              </a:spcBef>
            </a:pPr>
            <a:r>
              <a:rPr lang="en-US" altLang="en-US"/>
              <a:t>Change partners.</a:t>
            </a:r>
          </a:p>
          <a:p>
            <a:pPr>
              <a:spcBef>
                <a:spcPct val="35000"/>
              </a:spcBef>
            </a:pPr>
            <a:r>
              <a:rPr lang="en-US" altLang="en-US"/>
              <a:t>Change work hours.</a:t>
            </a:r>
          </a:p>
          <a:p>
            <a:pPr>
              <a:spcBef>
                <a:spcPct val="35000"/>
              </a:spcBef>
            </a:pPr>
            <a:r>
              <a:rPr lang="en-US" altLang="en-US"/>
              <a:t>Change the work environment.</a:t>
            </a:r>
          </a:p>
          <a:p>
            <a:pPr>
              <a:spcBef>
                <a:spcPct val="35000"/>
              </a:spcBef>
            </a:pPr>
            <a:r>
              <a:rPr lang="en-US" altLang="en-US"/>
              <a:t>Cut back on overtime.</a:t>
            </a:r>
          </a:p>
          <a:p>
            <a:pPr>
              <a:spcBef>
                <a:spcPct val="35000"/>
              </a:spcBef>
            </a:pPr>
            <a:r>
              <a:rPr lang="en-US" altLang="en-US"/>
              <a:t>Change your attitude.</a:t>
            </a:r>
          </a:p>
          <a:p>
            <a:pPr>
              <a:spcBef>
                <a:spcPct val="35000"/>
              </a:spcBef>
            </a:pPr>
            <a:r>
              <a:rPr lang="en-US" altLang="en-US"/>
              <a:t>Talk about your feelings.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nSpc>
                <a:spcPct val="85000"/>
              </a:lnSpc>
            </a:pPr>
            <a:r>
              <a:rPr lang="en-US" altLang="en-US"/>
              <a:t>Review </a:t>
            </a:r>
            <a:r>
              <a:rPr lang="en-US" altLang="en-US" sz="2800" b="0"/>
              <a:t>(2 of 2)</a:t>
            </a:r>
          </a:p>
        </p:txBody>
      </p:sp>
      <p:sp>
        <p:nvSpPr>
          <p:cNvPr id="54275" name="Rectangle 3"/>
          <p:cNvSpPr>
            <a:spLocks noGrp="1" noChangeArrowheads="1"/>
          </p:cNvSpPr>
          <p:nvPr>
            <p:ph idx="1"/>
          </p:nvPr>
        </p:nvSpPr>
        <p:spPr/>
        <p:txBody>
          <a:bodyPr/>
          <a:lstStyle/>
          <a:p>
            <a:pPr marL="457200" indent="-457200">
              <a:spcBef>
                <a:spcPct val="35000"/>
              </a:spcBef>
              <a:buFontTx/>
              <a:buAutoNum type="arabicPeriod" startAt="2"/>
            </a:pPr>
            <a:r>
              <a:rPr lang="en-US" altLang="en-US" sz="2400"/>
              <a:t>The MOST effective way of preventing the spread of disease is:</a:t>
            </a:r>
          </a:p>
          <a:p>
            <a:pPr marL="1028700" lvl="1" indent="-457200">
              <a:spcBef>
                <a:spcPct val="35000"/>
              </a:spcBef>
              <a:buFontTx/>
              <a:buAutoNum type="alphaUcPeriod" startAt="3"/>
            </a:pPr>
            <a:r>
              <a:rPr lang="en-US" altLang="en-US" sz="2200"/>
              <a:t>placing a HEPA respirator on the patient.</a:t>
            </a:r>
            <a:br>
              <a:rPr lang="en-US" altLang="en-US" sz="2200"/>
            </a:br>
            <a:r>
              <a:rPr lang="en-US" altLang="en-US" sz="2200" b="1"/>
              <a:t>Rationale: </a:t>
            </a:r>
            <a:r>
              <a:rPr lang="en-US" altLang="en-US" sz="2200">
                <a:solidFill>
                  <a:srgbClr val="C1500B"/>
                </a:solidFill>
              </a:rPr>
              <a:t>This PPE helps to block the entry of an organism into the rescuer.</a:t>
            </a:r>
          </a:p>
          <a:p>
            <a:pPr marL="1028700" lvl="1" indent="-457200">
              <a:spcBef>
                <a:spcPct val="35000"/>
              </a:spcBef>
              <a:buFontTx/>
              <a:buAutoNum type="alphaUcPeriod" startAt="3"/>
            </a:pPr>
            <a:r>
              <a:rPr lang="en-US" altLang="en-US" sz="2200"/>
              <a:t>wearing goggles, gloves, a gown, and a mask.</a:t>
            </a:r>
            <a:br>
              <a:rPr lang="en-US" altLang="en-US" sz="2200"/>
            </a:br>
            <a:r>
              <a:rPr lang="en-US" altLang="en-US" sz="2200" b="1"/>
              <a:t>Rationale: </a:t>
            </a:r>
            <a:r>
              <a:rPr lang="en-US" altLang="en-US" sz="2200">
                <a:solidFill>
                  <a:srgbClr val="C1500B"/>
                </a:solidFill>
              </a:rPr>
              <a:t>This PPE is selected according to manner in which a communicable disease is spread.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nSpc>
                <a:spcPct val="85000"/>
              </a:lnSpc>
            </a:pPr>
            <a:r>
              <a:rPr lang="en-US" altLang="en-US"/>
              <a:t>Review</a:t>
            </a:r>
          </a:p>
        </p:txBody>
      </p:sp>
      <p:sp>
        <p:nvSpPr>
          <p:cNvPr id="55299" name="Rectangle 3"/>
          <p:cNvSpPr>
            <a:spLocks noGrp="1" noChangeArrowheads="1"/>
          </p:cNvSpPr>
          <p:nvPr>
            <p:ph idx="1"/>
          </p:nvPr>
        </p:nvSpPr>
        <p:spPr/>
        <p:txBody>
          <a:bodyPr/>
          <a:lstStyle/>
          <a:p>
            <a:pPr marL="457200" indent="-457200">
              <a:spcBef>
                <a:spcPct val="35000"/>
              </a:spcBef>
              <a:buFontTx/>
              <a:buAutoNum type="arabicPeriod" startAt="3"/>
            </a:pPr>
            <a:r>
              <a:rPr lang="en-US" altLang="en-US"/>
              <a:t>While caring for a trauma patient, the EMT has blood splashed into her eyes. This is an example of:</a:t>
            </a:r>
          </a:p>
          <a:p>
            <a:pPr marL="1028700" lvl="1" indent="-457200">
              <a:spcBef>
                <a:spcPct val="35000"/>
              </a:spcBef>
              <a:buFontTx/>
              <a:buAutoNum type="alphaUcPeriod"/>
            </a:pPr>
            <a:r>
              <a:rPr lang="en-US" altLang="en-US"/>
              <a:t>infection.</a:t>
            </a:r>
          </a:p>
          <a:p>
            <a:pPr marL="1028700" lvl="1" indent="-457200">
              <a:spcBef>
                <a:spcPct val="35000"/>
              </a:spcBef>
              <a:buFontTx/>
              <a:buAutoNum type="alphaUcPeriod"/>
            </a:pPr>
            <a:r>
              <a:rPr lang="en-US" altLang="en-US"/>
              <a:t>exposure.</a:t>
            </a:r>
          </a:p>
          <a:p>
            <a:pPr marL="1028700" lvl="1" indent="-457200">
              <a:spcBef>
                <a:spcPct val="35000"/>
              </a:spcBef>
              <a:buFontTx/>
              <a:buAutoNum type="alphaUcPeriod"/>
            </a:pPr>
            <a:r>
              <a:rPr lang="en-US" altLang="en-US"/>
              <a:t>indirect contact.</a:t>
            </a:r>
          </a:p>
          <a:p>
            <a:pPr marL="1028700" lvl="1" indent="-457200">
              <a:spcBef>
                <a:spcPct val="35000"/>
              </a:spcBef>
              <a:buFontTx/>
              <a:buAutoNum type="alphaUcPeriod"/>
            </a:pPr>
            <a:r>
              <a:rPr lang="en-US" altLang="en-US"/>
              <a:t>transmission.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nSpc>
                <a:spcPct val="85000"/>
              </a:lnSpc>
            </a:pPr>
            <a:r>
              <a:rPr lang="en-US" altLang="en-US"/>
              <a:t>Review</a:t>
            </a:r>
          </a:p>
        </p:txBody>
      </p:sp>
      <p:sp>
        <p:nvSpPr>
          <p:cNvPr id="56323"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B</a:t>
            </a:r>
          </a:p>
          <a:p>
            <a:pPr marL="0" indent="0">
              <a:spcBef>
                <a:spcPct val="35000"/>
              </a:spcBef>
              <a:buFontTx/>
              <a:buNone/>
            </a:pPr>
            <a:r>
              <a:rPr lang="en-US" altLang="en-US" b="1"/>
              <a:t>Rationale: </a:t>
            </a:r>
            <a:r>
              <a:rPr lang="en-US" altLang="en-US"/>
              <a:t>Exposure occurs when a person comes in (direct or indirect) contact with blood or other bodily fluids. Blood splattered into the eyes is an example of direct contact. Note that exposure does not always lead to infection; proper use of PPE minimizes this risk.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nSpc>
                <a:spcPct val="85000"/>
              </a:lnSpc>
            </a:pPr>
            <a:r>
              <a:rPr lang="en-US" altLang="en-US"/>
              <a:t>Review</a:t>
            </a:r>
          </a:p>
        </p:txBody>
      </p:sp>
      <p:sp>
        <p:nvSpPr>
          <p:cNvPr id="57347" name="Rectangle 3"/>
          <p:cNvSpPr>
            <a:spLocks noGrp="1" noChangeArrowheads="1"/>
          </p:cNvSpPr>
          <p:nvPr>
            <p:ph idx="1"/>
          </p:nvPr>
        </p:nvSpPr>
        <p:spPr/>
        <p:txBody>
          <a:bodyPr/>
          <a:lstStyle/>
          <a:p>
            <a:pPr marL="457200" indent="-457200">
              <a:spcBef>
                <a:spcPct val="35000"/>
              </a:spcBef>
              <a:buFontTx/>
              <a:buAutoNum type="arabicPeriod" startAt="3"/>
            </a:pPr>
            <a:r>
              <a:rPr lang="en-US" altLang="en-US" sz="2300"/>
              <a:t>While caring for a trauma patient, the EMT has blood splashed into her eyes. This is an example of:</a:t>
            </a:r>
          </a:p>
          <a:p>
            <a:pPr marL="1028700" lvl="1" indent="-457200">
              <a:spcBef>
                <a:spcPct val="35000"/>
              </a:spcBef>
              <a:buFontTx/>
              <a:buAutoNum type="alphaUcPeriod"/>
            </a:pPr>
            <a:r>
              <a:rPr lang="en-US" altLang="en-US" sz="2000"/>
              <a:t>infection.</a:t>
            </a:r>
            <a:br>
              <a:rPr lang="en-US" altLang="en-US" sz="2000"/>
            </a:br>
            <a:r>
              <a:rPr lang="en-US" altLang="en-US" sz="2000" b="1"/>
              <a:t>Rationale:</a:t>
            </a:r>
            <a:r>
              <a:rPr lang="en-US" altLang="en-US" sz="2000"/>
              <a:t> </a:t>
            </a:r>
            <a:r>
              <a:rPr lang="en-US" altLang="en-US" sz="2000">
                <a:solidFill>
                  <a:srgbClr val="C1500B"/>
                </a:solidFill>
              </a:rPr>
              <a:t>This is an abnormal invasion by an organism</a:t>
            </a:r>
            <a:r>
              <a:rPr lang="en-US" altLang="en-US" sz="2000"/>
              <a:t>.</a:t>
            </a:r>
          </a:p>
          <a:p>
            <a:pPr marL="1028700" lvl="1" indent="-457200">
              <a:spcBef>
                <a:spcPct val="35000"/>
              </a:spcBef>
              <a:buFontTx/>
              <a:buAutoNum type="alphaUcPeriod"/>
            </a:pPr>
            <a:r>
              <a:rPr lang="en-US" altLang="en-US" sz="2000"/>
              <a:t>exposure.</a:t>
            </a:r>
            <a:br>
              <a:rPr lang="en-US" altLang="en-US" sz="2000"/>
            </a:br>
            <a:r>
              <a:rPr lang="en-US" altLang="en-US" sz="2000" b="1"/>
              <a:t>Rationale: </a:t>
            </a:r>
            <a:r>
              <a:rPr lang="en-US" altLang="en-US" sz="2000">
                <a:solidFill>
                  <a:srgbClr val="C1500B"/>
                </a:solidFill>
              </a:rPr>
              <a:t>Correct answer</a:t>
            </a:r>
          </a:p>
          <a:p>
            <a:pPr marL="1028700" lvl="1" indent="-457200">
              <a:spcBef>
                <a:spcPct val="35000"/>
              </a:spcBef>
              <a:buFontTx/>
              <a:buAutoNum type="alphaUcPeriod"/>
            </a:pPr>
            <a:r>
              <a:rPr lang="en-US" altLang="en-US" sz="2000"/>
              <a:t>indirect contact.</a:t>
            </a:r>
            <a:br>
              <a:rPr lang="en-US" altLang="en-US" sz="2000"/>
            </a:br>
            <a:r>
              <a:rPr lang="en-US" altLang="en-US" sz="2000" b="1"/>
              <a:t>Rationale: </a:t>
            </a:r>
            <a:r>
              <a:rPr lang="en-US" altLang="en-US" sz="2000">
                <a:solidFill>
                  <a:srgbClr val="C1500B"/>
                </a:solidFill>
              </a:rPr>
              <a:t>This is exposure through contact with a contaminated object.</a:t>
            </a:r>
          </a:p>
          <a:p>
            <a:pPr marL="1028700" lvl="1" indent="-457200">
              <a:spcBef>
                <a:spcPct val="35000"/>
              </a:spcBef>
              <a:buFontTx/>
              <a:buAutoNum type="alphaUcPeriod"/>
            </a:pPr>
            <a:r>
              <a:rPr lang="en-US" altLang="en-US" sz="2000"/>
              <a:t>transmission.</a:t>
            </a:r>
            <a:br>
              <a:rPr lang="en-US" altLang="en-US" sz="2000"/>
            </a:br>
            <a:r>
              <a:rPr lang="en-US" altLang="en-US" sz="2000" b="1"/>
              <a:t>Rationale: </a:t>
            </a:r>
            <a:r>
              <a:rPr lang="en-US" altLang="en-US" sz="2000">
                <a:solidFill>
                  <a:srgbClr val="C1500B"/>
                </a:solidFill>
              </a:rPr>
              <a:t>This is the way an infectious agent is spread, including direct, indirect, and airborne transmission.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nSpc>
                <a:spcPct val="85000"/>
              </a:lnSpc>
            </a:pPr>
            <a:r>
              <a:rPr lang="en-US" altLang="en-US"/>
              <a:t>Review</a:t>
            </a:r>
          </a:p>
        </p:txBody>
      </p:sp>
      <p:sp>
        <p:nvSpPr>
          <p:cNvPr id="58371" name="Rectangle 3"/>
          <p:cNvSpPr>
            <a:spLocks noGrp="1" noChangeArrowheads="1"/>
          </p:cNvSpPr>
          <p:nvPr>
            <p:ph idx="1"/>
          </p:nvPr>
        </p:nvSpPr>
        <p:spPr/>
        <p:txBody>
          <a:bodyPr/>
          <a:lstStyle/>
          <a:p>
            <a:pPr marL="457200" indent="-457200">
              <a:spcBef>
                <a:spcPct val="35000"/>
              </a:spcBef>
              <a:buFontTx/>
              <a:buAutoNum type="arabicPeriod" startAt="4"/>
            </a:pPr>
            <a:r>
              <a:rPr lang="en-US" altLang="en-US"/>
              <a:t>Protective measures that prevent health care workers from coming into contact with germs are referred to as:</a:t>
            </a:r>
          </a:p>
          <a:p>
            <a:pPr marL="1028700" lvl="1" indent="-457200">
              <a:spcBef>
                <a:spcPct val="35000"/>
              </a:spcBef>
              <a:buFontTx/>
              <a:buAutoNum type="alphaUcPeriod"/>
            </a:pPr>
            <a:r>
              <a:rPr lang="en-US" altLang="en-US"/>
              <a:t>exposure.</a:t>
            </a:r>
          </a:p>
          <a:p>
            <a:pPr marL="1028700" lvl="1" indent="-457200">
              <a:spcBef>
                <a:spcPct val="35000"/>
              </a:spcBef>
              <a:buFontTx/>
              <a:buAutoNum type="alphaUcPeriod"/>
            </a:pPr>
            <a:r>
              <a:rPr lang="en-US" altLang="en-US"/>
              <a:t>standard precautions.</a:t>
            </a:r>
          </a:p>
          <a:p>
            <a:pPr marL="1028700" lvl="1" indent="-457200">
              <a:spcBef>
                <a:spcPct val="35000"/>
              </a:spcBef>
              <a:buFontTx/>
              <a:buAutoNum type="alphaUcPeriod"/>
            </a:pPr>
            <a:r>
              <a:rPr lang="en-US" altLang="en-US"/>
              <a:t>transmission.</a:t>
            </a:r>
          </a:p>
          <a:p>
            <a:pPr marL="1028700" lvl="1" indent="-457200">
              <a:spcBef>
                <a:spcPct val="35000"/>
              </a:spcBef>
              <a:buFontTx/>
              <a:buAutoNum type="alphaUcPeriod"/>
            </a:pPr>
            <a:r>
              <a:rPr lang="en-US" altLang="en-US"/>
              <a:t>PPE.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nSpc>
                <a:spcPct val="85000"/>
              </a:lnSpc>
            </a:pPr>
            <a:r>
              <a:rPr lang="en-US" altLang="en-US"/>
              <a:t>Review</a:t>
            </a:r>
          </a:p>
        </p:txBody>
      </p:sp>
      <p:sp>
        <p:nvSpPr>
          <p:cNvPr id="59395"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B</a:t>
            </a:r>
          </a:p>
          <a:p>
            <a:pPr marL="0" indent="0">
              <a:spcBef>
                <a:spcPct val="35000"/>
              </a:spcBef>
              <a:buFontTx/>
              <a:buNone/>
            </a:pPr>
            <a:r>
              <a:rPr lang="en-US" altLang="en-US" b="1"/>
              <a:t>Rationale: </a:t>
            </a:r>
            <a:r>
              <a:rPr lang="en-US" altLang="en-US"/>
              <a:t>Standard precautions prevent health care workers from coming into contact with germs.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nSpc>
                <a:spcPct val="85000"/>
              </a:lnSpc>
            </a:pPr>
            <a:r>
              <a:rPr lang="en-US" altLang="en-US"/>
              <a:t>Review </a:t>
            </a:r>
            <a:r>
              <a:rPr lang="en-US" altLang="en-US" sz="2800" b="0"/>
              <a:t>(1 of 2)</a:t>
            </a:r>
          </a:p>
        </p:txBody>
      </p:sp>
      <p:sp>
        <p:nvSpPr>
          <p:cNvPr id="60419" name="Rectangle 3"/>
          <p:cNvSpPr>
            <a:spLocks noGrp="1" noChangeArrowheads="1"/>
          </p:cNvSpPr>
          <p:nvPr>
            <p:ph idx="1"/>
          </p:nvPr>
        </p:nvSpPr>
        <p:spPr/>
        <p:txBody>
          <a:bodyPr/>
          <a:lstStyle/>
          <a:p>
            <a:pPr marL="457200" indent="-457200">
              <a:spcBef>
                <a:spcPct val="35000"/>
              </a:spcBef>
              <a:buFontTx/>
              <a:buAutoNum type="arabicPeriod" startAt="4"/>
            </a:pPr>
            <a:r>
              <a:rPr lang="en-US" altLang="en-US" sz="2400"/>
              <a:t>Protective measures that prevent health care workers from coming into contact with germs are referred to as:</a:t>
            </a:r>
          </a:p>
          <a:p>
            <a:pPr marL="1028700" lvl="1" indent="-457200">
              <a:spcBef>
                <a:spcPct val="35000"/>
              </a:spcBef>
              <a:buFontTx/>
              <a:buAutoNum type="alphaUcPeriod"/>
            </a:pPr>
            <a:r>
              <a:rPr lang="en-US" altLang="en-US" sz="2200"/>
              <a:t>exposure.</a:t>
            </a:r>
            <a:br>
              <a:rPr lang="en-US" altLang="en-US" sz="2200"/>
            </a:br>
            <a:r>
              <a:rPr lang="en-US" altLang="en-US" sz="2200" b="1"/>
              <a:t>Rationale: </a:t>
            </a:r>
            <a:r>
              <a:rPr lang="en-US" altLang="en-US" sz="2200">
                <a:solidFill>
                  <a:srgbClr val="C1500B"/>
                </a:solidFill>
              </a:rPr>
              <a:t>Exposure occurs when a person comes into contact with blood or body fluids.</a:t>
            </a:r>
          </a:p>
          <a:p>
            <a:pPr marL="1028700" lvl="1" indent="-457200">
              <a:spcBef>
                <a:spcPct val="35000"/>
              </a:spcBef>
              <a:buFontTx/>
              <a:buAutoNum type="alphaUcPeriod"/>
            </a:pPr>
            <a:r>
              <a:rPr lang="en-US" altLang="en-US" sz="2200"/>
              <a:t>standard precautions.</a:t>
            </a:r>
            <a:br>
              <a:rPr lang="en-US" altLang="en-US" sz="2200"/>
            </a:b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nSpc>
                <a:spcPct val="85000"/>
              </a:lnSpc>
            </a:pPr>
            <a:r>
              <a:rPr lang="en-US" altLang="en-US"/>
              <a:t>Review </a:t>
            </a:r>
            <a:r>
              <a:rPr lang="en-US" altLang="en-US" sz="2800" b="0"/>
              <a:t>(2 of 2)</a:t>
            </a:r>
          </a:p>
        </p:txBody>
      </p:sp>
      <p:sp>
        <p:nvSpPr>
          <p:cNvPr id="61443" name="Rectangle 3"/>
          <p:cNvSpPr>
            <a:spLocks noGrp="1" noChangeArrowheads="1"/>
          </p:cNvSpPr>
          <p:nvPr>
            <p:ph idx="1"/>
          </p:nvPr>
        </p:nvSpPr>
        <p:spPr/>
        <p:txBody>
          <a:bodyPr/>
          <a:lstStyle/>
          <a:p>
            <a:pPr marL="457200" indent="-457200">
              <a:spcBef>
                <a:spcPct val="35000"/>
              </a:spcBef>
              <a:buFontTx/>
              <a:buAutoNum type="arabicPeriod" startAt="4"/>
            </a:pPr>
            <a:r>
              <a:rPr lang="en-US" altLang="en-US" sz="2400"/>
              <a:t>Protective measures that prevent health care workers from coming into contact with germs are referred to as:</a:t>
            </a:r>
          </a:p>
          <a:p>
            <a:pPr marL="1028700" lvl="1" indent="-457200">
              <a:spcBef>
                <a:spcPct val="35000"/>
              </a:spcBef>
              <a:buFontTx/>
              <a:buAutoNum type="alphaUcPeriod" startAt="3"/>
            </a:pPr>
            <a:r>
              <a:rPr lang="en-US" altLang="en-US" sz="2200"/>
              <a:t>transmission.</a:t>
            </a:r>
            <a:br>
              <a:rPr lang="en-US" altLang="en-US" sz="2200"/>
            </a:br>
            <a:r>
              <a:rPr lang="en-US" altLang="en-US" sz="2200" b="1"/>
              <a:t>Rationale: </a:t>
            </a:r>
            <a:r>
              <a:rPr lang="en-US" altLang="en-US" sz="2200">
                <a:solidFill>
                  <a:srgbClr val="C1500B"/>
                </a:solidFill>
              </a:rPr>
              <a:t>Transmission is the way in which an infectious agent is spread.</a:t>
            </a:r>
          </a:p>
          <a:p>
            <a:pPr marL="1028700" lvl="1" indent="-457200">
              <a:spcBef>
                <a:spcPct val="35000"/>
              </a:spcBef>
              <a:buFontTx/>
              <a:buAutoNum type="alphaUcPeriod" startAt="3"/>
            </a:pPr>
            <a:r>
              <a:rPr lang="en-US" altLang="en-US" sz="2200"/>
              <a:t>PPE.</a:t>
            </a:r>
            <a:br>
              <a:rPr lang="en-US" altLang="en-US" sz="2200"/>
            </a:br>
            <a:r>
              <a:rPr lang="en-US" altLang="en-US" sz="2200" b="1"/>
              <a:t>Rationale: </a:t>
            </a:r>
            <a:r>
              <a:rPr lang="en-US" altLang="en-US" sz="2200">
                <a:solidFill>
                  <a:srgbClr val="C1500B"/>
                </a:solidFill>
              </a:rPr>
              <a:t>PPE is the equipment used to shield health care workers from infectious agents.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nSpc>
                <a:spcPct val="85000"/>
              </a:lnSpc>
            </a:pPr>
            <a:r>
              <a:rPr lang="en-US" altLang="en-US"/>
              <a:t>Review</a:t>
            </a:r>
          </a:p>
        </p:txBody>
      </p:sp>
      <p:sp>
        <p:nvSpPr>
          <p:cNvPr id="62467" name="Rectangle 3"/>
          <p:cNvSpPr>
            <a:spLocks noGrp="1" noChangeArrowheads="1"/>
          </p:cNvSpPr>
          <p:nvPr>
            <p:ph idx="1"/>
          </p:nvPr>
        </p:nvSpPr>
        <p:spPr/>
        <p:txBody>
          <a:bodyPr/>
          <a:lstStyle/>
          <a:p>
            <a:pPr marL="533400" indent="-533400">
              <a:spcBef>
                <a:spcPct val="35000"/>
              </a:spcBef>
              <a:buFontTx/>
              <a:buAutoNum type="arabicPeriod" startAt="5"/>
            </a:pPr>
            <a:r>
              <a:rPr lang="en-US" altLang="en-US"/>
              <a:t>What is the second stage of response in the stress response known as general adaptation syndrome?</a:t>
            </a:r>
          </a:p>
          <a:p>
            <a:pPr marL="1028700" lvl="1" indent="-457200">
              <a:spcBef>
                <a:spcPct val="35000"/>
              </a:spcBef>
              <a:buFontTx/>
              <a:buAutoNum type="alphaUcPeriod"/>
            </a:pPr>
            <a:r>
              <a:rPr lang="en-US" altLang="en-US"/>
              <a:t>Recovery</a:t>
            </a:r>
          </a:p>
          <a:p>
            <a:pPr marL="1028700" lvl="1" indent="-457200">
              <a:spcBef>
                <a:spcPct val="35000"/>
              </a:spcBef>
              <a:buFontTx/>
              <a:buAutoNum type="alphaUcPeriod"/>
            </a:pPr>
            <a:r>
              <a:rPr lang="en-US" altLang="en-US"/>
              <a:t>Exhaustion</a:t>
            </a:r>
          </a:p>
          <a:p>
            <a:pPr marL="1028700" lvl="1" indent="-457200">
              <a:spcBef>
                <a:spcPct val="35000"/>
              </a:spcBef>
              <a:buFontTx/>
              <a:buAutoNum type="alphaUcPeriod"/>
            </a:pPr>
            <a:r>
              <a:rPr lang="en-US" altLang="en-US"/>
              <a:t>Alarm</a:t>
            </a:r>
          </a:p>
          <a:p>
            <a:pPr marL="1028700" lvl="1" indent="-457200">
              <a:spcBef>
                <a:spcPct val="35000"/>
              </a:spcBef>
              <a:buFontTx/>
              <a:buAutoNum type="alphaUcPeriod"/>
            </a:pPr>
            <a:r>
              <a:rPr lang="en-US" altLang="en-US"/>
              <a:t>Reaction and resistance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nSpc>
                <a:spcPct val="85000"/>
              </a:lnSpc>
            </a:pPr>
            <a:r>
              <a:rPr lang="en-US" altLang="en-US"/>
              <a:t>Review</a:t>
            </a:r>
          </a:p>
        </p:txBody>
      </p:sp>
      <p:sp>
        <p:nvSpPr>
          <p:cNvPr id="63491" name="Rectangle 3"/>
          <p:cNvSpPr>
            <a:spLocks noGrp="1" noChangeArrowheads="1"/>
          </p:cNvSpPr>
          <p:nvPr>
            <p:ph idx="1"/>
          </p:nvPr>
        </p:nvSpPr>
        <p:spPr/>
        <p:txBody>
          <a:bodyPr/>
          <a:lstStyle/>
          <a:p>
            <a:pPr marL="0" indent="0">
              <a:lnSpc>
                <a:spcPct val="90000"/>
              </a:lnSpc>
              <a:buFontTx/>
              <a:buNone/>
            </a:pPr>
            <a:r>
              <a:rPr lang="en-US" altLang="en-US" b="1"/>
              <a:t>Answer: </a:t>
            </a:r>
            <a:r>
              <a:rPr lang="en-US" altLang="en-US">
                <a:solidFill>
                  <a:srgbClr val="C1500B"/>
                </a:solidFill>
              </a:rPr>
              <a:t>D</a:t>
            </a:r>
          </a:p>
          <a:p>
            <a:pPr marL="0" indent="0">
              <a:spcBef>
                <a:spcPct val="35000"/>
              </a:spcBef>
              <a:buFontTx/>
              <a:buNone/>
            </a:pPr>
            <a:r>
              <a:rPr lang="en-US" altLang="en-US" b="1"/>
              <a:t>Rationale: </a:t>
            </a:r>
            <a:r>
              <a:rPr lang="en-US" altLang="en-US"/>
              <a:t>The body typically reacts to stress in three stages: the alarm response, which is followed by reaction and resistance, and then by recovery. If the individual cannot reduce stress, the last stage may progress to exhaustion.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a:t>Strategies to Manage Stress </a:t>
            </a:r>
            <a:br>
              <a:rPr lang="en-US" altLang="en-US"/>
            </a:br>
            <a:r>
              <a:rPr lang="en-US" altLang="en-US" sz="2800" b="0"/>
              <a:t>(2 of 2)</a:t>
            </a:r>
          </a:p>
        </p:txBody>
      </p:sp>
      <p:sp>
        <p:nvSpPr>
          <p:cNvPr id="9219" name="Content Placeholder 2"/>
          <p:cNvSpPr>
            <a:spLocks noGrp="1"/>
          </p:cNvSpPr>
          <p:nvPr>
            <p:ph type="body" idx="1"/>
          </p:nvPr>
        </p:nvSpPr>
        <p:spPr/>
        <p:txBody>
          <a:bodyPr/>
          <a:lstStyle/>
          <a:p>
            <a:pPr>
              <a:spcBef>
                <a:spcPct val="35000"/>
              </a:spcBef>
            </a:pPr>
            <a:r>
              <a:rPr lang="en-US" altLang="en-US"/>
              <a:t>Seek professional counseling.</a:t>
            </a:r>
          </a:p>
          <a:p>
            <a:pPr>
              <a:spcBef>
                <a:spcPct val="35000"/>
              </a:spcBef>
            </a:pPr>
            <a:r>
              <a:rPr lang="en-US" altLang="en-US"/>
              <a:t>Do not obsess over frustrating situations.</a:t>
            </a:r>
          </a:p>
          <a:p>
            <a:pPr>
              <a:spcBef>
                <a:spcPct val="35000"/>
              </a:spcBef>
            </a:pPr>
            <a:r>
              <a:rPr lang="en-US" altLang="en-US"/>
              <a:t>Try to adopt a relaxed, philosophical outlook. </a:t>
            </a:r>
          </a:p>
          <a:p>
            <a:pPr>
              <a:spcBef>
                <a:spcPct val="35000"/>
              </a:spcBef>
            </a:pPr>
            <a:r>
              <a:rPr lang="en-US" altLang="en-US"/>
              <a:t>Expand your social support system.</a:t>
            </a:r>
          </a:p>
          <a:p>
            <a:pPr>
              <a:spcBef>
                <a:spcPct val="35000"/>
              </a:spcBef>
            </a:pPr>
            <a:r>
              <a:rPr lang="en-US" altLang="en-US"/>
              <a:t>Develop friends and interests outside of EMS.</a:t>
            </a:r>
          </a:p>
          <a:p>
            <a:pPr>
              <a:spcBef>
                <a:spcPct val="35000"/>
              </a:spcBef>
            </a:pPr>
            <a:r>
              <a:rPr lang="en-US" altLang="en-US"/>
              <a:t>Minimize the physical response to stress.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nSpc>
                <a:spcPct val="85000"/>
              </a:lnSpc>
            </a:pPr>
            <a:r>
              <a:rPr lang="en-US" altLang="en-US"/>
              <a:t>Review</a:t>
            </a:r>
          </a:p>
        </p:txBody>
      </p:sp>
      <p:sp>
        <p:nvSpPr>
          <p:cNvPr id="64515" name="Rectangle 3"/>
          <p:cNvSpPr>
            <a:spLocks noGrp="1" noChangeArrowheads="1"/>
          </p:cNvSpPr>
          <p:nvPr>
            <p:ph idx="1"/>
          </p:nvPr>
        </p:nvSpPr>
        <p:spPr/>
        <p:txBody>
          <a:bodyPr/>
          <a:lstStyle/>
          <a:p>
            <a:pPr marL="457200" indent="-457200">
              <a:spcBef>
                <a:spcPct val="35000"/>
              </a:spcBef>
              <a:buFontTx/>
              <a:buAutoNum type="arabicPeriod" startAt="5"/>
            </a:pPr>
            <a:r>
              <a:rPr lang="en-US" altLang="en-US" sz="2400"/>
              <a:t>What is the second stage of response in the stress response known as general adaptation syndrome?</a:t>
            </a:r>
          </a:p>
          <a:p>
            <a:pPr marL="1028700" lvl="1" indent="-457200">
              <a:spcBef>
                <a:spcPct val="35000"/>
              </a:spcBef>
              <a:buFontTx/>
              <a:buAutoNum type="alphaUcPeriod"/>
            </a:pPr>
            <a:r>
              <a:rPr lang="en-US" altLang="en-US" sz="2200"/>
              <a:t>Recovery</a:t>
            </a:r>
            <a:br>
              <a:rPr lang="en-US" altLang="en-US" sz="2200"/>
            </a:br>
            <a:r>
              <a:rPr lang="en-US" altLang="en-US" sz="2200" b="1"/>
              <a:t>Rationale: </a:t>
            </a:r>
            <a:r>
              <a:rPr lang="en-US" altLang="en-US" sz="2200">
                <a:solidFill>
                  <a:srgbClr val="C1500B"/>
                </a:solidFill>
              </a:rPr>
              <a:t>This is the third stage.</a:t>
            </a:r>
          </a:p>
          <a:p>
            <a:pPr marL="1028700" lvl="1" indent="-457200">
              <a:buFontTx/>
              <a:buAutoNum type="alphaUcPeriod"/>
            </a:pPr>
            <a:r>
              <a:rPr lang="en-US" altLang="en-US" sz="2200"/>
              <a:t>Exhaustion</a:t>
            </a:r>
            <a:br>
              <a:rPr lang="en-US" altLang="en-US" sz="2200"/>
            </a:br>
            <a:r>
              <a:rPr lang="en-US" altLang="en-US" sz="2200" b="1"/>
              <a:t>Rationale: </a:t>
            </a:r>
            <a:r>
              <a:rPr lang="en-US" altLang="en-US" sz="2200">
                <a:solidFill>
                  <a:srgbClr val="C1500B"/>
                </a:solidFill>
              </a:rPr>
              <a:t>If the third stage (recovery) is prolonged, then exhaustion occurs.</a:t>
            </a:r>
          </a:p>
          <a:p>
            <a:pPr marL="1028700" lvl="1" indent="-457200">
              <a:buFontTx/>
              <a:buAutoNum type="alphaUcPeriod"/>
            </a:pPr>
            <a:r>
              <a:rPr lang="en-US" altLang="en-US" sz="2200"/>
              <a:t>Alarm</a:t>
            </a:r>
            <a:br>
              <a:rPr lang="en-US" altLang="en-US" sz="2200"/>
            </a:br>
            <a:r>
              <a:rPr lang="en-US" altLang="en-US" sz="2200" b="1"/>
              <a:t>Rationale: </a:t>
            </a:r>
            <a:r>
              <a:rPr lang="en-US" altLang="en-US" sz="2200">
                <a:solidFill>
                  <a:srgbClr val="C1500B"/>
                </a:solidFill>
              </a:rPr>
              <a:t>This is the first stage.</a:t>
            </a:r>
          </a:p>
          <a:p>
            <a:pPr marL="1028700" lvl="1" indent="-457200">
              <a:buFontTx/>
              <a:buAutoNum type="alphaUcPeriod"/>
            </a:pPr>
            <a:r>
              <a:rPr lang="en-US" altLang="en-US" sz="2200"/>
              <a:t>Reaction and resistance</a:t>
            </a:r>
            <a:br>
              <a:rPr lang="en-US" altLang="en-US" sz="2200"/>
            </a:b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nSpc>
                <a:spcPct val="85000"/>
              </a:lnSpc>
            </a:pPr>
            <a:r>
              <a:rPr lang="en-US" altLang="en-US"/>
              <a:t>Review</a:t>
            </a:r>
          </a:p>
        </p:txBody>
      </p:sp>
      <p:sp>
        <p:nvSpPr>
          <p:cNvPr id="65539" name="Rectangle 3"/>
          <p:cNvSpPr>
            <a:spLocks noGrp="1" noChangeArrowheads="1"/>
          </p:cNvSpPr>
          <p:nvPr>
            <p:ph idx="1"/>
          </p:nvPr>
        </p:nvSpPr>
        <p:spPr/>
        <p:txBody>
          <a:bodyPr/>
          <a:lstStyle/>
          <a:p>
            <a:pPr marL="457200" indent="-457200">
              <a:spcBef>
                <a:spcPct val="35000"/>
              </a:spcBef>
              <a:buFontTx/>
              <a:buAutoNum type="arabicPeriod" startAt="6"/>
            </a:pPr>
            <a:r>
              <a:rPr lang="en-US" altLang="en-US"/>
              <a:t>The condition characterized by reexperiencing an event and overresponding to stimuli that recall the event is called:</a:t>
            </a:r>
          </a:p>
          <a:p>
            <a:pPr marL="1028700" lvl="1" indent="-457200">
              <a:spcBef>
                <a:spcPct val="35000"/>
              </a:spcBef>
              <a:buFontTx/>
              <a:buAutoNum type="alphaUcPeriod"/>
            </a:pPr>
            <a:r>
              <a:rPr lang="en-US" altLang="en-US"/>
              <a:t>acute stress reaction.</a:t>
            </a:r>
          </a:p>
          <a:p>
            <a:pPr marL="1028700" lvl="1" indent="-457200">
              <a:spcBef>
                <a:spcPct val="35000"/>
              </a:spcBef>
              <a:buFontTx/>
              <a:buAutoNum type="alphaUcPeriod"/>
            </a:pPr>
            <a:r>
              <a:rPr lang="en-US" altLang="en-US"/>
              <a:t>delayed stress reaction.</a:t>
            </a:r>
          </a:p>
          <a:p>
            <a:pPr marL="1028700" lvl="1" indent="-457200">
              <a:spcBef>
                <a:spcPct val="35000"/>
              </a:spcBef>
              <a:buFontTx/>
              <a:buAutoNum type="alphaUcPeriod"/>
            </a:pPr>
            <a:r>
              <a:rPr lang="en-US" altLang="en-US"/>
              <a:t>cumulative stress reaction.</a:t>
            </a:r>
          </a:p>
          <a:p>
            <a:pPr marL="1028700" lvl="1" indent="-457200">
              <a:spcBef>
                <a:spcPct val="35000"/>
              </a:spcBef>
              <a:buFontTx/>
              <a:buAutoNum type="alphaUcPeriod"/>
            </a:pPr>
            <a:r>
              <a:rPr lang="en-US" altLang="en-US"/>
              <a:t>posttraumatic stress disorder (PTSD).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nSpc>
                <a:spcPct val="85000"/>
              </a:lnSpc>
            </a:pPr>
            <a:r>
              <a:rPr lang="en-US" altLang="en-US"/>
              <a:t>Review</a:t>
            </a:r>
          </a:p>
        </p:txBody>
      </p:sp>
      <p:sp>
        <p:nvSpPr>
          <p:cNvPr id="66563" name="Rectangle 3"/>
          <p:cNvSpPr>
            <a:spLocks noGrp="1" noChangeArrowheads="1"/>
          </p:cNvSpPr>
          <p:nvPr>
            <p:ph idx="1"/>
          </p:nvPr>
        </p:nvSpPr>
        <p:spPr/>
        <p:txBody>
          <a:bodyPr/>
          <a:lstStyle/>
          <a:p>
            <a:pPr marL="0" indent="0">
              <a:buFontTx/>
              <a:buNone/>
            </a:pPr>
            <a:r>
              <a:rPr lang="en-US" altLang="en-US" b="1"/>
              <a:t>Answer:</a:t>
            </a:r>
            <a:r>
              <a:rPr lang="en-US" altLang="en-US">
                <a:solidFill>
                  <a:srgbClr val="C1500B"/>
                </a:solidFill>
              </a:rPr>
              <a:t> D</a:t>
            </a:r>
          </a:p>
          <a:p>
            <a:pPr marL="0" indent="0">
              <a:spcBef>
                <a:spcPct val="35000"/>
              </a:spcBef>
              <a:buFontTx/>
              <a:buNone/>
            </a:pPr>
            <a:r>
              <a:rPr lang="en-US" altLang="en-US" b="1"/>
              <a:t>Rationale: </a:t>
            </a:r>
            <a:r>
              <a:rPr lang="en-US" altLang="en-US"/>
              <a:t>PTSD may develop after a person has experienced a psychologically distressing event.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nSpc>
                <a:spcPct val="85000"/>
              </a:lnSpc>
            </a:pPr>
            <a:r>
              <a:rPr lang="en-US" altLang="en-US"/>
              <a:t>Review</a:t>
            </a:r>
          </a:p>
        </p:txBody>
      </p:sp>
      <p:sp>
        <p:nvSpPr>
          <p:cNvPr id="67587" name="Rectangle 3"/>
          <p:cNvSpPr>
            <a:spLocks noGrp="1" noChangeArrowheads="1"/>
          </p:cNvSpPr>
          <p:nvPr>
            <p:ph idx="1"/>
          </p:nvPr>
        </p:nvSpPr>
        <p:spPr/>
        <p:txBody>
          <a:bodyPr/>
          <a:lstStyle/>
          <a:p>
            <a:pPr marL="457200" indent="-457200">
              <a:spcBef>
                <a:spcPct val="35000"/>
              </a:spcBef>
              <a:buFontTx/>
              <a:buAutoNum type="arabicPeriod" startAt="6"/>
            </a:pPr>
            <a:r>
              <a:rPr lang="en-US" altLang="en-US" sz="2400"/>
              <a:t>The condition characterized by reexperiencing an event and overresponding to stimuli that recall the event is called:</a:t>
            </a:r>
          </a:p>
          <a:p>
            <a:pPr marL="1028700" lvl="1" indent="-457200">
              <a:spcBef>
                <a:spcPct val="35000"/>
              </a:spcBef>
              <a:buFontTx/>
              <a:buAutoNum type="alphaUcPeriod"/>
            </a:pPr>
            <a:r>
              <a:rPr lang="en-US" altLang="en-US" sz="2200"/>
              <a:t>acute stress reaction.</a:t>
            </a:r>
            <a:br>
              <a:rPr lang="en-US" altLang="en-US" sz="2200"/>
            </a:br>
            <a:r>
              <a:rPr lang="en-US" altLang="en-US" sz="2200" b="1"/>
              <a:t>Rationale: </a:t>
            </a:r>
            <a:r>
              <a:rPr lang="en-US" altLang="en-US" sz="2200">
                <a:solidFill>
                  <a:srgbClr val="C1500B"/>
                </a:solidFill>
              </a:rPr>
              <a:t>This occurs during a stressful event.</a:t>
            </a:r>
          </a:p>
          <a:p>
            <a:pPr marL="1028700" lvl="1" indent="-457200">
              <a:buFontTx/>
              <a:buAutoNum type="alphaUcPeriod"/>
            </a:pPr>
            <a:r>
              <a:rPr lang="en-US" altLang="en-US" sz="2200"/>
              <a:t>delayed stress reaction.</a:t>
            </a:r>
            <a:br>
              <a:rPr lang="en-US" altLang="en-US" sz="2200"/>
            </a:br>
            <a:r>
              <a:rPr lang="en-US" altLang="en-US" sz="2200" b="1"/>
              <a:t>Rationale: </a:t>
            </a:r>
            <a:r>
              <a:rPr lang="en-US" altLang="en-US" sz="2200">
                <a:solidFill>
                  <a:srgbClr val="C1500B"/>
                </a:solidFill>
              </a:rPr>
              <a:t>This occurs after a stressful event.</a:t>
            </a:r>
          </a:p>
          <a:p>
            <a:pPr marL="1028700" lvl="1" indent="-457200">
              <a:buFontTx/>
              <a:buAutoNum type="alphaUcPeriod"/>
            </a:pPr>
            <a:r>
              <a:rPr lang="en-US" altLang="en-US" sz="2200"/>
              <a:t>cumulative stress reaction.</a:t>
            </a:r>
            <a:br>
              <a:rPr lang="en-US" altLang="en-US" sz="2200"/>
            </a:br>
            <a:r>
              <a:rPr lang="en-US" altLang="en-US" sz="2200" b="1"/>
              <a:t>Rationale: </a:t>
            </a:r>
            <a:r>
              <a:rPr lang="en-US" altLang="en-US" sz="2200">
                <a:solidFill>
                  <a:srgbClr val="C1500B"/>
                </a:solidFill>
              </a:rPr>
              <a:t>This occurs when the EMT is exposed to prolonged or excessive stress.</a:t>
            </a:r>
          </a:p>
          <a:p>
            <a:pPr marL="1028700" lvl="1" indent="-457200">
              <a:buFontTx/>
              <a:buAutoNum type="alphaUcPeriod"/>
            </a:pPr>
            <a:r>
              <a:rPr lang="en-US" altLang="en-US" sz="2200"/>
              <a:t>posttraumatic stress disorder.</a:t>
            </a:r>
            <a:br>
              <a:rPr lang="en-US" altLang="en-US" sz="2200"/>
            </a:b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nSpc>
                <a:spcPct val="85000"/>
              </a:lnSpc>
            </a:pPr>
            <a:r>
              <a:rPr lang="en-US" altLang="en-US"/>
              <a:t>Review</a:t>
            </a:r>
          </a:p>
        </p:txBody>
      </p:sp>
      <p:sp>
        <p:nvSpPr>
          <p:cNvPr id="68611" name="Rectangle 3"/>
          <p:cNvSpPr>
            <a:spLocks noGrp="1" noChangeArrowheads="1"/>
          </p:cNvSpPr>
          <p:nvPr>
            <p:ph idx="1"/>
          </p:nvPr>
        </p:nvSpPr>
        <p:spPr/>
        <p:txBody>
          <a:bodyPr/>
          <a:lstStyle/>
          <a:p>
            <a:pPr marL="457200" indent="-457200">
              <a:spcBef>
                <a:spcPct val="35000"/>
              </a:spcBef>
              <a:buFontTx/>
              <a:buAutoNum type="arabicPeriod" startAt="7"/>
            </a:pPr>
            <a:r>
              <a:rPr lang="en-US" altLang="en-US"/>
              <a:t>______ is the fuel that makes the body run.</a:t>
            </a:r>
          </a:p>
          <a:p>
            <a:pPr marL="1028700" lvl="1" indent="-457200">
              <a:spcBef>
                <a:spcPct val="35000"/>
              </a:spcBef>
              <a:buFontTx/>
              <a:buAutoNum type="alphaUcPeriod"/>
            </a:pPr>
            <a:r>
              <a:rPr lang="en-US" altLang="en-US"/>
              <a:t>Sleep</a:t>
            </a:r>
          </a:p>
          <a:p>
            <a:pPr marL="1028700" lvl="1" indent="-457200">
              <a:spcBef>
                <a:spcPct val="35000"/>
              </a:spcBef>
              <a:buFontTx/>
              <a:buAutoNum type="alphaUcPeriod"/>
            </a:pPr>
            <a:r>
              <a:rPr lang="en-US" altLang="en-US"/>
              <a:t>Exercise</a:t>
            </a:r>
          </a:p>
          <a:p>
            <a:pPr marL="1028700" lvl="1" indent="-457200">
              <a:spcBef>
                <a:spcPct val="35000"/>
              </a:spcBef>
              <a:buFontTx/>
              <a:buAutoNum type="alphaUcPeriod"/>
            </a:pPr>
            <a:r>
              <a:rPr lang="en-US" altLang="en-US"/>
              <a:t>Food</a:t>
            </a:r>
          </a:p>
          <a:p>
            <a:pPr marL="1028700" lvl="1" indent="-457200">
              <a:spcBef>
                <a:spcPct val="35000"/>
              </a:spcBef>
              <a:buFontTx/>
              <a:buAutoNum type="alphaUcPeriod"/>
            </a:pPr>
            <a:r>
              <a:rPr lang="en-US" altLang="en-US"/>
              <a:t>Work/life balance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nSpc>
                <a:spcPct val="85000"/>
              </a:lnSpc>
            </a:pPr>
            <a:r>
              <a:rPr lang="en-US" altLang="en-US"/>
              <a:t>Review</a:t>
            </a:r>
          </a:p>
        </p:txBody>
      </p:sp>
      <p:sp>
        <p:nvSpPr>
          <p:cNvPr id="69635"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C</a:t>
            </a:r>
          </a:p>
          <a:p>
            <a:pPr marL="0" indent="0">
              <a:spcBef>
                <a:spcPct val="35000"/>
              </a:spcBef>
              <a:buFontTx/>
              <a:buNone/>
            </a:pPr>
            <a:r>
              <a:rPr lang="en-US" altLang="en-US" b="1"/>
              <a:t>Rationale: </a:t>
            </a:r>
            <a:r>
              <a:rPr lang="en-US" altLang="en-US"/>
              <a:t>To perform efficiently, you must eat nutritious food. The physical exertion and stress of your job require high energy output.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nSpc>
                <a:spcPct val="85000"/>
              </a:lnSpc>
            </a:pPr>
            <a:r>
              <a:rPr lang="en-US" altLang="en-US"/>
              <a:t>Review</a:t>
            </a:r>
          </a:p>
        </p:txBody>
      </p:sp>
      <p:sp>
        <p:nvSpPr>
          <p:cNvPr id="70659" name="Rectangle 3"/>
          <p:cNvSpPr>
            <a:spLocks noGrp="1" noChangeArrowheads="1"/>
          </p:cNvSpPr>
          <p:nvPr>
            <p:ph idx="1"/>
          </p:nvPr>
        </p:nvSpPr>
        <p:spPr/>
        <p:txBody>
          <a:bodyPr/>
          <a:lstStyle/>
          <a:p>
            <a:pPr marL="457200" indent="-457200">
              <a:spcBef>
                <a:spcPct val="35000"/>
              </a:spcBef>
              <a:buFontTx/>
              <a:buAutoNum type="arabicPeriod" startAt="7"/>
            </a:pPr>
            <a:r>
              <a:rPr lang="en-US" altLang="en-US" sz="2400"/>
              <a:t>______ is the fuel that makes the body run.</a:t>
            </a:r>
          </a:p>
          <a:p>
            <a:pPr marL="1028700" lvl="1" indent="-457200">
              <a:spcBef>
                <a:spcPct val="35000"/>
              </a:spcBef>
              <a:buFontTx/>
              <a:buAutoNum type="alphaUcPeriod"/>
            </a:pPr>
            <a:r>
              <a:rPr lang="en-US" altLang="en-US" sz="2200"/>
              <a:t>Sleep</a:t>
            </a:r>
            <a:br>
              <a:rPr lang="en-US" altLang="en-US" sz="2200"/>
            </a:br>
            <a:r>
              <a:rPr lang="en-US" altLang="en-US" sz="2200" b="1"/>
              <a:t>Rationale: </a:t>
            </a:r>
            <a:r>
              <a:rPr lang="en-US" altLang="en-US" sz="2200">
                <a:solidFill>
                  <a:srgbClr val="C1500B"/>
                </a:solidFill>
              </a:rPr>
              <a:t>A consistent cycle of sleep will improve concentration and motivation.</a:t>
            </a:r>
          </a:p>
          <a:p>
            <a:pPr marL="1028700" lvl="1" indent="-457200">
              <a:buFontTx/>
              <a:buAutoNum type="alphaUcPeriod"/>
            </a:pPr>
            <a:r>
              <a:rPr lang="en-US" altLang="en-US" sz="2200"/>
              <a:t>Exercise</a:t>
            </a:r>
            <a:br>
              <a:rPr lang="en-US" altLang="en-US" sz="2200"/>
            </a:br>
            <a:r>
              <a:rPr lang="en-US" altLang="en-US" sz="2200" b="1"/>
              <a:t>Rationale: </a:t>
            </a:r>
            <a:r>
              <a:rPr lang="en-US" altLang="en-US" sz="2200">
                <a:solidFill>
                  <a:srgbClr val="C1500B"/>
                </a:solidFill>
              </a:rPr>
              <a:t>A regular program of exercise will increase strength and endurance.</a:t>
            </a:r>
          </a:p>
          <a:p>
            <a:pPr marL="1028700" lvl="1" indent="-457200">
              <a:buFontTx/>
              <a:buAutoNum type="alphaUcPeriod"/>
            </a:pPr>
            <a:r>
              <a:rPr lang="en-US" altLang="en-US" sz="2200"/>
              <a:t>Food</a:t>
            </a:r>
            <a:br>
              <a:rPr lang="en-US" altLang="en-US" sz="2200"/>
            </a:br>
            <a:r>
              <a:rPr lang="en-US" altLang="en-US" sz="2200" b="1"/>
              <a:t>Rationale: </a:t>
            </a:r>
            <a:r>
              <a:rPr lang="en-US" altLang="en-US" sz="2200">
                <a:solidFill>
                  <a:srgbClr val="C1500B"/>
                </a:solidFill>
              </a:rPr>
              <a:t>Correct answer</a:t>
            </a:r>
          </a:p>
          <a:p>
            <a:pPr marL="1028700" lvl="1" indent="-457200">
              <a:buFontTx/>
              <a:buAutoNum type="alphaUcPeriod"/>
            </a:pPr>
            <a:r>
              <a:rPr lang="en-US" altLang="en-US" sz="2200"/>
              <a:t>Work/life balance</a:t>
            </a:r>
            <a:br>
              <a:rPr lang="en-US" altLang="en-US" sz="2200"/>
            </a:br>
            <a:r>
              <a:rPr lang="en-US" altLang="en-US" sz="2200" b="1"/>
              <a:t>Rationale: </a:t>
            </a:r>
            <a:r>
              <a:rPr lang="en-US" altLang="en-US" sz="2200">
                <a:solidFill>
                  <a:srgbClr val="C1500B"/>
                </a:solidFill>
              </a:rPr>
              <a:t>A balance will allow you to relax off the job and motivate you on the job.</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nSpc>
                <a:spcPct val="85000"/>
              </a:lnSpc>
            </a:pPr>
            <a:r>
              <a:rPr lang="en-US" altLang="en-US"/>
              <a:t>Review</a:t>
            </a:r>
          </a:p>
        </p:txBody>
      </p:sp>
      <p:sp>
        <p:nvSpPr>
          <p:cNvPr id="71683" name="Rectangle 3"/>
          <p:cNvSpPr>
            <a:spLocks noGrp="1" noChangeArrowheads="1"/>
          </p:cNvSpPr>
          <p:nvPr>
            <p:ph idx="1"/>
          </p:nvPr>
        </p:nvSpPr>
        <p:spPr/>
        <p:txBody>
          <a:bodyPr/>
          <a:lstStyle/>
          <a:p>
            <a:pPr marL="533400" indent="-533400">
              <a:spcBef>
                <a:spcPct val="35000"/>
              </a:spcBef>
              <a:buFontTx/>
              <a:buAutoNum type="arabicPeriod" startAt="8"/>
            </a:pPr>
            <a:r>
              <a:rPr lang="en-US" altLang="en-US"/>
              <a:t>Which stage of grieving commonly results in blame?</a:t>
            </a:r>
          </a:p>
          <a:p>
            <a:pPr marL="1028700" lvl="1" indent="-457200">
              <a:spcBef>
                <a:spcPct val="35000"/>
              </a:spcBef>
              <a:buFontTx/>
              <a:buAutoNum type="alphaUcPeriod"/>
            </a:pPr>
            <a:r>
              <a:rPr lang="en-US" altLang="en-US"/>
              <a:t>Denial</a:t>
            </a:r>
          </a:p>
          <a:p>
            <a:pPr marL="1028700" lvl="1" indent="-457200">
              <a:spcBef>
                <a:spcPct val="35000"/>
              </a:spcBef>
              <a:buFontTx/>
              <a:buAutoNum type="alphaUcPeriod"/>
            </a:pPr>
            <a:r>
              <a:rPr lang="en-US" altLang="en-US"/>
              <a:t>Anger, hostility</a:t>
            </a:r>
          </a:p>
          <a:p>
            <a:pPr marL="1028700" lvl="1" indent="-457200">
              <a:spcBef>
                <a:spcPct val="35000"/>
              </a:spcBef>
              <a:buFontTx/>
              <a:buAutoNum type="alphaUcPeriod"/>
            </a:pPr>
            <a:r>
              <a:rPr lang="en-US" altLang="en-US"/>
              <a:t>Bargaining</a:t>
            </a:r>
          </a:p>
          <a:p>
            <a:pPr marL="1028700" lvl="1" indent="-457200">
              <a:spcBef>
                <a:spcPct val="35000"/>
              </a:spcBef>
              <a:buFontTx/>
              <a:buAutoNum type="alphaUcPeriod"/>
            </a:pPr>
            <a:r>
              <a:rPr lang="en-US" altLang="en-US"/>
              <a:t>Depression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nSpc>
                <a:spcPct val="85000"/>
              </a:lnSpc>
            </a:pPr>
            <a:r>
              <a:rPr lang="en-US" altLang="en-US"/>
              <a:t>Review</a:t>
            </a:r>
          </a:p>
        </p:txBody>
      </p:sp>
      <p:sp>
        <p:nvSpPr>
          <p:cNvPr id="72707"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B</a:t>
            </a:r>
          </a:p>
          <a:p>
            <a:pPr marL="0" indent="0">
              <a:spcBef>
                <a:spcPct val="35000"/>
              </a:spcBef>
              <a:buFontTx/>
              <a:buNone/>
            </a:pPr>
            <a:r>
              <a:rPr lang="en-US" altLang="en-US" b="1"/>
              <a:t>Rationale: </a:t>
            </a:r>
            <a:r>
              <a:rPr lang="en-US" altLang="en-US"/>
              <a:t>The person may lash out at the EMT or blame the EMT for the unfortunate event.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nSpc>
                <a:spcPct val="85000"/>
              </a:lnSpc>
            </a:pPr>
            <a:r>
              <a:rPr lang="en-US" altLang="en-US"/>
              <a:t>Review </a:t>
            </a:r>
            <a:r>
              <a:rPr lang="en-US" altLang="en-US" sz="2800" b="0"/>
              <a:t>(1 of 2)</a:t>
            </a:r>
          </a:p>
        </p:txBody>
      </p:sp>
      <p:sp>
        <p:nvSpPr>
          <p:cNvPr id="73731" name="Rectangle 3"/>
          <p:cNvSpPr>
            <a:spLocks noGrp="1" noChangeArrowheads="1"/>
          </p:cNvSpPr>
          <p:nvPr>
            <p:ph idx="1"/>
          </p:nvPr>
        </p:nvSpPr>
        <p:spPr/>
        <p:txBody>
          <a:bodyPr/>
          <a:lstStyle/>
          <a:p>
            <a:pPr marL="457200" indent="-457200">
              <a:spcBef>
                <a:spcPct val="35000"/>
              </a:spcBef>
              <a:buFontTx/>
              <a:buAutoNum type="arabicPeriod" startAt="8"/>
            </a:pPr>
            <a:r>
              <a:rPr lang="en-US" altLang="en-US" sz="2400"/>
              <a:t>Which stage of grieving commonly results in blame?</a:t>
            </a:r>
          </a:p>
          <a:p>
            <a:pPr marL="1028700" lvl="1" indent="-457200">
              <a:spcBef>
                <a:spcPct val="35000"/>
              </a:spcBef>
              <a:buFontTx/>
              <a:buAutoNum type="alphaUcPeriod"/>
            </a:pPr>
            <a:r>
              <a:rPr lang="en-US" altLang="en-US" sz="2200"/>
              <a:t>Denial</a:t>
            </a:r>
            <a:br>
              <a:rPr lang="en-US" altLang="en-US" sz="2200"/>
            </a:br>
            <a:r>
              <a:rPr lang="en-US" altLang="en-US" sz="2200" b="1"/>
              <a:t>Rationale: </a:t>
            </a:r>
            <a:r>
              <a:rPr lang="en-US" altLang="en-US" sz="2200">
                <a:solidFill>
                  <a:srgbClr val="C1500B"/>
                </a:solidFill>
              </a:rPr>
              <a:t>Denial is refusal to accept the circumstances.</a:t>
            </a:r>
          </a:p>
          <a:p>
            <a:pPr marL="1028700" lvl="1" indent="-457200">
              <a:spcBef>
                <a:spcPct val="35000"/>
              </a:spcBef>
              <a:buFontTx/>
              <a:buAutoNum type="alphaUcPeriod"/>
            </a:pPr>
            <a:r>
              <a:rPr lang="en-US" altLang="en-US" sz="2200"/>
              <a:t>Anger, hostility</a:t>
            </a:r>
            <a:br>
              <a:rPr lang="en-US" altLang="en-US" sz="2200"/>
            </a:b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a:t>Wellness and Stress Management</a:t>
            </a:r>
            <a:endParaRPr lang="en-US" altLang="en-US" sz="2800" b="0"/>
          </a:p>
        </p:txBody>
      </p:sp>
      <p:sp>
        <p:nvSpPr>
          <p:cNvPr id="10243" name="Content Placeholder 2"/>
          <p:cNvSpPr>
            <a:spLocks noGrp="1"/>
          </p:cNvSpPr>
          <p:nvPr>
            <p:ph idx="1"/>
          </p:nvPr>
        </p:nvSpPr>
        <p:spPr/>
        <p:txBody>
          <a:bodyPr/>
          <a:lstStyle/>
          <a:p>
            <a:pPr>
              <a:spcBef>
                <a:spcPct val="35000"/>
              </a:spcBef>
            </a:pPr>
            <a:r>
              <a:rPr lang="en-US" altLang="en-US"/>
              <a:t>Nutritious food</a:t>
            </a:r>
          </a:p>
          <a:p>
            <a:pPr>
              <a:spcBef>
                <a:spcPct val="35000"/>
              </a:spcBef>
            </a:pPr>
            <a:r>
              <a:rPr lang="en-US" altLang="en-US"/>
              <a:t>Regular</a:t>
            </a:r>
            <a:r>
              <a:rPr lang="en-US" altLang="en-US">
                <a:solidFill>
                  <a:srgbClr val="FF0000"/>
                </a:solidFill>
              </a:rPr>
              <a:t> </a:t>
            </a:r>
            <a:r>
              <a:rPr lang="en-US" altLang="en-US"/>
              <a:t>exercise and relaxation</a:t>
            </a:r>
          </a:p>
          <a:p>
            <a:pPr>
              <a:spcBef>
                <a:spcPct val="35000"/>
              </a:spcBef>
            </a:pPr>
            <a:r>
              <a:rPr lang="en-US" altLang="en-US"/>
              <a:t>Regular, uninterrupted</a:t>
            </a:r>
            <a:r>
              <a:rPr lang="en-US" altLang="en-US">
                <a:solidFill>
                  <a:srgbClr val="FF0000"/>
                </a:solidFill>
              </a:rPr>
              <a:t> </a:t>
            </a:r>
            <a:r>
              <a:rPr lang="en-US" altLang="en-US"/>
              <a:t>sleep</a:t>
            </a:r>
          </a:p>
          <a:p>
            <a:pPr>
              <a:spcBef>
                <a:spcPct val="35000"/>
              </a:spcBef>
            </a:pPr>
            <a:r>
              <a:rPr lang="en-US" altLang="en-US"/>
              <a:t>Disease prevention</a:t>
            </a:r>
          </a:p>
          <a:p>
            <a:pPr>
              <a:spcBef>
                <a:spcPct val="35000"/>
              </a:spcBef>
            </a:pPr>
            <a:r>
              <a:rPr lang="en-US" altLang="en-US"/>
              <a:t>Balancing work, family, and health</a:t>
            </a:r>
          </a:p>
          <a:p>
            <a:pPr>
              <a:spcBef>
                <a:spcPct val="35000"/>
              </a:spcBef>
            </a:pPr>
            <a:endParaRPr lang="en-US"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nSpc>
                <a:spcPct val="85000"/>
              </a:lnSpc>
            </a:pPr>
            <a:r>
              <a:rPr lang="en-US" altLang="en-US"/>
              <a:t>Review </a:t>
            </a:r>
            <a:r>
              <a:rPr lang="en-US" altLang="en-US" sz="2800" b="0"/>
              <a:t>(2 of 2)</a:t>
            </a:r>
          </a:p>
        </p:txBody>
      </p:sp>
      <p:sp>
        <p:nvSpPr>
          <p:cNvPr id="74755" name="Rectangle 3"/>
          <p:cNvSpPr>
            <a:spLocks noGrp="1" noChangeArrowheads="1"/>
          </p:cNvSpPr>
          <p:nvPr>
            <p:ph idx="1"/>
          </p:nvPr>
        </p:nvSpPr>
        <p:spPr/>
        <p:txBody>
          <a:bodyPr/>
          <a:lstStyle/>
          <a:p>
            <a:pPr marL="457200" indent="-457200">
              <a:spcBef>
                <a:spcPct val="35000"/>
              </a:spcBef>
              <a:buFontTx/>
              <a:buAutoNum type="arabicPeriod" startAt="8"/>
            </a:pPr>
            <a:r>
              <a:rPr lang="en-US" altLang="en-US" sz="2400"/>
              <a:t>Which stage of grieving commonly results in blame?</a:t>
            </a:r>
          </a:p>
          <a:p>
            <a:pPr marL="1028700" lvl="1" indent="-457200">
              <a:spcBef>
                <a:spcPct val="35000"/>
              </a:spcBef>
              <a:buFontTx/>
              <a:buAutoNum type="alphaUcPeriod" startAt="4"/>
            </a:pPr>
            <a:r>
              <a:rPr lang="en-US" altLang="en-US" sz="2200"/>
              <a:t>Bargaining</a:t>
            </a:r>
            <a:br>
              <a:rPr lang="en-US" altLang="en-US" sz="2200"/>
            </a:br>
            <a:r>
              <a:rPr lang="en-US" altLang="en-US" sz="2200" b="1"/>
              <a:t>Rationale: </a:t>
            </a:r>
            <a:r>
              <a:rPr lang="en-US" altLang="en-US" sz="2200">
                <a:solidFill>
                  <a:srgbClr val="C1500B"/>
                </a:solidFill>
              </a:rPr>
              <a:t>The patient may try to make a deal. </a:t>
            </a:r>
            <a:endParaRPr lang="en-US" altLang="en-US" sz="2200"/>
          </a:p>
          <a:p>
            <a:pPr marL="1028700" lvl="1" indent="-457200">
              <a:spcBef>
                <a:spcPct val="35000"/>
              </a:spcBef>
              <a:buFontTx/>
              <a:buAutoNum type="alphaUcPeriod" startAt="4"/>
            </a:pPr>
            <a:r>
              <a:rPr lang="en-US" altLang="en-US" sz="2200"/>
              <a:t>Depression</a:t>
            </a:r>
            <a:br>
              <a:rPr lang="en-US" altLang="en-US" sz="2200"/>
            </a:br>
            <a:r>
              <a:rPr lang="en-US" altLang="en-US" sz="2200" b="1"/>
              <a:t>Rationale: </a:t>
            </a:r>
            <a:r>
              <a:rPr lang="en-US" altLang="en-US" sz="2200">
                <a:solidFill>
                  <a:srgbClr val="C1500B"/>
                </a:solidFill>
              </a:rPr>
              <a:t>Depression commonly results in a silent patient.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nSpc>
                <a:spcPct val="85000"/>
              </a:lnSpc>
            </a:pPr>
            <a:r>
              <a:rPr lang="en-US" altLang="en-US"/>
              <a:t>Review</a:t>
            </a:r>
          </a:p>
        </p:txBody>
      </p:sp>
      <p:sp>
        <p:nvSpPr>
          <p:cNvPr id="75779" name="Rectangle 3"/>
          <p:cNvSpPr>
            <a:spLocks noGrp="1" noChangeArrowheads="1"/>
          </p:cNvSpPr>
          <p:nvPr>
            <p:ph idx="1"/>
          </p:nvPr>
        </p:nvSpPr>
        <p:spPr/>
        <p:txBody>
          <a:bodyPr/>
          <a:lstStyle/>
          <a:p>
            <a:pPr marL="457200" indent="-457200">
              <a:spcBef>
                <a:spcPct val="35000"/>
              </a:spcBef>
              <a:buFontTx/>
              <a:buAutoNum type="arabicPeriod" startAt="9"/>
            </a:pPr>
            <a:r>
              <a:rPr lang="en-US" altLang="en-US"/>
              <a:t>Placards are used on:</a:t>
            </a:r>
          </a:p>
          <a:p>
            <a:pPr marL="1028700" lvl="1" indent="-457200">
              <a:spcBef>
                <a:spcPct val="35000"/>
              </a:spcBef>
              <a:buFontTx/>
              <a:buAutoNum type="alphaUcPeriod"/>
            </a:pPr>
            <a:r>
              <a:rPr lang="en-US" altLang="en-US"/>
              <a:t>buildings.</a:t>
            </a:r>
          </a:p>
          <a:p>
            <a:pPr marL="1028700" lvl="1" indent="-457200">
              <a:spcBef>
                <a:spcPct val="35000"/>
              </a:spcBef>
              <a:buFontTx/>
              <a:buAutoNum type="alphaUcPeriod"/>
            </a:pPr>
            <a:r>
              <a:rPr lang="en-US" altLang="en-US"/>
              <a:t>individual packages.</a:t>
            </a:r>
          </a:p>
          <a:p>
            <a:pPr marL="1028700" lvl="1" indent="-457200">
              <a:spcBef>
                <a:spcPct val="35000"/>
              </a:spcBef>
              <a:buFontTx/>
              <a:buAutoNum type="alphaUcPeriod"/>
            </a:pPr>
            <a:r>
              <a:rPr lang="en-US" altLang="en-US"/>
              <a:t>storage lockers. </a:t>
            </a:r>
          </a:p>
          <a:p>
            <a:pPr marL="1028700" lvl="1" indent="-457200">
              <a:spcBef>
                <a:spcPct val="35000"/>
              </a:spcBef>
              <a:buFontTx/>
              <a:buAutoNum type="alphaUcPeriod"/>
            </a:pPr>
            <a:r>
              <a:rPr lang="en-US" altLang="en-US"/>
              <a:t>storage papers. </a:t>
            </a:r>
          </a:p>
          <a:p>
            <a:pPr marL="1028700" lvl="1" indent="-457200">
              <a:spcBef>
                <a:spcPct val="35000"/>
              </a:spcBef>
              <a:buFontTx/>
              <a:buAutoNum type="alphaUcPeriod"/>
            </a:pPr>
            <a:endParaRPr lang="en-US"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nSpc>
                <a:spcPct val="85000"/>
              </a:lnSpc>
            </a:pPr>
            <a:r>
              <a:rPr lang="en-US" altLang="en-US"/>
              <a:t>Review</a:t>
            </a:r>
          </a:p>
        </p:txBody>
      </p:sp>
      <p:sp>
        <p:nvSpPr>
          <p:cNvPr id="76803"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A</a:t>
            </a:r>
          </a:p>
          <a:p>
            <a:pPr marL="0" indent="0">
              <a:spcBef>
                <a:spcPct val="35000"/>
              </a:spcBef>
              <a:buFontTx/>
              <a:buNone/>
            </a:pPr>
            <a:r>
              <a:rPr lang="en-US" altLang="en-US" b="1"/>
              <a:t>Rationale: </a:t>
            </a:r>
            <a:r>
              <a:rPr lang="en-US" altLang="en-US"/>
              <a:t>Placards are used for buildings and transportation vehicles.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nSpc>
                <a:spcPct val="85000"/>
              </a:lnSpc>
            </a:pPr>
            <a:r>
              <a:rPr lang="en-US" altLang="en-US"/>
              <a:t>Review</a:t>
            </a:r>
            <a:endParaRPr lang="en-US" altLang="en-US" sz="2800" b="0"/>
          </a:p>
        </p:txBody>
      </p:sp>
      <p:sp>
        <p:nvSpPr>
          <p:cNvPr id="76803" name="Rectangle 3"/>
          <p:cNvSpPr>
            <a:spLocks noGrp="1" noChangeArrowheads="1"/>
          </p:cNvSpPr>
          <p:nvPr>
            <p:ph idx="1"/>
          </p:nvPr>
        </p:nvSpPr>
        <p:spPr/>
        <p:txBody>
          <a:bodyPr/>
          <a:lstStyle/>
          <a:p>
            <a:pPr marL="457200" indent="-457200">
              <a:spcBef>
                <a:spcPct val="35000"/>
              </a:spcBef>
              <a:buFontTx/>
              <a:buAutoNum type="arabicPeriod" startAt="9"/>
              <a:defRPr/>
            </a:pPr>
            <a:r>
              <a:rPr lang="en-US" altLang="en-US" sz="2400" dirty="0" smtClean="0"/>
              <a:t>Placards are used on:</a:t>
            </a:r>
          </a:p>
          <a:p>
            <a:pPr marL="1028700" lvl="1" indent="-457200">
              <a:spcBef>
                <a:spcPct val="35000"/>
              </a:spcBef>
              <a:buFontTx/>
              <a:buAutoNum type="alphaUcPeriod"/>
              <a:defRPr/>
            </a:pPr>
            <a:r>
              <a:rPr lang="en-US" altLang="en-US" sz="2200" dirty="0" smtClean="0"/>
              <a:t>buildings.</a:t>
            </a:r>
            <a:br>
              <a:rPr lang="en-US" altLang="en-US" sz="2200" dirty="0" smtClean="0"/>
            </a:br>
            <a:r>
              <a:rPr lang="en-US" altLang="en-US" sz="2200" b="1" dirty="0" smtClean="0"/>
              <a:t>Rationale: </a:t>
            </a:r>
            <a:r>
              <a:rPr lang="en-US" altLang="en-US" sz="2200" dirty="0" smtClean="0">
                <a:solidFill>
                  <a:srgbClr val="C1500B"/>
                </a:solidFill>
              </a:rPr>
              <a:t>Correct answer</a:t>
            </a:r>
          </a:p>
          <a:p>
            <a:pPr marL="1028700" lvl="1" indent="-457200">
              <a:spcBef>
                <a:spcPct val="35000"/>
              </a:spcBef>
              <a:buFontTx/>
              <a:buAutoNum type="alphaUcPeriod"/>
              <a:defRPr/>
            </a:pPr>
            <a:r>
              <a:rPr lang="en-US" altLang="en-US" sz="2200" dirty="0" smtClean="0"/>
              <a:t>individual packages.</a:t>
            </a:r>
            <a:br>
              <a:rPr lang="en-US" altLang="en-US" sz="2200" dirty="0" smtClean="0"/>
            </a:br>
            <a:r>
              <a:rPr lang="en-US" altLang="en-US" sz="2200" b="1" dirty="0" smtClean="0"/>
              <a:t>Rationale: </a:t>
            </a:r>
            <a:r>
              <a:rPr lang="en-US" altLang="en-US" sz="2200" dirty="0" smtClean="0">
                <a:solidFill>
                  <a:srgbClr val="C1500B"/>
                </a:solidFill>
              </a:rPr>
              <a:t>Labels are used to identify packages.</a:t>
            </a:r>
          </a:p>
          <a:p>
            <a:pPr marL="1028700" lvl="1" indent="-457200">
              <a:spcBef>
                <a:spcPct val="35000"/>
              </a:spcBef>
              <a:buFontTx/>
              <a:buAutoNum type="alphaUcPeriod"/>
              <a:defRPr/>
            </a:pPr>
            <a:r>
              <a:rPr lang="en-US" altLang="en-US" sz="2200" dirty="0" smtClean="0"/>
              <a:t>storage lockers.</a:t>
            </a:r>
          </a:p>
          <a:p>
            <a:pPr marL="571500" lvl="1" indent="0">
              <a:spcBef>
                <a:spcPct val="35000"/>
              </a:spcBef>
              <a:buFontTx/>
              <a:buNone/>
              <a:defRPr/>
            </a:pPr>
            <a:r>
              <a:rPr lang="en-US" altLang="en-US" sz="2200" b="1" dirty="0" smtClean="0"/>
              <a:t>	  Rationale: </a:t>
            </a:r>
            <a:r>
              <a:rPr lang="en-US" altLang="en-US" sz="2200" dirty="0" smtClean="0">
                <a:solidFill>
                  <a:srgbClr val="C1500B"/>
                </a:solidFill>
              </a:rPr>
              <a:t>Placards are used for buildings and 		   transportation vehicles.</a:t>
            </a:r>
          </a:p>
          <a:p>
            <a:pPr marL="571500" lvl="1" indent="0">
              <a:spcBef>
                <a:spcPct val="35000"/>
              </a:spcBef>
              <a:buFontTx/>
              <a:buNone/>
              <a:defRPr/>
            </a:pPr>
            <a:r>
              <a:rPr lang="en-US" altLang="en-US" sz="2200" dirty="0" smtClean="0"/>
              <a:t>D.   storage papers. </a:t>
            </a:r>
          </a:p>
          <a:p>
            <a:pPr marL="571500" lvl="1" indent="0">
              <a:spcBef>
                <a:spcPct val="35000"/>
              </a:spcBef>
              <a:buFontTx/>
              <a:buNone/>
              <a:defRPr/>
            </a:pPr>
            <a:r>
              <a:rPr lang="en-US" altLang="en-US" sz="2200" dirty="0"/>
              <a:t> </a:t>
            </a:r>
            <a:r>
              <a:rPr lang="en-US" altLang="en-US" sz="2200" dirty="0" smtClean="0"/>
              <a:t>     </a:t>
            </a:r>
            <a:r>
              <a:rPr lang="en-US" altLang="en-US" sz="2200" b="1" dirty="0" smtClean="0"/>
              <a:t>Rationale: </a:t>
            </a:r>
            <a:r>
              <a:rPr lang="en-US" altLang="en-US" sz="2200" dirty="0" smtClean="0">
                <a:solidFill>
                  <a:srgbClr val="C1500B"/>
                </a:solidFill>
              </a:rPr>
              <a:t>Placards are used for buildings and 		  transportation vehicles.</a:t>
            </a:r>
          </a:p>
          <a:p>
            <a:pPr marL="571500" lvl="1" indent="0">
              <a:spcBef>
                <a:spcPct val="35000"/>
              </a:spcBef>
              <a:buFontTx/>
              <a:buNone/>
              <a:defRPr/>
            </a:pPr>
            <a:endParaRPr lang="en-US" altLang="en-US" sz="2200" dirty="0" smtClean="0"/>
          </a:p>
          <a:p>
            <a:pPr marL="571500" lvl="1" indent="0">
              <a:spcBef>
                <a:spcPct val="35000"/>
              </a:spcBef>
              <a:buFontTx/>
              <a:buNone/>
              <a:defRPr/>
            </a:pPr>
            <a:endParaRPr lang="en-US" altLang="en-US" sz="22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nSpc>
                <a:spcPct val="85000"/>
              </a:lnSpc>
            </a:pPr>
            <a:r>
              <a:rPr lang="en-US" altLang="en-US"/>
              <a:t>Review</a:t>
            </a:r>
          </a:p>
        </p:txBody>
      </p:sp>
      <p:sp>
        <p:nvSpPr>
          <p:cNvPr id="78851" name="Rectangle 3"/>
          <p:cNvSpPr>
            <a:spLocks noGrp="1" noChangeArrowheads="1"/>
          </p:cNvSpPr>
          <p:nvPr>
            <p:ph idx="1"/>
          </p:nvPr>
        </p:nvSpPr>
        <p:spPr/>
        <p:txBody>
          <a:bodyPr/>
          <a:lstStyle/>
          <a:p>
            <a:pPr marL="685800" indent="-685800">
              <a:spcBef>
                <a:spcPct val="35000"/>
              </a:spcBef>
              <a:buFontTx/>
              <a:buAutoNum type="arabicPeriod" startAt="10"/>
            </a:pPr>
            <a:r>
              <a:rPr lang="en-US" altLang="en-US"/>
              <a:t>The five hazards most commonly associated with a structural fire are:</a:t>
            </a:r>
          </a:p>
          <a:p>
            <a:pPr marL="1257300" lvl="1" indent="-457200">
              <a:spcBef>
                <a:spcPct val="35000"/>
              </a:spcBef>
              <a:buFontTx/>
              <a:buAutoNum type="alphaUcPeriod"/>
            </a:pPr>
            <a:r>
              <a:rPr lang="en-US" altLang="en-US" sz="2100"/>
              <a:t>smoke, oxygen deficiency, high ambient temperatures, toxic gases, and building collapse.</a:t>
            </a:r>
          </a:p>
          <a:p>
            <a:pPr marL="1257300" lvl="1" indent="-457200">
              <a:spcBef>
                <a:spcPct val="35000"/>
              </a:spcBef>
              <a:buFontTx/>
              <a:buAutoNum type="alphaUcPeriod"/>
            </a:pPr>
            <a:r>
              <a:rPr lang="en-US" altLang="en-US" sz="2100"/>
              <a:t>smoke, oxygen deficiency, inhalation of tar particles, injury from breaking glass, and building collapse.</a:t>
            </a:r>
          </a:p>
          <a:p>
            <a:pPr marL="1257300" lvl="1" indent="-457200">
              <a:spcBef>
                <a:spcPct val="35000"/>
              </a:spcBef>
              <a:buFontTx/>
              <a:buAutoNum type="alphaUcPeriod"/>
            </a:pPr>
            <a:r>
              <a:rPr lang="en-US" altLang="en-US" sz="2100"/>
              <a:t>smoke, high ambient temperatures, toxic gases, electric shock, and inhalation of tar particles.</a:t>
            </a:r>
          </a:p>
          <a:p>
            <a:pPr marL="1257300" lvl="1" indent="-457200">
              <a:spcBef>
                <a:spcPct val="35000"/>
              </a:spcBef>
              <a:buFontTx/>
              <a:buAutoNum type="alphaUcPeriod"/>
            </a:pPr>
            <a:r>
              <a:rPr lang="en-US" altLang="en-US" sz="2100"/>
              <a:t>oxygen deficiency, high ambient temperatures, toxic gases, electric shock, and injury from breaking glass.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a:t>Review</a:t>
            </a:r>
          </a:p>
        </p:txBody>
      </p:sp>
      <p:sp>
        <p:nvSpPr>
          <p:cNvPr id="79875"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A</a:t>
            </a:r>
          </a:p>
          <a:p>
            <a:pPr marL="0" indent="0">
              <a:spcBef>
                <a:spcPct val="35000"/>
              </a:spcBef>
              <a:buFontTx/>
              <a:buNone/>
            </a:pPr>
            <a:r>
              <a:rPr lang="en-US" altLang="en-US" b="1"/>
              <a:t>Rationale: </a:t>
            </a:r>
            <a:r>
              <a:rPr lang="en-US" altLang="en-US"/>
              <a:t>The five hazards most commonly associated with a structural fire are smoke, oxygen deficiency, high ambient temperatures, toxic gases, and building collapse.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nSpc>
                <a:spcPct val="85000"/>
              </a:lnSpc>
            </a:pPr>
            <a:r>
              <a:rPr lang="en-US" altLang="en-US"/>
              <a:t>Review </a:t>
            </a:r>
            <a:r>
              <a:rPr lang="en-US" altLang="en-US" sz="2800" b="0"/>
              <a:t>(1 of 2)</a:t>
            </a:r>
          </a:p>
        </p:txBody>
      </p:sp>
      <p:sp>
        <p:nvSpPr>
          <p:cNvPr id="80899" name="Rectangle 3"/>
          <p:cNvSpPr>
            <a:spLocks noGrp="1" noChangeArrowheads="1"/>
          </p:cNvSpPr>
          <p:nvPr>
            <p:ph idx="1"/>
          </p:nvPr>
        </p:nvSpPr>
        <p:spPr/>
        <p:txBody>
          <a:bodyPr/>
          <a:lstStyle/>
          <a:p>
            <a:pPr marL="571500" indent="-571500">
              <a:spcBef>
                <a:spcPct val="35000"/>
              </a:spcBef>
              <a:buFontTx/>
              <a:buAutoNum type="arabicPeriod" startAt="10"/>
            </a:pPr>
            <a:r>
              <a:rPr lang="en-US" altLang="en-US" sz="2400"/>
              <a:t>The five hazards most commonly associated with a structural fire are:</a:t>
            </a:r>
          </a:p>
          <a:p>
            <a:pPr marL="1143000" lvl="1" indent="-457200">
              <a:spcBef>
                <a:spcPct val="35000"/>
              </a:spcBef>
              <a:buFontTx/>
              <a:buAutoNum type="alphaUcPeriod"/>
            </a:pPr>
            <a:r>
              <a:rPr lang="en-US" altLang="en-US" sz="2200"/>
              <a:t>smoke, oxygen deficiency, high ambient temperatures, toxic gases, and building collapse.</a:t>
            </a:r>
            <a:br>
              <a:rPr lang="en-US" altLang="en-US" sz="2200"/>
            </a:br>
            <a:r>
              <a:rPr lang="en-US" altLang="en-US" sz="2200" b="1"/>
              <a:t>Rationale: </a:t>
            </a:r>
            <a:r>
              <a:rPr lang="en-US" altLang="en-US" sz="2200">
                <a:solidFill>
                  <a:srgbClr val="C1500B"/>
                </a:solidFill>
              </a:rPr>
              <a:t>Correct answer</a:t>
            </a:r>
          </a:p>
          <a:p>
            <a:pPr marL="1143000" lvl="1" indent="-457200">
              <a:spcBef>
                <a:spcPct val="35000"/>
              </a:spcBef>
              <a:buFontTx/>
              <a:buAutoNum type="alphaUcPeriod"/>
            </a:pPr>
            <a:r>
              <a:rPr lang="en-US" altLang="en-US" sz="2200"/>
              <a:t>smoke, oxygen deficiency, inhalation of tar particles, injury from breaking glass, and building collapse.</a:t>
            </a:r>
            <a:br>
              <a:rPr lang="en-US" altLang="en-US" sz="2200"/>
            </a:br>
            <a:r>
              <a:rPr lang="en-US" altLang="en-US" sz="2200" b="1"/>
              <a:t>Rationale: </a:t>
            </a:r>
            <a:r>
              <a:rPr lang="en-US" altLang="en-US" sz="2200">
                <a:solidFill>
                  <a:srgbClr val="C1500B"/>
                </a:solidFill>
              </a:rPr>
              <a:t>Smoke is made up of particles of both tar and carbon.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85000"/>
              </a:lnSpc>
            </a:pPr>
            <a:r>
              <a:rPr lang="en-US" altLang="en-US"/>
              <a:t>Review </a:t>
            </a:r>
            <a:r>
              <a:rPr lang="en-US" altLang="en-US" sz="2800" b="0"/>
              <a:t>(2 of 2)</a:t>
            </a:r>
          </a:p>
        </p:txBody>
      </p:sp>
      <p:sp>
        <p:nvSpPr>
          <p:cNvPr id="81923" name="Rectangle 3"/>
          <p:cNvSpPr>
            <a:spLocks noGrp="1" noChangeArrowheads="1"/>
          </p:cNvSpPr>
          <p:nvPr>
            <p:ph idx="1"/>
          </p:nvPr>
        </p:nvSpPr>
        <p:spPr/>
        <p:txBody>
          <a:bodyPr/>
          <a:lstStyle/>
          <a:p>
            <a:pPr marL="571500" indent="-571500">
              <a:spcBef>
                <a:spcPct val="35000"/>
              </a:spcBef>
              <a:buFontTx/>
              <a:buAutoNum type="arabicPeriod" startAt="10"/>
            </a:pPr>
            <a:r>
              <a:rPr lang="en-US" altLang="en-US" sz="2400"/>
              <a:t>The five hazards most commonly associated with a structural fire are:</a:t>
            </a:r>
          </a:p>
          <a:p>
            <a:pPr marL="1143000" lvl="1" indent="-457200">
              <a:spcBef>
                <a:spcPct val="35000"/>
              </a:spcBef>
              <a:buFontTx/>
              <a:buAutoNum type="alphaUcPeriod" startAt="3"/>
            </a:pPr>
            <a:r>
              <a:rPr lang="en-US" altLang="en-US" sz="2200"/>
              <a:t>smoke, high ambient temperatures, toxic gases, electric shock, and inhalation of tar particles.</a:t>
            </a:r>
            <a:br>
              <a:rPr lang="en-US" altLang="en-US" sz="2200"/>
            </a:br>
            <a:r>
              <a:rPr lang="en-US" altLang="en-US" sz="2200" b="1"/>
              <a:t>Rationale: </a:t>
            </a:r>
            <a:r>
              <a:rPr lang="en-US" altLang="en-US" sz="2200">
                <a:solidFill>
                  <a:srgbClr val="C1500B"/>
                </a:solidFill>
              </a:rPr>
              <a:t>Smoke is made up of particles of both tar and carbon.</a:t>
            </a:r>
          </a:p>
          <a:p>
            <a:pPr marL="1143000" lvl="1" indent="-457200">
              <a:spcBef>
                <a:spcPct val="35000"/>
              </a:spcBef>
              <a:buFontTx/>
              <a:buAutoNum type="alphaUcPeriod" startAt="3"/>
            </a:pPr>
            <a:r>
              <a:rPr lang="en-US" altLang="en-US" sz="2200"/>
              <a:t>oxygen deficiency, high ambient temperatures, toxic gases, electric shock, and injury from breaking glass.</a:t>
            </a:r>
            <a:br>
              <a:rPr lang="en-US" altLang="en-US" sz="2200"/>
            </a:br>
            <a:r>
              <a:rPr lang="en-US" altLang="en-US" sz="2200" b="1"/>
              <a:t>Rationale: </a:t>
            </a:r>
            <a:r>
              <a:rPr lang="en-US" altLang="en-US" sz="2200">
                <a:solidFill>
                  <a:srgbClr val="C1500B"/>
                </a:solidFill>
              </a:rPr>
              <a:t>Smoke is missing from this option.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lnSpc>
                <a:spcPct val="85000"/>
              </a:lnSpc>
            </a:pPr>
            <a:r>
              <a:rPr lang="en-US" altLang="en-US"/>
              <a:t>Infectious and Communicable Diseases</a:t>
            </a:r>
            <a:endParaRPr lang="en-US" altLang="en-US" sz="2800" b="0"/>
          </a:p>
        </p:txBody>
      </p:sp>
      <p:sp>
        <p:nvSpPr>
          <p:cNvPr id="11267" name="Content Placeholder 2"/>
          <p:cNvSpPr>
            <a:spLocks noGrp="1"/>
          </p:cNvSpPr>
          <p:nvPr>
            <p:ph type="body" idx="1"/>
          </p:nvPr>
        </p:nvSpPr>
        <p:spPr/>
        <p:txBody>
          <a:bodyPr/>
          <a:lstStyle/>
          <a:p>
            <a:pPr eaLnBrk="1" hangingPunct="1">
              <a:spcBef>
                <a:spcPct val="35000"/>
              </a:spcBef>
            </a:pPr>
            <a:r>
              <a:rPr lang="en-US" altLang="en-US"/>
              <a:t>Infectious disease is caused by organisms within the body.</a:t>
            </a:r>
          </a:p>
          <a:p>
            <a:pPr eaLnBrk="1" hangingPunct="1">
              <a:spcBef>
                <a:spcPct val="35000"/>
              </a:spcBef>
            </a:pPr>
            <a:r>
              <a:rPr lang="en-US" altLang="en-US"/>
              <a:t>Communicable disease can be spread:</a:t>
            </a:r>
          </a:p>
          <a:p>
            <a:pPr lvl="1" eaLnBrk="1" hangingPunct="1">
              <a:spcBef>
                <a:spcPct val="35000"/>
              </a:spcBef>
            </a:pPr>
            <a:r>
              <a:rPr lang="en-US" altLang="en-US"/>
              <a:t>From person to person</a:t>
            </a:r>
          </a:p>
          <a:p>
            <a:pPr lvl="1" eaLnBrk="1" hangingPunct="1">
              <a:spcBef>
                <a:spcPct val="35000"/>
              </a:spcBef>
            </a:pPr>
            <a:r>
              <a:rPr lang="en-US" altLang="en-US"/>
              <a:t>From one species to another </a:t>
            </a:r>
          </a:p>
          <a:p>
            <a:pPr>
              <a:spcBef>
                <a:spcPct val="35000"/>
              </a:spcBef>
            </a:pPr>
            <a:r>
              <a:rPr lang="en-US" altLang="en-US"/>
              <a:t>Take steps to minimize infection risk.</a:t>
            </a:r>
          </a:p>
          <a:p>
            <a:pPr lvl="1"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lnSpc>
                <a:spcPct val="85000"/>
              </a:lnSpc>
            </a:pPr>
            <a:r>
              <a:rPr lang="en-US" altLang="en-US"/>
              <a:t>Routes of Transmission</a:t>
            </a:r>
            <a:endParaRPr lang="en-US" altLang="en-US" sz="2800" b="0"/>
          </a:p>
        </p:txBody>
      </p:sp>
      <p:sp>
        <p:nvSpPr>
          <p:cNvPr id="12291" name="Content Placeholder 2"/>
          <p:cNvSpPr>
            <a:spLocks noGrp="1"/>
          </p:cNvSpPr>
          <p:nvPr>
            <p:ph type="body" idx="1"/>
          </p:nvPr>
        </p:nvSpPr>
        <p:spPr>
          <a:xfrm>
            <a:off x="685800" y="1447800"/>
            <a:ext cx="3962400" cy="4800600"/>
          </a:xfrm>
        </p:spPr>
        <p:txBody>
          <a:bodyPr/>
          <a:lstStyle/>
          <a:p>
            <a:pPr eaLnBrk="1" hangingPunct="1">
              <a:spcBef>
                <a:spcPct val="35000"/>
              </a:spcBef>
            </a:pPr>
            <a:r>
              <a:rPr lang="en-US" altLang="en-US"/>
              <a:t>Direct contact</a:t>
            </a:r>
          </a:p>
          <a:p>
            <a:pPr eaLnBrk="1" hangingPunct="1">
              <a:spcBef>
                <a:spcPct val="35000"/>
              </a:spcBef>
            </a:pPr>
            <a:r>
              <a:rPr lang="en-US" altLang="en-US"/>
              <a:t>Indirect contact</a:t>
            </a:r>
          </a:p>
          <a:p>
            <a:pPr eaLnBrk="1" hangingPunct="1">
              <a:spcBef>
                <a:spcPct val="35000"/>
              </a:spcBef>
            </a:pPr>
            <a:r>
              <a:rPr lang="en-US" altLang="en-US"/>
              <a:t>Airborne transmission</a:t>
            </a:r>
          </a:p>
          <a:p>
            <a:pPr eaLnBrk="1" hangingPunct="1">
              <a:spcBef>
                <a:spcPct val="35000"/>
              </a:spcBef>
            </a:pPr>
            <a:r>
              <a:rPr lang="en-US" altLang="en-US"/>
              <a:t>Foodborne transmission</a:t>
            </a:r>
          </a:p>
          <a:p>
            <a:pPr eaLnBrk="1" hangingPunct="1">
              <a:spcBef>
                <a:spcPct val="35000"/>
              </a:spcBef>
            </a:pPr>
            <a:r>
              <a:rPr lang="en-US" altLang="en-US"/>
              <a:t>Vector-borne transmission</a:t>
            </a:r>
          </a:p>
        </p:txBody>
      </p:sp>
      <p:pic>
        <p:nvPicPr>
          <p:cNvPr id="12292" name="Picture 6" descr="\\172.16.33.26\Art\OUTPUT\JB LEARNING\EMT_11E_ITK_PPT WORK\JPEG\Ch02\9781284080179_CH02_FI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1512888"/>
            <a:ext cx="33639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172.16.33.26\Art\OUTPUT\JB LEARNING\EMT_11E_ITK_PPT WORK\JPEG\Ch02\9781284080179_CH02_FIG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100" y="4000500"/>
            <a:ext cx="28813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3797300" y="3657600"/>
            <a:ext cx="4159250" cy="2413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DermQuest.com. Used with permission of Galderma S.A.</a:t>
            </a:r>
          </a:p>
        </p:txBody>
      </p:sp>
      <p:sp>
        <p:nvSpPr>
          <p:cNvPr id="7" name="Rectangle 6"/>
          <p:cNvSpPr/>
          <p:nvPr/>
        </p:nvSpPr>
        <p:spPr bwMode="auto">
          <a:xfrm>
            <a:off x="4368800" y="6137275"/>
            <a:ext cx="3124200" cy="304800"/>
          </a:xfrm>
          <a:prstGeom prst="rect">
            <a:avLst/>
          </a:prstGeom>
          <a:noFill/>
          <a:ln>
            <a:noFill/>
          </a:ln>
          <a:effectLst/>
          <a:extLst/>
        </p:spPr>
        <p:txBody>
          <a:bodyPr wrap="none" anchor="ctr"/>
          <a:lstStyle/>
          <a:p>
            <a:pPr algn="r" eaLnBrk="1" hangingPunct="1">
              <a:defRPr/>
            </a:pPr>
            <a:r>
              <a:rPr lang="en-IN" sz="900" dirty="0">
                <a:solidFill>
                  <a:schemeClr val="bg1"/>
                </a:solidFill>
                <a:latin typeface="+mn-lt"/>
                <a:ea typeface="ヒラギノ角ゴ Pro W3" pitchFamily="1" charset="-128"/>
              </a:rPr>
              <a:t>© James Klotz/ShutterStock, Inc.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3787</TotalTime>
  <Words>3046</Words>
  <Application>Microsoft Macintosh PowerPoint</Application>
  <PresentationFormat>On-screen Show (4:3)</PresentationFormat>
  <Paragraphs>904</Paragraphs>
  <Slides>77</Slides>
  <Notes>77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Times New Roman</vt:lpstr>
      <vt:lpstr>ヒラギノ角ゴ Pro W3</vt:lpstr>
      <vt:lpstr>Arial</vt:lpstr>
      <vt:lpstr>design_template</vt:lpstr>
      <vt:lpstr>PowerPoint Presentation</vt:lpstr>
      <vt:lpstr>Introduction</vt:lpstr>
      <vt:lpstr>General Health and Wellness (1 of 2)</vt:lpstr>
      <vt:lpstr>General Health and Wellness (2 of 2)</vt:lpstr>
      <vt:lpstr>Strategies to Manage Stress  (1 of 2)</vt:lpstr>
      <vt:lpstr>Strategies to Manage Stress  (2 of 2)</vt:lpstr>
      <vt:lpstr>Wellness and Stress Management</vt:lpstr>
      <vt:lpstr>Infectious and Communicable Diseases</vt:lpstr>
      <vt:lpstr>Routes of Transmission</vt:lpstr>
      <vt:lpstr>Risk Reduction and Prevention for Infectious and Communicable Diseases </vt:lpstr>
      <vt:lpstr>Proper Hand Hygiene</vt:lpstr>
      <vt:lpstr>Gloves (1 of 2)</vt:lpstr>
      <vt:lpstr>Gloves (2 of 2)</vt:lpstr>
      <vt:lpstr>Eye Protection and Face Shields</vt:lpstr>
      <vt:lpstr>Gowns</vt:lpstr>
      <vt:lpstr>Masks, Respirators, and Barrier Devices</vt:lpstr>
      <vt:lpstr>Proper Disposal of Sharps </vt:lpstr>
      <vt:lpstr>Employer Responsibilities</vt:lpstr>
      <vt:lpstr>Establishing an Infection Control Routine</vt:lpstr>
      <vt:lpstr>Immunity</vt:lpstr>
      <vt:lpstr>General Postexposure Management</vt:lpstr>
      <vt:lpstr>Scene Safety (1 of 2)</vt:lpstr>
      <vt:lpstr>Scene Safety (2 of 2)</vt:lpstr>
      <vt:lpstr>Protective Clothing: Preventing Injury</vt:lpstr>
      <vt:lpstr>Caring for Critically Ill and Injured Patients (1 of 4)</vt:lpstr>
      <vt:lpstr>Caring for Critically Ill and Injured Patients (2 of 4)</vt:lpstr>
      <vt:lpstr>Caring for Critically Ill and Injured Patients (3 of 4)</vt:lpstr>
      <vt:lpstr>Caring for Critically Ill and Injured Patients (4 of 4)</vt:lpstr>
      <vt:lpstr>Death and Dying (1 of 3)</vt:lpstr>
      <vt:lpstr>Death and Dying (2 of 3)</vt:lpstr>
      <vt:lpstr>Death and Dying (3 of 3)</vt:lpstr>
      <vt:lpstr>Stress Management on the Job (1 of 2)</vt:lpstr>
      <vt:lpstr>Stress Management on the Job (2 of 2)</vt:lpstr>
      <vt:lpstr>Stressful Situations</vt:lpstr>
      <vt:lpstr>Stress Reactions (1 of 2)</vt:lpstr>
      <vt:lpstr>Stress Reactions (2 of 2)</vt:lpstr>
      <vt:lpstr>Warning Signs of Stress</vt:lpstr>
      <vt:lpstr>Stressful Situations</vt:lpstr>
      <vt:lpstr>Violent Situations</vt:lpstr>
      <vt:lpstr>Behavioral Emergencies</vt:lpstr>
      <vt:lpstr>Workplace Issues (1 of 2)</vt:lpstr>
      <vt:lpstr>Workplace Issues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321</cp:revision>
  <dcterms:created xsi:type="dcterms:W3CDTF">2002-02-12T20:19:46Z</dcterms:created>
  <dcterms:modified xsi:type="dcterms:W3CDTF">2016-03-12T15:21:27Z</dcterms:modified>
</cp:coreProperties>
</file>