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3504" autoAdjust="0"/>
  </p:normalViewPr>
  <p:slideViewPr>
    <p:cSldViewPr>
      <p:cViewPr>
        <p:scale>
          <a:sx n="50" d="100"/>
          <a:sy n="50" d="100"/>
        </p:scale>
        <p:origin x="-1872" y="-162"/>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BEE74409-04C8-4651-9AF7-5AD4E1325665}" type="datetimeFigureOut">
              <a:rPr lang="en-US"/>
              <a:pPr>
                <a:defRPr/>
              </a:pPr>
              <a:t>6/7/2016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57B27AAA-4B92-44E3-A076-1B89979EFAED}" type="slidenum">
              <a:rPr lang="en-US"/>
              <a:pPr>
                <a:defRPr/>
              </a:pPr>
              <a:t>‹#›</a:t>
            </a:fld>
            <a:endParaRPr lang="en-US" dirty="0"/>
          </a:p>
        </p:txBody>
      </p:sp>
    </p:spTree>
    <p:extLst>
      <p:ext uri="{BB962C8B-B14F-4D97-AF65-F5344CB8AC3E}">
        <p14:creationId xmlns:p14="http://schemas.microsoft.com/office/powerpoint/2010/main" val="226060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FA76F2-F5DF-4468-BC82-1B30D6DB8832}" type="slidenum">
              <a:rPr lang="en-US"/>
              <a:pPr>
                <a:defRPr/>
              </a:pPr>
              <a:t>‹#›</a:t>
            </a:fld>
            <a:endParaRPr lang="en-US" dirty="0"/>
          </a:p>
        </p:txBody>
      </p:sp>
    </p:spTree>
    <p:extLst>
      <p:ext uri="{BB962C8B-B14F-4D97-AF65-F5344CB8AC3E}">
        <p14:creationId xmlns:p14="http://schemas.microsoft.com/office/powerpoint/2010/main" val="23378752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3: Medical, Legal, and Ethical Issues </a:t>
            </a:r>
          </a:p>
        </p:txBody>
      </p:sp>
      <p:sp>
        <p:nvSpPr>
          <p:cNvPr id="153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7616E65-0324-433B-B02C-B27F11EB268C}"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smtClean="0">
                <a:latin typeface="Arial" charset="0"/>
                <a:ea typeface="ＭＳ Ｐゴシック" pitchFamily="34" charset="-128"/>
              </a:rPr>
              <a:t>Instructor Notes</a:t>
            </a:r>
          </a:p>
          <a:p>
            <a:endParaRPr lang="en-US" altLang="en-US" dirty="0" smtClean="0">
              <a:latin typeface="Arial" charset="0"/>
              <a:ea typeface="ＭＳ Ｐゴシック" pitchFamily="34" charset="-128"/>
            </a:endParaRPr>
          </a:p>
          <a:p>
            <a:pPr>
              <a:buFontTx/>
              <a:buAutoNum type="arabicPeriod" startAt="5"/>
            </a:pPr>
            <a:r>
              <a:rPr lang="en-US" altLang="en-US" dirty="0" smtClean="0">
                <a:latin typeface="Arial" charset="0"/>
                <a:ea typeface="ＭＳ Ｐゴシック" pitchFamily="34" charset="-128"/>
              </a:rPr>
              <a:t> Once the patient’s blood glucose increased into the normal range, he became legally competent and therefore can refuse care. EMS can no longer restrain the patient or provide care/transport without consent.</a:t>
            </a:r>
          </a:p>
          <a:p>
            <a:pPr>
              <a:buFontTx/>
              <a:buAutoNum type="arabicPeriod" startAt="5"/>
            </a:pPr>
            <a:endParaRPr lang="en-US" altLang="en-US" dirty="0" smtClean="0">
              <a:latin typeface="Arial" charset="0"/>
              <a:ea typeface="ＭＳ Ｐゴシック" pitchFamily="34" charset="-128"/>
            </a:endParaRPr>
          </a:p>
          <a:p>
            <a:pPr>
              <a:buFontTx/>
              <a:buAutoNum type="arabicPeriod" startAt="5"/>
            </a:pPr>
            <a:r>
              <a:rPr lang="en-US" altLang="en-US" dirty="0" smtClean="0">
                <a:latin typeface="Arial" charset="0"/>
                <a:ea typeface="ＭＳ Ｐゴシック" pitchFamily="34" charset="-128"/>
              </a:rPr>
              <a:t> It is important to again provide information about the risks of non-transport, and to assess if the patient can now understand that information. Additional information should be provided about what actions the patient can take to prevent reoccurrence of the symptoms, and about calling for EMS if symptoms do reoccur or he changes his mind. The patient and a witness should sign a refusal form (or a witness alone if the patient refuses to sign). In some regions, medical control may also need to be contacted for a patient refusal. The sequence of events and information provided should be thoroughly documented.  </a:t>
            </a: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1D2EFD0-0A33-4932-BF7D-6223F31D89DA}"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1DF1BDD-F074-4EEE-8533-FEA67A0DD741}"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90A18AC-AE33-4999-AFAF-5EE5C2B172BD}" type="slidenum">
              <a:rPr lang="en-US" sz="1200" smtClean="0"/>
              <a:pPr>
                <a:defRPr/>
              </a:pPr>
              <a:t>12</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Begin presenting the case.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Note that it is important to determine whether the needles may be related to a medical condition such as diabetes, or whether the patient may be confused as the result of an illicit drug such as heroin. If the latter, the police officer can determine whether the patient is a risk to himself or others and can authorize treatment and transport of the patient, even if the patient does not want to be treated.</a:t>
            </a:r>
          </a:p>
        </p:txBody>
      </p:sp>
      <p:sp>
        <p:nvSpPr>
          <p:cNvPr id="163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E06DC77-2765-470E-A661-8E4ED96FC50C}"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174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ABE3AB8-7A73-4742-B0E1-E2A7C283C160}"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dirty="0" smtClean="0">
                <a:latin typeface="Arial" charset="0"/>
                <a:ea typeface="ＭＳ Ｐゴシック" pitchFamily="34" charset="-128"/>
              </a:rPr>
              <a:t>Instructor Notes </a:t>
            </a:r>
          </a:p>
          <a:p>
            <a:endParaRPr lang="en-US" altLang="en-US" dirty="0" smtClean="0">
              <a:latin typeface="Arial" charset="0"/>
              <a:ea typeface="ＭＳ Ｐゴシック" pitchFamily="34" charset="-128"/>
            </a:endParaRPr>
          </a:p>
          <a:p>
            <a:pPr>
              <a:buFontTx/>
              <a:buAutoNum type="arabicPeriod"/>
            </a:pPr>
            <a:r>
              <a:rPr lang="en-US" altLang="en-US" dirty="0" smtClean="0">
                <a:latin typeface="Arial" charset="0"/>
                <a:ea typeface="ＭＳ Ｐゴシック" pitchFamily="34" charset="-128"/>
              </a:rPr>
              <a:t> Patient confidentiality principles protect a patient’s right to privacy over personal information. Inappropriate disclosure of information obtained on a call may result in liability for breach of confidentiality and of the HIPAA laws. This may lead to civil and/or criminal lawsuits against individual providers and their agency.</a:t>
            </a:r>
          </a:p>
          <a:p>
            <a:pPr>
              <a:buFontTx/>
              <a:buAutoNum type="arabicPeriod"/>
            </a:pPr>
            <a:endParaRPr lang="en-US" altLang="en-US" dirty="0" smtClean="0">
              <a:latin typeface="Arial" charset="0"/>
              <a:ea typeface="ＭＳ Ｐゴシック" pitchFamily="34" charset="-128"/>
            </a:endParaRPr>
          </a:p>
          <a:p>
            <a:pPr>
              <a:buFontTx/>
              <a:buAutoNum type="arabicPeriod"/>
            </a:pPr>
            <a:r>
              <a:rPr lang="en-US" altLang="en-US" dirty="0" smtClean="0">
                <a:latin typeface="Arial" charset="0"/>
                <a:ea typeface="ＭＳ Ｐゴシック" pitchFamily="34" charset="-128"/>
              </a:rPr>
              <a:t> Informed consent applies to patients who are mentally and legally competent and able to understand the information provided by EMS about the treatments to be given, including risks, benefits, any alternatives, and any potential consequences of refusing treatment. In contrast, implied consent relates to a patient who is mentally incompetent, physically unable to consent, or a minor without the ability to contact a parent or guardian. Patients who are mentally competent have a legal right to accept or refuse care based on information provided by EMS, and failure to honor this right may result in a lawsuit.</a:t>
            </a:r>
          </a:p>
          <a:p>
            <a:pPr>
              <a:buFontTx/>
              <a:buAutoNum type="arabicPeriod"/>
            </a:pPr>
            <a:endParaRPr lang="en-US" altLang="en-US" dirty="0" smtClean="0">
              <a:latin typeface="Arial" charset="0"/>
              <a:ea typeface="ＭＳ Ｐゴシック" pitchFamily="34" charset="-128"/>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9481408-190E-4759-B603-7879AA4EAFC3}"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1931776-A70B-4E61-BC68-250ED0FB6987}"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C5851A5-EB32-4EDA-AC2F-4F28594A70A7}"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dirty="0" smtClean="0">
                <a:latin typeface="Arial" charset="0"/>
                <a:ea typeface="+mn-ea"/>
              </a:rPr>
              <a:t>Instructor Notes</a:t>
            </a:r>
          </a:p>
          <a:p>
            <a:pPr>
              <a:defRPr/>
            </a:pPr>
            <a:endParaRPr lang="en-US" dirty="0" smtClean="0">
              <a:ea typeface="+mn-ea"/>
            </a:endParaRPr>
          </a:p>
          <a:p>
            <a:pPr marL="228600" indent="-228600">
              <a:buFontTx/>
              <a:buAutoNum type="arabicPeriod" startAt="3"/>
              <a:defRPr/>
            </a:pPr>
            <a:r>
              <a:rPr lang="en-US" dirty="0" smtClean="0">
                <a:ea typeface="+mn-ea"/>
              </a:rPr>
              <a:t>No, this patient is considered legally incompetent to understand the need for treatment, and implied consent (the emergency doctrine) applies under the assumption that the patient would consent to care if he was not confused due to his low blood glucose.</a:t>
            </a:r>
          </a:p>
          <a:p>
            <a:pPr marL="228600" indent="-228600">
              <a:buFontTx/>
              <a:buAutoNum type="arabicPeriod" startAt="3"/>
              <a:defRPr/>
            </a:pPr>
            <a:endParaRPr lang="en-US" dirty="0" smtClean="0">
              <a:ea typeface="+mn-ea"/>
            </a:endParaRPr>
          </a:p>
          <a:p>
            <a:pPr marL="228600" indent="-228600">
              <a:buFontTx/>
              <a:buAutoNum type="arabicPeriod" startAt="3"/>
              <a:defRPr/>
            </a:pPr>
            <a:r>
              <a:rPr lang="en-US" dirty="0" smtClean="0">
                <a:ea typeface="+mn-ea"/>
              </a:rPr>
              <a:t>Charges of negligence or abandonment may result from failure to treat a patient who is mentally incompetent to refuse care.</a:t>
            </a:r>
          </a:p>
          <a:p>
            <a:pPr>
              <a:defRPr/>
            </a:pPr>
            <a:endParaRPr lang="en-US" dirty="0">
              <a:ea typeface="+mn-ea"/>
            </a:endParaRP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3D1DD90-A30A-427F-A0DF-B545CD85F6A9}"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899564F-E1AD-4F41-9C3D-4E72F8B529E2}"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AF6CE0D-C1F4-414E-BD96-7B1730DFD533}"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4202875"/>
            <a:ext cx="9179626"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260464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128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5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077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90986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047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41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5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1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6407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0865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72575"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3</a:t>
            </a:r>
            <a:r>
              <a:rPr lang="en-US" altLang="en-US" dirty="0" smtClean="0"/>
              <a:t/>
            </a:r>
            <a:br>
              <a:rPr lang="en-US" altLang="en-US" dirty="0" smtClean="0"/>
            </a:br>
            <a:r>
              <a:rPr lang="en-US" altLang="en-US" sz="3200" dirty="0"/>
              <a:t>Medical, Legal, and Ethical Issues</a:t>
            </a:r>
            <a:endParaRPr lang="en-US" altLang="en-US" sz="3200"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r>
              <a:rPr lang="en-US" altLang="en-US" dirty="0" smtClean="0">
                <a:ea typeface="+mj-ea"/>
              </a:rPr>
              <a:t> </a:t>
            </a:r>
          </a:p>
        </p:txBody>
      </p:sp>
      <p:sp>
        <p:nvSpPr>
          <p:cNvPr id="12291" name="Rectangle 5"/>
          <p:cNvSpPr>
            <a:spLocks noGrp="1" noChangeArrowheads="1"/>
          </p:cNvSpPr>
          <p:nvPr>
            <p:ph type="body" idx="1"/>
          </p:nvPr>
        </p:nvSpPr>
        <p:spPr/>
        <p:txBody>
          <a:bodyPr/>
          <a:lstStyle/>
          <a:p>
            <a:pPr eaLnBrk="1" hangingPunct="1"/>
            <a:r>
              <a:rPr lang="en-US" dirty="0" smtClean="0">
                <a:ea typeface="ＭＳ Ｐゴシック" pitchFamily="34" charset="-128"/>
              </a:rPr>
              <a:t>5. Can you continue to restrain this patient and/or transport him to the hospital?</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6. What are other considerations to be addressed before you and your partner leave the scene?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3315" name="Rectangle 5"/>
          <p:cNvSpPr>
            <a:spLocks noGrp="1" noChangeArrowheads="1"/>
          </p:cNvSpPr>
          <p:nvPr>
            <p:ph type="body" idx="1"/>
          </p:nvPr>
        </p:nvSpPr>
        <p:spPr/>
        <p:txBody>
          <a:bodyPr/>
          <a:lstStyle/>
          <a:p>
            <a:pPr eaLnBrk="1" hangingPunct="1"/>
            <a:r>
              <a:rPr lang="en-US" dirty="0" smtClean="0">
                <a:ea typeface="ＭＳ Ｐゴシック" pitchFamily="34" charset="-128"/>
              </a:rPr>
              <a:t>It is important to act in the best interest of a patient. Adults have the right to refuse care if they are fully alert and oriented. If they are impaired due to medical conditions or medications, you are able to take care of them under the rules of implied consent.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4339" name="Rectangle 5"/>
          <p:cNvSpPr>
            <a:spLocks noGrp="1" noChangeArrowheads="1"/>
          </p:cNvSpPr>
          <p:nvPr>
            <p:ph type="body" idx="1"/>
          </p:nvPr>
        </p:nvSpPr>
        <p:spPr/>
        <p:txBody>
          <a:bodyPr/>
          <a:lstStyle/>
          <a:p>
            <a:pPr eaLnBrk="1" hangingPunct="1"/>
            <a:r>
              <a:rPr lang="en-US" dirty="0" smtClean="0">
                <a:ea typeface="ＭＳ Ｐゴシック" pitchFamily="34" charset="-128"/>
              </a:rPr>
              <a:t>For those who need help, are alert, and refuse treatment and/or transport, you must explain the ramifications of their decision. Express your genuine concern for their well-being and your concern for the potential effects of not receiving needed medical care. Oftentimes by simply expressing these concerns, patients will change their minds and agree to receiving medical care.</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r>
              <a:rPr lang="en-US" altLang="en-US" dirty="0" smtClean="0">
                <a:ea typeface="+mj-ea"/>
              </a:rPr>
              <a:t> </a:t>
            </a:r>
          </a:p>
        </p:txBody>
      </p:sp>
      <p:sp>
        <p:nvSpPr>
          <p:cNvPr id="4099" name="Rectangle 5"/>
          <p:cNvSpPr>
            <a:spLocks noGrp="1" noChangeArrowheads="1"/>
          </p:cNvSpPr>
          <p:nvPr>
            <p:ph type="body" idx="1"/>
          </p:nvPr>
        </p:nvSpPr>
        <p:spPr/>
        <p:txBody>
          <a:bodyPr/>
          <a:lstStyle/>
          <a:p>
            <a:pPr eaLnBrk="1" hangingPunct="1"/>
            <a:r>
              <a:rPr lang="en-US" dirty="0" smtClean="0">
                <a:ea typeface="ＭＳ Ｐゴシック" pitchFamily="34" charset="-128"/>
              </a:rPr>
              <a:t>You are dispatched to 2567 Walnut Lane for a confused male, unknown medical. Upon your arrival, you and your partner find a police officer attempting to calm a 32-year-old man who is somewhat confused and very agitated. When he sees you, he says he doesn</a:t>
            </a:r>
            <a:r>
              <a:rPr lang="en-US" altLang="en-US" dirty="0" smtClean="0">
                <a:ea typeface="ＭＳ Ｐゴシック" pitchFamily="34" charset="-128"/>
              </a:rPr>
              <a:t>’</a:t>
            </a:r>
            <a:r>
              <a:rPr lang="en-US" dirty="0" smtClean="0">
                <a:ea typeface="ＭＳ Ｐゴシック" pitchFamily="34" charset="-128"/>
              </a:rPr>
              <a:t>t want your help and asks you to leave immediately. You notice a box of syringes in the kitchen. What should you do now?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r>
              <a:rPr lang="en-US" altLang="en-US" dirty="0" smtClean="0">
                <a:ea typeface="+mj-ea"/>
              </a:rPr>
              <a:t> </a:t>
            </a:r>
          </a:p>
        </p:txBody>
      </p:sp>
      <p:sp>
        <p:nvSpPr>
          <p:cNvPr id="5123" name="Rectangle 5"/>
          <p:cNvSpPr>
            <a:spLocks noGrp="1" noChangeArrowheads="1"/>
          </p:cNvSpPr>
          <p:nvPr>
            <p:ph type="body" idx="1"/>
          </p:nvPr>
        </p:nvSpPr>
        <p:spPr/>
        <p:txBody>
          <a:bodyPr/>
          <a:lstStyle/>
          <a:p>
            <a:pPr eaLnBrk="1" hangingPunct="1"/>
            <a:r>
              <a:rPr lang="en-US" dirty="0" smtClean="0">
                <a:ea typeface="ＭＳ Ｐゴシック" pitchFamily="34" charset="-128"/>
              </a:rPr>
              <a:t>As an EMT, your job will regularly place you in situations that deal with life and death, ethics and the law, and order and chaos. How you handle these situations, to a large degree, will determine what type of health care professional you will become. This case presents some basic legal concepts associated with prehospital medicine along with various ethical considerations.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r>
              <a:rPr lang="en-US" altLang="en-US" dirty="0" smtClean="0">
                <a:ea typeface="+mj-ea"/>
              </a:rPr>
              <a:t> </a:t>
            </a:r>
          </a:p>
        </p:txBody>
      </p:sp>
      <p:sp>
        <p:nvSpPr>
          <p:cNvPr id="6147" name="Rectangle 5"/>
          <p:cNvSpPr>
            <a:spLocks noGrp="1" noChangeArrowheads="1"/>
          </p:cNvSpPr>
          <p:nvPr>
            <p:ph type="body" idx="1"/>
          </p:nvPr>
        </p:nvSpPr>
        <p:spPr/>
        <p:txBody>
          <a:bodyPr/>
          <a:lstStyle/>
          <a:p>
            <a:pPr eaLnBrk="1" hangingPunct="1"/>
            <a:r>
              <a:rPr lang="en-US" dirty="0" smtClean="0">
                <a:ea typeface="ＭＳ Ｐゴシック" pitchFamily="34" charset="-128"/>
              </a:rPr>
              <a:t>1. Why is it essential to adhere to the principles of patient confidentiality?	</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2.	What is the difference between informed and implied consent, and why is obtaining patient consent so important?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7171" name="Rectangle 5"/>
          <p:cNvSpPr>
            <a:spLocks noGrp="1" noChangeArrowheads="1"/>
          </p:cNvSpPr>
          <p:nvPr>
            <p:ph type="body" idx="1"/>
          </p:nvPr>
        </p:nvSpPr>
        <p:spPr/>
        <p:txBody>
          <a:bodyPr/>
          <a:lstStyle/>
          <a:p>
            <a:pPr eaLnBrk="1" hangingPunct="1"/>
            <a:r>
              <a:rPr lang="en-US" dirty="0" smtClean="0">
                <a:ea typeface="ＭＳ Ｐゴシック" pitchFamily="34" charset="-128"/>
              </a:rPr>
              <a:t>You decide to check the house for indications of any medical conditions while the officer and paramedic continue to speak with the man. You look in the refrigerator and see vials of insulin. In the living room, you quietly inform the paramedic of the presence of insulin in the refrigerator.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8195" name="Rectangle 5"/>
          <p:cNvSpPr>
            <a:spLocks noGrp="1" noChangeArrowheads="1"/>
          </p:cNvSpPr>
          <p:nvPr>
            <p:ph type="body" idx="1"/>
          </p:nvPr>
        </p:nvSpPr>
        <p:spPr/>
        <p:txBody>
          <a:bodyPr/>
          <a:lstStyle/>
          <a:p>
            <a:pPr eaLnBrk="1" hangingPunct="1"/>
            <a:r>
              <a:rPr lang="en-US" dirty="0" smtClean="0">
                <a:ea typeface="ＭＳ Ｐゴシック" pitchFamily="34" charset="-128"/>
              </a:rPr>
              <a:t>The paramedic asks the patient if he has diabetes, and he </a:t>
            </a:r>
            <a:r>
              <a:rPr lang="en-US" dirty="0" smtClean="0">
                <a:ea typeface="ＭＳ Ｐゴシック" pitchFamily="34" charset="-128"/>
              </a:rPr>
              <a:t>replies, </a:t>
            </a:r>
            <a:r>
              <a:rPr lang="en-US" altLang="en-US" dirty="0" smtClean="0">
                <a:ea typeface="ＭＳ Ｐゴシック" pitchFamily="34" charset="-128"/>
              </a:rPr>
              <a:t>“</a:t>
            </a:r>
            <a:r>
              <a:rPr lang="en-US" altLang="ja-JP" dirty="0" smtClean="0">
                <a:ea typeface="ＭＳ Ｐゴシック" pitchFamily="34" charset="-128"/>
              </a:rPr>
              <a:t>Yes, but it</a:t>
            </a:r>
            <a:r>
              <a:rPr lang="en-US" altLang="en-US" dirty="0" smtClean="0">
                <a:ea typeface="ＭＳ Ｐゴシック" pitchFamily="34" charset="-128"/>
              </a:rPr>
              <a:t>’</a:t>
            </a:r>
            <a:r>
              <a:rPr lang="en-US" altLang="ja-JP" dirty="0" smtClean="0">
                <a:ea typeface="ＭＳ Ｐゴシック" pitchFamily="34" charset="-128"/>
              </a:rPr>
              <a:t>s no one</a:t>
            </a:r>
            <a:r>
              <a:rPr lang="en-US" altLang="en-US" dirty="0" smtClean="0">
                <a:ea typeface="ＭＳ Ｐゴシック" pitchFamily="34" charset="-128"/>
              </a:rPr>
              <a:t>’</a:t>
            </a:r>
            <a:r>
              <a:rPr lang="en-US" altLang="ja-JP" dirty="0" smtClean="0">
                <a:ea typeface="ＭＳ Ｐゴシック" pitchFamily="34" charset="-128"/>
              </a:rPr>
              <a:t>s business</a:t>
            </a:r>
            <a:r>
              <a:rPr lang="en-US" altLang="en-US" dirty="0" smtClean="0">
                <a:ea typeface="ＭＳ Ｐゴシック" pitchFamily="34" charset="-128"/>
              </a:rPr>
              <a:t>”</a:t>
            </a:r>
            <a:r>
              <a:rPr lang="en-US" altLang="ja-JP" dirty="0" smtClean="0">
                <a:ea typeface="ＭＳ Ｐゴシック" pitchFamily="34" charset="-128"/>
              </a:rPr>
              <a:t> and takes a swing at her. The officer takes the patient to the ground, and you and your partner confirm his blood glucose level is 20 mg/dL. You assist your partner in establishing an IV and administering dextrose. </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r>
              <a:rPr lang="en-US" altLang="en-US" dirty="0" smtClean="0">
                <a:ea typeface="+mj-ea"/>
              </a:rPr>
              <a:t> </a:t>
            </a:r>
          </a:p>
        </p:txBody>
      </p:sp>
      <p:sp>
        <p:nvSpPr>
          <p:cNvPr id="9219" name="Rectangle 5"/>
          <p:cNvSpPr>
            <a:spLocks noGrp="1" noChangeArrowheads="1"/>
          </p:cNvSpPr>
          <p:nvPr>
            <p:ph type="body" idx="1"/>
          </p:nvPr>
        </p:nvSpPr>
        <p:spPr/>
        <p:txBody>
          <a:bodyPr/>
          <a:lstStyle/>
          <a:p>
            <a:pPr eaLnBrk="1" hangingPunct="1"/>
            <a:r>
              <a:rPr lang="en-US" dirty="0" smtClean="0">
                <a:ea typeface="ＭＳ Ｐゴシック" pitchFamily="34" charset="-128"/>
              </a:rPr>
              <a:t>3. In this case, is restraining the patient considered battery?</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4.	If you had left the scene as the patient requested, what would you and your partner be accused of?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r>
              <a:rPr lang="en-US" altLang="en-US" dirty="0" smtClean="0">
                <a:ea typeface="+mj-ea"/>
              </a:rPr>
              <a:t> </a:t>
            </a:r>
          </a:p>
        </p:txBody>
      </p:sp>
      <p:sp>
        <p:nvSpPr>
          <p:cNvPr id="10243" name="Rectangle 5"/>
          <p:cNvSpPr>
            <a:spLocks noGrp="1" noChangeArrowheads="1"/>
          </p:cNvSpPr>
          <p:nvPr>
            <p:ph type="body" idx="1"/>
          </p:nvPr>
        </p:nvSpPr>
        <p:spPr/>
        <p:txBody>
          <a:bodyPr/>
          <a:lstStyle/>
          <a:p>
            <a:pPr eaLnBrk="1" hangingPunct="1"/>
            <a:r>
              <a:rPr lang="en-US" dirty="0" smtClean="0">
                <a:ea typeface="ＭＳ Ｐゴシック" pitchFamily="34" charset="-128"/>
              </a:rPr>
              <a:t>A few minutes after the administration of dextrose, the patient is able to answer appropriately when questioned about person, place, time, and event, but he still seems upset. He tells you that he</a:t>
            </a:r>
            <a:r>
              <a:rPr lang="en-US" altLang="en-US" dirty="0" smtClean="0">
                <a:ea typeface="ＭＳ Ｐゴシック" pitchFamily="34" charset="-128"/>
              </a:rPr>
              <a:t>’</a:t>
            </a:r>
            <a:r>
              <a:rPr lang="en-US" dirty="0" smtClean="0">
                <a:ea typeface="ＭＳ Ｐゴシック" pitchFamily="34" charset="-128"/>
              </a:rPr>
              <a:t>s not going to the hospital and asks that you take the IV out right away. You explain to him that he had a very low blood glucose, or blood sugar, level and that</a:t>
            </a:r>
            <a:r>
              <a:rPr lang="en-US" altLang="en-US" dirty="0" smtClean="0">
                <a:ea typeface="ＭＳ Ｐゴシック" pitchFamily="34" charset="-128"/>
              </a:rPr>
              <a:t>’</a:t>
            </a:r>
            <a:r>
              <a:rPr lang="en-US" dirty="0" smtClean="0">
                <a:ea typeface="ＭＳ Ｐゴシック" pitchFamily="34" charset="-128"/>
              </a:rPr>
              <a:t>s why the IV was started.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r>
              <a:rPr lang="en-US" altLang="en-US" dirty="0" smtClean="0">
                <a:ea typeface="+mj-ea"/>
              </a:rPr>
              <a:t> </a:t>
            </a:r>
          </a:p>
        </p:txBody>
      </p:sp>
      <p:sp>
        <p:nvSpPr>
          <p:cNvPr id="11267" name="Rectangle 5"/>
          <p:cNvSpPr>
            <a:spLocks noGrp="1" noChangeArrowheads="1"/>
          </p:cNvSpPr>
          <p:nvPr>
            <p:ph type="body" idx="1"/>
          </p:nvPr>
        </p:nvSpPr>
        <p:spPr/>
        <p:txBody>
          <a:bodyPr/>
          <a:lstStyle/>
          <a:p>
            <a:pPr eaLnBrk="1" hangingPunct="1"/>
            <a:r>
              <a:rPr lang="en-US" dirty="0" smtClean="0">
                <a:ea typeface="ＭＳ Ｐゴシック" pitchFamily="34" charset="-128"/>
              </a:rPr>
              <a:t>You tell him that it would be a good idea to go into the hospital to be evaluated in case adjustments need to be made to his insulin dosages. He again says no. As the paramedic takes out the IV, she reminds him to eat a meal with substantial carbohydrates, such as a peanut butter and jelly sandwich, to avoid having his blood glucose level drop again. The patient says he doesn’t need advice from anyone.</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1174</Words>
  <Application>Microsoft Office PowerPoint</Application>
  <PresentationFormat>On-screen Show (4:3)</PresentationFormat>
  <Paragraphs>83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Part 1 </vt:lpstr>
      <vt:lpstr>Part 1 </vt:lpstr>
      <vt:lpstr>Part 1 </vt:lpstr>
      <vt:lpstr>Part 2</vt:lpstr>
      <vt:lpstr>Part 2</vt:lpstr>
      <vt:lpstr>Part 2 </vt:lpstr>
      <vt:lpstr>Part 3 </vt:lpstr>
      <vt:lpstr>Part 3 </vt:lpstr>
      <vt:lpstr>Part 3 </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Deforge-Kling</dc:creator>
  <cp:lastModifiedBy>Jennifer Deforge-Kling</cp:lastModifiedBy>
  <cp:revision>61</cp:revision>
  <cp:lastPrinted>2009-04-22T19:24:48Z</cp:lastPrinted>
  <dcterms:created xsi:type="dcterms:W3CDTF">2009-04-22T19:24:48Z</dcterms:created>
  <dcterms:modified xsi:type="dcterms:W3CDTF">2016-06-07T19:50:41Z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