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26.xml" ContentType="application/vnd.openxmlformats-officedocument.presentationml.notesSlide+xml"/>
  <Override PartName="/ppt/theme/themeOverride5.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9.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0.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heme/themeOverride6.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106"/>
  </p:notesMasterIdLst>
  <p:handoutMasterIdLst>
    <p:handoutMasterId r:id="rId107"/>
  </p:handoutMasterIdLst>
  <p:sldIdLst>
    <p:sldId id="278" r:id="rId2"/>
    <p:sldId id="261" r:id="rId3"/>
    <p:sldId id="371" r:id="rId4"/>
    <p:sldId id="333" r:id="rId5"/>
    <p:sldId id="283" r:id="rId6"/>
    <p:sldId id="344" r:id="rId7"/>
    <p:sldId id="284" r:id="rId8"/>
    <p:sldId id="345" r:id="rId9"/>
    <p:sldId id="285" r:id="rId10"/>
    <p:sldId id="286" r:id="rId11"/>
    <p:sldId id="346" r:id="rId12"/>
    <p:sldId id="288" r:id="rId13"/>
    <p:sldId id="289" r:id="rId14"/>
    <p:sldId id="347" r:id="rId15"/>
    <p:sldId id="291" r:id="rId16"/>
    <p:sldId id="292" r:id="rId17"/>
    <p:sldId id="293" r:id="rId18"/>
    <p:sldId id="411" r:id="rId19"/>
    <p:sldId id="412" r:id="rId20"/>
    <p:sldId id="364" r:id="rId21"/>
    <p:sldId id="294" r:id="rId22"/>
    <p:sldId id="348" r:id="rId23"/>
    <p:sldId id="414" r:id="rId24"/>
    <p:sldId id="295" r:id="rId25"/>
    <p:sldId id="366" r:id="rId26"/>
    <p:sldId id="417" r:id="rId27"/>
    <p:sldId id="415" r:id="rId28"/>
    <p:sldId id="350" r:id="rId29"/>
    <p:sldId id="296" r:id="rId30"/>
    <p:sldId id="297" r:id="rId31"/>
    <p:sldId id="298" r:id="rId32"/>
    <p:sldId id="340" r:id="rId33"/>
    <p:sldId id="299" r:id="rId34"/>
    <p:sldId id="351" r:id="rId35"/>
    <p:sldId id="367" r:id="rId36"/>
    <p:sldId id="302" r:id="rId37"/>
    <p:sldId id="304" r:id="rId38"/>
    <p:sldId id="368" r:id="rId39"/>
    <p:sldId id="306" r:id="rId40"/>
    <p:sldId id="353" r:id="rId41"/>
    <p:sldId id="307" r:id="rId42"/>
    <p:sldId id="309" r:id="rId43"/>
    <p:sldId id="341" r:id="rId44"/>
    <p:sldId id="355" r:id="rId45"/>
    <p:sldId id="311" r:id="rId46"/>
    <p:sldId id="354" r:id="rId47"/>
    <p:sldId id="313" r:id="rId48"/>
    <p:sldId id="314" r:id="rId49"/>
    <p:sldId id="356" r:id="rId50"/>
    <p:sldId id="315" r:id="rId51"/>
    <p:sldId id="357" r:id="rId52"/>
    <p:sldId id="316" r:id="rId53"/>
    <p:sldId id="363" r:id="rId54"/>
    <p:sldId id="317" r:id="rId55"/>
    <p:sldId id="358" r:id="rId56"/>
    <p:sldId id="318" r:id="rId57"/>
    <p:sldId id="342" r:id="rId58"/>
    <p:sldId id="343" r:id="rId59"/>
    <p:sldId id="319" r:id="rId60"/>
    <p:sldId id="359" r:id="rId61"/>
    <p:sldId id="320" r:id="rId62"/>
    <p:sldId id="360" r:id="rId63"/>
    <p:sldId id="361" r:id="rId64"/>
    <p:sldId id="369" r:id="rId65"/>
    <p:sldId id="362" r:id="rId66"/>
    <p:sldId id="416" r:id="rId67"/>
    <p:sldId id="372" r:id="rId68"/>
    <p:sldId id="373" r:id="rId69"/>
    <p:sldId id="374" r:id="rId70"/>
    <p:sldId id="375" r:id="rId71"/>
    <p:sldId id="376" r:id="rId72"/>
    <p:sldId id="377" r:id="rId73"/>
    <p:sldId id="378" r:id="rId74"/>
    <p:sldId id="403" r:id="rId75"/>
    <p:sldId id="379" r:id="rId76"/>
    <p:sldId id="380" r:id="rId77"/>
    <p:sldId id="381" r:id="rId78"/>
    <p:sldId id="404" r:id="rId79"/>
    <p:sldId id="382" r:id="rId80"/>
    <p:sldId id="383" r:id="rId81"/>
    <p:sldId id="384" r:id="rId82"/>
    <p:sldId id="385" r:id="rId83"/>
    <p:sldId id="386" r:id="rId84"/>
    <p:sldId id="387" r:id="rId85"/>
    <p:sldId id="409" r:id="rId86"/>
    <p:sldId id="388" r:id="rId87"/>
    <p:sldId id="389" r:id="rId88"/>
    <p:sldId id="390" r:id="rId89"/>
    <p:sldId id="405" r:id="rId90"/>
    <p:sldId id="391" r:id="rId91"/>
    <p:sldId id="392" r:id="rId92"/>
    <p:sldId id="393" r:id="rId93"/>
    <p:sldId id="406" r:id="rId94"/>
    <p:sldId id="394" r:id="rId95"/>
    <p:sldId id="395" r:id="rId96"/>
    <p:sldId id="396" r:id="rId97"/>
    <p:sldId id="407" r:id="rId98"/>
    <p:sldId id="397" r:id="rId99"/>
    <p:sldId id="398" r:id="rId100"/>
    <p:sldId id="399" r:id="rId101"/>
    <p:sldId id="400" r:id="rId102"/>
    <p:sldId id="401" r:id="rId103"/>
    <p:sldId id="402" r:id="rId104"/>
    <p:sldId id="408" r:id="rId10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7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37021"/>
    <a:srgbClr val="FAA61A"/>
    <a:srgbClr val="C4161C"/>
    <a:srgbClr val="2B87A6"/>
    <a:srgbClr val="00256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793" autoAdjust="0"/>
  </p:normalViewPr>
  <p:slideViewPr>
    <p:cSldViewPr>
      <p:cViewPr>
        <p:scale>
          <a:sx n="50" d="100"/>
          <a:sy n="50" d="100"/>
        </p:scale>
        <p:origin x="3400" y="1080"/>
      </p:cViewPr>
      <p:guideLst>
        <p:guide orient="horz" pos="2160"/>
        <p:guide pos="2784"/>
      </p:guideLst>
    </p:cSldViewPr>
  </p:slideViewPr>
  <p:outlineViewPr>
    <p:cViewPr>
      <p:scale>
        <a:sx n="25" d="100"/>
        <a:sy n="25" d="100"/>
      </p:scale>
      <p:origin x="0" y="27072"/>
    </p:cViewPr>
  </p:outlineViewPr>
  <p:notesTextViewPr>
    <p:cViewPr>
      <p:scale>
        <a:sx n="100" d="100"/>
        <a:sy n="100" d="100"/>
      </p:scale>
      <p:origin x="0" y="0"/>
    </p:cViewPr>
  </p:notesTextViewPr>
  <p:sorterViewPr>
    <p:cViewPr>
      <p:scale>
        <a:sx n="66" d="100"/>
        <a:sy n="66" d="100"/>
      </p:scale>
      <p:origin x="0" y="5634"/>
    </p:cViewPr>
  </p:sorterViewPr>
  <p:notesViewPr>
    <p:cSldViewPr>
      <p:cViewPr varScale="1">
        <p:scale>
          <a:sx n="56" d="100"/>
          <a:sy n="56" d="100"/>
        </p:scale>
        <p:origin x="-17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notesMaster" Target="notesMasters/notesMaster1.xml"/><Relationship Id="rId107"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esProps" Target="presProps.xml"/><Relationship Id="rId109"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heme" Target="theme/theme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fld id="{2BC0ABCA-0BFF-AE4E-9721-1F21F3EDD93D}" type="slidenum">
              <a:rPr lang="en-US" altLang="en-US"/>
              <a:pPr/>
              <a:t>‹#›</a:t>
            </a:fld>
            <a:endParaRPr lang="en-US" altLang="en-US"/>
          </a:p>
        </p:txBody>
      </p:sp>
    </p:spTree>
    <p:extLst>
      <p:ext uri="{BB962C8B-B14F-4D97-AF65-F5344CB8AC3E}">
        <p14:creationId xmlns:p14="http://schemas.microsoft.com/office/powerpoint/2010/main" val="2043750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1105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fld id="{2EB6BAAD-BEF1-B54C-A76B-7DF59E2E93D3}" type="slidenum">
              <a:rPr lang="en-US" altLang="en-US"/>
              <a:pPr/>
              <a:t>‹#›</a:t>
            </a:fld>
            <a:endParaRPr lang="en-US" altLang="en-US"/>
          </a:p>
        </p:txBody>
      </p:sp>
    </p:spTree>
    <p:extLst>
      <p:ext uri="{BB962C8B-B14F-4D97-AF65-F5344CB8AC3E}">
        <p14:creationId xmlns:p14="http://schemas.microsoft.com/office/powerpoint/2010/main" val="770082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Chapter 3: Medical, Legal, and Ethical Issues </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26EC5B-4A77-AA4A-968C-859604F50D82}" type="slidenum">
              <a:rPr lang="en-US" altLang="en-US" sz="1200"/>
              <a:pPr eaLnBrk="1" hangingPunct="1"/>
              <a:t>1</a:t>
            </a:fld>
            <a:endParaRPr lang="en-US" altLang="en-US" sz="1200"/>
          </a:p>
        </p:txBody>
      </p:sp>
    </p:spTree>
    <p:extLst>
      <p:ext uri="{BB962C8B-B14F-4D97-AF65-F5344CB8AC3E}">
        <p14:creationId xmlns:p14="http://schemas.microsoft.com/office/powerpoint/2010/main" val="32195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H. Implied consent</a:t>
            </a:r>
            <a:endParaRPr lang="en-US" altLang="en-US" b="1">
              <a:latin typeface="Times New Roman" charset="0"/>
              <a:ea typeface="ＭＳ Ｐゴシック" charset="-128"/>
            </a:endParaRPr>
          </a:p>
          <a:p>
            <a:r>
              <a:rPr lang="en-US" altLang="en-US">
                <a:latin typeface="Times New Roman" charset="0"/>
                <a:ea typeface="ＭＳ Ｐゴシック" charset="-128"/>
              </a:rPr>
              <a:t>	1. Applies to patients who are:</a:t>
            </a:r>
          </a:p>
          <a:p>
            <a:r>
              <a:rPr lang="en-US" altLang="en-US">
                <a:latin typeface="Times New Roman" charset="0"/>
                <a:ea typeface="ＭＳ Ｐゴシック" charset="-128"/>
              </a:rPr>
              <a:t>		a. Unconscious</a:t>
            </a:r>
          </a:p>
          <a:p>
            <a:r>
              <a:rPr lang="en-US" altLang="en-US">
                <a:latin typeface="Times New Roman" charset="0"/>
                <a:ea typeface="ＭＳ Ｐゴシック" charset="-128"/>
              </a:rPr>
              <a:t>		b. Otherwise incapable of making a rational, informed decision about care</a:t>
            </a:r>
          </a:p>
          <a:p>
            <a:endParaRPr lang="en-US" altLang="en-US">
              <a:latin typeface="Times New Roman" charset="0"/>
              <a:ea typeface="ＭＳ Ｐゴシック"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EB59C9-7143-FC4A-934F-344607096E66}" type="slidenum">
              <a:rPr lang="en-US" altLang="en-US" sz="1200"/>
              <a:pPr eaLnBrk="1" hangingPunct="1"/>
              <a:t>10</a:t>
            </a:fld>
            <a:endParaRPr lang="en-US" altLang="en-US" sz="1200"/>
          </a:p>
        </p:txBody>
      </p:sp>
    </p:spTree>
    <p:extLst>
      <p:ext uri="{BB962C8B-B14F-4D97-AF65-F5344CB8AC3E}">
        <p14:creationId xmlns:p14="http://schemas.microsoft.com/office/powerpoint/2010/main" val="912752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2. Implied consent applies only when a serious medical condition exists and should never be used unless there is a threat to life or limb.</a:t>
            </a:r>
          </a:p>
          <a:p>
            <a:r>
              <a:rPr lang="en-US" altLang="en-US">
                <a:latin typeface="Times New Roman" charset="0"/>
                <a:ea typeface="ＭＳ Ｐゴシック" charset="-128"/>
              </a:rPr>
              <a:t>3. The principle of implied consent is known as the emergency doctrine.</a:t>
            </a:r>
          </a:p>
          <a:p>
            <a:r>
              <a:rPr lang="en-US" altLang="en-US">
                <a:latin typeface="Times New Roman" charset="0"/>
                <a:ea typeface="ＭＳ Ｐゴシック" charset="-128"/>
              </a:rPr>
              <a:t>4. Sometimes what represents a </a:t>
            </a:r>
            <a:r>
              <a:rPr lang="ja-JP" altLang="en-US">
                <a:latin typeface="Times New Roman" charset="0"/>
                <a:ea typeface="ＭＳ Ｐゴシック" charset="-128"/>
              </a:rPr>
              <a:t>“</a:t>
            </a:r>
            <a:r>
              <a:rPr lang="en-US" altLang="ja-JP">
                <a:latin typeface="Times New Roman" charset="0"/>
                <a:ea typeface="ＭＳ Ｐゴシック" charset="-128"/>
              </a:rPr>
              <a:t>serious threat</a:t>
            </a:r>
            <a:r>
              <a:rPr lang="ja-JP" altLang="en-US">
                <a:latin typeface="Times New Roman" charset="0"/>
                <a:ea typeface="ＭＳ Ｐゴシック" charset="-128"/>
              </a:rPr>
              <a:t>”</a:t>
            </a:r>
            <a:r>
              <a:rPr lang="en-US" altLang="ja-JP">
                <a:latin typeface="Times New Roman" charset="0"/>
                <a:ea typeface="ＭＳ Ｐゴシック" charset="-128"/>
              </a:rPr>
              <a:t> is unclear, and it may become a legal question.</a:t>
            </a:r>
          </a:p>
          <a:p>
            <a:r>
              <a:rPr lang="en-US" altLang="en-US">
                <a:latin typeface="Times New Roman" charset="0"/>
                <a:ea typeface="ＭＳ Ｐゴシック" charset="-128"/>
              </a:rPr>
              <a:t>5. It is a good idea to try to get consent from a spouse or relative before treating a patient based on implied consent.</a:t>
            </a:r>
          </a:p>
          <a:p>
            <a:endParaRPr lang="en-US" altLang="en-US">
              <a:latin typeface="Times New Roman" charset="0"/>
              <a:ea typeface="ＭＳ Ｐゴシック" charset="-128"/>
            </a:endParaRPr>
          </a:p>
          <a:p>
            <a:endParaRPr lang="en-US" altLang="en-US">
              <a:latin typeface="Times New Roman" charset="0"/>
              <a:ea typeface="ＭＳ Ｐゴシック"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A86C27-76CF-CC44-8076-8793694E4653}" type="slidenum">
              <a:rPr lang="en-US" altLang="en-US" sz="1200"/>
              <a:pPr eaLnBrk="1" hangingPunct="1"/>
              <a:t>11</a:t>
            </a:fld>
            <a:endParaRPr lang="en-US" altLang="en-US" sz="1200"/>
          </a:p>
        </p:txBody>
      </p:sp>
    </p:spTree>
    <p:extLst>
      <p:ext uri="{BB962C8B-B14F-4D97-AF65-F5344CB8AC3E}">
        <p14:creationId xmlns:p14="http://schemas.microsoft.com/office/powerpoint/2010/main" val="1153106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 Involuntary consent</a:t>
            </a:r>
            <a:endParaRPr lang="en-US" altLang="en-US" b="1">
              <a:latin typeface="Times New Roman" charset="0"/>
              <a:ea typeface="ＭＳ Ｐゴシック" charset="-128"/>
            </a:endParaRPr>
          </a:p>
          <a:p>
            <a:r>
              <a:rPr lang="en-US" altLang="en-US">
                <a:latin typeface="Times New Roman" charset="0"/>
                <a:ea typeface="ＭＳ Ｐゴシック" charset="-128"/>
              </a:rPr>
              <a:t>	1. Applies to patients who are:</a:t>
            </a:r>
          </a:p>
          <a:p>
            <a:r>
              <a:rPr lang="en-US" altLang="en-US">
                <a:latin typeface="Times New Roman" charset="0"/>
                <a:ea typeface="ＭＳ Ｐゴシック" charset="-128"/>
              </a:rPr>
              <a:t>		a. Mentally ill</a:t>
            </a:r>
          </a:p>
          <a:p>
            <a:r>
              <a:rPr lang="en-US" altLang="en-US">
                <a:latin typeface="Times New Roman" charset="0"/>
                <a:ea typeface="ＭＳ Ｐゴシック" charset="-128"/>
              </a:rPr>
              <a:t>		b. In a behavioral (psychological) crisis</a:t>
            </a:r>
          </a:p>
          <a:p>
            <a:r>
              <a:rPr lang="en-US" altLang="en-US">
                <a:latin typeface="Times New Roman" charset="0"/>
                <a:ea typeface="ＭＳ Ｐゴシック" charset="-128"/>
              </a:rPr>
              <a:t>		c. Developmentally delayed</a:t>
            </a:r>
          </a:p>
          <a:p>
            <a:r>
              <a:rPr lang="en-US" altLang="en-US">
                <a:latin typeface="Times New Roman" charset="0"/>
                <a:ea typeface="ＭＳ Ｐゴシック" charset="-128"/>
              </a:rPr>
              <a:t>	2. Obtain consent from the guardian or conservator.</a:t>
            </a:r>
          </a:p>
          <a:p>
            <a:r>
              <a:rPr lang="en-US" altLang="en-US">
                <a:latin typeface="Times New Roman" charset="0"/>
                <a:ea typeface="ＭＳ Ｐゴシック" charset="-128"/>
              </a:rPr>
              <a:t>		a. It is not always possible to obtain such consent, so understand your local provisions. For example, many states have protective custody statutes that allow such a person to be taken, under law enforcement authority, to a medical facility.</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6BA287-AAAB-0F4A-A605-7E7E10E26F79}" type="slidenum">
              <a:rPr lang="en-US" altLang="en-US" sz="1200"/>
              <a:pPr eaLnBrk="1" hangingPunct="1"/>
              <a:t>12</a:t>
            </a:fld>
            <a:endParaRPr lang="en-US" altLang="en-US" sz="1200"/>
          </a:p>
        </p:txBody>
      </p:sp>
    </p:spTree>
    <p:extLst>
      <p:ext uri="{BB962C8B-B14F-4D97-AF65-F5344CB8AC3E}">
        <p14:creationId xmlns:p14="http://schemas.microsoft.com/office/powerpoint/2010/main" val="136599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J. Minors and consent</a:t>
            </a:r>
            <a:endParaRPr lang="en-US" altLang="en-US" b="1">
              <a:latin typeface="Times New Roman" charset="0"/>
              <a:ea typeface="ＭＳ Ｐゴシック" charset="-128"/>
            </a:endParaRPr>
          </a:p>
          <a:p>
            <a:r>
              <a:rPr lang="en-US" altLang="en-US">
                <a:latin typeface="Times New Roman" charset="0"/>
                <a:ea typeface="ＭＳ Ｐゴシック" charset="-128"/>
              </a:rPr>
              <a:t>	1. The parent or legal guardian gives consent.</a:t>
            </a:r>
          </a:p>
          <a:p>
            <a:r>
              <a:rPr lang="en-US" altLang="en-US">
                <a:latin typeface="Times New Roman" charset="0"/>
                <a:ea typeface="ＭＳ Ｐゴシック" charset="-128"/>
              </a:rPr>
              <a:t>		a. In every state, when a parent cannot be reached to provide consent, health care providers are allowed to give emergency care to a child.</a:t>
            </a:r>
          </a:p>
          <a:p>
            <a:r>
              <a:rPr lang="en-US" altLang="en-US">
                <a:latin typeface="Times New Roman" charset="0"/>
                <a:ea typeface="ＭＳ Ｐゴシック" charset="-128"/>
              </a:rPr>
              <a:t>	2. In some states, a minor can give consent.</a:t>
            </a:r>
          </a:p>
          <a:p>
            <a:r>
              <a:rPr lang="en-US" altLang="en-US">
                <a:latin typeface="Times New Roman" charset="0"/>
                <a:ea typeface="ＭＳ Ｐゴシック" charset="-128"/>
              </a:rPr>
              <a:t>		a. Whether a minor may give consent depends on age and maturity. Confusion surrounds the issue of emancipated minors.</a:t>
            </a:r>
          </a:p>
          <a:p>
            <a:r>
              <a:rPr lang="en-US" altLang="en-US">
                <a:latin typeface="Times New Roman" charset="0"/>
                <a:ea typeface="ＭＳ Ｐゴシック" charset="-128"/>
              </a:rPr>
              <a:t>		b. Emancipated minor: a person who is under the legal age in a given state but, because of other circumstances, is legally considered an adult.</a:t>
            </a:r>
          </a:p>
          <a:p>
            <a:r>
              <a:rPr lang="en-US" altLang="en-US">
                <a:latin typeface="Times New Roman" charset="0"/>
                <a:ea typeface="ＭＳ Ｐゴシック" charset="-128"/>
              </a:rPr>
              <a:t>			i. Many states consider minors to be emancipated if they are married, if they are members of the armed services, or if they are parents.</a:t>
            </a:r>
          </a:p>
          <a:p>
            <a:r>
              <a:rPr lang="en-US" altLang="en-US">
                <a:latin typeface="Times New Roman" charset="0"/>
                <a:ea typeface="ＭＳ Ｐゴシック" charset="-128"/>
              </a:rPr>
              <a:t>	3. Teachers and school officials may act in place of parents (in loco parentis) and provide consent for treatment to injuries that occur in a school or camp setting.</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64BA53-2802-1341-A9D4-6577445B1889}" type="slidenum">
              <a:rPr lang="en-US" altLang="en-US" sz="1200"/>
              <a:pPr eaLnBrk="1" hangingPunct="1"/>
              <a:t>13</a:t>
            </a:fld>
            <a:endParaRPr lang="en-US" altLang="en-US" sz="1200"/>
          </a:p>
        </p:txBody>
      </p:sp>
    </p:spTree>
    <p:extLst>
      <p:ext uri="{BB962C8B-B14F-4D97-AF65-F5344CB8AC3E}">
        <p14:creationId xmlns:p14="http://schemas.microsoft.com/office/powerpoint/2010/main" val="165966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4. If a true emergency exists and no consent is available, the consent to treat the minor is implied, just as with an adult.</a:t>
            </a:r>
          </a:p>
          <a:p>
            <a:r>
              <a:rPr lang="en-US" altLang="en-US">
                <a:latin typeface="Times New Roman" charset="0"/>
                <a:ea typeface="ＭＳ Ｐゴシック" charset="-128"/>
              </a:rPr>
              <a:t>5. Never withhold life-saving care for a minor because a person authorized to provide consent is not available.</a:t>
            </a:r>
          </a:p>
          <a:p>
            <a:endParaRPr lang="en-US" altLang="en-US">
              <a:latin typeface="Times New Roman" charset="0"/>
              <a:ea typeface="ＭＳ Ｐゴシック"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EF31A6-9576-AA47-A31B-99B54DE37AF6}" type="slidenum">
              <a:rPr lang="en-US" altLang="en-US" sz="1200"/>
              <a:pPr eaLnBrk="1" hangingPunct="1"/>
              <a:t>14</a:t>
            </a:fld>
            <a:endParaRPr lang="en-US" altLang="en-US" sz="1200"/>
          </a:p>
        </p:txBody>
      </p:sp>
    </p:spTree>
    <p:extLst>
      <p:ext uri="{BB962C8B-B14F-4D97-AF65-F5344CB8AC3E}">
        <p14:creationId xmlns:p14="http://schemas.microsoft.com/office/powerpoint/2010/main" val="251016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K. Forcible restraint</a:t>
            </a:r>
            <a:endParaRPr lang="en-US" altLang="en-US" b="1">
              <a:latin typeface="Times New Roman" charset="0"/>
              <a:ea typeface="ＭＳ Ｐゴシック" charset="-128"/>
            </a:endParaRPr>
          </a:p>
          <a:p>
            <a:r>
              <a:rPr lang="en-US" altLang="en-US">
                <a:latin typeface="Times New Roman" charset="0"/>
                <a:ea typeface="ＭＳ Ｐゴシック" charset="-128"/>
              </a:rPr>
              <a:t>	1. Necessary with a patient who is in need of medical treatment and transportation but is combative and presents a significant risk of danger to self or others</a:t>
            </a:r>
          </a:p>
          <a:p>
            <a:r>
              <a:rPr lang="en-US" altLang="en-US">
                <a:latin typeface="Times New Roman" charset="0"/>
                <a:ea typeface="ＭＳ Ｐゴシック" charset="-128"/>
              </a:rPr>
              <a:t>	2. Forcible restraint is legally permissible.</a:t>
            </a:r>
          </a:p>
          <a:p>
            <a:r>
              <a:rPr lang="en-US" altLang="en-US">
                <a:latin typeface="Times New Roman" charset="0"/>
                <a:ea typeface="ＭＳ Ｐゴシック" charset="-128"/>
              </a:rPr>
              <a:t>		a. Consult medical control for authorization.</a:t>
            </a:r>
          </a:p>
          <a:p>
            <a:r>
              <a:rPr lang="en-US" altLang="en-US">
                <a:latin typeface="Times New Roman" charset="0"/>
                <a:ea typeface="ＭＳ Ｐゴシック" charset="-128"/>
              </a:rPr>
              <a:t>		b. In some states, only a law enforcement officer may forcibly restrain an individual.</a:t>
            </a:r>
          </a:p>
          <a:p>
            <a:endParaRPr lang="en-US" altLang="en-US">
              <a:latin typeface="Times New Roman" charset="0"/>
              <a:ea typeface="ＭＳ Ｐゴシック"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D33B29-CCA1-FA41-BDD0-E9DD572C223A}" type="slidenum">
              <a:rPr lang="en-US" altLang="en-US" sz="1200"/>
              <a:pPr eaLnBrk="1" hangingPunct="1"/>
              <a:t>15</a:t>
            </a:fld>
            <a:endParaRPr lang="en-US" altLang="en-US" sz="1200"/>
          </a:p>
        </p:txBody>
      </p:sp>
    </p:spTree>
    <p:extLst>
      <p:ext uri="{BB962C8B-B14F-4D97-AF65-F5344CB8AC3E}">
        <p14:creationId xmlns:p14="http://schemas.microsoft.com/office/powerpoint/2010/main" val="117954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3. Restraint without legal authority exposes you to potential civil and criminal penalties.</a:t>
            </a:r>
          </a:p>
          <a:p>
            <a:r>
              <a:rPr lang="en-US" altLang="en-US">
                <a:latin typeface="Times New Roman" charset="0"/>
                <a:ea typeface="ＭＳ Ｐゴシック" charset="-128"/>
              </a:rPr>
              <a:t>4. Make sure you know the local laws about forcible restraint.</a:t>
            </a:r>
          </a:p>
          <a:p>
            <a:r>
              <a:rPr lang="en-US" altLang="en-US">
                <a:latin typeface="Times New Roman" charset="0"/>
                <a:ea typeface="ＭＳ Ｐゴシック" charset="-128"/>
              </a:rPr>
              <a:t>5. If restraint is utilized, it is essential to protect the patient</a:t>
            </a:r>
            <a:r>
              <a:rPr lang="ja-JP" altLang="en-US">
                <a:latin typeface="Times New Roman" charset="0"/>
                <a:ea typeface="ＭＳ Ｐゴシック" charset="-128"/>
              </a:rPr>
              <a:t>’</a:t>
            </a:r>
            <a:r>
              <a:rPr lang="en-US" altLang="ja-JP">
                <a:latin typeface="Times New Roman" charset="0"/>
                <a:ea typeface="ＭＳ Ｐゴシック" charset="-128"/>
              </a:rPr>
              <a:t>s airway and monitor the patient</a:t>
            </a:r>
            <a:r>
              <a:rPr lang="ja-JP" altLang="en-US">
                <a:latin typeface="Times New Roman" charset="0"/>
                <a:ea typeface="ＭＳ Ｐゴシック" charset="-128"/>
              </a:rPr>
              <a:t>’</a:t>
            </a:r>
            <a:r>
              <a:rPr lang="en-US" altLang="ja-JP">
                <a:latin typeface="Times New Roman" charset="0"/>
                <a:ea typeface="ＭＳ Ｐゴシック" charset="-128"/>
              </a:rPr>
              <a:t>s respiratory status to avoid asphyxia, aspiration, and other complications.</a:t>
            </a:r>
            <a:endParaRPr lang="en-US" altLang="en-US">
              <a:latin typeface="Times New Roman" charset="0"/>
              <a:ea typeface="ＭＳ Ｐゴシック"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9B929D1-856E-7643-8EA7-3388E946F856}" type="slidenum">
              <a:rPr lang="en-US" altLang="en-US" sz="1200"/>
              <a:pPr eaLnBrk="1" hangingPunct="1"/>
              <a:t>16</a:t>
            </a:fld>
            <a:endParaRPr lang="en-US" altLang="en-US" sz="1200"/>
          </a:p>
        </p:txBody>
      </p:sp>
    </p:spTree>
    <p:extLst>
      <p:ext uri="{BB962C8B-B14F-4D97-AF65-F5344CB8AC3E}">
        <p14:creationId xmlns:p14="http://schemas.microsoft.com/office/powerpoint/2010/main" val="1142310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III. The Right to Refuse Treatment</a:t>
            </a:r>
          </a:p>
          <a:p>
            <a:r>
              <a:rPr lang="en-US" altLang="en-US">
                <a:latin typeface="Times New Roman" charset="0"/>
                <a:ea typeface="ＭＳ Ｐゴシック" charset="-128"/>
              </a:rPr>
              <a:t>A. Adults who are conscious, alert, and appear to have decision-making capacity:</a:t>
            </a:r>
            <a:endParaRPr lang="en-US" altLang="en-US" b="1">
              <a:latin typeface="Times New Roman" charset="0"/>
              <a:ea typeface="ＭＳ Ｐゴシック" charset="-128"/>
            </a:endParaRPr>
          </a:p>
          <a:p>
            <a:r>
              <a:rPr lang="en-US" altLang="en-US">
                <a:latin typeface="Times New Roman" charset="0"/>
                <a:ea typeface="ＭＳ Ｐゴシック" charset="-128"/>
              </a:rPr>
              <a:t>	1. Have the right to refuse treatment, even if the result is death or serious injury</a:t>
            </a:r>
          </a:p>
          <a:p>
            <a:r>
              <a:rPr lang="en-US" altLang="en-US">
                <a:latin typeface="Times New Roman" charset="0"/>
                <a:ea typeface="ＭＳ Ｐゴシック" charset="-128"/>
              </a:rPr>
              <a:t>	2. Can withdraw from treatment at any time, even if the result is death or serious injury</a:t>
            </a:r>
          </a:p>
          <a:p>
            <a:r>
              <a:rPr lang="en-US" altLang="en-US">
                <a:latin typeface="Times New Roman" charset="0"/>
                <a:ea typeface="ＭＳ Ｐゴシック" charset="-128"/>
              </a:rPr>
              <a:t>B. Such patients present the EMT with a dilemma. Should you provide care against their will? Should you leave them alone?</a:t>
            </a:r>
            <a:endParaRPr lang="en-US" altLang="en-US" b="1">
              <a:latin typeface="Times New Roman" charset="0"/>
              <a:ea typeface="ＭＳ Ｐゴシック" charset="-128"/>
            </a:endParaRPr>
          </a:p>
          <a:p>
            <a:r>
              <a:rPr lang="en-US" altLang="en-US">
                <a:latin typeface="Times New Roman" charset="0"/>
                <a:ea typeface="ＭＳ Ｐゴシック" charset="-128"/>
              </a:rPr>
              <a:t>C. Calls involving refusal of treatment are commonly litigated in EMS and require you to proceed very cautiously.</a:t>
            </a:r>
            <a:endParaRPr lang="en-US" altLang="en-US" b="1">
              <a:latin typeface="Times New Roman" charset="0"/>
              <a:ea typeface="ＭＳ Ｐゴシック" charset="-128"/>
            </a:endParaRPr>
          </a:p>
          <a:p>
            <a:r>
              <a:rPr lang="en-US" altLang="en-US">
                <a:latin typeface="Times New Roman" charset="0"/>
                <a:ea typeface="ＭＳ Ｐゴシック" charset="-128"/>
              </a:rPr>
              <a:t>D. You must be familiar with local policies regarding refusal of care.</a:t>
            </a:r>
            <a:endParaRPr lang="en-US" altLang="en-US" b="1">
              <a:latin typeface="Times New Roman" charset="0"/>
              <a:ea typeface="ＭＳ Ｐゴシック" charset="-128"/>
            </a:endParaRPr>
          </a:p>
          <a:p>
            <a:r>
              <a:rPr lang="en-US" altLang="en-US">
                <a:latin typeface="Times New Roman" charset="0"/>
                <a:ea typeface="ＭＳ Ｐゴシック" charset="-128"/>
              </a:rPr>
              <a:t>E. Involve online medical control and document this consultation.</a:t>
            </a:r>
            <a:endParaRPr lang="en-US" altLang="en-US" b="1">
              <a:latin typeface="Times New Roman" charset="0"/>
              <a:ea typeface="ＭＳ Ｐゴシック"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6324F37-CC2D-5B41-890C-27B311C6EC30}" type="slidenum">
              <a:rPr lang="en-US" altLang="en-US" sz="1200"/>
              <a:pPr eaLnBrk="1" hangingPunct="1"/>
              <a:t>17</a:t>
            </a:fld>
            <a:endParaRPr lang="en-US" altLang="en-US" sz="1200"/>
          </a:p>
        </p:txBody>
      </p:sp>
    </p:spTree>
    <p:extLst>
      <p:ext uri="{BB962C8B-B14F-4D97-AF65-F5344CB8AC3E}">
        <p14:creationId xmlns:p14="http://schemas.microsoft.com/office/powerpoint/2010/main" val="31300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F. A patient, parent, or caregiver</a:t>
            </a:r>
            <a:r>
              <a:rPr lang="ja-JP" altLang="en-US">
                <a:latin typeface="Times New Roman" charset="0"/>
                <a:ea typeface="ＭＳ Ｐゴシック" charset="-128"/>
              </a:rPr>
              <a:t>’</a:t>
            </a:r>
            <a:r>
              <a:rPr lang="en-US" altLang="ja-JP">
                <a:latin typeface="Times New Roman" charset="0"/>
                <a:ea typeface="ＭＳ Ｐゴシック" charset="-128"/>
              </a:rPr>
              <a:t>s decision to accept or refuse treatment should be based on information that you provide:</a:t>
            </a:r>
            <a:endParaRPr lang="en-US" altLang="ja-JP" b="1">
              <a:latin typeface="Times New Roman" charset="0"/>
              <a:ea typeface="ＭＳ Ｐゴシック" charset="-128"/>
            </a:endParaRPr>
          </a:p>
          <a:p>
            <a:r>
              <a:rPr lang="en-US" altLang="en-US">
                <a:latin typeface="Times New Roman" charset="0"/>
                <a:ea typeface="ＭＳ Ｐゴシック" charset="-128"/>
              </a:rPr>
              <a:t>	1. Your assessment of what might be wrong</a:t>
            </a:r>
          </a:p>
          <a:p>
            <a:r>
              <a:rPr lang="en-US" altLang="en-US">
                <a:latin typeface="Times New Roman" charset="0"/>
                <a:ea typeface="ＭＳ Ｐゴシック" charset="-128"/>
              </a:rPr>
              <a:t>	2. A description of the treatment you feel is necessary</a:t>
            </a:r>
          </a:p>
          <a:p>
            <a:r>
              <a:rPr lang="en-US" altLang="en-US">
                <a:latin typeface="Times New Roman" charset="0"/>
                <a:ea typeface="ＭＳ Ｐゴシック" charset="-128"/>
              </a:rPr>
              <a:t>	3. Any possible risks of treatment</a:t>
            </a:r>
          </a:p>
          <a:p>
            <a:r>
              <a:rPr lang="en-US" altLang="en-US">
                <a:latin typeface="Times New Roman" charset="0"/>
                <a:ea typeface="ＭＳ Ｐゴシック" charset="-128"/>
              </a:rPr>
              <a:t>	4. The availability of alternative treatments</a:t>
            </a:r>
          </a:p>
          <a:p>
            <a:r>
              <a:rPr lang="en-US" altLang="en-US">
                <a:latin typeface="Times New Roman" charset="0"/>
                <a:ea typeface="ＭＳ Ｐゴシック" charset="-128"/>
              </a:rPr>
              <a:t>	5. The possible consequences of refusing treatment</a:t>
            </a:r>
          </a:p>
          <a:p>
            <a:r>
              <a:rPr lang="en-US" altLang="en-US">
                <a:latin typeface="Times New Roman" charset="0"/>
                <a:ea typeface="ＭＳ Ｐゴシック" charset="-128"/>
              </a:rPr>
              <a:t>		a. All of this information should be included in the patient care report.</a:t>
            </a:r>
          </a:p>
          <a:p>
            <a:r>
              <a:rPr lang="en-US" altLang="en-US">
                <a:latin typeface="Times New Roman" charset="0"/>
                <a:ea typeface="ＭＳ Ｐゴシック" charset="-128"/>
              </a:rPr>
              <a:t>G. When treatment is refused, you must assess the patient</a:t>
            </a:r>
            <a:r>
              <a:rPr lang="ja-JP" altLang="en-US">
                <a:latin typeface="Times New Roman" charset="0"/>
                <a:ea typeface="ＭＳ Ｐゴシック" charset="-128"/>
              </a:rPr>
              <a:t>’</a:t>
            </a:r>
            <a:r>
              <a:rPr lang="en-US" altLang="ja-JP">
                <a:latin typeface="Times New Roman" charset="0"/>
                <a:ea typeface="ＭＳ Ｐゴシック" charset="-128"/>
              </a:rPr>
              <a:t>s ability to make an informed decision:</a:t>
            </a:r>
            <a:endParaRPr lang="en-US" altLang="ja-JP" b="1">
              <a:latin typeface="Times New Roman" charset="0"/>
              <a:ea typeface="ＭＳ Ｐゴシック" charset="-128"/>
            </a:endParaRPr>
          </a:p>
          <a:p>
            <a:r>
              <a:rPr lang="en-US" altLang="en-US">
                <a:latin typeface="Times New Roman" charset="0"/>
                <a:ea typeface="ＭＳ Ｐゴシック" charset="-128"/>
              </a:rPr>
              <a:t>	1. Ask and repeat questions.</a:t>
            </a:r>
          </a:p>
          <a:p>
            <a:r>
              <a:rPr lang="en-US" altLang="en-US">
                <a:latin typeface="Times New Roman" charset="0"/>
                <a:ea typeface="ＭＳ Ｐゴシック" charset="-128"/>
              </a:rPr>
              <a:t>	2. Assess the patient</a:t>
            </a:r>
            <a:r>
              <a:rPr lang="ja-JP" altLang="en-US">
                <a:latin typeface="Times New Roman" charset="0"/>
                <a:ea typeface="ＭＳ Ｐゴシック" charset="-128"/>
              </a:rPr>
              <a:t>’</a:t>
            </a:r>
            <a:r>
              <a:rPr lang="en-US" altLang="ja-JP">
                <a:latin typeface="Times New Roman" charset="0"/>
                <a:ea typeface="ＭＳ Ｐゴシック" charset="-128"/>
              </a:rPr>
              <a:t>s answers.</a:t>
            </a:r>
          </a:p>
          <a:p>
            <a:r>
              <a:rPr lang="en-US" altLang="en-US">
                <a:latin typeface="Times New Roman" charset="0"/>
                <a:ea typeface="ＭＳ Ｐゴシック" charset="-128"/>
              </a:rPr>
              <a:t>	3. Observe the patient</a:t>
            </a:r>
            <a:r>
              <a:rPr lang="ja-JP" altLang="en-US">
                <a:latin typeface="Times New Roman" charset="0"/>
                <a:ea typeface="ＭＳ Ｐゴシック" charset="-128"/>
              </a:rPr>
              <a:t>’</a:t>
            </a:r>
            <a:r>
              <a:rPr lang="en-US" altLang="ja-JP">
                <a:latin typeface="Times New Roman" charset="0"/>
                <a:ea typeface="ＭＳ Ｐゴシック" charset="-128"/>
              </a:rPr>
              <a:t>s behavior.</a:t>
            </a:r>
          </a:p>
          <a:p>
            <a:r>
              <a:rPr lang="en-US" altLang="en-US">
                <a:latin typeface="Times New Roman" charset="0"/>
                <a:ea typeface="ＭＳ Ｐゴシック" charset="-128"/>
              </a:rPr>
              <a:t>H. If the patient appears confused or delusional, you cannot assume that the decision to refuse is an informed refusal.</a:t>
            </a:r>
            <a:endParaRPr lang="en-US" altLang="en-US" b="1">
              <a:latin typeface="Times New Roman" charset="0"/>
              <a:ea typeface="ＭＳ Ｐゴシック"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1B063D-B214-894E-88F3-05C5C6D76029}" type="slidenum">
              <a:rPr lang="en-US" altLang="en-US" sz="1200"/>
              <a:pPr eaLnBrk="1" hangingPunct="1"/>
              <a:t>18</a:t>
            </a:fld>
            <a:endParaRPr lang="en-US" altLang="en-US" sz="1200"/>
          </a:p>
        </p:txBody>
      </p:sp>
    </p:spTree>
    <p:extLst>
      <p:ext uri="{BB962C8B-B14F-4D97-AF65-F5344CB8AC3E}">
        <p14:creationId xmlns:p14="http://schemas.microsoft.com/office/powerpoint/2010/main" val="1482272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 Patients who have attempted suicide, or conveyed suicidal intent, should not be regarded as having normal mental capacity.</a:t>
            </a:r>
            <a:endParaRPr lang="en-US" altLang="en-US" b="1">
              <a:latin typeface="Times New Roman" charset="0"/>
              <a:ea typeface="ＭＳ Ｐゴシック" charset="-128"/>
            </a:endParaRPr>
          </a:p>
          <a:p>
            <a:r>
              <a:rPr lang="en-US" altLang="en-US">
                <a:latin typeface="Times New Roman" charset="0"/>
                <a:ea typeface="ＭＳ Ｐゴシック" charset="-128"/>
              </a:rPr>
              <a:t>J. When in doubt, providing treatment is a much more defensible position than failing to treat a patient.</a:t>
            </a:r>
            <a:endParaRPr lang="en-US" altLang="en-US" b="1">
              <a:latin typeface="Times New Roman" charset="0"/>
              <a:ea typeface="ＭＳ Ｐゴシック" charset="-128"/>
            </a:endParaRPr>
          </a:p>
          <a:p>
            <a:r>
              <a:rPr lang="en-US" altLang="en-US">
                <a:latin typeface="Times New Roman" charset="0"/>
                <a:ea typeface="ＭＳ Ｐゴシック" charset="-128"/>
              </a:rPr>
              <a:t>	1. Do not endanger yourself to provide care.</a:t>
            </a:r>
          </a:p>
          <a:p>
            <a:r>
              <a:rPr lang="en-US" altLang="en-US">
                <a:latin typeface="Times New Roman" charset="0"/>
                <a:ea typeface="ＭＳ Ｐゴシック" charset="-128"/>
              </a:rPr>
              <a:t>	2. Use the assistance of law enforcement to ensure your own safety.</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AA3C642-942F-D743-A8D2-7D98BAF4A883}" type="slidenum">
              <a:rPr lang="en-US" altLang="en-US" sz="1200"/>
              <a:pPr eaLnBrk="1" hangingPunct="1"/>
              <a:t>19</a:t>
            </a:fld>
            <a:endParaRPr lang="en-US" altLang="en-US" sz="1200"/>
          </a:p>
        </p:txBody>
      </p:sp>
    </p:spTree>
    <p:extLst>
      <p:ext uri="{BB962C8B-B14F-4D97-AF65-F5344CB8AC3E}">
        <p14:creationId xmlns:p14="http://schemas.microsoft.com/office/powerpoint/2010/main" val="174335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National EMS Education Standard Competencies </a:t>
            </a:r>
          </a:p>
          <a:p>
            <a:endParaRPr lang="en-US" altLang="en-US">
              <a:latin typeface="Times New Roman" charset="0"/>
              <a:ea typeface="ヒラギノ角ゴ Pro W3" charset="-128"/>
            </a:endParaRPr>
          </a:p>
          <a:p>
            <a:r>
              <a:rPr lang="en-US" altLang="en-US">
                <a:latin typeface="Times New Roman" charset="0"/>
                <a:ea typeface="ＭＳ Ｐゴシック" charset="-128"/>
              </a:rPr>
              <a:t>Preparatory</a:t>
            </a:r>
          </a:p>
          <a:p>
            <a:r>
              <a:rPr lang="en-US" altLang="en-US">
                <a:latin typeface="Times New Roman" charset="0"/>
                <a:ea typeface="ＭＳ Ｐゴシック" charset="-128"/>
              </a:rPr>
              <a:t>Applies fundamental knowledge of the emergency medical services (EMS) system, safety/well-being of the emergency medical technician (EMT), medical/legal, and ethical issues to the provision of emergency care.</a:t>
            </a:r>
          </a:p>
          <a:p>
            <a:endParaRPr lang="en-US" altLang="en-US">
              <a:latin typeface="Times New Roman" charset="0"/>
              <a:ea typeface="ＭＳ Ｐゴシック"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943E6E2-372E-8640-9851-17CADF518820}" type="slidenum">
              <a:rPr lang="en-US" altLang="en-US" sz="1200"/>
              <a:pPr eaLnBrk="1" hangingPunct="1"/>
              <a:t>2</a:t>
            </a:fld>
            <a:endParaRPr lang="en-US" altLang="en-US" sz="1200"/>
          </a:p>
        </p:txBody>
      </p:sp>
    </p:spTree>
    <p:extLst>
      <p:ext uri="{BB962C8B-B14F-4D97-AF65-F5344CB8AC3E}">
        <p14:creationId xmlns:p14="http://schemas.microsoft.com/office/powerpoint/2010/main" val="1589151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K. Before leaving the scene where a patient, parent, or caregiver has refused care, you should again encourage the patient, parent, or caregiver to permit treatment and to call for the ambulance if he or she has a change of mind or his or her condition worsens.</a:t>
            </a:r>
            <a:endParaRPr lang="en-US" altLang="en-US" b="1">
              <a:latin typeface="Times New Roman" charset="0"/>
              <a:ea typeface="ＭＳ Ｐゴシック" charset="-128"/>
            </a:endParaRPr>
          </a:p>
          <a:p>
            <a:r>
              <a:rPr lang="en-US" altLang="en-US">
                <a:latin typeface="Times New Roman" charset="0"/>
                <a:ea typeface="ＭＳ Ｐゴシック" charset="-128"/>
              </a:rPr>
              <a:t>	1. Advise the patient, parent, or caregiver to contact his or her physician as soon as possible.</a:t>
            </a:r>
          </a:p>
          <a:p>
            <a:r>
              <a:rPr lang="en-US" altLang="en-US">
                <a:latin typeface="Times New Roman" charset="0"/>
                <a:ea typeface="ＭＳ Ｐゴシック" charset="-128"/>
              </a:rPr>
              <a:t>	2. Ask the patient, parent, or caregiver to sign a refusal of treatment form.</a:t>
            </a:r>
          </a:p>
          <a:p>
            <a:r>
              <a:rPr lang="en-US" altLang="en-US">
                <a:latin typeface="Times New Roman" charset="0"/>
                <a:ea typeface="ＭＳ Ｐゴシック" charset="-128"/>
              </a:rPr>
              <a:t>	3. A witness should be present.</a:t>
            </a:r>
          </a:p>
          <a:p>
            <a:r>
              <a:rPr lang="en-US" altLang="en-US">
                <a:latin typeface="Times New Roman" charset="0"/>
                <a:ea typeface="ＭＳ Ｐゴシック" charset="-128"/>
              </a:rPr>
              <a:t>	4. Thoroughly document all refusals.</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77B7192-8647-A446-B6BD-D6F0831E6893}" type="slidenum">
              <a:rPr lang="en-US" altLang="en-US" sz="1200"/>
              <a:pPr eaLnBrk="1" hangingPunct="1"/>
              <a:t>20</a:t>
            </a:fld>
            <a:endParaRPr lang="en-US" altLang="en-US" sz="1200"/>
          </a:p>
        </p:txBody>
      </p:sp>
    </p:spTree>
    <p:extLst>
      <p:ext uri="{BB962C8B-B14F-4D97-AF65-F5344CB8AC3E}">
        <p14:creationId xmlns:p14="http://schemas.microsoft.com/office/powerpoint/2010/main" val="219847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IV. Confidentiality</a:t>
            </a:r>
          </a:p>
          <a:p>
            <a:r>
              <a:rPr lang="en-US" altLang="en-US">
                <a:latin typeface="Times New Roman" charset="0"/>
                <a:ea typeface="ＭＳ Ｐゴシック" charset="-128"/>
              </a:rPr>
              <a:t>A. Information should remain confidential (between you and the patient).</a:t>
            </a:r>
            <a:endParaRPr lang="en-US" altLang="en-US" b="1">
              <a:latin typeface="Times New Roman" charset="0"/>
              <a:ea typeface="ＭＳ Ｐゴシック" charset="-128"/>
            </a:endParaRPr>
          </a:p>
          <a:p>
            <a:r>
              <a:rPr lang="en-US" altLang="en-US">
                <a:latin typeface="Times New Roman" charset="0"/>
                <a:ea typeface="ＭＳ Ｐゴシック" charset="-128"/>
              </a:rPr>
              <a:t>B. In most states, records may be released only:</a:t>
            </a:r>
            <a:endParaRPr lang="en-US" altLang="en-US" b="1">
              <a:latin typeface="Times New Roman" charset="0"/>
              <a:ea typeface="ＭＳ Ｐゴシック" charset="-128"/>
            </a:endParaRPr>
          </a:p>
          <a:p>
            <a:r>
              <a:rPr lang="en-US" altLang="en-US">
                <a:latin typeface="Times New Roman" charset="0"/>
                <a:ea typeface="ＭＳ Ｐゴシック" charset="-128"/>
              </a:rPr>
              <a:t>	1. If the patient signs a release</a:t>
            </a:r>
          </a:p>
          <a:p>
            <a:r>
              <a:rPr lang="en-US" altLang="en-US">
                <a:latin typeface="Times New Roman" charset="0"/>
                <a:ea typeface="ＭＳ Ｐゴシック" charset="-128"/>
              </a:rPr>
              <a:t>	2. If a legal subpoena is presented</a:t>
            </a:r>
          </a:p>
          <a:p>
            <a:r>
              <a:rPr lang="en-US" altLang="en-US">
                <a:latin typeface="Times New Roman" charset="0"/>
                <a:ea typeface="ＭＳ Ｐゴシック" charset="-128"/>
              </a:rPr>
              <a:t>	3. If they are needed by billing personnel</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6DB42D-D5AD-3F40-BB1F-6856C792B653}" type="slidenum">
              <a:rPr lang="en-US" altLang="en-US" sz="1200"/>
              <a:pPr eaLnBrk="1" hangingPunct="1"/>
              <a:t>21</a:t>
            </a:fld>
            <a:endParaRPr lang="en-US" altLang="en-US" sz="1200"/>
          </a:p>
        </p:txBody>
      </p:sp>
    </p:spTree>
    <p:extLst>
      <p:ext uri="{BB962C8B-B14F-4D97-AF65-F5344CB8AC3E}">
        <p14:creationId xmlns:p14="http://schemas.microsoft.com/office/powerpoint/2010/main" val="1308370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C. Confidential information includes:</a:t>
            </a:r>
            <a:endParaRPr lang="en-US" altLang="en-US" b="1">
              <a:latin typeface="Times New Roman" charset="0"/>
              <a:ea typeface="ＭＳ Ｐゴシック" charset="-128"/>
            </a:endParaRPr>
          </a:p>
          <a:p>
            <a:r>
              <a:rPr lang="en-US" altLang="en-US">
                <a:latin typeface="Times New Roman" charset="0"/>
                <a:ea typeface="ＭＳ Ｐゴシック" charset="-128"/>
              </a:rPr>
              <a:t>	1. Patient history</a:t>
            </a:r>
          </a:p>
          <a:p>
            <a:r>
              <a:rPr lang="en-US" altLang="en-US">
                <a:latin typeface="Times New Roman" charset="0"/>
                <a:ea typeface="ＭＳ Ｐゴシック" charset="-128"/>
              </a:rPr>
              <a:t>	2. Assessment findings</a:t>
            </a:r>
          </a:p>
          <a:p>
            <a:r>
              <a:rPr lang="en-US" altLang="en-US">
                <a:latin typeface="Times New Roman" charset="0"/>
                <a:ea typeface="ＭＳ Ｐゴシック" charset="-128"/>
              </a:rPr>
              <a:t>	3. Treatment provided</a:t>
            </a:r>
          </a:p>
          <a:p>
            <a:r>
              <a:rPr lang="en-US" altLang="en-US">
                <a:latin typeface="Times New Roman" charset="0"/>
                <a:ea typeface="ＭＳ Ｐゴシック" charset="-128"/>
              </a:rPr>
              <a:t>D. If you inappropriately release information, you may be liable for breach of confidentiality, which is the disclosure of information without proper authorization.</a:t>
            </a:r>
            <a:endParaRPr lang="en-US" altLang="en-US" b="1">
              <a:latin typeface="Times New Roman" charset="0"/>
              <a:ea typeface="ＭＳ Ｐゴシック" charset="-128"/>
            </a:endParaRPr>
          </a:p>
          <a:p>
            <a:r>
              <a:rPr lang="en-US" altLang="en-US">
                <a:latin typeface="Times New Roman" charset="0"/>
                <a:ea typeface="ＭＳ Ｐゴシック" charset="-128"/>
              </a:rPr>
              <a:t>E. Health Insurance Portability and Accountability Act of 1996 (HIPAA)</a:t>
            </a:r>
            <a:endParaRPr lang="en-US" altLang="en-US" b="1">
              <a:latin typeface="Times New Roman" charset="0"/>
              <a:ea typeface="ＭＳ Ｐゴシック" charset="-128"/>
            </a:endParaRPr>
          </a:p>
          <a:p>
            <a:r>
              <a:rPr lang="en-US" altLang="en-US">
                <a:latin typeface="Times New Roman" charset="0"/>
                <a:ea typeface="ＭＳ Ｐゴシック" charset="-128"/>
              </a:rPr>
              <a:t>	1. HIPAA contains a section on patient privacy that strengthens privacy laws.</a:t>
            </a:r>
          </a:p>
          <a:p>
            <a:r>
              <a:rPr lang="en-US" altLang="en-US">
                <a:latin typeface="Times New Roman" charset="0"/>
                <a:ea typeface="ＭＳ Ｐゴシック" charset="-128"/>
              </a:rPr>
              <a:t>	2. HIPAA safeguards patient confidentiality.</a:t>
            </a:r>
          </a:p>
          <a:p>
            <a:r>
              <a:rPr lang="en-US" altLang="en-US">
                <a:latin typeface="Times New Roman" charset="0"/>
                <a:ea typeface="ＭＳ Ｐゴシック" charset="-128"/>
              </a:rPr>
              <a:t>	3. HIPAA provides guidance on:</a:t>
            </a:r>
          </a:p>
          <a:p>
            <a:r>
              <a:rPr lang="en-US" altLang="en-US">
                <a:latin typeface="Times New Roman" charset="0"/>
                <a:ea typeface="ＭＳ Ｐゴシック" charset="-128"/>
              </a:rPr>
              <a:t>		a. Which types of information are protected</a:t>
            </a:r>
          </a:p>
          <a:p>
            <a:r>
              <a:rPr lang="en-US" altLang="en-US">
                <a:latin typeface="Times New Roman" charset="0"/>
                <a:ea typeface="ＭＳ Ｐゴシック" charset="-128"/>
              </a:rPr>
              <a:t>		b. The responsibility of health care providers regarding that protection</a:t>
            </a:r>
          </a:p>
          <a:p>
            <a:r>
              <a:rPr lang="en-US" altLang="en-US">
                <a:latin typeface="Times New Roman" charset="0"/>
                <a:ea typeface="ＭＳ Ｐゴシック" charset="-128"/>
              </a:rPr>
              <a:t>		c. Penalties for breaching that protection</a:t>
            </a:r>
          </a:p>
          <a:p>
            <a:r>
              <a:rPr lang="en-US" altLang="en-US">
                <a:latin typeface="Times New Roman" charset="0"/>
                <a:ea typeface="ＭＳ Ｐゴシック" charset="-128"/>
              </a:rPr>
              <a:t>	4. HIPAA considers all patient information you obtain in the course of providing medical treatment to a patient to be protected health information (PHI).</a:t>
            </a:r>
          </a:p>
          <a:p>
            <a:r>
              <a:rPr lang="en-US" altLang="en-US">
                <a:latin typeface="Times New Roman" charset="0"/>
                <a:ea typeface="ＭＳ Ｐゴシック" charset="-128"/>
              </a:rPr>
              <a:t>		a. PHI includes medical information.</a:t>
            </a:r>
          </a:p>
          <a:p>
            <a:r>
              <a:rPr lang="en-US" altLang="en-US">
                <a:latin typeface="Times New Roman" charset="0"/>
                <a:ea typeface="ＭＳ Ｐゴシック" charset="-128"/>
              </a:rPr>
              <a:t>		b. PHI includes any information that can be used to identify the patient.</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21C3F4-2AD2-1C43-8C61-59827DA87E8C}" type="slidenum">
              <a:rPr lang="en-US" altLang="en-US" sz="1200"/>
              <a:pPr eaLnBrk="1" hangingPunct="1"/>
              <a:t>22</a:t>
            </a:fld>
            <a:endParaRPr lang="en-US" altLang="en-US" sz="1200"/>
          </a:p>
        </p:txBody>
      </p:sp>
    </p:spTree>
    <p:extLst>
      <p:ext uri="{BB962C8B-B14F-4D97-AF65-F5344CB8AC3E}">
        <p14:creationId xmlns:p14="http://schemas.microsoft.com/office/powerpoint/2010/main" val="1700268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F. There are certain situations when you may be legally mandated to report your findings, such as in the case of child abuse or when you receive a subpoena.</a:t>
            </a:r>
            <a:endParaRPr lang="en-US" altLang="en-US" b="1">
              <a:latin typeface="Times New Roman" charset="0"/>
              <a:ea typeface="ＭＳ Ｐゴシック" charset="-128"/>
            </a:endParaRPr>
          </a:p>
          <a:p>
            <a:r>
              <a:rPr lang="en-US" altLang="en-US">
                <a:latin typeface="Times New Roman" charset="0"/>
                <a:ea typeface="ＭＳ Ｐゴシック" charset="-128"/>
              </a:rPr>
              <a:t>	1. Only the minimum amount of information necessary should be released.</a:t>
            </a:r>
          </a:p>
          <a:p>
            <a:r>
              <a:rPr lang="en-US" altLang="en-US">
                <a:latin typeface="Times New Roman" charset="0"/>
                <a:ea typeface="ＭＳ Ｐゴシック" charset="-128"/>
              </a:rPr>
              <a:t>G. Failure to abide by the provisions of HIPAA laws can result in civil and/ or criminal action against your response agency and against you personally.</a:t>
            </a:r>
            <a:endParaRPr lang="en-US" altLang="en-US" b="1">
              <a:latin typeface="Times New Roman" charset="0"/>
              <a:ea typeface="ＭＳ Ｐゴシック"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793891-68CB-7C42-85EA-6BD4EDE35E10}" type="slidenum">
              <a:rPr lang="en-US" altLang="en-US" sz="1200"/>
              <a:pPr eaLnBrk="1" hangingPunct="1"/>
              <a:t>23</a:t>
            </a:fld>
            <a:endParaRPr lang="en-US" altLang="en-US" sz="1200"/>
          </a:p>
        </p:txBody>
      </p:sp>
    </p:spTree>
    <p:extLst>
      <p:ext uri="{BB962C8B-B14F-4D97-AF65-F5344CB8AC3E}">
        <p14:creationId xmlns:p14="http://schemas.microsoft.com/office/powerpoint/2010/main" val="1987541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V. Advance Directives</a:t>
            </a:r>
          </a:p>
          <a:p>
            <a:r>
              <a:rPr lang="en-US" altLang="en-US">
                <a:latin typeface="Times New Roman" charset="0"/>
                <a:ea typeface="ＭＳ Ｐゴシック" charset="-128"/>
              </a:rPr>
              <a:t>A. Occasionally you and your partner may respond to a call where a patient is dying from an illness.</a:t>
            </a:r>
            <a:endParaRPr lang="en-US" altLang="en-US" b="1">
              <a:latin typeface="Times New Roman" charset="0"/>
              <a:ea typeface="ＭＳ Ｐゴシック" charset="-128"/>
            </a:endParaRPr>
          </a:p>
          <a:p>
            <a:r>
              <a:rPr lang="en-US" altLang="en-US">
                <a:latin typeface="Times New Roman" charset="0"/>
                <a:ea typeface="ＭＳ Ｐゴシック" charset="-128"/>
              </a:rPr>
              <a:t>B. When you arrive at the scene, family members may not want you to resuscitate the patient.</a:t>
            </a:r>
            <a:endParaRPr lang="en-US" altLang="en-US" b="1">
              <a:latin typeface="Times New Roman" charset="0"/>
              <a:ea typeface="ＭＳ Ｐゴシック" charset="-128"/>
            </a:endParaRPr>
          </a:p>
          <a:p>
            <a:r>
              <a:rPr lang="en-US" altLang="en-US">
                <a:latin typeface="Times New Roman" charset="0"/>
                <a:ea typeface="ＭＳ Ｐゴシック" charset="-128"/>
              </a:rPr>
              <a:t>C. A DNR order (also known as a </a:t>
            </a:r>
            <a:r>
              <a:rPr lang="ja-JP" altLang="en-US">
                <a:latin typeface="Times New Roman" charset="0"/>
                <a:ea typeface="ＭＳ Ｐゴシック" charset="-128"/>
              </a:rPr>
              <a:t>“</a:t>
            </a:r>
            <a:r>
              <a:rPr lang="en-US" altLang="ja-JP">
                <a:latin typeface="Times New Roman" charset="0"/>
                <a:ea typeface="ＭＳ Ｐゴシック" charset="-128"/>
              </a:rPr>
              <a:t>do not attempt resuscitation</a:t>
            </a:r>
            <a:r>
              <a:rPr lang="ja-JP" altLang="en-US">
                <a:latin typeface="Times New Roman" charset="0"/>
                <a:ea typeface="ＭＳ Ｐゴシック" charset="-128"/>
              </a:rPr>
              <a:t>”</a:t>
            </a:r>
            <a:r>
              <a:rPr lang="en-US" altLang="ja-JP">
                <a:latin typeface="Times New Roman" charset="0"/>
                <a:ea typeface="ＭＳ Ｐゴシック" charset="-128"/>
              </a:rPr>
              <a:t> order) gives permission not to resuscitate.</a:t>
            </a:r>
            <a:endParaRPr lang="en-US" altLang="ja-JP" b="1">
              <a:latin typeface="Times New Roman" charset="0"/>
              <a:ea typeface="ＭＳ Ｐゴシック" charset="-128"/>
            </a:endParaRPr>
          </a:p>
          <a:p>
            <a:r>
              <a:rPr lang="en-US" altLang="en-US">
                <a:latin typeface="Times New Roman" charset="0"/>
                <a:ea typeface="ＭＳ Ｐゴシック" charset="-128"/>
              </a:rPr>
              <a:t>	1. </a:t>
            </a:r>
            <a:r>
              <a:rPr lang="ja-JP" altLang="en-US">
                <a:latin typeface="Times New Roman" charset="0"/>
                <a:ea typeface="ＭＳ Ｐゴシック" charset="-128"/>
              </a:rPr>
              <a:t>“</a:t>
            </a:r>
            <a:r>
              <a:rPr lang="en-US" altLang="ja-JP">
                <a:latin typeface="Times New Roman" charset="0"/>
                <a:ea typeface="ＭＳ Ｐゴシック" charset="-128"/>
              </a:rPr>
              <a:t>Do not resuscitate</a:t>
            </a:r>
            <a:r>
              <a:rPr lang="ja-JP" altLang="en-US">
                <a:latin typeface="Times New Roman" charset="0"/>
                <a:ea typeface="ＭＳ Ｐゴシック" charset="-128"/>
              </a:rPr>
              <a:t>”</a:t>
            </a:r>
            <a:r>
              <a:rPr lang="en-US" altLang="ja-JP">
                <a:latin typeface="Times New Roman" charset="0"/>
                <a:ea typeface="ＭＳ Ｐゴシック" charset="-128"/>
              </a:rPr>
              <a:t> does not mean </a:t>
            </a:r>
            <a:r>
              <a:rPr lang="ja-JP" altLang="en-US">
                <a:latin typeface="Times New Roman" charset="0"/>
                <a:ea typeface="ＭＳ Ｐゴシック" charset="-128"/>
              </a:rPr>
              <a:t>“</a:t>
            </a:r>
            <a:r>
              <a:rPr lang="en-US" altLang="ja-JP">
                <a:latin typeface="Times New Roman" charset="0"/>
                <a:ea typeface="ＭＳ Ｐゴシック" charset="-128"/>
              </a:rPr>
              <a:t>do not treat.</a:t>
            </a:r>
            <a:r>
              <a:rPr lang="ja-JP" altLang="en-US">
                <a:latin typeface="Times New Roman" charset="0"/>
                <a:ea typeface="ＭＳ Ｐゴシック" charset="-128"/>
              </a:rPr>
              <a:t>”</a:t>
            </a:r>
            <a:r>
              <a:rPr lang="en-US" altLang="ja-JP">
                <a:latin typeface="Times New Roman" charset="0"/>
                <a:ea typeface="ＭＳ Ｐゴシック" charset="-128"/>
              </a:rPr>
              <a:t> Even in the presence of a DNR order, you are still obligated to provide supportive measures (oxygen, pain relief, and comfort) to a patient who is not in cardiac arrest, whenever possible.</a:t>
            </a:r>
          </a:p>
          <a:p>
            <a:r>
              <a:rPr lang="en-US" altLang="en-US">
                <a:latin typeface="Times New Roman" charset="0"/>
                <a:ea typeface="ＭＳ Ｐゴシック" charset="-128"/>
              </a:rPr>
              <a:t>		a. Each ambulance service should have a protocol to follow in these circumstances.</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45D267-E4EC-8244-8ED8-919955CB2750}" type="slidenum">
              <a:rPr lang="en-US" altLang="en-US" sz="1200"/>
              <a:pPr eaLnBrk="1" hangingPunct="1"/>
              <a:t>24</a:t>
            </a:fld>
            <a:endParaRPr lang="en-US" altLang="en-US" sz="1200"/>
          </a:p>
        </p:txBody>
      </p:sp>
    </p:spTree>
    <p:extLst>
      <p:ext uri="{BB962C8B-B14F-4D97-AF65-F5344CB8AC3E}">
        <p14:creationId xmlns:p14="http://schemas.microsoft.com/office/powerpoint/2010/main" val="498466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D. A competent patient makes his or her own decisions.</a:t>
            </a:r>
            <a:endParaRPr lang="en-US" altLang="en-US" b="1">
              <a:latin typeface="Times New Roman" charset="0"/>
              <a:ea typeface="ＭＳ Ｐゴシック" charset="-128"/>
            </a:endParaRPr>
          </a:p>
          <a:p>
            <a:r>
              <a:rPr lang="en-US" altLang="en-US">
                <a:latin typeface="Times New Roman" charset="0"/>
                <a:ea typeface="ＭＳ Ｐゴシック" charset="-128"/>
              </a:rPr>
              <a:t>	1. An advance directive specifies treatment should the patient become unconscious or unable to make decisions.</a:t>
            </a:r>
          </a:p>
          <a:p>
            <a:r>
              <a:rPr lang="en-US" altLang="en-US">
                <a:latin typeface="Times New Roman" charset="0"/>
                <a:ea typeface="ＭＳ Ｐゴシック" charset="-128"/>
              </a:rPr>
              <a:t>E. Other names for advance directives:</a:t>
            </a:r>
            <a:endParaRPr lang="en-US" altLang="en-US" b="1">
              <a:latin typeface="Times New Roman" charset="0"/>
              <a:ea typeface="ＭＳ Ｐゴシック" charset="-128"/>
            </a:endParaRPr>
          </a:p>
          <a:p>
            <a:r>
              <a:rPr lang="en-US" altLang="en-US">
                <a:latin typeface="Times New Roman" charset="0"/>
                <a:ea typeface="ＭＳ Ｐゴシック" charset="-128"/>
              </a:rPr>
              <a:t>	1. Living will</a:t>
            </a:r>
          </a:p>
          <a:p>
            <a:r>
              <a:rPr lang="en-US" altLang="en-US">
                <a:latin typeface="Times New Roman" charset="0"/>
                <a:ea typeface="ＭＳ Ｐゴシック" charset="-128"/>
              </a:rPr>
              <a:t>	2. Health care directive</a:t>
            </a:r>
          </a:p>
          <a:p>
            <a:r>
              <a:rPr lang="en-US" altLang="en-US">
                <a:latin typeface="Times New Roman" charset="0"/>
                <a:ea typeface="ＭＳ Ｐゴシック" charset="-128"/>
              </a:rPr>
              <a:t>F. To be valid, DNR orders must meet the following requirements:</a:t>
            </a:r>
            <a:endParaRPr lang="en-US" altLang="en-US" b="1">
              <a:latin typeface="Times New Roman" charset="0"/>
              <a:ea typeface="ＭＳ Ｐゴシック" charset="-128"/>
            </a:endParaRPr>
          </a:p>
          <a:p>
            <a:r>
              <a:rPr lang="en-US" altLang="en-US">
                <a:latin typeface="Times New Roman" charset="0"/>
                <a:ea typeface="ＭＳ Ｐゴシック" charset="-128"/>
              </a:rPr>
              <a:t>	1. Clear statement of the patient</a:t>
            </a:r>
            <a:r>
              <a:rPr lang="ja-JP" altLang="en-US">
                <a:latin typeface="Times New Roman" charset="0"/>
                <a:ea typeface="ＭＳ Ｐゴシック" charset="-128"/>
              </a:rPr>
              <a:t>’</a:t>
            </a:r>
            <a:r>
              <a:rPr lang="en-US" altLang="ja-JP">
                <a:latin typeface="Times New Roman" charset="0"/>
                <a:ea typeface="ＭＳ Ｐゴシック" charset="-128"/>
              </a:rPr>
              <a:t>s medical problem(s)</a:t>
            </a:r>
          </a:p>
          <a:p>
            <a:r>
              <a:rPr lang="en-US" altLang="en-US">
                <a:latin typeface="Times New Roman" charset="0"/>
                <a:ea typeface="ＭＳ Ｐゴシック" charset="-128"/>
              </a:rPr>
              <a:t>	2. Signature of the patient or legal guardian</a:t>
            </a:r>
          </a:p>
          <a:p>
            <a:r>
              <a:rPr lang="en-US" altLang="en-US">
                <a:latin typeface="Times New Roman" charset="0"/>
                <a:ea typeface="ＭＳ Ｐゴシック" charset="-128"/>
              </a:rPr>
              <a:t>	3. Signature of one or more physicians or other licensed health care providers</a:t>
            </a:r>
          </a:p>
          <a:p>
            <a:r>
              <a:rPr lang="en-US" altLang="en-US">
                <a:latin typeface="Times New Roman" charset="0"/>
                <a:ea typeface="ＭＳ Ｐゴシック" charset="-128"/>
              </a:rPr>
              <a:t>	4. DNR orders with expiration dates must be dated in the preceding 12 months to be valid.</a:t>
            </a:r>
          </a:p>
          <a:p>
            <a:endParaRPr lang="en-US" altLang="en-US">
              <a:latin typeface="Times New Roman" charset="0"/>
              <a:ea typeface="ＭＳ Ｐゴシック"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6DD707-E987-904E-88C9-C7ABAEC1755F}" type="slidenum">
              <a:rPr lang="en-US" altLang="en-US" sz="1200"/>
              <a:pPr eaLnBrk="1" hangingPunct="1"/>
              <a:t>25</a:t>
            </a:fld>
            <a:endParaRPr lang="en-US" altLang="en-US" sz="1200"/>
          </a:p>
        </p:txBody>
      </p:sp>
    </p:spTree>
    <p:extLst>
      <p:ext uri="{BB962C8B-B14F-4D97-AF65-F5344CB8AC3E}">
        <p14:creationId xmlns:p14="http://schemas.microsoft.com/office/powerpoint/2010/main" val="391094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The figure on this slide displays an example of a wallet-sized DNR order. </a:t>
            </a:r>
          </a:p>
          <a:p>
            <a:endParaRPr lang="en-US" altLang="en-US">
              <a:latin typeface="Times New Roman" charset="0"/>
              <a:ea typeface="ＭＳ Ｐゴシック" charset="-128"/>
            </a:endParaRPr>
          </a:p>
          <a:p>
            <a:endParaRPr lang="en-US" altLang="en-US">
              <a:latin typeface="Times New Roman" charset="0"/>
              <a:ea typeface="ＭＳ Ｐゴシック"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CEF489-AC83-C74E-8D4D-7BD97237DEE7}" type="slidenum">
              <a:rPr lang="en-US" altLang="en-US" sz="1200"/>
              <a:pPr eaLnBrk="1" hangingPunct="1"/>
              <a:t>26</a:t>
            </a:fld>
            <a:endParaRPr lang="en-US" altLang="en-US" sz="1200"/>
          </a:p>
        </p:txBody>
      </p:sp>
    </p:spTree>
    <p:extLst>
      <p:ext uri="{BB962C8B-B14F-4D97-AF65-F5344CB8AC3E}">
        <p14:creationId xmlns:p14="http://schemas.microsoft.com/office/powerpoint/2010/main" val="1827990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G. You may encounter physician orders for life-sustaining treatment (POLST) and medical orders for life-sustaining treatment (MOLST) forms when caring for patients with terminal illnesses.</a:t>
            </a:r>
            <a:endParaRPr lang="en-US" altLang="en-US" b="1">
              <a:latin typeface="Times New Roman" charset="0"/>
              <a:ea typeface="ＭＳ Ｐゴシック" charset="-128"/>
            </a:endParaRPr>
          </a:p>
          <a:p>
            <a:r>
              <a:rPr lang="en-US" altLang="en-US">
                <a:latin typeface="Times New Roman" charset="0"/>
                <a:ea typeface="ＭＳ Ｐゴシック" charset="-128"/>
              </a:rPr>
              <a:t>	1. These medical orders explicitly describe acceptable interventions for the patient.</a:t>
            </a:r>
          </a:p>
          <a:p>
            <a:r>
              <a:rPr lang="en-US" altLang="en-US">
                <a:latin typeface="Times New Roman" charset="0"/>
                <a:ea typeface="ＭＳ Ｐゴシック" charset="-128"/>
              </a:rPr>
              <a:t>	2. Such orders must be signed by an authorized medical provider to be valid.</a:t>
            </a:r>
          </a:p>
          <a:p>
            <a:r>
              <a:rPr lang="en-US" altLang="en-US">
                <a:latin typeface="Times New Roman" charset="0"/>
                <a:ea typeface="ＭＳ Ｐゴシック" charset="-128"/>
              </a:rPr>
              <a:t>	3. If you encounter these documents, contact medical control for guidance.</a:t>
            </a:r>
          </a:p>
          <a:p>
            <a:endParaRPr lang="en-US" altLang="en-US">
              <a:latin typeface="Times New Roman" charset="0"/>
              <a:ea typeface="ＭＳ Ｐゴシック"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3D5EE4F-D1DF-1E47-8960-FEFFF4193212}" type="slidenum">
              <a:rPr lang="en-US" altLang="en-US" sz="1200"/>
              <a:pPr eaLnBrk="1" hangingPunct="1"/>
              <a:t>27</a:t>
            </a:fld>
            <a:endParaRPr lang="en-US" altLang="en-US" sz="1200"/>
          </a:p>
        </p:txBody>
      </p:sp>
    </p:spTree>
    <p:extLst>
      <p:ext uri="{BB962C8B-B14F-4D97-AF65-F5344CB8AC3E}">
        <p14:creationId xmlns:p14="http://schemas.microsoft.com/office/powerpoint/2010/main" val="1140321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H. Some patients may have named surrogates to make decisions for them when they can no longer make their own.</a:t>
            </a:r>
            <a:endParaRPr lang="en-US" altLang="en-US" b="1">
              <a:latin typeface="Times New Roman" charset="0"/>
              <a:ea typeface="ＭＳ Ｐゴシック" charset="-128"/>
            </a:endParaRPr>
          </a:p>
          <a:p>
            <a:r>
              <a:rPr lang="en-US" altLang="en-US">
                <a:latin typeface="Times New Roman" charset="0"/>
                <a:ea typeface="ＭＳ Ｐゴシック" charset="-128"/>
              </a:rPr>
              <a:t>	1. Durable powers of attorney for health care</a:t>
            </a:r>
          </a:p>
          <a:p>
            <a:r>
              <a:rPr lang="en-US" altLang="en-US">
                <a:latin typeface="Times New Roman" charset="0"/>
                <a:ea typeface="ＭＳ Ｐゴシック" charset="-128"/>
              </a:rPr>
              <a:t>	2. Also known as health care proxies</a:t>
            </a:r>
          </a:p>
          <a:p>
            <a:r>
              <a:rPr lang="en-US" altLang="en-US">
                <a:latin typeface="Times New Roman" charset="0"/>
                <a:ea typeface="ＭＳ Ｐゴシック" charset="-128"/>
              </a:rPr>
              <a:t>I. Because of the growing number of hospice home health programs, you may be faced with this situation often.</a:t>
            </a:r>
            <a:endParaRPr lang="en-US" altLang="en-US" b="1">
              <a:latin typeface="Times New Roman" charset="0"/>
              <a:ea typeface="ＭＳ Ｐゴシック" charset="-128"/>
            </a:endParaRPr>
          </a:p>
          <a:p>
            <a:r>
              <a:rPr lang="en-US" altLang="en-US">
                <a:latin typeface="Times New Roman" charset="0"/>
                <a:ea typeface="ＭＳ Ｐゴシック" charset="-128"/>
              </a:rPr>
              <a:t>J. When presented with an advance directive, you should never become annoyed with family members. The patients and their families should be treated with the utmost respect and empathy.</a:t>
            </a:r>
            <a:endParaRPr lang="en-US" altLang="en-US" b="1">
              <a:latin typeface="Times New Roman" charset="0"/>
              <a:ea typeface="ＭＳ Ｐゴシック" charset="-128"/>
            </a:endParaRPr>
          </a:p>
          <a:p>
            <a:endParaRPr lang="en-US" altLang="en-US">
              <a:latin typeface="Times New Roman" charset="0"/>
              <a:ea typeface="ＭＳ Ｐゴシック"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FED9A5-E8EA-B144-A580-07B6974F7CEC}" type="slidenum">
              <a:rPr lang="en-US" altLang="en-US" sz="1200"/>
              <a:pPr eaLnBrk="1" hangingPunct="1"/>
              <a:t>28</a:t>
            </a:fld>
            <a:endParaRPr lang="en-US" altLang="en-US" sz="1200"/>
          </a:p>
        </p:txBody>
      </p:sp>
    </p:spTree>
    <p:extLst>
      <p:ext uri="{BB962C8B-B14F-4D97-AF65-F5344CB8AC3E}">
        <p14:creationId xmlns:p14="http://schemas.microsoft.com/office/powerpoint/2010/main" val="1241367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VI. Physical Signs of Death</a:t>
            </a:r>
          </a:p>
          <a:p>
            <a:r>
              <a:rPr lang="en-US" altLang="en-US">
                <a:latin typeface="Times New Roman" charset="0"/>
                <a:ea typeface="ＭＳ Ｐゴシック" charset="-128"/>
              </a:rPr>
              <a:t>A. Determination of the cause of death is the medical responsibility of a physician.</a:t>
            </a:r>
            <a:endParaRPr lang="en-US" altLang="en-US" b="1">
              <a:latin typeface="Times New Roman" charset="0"/>
              <a:ea typeface="ＭＳ Ｐゴシック" charset="-128"/>
            </a:endParaRPr>
          </a:p>
          <a:p>
            <a:r>
              <a:rPr lang="en-US" altLang="en-US">
                <a:latin typeface="Times New Roman" charset="0"/>
                <a:ea typeface="ＭＳ Ｐゴシック" charset="-128"/>
              </a:rPr>
              <a:t>B. In the absence of physician orders, the general rule is </a:t>
            </a:r>
            <a:r>
              <a:rPr lang="ja-JP" altLang="en-US">
                <a:latin typeface="Times New Roman" charset="0"/>
                <a:ea typeface="ＭＳ Ｐゴシック" charset="-128"/>
              </a:rPr>
              <a:t>“</a:t>
            </a:r>
            <a:r>
              <a:rPr lang="en-US" altLang="ja-JP">
                <a:latin typeface="Times New Roman" charset="0"/>
                <a:ea typeface="ＭＳ Ｐゴシック" charset="-128"/>
              </a:rPr>
              <a:t>If the body is still warm and intact, initiate emergency medical care.</a:t>
            </a:r>
            <a:r>
              <a:rPr lang="ja-JP" altLang="en-US">
                <a:latin typeface="Times New Roman" charset="0"/>
                <a:ea typeface="ＭＳ Ｐゴシック" charset="-128"/>
              </a:rPr>
              <a:t>”</a:t>
            </a:r>
            <a:endParaRPr lang="en-US" altLang="ja-JP" b="1">
              <a:latin typeface="Times New Roman" charset="0"/>
              <a:ea typeface="ＭＳ Ｐゴシック" charset="-128"/>
            </a:endParaRPr>
          </a:p>
          <a:p>
            <a:r>
              <a:rPr lang="en-US" altLang="en-US">
                <a:latin typeface="Times New Roman" charset="0"/>
                <a:ea typeface="ＭＳ Ｐゴシック" charset="-128"/>
              </a:rPr>
              <a:t>	1. Cold temperature (hypothermia) emergencies are an exception to this rule. The patient should not be considered dead until he or she is warm and dead.</a:t>
            </a:r>
            <a:endParaRPr lang="en-US" altLang="en-US" b="1">
              <a:latin typeface="Times New Roman" charset="0"/>
              <a:ea typeface="ＭＳ Ｐゴシック" charset="-128"/>
            </a:endParaRPr>
          </a:p>
          <a:p>
            <a:r>
              <a:rPr lang="en-US" altLang="en-US">
                <a:latin typeface="Times New Roman" charset="0"/>
                <a:ea typeface="ＭＳ Ｐゴシック" charset="-128"/>
              </a:rPr>
              <a:t>C. Presumptive signs of death:</a:t>
            </a:r>
            <a:endParaRPr lang="en-US" altLang="en-US" b="1">
              <a:latin typeface="Times New Roman" charset="0"/>
              <a:ea typeface="ＭＳ Ｐゴシック" charset="-128"/>
            </a:endParaRPr>
          </a:p>
          <a:p>
            <a:r>
              <a:rPr lang="en-US" altLang="en-US">
                <a:latin typeface="Times New Roman" charset="0"/>
                <a:ea typeface="ＭＳ Ｐゴシック" charset="-128"/>
              </a:rPr>
              <a:t>	1. Unresponsiveness to painful stimuli</a:t>
            </a:r>
          </a:p>
          <a:p>
            <a:r>
              <a:rPr lang="en-US" altLang="en-US">
                <a:latin typeface="Times New Roman" charset="0"/>
                <a:ea typeface="ＭＳ Ｐゴシック" charset="-128"/>
              </a:rPr>
              <a:t>	2. Lack of a carotid pulse or heartbeat</a:t>
            </a:r>
          </a:p>
          <a:p>
            <a:r>
              <a:rPr lang="en-US" altLang="en-US">
                <a:latin typeface="Times New Roman" charset="0"/>
                <a:ea typeface="ＭＳ Ｐゴシック" charset="-128"/>
              </a:rPr>
              <a:t>	3. Absence of chest rise and fall</a:t>
            </a:r>
          </a:p>
          <a:p>
            <a:r>
              <a:rPr lang="en-US" altLang="en-US">
                <a:latin typeface="Times New Roman" charset="0"/>
                <a:ea typeface="ＭＳ Ｐゴシック" charset="-128"/>
              </a:rPr>
              <a:t>	4. No deep tendon or corneal reflexes</a:t>
            </a:r>
          </a:p>
          <a:p>
            <a:endParaRPr lang="en-US" altLang="en-US">
              <a:latin typeface="Times New Roman" charset="0"/>
              <a:ea typeface="ＭＳ Ｐゴシック"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D502FB-7840-3D43-8FFB-7E22045A2316}" type="slidenum">
              <a:rPr lang="en-US" altLang="en-US" sz="1200"/>
              <a:pPr eaLnBrk="1" hangingPunct="1"/>
              <a:t>29</a:t>
            </a:fld>
            <a:endParaRPr lang="en-US" altLang="en-US" sz="1200"/>
          </a:p>
        </p:txBody>
      </p:sp>
    </p:spTree>
    <p:extLst>
      <p:ext uri="{BB962C8B-B14F-4D97-AF65-F5344CB8AC3E}">
        <p14:creationId xmlns:p14="http://schemas.microsoft.com/office/powerpoint/2010/main" val="86663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National EMS Education Standard Competencies </a:t>
            </a:r>
          </a:p>
          <a:p>
            <a:endParaRPr lang="en-US" altLang="en-US">
              <a:latin typeface="Times New Roman" charset="0"/>
              <a:ea typeface="ＭＳ Ｐゴシック" charset="-128"/>
            </a:endParaRPr>
          </a:p>
          <a:p>
            <a:r>
              <a:rPr lang="en-US" altLang="en-US">
                <a:latin typeface="Times New Roman" charset="0"/>
                <a:ea typeface="ＭＳ Ｐゴシック" charset="-128"/>
              </a:rPr>
              <a:t>Medical/Legal and Ethics</a:t>
            </a:r>
          </a:p>
          <a:p>
            <a:r>
              <a:rPr lang="en-US" altLang="en-US">
                <a:latin typeface="Times New Roman" charset="0"/>
                <a:ea typeface="ＭＳ Ｐゴシック" charset="-128"/>
              </a:rPr>
              <a:t>• Consent/refusal of care </a:t>
            </a:r>
          </a:p>
          <a:p>
            <a:r>
              <a:rPr lang="en-US" altLang="en-US">
                <a:latin typeface="Times New Roman" charset="0"/>
                <a:ea typeface="ＭＳ Ｐゴシック" charset="-128"/>
              </a:rPr>
              <a:t>• Confidentiality </a:t>
            </a:r>
          </a:p>
          <a:p>
            <a:r>
              <a:rPr lang="en-US" altLang="en-US">
                <a:latin typeface="Times New Roman" charset="0"/>
                <a:ea typeface="ＭＳ Ｐゴシック" charset="-128"/>
              </a:rPr>
              <a:t>• Advance directives </a:t>
            </a:r>
          </a:p>
          <a:p>
            <a:r>
              <a:rPr lang="en-US" altLang="en-US">
                <a:latin typeface="Times New Roman" charset="0"/>
                <a:ea typeface="ＭＳ Ｐゴシック" charset="-128"/>
              </a:rPr>
              <a:t>• Tort and criminal actions </a:t>
            </a:r>
          </a:p>
          <a:p>
            <a:r>
              <a:rPr lang="en-US" altLang="en-US">
                <a:latin typeface="Times New Roman" charset="0"/>
                <a:ea typeface="ＭＳ Ｐゴシック" charset="-128"/>
              </a:rPr>
              <a:t>• Evidence preservation </a:t>
            </a:r>
          </a:p>
          <a:p>
            <a:r>
              <a:rPr lang="en-US" altLang="en-US">
                <a:latin typeface="Times New Roman" charset="0"/>
                <a:ea typeface="ＭＳ Ｐゴシック" charset="-128"/>
              </a:rPr>
              <a:t>• Statutory responsibilities </a:t>
            </a:r>
          </a:p>
          <a:p>
            <a:endParaRPr lang="en-US" altLang="en-US">
              <a:latin typeface="Times New Roman" charset="0"/>
              <a:ea typeface="ＭＳ Ｐゴシック"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B12DDA-4385-0B4C-B1D3-FEAAE2E366F9}" type="slidenum">
              <a:rPr lang="en-US" altLang="en-US" sz="1200"/>
              <a:pPr eaLnBrk="1" hangingPunct="1"/>
              <a:t>3</a:t>
            </a:fld>
            <a:endParaRPr lang="en-US" altLang="en-US" sz="1200"/>
          </a:p>
        </p:txBody>
      </p:sp>
    </p:spTree>
    <p:extLst>
      <p:ext uri="{BB962C8B-B14F-4D97-AF65-F5344CB8AC3E}">
        <p14:creationId xmlns:p14="http://schemas.microsoft.com/office/powerpoint/2010/main" val="612823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5. Absence of pupillary reactivity</a:t>
            </a:r>
          </a:p>
          <a:p>
            <a:r>
              <a:rPr lang="en-US" altLang="en-US">
                <a:latin typeface="Times New Roman" charset="0"/>
                <a:ea typeface="ＭＳ Ｐゴシック" charset="-128"/>
              </a:rPr>
              <a:t>6. No systolic blood pressure</a:t>
            </a:r>
          </a:p>
          <a:p>
            <a:r>
              <a:rPr lang="en-US" altLang="en-US">
                <a:latin typeface="Times New Roman" charset="0"/>
                <a:ea typeface="ＭＳ Ｐゴシック" charset="-128"/>
              </a:rPr>
              <a:t>7. Profound cyanosis</a:t>
            </a:r>
          </a:p>
          <a:p>
            <a:r>
              <a:rPr lang="en-US" altLang="en-US">
                <a:latin typeface="Times New Roman" charset="0"/>
                <a:ea typeface="ＭＳ Ｐゴシック" charset="-128"/>
              </a:rPr>
              <a:t>8. Lowered or decreased body temperature</a:t>
            </a:r>
          </a:p>
          <a:p>
            <a:endParaRPr lang="en-US" altLang="en-US">
              <a:latin typeface="Times New Roman" charset="0"/>
              <a:ea typeface="ＭＳ Ｐゴシック"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B66AB9C-D08B-8543-93F4-8CEC65FD0667}" type="slidenum">
              <a:rPr lang="en-US" altLang="en-US" sz="1200"/>
              <a:pPr eaLnBrk="1" hangingPunct="1"/>
              <a:t>30</a:t>
            </a:fld>
            <a:endParaRPr lang="en-US" altLang="en-US" sz="1200"/>
          </a:p>
        </p:txBody>
      </p:sp>
    </p:spTree>
    <p:extLst>
      <p:ext uri="{BB962C8B-B14F-4D97-AF65-F5344CB8AC3E}">
        <p14:creationId xmlns:p14="http://schemas.microsoft.com/office/powerpoint/2010/main" val="1234484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D. Definitive signs of death:</a:t>
            </a:r>
            <a:endParaRPr lang="en-US" altLang="en-US" b="1">
              <a:latin typeface="Times New Roman" charset="0"/>
              <a:ea typeface="ＭＳ Ｐゴシック" charset="-128"/>
            </a:endParaRPr>
          </a:p>
          <a:p>
            <a:r>
              <a:rPr lang="en-US" altLang="en-US">
                <a:latin typeface="Times New Roman" charset="0"/>
                <a:ea typeface="ＭＳ Ｐゴシック" charset="-128"/>
              </a:rPr>
              <a:t>	1. Obvious mortal damage (decapitation)</a:t>
            </a:r>
          </a:p>
          <a:p>
            <a:r>
              <a:rPr lang="en-US" altLang="en-US">
                <a:latin typeface="Times New Roman" charset="0"/>
                <a:ea typeface="ＭＳ Ｐゴシック" charset="-128"/>
              </a:rPr>
              <a:t>	2. Dependent lividity, which refers to blood settling to the lowest point of the body, causing discoloration of the skin</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1D080C-78F5-6645-A094-53518E9B5644}" type="slidenum">
              <a:rPr lang="en-US" altLang="en-US" sz="1200"/>
              <a:pPr eaLnBrk="1" hangingPunct="1"/>
              <a:t>31</a:t>
            </a:fld>
            <a:endParaRPr lang="en-US" altLang="en-US" sz="1200"/>
          </a:p>
        </p:txBody>
      </p:sp>
    </p:spTree>
    <p:extLst>
      <p:ext uri="{BB962C8B-B14F-4D97-AF65-F5344CB8AC3E}">
        <p14:creationId xmlns:p14="http://schemas.microsoft.com/office/powerpoint/2010/main" val="1140015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3. Rigor mortis, which is the stiffening of body muscles caused by chemical changes within muscle tissue</a:t>
            </a:r>
          </a:p>
          <a:p>
            <a:r>
              <a:rPr lang="en-US" altLang="en-US">
                <a:latin typeface="Times New Roman" charset="0"/>
                <a:ea typeface="ＭＳ Ｐゴシック" charset="-128"/>
              </a:rPr>
              <a:t>	a. Occurs between 2 and 12 hours after death</a:t>
            </a:r>
          </a:p>
          <a:p>
            <a:r>
              <a:rPr lang="en-US" altLang="en-US">
                <a:latin typeface="Times New Roman" charset="0"/>
                <a:ea typeface="ＭＳ Ｐゴシック" charset="-128"/>
              </a:rPr>
              <a:t>4. Putrefaction (or decomposition) of body tissues, which (depending on temperature conditions) occurs between 40 and 96 hours after death</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B5E781-2321-964F-B38E-732B880667BF}" type="slidenum">
              <a:rPr lang="en-US" altLang="en-US" sz="1200"/>
              <a:pPr eaLnBrk="1" hangingPunct="1"/>
              <a:t>32</a:t>
            </a:fld>
            <a:endParaRPr lang="en-US" altLang="en-US" sz="1200"/>
          </a:p>
        </p:txBody>
      </p:sp>
    </p:spTree>
    <p:extLst>
      <p:ext uri="{BB962C8B-B14F-4D97-AF65-F5344CB8AC3E}">
        <p14:creationId xmlns:p14="http://schemas.microsoft.com/office/powerpoint/2010/main" val="393494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E. Medical examiner cases</a:t>
            </a:r>
            <a:endParaRPr lang="en-US" altLang="en-US" b="1">
              <a:latin typeface="Times New Roman" charset="0"/>
              <a:ea typeface="ＭＳ Ｐゴシック" charset="-128"/>
            </a:endParaRPr>
          </a:p>
          <a:p>
            <a:r>
              <a:rPr lang="en-US" altLang="en-US">
                <a:latin typeface="Times New Roman" charset="0"/>
                <a:ea typeface="ＭＳ Ｐゴシック" charset="-128"/>
              </a:rPr>
              <a:t>	1. Involvement of the medical examiner depends on the nature and scene of the death.</a:t>
            </a:r>
          </a:p>
          <a:p>
            <a:r>
              <a:rPr lang="en-US" altLang="en-US">
                <a:latin typeface="Times New Roman" charset="0"/>
                <a:ea typeface="ＭＳ Ｐゴシック" charset="-128"/>
              </a:rPr>
              <a:t>	2. In most states, the medical examiner—or the coroner, in some states—must be notified in the following cases:</a:t>
            </a:r>
          </a:p>
          <a:p>
            <a:r>
              <a:rPr lang="en-US" altLang="en-US">
                <a:latin typeface="Times New Roman" charset="0"/>
                <a:ea typeface="ＭＳ Ｐゴシック" charset="-128"/>
              </a:rPr>
              <a:t>		a. A patient who is dead on arrival (DOA) (sometimes called dead on scene [DOS])</a:t>
            </a:r>
          </a:p>
          <a:p>
            <a:r>
              <a:rPr lang="en-US" altLang="en-US">
                <a:latin typeface="Times New Roman" charset="0"/>
                <a:ea typeface="ＭＳ Ｐゴシック" charset="-128"/>
              </a:rPr>
              <a:t>		b. Death without previous medical care, or when the physician is unable to state the cause of death.</a:t>
            </a:r>
          </a:p>
          <a:p>
            <a:r>
              <a:rPr lang="en-US" altLang="en-US">
                <a:latin typeface="Times New Roman" charset="0"/>
                <a:ea typeface="ＭＳ Ｐゴシック" charset="-128"/>
              </a:rPr>
              <a:t>		c. Suicide (self-destruction)</a:t>
            </a:r>
          </a:p>
          <a:p>
            <a:r>
              <a:rPr lang="en-US" altLang="en-US">
                <a:latin typeface="Times New Roman" charset="0"/>
                <a:ea typeface="ＭＳ Ｐゴシック" charset="-128"/>
              </a:rPr>
              <a:t>		d. Violent death</a:t>
            </a:r>
          </a:p>
          <a:p>
            <a:r>
              <a:rPr lang="en-US" altLang="en-US">
                <a:latin typeface="Times New Roman" charset="0"/>
                <a:ea typeface="ＭＳ Ｐゴシック" charset="-128"/>
              </a:rPr>
              <a:t>		e. Poisoning, known or suspected</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A46E5F-BBCB-534B-9604-13D732E741EF}" type="slidenum">
              <a:rPr lang="en-US" altLang="en-US" sz="1200"/>
              <a:pPr eaLnBrk="1" hangingPunct="1"/>
              <a:t>33</a:t>
            </a:fld>
            <a:endParaRPr lang="en-US" altLang="en-US" sz="1200"/>
          </a:p>
        </p:txBody>
      </p:sp>
    </p:spTree>
    <p:extLst>
      <p:ext uri="{BB962C8B-B14F-4D97-AF65-F5344CB8AC3E}">
        <p14:creationId xmlns:p14="http://schemas.microsoft.com/office/powerpoint/2010/main" val="1352080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	f. Death from accidents</a:t>
            </a:r>
          </a:p>
          <a:p>
            <a:r>
              <a:rPr lang="en-US" altLang="en-US">
                <a:latin typeface="Times New Roman" charset="0"/>
                <a:ea typeface="ＭＳ Ｐゴシック" charset="-128"/>
              </a:rPr>
              <a:t>	g. Suspicion of a criminal act</a:t>
            </a:r>
          </a:p>
          <a:p>
            <a:r>
              <a:rPr lang="en-US" altLang="en-US">
                <a:latin typeface="Times New Roman" charset="0"/>
                <a:ea typeface="ＭＳ Ｐゴシック" charset="-128"/>
              </a:rPr>
              <a:t>	h. Infant and child deaths</a:t>
            </a:r>
          </a:p>
          <a:p>
            <a:r>
              <a:rPr lang="en-US" altLang="en-US">
                <a:latin typeface="Times New Roman" charset="0"/>
                <a:ea typeface="ＭＳ Ｐゴシック" charset="-128"/>
              </a:rPr>
              <a:t>3. You should make every attempt to limit your disturbance of a scene involving a death.</a:t>
            </a:r>
          </a:p>
          <a:p>
            <a:r>
              <a:rPr lang="en-US" altLang="en-US">
                <a:latin typeface="Times New Roman" charset="0"/>
                <a:ea typeface="ＭＳ Ｐゴシック" charset="-128"/>
              </a:rPr>
              <a:t>4. If emergency medical care has been initiated, keep thorough notes of what was done or found.</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F796305-41B2-6B49-B42C-7F00CAE3774A}" type="slidenum">
              <a:rPr lang="en-US" altLang="en-US" sz="1200"/>
              <a:pPr eaLnBrk="1" hangingPunct="1"/>
              <a:t>34</a:t>
            </a:fld>
            <a:endParaRPr lang="en-US" altLang="en-US" sz="1200"/>
          </a:p>
        </p:txBody>
      </p:sp>
    </p:spTree>
    <p:extLst>
      <p:ext uri="{BB962C8B-B14F-4D97-AF65-F5344CB8AC3E}">
        <p14:creationId xmlns:p14="http://schemas.microsoft.com/office/powerpoint/2010/main" val="1889553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VII. Special Situations</a:t>
            </a:r>
          </a:p>
          <a:p>
            <a:r>
              <a:rPr lang="en-US" altLang="en-US">
                <a:latin typeface="Times New Roman" charset="0"/>
                <a:ea typeface="ＭＳ Ｐゴシック" charset="-128"/>
              </a:rPr>
              <a:t>A. Organ donors</a:t>
            </a:r>
            <a:endParaRPr lang="en-US" altLang="en-US" b="1">
              <a:latin typeface="Times New Roman" charset="0"/>
              <a:ea typeface="ＭＳ Ｐゴシック" charset="-128"/>
            </a:endParaRPr>
          </a:p>
          <a:p>
            <a:r>
              <a:rPr lang="en-US" altLang="en-US">
                <a:latin typeface="Times New Roman" charset="0"/>
                <a:ea typeface="ＭＳ Ｐゴシック" charset="-128"/>
              </a:rPr>
              <a:t>	1. Organ donors have expressed a wish to donate their organs.</a:t>
            </a:r>
          </a:p>
          <a:p>
            <a:r>
              <a:rPr lang="en-US" altLang="en-US">
                <a:latin typeface="Times New Roman" charset="0"/>
                <a:ea typeface="ＭＳ Ｐゴシック" charset="-128"/>
              </a:rPr>
              <a:t>	2. Consent is evidenced by information on a donor card or driver</a:t>
            </a:r>
            <a:r>
              <a:rPr lang="ja-JP" altLang="en-US">
                <a:latin typeface="Times New Roman" charset="0"/>
                <a:ea typeface="ＭＳ Ｐゴシック" charset="-128"/>
              </a:rPr>
              <a:t>’</a:t>
            </a:r>
            <a:r>
              <a:rPr lang="en-US" altLang="ja-JP">
                <a:latin typeface="Times New Roman" charset="0"/>
                <a:ea typeface="ＭＳ Ｐゴシック" charset="-128"/>
              </a:rPr>
              <a:t>s license.</a:t>
            </a:r>
          </a:p>
          <a:p>
            <a:r>
              <a:rPr lang="en-US" altLang="en-US">
                <a:latin typeface="Times New Roman" charset="0"/>
                <a:ea typeface="ＭＳ Ｐゴシック" charset="-128"/>
              </a:rPr>
              <a:t>	3. Treat potential organ donors the same as any other patient.</a:t>
            </a:r>
          </a:p>
          <a:p>
            <a:r>
              <a:rPr lang="en-US" altLang="en-US">
                <a:latin typeface="Times New Roman" charset="0"/>
                <a:ea typeface="ＭＳ Ｐゴシック" charset="-128"/>
              </a:rPr>
              <a:t>		a. Your priority is to save the patient</a:t>
            </a:r>
            <a:r>
              <a:rPr lang="ja-JP" altLang="en-US">
                <a:latin typeface="Times New Roman" charset="0"/>
                <a:ea typeface="ＭＳ Ｐゴシック" charset="-128"/>
              </a:rPr>
              <a:t>’</a:t>
            </a:r>
            <a:r>
              <a:rPr lang="en-US" altLang="ja-JP">
                <a:latin typeface="Times New Roman" charset="0"/>
                <a:ea typeface="ＭＳ Ｐゴシック" charset="-128"/>
              </a:rPr>
              <a:t>s life.</a:t>
            </a:r>
          </a:p>
          <a:p>
            <a:r>
              <a:rPr lang="en-US" altLang="en-US">
                <a:latin typeface="Times New Roman" charset="0"/>
                <a:ea typeface="ＭＳ Ｐゴシック" charset="-128"/>
              </a:rPr>
              <a:t>		b. Remember that organs need oxygen.</a:t>
            </a:r>
          </a:p>
          <a:p>
            <a:endParaRPr lang="en-US" altLang="en-US">
              <a:latin typeface="Times New Roman" charset="0"/>
              <a:ea typeface="ＭＳ Ｐゴシック"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6DFE7D-E933-A844-A4BC-C3990F8ADB43}" type="slidenum">
              <a:rPr lang="en-US" altLang="en-US" sz="1200"/>
              <a:pPr eaLnBrk="1" hangingPunct="1"/>
              <a:t>35</a:t>
            </a:fld>
            <a:endParaRPr lang="en-US" altLang="en-US" sz="1200"/>
          </a:p>
        </p:txBody>
      </p:sp>
    </p:spTree>
    <p:extLst>
      <p:ext uri="{BB962C8B-B14F-4D97-AF65-F5344CB8AC3E}">
        <p14:creationId xmlns:p14="http://schemas.microsoft.com/office/powerpoint/2010/main" val="735284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The figure on this slide shows a sample organ donor card. </a:t>
            </a:r>
          </a:p>
          <a:p>
            <a:endParaRPr lang="en-US" altLang="en-US">
              <a:latin typeface="Times New Roman" charset="0"/>
              <a:ea typeface="ＭＳ Ｐゴシック" charset="-128"/>
            </a:endParaRPr>
          </a:p>
          <a:p>
            <a:endParaRPr lang="en-US" altLang="en-US">
              <a:latin typeface="Times New Roman" charset="0"/>
              <a:ea typeface="ＭＳ Ｐゴシック"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404976F-509D-D340-B526-E4894B52D970}" type="slidenum">
              <a:rPr lang="en-US" altLang="en-US" sz="1200"/>
              <a:pPr eaLnBrk="1" hangingPunct="1"/>
              <a:t>36</a:t>
            </a:fld>
            <a:endParaRPr lang="en-US" altLang="en-US" sz="1200"/>
          </a:p>
        </p:txBody>
      </p:sp>
    </p:spTree>
    <p:extLst>
      <p:ext uri="{BB962C8B-B14F-4D97-AF65-F5344CB8AC3E}">
        <p14:creationId xmlns:p14="http://schemas.microsoft.com/office/powerpoint/2010/main" val="1299636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B. Medical identification insignia</a:t>
            </a:r>
            <a:endParaRPr lang="en-US" altLang="en-US" b="1">
              <a:latin typeface="Times New Roman" charset="0"/>
              <a:ea typeface="ＭＳ Ｐゴシック" charset="-128"/>
            </a:endParaRPr>
          </a:p>
          <a:p>
            <a:r>
              <a:rPr lang="en-US" altLang="en-US">
                <a:latin typeface="Times New Roman" charset="0"/>
                <a:ea typeface="ＭＳ Ｐゴシック" charset="-128"/>
              </a:rPr>
              <a:t>	1. Bracelet, necklace, key chain, or card indicating:</a:t>
            </a:r>
          </a:p>
          <a:p>
            <a:r>
              <a:rPr lang="en-US" altLang="en-US">
                <a:latin typeface="Times New Roman" charset="0"/>
                <a:ea typeface="ＭＳ Ｐゴシック" charset="-128"/>
              </a:rPr>
              <a:t>		a. DNR order</a:t>
            </a:r>
          </a:p>
          <a:p>
            <a:r>
              <a:rPr lang="en-US" altLang="en-US">
                <a:latin typeface="Times New Roman" charset="0"/>
                <a:ea typeface="ＭＳ Ｐゴシック" charset="-128"/>
              </a:rPr>
              <a:t>		b. Allergies</a:t>
            </a:r>
          </a:p>
          <a:p>
            <a:r>
              <a:rPr lang="en-US" altLang="en-US">
                <a:latin typeface="Times New Roman" charset="0"/>
                <a:ea typeface="ＭＳ Ｐゴシック" charset="-128"/>
              </a:rPr>
              <a:t>		c. Diabetes, epilepsy, or other serious condition</a:t>
            </a:r>
          </a:p>
          <a:p>
            <a:r>
              <a:rPr lang="en-US" altLang="en-US">
                <a:latin typeface="Times New Roman" charset="0"/>
                <a:ea typeface="ＭＳ Ｐゴシック" charset="-128"/>
              </a:rPr>
              <a:t>	2. Helpful in patient assessment and treatment</a:t>
            </a:r>
          </a:p>
          <a:p>
            <a:r>
              <a:rPr lang="en-US" altLang="en-US">
                <a:latin typeface="Times New Roman" charset="0"/>
                <a:ea typeface="ＭＳ Ｐゴシック" charset="-128"/>
              </a:rPr>
              <a:t>	3. Some patients wear medical bracelets with a USB flash drive.</a:t>
            </a:r>
          </a:p>
          <a:p>
            <a:r>
              <a:rPr lang="en-US" altLang="en-US">
                <a:latin typeface="Times New Roman" charset="0"/>
                <a:ea typeface="ＭＳ Ｐゴシック" charset="-128"/>
              </a:rPr>
              <a:t>		a. Often stored as a PDF file that can be read on most computers</a:t>
            </a:r>
          </a:p>
          <a:p>
            <a:endParaRPr lang="en-US" altLang="en-US">
              <a:latin typeface="Times New Roman" charset="0"/>
              <a:ea typeface="ＭＳ Ｐゴシック" charset="-128"/>
            </a:endParaRPr>
          </a:p>
          <a:p>
            <a:endParaRPr lang="en-US" altLang="en-US">
              <a:latin typeface="Times New Roman" charset="0"/>
              <a:ea typeface="ＭＳ Ｐゴシック"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B278F2-8D36-F847-A2DB-990558905864}" type="slidenum">
              <a:rPr lang="en-US" altLang="en-US" sz="1200"/>
              <a:pPr eaLnBrk="1" hangingPunct="1"/>
              <a:t>37</a:t>
            </a:fld>
            <a:endParaRPr lang="en-US" altLang="en-US" sz="1200"/>
          </a:p>
        </p:txBody>
      </p:sp>
    </p:spTree>
    <p:extLst>
      <p:ext uri="{BB962C8B-B14F-4D97-AF65-F5344CB8AC3E}">
        <p14:creationId xmlns:p14="http://schemas.microsoft.com/office/powerpoint/2010/main" val="928464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The figure on this slide displays an example of a medical identification bracelet.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A23839-42BB-B845-B6D4-4E5032761FF0}" type="slidenum">
              <a:rPr lang="en-US" altLang="en-US" sz="1200"/>
              <a:pPr eaLnBrk="1" hangingPunct="1"/>
              <a:t>38</a:t>
            </a:fld>
            <a:endParaRPr lang="en-US" altLang="en-US" sz="1200"/>
          </a:p>
        </p:txBody>
      </p:sp>
    </p:spTree>
    <p:extLst>
      <p:ext uri="{BB962C8B-B14F-4D97-AF65-F5344CB8AC3E}">
        <p14:creationId xmlns:p14="http://schemas.microsoft.com/office/powerpoint/2010/main" val="1094353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VIII. Scope of Practice</a:t>
            </a:r>
          </a:p>
          <a:p>
            <a:r>
              <a:rPr lang="en-US" altLang="en-US">
                <a:latin typeface="Times New Roman" charset="0"/>
                <a:ea typeface="ＭＳ Ｐゴシック" charset="-128"/>
              </a:rPr>
              <a:t>A. Outlines the care you are able to provide</a:t>
            </a:r>
            <a:endParaRPr lang="en-US" altLang="en-US" b="1">
              <a:latin typeface="Times New Roman" charset="0"/>
              <a:ea typeface="ＭＳ Ｐゴシック" charset="-128"/>
            </a:endParaRPr>
          </a:p>
          <a:p>
            <a:r>
              <a:rPr lang="en-US" altLang="en-US">
                <a:latin typeface="Times New Roman" charset="0"/>
                <a:ea typeface="ＭＳ Ｐゴシック" charset="-128"/>
              </a:rPr>
              <a:t>B. Usually defined by state law</a:t>
            </a:r>
            <a:endParaRPr lang="en-US" altLang="en-US" b="1">
              <a:latin typeface="Times New Roman" charset="0"/>
              <a:ea typeface="ＭＳ Ｐゴシック" charset="-128"/>
            </a:endParaRPr>
          </a:p>
          <a:p>
            <a:r>
              <a:rPr lang="en-US" altLang="en-US">
                <a:latin typeface="Times New Roman" charset="0"/>
                <a:ea typeface="ＭＳ Ｐゴシック" charset="-128"/>
              </a:rPr>
              <a:t>C. The medical director further defines scope of practice by developing:</a:t>
            </a:r>
            <a:endParaRPr lang="en-US" altLang="en-US" b="1">
              <a:latin typeface="Times New Roman" charset="0"/>
              <a:ea typeface="ＭＳ Ｐゴシック" charset="-128"/>
            </a:endParaRPr>
          </a:p>
          <a:p>
            <a:r>
              <a:rPr lang="en-US" altLang="en-US">
                <a:latin typeface="Times New Roman" charset="0"/>
                <a:ea typeface="ＭＳ Ｐゴシック" charset="-128"/>
              </a:rPr>
              <a:t>	1. Protocols</a:t>
            </a:r>
          </a:p>
          <a:p>
            <a:r>
              <a:rPr lang="en-US" altLang="en-US">
                <a:latin typeface="Times New Roman" charset="0"/>
                <a:ea typeface="ＭＳ Ｐゴシック" charset="-128"/>
              </a:rPr>
              <a:t>	2. Standing orders</a:t>
            </a: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58386BE-AAF8-344E-809C-74457168D8CD}" type="slidenum">
              <a:rPr lang="en-US" altLang="en-US" sz="1200"/>
              <a:pPr eaLnBrk="1" hangingPunct="1"/>
              <a:t>39</a:t>
            </a:fld>
            <a:endParaRPr lang="en-US" altLang="en-US" sz="1200"/>
          </a:p>
        </p:txBody>
      </p:sp>
    </p:spTree>
    <p:extLst>
      <p:ext uri="{BB962C8B-B14F-4D97-AF65-F5344CB8AC3E}">
        <p14:creationId xmlns:p14="http://schemas.microsoft.com/office/powerpoint/2010/main" val="174422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National EMS Education Standard Competencies </a:t>
            </a:r>
          </a:p>
          <a:p>
            <a:endParaRPr lang="en-US" altLang="en-US">
              <a:latin typeface="Times New Roman" charset="0"/>
              <a:ea typeface="ＭＳ Ｐゴシック" charset="-128"/>
            </a:endParaRPr>
          </a:p>
          <a:p>
            <a:r>
              <a:rPr lang="en-US" altLang="en-US">
                <a:latin typeface="Times New Roman" charset="0"/>
                <a:ea typeface="ＭＳ Ｐゴシック" charset="-128"/>
              </a:rPr>
              <a:t>• Mandatory reporting </a:t>
            </a:r>
          </a:p>
          <a:p>
            <a:r>
              <a:rPr lang="en-US" altLang="en-US">
                <a:latin typeface="Times New Roman" charset="0"/>
                <a:ea typeface="ＭＳ Ｐゴシック" charset="-128"/>
              </a:rPr>
              <a:t>• Ethical principles/moral obligations </a:t>
            </a:r>
          </a:p>
          <a:p>
            <a:r>
              <a:rPr lang="en-US" altLang="en-US">
                <a:latin typeface="Times New Roman" charset="0"/>
                <a:ea typeface="ＭＳ Ｐゴシック" charset="-128"/>
              </a:rPr>
              <a:t>• End-of-life issues </a:t>
            </a:r>
          </a:p>
          <a:p>
            <a:endParaRPr lang="en-US" altLang="en-US">
              <a:latin typeface="Times New Roman" charset="0"/>
              <a:ea typeface="ＭＳ Ｐゴシック"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3EAF3B-AC72-734E-8A26-E382EC415347}" type="slidenum">
              <a:rPr lang="en-US" altLang="en-US" sz="1200"/>
              <a:pPr eaLnBrk="1" hangingPunct="1"/>
              <a:t>4</a:t>
            </a:fld>
            <a:endParaRPr lang="en-US" altLang="en-US" sz="1200"/>
          </a:p>
        </p:txBody>
      </p:sp>
    </p:spTree>
    <p:extLst>
      <p:ext uri="{BB962C8B-B14F-4D97-AF65-F5344CB8AC3E}">
        <p14:creationId xmlns:p14="http://schemas.microsoft.com/office/powerpoint/2010/main" val="391228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D. Authorization to provide care is given by medical director via:</a:t>
            </a:r>
            <a:endParaRPr lang="en-US" altLang="en-US" b="1">
              <a:latin typeface="Times New Roman" charset="0"/>
              <a:ea typeface="ＭＳ Ｐゴシック" charset="-128"/>
            </a:endParaRPr>
          </a:p>
          <a:p>
            <a:r>
              <a:rPr lang="en-US" altLang="en-US">
                <a:latin typeface="Times New Roman" charset="0"/>
                <a:ea typeface="ＭＳ Ｐゴシック" charset="-128"/>
              </a:rPr>
              <a:t>	1. Telephone or radio (online)</a:t>
            </a:r>
          </a:p>
          <a:p>
            <a:r>
              <a:rPr lang="en-US" altLang="en-US">
                <a:latin typeface="Times New Roman" charset="0"/>
                <a:ea typeface="ＭＳ Ｐゴシック" charset="-128"/>
              </a:rPr>
              <a:t>	2. Standing orders or protocols (off-line)</a:t>
            </a:r>
          </a:p>
          <a:p>
            <a:r>
              <a:rPr lang="en-US" altLang="en-US">
                <a:latin typeface="Times New Roman" charset="0"/>
                <a:ea typeface="ＭＳ Ｐゴシック" charset="-128"/>
              </a:rPr>
              <a:t>E. Carrying out procedures outside the scope of practice may be considered:</a:t>
            </a:r>
            <a:endParaRPr lang="en-US" altLang="en-US" b="1">
              <a:latin typeface="Times New Roman" charset="0"/>
              <a:ea typeface="ＭＳ Ｐゴシック" charset="-128"/>
            </a:endParaRPr>
          </a:p>
          <a:p>
            <a:r>
              <a:rPr lang="en-US" altLang="en-US">
                <a:latin typeface="Times New Roman" charset="0"/>
                <a:ea typeface="ＭＳ Ｐゴシック" charset="-128"/>
              </a:rPr>
              <a:t>	1. Negligence</a:t>
            </a:r>
          </a:p>
          <a:p>
            <a:r>
              <a:rPr lang="en-US" altLang="en-US">
                <a:latin typeface="Times New Roman" charset="0"/>
                <a:ea typeface="ＭＳ Ｐゴシック" charset="-128"/>
              </a:rPr>
              <a:t>	2. Criminal offense</a:t>
            </a:r>
          </a:p>
          <a:p>
            <a:r>
              <a:rPr lang="en-US" altLang="en-US">
                <a:latin typeface="Times New Roman" charset="0"/>
                <a:ea typeface="ＭＳ Ｐゴシック" charset="-128"/>
              </a:rPr>
              <a:t>F. Do not confuse scope of practice with standards of care, which are what a reasonable EMT in a similar situation would do.</a:t>
            </a:r>
            <a:endParaRPr lang="en-US" altLang="en-US" b="1">
              <a:latin typeface="Times New Roman" charset="0"/>
              <a:ea typeface="ＭＳ Ｐゴシック"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4613E0D-8B2F-1048-98B0-318E4DC65614}" type="slidenum">
              <a:rPr lang="en-US" altLang="en-US" sz="1200"/>
              <a:pPr eaLnBrk="1" hangingPunct="1"/>
              <a:t>40</a:t>
            </a:fld>
            <a:endParaRPr lang="en-US" altLang="en-US" sz="1200"/>
          </a:p>
        </p:txBody>
      </p:sp>
    </p:spTree>
    <p:extLst>
      <p:ext uri="{BB962C8B-B14F-4D97-AF65-F5344CB8AC3E}">
        <p14:creationId xmlns:p14="http://schemas.microsoft.com/office/powerpoint/2010/main" val="2106214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IX. Standards of Care</a:t>
            </a:r>
          </a:p>
          <a:p>
            <a:r>
              <a:rPr lang="en-US" altLang="en-US">
                <a:latin typeface="Times New Roman" charset="0"/>
                <a:ea typeface="ＭＳ Ｐゴシック" charset="-128"/>
              </a:rPr>
              <a:t>A. The manner in which you must act or behave is called the standard of care.</a:t>
            </a:r>
            <a:endParaRPr lang="en-US" altLang="en-US" b="1">
              <a:latin typeface="Times New Roman" charset="0"/>
              <a:ea typeface="ＭＳ Ｐゴシック" charset="-128"/>
            </a:endParaRPr>
          </a:p>
          <a:p>
            <a:r>
              <a:rPr lang="en-US" altLang="en-US">
                <a:latin typeface="Times New Roman" charset="0"/>
                <a:ea typeface="ＭＳ Ｐゴシック" charset="-128"/>
              </a:rPr>
              <a:t>B. The law requires you to act or behave toward other individuals in a definite, definable way, regardless of the activity involved.</a:t>
            </a:r>
            <a:endParaRPr lang="en-US" altLang="en-US" b="1">
              <a:latin typeface="Times New Roman" charset="0"/>
              <a:ea typeface="ＭＳ Ｐゴシック" charset="-128"/>
            </a:endParaRPr>
          </a:p>
          <a:p>
            <a:r>
              <a:rPr lang="en-US" altLang="en-US">
                <a:latin typeface="Times New Roman" charset="0"/>
                <a:ea typeface="ＭＳ Ｐゴシック" charset="-128"/>
              </a:rPr>
              <a:t>C. Generally speaking, you must be concerned about the safety and welfare of others when your behavior or activities can potentially cause others injury or harm.</a:t>
            </a:r>
            <a:endParaRPr lang="en-US" altLang="en-US" b="1">
              <a:latin typeface="Times New Roman" charset="0"/>
              <a:ea typeface="ＭＳ Ｐゴシック"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B78E71-7A61-B748-BA66-3646DA734ACF}" type="slidenum">
              <a:rPr lang="en-US" altLang="en-US" sz="1200"/>
              <a:pPr eaLnBrk="1" hangingPunct="1"/>
              <a:t>41</a:t>
            </a:fld>
            <a:endParaRPr lang="en-US" altLang="en-US" sz="1200"/>
          </a:p>
        </p:txBody>
      </p:sp>
    </p:spTree>
    <p:extLst>
      <p:ext uri="{BB962C8B-B14F-4D97-AF65-F5344CB8AC3E}">
        <p14:creationId xmlns:p14="http://schemas.microsoft.com/office/powerpoint/2010/main" val="30815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D. Standard of care is established in many ways:</a:t>
            </a:r>
            <a:endParaRPr lang="en-US" altLang="en-US" b="1">
              <a:latin typeface="Times New Roman" charset="0"/>
              <a:ea typeface="ＭＳ Ｐゴシック" charset="-128"/>
            </a:endParaRPr>
          </a:p>
          <a:p>
            <a:r>
              <a:rPr lang="en-US" altLang="en-US">
                <a:latin typeface="Times New Roman" charset="0"/>
                <a:ea typeface="ＭＳ Ｐゴシック" charset="-128"/>
              </a:rPr>
              <a:t>	1. Standards imposed by local custom</a:t>
            </a:r>
          </a:p>
          <a:p>
            <a:r>
              <a:rPr lang="en-US" altLang="en-US">
                <a:latin typeface="Times New Roman" charset="0"/>
                <a:ea typeface="ＭＳ Ｐゴシック" charset="-128"/>
              </a:rPr>
              <a:t>		a. How a reasonably prudent person with similar training and experience would act under similar circumstances, with similar equipment, and in the same or similar place</a:t>
            </a:r>
          </a:p>
          <a:p>
            <a:r>
              <a:rPr lang="en-US" altLang="en-US">
                <a:latin typeface="Times New Roman" charset="0"/>
                <a:ea typeface="ＭＳ Ｐゴシック" charset="-128"/>
              </a:rPr>
              <a:t>	2. Standards imposed by law</a:t>
            </a:r>
          </a:p>
          <a:p>
            <a:r>
              <a:rPr lang="en-US" altLang="en-US">
                <a:latin typeface="Times New Roman" charset="0"/>
                <a:ea typeface="ＭＳ Ｐゴシック" charset="-128"/>
              </a:rPr>
              <a:t>		a. Standards of emergency medical care may be imposed by statutes, ordinances, administrative regulation, or case law.</a:t>
            </a:r>
          </a:p>
          <a:p>
            <a:r>
              <a:rPr lang="en-US" altLang="en-US">
                <a:latin typeface="Times New Roman" charset="0"/>
                <a:ea typeface="ＭＳ Ｐゴシック" charset="-128"/>
              </a:rPr>
              <a:t>		b. Be familiar with the particular legal standards in your state.</a:t>
            </a:r>
          </a:p>
          <a:p>
            <a:r>
              <a:rPr lang="en-US" altLang="en-US">
                <a:latin typeface="Times New Roman" charset="0"/>
                <a:ea typeface="ＭＳ Ｐゴシック" charset="-128"/>
              </a:rPr>
              <a:t>	3. Professional or institutional standards</a:t>
            </a:r>
          </a:p>
          <a:p>
            <a:r>
              <a:rPr lang="en-US" altLang="en-US">
                <a:latin typeface="Times New Roman" charset="0"/>
                <a:ea typeface="ＭＳ Ｐゴシック" charset="-128"/>
              </a:rPr>
              <a:t>		a. Recommendations published by organizations and societies that are involved in emergency medical care</a:t>
            </a:r>
          </a:p>
          <a:p>
            <a:r>
              <a:rPr lang="en-US" altLang="en-US">
                <a:latin typeface="Times New Roman" charset="0"/>
                <a:ea typeface="ＭＳ Ｐゴシック" charset="-128"/>
              </a:rPr>
              <a:t>		b. Specific rules and procedures of the EMS service, ambulance service, or organization to which you are attached</a:t>
            </a:r>
          </a:p>
          <a:p>
            <a:r>
              <a:rPr lang="en-US" altLang="en-US">
                <a:latin typeface="Times New Roman" charset="0"/>
                <a:ea typeface="ＭＳ Ｐゴシック" charset="-128"/>
              </a:rPr>
              <a:t>		c. An example of a professional standard is the American Heart Association</a:t>
            </a:r>
            <a:r>
              <a:rPr lang="ja-JP" altLang="en-US">
                <a:latin typeface="Times New Roman" charset="0"/>
                <a:ea typeface="ＭＳ Ｐゴシック" charset="-128"/>
              </a:rPr>
              <a:t>’</a:t>
            </a:r>
            <a:r>
              <a:rPr lang="en-US" altLang="ja-JP">
                <a:latin typeface="Times New Roman" charset="0"/>
                <a:ea typeface="ＭＳ Ｐゴシック" charset="-128"/>
              </a:rPr>
              <a:t>s standards for BLS and CPR.</a:t>
            </a:r>
          </a:p>
          <a:p>
            <a:r>
              <a:rPr lang="en-US" altLang="en-US">
                <a:latin typeface="Times New Roman" charset="0"/>
                <a:ea typeface="ＭＳ Ｐゴシック" charset="-128"/>
              </a:rPr>
              <a:t>	4. Standards imposed by textbooks</a:t>
            </a:r>
          </a:p>
          <a:p>
            <a:r>
              <a:rPr lang="en-US" altLang="en-US">
                <a:latin typeface="Times New Roman" charset="0"/>
                <a:ea typeface="ＭＳ Ｐゴシック" charset="-128"/>
              </a:rPr>
              <a:t>		a. Most textbooks follow the standards established by the National Highway Traffic Safety Administration (NHTSA).</a:t>
            </a:r>
          </a:p>
          <a:p>
            <a:r>
              <a:rPr lang="en-US" altLang="en-US">
                <a:latin typeface="Times New Roman" charset="0"/>
                <a:ea typeface="ＭＳ Ｐゴシック" charset="-128"/>
              </a:rPr>
              <a:t>		b. These textbooks are often recognized as contributing to the standard of care that is followed by EMTs.</a:t>
            </a:r>
          </a:p>
          <a:p>
            <a:r>
              <a:rPr lang="en-US" altLang="en-US">
                <a:latin typeface="Times New Roman" charset="0"/>
                <a:ea typeface="ＭＳ Ｐゴシック" charset="-128"/>
              </a:rPr>
              <a:t>		c. Local protocols or state standards may differ. The EMT is always bound to follow local protocols.</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735F73-5F50-0246-A995-E9171F68394E}" type="slidenum">
              <a:rPr lang="en-US" altLang="en-US" sz="1200"/>
              <a:pPr eaLnBrk="1" hangingPunct="1"/>
              <a:t>42</a:t>
            </a:fld>
            <a:endParaRPr lang="en-US" altLang="en-US" sz="1200"/>
          </a:p>
        </p:txBody>
      </p:sp>
    </p:spTree>
    <p:extLst>
      <p:ext uri="{BB962C8B-B14F-4D97-AF65-F5344CB8AC3E}">
        <p14:creationId xmlns:p14="http://schemas.microsoft.com/office/powerpoint/2010/main" val="375591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5. Standards imposed by states</a:t>
            </a:r>
          </a:p>
          <a:p>
            <a:r>
              <a:rPr lang="en-US" altLang="en-US">
                <a:latin typeface="Times New Roman" charset="0"/>
                <a:ea typeface="ＭＳ Ｐゴシック" charset="-128"/>
              </a:rPr>
              <a:t>	a. Medical Practices Act</a:t>
            </a:r>
          </a:p>
          <a:p>
            <a:r>
              <a:rPr lang="en-US" altLang="en-US">
                <a:latin typeface="Times New Roman" charset="0"/>
                <a:ea typeface="ＭＳ Ｐゴシック" charset="-128"/>
              </a:rPr>
              <a:t>		i. In some states, the EMT is exempt from the licensure requirements of the Medical Practices Act because an EMT is regarded as a nonmedical professional.</a:t>
            </a:r>
          </a:p>
          <a:p>
            <a:r>
              <a:rPr lang="en-US" altLang="en-US">
                <a:latin typeface="Times New Roman" charset="0"/>
                <a:ea typeface="ＭＳ Ｐゴシック" charset="-128"/>
              </a:rPr>
              <a:t>	b. Certification and licensure</a:t>
            </a:r>
          </a:p>
          <a:p>
            <a:r>
              <a:rPr lang="en-US" altLang="en-US">
                <a:latin typeface="Times New Roman" charset="0"/>
                <a:ea typeface="ＭＳ Ｐゴシック" charset="-128"/>
              </a:rPr>
              <a:t>		i. Certification is the process by which an individual, institution, or program is evaluated and recognized as meeting predetermined standards to ensure safe and ethical care.</a:t>
            </a:r>
          </a:p>
          <a:p>
            <a:r>
              <a:rPr lang="en-US" altLang="en-US">
                <a:latin typeface="Times New Roman" charset="0"/>
                <a:ea typeface="ＭＳ Ｐゴシック" charset="-128"/>
              </a:rPr>
              <a:t>		ii. Licensure is the process by which a competent authority, usually the state, grants permission to practice a job, trade, or profession.</a:t>
            </a:r>
          </a:p>
          <a:p>
            <a:r>
              <a:rPr lang="en-US" altLang="en-US">
                <a:latin typeface="Times New Roman" charset="0"/>
                <a:ea typeface="ＭＳ Ｐゴシック" charset="-128"/>
              </a:rPr>
              <a:t>		iii. Credentialing is an established process to determine the qualifications necessary to be allowed to practice a particular profession, or to function as an organization.</a:t>
            </a:r>
          </a:p>
          <a:p>
            <a:endParaRPr lang="en-US" altLang="en-US">
              <a:latin typeface="Times New Roman" charset="0"/>
              <a:ea typeface="ＭＳ Ｐゴシック" charset="-128"/>
            </a:endParaRPr>
          </a:p>
          <a:p>
            <a:endParaRPr lang="en-US" altLang="en-US">
              <a:latin typeface="Times New Roman" charset="0"/>
              <a:ea typeface="ＭＳ Ｐゴシック"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131D7FB-CCA4-D747-B906-310DA7EC395F}" type="slidenum">
              <a:rPr lang="en-US" altLang="en-US" sz="1200"/>
              <a:pPr eaLnBrk="1" hangingPunct="1"/>
              <a:t>43</a:t>
            </a:fld>
            <a:endParaRPr lang="en-US" altLang="en-US" sz="1200"/>
          </a:p>
        </p:txBody>
      </p:sp>
    </p:spTree>
    <p:extLst>
      <p:ext uri="{BB962C8B-B14F-4D97-AF65-F5344CB8AC3E}">
        <p14:creationId xmlns:p14="http://schemas.microsoft.com/office/powerpoint/2010/main" val="1114254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 Duty to Act</a:t>
            </a:r>
          </a:p>
          <a:p>
            <a:r>
              <a:rPr lang="en-US" altLang="en-US">
                <a:latin typeface="Times New Roman" charset="0"/>
                <a:ea typeface="ＭＳ Ｐゴシック" charset="-128"/>
              </a:rPr>
              <a:t>A. Duty to act is an individual</a:t>
            </a:r>
            <a:r>
              <a:rPr lang="ja-JP" altLang="en-US">
                <a:latin typeface="Times New Roman" charset="0"/>
                <a:ea typeface="ＭＳ Ｐゴシック" charset="-128"/>
              </a:rPr>
              <a:t>’</a:t>
            </a:r>
            <a:r>
              <a:rPr lang="en-US" altLang="ja-JP">
                <a:latin typeface="Times New Roman" charset="0"/>
                <a:ea typeface="ＭＳ Ｐゴシック" charset="-128"/>
              </a:rPr>
              <a:t>s responsibility to provide patient care.</a:t>
            </a:r>
            <a:endParaRPr lang="en-US" altLang="ja-JP" b="1">
              <a:latin typeface="Times New Roman" charset="0"/>
              <a:ea typeface="ＭＳ Ｐゴシック" charset="-128"/>
            </a:endParaRPr>
          </a:p>
          <a:p>
            <a:r>
              <a:rPr lang="en-US" altLang="en-US">
                <a:latin typeface="Times New Roman" charset="0"/>
                <a:ea typeface="ＭＳ Ｐゴシック" charset="-128"/>
              </a:rPr>
              <a:t>B. Responsibility comes from either statute or function. A bystander is under no obligation to assist a stranger in distress; there is no duty to act.</a:t>
            </a:r>
            <a:endParaRPr lang="en-US" altLang="en-US" b="1">
              <a:latin typeface="Times New Roman" charset="0"/>
              <a:ea typeface="ＭＳ Ｐゴシック" charset="-128"/>
            </a:endParaRPr>
          </a:p>
          <a:p>
            <a:r>
              <a:rPr lang="en-US" altLang="en-US">
                <a:latin typeface="Times New Roman" charset="0"/>
                <a:ea typeface="ＭＳ Ｐゴシック" charset="-128"/>
              </a:rPr>
              <a:t>C. Once your ambulance responds to a call or treatment is begun, you have a legal duty to act.</a:t>
            </a:r>
            <a:endParaRPr lang="en-US" altLang="en-US" b="1">
              <a:latin typeface="Times New Roman" charset="0"/>
              <a:ea typeface="ＭＳ Ｐゴシック" charset="-128"/>
            </a:endParaRPr>
          </a:p>
          <a:p>
            <a:r>
              <a:rPr lang="en-US" altLang="en-US">
                <a:latin typeface="Times New Roman" charset="0"/>
                <a:ea typeface="ＭＳ Ｐゴシック" charset="-128"/>
              </a:rPr>
              <a:t>D. In most cases, if you are off duty and come upon a crash, you are not legally obligated to stop and assist patients.</a:t>
            </a:r>
            <a:endParaRPr lang="en-US" altLang="en-US" b="1">
              <a:latin typeface="Times New Roman" charset="0"/>
              <a:ea typeface="ＭＳ Ｐゴシック" charset="-128"/>
            </a:endParaRPr>
          </a:p>
          <a:p>
            <a:r>
              <a:rPr lang="en-US" altLang="en-US">
                <a:latin typeface="Times New Roman" charset="0"/>
                <a:ea typeface="ＭＳ Ｐゴシック" charset="-128"/>
              </a:rPr>
              <a:t>	1. There may be some circumstances where this is not true, and you should be familiar with the laws and policies that apply in your service area.</a:t>
            </a:r>
          </a:p>
          <a:p>
            <a:r>
              <a:rPr lang="en-US" altLang="en-US">
                <a:latin typeface="Times New Roman" charset="0"/>
                <a:ea typeface="ＭＳ Ｐゴシック" charset="-128"/>
              </a:rPr>
              <a:t>	2. If you choose to intervene while off duty, you much continue to provide care until an equal or higher medical authority assumes care.</a:t>
            </a:r>
          </a:p>
          <a:p>
            <a:endParaRPr lang="en-US" altLang="en-US">
              <a:latin typeface="Times New Roman" charset="0"/>
              <a:ea typeface="ＭＳ Ｐゴシック"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DFD1A6A-7958-644F-B40F-30E532981898}" type="slidenum">
              <a:rPr lang="en-US" altLang="en-US" sz="1200"/>
              <a:pPr eaLnBrk="1" hangingPunct="1"/>
              <a:t>44</a:t>
            </a:fld>
            <a:endParaRPr lang="en-US" altLang="en-US" sz="1200"/>
          </a:p>
        </p:txBody>
      </p:sp>
    </p:spTree>
    <p:extLst>
      <p:ext uri="{BB962C8B-B14F-4D97-AF65-F5344CB8AC3E}">
        <p14:creationId xmlns:p14="http://schemas.microsoft.com/office/powerpoint/2010/main" val="12254923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XI. Negligence</a:t>
            </a:r>
          </a:p>
          <a:p>
            <a:r>
              <a:rPr lang="en-US" altLang="en-US">
                <a:latin typeface="Times New Roman" charset="0"/>
                <a:ea typeface="ＭＳ Ｐゴシック" charset="-128"/>
              </a:rPr>
              <a:t>A. Negligence is the failure to provide the same care that a person with similar training would provide in the same or similar situation.</a:t>
            </a:r>
            <a:endParaRPr lang="en-US" altLang="en-US" b="1">
              <a:latin typeface="Times New Roman" charset="0"/>
              <a:ea typeface="ＭＳ Ｐゴシック"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30B20B-895A-2249-8033-490D2516B1C1}" type="slidenum">
              <a:rPr lang="en-US" altLang="en-US" sz="1200"/>
              <a:pPr eaLnBrk="1" hangingPunct="1"/>
              <a:t>45</a:t>
            </a:fld>
            <a:endParaRPr lang="en-US" altLang="en-US" sz="1200"/>
          </a:p>
        </p:txBody>
      </p:sp>
    </p:spTree>
    <p:extLst>
      <p:ext uri="{BB962C8B-B14F-4D97-AF65-F5344CB8AC3E}">
        <p14:creationId xmlns:p14="http://schemas.microsoft.com/office/powerpoint/2010/main" val="334923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B. All four of the following factors must be present for the legal doctrine of negligence to apply and for a plaintiff to prevail in a lawsuit against an EMS service or provider:</a:t>
            </a:r>
            <a:endParaRPr lang="en-US" altLang="en-US" b="1">
              <a:latin typeface="Times New Roman" charset="0"/>
              <a:ea typeface="ＭＳ Ｐゴシック" charset="-128"/>
            </a:endParaRPr>
          </a:p>
          <a:p>
            <a:r>
              <a:rPr lang="en-US" altLang="en-US">
                <a:latin typeface="Times New Roman" charset="0"/>
                <a:ea typeface="ＭＳ Ｐゴシック" charset="-128"/>
              </a:rPr>
              <a:t>	1. Duty</a:t>
            </a:r>
          </a:p>
          <a:p>
            <a:r>
              <a:rPr lang="en-US" altLang="en-US">
                <a:latin typeface="Times New Roman" charset="0"/>
                <a:ea typeface="ＭＳ Ｐゴシック" charset="-128"/>
              </a:rPr>
              <a:t>		a. The obligation to provide care</a:t>
            </a:r>
          </a:p>
          <a:p>
            <a:r>
              <a:rPr lang="en-US" altLang="en-US">
                <a:latin typeface="Times New Roman" charset="0"/>
                <a:ea typeface="ＭＳ Ｐゴシック" charset="-128"/>
              </a:rPr>
              <a:t>	2. Breach of duty</a:t>
            </a:r>
          </a:p>
          <a:p>
            <a:r>
              <a:rPr lang="en-US" altLang="en-US">
                <a:latin typeface="Times New Roman" charset="0"/>
                <a:ea typeface="ＭＳ Ｐゴシック" charset="-128"/>
              </a:rPr>
              <a:t>		a. The EMT does not act within an expected and reasonable standard of care.</a:t>
            </a:r>
          </a:p>
          <a:p>
            <a:r>
              <a:rPr lang="en-US" altLang="en-US">
                <a:latin typeface="Times New Roman" charset="0"/>
                <a:ea typeface="ＭＳ Ｐゴシック" charset="-128"/>
              </a:rPr>
              <a:t>	3. Damages</a:t>
            </a:r>
          </a:p>
          <a:p>
            <a:r>
              <a:rPr lang="en-US" altLang="en-US">
                <a:latin typeface="Times New Roman" charset="0"/>
                <a:ea typeface="ＭＳ Ｐゴシック" charset="-128"/>
              </a:rPr>
              <a:t>		a. A patient is physically or psychologically harmed in some noticeable way.</a:t>
            </a:r>
          </a:p>
          <a:p>
            <a:r>
              <a:rPr lang="en-US" altLang="en-US">
                <a:latin typeface="Times New Roman" charset="0"/>
                <a:ea typeface="ＭＳ Ｐゴシック" charset="-128"/>
              </a:rPr>
              <a:t>	4. Causation</a:t>
            </a:r>
          </a:p>
          <a:p>
            <a:r>
              <a:rPr lang="en-US" altLang="en-US">
                <a:latin typeface="Times New Roman" charset="0"/>
                <a:ea typeface="ＭＳ Ｐゴシック" charset="-128"/>
              </a:rPr>
              <a:t>		a. A cause-and-effect relationship between a breach of duty and the damages suffered by the patient</a:t>
            </a:r>
          </a:p>
          <a:p>
            <a:r>
              <a:rPr lang="en-US" altLang="en-US">
                <a:latin typeface="Times New Roman" charset="0"/>
                <a:ea typeface="ＭＳ Ｐゴシック" charset="-128"/>
              </a:rPr>
              <a:t>C. Negligence falls under the general category known as torts. Torts are civil wrongs—for example, defamation of character and invasion of privacy.</a:t>
            </a:r>
            <a:endParaRPr lang="en-US" altLang="en-US" b="1">
              <a:latin typeface="Times New Roman" charset="0"/>
              <a:ea typeface="ＭＳ Ｐゴシック"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A547A9-9788-3B44-A3CF-EE1B286EF8AA}" type="slidenum">
              <a:rPr lang="en-US" altLang="en-US" sz="1200"/>
              <a:pPr eaLnBrk="1" hangingPunct="1"/>
              <a:t>46</a:t>
            </a:fld>
            <a:endParaRPr lang="en-US" altLang="en-US" sz="1200"/>
          </a:p>
        </p:txBody>
      </p:sp>
    </p:spTree>
    <p:extLst>
      <p:ext uri="{BB962C8B-B14F-4D97-AF65-F5344CB8AC3E}">
        <p14:creationId xmlns:p14="http://schemas.microsoft.com/office/powerpoint/2010/main" val="505398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XII. Abandonment</a:t>
            </a:r>
          </a:p>
          <a:p>
            <a:r>
              <a:rPr lang="en-US" altLang="en-US">
                <a:latin typeface="Times New Roman" charset="0"/>
                <a:ea typeface="ＭＳ Ｐゴシック" charset="-128"/>
              </a:rPr>
              <a:t>A. Abandonment is the unilateral termination of care by the EMT without the patient</a:t>
            </a:r>
            <a:r>
              <a:rPr lang="ja-JP" altLang="en-US">
                <a:latin typeface="Times New Roman" charset="0"/>
                <a:ea typeface="ＭＳ Ｐゴシック" charset="-128"/>
              </a:rPr>
              <a:t>’</a:t>
            </a:r>
            <a:r>
              <a:rPr lang="en-US" altLang="ja-JP">
                <a:latin typeface="Times New Roman" charset="0"/>
                <a:ea typeface="ＭＳ Ｐゴシック" charset="-128"/>
              </a:rPr>
              <a:t>s consent and without making any provisions for care to be continued by a medical professional who is competent to provide care for the patient.</a:t>
            </a:r>
            <a:endParaRPr lang="en-US" altLang="ja-JP" b="1">
              <a:latin typeface="Times New Roman" charset="0"/>
              <a:ea typeface="ＭＳ Ｐゴシック" charset="-128"/>
            </a:endParaRPr>
          </a:p>
          <a:p>
            <a:r>
              <a:rPr lang="en-US" altLang="en-US">
                <a:latin typeface="Times New Roman" charset="0"/>
                <a:ea typeface="ＭＳ Ｐゴシック" charset="-128"/>
              </a:rPr>
              <a:t>B. Once care is started, you have assumed a duty that must not stop until an equally competent EMS provider assumes responsibility.</a:t>
            </a:r>
            <a:endParaRPr lang="en-US" altLang="en-US" b="1">
              <a:latin typeface="Times New Roman" charset="0"/>
              <a:ea typeface="ＭＳ Ｐゴシック" charset="-128"/>
            </a:endParaRPr>
          </a:p>
          <a:p>
            <a:r>
              <a:rPr lang="en-US" altLang="en-US">
                <a:latin typeface="Times New Roman" charset="0"/>
                <a:ea typeface="ＭＳ Ｐゴシック" charset="-128"/>
              </a:rPr>
              <a:t>C. Failure to perform that duty is a serious legal and ethical matter and can result in civil action against you.</a:t>
            </a:r>
            <a:endParaRPr lang="en-US" altLang="en-US" b="1">
              <a:latin typeface="Times New Roman" charset="0"/>
              <a:ea typeface="ＭＳ Ｐゴシック" charset="-128"/>
            </a:endParaRPr>
          </a:p>
          <a:p>
            <a:r>
              <a:rPr lang="en-US" altLang="en-US">
                <a:latin typeface="Times New Roman" charset="0"/>
                <a:ea typeface="ＭＳ Ｐゴシック" charset="-128"/>
              </a:rPr>
              <a:t>D. Abandonment may take place at the scene or in the emergency department where you are dropping off your patient.</a:t>
            </a:r>
            <a:endParaRPr lang="en-US" altLang="en-US" b="1">
              <a:latin typeface="Times New Roman" charset="0"/>
              <a:ea typeface="ＭＳ Ｐゴシック" charset="-128"/>
            </a:endParaRPr>
          </a:p>
          <a:p>
            <a:r>
              <a:rPr lang="en-US" altLang="en-US">
                <a:latin typeface="Times New Roman" charset="0"/>
                <a:ea typeface="ＭＳ Ｐゴシック" charset="-128"/>
              </a:rPr>
              <a:t>E. It is always a good idea for you to obtain a signature on your patient care record from the person accepting transfer of care at the hospital.</a:t>
            </a:r>
            <a:endParaRPr lang="en-US" altLang="en-US" b="1">
              <a:latin typeface="Times New Roman" charset="0"/>
              <a:ea typeface="ＭＳ Ｐゴシック"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957700-9A9C-874D-8B3A-27F400EDEA82}" type="slidenum">
              <a:rPr lang="en-US" altLang="en-US" sz="1200"/>
              <a:pPr eaLnBrk="1" hangingPunct="1"/>
              <a:t>47</a:t>
            </a:fld>
            <a:endParaRPr lang="en-US" altLang="en-US" sz="1200"/>
          </a:p>
        </p:txBody>
      </p:sp>
    </p:spTree>
    <p:extLst>
      <p:ext uri="{BB962C8B-B14F-4D97-AF65-F5344CB8AC3E}">
        <p14:creationId xmlns:p14="http://schemas.microsoft.com/office/powerpoint/2010/main" val="940395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XIII. Assault and Battery, and Kidnapping</a:t>
            </a:r>
          </a:p>
          <a:p>
            <a:r>
              <a:rPr lang="en-US" altLang="en-US">
                <a:latin typeface="Times New Roman" charset="0"/>
                <a:ea typeface="ＭＳ Ｐゴシック" charset="-128"/>
              </a:rPr>
              <a:t>A. Assault: unlawfully placing a person in fear of immediate bodily harm</a:t>
            </a:r>
            <a:endParaRPr lang="en-US" altLang="en-US" b="1">
              <a:latin typeface="Times New Roman" charset="0"/>
              <a:ea typeface="ＭＳ Ｐゴシック" charset="-128"/>
            </a:endParaRPr>
          </a:p>
          <a:p>
            <a:r>
              <a:rPr lang="en-US" altLang="en-US">
                <a:latin typeface="Times New Roman" charset="0"/>
                <a:ea typeface="ＭＳ Ｐゴシック" charset="-128"/>
              </a:rPr>
              <a:t>	1. Includes threatening to restrain a patient who does not want to be transported</a:t>
            </a:r>
          </a:p>
          <a:p>
            <a:r>
              <a:rPr lang="en-US" altLang="en-US">
                <a:latin typeface="Times New Roman" charset="0"/>
                <a:ea typeface="ＭＳ Ｐゴシック" charset="-128"/>
              </a:rPr>
              <a:t>B. Battery: unlawfully touching a person</a:t>
            </a:r>
            <a:endParaRPr lang="en-US" altLang="en-US" b="1">
              <a:latin typeface="Times New Roman" charset="0"/>
              <a:ea typeface="ＭＳ Ｐゴシック" charset="-128"/>
            </a:endParaRPr>
          </a:p>
          <a:p>
            <a:r>
              <a:rPr lang="en-US" altLang="en-US">
                <a:latin typeface="Times New Roman" charset="0"/>
                <a:ea typeface="ＭＳ Ｐゴシック" charset="-128"/>
              </a:rPr>
              <a:t>	1. Includes providing emergency care without consent</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B6C9B64-3B85-9049-9FC5-DD4425DC667B}" type="slidenum">
              <a:rPr lang="en-US" altLang="en-US" sz="1200"/>
              <a:pPr eaLnBrk="1" hangingPunct="1"/>
              <a:t>48</a:t>
            </a:fld>
            <a:endParaRPr lang="en-US" altLang="en-US" sz="1200"/>
          </a:p>
        </p:txBody>
      </p:sp>
    </p:spTree>
    <p:extLst>
      <p:ext uri="{BB962C8B-B14F-4D97-AF65-F5344CB8AC3E}">
        <p14:creationId xmlns:p14="http://schemas.microsoft.com/office/powerpoint/2010/main" val="1902741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C. Kidnapping: seizing, confining, abducting, or carrying away by force</a:t>
            </a:r>
            <a:endParaRPr lang="en-US" altLang="en-US" b="1">
              <a:latin typeface="Times New Roman" charset="0"/>
              <a:ea typeface="ＭＳ Ｐゴシック" charset="-128"/>
            </a:endParaRPr>
          </a:p>
          <a:p>
            <a:r>
              <a:rPr lang="en-US" altLang="en-US">
                <a:latin typeface="Times New Roman" charset="0"/>
                <a:ea typeface="ＭＳ Ｐゴシック" charset="-128"/>
              </a:rPr>
              <a:t>	1. Could include a situation where a patient is transported against his or her will</a:t>
            </a:r>
          </a:p>
          <a:p>
            <a:r>
              <a:rPr lang="en-US" altLang="en-US">
                <a:latin typeface="Times New Roman" charset="0"/>
                <a:ea typeface="ＭＳ Ｐゴシック" charset="-128"/>
              </a:rPr>
              <a:t>	2. A false imprisonment charge is more likely because EMTs are almost always acting in good faith to provide care.</a:t>
            </a:r>
          </a:p>
          <a:p>
            <a:r>
              <a:rPr lang="en-US" altLang="en-US">
                <a:latin typeface="Times New Roman" charset="0"/>
                <a:ea typeface="ＭＳ Ｐゴシック" charset="-128"/>
              </a:rPr>
              <a:t>	3. False imprisonment is the unauthorized confinement of a person.</a:t>
            </a:r>
          </a:p>
          <a:p>
            <a:r>
              <a:rPr lang="en-US" altLang="en-US">
                <a:latin typeface="Times New Roman" charset="0"/>
                <a:ea typeface="ＭＳ Ｐゴシック" charset="-128"/>
              </a:rPr>
              <a:t>D. Serious legal problems may arise in situations in which a patient has not given consent for treatment or transport.</a:t>
            </a:r>
            <a:endParaRPr lang="en-US" altLang="en-US" b="1">
              <a:latin typeface="Times New Roman" charset="0"/>
              <a:ea typeface="ＭＳ Ｐゴシック"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7739A9E-E2A5-AE49-AE35-0D68EAE1BFA8}" type="slidenum">
              <a:rPr lang="en-US" altLang="en-US" sz="1200"/>
              <a:pPr eaLnBrk="1" hangingPunct="1"/>
              <a:t>49</a:t>
            </a:fld>
            <a:endParaRPr lang="en-US" altLang="en-US" sz="1200"/>
          </a:p>
        </p:txBody>
      </p:sp>
    </p:spTree>
    <p:extLst>
      <p:ext uri="{BB962C8B-B14F-4D97-AF65-F5344CB8AC3E}">
        <p14:creationId xmlns:p14="http://schemas.microsoft.com/office/powerpoint/2010/main" val="119651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 Introduction</a:t>
            </a:r>
          </a:p>
          <a:p>
            <a:r>
              <a:rPr lang="en-US" altLang="en-US">
                <a:latin typeface="Times New Roman" charset="0"/>
                <a:ea typeface="ＭＳ Ｐゴシック" charset="-128"/>
              </a:rPr>
              <a:t>A. A basic principle of emergency care is to do no further harm.</a:t>
            </a:r>
            <a:endParaRPr lang="en-US" altLang="en-US" b="1">
              <a:latin typeface="Times New Roman" charset="0"/>
              <a:ea typeface="ＭＳ Ｐゴシック" charset="-128"/>
            </a:endParaRPr>
          </a:p>
          <a:p>
            <a:r>
              <a:rPr lang="en-US" altLang="en-US">
                <a:latin typeface="Times New Roman" charset="0"/>
                <a:ea typeface="ＭＳ Ｐゴシック" charset="-128"/>
              </a:rPr>
              <a:t>B. A health care provider usually avoids legal exposure if he or she acts:</a:t>
            </a:r>
            <a:endParaRPr lang="en-US" altLang="en-US" b="1">
              <a:latin typeface="Times New Roman" charset="0"/>
              <a:ea typeface="ＭＳ Ｐゴシック" charset="-128"/>
            </a:endParaRPr>
          </a:p>
          <a:p>
            <a:r>
              <a:rPr lang="en-US" altLang="en-US">
                <a:latin typeface="Times New Roman" charset="0"/>
                <a:ea typeface="ＭＳ Ｐゴシック" charset="-128"/>
              </a:rPr>
              <a:t>	1. In good faith</a:t>
            </a:r>
          </a:p>
          <a:p>
            <a:r>
              <a:rPr lang="en-US" altLang="en-US">
                <a:latin typeface="Times New Roman" charset="0"/>
                <a:ea typeface="ＭＳ Ｐゴシック" charset="-128"/>
              </a:rPr>
              <a:t>	2. According to an appropriate standard of care</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9305B7-811A-8445-8509-1D1D56E3400C}" type="slidenum">
              <a:rPr lang="en-US" altLang="en-US" sz="1200"/>
              <a:pPr eaLnBrk="1" hangingPunct="1"/>
              <a:t>5</a:t>
            </a:fld>
            <a:endParaRPr lang="en-US" altLang="en-US" sz="1200"/>
          </a:p>
        </p:txBody>
      </p:sp>
    </p:spTree>
    <p:extLst>
      <p:ext uri="{BB962C8B-B14F-4D97-AF65-F5344CB8AC3E}">
        <p14:creationId xmlns:p14="http://schemas.microsoft.com/office/powerpoint/2010/main" val="19342082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XIV. Defamation</a:t>
            </a:r>
          </a:p>
          <a:p>
            <a:r>
              <a:rPr lang="en-US" altLang="en-US">
                <a:latin typeface="Times New Roman" charset="0"/>
                <a:ea typeface="ＭＳ Ｐゴシック" charset="-128"/>
              </a:rPr>
              <a:t>A. Defamation: the communication of false information that damages a person</a:t>
            </a:r>
            <a:r>
              <a:rPr lang="ja-JP" altLang="en-US">
                <a:latin typeface="Times New Roman" charset="0"/>
                <a:ea typeface="ＭＳ Ｐゴシック" charset="-128"/>
              </a:rPr>
              <a:t>’</a:t>
            </a:r>
            <a:r>
              <a:rPr lang="en-US" altLang="ja-JP">
                <a:latin typeface="Times New Roman" charset="0"/>
                <a:ea typeface="ＭＳ Ｐゴシック" charset="-128"/>
              </a:rPr>
              <a:t>s reputation</a:t>
            </a:r>
            <a:endParaRPr lang="en-US" altLang="ja-JP" b="1">
              <a:latin typeface="Times New Roman" charset="0"/>
              <a:ea typeface="ＭＳ Ｐゴシック" charset="-128"/>
            </a:endParaRPr>
          </a:p>
          <a:p>
            <a:r>
              <a:rPr lang="en-US" altLang="en-US">
                <a:latin typeface="Times New Roman" charset="0"/>
                <a:ea typeface="ＭＳ Ｐゴシック" charset="-128"/>
              </a:rPr>
              <a:t>	1. Libel: written</a:t>
            </a:r>
          </a:p>
          <a:p>
            <a:r>
              <a:rPr lang="en-US" altLang="en-US">
                <a:latin typeface="Times New Roman" charset="0"/>
                <a:ea typeface="ＭＳ Ｐゴシック" charset="-128"/>
              </a:rPr>
              <a:t>	2. Slander: spoken</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878BF7E-2C27-4445-BC87-1D2FA46FE038}" type="slidenum">
              <a:rPr lang="en-US" altLang="en-US" sz="1200"/>
              <a:pPr eaLnBrk="1" hangingPunct="1"/>
              <a:t>50</a:t>
            </a:fld>
            <a:endParaRPr lang="en-US" altLang="en-US" sz="1200"/>
          </a:p>
        </p:txBody>
      </p:sp>
    </p:spTree>
    <p:extLst>
      <p:ext uri="{BB962C8B-B14F-4D97-AF65-F5344CB8AC3E}">
        <p14:creationId xmlns:p14="http://schemas.microsoft.com/office/powerpoint/2010/main" val="744548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B. Defamation could arise out of:</a:t>
            </a:r>
            <a:endParaRPr lang="en-US" altLang="en-US" b="1">
              <a:latin typeface="Times New Roman" charset="0"/>
              <a:ea typeface="ＭＳ Ｐゴシック" charset="-128"/>
            </a:endParaRPr>
          </a:p>
          <a:p>
            <a:r>
              <a:rPr lang="en-US" altLang="en-US">
                <a:latin typeface="Times New Roman" charset="0"/>
                <a:ea typeface="ＭＳ Ｐゴシック" charset="-128"/>
              </a:rPr>
              <a:t>	1. A false statement on a run report</a:t>
            </a:r>
          </a:p>
          <a:p>
            <a:r>
              <a:rPr lang="en-US" altLang="en-US">
                <a:latin typeface="Times New Roman" charset="0"/>
                <a:ea typeface="ＭＳ Ｐゴシック" charset="-128"/>
              </a:rPr>
              <a:t>	2. Inappropriate comments made on social media or during </a:t>
            </a:r>
            <a:r>
              <a:rPr lang="ja-JP" altLang="en-US">
                <a:latin typeface="Times New Roman" charset="0"/>
                <a:ea typeface="ＭＳ Ｐゴシック" charset="-128"/>
              </a:rPr>
              <a:t>“</a:t>
            </a:r>
            <a:r>
              <a:rPr lang="en-US" altLang="ja-JP">
                <a:latin typeface="Times New Roman" charset="0"/>
                <a:ea typeface="ＭＳ Ｐゴシック" charset="-128"/>
              </a:rPr>
              <a:t>station house</a:t>
            </a:r>
            <a:r>
              <a:rPr lang="ja-JP" altLang="en-US">
                <a:latin typeface="Times New Roman" charset="0"/>
                <a:ea typeface="ＭＳ Ｐゴシック" charset="-128"/>
              </a:rPr>
              <a:t>”</a:t>
            </a:r>
            <a:r>
              <a:rPr lang="en-US" altLang="ja-JP">
                <a:latin typeface="Times New Roman" charset="0"/>
                <a:ea typeface="ＭＳ Ｐゴシック" charset="-128"/>
              </a:rPr>
              <a:t> conversation</a:t>
            </a:r>
          </a:p>
          <a:p>
            <a:r>
              <a:rPr lang="en-US" altLang="en-US">
                <a:latin typeface="Times New Roman" charset="0"/>
                <a:ea typeface="ＭＳ Ｐゴシック" charset="-128"/>
              </a:rPr>
              <a:t>	3. Sharing </a:t>
            </a:r>
            <a:r>
              <a:rPr lang="ja-JP" altLang="en-US">
                <a:latin typeface="Times New Roman" charset="0"/>
                <a:ea typeface="ＭＳ Ｐゴシック" charset="-128"/>
              </a:rPr>
              <a:t>“</a:t>
            </a:r>
            <a:r>
              <a:rPr lang="en-US" altLang="ja-JP">
                <a:latin typeface="Times New Roman" charset="0"/>
                <a:ea typeface="ＭＳ Ｐゴシック" charset="-128"/>
              </a:rPr>
              <a:t>war stories</a:t>
            </a:r>
            <a:r>
              <a:rPr lang="ja-JP" altLang="en-US">
                <a:latin typeface="Times New Roman" charset="0"/>
                <a:ea typeface="ＭＳ Ｐゴシック" charset="-128"/>
              </a:rPr>
              <a:t>”</a:t>
            </a:r>
            <a:r>
              <a:rPr lang="en-US" altLang="ja-JP">
                <a:latin typeface="Times New Roman" charset="0"/>
                <a:ea typeface="ＭＳ Ｐゴシック" charset="-128"/>
              </a:rPr>
              <a:t> with friends, relatives, or neighbors</a:t>
            </a:r>
          </a:p>
          <a:p>
            <a:r>
              <a:rPr lang="en-US" altLang="en-US">
                <a:latin typeface="Times New Roman" charset="0"/>
                <a:ea typeface="ＭＳ Ｐゴシック" charset="-128"/>
              </a:rPr>
              <a:t>C. Be sure your run report and documentation is accurate, relevant, and factual.</a:t>
            </a:r>
            <a:endParaRPr lang="en-US" altLang="en-US" b="1">
              <a:latin typeface="Times New Roman" charset="0"/>
              <a:ea typeface="ＭＳ Ｐゴシック" charset="-128"/>
            </a:endParaRPr>
          </a:p>
          <a:p>
            <a:r>
              <a:rPr lang="en-US" altLang="en-US">
                <a:latin typeface="Times New Roman" charset="0"/>
                <a:ea typeface="ＭＳ Ｐゴシック" charset="-128"/>
              </a:rPr>
              <a:t>D. Communicate information about your patients only to authorized persons.</a:t>
            </a:r>
            <a:endParaRPr lang="en-US" altLang="en-US" b="1">
              <a:latin typeface="Times New Roman" charset="0"/>
              <a:ea typeface="ＭＳ Ｐゴシック"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CC54BE8-8058-1B4D-AD87-EDCB0C1530FF}" type="slidenum">
              <a:rPr lang="en-US" altLang="en-US" sz="1200"/>
              <a:pPr eaLnBrk="1" hangingPunct="1"/>
              <a:t>51</a:t>
            </a:fld>
            <a:endParaRPr lang="en-US" altLang="en-US" sz="1200"/>
          </a:p>
        </p:txBody>
      </p:sp>
    </p:spTree>
    <p:extLst>
      <p:ext uri="{BB962C8B-B14F-4D97-AF65-F5344CB8AC3E}">
        <p14:creationId xmlns:p14="http://schemas.microsoft.com/office/powerpoint/2010/main" val="2454117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XV. Good Samaritan Laws and Immunity</a:t>
            </a:r>
          </a:p>
          <a:p>
            <a:r>
              <a:rPr lang="en-US" altLang="en-US">
                <a:latin typeface="Times New Roman" charset="0"/>
                <a:ea typeface="ＭＳ Ｐゴシック" charset="-128"/>
              </a:rPr>
              <a:t>A. Good Samaritan laws are based on the common law principle that when you reasonably help another person, you should not be held liable for errors or omissions that are made in giving care.</a:t>
            </a:r>
          </a:p>
          <a:p>
            <a:r>
              <a:rPr lang="en-US" altLang="en-US">
                <a:latin typeface="Times New Roman" charset="0"/>
                <a:ea typeface="ＭＳ Ｐゴシック" charset="-128"/>
              </a:rPr>
              <a:t>B. To be protected by provisions of Good Samaritan law, several conditions must generally be met:</a:t>
            </a:r>
          </a:p>
          <a:p>
            <a:r>
              <a:rPr lang="en-US" altLang="en-US">
                <a:latin typeface="Times New Roman" charset="0"/>
                <a:ea typeface="ＭＳ Ｐゴシック" charset="-128"/>
              </a:rPr>
              <a:t>	1. You acted in good faith in rendering care.</a:t>
            </a:r>
          </a:p>
          <a:p>
            <a:r>
              <a:rPr lang="en-US" altLang="en-US">
                <a:latin typeface="Times New Roman" charset="0"/>
                <a:ea typeface="ＭＳ Ｐゴシック" charset="-128"/>
              </a:rPr>
              <a:t>	2. You rendered care without expectation of compensation.</a:t>
            </a:r>
          </a:p>
          <a:p>
            <a:r>
              <a:rPr lang="en-US" altLang="en-US">
                <a:latin typeface="Times New Roman" charset="0"/>
                <a:ea typeface="ＭＳ Ｐゴシック" charset="-128"/>
              </a:rPr>
              <a:t>	3. You acted within the scope of your training.</a:t>
            </a:r>
          </a:p>
          <a:p>
            <a:r>
              <a:rPr lang="en-US" altLang="en-US">
                <a:latin typeface="Times New Roman" charset="0"/>
                <a:ea typeface="ＭＳ Ｐゴシック" charset="-128"/>
              </a:rPr>
              <a:t>	4. You did not act in a grossly negligent manner.</a:t>
            </a:r>
          </a:p>
          <a:p>
            <a:endParaRPr lang="en-US" altLang="en-US">
              <a:latin typeface="Times New Roman" charset="0"/>
              <a:ea typeface="ＭＳ Ｐゴシック"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F57DBA-AA27-D742-9B6B-D9B560D2A0C7}" type="slidenum">
              <a:rPr lang="en-US" altLang="en-US" sz="1200"/>
              <a:pPr eaLnBrk="1" hangingPunct="1"/>
              <a:t>52</a:t>
            </a:fld>
            <a:endParaRPr lang="en-US" altLang="en-US" sz="1200"/>
          </a:p>
        </p:txBody>
      </p:sp>
    </p:spTree>
    <p:extLst>
      <p:ext uri="{BB962C8B-B14F-4D97-AF65-F5344CB8AC3E}">
        <p14:creationId xmlns:p14="http://schemas.microsoft.com/office/powerpoint/2010/main" val="14662262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C. Gross negligence: conduct that constitutes a willful or reckless disregard for a duty or standard of care</a:t>
            </a:r>
            <a:endParaRPr lang="en-US" altLang="en-US" b="1">
              <a:latin typeface="Times New Roman" charset="0"/>
              <a:ea typeface="ＭＳ Ｐゴシック" charset="-128"/>
            </a:endParaRPr>
          </a:p>
          <a:p>
            <a:r>
              <a:rPr lang="en-US" altLang="en-US">
                <a:latin typeface="Times New Roman" charset="0"/>
                <a:ea typeface="ＭＳ Ｐゴシック" charset="-128"/>
              </a:rPr>
              <a:t>D. Another group of laws grants immunity from liability to official EMS providers, such as EMTs, in some circumstances.</a:t>
            </a:r>
            <a:endParaRPr lang="en-US" altLang="en-US" b="1">
              <a:latin typeface="Times New Roman" charset="0"/>
              <a:ea typeface="ＭＳ Ｐゴシック" charset="-128"/>
            </a:endParaRPr>
          </a:p>
          <a:p>
            <a:r>
              <a:rPr lang="en-US" altLang="en-US">
                <a:latin typeface="Times New Roman" charset="0"/>
                <a:ea typeface="ＭＳ Ｐゴシック" charset="-128"/>
              </a:rPr>
              <a:t>	1. These laws do not provide immunity when injury or damage is caused by gross negligence or willful misconduct.</a:t>
            </a:r>
          </a:p>
          <a:p>
            <a:r>
              <a:rPr lang="en-US" altLang="en-US">
                <a:latin typeface="Times New Roman" charset="0"/>
                <a:ea typeface="ＭＳ Ｐゴシック" charset="-128"/>
              </a:rPr>
              <a:t>E. The laws vary; consult with your medical director for more information about the laws in your area.</a:t>
            </a:r>
            <a:endParaRPr lang="en-US" altLang="en-US" b="1">
              <a:latin typeface="Times New Roman" charset="0"/>
              <a:ea typeface="ＭＳ Ｐゴシック"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461F10-B8A8-5746-B3CD-AE49D1033D18}" type="slidenum">
              <a:rPr lang="en-US" altLang="en-US" sz="1200"/>
              <a:pPr eaLnBrk="1" hangingPunct="1"/>
              <a:t>53</a:t>
            </a:fld>
            <a:endParaRPr lang="en-US" altLang="en-US" sz="1200"/>
          </a:p>
        </p:txBody>
      </p:sp>
    </p:spTree>
    <p:extLst>
      <p:ext uri="{BB962C8B-B14F-4D97-AF65-F5344CB8AC3E}">
        <p14:creationId xmlns:p14="http://schemas.microsoft.com/office/powerpoint/2010/main" val="4892470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XVI. Records and Reports</a:t>
            </a:r>
          </a:p>
          <a:p>
            <a:r>
              <a:rPr lang="en-US" altLang="en-US">
                <a:latin typeface="Times New Roman" charset="0"/>
                <a:ea typeface="ＭＳ Ｐゴシック" charset="-128"/>
              </a:rPr>
              <a:t>A. You should compile a complete and accurate record of all incidents involving sick or injured patients.</a:t>
            </a:r>
            <a:endParaRPr lang="en-US" altLang="en-US" b="1">
              <a:latin typeface="Times New Roman" charset="0"/>
              <a:ea typeface="ＭＳ Ｐゴシック" charset="-128"/>
            </a:endParaRPr>
          </a:p>
          <a:p>
            <a:r>
              <a:rPr lang="en-US" altLang="en-US">
                <a:latin typeface="Times New Roman" charset="0"/>
                <a:ea typeface="ＭＳ Ｐゴシック" charset="-128"/>
              </a:rPr>
              <a:t>B. Such a record is an important safeguard against legal complications.</a:t>
            </a:r>
            <a:endParaRPr lang="en-US" altLang="en-US" b="1">
              <a:latin typeface="Times New Roman" charset="0"/>
              <a:ea typeface="ＭＳ Ｐゴシック" charset="-128"/>
            </a:endParaRPr>
          </a:p>
          <a:p>
            <a:r>
              <a:rPr lang="en-US" altLang="en-US">
                <a:latin typeface="Times New Roman" charset="0"/>
                <a:ea typeface="ＭＳ Ｐゴシック" charset="-128"/>
              </a:rPr>
              <a:t>C. The courts</a:t>
            </a:r>
            <a:r>
              <a:rPr lang="ja-JP" altLang="en-US">
                <a:latin typeface="Times New Roman" charset="0"/>
                <a:ea typeface="ＭＳ Ｐゴシック" charset="-128"/>
              </a:rPr>
              <a:t>’</a:t>
            </a:r>
            <a:r>
              <a:rPr lang="en-US" altLang="ja-JP">
                <a:latin typeface="Times New Roman" charset="0"/>
                <a:ea typeface="ＭＳ Ｐゴシック" charset="-128"/>
              </a:rPr>
              <a:t> perception of records and reports:</a:t>
            </a:r>
            <a:endParaRPr lang="en-US" altLang="ja-JP" b="1">
              <a:latin typeface="Times New Roman" charset="0"/>
              <a:ea typeface="ＭＳ Ｐゴシック" charset="-128"/>
            </a:endParaRPr>
          </a:p>
          <a:p>
            <a:r>
              <a:rPr lang="en-US" altLang="en-US">
                <a:latin typeface="Times New Roman" charset="0"/>
                <a:ea typeface="ＭＳ Ｐゴシック" charset="-128"/>
              </a:rPr>
              <a:t>	1. If an action or procedure was not recorded on the written report, it was not performed.</a:t>
            </a:r>
          </a:p>
          <a:p>
            <a:r>
              <a:rPr lang="en-US" altLang="en-US">
                <a:latin typeface="Times New Roman" charset="0"/>
                <a:ea typeface="ＭＳ Ｐゴシック" charset="-128"/>
              </a:rPr>
              <a:t>	2. Incomplete or untidy reports are evidence of incomplete or inexpert emergency medical care.</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029F49-7AB2-E146-B749-964E4FA1FCDD}" type="slidenum">
              <a:rPr lang="en-US" altLang="en-US" sz="1200"/>
              <a:pPr eaLnBrk="1" hangingPunct="1"/>
              <a:t>54</a:t>
            </a:fld>
            <a:endParaRPr lang="en-US" altLang="en-US" sz="1200"/>
          </a:p>
        </p:txBody>
      </p:sp>
    </p:spTree>
    <p:extLst>
      <p:ext uri="{BB962C8B-B14F-4D97-AF65-F5344CB8AC3E}">
        <p14:creationId xmlns:p14="http://schemas.microsoft.com/office/powerpoint/2010/main" val="598143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D. The National EMS Information System (NEMSIS) provides the ability to collect, store, and share standardized EMS data throughout the United States.</a:t>
            </a:r>
            <a:endParaRPr lang="en-US" altLang="en-US" b="1">
              <a:latin typeface="Times New Roman" charset="0"/>
              <a:ea typeface="ＭＳ Ｐゴシック" charset="-128"/>
            </a:endParaRPr>
          </a:p>
          <a:p>
            <a:r>
              <a:rPr lang="en-US" altLang="en-US">
                <a:latin typeface="Times New Roman" charset="0"/>
                <a:ea typeface="ＭＳ Ｐゴシック" charset="-128"/>
              </a:rPr>
              <a:t>	1. Used to improve the speed and accuracy of data collection</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59C6DB-0A52-C24B-9DBC-A69A00A56260}" type="slidenum">
              <a:rPr lang="en-US" altLang="en-US" sz="1200"/>
              <a:pPr eaLnBrk="1" hangingPunct="1"/>
              <a:t>55</a:t>
            </a:fld>
            <a:endParaRPr lang="en-US" altLang="en-US" sz="1200"/>
          </a:p>
        </p:txBody>
      </p:sp>
    </p:spTree>
    <p:extLst>
      <p:ext uri="{BB962C8B-B14F-4D97-AF65-F5344CB8AC3E}">
        <p14:creationId xmlns:p14="http://schemas.microsoft.com/office/powerpoint/2010/main" val="2781227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XVII. Special Mandatory Reporting Requirements</a:t>
            </a:r>
          </a:p>
          <a:p>
            <a:r>
              <a:rPr lang="en-US" altLang="en-US">
                <a:latin typeface="Times New Roman" charset="0"/>
                <a:ea typeface="ＭＳ Ｐゴシック" charset="-128"/>
              </a:rPr>
              <a:t>A. Most states have a reporting obligation for certain individuals, ranging from physicians to any person.</a:t>
            </a:r>
            <a:endParaRPr lang="en-US" altLang="en-US" b="1">
              <a:latin typeface="Times New Roman" charset="0"/>
              <a:ea typeface="ＭＳ Ｐゴシック" charset="-128"/>
            </a:endParaRPr>
          </a:p>
          <a:p>
            <a:r>
              <a:rPr lang="en-US" altLang="en-US">
                <a:latin typeface="Times New Roman" charset="0"/>
                <a:ea typeface="ＭＳ Ｐゴシック" charset="-128"/>
              </a:rPr>
              <a:t>B. The following special mandatory reporting requirements may vary from state to state:</a:t>
            </a:r>
            <a:endParaRPr lang="en-US" altLang="en-US" b="1">
              <a:latin typeface="Times New Roman" charset="0"/>
              <a:ea typeface="ＭＳ Ｐゴシック" charset="-128"/>
            </a:endParaRPr>
          </a:p>
          <a:p>
            <a:r>
              <a:rPr lang="en-US" altLang="en-US">
                <a:latin typeface="Times New Roman" charset="0"/>
                <a:ea typeface="ＭＳ Ｐゴシック" charset="-128"/>
              </a:rPr>
              <a:t>	1. Abuse</a:t>
            </a:r>
          </a:p>
          <a:p>
            <a:r>
              <a:rPr lang="en-US" altLang="en-US">
                <a:latin typeface="Times New Roman" charset="0"/>
                <a:ea typeface="ＭＳ Ｐゴシック" charset="-128"/>
              </a:rPr>
              <a:t>		a. Children</a:t>
            </a:r>
          </a:p>
          <a:p>
            <a:r>
              <a:rPr lang="en-US" altLang="en-US">
                <a:latin typeface="Times New Roman" charset="0"/>
                <a:ea typeface="ＭＳ Ｐゴシック" charset="-128"/>
              </a:rPr>
              <a:t>		b. Older people</a:t>
            </a:r>
          </a:p>
          <a:p>
            <a:r>
              <a:rPr lang="en-US" altLang="en-US">
                <a:latin typeface="Times New Roman" charset="0"/>
                <a:ea typeface="ＭＳ Ｐゴシック" charset="-128"/>
              </a:rPr>
              <a:t>		c. </a:t>
            </a:r>
            <a:r>
              <a:rPr lang="ja-JP" altLang="en-US">
                <a:latin typeface="Times New Roman" charset="0"/>
                <a:ea typeface="ＭＳ Ｐゴシック" charset="-128"/>
              </a:rPr>
              <a:t>“</a:t>
            </a:r>
            <a:r>
              <a:rPr lang="en-US" altLang="ja-JP">
                <a:latin typeface="Times New Roman" charset="0"/>
                <a:ea typeface="ＭＳ Ｐゴシック" charset="-128"/>
              </a:rPr>
              <a:t>At-risk</a:t>
            </a:r>
            <a:r>
              <a:rPr lang="ja-JP" altLang="en-US">
                <a:latin typeface="Times New Roman" charset="0"/>
                <a:ea typeface="ＭＳ Ｐゴシック" charset="-128"/>
              </a:rPr>
              <a:t>”</a:t>
            </a:r>
            <a:r>
              <a:rPr lang="en-US" altLang="ja-JP">
                <a:latin typeface="Times New Roman" charset="0"/>
                <a:ea typeface="ＭＳ Ｐゴシック" charset="-128"/>
              </a:rPr>
              <a:t> adults</a:t>
            </a:r>
          </a:p>
          <a:p>
            <a:r>
              <a:rPr lang="en-US" altLang="en-US">
                <a:latin typeface="Times New Roman" charset="0"/>
                <a:ea typeface="ＭＳ Ｐゴシック" charset="-128"/>
              </a:rPr>
              <a:t>	2. Injury during commission of a felony</a:t>
            </a:r>
          </a:p>
          <a:p>
            <a:r>
              <a:rPr lang="en-US" altLang="en-US">
                <a:latin typeface="Times New Roman" charset="0"/>
                <a:ea typeface="ＭＳ Ｐゴシック" charset="-128"/>
              </a:rPr>
              <a:t>	3. Drug-related injuries</a:t>
            </a:r>
          </a:p>
          <a:p>
            <a:r>
              <a:rPr lang="en-US" altLang="en-US">
                <a:latin typeface="Times New Roman" charset="0"/>
                <a:ea typeface="ＭＳ Ｐゴシック" charset="-128"/>
              </a:rPr>
              <a:t>	4. Childbirth</a:t>
            </a: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A5767A-EB22-3D42-8B4F-C9D8D9D190E8}" type="slidenum">
              <a:rPr lang="en-US" altLang="en-US" sz="1200"/>
              <a:pPr eaLnBrk="1" hangingPunct="1"/>
              <a:t>56</a:t>
            </a:fld>
            <a:endParaRPr lang="en-US" altLang="en-US" sz="1200"/>
          </a:p>
        </p:txBody>
      </p:sp>
    </p:spTree>
    <p:extLst>
      <p:ext uri="{BB962C8B-B14F-4D97-AF65-F5344CB8AC3E}">
        <p14:creationId xmlns:p14="http://schemas.microsoft.com/office/powerpoint/2010/main" val="14844921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5. Attempted suicides</a:t>
            </a:r>
          </a:p>
          <a:p>
            <a:r>
              <a:rPr lang="en-US" altLang="en-US">
                <a:latin typeface="Times New Roman" charset="0"/>
                <a:ea typeface="ＭＳ Ｐゴシック" charset="-128"/>
              </a:rPr>
              <a:t>6. Dog bites</a:t>
            </a:r>
          </a:p>
          <a:p>
            <a:r>
              <a:rPr lang="en-US" altLang="en-US">
                <a:latin typeface="Times New Roman" charset="0"/>
                <a:ea typeface="ＭＳ Ｐゴシック" charset="-128"/>
              </a:rPr>
              <a:t>7. Certain communicable diseases</a:t>
            </a:r>
          </a:p>
          <a:p>
            <a:r>
              <a:rPr lang="en-US" altLang="en-US">
                <a:latin typeface="Times New Roman" charset="0"/>
                <a:ea typeface="ＭＳ Ｐゴシック" charset="-128"/>
              </a:rPr>
              <a:t>8. Assaults</a:t>
            </a:r>
          </a:p>
          <a:p>
            <a:r>
              <a:rPr lang="en-US" altLang="en-US">
                <a:latin typeface="Times New Roman" charset="0"/>
                <a:ea typeface="ＭＳ Ｐゴシック" charset="-128"/>
              </a:rPr>
              <a:t>9. Domestic violence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E0D55B8-EAE4-9C46-9E25-8E7A7F4A5BAC}" type="slidenum">
              <a:rPr lang="en-US" altLang="en-US" sz="1200"/>
              <a:pPr eaLnBrk="1" hangingPunct="1"/>
              <a:t>57</a:t>
            </a:fld>
            <a:endParaRPr lang="en-US" altLang="en-US" sz="1200"/>
          </a:p>
        </p:txBody>
      </p:sp>
    </p:spTree>
    <p:extLst>
      <p:ext uri="{BB962C8B-B14F-4D97-AF65-F5344CB8AC3E}">
        <p14:creationId xmlns:p14="http://schemas.microsoft.com/office/powerpoint/2010/main" val="3939659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10. Sexual assault or rape</a:t>
            </a:r>
          </a:p>
          <a:p>
            <a:r>
              <a:rPr lang="en-US" altLang="en-US">
                <a:latin typeface="Times New Roman" charset="0"/>
                <a:ea typeface="ＭＳ Ｐゴシック" charset="-128"/>
              </a:rPr>
              <a:t>11. Exposures to infectious disease</a:t>
            </a:r>
          </a:p>
          <a:p>
            <a:r>
              <a:rPr lang="en-US" altLang="en-US">
                <a:latin typeface="Times New Roman" charset="0"/>
                <a:ea typeface="ＭＳ Ｐゴシック" charset="-128"/>
              </a:rPr>
              <a:t>12. Transport of patients in restraints</a:t>
            </a:r>
          </a:p>
          <a:p>
            <a:r>
              <a:rPr lang="en-US" altLang="en-US">
                <a:latin typeface="Times New Roman" charset="0"/>
                <a:ea typeface="ＭＳ Ｐゴシック" charset="-128"/>
              </a:rPr>
              <a:t>13. Scene of a crime</a:t>
            </a:r>
          </a:p>
          <a:p>
            <a:r>
              <a:rPr lang="en-US" altLang="en-US">
                <a:latin typeface="Times New Roman" charset="0"/>
                <a:ea typeface="ＭＳ Ｐゴシック" charset="-128"/>
              </a:rPr>
              <a:t>14. The deceased</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D84E72-5241-834C-97B0-D2EADF34F3E3}" type="slidenum">
              <a:rPr lang="en-US" altLang="en-US" sz="1200"/>
              <a:pPr eaLnBrk="1" hangingPunct="1"/>
              <a:t>58</a:t>
            </a:fld>
            <a:endParaRPr lang="en-US" altLang="en-US" sz="1200"/>
          </a:p>
        </p:txBody>
      </p:sp>
    </p:spTree>
    <p:extLst>
      <p:ext uri="{BB962C8B-B14F-4D97-AF65-F5344CB8AC3E}">
        <p14:creationId xmlns:p14="http://schemas.microsoft.com/office/powerpoint/2010/main" val="693789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XVIII. Ethical Responsibilities</a:t>
            </a:r>
          </a:p>
          <a:p>
            <a:r>
              <a:rPr lang="en-US" altLang="en-US">
                <a:latin typeface="Times New Roman" charset="0"/>
                <a:ea typeface="ＭＳ Ｐゴシック" charset="-128"/>
              </a:rPr>
              <a:t>A. In addition to legal duties, EMTs have certain ethical responsibilities as health care providers.</a:t>
            </a:r>
            <a:endParaRPr lang="en-US" altLang="en-US" b="1">
              <a:latin typeface="Times New Roman" charset="0"/>
              <a:ea typeface="ＭＳ Ｐゴシック" charset="-128"/>
            </a:endParaRPr>
          </a:p>
          <a:p>
            <a:r>
              <a:rPr lang="en-US" altLang="en-US">
                <a:latin typeface="Times New Roman" charset="0"/>
                <a:ea typeface="ＭＳ Ｐゴシック" charset="-128"/>
              </a:rPr>
              <a:t>B. These responsibilities are to themselves, their coworkers, the public, and the patient.</a:t>
            </a:r>
            <a:endParaRPr lang="en-US" altLang="en-US" b="1">
              <a:latin typeface="Times New Roman" charset="0"/>
              <a:ea typeface="ＭＳ Ｐゴシック" charset="-128"/>
            </a:endParaRPr>
          </a:p>
          <a:p>
            <a:r>
              <a:rPr lang="en-US" altLang="en-US">
                <a:latin typeface="Times New Roman" charset="0"/>
                <a:ea typeface="ＭＳ Ｐゴシック" charset="-128"/>
              </a:rPr>
              <a:t>C. Ethics is the philosophy of right and wrong, moral duties, and ideal professional behavior.</a:t>
            </a:r>
            <a:endParaRPr lang="en-US" altLang="en-US" b="1">
              <a:latin typeface="Times New Roman" charset="0"/>
              <a:ea typeface="ＭＳ Ｐゴシック" charset="-128"/>
            </a:endParaRPr>
          </a:p>
          <a:p>
            <a:r>
              <a:rPr lang="en-US" altLang="en-US">
                <a:latin typeface="Times New Roman" charset="0"/>
                <a:ea typeface="ＭＳ Ｐゴシック" charset="-128"/>
              </a:rPr>
              <a:t>D. Morality is the code of conduct affecting character, conduct, and conscience.</a:t>
            </a:r>
            <a:endParaRPr lang="en-US" altLang="en-US" b="1">
              <a:latin typeface="Times New Roman" charset="0"/>
              <a:ea typeface="ＭＳ Ｐゴシック" charset="-128"/>
            </a:endParaRPr>
          </a:p>
          <a:p>
            <a:r>
              <a:rPr lang="en-US" altLang="en-US">
                <a:latin typeface="Times New Roman" charset="0"/>
                <a:ea typeface="ＭＳ Ｐゴシック" charset="-128"/>
              </a:rPr>
              <a:t>E. Bioethics specifically addresses ethical issues that arise in the practice of health care.</a:t>
            </a:r>
            <a:endParaRPr lang="en-US" altLang="en-US" b="1">
              <a:latin typeface="Times New Roman" charset="0"/>
              <a:ea typeface="ＭＳ Ｐゴシック"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7EF1C9-7363-DD40-AEE8-B50AD75044F7}" type="slidenum">
              <a:rPr lang="en-US" altLang="en-US" sz="1200"/>
              <a:pPr eaLnBrk="1" hangingPunct="1"/>
              <a:t>59</a:t>
            </a:fld>
            <a:endParaRPr lang="en-US" altLang="en-US" sz="1200"/>
          </a:p>
        </p:txBody>
      </p:sp>
    </p:spTree>
    <p:extLst>
      <p:ext uri="{BB962C8B-B14F-4D97-AF65-F5344CB8AC3E}">
        <p14:creationId xmlns:p14="http://schemas.microsoft.com/office/powerpoint/2010/main" val="182656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C. Emergency medical care, or immediate care or treatment, is often provided by an EMT.</a:t>
            </a:r>
            <a:endParaRPr lang="en-US" altLang="en-US" b="1">
              <a:latin typeface="Times New Roman" charset="0"/>
              <a:ea typeface="ＭＳ Ｐゴシック" charset="-128"/>
            </a:endParaRPr>
          </a:p>
          <a:p>
            <a:r>
              <a:rPr lang="en-US" altLang="en-US">
                <a:latin typeface="Times New Roman" charset="0"/>
                <a:ea typeface="ＭＳ Ｐゴシック" charset="-128"/>
              </a:rPr>
              <a:t>	1. First link in the chain of prehospital care</a:t>
            </a:r>
          </a:p>
          <a:p>
            <a:r>
              <a:rPr lang="en-US" altLang="en-US">
                <a:latin typeface="Times New Roman" charset="0"/>
                <a:ea typeface="ＭＳ Ｐゴシック" charset="-128"/>
              </a:rPr>
              <a:t>D. Providing competent emergency medical care that conforms with the standard of care taught to you will help you avoid both civil and criminal actions.</a:t>
            </a:r>
            <a:endParaRPr lang="en-US" altLang="en-US" b="1">
              <a:latin typeface="Times New Roman" charset="0"/>
              <a:ea typeface="ＭＳ Ｐゴシック" charset="-128"/>
            </a:endParaRPr>
          </a:p>
          <a:p>
            <a:r>
              <a:rPr lang="en-US" altLang="en-US">
                <a:latin typeface="Times New Roman" charset="0"/>
                <a:ea typeface="ＭＳ Ｐゴシック" charset="-128"/>
              </a:rPr>
              <a:t>E. Even when emergency medical care is properly rendered, there are times when you may be sued by a patient seeking monetary compensation.</a:t>
            </a:r>
            <a:endParaRPr lang="en-US" altLang="en-US" b="1">
              <a:latin typeface="Times New Roman" charset="0"/>
              <a:ea typeface="ＭＳ Ｐゴシック" charset="-128"/>
            </a:endParaRPr>
          </a:p>
          <a:p>
            <a:endParaRPr lang="en-US" altLang="en-US">
              <a:latin typeface="Times New Roman" charset="0"/>
              <a:ea typeface="ＭＳ Ｐゴシック"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EEC569-5882-4740-9DA2-ACC03910C5FC}" type="slidenum">
              <a:rPr lang="en-US" altLang="en-US" sz="1200"/>
              <a:pPr eaLnBrk="1" hangingPunct="1"/>
              <a:t>6</a:t>
            </a:fld>
            <a:endParaRPr lang="en-US" altLang="en-US" sz="1200"/>
          </a:p>
        </p:txBody>
      </p:sp>
    </p:spTree>
    <p:extLst>
      <p:ext uri="{BB962C8B-B14F-4D97-AF65-F5344CB8AC3E}">
        <p14:creationId xmlns:p14="http://schemas.microsoft.com/office/powerpoint/2010/main" val="17773199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F. EMTs will encounter ethical dilemmas.</a:t>
            </a:r>
            <a:endParaRPr lang="en-US" altLang="en-US" b="1">
              <a:latin typeface="Times New Roman" charset="0"/>
              <a:ea typeface="ＭＳ Ｐゴシック" charset="-128"/>
            </a:endParaRPr>
          </a:p>
          <a:p>
            <a:r>
              <a:rPr lang="en-US" altLang="en-US">
                <a:latin typeface="Times New Roman" charset="0"/>
                <a:ea typeface="ＭＳ Ｐゴシック" charset="-128"/>
              </a:rPr>
              <a:t>G. Such dilemmas will require you to evaluate and apply ethical standards</a:t>
            </a:r>
            <a:endParaRPr lang="en-US" altLang="en-US" b="1">
              <a:latin typeface="Times New Roman" charset="0"/>
              <a:ea typeface="ＭＳ Ｐゴシック" charset="-128"/>
            </a:endParaRPr>
          </a:p>
          <a:p>
            <a:r>
              <a:rPr lang="en-US" altLang="en-US">
                <a:latin typeface="Times New Roman" charset="0"/>
                <a:ea typeface="ＭＳ Ｐゴシック" charset="-128"/>
              </a:rPr>
              <a:t>	1. Your own</a:t>
            </a:r>
          </a:p>
          <a:p>
            <a:r>
              <a:rPr lang="en-US" altLang="en-US">
                <a:latin typeface="Times New Roman" charset="0"/>
                <a:ea typeface="ＭＳ Ｐゴシック" charset="-128"/>
              </a:rPr>
              <a:t>	2. Those of the profession</a:t>
            </a:r>
          </a:p>
          <a:p>
            <a:r>
              <a:rPr lang="en-US" altLang="en-US">
                <a:latin typeface="Times New Roman" charset="0"/>
                <a:ea typeface="ＭＳ Ｐゴシック" charset="-128"/>
              </a:rPr>
              <a:t>H. Allow rules, laws, and policies to guide your decision making.</a:t>
            </a:r>
            <a:endParaRPr lang="en-US" altLang="en-US" b="1">
              <a:latin typeface="Times New Roman" charset="0"/>
              <a:ea typeface="ＭＳ Ｐゴシック" charset="-128"/>
            </a:endParaRPr>
          </a:p>
          <a:p>
            <a:r>
              <a:rPr lang="en-US" altLang="en-US">
                <a:latin typeface="Times New Roman" charset="0"/>
                <a:ea typeface="ＭＳ Ｐゴシック" charset="-128"/>
              </a:rPr>
              <a:t>I. Be honest in your reporting.</a:t>
            </a:r>
            <a:endParaRPr lang="en-US" altLang="en-US" b="1">
              <a:latin typeface="Times New Roman" charset="0"/>
              <a:ea typeface="ＭＳ Ｐゴシック" charset="-128"/>
            </a:endParaRPr>
          </a:p>
          <a:p>
            <a:r>
              <a:rPr lang="en-US" altLang="en-US">
                <a:latin typeface="Times New Roman" charset="0"/>
                <a:ea typeface="ＭＳ Ｐゴシック" charset="-128"/>
              </a:rPr>
              <a:t>J. Keep accurate records.</a:t>
            </a:r>
            <a:endParaRPr lang="en-US" altLang="en-US" b="1">
              <a:latin typeface="Times New Roman" charset="0"/>
              <a:ea typeface="ＭＳ Ｐゴシック"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99433C-FD76-C44B-A11F-779898B66249}" type="slidenum">
              <a:rPr lang="en-US" altLang="en-US" sz="1200"/>
              <a:pPr eaLnBrk="1" hangingPunct="1"/>
              <a:t>60</a:t>
            </a:fld>
            <a:endParaRPr lang="en-US" altLang="en-US" sz="1200"/>
          </a:p>
        </p:txBody>
      </p:sp>
    </p:spTree>
    <p:extLst>
      <p:ext uri="{BB962C8B-B14F-4D97-AF65-F5344CB8AC3E}">
        <p14:creationId xmlns:p14="http://schemas.microsoft.com/office/powerpoint/2010/main" val="8247845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XIX. The EMT in Court</a:t>
            </a:r>
          </a:p>
          <a:p>
            <a:r>
              <a:rPr lang="en-US" altLang="en-US">
                <a:latin typeface="Times New Roman" charset="0"/>
                <a:ea typeface="ＭＳ Ｐゴシック" charset="-128"/>
              </a:rPr>
              <a:t>A. You can end up in court as:</a:t>
            </a:r>
            <a:endParaRPr lang="en-US" altLang="en-US" b="1">
              <a:latin typeface="Times New Roman" charset="0"/>
              <a:ea typeface="ＭＳ Ｐゴシック" charset="-128"/>
            </a:endParaRPr>
          </a:p>
          <a:p>
            <a:r>
              <a:rPr lang="en-US" altLang="en-US">
                <a:latin typeface="Times New Roman" charset="0"/>
                <a:ea typeface="ＭＳ Ｐゴシック" charset="-128"/>
              </a:rPr>
              <a:t>	1. A witness</a:t>
            </a:r>
          </a:p>
          <a:p>
            <a:r>
              <a:rPr lang="en-US" altLang="en-US">
                <a:latin typeface="Times New Roman" charset="0"/>
                <a:ea typeface="ＭＳ Ｐゴシック" charset="-128"/>
              </a:rPr>
              <a:t>	2. A defendant</a:t>
            </a:r>
          </a:p>
          <a:p>
            <a:r>
              <a:rPr lang="en-US" altLang="en-US">
                <a:latin typeface="Times New Roman" charset="0"/>
                <a:ea typeface="ＭＳ Ｐゴシック" charset="-128"/>
              </a:rPr>
              <a:t>B. The case could be either civil or criminal.</a:t>
            </a:r>
            <a:endParaRPr lang="en-US" altLang="en-US" b="1">
              <a:latin typeface="Times New Roman" charset="0"/>
              <a:ea typeface="ＭＳ Ｐゴシック"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9B04DD-798F-2449-9614-E9D1B9B57CE1}" type="slidenum">
              <a:rPr lang="en-US" altLang="en-US" sz="1200"/>
              <a:pPr eaLnBrk="1" hangingPunct="1"/>
              <a:t>61</a:t>
            </a:fld>
            <a:endParaRPr lang="en-US" altLang="en-US" sz="1200"/>
          </a:p>
        </p:txBody>
      </p:sp>
    </p:spTree>
    <p:extLst>
      <p:ext uri="{BB962C8B-B14F-4D97-AF65-F5344CB8AC3E}">
        <p14:creationId xmlns:p14="http://schemas.microsoft.com/office/powerpoint/2010/main" val="1475282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C. Whenever you are subpoenaed to testify in any court proceeding, you should immediately notify:</a:t>
            </a:r>
            <a:endParaRPr lang="en-US" altLang="en-US" b="1">
              <a:latin typeface="Times New Roman" charset="0"/>
              <a:ea typeface="ＭＳ Ｐゴシック" charset="-128"/>
            </a:endParaRPr>
          </a:p>
          <a:p>
            <a:r>
              <a:rPr lang="en-US" altLang="en-US">
                <a:latin typeface="Times New Roman" charset="0"/>
                <a:ea typeface="ＭＳ Ｐゴシック" charset="-128"/>
              </a:rPr>
              <a:t>	1. Your service director</a:t>
            </a:r>
          </a:p>
          <a:p>
            <a:r>
              <a:rPr lang="en-US" altLang="en-US">
                <a:latin typeface="Times New Roman" charset="0"/>
                <a:ea typeface="ＭＳ Ｐゴシック" charset="-128"/>
              </a:rPr>
              <a:t>	2. Legal counsel</a:t>
            </a:r>
          </a:p>
          <a:p>
            <a:r>
              <a:rPr lang="en-US" altLang="en-US">
                <a:latin typeface="Times New Roman" charset="0"/>
                <a:ea typeface="ＭＳ Ｐゴシック" charset="-128"/>
              </a:rPr>
              <a:t>D. As a witness:</a:t>
            </a:r>
            <a:endParaRPr lang="en-US" altLang="en-US" b="1">
              <a:latin typeface="Times New Roman" charset="0"/>
              <a:ea typeface="ＭＳ Ｐゴシック" charset="-128"/>
            </a:endParaRPr>
          </a:p>
          <a:p>
            <a:r>
              <a:rPr lang="en-US" altLang="en-US">
                <a:latin typeface="Times New Roman" charset="0"/>
                <a:ea typeface="ＭＳ Ｐゴシック" charset="-128"/>
              </a:rPr>
              <a:t>	1. Remain neutral during your testimony.</a:t>
            </a:r>
          </a:p>
          <a:p>
            <a:r>
              <a:rPr lang="en-US" altLang="en-US">
                <a:latin typeface="Times New Roman" charset="0"/>
                <a:ea typeface="ＭＳ Ｐゴシック" charset="-128"/>
              </a:rPr>
              <a:t>	2. Review the run report before your court appearance.</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CBC038-251C-364D-9180-5D0A4AABA820}" type="slidenum">
              <a:rPr lang="en-US" altLang="en-US" sz="1200"/>
              <a:pPr eaLnBrk="1" hangingPunct="1"/>
              <a:t>62</a:t>
            </a:fld>
            <a:endParaRPr lang="en-US" altLang="en-US" sz="1200"/>
          </a:p>
        </p:txBody>
      </p:sp>
    </p:spTree>
    <p:extLst>
      <p:ext uri="{BB962C8B-B14F-4D97-AF65-F5344CB8AC3E}">
        <p14:creationId xmlns:p14="http://schemas.microsoft.com/office/powerpoint/2010/main" val="13118245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E. As a defendant, an attorney is required.</a:t>
            </a:r>
            <a:endParaRPr lang="en-US" altLang="en-US" b="1">
              <a:latin typeface="Times New Roman" charset="0"/>
              <a:ea typeface="ＭＳ Ｐゴシック" charset="-128"/>
            </a:endParaRPr>
          </a:p>
          <a:p>
            <a:r>
              <a:rPr lang="en-US" altLang="en-US">
                <a:latin typeface="Times New Roman" charset="0"/>
                <a:ea typeface="ＭＳ Ｐゴシック" charset="-128"/>
              </a:rPr>
              <a:t>	1. The attorney is generally supplied by your service in a civil suit.</a:t>
            </a:r>
          </a:p>
          <a:p>
            <a:r>
              <a:rPr lang="en-US" altLang="en-US">
                <a:latin typeface="Times New Roman" charset="0"/>
                <a:ea typeface="ＭＳ Ｐゴシック" charset="-128"/>
              </a:rPr>
              <a:t>F. Defenses may include:</a:t>
            </a:r>
            <a:endParaRPr lang="en-US" altLang="en-US" b="1">
              <a:latin typeface="Times New Roman" charset="0"/>
              <a:ea typeface="ＭＳ Ｐゴシック" charset="-128"/>
            </a:endParaRPr>
          </a:p>
          <a:p>
            <a:r>
              <a:rPr lang="en-US" altLang="en-US">
                <a:latin typeface="Times New Roman" charset="0"/>
                <a:ea typeface="ＭＳ Ｐゴシック" charset="-128"/>
              </a:rPr>
              <a:t>	1. Statute of limitations: the time within which a case must be commenced</a:t>
            </a:r>
          </a:p>
          <a:p>
            <a:r>
              <a:rPr lang="en-US" altLang="en-US">
                <a:latin typeface="Times New Roman" charset="0"/>
                <a:ea typeface="ＭＳ Ｐゴシック" charset="-128"/>
              </a:rPr>
              <a:t>	2. Governmental immunity: generally applied to municipalities or other governmental entities. If your service is covered by immunity, it may mean that you cannot be sued at all or that it would limit the amount of monetary judgment recovered.</a:t>
            </a:r>
          </a:p>
          <a:p>
            <a:r>
              <a:rPr lang="en-US" altLang="en-US">
                <a:latin typeface="Times New Roman" charset="0"/>
                <a:ea typeface="ＭＳ Ｐゴシック" charset="-128"/>
              </a:rPr>
              <a:t>	3. Contributory negligence: a legal defense that may be raised when the defendant feels that the conduct of the plaintiff somehow contributed to injuries or damages sustained by the plaintiff</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5734F7-03CC-7745-825C-D6137D7858E0}" type="slidenum">
              <a:rPr lang="en-US" altLang="en-US" sz="1200"/>
              <a:pPr eaLnBrk="1" hangingPunct="1"/>
              <a:t>63</a:t>
            </a:fld>
            <a:endParaRPr lang="en-US" altLang="en-US" sz="1200"/>
          </a:p>
        </p:txBody>
      </p:sp>
    </p:spTree>
    <p:extLst>
      <p:ext uri="{BB962C8B-B14F-4D97-AF65-F5344CB8AC3E}">
        <p14:creationId xmlns:p14="http://schemas.microsoft.com/office/powerpoint/2010/main" val="17686799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G. Discovery</a:t>
            </a:r>
          </a:p>
          <a:p>
            <a:r>
              <a:rPr lang="en-US" altLang="en-US">
                <a:latin typeface="Times New Roman" charset="0"/>
                <a:ea typeface="ＭＳ Ｐゴシック" charset="-128"/>
              </a:rPr>
              <a:t>	1. An opportunity for both sides to obtain more information to reach a better understanding of the case</a:t>
            </a:r>
          </a:p>
          <a:p>
            <a:r>
              <a:rPr lang="en-US" altLang="en-US">
                <a:latin typeface="Times New Roman" charset="0"/>
                <a:ea typeface="ＭＳ Ｐゴシック" charset="-128"/>
              </a:rPr>
              <a:t>	2. Two types of information gathering:</a:t>
            </a:r>
          </a:p>
          <a:p>
            <a:r>
              <a:rPr lang="en-US" altLang="en-US">
                <a:latin typeface="Times New Roman" charset="0"/>
                <a:ea typeface="ＭＳ Ｐゴシック" charset="-128"/>
              </a:rPr>
              <a:t>		a. Interrogatories (written requests or questions)</a:t>
            </a:r>
          </a:p>
          <a:p>
            <a:r>
              <a:rPr lang="en-US" altLang="en-US">
                <a:latin typeface="Times New Roman" charset="0"/>
                <a:ea typeface="ＭＳ Ｐゴシック" charset="-128"/>
              </a:rPr>
              <a:t>		b. Depositions (oral requests or questions)</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338D236-AA4A-C241-8F6D-72D7127CA069}" type="slidenum">
              <a:rPr lang="en-US" altLang="en-US" sz="1200"/>
              <a:pPr eaLnBrk="1" hangingPunct="1"/>
              <a:t>64</a:t>
            </a:fld>
            <a:endParaRPr lang="en-US" altLang="en-US" sz="1200"/>
          </a:p>
        </p:txBody>
      </p:sp>
    </p:spTree>
    <p:extLst>
      <p:ext uri="{BB962C8B-B14F-4D97-AF65-F5344CB8AC3E}">
        <p14:creationId xmlns:p14="http://schemas.microsoft.com/office/powerpoint/2010/main" val="7360005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H. Trial</a:t>
            </a:r>
            <a:endParaRPr lang="en-US" altLang="en-US" b="1">
              <a:latin typeface="Times New Roman" charset="0"/>
              <a:ea typeface="ＭＳ Ｐゴシック" charset="-128"/>
            </a:endParaRPr>
          </a:p>
          <a:p>
            <a:r>
              <a:rPr lang="en-US" altLang="en-US">
                <a:latin typeface="Times New Roman" charset="0"/>
                <a:ea typeface="ＭＳ Ｐゴシック" charset="-128"/>
              </a:rPr>
              <a:t>	1. Most cases are settled following the discovery phase during a settlement phase and do not go to trial.</a:t>
            </a:r>
          </a:p>
          <a:p>
            <a:r>
              <a:rPr lang="en-US" altLang="en-US">
                <a:latin typeface="Times New Roman" charset="0"/>
                <a:ea typeface="ＭＳ Ｐゴシック" charset="-128"/>
              </a:rPr>
              <a:t>	2. For those that go to trial, several types of damages may be awarded:</a:t>
            </a:r>
          </a:p>
          <a:p>
            <a:r>
              <a:rPr lang="en-US" altLang="en-US">
                <a:latin typeface="Times New Roman" charset="0"/>
                <a:ea typeface="ＭＳ Ｐゴシック" charset="-128"/>
              </a:rPr>
              <a:t>		a. Compensatory damages are intended to compensate the plaintiff for the injuries he or she sustained.</a:t>
            </a:r>
          </a:p>
          <a:p>
            <a:r>
              <a:rPr lang="en-US" altLang="en-US">
                <a:latin typeface="Times New Roman" charset="0"/>
                <a:ea typeface="ＭＳ Ｐゴシック" charset="-128"/>
              </a:rPr>
              <a:t>		b. Punitive damages are intended to deter the defendant from repeating the behavior and are reserved for cases where the defendant has acted intentionally or with a reckless disregard for the safety of the public. These damages are not commonly awarded in negligence cases.</a:t>
            </a:r>
          </a:p>
          <a:p>
            <a:endParaRPr lang="en-US" altLang="en-US">
              <a:latin typeface="Times New Roman" charset="0"/>
              <a:ea typeface="ＭＳ Ｐゴシック"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AE7992D-8434-4244-9833-D5A2949B9817}" type="slidenum">
              <a:rPr lang="en-US" altLang="en-US" sz="1200"/>
              <a:pPr eaLnBrk="1" hangingPunct="1"/>
              <a:t>65</a:t>
            </a:fld>
            <a:endParaRPr lang="en-US" altLang="en-US" sz="1200"/>
          </a:p>
        </p:txBody>
      </p:sp>
    </p:spTree>
    <p:extLst>
      <p:ext uri="{BB962C8B-B14F-4D97-AF65-F5344CB8AC3E}">
        <p14:creationId xmlns:p14="http://schemas.microsoft.com/office/powerpoint/2010/main" val="4558909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3. In most cases, if a judgment is rendered against you, your service or its insurance carrier will pay the judgment.</a:t>
            </a:r>
          </a:p>
          <a:p>
            <a:r>
              <a:rPr lang="en-US" altLang="en-US">
                <a:latin typeface="Times New Roman" charset="0"/>
                <a:ea typeface="ＭＳ Ｐゴシック" charset="-128"/>
              </a:rPr>
              <a:t>4. Any EMT charged with a criminal offense should secure the services of a highly experienced criminal attorney immediately.</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940675-49D3-804F-89C1-8A88C4DA45F0}" type="slidenum">
              <a:rPr lang="en-US" altLang="en-US" sz="1200"/>
              <a:pPr eaLnBrk="1" hangingPunct="1"/>
              <a:t>66</a:t>
            </a:fld>
            <a:endParaRPr lang="en-US" altLang="en-US" sz="1200"/>
          </a:p>
        </p:txBody>
      </p:sp>
    </p:spTree>
    <p:extLst>
      <p:ext uri="{BB962C8B-B14F-4D97-AF65-F5344CB8AC3E}">
        <p14:creationId xmlns:p14="http://schemas.microsoft.com/office/powerpoint/2010/main" val="20845067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573015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58223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II. Consent</a:t>
            </a:r>
          </a:p>
          <a:p>
            <a:r>
              <a:rPr lang="en-US" altLang="en-US">
                <a:latin typeface="Times New Roman" charset="0"/>
                <a:ea typeface="ＭＳ Ｐゴシック" charset="-128"/>
              </a:rPr>
              <a:t>A. Consent is permission to render care.</a:t>
            </a:r>
            <a:endParaRPr lang="en-US" altLang="en-US" b="1">
              <a:latin typeface="Times New Roman" charset="0"/>
              <a:ea typeface="ＭＳ Ｐゴシック" charset="-128"/>
            </a:endParaRPr>
          </a:p>
          <a:p>
            <a:r>
              <a:rPr lang="en-US" altLang="en-US">
                <a:latin typeface="Times New Roman" charset="0"/>
                <a:ea typeface="ＭＳ Ｐゴシック" charset="-128"/>
              </a:rPr>
              <a:t>B. A person must give consent for treatment.</a:t>
            </a:r>
            <a:endParaRPr lang="en-US" altLang="en-US" b="1">
              <a:latin typeface="Times New Roman" charset="0"/>
              <a:ea typeface="ＭＳ Ｐゴシック" charset="-128"/>
            </a:endParaRPr>
          </a:p>
          <a:p>
            <a:r>
              <a:rPr lang="en-US" altLang="en-US">
                <a:latin typeface="Times New Roman" charset="0"/>
                <a:ea typeface="ＭＳ Ｐゴシック" charset="-128"/>
              </a:rPr>
              <a:t>C. If the patient is conscious and rational, and capable of making informed decisions, he or she has the legal right to refuse care.</a:t>
            </a:r>
            <a:endParaRPr lang="en-US" altLang="en-US" b="1">
              <a:latin typeface="Times New Roman" charset="0"/>
              <a:ea typeface="ＭＳ Ｐゴシック"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16752F-6854-A041-9526-B2290A3C6749}" type="slidenum">
              <a:rPr lang="en-US" altLang="en-US" sz="1200"/>
              <a:pPr eaLnBrk="1" hangingPunct="1"/>
              <a:t>7</a:t>
            </a:fld>
            <a:endParaRPr lang="en-US" altLang="en-US" sz="1200"/>
          </a:p>
        </p:txBody>
      </p:sp>
    </p:spTree>
    <p:extLst>
      <p:ext uri="{BB962C8B-B14F-4D97-AF65-F5344CB8AC3E}">
        <p14:creationId xmlns:p14="http://schemas.microsoft.com/office/powerpoint/2010/main" val="206700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D. The foundation of consent is decision-making capacity.</a:t>
            </a:r>
            <a:endParaRPr lang="en-US" altLang="en-US" b="1">
              <a:latin typeface="Times New Roman" charset="0"/>
              <a:ea typeface="ＭＳ Ｐゴシック" charset="-128"/>
            </a:endParaRPr>
          </a:p>
          <a:p>
            <a:r>
              <a:rPr lang="en-US" altLang="en-US">
                <a:latin typeface="Times New Roman" charset="0"/>
                <a:ea typeface="ＭＳ Ｐゴシック" charset="-128"/>
              </a:rPr>
              <a:t>	1. The patient can understand and process the information provided.</a:t>
            </a:r>
          </a:p>
          <a:p>
            <a:r>
              <a:rPr lang="en-US" altLang="en-US">
                <a:latin typeface="Times New Roman" charset="0"/>
                <a:ea typeface="ＭＳ Ｐゴシック" charset="-128"/>
              </a:rPr>
              <a:t>	2. The patient can make an informed choice regarding medical care.</a:t>
            </a:r>
          </a:p>
          <a:p>
            <a:r>
              <a:rPr lang="en-US" altLang="en-US">
                <a:latin typeface="Times New Roman" charset="0"/>
                <a:ea typeface="ＭＳ Ｐゴシック" charset="-128"/>
              </a:rPr>
              <a:t>E. Patient autonomy is the patient</a:t>
            </a:r>
            <a:r>
              <a:rPr lang="ja-JP" altLang="en-US">
                <a:latin typeface="Times New Roman" charset="0"/>
                <a:ea typeface="ＭＳ Ｐゴシック" charset="-128"/>
              </a:rPr>
              <a:t>’</a:t>
            </a:r>
            <a:r>
              <a:rPr lang="en-US" altLang="ja-JP">
                <a:latin typeface="Times New Roman" charset="0"/>
                <a:ea typeface="ＭＳ Ｐゴシック" charset="-128"/>
              </a:rPr>
              <a:t>s right to make decisions about his or her health.</a:t>
            </a:r>
            <a:endParaRPr lang="en-US" altLang="ja-JP" b="1">
              <a:latin typeface="Times New Roman" charset="0"/>
              <a:ea typeface="ＭＳ Ｐゴシック" charset="-128"/>
            </a:endParaRPr>
          </a:p>
          <a:p>
            <a:r>
              <a:rPr lang="en-US" altLang="en-US">
                <a:latin typeface="Times New Roman" charset="0"/>
                <a:ea typeface="ＭＳ Ｐゴシック" charset="-128"/>
              </a:rPr>
              <a:t>F. In determining a patient</a:t>
            </a:r>
            <a:r>
              <a:rPr lang="ja-JP" altLang="en-US">
                <a:latin typeface="Times New Roman" charset="0"/>
                <a:ea typeface="ＭＳ Ｐゴシック" charset="-128"/>
              </a:rPr>
              <a:t>’</a:t>
            </a:r>
            <a:r>
              <a:rPr lang="en-US" altLang="ja-JP">
                <a:latin typeface="Times New Roman" charset="0"/>
                <a:ea typeface="ＭＳ Ｐゴシック" charset="-128"/>
              </a:rPr>
              <a:t>s decision-making capacity, consider these factors:</a:t>
            </a:r>
            <a:endParaRPr lang="en-US" altLang="ja-JP" b="1">
              <a:latin typeface="Times New Roman" charset="0"/>
              <a:ea typeface="ＭＳ Ｐゴシック" charset="-128"/>
            </a:endParaRPr>
          </a:p>
          <a:p>
            <a:r>
              <a:rPr lang="en-US" altLang="en-US">
                <a:latin typeface="Times New Roman" charset="0"/>
                <a:ea typeface="ＭＳ Ｐゴシック" charset="-128"/>
              </a:rPr>
              <a:t>	1. Is the patient</a:t>
            </a:r>
            <a:r>
              <a:rPr lang="ja-JP" altLang="en-US">
                <a:latin typeface="Times New Roman" charset="0"/>
                <a:ea typeface="ＭＳ Ｐゴシック" charset="-128"/>
              </a:rPr>
              <a:t>’</a:t>
            </a:r>
            <a:r>
              <a:rPr lang="en-US" altLang="ja-JP">
                <a:latin typeface="Times New Roman" charset="0"/>
                <a:ea typeface="ＭＳ Ｐゴシック" charset="-128"/>
              </a:rPr>
              <a:t>s intellectual capacity impaired by mental limitation or dementia?</a:t>
            </a:r>
          </a:p>
          <a:p>
            <a:r>
              <a:rPr lang="en-US" altLang="en-US">
                <a:latin typeface="Times New Roman" charset="0"/>
                <a:ea typeface="ＭＳ Ｐゴシック" charset="-128"/>
              </a:rPr>
              <a:t>	2. Is the patient of legal age (18 years in most states)?</a:t>
            </a:r>
          </a:p>
          <a:p>
            <a:r>
              <a:rPr lang="en-US" altLang="en-US">
                <a:latin typeface="Times New Roman" charset="0"/>
                <a:ea typeface="ＭＳ Ｐゴシック" charset="-128"/>
              </a:rPr>
              <a:t>	3. Is the patient impaired by alcohol, drugs, serious injury, or illness?</a:t>
            </a:r>
          </a:p>
          <a:p>
            <a:r>
              <a:rPr lang="en-US" altLang="en-US">
                <a:latin typeface="Times New Roman" charset="0"/>
                <a:ea typeface="ＭＳ Ｐゴシック" charset="-128"/>
              </a:rPr>
              <a:t>	4. Does the patient appear to be experiencing significant pain?</a:t>
            </a:r>
          </a:p>
          <a:p>
            <a:r>
              <a:rPr lang="en-US" altLang="en-US">
                <a:latin typeface="Times New Roman" charset="0"/>
                <a:ea typeface="ＭＳ Ｐゴシック" charset="-128"/>
              </a:rPr>
              <a:t>	5. Does the patient have a significant injury that could distract him or her from a more serious injury?</a:t>
            </a:r>
          </a:p>
          <a:p>
            <a:r>
              <a:rPr lang="en-US" altLang="en-US">
                <a:latin typeface="Times New Roman" charset="0"/>
                <a:ea typeface="ＭＳ Ｐゴシック" charset="-128"/>
              </a:rPr>
              <a:t>	6. Are there any apparent hearing or visual problems?</a:t>
            </a:r>
          </a:p>
          <a:p>
            <a:r>
              <a:rPr lang="en-US" altLang="en-US">
                <a:latin typeface="Times New Roman" charset="0"/>
                <a:ea typeface="ＭＳ Ｐゴシック" charset="-128"/>
              </a:rPr>
              <a:t>	7. Is there a language barrier?</a:t>
            </a:r>
          </a:p>
          <a:p>
            <a:r>
              <a:rPr lang="en-US" altLang="en-US">
                <a:latin typeface="Times New Roman" charset="0"/>
                <a:ea typeface="ＭＳ Ｐゴシック" charset="-128"/>
              </a:rPr>
              <a:t>	8. Does the patient appear to understand what you are saying? Does the patient ask rational questions that demonstrate an understanding of the information you are trying to share?</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D728612-D937-E447-9F71-60BB56E2BE12}" type="slidenum">
              <a:rPr lang="en-US" altLang="en-US" sz="1200"/>
              <a:pPr eaLnBrk="1" hangingPunct="1"/>
              <a:t>8</a:t>
            </a:fld>
            <a:endParaRPr lang="en-US" altLang="en-US" sz="1200"/>
          </a:p>
        </p:txBody>
      </p:sp>
    </p:spTree>
    <p:extLst>
      <p:ext uri="{BB962C8B-B14F-4D97-AF65-F5344CB8AC3E}">
        <p14:creationId xmlns:p14="http://schemas.microsoft.com/office/powerpoint/2010/main" val="37730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Lecture Outline </a:t>
            </a:r>
          </a:p>
          <a:p>
            <a:endParaRPr lang="en-US" altLang="en-US">
              <a:latin typeface="Times New Roman" charset="0"/>
              <a:ea typeface="ＭＳ Ｐゴシック" charset="-128"/>
            </a:endParaRPr>
          </a:p>
          <a:p>
            <a:r>
              <a:rPr lang="en-US" altLang="en-US">
                <a:latin typeface="Times New Roman" charset="0"/>
                <a:ea typeface="ＭＳ Ｐゴシック" charset="-128"/>
              </a:rPr>
              <a:t>G. Expressed consent</a:t>
            </a:r>
            <a:endParaRPr lang="en-US" altLang="en-US" b="1">
              <a:latin typeface="Times New Roman" charset="0"/>
              <a:ea typeface="ＭＳ Ｐゴシック" charset="-128"/>
            </a:endParaRPr>
          </a:p>
          <a:p>
            <a:r>
              <a:rPr lang="en-US" altLang="en-US">
                <a:latin typeface="Times New Roman" charset="0"/>
                <a:ea typeface="ＭＳ Ｐゴシック" charset="-128"/>
              </a:rPr>
              <a:t>	1. The patient acknowledges he or she wants you to provide care or transport.</a:t>
            </a:r>
          </a:p>
          <a:p>
            <a:r>
              <a:rPr lang="en-US" altLang="en-US">
                <a:latin typeface="Times New Roman" charset="0"/>
                <a:ea typeface="ＭＳ Ｐゴシック" charset="-128"/>
              </a:rPr>
              <a:t>	2. To be valid, the patient must provide informed consent, which means you have explained the treatment being offered, along with the potential risks, benefits, and alternatives, as well as the potential consequences of refusing treatment.</a:t>
            </a:r>
          </a:p>
          <a:p>
            <a:r>
              <a:rPr lang="en-US" altLang="en-US">
                <a:latin typeface="Times New Roman" charset="0"/>
                <a:ea typeface="ＭＳ Ｐゴシック" charset="-128"/>
              </a:rPr>
              <a:t>		a. Informed consent is valid if given orally.</a:t>
            </a:r>
          </a:p>
          <a:p>
            <a:r>
              <a:rPr lang="en-US" altLang="en-US">
                <a:latin typeface="Times New Roman" charset="0"/>
                <a:ea typeface="ＭＳ Ｐゴシック" charset="-128"/>
              </a:rPr>
              <a:t>		b. Always document when a patient provides informed consent, or have someone witness the patient</a:t>
            </a:r>
            <a:r>
              <a:rPr lang="ja-JP" altLang="en-US">
                <a:latin typeface="Times New Roman" charset="0"/>
                <a:ea typeface="ＭＳ Ｐゴシック" charset="-128"/>
              </a:rPr>
              <a:t>’</a:t>
            </a:r>
            <a:r>
              <a:rPr lang="en-US" altLang="ja-JP">
                <a:latin typeface="Times New Roman" charset="0"/>
                <a:ea typeface="ＭＳ Ｐゴシック" charset="-128"/>
              </a:rPr>
              <a:t>s consent.</a:t>
            </a:r>
          </a:p>
          <a:p>
            <a:endParaRPr lang="en-US" altLang="en-US">
              <a:latin typeface="Times New Roman" charset="0"/>
              <a:ea typeface="ＭＳ Ｐゴシック" charset="-128"/>
            </a:endParaRPr>
          </a:p>
          <a:p>
            <a:endParaRPr lang="en-US" altLang="en-US">
              <a:latin typeface="Times New Roman" charset="0"/>
              <a:ea typeface="ＭＳ Ｐゴシック"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1FE4D5-8632-FD42-BBA6-F24ADE3A993D}" type="slidenum">
              <a:rPr lang="en-US" altLang="en-US" sz="1200"/>
              <a:pPr eaLnBrk="1" hangingPunct="1"/>
              <a:t>9</a:t>
            </a:fld>
            <a:endParaRPr lang="en-US" altLang="en-US" sz="1200"/>
          </a:p>
        </p:txBody>
      </p:sp>
    </p:spTree>
    <p:extLst>
      <p:ext uri="{BB962C8B-B14F-4D97-AF65-F5344CB8AC3E}">
        <p14:creationId xmlns:p14="http://schemas.microsoft.com/office/powerpoint/2010/main" val="200149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1251" name="Rectangle 3"/>
          <p:cNvSpPr>
            <a:spLocks noGrp="1" noChangeArrowheads="1"/>
          </p:cNvSpPr>
          <p:nvPr>
            <p:ph type="subTitle" idx="1"/>
          </p:nvPr>
        </p:nvSpPr>
        <p:spPr>
          <a:xfrm>
            <a:off x="4572000" y="3657600"/>
            <a:ext cx="4648200" cy="1752600"/>
          </a:xfrm>
          <a:gradFill rotWithShape="0">
            <a:gsLst>
              <a:gs pos="0">
                <a:srgbClr val="66CCFF">
                  <a:alpha val="89999"/>
                </a:srgbClr>
              </a:gs>
              <a:gs pos="100000">
                <a:srgbClr val="0080FF">
                  <a:alpha val="14000"/>
                </a:srgbClr>
              </a:gs>
            </a:gsLst>
            <a:lin ang="2700000" scaled="1"/>
          </a:gradFill>
          <a:ln w="9525">
            <a:noFill/>
          </a:ln>
          <a:extLst>
            <a:ext uri="{91240B29-F687-4F45-9708-019B960494DF}">
              <a14:hiddenLine xmlns:a14="http://schemas.microsoft.com/office/drawing/2010/main" w="9525">
                <a:solidFill>
                  <a:srgbClr val="B3B3B3">
                    <a:alpha val="39999"/>
                  </a:srgbClr>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137160" bIns="45720"/>
          <a:lstStyle>
            <a:lvl1pPr marL="0" indent="0">
              <a:lnSpc>
                <a:spcPct val="105000"/>
              </a:lnSpc>
              <a:buFontTx/>
              <a:buNone/>
              <a:defRPr sz="3600">
                <a:solidFill>
                  <a:schemeClr val="bg1"/>
                </a:solidFill>
              </a:defRPr>
            </a:lvl1pPr>
          </a:lstStyle>
          <a:p>
            <a:pPr lvl="0"/>
            <a:r>
              <a:rPr lang="en-US" noProof="0" smtClean="0"/>
              <a:t>Click to edit Master subtitle style</a:t>
            </a:r>
          </a:p>
        </p:txBody>
      </p:sp>
      <p:sp>
        <p:nvSpPr>
          <p:cNvPr id="128003" name="Rectangle 2"/>
          <p:cNvSpPr>
            <a:spLocks noGrp="1" noChangeArrowheads="1"/>
          </p:cNvSpPr>
          <p:nvPr>
            <p:ph type="ctrTitle"/>
          </p:nvPr>
        </p:nvSpPr>
        <p:spPr>
          <a:xfrm>
            <a:off x="4572000" y="2362200"/>
            <a:ext cx="4343400" cy="99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gn="l">
              <a:defRPr>
                <a:effectLst>
                  <a:outerShdw blurRad="38100" dist="38100" dir="2700000" algn="tl">
                    <a:srgbClr val="DDDDDD"/>
                  </a:outerShdw>
                </a:effectLst>
              </a:defRPr>
            </a:lvl1pPr>
          </a:lstStyle>
          <a:p>
            <a:pPr lvl="0"/>
            <a:r>
              <a:rPr lang="en-US" noProof="0" smtClean="0"/>
              <a:t>Click to edit Master title style</a:t>
            </a:r>
          </a:p>
        </p:txBody>
      </p:sp>
    </p:spTree>
    <p:extLst>
      <p:ext uri="{BB962C8B-B14F-4D97-AF65-F5344CB8AC3E}">
        <p14:creationId xmlns:p14="http://schemas.microsoft.com/office/powerpoint/2010/main" val="63634106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noFill/>
          <a:ln>
            <a:noFill/>
          </a:ln>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093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a:noFill/>
          <a:ln>
            <a:noFill/>
          </a:ln>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7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5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noFill/>
          <a:ln>
            <a:noFill/>
          </a:ln>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418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a:noFill/>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a:noFill/>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29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noFill/>
          <a:ln>
            <a:noFill/>
          </a:ln>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noFill/>
          <a:ln>
            <a:no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noFill/>
          <a:ln>
            <a:noFill/>
          </a:ln>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724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447800"/>
            <a:ext cx="7772400" cy="4800600"/>
          </a:xfrm>
          <a:noFill/>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68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37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noFill/>
          <a:ln>
            <a:noFill/>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noFill/>
          <a:ln>
            <a:noFill/>
          </a:ln>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820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no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noFill/>
          <a:ln>
            <a:noFill/>
          </a:ln>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2667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solidFill>
            <a:schemeClr val="bg1">
              <a:alpha val="39999"/>
            </a:schemeClr>
          </a:solidFill>
          <a:ln w="19050">
            <a:solidFill>
              <a:srgbClr val="B3B3B3">
                <a:alpha val="39999"/>
              </a:srgbClr>
            </a:solidFill>
            <a:miter lim="800000"/>
            <a:headEnd/>
            <a:tailEnd/>
          </a:ln>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89" r:id="rId1"/>
    <p:sldLayoutId id="2147483780" r:id="rId2"/>
    <p:sldLayoutId id="2147483781" r:id="rId3"/>
    <p:sldLayoutId id="2147483782" r:id="rId4"/>
    <p:sldLayoutId id="2147483783" r:id="rId5"/>
    <p:sldLayoutId id="2147483790" r:id="rId6"/>
    <p:sldLayoutId id="2147483784" r:id="rId7"/>
    <p:sldLayoutId id="2147483785" r:id="rId8"/>
    <p:sldLayoutId id="2147483786" r:id="rId9"/>
    <p:sldLayoutId id="2147483787" r:id="rId10"/>
    <p:sldLayoutId id="2147483788" r:id="rId11"/>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4000" b="1">
          <a:solidFill>
            <a:srgbClr val="F37021"/>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charset="0"/>
          <a:cs typeface="ヒラギノ角ゴ Pro W3" charset="0"/>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mn-cs"/>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mn-cs"/>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bg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bg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5.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6.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6.xml"/><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themeOverride" Target="../theme/themeOverride4.xml"/><Relationship Id="rId2"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9.jpe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10.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11.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12.jpe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13.jpe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image" Target="../media/image14.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2.xml"/><Relationship Id="rId3"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subTitle" idx="1"/>
          </p:nvPr>
        </p:nvSpPr>
        <p:spPr>
          <a:xfrm>
            <a:off x="0" y="3352800"/>
            <a:ext cx="9144000" cy="1981200"/>
          </a:xfrm>
          <a:gradFill>
            <a:gsLst>
              <a:gs pos="0">
                <a:srgbClr val="66CCFF">
                  <a:alpha val="89998"/>
                </a:srgbClr>
              </a:gs>
              <a:gs pos="100000">
                <a:srgbClr val="0080FF">
                  <a:alpha val="14000"/>
                </a:srgbClr>
              </a:gs>
            </a:gsLst>
          </a:gradFill>
          <a:ln w="19050"/>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lgn="ctr"/>
            <a:endParaRPr lang="en-US" altLang="en-US" sz="100" b="1"/>
          </a:p>
          <a:p>
            <a:pPr algn="ctr">
              <a:spcBef>
                <a:spcPts val="1700"/>
              </a:spcBef>
            </a:pPr>
            <a:r>
              <a:rPr lang="en-US" altLang="en-US" sz="4000" b="1"/>
              <a:t>Chapter 3</a:t>
            </a:r>
          </a:p>
          <a:p>
            <a:pPr algn="ctr">
              <a:spcBef>
                <a:spcPts val="200"/>
              </a:spcBef>
            </a:pPr>
            <a:r>
              <a:rPr lang="en-US" altLang="en-US" b="1"/>
              <a:t>Medical, Legal, and Ethical Issues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lnSpc>
                <a:spcPct val="85000"/>
              </a:lnSpc>
            </a:pPr>
            <a:r>
              <a:rPr lang="en-US" altLang="en-US"/>
              <a:t>Implied Consent </a:t>
            </a:r>
            <a:r>
              <a:rPr lang="en-US" altLang="en-US" sz="2800" b="0"/>
              <a:t>(1 of 2)</a:t>
            </a:r>
          </a:p>
        </p:txBody>
      </p:sp>
      <p:sp>
        <p:nvSpPr>
          <p:cNvPr id="13315" name="Content Placeholder 2"/>
          <p:cNvSpPr>
            <a:spLocks noGrp="1"/>
          </p:cNvSpPr>
          <p:nvPr>
            <p:ph type="body" idx="1"/>
          </p:nvPr>
        </p:nvSpPr>
        <p:spPr>
          <a:xfrm>
            <a:off x="685800" y="1447800"/>
            <a:ext cx="43434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Applies to patients who are</a:t>
            </a:r>
          </a:p>
          <a:p>
            <a:pPr lvl="1" eaLnBrk="1" hangingPunct="1">
              <a:spcBef>
                <a:spcPct val="35000"/>
              </a:spcBef>
            </a:pPr>
            <a:r>
              <a:rPr lang="en-US" altLang="en-US"/>
              <a:t>Unconscious</a:t>
            </a:r>
          </a:p>
          <a:p>
            <a:pPr lvl="1" eaLnBrk="1" hangingPunct="1">
              <a:spcBef>
                <a:spcPct val="35000"/>
              </a:spcBef>
            </a:pPr>
            <a:r>
              <a:rPr lang="en-US" altLang="en-US"/>
              <a:t>Otherwise incapable of making an informed decision</a:t>
            </a:r>
            <a:endParaRPr lang="en-US" altLang="en-US" sz="2800" b="1">
              <a:solidFill>
                <a:srgbClr val="FFFFFF"/>
              </a:solidFill>
            </a:endParaRPr>
          </a:p>
        </p:txBody>
      </p:sp>
      <p:pic>
        <p:nvPicPr>
          <p:cNvPr id="133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5225" y="1981200"/>
            <a:ext cx="368617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8"/>
          <p:cNvSpPr>
            <a:spLocks noChangeArrowheads="1"/>
          </p:cNvSpPr>
          <p:nvPr>
            <p:custDataLst>
              <p:tags r:id="rId1"/>
            </p:custDataLst>
          </p:nvPr>
        </p:nvSpPr>
        <p:spPr bwMode="auto">
          <a:xfrm>
            <a:off x="6178550" y="4457700"/>
            <a:ext cx="2571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Murray Wilson/Fotolia.com.</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Review</a:t>
            </a:r>
          </a:p>
        </p:txBody>
      </p:sp>
      <p:sp>
        <p:nvSpPr>
          <p:cNvPr id="105475"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lnSpc>
                <a:spcPct val="95000"/>
              </a:lnSpc>
              <a:spcBef>
                <a:spcPct val="25000"/>
              </a:spcBef>
              <a:buFontTx/>
              <a:buAutoNum type="arabicPeriod" startAt="9"/>
            </a:pPr>
            <a:r>
              <a:rPr lang="en-US" altLang="en-US" sz="2400"/>
              <a:t>The EMT has a legal duty to act if he or she is:</a:t>
            </a:r>
          </a:p>
          <a:p>
            <a:pPr marL="1016000" lvl="1" indent="-444500">
              <a:lnSpc>
                <a:spcPct val="95000"/>
              </a:lnSpc>
              <a:buFontTx/>
              <a:buAutoNum type="alphaUcPeriod"/>
            </a:pPr>
            <a:r>
              <a:rPr lang="en-US" altLang="en-US" sz="2200"/>
              <a:t>off duty and witnesses a major car accident.</a:t>
            </a:r>
            <a:br>
              <a:rPr lang="en-US" altLang="en-US" sz="2200"/>
            </a:br>
            <a:r>
              <a:rPr lang="en-US" altLang="en-US" sz="2200" b="1"/>
              <a:t>Rationale: </a:t>
            </a:r>
            <a:r>
              <a:rPr lang="en-US" altLang="en-US" sz="2200">
                <a:solidFill>
                  <a:srgbClr val="F37021"/>
                </a:solidFill>
              </a:rPr>
              <a:t>There is a moral obligation to act, but not a legal one.</a:t>
            </a:r>
          </a:p>
          <a:p>
            <a:pPr marL="1016000" lvl="1" indent="-444500">
              <a:lnSpc>
                <a:spcPct val="95000"/>
              </a:lnSpc>
              <a:buFontTx/>
              <a:buAutoNum type="alphaUcPeriod"/>
            </a:pPr>
            <a:r>
              <a:rPr lang="en-US" altLang="en-US" sz="2200"/>
              <a:t>a volunteer, is on duty, and is dispatched on a call.</a:t>
            </a:r>
            <a:br>
              <a:rPr lang="en-US" altLang="en-US" sz="2200"/>
            </a:br>
            <a:r>
              <a:rPr lang="en-US" altLang="en-US" sz="2200" b="1"/>
              <a:t>Rationale: </a:t>
            </a:r>
            <a:r>
              <a:rPr lang="en-US" altLang="en-US" sz="2200">
                <a:solidFill>
                  <a:srgbClr val="F37021"/>
                </a:solidFill>
              </a:rPr>
              <a:t>Correct answer</a:t>
            </a:r>
          </a:p>
          <a:p>
            <a:pPr marL="1016000" lvl="1" indent="-444500">
              <a:lnSpc>
                <a:spcPct val="95000"/>
              </a:lnSpc>
              <a:buFontTx/>
              <a:buAutoNum type="alphaUcPeriod"/>
            </a:pPr>
            <a:r>
              <a:rPr lang="en-US" altLang="en-US" sz="2200"/>
              <a:t>paid for his or her services, but is not on duty.</a:t>
            </a:r>
            <a:br>
              <a:rPr lang="en-US" altLang="en-US" sz="2200"/>
            </a:br>
            <a:r>
              <a:rPr lang="en-US" altLang="en-US" sz="2200" b="1"/>
              <a:t>Rationale: </a:t>
            </a:r>
            <a:r>
              <a:rPr lang="en-US" altLang="en-US" sz="2200">
                <a:solidFill>
                  <a:srgbClr val="F37021"/>
                </a:solidFill>
              </a:rPr>
              <a:t>Whether paid or volunteer, the EMT must be on duty.</a:t>
            </a:r>
          </a:p>
          <a:p>
            <a:pPr marL="1016000" lvl="1" indent="-444500">
              <a:lnSpc>
                <a:spcPct val="95000"/>
              </a:lnSpc>
              <a:buFontTx/>
              <a:buAutoNum type="alphaUcPeriod"/>
            </a:pPr>
            <a:r>
              <a:rPr lang="en-US" altLang="en-US" sz="2200"/>
              <a:t>out of his or her jurisdiction and sees a man choking.</a:t>
            </a:r>
            <a:br>
              <a:rPr lang="en-US" altLang="en-US" sz="2200"/>
            </a:br>
            <a:r>
              <a:rPr lang="en-US" altLang="en-US" sz="2200" b="1"/>
              <a:t>Rationale: </a:t>
            </a:r>
            <a:r>
              <a:rPr lang="en-US" altLang="en-US" sz="2200">
                <a:solidFill>
                  <a:srgbClr val="F37021"/>
                </a:solidFill>
              </a:rPr>
              <a:t>There is a moral obligation to act, but not a legal one.</a:t>
            </a:r>
            <a:endParaRPr lang="en-US" altLang="en-US" sz="2000">
              <a:solidFill>
                <a:srgbClr val="F3702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Review</a:t>
            </a:r>
          </a:p>
        </p:txBody>
      </p:sp>
      <p:sp>
        <p:nvSpPr>
          <p:cNvPr id="10649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682625" indent="-682625">
              <a:lnSpc>
                <a:spcPct val="90000"/>
              </a:lnSpc>
              <a:buFontTx/>
              <a:buAutoNum type="arabicPeriod" startAt="10"/>
            </a:pPr>
            <a:r>
              <a:rPr lang="en-US" altLang="en-US"/>
              <a:t>Which of the following statements about records and reports is FALSE?</a:t>
            </a:r>
          </a:p>
          <a:p>
            <a:pPr marL="1254125" lvl="1" indent="-457200">
              <a:lnSpc>
                <a:spcPct val="90000"/>
              </a:lnSpc>
              <a:spcBef>
                <a:spcPct val="15000"/>
              </a:spcBef>
              <a:buFontTx/>
              <a:buAutoNum type="alphaUcPeriod"/>
            </a:pPr>
            <a:r>
              <a:rPr lang="en-US" altLang="en-US" sz="2300"/>
              <a:t>Legally, if it was not documented, it was not performed.</a:t>
            </a:r>
          </a:p>
          <a:p>
            <a:pPr marL="1254125" lvl="1" indent="-457200">
              <a:lnSpc>
                <a:spcPct val="90000"/>
              </a:lnSpc>
              <a:spcBef>
                <a:spcPct val="15000"/>
              </a:spcBef>
              <a:buFontTx/>
              <a:buAutoNum type="alphaUcPeriod"/>
            </a:pPr>
            <a:r>
              <a:rPr lang="en-US" altLang="en-US" sz="2300"/>
              <a:t>A complete, accurate report is an important safeguard against legal problems.</a:t>
            </a:r>
          </a:p>
          <a:p>
            <a:pPr marL="1254125" lvl="1" indent="-457200">
              <a:lnSpc>
                <a:spcPct val="90000"/>
              </a:lnSpc>
              <a:spcBef>
                <a:spcPct val="15000"/>
              </a:spcBef>
              <a:buFontTx/>
              <a:buAutoNum type="alphaUcPeriod"/>
            </a:pPr>
            <a:r>
              <a:rPr lang="en-US" altLang="en-US" sz="2300"/>
              <a:t>An incomplete or untidy patient care report is evidence of incomplete or inexpert emergency medical care.</a:t>
            </a:r>
          </a:p>
          <a:p>
            <a:pPr marL="1254125" lvl="1" indent="-457200">
              <a:lnSpc>
                <a:spcPct val="90000"/>
              </a:lnSpc>
              <a:spcBef>
                <a:spcPct val="15000"/>
              </a:spcBef>
              <a:buFontTx/>
              <a:buAutoNum type="alphaUcPeriod"/>
            </a:pPr>
            <a:r>
              <a:rPr lang="en-US" altLang="en-US" sz="2300"/>
              <a:t>Your patient care report does not become a part of the patient</a:t>
            </a:r>
            <a:r>
              <a:rPr lang="ja-JP" altLang="en-US" sz="2300"/>
              <a:t>’</a:t>
            </a:r>
            <a:r>
              <a:rPr lang="en-US" altLang="ja-JP" sz="2300"/>
              <a:t>s hospital record because your treatment was provided outside the hospital.</a:t>
            </a:r>
            <a:endParaRPr lang="en-US" altLang="en-US" sz="23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Review</a:t>
            </a:r>
          </a:p>
        </p:txBody>
      </p:sp>
      <p:sp>
        <p:nvSpPr>
          <p:cNvPr id="10752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D</a:t>
            </a:r>
          </a:p>
          <a:p>
            <a:pPr marL="0" indent="0">
              <a:buFontTx/>
              <a:buNone/>
            </a:pPr>
            <a:r>
              <a:rPr lang="en-US" altLang="en-US" sz="2600" b="1"/>
              <a:t>Rationale: </a:t>
            </a:r>
            <a:r>
              <a:rPr lang="en-US" altLang="en-US" sz="2400"/>
              <a:t>The statement </a:t>
            </a:r>
            <a:r>
              <a:rPr lang="en-US" altLang="en-US" sz="3200"/>
              <a:t>“</a:t>
            </a:r>
            <a:r>
              <a:rPr lang="en-US" altLang="ja-JP" sz="2400"/>
              <a:t>Your patient care report does not become a part of the patient</a:t>
            </a:r>
            <a:r>
              <a:rPr lang="ja-JP" altLang="en-US" sz="2400"/>
              <a:t>’</a:t>
            </a:r>
            <a:r>
              <a:rPr lang="en-US" altLang="ja-JP" sz="2400"/>
              <a:t>s hospital record because your treatment was provided outside the hospital” is incorrect. Your patient care report does, in fact, become a permanent part of the patient’s hospital record.</a:t>
            </a:r>
            <a:endParaRPr lang="en-US" altLang="en-US" sz="320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Review </a:t>
            </a:r>
            <a:r>
              <a:rPr lang="en-US" altLang="en-US" sz="2800" b="0"/>
              <a:t>(1 of 2)</a:t>
            </a:r>
          </a:p>
        </p:txBody>
      </p:sp>
      <p:sp>
        <p:nvSpPr>
          <p:cNvPr id="10854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566738" indent="-566738">
              <a:spcBef>
                <a:spcPct val="35000"/>
              </a:spcBef>
              <a:buFontTx/>
              <a:buAutoNum type="arabicPeriod" startAt="10"/>
            </a:pPr>
            <a:r>
              <a:rPr lang="en-US" altLang="en-US" sz="2400"/>
              <a:t>Which of the following statements about records and reports is FALSE?</a:t>
            </a:r>
          </a:p>
          <a:p>
            <a:pPr marL="1146175" lvl="1" indent="-463550">
              <a:spcBef>
                <a:spcPct val="35000"/>
              </a:spcBef>
              <a:buFontTx/>
              <a:buAutoNum type="alphaUcPeriod"/>
            </a:pPr>
            <a:r>
              <a:rPr lang="en-US" altLang="en-US" sz="2200"/>
              <a:t>Legally, if it was not documented, it was not performed.</a:t>
            </a:r>
            <a:br>
              <a:rPr lang="en-US" altLang="en-US" sz="2200"/>
            </a:br>
            <a:r>
              <a:rPr lang="en-US" altLang="en-US" sz="2200" b="1"/>
              <a:t>Rationale: </a:t>
            </a:r>
            <a:r>
              <a:rPr lang="en-US" altLang="en-US" sz="2200">
                <a:solidFill>
                  <a:srgbClr val="F37021"/>
                </a:solidFill>
              </a:rPr>
              <a:t>True. If it was not written down, then it was not performed.</a:t>
            </a:r>
          </a:p>
          <a:p>
            <a:pPr marL="1146175" lvl="1" indent="-463550">
              <a:spcBef>
                <a:spcPct val="35000"/>
              </a:spcBef>
              <a:buFontTx/>
              <a:buAutoNum type="alphaUcPeriod"/>
            </a:pPr>
            <a:r>
              <a:rPr lang="en-US" altLang="en-US" sz="2200"/>
              <a:t>A complete, accurate report is an important safeguard against legal problems.</a:t>
            </a:r>
            <a:br>
              <a:rPr lang="en-US" altLang="en-US" sz="2200"/>
            </a:br>
            <a:r>
              <a:rPr lang="en-US" altLang="en-US" sz="2200" b="1"/>
              <a:t>Rationale: </a:t>
            </a:r>
            <a:r>
              <a:rPr lang="en-US" altLang="en-US" sz="2200">
                <a:solidFill>
                  <a:srgbClr val="F37021"/>
                </a:solidFill>
              </a:rPr>
              <a:t>True. The most important safeguard against legal problems is a complete, accurate report.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ChangeArrowheads="1"/>
          </p:cNvSpPr>
          <p:nvPr>
            <p:ph type="title"/>
          </p:nvPr>
        </p:nvSpPr>
        <p:spPr/>
        <p:txBody>
          <a:bodyPr/>
          <a:lstStyle/>
          <a:p>
            <a:r>
              <a:rPr lang="en-US" altLang="en-US"/>
              <a:t>Review </a:t>
            </a:r>
            <a:r>
              <a:rPr lang="en-US" altLang="en-US" sz="2800" b="0"/>
              <a:t>(2 of 2)</a:t>
            </a:r>
          </a:p>
        </p:txBody>
      </p:sp>
      <p:sp>
        <p:nvSpPr>
          <p:cNvPr id="109571" name="Rectangle 1027"/>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566738" indent="-566738">
              <a:spcBef>
                <a:spcPct val="35000"/>
              </a:spcBef>
              <a:buFontTx/>
              <a:buAutoNum type="arabicPeriod" startAt="10"/>
            </a:pPr>
            <a:r>
              <a:rPr lang="en-US" altLang="en-US" sz="2400"/>
              <a:t>Which of the following statements about records and reports is FALSE?</a:t>
            </a:r>
          </a:p>
          <a:p>
            <a:pPr marL="1146175" lvl="1" indent="-463550">
              <a:spcBef>
                <a:spcPct val="35000"/>
              </a:spcBef>
              <a:buFontTx/>
              <a:buAutoNum type="alphaUcPeriod" startAt="3"/>
            </a:pPr>
            <a:r>
              <a:rPr lang="en-US" altLang="en-US" sz="2200"/>
              <a:t>An incomplete or untidy patient care report is evidence of incomplete or inexpert emergency medical care.</a:t>
            </a:r>
            <a:br>
              <a:rPr lang="en-US" altLang="en-US" sz="2200"/>
            </a:br>
            <a:r>
              <a:rPr lang="en-US" altLang="en-US" sz="2200" b="1"/>
              <a:t>Rationale: </a:t>
            </a:r>
            <a:r>
              <a:rPr lang="en-US" altLang="en-US" sz="2200">
                <a:solidFill>
                  <a:srgbClr val="F37021"/>
                </a:solidFill>
              </a:rPr>
              <a:t>True. An incomplete or untidy report equals incomplete or inexpert emergency care.</a:t>
            </a:r>
          </a:p>
          <a:p>
            <a:pPr marL="1146175" lvl="1" indent="-463550">
              <a:spcBef>
                <a:spcPct val="35000"/>
              </a:spcBef>
              <a:buFontTx/>
              <a:buAutoNum type="alphaUcPeriod" startAt="3"/>
            </a:pPr>
            <a:r>
              <a:rPr lang="en-US" altLang="en-US" sz="2200"/>
              <a:t>Your patient care report does not become a part of the patient</a:t>
            </a:r>
            <a:r>
              <a:rPr lang="ja-JP" altLang="en-US" sz="2200"/>
              <a:t>’</a:t>
            </a:r>
            <a:r>
              <a:rPr lang="en-US" altLang="ja-JP" sz="2200"/>
              <a:t>s hospital record because your treatment was provided outside the hospital.</a:t>
            </a:r>
            <a:br>
              <a:rPr lang="en-US" altLang="ja-JP" sz="2200"/>
            </a:br>
            <a:r>
              <a:rPr lang="en-US" altLang="ja-JP" sz="2200" b="1"/>
              <a:t>Rationale: </a:t>
            </a:r>
            <a:r>
              <a:rPr lang="en-US" altLang="ja-JP" sz="2200">
                <a:solidFill>
                  <a:srgbClr val="F37021"/>
                </a:solidFill>
              </a:rPr>
              <a:t>Correct answer</a:t>
            </a:r>
            <a:endParaRPr lang="en-US" altLang="en-US" sz="1800">
              <a:solidFill>
                <a:srgbClr val="F3702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a:t>Implied Consent </a:t>
            </a:r>
            <a:r>
              <a:rPr lang="en-US" altLang="en-US" sz="2800" b="0"/>
              <a:t>(2 of 2)</a:t>
            </a:r>
          </a:p>
        </p:txBody>
      </p:sp>
      <p:sp>
        <p:nvSpPr>
          <p:cNvPr id="1433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Should never be used unless there is a threat to life or limb</a:t>
            </a:r>
          </a:p>
          <a:p>
            <a:pPr>
              <a:spcBef>
                <a:spcPct val="35000"/>
              </a:spcBef>
            </a:pPr>
            <a:r>
              <a:rPr lang="en-US" altLang="en-US"/>
              <a:t>Principle of implied consent is known as the emergency doctrine.</a:t>
            </a:r>
          </a:p>
          <a:p>
            <a:pPr>
              <a:spcBef>
                <a:spcPct val="35000"/>
              </a:spcBef>
            </a:pPr>
            <a:r>
              <a:rPr lang="en-US" altLang="en-US"/>
              <a:t>Good idea to get consent from a spouse or relative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pPr>
            <a:r>
              <a:rPr lang="en-US" altLang="en-US"/>
              <a:t>Involuntary Consent</a:t>
            </a:r>
          </a:p>
        </p:txBody>
      </p:sp>
      <p:sp>
        <p:nvSpPr>
          <p:cNvPr id="1536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Applies to patients who are:</a:t>
            </a:r>
          </a:p>
          <a:p>
            <a:pPr lvl="1" eaLnBrk="1" hangingPunct="1">
              <a:spcBef>
                <a:spcPct val="35000"/>
              </a:spcBef>
            </a:pPr>
            <a:r>
              <a:rPr lang="en-US" altLang="en-US"/>
              <a:t>Mentally ill</a:t>
            </a:r>
          </a:p>
          <a:p>
            <a:pPr lvl="1" eaLnBrk="1" hangingPunct="1">
              <a:spcBef>
                <a:spcPct val="35000"/>
              </a:spcBef>
            </a:pPr>
            <a:r>
              <a:rPr lang="en-US" altLang="en-US"/>
              <a:t>In behavioral crisis</a:t>
            </a:r>
          </a:p>
          <a:p>
            <a:pPr lvl="1" eaLnBrk="1" hangingPunct="1">
              <a:spcBef>
                <a:spcPct val="35000"/>
              </a:spcBef>
            </a:pPr>
            <a:r>
              <a:rPr lang="en-US" altLang="en-US"/>
              <a:t>Developmentally delayed</a:t>
            </a:r>
          </a:p>
          <a:p>
            <a:pPr eaLnBrk="1" hangingPunct="1">
              <a:spcBef>
                <a:spcPct val="35000"/>
              </a:spcBef>
            </a:pPr>
            <a:r>
              <a:rPr lang="en-US" altLang="en-US"/>
              <a:t>Obtain consent from guardian </a:t>
            </a:r>
          </a:p>
          <a:p>
            <a:pPr lvl="1" eaLnBrk="1" hangingPunct="1">
              <a:spcBef>
                <a:spcPct val="35000"/>
              </a:spcBef>
            </a:pPr>
            <a:r>
              <a:rPr lang="en-US" altLang="en-US"/>
              <a:t>Not always possible, so understand local provisions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lnSpc>
                <a:spcPct val="85000"/>
              </a:lnSpc>
            </a:pPr>
            <a:r>
              <a:rPr lang="en-US" altLang="en-US"/>
              <a:t>Minors and Consent </a:t>
            </a:r>
            <a:r>
              <a:rPr lang="en-US" altLang="en-US" sz="2800" b="0"/>
              <a:t>(1 of 2)</a:t>
            </a:r>
          </a:p>
        </p:txBody>
      </p:sp>
      <p:sp>
        <p:nvSpPr>
          <p:cNvPr id="1638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Parent or legal guardian gives consent.</a:t>
            </a:r>
          </a:p>
          <a:p>
            <a:pPr eaLnBrk="1" hangingPunct="1">
              <a:spcBef>
                <a:spcPct val="35000"/>
              </a:spcBef>
            </a:pPr>
            <a:r>
              <a:rPr lang="en-US" altLang="en-US"/>
              <a:t>In some states, a minor can give consent.</a:t>
            </a:r>
          </a:p>
          <a:p>
            <a:pPr lvl="1" eaLnBrk="1" hangingPunct="1">
              <a:spcBef>
                <a:spcPct val="35000"/>
              </a:spcBef>
            </a:pPr>
            <a:r>
              <a:rPr lang="en-US" altLang="en-US"/>
              <a:t>Depending on age and maturity</a:t>
            </a:r>
          </a:p>
          <a:p>
            <a:pPr lvl="1" eaLnBrk="1" hangingPunct="1">
              <a:spcBef>
                <a:spcPct val="35000"/>
              </a:spcBef>
            </a:pPr>
            <a:r>
              <a:rPr lang="en-US" altLang="en-US"/>
              <a:t>Emancipated minors (married, armed services, parents)</a:t>
            </a:r>
          </a:p>
          <a:p>
            <a:pPr eaLnBrk="1" hangingPunct="1">
              <a:spcBef>
                <a:spcPct val="35000"/>
              </a:spcBef>
            </a:pPr>
            <a:r>
              <a:rPr lang="en-US" altLang="en-US"/>
              <a:t>Teachers and school officials may act in place of parents.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a:t>Minors and Consent </a:t>
            </a:r>
            <a:r>
              <a:rPr lang="en-US" altLang="en-US" sz="2800" b="0"/>
              <a:t>(2 of 2)</a:t>
            </a:r>
          </a:p>
        </p:txBody>
      </p:sp>
      <p:sp>
        <p:nvSpPr>
          <p:cNvPr id="17411" name="Content Placeholder 2"/>
          <p:cNvSpPr>
            <a:spLocks noGrp="1"/>
          </p:cNvSpPr>
          <p:nvPr>
            <p:ph type="body" idx="1"/>
          </p:nvPr>
        </p:nvSpPr>
        <p:spPr>
          <a:xfrm>
            <a:off x="685800" y="1447800"/>
            <a:ext cx="3886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If true emergency exists, and no consent is available:</a:t>
            </a:r>
          </a:p>
          <a:p>
            <a:pPr lvl="1">
              <a:spcBef>
                <a:spcPct val="35000"/>
              </a:spcBef>
            </a:pPr>
            <a:r>
              <a:rPr lang="en-US" altLang="en-US"/>
              <a:t>Treat the patient.</a:t>
            </a:r>
          </a:p>
          <a:p>
            <a:pPr lvl="1">
              <a:spcBef>
                <a:spcPct val="35000"/>
              </a:spcBef>
            </a:pPr>
            <a:r>
              <a:rPr lang="en-US" altLang="en-US"/>
              <a:t>Consent is implied.</a:t>
            </a:r>
            <a:endParaRPr lang="en-US" altLang="en-US" sz="2800" b="1">
              <a:solidFill>
                <a:srgbClr val="FFFFFF"/>
              </a:solidFill>
            </a:endParaRPr>
          </a:p>
        </p:txBody>
      </p:sp>
      <p:pic>
        <p:nvPicPr>
          <p:cNvPr id="174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90700"/>
            <a:ext cx="40132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8"/>
          <p:cNvSpPr>
            <a:spLocks noChangeArrowheads="1"/>
          </p:cNvSpPr>
          <p:nvPr>
            <p:custDataLst>
              <p:tags r:id="rId1"/>
            </p:custDataLst>
          </p:nvPr>
        </p:nvSpPr>
        <p:spPr bwMode="auto">
          <a:xfrm>
            <a:off x="5803900" y="4508500"/>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Jones &amp; Bartlett Learning. Courtesy of MIEMSS.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pPr>
            <a:r>
              <a:rPr lang="en-US" altLang="en-US"/>
              <a:t>Forcible Restraint </a:t>
            </a:r>
            <a:r>
              <a:rPr lang="en-US" altLang="en-US" sz="2800" b="0"/>
              <a:t>(1 of 2)</a:t>
            </a:r>
          </a:p>
        </p:txBody>
      </p:sp>
      <p:sp>
        <p:nvSpPr>
          <p:cNvPr id="18435" name="Content Placeholder 2"/>
          <p:cNvSpPr>
            <a:spLocks noGrp="1"/>
          </p:cNvSpPr>
          <p:nvPr>
            <p:ph type="body" idx="1"/>
          </p:nvPr>
        </p:nvSpPr>
        <p:spPr>
          <a:xfrm>
            <a:off x="4572000" y="1447800"/>
            <a:ext cx="3886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Sometimes necessary with combative patient</a:t>
            </a:r>
          </a:p>
          <a:p>
            <a:pPr eaLnBrk="1" hangingPunct="1">
              <a:spcBef>
                <a:spcPct val="35000"/>
              </a:spcBef>
            </a:pPr>
            <a:r>
              <a:rPr lang="en-US" altLang="en-US"/>
              <a:t>Legally permissible</a:t>
            </a:r>
          </a:p>
          <a:p>
            <a:pPr lvl="1" eaLnBrk="1" hangingPunct="1">
              <a:spcBef>
                <a:spcPct val="35000"/>
              </a:spcBef>
            </a:pPr>
            <a:r>
              <a:rPr lang="en-US" altLang="en-US"/>
              <a:t>Consult medical control </a:t>
            </a:r>
          </a:p>
          <a:p>
            <a:pPr lvl="1" eaLnBrk="1" hangingPunct="1">
              <a:spcBef>
                <a:spcPct val="35000"/>
              </a:spcBef>
            </a:pPr>
            <a:r>
              <a:rPr lang="en-US" altLang="en-US"/>
              <a:t>May require law enforcement </a:t>
            </a:r>
          </a:p>
        </p:txBody>
      </p:sp>
      <p:pic>
        <p:nvPicPr>
          <p:cNvPr id="184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765300"/>
            <a:ext cx="39084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8"/>
          <p:cNvSpPr>
            <a:spLocks noChangeArrowheads="1"/>
          </p:cNvSpPr>
          <p:nvPr>
            <p:custDataLst>
              <p:tags r:id="rId1"/>
            </p:custDataLst>
          </p:nvPr>
        </p:nvSpPr>
        <p:spPr bwMode="auto">
          <a:xfrm>
            <a:off x="1587500" y="4876800"/>
            <a:ext cx="28956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Jones and Bartlett Publishers. </a:t>
            </a:r>
            <a:br>
              <a:rPr lang="en-US" altLang="en-US" sz="900">
                <a:solidFill>
                  <a:schemeClr val="bg1"/>
                </a:solidFill>
                <a:latin typeface="Arial" charset="0"/>
              </a:rPr>
            </a:br>
            <a:r>
              <a:rPr lang="en-US" altLang="en-US" sz="900">
                <a:solidFill>
                  <a:schemeClr val="bg1"/>
                </a:solidFill>
                <a:latin typeface="Arial" charset="0"/>
              </a:rPr>
              <a:t>Courtesy of MIEMSS.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lnSpc>
                <a:spcPct val="85000"/>
              </a:lnSpc>
            </a:pPr>
            <a:r>
              <a:rPr lang="en-US" altLang="en-US"/>
              <a:t>Forcible Restraint </a:t>
            </a:r>
            <a:r>
              <a:rPr lang="en-US" altLang="en-US" sz="2800" b="0"/>
              <a:t>(2 of 2)</a:t>
            </a:r>
          </a:p>
        </p:txBody>
      </p:sp>
      <p:sp>
        <p:nvSpPr>
          <p:cNvPr id="1945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Know your local laws about forcible restraint.</a:t>
            </a:r>
          </a:p>
          <a:p>
            <a:pPr eaLnBrk="1" hangingPunct="1">
              <a:spcBef>
                <a:spcPct val="35000"/>
              </a:spcBef>
            </a:pPr>
            <a:r>
              <a:rPr lang="en-US" altLang="en-US"/>
              <a:t>If restraint is used: </a:t>
            </a:r>
          </a:p>
          <a:p>
            <a:pPr lvl="1" eaLnBrk="1" hangingPunct="1">
              <a:spcBef>
                <a:spcPct val="35000"/>
              </a:spcBef>
            </a:pPr>
            <a:r>
              <a:rPr lang="en-US" altLang="en-US"/>
              <a:t>Protect the patient’s airway.</a:t>
            </a:r>
          </a:p>
          <a:p>
            <a:pPr lvl="1" eaLnBrk="1" hangingPunct="1">
              <a:spcBef>
                <a:spcPct val="35000"/>
              </a:spcBef>
            </a:pPr>
            <a:r>
              <a:rPr lang="en-US" altLang="en-US"/>
              <a:t>Monitor the patient’s respiratory status.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a:t>The Right to Refuse Treatment </a:t>
            </a:r>
            <a:r>
              <a:rPr lang="en-US" altLang="en-US" sz="2800" b="0"/>
              <a:t>(1 of 4)</a:t>
            </a:r>
          </a:p>
        </p:txBody>
      </p:sp>
      <p:sp>
        <p:nvSpPr>
          <p:cNvPr id="2048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Conscious, alert adults with decision-making capacity:</a:t>
            </a:r>
          </a:p>
          <a:p>
            <a:pPr lvl="1" eaLnBrk="1" hangingPunct="1">
              <a:spcBef>
                <a:spcPct val="35000"/>
              </a:spcBef>
            </a:pPr>
            <a:r>
              <a:rPr lang="en-US" altLang="en-US"/>
              <a:t>Have the right to refuse treatment</a:t>
            </a:r>
          </a:p>
          <a:p>
            <a:pPr lvl="1" eaLnBrk="1" hangingPunct="1">
              <a:spcBef>
                <a:spcPct val="35000"/>
              </a:spcBef>
            </a:pPr>
            <a:r>
              <a:rPr lang="en-US" altLang="en-US"/>
              <a:t>Can withdraw from treatment at any time, even if the result is death or serious injury</a:t>
            </a:r>
          </a:p>
          <a:p>
            <a:pPr eaLnBrk="1" hangingPunct="1">
              <a:spcBef>
                <a:spcPct val="35000"/>
              </a:spcBef>
            </a:pPr>
            <a:r>
              <a:rPr lang="en-US" altLang="en-US"/>
              <a:t>Places a burden on the EMT to clarify the need for treatment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a:t>Assess the patient’s ability to make an informed decision:</a:t>
            </a:r>
          </a:p>
          <a:p>
            <a:pPr lvl="1"/>
            <a:r>
              <a:rPr lang="en-US" altLang="en-US"/>
              <a:t>Ask and repeat questions.</a:t>
            </a:r>
          </a:p>
          <a:p>
            <a:pPr lvl="1"/>
            <a:r>
              <a:rPr lang="en-US" altLang="en-US"/>
              <a:t>Assess the patient’s answers. </a:t>
            </a:r>
          </a:p>
          <a:p>
            <a:pPr lvl="1"/>
            <a:r>
              <a:rPr lang="en-US" altLang="en-US"/>
              <a:t>Observe the patient’s behavior. </a:t>
            </a:r>
          </a:p>
          <a:p>
            <a:r>
              <a:rPr lang="en-US" altLang="en-US"/>
              <a:t>If the patient appears confused or delusional, you cannot assume that the decision to refuse is an informed refusal. </a:t>
            </a:r>
          </a:p>
        </p:txBody>
      </p:sp>
      <p:sp>
        <p:nvSpPr>
          <p:cNvPr id="21507" name="Title 1"/>
          <p:cNvSpPr>
            <a:spLocks noGrp="1"/>
          </p:cNvSpPr>
          <p:nvPr>
            <p:ph type="title"/>
          </p:nvPr>
        </p:nvSpPr>
        <p:spPr/>
        <p:txBody>
          <a:bodyPr/>
          <a:lstStyle/>
          <a:p>
            <a:pPr eaLnBrk="1" hangingPunct="1">
              <a:lnSpc>
                <a:spcPct val="85000"/>
              </a:lnSpc>
            </a:pPr>
            <a:r>
              <a:rPr lang="en-US" altLang="en-US"/>
              <a:t>The Right to Refuse Treatment </a:t>
            </a:r>
            <a:r>
              <a:rPr lang="en-US" altLang="en-US" sz="2800" b="0"/>
              <a:t>(2 of 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a:t>Suicidal patients should not be regarded as having normal mental capacity.</a:t>
            </a:r>
          </a:p>
          <a:p>
            <a:r>
              <a:rPr lang="en-US" altLang="en-US"/>
              <a:t>Providing treatment is a much more defensible position than failing to treat a patient.</a:t>
            </a:r>
          </a:p>
          <a:p>
            <a:pPr lvl="1"/>
            <a:r>
              <a:rPr lang="en-US" altLang="en-US"/>
              <a:t>Do not endanger yourself.</a:t>
            </a:r>
          </a:p>
          <a:p>
            <a:pPr lvl="1"/>
            <a:r>
              <a:rPr lang="en-US" altLang="en-US"/>
              <a:t>Use the assistance of law enforcement.</a:t>
            </a:r>
          </a:p>
          <a:p>
            <a:endParaRPr lang="en-US" altLang="en-US"/>
          </a:p>
        </p:txBody>
      </p:sp>
      <p:sp>
        <p:nvSpPr>
          <p:cNvPr id="22531" name="Title 1"/>
          <p:cNvSpPr>
            <a:spLocks noGrp="1"/>
          </p:cNvSpPr>
          <p:nvPr>
            <p:ph type="title"/>
          </p:nvPr>
        </p:nvSpPr>
        <p:spPr/>
        <p:txBody>
          <a:bodyPr/>
          <a:lstStyle/>
          <a:p>
            <a:pPr eaLnBrk="1" hangingPunct="1">
              <a:lnSpc>
                <a:spcPct val="85000"/>
              </a:lnSpc>
            </a:pPr>
            <a:r>
              <a:rPr lang="en-US" altLang="en-US"/>
              <a:t>The Right to Refuse Treatment </a:t>
            </a:r>
            <a:r>
              <a:rPr lang="en-US" altLang="en-US" sz="2800" b="0"/>
              <a:t>(3 of 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(1 of 3)</a:t>
            </a:r>
          </a:p>
        </p:txBody>
      </p:sp>
      <p:sp>
        <p:nvSpPr>
          <p:cNvPr id="51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eaLnBrk="1" hangingPunct="1">
              <a:buFontTx/>
              <a:buNone/>
            </a:pPr>
            <a:r>
              <a:rPr lang="en-US" altLang="en-US" b="1"/>
              <a:t>Preparatory</a:t>
            </a:r>
          </a:p>
          <a:p>
            <a:pPr marL="0" indent="0">
              <a:spcBef>
                <a:spcPct val="35000"/>
              </a:spcBef>
              <a:buFontTx/>
              <a:buNone/>
            </a:pPr>
            <a:r>
              <a:rPr lang="en-US" altLang="en-US"/>
              <a:t>Applies fundamental knowledge of the emergency medical services (EMS) system, safety/well-being of the emergency medical technician (EMT), medical/legal, and ethical issues to the provision of emergency care.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Before you leave a scene where a patient, parent, or caregiver has refused care:</a:t>
            </a:r>
          </a:p>
          <a:p>
            <a:pPr lvl="1">
              <a:spcBef>
                <a:spcPct val="35000"/>
              </a:spcBef>
            </a:pPr>
            <a:r>
              <a:rPr lang="en-US" altLang="en-US"/>
              <a:t>Encourage the individual again to allow care.</a:t>
            </a:r>
          </a:p>
          <a:p>
            <a:pPr lvl="1">
              <a:spcBef>
                <a:spcPct val="35000"/>
              </a:spcBef>
            </a:pPr>
            <a:r>
              <a:rPr lang="en-US" altLang="en-US"/>
              <a:t>Ask the individual to sign a refusal of care form.</a:t>
            </a:r>
          </a:p>
          <a:p>
            <a:pPr lvl="1">
              <a:spcBef>
                <a:spcPct val="35000"/>
              </a:spcBef>
            </a:pPr>
            <a:r>
              <a:rPr lang="en-US" altLang="en-US"/>
              <a:t>A witness is valuable in these situations.</a:t>
            </a:r>
          </a:p>
          <a:p>
            <a:pPr lvl="1">
              <a:spcBef>
                <a:spcPct val="35000"/>
              </a:spcBef>
            </a:pPr>
            <a:r>
              <a:rPr lang="en-US" altLang="en-US"/>
              <a:t>Document all refusals.</a:t>
            </a:r>
          </a:p>
        </p:txBody>
      </p:sp>
      <p:sp>
        <p:nvSpPr>
          <p:cNvPr id="23555" name="Title 1"/>
          <p:cNvSpPr>
            <a:spLocks noGrp="1"/>
          </p:cNvSpPr>
          <p:nvPr>
            <p:ph type="title"/>
          </p:nvPr>
        </p:nvSpPr>
        <p:spPr/>
        <p:txBody>
          <a:bodyPr/>
          <a:lstStyle/>
          <a:p>
            <a:pPr eaLnBrk="1" hangingPunct="1">
              <a:lnSpc>
                <a:spcPct val="85000"/>
              </a:lnSpc>
            </a:pPr>
            <a:r>
              <a:rPr lang="en-US" altLang="en-US"/>
              <a:t>The Right to Refuse Treatment </a:t>
            </a:r>
            <a:r>
              <a:rPr lang="en-US" altLang="en-US" sz="2800" b="0"/>
              <a:t>(4 of 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a:t>Confidentiality </a:t>
            </a:r>
            <a:r>
              <a:rPr lang="en-US" altLang="en-US" sz="2800" b="0"/>
              <a:t>(1 of 3)</a:t>
            </a:r>
          </a:p>
        </p:txBody>
      </p:sp>
      <p:sp>
        <p:nvSpPr>
          <p:cNvPr id="2457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r>
              <a:rPr lang="en-US" altLang="en-US"/>
              <a:t>Confidential information includes: </a:t>
            </a:r>
          </a:p>
          <a:p>
            <a:pPr lvl="1"/>
            <a:r>
              <a:rPr lang="en-US" altLang="en-US"/>
              <a:t>Patient history </a:t>
            </a:r>
          </a:p>
          <a:p>
            <a:pPr lvl="1"/>
            <a:r>
              <a:rPr lang="en-US" altLang="en-US"/>
              <a:t>Assessment findings </a:t>
            </a:r>
          </a:p>
          <a:p>
            <a:pPr lvl="1"/>
            <a:r>
              <a:rPr lang="en-US" altLang="en-US"/>
              <a:t>Treatment provided </a:t>
            </a:r>
          </a:p>
          <a:p>
            <a:pPr eaLnBrk="1" hangingPunct="1">
              <a:spcBef>
                <a:spcPct val="35000"/>
              </a:spcBef>
            </a:pPr>
            <a:r>
              <a:rPr lang="en-US" altLang="en-US"/>
              <a:t>Information generally cannot be disclosed except:</a:t>
            </a:r>
          </a:p>
          <a:p>
            <a:pPr lvl="1" eaLnBrk="1" hangingPunct="1">
              <a:spcBef>
                <a:spcPct val="35000"/>
              </a:spcBef>
            </a:pPr>
            <a:r>
              <a:rPr lang="en-US" altLang="en-US"/>
              <a:t>If the patient signs a release</a:t>
            </a:r>
          </a:p>
          <a:p>
            <a:pPr lvl="1" eaLnBrk="1" hangingPunct="1">
              <a:spcBef>
                <a:spcPct val="35000"/>
              </a:spcBef>
            </a:pPr>
            <a:r>
              <a:rPr lang="en-US" altLang="en-US"/>
              <a:t>If a legal subpoena is presented</a:t>
            </a:r>
          </a:p>
          <a:p>
            <a:pPr lvl="1" eaLnBrk="1" hangingPunct="1">
              <a:spcBef>
                <a:spcPct val="35000"/>
              </a:spcBef>
            </a:pPr>
            <a:r>
              <a:rPr lang="en-US" altLang="en-US"/>
              <a:t>If it is needed by billing personnel</a:t>
            </a:r>
            <a:endParaRPr lang="en-US" altLang="en-US" sz="2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pPr>
            <a:r>
              <a:rPr lang="en-US" altLang="en-US"/>
              <a:t>Confidentiality </a:t>
            </a:r>
            <a:r>
              <a:rPr lang="en-US" altLang="en-US" sz="2800" b="0"/>
              <a:t>(2 of 3)</a:t>
            </a:r>
          </a:p>
        </p:txBody>
      </p:sp>
      <p:sp>
        <p:nvSpPr>
          <p:cNvPr id="2560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Health Insurance Portability and Accountability Act of 1996 (HIPAA)</a:t>
            </a:r>
          </a:p>
          <a:p>
            <a:pPr lvl="1">
              <a:spcBef>
                <a:spcPct val="35000"/>
              </a:spcBef>
            </a:pPr>
            <a:r>
              <a:rPr lang="en-US" altLang="en-US"/>
              <a:t>Contains a section on patient privacy</a:t>
            </a:r>
          </a:p>
          <a:p>
            <a:pPr lvl="1">
              <a:spcBef>
                <a:spcPct val="35000"/>
              </a:spcBef>
            </a:pPr>
            <a:r>
              <a:rPr lang="en-US" altLang="en-US"/>
              <a:t>Strengthens privacy laws</a:t>
            </a:r>
          </a:p>
          <a:p>
            <a:pPr lvl="1">
              <a:spcBef>
                <a:spcPct val="35000"/>
              </a:spcBef>
            </a:pPr>
            <a:r>
              <a:rPr lang="en-US" altLang="en-US"/>
              <a:t>Safeguards patient confidentiality</a:t>
            </a:r>
          </a:p>
          <a:p>
            <a:pPr lvl="1">
              <a:spcBef>
                <a:spcPct val="35000"/>
              </a:spcBef>
            </a:pPr>
            <a:r>
              <a:rPr lang="en-US" altLang="en-US"/>
              <a:t>Considers information to be protected health information (PHI)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a:t>You may be legally mandated to report your findings.</a:t>
            </a:r>
          </a:p>
          <a:p>
            <a:pPr lvl="1"/>
            <a:r>
              <a:rPr lang="en-US" altLang="en-US"/>
              <a:t>Release only the minimum amount of information necessary.</a:t>
            </a:r>
          </a:p>
          <a:p>
            <a:r>
              <a:rPr lang="en-US" altLang="en-US"/>
              <a:t>Failure to abide by the provisions of HIPAA laws can result in civil and/or criminal action. </a:t>
            </a:r>
          </a:p>
          <a:p>
            <a:pPr lvl="1"/>
            <a:endParaRPr lang="en-US" altLang="en-US"/>
          </a:p>
        </p:txBody>
      </p:sp>
      <p:sp>
        <p:nvSpPr>
          <p:cNvPr id="26627" name="Title 1"/>
          <p:cNvSpPr>
            <a:spLocks noGrp="1"/>
          </p:cNvSpPr>
          <p:nvPr>
            <p:ph type="title"/>
          </p:nvPr>
        </p:nvSpPr>
        <p:spPr/>
        <p:txBody>
          <a:bodyPr/>
          <a:lstStyle/>
          <a:p>
            <a:pPr>
              <a:lnSpc>
                <a:spcPct val="85000"/>
              </a:lnSpc>
            </a:pPr>
            <a:r>
              <a:rPr lang="en-US" altLang="en-US"/>
              <a:t>Confidentiality </a:t>
            </a:r>
            <a:r>
              <a:rPr lang="en-US" altLang="en-US" sz="2800" b="0"/>
              <a:t>(3 of 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pPr>
            <a:r>
              <a:rPr lang="en-US" altLang="en-US"/>
              <a:t>Advance Directives </a:t>
            </a:r>
            <a:r>
              <a:rPr lang="en-US" altLang="en-US" sz="2800" b="0"/>
              <a:t>(1 of 5)</a:t>
            </a:r>
          </a:p>
        </p:txBody>
      </p:sp>
      <p:sp>
        <p:nvSpPr>
          <p:cNvPr id="2765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An advance directive specifies treatment should the patient become unconscious or unable to make decisions.</a:t>
            </a:r>
          </a:p>
          <a:p>
            <a:pPr eaLnBrk="1" hangingPunct="1">
              <a:spcBef>
                <a:spcPct val="35000"/>
              </a:spcBef>
            </a:pPr>
            <a:r>
              <a:rPr lang="en-US" altLang="en-US"/>
              <a:t>A do not resuscitate (DNR) order is an advance directive that gives permission not to resuscitate.</a:t>
            </a:r>
          </a:p>
          <a:p>
            <a:pPr lvl="1">
              <a:spcBef>
                <a:spcPct val="35000"/>
              </a:spcBef>
            </a:pPr>
            <a:r>
              <a:rPr lang="ja-JP" altLang="en-US"/>
              <a:t>“</a:t>
            </a:r>
            <a:r>
              <a:rPr lang="en-US" altLang="ja-JP"/>
              <a:t>Do not resuscitate</a:t>
            </a:r>
            <a:r>
              <a:rPr lang="ja-JP" altLang="en-US"/>
              <a:t>”</a:t>
            </a:r>
            <a:r>
              <a:rPr lang="en-US" altLang="ja-JP"/>
              <a:t> does not mean </a:t>
            </a:r>
            <a:r>
              <a:rPr lang="ja-JP" altLang="en-US"/>
              <a:t>“</a:t>
            </a:r>
            <a:r>
              <a:rPr lang="en-US" altLang="ja-JP"/>
              <a:t>do not treat.</a:t>
            </a:r>
            <a:r>
              <a:rPr lang="ja-JP" altLang="en-US"/>
              <a:t>”</a:t>
            </a:r>
            <a:endParaRPr lang="en-US" alt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Other names for advance directives:</a:t>
            </a:r>
          </a:p>
          <a:p>
            <a:pPr lvl="1" eaLnBrk="1" hangingPunct="1">
              <a:spcBef>
                <a:spcPct val="35000"/>
              </a:spcBef>
            </a:pPr>
            <a:r>
              <a:rPr lang="en-US" altLang="en-US"/>
              <a:t>Living will</a:t>
            </a:r>
          </a:p>
          <a:p>
            <a:pPr lvl="1" eaLnBrk="1" hangingPunct="1">
              <a:spcBef>
                <a:spcPct val="35000"/>
              </a:spcBef>
            </a:pPr>
            <a:r>
              <a:rPr lang="en-US" altLang="en-US"/>
              <a:t>Health care directive</a:t>
            </a:r>
          </a:p>
          <a:p>
            <a:pPr eaLnBrk="1" hangingPunct="1">
              <a:spcBef>
                <a:spcPct val="35000"/>
              </a:spcBef>
            </a:pPr>
            <a:r>
              <a:rPr lang="en-US" altLang="en-US"/>
              <a:t>DNR orders must meet the following requirements:</a:t>
            </a:r>
          </a:p>
          <a:p>
            <a:pPr lvl="1" eaLnBrk="1" hangingPunct="1">
              <a:spcBef>
                <a:spcPct val="35000"/>
              </a:spcBef>
            </a:pPr>
            <a:r>
              <a:rPr lang="en-US" altLang="en-US"/>
              <a:t>Statement of the patient’s medical problem(s) </a:t>
            </a:r>
          </a:p>
          <a:p>
            <a:pPr lvl="1" eaLnBrk="1" hangingPunct="1">
              <a:spcBef>
                <a:spcPct val="35000"/>
              </a:spcBef>
            </a:pPr>
            <a:r>
              <a:rPr lang="en-US" altLang="en-US"/>
              <a:t>Signature of the patient or legal guardian </a:t>
            </a:r>
          </a:p>
          <a:p>
            <a:pPr lvl="1" eaLnBrk="1" hangingPunct="1">
              <a:spcBef>
                <a:spcPct val="35000"/>
              </a:spcBef>
            </a:pPr>
            <a:r>
              <a:rPr lang="en-US" altLang="en-US"/>
              <a:t>Signature of physician or health care provider </a:t>
            </a:r>
          </a:p>
          <a:p>
            <a:pPr lvl="1" eaLnBrk="1" hangingPunct="1">
              <a:spcBef>
                <a:spcPct val="35000"/>
              </a:spcBef>
            </a:pPr>
            <a:r>
              <a:rPr lang="en-US" altLang="en-US"/>
              <a:t>Not expired</a:t>
            </a:r>
          </a:p>
        </p:txBody>
      </p:sp>
      <p:sp>
        <p:nvSpPr>
          <p:cNvPr id="28675" name="Title 1"/>
          <p:cNvSpPr>
            <a:spLocks noGrp="1"/>
          </p:cNvSpPr>
          <p:nvPr>
            <p:ph type="title"/>
          </p:nvPr>
        </p:nvSpPr>
        <p:spPr/>
        <p:txBody>
          <a:bodyPr/>
          <a:lstStyle/>
          <a:p>
            <a:pPr eaLnBrk="1" hangingPunct="1">
              <a:lnSpc>
                <a:spcPct val="85000"/>
              </a:lnSpc>
            </a:pPr>
            <a:r>
              <a:rPr lang="en-US" altLang="en-US"/>
              <a:t>Advance Directives </a:t>
            </a:r>
            <a:r>
              <a:rPr lang="en-US" altLang="en-US" sz="2800" b="0"/>
              <a:t>(2 of 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solidFill>
                  <a:srgbClr val="FF0000"/>
                </a:solidFill>
              </a:rPr>
              <a:t> </a:t>
            </a:r>
          </a:p>
          <a:p>
            <a:pPr marL="0" indent="0">
              <a:buFontTx/>
              <a:buNone/>
            </a:pPr>
            <a:endParaRPr lang="en-US" altLang="en-US"/>
          </a:p>
        </p:txBody>
      </p:sp>
      <p:pic>
        <p:nvPicPr>
          <p:cNvPr id="29699" name="Picture 5"/>
          <p:cNvPicPr>
            <a:picLocks noChangeAspect="1" noChangeArrowheads="1"/>
          </p:cNvPicPr>
          <p:nvPr/>
        </p:nvPicPr>
        <p:blipFill>
          <a:blip r:embed="rId5">
            <a:alphaModFix amt="27000"/>
            <a:extLst>
              <a:ext uri="{28A0092B-C50C-407E-A947-70E740481C1C}">
                <a14:useLocalDpi xmlns:a14="http://schemas.microsoft.com/office/drawing/2010/main" val="0"/>
              </a:ext>
            </a:extLst>
          </a:blip>
          <a:srcRect/>
          <a:stretch>
            <a:fillRect/>
          </a:stretch>
        </p:blipFill>
        <p:spPr bwMode="auto">
          <a:xfrm>
            <a:off x="2895600" y="4038600"/>
            <a:ext cx="3276600" cy="2078038"/>
          </a:xfrm>
          <a:prstGeom prst="rect">
            <a:avLst/>
          </a:prstGeom>
          <a:noFill/>
          <a:ln>
            <a:noFill/>
          </a:ln>
          <a:extLst>
            <a:ext uri="{909E8E84-426E-40DD-AFC4-6F175D3DCCD1}">
              <a14:hiddenFill xmlns:a14="http://schemas.microsoft.com/office/drawing/2010/main">
                <a:solidFill>
                  <a:srgbClr val="00FFFF">
                    <a:alpha val="27058"/>
                  </a:srgb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262063"/>
            <a:ext cx="32766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8"/>
          <p:cNvSpPr>
            <a:spLocks noChangeArrowheads="1"/>
          </p:cNvSpPr>
          <p:nvPr>
            <p:custDataLst>
              <p:tags r:id="rId2"/>
            </p:custDataLst>
          </p:nvPr>
        </p:nvSpPr>
        <p:spPr bwMode="auto">
          <a:xfrm>
            <a:off x="3403600" y="6116638"/>
            <a:ext cx="28956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Jones &amp; Bartlett Learning.</a:t>
            </a:r>
          </a:p>
        </p:txBody>
      </p:sp>
      <p:sp>
        <p:nvSpPr>
          <p:cNvPr id="29702" name="Title 1"/>
          <p:cNvSpPr>
            <a:spLocks noGrp="1"/>
          </p:cNvSpPr>
          <p:nvPr>
            <p:ph type="title"/>
          </p:nvPr>
        </p:nvSpPr>
        <p:spPr/>
        <p:txBody>
          <a:bodyPr/>
          <a:lstStyle/>
          <a:p>
            <a:pPr eaLnBrk="1" hangingPunct="1">
              <a:lnSpc>
                <a:spcPct val="85000"/>
              </a:lnSpc>
            </a:pPr>
            <a:r>
              <a:rPr lang="en-US" altLang="en-US"/>
              <a:t>Advance Directives </a:t>
            </a:r>
            <a:r>
              <a:rPr lang="en-US" altLang="en-US" sz="2800" b="0"/>
              <a:t>(3 of 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a:t>Physician orders for life-sustaining treatment (POLST) and medical orders for life-sustaining treatment (MOLST): </a:t>
            </a:r>
          </a:p>
          <a:p>
            <a:pPr lvl="1"/>
            <a:r>
              <a:rPr lang="en-US" altLang="en-US"/>
              <a:t>Explicitly describe acceptable interventions for the patient</a:t>
            </a:r>
          </a:p>
          <a:p>
            <a:pPr lvl="1"/>
            <a:r>
              <a:rPr lang="en-US" altLang="en-US"/>
              <a:t>Must be signed by an authorized medical provider</a:t>
            </a:r>
          </a:p>
          <a:p>
            <a:pPr lvl="1"/>
            <a:r>
              <a:rPr lang="en-US" altLang="en-US"/>
              <a:t>Contact medical control for guidance </a:t>
            </a:r>
          </a:p>
        </p:txBody>
      </p:sp>
      <p:sp>
        <p:nvSpPr>
          <p:cNvPr id="30723" name="Title 1"/>
          <p:cNvSpPr>
            <a:spLocks noGrp="1"/>
          </p:cNvSpPr>
          <p:nvPr>
            <p:ph type="title"/>
          </p:nvPr>
        </p:nvSpPr>
        <p:spPr/>
        <p:txBody>
          <a:bodyPr/>
          <a:lstStyle/>
          <a:p>
            <a:pPr eaLnBrk="1" hangingPunct="1">
              <a:lnSpc>
                <a:spcPct val="85000"/>
              </a:lnSpc>
            </a:pPr>
            <a:r>
              <a:rPr lang="en-US" altLang="en-US"/>
              <a:t>Advance Directives </a:t>
            </a:r>
            <a:r>
              <a:rPr lang="en-US" altLang="en-US" sz="2800" b="0"/>
              <a:t>(4 of 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Some patients may have named surrogates to make decisions for them.</a:t>
            </a:r>
          </a:p>
          <a:p>
            <a:pPr lvl="1">
              <a:spcBef>
                <a:spcPct val="35000"/>
              </a:spcBef>
            </a:pPr>
            <a:r>
              <a:rPr lang="en-US" altLang="en-US"/>
              <a:t>Durable powers of attorney for health care</a:t>
            </a:r>
          </a:p>
          <a:p>
            <a:pPr lvl="1">
              <a:spcBef>
                <a:spcPct val="35000"/>
              </a:spcBef>
            </a:pPr>
            <a:r>
              <a:rPr lang="en-US" altLang="en-US"/>
              <a:t>Also known as health care proxies</a:t>
            </a:r>
          </a:p>
          <a:p>
            <a:pPr>
              <a:spcBef>
                <a:spcPct val="35000"/>
              </a:spcBef>
            </a:pPr>
            <a:r>
              <a:rPr lang="en-US" altLang="en-US"/>
              <a:t>Due to the growing number of hospice home health programs, you may face this situation.</a:t>
            </a:r>
          </a:p>
        </p:txBody>
      </p:sp>
      <p:sp>
        <p:nvSpPr>
          <p:cNvPr id="31747" name="Title 1"/>
          <p:cNvSpPr>
            <a:spLocks noGrp="1"/>
          </p:cNvSpPr>
          <p:nvPr>
            <p:ph type="title"/>
          </p:nvPr>
        </p:nvSpPr>
        <p:spPr/>
        <p:txBody>
          <a:bodyPr/>
          <a:lstStyle/>
          <a:p>
            <a:pPr eaLnBrk="1" hangingPunct="1">
              <a:lnSpc>
                <a:spcPct val="85000"/>
              </a:lnSpc>
            </a:pPr>
            <a:r>
              <a:rPr lang="en-US" altLang="en-US"/>
              <a:t>Advance Directives </a:t>
            </a:r>
            <a:r>
              <a:rPr lang="en-US" altLang="en-US" sz="2800" b="0"/>
              <a:t>(5 of 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lnSpc>
                <a:spcPct val="85000"/>
              </a:lnSpc>
            </a:pPr>
            <a:r>
              <a:rPr lang="en-US" altLang="en-US"/>
              <a:t>Physical Signs of Death </a:t>
            </a:r>
            <a:r>
              <a:rPr lang="en-US" altLang="en-US" sz="2800" b="0"/>
              <a:t>(1 of 4)</a:t>
            </a:r>
          </a:p>
        </p:txBody>
      </p:sp>
      <p:sp>
        <p:nvSpPr>
          <p:cNvPr id="3277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A physician determines the cause of death.</a:t>
            </a:r>
          </a:p>
          <a:p>
            <a:pPr eaLnBrk="1" hangingPunct="1">
              <a:spcBef>
                <a:spcPct val="35000"/>
              </a:spcBef>
            </a:pPr>
            <a:r>
              <a:rPr lang="en-US" altLang="en-US"/>
              <a:t>Presumptive signs of death:</a:t>
            </a:r>
          </a:p>
          <a:p>
            <a:pPr lvl="1" eaLnBrk="1" hangingPunct="1">
              <a:spcBef>
                <a:spcPct val="35000"/>
              </a:spcBef>
            </a:pPr>
            <a:r>
              <a:rPr lang="en-US" altLang="en-US"/>
              <a:t>Unresponsiveness to painful stimuli</a:t>
            </a:r>
          </a:p>
          <a:p>
            <a:pPr lvl="1" eaLnBrk="1" hangingPunct="1">
              <a:spcBef>
                <a:spcPct val="35000"/>
              </a:spcBef>
            </a:pPr>
            <a:r>
              <a:rPr lang="en-US" altLang="en-US"/>
              <a:t>Lack of a carotid pulse or heartbeat</a:t>
            </a:r>
          </a:p>
          <a:p>
            <a:pPr lvl="1" eaLnBrk="1" hangingPunct="1">
              <a:spcBef>
                <a:spcPct val="35000"/>
              </a:spcBef>
            </a:pPr>
            <a:r>
              <a:rPr lang="en-US" altLang="en-US"/>
              <a:t>Absence of breath sounds</a:t>
            </a:r>
          </a:p>
          <a:p>
            <a:pPr lvl="1" eaLnBrk="1" hangingPunct="1">
              <a:spcBef>
                <a:spcPct val="35000"/>
              </a:spcBef>
            </a:pPr>
            <a:r>
              <a:rPr lang="en-US" altLang="en-US"/>
              <a:t>No deep tendon or corneal reflexes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(2 of 3)</a:t>
            </a:r>
          </a:p>
        </p:txBody>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a:t>Medical/Legal and Ethics</a:t>
            </a:r>
          </a:p>
          <a:p>
            <a:pPr eaLnBrk="1" hangingPunct="1">
              <a:spcBef>
                <a:spcPct val="35000"/>
              </a:spcBef>
            </a:pPr>
            <a:r>
              <a:rPr lang="en-US" altLang="en-US"/>
              <a:t>Consent/refusal of care</a:t>
            </a:r>
          </a:p>
          <a:p>
            <a:pPr eaLnBrk="1" hangingPunct="1">
              <a:spcBef>
                <a:spcPct val="35000"/>
              </a:spcBef>
            </a:pPr>
            <a:r>
              <a:rPr lang="en-US" altLang="en-US"/>
              <a:t>Confidentiality</a:t>
            </a:r>
          </a:p>
          <a:p>
            <a:pPr eaLnBrk="1" hangingPunct="1">
              <a:spcBef>
                <a:spcPct val="35000"/>
              </a:spcBef>
            </a:pPr>
            <a:r>
              <a:rPr lang="en-US" altLang="en-US"/>
              <a:t>Advance directives</a:t>
            </a:r>
          </a:p>
          <a:p>
            <a:pPr eaLnBrk="1" hangingPunct="1">
              <a:spcBef>
                <a:spcPct val="35000"/>
              </a:spcBef>
            </a:pPr>
            <a:r>
              <a:rPr lang="en-US" altLang="en-US"/>
              <a:t>Tort and criminal actions</a:t>
            </a:r>
          </a:p>
          <a:p>
            <a:pPr eaLnBrk="1" hangingPunct="1">
              <a:spcBef>
                <a:spcPct val="35000"/>
              </a:spcBef>
            </a:pPr>
            <a:r>
              <a:rPr lang="en-US" altLang="en-US"/>
              <a:t>Evidence preservation</a:t>
            </a:r>
          </a:p>
          <a:p>
            <a:pPr eaLnBrk="1" hangingPunct="1">
              <a:spcBef>
                <a:spcPct val="35000"/>
              </a:spcBef>
            </a:pPr>
            <a:r>
              <a:rPr lang="en-US" altLang="en-US"/>
              <a:t>Statutory responsibilities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5000"/>
              </a:lnSpc>
            </a:pPr>
            <a:r>
              <a:rPr lang="en-US" altLang="en-US"/>
              <a:t>Physical Signs of Death </a:t>
            </a:r>
            <a:r>
              <a:rPr lang="en-US" altLang="en-US" sz="2800" b="0"/>
              <a:t>(2 of 4)</a:t>
            </a:r>
          </a:p>
        </p:txBody>
      </p:sp>
      <p:sp>
        <p:nvSpPr>
          <p:cNvPr id="3379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Presumptive signs of death (cont</a:t>
            </a:r>
            <a:r>
              <a:rPr lang="ja-JP" altLang="en-US"/>
              <a:t>’</a:t>
            </a:r>
            <a:r>
              <a:rPr lang="en-US" altLang="ja-JP"/>
              <a:t>d):</a:t>
            </a:r>
          </a:p>
          <a:p>
            <a:pPr lvl="1" eaLnBrk="1" hangingPunct="1">
              <a:spcBef>
                <a:spcPct val="35000"/>
              </a:spcBef>
            </a:pPr>
            <a:r>
              <a:rPr lang="en-US" altLang="en-US"/>
              <a:t>Absence of eye movement</a:t>
            </a:r>
          </a:p>
          <a:p>
            <a:pPr lvl="1" eaLnBrk="1" hangingPunct="1">
              <a:spcBef>
                <a:spcPct val="35000"/>
              </a:spcBef>
            </a:pPr>
            <a:r>
              <a:rPr lang="en-US" altLang="en-US"/>
              <a:t>No systolic blood pressure</a:t>
            </a:r>
          </a:p>
          <a:p>
            <a:pPr lvl="1" eaLnBrk="1" hangingPunct="1">
              <a:spcBef>
                <a:spcPct val="35000"/>
              </a:spcBef>
            </a:pPr>
            <a:r>
              <a:rPr lang="en-US" altLang="en-US"/>
              <a:t>Profound cyanosis</a:t>
            </a:r>
          </a:p>
          <a:p>
            <a:pPr lvl="1" eaLnBrk="1" hangingPunct="1">
              <a:spcBef>
                <a:spcPct val="35000"/>
              </a:spcBef>
            </a:pPr>
            <a:r>
              <a:rPr lang="en-US" altLang="en-US"/>
              <a:t>Lowered or decreased body temperature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lnSpc>
                <a:spcPct val="85000"/>
              </a:lnSpc>
            </a:pPr>
            <a:r>
              <a:rPr lang="en-US" altLang="en-US"/>
              <a:t>Physical Signs of Death </a:t>
            </a:r>
            <a:r>
              <a:rPr lang="en-US" altLang="en-US" sz="2800" b="0"/>
              <a:t>(3 of 4)</a:t>
            </a:r>
          </a:p>
        </p:txBody>
      </p:sp>
      <p:sp>
        <p:nvSpPr>
          <p:cNvPr id="34819" name="Content Placeholder 2"/>
          <p:cNvSpPr>
            <a:spLocks noGrp="1"/>
          </p:cNvSpPr>
          <p:nvPr>
            <p:ph type="body" idx="1"/>
          </p:nvPr>
        </p:nvSpPr>
        <p:spPr>
          <a:xfrm>
            <a:off x="685800" y="1447800"/>
            <a:ext cx="47244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Definitive signs of death:</a:t>
            </a:r>
          </a:p>
          <a:p>
            <a:pPr lvl="1" eaLnBrk="1" hangingPunct="1">
              <a:spcBef>
                <a:spcPct val="35000"/>
              </a:spcBef>
            </a:pPr>
            <a:r>
              <a:rPr lang="en-US" altLang="en-US"/>
              <a:t>A body in parts (decapitation)</a:t>
            </a:r>
          </a:p>
          <a:p>
            <a:pPr lvl="1" eaLnBrk="1" hangingPunct="1">
              <a:spcBef>
                <a:spcPct val="35000"/>
              </a:spcBef>
            </a:pPr>
            <a:r>
              <a:rPr lang="en-US" altLang="en-US"/>
              <a:t>Dependent lividity (blood settling)</a:t>
            </a:r>
          </a:p>
        </p:txBody>
      </p:sp>
      <p:pic>
        <p:nvPicPr>
          <p:cNvPr id="348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2888" y="1981200"/>
            <a:ext cx="3563937"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8"/>
          <p:cNvSpPr>
            <a:spLocks noChangeArrowheads="1"/>
          </p:cNvSpPr>
          <p:nvPr>
            <p:custDataLst>
              <p:tags r:id="rId1"/>
            </p:custDataLst>
          </p:nvPr>
        </p:nvSpPr>
        <p:spPr bwMode="auto">
          <a:xfrm>
            <a:off x="6096000" y="4430713"/>
            <a:ext cx="28956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American Academy of Orthopaedic Surgeons.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lnSpc>
                <a:spcPct val="85000"/>
              </a:lnSpc>
            </a:pPr>
            <a:r>
              <a:rPr lang="en-US" altLang="en-US"/>
              <a:t>Physical Signs of Death </a:t>
            </a:r>
            <a:r>
              <a:rPr lang="en-US" altLang="en-US" sz="2800" b="0"/>
              <a:t>(4 of 4)</a:t>
            </a:r>
          </a:p>
        </p:txBody>
      </p:sp>
      <p:sp>
        <p:nvSpPr>
          <p:cNvPr id="3584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Definitive signs of death (cont</a:t>
            </a:r>
            <a:r>
              <a:rPr lang="ja-JP" altLang="en-US"/>
              <a:t>’</a:t>
            </a:r>
            <a:r>
              <a:rPr lang="en-US" altLang="ja-JP"/>
              <a:t>d):</a:t>
            </a:r>
          </a:p>
          <a:p>
            <a:pPr lvl="1" eaLnBrk="1" hangingPunct="1">
              <a:spcBef>
                <a:spcPct val="35000"/>
              </a:spcBef>
            </a:pPr>
            <a:r>
              <a:rPr lang="en-US" altLang="en-US"/>
              <a:t>Rigor mortis (stiffening)</a:t>
            </a:r>
          </a:p>
          <a:p>
            <a:pPr lvl="1" eaLnBrk="1" hangingPunct="1">
              <a:spcBef>
                <a:spcPct val="35000"/>
              </a:spcBef>
            </a:pPr>
            <a:r>
              <a:rPr lang="en-US" altLang="en-US"/>
              <a:t>Putrefaction (decomposition)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lnSpc>
                <a:spcPct val="85000"/>
              </a:lnSpc>
            </a:pPr>
            <a:r>
              <a:rPr lang="en-US" altLang="en-US"/>
              <a:t>Medical Examiner Cases </a:t>
            </a:r>
            <a:r>
              <a:rPr lang="en-US" altLang="en-US" sz="2800" b="0"/>
              <a:t>(1 of 2)</a:t>
            </a:r>
          </a:p>
        </p:txBody>
      </p:sp>
      <p:sp>
        <p:nvSpPr>
          <p:cNvPr id="3686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Involvement depends on nature/scene of death.</a:t>
            </a:r>
          </a:p>
          <a:p>
            <a:pPr eaLnBrk="1" hangingPunct="1">
              <a:spcBef>
                <a:spcPct val="35000"/>
              </a:spcBef>
            </a:pPr>
            <a:r>
              <a:rPr lang="en-US" altLang="en-US"/>
              <a:t>Examiner notified in cases of:</a:t>
            </a:r>
          </a:p>
          <a:p>
            <a:pPr lvl="1" eaLnBrk="1" hangingPunct="1">
              <a:spcBef>
                <a:spcPct val="35000"/>
              </a:spcBef>
            </a:pPr>
            <a:r>
              <a:rPr lang="en-US" altLang="en-US"/>
              <a:t>Dead on arrival (DOA)/dead on scene (DOS)</a:t>
            </a:r>
          </a:p>
          <a:p>
            <a:pPr lvl="1" eaLnBrk="1" hangingPunct="1">
              <a:spcBef>
                <a:spcPct val="35000"/>
              </a:spcBef>
            </a:pPr>
            <a:r>
              <a:rPr lang="en-US" altLang="en-US"/>
              <a:t>Death without previous medical care</a:t>
            </a:r>
          </a:p>
          <a:p>
            <a:pPr lvl="1" eaLnBrk="1" hangingPunct="1">
              <a:spcBef>
                <a:spcPct val="35000"/>
              </a:spcBef>
            </a:pPr>
            <a:r>
              <a:rPr lang="en-US" altLang="en-US"/>
              <a:t>Suicide</a:t>
            </a:r>
          </a:p>
          <a:p>
            <a:pPr lvl="1" eaLnBrk="1" hangingPunct="1">
              <a:spcBef>
                <a:spcPct val="35000"/>
              </a:spcBef>
            </a:pPr>
            <a:r>
              <a:rPr lang="en-US" altLang="en-US"/>
              <a:t>Violent death</a:t>
            </a:r>
          </a:p>
          <a:p>
            <a:pPr lvl="1" eaLnBrk="1" hangingPunct="1">
              <a:spcBef>
                <a:spcPct val="35000"/>
              </a:spcBef>
            </a:pPr>
            <a:r>
              <a:rPr lang="en-US" altLang="en-US"/>
              <a:t>Poisoning, known or suspected</a:t>
            </a:r>
          </a:p>
          <a:p>
            <a:pPr lvl="1"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a:t>Medical Examiner Cases </a:t>
            </a:r>
            <a:r>
              <a:rPr lang="en-US" altLang="en-US" sz="2800" b="0"/>
              <a:t>(2 of 2)</a:t>
            </a:r>
          </a:p>
        </p:txBody>
      </p:sp>
      <p:sp>
        <p:nvSpPr>
          <p:cNvPr id="37891" name="Content Placeholder 2"/>
          <p:cNvSpPr>
            <a:spLocks noGrp="1"/>
          </p:cNvSpPr>
          <p:nvPr>
            <p:ph type="body" idx="1"/>
          </p:nvPr>
        </p:nvSpPr>
        <p:spPr>
          <a:xfrm>
            <a:off x="685800" y="1447800"/>
            <a:ext cx="47244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Examiner notified in cases of (cont</a:t>
            </a:r>
            <a:r>
              <a:rPr lang="ja-JP" altLang="en-US"/>
              <a:t>’</a:t>
            </a:r>
            <a:r>
              <a:rPr lang="en-US" altLang="ja-JP"/>
              <a:t>d):</a:t>
            </a:r>
          </a:p>
          <a:p>
            <a:pPr lvl="1" eaLnBrk="1" hangingPunct="1">
              <a:spcBef>
                <a:spcPct val="35000"/>
              </a:spcBef>
            </a:pPr>
            <a:r>
              <a:rPr lang="en-US" altLang="en-US"/>
              <a:t>Death from accidents</a:t>
            </a:r>
          </a:p>
          <a:p>
            <a:pPr lvl="1" eaLnBrk="1" hangingPunct="1">
              <a:spcBef>
                <a:spcPct val="35000"/>
              </a:spcBef>
            </a:pPr>
            <a:r>
              <a:rPr lang="en-US" altLang="en-US"/>
              <a:t>Suspicion of a criminal act</a:t>
            </a:r>
          </a:p>
          <a:p>
            <a:pPr lvl="1" eaLnBrk="1" hangingPunct="1">
              <a:spcBef>
                <a:spcPct val="35000"/>
              </a:spcBef>
            </a:pPr>
            <a:r>
              <a:rPr lang="en-US" altLang="en-US"/>
              <a:t>Infant and child deaths</a:t>
            </a:r>
          </a:p>
          <a:p>
            <a:pPr lvl="1" eaLnBrk="1" hangingPunct="1">
              <a:spcBef>
                <a:spcPct val="35000"/>
              </a:spcBef>
            </a:pPr>
            <a:endParaRPr lang="en-US" altLang="en-US"/>
          </a:p>
          <a:p>
            <a:pPr lvl="1" eaLnBrk="1" hangingPunct="1">
              <a:spcBef>
                <a:spcPct val="35000"/>
              </a:spcBef>
            </a:pPr>
            <a:endParaRPr lang="en-US" altLang="en-US"/>
          </a:p>
        </p:txBody>
      </p:sp>
      <p:pic>
        <p:nvPicPr>
          <p:cNvPr id="3789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4425" y="1828800"/>
            <a:ext cx="394335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8"/>
          <p:cNvSpPr>
            <a:spLocks noChangeArrowheads="1"/>
          </p:cNvSpPr>
          <p:nvPr>
            <p:custDataLst>
              <p:tags r:id="rId1"/>
            </p:custDataLst>
          </p:nvPr>
        </p:nvSpPr>
        <p:spPr bwMode="auto">
          <a:xfrm>
            <a:off x="6073775" y="4471988"/>
            <a:ext cx="28956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Corbis.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lnSpc>
                <a:spcPct val="85000"/>
              </a:lnSpc>
            </a:pPr>
            <a:r>
              <a:rPr lang="en-US" altLang="en-US"/>
              <a:t>Special Situations </a:t>
            </a:r>
            <a:r>
              <a:rPr lang="en-US" altLang="en-US" sz="2800" b="0"/>
              <a:t>(1 of 4)</a:t>
            </a:r>
          </a:p>
        </p:txBody>
      </p:sp>
      <p:sp>
        <p:nvSpPr>
          <p:cNvPr id="3891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Organ Donors</a:t>
            </a:r>
          </a:p>
          <a:p>
            <a:pPr lvl="1" eaLnBrk="1" hangingPunct="1">
              <a:spcBef>
                <a:spcPct val="35000"/>
              </a:spcBef>
            </a:pPr>
            <a:r>
              <a:rPr lang="en-US" altLang="en-US"/>
              <a:t>Expressed a wish to donate their organs</a:t>
            </a:r>
          </a:p>
          <a:p>
            <a:pPr lvl="1" eaLnBrk="1" hangingPunct="1">
              <a:spcBef>
                <a:spcPct val="35000"/>
              </a:spcBef>
            </a:pPr>
            <a:r>
              <a:rPr lang="en-US" altLang="en-US"/>
              <a:t>Evidenced by information on: </a:t>
            </a:r>
          </a:p>
          <a:p>
            <a:pPr lvl="2" eaLnBrk="1" hangingPunct="1"/>
            <a:r>
              <a:rPr lang="en-US" altLang="en-US" sz="2400"/>
              <a:t>Organ donor card and/or</a:t>
            </a:r>
          </a:p>
          <a:p>
            <a:pPr lvl="2" eaLnBrk="1" hangingPunct="1"/>
            <a:r>
              <a:rPr lang="en-US" altLang="en-US" sz="2400"/>
              <a:t>Driver</a:t>
            </a:r>
            <a:r>
              <a:rPr lang="ja-JP" altLang="en-US" sz="2400"/>
              <a:t>’</a:t>
            </a:r>
            <a:r>
              <a:rPr lang="en-US" altLang="ja-JP" sz="2400"/>
              <a:t>s license  </a:t>
            </a:r>
          </a:p>
          <a:p>
            <a:pPr lvl="1" eaLnBrk="1" hangingPunct="1">
              <a:spcBef>
                <a:spcPct val="35000"/>
              </a:spcBef>
            </a:pPr>
            <a:r>
              <a:rPr lang="en-US" altLang="en-US"/>
              <a:t>Your priority is to save the patient</a:t>
            </a:r>
            <a:r>
              <a:rPr lang="ja-JP" altLang="en-US"/>
              <a:t>’</a:t>
            </a:r>
            <a:r>
              <a:rPr lang="en-US" altLang="ja-JP"/>
              <a:t>s life.</a:t>
            </a:r>
          </a:p>
          <a:p>
            <a:pPr lvl="1" eaLnBrk="1" hangingPunct="1">
              <a:spcBef>
                <a:spcPct val="35000"/>
              </a:spcBef>
            </a:pPr>
            <a:r>
              <a:rPr lang="en-US" altLang="en-US"/>
              <a:t>Remember that organs need oxygen.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lnSpc>
                <a:spcPct val="85000"/>
              </a:lnSpc>
            </a:pPr>
            <a:r>
              <a:rPr lang="en-US" altLang="en-US"/>
              <a:t>Special Situations </a:t>
            </a:r>
            <a:r>
              <a:rPr lang="en-US" altLang="en-US" sz="2800" b="0"/>
              <a:t>(2 of 4)</a:t>
            </a:r>
          </a:p>
        </p:txBody>
      </p:sp>
      <p:pic>
        <p:nvPicPr>
          <p:cNvPr id="399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2286000"/>
            <a:ext cx="59436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custDataLst>
              <p:tags r:id="rId1"/>
            </p:custDataLst>
          </p:nvPr>
        </p:nvSpPr>
        <p:spPr bwMode="auto">
          <a:xfrm>
            <a:off x="3784600" y="5735638"/>
            <a:ext cx="350202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 charset="0"/>
                <a:ea typeface="ヒラギノ角ゴ Pro W3" pitchFamily="1" charset="-128"/>
              </a:defRPr>
            </a:lvl1pPr>
            <a:lvl2pPr marL="742950" indent="-285750" eaLnBrk="0" hangingPunct="0">
              <a:defRPr sz="2400">
                <a:solidFill>
                  <a:schemeClr val="tx1"/>
                </a:solidFill>
                <a:latin typeface="Times New Roman" pitchFamily="1" charset="0"/>
                <a:ea typeface="ヒラギノ角ゴ Pro W3" pitchFamily="1" charset="-128"/>
              </a:defRPr>
            </a:lvl2pPr>
            <a:lvl3pPr marL="1143000" indent="-228600" eaLnBrk="0" hangingPunct="0">
              <a:defRPr sz="2400">
                <a:solidFill>
                  <a:schemeClr val="tx1"/>
                </a:solidFill>
                <a:latin typeface="Times New Roman" pitchFamily="1" charset="0"/>
                <a:ea typeface="ヒラギノ角ゴ Pro W3" pitchFamily="1" charset="-128"/>
              </a:defRPr>
            </a:lvl3pPr>
            <a:lvl4pPr marL="1600200" indent="-228600" eaLnBrk="0" hangingPunct="0">
              <a:defRPr sz="2400">
                <a:solidFill>
                  <a:schemeClr val="tx1"/>
                </a:solidFill>
                <a:latin typeface="Times New Roman" pitchFamily="1" charset="0"/>
                <a:ea typeface="ヒラギノ角ゴ Pro W3" pitchFamily="1" charset="-128"/>
              </a:defRPr>
            </a:lvl4pPr>
            <a:lvl5pPr marL="2057400" indent="-228600" eaLnBrk="0" hangingPunct="0">
              <a:defRPr sz="2400">
                <a:solidFill>
                  <a:schemeClr val="tx1"/>
                </a:solidFill>
                <a:latin typeface="Times New Roman" pitchFamily="1" charset="0"/>
                <a:ea typeface="ヒラギノ角ゴ Pro W3" pitchFamily="1" charset="-128"/>
              </a:defRPr>
            </a:lvl5pPr>
            <a:lvl6pPr marL="25146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6pPr>
            <a:lvl7pPr marL="29718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7pPr>
            <a:lvl8pPr marL="34290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8pPr>
            <a:lvl9pPr marL="38862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9pPr>
          </a:lstStyle>
          <a:p>
            <a:pPr algn="r" eaLnBrk="1" hangingPunct="1">
              <a:lnSpc>
                <a:spcPct val="110000"/>
              </a:lnSpc>
              <a:spcBef>
                <a:spcPct val="20000"/>
              </a:spcBef>
              <a:buClr>
                <a:srgbClr val="F37021"/>
              </a:buClr>
              <a:defRPr/>
            </a:pPr>
            <a:r>
              <a:rPr lang="en-IN" sz="900" dirty="0">
                <a:solidFill>
                  <a:schemeClr val="bg1"/>
                </a:solidFill>
                <a:latin typeface="+mn-lt"/>
              </a:rPr>
              <a:t>Courtesy of the US Department of Health and Human Services.</a:t>
            </a:r>
            <a:endParaRPr lang="en-US" altLang="en-US" sz="90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lnSpc>
                <a:spcPct val="85000"/>
              </a:lnSpc>
            </a:pPr>
            <a:r>
              <a:rPr lang="en-US" altLang="en-US"/>
              <a:t>Special Situations </a:t>
            </a:r>
            <a:r>
              <a:rPr lang="en-US" altLang="en-US" sz="2800" b="0"/>
              <a:t>(3 of 4)</a:t>
            </a:r>
          </a:p>
        </p:txBody>
      </p:sp>
      <p:sp>
        <p:nvSpPr>
          <p:cNvPr id="45059" name="Content Placeholder 2"/>
          <p:cNvSpPr>
            <a:spLocks noGrp="1"/>
          </p:cNvSpPr>
          <p:nvPr>
            <p:ph type="body" idx="1"/>
          </p:nvPr>
        </p:nvSpPr>
        <p:spPr/>
        <p:txBody>
          <a:bodyPr rIns="228600"/>
          <a:lstStyle/>
          <a:p>
            <a:pPr eaLnBrk="1" hangingPunct="1">
              <a:spcBef>
                <a:spcPct val="35000"/>
              </a:spcBef>
              <a:defRPr/>
            </a:pPr>
            <a:r>
              <a:rPr lang="en-US" dirty="0" smtClean="0"/>
              <a:t>Medical identification insignia</a:t>
            </a:r>
          </a:p>
          <a:p>
            <a:pPr lvl="1" eaLnBrk="1" hangingPunct="1">
              <a:spcBef>
                <a:spcPct val="35000"/>
              </a:spcBef>
              <a:defRPr/>
            </a:pPr>
            <a:r>
              <a:rPr lang="en-US" dirty="0" smtClean="0"/>
              <a:t>Bracelet, necklace, keychain, or card indicating:</a:t>
            </a:r>
          </a:p>
          <a:p>
            <a:pPr lvl="2" eaLnBrk="1" hangingPunct="1">
              <a:defRPr/>
            </a:pPr>
            <a:r>
              <a:rPr lang="en-US" sz="2400" dirty="0" smtClean="0"/>
              <a:t>DNR order</a:t>
            </a:r>
          </a:p>
          <a:p>
            <a:pPr lvl="2" eaLnBrk="1" hangingPunct="1">
              <a:defRPr/>
            </a:pPr>
            <a:r>
              <a:rPr lang="en-US" sz="2400" dirty="0" smtClean="0"/>
              <a:t>Allergies</a:t>
            </a:r>
          </a:p>
          <a:p>
            <a:pPr lvl="2" eaLnBrk="1" hangingPunct="1">
              <a:defRPr/>
            </a:pPr>
            <a:r>
              <a:rPr lang="en-US" sz="2400" dirty="0" smtClean="0"/>
              <a:t>Diabetes, epilepsy, or other serious condition</a:t>
            </a:r>
          </a:p>
          <a:p>
            <a:pPr eaLnBrk="1" hangingPunct="1">
              <a:spcBef>
                <a:spcPct val="35000"/>
              </a:spcBef>
              <a:defRPr/>
            </a:pPr>
            <a:r>
              <a:rPr lang="en-US" dirty="0" smtClean="0"/>
              <a:t>Some patients wear a medical bracelet with a USB flash drive. </a:t>
            </a:r>
          </a:p>
          <a:p>
            <a:pPr eaLnBrk="1" hangingPunct="1">
              <a:spcBef>
                <a:spcPct val="35000"/>
              </a:spcBef>
              <a:defRPr/>
            </a:pPr>
            <a:r>
              <a:rPr lang="en-US" dirty="0" smtClean="0"/>
              <a:t>Helpful in patient assessment and treatment</a:t>
            </a:r>
          </a:p>
          <a:p>
            <a:pPr marL="0" indent="0" eaLnBrk="1" hangingPunct="1">
              <a:spcBef>
                <a:spcPct val="35000"/>
              </a:spcBef>
              <a:buFontTx/>
              <a:buNone/>
              <a:defRPr/>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lnSpc>
                <a:spcPct val="85000"/>
              </a:lnSpc>
            </a:pPr>
            <a:r>
              <a:rPr lang="en-US" altLang="en-US"/>
              <a:t>Special Situations </a:t>
            </a:r>
            <a:r>
              <a:rPr lang="en-US" altLang="en-US" sz="2800" b="0"/>
              <a:t>(4 of 4)</a:t>
            </a:r>
          </a:p>
        </p:txBody>
      </p:sp>
      <p:pic>
        <p:nvPicPr>
          <p:cNvPr id="4198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1588" y="2273300"/>
            <a:ext cx="5586412"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8"/>
          <p:cNvSpPr>
            <a:spLocks noChangeArrowheads="1"/>
          </p:cNvSpPr>
          <p:nvPr>
            <p:custDataLst>
              <p:tags r:id="rId1"/>
            </p:custDataLst>
          </p:nvPr>
        </p:nvSpPr>
        <p:spPr bwMode="auto">
          <a:xfrm>
            <a:off x="3000375" y="4646613"/>
            <a:ext cx="395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Courtesy of the MedicAlert Foundation®. © 2006, All Rights Reserved. MedicAlert® is a federally registered trademark and service mark.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lnSpc>
                <a:spcPct val="85000"/>
              </a:lnSpc>
            </a:pPr>
            <a:r>
              <a:rPr lang="en-US" altLang="en-US"/>
              <a:t>Scope of Practice </a:t>
            </a:r>
            <a:r>
              <a:rPr lang="en-US" altLang="en-US" sz="2800" b="0"/>
              <a:t>(1 of 2)</a:t>
            </a:r>
          </a:p>
        </p:txBody>
      </p:sp>
      <p:sp>
        <p:nvSpPr>
          <p:cNvPr id="430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Outlines the care you are able to provide</a:t>
            </a:r>
          </a:p>
          <a:p>
            <a:pPr eaLnBrk="1" hangingPunct="1">
              <a:spcBef>
                <a:spcPct val="35000"/>
              </a:spcBef>
            </a:pPr>
            <a:r>
              <a:rPr lang="en-US" altLang="en-US"/>
              <a:t>Usually defined by state law</a:t>
            </a:r>
          </a:p>
          <a:p>
            <a:pPr eaLnBrk="1" hangingPunct="1">
              <a:spcBef>
                <a:spcPct val="35000"/>
              </a:spcBef>
            </a:pPr>
            <a:r>
              <a:rPr lang="en-US" altLang="en-US"/>
              <a:t>Medical director further defines by developing:</a:t>
            </a:r>
          </a:p>
          <a:p>
            <a:pPr lvl="1" eaLnBrk="1" hangingPunct="1">
              <a:spcBef>
                <a:spcPct val="35000"/>
              </a:spcBef>
            </a:pPr>
            <a:r>
              <a:rPr lang="en-US" altLang="en-US"/>
              <a:t>Protocols</a:t>
            </a:r>
          </a:p>
          <a:p>
            <a:pPr lvl="1" eaLnBrk="1" hangingPunct="1">
              <a:spcBef>
                <a:spcPct val="35000"/>
              </a:spcBef>
            </a:pPr>
            <a:r>
              <a:rPr lang="en-US" altLang="en-US"/>
              <a:t>Standing orders</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(3 of 3)</a:t>
            </a:r>
          </a:p>
        </p:txBody>
      </p:sp>
      <p:sp>
        <p:nvSpPr>
          <p:cNvPr id="71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a:t>Medical/Legal and Ethics (cont</a:t>
            </a:r>
            <a:r>
              <a:rPr lang="ja-JP" altLang="en-US" b="1"/>
              <a:t>’</a:t>
            </a:r>
            <a:r>
              <a:rPr lang="en-US" altLang="ja-JP" b="1"/>
              <a:t>d)</a:t>
            </a:r>
          </a:p>
          <a:p>
            <a:pPr eaLnBrk="1" hangingPunct="1">
              <a:spcBef>
                <a:spcPct val="35000"/>
              </a:spcBef>
            </a:pPr>
            <a:r>
              <a:rPr lang="en-US" altLang="en-US"/>
              <a:t>Mandatory reporting</a:t>
            </a:r>
          </a:p>
          <a:p>
            <a:pPr eaLnBrk="1" hangingPunct="1">
              <a:spcBef>
                <a:spcPct val="35000"/>
              </a:spcBef>
            </a:pPr>
            <a:r>
              <a:rPr lang="en-US" altLang="en-US"/>
              <a:t>Ethical principles/moral obligations</a:t>
            </a:r>
          </a:p>
          <a:p>
            <a:pPr eaLnBrk="1" hangingPunct="1">
              <a:spcBef>
                <a:spcPct val="35000"/>
              </a:spcBef>
            </a:pPr>
            <a:r>
              <a:rPr lang="en-US" altLang="en-US"/>
              <a:t>End-of-life issues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a:t>Scope of Practice </a:t>
            </a:r>
            <a:r>
              <a:rPr lang="en-US" altLang="en-US" sz="2800" b="0"/>
              <a:t>(2 of 2)</a:t>
            </a:r>
          </a:p>
        </p:txBody>
      </p:sp>
      <p:sp>
        <p:nvSpPr>
          <p:cNvPr id="4403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Carrying out procedures outside scope of practice may be considered:</a:t>
            </a:r>
          </a:p>
          <a:p>
            <a:pPr lvl="1">
              <a:spcBef>
                <a:spcPct val="35000"/>
              </a:spcBef>
            </a:pPr>
            <a:r>
              <a:rPr lang="en-US" altLang="en-US"/>
              <a:t>Negligence</a:t>
            </a:r>
          </a:p>
          <a:p>
            <a:pPr lvl="1">
              <a:spcBef>
                <a:spcPct val="35000"/>
              </a:spcBef>
            </a:pPr>
            <a:r>
              <a:rPr lang="en-US" altLang="en-US"/>
              <a:t>Criminal offense</a:t>
            </a:r>
            <a:endParaRPr lang="en-US" altLang="en-US" sz="20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lnSpc>
                <a:spcPct val="85000"/>
              </a:lnSpc>
            </a:pPr>
            <a:r>
              <a:rPr lang="en-US" altLang="en-US"/>
              <a:t>Standards of Care </a:t>
            </a:r>
            <a:r>
              <a:rPr lang="en-US" altLang="en-US" sz="2800" b="0"/>
              <a:t>(1 of 3)</a:t>
            </a:r>
          </a:p>
        </p:txBody>
      </p:sp>
      <p:sp>
        <p:nvSpPr>
          <p:cNvPr id="45059" name="Content Placeholder 2"/>
          <p:cNvSpPr>
            <a:spLocks noGrp="1"/>
          </p:cNvSpPr>
          <p:nvPr>
            <p:ph type="body" idx="1"/>
          </p:nvPr>
        </p:nvSpPr>
        <p:spPr>
          <a:xfrm>
            <a:off x="685800" y="1447800"/>
            <a:ext cx="45720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Manner in which you must act or behave</a:t>
            </a:r>
          </a:p>
          <a:p>
            <a:pPr eaLnBrk="1" hangingPunct="1">
              <a:spcBef>
                <a:spcPct val="35000"/>
              </a:spcBef>
            </a:pPr>
            <a:r>
              <a:rPr lang="en-US" altLang="en-US"/>
              <a:t>You must be concerned about the safety and welfare of others.</a:t>
            </a:r>
          </a:p>
        </p:txBody>
      </p:sp>
      <p:pic>
        <p:nvPicPr>
          <p:cNvPr id="4506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2225" y="1905000"/>
            <a:ext cx="35083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8"/>
          <p:cNvSpPr>
            <a:spLocks noChangeArrowheads="1"/>
          </p:cNvSpPr>
          <p:nvPr>
            <p:custDataLst>
              <p:tags r:id="rId1"/>
            </p:custDataLst>
          </p:nvPr>
        </p:nvSpPr>
        <p:spPr bwMode="auto">
          <a:xfrm>
            <a:off x="5816600" y="4510088"/>
            <a:ext cx="28956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Jones and Bartlett Publishers. </a:t>
            </a:r>
            <a:br>
              <a:rPr lang="en-US" altLang="en-US" sz="900">
                <a:solidFill>
                  <a:schemeClr val="bg1"/>
                </a:solidFill>
                <a:latin typeface="Arial" charset="0"/>
              </a:rPr>
            </a:br>
            <a:r>
              <a:rPr lang="en-US" altLang="en-US" sz="900">
                <a:solidFill>
                  <a:schemeClr val="bg1"/>
                </a:solidFill>
                <a:latin typeface="Arial" charset="0"/>
              </a:rPr>
              <a:t>Courtesy of MIEMSS.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lnSpc>
                <a:spcPct val="85000"/>
              </a:lnSpc>
            </a:pPr>
            <a:r>
              <a:rPr lang="en-US" altLang="en-US"/>
              <a:t>Standards of Care </a:t>
            </a:r>
            <a:r>
              <a:rPr lang="en-US" altLang="en-US" sz="2800" b="0"/>
              <a:t>(2 of 3)</a:t>
            </a:r>
          </a:p>
        </p:txBody>
      </p:sp>
      <p:sp>
        <p:nvSpPr>
          <p:cNvPr id="4608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Standards of care are established by: </a:t>
            </a:r>
          </a:p>
          <a:p>
            <a:pPr lvl="1" eaLnBrk="1" hangingPunct="1">
              <a:spcBef>
                <a:spcPct val="35000"/>
              </a:spcBef>
            </a:pPr>
            <a:r>
              <a:rPr lang="en-US" altLang="en-US"/>
              <a:t>Local custom</a:t>
            </a:r>
          </a:p>
          <a:p>
            <a:pPr lvl="1" eaLnBrk="1" hangingPunct="1">
              <a:spcBef>
                <a:spcPct val="35000"/>
              </a:spcBef>
            </a:pPr>
            <a:r>
              <a:rPr lang="en-US" altLang="en-US"/>
              <a:t>Law</a:t>
            </a:r>
          </a:p>
          <a:p>
            <a:pPr lvl="2" eaLnBrk="1" hangingPunct="1">
              <a:spcBef>
                <a:spcPct val="35000"/>
              </a:spcBef>
            </a:pPr>
            <a:r>
              <a:rPr lang="en-US" altLang="en-US" sz="2400"/>
              <a:t>Statutes, ordinances, administrative regulation, or case law </a:t>
            </a:r>
          </a:p>
          <a:p>
            <a:pPr lvl="1" eaLnBrk="1" hangingPunct="1">
              <a:spcBef>
                <a:spcPct val="35000"/>
              </a:spcBef>
            </a:pPr>
            <a:r>
              <a:rPr lang="en-US" altLang="en-US"/>
              <a:t>Professional or institutional standards</a:t>
            </a:r>
          </a:p>
          <a:p>
            <a:pPr lvl="2" eaLnBrk="1" hangingPunct="1"/>
            <a:r>
              <a:rPr lang="en-US" altLang="en-US" sz="2400"/>
              <a:t>Example: AHA CPR guidelines</a:t>
            </a:r>
          </a:p>
          <a:p>
            <a:pPr lvl="1" eaLnBrk="1" hangingPunct="1">
              <a:spcBef>
                <a:spcPct val="35000"/>
              </a:spcBef>
            </a:pPr>
            <a:r>
              <a:rPr lang="en-US" altLang="en-US"/>
              <a:t>Textbooks </a:t>
            </a:r>
          </a:p>
          <a:p>
            <a:pPr lvl="2" eaLnBrk="1" hangingPunct="1"/>
            <a:r>
              <a:rPr lang="en-US" altLang="en-US" sz="2400"/>
              <a:t>Example: NHTSA</a:t>
            </a:r>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a:t>Standards of Care </a:t>
            </a:r>
            <a:r>
              <a:rPr lang="en-US" altLang="en-US" sz="2800" b="0"/>
              <a:t>(3 of 3)</a:t>
            </a:r>
          </a:p>
        </p:txBody>
      </p:sp>
      <p:sp>
        <p:nvSpPr>
          <p:cNvPr id="4710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Standards of care established by (cont</a:t>
            </a:r>
            <a:r>
              <a:rPr lang="ja-JP" altLang="en-US"/>
              <a:t>’</a:t>
            </a:r>
            <a:r>
              <a:rPr lang="en-US" altLang="ja-JP"/>
              <a:t>d): </a:t>
            </a:r>
          </a:p>
          <a:p>
            <a:pPr lvl="1" eaLnBrk="1" hangingPunct="1">
              <a:spcBef>
                <a:spcPct val="35000"/>
              </a:spcBef>
            </a:pPr>
            <a:r>
              <a:rPr lang="en-US" altLang="en-US"/>
              <a:t>Standards imposed by states</a:t>
            </a:r>
          </a:p>
          <a:p>
            <a:pPr lvl="2" eaLnBrk="1" hangingPunct="1"/>
            <a:r>
              <a:rPr lang="en-US" altLang="en-US" sz="2400"/>
              <a:t>Medical Practices Act</a:t>
            </a:r>
          </a:p>
          <a:p>
            <a:pPr lvl="2" eaLnBrk="1" hangingPunct="1"/>
            <a:r>
              <a:rPr lang="en-US" altLang="en-US" sz="2400"/>
              <a:t>Certification</a:t>
            </a:r>
          </a:p>
          <a:p>
            <a:pPr lvl="2" eaLnBrk="1" hangingPunct="1"/>
            <a:r>
              <a:rPr lang="en-US" altLang="en-US" sz="2400"/>
              <a:t>Licensure</a:t>
            </a:r>
          </a:p>
          <a:p>
            <a:pPr lvl="2" eaLnBrk="1" hangingPunct="1"/>
            <a:r>
              <a:rPr lang="en-US" altLang="en-US" sz="2400"/>
              <a:t>Credentialing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a:t>Duty to Act</a:t>
            </a:r>
          </a:p>
        </p:txBody>
      </p:sp>
      <p:sp>
        <p:nvSpPr>
          <p:cNvPr id="4813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Individual</a:t>
            </a:r>
            <a:r>
              <a:rPr lang="ja-JP" altLang="en-US"/>
              <a:t>’</a:t>
            </a:r>
            <a:r>
              <a:rPr lang="en-US" altLang="ja-JP"/>
              <a:t>s responsibility to provide patient care</a:t>
            </a:r>
          </a:p>
          <a:p>
            <a:pPr>
              <a:spcBef>
                <a:spcPct val="35000"/>
              </a:spcBef>
            </a:pPr>
            <a:r>
              <a:rPr lang="en-US" altLang="en-US"/>
              <a:t>Duty to act applies:</a:t>
            </a:r>
          </a:p>
          <a:p>
            <a:pPr lvl="1">
              <a:spcBef>
                <a:spcPct val="35000"/>
              </a:spcBef>
            </a:pPr>
            <a:r>
              <a:rPr lang="en-US" altLang="en-US"/>
              <a:t>Once your ambulance responds to a call</a:t>
            </a:r>
          </a:p>
          <a:p>
            <a:pPr lvl="1">
              <a:spcBef>
                <a:spcPct val="35000"/>
              </a:spcBef>
            </a:pPr>
            <a:r>
              <a:rPr lang="en-US" altLang="en-US"/>
              <a:t>Once treatment is begun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lnSpc>
                <a:spcPct val="85000"/>
              </a:lnSpc>
            </a:pPr>
            <a:r>
              <a:rPr lang="en-US" altLang="en-US"/>
              <a:t>Negligence </a:t>
            </a:r>
            <a:r>
              <a:rPr lang="en-US" altLang="en-US" sz="2800" b="0"/>
              <a:t>(1 of 2)</a:t>
            </a:r>
          </a:p>
        </p:txBody>
      </p:sp>
      <p:sp>
        <p:nvSpPr>
          <p:cNvPr id="4915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Failure to provide same care that person with similar training would provide in same or similar situation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pPr>
            <a:r>
              <a:rPr lang="en-US" altLang="en-US"/>
              <a:t>Negligence </a:t>
            </a:r>
            <a:r>
              <a:rPr lang="en-US" altLang="en-US" sz="2800" b="0"/>
              <a:t>(2 of 2)</a:t>
            </a:r>
          </a:p>
        </p:txBody>
      </p:sp>
      <p:sp>
        <p:nvSpPr>
          <p:cNvPr id="5017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All four of the following elements must be present for negligence to apply:</a:t>
            </a:r>
          </a:p>
          <a:p>
            <a:pPr lvl="1" eaLnBrk="1" hangingPunct="1">
              <a:spcBef>
                <a:spcPct val="35000"/>
              </a:spcBef>
            </a:pPr>
            <a:r>
              <a:rPr lang="en-US" altLang="en-US"/>
              <a:t>Duty</a:t>
            </a:r>
          </a:p>
          <a:p>
            <a:pPr lvl="1" eaLnBrk="1" hangingPunct="1">
              <a:spcBef>
                <a:spcPct val="35000"/>
              </a:spcBef>
            </a:pPr>
            <a:r>
              <a:rPr lang="en-US" altLang="en-US"/>
              <a:t>Breach of duty</a:t>
            </a:r>
          </a:p>
          <a:p>
            <a:pPr lvl="1" eaLnBrk="1" hangingPunct="1">
              <a:spcBef>
                <a:spcPct val="35000"/>
              </a:spcBef>
            </a:pPr>
            <a:r>
              <a:rPr lang="en-US" altLang="en-US"/>
              <a:t>Damages</a:t>
            </a:r>
          </a:p>
          <a:p>
            <a:pPr lvl="1" eaLnBrk="1" hangingPunct="1">
              <a:spcBef>
                <a:spcPct val="35000"/>
              </a:spcBef>
            </a:pPr>
            <a:r>
              <a:rPr lang="en-US" altLang="en-US"/>
              <a:t>Causation</a:t>
            </a:r>
            <a:endParaRPr lang="en-US" altLang="en-US" sz="20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lnSpc>
                <a:spcPct val="85000"/>
              </a:lnSpc>
            </a:pPr>
            <a:r>
              <a:rPr lang="en-US" altLang="en-US"/>
              <a:t>Abandonment</a:t>
            </a:r>
          </a:p>
        </p:txBody>
      </p:sp>
      <p:sp>
        <p:nvSpPr>
          <p:cNvPr id="5120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Unilateral termination of care by EMT without: </a:t>
            </a:r>
          </a:p>
          <a:p>
            <a:pPr lvl="1" eaLnBrk="1" hangingPunct="1">
              <a:spcBef>
                <a:spcPct val="35000"/>
              </a:spcBef>
            </a:pPr>
            <a:r>
              <a:rPr lang="en-US" altLang="en-US"/>
              <a:t>Patient</a:t>
            </a:r>
            <a:r>
              <a:rPr lang="ja-JP" altLang="en-US"/>
              <a:t>’</a:t>
            </a:r>
            <a:r>
              <a:rPr lang="en-US" altLang="ja-JP"/>
              <a:t>s consent</a:t>
            </a:r>
          </a:p>
          <a:p>
            <a:pPr lvl="1" eaLnBrk="1" hangingPunct="1">
              <a:spcBef>
                <a:spcPct val="35000"/>
              </a:spcBef>
            </a:pPr>
            <a:r>
              <a:rPr lang="en-US" altLang="en-US"/>
              <a:t>Making provisions for continuing care</a:t>
            </a:r>
          </a:p>
          <a:p>
            <a:pPr eaLnBrk="1" hangingPunct="1">
              <a:spcBef>
                <a:spcPct val="35000"/>
              </a:spcBef>
            </a:pPr>
            <a:r>
              <a:rPr lang="en-US" altLang="en-US"/>
              <a:t>Abandonment may take place: </a:t>
            </a:r>
          </a:p>
          <a:p>
            <a:pPr lvl="1" eaLnBrk="1" hangingPunct="1">
              <a:spcBef>
                <a:spcPct val="35000"/>
              </a:spcBef>
            </a:pPr>
            <a:r>
              <a:rPr lang="en-US" altLang="en-US"/>
              <a:t>At the scene </a:t>
            </a:r>
          </a:p>
          <a:p>
            <a:pPr lvl="1" eaLnBrk="1" hangingPunct="1">
              <a:spcBef>
                <a:spcPct val="35000"/>
              </a:spcBef>
            </a:pPr>
            <a:r>
              <a:rPr lang="en-US" altLang="en-US"/>
              <a:t>In the emergency department</a:t>
            </a:r>
          </a:p>
          <a:p>
            <a:pPr eaLnBrk="1" hangingPunct="1">
              <a:spcBef>
                <a:spcPct val="35000"/>
              </a:spcBef>
            </a:pPr>
            <a:r>
              <a:rPr lang="en-US" altLang="en-US"/>
              <a:t>Always obtain a signature on your patient care record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lnSpc>
                <a:spcPct val="85000"/>
              </a:lnSpc>
            </a:pPr>
            <a:r>
              <a:rPr lang="en-US" altLang="en-US"/>
              <a:t>Assault and Battery, and Kidnapping </a:t>
            </a:r>
            <a:r>
              <a:rPr lang="en-US" altLang="en-US" sz="2800" b="0"/>
              <a:t>(1 of 2)</a:t>
            </a:r>
          </a:p>
        </p:txBody>
      </p:sp>
      <p:sp>
        <p:nvSpPr>
          <p:cNvPr id="5222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Assault: unlawfully placing person in fear of immediate bodily harm</a:t>
            </a:r>
          </a:p>
          <a:p>
            <a:pPr lvl="1" eaLnBrk="1" hangingPunct="1">
              <a:spcBef>
                <a:spcPct val="35000"/>
              </a:spcBef>
            </a:pPr>
            <a:r>
              <a:rPr lang="en-US" altLang="en-US"/>
              <a:t>Example: restraint</a:t>
            </a:r>
          </a:p>
          <a:p>
            <a:pPr eaLnBrk="1" hangingPunct="1">
              <a:spcBef>
                <a:spcPct val="35000"/>
              </a:spcBef>
            </a:pPr>
            <a:r>
              <a:rPr lang="en-US" altLang="en-US"/>
              <a:t>Battery: unlawfully touching a person</a:t>
            </a:r>
          </a:p>
          <a:p>
            <a:pPr lvl="1" eaLnBrk="1" hangingPunct="1">
              <a:spcBef>
                <a:spcPct val="35000"/>
              </a:spcBef>
            </a:pPr>
            <a:r>
              <a:rPr lang="en-US" altLang="en-US"/>
              <a:t>Example: providing care without consent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pPr>
            <a:r>
              <a:rPr lang="en-US" altLang="en-US"/>
              <a:t>Assault and Battery, and Kidnapping </a:t>
            </a:r>
            <a:r>
              <a:rPr lang="en-US" altLang="en-US" sz="2800" b="0"/>
              <a:t>(2 of 2)</a:t>
            </a:r>
          </a:p>
        </p:txBody>
      </p:sp>
      <p:sp>
        <p:nvSpPr>
          <p:cNvPr id="5325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Kidnapping: seizing, confining, abducting, or carrying away by force</a:t>
            </a:r>
          </a:p>
          <a:p>
            <a:pPr lvl="1">
              <a:spcBef>
                <a:spcPct val="35000"/>
              </a:spcBef>
            </a:pPr>
            <a:r>
              <a:rPr lang="en-US" altLang="en-US"/>
              <a:t>Example: transport against will</a:t>
            </a:r>
          </a:p>
          <a:p>
            <a:pPr lvl="1">
              <a:spcBef>
                <a:spcPct val="35000"/>
              </a:spcBef>
            </a:pPr>
            <a:r>
              <a:rPr lang="en-US" altLang="en-US"/>
              <a:t>A false imprisonment charge is more likely (defined as unauthorized confinement of a person).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lnSpc>
                <a:spcPct val="85000"/>
              </a:lnSpc>
            </a:pPr>
            <a:r>
              <a:rPr lang="en-US" altLang="en-US"/>
              <a:t>Introduction </a:t>
            </a:r>
            <a:r>
              <a:rPr lang="en-US" altLang="en-US" sz="2800" b="0"/>
              <a:t>(1 of 2)</a:t>
            </a:r>
          </a:p>
        </p:txBody>
      </p:sp>
      <p:sp>
        <p:nvSpPr>
          <p:cNvPr id="819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A basic principle of emergency care is to do no further harm.</a:t>
            </a:r>
          </a:p>
          <a:p>
            <a:pPr eaLnBrk="1" hangingPunct="1">
              <a:spcBef>
                <a:spcPct val="35000"/>
              </a:spcBef>
            </a:pPr>
            <a:r>
              <a:rPr lang="en-US" altLang="en-US"/>
              <a:t>A health care provider usually avoids legal exposure if he or she acts:</a:t>
            </a:r>
          </a:p>
          <a:p>
            <a:pPr lvl="1" eaLnBrk="1" hangingPunct="1">
              <a:spcBef>
                <a:spcPct val="35000"/>
              </a:spcBef>
            </a:pPr>
            <a:r>
              <a:rPr lang="en-US" altLang="en-US"/>
              <a:t>In good faith</a:t>
            </a:r>
          </a:p>
          <a:p>
            <a:pPr lvl="1" eaLnBrk="1" hangingPunct="1">
              <a:spcBef>
                <a:spcPct val="35000"/>
              </a:spcBef>
            </a:pPr>
            <a:r>
              <a:rPr lang="en-US" altLang="en-US"/>
              <a:t>According to an appropriate standard of care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lnSpc>
                <a:spcPct val="85000"/>
              </a:lnSpc>
            </a:pPr>
            <a:r>
              <a:rPr lang="en-US" altLang="en-US"/>
              <a:t>Defamation </a:t>
            </a:r>
            <a:r>
              <a:rPr lang="en-US" altLang="en-US" sz="2800" b="0"/>
              <a:t>(1 of 2)</a:t>
            </a:r>
          </a:p>
        </p:txBody>
      </p:sp>
      <p:sp>
        <p:nvSpPr>
          <p:cNvPr id="5427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Communication of false information that damages reputation of a person</a:t>
            </a:r>
          </a:p>
          <a:p>
            <a:pPr lvl="1" eaLnBrk="1" hangingPunct="1">
              <a:spcBef>
                <a:spcPct val="35000"/>
              </a:spcBef>
            </a:pPr>
            <a:r>
              <a:rPr lang="en-US" altLang="en-US"/>
              <a:t>Libel: written</a:t>
            </a:r>
          </a:p>
          <a:p>
            <a:pPr lvl="1" eaLnBrk="1" hangingPunct="1">
              <a:spcBef>
                <a:spcPct val="35000"/>
              </a:spcBef>
            </a:pPr>
            <a:r>
              <a:rPr lang="en-US" altLang="en-US"/>
              <a:t>Slander: spoken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85000"/>
              </a:lnSpc>
            </a:pPr>
            <a:r>
              <a:rPr lang="en-US" altLang="en-US"/>
              <a:t>Defamation </a:t>
            </a:r>
            <a:r>
              <a:rPr lang="en-US" altLang="en-US" sz="2800" b="0"/>
              <a:t>(2 of 2)</a:t>
            </a:r>
          </a:p>
        </p:txBody>
      </p:sp>
      <p:sp>
        <p:nvSpPr>
          <p:cNvPr id="5529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Defamation could happen with:</a:t>
            </a:r>
          </a:p>
          <a:p>
            <a:pPr lvl="1" eaLnBrk="1" hangingPunct="1">
              <a:spcBef>
                <a:spcPct val="35000"/>
              </a:spcBef>
            </a:pPr>
            <a:r>
              <a:rPr lang="en-US" altLang="en-US"/>
              <a:t>A false statement on a run report</a:t>
            </a:r>
          </a:p>
          <a:p>
            <a:pPr lvl="1" eaLnBrk="1" hangingPunct="1">
              <a:spcBef>
                <a:spcPct val="35000"/>
              </a:spcBef>
            </a:pPr>
            <a:r>
              <a:rPr lang="en-US" altLang="en-US"/>
              <a:t>Inappropriate comments made during conversation</a:t>
            </a:r>
          </a:p>
          <a:p>
            <a:pPr>
              <a:spcBef>
                <a:spcPct val="35000"/>
              </a:spcBef>
            </a:pPr>
            <a:r>
              <a:rPr lang="en-US" altLang="en-US"/>
              <a:t>The run report should be accurate, relevant, and factual.</a:t>
            </a:r>
            <a:endParaRPr lang="en-US" altLang="en-US" sz="32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lnSpc>
                <a:spcPct val="85000"/>
              </a:lnSpc>
            </a:pPr>
            <a:r>
              <a:rPr lang="en-US" altLang="en-US"/>
              <a:t>Good Samaritan Laws and Immunity </a:t>
            </a:r>
            <a:r>
              <a:rPr lang="en-US" altLang="en-US" sz="2800" b="0"/>
              <a:t>(1 of 2)</a:t>
            </a:r>
          </a:p>
        </p:txBody>
      </p:sp>
      <p:sp>
        <p:nvSpPr>
          <p:cNvPr id="5632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If you reasonably help another person, you will not be held liable for errors or omissions.</a:t>
            </a:r>
          </a:p>
          <a:p>
            <a:pPr eaLnBrk="1" hangingPunct="1">
              <a:spcBef>
                <a:spcPct val="35000"/>
              </a:spcBef>
            </a:pPr>
            <a:r>
              <a:rPr lang="en-US" altLang="en-US"/>
              <a:t>Good Samaritan conditions to be met:</a:t>
            </a:r>
          </a:p>
          <a:p>
            <a:pPr lvl="1" eaLnBrk="1" hangingPunct="1">
              <a:spcBef>
                <a:spcPct val="35000"/>
              </a:spcBef>
            </a:pPr>
            <a:r>
              <a:rPr lang="en-US" altLang="en-US"/>
              <a:t>Good faith</a:t>
            </a:r>
          </a:p>
          <a:p>
            <a:pPr lvl="1" eaLnBrk="1" hangingPunct="1">
              <a:spcBef>
                <a:spcPct val="35000"/>
              </a:spcBef>
            </a:pPr>
            <a:r>
              <a:rPr lang="en-US" altLang="en-US"/>
              <a:t>Without expectation of compensation</a:t>
            </a:r>
          </a:p>
          <a:p>
            <a:pPr lvl="1" eaLnBrk="1" hangingPunct="1">
              <a:spcBef>
                <a:spcPct val="35000"/>
              </a:spcBef>
            </a:pPr>
            <a:r>
              <a:rPr lang="en-US" altLang="en-US"/>
              <a:t>Within scope of training</a:t>
            </a:r>
          </a:p>
          <a:p>
            <a:pPr lvl="1" eaLnBrk="1" hangingPunct="1">
              <a:spcBef>
                <a:spcPct val="35000"/>
              </a:spcBef>
            </a:pPr>
            <a:r>
              <a:rPr lang="en-US" altLang="en-US"/>
              <a:t>Did not act in grossly negligent manner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pPr>
            <a:r>
              <a:rPr lang="en-US" altLang="en-US"/>
              <a:t>Good Samaritan Laws and Immunity </a:t>
            </a:r>
            <a:r>
              <a:rPr lang="en-US" altLang="en-US" sz="2800" b="0"/>
              <a:t>(2 of 2)</a:t>
            </a:r>
          </a:p>
        </p:txBody>
      </p:sp>
      <p:sp>
        <p:nvSpPr>
          <p:cNvPr id="5734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Gross negligence: conduct that constitutes willful or reckless disregard</a:t>
            </a:r>
          </a:p>
          <a:p>
            <a:pPr>
              <a:spcBef>
                <a:spcPct val="35000"/>
              </a:spcBef>
            </a:pPr>
            <a:r>
              <a:rPr lang="en-US" altLang="en-US"/>
              <a:t>There is another group of laws that grants immunity from liability to official providers.</a:t>
            </a:r>
          </a:p>
          <a:p>
            <a:pPr lvl="1">
              <a:spcBef>
                <a:spcPct val="35000"/>
              </a:spcBef>
            </a:pPr>
            <a:r>
              <a:rPr lang="en-US" altLang="en-US"/>
              <a:t>Laws vary; always consult with the medical director.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85000"/>
              </a:lnSpc>
            </a:pPr>
            <a:r>
              <a:rPr lang="en-US" altLang="en-US"/>
              <a:t>Records and Reports </a:t>
            </a:r>
            <a:r>
              <a:rPr lang="en-US" altLang="en-US" sz="2800" b="0"/>
              <a:t>(1 of 2)</a:t>
            </a:r>
          </a:p>
        </p:txBody>
      </p:sp>
      <p:sp>
        <p:nvSpPr>
          <p:cNvPr id="5837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Compile a record of all incidents involving sick or injured patients.</a:t>
            </a:r>
          </a:p>
          <a:p>
            <a:pPr eaLnBrk="1" hangingPunct="1">
              <a:spcBef>
                <a:spcPct val="35000"/>
              </a:spcBef>
            </a:pPr>
            <a:r>
              <a:rPr lang="en-US" altLang="en-US"/>
              <a:t>Important safeguard against legal complications</a:t>
            </a:r>
          </a:p>
          <a:p>
            <a:pPr>
              <a:spcBef>
                <a:spcPct val="35000"/>
              </a:spcBef>
            </a:pPr>
            <a:r>
              <a:rPr lang="en-US" altLang="en-US"/>
              <a:t>Courts consider:</a:t>
            </a:r>
          </a:p>
          <a:p>
            <a:pPr lvl="1">
              <a:spcBef>
                <a:spcPct val="35000"/>
              </a:spcBef>
            </a:pPr>
            <a:r>
              <a:rPr lang="en-US" altLang="en-US"/>
              <a:t>An action not recorded was not performed.</a:t>
            </a:r>
          </a:p>
          <a:p>
            <a:pPr lvl="1">
              <a:spcBef>
                <a:spcPct val="35000"/>
              </a:spcBef>
            </a:pPr>
            <a:r>
              <a:rPr lang="en-US" altLang="en-US"/>
              <a:t>Incomplete or untidy reports is evidence of poor emergency medical care.</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pPr>
            <a:r>
              <a:rPr lang="en-US" altLang="en-US"/>
              <a:t>Records and Reports </a:t>
            </a:r>
            <a:r>
              <a:rPr lang="en-US" altLang="en-US" sz="2800" b="0"/>
              <a:t>(2 of 2)</a:t>
            </a:r>
          </a:p>
        </p:txBody>
      </p:sp>
      <p:sp>
        <p:nvSpPr>
          <p:cNvPr id="5939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National EMS Information System (NEMSIS) </a:t>
            </a:r>
          </a:p>
          <a:p>
            <a:pPr lvl="1">
              <a:spcBef>
                <a:spcPct val="35000"/>
              </a:spcBef>
            </a:pPr>
            <a:r>
              <a:rPr lang="en-US" altLang="en-US"/>
              <a:t>Provides the ability to collect, store, and share standardized EMS data </a:t>
            </a:r>
          </a:p>
          <a:p>
            <a:pPr lvl="1">
              <a:spcBef>
                <a:spcPct val="35000"/>
              </a:spcBef>
            </a:pPr>
            <a:r>
              <a:rPr lang="en-US" altLang="en-US"/>
              <a:t>Used to improve the speed and accuracy of data collection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lnSpc>
                <a:spcPct val="85000"/>
              </a:lnSpc>
            </a:pPr>
            <a:r>
              <a:rPr lang="en-US" altLang="en-US"/>
              <a:t>Special Mandatory Reporting Requirements </a:t>
            </a:r>
            <a:r>
              <a:rPr lang="en-US" altLang="en-US" sz="2800" b="0"/>
              <a:t>(1 of 3)</a:t>
            </a:r>
          </a:p>
        </p:txBody>
      </p:sp>
      <p:sp>
        <p:nvSpPr>
          <p:cNvPr id="6041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Most states have a reporting obligation:</a:t>
            </a:r>
          </a:p>
          <a:p>
            <a:pPr lvl="1" eaLnBrk="1" hangingPunct="1">
              <a:spcBef>
                <a:spcPct val="35000"/>
              </a:spcBef>
            </a:pPr>
            <a:r>
              <a:rPr lang="en-US" altLang="en-US"/>
              <a:t>Abuse of children, older persons, and others</a:t>
            </a:r>
          </a:p>
          <a:p>
            <a:pPr lvl="1" eaLnBrk="1" hangingPunct="1">
              <a:spcBef>
                <a:spcPct val="35000"/>
              </a:spcBef>
            </a:pPr>
            <a:r>
              <a:rPr lang="en-US" altLang="en-US"/>
              <a:t>Injury during commission of a felony</a:t>
            </a:r>
          </a:p>
          <a:p>
            <a:pPr lvl="1" eaLnBrk="1" hangingPunct="1">
              <a:spcBef>
                <a:spcPct val="35000"/>
              </a:spcBef>
            </a:pPr>
            <a:r>
              <a:rPr lang="en-US" altLang="en-US"/>
              <a:t>Drug-related injuries</a:t>
            </a:r>
          </a:p>
          <a:p>
            <a:pPr lvl="1" eaLnBrk="1" hangingPunct="1">
              <a:spcBef>
                <a:spcPct val="35000"/>
              </a:spcBef>
            </a:pPr>
            <a:r>
              <a:rPr lang="en-US" altLang="en-US"/>
              <a:t>Childbirth</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lnSpc>
                <a:spcPct val="85000"/>
              </a:lnSpc>
            </a:pPr>
            <a:r>
              <a:rPr lang="en-US" altLang="en-US"/>
              <a:t>Special Mandatory Reporting Requirements </a:t>
            </a:r>
            <a:r>
              <a:rPr lang="en-US" altLang="en-US" sz="2800" b="0"/>
              <a:t>(2 of 3)</a:t>
            </a:r>
          </a:p>
        </p:txBody>
      </p:sp>
      <p:sp>
        <p:nvSpPr>
          <p:cNvPr id="6144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Most states have a reporting obligation (cont</a:t>
            </a:r>
            <a:r>
              <a:rPr lang="ja-JP" altLang="en-US"/>
              <a:t>’</a:t>
            </a:r>
            <a:r>
              <a:rPr lang="en-US" altLang="ja-JP"/>
              <a:t>d):</a:t>
            </a:r>
          </a:p>
          <a:p>
            <a:pPr lvl="1" eaLnBrk="1" hangingPunct="1">
              <a:spcBef>
                <a:spcPct val="35000"/>
              </a:spcBef>
            </a:pPr>
            <a:r>
              <a:rPr lang="en-US" altLang="en-US"/>
              <a:t>Attempted suicides</a:t>
            </a:r>
          </a:p>
          <a:p>
            <a:pPr lvl="1" eaLnBrk="1" hangingPunct="1">
              <a:spcBef>
                <a:spcPct val="35000"/>
              </a:spcBef>
            </a:pPr>
            <a:r>
              <a:rPr lang="en-US" altLang="en-US"/>
              <a:t>Dog bites</a:t>
            </a:r>
          </a:p>
          <a:p>
            <a:pPr lvl="1" eaLnBrk="1" hangingPunct="1">
              <a:spcBef>
                <a:spcPct val="35000"/>
              </a:spcBef>
            </a:pPr>
            <a:r>
              <a:rPr lang="en-US" altLang="en-US"/>
              <a:t>Communicable diseases</a:t>
            </a:r>
          </a:p>
          <a:p>
            <a:pPr lvl="1" eaLnBrk="1" hangingPunct="1">
              <a:spcBef>
                <a:spcPct val="35000"/>
              </a:spcBef>
            </a:pPr>
            <a:r>
              <a:rPr lang="en-US" altLang="en-US"/>
              <a:t>Assaults</a:t>
            </a:r>
          </a:p>
          <a:p>
            <a:pPr lvl="1" eaLnBrk="1" hangingPunct="1">
              <a:spcBef>
                <a:spcPct val="35000"/>
              </a:spcBef>
            </a:pPr>
            <a:r>
              <a:rPr lang="en-US" altLang="en-US"/>
              <a:t>Domestic violence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lnSpc>
                <a:spcPct val="85000"/>
              </a:lnSpc>
            </a:pPr>
            <a:r>
              <a:rPr lang="en-US" altLang="en-US"/>
              <a:t>Special Mandatory Reporting Requirements </a:t>
            </a:r>
            <a:r>
              <a:rPr lang="en-US" altLang="en-US" sz="2800" b="0"/>
              <a:t>(3 of 3)</a:t>
            </a:r>
          </a:p>
        </p:txBody>
      </p:sp>
      <p:sp>
        <p:nvSpPr>
          <p:cNvPr id="6246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Most states have a reporting obligation (cont</a:t>
            </a:r>
            <a:r>
              <a:rPr lang="ja-JP" altLang="en-US"/>
              <a:t>’</a:t>
            </a:r>
            <a:r>
              <a:rPr lang="en-US" altLang="ja-JP"/>
              <a:t>d):</a:t>
            </a:r>
          </a:p>
          <a:p>
            <a:pPr lvl="1" eaLnBrk="1" hangingPunct="1">
              <a:spcBef>
                <a:spcPct val="35000"/>
              </a:spcBef>
            </a:pPr>
            <a:r>
              <a:rPr lang="en-US" altLang="en-US"/>
              <a:t>Sexual assault or rape</a:t>
            </a:r>
          </a:p>
          <a:p>
            <a:pPr lvl="1" eaLnBrk="1" hangingPunct="1">
              <a:spcBef>
                <a:spcPct val="35000"/>
              </a:spcBef>
            </a:pPr>
            <a:r>
              <a:rPr lang="en-US" altLang="en-US"/>
              <a:t>Exposures to infectious disease</a:t>
            </a:r>
          </a:p>
          <a:p>
            <a:pPr lvl="1" eaLnBrk="1" hangingPunct="1">
              <a:spcBef>
                <a:spcPct val="35000"/>
              </a:spcBef>
            </a:pPr>
            <a:r>
              <a:rPr lang="en-US" altLang="en-US"/>
              <a:t>Transport of patients in restraints</a:t>
            </a:r>
          </a:p>
          <a:p>
            <a:pPr lvl="1" eaLnBrk="1" hangingPunct="1">
              <a:spcBef>
                <a:spcPct val="35000"/>
              </a:spcBef>
            </a:pPr>
            <a:r>
              <a:rPr lang="en-US" altLang="en-US"/>
              <a:t>Scene of a crime</a:t>
            </a:r>
          </a:p>
          <a:p>
            <a:pPr lvl="1" eaLnBrk="1" hangingPunct="1">
              <a:spcBef>
                <a:spcPct val="35000"/>
              </a:spcBef>
            </a:pPr>
            <a:r>
              <a:rPr lang="en-US" altLang="en-US"/>
              <a:t>The deceased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lnSpc>
                <a:spcPct val="85000"/>
              </a:lnSpc>
            </a:pPr>
            <a:r>
              <a:rPr lang="en-US" altLang="en-US"/>
              <a:t>Ethical Responsibilities </a:t>
            </a:r>
            <a:r>
              <a:rPr lang="en-US" altLang="en-US" sz="2800" b="0"/>
              <a:t>(1 of 2)</a:t>
            </a:r>
          </a:p>
        </p:txBody>
      </p:sp>
      <p:sp>
        <p:nvSpPr>
          <p:cNvPr id="6349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Ethics: philosophy of right and wrong, moral duties, and ideal professional behavior</a:t>
            </a:r>
          </a:p>
          <a:p>
            <a:pPr eaLnBrk="1" hangingPunct="1">
              <a:spcBef>
                <a:spcPct val="35000"/>
              </a:spcBef>
            </a:pPr>
            <a:r>
              <a:rPr lang="en-US" altLang="en-US"/>
              <a:t>Morality: code of conduct affecting character, conduct, and conscience.</a:t>
            </a:r>
          </a:p>
          <a:p>
            <a:pPr eaLnBrk="1" hangingPunct="1">
              <a:spcBef>
                <a:spcPct val="35000"/>
              </a:spcBef>
            </a:pPr>
            <a:r>
              <a:rPr lang="en-US" altLang="en-US"/>
              <a:t>Bioethics: specifically addresses issues that arise in the practice of health care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a:t>Introduction </a:t>
            </a:r>
            <a:r>
              <a:rPr lang="en-US" altLang="en-US" sz="2800" b="0"/>
              <a:t>(2 of 2)</a:t>
            </a:r>
          </a:p>
        </p:txBody>
      </p:sp>
      <p:sp>
        <p:nvSpPr>
          <p:cNvPr id="921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The EMT is often the first link in the chain of prehospital care.</a:t>
            </a:r>
          </a:p>
          <a:p>
            <a:pPr>
              <a:spcBef>
                <a:spcPct val="35000"/>
              </a:spcBef>
            </a:pPr>
            <a:r>
              <a:rPr lang="en-US" altLang="en-US"/>
              <a:t>To avoid civil and criminal actions, provide competent emergency medical care that conforms with the standard of care.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pPr>
            <a:r>
              <a:rPr lang="en-US" altLang="en-US"/>
              <a:t>Ethical Responsibilities </a:t>
            </a:r>
            <a:r>
              <a:rPr lang="en-US" altLang="en-US" sz="2800" b="0"/>
              <a:t>(2 of 2)</a:t>
            </a:r>
          </a:p>
        </p:txBody>
      </p:sp>
      <p:sp>
        <p:nvSpPr>
          <p:cNvPr id="6451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Require you to evaluate and apply ethical standards</a:t>
            </a:r>
          </a:p>
          <a:p>
            <a:pPr lvl="1" eaLnBrk="1" hangingPunct="1">
              <a:spcBef>
                <a:spcPct val="35000"/>
              </a:spcBef>
            </a:pPr>
            <a:r>
              <a:rPr lang="en-US" altLang="en-US"/>
              <a:t>Your own</a:t>
            </a:r>
          </a:p>
          <a:p>
            <a:pPr lvl="1" eaLnBrk="1" hangingPunct="1">
              <a:spcBef>
                <a:spcPct val="35000"/>
              </a:spcBef>
            </a:pPr>
            <a:r>
              <a:rPr lang="en-US" altLang="en-US"/>
              <a:t>Those of the profession</a:t>
            </a:r>
          </a:p>
          <a:p>
            <a:pPr eaLnBrk="1" hangingPunct="1">
              <a:spcBef>
                <a:spcPct val="35000"/>
              </a:spcBef>
            </a:pPr>
            <a:r>
              <a:rPr lang="en-US" altLang="en-US"/>
              <a:t>Be honest in reporting.</a:t>
            </a:r>
          </a:p>
          <a:p>
            <a:pPr eaLnBrk="1" hangingPunct="1">
              <a:spcBef>
                <a:spcPct val="35000"/>
              </a:spcBef>
            </a:pPr>
            <a:r>
              <a:rPr lang="en-US" altLang="en-US"/>
              <a:t>Keep accurate records.</a:t>
            </a:r>
          </a:p>
          <a:p>
            <a:pPr lvl="1" eaLnBrk="1" hangingPunct="1"/>
            <a:endParaRPr lang="en-US" altLang="en-US" sz="28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lnSpc>
                <a:spcPct val="85000"/>
              </a:lnSpc>
            </a:pPr>
            <a:r>
              <a:rPr lang="en-US" altLang="en-US"/>
              <a:t>The EMT in Court </a:t>
            </a:r>
            <a:r>
              <a:rPr lang="en-US" altLang="en-US" sz="2800" b="0"/>
              <a:t>(1 of 6)</a:t>
            </a:r>
          </a:p>
        </p:txBody>
      </p:sp>
      <p:sp>
        <p:nvSpPr>
          <p:cNvPr id="65539" name="Content Placeholder 2"/>
          <p:cNvSpPr>
            <a:spLocks noGrp="1"/>
          </p:cNvSpPr>
          <p:nvPr>
            <p:ph type="body" idx="1"/>
          </p:nvPr>
        </p:nvSpPr>
        <p:spPr>
          <a:xfrm>
            <a:off x="685800" y="1447800"/>
            <a:ext cx="4267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You can end up in court as:</a:t>
            </a:r>
          </a:p>
          <a:p>
            <a:pPr lvl="1" eaLnBrk="1" hangingPunct="1">
              <a:spcBef>
                <a:spcPct val="35000"/>
              </a:spcBef>
            </a:pPr>
            <a:r>
              <a:rPr lang="en-US" altLang="en-US"/>
              <a:t>A witness</a:t>
            </a:r>
          </a:p>
          <a:p>
            <a:pPr lvl="1" eaLnBrk="1" hangingPunct="1">
              <a:spcBef>
                <a:spcPct val="35000"/>
              </a:spcBef>
            </a:pPr>
            <a:r>
              <a:rPr lang="en-US" altLang="en-US"/>
              <a:t>A defendant</a:t>
            </a:r>
          </a:p>
          <a:p>
            <a:pPr eaLnBrk="1" hangingPunct="1">
              <a:spcBef>
                <a:spcPct val="35000"/>
              </a:spcBef>
            </a:pPr>
            <a:r>
              <a:rPr lang="en-US" altLang="en-US"/>
              <a:t>Case can be civil or criminal.</a:t>
            </a:r>
          </a:p>
        </p:txBody>
      </p:sp>
      <p:pic>
        <p:nvPicPr>
          <p:cNvPr id="6554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1676400"/>
            <a:ext cx="3621087"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8"/>
          <p:cNvSpPr>
            <a:spLocks noChangeArrowheads="1"/>
          </p:cNvSpPr>
          <p:nvPr>
            <p:custDataLst>
              <p:tags r:id="rId1"/>
            </p:custDataLst>
          </p:nvPr>
        </p:nvSpPr>
        <p:spPr bwMode="auto">
          <a:xfrm>
            <a:off x="5803900" y="4994275"/>
            <a:ext cx="28956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Brand X Pictures/Creatas.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pPr>
            <a:r>
              <a:rPr lang="en-US" altLang="en-US"/>
              <a:t>The EMT in Court </a:t>
            </a:r>
            <a:r>
              <a:rPr lang="en-US" altLang="en-US" sz="2800" b="0"/>
              <a:t>(2 of 6)</a:t>
            </a:r>
          </a:p>
        </p:txBody>
      </p:sp>
      <p:sp>
        <p:nvSpPr>
          <p:cNvPr id="6656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Whenever called to testify, notify:</a:t>
            </a:r>
          </a:p>
          <a:p>
            <a:pPr lvl="1" eaLnBrk="1" hangingPunct="1">
              <a:spcBef>
                <a:spcPct val="35000"/>
              </a:spcBef>
            </a:pPr>
            <a:r>
              <a:rPr lang="en-US" altLang="en-US"/>
              <a:t>Your service director</a:t>
            </a:r>
          </a:p>
          <a:p>
            <a:pPr lvl="1" eaLnBrk="1" hangingPunct="1">
              <a:spcBef>
                <a:spcPct val="35000"/>
              </a:spcBef>
            </a:pPr>
            <a:r>
              <a:rPr lang="en-US" altLang="en-US"/>
              <a:t>Legal counsel</a:t>
            </a:r>
          </a:p>
          <a:p>
            <a:pPr>
              <a:spcBef>
                <a:spcPct val="35000"/>
              </a:spcBef>
            </a:pPr>
            <a:r>
              <a:rPr lang="en-US" altLang="en-US"/>
              <a:t>As witness:</a:t>
            </a:r>
          </a:p>
          <a:p>
            <a:pPr lvl="1">
              <a:spcBef>
                <a:spcPct val="35000"/>
              </a:spcBef>
            </a:pPr>
            <a:r>
              <a:rPr lang="en-US" altLang="en-US"/>
              <a:t>Remain neutral</a:t>
            </a:r>
          </a:p>
          <a:p>
            <a:pPr lvl="1">
              <a:spcBef>
                <a:spcPct val="35000"/>
              </a:spcBef>
            </a:pPr>
            <a:r>
              <a:rPr lang="en-US" altLang="en-US"/>
              <a:t>Review run report before court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85000"/>
              </a:lnSpc>
            </a:pPr>
            <a:r>
              <a:rPr lang="en-US" altLang="en-US"/>
              <a:t>The EMT in Court </a:t>
            </a:r>
            <a:r>
              <a:rPr lang="en-US" altLang="en-US" sz="2800" b="0"/>
              <a:t>(3 of 6)</a:t>
            </a:r>
          </a:p>
        </p:txBody>
      </p:sp>
      <p:sp>
        <p:nvSpPr>
          <p:cNvPr id="6758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As a defendant, an attorney is required.</a:t>
            </a:r>
          </a:p>
          <a:p>
            <a:pPr>
              <a:spcBef>
                <a:spcPct val="35000"/>
              </a:spcBef>
            </a:pPr>
            <a:r>
              <a:rPr lang="en-US" altLang="en-US"/>
              <a:t>Defenses may include:</a:t>
            </a:r>
          </a:p>
          <a:p>
            <a:pPr lvl="1">
              <a:spcBef>
                <a:spcPct val="35000"/>
              </a:spcBef>
            </a:pPr>
            <a:r>
              <a:rPr lang="en-US" altLang="en-US"/>
              <a:t>Statute of limitations </a:t>
            </a:r>
          </a:p>
          <a:p>
            <a:pPr lvl="1">
              <a:spcBef>
                <a:spcPct val="35000"/>
              </a:spcBef>
            </a:pPr>
            <a:r>
              <a:rPr lang="en-US" altLang="en-US"/>
              <a:t>Governmental immunity</a:t>
            </a:r>
          </a:p>
          <a:p>
            <a:pPr lvl="1">
              <a:spcBef>
                <a:spcPct val="35000"/>
              </a:spcBef>
            </a:pPr>
            <a:r>
              <a:rPr lang="en-US" altLang="en-US"/>
              <a:t>Contributory negligence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pPr>
            <a:r>
              <a:rPr lang="en-US" altLang="en-US"/>
              <a:t>The EMT in Court </a:t>
            </a:r>
            <a:r>
              <a:rPr lang="en-US" altLang="en-US" sz="2800" b="0"/>
              <a:t>(4 of 6)</a:t>
            </a:r>
          </a:p>
        </p:txBody>
      </p:sp>
      <p:sp>
        <p:nvSpPr>
          <p:cNvPr id="686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Discovery allows both sides to obtain more information through:</a:t>
            </a:r>
          </a:p>
          <a:p>
            <a:pPr lvl="1">
              <a:spcBef>
                <a:spcPct val="35000"/>
              </a:spcBef>
            </a:pPr>
            <a:r>
              <a:rPr lang="en-US" altLang="en-US"/>
              <a:t>Interrogatories </a:t>
            </a:r>
          </a:p>
          <a:p>
            <a:pPr lvl="2"/>
            <a:r>
              <a:rPr lang="en-US" altLang="en-US" sz="2400"/>
              <a:t>Written requests or questions</a:t>
            </a:r>
          </a:p>
          <a:p>
            <a:pPr lvl="1">
              <a:spcBef>
                <a:spcPct val="35000"/>
              </a:spcBef>
            </a:pPr>
            <a:r>
              <a:rPr lang="en-US" altLang="en-US"/>
              <a:t>Depositions</a:t>
            </a:r>
          </a:p>
          <a:p>
            <a:pPr lvl="2"/>
            <a:r>
              <a:rPr lang="en-US" altLang="en-US" sz="2400"/>
              <a:t>Oral requests or questions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pPr>
            <a:r>
              <a:rPr lang="en-US" altLang="en-US"/>
              <a:t>The EMT in Court </a:t>
            </a:r>
            <a:r>
              <a:rPr lang="en-US" altLang="en-US" sz="2800" b="0"/>
              <a:t>(5 of 6)</a:t>
            </a:r>
          </a:p>
        </p:txBody>
      </p:sp>
      <p:sp>
        <p:nvSpPr>
          <p:cNvPr id="6963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Most cases are settled following the discovery phase during the settlement phase.</a:t>
            </a:r>
          </a:p>
          <a:p>
            <a:pPr>
              <a:spcBef>
                <a:spcPct val="35000"/>
              </a:spcBef>
            </a:pPr>
            <a:r>
              <a:rPr lang="en-US" altLang="en-US"/>
              <a:t>If not settled, the case goes to trial</a:t>
            </a:r>
          </a:p>
          <a:p>
            <a:pPr>
              <a:spcBef>
                <a:spcPct val="35000"/>
              </a:spcBef>
            </a:pPr>
            <a:r>
              <a:rPr lang="en-US" altLang="en-US"/>
              <a:t>Damages that may be awarded:</a:t>
            </a:r>
          </a:p>
          <a:p>
            <a:pPr lvl="1">
              <a:spcBef>
                <a:spcPct val="35000"/>
              </a:spcBef>
            </a:pPr>
            <a:r>
              <a:rPr lang="en-US" altLang="en-US"/>
              <a:t>Compensatory damages</a:t>
            </a:r>
          </a:p>
          <a:p>
            <a:pPr lvl="1">
              <a:spcBef>
                <a:spcPct val="35000"/>
              </a:spcBef>
            </a:pPr>
            <a:r>
              <a:rPr lang="en-US" altLang="en-US"/>
              <a:t>Punitive damages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a:t>Any EMT charged with a criminal offense should secure the services of a highly experienced criminal attorney immediately. </a:t>
            </a:r>
          </a:p>
        </p:txBody>
      </p:sp>
      <p:sp>
        <p:nvSpPr>
          <p:cNvPr id="70659" name="Title 1"/>
          <p:cNvSpPr>
            <a:spLocks noGrp="1"/>
          </p:cNvSpPr>
          <p:nvPr>
            <p:ph type="title"/>
          </p:nvPr>
        </p:nvSpPr>
        <p:spPr/>
        <p:txBody>
          <a:bodyPr/>
          <a:lstStyle/>
          <a:p>
            <a:pPr>
              <a:lnSpc>
                <a:spcPct val="85000"/>
              </a:lnSpc>
            </a:pPr>
            <a:r>
              <a:rPr lang="en-US" altLang="en-US"/>
              <a:t>The EMT in Court </a:t>
            </a:r>
            <a:r>
              <a:rPr lang="en-US" altLang="en-US" sz="2800" b="0"/>
              <a:t>(6 of 6)</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Review</a:t>
            </a:r>
          </a:p>
        </p:txBody>
      </p:sp>
      <p:sp>
        <p:nvSpPr>
          <p:cNvPr id="7168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a:pPr>
            <a:r>
              <a:rPr lang="en-US" altLang="en-US"/>
              <a:t>You arrive at the scene of an older woman complaining of chest pain. In assessing her, she holds her arm out for you to take her blood pressure. This is an example of:</a:t>
            </a:r>
          </a:p>
          <a:p>
            <a:pPr marL="1016000" lvl="1" indent="-444500">
              <a:buFontTx/>
              <a:buAutoNum type="alphaUcPeriod"/>
            </a:pPr>
            <a:r>
              <a:rPr lang="en-US" altLang="en-US"/>
              <a:t>implied consent.</a:t>
            </a:r>
          </a:p>
          <a:p>
            <a:pPr marL="1016000" lvl="1" indent="-444500">
              <a:buFontTx/>
              <a:buAutoNum type="alphaUcPeriod"/>
            </a:pPr>
            <a:r>
              <a:rPr lang="en-US" altLang="en-US"/>
              <a:t>informed consent.</a:t>
            </a:r>
          </a:p>
          <a:p>
            <a:pPr marL="1016000" lvl="1" indent="-444500">
              <a:buFontTx/>
              <a:buAutoNum type="alphaUcPeriod"/>
            </a:pPr>
            <a:r>
              <a:rPr lang="en-US" altLang="en-US"/>
              <a:t>expressed consent.</a:t>
            </a:r>
          </a:p>
          <a:p>
            <a:pPr marL="1016000" lvl="1" indent="-444500">
              <a:buFontTx/>
              <a:buAutoNum type="alphaUcPeriod"/>
            </a:pPr>
            <a:r>
              <a:rPr lang="en-US" altLang="en-US"/>
              <a:t>emergency consent.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Review</a:t>
            </a:r>
          </a:p>
        </p:txBody>
      </p:sp>
      <p:sp>
        <p:nvSpPr>
          <p:cNvPr id="7270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C</a:t>
            </a:r>
          </a:p>
          <a:p>
            <a:pPr marL="0" indent="0">
              <a:buFontTx/>
              <a:buNone/>
            </a:pPr>
            <a:r>
              <a:rPr lang="en-US" altLang="en-US" b="1"/>
              <a:t>Rationale:</a:t>
            </a:r>
            <a:r>
              <a:rPr lang="en-US" altLang="en-US"/>
              <a:t> Expressed consent (also called actual consent) is when the patient authorizes you to provide treatment and transport, either verbally or nonverbally. For example, a patient who holds out his or her arm to allow you take a blood pressure is nonverbally giving you expressed consent.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Review </a:t>
            </a:r>
            <a:r>
              <a:rPr lang="en-US" altLang="en-US" sz="2800" b="0"/>
              <a:t>(1 of 2)</a:t>
            </a:r>
          </a:p>
        </p:txBody>
      </p:sp>
      <p:sp>
        <p:nvSpPr>
          <p:cNvPr id="7373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a:pPr>
            <a:r>
              <a:rPr lang="en-US" altLang="en-US" sz="2400"/>
              <a:t>You arrive at the scene of an older woman complaining of chest pain. In assessing her, she holds her arm out for you to take her blood pressure. This is an example of:</a:t>
            </a:r>
          </a:p>
          <a:p>
            <a:pPr marL="1016000" lvl="1" indent="-444500">
              <a:buFontTx/>
              <a:buAutoNum type="alphaUcPeriod"/>
            </a:pPr>
            <a:r>
              <a:rPr lang="en-US" altLang="en-US" sz="2200"/>
              <a:t>implied consent.</a:t>
            </a:r>
            <a:br>
              <a:rPr lang="en-US" altLang="en-US" sz="2200"/>
            </a:br>
            <a:r>
              <a:rPr lang="en-US" altLang="en-US" sz="2200" b="1"/>
              <a:t>Rationale: </a:t>
            </a:r>
            <a:r>
              <a:rPr lang="en-US" altLang="en-US" sz="2200">
                <a:solidFill>
                  <a:srgbClr val="F37021"/>
                </a:solidFill>
              </a:rPr>
              <a:t>Implied consent is limited to life-threatening emergencies and is appropriate when a person is unconscious and/or delusional. </a:t>
            </a:r>
          </a:p>
          <a:p>
            <a:pPr marL="1016000" lvl="1" indent="-444500">
              <a:buFontTx/>
              <a:buAutoNum type="alphaUcPeriod"/>
            </a:pPr>
            <a:r>
              <a:rPr lang="en-US" altLang="en-US" sz="2200"/>
              <a:t>informed consent.</a:t>
            </a:r>
            <a:br>
              <a:rPr lang="en-US" altLang="en-US" sz="2200"/>
            </a:br>
            <a:r>
              <a:rPr lang="en-US" altLang="en-US" sz="2200" b="1"/>
              <a:t>Rationale: </a:t>
            </a:r>
            <a:r>
              <a:rPr lang="en-US" altLang="en-US" sz="2200">
                <a:solidFill>
                  <a:srgbClr val="F37021"/>
                </a:solidFill>
              </a:rPr>
              <a:t>Informed consent is when the patient has been told of the specific risks, benefits, and alternative treatments.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lnSpc>
                <a:spcPct val="85000"/>
              </a:lnSpc>
            </a:pPr>
            <a:r>
              <a:rPr lang="en-US" altLang="en-US"/>
              <a:t>Consent </a:t>
            </a:r>
            <a:r>
              <a:rPr lang="en-US" altLang="en-US" sz="2800" b="0"/>
              <a:t>(1 of 2)</a:t>
            </a:r>
          </a:p>
        </p:txBody>
      </p:sp>
      <p:sp>
        <p:nvSpPr>
          <p:cNvPr id="1024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Consent is permission to render care.</a:t>
            </a:r>
          </a:p>
          <a:p>
            <a:pPr eaLnBrk="1" hangingPunct="1">
              <a:spcBef>
                <a:spcPct val="35000"/>
              </a:spcBef>
            </a:pPr>
            <a:r>
              <a:rPr lang="en-US" altLang="en-US"/>
              <a:t>A person must give consent for treatment.</a:t>
            </a:r>
          </a:p>
          <a:p>
            <a:pPr eaLnBrk="1" hangingPunct="1">
              <a:spcBef>
                <a:spcPct val="35000"/>
              </a:spcBef>
            </a:pPr>
            <a:r>
              <a:rPr lang="en-US" altLang="en-US"/>
              <a:t>If the patient is conscious and rational, he or she has a legal right to refuse care.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Review </a:t>
            </a:r>
            <a:r>
              <a:rPr lang="en-US" altLang="en-US" sz="2800" b="0"/>
              <a:t>(2 of 2)</a:t>
            </a:r>
          </a:p>
        </p:txBody>
      </p:sp>
      <p:sp>
        <p:nvSpPr>
          <p:cNvPr id="74755"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a:pPr>
            <a:r>
              <a:rPr lang="en-US" altLang="en-US" sz="2400"/>
              <a:t>You arrive at the scene of an older woman complaining of chest pain. In assessing her, she holds her arm out for you to take her blood pressure. This is an example of:</a:t>
            </a:r>
          </a:p>
          <a:p>
            <a:pPr marL="1016000" lvl="1" indent="-444500">
              <a:buFontTx/>
              <a:buAutoNum type="alphaUcPeriod" startAt="3"/>
            </a:pPr>
            <a:r>
              <a:rPr lang="en-US" altLang="en-US" sz="2200"/>
              <a:t>expressed consent.</a:t>
            </a:r>
            <a:br>
              <a:rPr lang="en-US" altLang="en-US" sz="2200"/>
            </a:br>
            <a:r>
              <a:rPr lang="en-US" altLang="en-US" sz="2200" b="1"/>
              <a:t>Rationale: </a:t>
            </a:r>
            <a:r>
              <a:rPr lang="en-US" altLang="en-US" sz="2200">
                <a:solidFill>
                  <a:srgbClr val="F37021"/>
                </a:solidFill>
              </a:rPr>
              <a:t>Correct answer. It is also known as actual consent.</a:t>
            </a:r>
          </a:p>
          <a:p>
            <a:pPr marL="1016000" lvl="1" indent="-444500">
              <a:buFontTx/>
              <a:buAutoNum type="alphaUcPeriod" startAt="3"/>
            </a:pPr>
            <a:r>
              <a:rPr lang="en-US" altLang="en-US" sz="2200"/>
              <a:t>emergency consent.</a:t>
            </a:r>
            <a:br>
              <a:rPr lang="en-US" altLang="en-US" sz="2200"/>
            </a:br>
            <a:r>
              <a:rPr lang="en-US" altLang="en-US" sz="2200" b="1"/>
              <a:t>Rationale: </a:t>
            </a:r>
            <a:r>
              <a:rPr lang="en-US" altLang="en-US" sz="2200">
                <a:solidFill>
                  <a:srgbClr val="F37021"/>
                </a:solidFill>
              </a:rPr>
              <a:t>This does not exist as a form of consent.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Review</a:t>
            </a:r>
          </a:p>
        </p:txBody>
      </p:sp>
      <p:sp>
        <p:nvSpPr>
          <p:cNvPr id="7577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lnSpc>
                <a:spcPct val="90000"/>
              </a:lnSpc>
              <a:buFontTx/>
              <a:buAutoNum type="arabicPeriod" startAt="2"/>
            </a:pPr>
            <a:r>
              <a:rPr lang="en-US" altLang="en-US"/>
              <a:t>Which of the following is an example of abandonment?</a:t>
            </a:r>
          </a:p>
          <a:p>
            <a:pPr marL="1016000" lvl="1" indent="-444500">
              <a:lnSpc>
                <a:spcPct val="90000"/>
              </a:lnSpc>
              <a:buFontTx/>
              <a:buAutoNum type="alphaUcPeriod"/>
            </a:pPr>
            <a:r>
              <a:rPr lang="en-US" altLang="en-US"/>
              <a:t>An EMT leaves the scene after a competent adult has refused care.</a:t>
            </a:r>
          </a:p>
          <a:p>
            <a:pPr marL="1016000" lvl="1" indent="-444500">
              <a:lnSpc>
                <a:spcPct val="90000"/>
              </a:lnSpc>
              <a:buFontTx/>
              <a:buAutoNum type="alphaUcPeriod"/>
            </a:pPr>
            <a:r>
              <a:rPr lang="en-US" altLang="en-US"/>
              <a:t>An EMT transfers care of a patient to an emergency department nurse.</a:t>
            </a:r>
          </a:p>
          <a:p>
            <a:pPr marL="1016000" lvl="1" indent="-444500">
              <a:lnSpc>
                <a:spcPct val="90000"/>
              </a:lnSpc>
              <a:buFontTx/>
              <a:buAutoNum type="alphaUcPeriod"/>
            </a:pPr>
            <a:r>
              <a:rPr lang="en-US" altLang="en-US"/>
              <a:t>An AEMT transfers care of a patient to a paramedic.</a:t>
            </a:r>
          </a:p>
          <a:p>
            <a:pPr marL="1016000" lvl="1" indent="-444500">
              <a:lnSpc>
                <a:spcPct val="90000"/>
              </a:lnSpc>
              <a:buFontTx/>
              <a:buAutoNum type="alphaUcPeriod"/>
            </a:pPr>
            <a:r>
              <a:rPr lang="en-US" altLang="en-US"/>
              <a:t>An AEMT transfers care of a patient to an EMR.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Review</a:t>
            </a:r>
          </a:p>
        </p:txBody>
      </p:sp>
      <p:sp>
        <p:nvSpPr>
          <p:cNvPr id="7680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D</a:t>
            </a:r>
          </a:p>
          <a:p>
            <a:pPr marL="0" indent="0">
              <a:buFontTx/>
              <a:buNone/>
            </a:pPr>
            <a:r>
              <a:rPr lang="en-US" altLang="en-US" b="1"/>
              <a:t>Rationale: </a:t>
            </a:r>
            <a:r>
              <a:rPr lang="en-US" altLang="en-US"/>
              <a:t>Abandonment occurs when patient care is terminated without the patient</a:t>
            </a:r>
            <a:r>
              <a:rPr lang="ja-JP" altLang="en-US"/>
              <a:t>’</a:t>
            </a:r>
            <a:r>
              <a:rPr lang="en-US" altLang="ja-JP"/>
              <a:t>s consent or when care is transferred to a provider of lesser training and level of certification.</a:t>
            </a:r>
          </a:p>
          <a:p>
            <a:pPr marL="0" indent="0"/>
            <a:endParaRPr lang="en-US"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Review </a:t>
            </a:r>
            <a:r>
              <a:rPr lang="en-US" altLang="en-US" sz="2800" b="0"/>
              <a:t>(1 of 2)</a:t>
            </a:r>
          </a:p>
        </p:txBody>
      </p:sp>
      <p:sp>
        <p:nvSpPr>
          <p:cNvPr id="7782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2"/>
            </a:pPr>
            <a:r>
              <a:rPr lang="en-US" altLang="en-US" sz="2400"/>
              <a:t>Which of the following is an example of abandonment?</a:t>
            </a:r>
          </a:p>
          <a:p>
            <a:pPr marL="1016000" lvl="1" indent="-444500">
              <a:buFontTx/>
              <a:buAutoNum type="alphaUcPeriod"/>
            </a:pPr>
            <a:r>
              <a:rPr lang="en-US" altLang="en-US" sz="2200"/>
              <a:t>An EMT leaves the scene after a competent adult has refused care.</a:t>
            </a:r>
            <a:br>
              <a:rPr lang="en-US" altLang="en-US" sz="2200"/>
            </a:br>
            <a:r>
              <a:rPr lang="en-US" altLang="en-US" sz="2200" b="1"/>
              <a:t>Rationale: </a:t>
            </a:r>
            <a:r>
              <a:rPr lang="en-US" altLang="en-US" sz="2200">
                <a:solidFill>
                  <a:srgbClr val="F37021"/>
                </a:solidFill>
              </a:rPr>
              <a:t>Mentally competent adults have the right to refuse treatment or withdraw from treatment at any time.</a:t>
            </a:r>
          </a:p>
          <a:p>
            <a:pPr marL="1016000" lvl="1" indent="-444500">
              <a:buFontTx/>
              <a:buAutoNum type="alphaUcPeriod"/>
            </a:pPr>
            <a:r>
              <a:rPr lang="en-US" altLang="en-US" sz="2200"/>
              <a:t>An EMT transfers care of a patient to an emergency department nurse.</a:t>
            </a:r>
            <a:br>
              <a:rPr lang="en-US" altLang="en-US" sz="2200"/>
            </a:br>
            <a:r>
              <a:rPr lang="en-US" altLang="en-US" sz="2200" b="1"/>
              <a:t>Rationale: </a:t>
            </a:r>
            <a:r>
              <a:rPr lang="en-US" altLang="en-US" sz="2200">
                <a:solidFill>
                  <a:srgbClr val="F37021"/>
                </a:solidFill>
              </a:rPr>
              <a:t>An EMT can transfer care to someone of equal or higher medical authority.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Review </a:t>
            </a:r>
            <a:r>
              <a:rPr lang="en-US" altLang="en-US" sz="2800" b="0"/>
              <a:t>(2 of 2)</a:t>
            </a:r>
          </a:p>
        </p:txBody>
      </p:sp>
      <p:sp>
        <p:nvSpPr>
          <p:cNvPr id="7885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2"/>
            </a:pPr>
            <a:r>
              <a:rPr lang="en-US" altLang="en-US" sz="2400"/>
              <a:t>Which of the following is an example of abandonment?</a:t>
            </a:r>
          </a:p>
          <a:p>
            <a:pPr marL="1016000" lvl="1" indent="-444500">
              <a:buFontTx/>
              <a:buAutoNum type="alphaUcPeriod" startAt="3"/>
            </a:pPr>
            <a:r>
              <a:rPr lang="en-US" altLang="en-US" sz="2200"/>
              <a:t>An AEMT transfers care of a patient to a paramedic.</a:t>
            </a:r>
            <a:br>
              <a:rPr lang="en-US" altLang="en-US" sz="2200"/>
            </a:br>
            <a:r>
              <a:rPr lang="en-US" altLang="en-US" sz="2200" b="1"/>
              <a:t>Rationale: </a:t>
            </a:r>
            <a:r>
              <a:rPr lang="en-US" altLang="en-US" sz="2200">
                <a:solidFill>
                  <a:srgbClr val="F37021"/>
                </a:solidFill>
              </a:rPr>
              <a:t>An AEMT can transfer care to someone of equal or higher medical authority.</a:t>
            </a:r>
          </a:p>
          <a:p>
            <a:pPr marL="1016000" lvl="1" indent="-444500">
              <a:buFontTx/>
              <a:buAutoNum type="alphaUcPeriod" startAt="3"/>
            </a:pPr>
            <a:r>
              <a:rPr lang="en-US" altLang="en-US" sz="2200"/>
              <a:t>An AEMT transfers care of a patient to an EMR.</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Review</a:t>
            </a:r>
          </a:p>
        </p:txBody>
      </p:sp>
      <p:sp>
        <p:nvSpPr>
          <p:cNvPr id="79875"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3"/>
            </a:pPr>
            <a:r>
              <a:rPr lang="en-US" altLang="en-US"/>
              <a:t>The unauthorized confinement of a person is called:</a:t>
            </a:r>
          </a:p>
          <a:p>
            <a:pPr marL="1016000" lvl="1" indent="-444500">
              <a:buFontTx/>
              <a:buAutoNum type="alphaUcPeriod"/>
            </a:pPr>
            <a:r>
              <a:rPr lang="en-US" altLang="en-US"/>
              <a:t>assault. </a:t>
            </a:r>
          </a:p>
          <a:p>
            <a:pPr marL="1016000" lvl="1" indent="-444500">
              <a:buFontTx/>
              <a:buAutoNum type="alphaUcPeriod"/>
            </a:pPr>
            <a:r>
              <a:rPr lang="en-US" altLang="en-US"/>
              <a:t>battery.</a:t>
            </a:r>
          </a:p>
          <a:p>
            <a:pPr marL="1016000" lvl="1" indent="-444500">
              <a:buFontTx/>
              <a:buAutoNum type="alphaUcPeriod"/>
            </a:pPr>
            <a:r>
              <a:rPr lang="en-US" altLang="en-US"/>
              <a:t>false imprisonment.</a:t>
            </a:r>
          </a:p>
          <a:p>
            <a:pPr marL="1016000" lvl="1" indent="-444500">
              <a:buFontTx/>
              <a:buAutoNum type="alphaUcPeriod"/>
            </a:pPr>
            <a:r>
              <a:rPr lang="en-US" altLang="en-US"/>
              <a:t>slander.</a:t>
            </a:r>
          </a:p>
          <a:p>
            <a:pPr marL="457200" indent="-457200">
              <a:buFontTx/>
              <a:buAutoNum type="arabicPeriod" startAt="3"/>
            </a:pPr>
            <a:endParaRPr lang="en-US" altLang="en-US" sz="24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Review</a:t>
            </a:r>
          </a:p>
        </p:txBody>
      </p:sp>
      <p:sp>
        <p:nvSpPr>
          <p:cNvPr id="8089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C</a:t>
            </a:r>
          </a:p>
          <a:p>
            <a:pPr marL="0" indent="0">
              <a:buFontTx/>
              <a:buNone/>
            </a:pPr>
            <a:r>
              <a:rPr lang="en-US" altLang="en-US" b="1"/>
              <a:t>Rationale: </a:t>
            </a:r>
            <a:r>
              <a:rPr lang="en-US" altLang="en-US"/>
              <a:t>False imprisonment is defined as the confinement of a person without legal authority or the person</a:t>
            </a:r>
            <a:r>
              <a:rPr lang="ja-JP" altLang="en-US"/>
              <a:t>’</a:t>
            </a:r>
            <a:r>
              <a:rPr lang="en-US" altLang="ja-JP"/>
              <a:t>s consent.</a:t>
            </a:r>
          </a:p>
          <a:p>
            <a:pPr marL="0" indent="0"/>
            <a:endParaRPr lang="en-US" alt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Review </a:t>
            </a:r>
            <a:r>
              <a:rPr lang="en-US" altLang="en-US" sz="2800" b="0"/>
              <a:t>(1 of 2)</a:t>
            </a:r>
          </a:p>
        </p:txBody>
      </p:sp>
      <p:sp>
        <p:nvSpPr>
          <p:cNvPr id="8192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3"/>
            </a:pPr>
            <a:r>
              <a:rPr lang="en-US" altLang="en-US"/>
              <a:t>The unauthorized confinement of a person is called:</a:t>
            </a:r>
          </a:p>
          <a:p>
            <a:pPr marL="1016000" lvl="1" indent="-444500">
              <a:buFontTx/>
              <a:buAutoNum type="alphaUcPeriod"/>
            </a:pPr>
            <a:r>
              <a:rPr lang="en-US" altLang="en-US"/>
              <a:t>assault. </a:t>
            </a:r>
          </a:p>
          <a:p>
            <a:pPr marL="1016000" lvl="1" indent="-444500">
              <a:buFontTx/>
              <a:buNone/>
            </a:pPr>
            <a:r>
              <a:rPr lang="en-US" altLang="en-US" sz="2200" b="1"/>
              <a:t>	Rationale:</a:t>
            </a:r>
            <a:r>
              <a:rPr lang="en-US" altLang="en-US" b="1"/>
              <a:t> </a:t>
            </a:r>
            <a:r>
              <a:rPr lang="en-US" altLang="en-US" sz="2200">
                <a:solidFill>
                  <a:srgbClr val="F37021"/>
                </a:solidFill>
              </a:rPr>
              <a:t>Assault is unlawfully placing a person in fear of bodily harm.</a:t>
            </a:r>
          </a:p>
          <a:p>
            <a:pPr marL="1016000" lvl="1" indent="-444500">
              <a:buFontTx/>
              <a:buNone/>
            </a:pPr>
            <a:r>
              <a:rPr lang="en-US" altLang="en-US"/>
              <a:t>B.	battery.</a:t>
            </a:r>
          </a:p>
          <a:p>
            <a:pPr marL="1016000" lvl="1" indent="-444500">
              <a:buFontTx/>
              <a:buNone/>
            </a:pPr>
            <a:r>
              <a:rPr lang="en-US" altLang="en-US" sz="2200" b="1"/>
              <a:t>	Rationale:</a:t>
            </a:r>
            <a:r>
              <a:rPr lang="en-US" altLang="en-US" b="1"/>
              <a:t> </a:t>
            </a:r>
            <a:r>
              <a:rPr lang="en-US" altLang="en-US" sz="2200">
                <a:solidFill>
                  <a:srgbClr val="F37021"/>
                </a:solidFill>
              </a:rPr>
              <a:t>Battery is touching a person or providing care without consent.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Review </a:t>
            </a:r>
            <a:r>
              <a:rPr lang="en-US" altLang="en-US" sz="2800" b="0"/>
              <a:t>(2 of 2)</a:t>
            </a:r>
          </a:p>
        </p:txBody>
      </p:sp>
      <p:sp>
        <p:nvSpPr>
          <p:cNvPr id="8294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533400" indent="-533400">
              <a:buFontTx/>
              <a:buAutoNum type="arabicPeriod" startAt="3"/>
            </a:pPr>
            <a:r>
              <a:rPr lang="en-US" altLang="en-US"/>
              <a:t>The unauthorized confinement of a person is called:</a:t>
            </a:r>
          </a:p>
          <a:p>
            <a:pPr marL="1028700" lvl="1" indent="-457200">
              <a:buFontTx/>
              <a:buAutoNum type="alphaUcPeriod" startAt="3"/>
            </a:pPr>
            <a:r>
              <a:rPr lang="en-US" altLang="en-US"/>
              <a:t>false imprisonment.</a:t>
            </a:r>
          </a:p>
          <a:p>
            <a:pPr marL="1028700" lvl="1" indent="-457200">
              <a:buFontTx/>
              <a:buNone/>
            </a:pPr>
            <a:r>
              <a:rPr lang="en-US" altLang="en-US" sz="2200" b="1"/>
              <a:t>	Rationale:</a:t>
            </a:r>
            <a:r>
              <a:rPr lang="en-US" altLang="en-US" b="1"/>
              <a:t> </a:t>
            </a:r>
            <a:r>
              <a:rPr lang="en-US" altLang="en-US" sz="2200">
                <a:solidFill>
                  <a:srgbClr val="F37021"/>
                </a:solidFill>
              </a:rPr>
              <a:t>Correct answer.</a:t>
            </a:r>
          </a:p>
          <a:p>
            <a:pPr marL="1028700" lvl="1" indent="-457200">
              <a:buFontTx/>
              <a:buAutoNum type="alphaUcPeriod" startAt="4"/>
            </a:pPr>
            <a:r>
              <a:rPr lang="en-US" altLang="en-US"/>
              <a:t>slander.</a:t>
            </a:r>
          </a:p>
          <a:p>
            <a:pPr marL="1028700" lvl="1" indent="-457200">
              <a:buFontTx/>
              <a:buNone/>
            </a:pPr>
            <a:r>
              <a:rPr lang="en-US" altLang="en-US" sz="2200" b="1"/>
              <a:t>	Rationale:</a:t>
            </a:r>
            <a:r>
              <a:rPr lang="en-US" altLang="en-US" b="1"/>
              <a:t> </a:t>
            </a:r>
            <a:r>
              <a:rPr lang="en-US" altLang="en-US" sz="2200">
                <a:solidFill>
                  <a:srgbClr val="F37021"/>
                </a:solidFill>
              </a:rPr>
              <a:t>Slander is false and damaging information about a person that is communicated by the spoken word.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Review</a:t>
            </a:r>
          </a:p>
        </p:txBody>
      </p:sp>
      <p:sp>
        <p:nvSpPr>
          <p:cNvPr id="8397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4"/>
            </a:pPr>
            <a:r>
              <a:rPr lang="en-US" altLang="en-US"/>
              <a:t>Failure of the EMT to provide the same care as another EMT with the same training is called:</a:t>
            </a:r>
          </a:p>
          <a:p>
            <a:pPr marL="1016000" lvl="1" indent="-444500">
              <a:buFontTx/>
              <a:buAutoNum type="alphaUcPeriod"/>
            </a:pPr>
            <a:r>
              <a:rPr lang="en-US" altLang="en-US"/>
              <a:t>libel.</a:t>
            </a:r>
          </a:p>
          <a:p>
            <a:pPr marL="1016000" lvl="1" indent="-444500">
              <a:buFontTx/>
              <a:buAutoNum type="alphaUcPeriod"/>
            </a:pPr>
            <a:r>
              <a:rPr lang="en-US" altLang="en-US"/>
              <a:t>slander.</a:t>
            </a:r>
          </a:p>
          <a:p>
            <a:pPr marL="1016000" lvl="1" indent="-444500">
              <a:buFontTx/>
              <a:buAutoNum type="alphaUcPeriod"/>
            </a:pPr>
            <a:r>
              <a:rPr lang="en-US" altLang="en-US"/>
              <a:t>negligence.</a:t>
            </a:r>
          </a:p>
          <a:p>
            <a:pPr marL="1016000" lvl="1" indent="-444500">
              <a:buFontTx/>
              <a:buAutoNum type="alphaUcPeriod"/>
            </a:pPr>
            <a:r>
              <a:rPr lang="en-US" altLang="en-US"/>
              <a:t>abandonment.</a:t>
            </a:r>
          </a:p>
          <a:p>
            <a:pPr marL="457200" indent="-457200">
              <a:buFontTx/>
              <a:buAutoNum type="arabicPeriod" startAt="4"/>
            </a:pPr>
            <a:endParaRPr lang="en-US" altLang="en-US"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a:t>Consent </a:t>
            </a:r>
            <a:r>
              <a:rPr lang="en-US" altLang="en-US" sz="2800" b="0"/>
              <a:t>(2 of 2)</a:t>
            </a:r>
          </a:p>
        </p:txBody>
      </p:sp>
      <p:sp>
        <p:nvSpPr>
          <p:cNvPr id="1126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Foundation of consent is decision-making capacity.</a:t>
            </a:r>
          </a:p>
          <a:p>
            <a:pPr lvl="1">
              <a:spcBef>
                <a:spcPct val="35000"/>
              </a:spcBef>
            </a:pPr>
            <a:r>
              <a:rPr lang="en-US" altLang="en-US"/>
              <a:t>Can understand information provided</a:t>
            </a:r>
          </a:p>
          <a:p>
            <a:pPr lvl="1">
              <a:spcBef>
                <a:spcPct val="35000"/>
              </a:spcBef>
            </a:pPr>
            <a:r>
              <a:rPr lang="en-US" altLang="en-US"/>
              <a:t>Can make informed choice regarding medical care</a:t>
            </a:r>
          </a:p>
          <a:p>
            <a:pPr>
              <a:spcBef>
                <a:spcPct val="35000"/>
              </a:spcBef>
            </a:pPr>
            <a:r>
              <a:rPr lang="en-US" altLang="en-US"/>
              <a:t>Patient autonomy is the right of the patient to make decisions about his or her health.</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p:txBody>
          <a:bodyPr/>
          <a:lstStyle/>
          <a:p>
            <a:r>
              <a:rPr lang="en-US" altLang="en-US"/>
              <a:t>Review</a:t>
            </a:r>
          </a:p>
        </p:txBody>
      </p:sp>
      <p:sp>
        <p:nvSpPr>
          <p:cNvPr id="84995" name="Rectangle 1027"/>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lnSpc>
                <a:spcPct val="90000"/>
              </a:lnSpc>
              <a:buFontTx/>
              <a:buNone/>
            </a:pPr>
            <a:r>
              <a:rPr lang="en-US" altLang="en-US" b="1"/>
              <a:t>Answer: </a:t>
            </a:r>
            <a:r>
              <a:rPr lang="en-US" altLang="en-US">
                <a:solidFill>
                  <a:srgbClr val="F37021"/>
                </a:solidFill>
              </a:rPr>
              <a:t>C</a:t>
            </a:r>
          </a:p>
          <a:p>
            <a:pPr marL="0" indent="0">
              <a:lnSpc>
                <a:spcPct val="90000"/>
              </a:lnSpc>
              <a:buFontTx/>
              <a:buNone/>
            </a:pPr>
            <a:r>
              <a:rPr lang="en-US" altLang="en-US" b="1"/>
              <a:t>Rationale: </a:t>
            </a:r>
            <a:r>
              <a:rPr lang="en-US" altLang="en-US"/>
              <a:t>An EMT could be held liable for negligence if he or she fails to provide the same care as another EMT with the same training would provide in the same situation. For example, if an EMT fails to give oxygen to a patient with shortness of breath (an intervention that is clearly indicated), he or she may be held liable for negligence.</a:t>
            </a:r>
          </a:p>
          <a:p>
            <a:pPr marL="0" indent="0">
              <a:lnSpc>
                <a:spcPct val="90000"/>
              </a:lnSpc>
            </a:pPr>
            <a:endParaRPr lang="en-US" alt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Review</a:t>
            </a:r>
          </a:p>
        </p:txBody>
      </p:sp>
      <p:sp>
        <p:nvSpPr>
          <p:cNvPr id="8601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4"/>
            </a:pPr>
            <a:r>
              <a:rPr lang="en-US" altLang="en-US" sz="2400"/>
              <a:t>Failure of the EMT to provide the same care as another EMT with the same training is called:</a:t>
            </a:r>
          </a:p>
          <a:p>
            <a:pPr marL="1016000" lvl="1" indent="-444500">
              <a:lnSpc>
                <a:spcPct val="95000"/>
              </a:lnSpc>
              <a:spcBef>
                <a:spcPct val="15000"/>
              </a:spcBef>
              <a:buFontTx/>
              <a:buAutoNum type="alphaUcPeriod"/>
            </a:pPr>
            <a:r>
              <a:rPr lang="en-US" altLang="en-US" sz="2200"/>
              <a:t>libel.</a:t>
            </a:r>
            <a:br>
              <a:rPr lang="en-US" altLang="en-US" sz="2200"/>
            </a:br>
            <a:r>
              <a:rPr lang="en-US" altLang="en-US" sz="2200" b="1"/>
              <a:t>Rationale: </a:t>
            </a:r>
            <a:r>
              <a:rPr lang="en-US" altLang="en-US" sz="2200">
                <a:solidFill>
                  <a:srgbClr val="F37021"/>
                </a:solidFill>
              </a:rPr>
              <a:t>Libel is making a false statement in a written form that injures a good person</a:t>
            </a:r>
            <a:r>
              <a:rPr lang="ja-JP" altLang="en-US" sz="2200">
                <a:solidFill>
                  <a:srgbClr val="F37021"/>
                </a:solidFill>
              </a:rPr>
              <a:t>’</a:t>
            </a:r>
            <a:r>
              <a:rPr lang="en-US" altLang="ja-JP" sz="2200">
                <a:solidFill>
                  <a:srgbClr val="F37021"/>
                </a:solidFill>
              </a:rPr>
              <a:t>s name.</a:t>
            </a:r>
          </a:p>
          <a:p>
            <a:pPr marL="1016000" lvl="1" indent="-444500">
              <a:lnSpc>
                <a:spcPct val="95000"/>
              </a:lnSpc>
              <a:spcBef>
                <a:spcPct val="15000"/>
              </a:spcBef>
              <a:buFontTx/>
              <a:buAutoNum type="alphaUcPeriod"/>
            </a:pPr>
            <a:r>
              <a:rPr lang="en-US" altLang="en-US" sz="2200"/>
              <a:t>slander.</a:t>
            </a:r>
            <a:br>
              <a:rPr lang="en-US" altLang="en-US" sz="2200"/>
            </a:br>
            <a:r>
              <a:rPr lang="en-US" altLang="en-US" sz="2200" b="1"/>
              <a:t>Rationale: </a:t>
            </a:r>
            <a:r>
              <a:rPr lang="en-US" altLang="en-US" sz="2200">
                <a:solidFill>
                  <a:srgbClr val="F37021"/>
                </a:solidFill>
              </a:rPr>
              <a:t>Slander is verbally making a false statement that injures a good person</a:t>
            </a:r>
            <a:r>
              <a:rPr lang="ja-JP" altLang="en-US" sz="2200">
                <a:solidFill>
                  <a:srgbClr val="F37021"/>
                </a:solidFill>
              </a:rPr>
              <a:t>’</a:t>
            </a:r>
            <a:r>
              <a:rPr lang="en-US" altLang="ja-JP" sz="2200">
                <a:solidFill>
                  <a:srgbClr val="F37021"/>
                </a:solidFill>
              </a:rPr>
              <a:t>s name.</a:t>
            </a:r>
          </a:p>
          <a:p>
            <a:pPr marL="1016000" lvl="1" indent="-444500">
              <a:lnSpc>
                <a:spcPct val="95000"/>
              </a:lnSpc>
              <a:spcBef>
                <a:spcPct val="15000"/>
              </a:spcBef>
              <a:buFontTx/>
              <a:buAutoNum type="alphaUcPeriod"/>
            </a:pPr>
            <a:r>
              <a:rPr lang="en-US" altLang="en-US" sz="2200"/>
              <a:t>negligence.</a:t>
            </a:r>
            <a:br>
              <a:rPr lang="en-US" altLang="en-US" sz="2200"/>
            </a:br>
            <a:r>
              <a:rPr lang="en-US" altLang="en-US" sz="2200" b="1"/>
              <a:t>Rationale: </a:t>
            </a:r>
            <a:r>
              <a:rPr lang="en-US" altLang="en-US" sz="2200">
                <a:solidFill>
                  <a:srgbClr val="F37021"/>
                </a:solidFill>
              </a:rPr>
              <a:t>Correct answer</a:t>
            </a:r>
          </a:p>
          <a:p>
            <a:pPr marL="1016000" lvl="1" indent="-444500">
              <a:lnSpc>
                <a:spcPct val="95000"/>
              </a:lnSpc>
              <a:spcBef>
                <a:spcPct val="15000"/>
              </a:spcBef>
              <a:buFontTx/>
              <a:buAutoNum type="alphaUcPeriod"/>
            </a:pPr>
            <a:r>
              <a:rPr lang="en-US" altLang="en-US" sz="2200"/>
              <a:t>abandonment.</a:t>
            </a:r>
            <a:br>
              <a:rPr lang="en-US" altLang="en-US" sz="2200"/>
            </a:br>
            <a:r>
              <a:rPr lang="en-US" altLang="en-US" sz="2200" b="1"/>
              <a:t>Rationale: </a:t>
            </a:r>
            <a:r>
              <a:rPr lang="en-US" altLang="en-US" sz="2200">
                <a:solidFill>
                  <a:srgbClr val="F37021"/>
                </a:solidFill>
              </a:rPr>
              <a:t>Abandonment is the abrupt termination of contact with a patient.</a:t>
            </a:r>
            <a:endParaRPr lang="en-US" altLang="en-US" sz="2000">
              <a:solidFill>
                <a:srgbClr val="F3702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Review</a:t>
            </a:r>
          </a:p>
        </p:txBody>
      </p:sp>
      <p:sp>
        <p:nvSpPr>
          <p:cNvPr id="8704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lnSpc>
                <a:spcPct val="90000"/>
              </a:lnSpc>
              <a:spcBef>
                <a:spcPct val="15000"/>
              </a:spcBef>
              <a:buFontTx/>
              <a:buAutoNum type="arabicPeriod" startAt="5"/>
            </a:pPr>
            <a:r>
              <a:rPr lang="en-US" altLang="en-US"/>
              <a:t>An 8-year-old boy was struck by a car, </a:t>
            </a:r>
            <a:br>
              <a:rPr lang="en-US" altLang="en-US"/>
            </a:br>
            <a:r>
              <a:rPr lang="en-US" altLang="en-US"/>
              <a:t>is unconscious, and is bleeding from the mouth. A police officer tells you that he is unable to contact the child</a:t>
            </a:r>
            <a:r>
              <a:rPr lang="ja-JP" altLang="en-US"/>
              <a:t>’</a:t>
            </a:r>
            <a:r>
              <a:rPr lang="en-US" altLang="ja-JP"/>
              <a:t>s parents. </a:t>
            </a:r>
            <a:br>
              <a:rPr lang="en-US" altLang="ja-JP"/>
            </a:br>
            <a:r>
              <a:rPr lang="en-US" altLang="ja-JP"/>
              <a:t>You should:</a:t>
            </a:r>
          </a:p>
          <a:p>
            <a:pPr marL="1016000" lvl="1" indent="-444500">
              <a:lnSpc>
                <a:spcPct val="90000"/>
              </a:lnSpc>
              <a:spcBef>
                <a:spcPct val="10000"/>
              </a:spcBef>
              <a:buFontTx/>
              <a:buAutoNum type="alphaUcPeriod"/>
            </a:pPr>
            <a:r>
              <a:rPr lang="en-US" altLang="en-US" sz="2200"/>
              <a:t>continue to treat the child and transport as soon as possible.</a:t>
            </a:r>
          </a:p>
          <a:p>
            <a:pPr marL="1016000" lvl="1" indent="-444500">
              <a:lnSpc>
                <a:spcPct val="90000"/>
              </a:lnSpc>
              <a:spcBef>
                <a:spcPct val="10000"/>
              </a:spcBef>
              <a:buFontTx/>
              <a:buAutoNum type="alphaUcPeriod"/>
            </a:pPr>
            <a:r>
              <a:rPr lang="en-US" altLang="en-US" sz="2200"/>
              <a:t>cease all treatment until the child</a:t>
            </a:r>
            <a:r>
              <a:rPr lang="ja-JP" altLang="en-US" sz="2200"/>
              <a:t>’</a:t>
            </a:r>
            <a:r>
              <a:rPr lang="en-US" altLang="ja-JP" sz="2200"/>
              <a:t>s parents can be contacted.</a:t>
            </a:r>
          </a:p>
          <a:p>
            <a:pPr marL="1016000" lvl="1" indent="-444500">
              <a:lnSpc>
                <a:spcPct val="90000"/>
              </a:lnSpc>
              <a:spcBef>
                <a:spcPct val="10000"/>
              </a:spcBef>
              <a:buFontTx/>
              <a:buAutoNum type="alphaUcPeriod"/>
            </a:pPr>
            <a:r>
              <a:rPr lang="en-US" altLang="en-US" sz="2200"/>
              <a:t>continue with treatment only if authorized by medical control.</a:t>
            </a:r>
          </a:p>
          <a:p>
            <a:pPr marL="1016000" lvl="1" indent="-444500">
              <a:lnSpc>
                <a:spcPct val="90000"/>
              </a:lnSpc>
              <a:spcBef>
                <a:spcPct val="10000"/>
              </a:spcBef>
              <a:buFontTx/>
              <a:buAutoNum type="alphaUcPeriod"/>
            </a:pPr>
            <a:r>
              <a:rPr lang="en-US" altLang="en-US" sz="2200"/>
              <a:t>provide airway management only until the parents are contacted.</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Review</a:t>
            </a:r>
          </a:p>
        </p:txBody>
      </p:sp>
      <p:sp>
        <p:nvSpPr>
          <p:cNvPr id="8806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A</a:t>
            </a:r>
          </a:p>
          <a:p>
            <a:pPr marL="0" indent="0">
              <a:buFontTx/>
              <a:buNone/>
            </a:pPr>
            <a:r>
              <a:rPr lang="en-US" altLang="en-US" b="1"/>
              <a:t>Rationale: </a:t>
            </a:r>
            <a:r>
              <a:rPr lang="en-US" altLang="en-US"/>
              <a:t>The child in this scenario is critically injured and requires immediate treatment and transport; waiting until his parents are contacted wastes time and increases his chance of a negative outcome. If you are unable to contact a minor</a:t>
            </a:r>
            <a:r>
              <a:rPr lang="ja-JP" altLang="en-US"/>
              <a:t>’</a:t>
            </a:r>
            <a:r>
              <a:rPr lang="en-US" altLang="ja-JP"/>
              <a:t>s parents or legal guardian, you should proceed with care based on the law of implied consent.</a:t>
            </a:r>
            <a:endParaRPr lang="en-US" alt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Review </a:t>
            </a:r>
            <a:r>
              <a:rPr lang="en-US" altLang="en-US" sz="2800" b="0"/>
              <a:t>(1 of 2)</a:t>
            </a:r>
          </a:p>
        </p:txBody>
      </p:sp>
      <p:sp>
        <p:nvSpPr>
          <p:cNvPr id="8909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5"/>
            </a:pPr>
            <a:r>
              <a:rPr lang="en-US" altLang="en-US" sz="2400"/>
              <a:t>An 8-year-old boy was struck by a car, is unconscious, and is bleeding from the mouth. </a:t>
            </a:r>
            <a:br>
              <a:rPr lang="en-US" altLang="en-US" sz="2400"/>
            </a:br>
            <a:r>
              <a:rPr lang="en-US" altLang="en-US" sz="2400"/>
              <a:t>A police officer tells you that he is unable to </a:t>
            </a:r>
            <a:br>
              <a:rPr lang="en-US" altLang="en-US" sz="2400"/>
            </a:br>
            <a:r>
              <a:rPr lang="en-US" altLang="en-US" sz="2400"/>
              <a:t>contact the child</a:t>
            </a:r>
            <a:r>
              <a:rPr lang="ja-JP" altLang="en-US" sz="2400"/>
              <a:t>’</a:t>
            </a:r>
            <a:r>
              <a:rPr lang="en-US" altLang="ja-JP" sz="2400"/>
              <a:t>s parents. You should:</a:t>
            </a:r>
          </a:p>
          <a:p>
            <a:pPr marL="1016000" lvl="1" indent="-444500">
              <a:buFontTx/>
              <a:buAutoNum type="alphaUcPeriod"/>
            </a:pPr>
            <a:r>
              <a:rPr lang="en-US" altLang="en-US" sz="2200"/>
              <a:t>continue to treat the child and transport as soon as possible.</a:t>
            </a:r>
            <a:br>
              <a:rPr lang="en-US" altLang="en-US" sz="2200"/>
            </a:br>
            <a:r>
              <a:rPr lang="en-US" altLang="en-US" sz="2200" b="1"/>
              <a:t>Rationale: </a:t>
            </a:r>
            <a:r>
              <a:rPr lang="en-US" altLang="en-US" sz="2200">
                <a:solidFill>
                  <a:srgbClr val="F37021"/>
                </a:solidFill>
              </a:rPr>
              <a:t>Correct answer</a:t>
            </a:r>
          </a:p>
          <a:p>
            <a:pPr marL="1016000" lvl="1" indent="-444500">
              <a:buFontTx/>
              <a:buAutoNum type="alphaUcPeriod"/>
            </a:pPr>
            <a:r>
              <a:rPr lang="en-US" altLang="en-US" sz="2200"/>
              <a:t>cease all treatment until the child</a:t>
            </a:r>
            <a:r>
              <a:rPr lang="ja-JP" altLang="en-US" sz="2200"/>
              <a:t>’</a:t>
            </a:r>
            <a:r>
              <a:rPr lang="en-US" altLang="ja-JP" sz="2200"/>
              <a:t>s parents can be contacted.</a:t>
            </a:r>
            <a:br>
              <a:rPr lang="en-US" altLang="ja-JP" sz="2200"/>
            </a:br>
            <a:r>
              <a:rPr lang="en-US" altLang="ja-JP" sz="2200" b="1"/>
              <a:t>Rationale: </a:t>
            </a:r>
            <a:r>
              <a:rPr lang="en-US" altLang="ja-JP" sz="2200">
                <a:solidFill>
                  <a:srgbClr val="F37021"/>
                </a:solidFill>
              </a:rPr>
              <a:t>If a true emergency exists, then </a:t>
            </a:r>
            <a:br>
              <a:rPr lang="en-US" altLang="ja-JP" sz="2200">
                <a:solidFill>
                  <a:srgbClr val="F37021"/>
                </a:solidFill>
              </a:rPr>
            </a:br>
            <a:r>
              <a:rPr lang="en-US" altLang="ja-JP" sz="2200">
                <a:solidFill>
                  <a:srgbClr val="F37021"/>
                </a:solidFill>
              </a:rPr>
              <a:t>consent is implied.</a:t>
            </a:r>
            <a:endParaRPr lang="en-US" altLang="en-US" sz="2200">
              <a:solidFill>
                <a:srgbClr val="F3702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Review </a:t>
            </a:r>
            <a:r>
              <a:rPr lang="en-US" altLang="en-US" sz="2800" b="0"/>
              <a:t>(2 of 2)</a:t>
            </a:r>
          </a:p>
        </p:txBody>
      </p:sp>
      <p:sp>
        <p:nvSpPr>
          <p:cNvPr id="90115"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5"/>
            </a:pPr>
            <a:r>
              <a:rPr lang="en-US" altLang="en-US" sz="2400"/>
              <a:t>An 8-year-old boy was struck by a car, is unconscious, and is bleeding from the mouth. </a:t>
            </a:r>
            <a:br>
              <a:rPr lang="en-US" altLang="en-US" sz="2400"/>
            </a:br>
            <a:r>
              <a:rPr lang="en-US" altLang="en-US" sz="2400"/>
              <a:t>A police officer tells you that he is unable to </a:t>
            </a:r>
            <a:br>
              <a:rPr lang="en-US" altLang="en-US" sz="2400"/>
            </a:br>
            <a:r>
              <a:rPr lang="en-US" altLang="en-US" sz="2400"/>
              <a:t>contact the child</a:t>
            </a:r>
            <a:r>
              <a:rPr lang="ja-JP" altLang="en-US" sz="2400"/>
              <a:t>’</a:t>
            </a:r>
            <a:r>
              <a:rPr lang="en-US" altLang="ja-JP" sz="2400"/>
              <a:t>s parents. You should:</a:t>
            </a:r>
          </a:p>
          <a:p>
            <a:pPr marL="1016000" lvl="1" indent="-444500">
              <a:buFontTx/>
              <a:buAutoNum type="alphaUcPeriod" startAt="3"/>
            </a:pPr>
            <a:r>
              <a:rPr lang="en-US" altLang="en-US" sz="2200"/>
              <a:t>continue with treatment only if authorized by medical control.</a:t>
            </a:r>
            <a:br>
              <a:rPr lang="en-US" altLang="en-US" sz="2200"/>
            </a:br>
            <a:r>
              <a:rPr lang="en-US" altLang="en-US" sz="2200" b="1"/>
              <a:t>Rationale: </a:t>
            </a:r>
            <a:r>
              <a:rPr lang="en-US" altLang="en-US" sz="2200">
                <a:solidFill>
                  <a:srgbClr val="F37021"/>
                </a:solidFill>
              </a:rPr>
              <a:t>If a true emergency exists, then </a:t>
            </a:r>
            <a:br>
              <a:rPr lang="en-US" altLang="en-US" sz="2200">
                <a:solidFill>
                  <a:srgbClr val="F37021"/>
                </a:solidFill>
              </a:rPr>
            </a:br>
            <a:r>
              <a:rPr lang="en-US" altLang="en-US" sz="2200">
                <a:solidFill>
                  <a:srgbClr val="F37021"/>
                </a:solidFill>
              </a:rPr>
              <a:t>consent is implied.</a:t>
            </a:r>
          </a:p>
          <a:p>
            <a:pPr marL="1016000" lvl="1" indent="-444500">
              <a:buFontTx/>
              <a:buAutoNum type="alphaUcPeriod" startAt="3"/>
            </a:pPr>
            <a:r>
              <a:rPr lang="en-US" altLang="en-US" sz="2200"/>
              <a:t>provide airway management only until the parents are contacted.</a:t>
            </a:r>
            <a:br>
              <a:rPr lang="en-US" altLang="en-US" sz="2200"/>
            </a:br>
            <a:r>
              <a:rPr lang="en-US" altLang="en-US" sz="2200" b="1"/>
              <a:t>Rationale: </a:t>
            </a:r>
            <a:r>
              <a:rPr lang="en-US" altLang="en-US" sz="2200">
                <a:solidFill>
                  <a:srgbClr val="F37021"/>
                </a:solidFill>
              </a:rPr>
              <a:t>If a true emergency exists, then </a:t>
            </a:r>
            <a:br>
              <a:rPr lang="en-US" altLang="en-US" sz="2200">
                <a:solidFill>
                  <a:srgbClr val="F37021"/>
                </a:solidFill>
              </a:rPr>
            </a:br>
            <a:r>
              <a:rPr lang="en-US" altLang="en-US" sz="2200">
                <a:solidFill>
                  <a:srgbClr val="F37021"/>
                </a:solidFill>
              </a:rPr>
              <a:t>consent is implied.</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Review</a:t>
            </a:r>
          </a:p>
        </p:txBody>
      </p:sp>
      <p:sp>
        <p:nvSpPr>
          <p:cNvPr id="9113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533400" indent="-533400">
              <a:buFontTx/>
              <a:buAutoNum type="arabicPeriod" startAt="6"/>
            </a:pPr>
            <a:r>
              <a:rPr lang="en-US" altLang="en-US"/>
              <a:t>An advance directive is:</a:t>
            </a:r>
          </a:p>
          <a:p>
            <a:pPr marL="1028700" lvl="1" indent="-457200">
              <a:buFontTx/>
              <a:buAutoNum type="alphaUcPeriod"/>
            </a:pPr>
            <a:r>
              <a:rPr lang="en-US" altLang="en-US"/>
              <a:t>a set of specific guidelines that clearly defines the different types of consent.</a:t>
            </a:r>
          </a:p>
          <a:p>
            <a:pPr marL="1028700" lvl="1" indent="-457200">
              <a:buFontTx/>
              <a:buAutoNum type="alphaUcPeriod"/>
            </a:pPr>
            <a:r>
              <a:rPr lang="en-US" altLang="en-US"/>
              <a:t>a formal list that defines by state law whether a patient has decision-making capacity.</a:t>
            </a:r>
          </a:p>
          <a:p>
            <a:pPr marL="1028700" lvl="1" indent="-457200">
              <a:buFontTx/>
              <a:buAutoNum type="alphaUcPeriod"/>
            </a:pPr>
            <a:r>
              <a:rPr lang="en-US" altLang="en-US"/>
              <a:t>a written document that specifies the care you should provide if the patient is unable to make decisions.</a:t>
            </a:r>
          </a:p>
          <a:p>
            <a:pPr marL="1028700" lvl="1" indent="-457200">
              <a:buFontTx/>
              <a:buAutoNum type="alphaUcPeriod"/>
            </a:pPr>
            <a:r>
              <a:rPr lang="en-US" altLang="en-US"/>
              <a:t>a verbal order given to you by a dying patient's family regarding whether treatment should be provided.</a:t>
            </a:r>
            <a:endParaRPr lang="en-US" altLang="en-US" sz="20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Review</a:t>
            </a:r>
          </a:p>
        </p:txBody>
      </p:sp>
      <p:sp>
        <p:nvSpPr>
          <p:cNvPr id="9216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C</a:t>
            </a:r>
          </a:p>
          <a:p>
            <a:pPr marL="0" indent="0">
              <a:buFontTx/>
              <a:buNone/>
            </a:pPr>
            <a:r>
              <a:rPr lang="en-US" altLang="en-US" b="1"/>
              <a:t>Rationale: </a:t>
            </a:r>
            <a:r>
              <a:rPr lang="en-US" altLang="en-US"/>
              <a:t>An advance directive is a written document signed by the patient and a witness that specifies the medical care that should be provided if the patient loses decision-making capacity (ie, he or she is no longer deemed competent).</a:t>
            </a:r>
          </a:p>
          <a:p>
            <a:pPr marL="0" indent="0"/>
            <a:endParaRPr lang="en-US" alt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Review </a:t>
            </a:r>
            <a:r>
              <a:rPr lang="en-US" altLang="en-US" sz="2800" b="0"/>
              <a:t>(1 of 2)</a:t>
            </a:r>
          </a:p>
        </p:txBody>
      </p:sp>
      <p:sp>
        <p:nvSpPr>
          <p:cNvPr id="9318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6"/>
            </a:pPr>
            <a:r>
              <a:rPr lang="en-US" altLang="en-US" sz="2400"/>
              <a:t>An advance directive is:</a:t>
            </a:r>
          </a:p>
          <a:p>
            <a:pPr marL="1016000" lvl="1" indent="-444500">
              <a:buFontTx/>
              <a:buAutoNum type="alphaUcPeriod"/>
            </a:pPr>
            <a:r>
              <a:rPr lang="en-US" altLang="en-US" sz="2200"/>
              <a:t>a set of specific guidelines that clearly defines the different types of consent.</a:t>
            </a:r>
            <a:br>
              <a:rPr lang="en-US" altLang="en-US" sz="2200"/>
            </a:br>
            <a:r>
              <a:rPr lang="en-US" altLang="en-US" sz="2200" b="1"/>
              <a:t>Rationale: </a:t>
            </a:r>
            <a:r>
              <a:rPr lang="en-US" altLang="en-US" sz="2200">
                <a:solidFill>
                  <a:srgbClr val="F37021"/>
                </a:solidFill>
              </a:rPr>
              <a:t>An advance directive specifies the specific care a patient will receive and does not address any type of consent.</a:t>
            </a:r>
          </a:p>
          <a:p>
            <a:pPr marL="1016000" lvl="1" indent="-444500">
              <a:buFontTx/>
              <a:buAutoNum type="alphaUcPeriod"/>
            </a:pPr>
            <a:r>
              <a:rPr lang="en-US" altLang="en-US" sz="2200"/>
              <a:t>a formal list that defines by state law whether a patient has decision-making capacity.</a:t>
            </a:r>
            <a:br>
              <a:rPr lang="en-US" altLang="en-US" sz="2200"/>
            </a:br>
            <a:r>
              <a:rPr lang="en-US" altLang="en-US" sz="2200" b="1"/>
              <a:t>Rationale: </a:t>
            </a:r>
            <a:r>
              <a:rPr lang="en-US" altLang="en-US" sz="2200">
                <a:solidFill>
                  <a:srgbClr val="F37021"/>
                </a:solidFill>
              </a:rPr>
              <a:t>An advance directive document has already determined that a patient was competent to make decisions when the document was created and signed.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Review </a:t>
            </a:r>
            <a:r>
              <a:rPr lang="en-US" altLang="en-US" sz="2800" b="0"/>
              <a:t>(2 of 2)</a:t>
            </a:r>
          </a:p>
        </p:txBody>
      </p:sp>
      <p:sp>
        <p:nvSpPr>
          <p:cNvPr id="9421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6"/>
            </a:pPr>
            <a:r>
              <a:rPr lang="en-US" altLang="en-US" sz="2400"/>
              <a:t>An advance directive is:</a:t>
            </a:r>
          </a:p>
          <a:p>
            <a:pPr marL="1016000" lvl="1" indent="-444500">
              <a:buFontTx/>
              <a:buAutoNum type="alphaUcPeriod" startAt="3"/>
            </a:pPr>
            <a:r>
              <a:rPr lang="en-US" altLang="en-US" sz="2200"/>
              <a:t>a written document that specifies the care you should provide if the patient is unable to make decisions.</a:t>
            </a:r>
            <a:br>
              <a:rPr lang="en-US" altLang="en-US" sz="2200"/>
            </a:br>
            <a:r>
              <a:rPr lang="en-US" altLang="en-US" sz="2200" b="1"/>
              <a:t>Rationale: </a:t>
            </a:r>
            <a:r>
              <a:rPr lang="en-US" altLang="en-US" sz="2200">
                <a:solidFill>
                  <a:srgbClr val="F37021"/>
                </a:solidFill>
              </a:rPr>
              <a:t>Correct answer</a:t>
            </a:r>
          </a:p>
          <a:p>
            <a:pPr marL="1016000" lvl="1" indent="-444500">
              <a:buFontTx/>
              <a:buAutoNum type="alphaUcPeriod" startAt="3"/>
            </a:pPr>
            <a:r>
              <a:rPr lang="en-US" altLang="en-US" sz="2200"/>
              <a:t>a verbal order given to you by a dying patient's family regarding whether treatment should be provided.</a:t>
            </a:r>
            <a:br>
              <a:rPr lang="en-US" altLang="en-US" sz="2200"/>
            </a:br>
            <a:r>
              <a:rPr lang="en-US" altLang="en-US" sz="2200" b="1"/>
              <a:t>Rationale: </a:t>
            </a:r>
            <a:r>
              <a:rPr lang="en-US" altLang="en-US" sz="2200">
                <a:solidFill>
                  <a:srgbClr val="F37021"/>
                </a:solidFill>
              </a:rPr>
              <a:t>An advance directive is a written order that identifies the patient</a:t>
            </a:r>
            <a:r>
              <a:rPr lang="ja-JP" altLang="en-US" sz="2200">
                <a:solidFill>
                  <a:srgbClr val="F37021"/>
                </a:solidFill>
              </a:rPr>
              <a:t>’</a:t>
            </a:r>
            <a:r>
              <a:rPr lang="en-US" altLang="ja-JP" sz="2200">
                <a:solidFill>
                  <a:srgbClr val="F37021"/>
                </a:solidFill>
              </a:rPr>
              <a:t>s medical decisions.</a:t>
            </a:r>
            <a:endParaRPr lang="en-US" altLang="en-US" sz="1800">
              <a:solidFill>
                <a:srgbClr val="F3702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lnSpc>
                <a:spcPct val="85000"/>
              </a:lnSpc>
            </a:pPr>
            <a:r>
              <a:rPr lang="en-US" altLang="en-US"/>
              <a:t>Expressed Consent</a:t>
            </a:r>
          </a:p>
        </p:txBody>
      </p:sp>
      <p:sp>
        <p:nvSpPr>
          <p:cNvPr id="1229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The patient acknowledges he or she wants you to provide care or transport.</a:t>
            </a:r>
          </a:p>
          <a:p>
            <a:pPr eaLnBrk="1" hangingPunct="1">
              <a:spcBef>
                <a:spcPct val="35000"/>
              </a:spcBef>
            </a:pPr>
            <a:r>
              <a:rPr lang="en-US" altLang="en-US"/>
              <a:t>To be valid, the patient must provide informed consent.</a:t>
            </a:r>
          </a:p>
          <a:p>
            <a:pPr lvl="1" eaLnBrk="1" hangingPunct="1">
              <a:spcBef>
                <a:spcPct val="35000"/>
              </a:spcBef>
            </a:pPr>
            <a:r>
              <a:rPr lang="en-US" altLang="en-US"/>
              <a:t>You have explained the treatment, risks, and benefits to the patient.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Review</a:t>
            </a:r>
          </a:p>
        </p:txBody>
      </p:sp>
      <p:sp>
        <p:nvSpPr>
          <p:cNvPr id="95235"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533400" indent="-533400">
              <a:buFontTx/>
              <a:buAutoNum type="arabicPeriod" startAt="7"/>
            </a:pPr>
            <a:r>
              <a:rPr lang="en-US" altLang="en-US"/>
              <a:t>Which of the following patients is competent and can legally refuse EMS care?</a:t>
            </a:r>
          </a:p>
          <a:p>
            <a:pPr marL="1028700" lvl="1" indent="-457200">
              <a:spcBef>
                <a:spcPct val="20000"/>
              </a:spcBef>
              <a:buFontTx/>
              <a:buAutoNum type="alphaUcPeriod"/>
            </a:pPr>
            <a:r>
              <a:rPr lang="en-US" altLang="en-US"/>
              <a:t>A confused young female who states that she is the president</a:t>
            </a:r>
          </a:p>
          <a:p>
            <a:pPr marL="1028700" lvl="1" indent="-457200">
              <a:spcBef>
                <a:spcPct val="20000"/>
              </a:spcBef>
              <a:buFontTx/>
              <a:buAutoNum type="alphaUcPeriod"/>
            </a:pPr>
            <a:r>
              <a:rPr lang="en-US" altLang="en-US"/>
              <a:t>A man who is staggering and states that he drank only three beers</a:t>
            </a:r>
          </a:p>
          <a:p>
            <a:pPr marL="1028700" lvl="1" indent="-457200">
              <a:spcBef>
                <a:spcPct val="20000"/>
              </a:spcBef>
              <a:buFontTx/>
              <a:buAutoNum type="alphaUcPeriod"/>
            </a:pPr>
            <a:r>
              <a:rPr lang="en-US" altLang="en-US"/>
              <a:t>A conscious and alert woman who is in severe pain from a broken leg</a:t>
            </a:r>
          </a:p>
          <a:p>
            <a:pPr marL="1028700" lvl="1" indent="-457200">
              <a:spcBef>
                <a:spcPct val="20000"/>
              </a:spcBef>
              <a:buFontTx/>
              <a:buAutoNum type="alphaUcPeriod"/>
            </a:pPr>
            <a:r>
              <a:rPr lang="en-US" altLang="en-US"/>
              <a:t>A diabetic patient who has slurred speech and is not aware of the date</a:t>
            </a:r>
            <a:endParaRPr lang="en-US" altLang="en-US" sz="200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Review</a:t>
            </a:r>
          </a:p>
        </p:txBody>
      </p:sp>
      <p:sp>
        <p:nvSpPr>
          <p:cNvPr id="9625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C</a:t>
            </a:r>
          </a:p>
          <a:p>
            <a:pPr marL="0" indent="0">
              <a:buFontTx/>
              <a:buNone/>
            </a:pPr>
            <a:r>
              <a:rPr lang="en-US" altLang="en-US" b="1"/>
              <a:t>Rationale: </a:t>
            </a:r>
            <a:r>
              <a:rPr lang="en-US" altLang="en-US"/>
              <a:t>A patient who is of legal age (18 in most states), is conscious, and is alert to person, place, time, and event, likely has decision-making capacity and can legally refuse EMS care. However, patients who are confused, possibly intoxicated, or delusional are not capable of making rational decisions; therefore, you should provide care based on the law of implied consent.</a:t>
            </a:r>
          </a:p>
          <a:p>
            <a:pPr marL="0" indent="0"/>
            <a:endParaRPr lang="en-US" alt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Review </a:t>
            </a:r>
            <a:r>
              <a:rPr lang="en-US" altLang="en-US" sz="2800" b="0"/>
              <a:t>(1 of 2)</a:t>
            </a:r>
          </a:p>
        </p:txBody>
      </p:sp>
      <p:sp>
        <p:nvSpPr>
          <p:cNvPr id="9728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7"/>
            </a:pPr>
            <a:r>
              <a:rPr lang="en-US" altLang="en-US" sz="2400"/>
              <a:t>Which of the following patients is competent and can legally refuse EMS care?</a:t>
            </a:r>
          </a:p>
          <a:p>
            <a:pPr marL="1016000" lvl="1" indent="-444500">
              <a:buFontTx/>
              <a:buAutoNum type="alphaUcPeriod"/>
            </a:pPr>
            <a:r>
              <a:rPr lang="en-US" altLang="en-US" sz="2200"/>
              <a:t>A confused young female who states that she is the president</a:t>
            </a:r>
            <a:br>
              <a:rPr lang="en-US" altLang="en-US" sz="2200"/>
            </a:br>
            <a:r>
              <a:rPr lang="en-US" altLang="en-US" sz="2200" b="1"/>
              <a:t>Rationale: </a:t>
            </a:r>
            <a:r>
              <a:rPr lang="en-US" altLang="en-US" sz="2200">
                <a:solidFill>
                  <a:srgbClr val="F37021"/>
                </a:solidFill>
              </a:rPr>
              <a:t>You must assess whether this patient</a:t>
            </a:r>
            <a:r>
              <a:rPr lang="ja-JP" altLang="en-US" sz="2200">
                <a:solidFill>
                  <a:srgbClr val="F37021"/>
                </a:solidFill>
              </a:rPr>
              <a:t>’</a:t>
            </a:r>
            <a:r>
              <a:rPr lang="en-US" altLang="ja-JP" sz="2200">
                <a:solidFill>
                  <a:srgbClr val="F37021"/>
                </a:solidFill>
              </a:rPr>
              <a:t>s mental condition is impaired.</a:t>
            </a:r>
          </a:p>
          <a:p>
            <a:pPr marL="1016000" lvl="1" indent="-444500">
              <a:spcBef>
                <a:spcPct val="35000"/>
              </a:spcBef>
              <a:buFontTx/>
              <a:buAutoNum type="alphaUcPeriod"/>
            </a:pPr>
            <a:r>
              <a:rPr lang="en-US" altLang="en-US" sz="2200"/>
              <a:t>A man who is staggering and states that he drank only three beers</a:t>
            </a:r>
            <a:br>
              <a:rPr lang="en-US" altLang="en-US" sz="2200"/>
            </a:br>
            <a:r>
              <a:rPr lang="en-US" altLang="en-US" sz="2200" b="1"/>
              <a:t>Rationale: </a:t>
            </a:r>
            <a:r>
              <a:rPr lang="en-US" altLang="en-US" sz="2200">
                <a:solidFill>
                  <a:srgbClr val="F37021"/>
                </a:solidFill>
              </a:rPr>
              <a:t>You must assess whether this patient</a:t>
            </a:r>
            <a:r>
              <a:rPr lang="ja-JP" altLang="en-US" sz="2200">
                <a:solidFill>
                  <a:srgbClr val="F37021"/>
                </a:solidFill>
              </a:rPr>
              <a:t>’</a:t>
            </a:r>
            <a:r>
              <a:rPr lang="en-US" altLang="ja-JP" sz="2200">
                <a:solidFill>
                  <a:srgbClr val="F37021"/>
                </a:solidFill>
              </a:rPr>
              <a:t>s mental condition is impaired.</a:t>
            </a:r>
            <a:endParaRPr lang="en-US" altLang="en-US" sz="2200">
              <a:solidFill>
                <a:srgbClr val="F3702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Review </a:t>
            </a:r>
            <a:r>
              <a:rPr lang="en-US" altLang="en-US" sz="2800" b="0"/>
              <a:t>(2 of 2)</a:t>
            </a:r>
          </a:p>
        </p:txBody>
      </p:sp>
      <p:sp>
        <p:nvSpPr>
          <p:cNvPr id="9830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7"/>
            </a:pPr>
            <a:r>
              <a:rPr lang="en-US" altLang="en-US" sz="2400"/>
              <a:t>Which of the following patients is competent and can legally refuse EMS care?</a:t>
            </a:r>
          </a:p>
          <a:p>
            <a:pPr marL="1016000" lvl="1" indent="-444500">
              <a:buFontTx/>
              <a:buAutoNum type="alphaUcPeriod" startAt="3"/>
            </a:pPr>
            <a:r>
              <a:rPr lang="en-US" altLang="en-US" sz="2200"/>
              <a:t>A conscious and alert woman who is in severe pain from a broken leg</a:t>
            </a:r>
            <a:br>
              <a:rPr lang="en-US" altLang="en-US" sz="2200"/>
            </a:br>
            <a:r>
              <a:rPr lang="en-US" altLang="en-US" sz="2200" b="1"/>
              <a:t>Rationale: </a:t>
            </a:r>
            <a:r>
              <a:rPr lang="en-US" altLang="en-US" sz="2200">
                <a:solidFill>
                  <a:srgbClr val="F37021"/>
                </a:solidFill>
              </a:rPr>
              <a:t>Correct answer</a:t>
            </a:r>
          </a:p>
          <a:p>
            <a:pPr marL="1016000" lvl="1" indent="-444500">
              <a:spcBef>
                <a:spcPct val="35000"/>
              </a:spcBef>
              <a:buFontTx/>
              <a:buAutoNum type="alphaUcPeriod" startAt="3"/>
            </a:pPr>
            <a:r>
              <a:rPr lang="en-US" altLang="en-US" sz="2200"/>
              <a:t>A diabetic patient who has slurred speech and is not aware of the date</a:t>
            </a:r>
            <a:br>
              <a:rPr lang="en-US" altLang="en-US" sz="2200"/>
            </a:br>
            <a:r>
              <a:rPr lang="en-US" altLang="en-US" sz="2200" b="1"/>
              <a:t>Rationale: </a:t>
            </a:r>
            <a:r>
              <a:rPr lang="en-US" altLang="en-US" sz="2200">
                <a:solidFill>
                  <a:srgbClr val="F37021"/>
                </a:solidFill>
              </a:rPr>
              <a:t>You must assess whether this patient</a:t>
            </a:r>
            <a:r>
              <a:rPr lang="ja-JP" altLang="en-US" sz="2200">
                <a:solidFill>
                  <a:srgbClr val="F37021"/>
                </a:solidFill>
              </a:rPr>
              <a:t>’</a:t>
            </a:r>
            <a:r>
              <a:rPr lang="en-US" altLang="ja-JP" sz="2200">
                <a:solidFill>
                  <a:srgbClr val="F37021"/>
                </a:solidFill>
              </a:rPr>
              <a:t>s mental condition is impaired.</a:t>
            </a:r>
            <a:endParaRPr lang="en-US" altLang="en-US" sz="1800">
              <a:solidFill>
                <a:srgbClr val="F3702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Review</a:t>
            </a:r>
          </a:p>
        </p:txBody>
      </p:sp>
      <p:sp>
        <p:nvSpPr>
          <p:cNvPr id="9933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lnSpc>
                <a:spcPct val="90000"/>
              </a:lnSpc>
              <a:buFontTx/>
              <a:buAutoNum type="arabicPeriod" startAt="8"/>
            </a:pPr>
            <a:r>
              <a:rPr lang="en-US" altLang="en-US"/>
              <a:t>You are treating a patient with an apparent emotional crisis. After the patient refuses treatment, you tell him that you will call the police and have him restrained if he does not give you consent. Your actions in this case are an example of:</a:t>
            </a:r>
          </a:p>
          <a:p>
            <a:pPr marL="1016000" lvl="1" indent="-444500">
              <a:lnSpc>
                <a:spcPct val="90000"/>
              </a:lnSpc>
              <a:buFontTx/>
              <a:buAutoNum type="alphaUcPeriod"/>
            </a:pPr>
            <a:r>
              <a:rPr lang="en-US" altLang="en-US"/>
              <a:t>assault.</a:t>
            </a:r>
          </a:p>
          <a:p>
            <a:pPr marL="1016000" lvl="1" indent="-444500">
              <a:lnSpc>
                <a:spcPct val="90000"/>
              </a:lnSpc>
              <a:buFontTx/>
              <a:buAutoNum type="alphaUcPeriod"/>
            </a:pPr>
            <a:r>
              <a:rPr lang="en-US" altLang="en-US"/>
              <a:t>battery.</a:t>
            </a:r>
          </a:p>
          <a:p>
            <a:pPr marL="1016000" lvl="1" indent="-444500">
              <a:lnSpc>
                <a:spcPct val="90000"/>
              </a:lnSpc>
              <a:buFontTx/>
              <a:buAutoNum type="alphaUcPeriod"/>
            </a:pPr>
            <a:r>
              <a:rPr lang="en-US" altLang="en-US"/>
              <a:t>negligence.</a:t>
            </a:r>
          </a:p>
          <a:p>
            <a:pPr marL="1016000" lvl="1" indent="-444500">
              <a:lnSpc>
                <a:spcPct val="90000"/>
              </a:lnSpc>
              <a:buFontTx/>
              <a:buAutoNum type="alphaUcPeriod"/>
            </a:pPr>
            <a:r>
              <a:rPr lang="en-US" altLang="en-US"/>
              <a:t>abandonment.</a:t>
            </a:r>
          </a:p>
          <a:p>
            <a:pPr marL="457200" indent="-457200">
              <a:lnSpc>
                <a:spcPct val="90000"/>
              </a:lnSpc>
              <a:buFontTx/>
              <a:buAutoNum type="arabicPeriod" startAt="8"/>
            </a:pPr>
            <a:endParaRPr lang="en-US" altLang="en-US" sz="240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Review</a:t>
            </a:r>
          </a:p>
        </p:txBody>
      </p:sp>
      <p:sp>
        <p:nvSpPr>
          <p:cNvPr id="100355"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A</a:t>
            </a:r>
          </a:p>
          <a:p>
            <a:pPr marL="0" indent="0">
              <a:buFontTx/>
              <a:buNone/>
            </a:pPr>
            <a:r>
              <a:rPr lang="en-US" altLang="en-US" b="1"/>
              <a:t>Rationale: </a:t>
            </a:r>
            <a:r>
              <a:rPr lang="en-US" altLang="en-US"/>
              <a:t>Unlawfully placing a person in fear of immediate bodily harm (ie, having him restrained) without his consent constitutes assault.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Review </a:t>
            </a:r>
            <a:r>
              <a:rPr lang="en-US" altLang="en-US" sz="2800" b="0"/>
              <a:t>(1 of 2)</a:t>
            </a:r>
          </a:p>
        </p:txBody>
      </p:sp>
      <p:sp>
        <p:nvSpPr>
          <p:cNvPr id="10137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lnSpc>
                <a:spcPct val="90000"/>
              </a:lnSpc>
              <a:spcBef>
                <a:spcPct val="35000"/>
              </a:spcBef>
              <a:buFontTx/>
              <a:buAutoNum type="arabicPeriod" startAt="8"/>
            </a:pPr>
            <a:r>
              <a:rPr lang="en-US" altLang="en-US"/>
              <a:t>You are treating a patient with an apparent emotional crisis. After the patient refuses treatment, you tell him that you will call the police and have him restrained if he does not give you consent. Your actions in this case are an example of:</a:t>
            </a:r>
          </a:p>
          <a:p>
            <a:pPr marL="1016000" lvl="1" indent="-444500">
              <a:lnSpc>
                <a:spcPct val="90000"/>
              </a:lnSpc>
              <a:spcBef>
                <a:spcPct val="35000"/>
              </a:spcBef>
              <a:buFontTx/>
              <a:buAutoNum type="alphaUcPeriod"/>
            </a:pPr>
            <a:r>
              <a:rPr lang="en-US" altLang="en-US"/>
              <a:t>assault.</a:t>
            </a:r>
            <a:br>
              <a:rPr lang="en-US" altLang="en-US"/>
            </a:br>
            <a:r>
              <a:rPr lang="en-US" altLang="en-US" sz="2600" b="1"/>
              <a:t>Rationale: </a:t>
            </a:r>
            <a:r>
              <a:rPr lang="en-US" altLang="en-US">
                <a:solidFill>
                  <a:srgbClr val="F37021"/>
                </a:solidFill>
              </a:rPr>
              <a:t>Correct answer</a:t>
            </a:r>
          </a:p>
          <a:p>
            <a:pPr marL="1016000" lvl="1" indent="-444500">
              <a:lnSpc>
                <a:spcPct val="90000"/>
              </a:lnSpc>
              <a:spcBef>
                <a:spcPct val="35000"/>
              </a:spcBef>
              <a:buFontTx/>
              <a:buAutoNum type="alphaUcPeriod"/>
            </a:pPr>
            <a:r>
              <a:rPr lang="en-US" altLang="en-US"/>
              <a:t>battery.</a:t>
            </a:r>
            <a:br>
              <a:rPr lang="en-US" altLang="en-US"/>
            </a:br>
            <a:r>
              <a:rPr lang="en-US" altLang="en-US" b="1"/>
              <a:t>Rationale: </a:t>
            </a:r>
            <a:r>
              <a:rPr lang="en-US" altLang="en-US">
                <a:solidFill>
                  <a:srgbClr val="F37021"/>
                </a:solidFill>
              </a:rPr>
              <a:t>Battery is unlawfully touching a person. This includes giving care without consent.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Review </a:t>
            </a:r>
            <a:r>
              <a:rPr lang="en-US" altLang="en-US" sz="2800" b="0"/>
              <a:t>(2 of 2)</a:t>
            </a:r>
          </a:p>
        </p:txBody>
      </p:sp>
      <p:sp>
        <p:nvSpPr>
          <p:cNvPr id="10240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spcBef>
                <a:spcPct val="35000"/>
              </a:spcBef>
              <a:buFontTx/>
              <a:buAutoNum type="arabicPeriod" startAt="8"/>
            </a:pPr>
            <a:r>
              <a:rPr lang="en-US" altLang="en-US" sz="2400"/>
              <a:t>You are treating a patient with an apparent emotional crisis. After the patient refuses treatment, you tell him that you will call the police and have him restrained if he does not give you consent. Your actions in this case are an example of:</a:t>
            </a:r>
          </a:p>
          <a:p>
            <a:pPr marL="1016000" lvl="1" indent="-444500">
              <a:spcBef>
                <a:spcPct val="35000"/>
              </a:spcBef>
              <a:buFontTx/>
              <a:buAutoNum type="alphaUcPeriod" startAt="3"/>
            </a:pPr>
            <a:r>
              <a:rPr lang="en-US" altLang="en-US" sz="2200"/>
              <a:t>negligence.</a:t>
            </a:r>
            <a:br>
              <a:rPr lang="en-US" altLang="en-US" sz="2200"/>
            </a:br>
            <a:r>
              <a:rPr lang="en-US" altLang="en-US" sz="2200" b="1"/>
              <a:t>Rationale: </a:t>
            </a:r>
            <a:r>
              <a:rPr lang="en-US" altLang="en-US" sz="2200">
                <a:solidFill>
                  <a:srgbClr val="F37021"/>
                </a:solidFill>
              </a:rPr>
              <a:t>Negligence is failure to provide the same care that a person with similar training would provide.</a:t>
            </a:r>
          </a:p>
          <a:p>
            <a:pPr marL="1016000" lvl="1" indent="-444500">
              <a:spcBef>
                <a:spcPct val="35000"/>
              </a:spcBef>
              <a:buFontTx/>
              <a:buAutoNum type="alphaUcPeriod" startAt="3"/>
            </a:pPr>
            <a:r>
              <a:rPr lang="en-US" altLang="en-US" sz="2200"/>
              <a:t>abandonment.</a:t>
            </a:r>
            <a:br>
              <a:rPr lang="en-US" altLang="en-US" sz="2200"/>
            </a:br>
            <a:r>
              <a:rPr lang="en-US" altLang="en-US" sz="2200" b="1"/>
              <a:t>Rationale: </a:t>
            </a:r>
            <a:r>
              <a:rPr lang="en-US" altLang="en-US" sz="2200">
                <a:solidFill>
                  <a:srgbClr val="F37021"/>
                </a:solidFill>
              </a:rPr>
              <a:t>Abandonment is the unilateral termination of care without the patient</a:t>
            </a:r>
            <a:r>
              <a:rPr lang="ja-JP" altLang="en-US" sz="2200">
                <a:solidFill>
                  <a:srgbClr val="F37021"/>
                </a:solidFill>
              </a:rPr>
              <a:t>’</a:t>
            </a:r>
            <a:r>
              <a:rPr lang="en-US" altLang="ja-JP" sz="2200">
                <a:solidFill>
                  <a:srgbClr val="F37021"/>
                </a:solidFill>
              </a:rPr>
              <a:t>s consent.</a:t>
            </a:r>
            <a:endParaRPr lang="en-US" altLang="en-US" sz="2200">
              <a:solidFill>
                <a:srgbClr val="F3702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Review</a:t>
            </a:r>
          </a:p>
        </p:txBody>
      </p:sp>
      <p:sp>
        <p:nvSpPr>
          <p:cNvPr id="10342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9"/>
            </a:pPr>
            <a:r>
              <a:rPr lang="en-US" altLang="en-US"/>
              <a:t>The EMT has a legal duty to act if he or </a:t>
            </a:r>
            <a:br>
              <a:rPr lang="en-US" altLang="en-US"/>
            </a:br>
            <a:r>
              <a:rPr lang="en-US" altLang="en-US"/>
              <a:t>she is:</a:t>
            </a:r>
          </a:p>
          <a:p>
            <a:pPr marL="1016000" lvl="1" indent="-444500">
              <a:buFontTx/>
              <a:buAutoNum type="alphaUcPeriod"/>
            </a:pPr>
            <a:r>
              <a:rPr lang="en-US" altLang="en-US"/>
              <a:t>off duty and witnesses a major car accident.</a:t>
            </a:r>
          </a:p>
          <a:p>
            <a:pPr marL="1016000" lvl="1" indent="-444500">
              <a:buFontTx/>
              <a:buAutoNum type="alphaUcPeriod"/>
            </a:pPr>
            <a:r>
              <a:rPr lang="en-US" altLang="en-US"/>
              <a:t>a volunteer, is on duty, and is dispatched on a call.</a:t>
            </a:r>
          </a:p>
          <a:p>
            <a:pPr marL="1016000" lvl="1" indent="-444500">
              <a:buFontTx/>
              <a:buAutoNum type="alphaUcPeriod"/>
            </a:pPr>
            <a:r>
              <a:rPr lang="en-US" altLang="en-US"/>
              <a:t>paid for his or her services, but is not on duty.</a:t>
            </a:r>
          </a:p>
          <a:p>
            <a:pPr marL="1016000" lvl="1" indent="-444500">
              <a:buFontTx/>
              <a:buAutoNum type="alphaUcPeriod"/>
            </a:pPr>
            <a:r>
              <a:rPr lang="en-US" altLang="en-US"/>
              <a:t>out of his or her jurisdiction and sees a man choking.</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Review</a:t>
            </a:r>
          </a:p>
        </p:txBody>
      </p:sp>
      <p:sp>
        <p:nvSpPr>
          <p:cNvPr id="10445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B</a:t>
            </a:r>
          </a:p>
          <a:p>
            <a:pPr marL="0" indent="0">
              <a:buFontTx/>
              <a:buNone/>
            </a:pPr>
            <a:r>
              <a:rPr lang="en-US" altLang="en-US" b="1"/>
              <a:t>Rationale: </a:t>
            </a:r>
            <a:r>
              <a:rPr lang="en-US" altLang="en-US"/>
              <a:t>The EMT—paid or volunteer—has a legal duty to act if he or she is on duty and is dispatched on a call, regardless of the nature of the call. If the EMT is off duty and/or out of his or her jurisdiction, he or she has a moral obligation to act, but not necessarily a legal one.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0.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2.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3.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4.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5.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6.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7.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8.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9.xml><?xml version="1.0" encoding="utf-8"?>
<p:tagLst xmlns:a="http://schemas.openxmlformats.org/drawingml/2006/main" xmlns:r="http://schemas.openxmlformats.org/officeDocument/2006/relationships" xmlns:p="http://schemas.openxmlformats.org/presentationml/2006/main">
  <p:tag name="STICKYSTYLE" val="Credit line"/>
</p:tagLst>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角ゴ Pro W3" charset="0"/>
            <a:cs typeface="ヒラギノ角ゴ Pro W3" charset="0"/>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2333</TotalTime>
  <Words>6105</Words>
  <Application>Microsoft Macintosh PowerPoint</Application>
  <PresentationFormat>On-screen Show (4:3)</PresentationFormat>
  <Paragraphs>1083</Paragraphs>
  <Slides>104</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104</vt:i4>
      </vt:variant>
    </vt:vector>
  </HeadingPairs>
  <TitlesOfParts>
    <vt:vector size="109" baseType="lpstr">
      <vt:lpstr>Times New Roman</vt:lpstr>
      <vt:lpstr>ヒラギノ角ゴ Pro W3</vt:lpstr>
      <vt:lpstr>Arial</vt:lpstr>
      <vt:lpstr>ＭＳ Ｐゴシック</vt:lpstr>
      <vt:lpstr>design_template</vt:lpstr>
      <vt:lpstr>PowerPoint Presentation</vt:lpstr>
      <vt:lpstr>National EMS Education Standard Competencies (1 of 3)</vt:lpstr>
      <vt:lpstr>National EMS Education Standard Competencies (2 of 3)</vt:lpstr>
      <vt:lpstr>National EMS Education Standard Competencies (3 of 3)</vt:lpstr>
      <vt:lpstr>Introduction (1 of 2)</vt:lpstr>
      <vt:lpstr>Introduction (2 of 2)</vt:lpstr>
      <vt:lpstr>Consent (1 of 2)</vt:lpstr>
      <vt:lpstr>Consent (2 of 2)</vt:lpstr>
      <vt:lpstr>Expressed Consent</vt:lpstr>
      <vt:lpstr>Implied Consent (1 of 2)</vt:lpstr>
      <vt:lpstr>Implied Consent (2 of 2)</vt:lpstr>
      <vt:lpstr>Involuntary Consent</vt:lpstr>
      <vt:lpstr>Minors and Consent (1 of 2)</vt:lpstr>
      <vt:lpstr>Minors and Consent (2 of 2)</vt:lpstr>
      <vt:lpstr>Forcible Restraint (1 of 2)</vt:lpstr>
      <vt:lpstr>Forcible Restraint (2 of 2)</vt:lpstr>
      <vt:lpstr>The Right to Refuse Treatment (1 of 4)</vt:lpstr>
      <vt:lpstr>The Right to Refuse Treatment (2 of 4)</vt:lpstr>
      <vt:lpstr>The Right to Refuse Treatment (3 of 4)</vt:lpstr>
      <vt:lpstr>The Right to Refuse Treatment (4 of 4)</vt:lpstr>
      <vt:lpstr>Confidentiality (1 of 3)</vt:lpstr>
      <vt:lpstr>Confidentiality (2 of 3)</vt:lpstr>
      <vt:lpstr>Confidentiality (3 of 3)</vt:lpstr>
      <vt:lpstr>Advance Directives (1 of 5)</vt:lpstr>
      <vt:lpstr>Advance Directives (2 of 5)</vt:lpstr>
      <vt:lpstr>Advance Directives (3 of 5)</vt:lpstr>
      <vt:lpstr>Advance Directives (4 of 5)</vt:lpstr>
      <vt:lpstr>Advance Directives (5 of 5)</vt:lpstr>
      <vt:lpstr>Physical Signs of Death (1 of 4)</vt:lpstr>
      <vt:lpstr>Physical Signs of Death (2 of 4)</vt:lpstr>
      <vt:lpstr>Physical Signs of Death (3 of 4)</vt:lpstr>
      <vt:lpstr>Physical Signs of Death (4 of 4)</vt:lpstr>
      <vt:lpstr>Medical Examiner Cases (1 of 2)</vt:lpstr>
      <vt:lpstr>Medical Examiner Cases (2 of 2)</vt:lpstr>
      <vt:lpstr>Special Situations (1 of 4)</vt:lpstr>
      <vt:lpstr>Special Situations (2 of 4)</vt:lpstr>
      <vt:lpstr>Special Situations (3 of 4)</vt:lpstr>
      <vt:lpstr>Special Situations (4 of 4)</vt:lpstr>
      <vt:lpstr>Scope of Practice (1 of 2)</vt:lpstr>
      <vt:lpstr>Scope of Practice (2 of 2)</vt:lpstr>
      <vt:lpstr>Standards of Care (1 of 3)</vt:lpstr>
      <vt:lpstr>Standards of Care (2 of 3)</vt:lpstr>
      <vt:lpstr>Standards of Care (3 of 3)</vt:lpstr>
      <vt:lpstr>Duty to Act</vt:lpstr>
      <vt:lpstr>Negligence (1 of 2)</vt:lpstr>
      <vt:lpstr>Negligence (2 of 2)</vt:lpstr>
      <vt:lpstr>Abandonment</vt:lpstr>
      <vt:lpstr>Assault and Battery, and Kidnapping (1 of 2)</vt:lpstr>
      <vt:lpstr>Assault and Battery, and Kidnapping (2 of 2)</vt:lpstr>
      <vt:lpstr>Defamation (1 of 2)</vt:lpstr>
      <vt:lpstr>Defamation (2 of 2)</vt:lpstr>
      <vt:lpstr>Good Samaritan Laws and Immunity (1 of 2)</vt:lpstr>
      <vt:lpstr>Good Samaritan Laws and Immunity (2 of 2)</vt:lpstr>
      <vt:lpstr>Records and Reports (1 of 2)</vt:lpstr>
      <vt:lpstr>Records and Reports (2 of 2)</vt:lpstr>
      <vt:lpstr>Special Mandatory Reporting Requirements (1 of 3)</vt:lpstr>
      <vt:lpstr>Special Mandatory Reporting Requirements (2 of 3)</vt:lpstr>
      <vt:lpstr>Special Mandatory Reporting Requirements (3 of 3)</vt:lpstr>
      <vt:lpstr>Ethical Responsibilities (1 of 2)</vt:lpstr>
      <vt:lpstr>Ethical Responsibilities (2 of 2)</vt:lpstr>
      <vt:lpstr>The EMT in Court (1 of 6)</vt:lpstr>
      <vt:lpstr>The EMT in Court (2 of 6)</vt:lpstr>
      <vt:lpstr>The EMT in Court (3 of 6)</vt:lpstr>
      <vt:lpstr>The EMT in Court (4 of 6)</vt:lpstr>
      <vt:lpstr>The EMT in Court (5 of 6)</vt:lpstr>
      <vt:lpstr>The EMT in Court (6 of 6)</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363</cp:revision>
  <dcterms:created xsi:type="dcterms:W3CDTF">2002-02-12T20:19:46Z</dcterms:created>
  <dcterms:modified xsi:type="dcterms:W3CDTF">2016-03-12T15:38:40Z</dcterms:modified>
</cp:coreProperties>
</file>