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78"/>
  </p:notesMasterIdLst>
  <p:handoutMasterIdLst>
    <p:handoutMasterId r:id="rId79"/>
  </p:handoutMasterIdLst>
  <p:sldIdLst>
    <p:sldId id="278" r:id="rId2"/>
    <p:sldId id="283" r:id="rId3"/>
    <p:sldId id="284" r:id="rId4"/>
    <p:sldId id="285" r:id="rId5"/>
    <p:sldId id="286" r:id="rId6"/>
    <p:sldId id="288" r:id="rId7"/>
    <p:sldId id="289" r:id="rId8"/>
    <p:sldId id="291" r:id="rId9"/>
    <p:sldId id="293" r:id="rId10"/>
    <p:sldId id="411" r:id="rId11"/>
    <p:sldId id="294" r:id="rId12"/>
    <p:sldId id="348" r:id="rId13"/>
    <p:sldId id="295" r:id="rId14"/>
    <p:sldId id="366" r:id="rId15"/>
    <p:sldId id="418" r:id="rId16"/>
    <p:sldId id="296" r:id="rId17"/>
    <p:sldId id="298" r:id="rId18"/>
    <p:sldId id="299" r:id="rId19"/>
    <p:sldId id="367" r:id="rId20"/>
    <p:sldId id="304" r:id="rId21"/>
    <p:sldId id="306" r:id="rId22"/>
    <p:sldId id="307" r:id="rId23"/>
    <p:sldId id="355" r:id="rId24"/>
    <p:sldId id="311" r:id="rId25"/>
    <p:sldId id="313" r:id="rId26"/>
    <p:sldId id="314" r:id="rId27"/>
    <p:sldId id="356" r:id="rId28"/>
    <p:sldId id="315" r:id="rId29"/>
    <p:sldId id="316" r:id="rId30"/>
    <p:sldId id="317" r:id="rId31"/>
    <p:sldId id="417" r:id="rId32"/>
    <p:sldId id="419" r:id="rId33"/>
    <p:sldId id="319" r:id="rId34"/>
    <p:sldId id="359" r:id="rId35"/>
    <p:sldId id="320" r:id="rId36"/>
    <p:sldId id="360" r:id="rId37"/>
    <p:sldId id="369" r:id="rId38"/>
    <p:sldId id="362" r:id="rId39"/>
    <p:sldId id="372" r:id="rId40"/>
    <p:sldId id="373" r:id="rId41"/>
    <p:sldId id="374" r:id="rId42"/>
    <p:sldId id="375" r:id="rId43"/>
    <p:sldId id="376" r:id="rId44"/>
    <p:sldId id="377" r:id="rId45"/>
    <p:sldId id="378" r:id="rId46"/>
    <p:sldId id="403" r:id="rId47"/>
    <p:sldId id="379" r:id="rId48"/>
    <p:sldId id="380" r:id="rId49"/>
    <p:sldId id="381" r:id="rId50"/>
    <p:sldId id="404" r:id="rId51"/>
    <p:sldId id="382" r:id="rId52"/>
    <p:sldId id="383" r:id="rId53"/>
    <p:sldId id="384" r:id="rId54"/>
    <p:sldId id="385" r:id="rId55"/>
    <p:sldId id="386" r:id="rId56"/>
    <p:sldId id="387" r:id="rId57"/>
    <p:sldId id="409" r:id="rId58"/>
    <p:sldId id="388" r:id="rId59"/>
    <p:sldId id="389" r:id="rId60"/>
    <p:sldId id="390" r:id="rId61"/>
    <p:sldId id="405" r:id="rId62"/>
    <p:sldId id="391" r:id="rId63"/>
    <p:sldId id="392" r:id="rId64"/>
    <p:sldId id="393" r:id="rId65"/>
    <p:sldId id="406" r:id="rId66"/>
    <p:sldId id="394" r:id="rId67"/>
    <p:sldId id="395" r:id="rId68"/>
    <p:sldId id="396" r:id="rId69"/>
    <p:sldId id="407" r:id="rId70"/>
    <p:sldId id="397" r:id="rId71"/>
    <p:sldId id="398" r:id="rId72"/>
    <p:sldId id="399" r:id="rId73"/>
    <p:sldId id="400" r:id="rId74"/>
    <p:sldId id="401" r:id="rId75"/>
    <p:sldId id="402" r:id="rId76"/>
    <p:sldId id="408" r:id="rId77"/>
  </p:sldIdLst>
  <p:sldSz cx="9144000" cy="6858000" type="screen4x3"/>
  <p:notesSz cx="9309100" cy="7053263"/>
  <p:defaultTextStyle>
    <a:defPPr>
      <a:defRPr lang="en-US"/>
    </a:defPPr>
    <a:lvl1pPr algn="ctr" rtl="0" fontAlgn="base">
      <a:spcBef>
        <a:spcPct val="0"/>
      </a:spcBef>
      <a:spcAft>
        <a:spcPct val="0"/>
      </a:spcAft>
      <a:defRPr sz="2400" kern="1200">
        <a:solidFill>
          <a:schemeClr val="tx1"/>
        </a:solidFill>
        <a:latin typeface="Times New Roman" charset="0"/>
        <a:ea typeface="ヒラギノ角ゴ Pro W3" charset="-128"/>
        <a:cs typeface="+mn-cs"/>
      </a:defRPr>
    </a:lvl1pPr>
    <a:lvl2pPr marL="457200" algn="ctr" rtl="0" fontAlgn="base">
      <a:spcBef>
        <a:spcPct val="0"/>
      </a:spcBef>
      <a:spcAft>
        <a:spcPct val="0"/>
      </a:spcAft>
      <a:defRPr sz="2400" kern="1200">
        <a:solidFill>
          <a:schemeClr val="tx1"/>
        </a:solidFill>
        <a:latin typeface="Times New Roman" charset="0"/>
        <a:ea typeface="ヒラギノ角ゴ Pro W3" charset="-128"/>
        <a:cs typeface="+mn-cs"/>
      </a:defRPr>
    </a:lvl2pPr>
    <a:lvl3pPr marL="914400" algn="ctr" rtl="0" fontAlgn="base">
      <a:spcBef>
        <a:spcPct val="0"/>
      </a:spcBef>
      <a:spcAft>
        <a:spcPct val="0"/>
      </a:spcAft>
      <a:defRPr sz="2400" kern="1200">
        <a:solidFill>
          <a:schemeClr val="tx1"/>
        </a:solidFill>
        <a:latin typeface="Times New Roman" charset="0"/>
        <a:ea typeface="ヒラギノ角ゴ Pro W3" charset="-128"/>
        <a:cs typeface="+mn-cs"/>
      </a:defRPr>
    </a:lvl3pPr>
    <a:lvl4pPr marL="1371600" algn="ctr" rtl="0" fontAlgn="base">
      <a:spcBef>
        <a:spcPct val="0"/>
      </a:spcBef>
      <a:spcAft>
        <a:spcPct val="0"/>
      </a:spcAft>
      <a:defRPr sz="2400" kern="1200">
        <a:solidFill>
          <a:schemeClr val="tx1"/>
        </a:solidFill>
        <a:latin typeface="Times New Roman" charset="0"/>
        <a:ea typeface="ヒラギノ角ゴ Pro W3" charset="-128"/>
        <a:cs typeface="+mn-cs"/>
      </a:defRPr>
    </a:lvl4pPr>
    <a:lvl5pPr marL="1828800" algn="ctr" rtl="0" fontAlgn="base">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784">
          <p15:clr>
            <a:srgbClr val="A4A3A4"/>
          </p15:clr>
        </p15:guide>
      </p15:sldGuideLst>
    </p:ext>
    <p:ext uri="{2D200454-40CA-4A62-9FC3-DE9A4176ACB9}">
      <p15:notesGuideLst xmlns:p15="http://schemas.microsoft.com/office/powerpoint/2012/main">
        <p15:guide id="1" orient="horz" pos="2222">
          <p15:clr>
            <a:srgbClr val="A4A3A4"/>
          </p15:clr>
        </p15:guide>
        <p15:guide id="2"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1500B"/>
    <a:srgbClr val="F37021"/>
    <a:srgbClr val="FAA61A"/>
    <a:srgbClr val="C4161C"/>
    <a:srgbClr val="2B87A6"/>
    <a:srgbClr val="00256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1" autoAdjust="0"/>
    <p:restoredTop sz="73273" autoAdjust="0"/>
  </p:normalViewPr>
  <p:slideViewPr>
    <p:cSldViewPr>
      <p:cViewPr>
        <p:scale>
          <a:sx n="50" d="100"/>
          <a:sy n="50" d="100"/>
        </p:scale>
        <p:origin x="3296" y="1040"/>
      </p:cViewPr>
      <p:guideLst>
        <p:guide orient="horz" pos="2160"/>
        <p:guide pos="278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5634"/>
    </p:cViewPr>
  </p:sorterViewPr>
  <p:notesViewPr>
    <p:cSldViewPr>
      <p:cViewPr varScale="1">
        <p:scale>
          <a:sx n="89" d="100"/>
          <a:sy n="89" d="100"/>
        </p:scale>
        <p:origin x="-2166" y="-102"/>
      </p:cViewPr>
      <p:guideLst>
        <p:guide orient="horz" pos="222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33838" cy="35242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5275263" y="0"/>
            <a:ext cx="4033837" cy="35242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6700838"/>
            <a:ext cx="4033838" cy="352425"/>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5275263" y="6700838"/>
            <a:ext cx="4033837" cy="352425"/>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r">
              <a:defRPr sz="1200">
                <a:ea typeface="ＭＳ Ｐゴシック" charset="-128"/>
              </a:defRPr>
            </a:lvl1pPr>
          </a:lstStyle>
          <a:p>
            <a:fld id="{229924A3-9469-0F41-903D-93F01E4ACF09}" type="slidenum">
              <a:rPr lang="en-US" altLang="en-US"/>
              <a:pPr/>
              <a:t>‹#›</a:t>
            </a:fld>
            <a:endParaRPr lang="en-US" altLang="en-US"/>
          </a:p>
        </p:txBody>
      </p:sp>
    </p:spTree>
    <p:extLst>
      <p:ext uri="{BB962C8B-B14F-4D97-AF65-F5344CB8AC3E}">
        <p14:creationId xmlns:p14="http://schemas.microsoft.com/office/powerpoint/2010/main" val="2043748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4033838" cy="35242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5275263" y="0"/>
            <a:ext cx="4033837" cy="35242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83972" name="Rectangle 4"/>
          <p:cNvSpPr>
            <a:spLocks noChangeArrowheads="1" noTextEdit="1"/>
          </p:cNvSpPr>
          <p:nvPr>
            <p:ph type="sldImg" idx="2"/>
          </p:nvPr>
        </p:nvSpPr>
        <p:spPr bwMode="auto">
          <a:xfrm>
            <a:off x="2890838" y="528638"/>
            <a:ext cx="3527425" cy="264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1241425" y="3349625"/>
            <a:ext cx="6826250" cy="3175000"/>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6700838"/>
            <a:ext cx="4033838" cy="352425"/>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5275263" y="6700838"/>
            <a:ext cx="4033837" cy="352425"/>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r">
              <a:defRPr sz="1200">
                <a:ea typeface="ＭＳ Ｐゴシック" charset="-128"/>
              </a:defRPr>
            </a:lvl1pPr>
          </a:lstStyle>
          <a:p>
            <a:fld id="{6C756433-0C40-084E-AC40-3A2B7B955FD7}" type="slidenum">
              <a:rPr lang="en-US" altLang="en-US"/>
              <a:pPr/>
              <a:t>‹#›</a:t>
            </a:fld>
            <a:endParaRPr lang="en-US" altLang="en-US"/>
          </a:p>
        </p:txBody>
      </p:sp>
    </p:spTree>
    <p:extLst>
      <p:ext uri="{BB962C8B-B14F-4D97-AF65-F5344CB8AC3E}">
        <p14:creationId xmlns:p14="http://schemas.microsoft.com/office/powerpoint/2010/main" val="1458524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Chapter 3: Medical, Legal, and Ethical Issues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F041380-EBCD-674E-9CAC-C4F3F8042A29}" type="slidenum">
              <a:rPr lang="en-US" altLang="en-US" sz="1200"/>
              <a:pPr eaLnBrk="1" hangingPunct="1"/>
              <a:t>1</a:t>
            </a:fld>
            <a:endParaRPr lang="en-US" altLang="en-US" sz="1200"/>
          </a:p>
        </p:txBody>
      </p:sp>
    </p:spTree>
    <p:extLst>
      <p:ext uri="{BB962C8B-B14F-4D97-AF65-F5344CB8AC3E}">
        <p14:creationId xmlns:p14="http://schemas.microsoft.com/office/powerpoint/2010/main" val="274811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Notes </a:t>
            </a:r>
          </a:p>
          <a:p>
            <a:endParaRPr lang="en-US" altLang="en-US">
              <a:latin typeface="Times New Roman" charset="0"/>
              <a:ea typeface="ＭＳ Ｐゴシック" charset="-128"/>
            </a:endParaRPr>
          </a:p>
          <a:p>
            <a:r>
              <a:rPr lang="en-US" altLang="en-US">
                <a:latin typeface="Times New Roman" charset="0"/>
                <a:ea typeface="ＭＳ Ｐゴシック" charset="-128"/>
              </a:rPr>
              <a:t>G. When in doubt, providing treatment is a much more defensible position than failing to treat a patient.</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Do not endanger yourself to provide care.</a:t>
            </a:r>
            <a:endParaRPr lang="en-IN" altLang="en-US">
              <a:latin typeface="Times New Roman" charset="0"/>
              <a:ea typeface="ＭＳ Ｐゴシック" charset="-128"/>
            </a:endParaRPr>
          </a:p>
          <a:p>
            <a:r>
              <a:rPr lang="en-US" altLang="en-US">
                <a:latin typeface="Times New Roman" charset="0"/>
                <a:ea typeface="ＭＳ Ｐゴシック" charset="-128"/>
              </a:rPr>
              <a:t>H. Before leaving the scene where a patient, parent, or caregiver has refused care, you should again encourage the patient, parent, or caregiver to permit treatment.</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Advise patients, parents, or guardians that they can call 911 back if they change their mind.</a:t>
            </a:r>
            <a:endParaRPr lang="en-IN" altLang="en-US">
              <a:latin typeface="Times New Roman" charset="0"/>
              <a:ea typeface="ＭＳ Ｐゴシック" charset="-128"/>
            </a:endParaRPr>
          </a:p>
          <a:p>
            <a:r>
              <a:rPr lang="en-US" altLang="en-US">
                <a:latin typeface="Times New Roman" charset="0"/>
                <a:ea typeface="ＭＳ Ｐゴシック" charset="-128"/>
              </a:rPr>
              <a:t>	2. Advise the patient, parent, or caregiver to contact his or her physician as soon as possible.</a:t>
            </a:r>
            <a:endParaRPr lang="en-IN" altLang="en-US">
              <a:latin typeface="Times New Roman" charset="0"/>
              <a:ea typeface="ＭＳ Ｐゴシック" charset="-128"/>
            </a:endParaRPr>
          </a:p>
          <a:p>
            <a:r>
              <a:rPr lang="en-US" altLang="en-US">
                <a:latin typeface="Times New Roman" charset="0"/>
                <a:ea typeface="ＭＳ Ｐゴシック" charset="-128"/>
              </a:rPr>
              <a:t>	3. Ask the patient, parent, or caregiver to sign a refusal of treatment form.</a:t>
            </a:r>
            <a:endParaRPr lang="en-IN" altLang="en-US">
              <a:latin typeface="Times New Roman" charset="0"/>
              <a:ea typeface="ＭＳ Ｐゴシック" charset="-128"/>
            </a:endParaRPr>
          </a:p>
          <a:p>
            <a:r>
              <a:rPr lang="en-US" altLang="en-US">
                <a:latin typeface="Times New Roman" charset="0"/>
                <a:ea typeface="ＭＳ Ｐゴシック" charset="-128"/>
              </a:rPr>
              <a:t>	4. A witness should be present.</a:t>
            </a:r>
            <a:endParaRPr lang="en-IN" altLang="en-US">
              <a:latin typeface="Times New Roman" charset="0"/>
              <a:ea typeface="ＭＳ Ｐゴシック" charset="-128"/>
            </a:endParaRPr>
          </a:p>
          <a:p>
            <a:r>
              <a:rPr lang="en-US" altLang="en-US">
                <a:latin typeface="Times New Roman" charset="0"/>
                <a:ea typeface="ＭＳ Ｐゴシック" charset="-128"/>
              </a:rPr>
              <a:t>	5. Thoroughly document all refusals.</a:t>
            </a:r>
            <a:endParaRPr lang="en-IN" altLang="en-US">
              <a:latin typeface="Times New Roman" charset="0"/>
              <a:ea typeface="ＭＳ Ｐゴシック" charset="-128"/>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1AD513-4F59-EC4E-8BB0-153817B1B29C}" type="slidenum">
              <a:rPr lang="en-US" altLang="en-US" sz="1200"/>
              <a:pPr eaLnBrk="1" hangingPunct="1"/>
              <a:t>10</a:t>
            </a:fld>
            <a:endParaRPr lang="en-US" altLang="en-US" sz="1200"/>
          </a:p>
        </p:txBody>
      </p:sp>
    </p:spTree>
    <p:extLst>
      <p:ext uri="{BB962C8B-B14F-4D97-AF65-F5344CB8AC3E}">
        <p14:creationId xmlns:p14="http://schemas.microsoft.com/office/powerpoint/2010/main" val="1313101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IV. Confidentiality</a:t>
            </a:r>
          </a:p>
          <a:p>
            <a:r>
              <a:rPr lang="en-US" altLang="en-US">
                <a:latin typeface="Times New Roman" charset="0"/>
                <a:ea typeface="ＭＳ Ｐゴシック" charset="-128"/>
              </a:rPr>
              <a:t>A. Information should remain confidential (between you and the patient).</a:t>
            </a:r>
            <a:endParaRPr lang="en-IN" altLang="en-US" b="1">
              <a:latin typeface="Times New Roman" charset="0"/>
              <a:ea typeface="ＭＳ Ｐゴシック" charset="-128"/>
            </a:endParaRPr>
          </a:p>
          <a:p>
            <a:r>
              <a:rPr lang="en-US" altLang="en-US">
                <a:latin typeface="Times New Roman" charset="0"/>
                <a:ea typeface="ＭＳ Ｐゴシック" charset="-128"/>
              </a:rPr>
              <a:t>B. Confidential information includes:</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Patient history</a:t>
            </a:r>
            <a:endParaRPr lang="en-IN" altLang="en-US">
              <a:latin typeface="Times New Roman" charset="0"/>
              <a:ea typeface="ＭＳ Ｐゴシック" charset="-128"/>
            </a:endParaRPr>
          </a:p>
          <a:p>
            <a:r>
              <a:rPr lang="en-US" altLang="en-US">
                <a:latin typeface="Times New Roman" charset="0"/>
                <a:ea typeface="ＭＳ Ｐゴシック" charset="-128"/>
              </a:rPr>
              <a:t>	2. Assessment findings</a:t>
            </a:r>
            <a:endParaRPr lang="en-IN" altLang="en-US">
              <a:latin typeface="Times New Roman" charset="0"/>
              <a:ea typeface="ＭＳ Ｐゴシック" charset="-128"/>
            </a:endParaRPr>
          </a:p>
          <a:p>
            <a:r>
              <a:rPr lang="en-US" altLang="en-US">
                <a:latin typeface="Times New Roman" charset="0"/>
                <a:ea typeface="ＭＳ Ｐゴシック" charset="-128"/>
              </a:rPr>
              <a:t>	3. Treatment provided</a:t>
            </a:r>
            <a:endParaRPr lang="en-IN" altLang="en-US">
              <a:latin typeface="Times New Roman" charset="0"/>
              <a:ea typeface="ＭＳ Ｐゴシック" charset="-128"/>
            </a:endParaRPr>
          </a:p>
          <a:p>
            <a:r>
              <a:rPr lang="en-US" altLang="en-US">
                <a:latin typeface="Times New Roman" charset="0"/>
                <a:ea typeface="ＭＳ Ｐゴシック" charset="-128"/>
              </a:rPr>
              <a:t>C. In most states, records may be released only if:</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The patient signs a release</a:t>
            </a:r>
            <a:endParaRPr lang="en-IN" altLang="en-US">
              <a:latin typeface="Times New Roman" charset="0"/>
              <a:ea typeface="ＭＳ Ｐゴシック" charset="-128"/>
            </a:endParaRPr>
          </a:p>
          <a:p>
            <a:r>
              <a:rPr lang="en-US" altLang="en-US">
                <a:latin typeface="Times New Roman" charset="0"/>
                <a:ea typeface="ＭＳ Ｐゴシック" charset="-128"/>
              </a:rPr>
              <a:t>	2. A legal subpoena is presented</a:t>
            </a:r>
            <a:endParaRPr lang="en-IN" altLang="en-US">
              <a:latin typeface="Times New Roman" charset="0"/>
              <a:ea typeface="ＭＳ Ｐゴシック" charset="-128"/>
            </a:endParaRPr>
          </a:p>
          <a:p>
            <a:r>
              <a:rPr lang="en-US" altLang="en-US">
                <a:latin typeface="Times New Roman" charset="0"/>
                <a:ea typeface="ＭＳ Ｐゴシック" charset="-128"/>
              </a:rPr>
              <a:t>	3. It is needed by billing personnel</a:t>
            </a:r>
            <a:endParaRPr lang="en-IN" altLang="en-US">
              <a:latin typeface="Times New Roman" charset="0"/>
              <a:ea typeface="ＭＳ Ｐゴシック" charset="-128"/>
            </a:endParaRPr>
          </a:p>
          <a:p>
            <a:r>
              <a:rPr lang="en-US" altLang="en-US">
                <a:latin typeface="Times New Roman" charset="0"/>
                <a:ea typeface="ＭＳ Ｐゴシック" charset="-128"/>
              </a:rPr>
              <a:t>D. If you inappropriately release information, you may be liable for breach of confidentiality, which is the disclosure of information without proper authorization.</a:t>
            </a:r>
            <a:endParaRPr lang="en-IN" altLang="en-US" b="1">
              <a:latin typeface="Times New Roman" charset="0"/>
              <a:ea typeface="ＭＳ Ｐゴシック"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8C2D4F0-8F0F-8C43-B01D-595BBDFC7DE6}" type="slidenum">
              <a:rPr lang="en-US" altLang="en-US" sz="1200"/>
              <a:pPr eaLnBrk="1" hangingPunct="1"/>
              <a:t>11</a:t>
            </a:fld>
            <a:endParaRPr lang="en-US" altLang="en-US" sz="1200"/>
          </a:p>
        </p:txBody>
      </p:sp>
    </p:spTree>
    <p:extLst>
      <p:ext uri="{BB962C8B-B14F-4D97-AF65-F5344CB8AC3E}">
        <p14:creationId xmlns:p14="http://schemas.microsoft.com/office/powerpoint/2010/main" val="1747256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E. Health Insurance Portability and Accountability Act of 1996 (HIPAA)</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HIPAA contains a section on patient privacy that strengthens privacy laws.</a:t>
            </a:r>
            <a:endParaRPr lang="en-IN" altLang="en-US">
              <a:latin typeface="Times New Roman" charset="0"/>
              <a:ea typeface="ＭＳ Ｐゴシック" charset="-128"/>
            </a:endParaRPr>
          </a:p>
          <a:p>
            <a:r>
              <a:rPr lang="en-US" altLang="en-US">
                <a:latin typeface="Times New Roman" charset="0"/>
                <a:ea typeface="ＭＳ Ｐゴシック" charset="-128"/>
              </a:rPr>
              <a:t>	3. HIPAA provides guidance on:</a:t>
            </a:r>
            <a:endParaRPr lang="en-IN" altLang="en-US">
              <a:latin typeface="Times New Roman" charset="0"/>
              <a:ea typeface="ＭＳ Ｐゴシック" charset="-128"/>
            </a:endParaRPr>
          </a:p>
          <a:p>
            <a:r>
              <a:rPr lang="en-US" altLang="en-US">
                <a:latin typeface="Times New Roman" charset="0"/>
                <a:ea typeface="ＭＳ Ｐゴシック" charset="-128"/>
              </a:rPr>
              <a:t>		a. Which types of information are protected</a:t>
            </a:r>
            <a:endParaRPr lang="en-IN" altLang="en-US">
              <a:latin typeface="Times New Roman" charset="0"/>
              <a:ea typeface="ＭＳ Ｐゴシック" charset="-128"/>
            </a:endParaRPr>
          </a:p>
          <a:p>
            <a:r>
              <a:rPr lang="en-US" altLang="en-US">
                <a:latin typeface="Times New Roman" charset="0"/>
                <a:ea typeface="ＭＳ Ｐゴシック" charset="-128"/>
              </a:rPr>
              <a:t>		b. The responsibility of health care providers regarding that protection</a:t>
            </a:r>
            <a:endParaRPr lang="en-IN" altLang="en-US">
              <a:latin typeface="Times New Roman" charset="0"/>
              <a:ea typeface="ＭＳ Ｐゴシック" charset="-128"/>
            </a:endParaRPr>
          </a:p>
          <a:p>
            <a:r>
              <a:rPr lang="en-US" altLang="en-US">
                <a:latin typeface="Times New Roman" charset="0"/>
                <a:ea typeface="ＭＳ Ｐゴシック" charset="-128"/>
              </a:rPr>
              <a:t>		c. Penalties for breaching that protection</a:t>
            </a:r>
            <a:endParaRPr lang="en-IN" altLang="en-US">
              <a:latin typeface="Times New Roman" charset="0"/>
              <a:ea typeface="ＭＳ Ｐゴシック" charset="-128"/>
            </a:endParaRPr>
          </a:p>
          <a:p>
            <a:r>
              <a:rPr lang="en-US" altLang="en-US">
                <a:latin typeface="Times New Roman" charset="0"/>
                <a:ea typeface="ＭＳ Ｐゴシック" charset="-128"/>
              </a:rPr>
              <a:t>	4. HIPAA considers all patient information you obtain in the course of providing medical treatment to a patient to be protected health information (PHI).</a:t>
            </a:r>
            <a:endParaRPr lang="en-IN" altLang="en-US">
              <a:latin typeface="Times New Roman" charset="0"/>
              <a:ea typeface="ＭＳ Ｐゴシック" charset="-128"/>
            </a:endParaRPr>
          </a:p>
          <a:p>
            <a:r>
              <a:rPr lang="en-US" altLang="en-US">
                <a:latin typeface="Times New Roman" charset="0"/>
                <a:ea typeface="ＭＳ Ｐゴシック" charset="-128"/>
              </a:rPr>
              <a:t>		a. PHI includes medical information and any other information that can be used to identify the patient.</a:t>
            </a:r>
            <a:endParaRPr lang="en-IN" altLang="en-US">
              <a:latin typeface="Times New Roman" charset="0"/>
              <a:ea typeface="ＭＳ Ｐゴシック" charset="-128"/>
            </a:endParaRPr>
          </a:p>
          <a:p>
            <a:r>
              <a:rPr lang="en-US" altLang="en-US">
                <a:latin typeface="Times New Roman" charset="0"/>
                <a:ea typeface="ＭＳ Ｐゴシック" charset="-128"/>
              </a:rPr>
              <a:t>F. Failure to abide by the provisions of HIPAA laws can result in civil and/or criminal action against you and your agency.</a:t>
            </a:r>
            <a:endParaRPr lang="en-IN" altLang="en-US" b="1">
              <a:latin typeface="Times New Roman" charset="0"/>
              <a:ea typeface="ＭＳ Ｐゴシック"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104F395-6404-2849-A2FA-E55D3AA63B3F}" type="slidenum">
              <a:rPr lang="en-US" altLang="en-US" sz="1200"/>
              <a:pPr eaLnBrk="1" hangingPunct="1"/>
              <a:t>12</a:t>
            </a:fld>
            <a:endParaRPr lang="en-US" altLang="en-US" sz="1200"/>
          </a:p>
        </p:txBody>
      </p:sp>
    </p:spTree>
    <p:extLst>
      <p:ext uri="{BB962C8B-B14F-4D97-AF65-F5344CB8AC3E}">
        <p14:creationId xmlns:p14="http://schemas.microsoft.com/office/powerpoint/2010/main" val="1445614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V. Advance Directives</a:t>
            </a:r>
          </a:p>
          <a:p>
            <a:r>
              <a:rPr lang="en-US" altLang="en-US">
                <a:latin typeface="Times New Roman" charset="0"/>
                <a:ea typeface="ＭＳ Ｐゴシック" charset="-128"/>
              </a:rPr>
              <a:t>A. Occasionally you and your partner may respond to a call where a patient is dying from an illness. When you arrive at the scene, family members may not want you to resuscitate the patient.</a:t>
            </a:r>
            <a:endParaRPr lang="en-IN" altLang="en-US" b="1">
              <a:latin typeface="Times New Roman" charset="0"/>
              <a:ea typeface="ＭＳ Ｐゴシック" charset="-128"/>
            </a:endParaRPr>
          </a:p>
          <a:p>
            <a:r>
              <a:rPr lang="en-US" altLang="en-US">
                <a:latin typeface="Times New Roman" charset="0"/>
                <a:ea typeface="ＭＳ Ｐゴシック" charset="-128"/>
              </a:rPr>
              <a:t>B. A do not resuscitate (DNR) order gives permission to withhold resuscitation.</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“Do not resuscitate” does not mean “do not treat.” Even in the presence of a DNR order, you are still obligated to provide supportive measures (oxygen, pain relief, and comfort) to a patient who is not in cardiac arrest, whenever possible.</a:t>
            </a:r>
            <a:endParaRPr lang="en-IN" altLang="en-US">
              <a:latin typeface="Times New Roman" charset="0"/>
              <a:ea typeface="ＭＳ Ｐゴシック" charset="-128"/>
            </a:endParaRPr>
          </a:p>
          <a:p>
            <a:r>
              <a:rPr lang="en-US" altLang="en-US">
                <a:latin typeface="Times New Roman" charset="0"/>
                <a:ea typeface="ＭＳ Ｐゴシック" charset="-128"/>
              </a:rPr>
              <a:t>		a. Each ambulance service should have a protocol to follow in these circumstances.</a:t>
            </a:r>
            <a:endParaRPr lang="en-IN" altLang="en-US">
              <a:latin typeface="Times New Roman" charset="0"/>
              <a:ea typeface="ＭＳ Ｐゴシック" charset="-128"/>
            </a:endParaRPr>
          </a:p>
          <a:p>
            <a:r>
              <a:rPr lang="en-US" altLang="en-US">
                <a:latin typeface="Times New Roman" charset="0"/>
                <a:ea typeface="ＭＳ Ｐゴシック" charset="-128"/>
              </a:rPr>
              <a:t>C. In general, a valid DNR order must meet the following requirements:</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Clear statement of the patient’s medical problem(s)</a:t>
            </a:r>
            <a:endParaRPr lang="en-IN" altLang="en-US">
              <a:latin typeface="Times New Roman" charset="0"/>
              <a:ea typeface="ＭＳ Ｐゴシック" charset="-128"/>
            </a:endParaRPr>
          </a:p>
          <a:p>
            <a:r>
              <a:rPr lang="en-US" altLang="en-US">
                <a:latin typeface="Times New Roman" charset="0"/>
                <a:ea typeface="ＭＳ Ｐゴシック" charset="-128"/>
              </a:rPr>
              <a:t>	2. Signature of the patient or legal guardian</a:t>
            </a:r>
            <a:endParaRPr lang="en-IN" altLang="en-US">
              <a:latin typeface="Times New Roman" charset="0"/>
              <a:ea typeface="ＭＳ Ｐゴシック" charset="-128"/>
            </a:endParaRPr>
          </a:p>
          <a:p>
            <a:r>
              <a:rPr lang="en-US" altLang="en-US">
                <a:latin typeface="Times New Roman" charset="0"/>
                <a:ea typeface="ＭＳ Ｐゴシック" charset="-128"/>
              </a:rPr>
              <a:t>	3. Signature of one or more physicians or other licensed health care providers</a:t>
            </a:r>
            <a:endParaRPr lang="en-IN" altLang="en-US">
              <a:latin typeface="Times New Roman" charset="0"/>
              <a:ea typeface="ＭＳ Ｐゴシック" charset="-128"/>
            </a:endParaRPr>
          </a:p>
          <a:p>
            <a:r>
              <a:rPr lang="en-US" altLang="en-US">
                <a:latin typeface="Times New Roman" charset="0"/>
                <a:ea typeface="ＭＳ Ｐゴシック" charset="-128"/>
              </a:rPr>
              <a:t>	4. DNR orders with expiration dates must be dated in the preceding 12 months to be valid.</a:t>
            </a:r>
            <a:endParaRPr lang="en-IN" altLang="en-US">
              <a:latin typeface="Times New Roman" charset="0"/>
              <a:ea typeface="ＭＳ Ｐゴシック"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9161CAE-01A4-E347-8D4E-270D6BC931DF}" type="slidenum">
              <a:rPr lang="en-US" altLang="en-US" sz="1200"/>
              <a:pPr eaLnBrk="1" hangingPunct="1"/>
              <a:t>13</a:t>
            </a:fld>
            <a:endParaRPr lang="en-US" altLang="en-US" sz="1200"/>
          </a:p>
        </p:txBody>
      </p:sp>
    </p:spTree>
    <p:extLst>
      <p:ext uri="{BB962C8B-B14F-4D97-AF65-F5344CB8AC3E}">
        <p14:creationId xmlns:p14="http://schemas.microsoft.com/office/powerpoint/2010/main" val="1965041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D. A competent patient makes his or her own decisions.</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An advance directive specifies treatment should the patient become unconscious or unable to make decisions.</a:t>
            </a:r>
            <a:endParaRPr lang="en-IN" altLang="en-US">
              <a:latin typeface="Times New Roman" charset="0"/>
              <a:ea typeface="ＭＳ Ｐゴシック" charset="-128"/>
            </a:endParaRPr>
          </a:p>
          <a:p>
            <a:r>
              <a:rPr lang="en-US" altLang="en-US">
                <a:latin typeface="Times New Roman" charset="0"/>
                <a:ea typeface="ＭＳ Ｐゴシック" charset="-128"/>
              </a:rPr>
              <a:t>E. An advance directive may also be referred to as a living will or health care directive.</a:t>
            </a:r>
            <a:endParaRPr lang="en-IN" altLang="en-US" b="1">
              <a:latin typeface="Times New Roman" charset="0"/>
              <a:ea typeface="ＭＳ Ｐゴシック" charset="-128"/>
            </a:endParaRPr>
          </a:p>
          <a:p>
            <a:r>
              <a:rPr lang="en-US" altLang="en-US">
                <a:latin typeface="Times New Roman" charset="0"/>
                <a:ea typeface="ＭＳ Ｐゴシック" charset="-128"/>
              </a:rPr>
              <a:t>F. You may encounter physician orders for life-sustaining treatment (POLST) and medical orders for life-sustaining treatment (MOLST) forms when caring for patients with terminal illnesses.</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These medical orders explicitly describe acceptable interventions for the patient.</a:t>
            </a:r>
            <a:endParaRPr lang="en-IN" altLang="en-US">
              <a:latin typeface="Times New Roman" charset="0"/>
              <a:ea typeface="ＭＳ Ｐゴシック" charset="-128"/>
            </a:endParaRPr>
          </a:p>
          <a:p>
            <a:r>
              <a:rPr lang="en-US" altLang="en-US">
                <a:latin typeface="Times New Roman" charset="0"/>
                <a:ea typeface="ＭＳ Ｐゴシック" charset="-128"/>
              </a:rPr>
              <a:t>	2. They must be signed by an authorized medical provider to be valid.</a:t>
            </a:r>
            <a:endParaRPr lang="en-IN" altLang="en-US">
              <a:latin typeface="Times New Roman" charset="0"/>
              <a:ea typeface="ＭＳ Ｐゴシック" charset="-128"/>
            </a:endParaRPr>
          </a:p>
          <a:p>
            <a:r>
              <a:rPr lang="en-US" altLang="en-US">
                <a:latin typeface="Times New Roman" charset="0"/>
                <a:ea typeface="ＭＳ Ｐゴシック" charset="-128"/>
              </a:rPr>
              <a:t>	3. If you encounter these documents, contact medical control for guidance.</a:t>
            </a:r>
            <a:endParaRPr lang="en-IN" altLang="en-US">
              <a:latin typeface="Times New Roman" charset="0"/>
              <a:ea typeface="ＭＳ Ｐゴシック"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3F9ADD-FD14-924A-97A1-9D83DC52385F}" type="slidenum">
              <a:rPr lang="en-US" altLang="en-US" sz="1200"/>
              <a:pPr eaLnBrk="1" hangingPunct="1"/>
              <a:t>14</a:t>
            </a:fld>
            <a:endParaRPr lang="en-US" altLang="en-US" sz="1200"/>
          </a:p>
        </p:txBody>
      </p:sp>
    </p:spTree>
    <p:extLst>
      <p:ext uri="{BB962C8B-B14F-4D97-AF65-F5344CB8AC3E}">
        <p14:creationId xmlns:p14="http://schemas.microsoft.com/office/powerpoint/2010/main" val="305197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G. Some patients may have named surrogates to make decisions for them when they can no longer make their own.</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Durable powers of attorney for health care</a:t>
            </a:r>
            <a:endParaRPr lang="en-IN" altLang="en-US">
              <a:latin typeface="Times New Roman" charset="0"/>
              <a:ea typeface="ＭＳ Ｐゴシック" charset="-128"/>
            </a:endParaRPr>
          </a:p>
          <a:p>
            <a:r>
              <a:rPr lang="en-US" altLang="en-US">
                <a:latin typeface="Times New Roman" charset="0"/>
                <a:ea typeface="ＭＳ Ｐゴシック" charset="-128"/>
              </a:rPr>
              <a:t>	2. Also known as health care proxies</a:t>
            </a:r>
            <a:endParaRPr lang="en-IN" altLang="en-US">
              <a:latin typeface="Times New Roman" charset="0"/>
              <a:ea typeface="ＭＳ Ｐゴシック"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7A5FD6C-1FE1-3D43-AE49-61B0190B883C}" type="slidenum">
              <a:rPr lang="en-US" altLang="en-US" sz="1200"/>
              <a:pPr eaLnBrk="1" hangingPunct="1"/>
              <a:t>15</a:t>
            </a:fld>
            <a:endParaRPr lang="en-US" altLang="en-US" sz="1200"/>
          </a:p>
        </p:txBody>
      </p:sp>
    </p:spTree>
    <p:extLst>
      <p:ext uri="{BB962C8B-B14F-4D97-AF65-F5344CB8AC3E}">
        <p14:creationId xmlns:p14="http://schemas.microsoft.com/office/powerpoint/2010/main" val="1265685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a:t>
            </a:r>
          </a:p>
          <a:p>
            <a:endParaRPr lang="en-US" altLang="en-US">
              <a:latin typeface="Times New Roman" charset="0"/>
              <a:ea typeface="ＭＳ Ｐゴシック" charset="-128"/>
            </a:endParaRPr>
          </a:p>
          <a:p>
            <a:r>
              <a:rPr lang="en-US" altLang="en-US">
                <a:latin typeface="Times New Roman" charset="0"/>
                <a:ea typeface="ＭＳ Ｐゴシック" charset="-128"/>
              </a:rPr>
              <a:t>VI. Physical Signs of Death</a:t>
            </a:r>
          </a:p>
          <a:p>
            <a:r>
              <a:rPr lang="en-US" altLang="en-US">
                <a:latin typeface="Times New Roman" charset="0"/>
                <a:ea typeface="ＭＳ Ｐゴシック" charset="-128"/>
              </a:rPr>
              <a:t>A. Determination of the cause of death is the medical responsibility of a physician.</a:t>
            </a:r>
            <a:endParaRPr lang="en-IN" altLang="en-US" b="1">
              <a:latin typeface="Times New Roman" charset="0"/>
              <a:ea typeface="ＭＳ Ｐゴシック" charset="-128"/>
            </a:endParaRPr>
          </a:p>
          <a:p>
            <a:r>
              <a:rPr lang="en-US" altLang="en-US">
                <a:latin typeface="Times New Roman" charset="0"/>
                <a:ea typeface="ＭＳ Ｐゴシック" charset="-128"/>
              </a:rPr>
              <a:t>B. Presumptive signs of death:</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Unresponsiveness to painful stimuli</a:t>
            </a:r>
            <a:endParaRPr lang="en-IN" altLang="en-US">
              <a:latin typeface="Times New Roman" charset="0"/>
              <a:ea typeface="ＭＳ Ｐゴシック" charset="-128"/>
            </a:endParaRPr>
          </a:p>
          <a:p>
            <a:r>
              <a:rPr lang="en-US" altLang="en-US">
                <a:latin typeface="Times New Roman" charset="0"/>
                <a:ea typeface="ＭＳ Ｐゴシック" charset="-128"/>
              </a:rPr>
              <a:t>	2. Lack of a carotid pulse or heartbeat</a:t>
            </a:r>
            <a:endParaRPr lang="en-IN" altLang="en-US">
              <a:latin typeface="Times New Roman" charset="0"/>
              <a:ea typeface="ＭＳ Ｐゴシック" charset="-128"/>
            </a:endParaRPr>
          </a:p>
          <a:p>
            <a:r>
              <a:rPr lang="en-US" altLang="en-US">
                <a:latin typeface="Times New Roman" charset="0"/>
                <a:ea typeface="ＭＳ Ｐゴシック" charset="-128"/>
              </a:rPr>
              <a:t>	3. Absence of chest rise and fall</a:t>
            </a:r>
            <a:endParaRPr lang="en-IN" altLang="en-US">
              <a:latin typeface="Times New Roman" charset="0"/>
              <a:ea typeface="ＭＳ Ｐゴシック" charset="-128"/>
            </a:endParaRPr>
          </a:p>
          <a:p>
            <a:r>
              <a:rPr lang="en-US" altLang="en-US">
                <a:latin typeface="Times New Roman" charset="0"/>
                <a:ea typeface="ＭＳ Ｐゴシック" charset="-128"/>
              </a:rPr>
              <a:t>	4. No deep tendon or corneal reflexes</a:t>
            </a:r>
            <a:endParaRPr lang="en-IN" altLang="en-US">
              <a:latin typeface="Times New Roman" charset="0"/>
              <a:ea typeface="ＭＳ Ｐゴシック" charset="-128"/>
            </a:endParaRPr>
          </a:p>
          <a:p>
            <a:r>
              <a:rPr lang="en-US" altLang="en-US">
                <a:latin typeface="Times New Roman" charset="0"/>
                <a:ea typeface="ＭＳ Ｐゴシック" charset="-128"/>
              </a:rPr>
              <a:t>	5. Absence of pupillary reactivity</a:t>
            </a:r>
            <a:endParaRPr lang="en-IN" altLang="en-US">
              <a:latin typeface="Times New Roman" charset="0"/>
              <a:ea typeface="ＭＳ Ｐゴシック" charset="-128"/>
            </a:endParaRPr>
          </a:p>
          <a:p>
            <a:r>
              <a:rPr lang="en-US" altLang="en-US">
                <a:latin typeface="Times New Roman" charset="0"/>
                <a:ea typeface="ＭＳ Ｐゴシック" charset="-128"/>
              </a:rPr>
              <a:t>	6. No systolic blood pressure</a:t>
            </a:r>
            <a:endParaRPr lang="en-IN" altLang="en-US">
              <a:latin typeface="Times New Roman" charset="0"/>
              <a:ea typeface="ＭＳ Ｐゴシック" charset="-128"/>
            </a:endParaRPr>
          </a:p>
          <a:p>
            <a:r>
              <a:rPr lang="en-US" altLang="en-US">
                <a:latin typeface="Times New Roman" charset="0"/>
                <a:ea typeface="ＭＳ Ｐゴシック" charset="-128"/>
              </a:rPr>
              <a:t>	7. Profound cyanosis</a:t>
            </a:r>
            <a:endParaRPr lang="en-IN" altLang="en-US">
              <a:latin typeface="Times New Roman" charset="0"/>
              <a:ea typeface="ＭＳ Ｐゴシック" charset="-128"/>
            </a:endParaRPr>
          </a:p>
          <a:p>
            <a:r>
              <a:rPr lang="en-US" altLang="en-US">
                <a:latin typeface="Times New Roman" charset="0"/>
                <a:ea typeface="ＭＳ Ｐゴシック" charset="-128"/>
              </a:rPr>
              <a:t>	8. Lowered or decreased body temperature</a:t>
            </a:r>
            <a:endParaRPr lang="en-IN" altLang="en-US">
              <a:latin typeface="Times New Roman" charset="0"/>
              <a:ea typeface="ＭＳ Ｐゴシック"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480F0B-B35C-9245-BCC6-3F7F8726CDF5}" type="slidenum">
              <a:rPr lang="en-US" altLang="en-US" sz="1200"/>
              <a:pPr eaLnBrk="1" hangingPunct="1"/>
              <a:t>16</a:t>
            </a:fld>
            <a:endParaRPr lang="en-US" altLang="en-US" sz="1200"/>
          </a:p>
        </p:txBody>
      </p:sp>
    </p:spTree>
    <p:extLst>
      <p:ext uri="{BB962C8B-B14F-4D97-AF65-F5344CB8AC3E}">
        <p14:creationId xmlns:p14="http://schemas.microsoft.com/office/powerpoint/2010/main" val="1552389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C. Definitive signs of death:</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An obvious mortal injury such as decapitation</a:t>
            </a:r>
            <a:endParaRPr lang="en-IN" altLang="en-US">
              <a:latin typeface="Times New Roman" charset="0"/>
              <a:ea typeface="ＭＳ Ｐゴシック" charset="-128"/>
            </a:endParaRPr>
          </a:p>
          <a:p>
            <a:r>
              <a:rPr lang="en-US" altLang="en-US">
                <a:latin typeface="Times New Roman" charset="0"/>
                <a:ea typeface="ＭＳ Ｐゴシック" charset="-128"/>
              </a:rPr>
              <a:t>	2. Dependent lividity</a:t>
            </a:r>
            <a:endParaRPr lang="en-IN" altLang="en-US">
              <a:latin typeface="Times New Roman" charset="0"/>
              <a:ea typeface="ＭＳ Ｐゴシック" charset="-128"/>
            </a:endParaRPr>
          </a:p>
          <a:p>
            <a:r>
              <a:rPr lang="en-US" altLang="en-US">
                <a:latin typeface="Times New Roman" charset="0"/>
                <a:ea typeface="ＭＳ Ｐゴシック" charset="-128"/>
              </a:rPr>
              <a:t>		a. Blood settling to the lowest point of the body, causing discoloration of the skin</a:t>
            </a:r>
            <a:endParaRPr lang="en-IN" altLang="en-US">
              <a:latin typeface="Times New Roman" charset="0"/>
              <a:ea typeface="ＭＳ Ｐゴシック" charset="-128"/>
            </a:endParaRPr>
          </a:p>
          <a:p>
            <a:r>
              <a:rPr lang="en-US" altLang="en-US">
                <a:latin typeface="Times New Roman" charset="0"/>
                <a:ea typeface="ＭＳ Ｐゴシック" charset="-128"/>
              </a:rPr>
              <a:t>	3. Rigor mortis</a:t>
            </a:r>
            <a:endParaRPr lang="en-IN" altLang="en-US">
              <a:latin typeface="Times New Roman" charset="0"/>
              <a:ea typeface="ＭＳ Ｐゴシック" charset="-128"/>
            </a:endParaRPr>
          </a:p>
          <a:p>
            <a:r>
              <a:rPr lang="en-US" altLang="en-US">
                <a:latin typeface="Times New Roman" charset="0"/>
                <a:ea typeface="ＭＳ Ｐゴシック" charset="-128"/>
              </a:rPr>
              <a:t>		a. Stiffening of body muscles caused by chemical changes within muscle tissue</a:t>
            </a:r>
            <a:endParaRPr lang="en-IN" altLang="en-US">
              <a:latin typeface="Times New Roman" charset="0"/>
              <a:ea typeface="ＭＳ Ｐゴシック" charset="-128"/>
            </a:endParaRPr>
          </a:p>
          <a:p>
            <a:r>
              <a:rPr lang="en-US" altLang="en-US">
                <a:latin typeface="Times New Roman" charset="0"/>
                <a:ea typeface="ＭＳ Ｐゴシック" charset="-128"/>
              </a:rPr>
              <a:t>		b. Occurs between 2 and 12 hours after death</a:t>
            </a:r>
            <a:endParaRPr lang="en-IN" altLang="en-US">
              <a:latin typeface="Times New Roman" charset="0"/>
              <a:ea typeface="ＭＳ Ｐゴシック" charset="-128"/>
            </a:endParaRPr>
          </a:p>
          <a:p>
            <a:r>
              <a:rPr lang="en-US" altLang="en-US">
                <a:latin typeface="Times New Roman" charset="0"/>
                <a:ea typeface="ＭＳ Ｐゴシック" charset="-128"/>
              </a:rPr>
              <a:t>	4. Putrefaction (or decomposition) of body tissues</a:t>
            </a:r>
            <a:endParaRPr lang="en-IN" altLang="en-US">
              <a:latin typeface="Times New Roman" charset="0"/>
              <a:ea typeface="ＭＳ Ｐゴシック" charset="-128"/>
            </a:endParaRPr>
          </a:p>
          <a:p>
            <a:r>
              <a:rPr lang="en-US" altLang="en-US">
                <a:latin typeface="Times New Roman" charset="0"/>
                <a:ea typeface="ＭＳ Ｐゴシック" charset="-128"/>
              </a:rPr>
              <a:t>		a. Depending on temperature conditions, occurs between 40 and 96 hours after death</a:t>
            </a:r>
            <a:endParaRPr lang="en-IN" altLang="en-US">
              <a:latin typeface="Times New Roman" charset="0"/>
              <a:ea typeface="ＭＳ Ｐゴシック"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EF33DB8-B1A6-F545-8AAF-F56460965835}" type="slidenum">
              <a:rPr lang="en-US" altLang="en-US" sz="1200"/>
              <a:pPr eaLnBrk="1" hangingPunct="1"/>
              <a:t>17</a:t>
            </a:fld>
            <a:endParaRPr lang="en-US" altLang="en-US" sz="1200"/>
          </a:p>
        </p:txBody>
      </p:sp>
    </p:spTree>
    <p:extLst>
      <p:ext uri="{BB962C8B-B14F-4D97-AF65-F5344CB8AC3E}">
        <p14:creationId xmlns:p14="http://schemas.microsoft.com/office/powerpoint/2010/main" val="1227784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D. Medical examiner cases</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Involvement of the medical examiner depends on the nature and scene of the death.</a:t>
            </a:r>
            <a:endParaRPr lang="en-IN" altLang="en-US">
              <a:latin typeface="Times New Roman" charset="0"/>
              <a:ea typeface="ＭＳ Ｐゴシック" charset="-128"/>
            </a:endParaRPr>
          </a:p>
          <a:p>
            <a:r>
              <a:rPr lang="en-US" altLang="en-US">
                <a:latin typeface="Times New Roman" charset="0"/>
                <a:ea typeface="ＭＳ Ｐゴシック" charset="-128"/>
              </a:rPr>
              <a:t>	2. In most states, the medical examiner, or the coroner in some states, must be notified in the following cases:</a:t>
            </a:r>
            <a:endParaRPr lang="en-IN" altLang="en-US">
              <a:latin typeface="Times New Roman" charset="0"/>
              <a:ea typeface="ＭＳ Ｐゴシック" charset="-128"/>
            </a:endParaRPr>
          </a:p>
          <a:p>
            <a:r>
              <a:rPr lang="en-US" altLang="en-US">
                <a:latin typeface="Times New Roman" charset="0"/>
                <a:ea typeface="ＭＳ Ｐゴシック" charset="-128"/>
              </a:rPr>
              <a:t>		a. The patient is dead on arrival (DOA) (sometimes called dead on scene [DOS])</a:t>
            </a:r>
            <a:endParaRPr lang="en-IN" altLang="en-US">
              <a:latin typeface="Times New Roman" charset="0"/>
              <a:ea typeface="ＭＳ Ｐゴシック" charset="-128"/>
            </a:endParaRPr>
          </a:p>
          <a:p>
            <a:r>
              <a:rPr lang="en-US" altLang="en-US">
                <a:latin typeface="Times New Roman" charset="0"/>
                <a:ea typeface="ＭＳ Ｐゴシック" charset="-128"/>
              </a:rPr>
              <a:t>		b. Death without previous medical care, or when the physician is unable to state the cause of death</a:t>
            </a:r>
            <a:endParaRPr lang="en-IN" altLang="en-US">
              <a:latin typeface="Times New Roman" charset="0"/>
              <a:ea typeface="ＭＳ Ｐゴシック" charset="-128"/>
            </a:endParaRPr>
          </a:p>
          <a:p>
            <a:r>
              <a:rPr lang="en-US" altLang="en-US">
                <a:latin typeface="Times New Roman" charset="0"/>
                <a:ea typeface="ＭＳ Ｐゴシック" charset="-128"/>
              </a:rPr>
              <a:t>		c. Suicide</a:t>
            </a:r>
            <a:endParaRPr lang="en-IN" altLang="en-US">
              <a:latin typeface="Times New Roman" charset="0"/>
              <a:ea typeface="ＭＳ Ｐゴシック" charset="-128"/>
            </a:endParaRPr>
          </a:p>
          <a:p>
            <a:r>
              <a:rPr lang="en-US" altLang="en-US">
                <a:latin typeface="Times New Roman" charset="0"/>
                <a:ea typeface="ＭＳ Ｐゴシック" charset="-128"/>
              </a:rPr>
              <a:t>		d. Violent death</a:t>
            </a:r>
            <a:endParaRPr lang="en-IN" altLang="en-US">
              <a:latin typeface="Times New Roman" charset="0"/>
              <a:ea typeface="ＭＳ Ｐゴシック" charset="-128"/>
            </a:endParaRPr>
          </a:p>
          <a:p>
            <a:r>
              <a:rPr lang="en-US" altLang="en-US">
                <a:latin typeface="Times New Roman" charset="0"/>
                <a:ea typeface="ＭＳ Ｐゴシック" charset="-128"/>
              </a:rPr>
              <a:t>		e. Known or suspected poisoning</a:t>
            </a:r>
            <a:endParaRPr lang="en-IN" altLang="en-US">
              <a:latin typeface="Times New Roman" charset="0"/>
              <a:ea typeface="ＭＳ Ｐゴシック" charset="-128"/>
            </a:endParaRPr>
          </a:p>
          <a:p>
            <a:r>
              <a:rPr lang="en-US" altLang="en-US">
                <a:latin typeface="Times New Roman" charset="0"/>
                <a:ea typeface="ＭＳ Ｐゴシック" charset="-128"/>
              </a:rPr>
              <a:t>		f. Death from accidents</a:t>
            </a:r>
            <a:endParaRPr lang="en-IN" altLang="en-US">
              <a:latin typeface="Times New Roman" charset="0"/>
              <a:ea typeface="ＭＳ Ｐゴシック" charset="-128"/>
            </a:endParaRPr>
          </a:p>
          <a:p>
            <a:r>
              <a:rPr lang="en-US" altLang="en-US">
                <a:latin typeface="Times New Roman" charset="0"/>
                <a:ea typeface="ＭＳ Ｐゴシック" charset="-128"/>
              </a:rPr>
              <a:t>		g. Suspicion of a criminal act</a:t>
            </a:r>
            <a:endParaRPr lang="en-IN" altLang="en-US">
              <a:latin typeface="Times New Roman" charset="0"/>
              <a:ea typeface="ＭＳ Ｐゴシック" charset="-128"/>
            </a:endParaRPr>
          </a:p>
          <a:p>
            <a:r>
              <a:rPr lang="en-US" altLang="en-US">
                <a:latin typeface="Times New Roman" charset="0"/>
                <a:ea typeface="ＭＳ Ｐゴシック" charset="-128"/>
              </a:rPr>
              <a:t>		h. Infant and child deaths</a:t>
            </a:r>
            <a:endParaRPr lang="en-IN" altLang="en-US">
              <a:latin typeface="Times New Roman" charset="0"/>
              <a:ea typeface="ＭＳ Ｐゴシック" charset="-128"/>
            </a:endParaRPr>
          </a:p>
          <a:p>
            <a:r>
              <a:rPr lang="en-US" altLang="en-US">
                <a:latin typeface="Times New Roman" charset="0"/>
                <a:ea typeface="ＭＳ Ｐゴシック" charset="-128"/>
              </a:rPr>
              <a:t>	3. Make every attempt to limit your disturbance of a scene involving a death.</a:t>
            </a:r>
            <a:endParaRPr lang="en-IN" altLang="en-US">
              <a:latin typeface="Times New Roman" charset="0"/>
              <a:ea typeface="ＭＳ Ｐゴシック" charset="-128"/>
            </a:endParaRPr>
          </a:p>
          <a:p>
            <a:r>
              <a:rPr lang="en-US" altLang="en-US">
                <a:latin typeface="Times New Roman" charset="0"/>
                <a:ea typeface="ＭＳ Ｐゴシック" charset="-128"/>
              </a:rPr>
              <a:t>	4. If emergency medical care has been initiated, be sure to carefully document what was done or found on scene.</a:t>
            </a:r>
            <a:endParaRPr lang="en-IN" altLang="en-US">
              <a:latin typeface="Times New Roman" charset="0"/>
              <a:ea typeface="ＭＳ Ｐゴシック" charset="-128"/>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C6FA894-6CD4-914B-8614-A76AC4B9503A}" type="slidenum">
              <a:rPr lang="en-US" altLang="en-US" sz="1200"/>
              <a:pPr eaLnBrk="1" hangingPunct="1"/>
              <a:t>18</a:t>
            </a:fld>
            <a:endParaRPr lang="en-US" altLang="en-US" sz="1200"/>
          </a:p>
        </p:txBody>
      </p:sp>
    </p:spTree>
    <p:extLst>
      <p:ext uri="{BB962C8B-B14F-4D97-AF65-F5344CB8AC3E}">
        <p14:creationId xmlns:p14="http://schemas.microsoft.com/office/powerpoint/2010/main" val="20792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VII. Special Situations</a:t>
            </a:r>
          </a:p>
          <a:p>
            <a:r>
              <a:rPr lang="en-US" altLang="en-US">
                <a:latin typeface="Times New Roman" charset="0"/>
                <a:ea typeface="ＭＳ Ｐゴシック" charset="-128"/>
              </a:rPr>
              <a:t>A. Organ donors</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Organ donors have expressed a wish to donate their organs.</a:t>
            </a:r>
            <a:endParaRPr lang="en-IN" altLang="en-US">
              <a:latin typeface="Times New Roman" charset="0"/>
              <a:ea typeface="ＭＳ Ｐゴシック" charset="-128"/>
            </a:endParaRPr>
          </a:p>
          <a:p>
            <a:r>
              <a:rPr lang="en-US" altLang="en-US">
                <a:latin typeface="Times New Roman" charset="0"/>
                <a:ea typeface="ＭＳ Ｐゴシック" charset="-128"/>
              </a:rPr>
              <a:t>	2. Consent is evidenced by information on a donor card or driver’s license.</a:t>
            </a:r>
            <a:endParaRPr lang="en-IN" altLang="en-US">
              <a:latin typeface="Times New Roman" charset="0"/>
              <a:ea typeface="ＭＳ Ｐゴシック" charset="-128"/>
            </a:endParaRPr>
          </a:p>
          <a:p>
            <a:r>
              <a:rPr lang="en-US" altLang="en-US">
                <a:latin typeface="Times New Roman" charset="0"/>
                <a:ea typeface="ＭＳ Ｐゴシック" charset="-128"/>
              </a:rPr>
              <a:t>	3. Treat potential organ donors the same as any other patient.</a:t>
            </a:r>
            <a:endParaRPr lang="en-IN" altLang="en-US">
              <a:latin typeface="Times New Roman" charset="0"/>
              <a:ea typeface="ＭＳ Ｐゴシック" charset="-128"/>
            </a:endParaRPr>
          </a:p>
          <a:p>
            <a:r>
              <a:rPr lang="en-US" altLang="en-US">
                <a:latin typeface="Times New Roman" charset="0"/>
                <a:ea typeface="ＭＳ Ｐゴシック" charset="-128"/>
              </a:rPr>
              <a:t>		a. Your priority is to save the patient’s life.</a:t>
            </a:r>
            <a:endParaRPr lang="en-IN" altLang="en-US">
              <a:latin typeface="Times New Roman" charset="0"/>
              <a:ea typeface="ＭＳ Ｐゴシック" charset="-128"/>
            </a:endParaRPr>
          </a:p>
          <a:p>
            <a:r>
              <a:rPr lang="en-US" altLang="en-US">
                <a:latin typeface="Times New Roman" charset="0"/>
                <a:ea typeface="ＭＳ Ｐゴシック" charset="-128"/>
              </a:rPr>
              <a:t>		b. Remember that organs need oxygen.</a:t>
            </a:r>
            <a:endParaRPr lang="en-IN" altLang="en-US">
              <a:latin typeface="Times New Roman" charset="0"/>
              <a:ea typeface="ＭＳ Ｐゴシック"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E9E0AE-297C-6D48-8EA0-EDCEACED9B34}" type="slidenum">
              <a:rPr lang="en-US" altLang="en-US" sz="1200"/>
              <a:pPr eaLnBrk="1" hangingPunct="1"/>
              <a:t>19</a:t>
            </a:fld>
            <a:endParaRPr lang="en-US" altLang="en-US" sz="1200"/>
          </a:p>
        </p:txBody>
      </p:sp>
    </p:spTree>
    <p:extLst>
      <p:ext uri="{BB962C8B-B14F-4D97-AF65-F5344CB8AC3E}">
        <p14:creationId xmlns:p14="http://schemas.microsoft.com/office/powerpoint/2010/main" val="71062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I. Introduction</a:t>
            </a:r>
          </a:p>
          <a:p>
            <a:r>
              <a:rPr lang="en-US" altLang="en-US">
                <a:latin typeface="Times New Roman" charset="0"/>
                <a:ea typeface="ＭＳ Ｐゴシック" charset="-128"/>
              </a:rPr>
              <a:t>A. A basic principle of emergency care is to do no further harm.</a:t>
            </a:r>
            <a:endParaRPr lang="en-IN" altLang="en-US" b="1">
              <a:latin typeface="Times New Roman" charset="0"/>
              <a:ea typeface="ＭＳ Ｐゴシック" charset="-128"/>
            </a:endParaRPr>
          </a:p>
          <a:p>
            <a:r>
              <a:rPr lang="en-US" altLang="en-US">
                <a:latin typeface="Times New Roman" charset="0"/>
                <a:ea typeface="ＭＳ Ｐゴシック" charset="-128"/>
              </a:rPr>
              <a:t>B. A health care provider usually avoids legal exposure if he or she acts:</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In good faith</a:t>
            </a:r>
            <a:endParaRPr lang="en-IN" altLang="en-US">
              <a:latin typeface="Times New Roman" charset="0"/>
              <a:ea typeface="ＭＳ Ｐゴシック" charset="-128"/>
            </a:endParaRPr>
          </a:p>
          <a:p>
            <a:r>
              <a:rPr lang="en-US" altLang="en-US">
                <a:latin typeface="Times New Roman" charset="0"/>
                <a:ea typeface="ＭＳ Ｐゴシック" charset="-128"/>
              </a:rPr>
              <a:t>	2. According to an appropriate standard of care</a:t>
            </a:r>
            <a:endParaRPr lang="en-IN" altLang="en-US">
              <a:latin typeface="Times New Roman" charset="0"/>
              <a:ea typeface="ＭＳ Ｐゴシック" charset="-128"/>
            </a:endParaRPr>
          </a:p>
          <a:p>
            <a:r>
              <a:rPr lang="en-US" altLang="en-US">
                <a:latin typeface="Times New Roman" charset="0"/>
                <a:ea typeface="ＭＳ Ｐゴシック" charset="-128"/>
              </a:rPr>
              <a:t>C. Providing competent emergency medical care that does not exceed your scope of practice and conforms with the standard of care taught to you will help you avoid civil and criminal actions.</a:t>
            </a:r>
            <a:endParaRPr lang="en-IN" altLang="en-US" b="1">
              <a:latin typeface="Times New Roman" charset="0"/>
              <a:ea typeface="ＭＳ Ｐゴシック" charset="-128"/>
            </a:endParaRPr>
          </a:p>
          <a:p>
            <a:r>
              <a:rPr lang="en-US" altLang="en-US">
                <a:latin typeface="Times New Roman" charset="0"/>
                <a:ea typeface="ＭＳ Ｐゴシック" charset="-128"/>
              </a:rPr>
              <a:t>D. Even when emergency medical care is properly rendered, sometimes you may be sued by a patient seeking monetary compensation.</a:t>
            </a:r>
            <a:endParaRPr lang="en-IN" altLang="en-US" b="1">
              <a:latin typeface="Times New Roman" charset="0"/>
              <a:ea typeface="ＭＳ Ｐゴシック"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B61D186-7C15-7F4A-A226-F907A15C1345}" type="slidenum">
              <a:rPr lang="en-US" altLang="en-US" sz="1200"/>
              <a:pPr eaLnBrk="1" hangingPunct="1"/>
              <a:t>2</a:t>
            </a:fld>
            <a:endParaRPr lang="en-US" altLang="en-US" sz="1200"/>
          </a:p>
        </p:txBody>
      </p:sp>
    </p:spTree>
    <p:extLst>
      <p:ext uri="{BB962C8B-B14F-4D97-AF65-F5344CB8AC3E}">
        <p14:creationId xmlns:p14="http://schemas.microsoft.com/office/powerpoint/2010/main" val="166754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B. Medical identification insignia</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Bracelet, necklace, keychain, or card indicating DNR order, allergies, or other serious medical condition that may be helpful in assessing and treating this patient</a:t>
            </a:r>
            <a:endParaRPr lang="en-IN" altLang="en-US">
              <a:latin typeface="Times New Roman" charset="0"/>
              <a:ea typeface="ＭＳ Ｐゴシック" charset="-128"/>
            </a:endParaRPr>
          </a:p>
          <a:p>
            <a:r>
              <a:rPr lang="en-US" altLang="en-US">
                <a:latin typeface="Times New Roman" charset="0"/>
                <a:ea typeface="ＭＳ Ｐゴシック" charset="-128"/>
              </a:rPr>
              <a:t>	2. Some patients wear medical bracelets containing a USB flash drive.</a:t>
            </a:r>
            <a:endParaRPr lang="en-IN" altLang="en-US">
              <a:latin typeface="Times New Roman" charset="0"/>
              <a:ea typeface="ＭＳ Ｐゴシック" charset="-128"/>
            </a:endParaRPr>
          </a:p>
          <a:p>
            <a:r>
              <a:rPr lang="en-US" altLang="en-US">
                <a:latin typeface="Times New Roman" charset="0"/>
                <a:ea typeface="ＭＳ Ｐゴシック" charset="-128"/>
              </a:rPr>
              <a:t>		a. Often stored as a PDF file that can be read on most computers</a:t>
            </a:r>
            <a:endParaRPr lang="en-IN" altLang="en-US">
              <a:latin typeface="Times New Roman" charset="0"/>
              <a:ea typeface="ＭＳ Ｐゴシック" charset="-128"/>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E0C1880-1AC3-A74D-A8BA-D2B3A39D11D8}" type="slidenum">
              <a:rPr lang="en-US" altLang="en-US" sz="1200"/>
              <a:pPr eaLnBrk="1" hangingPunct="1"/>
              <a:t>20</a:t>
            </a:fld>
            <a:endParaRPr lang="en-US" altLang="en-US" sz="1200"/>
          </a:p>
        </p:txBody>
      </p:sp>
    </p:spTree>
    <p:extLst>
      <p:ext uri="{BB962C8B-B14F-4D97-AF65-F5344CB8AC3E}">
        <p14:creationId xmlns:p14="http://schemas.microsoft.com/office/powerpoint/2010/main" val="1309746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VIII. Scope of Practice</a:t>
            </a:r>
          </a:p>
          <a:p>
            <a:r>
              <a:rPr lang="en-US" altLang="en-US">
                <a:latin typeface="Times New Roman" charset="0"/>
                <a:ea typeface="ＭＳ Ｐゴシック" charset="-128"/>
              </a:rPr>
              <a:t>A. Outlines the care you are able to provide</a:t>
            </a:r>
            <a:endParaRPr lang="en-IN" altLang="en-US" b="1">
              <a:latin typeface="Times New Roman" charset="0"/>
              <a:ea typeface="ＭＳ Ｐゴシック" charset="-128"/>
            </a:endParaRPr>
          </a:p>
          <a:p>
            <a:r>
              <a:rPr lang="en-US" altLang="en-US">
                <a:latin typeface="Times New Roman" charset="0"/>
                <a:ea typeface="ＭＳ Ｐゴシック" charset="-128"/>
              </a:rPr>
              <a:t>B. Usually defined by state law</a:t>
            </a:r>
            <a:endParaRPr lang="en-IN" altLang="en-US" b="1">
              <a:latin typeface="Times New Roman" charset="0"/>
              <a:ea typeface="ＭＳ Ｐゴシック" charset="-128"/>
            </a:endParaRPr>
          </a:p>
          <a:p>
            <a:r>
              <a:rPr lang="en-US" altLang="en-US">
                <a:latin typeface="Times New Roman" charset="0"/>
                <a:ea typeface="ＭＳ Ｐゴシック" charset="-128"/>
              </a:rPr>
              <a:t>C. The medical director further defines the scope of practice by developing protocols or standing orders.</a:t>
            </a:r>
            <a:endParaRPr lang="en-IN" altLang="en-US" b="1">
              <a:latin typeface="Times New Roman" charset="0"/>
              <a:ea typeface="ＭＳ Ｐゴシック" charset="-128"/>
            </a:endParaRPr>
          </a:p>
          <a:p>
            <a:r>
              <a:rPr lang="en-US" altLang="en-US">
                <a:latin typeface="Times New Roman" charset="0"/>
                <a:ea typeface="ＭＳ Ｐゴシック" charset="-128"/>
              </a:rPr>
              <a:t>D. Authorization to provide care is given by medical director via:</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Telephone or radio (online)</a:t>
            </a:r>
            <a:endParaRPr lang="en-IN" altLang="en-US">
              <a:latin typeface="Times New Roman" charset="0"/>
              <a:ea typeface="ＭＳ Ｐゴシック" charset="-128"/>
            </a:endParaRPr>
          </a:p>
          <a:p>
            <a:r>
              <a:rPr lang="en-US" altLang="en-US">
                <a:latin typeface="Times New Roman" charset="0"/>
                <a:ea typeface="ＭＳ Ｐゴシック" charset="-128"/>
              </a:rPr>
              <a:t>	2. Standing orders or protocols (off-line)</a:t>
            </a:r>
            <a:endParaRPr lang="en-IN" altLang="en-US">
              <a:latin typeface="Times New Roman" charset="0"/>
              <a:ea typeface="ＭＳ Ｐゴシック" charset="-128"/>
            </a:endParaRPr>
          </a:p>
          <a:p>
            <a:r>
              <a:rPr lang="en-US" altLang="en-US">
                <a:latin typeface="Times New Roman" charset="0"/>
                <a:ea typeface="ＭＳ Ｐゴシック" charset="-128"/>
              </a:rPr>
              <a:t>E. Exceeding your scope of practice may be considered negligence.</a:t>
            </a:r>
            <a:endParaRPr lang="en-IN" altLang="en-US" b="1">
              <a:latin typeface="Times New Roman" charset="0"/>
              <a:ea typeface="ＭＳ Ｐゴシック" charset="-128"/>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40BD38-6C12-FC4C-9CF0-7614D48409B8}" type="slidenum">
              <a:rPr lang="en-US" altLang="en-US" sz="1200"/>
              <a:pPr eaLnBrk="1" hangingPunct="1"/>
              <a:t>21</a:t>
            </a:fld>
            <a:endParaRPr lang="en-US" altLang="en-US" sz="1200"/>
          </a:p>
        </p:txBody>
      </p:sp>
    </p:spTree>
    <p:extLst>
      <p:ext uri="{BB962C8B-B14F-4D97-AF65-F5344CB8AC3E}">
        <p14:creationId xmlns:p14="http://schemas.microsoft.com/office/powerpoint/2010/main" val="1204951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IX. Standards of Care</a:t>
            </a:r>
          </a:p>
          <a:p>
            <a:r>
              <a:rPr lang="en-US" altLang="en-US">
                <a:latin typeface="Times New Roman" charset="0"/>
                <a:ea typeface="ＭＳ Ｐゴシック" charset="-128"/>
              </a:rPr>
              <a:t>A. The manner in which you must act or behave is called a standard of care.</a:t>
            </a:r>
            <a:endParaRPr lang="en-IN" altLang="en-US" b="1">
              <a:latin typeface="Times New Roman" charset="0"/>
              <a:ea typeface="ＭＳ Ｐゴシック" charset="-128"/>
            </a:endParaRPr>
          </a:p>
          <a:p>
            <a:r>
              <a:rPr lang="en-US" altLang="en-US">
                <a:latin typeface="Times New Roman" charset="0"/>
                <a:ea typeface="ＭＳ Ｐゴシック" charset="-128"/>
              </a:rPr>
              <a:t>B. It is defined as how a person with similar training would act under similar circumstances.</a:t>
            </a:r>
            <a:endParaRPr lang="en-IN" altLang="en-US" b="1">
              <a:latin typeface="Times New Roman" charset="0"/>
              <a:ea typeface="ＭＳ Ｐゴシック" charset="-128"/>
            </a:endParaRPr>
          </a:p>
          <a:p>
            <a:r>
              <a:rPr lang="en-US" altLang="en-US">
                <a:latin typeface="Times New Roman" charset="0"/>
                <a:ea typeface="ＭＳ Ｐゴシック" charset="-128"/>
              </a:rPr>
              <a:t>C. The standard of care is established in many ways:</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Standards imposed by local custom</a:t>
            </a:r>
            <a:endParaRPr lang="en-IN" altLang="en-US">
              <a:latin typeface="Times New Roman" charset="0"/>
              <a:ea typeface="ＭＳ Ｐゴシック" charset="-128"/>
            </a:endParaRPr>
          </a:p>
          <a:p>
            <a:r>
              <a:rPr lang="en-US" altLang="en-US">
                <a:latin typeface="Times New Roman" charset="0"/>
                <a:ea typeface="ＭＳ Ｐゴシック" charset="-128"/>
              </a:rPr>
              <a:t>		a. How a reasonably prudent person with similar training and experience would act under similar circumstances, with similar equipment, and in the same or similar place</a:t>
            </a:r>
            <a:endParaRPr lang="en-IN" altLang="en-US">
              <a:latin typeface="Times New Roman" charset="0"/>
              <a:ea typeface="ＭＳ Ｐゴシック" charset="-128"/>
            </a:endParaRPr>
          </a:p>
          <a:p>
            <a:r>
              <a:rPr lang="en-US" altLang="en-US">
                <a:latin typeface="Times New Roman" charset="0"/>
                <a:ea typeface="ＭＳ Ｐゴシック" charset="-128"/>
              </a:rPr>
              <a:t>	2. Standards imposed by law</a:t>
            </a:r>
            <a:endParaRPr lang="en-IN" altLang="en-US">
              <a:latin typeface="Times New Roman" charset="0"/>
              <a:ea typeface="ＭＳ Ｐゴシック" charset="-128"/>
            </a:endParaRPr>
          </a:p>
          <a:p>
            <a:r>
              <a:rPr lang="en-US" altLang="en-US">
                <a:latin typeface="Times New Roman" charset="0"/>
                <a:ea typeface="ＭＳ Ｐゴシック" charset="-128"/>
              </a:rPr>
              <a:t>		a. Standards of emergency medical care may be imposed by statutes, ordinances, administrative regulation, or case law.</a:t>
            </a:r>
            <a:endParaRPr lang="en-IN" altLang="en-US">
              <a:latin typeface="Times New Roman" charset="0"/>
              <a:ea typeface="ＭＳ Ｐゴシック" charset="-128"/>
            </a:endParaRPr>
          </a:p>
          <a:p>
            <a:r>
              <a:rPr lang="en-US" altLang="en-US">
                <a:latin typeface="Times New Roman" charset="0"/>
                <a:ea typeface="ＭＳ Ｐゴシック" charset="-128"/>
              </a:rPr>
              <a:t>		b. Become familiar with the particular legal standards in your state.</a:t>
            </a:r>
            <a:endParaRPr lang="en-IN" altLang="en-US">
              <a:latin typeface="Times New Roman" charset="0"/>
              <a:ea typeface="ＭＳ Ｐゴシック" charset="-128"/>
            </a:endParaRPr>
          </a:p>
          <a:p>
            <a:r>
              <a:rPr lang="en-US" altLang="en-US">
                <a:latin typeface="Times New Roman" charset="0"/>
                <a:ea typeface="ＭＳ Ｐゴシック" charset="-128"/>
              </a:rPr>
              <a:t>	3. Professional or institutional standards</a:t>
            </a:r>
            <a:endParaRPr lang="en-IN" altLang="en-US">
              <a:latin typeface="Times New Roman" charset="0"/>
              <a:ea typeface="ＭＳ Ｐゴシック" charset="-128"/>
            </a:endParaRPr>
          </a:p>
          <a:p>
            <a:r>
              <a:rPr lang="en-US" altLang="en-US">
                <a:latin typeface="Times New Roman" charset="0"/>
                <a:ea typeface="ＭＳ Ｐゴシック" charset="-128"/>
              </a:rPr>
              <a:t>		a. Recommendations published by organizations and societies that are involved in emergency medical care—for example, the American Heart Association’s standard for BLS and CPR</a:t>
            </a:r>
            <a:endParaRPr lang="en-IN" altLang="en-US">
              <a:latin typeface="Times New Roman" charset="0"/>
              <a:ea typeface="ＭＳ Ｐゴシック" charset="-128"/>
            </a:endParaRPr>
          </a:p>
          <a:p>
            <a:r>
              <a:rPr lang="en-US" altLang="en-US">
                <a:latin typeface="Times New Roman" charset="0"/>
                <a:ea typeface="ＭＳ Ｐゴシック" charset="-128"/>
              </a:rPr>
              <a:t>		b. Specific rules and procedures of your EMS agency</a:t>
            </a:r>
            <a:endParaRPr lang="en-IN" altLang="en-US">
              <a:latin typeface="Times New Roman" charset="0"/>
              <a:ea typeface="ＭＳ Ｐゴシック" charset="-128"/>
            </a:endParaRPr>
          </a:p>
          <a:p>
            <a:r>
              <a:rPr lang="en-US" altLang="en-US">
                <a:latin typeface="Times New Roman" charset="0"/>
                <a:ea typeface="ＭＳ Ｐゴシック" charset="-128"/>
              </a:rPr>
              <a:t>	4. Standards imposed by textbooks</a:t>
            </a:r>
            <a:endParaRPr lang="en-IN" altLang="en-US">
              <a:latin typeface="Times New Roman" charset="0"/>
              <a:ea typeface="ＭＳ Ｐゴシック" charset="-128"/>
            </a:endParaRPr>
          </a:p>
          <a:p>
            <a:r>
              <a:rPr lang="en-US" altLang="en-US">
                <a:latin typeface="Times New Roman" charset="0"/>
                <a:ea typeface="ＭＳ Ｐゴシック" charset="-128"/>
              </a:rPr>
              <a:t>		a. Most textbooks follow the standards established by the National Highway Traffic Safety Administration (NHTSA) and contribute to the EMT’s standard of care.</a:t>
            </a:r>
            <a:endParaRPr lang="en-IN" altLang="en-US">
              <a:latin typeface="Times New Roman" charset="0"/>
              <a:ea typeface="ＭＳ Ｐゴシック" charset="-128"/>
            </a:endParaRPr>
          </a:p>
          <a:p>
            <a:r>
              <a:rPr lang="en-US" altLang="en-US">
                <a:latin typeface="Times New Roman" charset="0"/>
                <a:ea typeface="ＭＳ Ｐゴシック" charset="-128"/>
              </a:rPr>
              <a:t>		b. Local protocols may differ. Always follow local protocols.</a:t>
            </a:r>
            <a:endParaRPr lang="en-IN" altLang="en-US">
              <a:latin typeface="Times New Roman" charset="0"/>
              <a:ea typeface="ＭＳ Ｐゴシック" charset="-128"/>
            </a:endParaRPr>
          </a:p>
          <a:p>
            <a:r>
              <a:rPr lang="en-US" altLang="en-US">
                <a:latin typeface="Times New Roman" charset="0"/>
                <a:ea typeface="ＭＳ Ｐゴシック" charset="-128"/>
              </a:rPr>
              <a:t>	5. Standards imposed by states</a:t>
            </a:r>
            <a:endParaRPr lang="en-IN" altLang="en-US">
              <a:latin typeface="Times New Roman" charset="0"/>
              <a:ea typeface="ＭＳ Ｐゴシック" charset="-128"/>
            </a:endParaRPr>
          </a:p>
          <a:p>
            <a:r>
              <a:rPr lang="en-US" altLang="en-US">
                <a:latin typeface="Times New Roman" charset="0"/>
                <a:ea typeface="ＭＳ Ｐゴシック" charset="-128"/>
              </a:rPr>
              <a:t>		a. Medical Practices Act</a:t>
            </a:r>
            <a:endParaRPr lang="en-IN" altLang="en-US">
              <a:latin typeface="Times New Roman" charset="0"/>
              <a:ea typeface="ＭＳ Ｐゴシック" charset="-128"/>
            </a:endParaRPr>
          </a:p>
          <a:p>
            <a:r>
              <a:rPr lang="en-US" altLang="en-US">
                <a:latin typeface="Times New Roman" charset="0"/>
                <a:ea typeface="ＭＳ Ｐゴシック" charset="-128"/>
              </a:rPr>
              <a:t>			i. In some states, the EMT is exempt from the licensure requirements of the Medical Practices Act</a:t>
            </a:r>
            <a:endParaRPr lang="en-IN" altLang="en-US">
              <a:latin typeface="Times New Roman" charset="0"/>
              <a:ea typeface="ＭＳ Ｐゴシック" charset="-128"/>
            </a:endParaRPr>
          </a:p>
          <a:p>
            <a:r>
              <a:rPr lang="en-US" altLang="en-US">
                <a:latin typeface="Times New Roman" charset="0"/>
                <a:ea typeface="ＭＳ Ｐゴシック" charset="-128"/>
              </a:rPr>
              <a:t>		b. Certification and licensure</a:t>
            </a:r>
            <a:endParaRPr lang="en-IN" altLang="en-US">
              <a:latin typeface="Times New Roman" charset="0"/>
              <a:ea typeface="ＭＳ Ｐゴシック" charset="-128"/>
            </a:endParaRPr>
          </a:p>
          <a:p>
            <a:r>
              <a:rPr lang="en-US" altLang="en-US">
                <a:latin typeface="Times New Roman" charset="0"/>
                <a:ea typeface="ＭＳ Ｐゴシック" charset="-128"/>
              </a:rPr>
              <a:t>			i. Credentialing is an established process to determine the qualifications necessary to be allowed to practice a particular profession, or to function as an organization</a:t>
            </a:r>
            <a:endParaRPr lang="en-IN" altLang="en-US">
              <a:latin typeface="Times New Roman" charset="0"/>
              <a:ea typeface="ＭＳ Ｐゴシック" charset="-128"/>
            </a:endParaRPr>
          </a:p>
          <a:p>
            <a:r>
              <a:rPr lang="en-US" altLang="en-US">
                <a:latin typeface="Times New Roman" charset="0"/>
                <a:ea typeface="ＭＳ Ｐゴシック" charset="-128"/>
              </a:rPr>
              <a:t>			ii. EMTs may be licensed or certified.</a:t>
            </a:r>
            <a:endParaRPr lang="en-IN" altLang="en-US">
              <a:latin typeface="Times New Roman" charset="0"/>
              <a:ea typeface="ＭＳ Ｐゴシック" charset="-128"/>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A11ADD3-7292-D541-BB03-69A5E39CB207}" type="slidenum">
              <a:rPr lang="en-US" altLang="en-US" sz="1200"/>
              <a:pPr eaLnBrk="1" hangingPunct="1"/>
              <a:t>22</a:t>
            </a:fld>
            <a:endParaRPr lang="en-US" altLang="en-US" sz="1200"/>
          </a:p>
        </p:txBody>
      </p:sp>
    </p:spTree>
    <p:extLst>
      <p:ext uri="{BB962C8B-B14F-4D97-AF65-F5344CB8AC3E}">
        <p14:creationId xmlns:p14="http://schemas.microsoft.com/office/powerpoint/2010/main" val="846733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a:t>
            </a:r>
          </a:p>
          <a:p>
            <a:endParaRPr lang="en-US" altLang="en-US">
              <a:latin typeface="Times New Roman" charset="0"/>
              <a:ea typeface="ＭＳ Ｐゴシック" charset="-128"/>
            </a:endParaRPr>
          </a:p>
          <a:p>
            <a:r>
              <a:rPr lang="en-US" altLang="en-US">
                <a:latin typeface="Times New Roman" charset="0"/>
                <a:ea typeface="ＭＳ Ｐゴシック" charset="-128"/>
              </a:rPr>
              <a:t>X. Duty to Act</a:t>
            </a:r>
          </a:p>
          <a:p>
            <a:r>
              <a:rPr lang="en-US" altLang="en-US">
                <a:latin typeface="Times New Roman" charset="0"/>
                <a:ea typeface="ＭＳ Ｐゴシック" charset="-128"/>
              </a:rPr>
              <a:t>A. Duty to act is an individual’s responsibility to provide patient care.</a:t>
            </a:r>
            <a:endParaRPr lang="en-IN" altLang="en-US" b="1">
              <a:latin typeface="Times New Roman" charset="0"/>
              <a:ea typeface="ＭＳ Ｐゴシック" charset="-128"/>
            </a:endParaRPr>
          </a:p>
          <a:p>
            <a:r>
              <a:rPr lang="en-US" altLang="en-US">
                <a:latin typeface="Times New Roman" charset="0"/>
                <a:ea typeface="ＭＳ Ｐゴシック" charset="-128"/>
              </a:rPr>
              <a:t>B. Once your ambulance responds to a call or treatment is begun, you have a legal duty to act.</a:t>
            </a:r>
            <a:endParaRPr lang="en-IN" altLang="en-US" b="1">
              <a:latin typeface="Times New Roman" charset="0"/>
              <a:ea typeface="ＭＳ Ｐゴシック" charset="-128"/>
            </a:endParaRPr>
          </a:p>
          <a:p>
            <a:r>
              <a:rPr lang="en-US" altLang="en-US">
                <a:latin typeface="Times New Roman" charset="0"/>
                <a:ea typeface="ＭＳ Ｐゴシック" charset="-128"/>
              </a:rPr>
              <a:t>C. In most cases, if you are off duty and come upon a crash, you are not legally obligated to stop and assist patients. Know your local laws and policies pertaining to your duty to act.</a:t>
            </a:r>
            <a:endParaRPr lang="en-IN" altLang="en-US" b="1">
              <a:latin typeface="Times New Roman" charset="0"/>
              <a:ea typeface="ＭＳ Ｐゴシック"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F2C9952-10B5-F049-BE8A-3A1EAE7D1AE4}" type="slidenum">
              <a:rPr lang="en-US" altLang="en-US" sz="1200"/>
              <a:pPr eaLnBrk="1" hangingPunct="1"/>
              <a:t>23</a:t>
            </a:fld>
            <a:endParaRPr lang="en-US" altLang="en-US" sz="1200"/>
          </a:p>
        </p:txBody>
      </p:sp>
    </p:spTree>
    <p:extLst>
      <p:ext uri="{BB962C8B-B14F-4D97-AF65-F5344CB8AC3E}">
        <p14:creationId xmlns:p14="http://schemas.microsoft.com/office/powerpoint/2010/main" val="1816852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XI. Negligence</a:t>
            </a:r>
          </a:p>
          <a:p>
            <a:r>
              <a:rPr lang="en-US" altLang="en-US">
                <a:latin typeface="Times New Roman" charset="0"/>
                <a:ea typeface="ＭＳ Ｐゴシック" charset="-128"/>
              </a:rPr>
              <a:t>A. Negligence is the failure to provide the same care that a person with similar training would provide in the same or similar situation.</a:t>
            </a:r>
            <a:endParaRPr lang="en-IN" altLang="en-US" b="1">
              <a:latin typeface="Times New Roman" charset="0"/>
              <a:ea typeface="ＭＳ Ｐゴシック" charset="-128"/>
            </a:endParaRPr>
          </a:p>
          <a:p>
            <a:r>
              <a:rPr lang="en-US" altLang="en-US">
                <a:latin typeface="Times New Roman" charset="0"/>
                <a:ea typeface="ＭＳ Ｐゴシック" charset="-128"/>
              </a:rPr>
              <a:t>B. All four of the following factors must be present for the legal doctrine of negligence to apply:</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Duty</a:t>
            </a:r>
            <a:endParaRPr lang="en-IN" altLang="en-US">
              <a:latin typeface="Times New Roman" charset="0"/>
              <a:ea typeface="ＭＳ Ｐゴシック" charset="-128"/>
            </a:endParaRPr>
          </a:p>
          <a:p>
            <a:r>
              <a:rPr lang="en-US" altLang="en-US">
                <a:latin typeface="Times New Roman" charset="0"/>
                <a:ea typeface="ＭＳ Ｐゴシック" charset="-128"/>
              </a:rPr>
              <a:t>		a. The EMT had an obligation to provide care.</a:t>
            </a:r>
            <a:endParaRPr lang="en-IN" altLang="en-US">
              <a:latin typeface="Times New Roman" charset="0"/>
              <a:ea typeface="ＭＳ Ｐゴシック" charset="-128"/>
            </a:endParaRPr>
          </a:p>
          <a:p>
            <a:r>
              <a:rPr lang="en-US" altLang="en-US">
                <a:latin typeface="Times New Roman" charset="0"/>
                <a:ea typeface="ＭＳ Ｐゴシック" charset="-128"/>
              </a:rPr>
              <a:t>	2. Breach of duty</a:t>
            </a:r>
            <a:endParaRPr lang="en-IN" altLang="en-US">
              <a:latin typeface="Times New Roman" charset="0"/>
              <a:ea typeface="ＭＳ Ｐゴシック" charset="-128"/>
            </a:endParaRPr>
          </a:p>
          <a:p>
            <a:r>
              <a:rPr lang="en-US" altLang="en-US">
                <a:latin typeface="Times New Roman" charset="0"/>
                <a:ea typeface="ＭＳ Ｐゴシック" charset="-128"/>
              </a:rPr>
              <a:t>		a. The EMT did not act within an expected and reasonable standard of care.</a:t>
            </a:r>
            <a:endParaRPr lang="en-IN" altLang="en-US">
              <a:latin typeface="Times New Roman" charset="0"/>
              <a:ea typeface="ＭＳ Ｐゴシック" charset="-128"/>
            </a:endParaRPr>
          </a:p>
          <a:p>
            <a:r>
              <a:rPr lang="en-US" altLang="en-US">
                <a:latin typeface="Times New Roman" charset="0"/>
                <a:ea typeface="ＭＳ Ｐゴシック" charset="-128"/>
              </a:rPr>
              <a:t>	3. Damages</a:t>
            </a:r>
            <a:endParaRPr lang="en-IN" altLang="en-US">
              <a:latin typeface="Times New Roman" charset="0"/>
              <a:ea typeface="ＭＳ Ｐゴシック" charset="-128"/>
            </a:endParaRPr>
          </a:p>
          <a:p>
            <a:r>
              <a:rPr lang="en-US" altLang="en-US">
                <a:latin typeface="Times New Roman" charset="0"/>
                <a:ea typeface="ＭＳ Ｐゴシック" charset="-128"/>
              </a:rPr>
              <a:t>		a. A patient is physically or psychologically harmed in some noticeable way.</a:t>
            </a:r>
            <a:endParaRPr lang="en-IN" altLang="en-US">
              <a:latin typeface="Times New Roman" charset="0"/>
              <a:ea typeface="ＭＳ Ｐゴシック" charset="-128"/>
            </a:endParaRPr>
          </a:p>
          <a:p>
            <a:r>
              <a:rPr lang="en-US" altLang="en-US">
                <a:latin typeface="Times New Roman" charset="0"/>
                <a:ea typeface="ＭＳ Ｐゴシック" charset="-128"/>
              </a:rPr>
              <a:t>	4. Causation</a:t>
            </a:r>
            <a:endParaRPr lang="en-IN" altLang="en-US">
              <a:latin typeface="Times New Roman" charset="0"/>
              <a:ea typeface="ＭＳ Ｐゴシック" charset="-128"/>
            </a:endParaRPr>
          </a:p>
          <a:p>
            <a:r>
              <a:rPr lang="en-US" altLang="en-US">
                <a:latin typeface="Times New Roman" charset="0"/>
                <a:ea typeface="ＭＳ Ｐゴシック" charset="-128"/>
              </a:rPr>
              <a:t>		a. A cause-and-effect relationship exists between a breach of duty and the damages suffered by the patient.</a:t>
            </a:r>
            <a:endParaRPr lang="en-IN" altLang="en-US">
              <a:latin typeface="Times New Roman" charset="0"/>
              <a:ea typeface="ＭＳ Ｐゴシック"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E6963E-B0CF-4041-BAFD-0FF5C2E87D7B}" type="slidenum">
              <a:rPr lang="en-US" altLang="en-US" sz="1200"/>
              <a:pPr eaLnBrk="1" hangingPunct="1"/>
              <a:t>24</a:t>
            </a:fld>
            <a:endParaRPr lang="en-US" altLang="en-US" sz="1200"/>
          </a:p>
        </p:txBody>
      </p:sp>
    </p:spTree>
    <p:extLst>
      <p:ext uri="{BB962C8B-B14F-4D97-AF65-F5344CB8AC3E}">
        <p14:creationId xmlns:p14="http://schemas.microsoft.com/office/powerpoint/2010/main" val="768259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XII. Abandonment</a:t>
            </a:r>
          </a:p>
          <a:p>
            <a:r>
              <a:rPr lang="en-US" altLang="en-US">
                <a:latin typeface="Times New Roman" charset="0"/>
                <a:ea typeface="ＭＳ Ｐゴシック" charset="-128"/>
              </a:rPr>
              <a:t>A. Abandonment is the unilateral termination of care by the EMT without the patient’s consent and without making any provisions for care to be continued by a medical professional who is competent to provide care for the patient.</a:t>
            </a:r>
            <a:endParaRPr lang="en-IN" altLang="en-US" b="1">
              <a:latin typeface="Times New Roman" charset="0"/>
              <a:ea typeface="ＭＳ Ｐゴシック" charset="-128"/>
            </a:endParaRPr>
          </a:p>
          <a:p>
            <a:r>
              <a:rPr lang="en-US" altLang="en-US">
                <a:latin typeface="Times New Roman" charset="0"/>
                <a:ea typeface="ＭＳ Ｐゴシック" charset="-128"/>
              </a:rPr>
              <a:t>B. Once care is started, you have assumed a duty to act that must continue until an equally competent EMS provider assumes responsibility.</a:t>
            </a:r>
            <a:endParaRPr lang="en-IN" altLang="en-US" b="1">
              <a:latin typeface="Times New Roman" charset="0"/>
              <a:ea typeface="ＭＳ Ｐゴシック" charset="-128"/>
            </a:endParaRPr>
          </a:p>
          <a:p>
            <a:r>
              <a:rPr lang="en-US" altLang="en-US">
                <a:latin typeface="Times New Roman" charset="0"/>
                <a:ea typeface="ＭＳ Ｐゴシック" charset="-128"/>
              </a:rPr>
              <a:t>C. Abandonment may take place at the scene or in the emergency department where you are dropping off your patient.</a:t>
            </a:r>
            <a:endParaRPr lang="en-IN" altLang="en-US" b="1">
              <a:latin typeface="Times New Roman" charset="0"/>
              <a:ea typeface="ＭＳ Ｐゴシック" charset="-128"/>
            </a:endParaRPr>
          </a:p>
          <a:p>
            <a:r>
              <a:rPr lang="en-US" altLang="en-US">
                <a:latin typeface="Times New Roman" charset="0"/>
                <a:ea typeface="ＭＳ Ｐゴシック" charset="-128"/>
              </a:rPr>
              <a:t>	1. Obtain a signature on the patient care record from the person accepting transfer of care at the hospital.</a:t>
            </a:r>
            <a:endParaRPr lang="en-IN" altLang="en-US" b="1">
              <a:latin typeface="Times New Roman" charset="0"/>
              <a:ea typeface="ＭＳ Ｐゴシック"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C7A8E4-AC35-B94F-9317-6DABF2206224}" type="slidenum">
              <a:rPr lang="en-US" altLang="en-US" sz="1200"/>
              <a:pPr eaLnBrk="1" hangingPunct="1"/>
              <a:t>25</a:t>
            </a:fld>
            <a:endParaRPr lang="en-US" altLang="en-US" sz="1200"/>
          </a:p>
        </p:txBody>
      </p:sp>
    </p:spTree>
    <p:extLst>
      <p:ext uri="{BB962C8B-B14F-4D97-AF65-F5344CB8AC3E}">
        <p14:creationId xmlns:p14="http://schemas.microsoft.com/office/powerpoint/2010/main" val="1468856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XIII. Assault and Battery, and Kidnapping</a:t>
            </a:r>
          </a:p>
          <a:p>
            <a:r>
              <a:rPr lang="en-US" altLang="en-US">
                <a:latin typeface="Times New Roman" charset="0"/>
                <a:ea typeface="ＭＳ Ｐゴシック" charset="-128"/>
              </a:rPr>
              <a:t>A. Assault: unlawfully placing a person in fear of immediate bodily harm</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Includes threatening to restrain a patient who does not want to be transported</a:t>
            </a:r>
            <a:endParaRPr lang="en-IN" altLang="en-US">
              <a:latin typeface="Times New Roman" charset="0"/>
              <a:ea typeface="ＭＳ Ｐゴシック" charset="-128"/>
            </a:endParaRPr>
          </a:p>
          <a:p>
            <a:r>
              <a:rPr lang="en-US" altLang="en-US">
                <a:latin typeface="Times New Roman" charset="0"/>
                <a:ea typeface="ＭＳ Ｐゴシック" charset="-128"/>
              </a:rPr>
              <a:t>B. Battery: unlawfully touching a person</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Includes providing emergency care without consent</a:t>
            </a:r>
            <a:endParaRPr lang="en-IN" altLang="en-US">
              <a:latin typeface="Times New Roman" charset="0"/>
              <a:ea typeface="ＭＳ Ｐゴシック" charset="-128"/>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054525B-5C40-4544-A200-4F8B889B07DD}" type="slidenum">
              <a:rPr lang="en-US" altLang="en-US" sz="1200"/>
              <a:pPr eaLnBrk="1" hangingPunct="1"/>
              <a:t>26</a:t>
            </a:fld>
            <a:endParaRPr lang="en-US" altLang="en-US" sz="1200"/>
          </a:p>
        </p:txBody>
      </p:sp>
    </p:spTree>
    <p:extLst>
      <p:ext uri="{BB962C8B-B14F-4D97-AF65-F5344CB8AC3E}">
        <p14:creationId xmlns:p14="http://schemas.microsoft.com/office/powerpoint/2010/main" val="1752354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C. Kidnapping: seizing, confining, abducting, or carrying away by force</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Could include a situation where a patient is transported against his or her will</a:t>
            </a:r>
            <a:endParaRPr lang="en-IN" altLang="en-US">
              <a:latin typeface="Times New Roman" charset="0"/>
              <a:ea typeface="ＭＳ Ｐゴシック" charset="-128"/>
            </a:endParaRPr>
          </a:p>
          <a:p>
            <a:r>
              <a:rPr lang="en-US" altLang="en-US">
                <a:latin typeface="Times New Roman" charset="0"/>
                <a:ea typeface="ＭＳ Ｐゴシック" charset="-128"/>
              </a:rPr>
              <a:t>	2. False imprisonment is the unauthorized confinement of a person.</a:t>
            </a:r>
            <a:endParaRPr lang="en-IN" altLang="en-US">
              <a:latin typeface="Times New Roman" charset="0"/>
              <a:ea typeface="ＭＳ Ｐゴシック" charset="-128"/>
            </a:endParaRPr>
          </a:p>
          <a:p>
            <a:r>
              <a:rPr lang="en-US" altLang="en-US">
                <a:latin typeface="Times New Roman" charset="0"/>
                <a:ea typeface="ＭＳ Ｐゴシック" charset="-128"/>
              </a:rPr>
              <a:t>D. Potential legal problems may arise in situations in which a patient has not given or rescinds consent for treatment and/or transport.</a:t>
            </a:r>
            <a:endParaRPr lang="en-IN" altLang="en-US" b="1">
              <a:latin typeface="Times New Roman" charset="0"/>
              <a:ea typeface="ＭＳ Ｐゴシック" charset="-128"/>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A5E8B30-7590-C146-B346-8823257C667B}" type="slidenum">
              <a:rPr lang="en-US" altLang="en-US" sz="1200"/>
              <a:pPr eaLnBrk="1" hangingPunct="1"/>
              <a:t>27</a:t>
            </a:fld>
            <a:endParaRPr lang="en-US" altLang="en-US" sz="1200"/>
          </a:p>
        </p:txBody>
      </p:sp>
    </p:spTree>
    <p:extLst>
      <p:ext uri="{BB962C8B-B14F-4D97-AF65-F5344CB8AC3E}">
        <p14:creationId xmlns:p14="http://schemas.microsoft.com/office/powerpoint/2010/main" val="1222959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XIV. Defamation</a:t>
            </a:r>
          </a:p>
          <a:p>
            <a:r>
              <a:rPr lang="en-US" altLang="en-US">
                <a:latin typeface="Times New Roman" charset="0"/>
                <a:ea typeface="ＭＳ Ｐゴシック" charset="-128"/>
              </a:rPr>
              <a:t>A. Defamation is the communication of false information that damages a person’s reputation.</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Libel: written, such as a false statement on a patient care report</a:t>
            </a:r>
            <a:endParaRPr lang="en-IN" altLang="en-US">
              <a:latin typeface="Times New Roman" charset="0"/>
              <a:ea typeface="ＭＳ Ｐゴシック" charset="-128"/>
            </a:endParaRPr>
          </a:p>
          <a:p>
            <a:r>
              <a:rPr lang="en-US" altLang="en-US">
                <a:latin typeface="Times New Roman" charset="0"/>
                <a:ea typeface="ＭＳ Ｐゴシック" charset="-128"/>
              </a:rPr>
              <a:t>	2. Slander: spoken, such as inappropriate comments made during “station house” conversation</a:t>
            </a:r>
            <a:endParaRPr lang="en-IN" altLang="en-US">
              <a:latin typeface="Times New Roman" charset="0"/>
              <a:ea typeface="ＭＳ Ｐゴシック" charset="-128"/>
            </a:endParaRPr>
          </a:p>
          <a:p>
            <a:r>
              <a:rPr lang="en-US" altLang="en-US">
                <a:latin typeface="Times New Roman" charset="0"/>
                <a:ea typeface="ＭＳ Ｐゴシック" charset="-128"/>
              </a:rPr>
              <a:t>B. All statements on your run report should be accurate, relevant, and factual.</a:t>
            </a:r>
            <a:endParaRPr lang="en-IN" altLang="en-US" b="1">
              <a:latin typeface="Times New Roman" charset="0"/>
              <a:ea typeface="ＭＳ Ｐゴシック" charset="-128"/>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CC62DC9-887C-7C4E-BFE8-1A99BB3D9494}" type="slidenum">
              <a:rPr lang="en-US" altLang="en-US" sz="1200"/>
              <a:pPr eaLnBrk="1" hangingPunct="1"/>
              <a:t>28</a:t>
            </a:fld>
            <a:endParaRPr lang="en-US" altLang="en-US" sz="1200"/>
          </a:p>
        </p:txBody>
      </p:sp>
    </p:spTree>
    <p:extLst>
      <p:ext uri="{BB962C8B-B14F-4D97-AF65-F5344CB8AC3E}">
        <p14:creationId xmlns:p14="http://schemas.microsoft.com/office/powerpoint/2010/main" val="720196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XV. Good Samaritan Laws and Immunity</a:t>
            </a:r>
          </a:p>
          <a:p>
            <a:r>
              <a:rPr lang="en-US" altLang="en-US">
                <a:latin typeface="Times New Roman" charset="0"/>
                <a:ea typeface="ＭＳ Ｐゴシック" charset="-128"/>
              </a:rPr>
              <a:t>A. Most states have Good Samaritan laws that are based on the common law principle that when you reasonably help another person, you should not be held liable for errors or omissions that are made in giving care.</a:t>
            </a:r>
            <a:endParaRPr lang="en-IN" altLang="en-US" b="1">
              <a:latin typeface="Times New Roman" charset="0"/>
              <a:ea typeface="ＭＳ Ｐゴシック" charset="-128"/>
            </a:endParaRPr>
          </a:p>
          <a:p>
            <a:r>
              <a:rPr lang="en-US" altLang="en-US">
                <a:latin typeface="Times New Roman" charset="0"/>
                <a:ea typeface="ＭＳ Ｐゴシック" charset="-128"/>
              </a:rPr>
              <a:t>B. To be protected by provisions of Good Samaritan law, several conditions must generally be met:</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You acted in good faith in rendering care.</a:t>
            </a:r>
            <a:endParaRPr lang="en-IN" altLang="en-US">
              <a:latin typeface="Times New Roman" charset="0"/>
              <a:ea typeface="ＭＳ Ｐゴシック" charset="-128"/>
            </a:endParaRPr>
          </a:p>
          <a:p>
            <a:r>
              <a:rPr lang="en-US" altLang="en-US">
                <a:latin typeface="Times New Roman" charset="0"/>
                <a:ea typeface="ＭＳ Ｐゴシック" charset="-128"/>
              </a:rPr>
              <a:t>	2. You rendered care without expectation of compensation.</a:t>
            </a:r>
            <a:endParaRPr lang="en-IN" altLang="en-US">
              <a:latin typeface="Times New Roman" charset="0"/>
              <a:ea typeface="ＭＳ Ｐゴシック" charset="-128"/>
            </a:endParaRPr>
          </a:p>
          <a:p>
            <a:r>
              <a:rPr lang="en-US" altLang="en-US">
                <a:latin typeface="Times New Roman" charset="0"/>
                <a:ea typeface="ＭＳ Ｐゴシック" charset="-128"/>
              </a:rPr>
              <a:t>	3. You did not exceed your scope of practice.</a:t>
            </a:r>
            <a:endParaRPr lang="en-IN" altLang="en-US">
              <a:latin typeface="Times New Roman" charset="0"/>
              <a:ea typeface="ＭＳ Ｐゴシック" charset="-128"/>
            </a:endParaRPr>
          </a:p>
          <a:p>
            <a:r>
              <a:rPr lang="en-US" altLang="en-US">
                <a:latin typeface="Times New Roman" charset="0"/>
                <a:ea typeface="ＭＳ Ｐゴシック" charset="-128"/>
              </a:rPr>
              <a:t>	4. You did not act in a grossly negligent manner.</a:t>
            </a:r>
            <a:endParaRPr lang="en-IN" altLang="en-US">
              <a:latin typeface="Times New Roman" charset="0"/>
              <a:ea typeface="ＭＳ Ｐゴシック" charset="-128"/>
            </a:endParaRPr>
          </a:p>
          <a:p>
            <a:r>
              <a:rPr lang="en-US" altLang="en-US">
                <a:latin typeface="Times New Roman" charset="0"/>
                <a:ea typeface="ＭＳ Ｐゴシック" charset="-128"/>
              </a:rPr>
              <a:t>C. Gross negligence is defined as conduct that constitutes a willful or reckless disregard for a duty or standard of care.</a:t>
            </a:r>
            <a:endParaRPr lang="en-IN" altLang="en-US" b="1">
              <a:latin typeface="Times New Roman" charset="0"/>
              <a:ea typeface="ＭＳ Ｐゴシック"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8F0B53-1BB1-3440-BEB2-F22D8CD0B1FA}" type="slidenum">
              <a:rPr lang="en-US" altLang="en-US" sz="1200"/>
              <a:pPr eaLnBrk="1" hangingPunct="1"/>
              <a:t>29</a:t>
            </a:fld>
            <a:endParaRPr lang="en-US" altLang="en-US" sz="1200"/>
          </a:p>
        </p:txBody>
      </p:sp>
    </p:spTree>
    <p:extLst>
      <p:ext uri="{BB962C8B-B14F-4D97-AF65-F5344CB8AC3E}">
        <p14:creationId xmlns:p14="http://schemas.microsoft.com/office/powerpoint/2010/main" val="112820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II. Consent</a:t>
            </a:r>
          </a:p>
          <a:p>
            <a:r>
              <a:rPr lang="en-US" altLang="en-US">
                <a:latin typeface="Times New Roman" charset="0"/>
                <a:ea typeface="ＭＳ Ｐゴシック" charset="-128"/>
              </a:rPr>
              <a:t>A. Consent is permission to render care.</a:t>
            </a:r>
            <a:endParaRPr lang="en-IN" altLang="en-US" b="1">
              <a:latin typeface="Times New Roman" charset="0"/>
              <a:ea typeface="ＭＳ Ｐゴシック" charset="-128"/>
            </a:endParaRPr>
          </a:p>
          <a:p>
            <a:r>
              <a:rPr lang="en-US" altLang="en-US">
                <a:latin typeface="Times New Roman" charset="0"/>
                <a:ea typeface="ＭＳ Ｐゴシック" charset="-128"/>
              </a:rPr>
              <a:t>B. A person must give consent for treatment.</a:t>
            </a:r>
            <a:endParaRPr lang="en-IN" altLang="en-US" b="1">
              <a:latin typeface="Times New Roman" charset="0"/>
              <a:ea typeface="ＭＳ Ｐゴシック" charset="-128"/>
            </a:endParaRPr>
          </a:p>
          <a:p>
            <a:r>
              <a:rPr lang="en-US" altLang="en-US">
                <a:latin typeface="Times New Roman" charset="0"/>
                <a:ea typeface="ＭＳ Ｐゴシック" charset="-128"/>
              </a:rPr>
              <a:t>C. If the patient is conscious and rational, and capable of making informed decisions, he or she has the legal right to refuse care.</a:t>
            </a:r>
            <a:endParaRPr lang="en-IN" altLang="en-US" b="1">
              <a:latin typeface="Times New Roman" charset="0"/>
              <a:ea typeface="ＭＳ Ｐゴシック" charset="-128"/>
            </a:endParaRPr>
          </a:p>
          <a:p>
            <a:r>
              <a:rPr lang="en-US" altLang="en-US">
                <a:latin typeface="Times New Roman" charset="0"/>
                <a:ea typeface="ＭＳ Ｐゴシック" charset="-128"/>
              </a:rPr>
              <a:t>D. The foundation of consent is decision-making capacity.</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The patient can understand and process the information provided.</a:t>
            </a:r>
            <a:endParaRPr lang="en-IN" altLang="en-US">
              <a:latin typeface="Times New Roman" charset="0"/>
              <a:ea typeface="ＭＳ Ｐゴシック" charset="-128"/>
            </a:endParaRPr>
          </a:p>
          <a:p>
            <a:r>
              <a:rPr lang="en-US" altLang="en-US">
                <a:latin typeface="Times New Roman" charset="0"/>
                <a:ea typeface="ＭＳ Ｐゴシック" charset="-128"/>
              </a:rPr>
              <a:t>	2. The patient can make an informed choice regarding medical care.</a:t>
            </a:r>
            <a:endParaRPr lang="en-IN" altLang="en-US">
              <a:latin typeface="Times New Roman" charset="0"/>
              <a:ea typeface="ＭＳ Ｐゴシック" charset="-128"/>
            </a:endParaRPr>
          </a:p>
          <a:p>
            <a:r>
              <a:rPr lang="en-US" altLang="en-US">
                <a:latin typeface="Times New Roman" charset="0"/>
                <a:ea typeface="ＭＳ Ｐゴシック" charset="-128"/>
              </a:rPr>
              <a:t>E. In determining a patient’s decision-making capacity, consider these factors:</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Is the patient’s intellectual capacity impaired by mental limitation or dementia?</a:t>
            </a:r>
            <a:endParaRPr lang="en-IN" altLang="en-US">
              <a:latin typeface="Times New Roman" charset="0"/>
              <a:ea typeface="ＭＳ Ｐゴシック" charset="-128"/>
            </a:endParaRPr>
          </a:p>
          <a:p>
            <a:r>
              <a:rPr lang="en-US" altLang="en-US">
                <a:latin typeface="Times New Roman" charset="0"/>
                <a:ea typeface="ＭＳ Ｐゴシック" charset="-128"/>
              </a:rPr>
              <a:t>	2. Is the patient of legal age?</a:t>
            </a:r>
            <a:endParaRPr lang="en-IN" altLang="en-US">
              <a:latin typeface="Times New Roman" charset="0"/>
              <a:ea typeface="ＭＳ Ｐゴシック" charset="-128"/>
            </a:endParaRPr>
          </a:p>
          <a:p>
            <a:r>
              <a:rPr lang="en-US" altLang="en-US">
                <a:latin typeface="Times New Roman" charset="0"/>
                <a:ea typeface="ＭＳ Ｐゴシック" charset="-128"/>
              </a:rPr>
              <a:t>	3. Is the patient impaired by alcohol, drugs, serious injury, or illness?</a:t>
            </a:r>
            <a:endParaRPr lang="en-IN" altLang="en-US">
              <a:latin typeface="Times New Roman" charset="0"/>
              <a:ea typeface="ＭＳ Ｐゴシック" charset="-128"/>
            </a:endParaRPr>
          </a:p>
          <a:p>
            <a:r>
              <a:rPr lang="en-US" altLang="en-US">
                <a:latin typeface="Times New Roman" charset="0"/>
                <a:ea typeface="ＭＳ Ｐゴシック" charset="-128"/>
              </a:rPr>
              <a:t>	4. Does the patient appear to be experiencing significant pain?</a:t>
            </a:r>
            <a:endParaRPr lang="en-IN" altLang="en-US">
              <a:latin typeface="Times New Roman" charset="0"/>
              <a:ea typeface="ＭＳ Ｐゴシック" charset="-128"/>
            </a:endParaRPr>
          </a:p>
          <a:p>
            <a:r>
              <a:rPr lang="en-US" altLang="en-US">
                <a:latin typeface="Times New Roman" charset="0"/>
                <a:ea typeface="ＭＳ Ｐゴシック" charset="-128"/>
              </a:rPr>
              <a:t>	5. Does the patient have a significant injury that could distract him from a more serious injury?</a:t>
            </a:r>
            <a:endParaRPr lang="en-IN" altLang="en-US">
              <a:latin typeface="Times New Roman" charset="0"/>
              <a:ea typeface="ＭＳ Ｐゴシック" charset="-128"/>
            </a:endParaRPr>
          </a:p>
          <a:p>
            <a:r>
              <a:rPr lang="en-US" altLang="en-US">
                <a:latin typeface="Times New Roman" charset="0"/>
                <a:ea typeface="ＭＳ Ｐゴシック" charset="-128"/>
              </a:rPr>
              <a:t>	6. Are there any apparent hearing or visual problems?</a:t>
            </a:r>
            <a:endParaRPr lang="en-IN" altLang="en-US">
              <a:latin typeface="Times New Roman" charset="0"/>
              <a:ea typeface="ＭＳ Ｐゴシック" charset="-128"/>
            </a:endParaRPr>
          </a:p>
          <a:p>
            <a:r>
              <a:rPr lang="en-US" altLang="en-US">
                <a:latin typeface="Times New Roman" charset="0"/>
                <a:ea typeface="ＭＳ Ｐゴシック" charset="-128"/>
              </a:rPr>
              <a:t>	7. Is there a language barrier?</a:t>
            </a:r>
            <a:endParaRPr lang="en-IN" altLang="en-US">
              <a:latin typeface="Times New Roman" charset="0"/>
              <a:ea typeface="ＭＳ Ｐゴシック" charset="-128"/>
            </a:endParaRPr>
          </a:p>
          <a:p>
            <a:r>
              <a:rPr lang="en-US" altLang="en-US">
                <a:latin typeface="Times New Roman" charset="0"/>
                <a:ea typeface="ＭＳ Ｐゴシック" charset="-128"/>
              </a:rPr>
              <a:t>	8. Does the patient appear to understand what you are saying? Does the patient ask rational questions that demonstrate an understanding of the information you are trying to share?</a:t>
            </a:r>
            <a:endParaRPr lang="en-IN" altLang="en-US">
              <a:latin typeface="Times New Roman" charset="0"/>
              <a:ea typeface="ＭＳ Ｐゴシック" charset="-128"/>
            </a:endParaRPr>
          </a:p>
          <a:p>
            <a:r>
              <a:rPr lang="en-US" altLang="en-US">
                <a:latin typeface="Times New Roman" charset="0"/>
                <a:ea typeface="ＭＳ Ｐゴシック" charset="-128"/>
              </a:rPr>
              <a:t>F. Patient autonomy is the patient’s right to make decisions about his or her health.</a:t>
            </a:r>
            <a:endParaRPr lang="en-IN" altLang="en-US" b="1">
              <a:latin typeface="Times New Roman" charset="0"/>
              <a:ea typeface="ＭＳ Ｐゴシック"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A720D2-B052-7542-B041-2E18DE1173EF}" type="slidenum">
              <a:rPr lang="en-US" altLang="en-US" sz="1200"/>
              <a:pPr eaLnBrk="1" hangingPunct="1"/>
              <a:t>3</a:t>
            </a:fld>
            <a:endParaRPr lang="en-US" altLang="en-US" sz="1200"/>
          </a:p>
        </p:txBody>
      </p:sp>
    </p:spTree>
    <p:extLst>
      <p:ext uri="{BB962C8B-B14F-4D97-AF65-F5344CB8AC3E}">
        <p14:creationId xmlns:p14="http://schemas.microsoft.com/office/powerpoint/2010/main" val="1744700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XVI. Records and Reports</a:t>
            </a:r>
          </a:p>
          <a:p>
            <a:r>
              <a:rPr lang="en-US" altLang="en-US">
                <a:latin typeface="Times New Roman" charset="0"/>
                <a:ea typeface="ＭＳ Ｐゴシック" charset="-128"/>
              </a:rPr>
              <a:t>A. Your agency should maintain a complete and accurate record of all incidents involving sick or injured patients.</a:t>
            </a:r>
            <a:endParaRPr lang="en-IN" altLang="en-US" b="1">
              <a:latin typeface="Times New Roman" charset="0"/>
              <a:ea typeface="ＭＳ Ｐゴシック" charset="-128"/>
            </a:endParaRPr>
          </a:p>
          <a:p>
            <a:r>
              <a:rPr lang="en-US" altLang="en-US">
                <a:latin typeface="Times New Roman" charset="0"/>
                <a:ea typeface="ＭＳ Ｐゴシック" charset="-128"/>
              </a:rPr>
              <a:t>	1. Such records are an important safeguard against legal complications.</a:t>
            </a:r>
            <a:endParaRPr lang="en-IN" altLang="en-US" b="1">
              <a:latin typeface="Times New Roman" charset="0"/>
              <a:ea typeface="ＭＳ Ｐゴシック" charset="-128"/>
            </a:endParaRPr>
          </a:p>
          <a:p>
            <a:r>
              <a:rPr lang="en-US" altLang="en-US">
                <a:latin typeface="Times New Roman" charset="0"/>
                <a:ea typeface="ＭＳ Ｐゴシック" charset="-128"/>
              </a:rPr>
              <a:t>B. The courts’ perception of records and reports:</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If an action or procedure was not recorded on the written report, it was not performed.</a:t>
            </a:r>
            <a:endParaRPr lang="en-IN" altLang="en-US">
              <a:latin typeface="Times New Roman" charset="0"/>
              <a:ea typeface="ＭＳ Ｐゴシック" charset="-128"/>
            </a:endParaRPr>
          </a:p>
          <a:p>
            <a:r>
              <a:rPr lang="en-US" altLang="en-US">
                <a:latin typeface="Times New Roman" charset="0"/>
                <a:ea typeface="ＭＳ Ｐゴシック" charset="-128"/>
              </a:rPr>
              <a:t>	2. Incomplete or untidy reports are evidence of incomplete or inexpert emergency medical care.</a:t>
            </a:r>
            <a:endParaRPr lang="en-IN" altLang="en-US">
              <a:latin typeface="Times New Roman" charset="0"/>
              <a:ea typeface="ＭＳ Ｐゴシック"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6EBD7B2-0381-C04E-9441-DFF00B78B74C}" type="slidenum">
              <a:rPr lang="en-US" altLang="en-US" sz="1200"/>
              <a:pPr eaLnBrk="1" hangingPunct="1"/>
              <a:t>30</a:t>
            </a:fld>
            <a:endParaRPr lang="en-US" altLang="en-US" sz="1200"/>
          </a:p>
        </p:txBody>
      </p:sp>
    </p:spTree>
    <p:extLst>
      <p:ext uri="{BB962C8B-B14F-4D97-AF65-F5344CB8AC3E}">
        <p14:creationId xmlns:p14="http://schemas.microsoft.com/office/powerpoint/2010/main" val="1578903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XVII. Special Mandatory Reporting Requirements</a:t>
            </a:r>
          </a:p>
          <a:p>
            <a:r>
              <a:rPr lang="en-US" altLang="en-US">
                <a:latin typeface="Times New Roman" charset="0"/>
                <a:ea typeface="ＭＳ Ｐゴシック" charset="-128"/>
              </a:rPr>
              <a:t>A. Most states have a reporting obligation for health care providers and emergency responders, including EMTs.</a:t>
            </a:r>
            <a:endParaRPr lang="en-IN" altLang="en-US" b="1">
              <a:latin typeface="Times New Roman" charset="0"/>
              <a:ea typeface="ＭＳ Ｐゴシック" charset="-128"/>
            </a:endParaRPr>
          </a:p>
          <a:p>
            <a:r>
              <a:rPr lang="en-US" altLang="en-US">
                <a:latin typeface="Times New Roman" charset="0"/>
                <a:ea typeface="ＭＳ Ｐゴシック" charset="-128"/>
              </a:rPr>
              <a:t>B. Special mandatory reporting requirements may vary from state to state:</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Child abuse, abuse of an older person, abuse of other “at-risk” adults</a:t>
            </a:r>
            <a:endParaRPr lang="en-IN" altLang="en-US">
              <a:latin typeface="Times New Roman" charset="0"/>
              <a:ea typeface="ＭＳ Ｐゴシック" charset="-128"/>
            </a:endParaRPr>
          </a:p>
          <a:p>
            <a:r>
              <a:rPr lang="en-US" altLang="en-US">
                <a:latin typeface="Times New Roman" charset="0"/>
                <a:ea typeface="ＭＳ Ｐゴシック" charset="-128"/>
              </a:rPr>
              <a:t>	2. Injury during commission of a felony</a:t>
            </a:r>
            <a:endParaRPr lang="en-IN" altLang="en-US">
              <a:latin typeface="Times New Roman" charset="0"/>
              <a:ea typeface="ＭＳ Ｐゴシック" charset="-128"/>
            </a:endParaRPr>
          </a:p>
          <a:p>
            <a:r>
              <a:rPr lang="en-US" altLang="en-US">
                <a:latin typeface="Times New Roman" charset="0"/>
                <a:ea typeface="ＭＳ Ｐゴシック" charset="-128"/>
              </a:rPr>
              <a:t>	3. Drug-related injuries</a:t>
            </a:r>
            <a:endParaRPr lang="en-IN" altLang="en-US">
              <a:latin typeface="Times New Roman" charset="0"/>
              <a:ea typeface="ＭＳ Ｐゴシック" charset="-128"/>
            </a:endParaRPr>
          </a:p>
          <a:p>
            <a:r>
              <a:rPr lang="en-US" altLang="en-US">
                <a:latin typeface="Times New Roman" charset="0"/>
                <a:ea typeface="ＭＳ Ｐゴシック" charset="-128"/>
              </a:rPr>
              <a:t>	4. Childbirth</a:t>
            </a:r>
            <a:endParaRPr lang="en-IN" altLang="en-US">
              <a:latin typeface="Times New Roman" charset="0"/>
              <a:ea typeface="ＭＳ Ｐゴシック" charset="-128"/>
            </a:endParaRPr>
          </a:p>
          <a:p>
            <a:r>
              <a:rPr lang="en-US" altLang="en-US">
                <a:latin typeface="Times New Roman" charset="0"/>
                <a:ea typeface="ＭＳ Ｐゴシック" charset="-128"/>
              </a:rPr>
              <a:t>	5. Attempted suicides</a:t>
            </a:r>
            <a:endParaRPr lang="en-IN" altLang="en-US">
              <a:latin typeface="Times New Roman" charset="0"/>
              <a:ea typeface="ＭＳ Ｐゴシック" charset="-128"/>
            </a:endParaRPr>
          </a:p>
          <a:p>
            <a:r>
              <a:rPr lang="en-US" altLang="en-US">
                <a:latin typeface="Times New Roman" charset="0"/>
                <a:ea typeface="ＭＳ Ｐゴシック" charset="-128"/>
              </a:rPr>
              <a:t>	6. Dog bites</a:t>
            </a:r>
            <a:endParaRPr lang="en-IN" altLang="en-US">
              <a:latin typeface="Times New Roman" charset="0"/>
              <a:ea typeface="ＭＳ Ｐゴシック" charset="-128"/>
            </a:endParaRPr>
          </a:p>
          <a:p>
            <a:r>
              <a:rPr lang="en-US" altLang="en-US">
                <a:latin typeface="Times New Roman" charset="0"/>
                <a:ea typeface="ＭＳ Ｐゴシック" charset="-128"/>
              </a:rPr>
              <a:t>	7. Certain communicable diseases</a:t>
            </a:r>
            <a:endParaRPr lang="en-IN" altLang="en-US">
              <a:latin typeface="Times New Roman" charset="0"/>
              <a:ea typeface="ＭＳ Ｐゴシック"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46BD036-4697-C940-9AF5-4DA4D07068CD}" type="slidenum">
              <a:rPr lang="en-US" altLang="en-US" sz="1200"/>
              <a:pPr eaLnBrk="1" hangingPunct="1"/>
              <a:t>31</a:t>
            </a:fld>
            <a:endParaRPr lang="en-US" altLang="en-US" sz="1200"/>
          </a:p>
        </p:txBody>
      </p:sp>
    </p:spTree>
    <p:extLst>
      <p:ext uri="{BB962C8B-B14F-4D97-AF65-F5344CB8AC3E}">
        <p14:creationId xmlns:p14="http://schemas.microsoft.com/office/powerpoint/2010/main" val="173799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8. Assaults</a:t>
            </a:r>
            <a:endParaRPr lang="en-IN" altLang="en-US">
              <a:latin typeface="Times New Roman" charset="0"/>
              <a:ea typeface="ＭＳ Ｐゴシック" charset="-128"/>
            </a:endParaRPr>
          </a:p>
          <a:p>
            <a:r>
              <a:rPr lang="en-US" altLang="en-US">
                <a:latin typeface="Times New Roman" charset="0"/>
                <a:ea typeface="ＭＳ Ｐゴシック" charset="-128"/>
              </a:rPr>
              <a:t>9. Domestic violence</a:t>
            </a:r>
            <a:endParaRPr lang="en-IN" altLang="en-US">
              <a:latin typeface="Times New Roman" charset="0"/>
              <a:ea typeface="ＭＳ Ｐゴシック" charset="-128"/>
            </a:endParaRPr>
          </a:p>
          <a:p>
            <a:r>
              <a:rPr lang="en-US" altLang="en-US">
                <a:latin typeface="Times New Roman" charset="0"/>
                <a:ea typeface="ＭＳ Ｐゴシック" charset="-128"/>
              </a:rPr>
              <a:t>10. Sexual assault or rape</a:t>
            </a:r>
            <a:endParaRPr lang="en-IN" altLang="en-US">
              <a:latin typeface="Times New Roman" charset="0"/>
              <a:ea typeface="ＭＳ Ｐゴシック" charset="-128"/>
            </a:endParaRPr>
          </a:p>
          <a:p>
            <a:r>
              <a:rPr lang="en-US" altLang="en-US">
                <a:latin typeface="Times New Roman" charset="0"/>
                <a:ea typeface="ＭＳ Ｐゴシック" charset="-128"/>
              </a:rPr>
              <a:t>11. Exposures to infectious disease</a:t>
            </a:r>
            <a:endParaRPr lang="en-IN" altLang="en-US">
              <a:latin typeface="Times New Roman" charset="0"/>
              <a:ea typeface="ＭＳ Ｐゴシック" charset="-128"/>
            </a:endParaRPr>
          </a:p>
          <a:p>
            <a:r>
              <a:rPr lang="en-US" altLang="en-US">
                <a:latin typeface="Times New Roman" charset="0"/>
                <a:ea typeface="ＭＳ Ｐゴシック" charset="-128"/>
              </a:rPr>
              <a:t>12. Transport of patients in restraints</a:t>
            </a:r>
            <a:endParaRPr lang="en-IN" altLang="en-US">
              <a:latin typeface="Times New Roman" charset="0"/>
              <a:ea typeface="ＭＳ Ｐゴシック" charset="-128"/>
            </a:endParaRPr>
          </a:p>
          <a:p>
            <a:r>
              <a:rPr lang="en-US" altLang="en-US">
                <a:latin typeface="Times New Roman" charset="0"/>
                <a:ea typeface="ＭＳ Ｐゴシック" charset="-128"/>
              </a:rPr>
              <a:t>13. Scene of a crime</a:t>
            </a:r>
            <a:endParaRPr lang="en-IN" altLang="en-US">
              <a:latin typeface="Times New Roman" charset="0"/>
              <a:ea typeface="ＭＳ Ｐゴシック" charset="-128"/>
            </a:endParaRPr>
          </a:p>
          <a:p>
            <a:r>
              <a:rPr lang="en-US" altLang="en-US">
                <a:latin typeface="Times New Roman" charset="0"/>
                <a:ea typeface="ＭＳ Ｐゴシック" charset="-128"/>
              </a:rPr>
              <a:t>14. The deceased</a:t>
            </a:r>
            <a:endParaRPr lang="en-IN" altLang="en-US">
              <a:latin typeface="Times New Roman" charset="0"/>
              <a:ea typeface="ＭＳ Ｐゴシック" charset="-128"/>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3FCBCA-8202-A344-A219-0C40FBE14DE5}" type="slidenum">
              <a:rPr lang="en-US" altLang="en-US" sz="1200"/>
              <a:pPr eaLnBrk="1" hangingPunct="1"/>
              <a:t>32</a:t>
            </a:fld>
            <a:endParaRPr lang="en-US" altLang="en-US" sz="1200"/>
          </a:p>
        </p:txBody>
      </p:sp>
    </p:spTree>
    <p:extLst>
      <p:ext uri="{BB962C8B-B14F-4D97-AF65-F5344CB8AC3E}">
        <p14:creationId xmlns:p14="http://schemas.microsoft.com/office/powerpoint/2010/main" val="467579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XVIII. Ethical Responsibilities</a:t>
            </a:r>
          </a:p>
          <a:p>
            <a:r>
              <a:rPr lang="en-US" altLang="en-US">
                <a:latin typeface="Times New Roman" charset="0"/>
                <a:ea typeface="ＭＳ Ｐゴシック" charset="-128"/>
              </a:rPr>
              <a:t>A. In addition to legal duties, EMTs have certain ethical responsibilities to themselves, their coworkers, the public, and the patient.</a:t>
            </a:r>
            <a:endParaRPr lang="en-IN" altLang="en-US" b="1">
              <a:latin typeface="Times New Roman" charset="0"/>
              <a:ea typeface="ＭＳ Ｐゴシック" charset="-128"/>
            </a:endParaRPr>
          </a:p>
          <a:p>
            <a:r>
              <a:rPr lang="en-US" altLang="en-US">
                <a:latin typeface="Times New Roman" charset="0"/>
                <a:ea typeface="ＭＳ Ｐゴシック" charset="-128"/>
              </a:rPr>
              <a:t>B. Ethics is the philosophy of right and wrong, moral duties, and of ideal professional behavior.</a:t>
            </a:r>
            <a:endParaRPr lang="en-IN" altLang="en-US" b="1">
              <a:latin typeface="Times New Roman" charset="0"/>
              <a:ea typeface="ＭＳ Ｐゴシック" charset="-128"/>
            </a:endParaRPr>
          </a:p>
          <a:p>
            <a:r>
              <a:rPr lang="en-US" altLang="en-US">
                <a:latin typeface="Times New Roman" charset="0"/>
                <a:ea typeface="ＭＳ Ｐゴシック" charset="-128"/>
              </a:rPr>
              <a:t>C. Morality is the code of conduct affecting character, conduct, and conscience.</a:t>
            </a:r>
            <a:endParaRPr lang="en-IN" altLang="en-US" b="1">
              <a:latin typeface="Times New Roman" charset="0"/>
              <a:ea typeface="ＭＳ Ｐゴシック" charset="-128"/>
            </a:endParaRPr>
          </a:p>
          <a:p>
            <a:r>
              <a:rPr lang="en-US" altLang="en-US">
                <a:latin typeface="Times New Roman" charset="0"/>
                <a:ea typeface="ＭＳ Ｐゴシック" charset="-128"/>
              </a:rPr>
              <a:t>D. Bioethics specifically addresses ethical issues that arise in the practice of health care.</a:t>
            </a:r>
            <a:endParaRPr lang="en-IN" altLang="en-US" b="1">
              <a:latin typeface="Times New Roman" charset="0"/>
              <a:ea typeface="ＭＳ Ｐゴシック"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F82615-05B8-4341-A912-59F2121AA0E3}" type="slidenum">
              <a:rPr lang="en-US" altLang="en-US" sz="1200"/>
              <a:pPr eaLnBrk="1" hangingPunct="1"/>
              <a:t>33</a:t>
            </a:fld>
            <a:endParaRPr lang="en-US" altLang="en-US" sz="1200"/>
          </a:p>
        </p:txBody>
      </p:sp>
    </p:spTree>
    <p:extLst>
      <p:ext uri="{BB962C8B-B14F-4D97-AF65-F5344CB8AC3E}">
        <p14:creationId xmlns:p14="http://schemas.microsoft.com/office/powerpoint/2010/main" val="964143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E. You will encounter ethical dilemmas that will require you to evaluate and apply ethical standards</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Your own</a:t>
            </a:r>
            <a:endParaRPr lang="en-IN" altLang="en-US">
              <a:latin typeface="Times New Roman" charset="0"/>
              <a:ea typeface="ＭＳ Ｐゴシック" charset="-128"/>
            </a:endParaRPr>
          </a:p>
          <a:p>
            <a:r>
              <a:rPr lang="en-US" altLang="en-US">
                <a:latin typeface="Times New Roman" charset="0"/>
                <a:ea typeface="ＭＳ Ｐゴシック" charset="-128"/>
              </a:rPr>
              <a:t>	2. Those of the profession</a:t>
            </a:r>
            <a:endParaRPr lang="en-IN" altLang="en-US">
              <a:latin typeface="Times New Roman" charset="0"/>
              <a:ea typeface="ＭＳ Ｐゴシック" charset="-128"/>
            </a:endParaRPr>
          </a:p>
          <a:p>
            <a:r>
              <a:rPr lang="en-US" altLang="en-US">
                <a:latin typeface="Times New Roman" charset="0"/>
                <a:ea typeface="ＭＳ Ｐゴシック" charset="-128"/>
              </a:rPr>
              <a:t>F. Allow rules, laws, and policies to guide your decision making.</a:t>
            </a:r>
            <a:endParaRPr lang="en-IN" altLang="en-US" b="1">
              <a:latin typeface="Times New Roman" charset="0"/>
              <a:ea typeface="ＭＳ Ｐゴシック"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B502E6-3B83-144F-80B3-982D1A77ED38}" type="slidenum">
              <a:rPr lang="en-US" altLang="en-US" sz="1200"/>
              <a:pPr eaLnBrk="1" hangingPunct="1"/>
              <a:t>34</a:t>
            </a:fld>
            <a:endParaRPr lang="en-US" altLang="en-US" sz="1200"/>
          </a:p>
        </p:txBody>
      </p:sp>
    </p:spTree>
    <p:extLst>
      <p:ext uri="{BB962C8B-B14F-4D97-AF65-F5344CB8AC3E}">
        <p14:creationId xmlns:p14="http://schemas.microsoft.com/office/powerpoint/2010/main" val="1593284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XIX. The EMT in Court</a:t>
            </a:r>
          </a:p>
          <a:p>
            <a:r>
              <a:rPr lang="en-US" altLang="en-US">
                <a:latin typeface="Times New Roman" charset="0"/>
                <a:ea typeface="ＭＳ Ｐゴシック" charset="-128"/>
              </a:rPr>
              <a:t>A. You can end up in court as a witness or a defendant.</a:t>
            </a:r>
            <a:endParaRPr lang="en-IN" altLang="en-US" b="1">
              <a:latin typeface="Times New Roman" charset="0"/>
              <a:ea typeface="ＭＳ Ｐゴシック" charset="-128"/>
            </a:endParaRPr>
          </a:p>
          <a:p>
            <a:r>
              <a:rPr lang="en-US" altLang="en-US">
                <a:latin typeface="Times New Roman" charset="0"/>
                <a:ea typeface="ＭＳ Ｐゴシック" charset="-128"/>
              </a:rPr>
              <a:t>B. The case may be either civil or criminal.</a:t>
            </a:r>
            <a:endParaRPr lang="en-IN" altLang="en-US" b="1">
              <a:latin typeface="Times New Roman" charset="0"/>
              <a:ea typeface="ＭＳ Ｐゴシック" charset="-128"/>
            </a:endParaRPr>
          </a:p>
          <a:p>
            <a:r>
              <a:rPr lang="en-US" altLang="en-US">
                <a:latin typeface="Times New Roman" charset="0"/>
                <a:ea typeface="ＭＳ Ｐゴシック" charset="-128"/>
              </a:rPr>
              <a:t>C. When subpoenaed to testify in any court proceeding, you should immediately notify your service director and legal counsel.</a:t>
            </a:r>
            <a:endParaRPr lang="en-IN" altLang="en-US" b="1">
              <a:latin typeface="Times New Roman" charset="0"/>
              <a:ea typeface="ＭＳ Ｐゴシック"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566D08B-1A89-2744-ACBD-47F09D6A5CFA}" type="slidenum">
              <a:rPr lang="en-US" altLang="en-US" sz="1200"/>
              <a:pPr eaLnBrk="1" hangingPunct="1"/>
              <a:t>35</a:t>
            </a:fld>
            <a:endParaRPr lang="en-US" altLang="en-US" sz="1200"/>
          </a:p>
        </p:txBody>
      </p:sp>
    </p:spTree>
    <p:extLst>
      <p:ext uri="{BB962C8B-B14F-4D97-AF65-F5344CB8AC3E}">
        <p14:creationId xmlns:p14="http://schemas.microsoft.com/office/powerpoint/2010/main" val="1358728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D. As a witness:</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Remain neutral during your testimony.</a:t>
            </a:r>
            <a:endParaRPr lang="en-IN" altLang="en-US">
              <a:latin typeface="Times New Roman" charset="0"/>
              <a:ea typeface="ＭＳ Ｐゴシック" charset="-128"/>
            </a:endParaRPr>
          </a:p>
          <a:p>
            <a:r>
              <a:rPr lang="en-US" altLang="en-US">
                <a:latin typeface="Times New Roman" charset="0"/>
                <a:ea typeface="ＭＳ Ｐゴシック" charset="-128"/>
              </a:rPr>
              <a:t>	2. Review the run report before your court appearance.</a:t>
            </a:r>
            <a:endParaRPr lang="en-IN" altLang="en-US">
              <a:latin typeface="Times New Roman" charset="0"/>
              <a:ea typeface="ＭＳ Ｐゴシック" charset="-128"/>
            </a:endParaRPr>
          </a:p>
          <a:p>
            <a:r>
              <a:rPr lang="en-US" altLang="en-US">
                <a:latin typeface="Times New Roman" charset="0"/>
                <a:ea typeface="ＭＳ Ｐゴシック" charset="-128"/>
              </a:rPr>
              <a:t>E. As a defendant, an attorney is required.</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The attorney is generally supplied by your service in a civil suit.</a:t>
            </a:r>
            <a:endParaRPr lang="en-IN" altLang="en-US">
              <a:latin typeface="Times New Roman" charset="0"/>
              <a:ea typeface="ＭＳ Ｐゴシック" charset="-128"/>
            </a:endParaRPr>
          </a:p>
          <a:p>
            <a:r>
              <a:rPr lang="en-US" altLang="en-US">
                <a:latin typeface="Times New Roman" charset="0"/>
                <a:ea typeface="ＭＳ Ｐゴシック" charset="-128"/>
              </a:rPr>
              <a:t>F. Potential defenses</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Statute of limitations: the time within which a case must be commenced.</a:t>
            </a:r>
            <a:endParaRPr lang="en-IN" altLang="en-US">
              <a:latin typeface="Times New Roman" charset="0"/>
              <a:ea typeface="ＭＳ Ｐゴシック" charset="-128"/>
            </a:endParaRPr>
          </a:p>
          <a:p>
            <a:r>
              <a:rPr lang="en-US" altLang="en-US">
                <a:latin typeface="Times New Roman" charset="0"/>
                <a:ea typeface="ＭＳ Ｐゴシック" charset="-128"/>
              </a:rPr>
              <a:t>	2. Governmental immunity: generally applied to municipalities or other governmental entities. If your service is covered by immunity, it may mean that you cannot be sued at all or that the amount of monetary judgment that can be recovered is limited.</a:t>
            </a:r>
            <a:endParaRPr lang="en-IN" altLang="en-US">
              <a:latin typeface="Times New Roman" charset="0"/>
              <a:ea typeface="ＭＳ Ｐゴシック" charset="-128"/>
            </a:endParaRPr>
          </a:p>
          <a:p>
            <a:r>
              <a:rPr lang="en-US" altLang="en-US">
                <a:latin typeface="Times New Roman" charset="0"/>
                <a:ea typeface="ＭＳ Ｐゴシック" charset="-128"/>
              </a:rPr>
              <a:t>	3. Contributory negligence: a legal defense that may be raised when the defendant believes that the conduct of the plaintiff somehow contributed to injuries or damages sustained by the plaintiff.</a:t>
            </a:r>
            <a:endParaRPr lang="en-IN" altLang="en-US">
              <a:latin typeface="Times New Roman" charset="0"/>
              <a:ea typeface="ＭＳ Ｐゴシック" charset="-128"/>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87413A3-8A77-9F41-A3A9-754CF321ADC1}" type="slidenum">
              <a:rPr lang="en-US" altLang="en-US" sz="1200"/>
              <a:pPr eaLnBrk="1" hangingPunct="1"/>
              <a:t>36</a:t>
            </a:fld>
            <a:endParaRPr lang="en-US" altLang="en-US" sz="1200"/>
          </a:p>
        </p:txBody>
      </p:sp>
    </p:spTree>
    <p:extLst>
      <p:ext uri="{BB962C8B-B14F-4D97-AF65-F5344CB8AC3E}">
        <p14:creationId xmlns:p14="http://schemas.microsoft.com/office/powerpoint/2010/main" val="1950314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G. Discovery</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An opportunity for both sides to obtain more information to reach a better understanding of the case</a:t>
            </a:r>
            <a:endParaRPr lang="en-IN" altLang="en-US">
              <a:latin typeface="Times New Roman" charset="0"/>
              <a:ea typeface="ＭＳ Ｐゴシック" charset="-128"/>
            </a:endParaRPr>
          </a:p>
          <a:p>
            <a:r>
              <a:rPr lang="en-US" altLang="en-US">
                <a:latin typeface="Times New Roman" charset="0"/>
                <a:ea typeface="ＭＳ Ｐゴシック" charset="-128"/>
              </a:rPr>
              <a:t>	2. Discovery includes:</a:t>
            </a:r>
            <a:endParaRPr lang="en-IN" altLang="en-US">
              <a:latin typeface="Times New Roman" charset="0"/>
              <a:ea typeface="ＭＳ Ｐゴシック" charset="-128"/>
            </a:endParaRPr>
          </a:p>
          <a:p>
            <a:r>
              <a:rPr lang="en-US" altLang="en-US">
                <a:latin typeface="Times New Roman" charset="0"/>
                <a:ea typeface="ＭＳ Ｐゴシック" charset="-128"/>
              </a:rPr>
              <a:t>		a. Interrogatories (written requests or questions)</a:t>
            </a:r>
            <a:endParaRPr lang="en-IN" altLang="en-US">
              <a:latin typeface="Times New Roman" charset="0"/>
              <a:ea typeface="ＭＳ Ｐゴシック" charset="-128"/>
            </a:endParaRPr>
          </a:p>
          <a:p>
            <a:r>
              <a:rPr lang="en-US" altLang="en-US">
                <a:latin typeface="Times New Roman" charset="0"/>
                <a:ea typeface="ＭＳ Ｐゴシック" charset="-128"/>
              </a:rPr>
              <a:t>		b. Depositions (oral requests or questions)</a:t>
            </a:r>
            <a:endParaRPr lang="en-IN" altLang="en-US">
              <a:latin typeface="Times New Roman" charset="0"/>
              <a:ea typeface="ＭＳ Ｐゴシック"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B767BB1-6160-5649-A8C9-7E202069DC1E}" type="slidenum">
              <a:rPr lang="en-US" altLang="en-US" sz="1200"/>
              <a:pPr eaLnBrk="1" hangingPunct="1"/>
              <a:t>37</a:t>
            </a:fld>
            <a:endParaRPr lang="en-US" altLang="en-US" sz="1200"/>
          </a:p>
        </p:txBody>
      </p:sp>
    </p:spTree>
    <p:extLst>
      <p:ext uri="{BB962C8B-B14F-4D97-AF65-F5344CB8AC3E}">
        <p14:creationId xmlns:p14="http://schemas.microsoft.com/office/powerpoint/2010/main" val="1892292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H. Trial</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Most cases are settled following the discovery phase and do not go to trial.</a:t>
            </a:r>
            <a:endParaRPr lang="en-IN" altLang="en-US">
              <a:latin typeface="Times New Roman" charset="0"/>
              <a:ea typeface="ＭＳ Ｐゴシック" charset="-128"/>
            </a:endParaRPr>
          </a:p>
          <a:p>
            <a:r>
              <a:rPr lang="en-US" altLang="en-US">
                <a:latin typeface="Times New Roman" charset="0"/>
                <a:ea typeface="ＭＳ Ｐゴシック" charset="-128"/>
              </a:rPr>
              <a:t>	2. For those that go to trial, several types of damages may be awarded:</a:t>
            </a:r>
            <a:endParaRPr lang="en-IN" altLang="en-US">
              <a:latin typeface="Times New Roman" charset="0"/>
              <a:ea typeface="ＭＳ Ｐゴシック" charset="-128"/>
            </a:endParaRPr>
          </a:p>
          <a:p>
            <a:r>
              <a:rPr lang="en-US" altLang="en-US">
                <a:latin typeface="Times New Roman" charset="0"/>
                <a:ea typeface="ＭＳ Ｐゴシック" charset="-128"/>
              </a:rPr>
              <a:t>		a. Compensatory damages are intended to compensate the plaintiff for injuries he or she sustained.</a:t>
            </a:r>
            <a:endParaRPr lang="en-IN" altLang="en-US">
              <a:latin typeface="Times New Roman" charset="0"/>
              <a:ea typeface="ＭＳ Ｐゴシック" charset="-128"/>
            </a:endParaRPr>
          </a:p>
          <a:p>
            <a:r>
              <a:rPr lang="en-US" altLang="en-US">
                <a:latin typeface="Times New Roman" charset="0"/>
                <a:ea typeface="ＭＳ Ｐゴシック" charset="-128"/>
              </a:rPr>
              <a:t>		b. Punitive damages are intended to deter the defendant from repeating the behavior and are reserved for cases where the defendant has acted intentionally or with a reckless disregard for the safety of the public. These damages are not commonly awarded in negligence cases.</a:t>
            </a:r>
            <a:endParaRPr lang="en-IN" altLang="en-US">
              <a:latin typeface="Times New Roman" charset="0"/>
              <a:ea typeface="ＭＳ Ｐゴシック" charset="-128"/>
            </a:endParaRPr>
          </a:p>
          <a:p>
            <a:r>
              <a:rPr lang="en-US" altLang="en-US">
                <a:latin typeface="Times New Roman" charset="0"/>
                <a:ea typeface="ＭＳ Ｐゴシック" charset="-128"/>
              </a:rPr>
              <a:t>	3. In most cases, if a judgment is rendered against you, your service or its insurance carrier will pay the judgment.</a:t>
            </a:r>
            <a:endParaRPr lang="en-IN" altLang="en-US">
              <a:latin typeface="Times New Roman" charset="0"/>
              <a:ea typeface="ＭＳ Ｐゴシック" charset="-128"/>
            </a:endParaRPr>
          </a:p>
          <a:p>
            <a:r>
              <a:rPr lang="en-US" altLang="en-US">
                <a:latin typeface="Times New Roman" charset="0"/>
                <a:ea typeface="ＭＳ Ｐゴシック" charset="-128"/>
              </a:rPr>
              <a:t>	4. Any EMT charged with a criminal offense should secure the services of a highly experienced criminal attorney immediately.</a:t>
            </a:r>
            <a:endParaRPr lang="en-IN" altLang="en-US">
              <a:latin typeface="Times New Roman" charset="0"/>
              <a:ea typeface="ＭＳ Ｐゴシック" charset="-128"/>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793BCCA-8952-0348-99D2-6AFB0D487EBE}" type="slidenum">
              <a:rPr lang="en-US" altLang="en-US" sz="1200"/>
              <a:pPr eaLnBrk="1" hangingPunct="1"/>
              <a:t>38</a:t>
            </a:fld>
            <a:endParaRPr lang="en-US" altLang="en-US" sz="1200"/>
          </a:p>
        </p:txBody>
      </p:sp>
    </p:spTree>
    <p:extLst>
      <p:ext uri="{BB962C8B-B14F-4D97-AF65-F5344CB8AC3E}">
        <p14:creationId xmlns:p14="http://schemas.microsoft.com/office/powerpoint/2010/main" val="1671139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04516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G. Expressed consent</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The patient acknowledges he or she wants you to provide care or transport.</a:t>
            </a:r>
            <a:endParaRPr lang="en-IN" altLang="en-US">
              <a:latin typeface="Times New Roman" charset="0"/>
              <a:ea typeface="ＭＳ Ｐゴシック" charset="-128"/>
            </a:endParaRPr>
          </a:p>
          <a:p>
            <a:r>
              <a:rPr lang="en-US" altLang="en-US">
                <a:latin typeface="Times New Roman" charset="0"/>
                <a:ea typeface="ＭＳ Ｐゴシック" charset="-128"/>
              </a:rPr>
              <a:t>	2. To be valid, the EMT must have explained the treatment being offered, along with the risks, benefits, alternatives, and the potential consequences of refusing treatment.</a:t>
            </a:r>
            <a:endParaRPr lang="en-IN" altLang="en-US">
              <a:latin typeface="Times New Roman" charset="0"/>
              <a:ea typeface="ＭＳ Ｐゴシック" charset="-128"/>
            </a:endParaRPr>
          </a:p>
          <a:p>
            <a:r>
              <a:rPr lang="en-US" altLang="en-US">
                <a:latin typeface="Times New Roman" charset="0"/>
                <a:ea typeface="ＭＳ Ｐゴシック" charset="-128"/>
              </a:rPr>
              <a:t>		a. Such informed consent is valid if given orally.</a:t>
            </a:r>
            <a:endParaRPr lang="en-IN" altLang="en-US">
              <a:latin typeface="Times New Roman" charset="0"/>
              <a:ea typeface="ＭＳ Ｐゴシック" charset="-128"/>
            </a:endParaRPr>
          </a:p>
          <a:p>
            <a:r>
              <a:rPr lang="en-US" altLang="en-US">
                <a:latin typeface="Times New Roman" charset="0"/>
                <a:ea typeface="ＭＳ Ｐゴシック" charset="-128"/>
              </a:rPr>
              <a:t>		b. Always document when a patient provides informed consent, or have someone witness the patient’s consent.</a:t>
            </a:r>
            <a:endParaRPr lang="en-IN" altLang="en-US">
              <a:latin typeface="Times New Roman" charset="0"/>
              <a:ea typeface="ＭＳ Ｐゴシック"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564472-7D2B-EF4A-B60E-4BFAC2F4C16B}" type="slidenum">
              <a:rPr lang="en-US" altLang="en-US" sz="1200"/>
              <a:pPr eaLnBrk="1" hangingPunct="1"/>
              <a:t>4</a:t>
            </a:fld>
            <a:endParaRPr lang="en-US" altLang="en-US" sz="1200"/>
          </a:p>
        </p:txBody>
      </p:sp>
    </p:spTree>
    <p:extLst>
      <p:ext uri="{BB962C8B-B14F-4D97-AF65-F5344CB8AC3E}">
        <p14:creationId xmlns:p14="http://schemas.microsoft.com/office/powerpoint/2010/main" val="1435721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44197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H. Implied consent</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Applies to patients who are:</a:t>
            </a:r>
            <a:endParaRPr lang="en-IN" altLang="en-US">
              <a:latin typeface="Times New Roman" charset="0"/>
              <a:ea typeface="ＭＳ Ｐゴシック" charset="-128"/>
            </a:endParaRPr>
          </a:p>
          <a:p>
            <a:r>
              <a:rPr lang="en-US" altLang="en-US">
                <a:latin typeface="Times New Roman" charset="0"/>
                <a:ea typeface="ＭＳ Ｐゴシック" charset="-128"/>
              </a:rPr>
              <a:t>		a. Unconscious</a:t>
            </a:r>
            <a:endParaRPr lang="en-IN" altLang="en-US">
              <a:latin typeface="Times New Roman" charset="0"/>
              <a:ea typeface="ＭＳ Ｐゴシック" charset="-128"/>
            </a:endParaRPr>
          </a:p>
          <a:p>
            <a:r>
              <a:rPr lang="en-US" altLang="en-US">
                <a:latin typeface="Times New Roman" charset="0"/>
                <a:ea typeface="ＭＳ Ｐゴシック" charset="-128"/>
              </a:rPr>
              <a:t>		b. Otherwise incapable of making a rational, informed decision about care</a:t>
            </a:r>
            <a:endParaRPr lang="en-IN" altLang="en-US">
              <a:latin typeface="Times New Roman" charset="0"/>
              <a:ea typeface="ＭＳ Ｐゴシック" charset="-128"/>
            </a:endParaRPr>
          </a:p>
          <a:p>
            <a:r>
              <a:rPr lang="en-US" altLang="en-US">
                <a:latin typeface="Times New Roman" charset="0"/>
                <a:ea typeface="ＭＳ Ｐゴシック" charset="-128"/>
              </a:rPr>
              <a:t>	2. Implied consent applies only when a serious medical condition exists and should never be used unless there is a threat to life or limb.</a:t>
            </a:r>
            <a:endParaRPr lang="en-IN" altLang="en-US">
              <a:latin typeface="Times New Roman" charset="0"/>
              <a:ea typeface="ＭＳ Ｐゴシック" charset="-128"/>
            </a:endParaRPr>
          </a:p>
          <a:p>
            <a:r>
              <a:rPr lang="en-US" altLang="en-US">
                <a:latin typeface="Times New Roman" charset="0"/>
                <a:ea typeface="ＭＳ Ｐゴシック" charset="-128"/>
              </a:rPr>
              <a:t>	3. The principle of implied consent is known as the emergency doctrine.</a:t>
            </a:r>
            <a:endParaRPr lang="en-IN" altLang="en-US">
              <a:latin typeface="Times New Roman" charset="0"/>
              <a:ea typeface="ＭＳ Ｐゴシック" charset="-128"/>
            </a:endParaRPr>
          </a:p>
          <a:p>
            <a:r>
              <a:rPr lang="en-US" altLang="en-US">
                <a:latin typeface="Times New Roman" charset="0"/>
                <a:ea typeface="ＭＳ Ｐゴシック" charset="-128"/>
              </a:rPr>
              <a:t>	4. Try to get consent from a spouse or relative before treating based on implied consent.</a:t>
            </a:r>
            <a:endParaRPr lang="en-IN" altLang="en-US">
              <a:latin typeface="Times New Roman" charset="0"/>
              <a:ea typeface="ＭＳ Ｐゴシック"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E98872-DDD1-3F4F-BF4E-9D7D1E7C83CE}" type="slidenum">
              <a:rPr lang="en-US" altLang="en-US" sz="1200"/>
              <a:pPr eaLnBrk="1" hangingPunct="1"/>
              <a:t>5</a:t>
            </a:fld>
            <a:endParaRPr lang="en-US" altLang="en-US" sz="1200"/>
          </a:p>
        </p:txBody>
      </p:sp>
    </p:spTree>
    <p:extLst>
      <p:ext uri="{BB962C8B-B14F-4D97-AF65-F5344CB8AC3E}">
        <p14:creationId xmlns:p14="http://schemas.microsoft.com/office/powerpoint/2010/main" val="104922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I. Involuntary consent</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Applies to patients who are:</a:t>
            </a:r>
            <a:endParaRPr lang="en-IN" altLang="en-US">
              <a:latin typeface="Times New Roman" charset="0"/>
              <a:ea typeface="ＭＳ Ｐゴシック" charset="-128"/>
            </a:endParaRPr>
          </a:p>
          <a:p>
            <a:r>
              <a:rPr lang="en-US" altLang="en-US">
                <a:latin typeface="Times New Roman" charset="0"/>
                <a:ea typeface="ＭＳ Ｐゴシック" charset="-128"/>
              </a:rPr>
              <a:t>		a. Mentally ill</a:t>
            </a:r>
            <a:endParaRPr lang="en-IN" altLang="en-US">
              <a:latin typeface="Times New Roman" charset="0"/>
              <a:ea typeface="ＭＳ Ｐゴシック" charset="-128"/>
            </a:endParaRPr>
          </a:p>
          <a:p>
            <a:r>
              <a:rPr lang="en-US" altLang="en-US">
                <a:latin typeface="Times New Roman" charset="0"/>
                <a:ea typeface="ＭＳ Ｐゴシック" charset="-128"/>
              </a:rPr>
              <a:t>		b. In a behavioral (psychological) crisis</a:t>
            </a:r>
            <a:endParaRPr lang="en-IN" altLang="en-US">
              <a:latin typeface="Times New Roman" charset="0"/>
              <a:ea typeface="ＭＳ Ｐゴシック" charset="-128"/>
            </a:endParaRPr>
          </a:p>
          <a:p>
            <a:r>
              <a:rPr lang="en-US" altLang="en-US">
                <a:latin typeface="Times New Roman" charset="0"/>
                <a:ea typeface="ＭＳ Ｐゴシック" charset="-128"/>
              </a:rPr>
              <a:t>		c. Developmentally delayed</a:t>
            </a:r>
            <a:endParaRPr lang="en-IN" altLang="en-US">
              <a:latin typeface="Times New Roman" charset="0"/>
              <a:ea typeface="ＭＳ Ｐゴシック" charset="-128"/>
            </a:endParaRPr>
          </a:p>
          <a:p>
            <a:r>
              <a:rPr lang="en-US" altLang="en-US">
                <a:latin typeface="Times New Roman" charset="0"/>
                <a:ea typeface="ＭＳ Ｐゴシック" charset="-128"/>
              </a:rPr>
              <a:t>	2. Obtain consent from the guardian or conservator</a:t>
            </a:r>
            <a:endParaRPr lang="en-IN" altLang="en-US">
              <a:latin typeface="Times New Roman" charset="0"/>
              <a:ea typeface="ＭＳ Ｐゴシック" charset="-128"/>
            </a:endParaRPr>
          </a:p>
          <a:p>
            <a:r>
              <a:rPr lang="en-US" altLang="en-US">
                <a:latin typeface="Times New Roman" charset="0"/>
                <a:ea typeface="ＭＳ Ｐゴシック" charset="-128"/>
              </a:rPr>
              <a:t>		a. It is not always possible to obtain such consent, so understand your local provisions.</a:t>
            </a:r>
            <a:endParaRPr lang="en-IN" altLang="en-US">
              <a:latin typeface="Times New Roman" charset="0"/>
              <a:ea typeface="ＭＳ Ｐゴシック" charset="-128"/>
            </a:endParaRPr>
          </a:p>
          <a:p>
            <a:r>
              <a:rPr lang="en-US" altLang="en-US">
                <a:latin typeface="Times New Roman" charset="0"/>
                <a:ea typeface="ＭＳ Ｐゴシック" charset="-128"/>
              </a:rPr>
              <a:t>		b. Many states have protective custody statutes that allow these individuals to be taken, under law enforcement authority, to a medical facility.</a:t>
            </a:r>
            <a:endParaRPr lang="en-IN" altLang="en-US">
              <a:latin typeface="Times New Roman" charset="0"/>
              <a:ea typeface="ＭＳ Ｐゴシック" charset="-128"/>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DE7918-C383-EB46-BDDC-FB43E2BD3740}" type="slidenum">
              <a:rPr lang="en-US" altLang="en-US" sz="1200"/>
              <a:pPr eaLnBrk="1" hangingPunct="1"/>
              <a:t>6</a:t>
            </a:fld>
            <a:endParaRPr lang="en-US" altLang="en-US" sz="1200"/>
          </a:p>
        </p:txBody>
      </p:sp>
    </p:spTree>
    <p:extLst>
      <p:ext uri="{BB962C8B-B14F-4D97-AF65-F5344CB8AC3E}">
        <p14:creationId xmlns:p14="http://schemas.microsoft.com/office/powerpoint/2010/main" val="138966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J. Minors and consent</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The parent or legal guardian gives consent.</a:t>
            </a:r>
            <a:endParaRPr lang="en-IN" altLang="en-US">
              <a:latin typeface="Times New Roman" charset="0"/>
              <a:ea typeface="ＭＳ Ｐゴシック" charset="-128"/>
            </a:endParaRPr>
          </a:p>
          <a:p>
            <a:r>
              <a:rPr lang="en-US" altLang="en-US">
                <a:latin typeface="Times New Roman" charset="0"/>
                <a:ea typeface="ＭＳ Ｐゴシック" charset="-128"/>
              </a:rPr>
              <a:t>	2. In some states, a minor can give consent.</a:t>
            </a:r>
            <a:endParaRPr lang="en-IN" altLang="en-US">
              <a:latin typeface="Times New Roman" charset="0"/>
              <a:ea typeface="ＭＳ Ｐゴシック" charset="-128"/>
            </a:endParaRPr>
          </a:p>
          <a:p>
            <a:r>
              <a:rPr lang="en-US" altLang="en-US">
                <a:latin typeface="Times New Roman" charset="0"/>
                <a:ea typeface="ＭＳ Ｐゴシック" charset="-128"/>
              </a:rPr>
              <a:t>		a. Emancipated minor: an individual under the legal age who is legally considered an adult</a:t>
            </a:r>
            <a:endParaRPr lang="en-IN" altLang="en-US">
              <a:latin typeface="Times New Roman" charset="0"/>
              <a:ea typeface="ＭＳ Ｐゴシック" charset="-128"/>
            </a:endParaRPr>
          </a:p>
          <a:p>
            <a:r>
              <a:rPr lang="en-US" altLang="en-US">
                <a:latin typeface="Times New Roman" charset="0"/>
                <a:ea typeface="ＭＳ Ｐゴシック" charset="-128"/>
              </a:rPr>
              <a:t>		b. Many states consider minors to be emancipated if they are married, if they are members of the armed services, or if they are parents.</a:t>
            </a:r>
            <a:endParaRPr lang="en-IN" altLang="en-US">
              <a:latin typeface="Times New Roman" charset="0"/>
              <a:ea typeface="ＭＳ Ｐゴシック" charset="-128"/>
            </a:endParaRPr>
          </a:p>
          <a:p>
            <a:r>
              <a:rPr lang="en-US" altLang="en-US">
                <a:latin typeface="Times New Roman" charset="0"/>
                <a:ea typeface="ＭＳ Ｐゴシック" charset="-128"/>
              </a:rPr>
              <a:t>	3. Teachers and school officials may act in place of parents and provide consent for treatment of injuries that occur in a school or camp setting.</a:t>
            </a:r>
            <a:endParaRPr lang="en-IN" altLang="en-US">
              <a:latin typeface="Times New Roman" charset="0"/>
              <a:ea typeface="ＭＳ Ｐゴシック" charset="-128"/>
            </a:endParaRPr>
          </a:p>
          <a:p>
            <a:r>
              <a:rPr lang="en-US" altLang="en-US">
                <a:latin typeface="Times New Roman" charset="0"/>
                <a:ea typeface="ＭＳ Ｐゴシック" charset="-128"/>
              </a:rPr>
              <a:t>	4. If a true emergency exists and no consent is available, treat the patient under implied consent.</a:t>
            </a:r>
            <a:endParaRPr lang="en-IN" altLang="en-US">
              <a:latin typeface="Times New Roman" charset="0"/>
              <a:ea typeface="ＭＳ Ｐゴシック"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6FFC23-AED8-2D44-BBFA-828DFE3B63F4}" type="slidenum">
              <a:rPr lang="en-US" altLang="en-US" sz="1200"/>
              <a:pPr eaLnBrk="1" hangingPunct="1"/>
              <a:t>7</a:t>
            </a:fld>
            <a:endParaRPr lang="en-US" altLang="en-US" sz="1200"/>
          </a:p>
        </p:txBody>
      </p:sp>
    </p:spTree>
    <p:extLst>
      <p:ext uri="{BB962C8B-B14F-4D97-AF65-F5344CB8AC3E}">
        <p14:creationId xmlns:p14="http://schemas.microsoft.com/office/powerpoint/2010/main" val="5105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K. Forcible restraint</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Necessary for patients who are in need of medical treatment and transportation but are combative and present a risk of danger to themselves or others</a:t>
            </a:r>
            <a:endParaRPr lang="en-IN" altLang="en-US">
              <a:latin typeface="Times New Roman" charset="0"/>
              <a:ea typeface="ＭＳ Ｐゴシック" charset="-128"/>
            </a:endParaRPr>
          </a:p>
          <a:p>
            <a:r>
              <a:rPr lang="en-US" altLang="en-US">
                <a:latin typeface="Times New Roman" charset="0"/>
                <a:ea typeface="ＭＳ Ｐゴシック" charset="-128"/>
              </a:rPr>
              <a:t>	2. Forcible restraint is legally permissible.</a:t>
            </a:r>
            <a:endParaRPr lang="en-IN" altLang="en-US">
              <a:latin typeface="Times New Roman" charset="0"/>
              <a:ea typeface="ＭＳ Ｐゴシック" charset="-128"/>
            </a:endParaRPr>
          </a:p>
          <a:p>
            <a:r>
              <a:rPr lang="en-US" altLang="en-US">
                <a:latin typeface="Times New Roman" charset="0"/>
                <a:ea typeface="ＭＳ Ｐゴシック" charset="-128"/>
              </a:rPr>
              <a:t>		a. Consult medical control for authorization and utilize law enforcement on the scene.</a:t>
            </a:r>
            <a:endParaRPr lang="en-IN" altLang="en-US">
              <a:latin typeface="Times New Roman" charset="0"/>
              <a:ea typeface="ＭＳ Ｐゴシック" charset="-128"/>
            </a:endParaRPr>
          </a:p>
          <a:p>
            <a:r>
              <a:rPr lang="en-US" altLang="en-US">
                <a:latin typeface="Times New Roman" charset="0"/>
                <a:ea typeface="ＭＳ Ｐゴシック" charset="-128"/>
              </a:rPr>
              <a:t>		b. Restraint without legal authority exposes you to potential civil and criminal penalties.</a:t>
            </a:r>
            <a:endParaRPr lang="en-IN" altLang="en-US">
              <a:latin typeface="Times New Roman" charset="0"/>
              <a:ea typeface="ＭＳ Ｐゴシック" charset="-128"/>
            </a:endParaRPr>
          </a:p>
          <a:p>
            <a:r>
              <a:rPr lang="en-US" altLang="en-US">
                <a:latin typeface="Times New Roman" charset="0"/>
                <a:ea typeface="ＭＳ Ｐゴシック" charset="-128"/>
              </a:rPr>
              <a:t>		c. Make sure you know the local laws and protocols regarding forcible restraint.</a:t>
            </a:r>
            <a:endParaRPr lang="en-IN" altLang="en-US">
              <a:latin typeface="Times New Roman" charset="0"/>
              <a:ea typeface="ＭＳ Ｐゴシック"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2AE4B7-11A8-484B-A490-4D4211589368}" type="slidenum">
              <a:rPr lang="en-US" altLang="en-US" sz="1200"/>
              <a:pPr eaLnBrk="1" hangingPunct="1"/>
              <a:t>8</a:t>
            </a:fld>
            <a:endParaRPr lang="en-US" altLang="en-US" sz="1200"/>
          </a:p>
        </p:txBody>
      </p:sp>
    </p:spTree>
    <p:extLst>
      <p:ext uri="{BB962C8B-B14F-4D97-AF65-F5344CB8AC3E}">
        <p14:creationId xmlns:p14="http://schemas.microsoft.com/office/powerpoint/2010/main" val="2061940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III. The Right to Refuse Treatment</a:t>
            </a:r>
          </a:p>
          <a:p>
            <a:r>
              <a:rPr lang="en-US" altLang="en-US">
                <a:latin typeface="Times New Roman" charset="0"/>
                <a:ea typeface="ＭＳ Ｐゴシック" charset="-128"/>
              </a:rPr>
              <a:t>A. Adults who are conscious, alert, and appear to have decision-making capacity:</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Have the right to refuse treatment, even if the result is death or serious injury</a:t>
            </a:r>
            <a:endParaRPr lang="en-IN" altLang="en-US">
              <a:latin typeface="Times New Roman" charset="0"/>
              <a:ea typeface="ＭＳ Ｐゴシック" charset="-128"/>
            </a:endParaRPr>
          </a:p>
          <a:p>
            <a:r>
              <a:rPr lang="en-US" altLang="en-US">
                <a:latin typeface="Times New Roman" charset="0"/>
                <a:ea typeface="ＭＳ Ｐゴシック" charset="-128"/>
              </a:rPr>
              <a:t>	2. Can withdraw from treatment at any time, even if the result is death or serious injury</a:t>
            </a:r>
            <a:endParaRPr lang="en-IN" altLang="en-US">
              <a:latin typeface="Times New Roman" charset="0"/>
              <a:ea typeface="ＭＳ Ｐゴシック" charset="-128"/>
            </a:endParaRPr>
          </a:p>
          <a:p>
            <a:r>
              <a:rPr lang="en-US" altLang="en-US">
                <a:latin typeface="Times New Roman" charset="0"/>
                <a:ea typeface="ＭＳ Ｐゴシック" charset="-128"/>
              </a:rPr>
              <a:t>B. Calls involving refusal of treatment are commonly litigated in EMS and require adherence to local protocols and policies.</a:t>
            </a:r>
            <a:endParaRPr lang="en-IN" altLang="en-US" b="1">
              <a:latin typeface="Times New Roman" charset="0"/>
              <a:ea typeface="ＭＳ Ｐゴシック" charset="-128"/>
            </a:endParaRPr>
          </a:p>
          <a:p>
            <a:r>
              <a:rPr lang="en-US" altLang="en-US">
                <a:latin typeface="Times New Roman" charset="0"/>
                <a:ea typeface="ＭＳ Ｐゴシック" charset="-128"/>
              </a:rPr>
              <a:t>C. Involve online medical control and document this consultation.</a:t>
            </a:r>
            <a:endParaRPr lang="en-IN" altLang="en-US" b="1">
              <a:latin typeface="Times New Roman" charset="0"/>
              <a:ea typeface="ＭＳ Ｐゴシック" charset="-128"/>
            </a:endParaRPr>
          </a:p>
          <a:p>
            <a:r>
              <a:rPr lang="en-US" altLang="en-US">
                <a:latin typeface="Times New Roman" charset="0"/>
                <a:ea typeface="ＭＳ Ｐゴシック" charset="-128"/>
              </a:rPr>
              <a:t>D. A patient’s, parent’s, or caregiver’s decision to accept or refuse treatment should be based on information that you provide:</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Your assessment of what might be wrong</a:t>
            </a:r>
            <a:endParaRPr lang="en-IN" altLang="en-US">
              <a:latin typeface="Times New Roman" charset="0"/>
              <a:ea typeface="ＭＳ Ｐゴシック" charset="-128"/>
            </a:endParaRPr>
          </a:p>
          <a:p>
            <a:r>
              <a:rPr lang="en-US" altLang="en-US">
                <a:latin typeface="Times New Roman" charset="0"/>
                <a:ea typeface="ＭＳ Ｐゴシック" charset="-128"/>
              </a:rPr>
              <a:t>	2. A description of the treatment you believe is necessary</a:t>
            </a:r>
            <a:endParaRPr lang="en-IN" altLang="en-US">
              <a:latin typeface="Times New Roman" charset="0"/>
              <a:ea typeface="ＭＳ Ｐゴシック" charset="-128"/>
            </a:endParaRPr>
          </a:p>
          <a:p>
            <a:r>
              <a:rPr lang="en-US" altLang="en-US">
                <a:latin typeface="Times New Roman" charset="0"/>
                <a:ea typeface="ＭＳ Ｐゴシック" charset="-128"/>
              </a:rPr>
              <a:t>	3. Any possible risks of treatment</a:t>
            </a:r>
            <a:endParaRPr lang="en-IN" altLang="en-US">
              <a:latin typeface="Times New Roman" charset="0"/>
              <a:ea typeface="ＭＳ Ｐゴシック" charset="-128"/>
            </a:endParaRPr>
          </a:p>
          <a:p>
            <a:r>
              <a:rPr lang="en-US" altLang="en-US">
                <a:latin typeface="Times New Roman" charset="0"/>
                <a:ea typeface="ＭＳ Ｐゴシック" charset="-128"/>
              </a:rPr>
              <a:t>	4. The availability of alternative treatments</a:t>
            </a:r>
            <a:endParaRPr lang="en-IN" altLang="en-US">
              <a:latin typeface="Times New Roman" charset="0"/>
              <a:ea typeface="ＭＳ Ｐゴシック" charset="-128"/>
            </a:endParaRPr>
          </a:p>
          <a:p>
            <a:r>
              <a:rPr lang="en-US" altLang="en-US">
                <a:latin typeface="Times New Roman" charset="0"/>
                <a:ea typeface="ＭＳ Ｐゴシック" charset="-128"/>
              </a:rPr>
              <a:t>	5. The possible consequences of refusing treatment</a:t>
            </a:r>
            <a:endParaRPr lang="en-IN" altLang="en-US">
              <a:latin typeface="Times New Roman" charset="0"/>
              <a:ea typeface="ＭＳ Ｐゴシック" charset="-128"/>
            </a:endParaRPr>
          </a:p>
          <a:p>
            <a:r>
              <a:rPr lang="en-US" altLang="en-US">
                <a:latin typeface="Times New Roman" charset="0"/>
                <a:ea typeface="ＭＳ Ｐゴシック" charset="-128"/>
              </a:rPr>
              <a:t>E. When treatment is refused, you must assess and document the patient’s ability to make an informed decision:</a:t>
            </a:r>
            <a:endParaRPr lang="en-IN" altLang="en-US" b="1">
              <a:latin typeface="Times New Roman" charset="0"/>
              <a:ea typeface="ＭＳ Ｐゴシック" charset="-128"/>
            </a:endParaRPr>
          </a:p>
          <a:p>
            <a:r>
              <a:rPr lang="en-US" altLang="en-US" b="1">
                <a:latin typeface="Times New Roman" charset="0"/>
                <a:ea typeface="ＭＳ Ｐゴシック" charset="-128"/>
              </a:rPr>
              <a:t>	</a:t>
            </a:r>
            <a:r>
              <a:rPr lang="en-US" altLang="en-US">
                <a:latin typeface="Times New Roman" charset="0"/>
                <a:ea typeface="ＭＳ Ｐゴシック" charset="-128"/>
              </a:rPr>
              <a:t>1. Ask and repeat questions.</a:t>
            </a:r>
            <a:endParaRPr lang="en-IN" altLang="en-US">
              <a:latin typeface="Times New Roman" charset="0"/>
              <a:ea typeface="ＭＳ Ｐゴシック" charset="-128"/>
            </a:endParaRPr>
          </a:p>
          <a:p>
            <a:r>
              <a:rPr lang="en-US" altLang="en-US">
                <a:latin typeface="Times New Roman" charset="0"/>
                <a:ea typeface="ＭＳ Ｐゴシック" charset="-128"/>
              </a:rPr>
              <a:t>	2. Assess the patient’s answers.</a:t>
            </a:r>
            <a:endParaRPr lang="en-IN" altLang="en-US">
              <a:latin typeface="Times New Roman" charset="0"/>
              <a:ea typeface="ＭＳ Ｐゴシック" charset="-128"/>
            </a:endParaRPr>
          </a:p>
          <a:p>
            <a:r>
              <a:rPr lang="en-US" altLang="en-US">
                <a:latin typeface="Times New Roman" charset="0"/>
                <a:ea typeface="ＭＳ Ｐゴシック" charset="-128"/>
              </a:rPr>
              <a:t>	3. Observe the patient’s behavior.</a:t>
            </a:r>
            <a:endParaRPr lang="en-IN" altLang="en-US">
              <a:latin typeface="Times New Roman" charset="0"/>
              <a:ea typeface="ＭＳ Ｐゴシック" charset="-128"/>
            </a:endParaRPr>
          </a:p>
          <a:p>
            <a:r>
              <a:rPr lang="en-US" altLang="en-US">
                <a:latin typeface="Times New Roman" charset="0"/>
                <a:ea typeface="ＭＳ Ｐゴシック" charset="-128"/>
              </a:rPr>
              <a:t>F. If the patient appears confused, delusional, or suicidal, you cannot assume that the decision to refuse is an informed refusal.</a:t>
            </a:r>
            <a:endParaRPr lang="en-IN" altLang="en-US" b="1">
              <a:latin typeface="Times New Roman" charset="0"/>
              <a:ea typeface="ＭＳ Ｐゴシック"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ECA328D-E53C-EB46-A2AC-2F3059A5B824}" type="slidenum">
              <a:rPr lang="en-US" altLang="en-US" sz="1200"/>
              <a:pPr eaLnBrk="1" hangingPunct="1"/>
              <a:t>9</a:t>
            </a:fld>
            <a:endParaRPr lang="en-US" altLang="en-US" sz="1200"/>
          </a:p>
        </p:txBody>
      </p:sp>
    </p:spTree>
    <p:extLst>
      <p:ext uri="{BB962C8B-B14F-4D97-AF65-F5344CB8AC3E}">
        <p14:creationId xmlns:p14="http://schemas.microsoft.com/office/powerpoint/2010/main" val="108576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1251" name="Rectangle 3"/>
          <p:cNvSpPr>
            <a:spLocks noGrp="1" noChangeArrowheads="1"/>
          </p:cNvSpPr>
          <p:nvPr>
            <p:ph type="subTitle" idx="1"/>
          </p:nvPr>
        </p:nvSpPr>
        <p:spPr>
          <a:xfrm>
            <a:off x="1524000" y="3657600"/>
            <a:ext cx="7696200" cy="1752600"/>
          </a:xfrm>
          <a:gradFill rotWithShape="0">
            <a:gsLst>
              <a:gs pos="0">
                <a:srgbClr val="66CCFF">
                  <a:alpha val="89999"/>
                </a:srgbClr>
              </a:gs>
              <a:gs pos="100000">
                <a:srgbClr val="0080FF">
                  <a:alpha val="14000"/>
                </a:srgbClr>
              </a:gs>
            </a:gsLst>
            <a:lin ang="2700000" scaled="1"/>
          </a:gradFill>
          <a:ln w="9525">
            <a:noFill/>
          </a:ln>
          <a:extLst>
            <a:ext uri="{91240B29-F687-4F45-9708-019B960494DF}">
              <a14:hiddenLine xmlns:a14="http://schemas.microsoft.com/office/drawing/2010/main" w="9525">
                <a:solidFill>
                  <a:srgbClr val="B3B3B3">
                    <a:alpha val="39999"/>
                  </a:srgbClr>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137160" bIns="45720"/>
          <a:lstStyle>
            <a:lvl1pPr marL="0" indent="0">
              <a:lnSpc>
                <a:spcPct val="105000"/>
              </a:lnSpc>
              <a:buFontTx/>
              <a:buNone/>
              <a:defRPr sz="3600">
                <a:solidFill>
                  <a:schemeClr val="bg1"/>
                </a:solidFill>
              </a:defRPr>
            </a:lvl1pPr>
          </a:lstStyle>
          <a:p>
            <a:pPr lvl="0"/>
            <a:r>
              <a:rPr lang="en-US" noProof="0" smtClean="0"/>
              <a:t>Click to edit Master subtitle style</a:t>
            </a:r>
          </a:p>
        </p:txBody>
      </p:sp>
      <p:sp>
        <p:nvSpPr>
          <p:cNvPr id="128003" name="Rectangle 2"/>
          <p:cNvSpPr>
            <a:spLocks noGrp="1" noChangeArrowheads="1"/>
          </p:cNvSpPr>
          <p:nvPr>
            <p:ph type="ctrTitle"/>
          </p:nvPr>
        </p:nvSpPr>
        <p:spPr>
          <a:xfrm>
            <a:off x="1662545" y="2362200"/>
            <a:ext cx="7252855" cy="99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gn="l">
              <a:defRPr>
                <a:effectLst>
                  <a:outerShdw blurRad="38100" dist="38100" dir="2700000" algn="tl">
                    <a:srgbClr val="DDDDDD"/>
                  </a:outerShdw>
                </a:effectLst>
              </a:defRPr>
            </a:lvl1pPr>
          </a:lstStyle>
          <a:p>
            <a:pPr lvl="0"/>
            <a:r>
              <a:rPr lang="en-US" noProof="0" dirty="0" smtClean="0"/>
              <a:t>Click to edit Master title style</a:t>
            </a:r>
          </a:p>
        </p:txBody>
      </p:sp>
    </p:spTree>
    <p:extLst>
      <p:ext uri="{BB962C8B-B14F-4D97-AF65-F5344CB8AC3E}">
        <p14:creationId xmlns:p14="http://schemas.microsoft.com/office/powerpoint/2010/main" val="60674439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471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865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fms\Slide Backgrounds\9781284080179_PPBG_EMT11e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075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091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fms\Slide Backgrounds\9781284080179_PPBG_EMT11e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680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4"/>
            <a:ext cx="40401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6"/>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58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512" y="1447800"/>
            <a:ext cx="777297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07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200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520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80448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0" r:id="rId3"/>
    <p:sldLayoutId id="2147483799" r:id="rId4"/>
    <p:sldLayoutId id="2147483791" r:id="rId5"/>
    <p:sldLayoutId id="2147483800" r:id="rId6"/>
    <p:sldLayoutId id="2147483792" r:id="rId7"/>
    <p:sldLayoutId id="2147483793" r:id="rId8"/>
    <p:sldLayoutId id="2147483794" r:id="rId9"/>
    <p:sldLayoutId id="2147483795" r:id="rId10"/>
    <p:sldLayoutId id="2147483796" r:id="rId11"/>
  </p:sldLayoutIdLst>
  <p:hf sldNum="0" hdr="0" dt="0"/>
  <p:txStyles>
    <p:titleStyle>
      <a:lvl1pPr algn="ctr" rtl="0" eaLnBrk="0" fontAlgn="base" hangingPunct="0">
        <a:lnSpc>
          <a:spcPct val="90000"/>
        </a:lnSpc>
        <a:spcBef>
          <a:spcPct val="0"/>
        </a:spcBef>
        <a:spcAft>
          <a:spcPct val="0"/>
        </a:spcAft>
        <a:defRPr sz="4000" b="1">
          <a:solidFill>
            <a:srgbClr val="C1500B"/>
          </a:solidFill>
          <a:latin typeface="+mj-lt"/>
          <a:ea typeface="+mj-ea"/>
          <a:cs typeface="+mj-cs"/>
        </a:defRPr>
      </a:lvl1pPr>
      <a:lvl2pPr algn="ctr" rtl="0" eaLnBrk="0" fontAlgn="base" hangingPunct="0">
        <a:lnSpc>
          <a:spcPct val="90000"/>
        </a:lnSpc>
        <a:spcBef>
          <a:spcPct val="0"/>
        </a:spcBef>
        <a:spcAft>
          <a:spcPct val="0"/>
        </a:spcAft>
        <a:defRPr sz="4000" b="1">
          <a:solidFill>
            <a:srgbClr val="C1500B"/>
          </a:solidFill>
          <a:latin typeface="Arial" charset="0"/>
          <a:ea typeface="ヒラギノ角ゴ Pro W3" charset="0"/>
          <a:cs typeface="ヒラギノ角ゴ Pro W3" charset="0"/>
        </a:defRPr>
      </a:lvl2pPr>
      <a:lvl3pPr algn="ctr" rtl="0" eaLnBrk="0" fontAlgn="base" hangingPunct="0">
        <a:lnSpc>
          <a:spcPct val="90000"/>
        </a:lnSpc>
        <a:spcBef>
          <a:spcPct val="0"/>
        </a:spcBef>
        <a:spcAft>
          <a:spcPct val="0"/>
        </a:spcAft>
        <a:defRPr sz="4000" b="1">
          <a:solidFill>
            <a:srgbClr val="C1500B"/>
          </a:solidFill>
          <a:latin typeface="Arial" charset="0"/>
          <a:ea typeface="ヒラギノ角ゴ Pro W3" charset="0"/>
          <a:cs typeface="ヒラギノ角ゴ Pro W3" charset="0"/>
        </a:defRPr>
      </a:lvl3pPr>
      <a:lvl4pPr algn="ctr" rtl="0" eaLnBrk="0" fontAlgn="base" hangingPunct="0">
        <a:lnSpc>
          <a:spcPct val="90000"/>
        </a:lnSpc>
        <a:spcBef>
          <a:spcPct val="0"/>
        </a:spcBef>
        <a:spcAft>
          <a:spcPct val="0"/>
        </a:spcAft>
        <a:defRPr sz="4000" b="1">
          <a:solidFill>
            <a:srgbClr val="C1500B"/>
          </a:solidFill>
          <a:latin typeface="Arial" charset="0"/>
          <a:ea typeface="ヒラギノ角ゴ Pro W3" charset="0"/>
          <a:cs typeface="ヒラギノ角ゴ Pro W3" charset="0"/>
        </a:defRPr>
      </a:lvl4pPr>
      <a:lvl5pPr algn="ctr" rtl="0" eaLnBrk="0" fontAlgn="base" hangingPunct="0">
        <a:lnSpc>
          <a:spcPct val="90000"/>
        </a:lnSpc>
        <a:spcBef>
          <a:spcPct val="0"/>
        </a:spcBef>
        <a:spcAft>
          <a:spcPct val="0"/>
        </a:spcAft>
        <a:defRPr sz="4000" b="1">
          <a:solidFill>
            <a:srgbClr val="C1500B"/>
          </a:solidFill>
          <a:latin typeface="Arial" charset="0"/>
          <a:ea typeface="ヒラギノ角ゴ Pro W3" charset="0"/>
          <a:cs typeface="ヒラギノ角ゴ Pro W3" charset="0"/>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charset="0"/>
          <a:cs typeface="ヒラギノ角ゴ Pro W3" charset="0"/>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charset="0"/>
          <a:cs typeface="ヒラギノ角ゴ Pro W3" charset="0"/>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charset="0"/>
          <a:cs typeface="ヒラギノ角ゴ Pro W3" charset="0"/>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charset="0"/>
          <a:cs typeface="ヒラギノ角ゴ Pro W3" charset="0"/>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mn-cs"/>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mn-cs"/>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mn-cs"/>
        </a:defRPr>
      </a:lvl3pPr>
      <a:lvl4pPr marL="1600200" indent="-228600" algn="l" rtl="0" eaLnBrk="0" fontAlgn="base" hangingPunct="0">
        <a:spcBef>
          <a:spcPct val="25000"/>
        </a:spcBef>
        <a:spcAft>
          <a:spcPct val="0"/>
        </a:spcAft>
        <a:buClr>
          <a:schemeClr val="bg1"/>
        </a:buClr>
        <a:buChar char="–"/>
        <a:defRPr sz="2000">
          <a:solidFill>
            <a:schemeClr val="bg1"/>
          </a:solidFill>
          <a:latin typeface="+mn-lt"/>
          <a:ea typeface="+mn-ea"/>
          <a:cs typeface="+mn-cs"/>
        </a:defRPr>
      </a:lvl4pPr>
      <a:lvl5pPr marL="2057400" indent="-228600" algn="l" rtl="0" eaLnBrk="0" fontAlgn="base" hangingPunct="0">
        <a:spcBef>
          <a:spcPct val="25000"/>
        </a:spcBef>
        <a:spcAft>
          <a:spcPct val="0"/>
        </a:spcAft>
        <a:buClr>
          <a:schemeClr val="bg1"/>
        </a:buClr>
        <a:buChar char="»"/>
        <a:defRPr sz="2000">
          <a:solidFill>
            <a:schemeClr val="bg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1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7"/>
          <p:cNvSpPr txBox="1">
            <a:spLocks noChangeArrowheads="1"/>
          </p:cNvSpPr>
          <p:nvPr/>
        </p:nvSpPr>
        <p:spPr bwMode="auto">
          <a:xfrm>
            <a:off x="0" y="3352800"/>
            <a:ext cx="9144000" cy="1981200"/>
          </a:xfrm>
          <a:prstGeom prst="rect">
            <a:avLst/>
          </a:prstGeom>
          <a:gradFill rotWithShape="0">
            <a:gsLst>
              <a:gs pos="0">
                <a:srgbClr val="66CCFF">
                  <a:alpha val="89998"/>
                </a:srgbClr>
              </a:gs>
              <a:gs pos="100000">
                <a:srgbClr val="0080FF">
                  <a:alpha val="14000"/>
                </a:srgbClr>
              </a:gs>
            </a:gsLst>
            <a:lin ang="2700000" scaled="1"/>
          </a:gradFill>
          <a:ln>
            <a:noFill/>
          </a:ln>
          <a:effectLst/>
          <a:extLst>
            <a:ext uri="{91240B29-F687-4F45-9708-019B960494DF}">
              <a14:hiddenLine xmlns:a14="http://schemas.microsoft.com/office/drawing/2010/main" w="9525">
                <a:solidFill>
                  <a:srgbClr val="B3B3B3">
                    <a:alpha val="39999"/>
                  </a:srgbClr>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600" tIns="137160"/>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l">
              <a:lnSpc>
                <a:spcPct val="105000"/>
              </a:lnSpc>
              <a:spcBef>
                <a:spcPct val="50000"/>
              </a:spcBef>
              <a:buClr>
                <a:schemeClr val="bg1"/>
              </a:buClr>
            </a:pPr>
            <a:endParaRPr lang="en-US" altLang="en-US" sz="100">
              <a:solidFill>
                <a:schemeClr val="bg1"/>
              </a:solidFill>
              <a:latin typeface="Arial" charset="0"/>
            </a:endParaRPr>
          </a:p>
          <a:p>
            <a:pPr>
              <a:lnSpc>
                <a:spcPct val="105000"/>
              </a:lnSpc>
              <a:spcBef>
                <a:spcPts val="800"/>
              </a:spcBef>
              <a:buClr>
                <a:schemeClr val="bg1"/>
              </a:buClr>
            </a:pPr>
            <a:r>
              <a:rPr lang="en-US" altLang="en-US" sz="4000" b="1">
                <a:solidFill>
                  <a:schemeClr val="bg1"/>
                </a:solidFill>
                <a:latin typeface="Arial" charset="0"/>
              </a:rPr>
              <a:t>Chapter 3</a:t>
            </a:r>
          </a:p>
          <a:p>
            <a:pPr eaLnBrk="1" hangingPunct="1">
              <a:lnSpc>
                <a:spcPct val="105000"/>
              </a:lnSpc>
              <a:spcBef>
                <a:spcPts val="200"/>
              </a:spcBef>
              <a:buClr>
                <a:schemeClr val="bg1"/>
              </a:buClr>
            </a:pPr>
            <a:r>
              <a:rPr lang="en-US" altLang="en-US" sz="3200" b="1">
                <a:solidFill>
                  <a:schemeClr val="bg1"/>
                </a:solidFill>
                <a:latin typeface="Arial" charset="0"/>
              </a:rPr>
              <a:t>Medical, Legal, and Ethical Issues</a:t>
            </a:r>
          </a:p>
          <a:p>
            <a:pPr algn="l">
              <a:lnSpc>
                <a:spcPct val="105000"/>
              </a:lnSpc>
              <a:spcBef>
                <a:spcPct val="50000"/>
              </a:spcBef>
              <a:buClr>
                <a:schemeClr val="bg1"/>
              </a:buClr>
            </a:pPr>
            <a:endParaRPr lang="en-US" altLang="en-US" sz="3600">
              <a:solidFill>
                <a:schemeClr val="bg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Right to Refuse Treatment </a:t>
            </a:r>
            <a:br>
              <a:rPr lang="en-US" altLang="en-US"/>
            </a:br>
            <a:r>
              <a:rPr lang="en-US" altLang="en-US" sz="2800" b="0"/>
              <a:t>(2 of 2)</a:t>
            </a:r>
            <a:endParaRPr lang="en-US" altLang="en-US"/>
          </a:p>
        </p:txBody>
      </p:sp>
      <p:sp>
        <p:nvSpPr>
          <p:cNvPr id="15363" name="Content Placeholder 2"/>
          <p:cNvSpPr>
            <a:spLocks noGrp="1"/>
          </p:cNvSpPr>
          <p:nvPr>
            <p:ph idx="1"/>
          </p:nvPr>
        </p:nvSpPr>
        <p:spPr/>
        <p:txBody>
          <a:bodyPr/>
          <a:lstStyle/>
          <a:p>
            <a:pPr>
              <a:spcBef>
                <a:spcPct val="35000"/>
              </a:spcBef>
            </a:pPr>
            <a:r>
              <a:rPr lang="en-US" altLang="en-US"/>
              <a:t>Before you leave a scene where a patient, parent, or guardian has refused care:</a:t>
            </a:r>
          </a:p>
          <a:p>
            <a:pPr lvl="1">
              <a:spcBef>
                <a:spcPct val="35000"/>
              </a:spcBef>
            </a:pPr>
            <a:r>
              <a:rPr lang="en-US" altLang="en-US"/>
              <a:t>Encourage them again to allow treatment.</a:t>
            </a:r>
          </a:p>
          <a:p>
            <a:pPr lvl="1">
              <a:spcBef>
                <a:spcPct val="35000"/>
              </a:spcBef>
            </a:pPr>
            <a:r>
              <a:rPr lang="en-US" altLang="en-US"/>
              <a:t>Ask them to sign a refusal of care form.</a:t>
            </a:r>
          </a:p>
          <a:p>
            <a:pPr lvl="1">
              <a:spcBef>
                <a:spcPct val="35000"/>
              </a:spcBef>
            </a:pPr>
            <a:r>
              <a:rPr lang="en-US" altLang="en-US"/>
              <a:t>Also obtain the signature of a non-EMS witness.</a:t>
            </a:r>
          </a:p>
          <a:p>
            <a:pPr>
              <a:spcBef>
                <a:spcPct val="35000"/>
              </a:spcBef>
            </a:pPr>
            <a:r>
              <a:rPr lang="en-US" altLang="en-US"/>
              <a:t>Carefully document all refusals.</a:t>
            </a:r>
          </a:p>
          <a:p>
            <a:r>
              <a:rPr lang="en-US" altLang="en-US"/>
              <a:t>Providing treatment is a much more defensible position than failing to treat a patient.</a:t>
            </a:r>
          </a:p>
          <a:p>
            <a:pPr lvl="1"/>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lnSpc>
                <a:spcPct val="85000"/>
              </a:lnSpc>
            </a:pPr>
            <a:r>
              <a:rPr lang="en-US" altLang="en-US"/>
              <a:t>Confidentiality </a:t>
            </a:r>
            <a:r>
              <a:rPr lang="en-US" altLang="en-US" sz="2800" b="0"/>
              <a:t>(1 of 2)</a:t>
            </a:r>
          </a:p>
        </p:txBody>
      </p:sp>
      <p:sp>
        <p:nvSpPr>
          <p:cNvPr id="16387" name="Content Placeholder 2"/>
          <p:cNvSpPr>
            <a:spLocks noGrp="1"/>
          </p:cNvSpPr>
          <p:nvPr>
            <p:ph idx="1"/>
          </p:nvPr>
        </p:nvSpPr>
        <p:spPr/>
        <p:txBody>
          <a:bodyPr rIns="228600"/>
          <a:lstStyle/>
          <a:p>
            <a:r>
              <a:rPr lang="en-US" altLang="en-US"/>
              <a:t>Protected health information includes: </a:t>
            </a:r>
          </a:p>
          <a:p>
            <a:pPr lvl="1"/>
            <a:r>
              <a:rPr lang="en-US" altLang="en-US"/>
              <a:t>Patient history </a:t>
            </a:r>
          </a:p>
          <a:p>
            <a:pPr lvl="1"/>
            <a:r>
              <a:rPr lang="en-US" altLang="en-US"/>
              <a:t>Assessment findings </a:t>
            </a:r>
          </a:p>
          <a:p>
            <a:pPr lvl="1"/>
            <a:r>
              <a:rPr lang="en-US" altLang="en-US"/>
              <a:t>Treatment provided </a:t>
            </a:r>
          </a:p>
          <a:p>
            <a:pPr eaLnBrk="1" hangingPunct="1">
              <a:spcBef>
                <a:spcPct val="35000"/>
              </a:spcBef>
            </a:pPr>
            <a:r>
              <a:rPr lang="en-US" altLang="en-US"/>
              <a:t>Patient information can be disclosed only if:</a:t>
            </a:r>
          </a:p>
          <a:p>
            <a:pPr lvl="1" eaLnBrk="1" hangingPunct="1">
              <a:spcBef>
                <a:spcPct val="35000"/>
              </a:spcBef>
            </a:pPr>
            <a:r>
              <a:rPr lang="en-US" altLang="en-US"/>
              <a:t>The patient signs a release</a:t>
            </a:r>
          </a:p>
          <a:p>
            <a:pPr lvl="1" eaLnBrk="1" hangingPunct="1">
              <a:spcBef>
                <a:spcPct val="35000"/>
              </a:spcBef>
            </a:pPr>
            <a:r>
              <a:rPr lang="en-US" altLang="en-US"/>
              <a:t>A legal subpoena is presented</a:t>
            </a:r>
          </a:p>
          <a:p>
            <a:pPr lvl="1" eaLnBrk="1" hangingPunct="1">
              <a:spcBef>
                <a:spcPct val="35000"/>
              </a:spcBef>
            </a:pPr>
            <a:r>
              <a:rPr lang="en-US" altLang="en-US"/>
              <a:t>It is needed by billing personnel</a:t>
            </a:r>
            <a:endParaRPr lang="en-US" altLang="en-US"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a:t>Confidentiality </a:t>
            </a:r>
            <a:r>
              <a:rPr lang="en-US" altLang="en-US" sz="2800" b="0"/>
              <a:t>(2 of 2)</a:t>
            </a:r>
          </a:p>
        </p:txBody>
      </p:sp>
      <p:sp>
        <p:nvSpPr>
          <p:cNvPr id="17411" name="Content Placeholder 2"/>
          <p:cNvSpPr>
            <a:spLocks noGrp="1"/>
          </p:cNvSpPr>
          <p:nvPr>
            <p:ph idx="1"/>
          </p:nvPr>
        </p:nvSpPr>
        <p:spPr/>
        <p:txBody>
          <a:bodyPr rIns="228600"/>
          <a:lstStyle/>
          <a:p>
            <a:pPr>
              <a:spcBef>
                <a:spcPct val="35000"/>
              </a:spcBef>
            </a:pPr>
            <a:r>
              <a:rPr lang="en-US" altLang="en-US"/>
              <a:t>Health Insurance Portability and Accountability Act of 1996 (HIPAA)</a:t>
            </a:r>
          </a:p>
          <a:p>
            <a:pPr lvl="1">
              <a:spcBef>
                <a:spcPct val="35000"/>
              </a:spcBef>
            </a:pPr>
            <a:r>
              <a:rPr lang="en-US" altLang="en-US"/>
              <a:t>Contains a section on patient privacy</a:t>
            </a:r>
          </a:p>
          <a:p>
            <a:pPr lvl="1">
              <a:spcBef>
                <a:spcPct val="35000"/>
              </a:spcBef>
            </a:pPr>
            <a:r>
              <a:rPr lang="en-US" altLang="en-US"/>
              <a:t>Strengthens privacy laws</a:t>
            </a:r>
          </a:p>
          <a:p>
            <a:pPr lvl="1">
              <a:spcBef>
                <a:spcPct val="35000"/>
              </a:spcBef>
            </a:pPr>
            <a:r>
              <a:rPr lang="en-US" altLang="en-US"/>
              <a:t>Safeguards patient confidentiality</a:t>
            </a:r>
          </a:p>
          <a:p>
            <a:pPr lvl="1">
              <a:spcBef>
                <a:spcPct val="35000"/>
              </a:spcBef>
            </a:pPr>
            <a:r>
              <a:rPr lang="en-US" altLang="en-US"/>
              <a:t>Defines protected health information (PHI)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5000"/>
              </a:lnSpc>
            </a:pPr>
            <a:r>
              <a:rPr lang="en-US" altLang="en-US"/>
              <a:t>Do Not Resuscitate Order</a:t>
            </a:r>
            <a:endParaRPr lang="en-US" altLang="en-US" sz="2800" b="0"/>
          </a:p>
        </p:txBody>
      </p:sp>
      <p:sp>
        <p:nvSpPr>
          <p:cNvPr id="18435" name="Content Placeholder 2"/>
          <p:cNvSpPr>
            <a:spLocks noGrp="1"/>
          </p:cNvSpPr>
          <p:nvPr>
            <p:ph idx="1"/>
          </p:nvPr>
        </p:nvSpPr>
        <p:spPr/>
        <p:txBody>
          <a:bodyPr rIns="228600"/>
          <a:lstStyle/>
          <a:p>
            <a:pPr eaLnBrk="1" hangingPunct="1">
              <a:spcBef>
                <a:spcPct val="35000"/>
              </a:spcBef>
            </a:pPr>
            <a:r>
              <a:rPr lang="en-US" altLang="en-US"/>
              <a:t>A do not resuscitate (DNR) order is a physician’s written order to withhold resuscitation.</a:t>
            </a:r>
          </a:p>
          <a:p>
            <a:pPr lvl="1">
              <a:spcBef>
                <a:spcPct val="35000"/>
              </a:spcBef>
            </a:pPr>
            <a:r>
              <a:rPr lang="ja-JP" altLang="en-US"/>
              <a:t>“</a:t>
            </a:r>
            <a:r>
              <a:rPr lang="en-US" altLang="ja-JP"/>
              <a:t>Do not resuscitate</a:t>
            </a:r>
            <a:r>
              <a:rPr lang="ja-JP" altLang="en-US"/>
              <a:t>”</a:t>
            </a:r>
            <a:r>
              <a:rPr lang="en-US" altLang="ja-JP"/>
              <a:t> does not mean </a:t>
            </a:r>
            <a:r>
              <a:rPr lang="ja-JP" altLang="en-US"/>
              <a:t>“</a:t>
            </a:r>
            <a:r>
              <a:rPr lang="en-US" altLang="ja-JP"/>
              <a:t>do not treat.</a:t>
            </a:r>
            <a:r>
              <a:rPr lang="ja-JP" altLang="en-US"/>
              <a:t>”</a:t>
            </a:r>
            <a:endParaRPr lang="en-US" altLang="ja-JP"/>
          </a:p>
          <a:p>
            <a:pPr eaLnBrk="1" hangingPunct="1">
              <a:spcBef>
                <a:spcPct val="35000"/>
              </a:spcBef>
            </a:pPr>
            <a:r>
              <a:rPr lang="en-US" altLang="en-US"/>
              <a:t>Generally, DNR orders must document:</a:t>
            </a:r>
          </a:p>
          <a:p>
            <a:pPr lvl="1" eaLnBrk="1" hangingPunct="1">
              <a:spcBef>
                <a:spcPct val="35000"/>
              </a:spcBef>
            </a:pPr>
            <a:r>
              <a:rPr lang="en-US" altLang="en-US"/>
              <a:t>Statement of the patient’s medical problem(s) </a:t>
            </a:r>
          </a:p>
          <a:p>
            <a:pPr lvl="1" eaLnBrk="1" hangingPunct="1">
              <a:spcBef>
                <a:spcPct val="35000"/>
              </a:spcBef>
            </a:pPr>
            <a:r>
              <a:rPr lang="en-US" altLang="en-US"/>
              <a:t>Signature of the patient or legal guardian </a:t>
            </a:r>
          </a:p>
          <a:p>
            <a:pPr lvl="1" eaLnBrk="1" hangingPunct="1">
              <a:spcBef>
                <a:spcPct val="35000"/>
              </a:spcBef>
            </a:pPr>
            <a:r>
              <a:rPr lang="en-US" altLang="en-US"/>
              <a:t>Signature of physician or health care provider </a:t>
            </a:r>
          </a:p>
          <a:p>
            <a:pPr lvl="1" eaLnBrk="1" hangingPunct="1">
              <a:spcBef>
                <a:spcPct val="35000"/>
              </a:spcBef>
            </a:pPr>
            <a:r>
              <a:rPr lang="en-US" altLang="en-US"/>
              <a:t>Not expired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lnSpc>
                <a:spcPct val="85000"/>
              </a:lnSpc>
            </a:pPr>
            <a:r>
              <a:rPr lang="en-US" altLang="en-US"/>
              <a:t>Advance Directives </a:t>
            </a:r>
            <a:r>
              <a:rPr lang="en-US" altLang="en-US" sz="2800"/>
              <a:t>(1 of 2)</a:t>
            </a:r>
            <a:endParaRPr lang="en-US" altLang="en-US" sz="2800" b="0"/>
          </a:p>
        </p:txBody>
      </p:sp>
      <p:sp>
        <p:nvSpPr>
          <p:cNvPr id="15363" name="Content Placeholder 2"/>
          <p:cNvSpPr>
            <a:spLocks noGrp="1"/>
          </p:cNvSpPr>
          <p:nvPr>
            <p:ph idx="1"/>
          </p:nvPr>
        </p:nvSpPr>
        <p:spPr/>
        <p:txBody>
          <a:bodyPr rIns="228600"/>
          <a:lstStyle/>
          <a:p>
            <a:pPr eaLnBrk="1" hangingPunct="1">
              <a:spcBef>
                <a:spcPct val="35000"/>
              </a:spcBef>
              <a:defRPr/>
            </a:pPr>
            <a:r>
              <a:rPr lang="en-US" altLang="en-US" dirty="0" smtClean="0"/>
              <a:t>An advance directive specifies treatment should the patient become unable to make decisions.</a:t>
            </a:r>
          </a:p>
          <a:p>
            <a:pPr>
              <a:spcBef>
                <a:spcPct val="35000"/>
              </a:spcBef>
              <a:defRPr/>
            </a:pPr>
            <a:r>
              <a:rPr lang="en-US" altLang="en-US" dirty="0" smtClean="0"/>
              <a:t>Physician orders for life-sustaining treatment (POLST) and medical orders for life-sustaining treatment (MOLST) </a:t>
            </a:r>
          </a:p>
          <a:p>
            <a:pPr lvl="1">
              <a:spcBef>
                <a:spcPct val="35000"/>
              </a:spcBef>
              <a:defRPr/>
            </a:pPr>
            <a:r>
              <a:rPr lang="en-US" altLang="en-US" dirty="0"/>
              <a:t>L</a:t>
            </a:r>
            <a:r>
              <a:rPr lang="en-US" altLang="en-US" dirty="0" smtClean="0"/>
              <a:t>ist acceptable interventions</a:t>
            </a:r>
          </a:p>
          <a:p>
            <a:pPr marL="0" indent="0" eaLnBrk="1" hangingPunct="1">
              <a:spcBef>
                <a:spcPct val="35000"/>
              </a:spcBef>
              <a:buFontTx/>
              <a:buNone/>
              <a:defRPr/>
            </a:pPr>
            <a:endParaRPr lang="en-US"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a:t>Advance Directives </a:t>
            </a:r>
            <a:r>
              <a:rPr lang="en-US" altLang="en-US" sz="2800"/>
              <a:t>(2 of 2)</a:t>
            </a:r>
            <a:endParaRPr lang="en-US" altLang="en-US" sz="2800" b="0"/>
          </a:p>
        </p:txBody>
      </p:sp>
      <p:sp>
        <p:nvSpPr>
          <p:cNvPr id="20483" name="Content Placeholder 2"/>
          <p:cNvSpPr>
            <a:spLocks noGrp="1"/>
          </p:cNvSpPr>
          <p:nvPr>
            <p:ph idx="1"/>
          </p:nvPr>
        </p:nvSpPr>
        <p:spPr/>
        <p:txBody>
          <a:bodyPr rIns="228600"/>
          <a:lstStyle/>
          <a:p>
            <a:pPr>
              <a:spcBef>
                <a:spcPct val="35000"/>
              </a:spcBef>
            </a:pPr>
            <a:r>
              <a:rPr lang="en-US" altLang="en-US"/>
              <a:t>Some patients may have named surrogates to make decisions for them.</a:t>
            </a:r>
          </a:p>
          <a:p>
            <a:pPr lvl="1">
              <a:spcBef>
                <a:spcPct val="35000"/>
              </a:spcBef>
            </a:pPr>
            <a:r>
              <a:rPr lang="en-US" altLang="en-US"/>
              <a:t>Durable powers of attorney for health care (health care proxy)</a:t>
            </a: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lnSpc>
                <a:spcPct val="85000"/>
              </a:lnSpc>
            </a:pPr>
            <a:r>
              <a:rPr lang="en-US" altLang="en-US"/>
              <a:t>Presumptive Signs of Death</a:t>
            </a:r>
            <a:endParaRPr lang="en-US" altLang="en-US" sz="2800" b="0"/>
          </a:p>
        </p:txBody>
      </p:sp>
      <p:sp>
        <p:nvSpPr>
          <p:cNvPr id="21507" name="Content Placeholder 2"/>
          <p:cNvSpPr>
            <a:spLocks noGrp="1"/>
          </p:cNvSpPr>
          <p:nvPr>
            <p:ph idx="1"/>
          </p:nvPr>
        </p:nvSpPr>
        <p:spPr/>
        <p:txBody>
          <a:bodyPr rIns="228600"/>
          <a:lstStyle/>
          <a:p>
            <a:pPr eaLnBrk="1" hangingPunct="1">
              <a:spcBef>
                <a:spcPct val="35000"/>
              </a:spcBef>
              <a:defRPr/>
            </a:pPr>
            <a:r>
              <a:rPr lang="en-US" altLang="en-US" dirty="0" smtClean="0"/>
              <a:t>A physician determines the cause of death.</a:t>
            </a:r>
          </a:p>
          <a:p>
            <a:pPr marL="0" indent="0" eaLnBrk="1" hangingPunct="1">
              <a:spcBef>
                <a:spcPct val="35000"/>
              </a:spcBef>
              <a:buFontTx/>
              <a:buNone/>
              <a:defRPr/>
            </a:pPr>
            <a:r>
              <a:rPr lang="en-US" altLang="en-US" dirty="0" smtClean="0"/>
              <a:t> </a:t>
            </a:r>
          </a:p>
          <a:p>
            <a:pPr eaLnBrk="1" hangingPunct="1">
              <a:spcBef>
                <a:spcPct val="35000"/>
              </a:spcBef>
              <a:defRPr/>
            </a:pPr>
            <a:endParaRPr lang="en-US" altLang="en-US" dirty="0" smtClean="0"/>
          </a:p>
        </p:txBody>
      </p:sp>
      <p:pic>
        <p:nvPicPr>
          <p:cNvPr id="21508" name="Picture 5" descr="\\172.16.33.26\Art\OUTPUT\JB LEARNING\EMT_11E_ITK_PPT WORK\JPEG\Ch03\9781284080179_TAB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2286000"/>
            <a:ext cx="5691188"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2"/>
          <p:cNvSpPr>
            <a:spLocks noChangeArrowheads="1"/>
          </p:cNvSpPr>
          <p:nvPr/>
        </p:nvSpPr>
        <p:spPr bwMode="auto">
          <a:xfrm>
            <a:off x="5245100" y="6197600"/>
            <a:ext cx="18018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IN" altLang="en-US" sz="900">
                <a:solidFill>
                  <a:schemeClr val="bg1"/>
                </a:solidFill>
                <a:latin typeface="Arial" charset="0"/>
              </a:rPr>
              <a:t>© Jones and Bartlett Publishers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5000"/>
              </a:lnSpc>
            </a:pPr>
            <a:r>
              <a:rPr lang="en-US" altLang="en-US"/>
              <a:t>Definitive Signs of Death</a:t>
            </a:r>
            <a:endParaRPr lang="en-US" altLang="en-US" sz="2800" b="0"/>
          </a:p>
        </p:txBody>
      </p:sp>
      <p:sp>
        <p:nvSpPr>
          <p:cNvPr id="22531" name="Content Placeholder 8"/>
          <p:cNvSpPr>
            <a:spLocks noGrp="1"/>
          </p:cNvSpPr>
          <p:nvPr>
            <p:ph sz="half" idx="1"/>
          </p:nvPr>
        </p:nvSpPr>
        <p:spPr>
          <a:xfrm>
            <a:off x="4651375" y="1447800"/>
            <a:ext cx="3810000" cy="4800600"/>
          </a:xfrm>
        </p:spPr>
        <p:txBody>
          <a:bodyPr/>
          <a:lstStyle/>
          <a:p>
            <a:pPr eaLnBrk="1" hangingPunct="1">
              <a:spcBef>
                <a:spcPct val="35000"/>
              </a:spcBef>
            </a:pPr>
            <a:r>
              <a:rPr lang="en-US" altLang="en-US"/>
              <a:t>Obvious mortal injury (decapitation)</a:t>
            </a:r>
          </a:p>
          <a:p>
            <a:pPr eaLnBrk="1" hangingPunct="1">
              <a:spcBef>
                <a:spcPct val="35000"/>
              </a:spcBef>
            </a:pPr>
            <a:r>
              <a:rPr lang="en-US" altLang="en-US"/>
              <a:t>Dependent lividity (blood settling)</a:t>
            </a:r>
          </a:p>
          <a:p>
            <a:pPr eaLnBrk="1" hangingPunct="1">
              <a:spcBef>
                <a:spcPct val="35000"/>
              </a:spcBef>
            </a:pPr>
            <a:r>
              <a:rPr lang="en-US" altLang="en-US"/>
              <a:t>Rigor mortis (stiffening)</a:t>
            </a:r>
          </a:p>
          <a:p>
            <a:pPr eaLnBrk="1" hangingPunct="1">
              <a:spcBef>
                <a:spcPct val="35000"/>
              </a:spcBef>
            </a:pPr>
            <a:r>
              <a:rPr lang="en-US" altLang="en-US"/>
              <a:t>Putrefaction (decomposition)</a:t>
            </a:r>
          </a:p>
        </p:txBody>
      </p:sp>
      <p:pic>
        <p:nvPicPr>
          <p:cNvPr id="22532" name="Picture 5" descr="\\172.16.33.26\Art\OUTPUT\JB LEARNING\EMT_11E_ITK_PPT WORK\JPEG\Ch03\9781284080179_CH03_FIG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1865313"/>
            <a:ext cx="3998912"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1"/>
          <p:cNvSpPr>
            <a:spLocks noChangeArrowheads="1"/>
          </p:cNvSpPr>
          <p:nvPr/>
        </p:nvSpPr>
        <p:spPr bwMode="auto">
          <a:xfrm>
            <a:off x="1117600" y="4900613"/>
            <a:ext cx="3546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r>
              <a:rPr lang="en-IN" altLang="en-US" sz="900">
                <a:solidFill>
                  <a:schemeClr val="bg1"/>
                </a:solidFill>
                <a:latin typeface="Arial" charset="0"/>
              </a:rPr>
              <a:t>© American Academy of Orthopaedic Surgeons.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lnSpc>
                <a:spcPct val="85000"/>
              </a:lnSpc>
            </a:pPr>
            <a:r>
              <a:rPr lang="en-US" altLang="en-US"/>
              <a:t>Medical Examiner Cases</a:t>
            </a:r>
            <a:endParaRPr lang="en-US" altLang="en-US" sz="2800" b="0"/>
          </a:p>
        </p:txBody>
      </p:sp>
      <p:sp>
        <p:nvSpPr>
          <p:cNvPr id="23555" name="Content Placeholder 2"/>
          <p:cNvSpPr>
            <a:spLocks noGrp="1"/>
          </p:cNvSpPr>
          <p:nvPr>
            <p:ph idx="1"/>
          </p:nvPr>
        </p:nvSpPr>
        <p:spPr>
          <a:xfrm>
            <a:off x="685800" y="1447800"/>
            <a:ext cx="7924800" cy="4800600"/>
          </a:xfrm>
        </p:spPr>
        <p:txBody>
          <a:bodyPr rIns="228600"/>
          <a:lstStyle/>
          <a:p>
            <a:pPr eaLnBrk="1" hangingPunct="1">
              <a:spcBef>
                <a:spcPct val="35000"/>
              </a:spcBef>
            </a:pPr>
            <a:r>
              <a:rPr lang="en-US" altLang="en-US"/>
              <a:t>Dead on arrival (DOA)/dead on scene (DOS)</a:t>
            </a:r>
          </a:p>
          <a:p>
            <a:pPr eaLnBrk="1" hangingPunct="1">
              <a:spcBef>
                <a:spcPct val="35000"/>
              </a:spcBef>
            </a:pPr>
            <a:r>
              <a:rPr lang="en-US" altLang="en-US"/>
              <a:t>Death without previous medical care</a:t>
            </a:r>
          </a:p>
          <a:p>
            <a:pPr eaLnBrk="1" hangingPunct="1">
              <a:spcBef>
                <a:spcPct val="35000"/>
              </a:spcBef>
            </a:pPr>
            <a:r>
              <a:rPr lang="en-US" altLang="en-US"/>
              <a:t>Suicide</a:t>
            </a:r>
          </a:p>
          <a:p>
            <a:pPr eaLnBrk="1" hangingPunct="1">
              <a:spcBef>
                <a:spcPct val="35000"/>
              </a:spcBef>
            </a:pPr>
            <a:r>
              <a:rPr lang="en-US" altLang="en-US"/>
              <a:t>Violent death</a:t>
            </a:r>
          </a:p>
          <a:p>
            <a:pPr eaLnBrk="1" hangingPunct="1">
              <a:spcBef>
                <a:spcPct val="35000"/>
              </a:spcBef>
            </a:pPr>
            <a:r>
              <a:rPr lang="en-US" altLang="en-US"/>
              <a:t>Poisoning, known or suspected</a:t>
            </a:r>
          </a:p>
          <a:p>
            <a:pPr eaLnBrk="1" hangingPunct="1">
              <a:spcBef>
                <a:spcPct val="35000"/>
              </a:spcBef>
            </a:pPr>
            <a:r>
              <a:rPr lang="en-US" altLang="en-US"/>
              <a:t>Death from accidents</a:t>
            </a:r>
          </a:p>
          <a:p>
            <a:pPr eaLnBrk="1" hangingPunct="1">
              <a:spcBef>
                <a:spcPct val="35000"/>
              </a:spcBef>
            </a:pPr>
            <a:r>
              <a:rPr lang="en-US" altLang="en-US"/>
              <a:t>Suspicion of a criminal act</a:t>
            </a:r>
          </a:p>
          <a:p>
            <a:pPr eaLnBrk="1" hangingPunct="1">
              <a:spcBef>
                <a:spcPct val="35000"/>
              </a:spcBef>
            </a:pPr>
            <a:r>
              <a:rPr lang="en-US" altLang="en-US"/>
              <a:t>Infant and child deaths</a:t>
            </a:r>
          </a:p>
          <a:p>
            <a:pPr lvl="1"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pPr>
            <a:r>
              <a:rPr lang="en-US" altLang="en-US"/>
              <a:t>Organ Donors</a:t>
            </a:r>
            <a:endParaRPr lang="en-US" altLang="en-US" sz="2800" b="0"/>
          </a:p>
        </p:txBody>
      </p:sp>
      <p:sp>
        <p:nvSpPr>
          <p:cNvPr id="24579" name="Content Placeholder 2"/>
          <p:cNvSpPr>
            <a:spLocks noGrp="1"/>
          </p:cNvSpPr>
          <p:nvPr>
            <p:ph sz="half" idx="1"/>
          </p:nvPr>
        </p:nvSpPr>
        <p:spPr>
          <a:xfrm>
            <a:off x="685800" y="1447800"/>
            <a:ext cx="4267200" cy="4953000"/>
          </a:xfrm>
        </p:spPr>
        <p:txBody>
          <a:bodyPr rIns="228600"/>
          <a:lstStyle/>
          <a:p>
            <a:pPr eaLnBrk="1" hangingPunct="1">
              <a:spcBef>
                <a:spcPct val="35000"/>
              </a:spcBef>
            </a:pPr>
            <a:r>
              <a:rPr lang="en-US" altLang="en-US"/>
              <a:t>Evidenced by information on: </a:t>
            </a:r>
          </a:p>
          <a:p>
            <a:pPr lvl="1" eaLnBrk="1" hangingPunct="1"/>
            <a:r>
              <a:rPr lang="en-US" altLang="en-US" sz="2800"/>
              <a:t>Organ donor card and/or</a:t>
            </a:r>
          </a:p>
          <a:p>
            <a:pPr lvl="1" eaLnBrk="1" hangingPunct="1"/>
            <a:r>
              <a:rPr lang="en-US" altLang="en-US" sz="2800"/>
              <a:t>Driver</a:t>
            </a:r>
            <a:r>
              <a:rPr lang="ja-JP" altLang="en-US" sz="2800"/>
              <a:t>’</a:t>
            </a:r>
            <a:r>
              <a:rPr lang="en-US" altLang="ja-JP" sz="2800"/>
              <a:t>s license  </a:t>
            </a:r>
          </a:p>
          <a:p>
            <a:pPr eaLnBrk="1" hangingPunct="1">
              <a:spcBef>
                <a:spcPct val="35000"/>
              </a:spcBef>
            </a:pPr>
            <a:r>
              <a:rPr lang="en-US" altLang="en-US"/>
              <a:t>Your priority is to save the patient</a:t>
            </a:r>
            <a:r>
              <a:rPr lang="ja-JP" altLang="en-US"/>
              <a:t>’</a:t>
            </a:r>
            <a:r>
              <a:rPr lang="en-US" altLang="ja-JP"/>
              <a:t>s life.</a:t>
            </a:r>
          </a:p>
          <a:p>
            <a:pPr eaLnBrk="1" hangingPunct="1">
              <a:spcBef>
                <a:spcPct val="35000"/>
              </a:spcBef>
            </a:pPr>
            <a:r>
              <a:rPr lang="en-US" altLang="en-US"/>
              <a:t>Organs need oxygen.</a:t>
            </a:r>
          </a:p>
        </p:txBody>
      </p:sp>
      <p:pic>
        <p:nvPicPr>
          <p:cNvPr id="24580" name="Picture 5" descr="\\172.16.33.26\Art\OUTPUT\JB LEARNING\EMT_11E_ITK_PPT WORK\JPEG\Ch03\9781284080179_CH03_FIG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963" y="1800225"/>
            <a:ext cx="38433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1"/>
          <p:cNvSpPr>
            <a:spLocks noChangeArrowheads="1"/>
          </p:cNvSpPr>
          <p:nvPr/>
        </p:nvSpPr>
        <p:spPr bwMode="auto">
          <a:xfrm>
            <a:off x="5359400" y="4267200"/>
            <a:ext cx="36083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r>
              <a:rPr lang="en-IN" altLang="en-US" sz="900">
                <a:solidFill>
                  <a:schemeClr val="bg1"/>
                </a:solidFill>
                <a:latin typeface="Arial" charset="0"/>
              </a:rPr>
              <a:t>Courtesy of the US Department of Health and Human Services.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lnSpc>
                <a:spcPct val="85000"/>
              </a:lnSpc>
            </a:pPr>
            <a:r>
              <a:rPr lang="en-US" altLang="en-US"/>
              <a:t>Introduction</a:t>
            </a:r>
            <a:endParaRPr lang="en-US" altLang="en-US" sz="2800" b="0"/>
          </a:p>
        </p:txBody>
      </p:sp>
      <p:sp>
        <p:nvSpPr>
          <p:cNvPr id="7171" name="Content Placeholder 2"/>
          <p:cNvSpPr>
            <a:spLocks noGrp="1"/>
          </p:cNvSpPr>
          <p:nvPr>
            <p:ph idx="1"/>
          </p:nvPr>
        </p:nvSpPr>
        <p:spPr/>
        <p:txBody>
          <a:bodyPr rIns="228600"/>
          <a:lstStyle/>
          <a:p>
            <a:pPr eaLnBrk="1" hangingPunct="1">
              <a:spcBef>
                <a:spcPct val="35000"/>
              </a:spcBef>
              <a:defRPr/>
            </a:pPr>
            <a:r>
              <a:rPr lang="en-US" altLang="en-US" dirty="0" smtClean="0"/>
              <a:t>A basic principle of emergency care is to do no further harm.</a:t>
            </a:r>
          </a:p>
          <a:p>
            <a:pPr eaLnBrk="1" hangingPunct="1">
              <a:spcBef>
                <a:spcPct val="35000"/>
              </a:spcBef>
              <a:defRPr/>
            </a:pPr>
            <a:r>
              <a:rPr lang="en-US" altLang="en-US" dirty="0" smtClean="0"/>
              <a:t>Avoid legal exposure by acting:</a:t>
            </a:r>
          </a:p>
          <a:p>
            <a:pPr lvl="1" eaLnBrk="1" hangingPunct="1">
              <a:spcBef>
                <a:spcPct val="35000"/>
              </a:spcBef>
              <a:defRPr/>
            </a:pPr>
            <a:r>
              <a:rPr lang="en-US" altLang="en-US" dirty="0" smtClean="0"/>
              <a:t>In good faith</a:t>
            </a:r>
          </a:p>
          <a:p>
            <a:pPr lvl="1" eaLnBrk="1" hangingPunct="1">
              <a:spcBef>
                <a:spcPct val="35000"/>
              </a:spcBef>
              <a:defRPr/>
            </a:pPr>
            <a:r>
              <a:rPr lang="en-US" altLang="en-US" dirty="0" smtClean="0"/>
              <a:t>According to an appropriate standard of care</a:t>
            </a:r>
          </a:p>
          <a:p>
            <a:pPr eaLnBrk="1" hangingPunct="1">
              <a:spcBef>
                <a:spcPct val="35000"/>
              </a:spcBef>
              <a:defRPr/>
            </a:pPr>
            <a:r>
              <a:rPr lang="en-US" dirty="0" smtClean="0"/>
              <a:t>To avoid civil and criminal actions, provide competent emergency medical care that conforms with the standard of care. </a:t>
            </a:r>
          </a:p>
          <a:p>
            <a:pPr marL="0" indent="0" eaLnBrk="1" hangingPunct="1">
              <a:spcBef>
                <a:spcPct val="35000"/>
              </a:spcBef>
              <a:buFontTx/>
              <a:buNone/>
              <a:defRPr/>
            </a:pPr>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lnSpc>
                <a:spcPct val="85000"/>
              </a:lnSpc>
            </a:pPr>
            <a:r>
              <a:rPr lang="en-US" altLang="en-US"/>
              <a:t>Medical Alert Identification</a:t>
            </a:r>
            <a:endParaRPr lang="en-US" altLang="en-US" sz="2800" b="0"/>
          </a:p>
        </p:txBody>
      </p:sp>
      <p:sp>
        <p:nvSpPr>
          <p:cNvPr id="25603" name="Content Placeholder 2"/>
          <p:cNvSpPr>
            <a:spLocks noGrp="1"/>
          </p:cNvSpPr>
          <p:nvPr>
            <p:ph idx="1"/>
          </p:nvPr>
        </p:nvSpPr>
        <p:spPr/>
        <p:txBody>
          <a:bodyPr rIns="228600"/>
          <a:lstStyle/>
          <a:p>
            <a:pPr eaLnBrk="1" hangingPunct="1">
              <a:spcBef>
                <a:spcPct val="35000"/>
              </a:spcBef>
            </a:pPr>
            <a:r>
              <a:rPr lang="en-US" altLang="en-US"/>
              <a:t>Bracelet, necklace, keychain, or card indicating DNR order, allergies, or serious medical condition </a:t>
            </a:r>
          </a:p>
          <a:p>
            <a:pPr eaLnBrk="1" hangingPunct="1">
              <a:spcBef>
                <a:spcPct val="35000"/>
              </a:spcBef>
            </a:pPr>
            <a:r>
              <a:rPr lang="en-US" altLang="en-US"/>
              <a:t>Some patients wear a medical bracelet with a USB flash drive. </a:t>
            </a:r>
          </a:p>
        </p:txBody>
      </p:sp>
      <p:pic>
        <p:nvPicPr>
          <p:cNvPr id="25604" name="Picture 5" descr="\\172.16.33.26\Art\OUTPUT\JB LEARNING\EMT_11E_ITK_PPT WORK\JPEG\Ch03\9781284080179_CH03_FIG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75" y="4013200"/>
            <a:ext cx="4273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
          <p:cNvSpPr>
            <a:spLocks noChangeArrowheads="1"/>
          </p:cNvSpPr>
          <p:nvPr/>
        </p:nvSpPr>
        <p:spPr bwMode="auto">
          <a:xfrm>
            <a:off x="1993900" y="60182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r>
              <a:rPr lang="en-IN" altLang="en-US" sz="900">
                <a:solidFill>
                  <a:schemeClr val="bg1"/>
                </a:solidFill>
                <a:latin typeface="Arial" charset="0"/>
              </a:rPr>
              <a:t>Courtesy of the MedicAlert Foundation®. © 2006, All Rights Reserved. </a:t>
            </a:r>
            <a:br>
              <a:rPr lang="en-IN" altLang="en-US" sz="900">
                <a:solidFill>
                  <a:schemeClr val="bg1"/>
                </a:solidFill>
                <a:latin typeface="Arial" charset="0"/>
              </a:rPr>
            </a:br>
            <a:r>
              <a:rPr lang="en-IN" altLang="en-US" sz="900">
                <a:solidFill>
                  <a:schemeClr val="bg1"/>
                </a:solidFill>
                <a:latin typeface="Arial" charset="0"/>
              </a:rPr>
              <a:t>MedicAlert® is a federally registered trademark and service mark.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lnSpc>
                <a:spcPct val="85000"/>
              </a:lnSpc>
            </a:pPr>
            <a:r>
              <a:rPr lang="en-US" altLang="en-US"/>
              <a:t>Scope of Practice</a:t>
            </a:r>
            <a:endParaRPr lang="en-US" altLang="en-US" sz="2800" b="0"/>
          </a:p>
        </p:txBody>
      </p:sp>
      <p:sp>
        <p:nvSpPr>
          <p:cNvPr id="26627" name="Content Placeholder 2"/>
          <p:cNvSpPr>
            <a:spLocks noGrp="1"/>
          </p:cNvSpPr>
          <p:nvPr>
            <p:ph idx="1"/>
          </p:nvPr>
        </p:nvSpPr>
        <p:spPr/>
        <p:txBody>
          <a:bodyPr rIns="228600"/>
          <a:lstStyle/>
          <a:p>
            <a:pPr eaLnBrk="1" hangingPunct="1">
              <a:spcBef>
                <a:spcPct val="35000"/>
              </a:spcBef>
            </a:pPr>
            <a:r>
              <a:rPr lang="en-US" altLang="en-US"/>
              <a:t>Outlines the care you are able to provide</a:t>
            </a:r>
          </a:p>
          <a:p>
            <a:pPr eaLnBrk="1" hangingPunct="1">
              <a:spcBef>
                <a:spcPct val="35000"/>
              </a:spcBef>
            </a:pPr>
            <a:r>
              <a:rPr lang="en-US" altLang="en-US"/>
              <a:t>Usually defined by state law</a:t>
            </a:r>
          </a:p>
          <a:p>
            <a:pPr eaLnBrk="1" hangingPunct="1">
              <a:spcBef>
                <a:spcPct val="35000"/>
              </a:spcBef>
            </a:pPr>
            <a:r>
              <a:rPr lang="en-US" altLang="en-US"/>
              <a:t>Medical director further defines the scope of practice by developing:</a:t>
            </a:r>
          </a:p>
          <a:p>
            <a:pPr lvl="1" eaLnBrk="1" hangingPunct="1">
              <a:spcBef>
                <a:spcPct val="35000"/>
              </a:spcBef>
            </a:pPr>
            <a:r>
              <a:rPr lang="en-US" altLang="en-US"/>
              <a:t>Protocols</a:t>
            </a:r>
          </a:p>
          <a:p>
            <a:pPr lvl="1" eaLnBrk="1" hangingPunct="1">
              <a:spcBef>
                <a:spcPct val="35000"/>
              </a:spcBef>
            </a:pPr>
            <a:r>
              <a:rPr lang="en-US" altLang="en-US"/>
              <a:t>Standing orders</a:t>
            </a: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pPr>
            <a:r>
              <a:rPr lang="en-US" altLang="en-US"/>
              <a:t>Standards of Care</a:t>
            </a:r>
            <a:endParaRPr lang="en-US" altLang="en-US" sz="2800" b="0"/>
          </a:p>
        </p:txBody>
      </p:sp>
      <p:sp>
        <p:nvSpPr>
          <p:cNvPr id="27651" name="Content Placeholder 2"/>
          <p:cNvSpPr>
            <a:spLocks noGrp="1"/>
          </p:cNvSpPr>
          <p:nvPr>
            <p:ph idx="1"/>
          </p:nvPr>
        </p:nvSpPr>
        <p:spPr/>
        <p:txBody>
          <a:bodyPr rIns="228600"/>
          <a:lstStyle/>
          <a:p>
            <a:r>
              <a:rPr lang="en-US" altLang="en-US"/>
              <a:t>The manner in which you must act or behave</a:t>
            </a:r>
          </a:p>
          <a:p>
            <a:pPr lvl="1"/>
            <a:r>
              <a:rPr lang="en-US" altLang="en-US"/>
              <a:t>What a reasonable EMT in a similar situation would do</a:t>
            </a:r>
          </a:p>
          <a:p>
            <a:pPr eaLnBrk="1" hangingPunct="1">
              <a:spcBef>
                <a:spcPct val="35000"/>
              </a:spcBef>
            </a:pPr>
            <a:r>
              <a:rPr lang="en-US" altLang="en-US"/>
              <a:t>Established by: </a:t>
            </a:r>
          </a:p>
          <a:p>
            <a:pPr lvl="1" eaLnBrk="1" hangingPunct="1">
              <a:spcBef>
                <a:spcPct val="35000"/>
              </a:spcBef>
            </a:pPr>
            <a:r>
              <a:rPr lang="en-US" altLang="en-US"/>
              <a:t>Local custom</a:t>
            </a:r>
          </a:p>
          <a:p>
            <a:pPr lvl="1" eaLnBrk="1" hangingPunct="1">
              <a:spcBef>
                <a:spcPct val="35000"/>
              </a:spcBef>
            </a:pPr>
            <a:r>
              <a:rPr lang="en-US" altLang="en-US"/>
              <a:t>Law</a:t>
            </a:r>
          </a:p>
          <a:p>
            <a:pPr lvl="1" eaLnBrk="1" hangingPunct="1">
              <a:spcBef>
                <a:spcPct val="35000"/>
              </a:spcBef>
            </a:pPr>
            <a:r>
              <a:rPr lang="en-US" altLang="en-US"/>
              <a:t>Professional or institutional standards</a:t>
            </a:r>
          </a:p>
          <a:p>
            <a:pPr lvl="1" eaLnBrk="1" hangingPunct="1">
              <a:spcBef>
                <a:spcPct val="35000"/>
              </a:spcBef>
            </a:pPr>
            <a:r>
              <a:rPr lang="en-US" altLang="en-US"/>
              <a:t>Textbooks </a:t>
            </a:r>
          </a:p>
          <a:p>
            <a:pPr lvl="1" eaLnBrk="1" hangingPunct="1">
              <a:spcBef>
                <a:spcPct val="35000"/>
              </a:spcBef>
            </a:pPr>
            <a:r>
              <a:rPr lang="en-US" altLang="en-US"/>
              <a:t>Standards imposed by states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pPr>
            <a:r>
              <a:rPr lang="en-US" altLang="en-US"/>
              <a:t>Duty to Act</a:t>
            </a:r>
          </a:p>
        </p:txBody>
      </p:sp>
      <p:sp>
        <p:nvSpPr>
          <p:cNvPr id="28675" name="Content Placeholder 2"/>
          <p:cNvSpPr>
            <a:spLocks noGrp="1"/>
          </p:cNvSpPr>
          <p:nvPr>
            <p:ph idx="1"/>
          </p:nvPr>
        </p:nvSpPr>
        <p:spPr/>
        <p:txBody>
          <a:bodyPr rIns="228600"/>
          <a:lstStyle/>
          <a:p>
            <a:pPr>
              <a:spcBef>
                <a:spcPct val="35000"/>
              </a:spcBef>
            </a:pPr>
            <a:r>
              <a:rPr lang="en-US" altLang="en-US"/>
              <a:t>When an EMT has a </a:t>
            </a:r>
            <a:r>
              <a:rPr lang="en-US" altLang="ja-JP"/>
              <a:t>responsibility to provide patient care:</a:t>
            </a:r>
          </a:p>
          <a:p>
            <a:pPr lvl="1">
              <a:spcBef>
                <a:spcPct val="35000"/>
              </a:spcBef>
            </a:pPr>
            <a:r>
              <a:rPr lang="en-US" altLang="en-US"/>
              <a:t>Once your ambulance responds to a call</a:t>
            </a:r>
          </a:p>
          <a:p>
            <a:pPr lvl="1">
              <a:spcBef>
                <a:spcPct val="35000"/>
              </a:spcBef>
            </a:pPr>
            <a:r>
              <a:rPr lang="en-US" altLang="en-US"/>
              <a:t>When treatment is begun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lnSpc>
                <a:spcPct val="85000"/>
              </a:lnSpc>
            </a:pPr>
            <a:r>
              <a:rPr lang="en-US" altLang="en-US"/>
              <a:t>Negligence</a:t>
            </a:r>
            <a:endParaRPr lang="en-US" altLang="en-US" sz="2800" b="0"/>
          </a:p>
        </p:txBody>
      </p:sp>
      <p:sp>
        <p:nvSpPr>
          <p:cNvPr id="29699" name="Content Placeholder 2"/>
          <p:cNvSpPr>
            <a:spLocks noGrp="1"/>
          </p:cNvSpPr>
          <p:nvPr>
            <p:ph idx="1"/>
          </p:nvPr>
        </p:nvSpPr>
        <p:spPr/>
        <p:txBody>
          <a:bodyPr rIns="228600"/>
          <a:lstStyle/>
          <a:p>
            <a:pPr eaLnBrk="1" hangingPunct="1">
              <a:spcBef>
                <a:spcPct val="35000"/>
              </a:spcBef>
            </a:pPr>
            <a:r>
              <a:rPr lang="en-US" altLang="en-US"/>
              <a:t>Failure to provide standard of care</a:t>
            </a:r>
          </a:p>
          <a:p>
            <a:pPr eaLnBrk="1" hangingPunct="1">
              <a:spcBef>
                <a:spcPct val="35000"/>
              </a:spcBef>
            </a:pPr>
            <a:r>
              <a:rPr lang="en-US" altLang="en-US"/>
              <a:t>All four elements must be present for negligence to apply:</a:t>
            </a:r>
          </a:p>
          <a:p>
            <a:pPr lvl="1" eaLnBrk="1" hangingPunct="1">
              <a:spcBef>
                <a:spcPct val="35000"/>
              </a:spcBef>
            </a:pPr>
            <a:r>
              <a:rPr lang="en-US" altLang="en-US"/>
              <a:t>Duty</a:t>
            </a:r>
          </a:p>
          <a:p>
            <a:pPr lvl="1" eaLnBrk="1" hangingPunct="1">
              <a:spcBef>
                <a:spcPct val="35000"/>
              </a:spcBef>
            </a:pPr>
            <a:r>
              <a:rPr lang="en-US" altLang="en-US"/>
              <a:t>Breach of duty</a:t>
            </a:r>
          </a:p>
          <a:p>
            <a:pPr lvl="1" eaLnBrk="1" hangingPunct="1">
              <a:spcBef>
                <a:spcPct val="35000"/>
              </a:spcBef>
            </a:pPr>
            <a:r>
              <a:rPr lang="en-US" altLang="en-US"/>
              <a:t>Damages</a:t>
            </a:r>
          </a:p>
          <a:p>
            <a:pPr lvl="1" eaLnBrk="1" hangingPunct="1">
              <a:spcBef>
                <a:spcPct val="35000"/>
              </a:spcBef>
            </a:pPr>
            <a:r>
              <a:rPr lang="en-US" altLang="en-US"/>
              <a:t>Causation</a:t>
            </a:r>
            <a:endParaRPr lang="en-US" altLang="en-US"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lnSpc>
                <a:spcPct val="85000"/>
              </a:lnSpc>
            </a:pPr>
            <a:r>
              <a:rPr lang="en-US" altLang="en-US"/>
              <a:t>Abandonment</a:t>
            </a:r>
          </a:p>
        </p:txBody>
      </p:sp>
      <p:sp>
        <p:nvSpPr>
          <p:cNvPr id="30723" name="Content Placeholder 2"/>
          <p:cNvSpPr>
            <a:spLocks noGrp="1"/>
          </p:cNvSpPr>
          <p:nvPr>
            <p:ph idx="1"/>
          </p:nvPr>
        </p:nvSpPr>
        <p:spPr/>
        <p:txBody>
          <a:bodyPr rIns="228600"/>
          <a:lstStyle/>
          <a:p>
            <a:pPr eaLnBrk="1" hangingPunct="1">
              <a:spcBef>
                <a:spcPct val="35000"/>
              </a:spcBef>
            </a:pPr>
            <a:r>
              <a:rPr lang="en-US" altLang="en-US"/>
              <a:t>Unilateral termination of care by EMT without: </a:t>
            </a:r>
          </a:p>
          <a:p>
            <a:pPr lvl="1" eaLnBrk="1" hangingPunct="1">
              <a:spcBef>
                <a:spcPct val="35000"/>
              </a:spcBef>
            </a:pPr>
            <a:r>
              <a:rPr lang="en-US" altLang="en-US"/>
              <a:t>The patient</a:t>
            </a:r>
            <a:r>
              <a:rPr lang="ja-JP" altLang="en-US"/>
              <a:t>’</a:t>
            </a:r>
            <a:r>
              <a:rPr lang="en-US" altLang="ja-JP"/>
              <a:t>s consent</a:t>
            </a:r>
          </a:p>
          <a:p>
            <a:pPr lvl="1" eaLnBrk="1" hangingPunct="1">
              <a:spcBef>
                <a:spcPct val="35000"/>
              </a:spcBef>
            </a:pPr>
            <a:r>
              <a:rPr lang="en-US" altLang="en-US"/>
              <a:t>Making provisions for continuing care</a:t>
            </a:r>
          </a:p>
          <a:p>
            <a:pPr eaLnBrk="1" hangingPunct="1">
              <a:spcBef>
                <a:spcPct val="35000"/>
              </a:spcBef>
            </a:pPr>
            <a:r>
              <a:rPr lang="en-US" altLang="en-US"/>
              <a:t>Abandonment may take place: </a:t>
            </a:r>
          </a:p>
          <a:p>
            <a:pPr lvl="1" eaLnBrk="1" hangingPunct="1">
              <a:spcBef>
                <a:spcPct val="35000"/>
              </a:spcBef>
            </a:pPr>
            <a:r>
              <a:rPr lang="en-US" altLang="en-US"/>
              <a:t>At the scene </a:t>
            </a:r>
          </a:p>
          <a:p>
            <a:pPr lvl="1" eaLnBrk="1" hangingPunct="1">
              <a:spcBef>
                <a:spcPct val="35000"/>
              </a:spcBef>
            </a:pPr>
            <a:r>
              <a:rPr lang="en-US" altLang="en-US"/>
              <a:t>In the emergency department</a:t>
            </a:r>
          </a:p>
          <a:p>
            <a:pPr eaLnBrk="1" hangingPunct="1">
              <a:spcBef>
                <a:spcPct val="35000"/>
              </a:spcBef>
            </a:pPr>
            <a:r>
              <a:rPr lang="en-US" altLang="en-US"/>
              <a:t>Always obtain a signature on the patient care record.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lnSpc>
                <a:spcPct val="85000"/>
              </a:lnSpc>
            </a:pPr>
            <a:r>
              <a:rPr lang="en-US" altLang="en-US"/>
              <a:t>Assault and Battery, and Kidnapping </a:t>
            </a:r>
            <a:r>
              <a:rPr lang="en-US" altLang="en-US" sz="2800" b="0"/>
              <a:t>(1 of 2)</a:t>
            </a:r>
          </a:p>
        </p:txBody>
      </p:sp>
      <p:sp>
        <p:nvSpPr>
          <p:cNvPr id="31747" name="Content Placeholder 2"/>
          <p:cNvSpPr>
            <a:spLocks noGrp="1"/>
          </p:cNvSpPr>
          <p:nvPr>
            <p:ph idx="1"/>
          </p:nvPr>
        </p:nvSpPr>
        <p:spPr/>
        <p:txBody>
          <a:bodyPr rIns="228600"/>
          <a:lstStyle/>
          <a:p>
            <a:pPr eaLnBrk="1" hangingPunct="1">
              <a:spcBef>
                <a:spcPct val="35000"/>
              </a:spcBef>
            </a:pPr>
            <a:r>
              <a:rPr lang="en-US" altLang="en-US"/>
              <a:t>Assault: unlawfully placing person in fear of immediate bodily harm</a:t>
            </a:r>
          </a:p>
          <a:p>
            <a:pPr lvl="1" eaLnBrk="1" hangingPunct="1">
              <a:spcBef>
                <a:spcPct val="35000"/>
              </a:spcBef>
            </a:pPr>
            <a:r>
              <a:rPr lang="en-US" altLang="en-US"/>
              <a:t>Example: restraint</a:t>
            </a:r>
          </a:p>
          <a:p>
            <a:pPr eaLnBrk="1" hangingPunct="1">
              <a:spcBef>
                <a:spcPct val="35000"/>
              </a:spcBef>
            </a:pPr>
            <a:r>
              <a:rPr lang="en-US" altLang="en-US"/>
              <a:t>Battery: unlawfully touching a person</a:t>
            </a:r>
          </a:p>
          <a:p>
            <a:pPr lvl="1" eaLnBrk="1" hangingPunct="1">
              <a:spcBef>
                <a:spcPct val="35000"/>
              </a:spcBef>
            </a:pPr>
            <a:r>
              <a:rPr lang="en-US" altLang="en-US"/>
              <a:t>Example: providing care without consent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a:t>Assault and Battery, and Kidnapping </a:t>
            </a:r>
            <a:r>
              <a:rPr lang="en-US" altLang="en-US" sz="2800" b="0"/>
              <a:t>(2 of 2)</a:t>
            </a:r>
          </a:p>
        </p:txBody>
      </p:sp>
      <p:sp>
        <p:nvSpPr>
          <p:cNvPr id="32771" name="Content Placeholder 2"/>
          <p:cNvSpPr>
            <a:spLocks noGrp="1"/>
          </p:cNvSpPr>
          <p:nvPr>
            <p:ph idx="1"/>
          </p:nvPr>
        </p:nvSpPr>
        <p:spPr/>
        <p:txBody>
          <a:bodyPr rIns="228600"/>
          <a:lstStyle/>
          <a:p>
            <a:pPr>
              <a:spcBef>
                <a:spcPct val="35000"/>
              </a:spcBef>
            </a:pPr>
            <a:r>
              <a:rPr lang="en-US" altLang="en-US"/>
              <a:t>Kidnapping: seizing, confining, abducting, or carrying away by force</a:t>
            </a:r>
          </a:p>
          <a:p>
            <a:pPr lvl="1">
              <a:spcBef>
                <a:spcPct val="35000"/>
              </a:spcBef>
            </a:pPr>
            <a:r>
              <a:rPr lang="en-US" altLang="en-US"/>
              <a:t>Example: transport against will</a:t>
            </a:r>
          </a:p>
          <a:p>
            <a:pPr>
              <a:spcBef>
                <a:spcPct val="35000"/>
              </a:spcBef>
            </a:pPr>
            <a:r>
              <a:rPr lang="en-US" altLang="en-US"/>
              <a:t>False imprisonment: unauthorized confinement of a person</a:t>
            </a:r>
          </a:p>
          <a:p>
            <a:pPr lvl="1">
              <a:spcBef>
                <a:spcPct val="35000"/>
              </a:spcBef>
            </a:pPr>
            <a:r>
              <a:rPr lang="en-US" altLang="en-US"/>
              <a:t>Example: patient rescinds consent but the EMTs do not let the patient leave the ambulance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lnSpc>
                <a:spcPct val="85000"/>
              </a:lnSpc>
            </a:pPr>
            <a:r>
              <a:rPr lang="en-US" altLang="en-US"/>
              <a:t>Defamation</a:t>
            </a:r>
            <a:endParaRPr lang="en-US" altLang="en-US" sz="2800" b="0"/>
          </a:p>
        </p:txBody>
      </p:sp>
      <p:sp>
        <p:nvSpPr>
          <p:cNvPr id="33795" name="Content Placeholder 2"/>
          <p:cNvSpPr>
            <a:spLocks noGrp="1"/>
          </p:cNvSpPr>
          <p:nvPr>
            <p:ph idx="1"/>
          </p:nvPr>
        </p:nvSpPr>
        <p:spPr/>
        <p:txBody>
          <a:bodyPr rIns="228600"/>
          <a:lstStyle/>
          <a:p>
            <a:pPr eaLnBrk="1" hangingPunct="1">
              <a:spcBef>
                <a:spcPct val="35000"/>
              </a:spcBef>
            </a:pPr>
            <a:r>
              <a:rPr lang="en-US" altLang="en-US"/>
              <a:t>Communication of false information that damages the reputation of a person</a:t>
            </a:r>
          </a:p>
          <a:p>
            <a:pPr lvl="1" eaLnBrk="1" hangingPunct="1">
              <a:spcBef>
                <a:spcPct val="35000"/>
              </a:spcBef>
            </a:pPr>
            <a:r>
              <a:rPr lang="en-US" altLang="en-US"/>
              <a:t>Libel: written</a:t>
            </a:r>
          </a:p>
          <a:p>
            <a:pPr lvl="2" eaLnBrk="1" hangingPunct="1">
              <a:spcBef>
                <a:spcPct val="35000"/>
              </a:spcBef>
            </a:pPr>
            <a:r>
              <a:rPr lang="en-US" altLang="en-US"/>
              <a:t>False statement on a run report</a:t>
            </a:r>
          </a:p>
          <a:p>
            <a:pPr lvl="1" eaLnBrk="1" hangingPunct="1">
              <a:spcBef>
                <a:spcPct val="35000"/>
              </a:spcBef>
            </a:pPr>
            <a:r>
              <a:rPr lang="en-US" altLang="en-US"/>
              <a:t>Slander: spoken</a:t>
            </a:r>
          </a:p>
          <a:p>
            <a:pPr lvl="2" eaLnBrk="1" hangingPunct="1">
              <a:spcBef>
                <a:spcPct val="35000"/>
              </a:spcBef>
            </a:pPr>
            <a:r>
              <a:rPr lang="en-US" altLang="en-US"/>
              <a:t>Inappropriate comments made during conversation</a:t>
            </a:r>
          </a:p>
          <a:p>
            <a:pPr eaLnBrk="1" hangingPunct="1">
              <a:spcBef>
                <a:spcPct val="35000"/>
              </a:spcBef>
            </a:pPr>
            <a:r>
              <a:rPr lang="en-US" altLang="en-US"/>
              <a:t>The run report should be accurate, relevant, and factual.</a:t>
            </a:r>
            <a:endParaRPr lang="en-US" altLang="en-US" sz="32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lnSpc>
                <a:spcPct val="85000"/>
              </a:lnSpc>
            </a:pPr>
            <a:r>
              <a:rPr lang="en-US" altLang="en-US"/>
              <a:t>Good Samaritan Laws</a:t>
            </a:r>
            <a:endParaRPr lang="en-US" altLang="en-US" sz="2800" b="0"/>
          </a:p>
        </p:txBody>
      </p:sp>
      <p:sp>
        <p:nvSpPr>
          <p:cNvPr id="34819" name="Content Placeholder 2"/>
          <p:cNvSpPr>
            <a:spLocks noGrp="1"/>
          </p:cNvSpPr>
          <p:nvPr>
            <p:ph idx="1"/>
          </p:nvPr>
        </p:nvSpPr>
        <p:spPr/>
        <p:txBody>
          <a:bodyPr rIns="228600"/>
          <a:lstStyle/>
          <a:p>
            <a:pPr eaLnBrk="1" hangingPunct="1">
              <a:spcBef>
                <a:spcPct val="35000"/>
              </a:spcBef>
            </a:pPr>
            <a:r>
              <a:rPr lang="en-US" altLang="en-US"/>
              <a:t>Good Samaritan actions:</a:t>
            </a:r>
          </a:p>
          <a:p>
            <a:pPr lvl="1" eaLnBrk="1" hangingPunct="1">
              <a:spcBef>
                <a:spcPct val="35000"/>
              </a:spcBef>
            </a:pPr>
            <a:r>
              <a:rPr lang="en-US" altLang="en-US"/>
              <a:t>Acted in good faith</a:t>
            </a:r>
          </a:p>
          <a:p>
            <a:pPr lvl="1" eaLnBrk="1" hangingPunct="1">
              <a:spcBef>
                <a:spcPct val="35000"/>
              </a:spcBef>
            </a:pPr>
            <a:r>
              <a:rPr lang="en-US" altLang="en-US"/>
              <a:t>No expectation of compensation</a:t>
            </a:r>
          </a:p>
          <a:p>
            <a:pPr lvl="1" eaLnBrk="1" hangingPunct="1">
              <a:spcBef>
                <a:spcPct val="35000"/>
              </a:spcBef>
            </a:pPr>
            <a:r>
              <a:rPr lang="en-US" altLang="en-US"/>
              <a:t>Within scope of practice</a:t>
            </a:r>
          </a:p>
          <a:p>
            <a:pPr lvl="1" eaLnBrk="1" hangingPunct="1">
              <a:spcBef>
                <a:spcPct val="35000"/>
              </a:spcBef>
            </a:pPr>
            <a:r>
              <a:rPr lang="en-US" altLang="en-US"/>
              <a:t>Did not act in grossly negligent manner</a:t>
            </a:r>
          </a:p>
          <a:p>
            <a:pPr eaLnBrk="1" hangingPunct="1">
              <a:spcBef>
                <a:spcPct val="35000"/>
              </a:spcBef>
            </a:pPr>
            <a:r>
              <a:rPr lang="en-US" altLang="en-US"/>
              <a:t>Gross negligence is conduct that constitutes willful or reckless disregard for a duty or standard of care.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lnSpc>
                <a:spcPct val="85000"/>
              </a:lnSpc>
            </a:pPr>
            <a:r>
              <a:rPr lang="en-US" altLang="en-US"/>
              <a:t>Consent</a:t>
            </a:r>
            <a:endParaRPr lang="en-US" altLang="en-US" sz="2800" b="0"/>
          </a:p>
        </p:txBody>
      </p:sp>
      <p:sp>
        <p:nvSpPr>
          <p:cNvPr id="8195" name="Content Placeholder 2"/>
          <p:cNvSpPr>
            <a:spLocks noGrp="1"/>
          </p:cNvSpPr>
          <p:nvPr>
            <p:ph idx="1"/>
          </p:nvPr>
        </p:nvSpPr>
        <p:spPr/>
        <p:txBody>
          <a:bodyPr rIns="228600"/>
          <a:lstStyle/>
          <a:p>
            <a:pPr eaLnBrk="1" hangingPunct="1">
              <a:spcBef>
                <a:spcPct val="35000"/>
              </a:spcBef>
            </a:pPr>
            <a:r>
              <a:rPr lang="en-US" altLang="en-US"/>
              <a:t>Consent is permission to render care.</a:t>
            </a:r>
          </a:p>
          <a:p>
            <a:pPr eaLnBrk="1" hangingPunct="1">
              <a:spcBef>
                <a:spcPct val="35000"/>
              </a:spcBef>
            </a:pPr>
            <a:r>
              <a:rPr lang="en-US" altLang="en-US"/>
              <a:t>A person must give consent for treatment.</a:t>
            </a:r>
          </a:p>
          <a:p>
            <a:pPr eaLnBrk="1" hangingPunct="1">
              <a:spcBef>
                <a:spcPct val="35000"/>
              </a:spcBef>
            </a:pPr>
            <a:r>
              <a:rPr lang="en-US" altLang="en-US"/>
              <a:t>To be able to refuse care, the patient must be:</a:t>
            </a:r>
          </a:p>
          <a:p>
            <a:pPr lvl="1" eaLnBrk="1" hangingPunct="1">
              <a:spcBef>
                <a:spcPct val="35000"/>
              </a:spcBef>
            </a:pPr>
            <a:r>
              <a:rPr lang="en-US" altLang="en-US"/>
              <a:t>Conscious</a:t>
            </a:r>
          </a:p>
          <a:p>
            <a:pPr lvl="1" eaLnBrk="1" hangingPunct="1">
              <a:spcBef>
                <a:spcPct val="35000"/>
              </a:spcBef>
            </a:pPr>
            <a:r>
              <a:rPr lang="en-US" altLang="en-US"/>
              <a:t>Rational</a:t>
            </a:r>
          </a:p>
          <a:p>
            <a:pPr lvl="1" eaLnBrk="1" hangingPunct="1">
              <a:spcBef>
                <a:spcPct val="35000"/>
              </a:spcBef>
            </a:pPr>
            <a:r>
              <a:rPr lang="en-US" altLang="en-US"/>
              <a:t>Capable of making informed decisions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lnSpc>
                <a:spcPct val="85000"/>
              </a:lnSpc>
            </a:pPr>
            <a:r>
              <a:rPr lang="en-US" altLang="en-US"/>
              <a:t>Records and Reports</a:t>
            </a:r>
            <a:endParaRPr lang="en-US" altLang="en-US" sz="2800" b="0"/>
          </a:p>
        </p:txBody>
      </p:sp>
      <p:sp>
        <p:nvSpPr>
          <p:cNvPr id="35843" name="Content Placeholder 2"/>
          <p:cNvSpPr>
            <a:spLocks noGrp="1"/>
          </p:cNvSpPr>
          <p:nvPr>
            <p:ph idx="1"/>
          </p:nvPr>
        </p:nvSpPr>
        <p:spPr/>
        <p:txBody>
          <a:bodyPr rIns="228600"/>
          <a:lstStyle/>
          <a:p>
            <a:pPr eaLnBrk="1" hangingPunct="1">
              <a:spcBef>
                <a:spcPct val="35000"/>
              </a:spcBef>
            </a:pPr>
            <a:r>
              <a:rPr lang="en-US" altLang="en-US"/>
              <a:t>Maintain complete records for all incidents involving sick or injured patients</a:t>
            </a:r>
          </a:p>
          <a:p>
            <a:pPr>
              <a:spcBef>
                <a:spcPct val="35000"/>
              </a:spcBef>
            </a:pPr>
            <a:r>
              <a:rPr lang="en-US" altLang="en-US"/>
              <a:t>Courts consider:</a:t>
            </a:r>
          </a:p>
          <a:p>
            <a:pPr lvl="1">
              <a:spcBef>
                <a:spcPct val="35000"/>
              </a:spcBef>
            </a:pPr>
            <a:r>
              <a:rPr lang="en-US" altLang="en-US"/>
              <a:t>An action that was not recorded was not performed.</a:t>
            </a:r>
          </a:p>
          <a:p>
            <a:pPr lvl="1">
              <a:spcBef>
                <a:spcPct val="35000"/>
              </a:spcBef>
            </a:pPr>
            <a:r>
              <a:rPr lang="en-US" altLang="en-US"/>
              <a:t>Incomplete or untidy reports are evidence of poor emergency medical care.</a:t>
            </a: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lnSpc>
                <a:spcPct val="85000"/>
              </a:lnSpc>
            </a:pPr>
            <a:r>
              <a:rPr lang="en-US" altLang="en-US"/>
              <a:t>Special Mandatory Reporting Requirements </a:t>
            </a:r>
            <a:r>
              <a:rPr lang="en-US" altLang="en-US" sz="2800"/>
              <a:t>(1 of 2)</a:t>
            </a:r>
            <a:endParaRPr lang="en-US" altLang="en-US" sz="2800" b="0"/>
          </a:p>
        </p:txBody>
      </p:sp>
      <p:sp>
        <p:nvSpPr>
          <p:cNvPr id="36867" name="Content Placeholder 2"/>
          <p:cNvSpPr>
            <a:spLocks noGrp="1"/>
          </p:cNvSpPr>
          <p:nvPr>
            <p:ph idx="1"/>
          </p:nvPr>
        </p:nvSpPr>
        <p:spPr/>
        <p:txBody>
          <a:bodyPr/>
          <a:lstStyle/>
          <a:p>
            <a:pPr eaLnBrk="1" hangingPunct="1">
              <a:spcBef>
                <a:spcPct val="35000"/>
              </a:spcBef>
            </a:pPr>
            <a:r>
              <a:rPr lang="en-US" altLang="en-US"/>
              <a:t>Child or older person abuse</a:t>
            </a:r>
          </a:p>
          <a:p>
            <a:pPr eaLnBrk="1" hangingPunct="1">
              <a:spcBef>
                <a:spcPct val="35000"/>
              </a:spcBef>
            </a:pPr>
            <a:r>
              <a:rPr lang="en-US" altLang="en-US"/>
              <a:t>Injury during a felony</a:t>
            </a:r>
          </a:p>
          <a:p>
            <a:pPr eaLnBrk="1" hangingPunct="1">
              <a:spcBef>
                <a:spcPct val="35000"/>
              </a:spcBef>
            </a:pPr>
            <a:r>
              <a:rPr lang="en-US" altLang="en-US"/>
              <a:t>Drug-related injuries</a:t>
            </a:r>
          </a:p>
          <a:p>
            <a:pPr eaLnBrk="1" hangingPunct="1">
              <a:spcBef>
                <a:spcPct val="35000"/>
              </a:spcBef>
            </a:pPr>
            <a:r>
              <a:rPr lang="en-US" altLang="en-US"/>
              <a:t>Childbirth</a:t>
            </a:r>
          </a:p>
          <a:p>
            <a:pPr eaLnBrk="1" hangingPunct="1">
              <a:spcBef>
                <a:spcPct val="35000"/>
              </a:spcBef>
            </a:pPr>
            <a:r>
              <a:rPr lang="en-US" altLang="en-US"/>
              <a:t>Attempted suicides</a:t>
            </a:r>
          </a:p>
          <a:p>
            <a:pPr eaLnBrk="1" hangingPunct="1">
              <a:spcBef>
                <a:spcPct val="35000"/>
              </a:spcBef>
            </a:pPr>
            <a:r>
              <a:rPr lang="en-US" altLang="en-US"/>
              <a:t>Dog bites</a:t>
            </a:r>
          </a:p>
          <a:p>
            <a:pPr eaLnBrk="1" hangingPunct="1">
              <a:spcBef>
                <a:spcPct val="35000"/>
              </a:spcBef>
            </a:pPr>
            <a:r>
              <a:rPr lang="en-US" altLang="en-US"/>
              <a:t>Certain communicable diseases</a:t>
            </a:r>
          </a:p>
          <a:p>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lnSpc>
                <a:spcPct val="85000"/>
              </a:lnSpc>
            </a:pPr>
            <a:r>
              <a:rPr lang="en-US" altLang="en-US"/>
              <a:t>Special Mandatory Reporting Requirements </a:t>
            </a:r>
            <a:r>
              <a:rPr lang="en-US" altLang="en-US" sz="2800"/>
              <a:t>(2 of 2)</a:t>
            </a:r>
            <a:endParaRPr lang="en-US" altLang="en-US" sz="2800" b="0"/>
          </a:p>
        </p:txBody>
      </p:sp>
      <p:sp>
        <p:nvSpPr>
          <p:cNvPr id="37891" name="Content Placeholder 3"/>
          <p:cNvSpPr>
            <a:spLocks noGrp="1"/>
          </p:cNvSpPr>
          <p:nvPr>
            <p:ph idx="1"/>
          </p:nvPr>
        </p:nvSpPr>
        <p:spPr/>
        <p:txBody>
          <a:bodyPr/>
          <a:lstStyle/>
          <a:p>
            <a:pPr eaLnBrk="1" hangingPunct="1">
              <a:spcBef>
                <a:spcPct val="35000"/>
              </a:spcBef>
            </a:pPr>
            <a:r>
              <a:rPr lang="en-US" altLang="en-US"/>
              <a:t>Assaults</a:t>
            </a:r>
          </a:p>
          <a:p>
            <a:pPr eaLnBrk="1" hangingPunct="1">
              <a:spcBef>
                <a:spcPct val="35000"/>
              </a:spcBef>
            </a:pPr>
            <a:r>
              <a:rPr lang="en-US" altLang="en-US"/>
              <a:t>Domestic violence</a:t>
            </a:r>
          </a:p>
          <a:p>
            <a:pPr eaLnBrk="1" hangingPunct="1">
              <a:spcBef>
                <a:spcPct val="35000"/>
              </a:spcBef>
            </a:pPr>
            <a:r>
              <a:rPr lang="en-US" altLang="en-US"/>
              <a:t>Sexual assault or rape</a:t>
            </a:r>
          </a:p>
          <a:p>
            <a:pPr eaLnBrk="1" hangingPunct="1">
              <a:spcBef>
                <a:spcPct val="35000"/>
              </a:spcBef>
            </a:pPr>
            <a:r>
              <a:rPr lang="en-US" altLang="en-US"/>
              <a:t>Exposures to infectious disease</a:t>
            </a:r>
          </a:p>
          <a:p>
            <a:pPr eaLnBrk="1" hangingPunct="1">
              <a:spcBef>
                <a:spcPct val="35000"/>
              </a:spcBef>
            </a:pPr>
            <a:r>
              <a:rPr lang="en-US" altLang="en-US"/>
              <a:t>Restrained patient</a:t>
            </a:r>
          </a:p>
          <a:p>
            <a:pPr eaLnBrk="1" hangingPunct="1">
              <a:spcBef>
                <a:spcPct val="35000"/>
              </a:spcBef>
            </a:pPr>
            <a:r>
              <a:rPr lang="en-US" altLang="en-US"/>
              <a:t>Crime scene</a:t>
            </a:r>
          </a:p>
          <a:p>
            <a:pPr eaLnBrk="1" hangingPunct="1">
              <a:spcBef>
                <a:spcPct val="35000"/>
              </a:spcBef>
            </a:pPr>
            <a:r>
              <a:rPr lang="en-US" altLang="en-US"/>
              <a:t>Deceased</a:t>
            </a:r>
          </a:p>
          <a:p>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lnSpc>
                <a:spcPct val="85000"/>
              </a:lnSpc>
            </a:pPr>
            <a:r>
              <a:rPr lang="en-US" altLang="en-US"/>
              <a:t>Ethical Responsibilities </a:t>
            </a:r>
            <a:r>
              <a:rPr lang="en-US" altLang="en-US" sz="2800" b="0"/>
              <a:t>(1 of 2)</a:t>
            </a:r>
          </a:p>
        </p:txBody>
      </p:sp>
      <p:sp>
        <p:nvSpPr>
          <p:cNvPr id="38915" name="Content Placeholder 2"/>
          <p:cNvSpPr>
            <a:spLocks noGrp="1"/>
          </p:cNvSpPr>
          <p:nvPr>
            <p:ph idx="1"/>
          </p:nvPr>
        </p:nvSpPr>
        <p:spPr/>
        <p:txBody>
          <a:bodyPr rIns="228600"/>
          <a:lstStyle/>
          <a:p>
            <a:pPr eaLnBrk="1" hangingPunct="1">
              <a:spcBef>
                <a:spcPct val="35000"/>
              </a:spcBef>
            </a:pPr>
            <a:r>
              <a:rPr lang="en-US" altLang="en-US"/>
              <a:t>Ethics: philosophy of right and wrong, moral duties, ideal professional behavior</a:t>
            </a:r>
          </a:p>
          <a:p>
            <a:pPr eaLnBrk="1" hangingPunct="1">
              <a:spcBef>
                <a:spcPct val="35000"/>
              </a:spcBef>
            </a:pPr>
            <a:r>
              <a:rPr lang="en-US" altLang="en-US"/>
              <a:t>Morality: code of conduct affecting character, conduct, and conscience.</a:t>
            </a:r>
          </a:p>
          <a:p>
            <a:pPr eaLnBrk="1" hangingPunct="1">
              <a:spcBef>
                <a:spcPct val="35000"/>
              </a:spcBef>
            </a:pPr>
            <a:r>
              <a:rPr lang="en-US" altLang="en-US"/>
              <a:t>Bioethics: addresses issues that arise in practice of health care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pPr>
            <a:r>
              <a:rPr lang="en-US" altLang="en-US"/>
              <a:t>Ethical Responsibilities </a:t>
            </a:r>
            <a:r>
              <a:rPr lang="en-US" altLang="en-US" sz="2800" b="0"/>
              <a:t>(2 of 2)</a:t>
            </a:r>
          </a:p>
        </p:txBody>
      </p:sp>
      <p:sp>
        <p:nvSpPr>
          <p:cNvPr id="33795" name="Content Placeholder 2"/>
          <p:cNvSpPr>
            <a:spLocks noGrp="1"/>
          </p:cNvSpPr>
          <p:nvPr>
            <p:ph idx="1"/>
          </p:nvPr>
        </p:nvSpPr>
        <p:spPr/>
        <p:txBody>
          <a:bodyPr rIns="228600"/>
          <a:lstStyle/>
          <a:p>
            <a:pPr eaLnBrk="1" hangingPunct="1">
              <a:spcBef>
                <a:spcPct val="35000"/>
              </a:spcBef>
              <a:defRPr/>
            </a:pPr>
            <a:r>
              <a:rPr lang="en-US" altLang="en-US" dirty="0" smtClean="0"/>
              <a:t>Require you to evaluate and apply ethical standards</a:t>
            </a:r>
          </a:p>
          <a:p>
            <a:pPr lvl="1" eaLnBrk="1" hangingPunct="1">
              <a:spcBef>
                <a:spcPct val="35000"/>
              </a:spcBef>
              <a:defRPr/>
            </a:pPr>
            <a:r>
              <a:rPr lang="en-US" altLang="en-US" dirty="0" smtClean="0"/>
              <a:t>Your own</a:t>
            </a:r>
          </a:p>
          <a:p>
            <a:pPr lvl="1" eaLnBrk="1" hangingPunct="1">
              <a:spcBef>
                <a:spcPct val="35000"/>
              </a:spcBef>
              <a:defRPr/>
            </a:pPr>
            <a:r>
              <a:rPr lang="en-US" altLang="en-US" dirty="0" smtClean="0"/>
              <a:t>Those of the profession</a:t>
            </a:r>
          </a:p>
          <a:p>
            <a:pPr eaLnBrk="1" hangingPunct="1">
              <a:spcBef>
                <a:spcPct val="35000"/>
              </a:spcBef>
              <a:defRPr/>
            </a:pPr>
            <a:r>
              <a:rPr lang="en-US" altLang="en-US" dirty="0" smtClean="0"/>
              <a:t>Allow rules, laws, and policies to guide your decision making.</a:t>
            </a:r>
          </a:p>
          <a:p>
            <a:pPr marL="457200" lvl="1" indent="0" eaLnBrk="1" hangingPunct="1">
              <a:spcBef>
                <a:spcPct val="35000"/>
              </a:spcBef>
              <a:buFontTx/>
              <a:buNone/>
              <a:defRPr/>
            </a:pPr>
            <a:endParaRPr lang="en-US" altLang="en-US" dirty="0" smtClean="0"/>
          </a:p>
          <a:p>
            <a:pPr lvl="1" eaLnBrk="1" hangingPunct="1">
              <a:defRPr/>
            </a:pPr>
            <a:endParaRPr lang="en-US" altLang="en-US" sz="2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lnSpc>
                <a:spcPct val="85000"/>
              </a:lnSpc>
            </a:pPr>
            <a:r>
              <a:rPr lang="en-US" altLang="en-US"/>
              <a:t>The EMT in Court </a:t>
            </a:r>
            <a:r>
              <a:rPr lang="en-US" altLang="en-US" sz="2800" b="0"/>
              <a:t>(1 of 4)</a:t>
            </a:r>
          </a:p>
        </p:txBody>
      </p:sp>
      <p:sp>
        <p:nvSpPr>
          <p:cNvPr id="40963" name="Content Placeholder 2"/>
          <p:cNvSpPr>
            <a:spLocks noGrp="1"/>
          </p:cNvSpPr>
          <p:nvPr>
            <p:ph idx="1"/>
          </p:nvPr>
        </p:nvSpPr>
        <p:spPr>
          <a:xfrm>
            <a:off x="685800" y="1447800"/>
            <a:ext cx="5272088" cy="4800600"/>
          </a:xfrm>
        </p:spPr>
        <p:txBody>
          <a:bodyPr rIns="228600"/>
          <a:lstStyle/>
          <a:p>
            <a:pPr eaLnBrk="1" hangingPunct="1">
              <a:spcBef>
                <a:spcPct val="35000"/>
              </a:spcBef>
            </a:pPr>
            <a:r>
              <a:rPr lang="en-US" altLang="en-US"/>
              <a:t>You may end up in court </a:t>
            </a:r>
            <a:br>
              <a:rPr lang="en-US" altLang="en-US"/>
            </a:br>
            <a:r>
              <a:rPr lang="en-US" altLang="en-US"/>
              <a:t>as a witness or a </a:t>
            </a:r>
            <a:br>
              <a:rPr lang="en-US" altLang="en-US"/>
            </a:br>
            <a:r>
              <a:rPr lang="en-US" altLang="en-US"/>
              <a:t>defendant</a:t>
            </a:r>
          </a:p>
          <a:p>
            <a:pPr eaLnBrk="1" hangingPunct="1">
              <a:spcBef>
                <a:spcPct val="35000"/>
              </a:spcBef>
            </a:pPr>
            <a:r>
              <a:rPr lang="en-US" altLang="en-US"/>
              <a:t>Whenever called to testify, notify:</a:t>
            </a:r>
          </a:p>
          <a:p>
            <a:pPr lvl="1" eaLnBrk="1" hangingPunct="1">
              <a:spcBef>
                <a:spcPct val="35000"/>
              </a:spcBef>
            </a:pPr>
            <a:r>
              <a:rPr lang="en-US" altLang="en-US"/>
              <a:t>Your service director</a:t>
            </a:r>
          </a:p>
          <a:p>
            <a:pPr lvl="1" eaLnBrk="1" hangingPunct="1">
              <a:spcBef>
                <a:spcPct val="35000"/>
              </a:spcBef>
            </a:pPr>
            <a:r>
              <a:rPr lang="en-US" altLang="en-US"/>
              <a:t>Legal counsel</a:t>
            </a:r>
          </a:p>
        </p:txBody>
      </p:sp>
      <p:pic>
        <p:nvPicPr>
          <p:cNvPr id="40964" name="Picture 5" descr="\\172.16.33.26\Art\OUTPUT\JB LEARNING\EMT_11E_ITK_PPT WORK\JPEG\Ch03\9781284080179_CH03_FIG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1720850"/>
            <a:ext cx="3043238"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
          <p:cNvSpPr>
            <a:spLocks noChangeArrowheads="1"/>
          </p:cNvSpPr>
          <p:nvPr/>
        </p:nvSpPr>
        <p:spPr bwMode="auto">
          <a:xfrm>
            <a:off x="7175500" y="4786313"/>
            <a:ext cx="16351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IN" altLang="en-US" sz="900">
                <a:solidFill>
                  <a:schemeClr val="bg1"/>
                </a:solidFill>
                <a:latin typeface="Arial" charset="0"/>
              </a:rPr>
              <a:t>© Brand X Pictures/Creatas.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pPr>
            <a:r>
              <a:rPr lang="en-US" altLang="en-US"/>
              <a:t>The EMT in Court </a:t>
            </a:r>
            <a:r>
              <a:rPr lang="en-US" altLang="en-US" sz="2800" b="0"/>
              <a:t>(2 of 4)</a:t>
            </a:r>
          </a:p>
        </p:txBody>
      </p:sp>
      <p:sp>
        <p:nvSpPr>
          <p:cNvPr id="41987" name="Content Placeholder 2"/>
          <p:cNvSpPr>
            <a:spLocks noGrp="1"/>
          </p:cNvSpPr>
          <p:nvPr>
            <p:ph idx="1"/>
          </p:nvPr>
        </p:nvSpPr>
        <p:spPr/>
        <p:txBody>
          <a:bodyPr rIns="228600"/>
          <a:lstStyle/>
          <a:p>
            <a:pPr>
              <a:spcBef>
                <a:spcPct val="35000"/>
              </a:spcBef>
            </a:pPr>
            <a:r>
              <a:rPr lang="en-US" altLang="en-US"/>
              <a:t>As a witness:</a:t>
            </a:r>
          </a:p>
          <a:p>
            <a:pPr lvl="1">
              <a:spcBef>
                <a:spcPct val="35000"/>
              </a:spcBef>
            </a:pPr>
            <a:r>
              <a:rPr lang="en-US" altLang="en-US"/>
              <a:t>Remain neutral.</a:t>
            </a:r>
          </a:p>
          <a:p>
            <a:pPr lvl="1">
              <a:spcBef>
                <a:spcPct val="35000"/>
              </a:spcBef>
            </a:pPr>
            <a:r>
              <a:rPr lang="en-US" altLang="en-US"/>
              <a:t>Review the run report before court.</a:t>
            </a:r>
          </a:p>
          <a:p>
            <a:pPr>
              <a:spcBef>
                <a:spcPct val="35000"/>
              </a:spcBef>
            </a:pPr>
            <a:r>
              <a:rPr lang="en-US" altLang="en-US"/>
              <a:t>As a defendant, an attorney is required.</a:t>
            </a:r>
          </a:p>
          <a:p>
            <a:pPr lvl="1">
              <a:spcBef>
                <a:spcPct val="35000"/>
              </a:spcBef>
            </a:pPr>
            <a:r>
              <a:rPr lang="en-US" altLang="en-US"/>
              <a:t>Potential defenses:</a:t>
            </a:r>
          </a:p>
          <a:p>
            <a:pPr lvl="2">
              <a:spcBef>
                <a:spcPct val="35000"/>
              </a:spcBef>
            </a:pPr>
            <a:r>
              <a:rPr lang="en-US" altLang="en-US"/>
              <a:t>Statute of limitations </a:t>
            </a:r>
          </a:p>
          <a:p>
            <a:pPr lvl="2">
              <a:spcBef>
                <a:spcPct val="35000"/>
              </a:spcBef>
            </a:pPr>
            <a:r>
              <a:rPr lang="en-US" altLang="en-US"/>
              <a:t>Governmental immunity</a:t>
            </a:r>
          </a:p>
          <a:p>
            <a:pPr lvl="2">
              <a:spcBef>
                <a:spcPct val="35000"/>
              </a:spcBef>
            </a:pPr>
            <a:r>
              <a:rPr lang="en-US" altLang="en-US"/>
              <a:t>Contributory negligence</a:t>
            </a:r>
          </a:p>
          <a:p>
            <a:pPr lvl="1">
              <a:spcBef>
                <a:spcPct val="35000"/>
              </a:spcBef>
            </a:pPr>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pPr>
            <a:r>
              <a:rPr lang="en-US" altLang="en-US"/>
              <a:t>The EMT in Court </a:t>
            </a:r>
            <a:r>
              <a:rPr lang="en-US" altLang="en-US" sz="2800" b="0"/>
              <a:t>(3 of 4)</a:t>
            </a:r>
          </a:p>
        </p:txBody>
      </p:sp>
      <p:sp>
        <p:nvSpPr>
          <p:cNvPr id="43011" name="Content Placeholder 2"/>
          <p:cNvSpPr>
            <a:spLocks noGrp="1"/>
          </p:cNvSpPr>
          <p:nvPr>
            <p:ph idx="1"/>
          </p:nvPr>
        </p:nvSpPr>
        <p:spPr/>
        <p:txBody>
          <a:bodyPr rIns="228600"/>
          <a:lstStyle/>
          <a:p>
            <a:pPr>
              <a:spcBef>
                <a:spcPct val="35000"/>
              </a:spcBef>
            </a:pPr>
            <a:r>
              <a:rPr lang="en-US" altLang="en-US"/>
              <a:t>Discovery allows both sides to obtain more information through:</a:t>
            </a:r>
          </a:p>
          <a:p>
            <a:pPr lvl="1">
              <a:spcBef>
                <a:spcPct val="35000"/>
              </a:spcBef>
            </a:pPr>
            <a:r>
              <a:rPr lang="en-US" altLang="en-US"/>
              <a:t>Interrogatories </a:t>
            </a:r>
          </a:p>
          <a:p>
            <a:pPr lvl="2"/>
            <a:r>
              <a:rPr lang="en-US" altLang="en-US" sz="2400"/>
              <a:t>Written requests or questions</a:t>
            </a:r>
          </a:p>
          <a:p>
            <a:pPr lvl="1">
              <a:spcBef>
                <a:spcPct val="35000"/>
              </a:spcBef>
            </a:pPr>
            <a:r>
              <a:rPr lang="en-US" altLang="en-US"/>
              <a:t>Depositions</a:t>
            </a:r>
          </a:p>
          <a:p>
            <a:pPr lvl="2"/>
            <a:r>
              <a:rPr lang="en-US" altLang="en-US" sz="2400"/>
              <a:t>Oral requests or questions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pPr>
            <a:r>
              <a:rPr lang="en-US" altLang="en-US"/>
              <a:t>The EMT in Court </a:t>
            </a:r>
            <a:r>
              <a:rPr lang="en-US" altLang="en-US" sz="2800" b="0"/>
              <a:t>(4 of 4)</a:t>
            </a:r>
          </a:p>
        </p:txBody>
      </p:sp>
      <p:sp>
        <p:nvSpPr>
          <p:cNvPr id="44035" name="Content Placeholder 2"/>
          <p:cNvSpPr>
            <a:spLocks noGrp="1"/>
          </p:cNvSpPr>
          <p:nvPr>
            <p:ph idx="1"/>
          </p:nvPr>
        </p:nvSpPr>
        <p:spPr/>
        <p:txBody>
          <a:bodyPr rIns="228600"/>
          <a:lstStyle/>
          <a:p>
            <a:pPr>
              <a:spcBef>
                <a:spcPct val="35000"/>
              </a:spcBef>
            </a:pPr>
            <a:r>
              <a:rPr lang="en-US" altLang="en-US"/>
              <a:t>If not settled, the case goes to trial.</a:t>
            </a:r>
          </a:p>
          <a:p>
            <a:pPr>
              <a:spcBef>
                <a:spcPct val="35000"/>
              </a:spcBef>
            </a:pPr>
            <a:r>
              <a:rPr lang="en-US" altLang="en-US"/>
              <a:t>Damages that may be awarded:</a:t>
            </a:r>
          </a:p>
          <a:p>
            <a:pPr lvl="1">
              <a:spcBef>
                <a:spcPct val="35000"/>
              </a:spcBef>
            </a:pPr>
            <a:r>
              <a:rPr lang="en-US" altLang="en-US"/>
              <a:t>Compensatory damages</a:t>
            </a:r>
          </a:p>
          <a:p>
            <a:pPr lvl="1">
              <a:spcBef>
                <a:spcPct val="35000"/>
              </a:spcBef>
            </a:pPr>
            <a:r>
              <a:rPr lang="en-US" altLang="en-US"/>
              <a:t>Punitive damages</a:t>
            </a:r>
          </a:p>
          <a:p>
            <a:pPr>
              <a:spcBef>
                <a:spcPct val="35000"/>
              </a:spcBef>
            </a:pPr>
            <a:r>
              <a:rPr lang="en-US" altLang="en-US"/>
              <a:t>Any EMT charged with a criminal offense should secure the services of a highly experienced criminal attorney immediately.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Review</a:t>
            </a:r>
          </a:p>
        </p:txBody>
      </p:sp>
      <p:sp>
        <p:nvSpPr>
          <p:cNvPr id="45059" name="Rectangle 3"/>
          <p:cNvSpPr>
            <a:spLocks noGrp="1" noChangeArrowheads="1"/>
          </p:cNvSpPr>
          <p:nvPr>
            <p:ph idx="1"/>
          </p:nvPr>
        </p:nvSpPr>
        <p:spPr>
          <a:xfrm>
            <a:off x="685800" y="1447800"/>
            <a:ext cx="7772400" cy="4800600"/>
          </a:xfrm>
        </p:spPr>
        <p:txBody>
          <a:bodyPr/>
          <a:lstStyle/>
          <a:p>
            <a:pPr marL="457200" indent="-457200">
              <a:buFontTx/>
              <a:buAutoNum type="arabicPeriod"/>
            </a:pPr>
            <a:r>
              <a:rPr lang="en-US" altLang="en-US"/>
              <a:t>You arrive at a scene where an older woman is complaining of chest pain. In assessing her, she holds her arm out for you to take her blood pressure. This is an example of:</a:t>
            </a:r>
          </a:p>
          <a:p>
            <a:pPr marL="1016000" lvl="1" indent="-444500">
              <a:buFontTx/>
              <a:buAutoNum type="alphaUcPeriod"/>
            </a:pPr>
            <a:r>
              <a:rPr lang="en-US" altLang="en-US"/>
              <a:t>implied consent.</a:t>
            </a:r>
          </a:p>
          <a:p>
            <a:pPr marL="1016000" lvl="1" indent="-444500">
              <a:buFontTx/>
              <a:buAutoNum type="alphaUcPeriod"/>
            </a:pPr>
            <a:r>
              <a:rPr lang="en-US" altLang="en-US"/>
              <a:t>informed consent.</a:t>
            </a:r>
          </a:p>
          <a:p>
            <a:pPr marL="1016000" lvl="1" indent="-444500">
              <a:buFontTx/>
              <a:buAutoNum type="alphaUcPeriod"/>
            </a:pPr>
            <a:r>
              <a:rPr lang="en-US" altLang="en-US"/>
              <a:t>expressed consent.</a:t>
            </a:r>
          </a:p>
          <a:p>
            <a:pPr marL="1016000" lvl="1" indent="-444500">
              <a:buFontTx/>
              <a:buAutoNum type="alphaUcPeriod"/>
            </a:pPr>
            <a:r>
              <a:rPr lang="en-US" altLang="en-US"/>
              <a:t>emergency consent.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lnSpc>
                <a:spcPct val="85000"/>
              </a:lnSpc>
            </a:pPr>
            <a:r>
              <a:rPr lang="en-US" altLang="en-US"/>
              <a:t>Expressed Consent</a:t>
            </a:r>
          </a:p>
        </p:txBody>
      </p:sp>
      <p:sp>
        <p:nvSpPr>
          <p:cNvPr id="9219" name="Content Placeholder 2"/>
          <p:cNvSpPr>
            <a:spLocks noGrp="1"/>
          </p:cNvSpPr>
          <p:nvPr>
            <p:ph idx="1"/>
          </p:nvPr>
        </p:nvSpPr>
        <p:spPr/>
        <p:txBody>
          <a:bodyPr rIns="228600"/>
          <a:lstStyle/>
          <a:p>
            <a:pPr eaLnBrk="1" hangingPunct="1">
              <a:spcBef>
                <a:spcPct val="35000"/>
              </a:spcBef>
            </a:pPr>
            <a:r>
              <a:rPr lang="en-US" altLang="en-US"/>
              <a:t>The patient verbally or otherwise acknowledges permission for you to provide care or transport.</a:t>
            </a:r>
          </a:p>
          <a:p>
            <a:pPr eaLnBrk="1" hangingPunct="1">
              <a:spcBef>
                <a:spcPct val="35000"/>
              </a:spcBef>
            </a:pPr>
            <a:r>
              <a:rPr lang="en-US" altLang="en-US"/>
              <a:t>The EMT must explain the treatment, risks, and benefits to the patient.</a:t>
            </a:r>
          </a:p>
          <a:p>
            <a:pPr lvl="1" eaLnBrk="1" hangingPunct="1">
              <a:spcBef>
                <a:spcPct val="35000"/>
              </a:spcBef>
            </a:pPr>
            <a:r>
              <a:rPr lang="en-US" altLang="en-US"/>
              <a:t>Only after this is done can the patient’s consent be considered informed consent.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Review</a:t>
            </a:r>
          </a:p>
        </p:txBody>
      </p:sp>
      <p:sp>
        <p:nvSpPr>
          <p:cNvPr id="46083" name="Rectangle 3"/>
          <p:cNvSpPr>
            <a:spLocks noGrp="1" noChangeArrowheads="1"/>
          </p:cNvSpPr>
          <p:nvPr>
            <p:ph idx="1"/>
          </p:nvPr>
        </p:nvSpPr>
        <p:spPr>
          <a:xfrm>
            <a:off x="685800" y="1447800"/>
            <a:ext cx="7772400" cy="4800600"/>
          </a:xfrm>
        </p:spPr>
        <p:txBody>
          <a:bodyPr/>
          <a:lstStyle/>
          <a:p>
            <a:pPr marL="0" indent="0">
              <a:buFontTx/>
              <a:buNone/>
            </a:pPr>
            <a:r>
              <a:rPr lang="en-US" altLang="en-US" b="1"/>
              <a:t>Answer: </a:t>
            </a:r>
            <a:r>
              <a:rPr lang="en-US" altLang="en-US">
                <a:solidFill>
                  <a:srgbClr val="C1500B"/>
                </a:solidFill>
              </a:rPr>
              <a:t>C</a:t>
            </a:r>
          </a:p>
          <a:p>
            <a:pPr marL="0" indent="0">
              <a:buFontTx/>
              <a:buNone/>
            </a:pPr>
            <a:r>
              <a:rPr lang="en-US" altLang="en-US" b="1"/>
              <a:t>Rationale:</a:t>
            </a:r>
            <a:r>
              <a:rPr lang="en-US" altLang="en-US"/>
              <a:t> Expressed consent (also called actual consent) is when the patient authorizes you to provide treatment and transport, either verbally or nonverbally. For example, a patient who holds out his or her arm to allow you take a blood pressure is nonverbally giving you expressed consent.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Review </a:t>
            </a:r>
            <a:r>
              <a:rPr lang="en-US" altLang="en-US" sz="2800" b="0"/>
              <a:t>(1 of 2)</a:t>
            </a:r>
          </a:p>
        </p:txBody>
      </p:sp>
      <p:sp>
        <p:nvSpPr>
          <p:cNvPr id="47107" name="Rectangle 3"/>
          <p:cNvSpPr>
            <a:spLocks noGrp="1" noChangeArrowheads="1"/>
          </p:cNvSpPr>
          <p:nvPr>
            <p:ph idx="1"/>
          </p:nvPr>
        </p:nvSpPr>
        <p:spPr>
          <a:xfrm>
            <a:off x="685800" y="1447800"/>
            <a:ext cx="7772400" cy="4800600"/>
          </a:xfrm>
        </p:spPr>
        <p:txBody>
          <a:bodyPr/>
          <a:lstStyle/>
          <a:p>
            <a:pPr marL="457200" indent="-457200">
              <a:buFontTx/>
              <a:buAutoNum type="arabicPeriod"/>
            </a:pPr>
            <a:r>
              <a:rPr lang="en-US" altLang="en-US" sz="2400"/>
              <a:t>You arrive at a scene where an older woman is complaining of chest pain. In assessing her, she holds her arm out for you to take her blood pressure. This is an example of:</a:t>
            </a:r>
          </a:p>
          <a:p>
            <a:pPr marL="1016000" lvl="1" indent="-444500">
              <a:buFontTx/>
              <a:buAutoNum type="alphaUcPeriod"/>
            </a:pPr>
            <a:r>
              <a:rPr lang="en-US" altLang="en-US" sz="2200"/>
              <a:t>implied consent.</a:t>
            </a:r>
            <a:br>
              <a:rPr lang="en-US" altLang="en-US" sz="2200"/>
            </a:br>
            <a:r>
              <a:rPr lang="en-US" altLang="en-US" sz="2200" b="1"/>
              <a:t>Rationale: </a:t>
            </a:r>
            <a:r>
              <a:rPr lang="en-US" altLang="en-US" sz="2200">
                <a:solidFill>
                  <a:srgbClr val="C1500B"/>
                </a:solidFill>
              </a:rPr>
              <a:t>Implied consent is limited to life-threatening emergencies and is appropriate when a person is unconscious and/or delusional. </a:t>
            </a:r>
          </a:p>
          <a:p>
            <a:pPr marL="1016000" lvl="1" indent="-444500">
              <a:buFontTx/>
              <a:buAutoNum type="alphaUcPeriod"/>
            </a:pPr>
            <a:r>
              <a:rPr lang="en-US" altLang="en-US" sz="2200"/>
              <a:t>informed consent.</a:t>
            </a:r>
            <a:br>
              <a:rPr lang="en-US" altLang="en-US" sz="2200"/>
            </a:br>
            <a:r>
              <a:rPr lang="en-US" altLang="en-US" sz="2200" b="1"/>
              <a:t>Rationale: </a:t>
            </a:r>
            <a:r>
              <a:rPr lang="en-US" altLang="en-US" sz="2200">
                <a:solidFill>
                  <a:srgbClr val="C1500B"/>
                </a:solidFill>
              </a:rPr>
              <a:t>Informed consent is obtained when the patient has been told of the specific risks, benefits, and alternative treatments.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Review </a:t>
            </a:r>
            <a:r>
              <a:rPr lang="en-US" altLang="en-US" sz="2800" b="0"/>
              <a:t>(2 of 2)</a:t>
            </a:r>
          </a:p>
        </p:txBody>
      </p:sp>
      <p:sp>
        <p:nvSpPr>
          <p:cNvPr id="48131" name="Rectangle 3"/>
          <p:cNvSpPr>
            <a:spLocks noGrp="1" noChangeArrowheads="1"/>
          </p:cNvSpPr>
          <p:nvPr>
            <p:ph idx="1"/>
          </p:nvPr>
        </p:nvSpPr>
        <p:spPr>
          <a:xfrm>
            <a:off x="685800" y="1447800"/>
            <a:ext cx="7772400" cy="4800600"/>
          </a:xfrm>
        </p:spPr>
        <p:txBody>
          <a:bodyPr/>
          <a:lstStyle/>
          <a:p>
            <a:pPr marL="457200" indent="-457200">
              <a:buFontTx/>
              <a:buAutoNum type="arabicPeriod"/>
            </a:pPr>
            <a:r>
              <a:rPr lang="en-US" altLang="en-US" sz="2400"/>
              <a:t>You arrive at a scene where an older woman is complaining of chest pain. In assessing her, she holds her arm out for you to take her blood pressure. This is an example of:</a:t>
            </a:r>
          </a:p>
          <a:p>
            <a:pPr marL="1016000" lvl="1" indent="-444500">
              <a:buFontTx/>
              <a:buAutoNum type="alphaUcPeriod" startAt="3"/>
            </a:pPr>
            <a:r>
              <a:rPr lang="en-US" altLang="en-US" sz="2200"/>
              <a:t>expressed consent.</a:t>
            </a:r>
            <a:br>
              <a:rPr lang="en-US" altLang="en-US" sz="2200"/>
            </a:br>
            <a:r>
              <a:rPr lang="en-US" altLang="en-US" sz="2200" b="1"/>
              <a:t>Rationale: </a:t>
            </a:r>
            <a:r>
              <a:rPr lang="en-US" altLang="en-US" sz="2200">
                <a:solidFill>
                  <a:srgbClr val="C1500B"/>
                </a:solidFill>
              </a:rPr>
              <a:t>Correct answer. It is also known as actual consent.</a:t>
            </a:r>
          </a:p>
          <a:p>
            <a:pPr marL="1016000" lvl="1" indent="-444500">
              <a:buFontTx/>
              <a:buAutoNum type="alphaUcPeriod" startAt="3"/>
            </a:pPr>
            <a:r>
              <a:rPr lang="en-US" altLang="en-US" sz="2200"/>
              <a:t>emergency consent.</a:t>
            </a:r>
            <a:br>
              <a:rPr lang="en-US" altLang="en-US" sz="2200"/>
            </a:br>
            <a:r>
              <a:rPr lang="en-US" altLang="en-US" sz="2200" b="1"/>
              <a:t>Rationale: </a:t>
            </a:r>
            <a:r>
              <a:rPr lang="en-US" altLang="en-US" sz="2200">
                <a:solidFill>
                  <a:srgbClr val="C1500B"/>
                </a:solidFill>
              </a:rPr>
              <a:t>This does not exist as a form of consent.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Review</a:t>
            </a:r>
          </a:p>
        </p:txBody>
      </p:sp>
      <p:sp>
        <p:nvSpPr>
          <p:cNvPr id="49155" name="Rectangle 3"/>
          <p:cNvSpPr>
            <a:spLocks noGrp="1" noChangeArrowheads="1"/>
          </p:cNvSpPr>
          <p:nvPr>
            <p:ph idx="1"/>
          </p:nvPr>
        </p:nvSpPr>
        <p:spPr>
          <a:xfrm>
            <a:off x="685800" y="1447800"/>
            <a:ext cx="7772400" cy="4800600"/>
          </a:xfrm>
        </p:spPr>
        <p:txBody>
          <a:bodyPr/>
          <a:lstStyle/>
          <a:p>
            <a:pPr marL="457200" indent="-457200">
              <a:lnSpc>
                <a:spcPct val="90000"/>
              </a:lnSpc>
              <a:buFontTx/>
              <a:buAutoNum type="arabicPeriod" startAt="2"/>
            </a:pPr>
            <a:r>
              <a:rPr lang="en-US" altLang="en-US"/>
              <a:t>Which of the following is an example of abandonment?</a:t>
            </a:r>
          </a:p>
          <a:p>
            <a:pPr marL="1016000" lvl="1" indent="-444500">
              <a:lnSpc>
                <a:spcPct val="90000"/>
              </a:lnSpc>
              <a:buFontTx/>
              <a:buAutoNum type="alphaUcPeriod"/>
            </a:pPr>
            <a:r>
              <a:rPr lang="en-US" altLang="en-US"/>
              <a:t>An EMT leaves the scene after a competent adult has refused care.</a:t>
            </a:r>
          </a:p>
          <a:p>
            <a:pPr marL="1016000" lvl="1" indent="-444500">
              <a:lnSpc>
                <a:spcPct val="90000"/>
              </a:lnSpc>
              <a:buFontTx/>
              <a:buAutoNum type="alphaUcPeriod"/>
            </a:pPr>
            <a:r>
              <a:rPr lang="en-US" altLang="en-US"/>
              <a:t>An EMT transfers care of a patient to an emergency department nurse.</a:t>
            </a:r>
          </a:p>
          <a:p>
            <a:pPr marL="1016000" lvl="1" indent="-444500">
              <a:lnSpc>
                <a:spcPct val="90000"/>
              </a:lnSpc>
              <a:buFontTx/>
              <a:buAutoNum type="alphaUcPeriod"/>
            </a:pPr>
            <a:r>
              <a:rPr lang="en-US" altLang="en-US"/>
              <a:t>An AEMT transfers care of a patient to a paramedic.</a:t>
            </a:r>
          </a:p>
          <a:p>
            <a:pPr marL="1016000" lvl="1" indent="-444500">
              <a:lnSpc>
                <a:spcPct val="90000"/>
              </a:lnSpc>
              <a:buFontTx/>
              <a:buAutoNum type="alphaUcPeriod"/>
            </a:pPr>
            <a:r>
              <a:rPr lang="en-US" altLang="en-US"/>
              <a:t>An AEMT transfers patient care to an EMT.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Review</a:t>
            </a:r>
          </a:p>
        </p:txBody>
      </p:sp>
      <p:sp>
        <p:nvSpPr>
          <p:cNvPr id="50179" name="Rectangle 3"/>
          <p:cNvSpPr>
            <a:spLocks noGrp="1" noChangeArrowheads="1"/>
          </p:cNvSpPr>
          <p:nvPr>
            <p:ph idx="1"/>
          </p:nvPr>
        </p:nvSpPr>
        <p:spPr>
          <a:xfrm>
            <a:off x="685800" y="1447800"/>
            <a:ext cx="7772400" cy="4800600"/>
          </a:xfrm>
        </p:spPr>
        <p:txBody>
          <a:bodyPr/>
          <a:lstStyle/>
          <a:p>
            <a:pPr marL="0" indent="0">
              <a:buFontTx/>
              <a:buNone/>
            </a:pPr>
            <a:r>
              <a:rPr lang="en-US" altLang="en-US" b="1"/>
              <a:t>Answer: </a:t>
            </a:r>
            <a:r>
              <a:rPr lang="en-US" altLang="en-US">
                <a:solidFill>
                  <a:srgbClr val="C1500B"/>
                </a:solidFill>
              </a:rPr>
              <a:t>D</a:t>
            </a:r>
          </a:p>
          <a:p>
            <a:pPr marL="0" indent="0">
              <a:buFontTx/>
              <a:buNone/>
            </a:pPr>
            <a:r>
              <a:rPr lang="en-US" altLang="en-US" b="1"/>
              <a:t>Rationale: </a:t>
            </a:r>
            <a:r>
              <a:rPr lang="en-US" altLang="en-US"/>
              <a:t>Abandonment occurs when patient care is terminated without the patient</a:t>
            </a:r>
            <a:r>
              <a:rPr lang="ja-JP" altLang="en-US"/>
              <a:t>’</a:t>
            </a:r>
            <a:r>
              <a:rPr lang="en-US" altLang="ja-JP"/>
              <a:t>s consent or when care is transferred to a provider of lesser training and level of certification.</a:t>
            </a:r>
          </a:p>
          <a:p>
            <a:pPr marL="0" indent="0"/>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Review </a:t>
            </a:r>
            <a:r>
              <a:rPr lang="en-US" altLang="en-US" sz="2800" b="0"/>
              <a:t>(1 of 2)</a:t>
            </a:r>
          </a:p>
        </p:txBody>
      </p:sp>
      <p:sp>
        <p:nvSpPr>
          <p:cNvPr id="51203" name="Rectangle 3"/>
          <p:cNvSpPr>
            <a:spLocks noGrp="1" noChangeArrowheads="1"/>
          </p:cNvSpPr>
          <p:nvPr>
            <p:ph idx="1"/>
          </p:nvPr>
        </p:nvSpPr>
        <p:spPr>
          <a:xfrm>
            <a:off x="685800" y="1447800"/>
            <a:ext cx="7772400" cy="4800600"/>
          </a:xfrm>
        </p:spPr>
        <p:txBody>
          <a:bodyPr/>
          <a:lstStyle/>
          <a:p>
            <a:pPr marL="457200" indent="-457200">
              <a:buFontTx/>
              <a:buAutoNum type="arabicPeriod" startAt="2"/>
            </a:pPr>
            <a:r>
              <a:rPr lang="en-US" altLang="en-US" sz="2400"/>
              <a:t>Which of the following is an example of abandonment?</a:t>
            </a:r>
          </a:p>
          <a:p>
            <a:pPr marL="1016000" lvl="1" indent="-444500">
              <a:buFontTx/>
              <a:buAutoNum type="alphaUcPeriod"/>
            </a:pPr>
            <a:r>
              <a:rPr lang="en-US" altLang="en-US" sz="2200"/>
              <a:t>An EMT leaves the scene after a competent adult has refused care.</a:t>
            </a:r>
            <a:br>
              <a:rPr lang="en-US" altLang="en-US" sz="2200"/>
            </a:br>
            <a:r>
              <a:rPr lang="en-US" altLang="en-US" sz="2200" b="1"/>
              <a:t>Rationale: </a:t>
            </a:r>
            <a:r>
              <a:rPr lang="en-US" altLang="en-US" sz="2200">
                <a:solidFill>
                  <a:srgbClr val="C1500B"/>
                </a:solidFill>
              </a:rPr>
              <a:t>Mentally competent adults have the right to refuse treatment or withdraw from treatment at any time.</a:t>
            </a:r>
          </a:p>
          <a:p>
            <a:pPr marL="1016000" lvl="1" indent="-444500">
              <a:buFontTx/>
              <a:buAutoNum type="alphaUcPeriod"/>
            </a:pPr>
            <a:r>
              <a:rPr lang="en-US" altLang="en-US" sz="2200"/>
              <a:t>An EMT transfers care of a patient to an emergency department nurse.</a:t>
            </a:r>
            <a:br>
              <a:rPr lang="en-US" altLang="en-US" sz="2200"/>
            </a:br>
            <a:r>
              <a:rPr lang="en-US" altLang="en-US" sz="2200" b="1"/>
              <a:t>Rationale: </a:t>
            </a:r>
            <a:r>
              <a:rPr lang="en-US" altLang="en-US" sz="2200">
                <a:solidFill>
                  <a:srgbClr val="C1500B"/>
                </a:solidFill>
              </a:rPr>
              <a:t>An EMT can transfer care to someone of equal or higher medical authority.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Review </a:t>
            </a:r>
            <a:r>
              <a:rPr lang="en-US" altLang="en-US" sz="2800" b="0"/>
              <a:t>(2 of 2)</a:t>
            </a:r>
          </a:p>
        </p:txBody>
      </p:sp>
      <p:sp>
        <p:nvSpPr>
          <p:cNvPr id="52227" name="Rectangle 3"/>
          <p:cNvSpPr>
            <a:spLocks noGrp="1" noChangeArrowheads="1"/>
          </p:cNvSpPr>
          <p:nvPr>
            <p:ph idx="1"/>
          </p:nvPr>
        </p:nvSpPr>
        <p:spPr>
          <a:xfrm>
            <a:off x="685800" y="1447800"/>
            <a:ext cx="7772400" cy="4800600"/>
          </a:xfrm>
        </p:spPr>
        <p:txBody>
          <a:bodyPr/>
          <a:lstStyle/>
          <a:p>
            <a:pPr marL="457200" indent="-457200">
              <a:buFontTx/>
              <a:buAutoNum type="arabicPeriod" startAt="2"/>
            </a:pPr>
            <a:r>
              <a:rPr lang="en-US" altLang="en-US" sz="2400"/>
              <a:t>Which of the following is an example of abandonment?</a:t>
            </a:r>
          </a:p>
          <a:p>
            <a:pPr marL="1016000" lvl="1" indent="-444500">
              <a:buFontTx/>
              <a:buAutoNum type="alphaUcPeriod" startAt="3"/>
            </a:pPr>
            <a:r>
              <a:rPr lang="en-US" altLang="en-US" sz="2200"/>
              <a:t>An AEMT transfers care of a patient to a paramedic.</a:t>
            </a:r>
            <a:br>
              <a:rPr lang="en-US" altLang="en-US" sz="2200"/>
            </a:br>
            <a:r>
              <a:rPr lang="en-US" altLang="en-US" sz="2200" b="1"/>
              <a:t>Rationale: </a:t>
            </a:r>
            <a:r>
              <a:rPr lang="en-US" altLang="en-US" sz="2200">
                <a:solidFill>
                  <a:srgbClr val="C1500B"/>
                </a:solidFill>
              </a:rPr>
              <a:t>An AEMT can transfer care to someone of equal or higher medical authority.</a:t>
            </a:r>
          </a:p>
          <a:p>
            <a:pPr marL="1016000" lvl="1" indent="-444500">
              <a:buFontTx/>
              <a:buAutoNum type="alphaUcPeriod" startAt="3"/>
            </a:pPr>
            <a:r>
              <a:rPr lang="en-US" altLang="en-US" sz="2200"/>
              <a:t>An AEMT transfers patient care to an EMT.</a:t>
            </a:r>
            <a:br>
              <a:rPr lang="en-US" altLang="en-US" sz="2200"/>
            </a:br>
            <a:r>
              <a:rPr lang="en-US" altLang="en-US" sz="2200" b="1"/>
              <a:t>Rationale: </a:t>
            </a:r>
            <a:r>
              <a:rPr lang="en-US" altLang="en-US" sz="2200">
                <a:solidFill>
                  <a:srgbClr val="C1500B"/>
                </a:solidFill>
              </a:rPr>
              <a:t>Correct answer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Review</a:t>
            </a:r>
          </a:p>
        </p:txBody>
      </p:sp>
      <p:sp>
        <p:nvSpPr>
          <p:cNvPr id="53251" name="Rectangle 3"/>
          <p:cNvSpPr>
            <a:spLocks noGrp="1" noChangeArrowheads="1"/>
          </p:cNvSpPr>
          <p:nvPr>
            <p:ph idx="1"/>
          </p:nvPr>
        </p:nvSpPr>
        <p:spPr>
          <a:xfrm>
            <a:off x="685800" y="1447800"/>
            <a:ext cx="7772400" cy="4800600"/>
          </a:xfrm>
        </p:spPr>
        <p:txBody>
          <a:bodyPr/>
          <a:lstStyle/>
          <a:p>
            <a:pPr marL="457200" indent="-457200">
              <a:buFontTx/>
              <a:buAutoNum type="arabicPeriod" startAt="3"/>
            </a:pPr>
            <a:r>
              <a:rPr lang="en-US" altLang="en-US"/>
              <a:t>The unauthorized confinement of a person is called:</a:t>
            </a:r>
          </a:p>
          <a:p>
            <a:pPr marL="1016000" lvl="1" indent="-444500">
              <a:buFontTx/>
              <a:buAutoNum type="alphaUcPeriod"/>
            </a:pPr>
            <a:r>
              <a:rPr lang="en-US" altLang="en-US"/>
              <a:t>assault. </a:t>
            </a:r>
          </a:p>
          <a:p>
            <a:pPr marL="1016000" lvl="1" indent="-444500">
              <a:buFontTx/>
              <a:buAutoNum type="alphaUcPeriod"/>
            </a:pPr>
            <a:r>
              <a:rPr lang="en-US" altLang="en-US"/>
              <a:t>battery.</a:t>
            </a:r>
          </a:p>
          <a:p>
            <a:pPr marL="1016000" lvl="1" indent="-444500">
              <a:buFontTx/>
              <a:buAutoNum type="alphaUcPeriod"/>
            </a:pPr>
            <a:r>
              <a:rPr lang="en-US" altLang="en-US"/>
              <a:t>false imprisonment.</a:t>
            </a:r>
          </a:p>
          <a:p>
            <a:pPr marL="1016000" lvl="1" indent="-444500">
              <a:buFontTx/>
              <a:buAutoNum type="alphaUcPeriod"/>
            </a:pPr>
            <a:r>
              <a:rPr lang="en-US" altLang="en-US"/>
              <a:t>slander.</a:t>
            </a:r>
          </a:p>
          <a:p>
            <a:pPr marL="457200" indent="-457200">
              <a:buFontTx/>
              <a:buAutoNum type="arabicPeriod" startAt="3"/>
            </a:pPr>
            <a:endParaRPr lang="en-US" altLang="en-US" sz="2400">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Review</a:t>
            </a:r>
          </a:p>
        </p:txBody>
      </p:sp>
      <p:sp>
        <p:nvSpPr>
          <p:cNvPr id="54275" name="Rectangle 3"/>
          <p:cNvSpPr>
            <a:spLocks noGrp="1" noChangeArrowheads="1"/>
          </p:cNvSpPr>
          <p:nvPr>
            <p:ph idx="1"/>
          </p:nvPr>
        </p:nvSpPr>
        <p:spPr>
          <a:xfrm>
            <a:off x="685800" y="1447800"/>
            <a:ext cx="7772400" cy="4800600"/>
          </a:xfrm>
        </p:spPr>
        <p:txBody>
          <a:bodyPr/>
          <a:lstStyle/>
          <a:p>
            <a:pPr marL="0" indent="0">
              <a:buFontTx/>
              <a:buNone/>
            </a:pPr>
            <a:r>
              <a:rPr lang="en-US" altLang="en-US" b="1"/>
              <a:t>Answer: </a:t>
            </a:r>
            <a:r>
              <a:rPr lang="en-US" altLang="en-US">
                <a:solidFill>
                  <a:srgbClr val="C1500B"/>
                </a:solidFill>
              </a:rPr>
              <a:t>C</a:t>
            </a:r>
          </a:p>
          <a:p>
            <a:pPr marL="0" indent="0">
              <a:buFontTx/>
              <a:buNone/>
            </a:pPr>
            <a:r>
              <a:rPr lang="en-US" altLang="en-US" b="1"/>
              <a:t>Rationale: </a:t>
            </a:r>
            <a:r>
              <a:rPr lang="en-US" altLang="en-US"/>
              <a:t>False imprisonment is defined as the confinement of a person without legal authority or the person</a:t>
            </a:r>
            <a:r>
              <a:rPr lang="ja-JP" altLang="en-US"/>
              <a:t>’</a:t>
            </a:r>
            <a:r>
              <a:rPr lang="en-US" altLang="ja-JP"/>
              <a:t>s consent.</a:t>
            </a:r>
          </a:p>
          <a:p>
            <a:pPr marL="0" indent="0"/>
            <a:endParaRPr lang="en-US"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Review </a:t>
            </a:r>
            <a:r>
              <a:rPr lang="en-US" altLang="en-US" sz="2800" b="0"/>
              <a:t>(1 of 2)</a:t>
            </a:r>
          </a:p>
        </p:txBody>
      </p:sp>
      <p:sp>
        <p:nvSpPr>
          <p:cNvPr id="55299" name="Rectangle 3"/>
          <p:cNvSpPr>
            <a:spLocks noGrp="1" noChangeArrowheads="1"/>
          </p:cNvSpPr>
          <p:nvPr>
            <p:ph idx="1"/>
          </p:nvPr>
        </p:nvSpPr>
        <p:spPr>
          <a:xfrm>
            <a:off x="685800" y="1447800"/>
            <a:ext cx="7772400" cy="4800600"/>
          </a:xfrm>
        </p:spPr>
        <p:txBody>
          <a:bodyPr/>
          <a:lstStyle/>
          <a:p>
            <a:pPr marL="457200" indent="-457200">
              <a:buFontTx/>
              <a:buAutoNum type="arabicPeriod" startAt="3"/>
            </a:pPr>
            <a:r>
              <a:rPr lang="en-US" altLang="en-US"/>
              <a:t>The unauthorized confinement of a person is called:</a:t>
            </a:r>
          </a:p>
          <a:p>
            <a:pPr marL="1016000" lvl="1" indent="-444500">
              <a:buFontTx/>
              <a:buAutoNum type="alphaUcPeriod"/>
            </a:pPr>
            <a:r>
              <a:rPr lang="en-US" altLang="en-US"/>
              <a:t>assault. </a:t>
            </a:r>
          </a:p>
          <a:p>
            <a:pPr marL="1016000" lvl="1" indent="-444500">
              <a:buFontTx/>
              <a:buNone/>
            </a:pPr>
            <a:r>
              <a:rPr lang="en-US" altLang="en-US" sz="2200" b="1"/>
              <a:t>	Rationale:</a:t>
            </a:r>
            <a:r>
              <a:rPr lang="en-US" altLang="en-US" b="1"/>
              <a:t> </a:t>
            </a:r>
            <a:r>
              <a:rPr lang="en-US" altLang="en-US" sz="2200">
                <a:solidFill>
                  <a:srgbClr val="C1500B"/>
                </a:solidFill>
              </a:rPr>
              <a:t>Assault is unlawfully placing a person in fear of bodily harm.</a:t>
            </a:r>
          </a:p>
          <a:p>
            <a:pPr marL="1016000" lvl="1" indent="-444500">
              <a:buFontTx/>
              <a:buNone/>
            </a:pPr>
            <a:r>
              <a:rPr lang="en-US" altLang="en-US"/>
              <a:t>B.	battery.</a:t>
            </a:r>
          </a:p>
          <a:p>
            <a:pPr marL="1016000" lvl="1" indent="-444500">
              <a:buFontTx/>
              <a:buNone/>
            </a:pPr>
            <a:r>
              <a:rPr lang="en-US" altLang="en-US" sz="2200" b="1"/>
              <a:t>	Rationale:</a:t>
            </a:r>
            <a:r>
              <a:rPr lang="en-US" altLang="en-US" b="1"/>
              <a:t> </a:t>
            </a:r>
            <a:r>
              <a:rPr lang="en-US" altLang="en-US" sz="2200">
                <a:solidFill>
                  <a:srgbClr val="C1500B"/>
                </a:solidFill>
              </a:rPr>
              <a:t>Battery is touching a person or providing care without consent.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lnSpc>
                <a:spcPct val="85000"/>
              </a:lnSpc>
            </a:pPr>
            <a:r>
              <a:rPr lang="en-US" altLang="en-US"/>
              <a:t>Implied Consent</a:t>
            </a:r>
            <a:endParaRPr lang="en-US" altLang="en-US" sz="2800" b="0"/>
          </a:p>
        </p:txBody>
      </p:sp>
      <p:sp>
        <p:nvSpPr>
          <p:cNvPr id="10243" name="Content Placeholder 2"/>
          <p:cNvSpPr>
            <a:spLocks noGrp="1"/>
          </p:cNvSpPr>
          <p:nvPr>
            <p:ph idx="1"/>
          </p:nvPr>
        </p:nvSpPr>
        <p:spPr>
          <a:xfrm>
            <a:off x="685800" y="1447800"/>
            <a:ext cx="4724400" cy="4800600"/>
          </a:xfrm>
        </p:spPr>
        <p:txBody>
          <a:bodyPr rIns="228600"/>
          <a:lstStyle/>
          <a:p>
            <a:pPr eaLnBrk="1" hangingPunct="1">
              <a:spcBef>
                <a:spcPct val="35000"/>
              </a:spcBef>
            </a:pPr>
            <a:r>
              <a:rPr lang="en-US" altLang="en-US"/>
              <a:t>Applies to patients who are unconscious or unable to make informed decision</a:t>
            </a:r>
          </a:p>
          <a:p>
            <a:pPr eaLnBrk="1" hangingPunct="1">
              <a:spcBef>
                <a:spcPct val="35000"/>
              </a:spcBef>
            </a:pPr>
            <a:r>
              <a:rPr lang="en-US" altLang="en-US"/>
              <a:t>Used only when there is a threat to life or limb</a:t>
            </a:r>
          </a:p>
          <a:p>
            <a:pPr eaLnBrk="1" hangingPunct="1">
              <a:spcBef>
                <a:spcPct val="35000"/>
              </a:spcBef>
            </a:pPr>
            <a:r>
              <a:rPr lang="en-US" altLang="en-US"/>
              <a:t>Also known as the emergency doctrine</a:t>
            </a:r>
          </a:p>
          <a:p>
            <a:pPr lvl="1" eaLnBrk="1" hangingPunct="1">
              <a:spcBef>
                <a:spcPct val="35000"/>
              </a:spcBef>
            </a:pPr>
            <a:endParaRPr lang="en-US" altLang="en-US" sz="2800" b="1">
              <a:solidFill>
                <a:srgbClr val="FFFFFF"/>
              </a:solidFill>
            </a:endParaRPr>
          </a:p>
        </p:txBody>
      </p:sp>
      <p:pic>
        <p:nvPicPr>
          <p:cNvPr id="10244" name="Picture 5" descr="\\172.16.33.26\Art\OUTPUT\JB LEARNING\EMT_11E_ITK_PPT WORK\JPEG\Ch03\9781284080179_CH03_FI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813" y="1763713"/>
            <a:ext cx="3254375"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
          <p:cNvSpPr>
            <a:spLocks noChangeArrowheads="1"/>
          </p:cNvSpPr>
          <p:nvPr/>
        </p:nvSpPr>
        <p:spPr bwMode="auto">
          <a:xfrm>
            <a:off x="7250113" y="4179888"/>
            <a:ext cx="1698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IN" altLang="en-US" sz="900">
                <a:solidFill>
                  <a:schemeClr val="bg1"/>
                </a:solidFill>
                <a:latin typeface="Arial" charset="0"/>
              </a:rPr>
              <a:t>© Murray Wilson/Fotolia.com.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Review </a:t>
            </a:r>
            <a:r>
              <a:rPr lang="en-US" altLang="en-US" sz="2800" b="0"/>
              <a:t>(2 of 2)</a:t>
            </a:r>
          </a:p>
        </p:txBody>
      </p:sp>
      <p:sp>
        <p:nvSpPr>
          <p:cNvPr id="56323" name="Rectangle 3"/>
          <p:cNvSpPr>
            <a:spLocks noGrp="1" noChangeArrowheads="1"/>
          </p:cNvSpPr>
          <p:nvPr>
            <p:ph idx="1"/>
          </p:nvPr>
        </p:nvSpPr>
        <p:spPr>
          <a:xfrm>
            <a:off x="685800" y="1447800"/>
            <a:ext cx="7772400" cy="4800600"/>
          </a:xfrm>
        </p:spPr>
        <p:txBody>
          <a:bodyPr/>
          <a:lstStyle/>
          <a:p>
            <a:pPr marL="457200" indent="-457200">
              <a:buFontTx/>
              <a:buAutoNum type="arabicPeriod" startAt="3"/>
            </a:pPr>
            <a:r>
              <a:rPr lang="en-US" altLang="en-US"/>
              <a:t>The unauthorized confinement of a person is called:</a:t>
            </a:r>
          </a:p>
          <a:p>
            <a:pPr marL="1028700" lvl="1" indent="-457200">
              <a:buFontTx/>
              <a:buAutoNum type="alphaUcPeriod" startAt="3"/>
            </a:pPr>
            <a:r>
              <a:rPr lang="en-US" altLang="en-US"/>
              <a:t>false imprisonment.</a:t>
            </a:r>
          </a:p>
          <a:p>
            <a:pPr marL="1028700" lvl="1" indent="-457200">
              <a:buFontTx/>
              <a:buNone/>
            </a:pPr>
            <a:r>
              <a:rPr lang="en-US" altLang="en-US" sz="2200" b="1"/>
              <a:t>	Rationale:</a:t>
            </a:r>
            <a:r>
              <a:rPr lang="en-US" altLang="en-US" b="1"/>
              <a:t> </a:t>
            </a:r>
            <a:r>
              <a:rPr lang="en-US" altLang="en-US" sz="2200">
                <a:solidFill>
                  <a:srgbClr val="C1500B"/>
                </a:solidFill>
              </a:rPr>
              <a:t>Correct answer.</a:t>
            </a:r>
          </a:p>
          <a:p>
            <a:pPr marL="1028700" lvl="1" indent="-457200">
              <a:buFontTx/>
              <a:buAutoNum type="alphaUcPeriod" startAt="4"/>
            </a:pPr>
            <a:r>
              <a:rPr lang="en-US" altLang="en-US"/>
              <a:t>slander.</a:t>
            </a:r>
          </a:p>
          <a:p>
            <a:pPr marL="1028700" lvl="1" indent="-457200">
              <a:buFontTx/>
              <a:buNone/>
            </a:pPr>
            <a:r>
              <a:rPr lang="en-US" altLang="en-US" sz="2200" b="1"/>
              <a:t>	Rationale:</a:t>
            </a:r>
            <a:r>
              <a:rPr lang="en-US" altLang="en-US" b="1"/>
              <a:t> </a:t>
            </a:r>
            <a:r>
              <a:rPr lang="en-US" altLang="en-US" sz="2200">
                <a:solidFill>
                  <a:srgbClr val="C1500B"/>
                </a:solidFill>
              </a:rPr>
              <a:t>Slander is false and damaging information about a person that is communicated by the spoken word.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Review</a:t>
            </a:r>
          </a:p>
        </p:txBody>
      </p:sp>
      <p:sp>
        <p:nvSpPr>
          <p:cNvPr id="57347" name="Rectangle 3"/>
          <p:cNvSpPr>
            <a:spLocks noGrp="1" noChangeArrowheads="1"/>
          </p:cNvSpPr>
          <p:nvPr>
            <p:ph idx="1"/>
          </p:nvPr>
        </p:nvSpPr>
        <p:spPr>
          <a:xfrm>
            <a:off x="685800" y="1447800"/>
            <a:ext cx="7772400" cy="4800600"/>
          </a:xfrm>
        </p:spPr>
        <p:txBody>
          <a:bodyPr/>
          <a:lstStyle/>
          <a:p>
            <a:pPr marL="457200" indent="-457200">
              <a:buFontTx/>
              <a:buAutoNum type="arabicPeriod" startAt="4"/>
            </a:pPr>
            <a:r>
              <a:rPr lang="en-US" altLang="en-US"/>
              <a:t>Failure of the EMT to provide the same care as another EMT with the same training is called:</a:t>
            </a:r>
          </a:p>
          <a:p>
            <a:pPr marL="1016000" lvl="1" indent="-444500">
              <a:buFontTx/>
              <a:buAutoNum type="alphaUcPeriod"/>
            </a:pPr>
            <a:r>
              <a:rPr lang="en-US" altLang="en-US"/>
              <a:t>libel.</a:t>
            </a:r>
          </a:p>
          <a:p>
            <a:pPr marL="1016000" lvl="1" indent="-444500">
              <a:buFontTx/>
              <a:buAutoNum type="alphaUcPeriod"/>
            </a:pPr>
            <a:r>
              <a:rPr lang="en-US" altLang="en-US"/>
              <a:t>slander.</a:t>
            </a:r>
          </a:p>
          <a:p>
            <a:pPr marL="1016000" lvl="1" indent="-444500">
              <a:buFontTx/>
              <a:buAutoNum type="alphaUcPeriod"/>
            </a:pPr>
            <a:r>
              <a:rPr lang="en-US" altLang="en-US"/>
              <a:t>negligence.</a:t>
            </a:r>
          </a:p>
          <a:p>
            <a:pPr marL="1016000" lvl="1" indent="-444500">
              <a:buFontTx/>
              <a:buAutoNum type="alphaUcPeriod"/>
            </a:pPr>
            <a:r>
              <a:rPr lang="en-US" altLang="en-US"/>
              <a:t>abandonment.</a:t>
            </a:r>
          </a:p>
          <a:p>
            <a:pPr marL="457200" indent="-457200">
              <a:buFontTx/>
              <a:buAutoNum type="arabicPeriod" startAt="4"/>
            </a:pPr>
            <a:endParaRPr lang="en-US" altLang="en-US" sz="240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p:txBody>
          <a:bodyPr/>
          <a:lstStyle/>
          <a:p>
            <a:r>
              <a:rPr lang="en-US" altLang="en-US"/>
              <a:t>Review</a:t>
            </a:r>
          </a:p>
        </p:txBody>
      </p:sp>
      <p:sp>
        <p:nvSpPr>
          <p:cNvPr id="58371" name="Rectangle 1027"/>
          <p:cNvSpPr>
            <a:spLocks noGrp="1" noChangeArrowheads="1"/>
          </p:cNvSpPr>
          <p:nvPr>
            <p:ph idx="1"/>
          </p:nvPr>
        </p:nvSpPr>
        <p:spPr>
          <a:xfrm>
            <a:off x="685800" y="1447800"/>
            <a:ext cx="7772400" cy="4800600"/>
          </a:xfrm>
        </p:spPr>
        <p:txBody>
          <a:bodyPr/>
          <a:lstStyle/>
          <a:p>
            <a:pPr marL="0" indent="0">
              <a:lnSpc>
                <a:spcPct val="90000"/>
              </a:lnSpc>
              <a:buFontTx/>
              <a:buNone/>
            </a:pPr>
            <a:r>
              <a:rPr lang="en-US" altLang="en-US" b="1"/>
              <a:t>Answer: </a:t>
            </a:r>
            <a:r>
              <a:rPr lang="en-US" altLang="en-US">
                <a:solidFill>
                  <a:srgbClr val="C1500B"/>
                </a:solidFill>
              </a:rPr>
              <a:t>C</a:t>
            </a:r>
          </a:p>
          <a:p>
            <a:pPr marL="0" indent="0">
              <a:lnSpc>
                <a:spcPct val="90000"/>
              </a:lnSpc>
              <a:buFontTx/>
              <a:buNone/>
            </a:pPr>
            <a:r>
              <a:rPr lang="en-US" altLang="en-US" b="1"/>
              <a:t>Rationale: </a:t>
            </a:r>
            <a:r>
              <a:rPr lang="en-US" altLang="en-US"/>
              <a:t>An EMT could be held liable for negligence if he or she fails to provide the same care as another EMT with the same training would provide in the same situation. For example, if an EMT fails to give oxygen to a patient with shortness of breath (an intervention that is clearly indicated), he or she may be held liable for negligence.</a:t>
            </a:r>
          </a:p>
          <a:p>
            <a:pPr marL="0" indent="0">
              <a:lnSpc>
                <a:spcPct val="90000"/>
              </a:lnSpc>
            </a:pPr>
            <a:endParaRPr lang="en-US"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Review</a:t>
            </a:r>
          </a:p>
        </p:txBody>
      </p:sp>
      <p:sp>
        <p:nvSpPr>
          <p:cNvPr id="59395" name="Rectangle 3"/>
          <p:cNvSpPr>
            <a:spLocks noGrp="1" noChangeArrowheads="1"/>
          </p:cNvSpPr>
          <p:nvPr>
            <p:ph idx="1"/>
          </p:nvPr>
        </p:nvSpPr>
        <p:spPr>
          <a:xfrm>
            <a:off x="685800" y="1447800"/>
            <a:ext cx="7772400" cy="4800600"/>
          </a:xfrm>
        </p:spPr>
        <p:txBody>
          <a:bodyPr/>
          <a:lstStyle/>
          <a:p>
            <a:pPr marL="457200" indent="-457200">
              <a:buFontTx/>
              <a:buAutoNum type="arabicPeriod" startAt="4"/>
            </a:pPr>
            <a:r>
              <a:rPr lang="en-US" altLang="en-US" sz="2400"/>
              <a:t>Failure of the EMT to provide the same care as another EMT with the same training is called:</a:t>
            </a:r>
          </a:p>
          <a:p>
            <a:pPr marL="1016000" lvl="1" indent="-444500">
              <a:lnSpc>
                <a:spcPct val="95000"/>
              </a:lnSpc>
              <a:spcBef>
                <a:spcPct val="15000"/>
              </a:spcBef>
              <a:buFontTx/>
              <a:buAutoNum type="alphaUcPeriod"/>
            </a:pPr>
            <a:r>
              <a:rPr lang="en-US" altLang="en-US" sz="2200"/>
              <a:t>libel.</a:t>
            </a:r>
            <a:br>
              <a:rPr lang="en-US" altLang="en-US" sz="2200"/>
            </a:br>
            <a:r>
              <a:rPr lang="en-US" altLang="en-US" sz="2200" b="1"/>
              <a:t>Rationale: </a:t>
            </a:r>
            <a:r>
              <a:rPr lang="en-US" altLang="en-US" sz="2200">
                <a:solidFill>
                  <a:srgbClr val="C1500B"/>
                </a:solidFill>
              </a:rPr>
              <a:t>Libel is making a false statement in a written form that injures a good person</a:t>
            </a:r>
            <a:r>
              <a:rPr lang="ja-JP" altLang="en-US" sz="2200">
                <a:solidFill>
                  <a:srgbClr val="C1500B"/>
                </a:solidFill>
              </a:rPr>
              <a:t>’</a:t>
            </a:r>
            <a:r>
              <a:rPr lang="en-US" altLang="ja-JP" sz="2200">
                <a:solidFill>
                  <a:srgbClr val="C1500B"/>
                </a:solidFill>
              </a:rPr>
              <a:t>s name.</a:t>
            </a:r>
          </a:p>
          <a:p>
            <a:pPr marL="1016000" lvl="1" indent="-444500">
              <a:lnSpc>
                <a:spcPct val="95000"/>
              </a:lnSpc>
              <a:spcBef>
                <a:spcPct val="15000"/>
              </a:spcBef>
              <a:buFontTx/>
              <a:buAutoNum type="alphaUcPeriod"/>
            </a:pPr>
            <a:r>
              <a:rPr lang="en-US" altLang="en-US" sz="2200"/>
              <a:t>slander.</a:t>
            </a:r>
            <a:br>
              <a:rPr lang="en-US" altLang="en-US" sz="2200"/>
            </a:br>
            <a:r>
              <a:rPr lang="en-US" altLang="en-US" sz="2200" b="1"/>
              <a:t>Rationale: </a:t>
            </a:r>
            <a:r>
              <a:rPr lang="en-US" altLang="en-US" sz="2200">
                <a:solidFill>
                  <a:srgbClr val="C1500B"/>
                </a:solidFill>
              </a:rPr>
              <a:t>Slander is verbally making a false statement that injures a good person</a:t>
            </a:r>
            <a:r>
              <a:rPr lang="ja-JP" altLang="en-US" sz="2200">
                <a:solidFill>
                  <a:srgbClr val="C1500B"/>
                </a:solidFill>
              </a:rPr>
              <a:t>’</a:t>
            </a:r>
            <a:r>
              <a:rPr lang="en-US" altLang="ja-JP" sz="2200">
                <a:solidFill>
                  <a:srgbClr val="C1500B"/>
                </a:solidFill>
              </a:rPr>
              <a:t>s name.</a:t>
            </a:r>
          </a:p>
          <a:p>
            <a:pPr marL="1016000" lvl="1" indent="-444500">
              <a:lnSpc>
                <a:spcPct val="95000"/>
              </a:lnSpc>
              <a:spcBef>
                <a:spcPct val="15000"/>
              </a:spcBef>
              <a:buFontTx/>
              <a:buAutoNum type="alphaUcPeriod"/>
            </a:pPr>
            <a:r>
              <a:rPr lang="en-US" altLang="en-US" sz="2200"/>
              <a:t>negligence.</a:t>
            </a:r>
            <a:br>
              <a:rPr lang="en-US" altLang="en-US" sz="2200"/>
            </a:br>
            <a:r>
              <a:rPr lang="en-US" altLang="en-US" sz="2200" b="1"/>
              <a:t>Rationale: </a:t>
            </a:r>
            <a:r>
              <a:rPr lang="en-US" altLang="en-US" sz="2200">
                <a:solidFill>
                  <a:srgbClr val="C1500B"/>
                </a:solidFill>
              </a:rPr>
              <a:t>Correct answer</a:t>
            </a:r>
          </a:p>
          <a:p>
            <a:pPr marL="1016000" lvl="1" indent="-444500">
              <a:lnSpc>
                <a:spcPct val="95000"/>
              </a:lnSpc>
              <a:spcBef>
                <a:spcPct val="15000"/>
              </a:spcBef>
              <a:buFontTx/>
              <a:buAutoNum type="alphaUcPeriod"/>
            </a:pPr>
            <a:r>
              <a:rPr lang="en-US" altLang="en-US" sz="2200"/>
              <a:t>abandonment.</a:t>
            </a:r>
            <a:br>
              <a:rPr lang="en-US" altLang="en-US" sz="2200"/>
            </a:br>
            <a:r>
              <a:rPr lang="en-US" altLang="en-US" sz="2200" b="1"/>
              <a:t>Rationale: </a:t>
            </a:r>
            <a:r>
              <a:rPr lang="en-US" altLang="en-US" sz="2200">
                <a:solidFill>
                  <a:srgbClr val="C1500B"/>
                </a:solidFill>
              </a:rPr>
              <a:t>Abandonment is the abrupt termination of contact with a patient.</a:t>
            </a:r>
            <a:endParaRPr lang="en-US" altLang="en-US" sz="2000">
              <a:solidFill>
                <a:srgbClr val="C1500B"/>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Review</a:t>
            </a:r>
          </a:p>
        </p:txBody>
      </p:sp>
      <p:sp>
        <p:nvSpPr>
          <p:cNvPr id="60419" name="Rectangle 3"/>
          <p:cNvSpPr>
            <a:spLocks noGrp="1" noChangeArrowheads="1"/>
          </p:cNvSpPr>
          <p:nvPr>
            <p:ph idx="1"/>
          </p:nvPr>
        </p:nvSpPr>
        <p:spPr>
          <a:xfrm>
            <a:off x="685800" y="1447800"/>
            <a:ext cx="7772400" cy="4800600"/>
          </a:xfrm>
        </p:spPr>
        <p:txBody>
          <a:bodyPr/>
          <a:lstStyle/>
          <a:p>
            <a:pPr marL="457200" indent="-457200">
              <a:lnSpc>
                <a:spcPct val="90000"/>
              </a:lnSpc>
              <a:spcBef>
                <a:spcPct val="15000"/>
              </a:spcBef>
              <a:buFontTx/>
              <a:buAutoNum type="arabicPeriod" startAt="5"/>
            </a:pPr>
            <a:r>
              <a:rPr lang="en-US" altLang="en-US"/>
              <a:t>An 8-year-old boy was struck by a car, </a:t>
            </a:r>
            <a:br>
              <a:rPr lang="en-US" altLang="en-US"/>
            </a:br>
            <a:r>
              <a:rPr lang="en-US" altLang="en-US"/>
              <a:t>is unconscious, and is bleeding from the mouth. A police officer tells you that he is unable to contact the child</a:t>
            </a:r>
            <a:r>
              <a:rPr lang="ja-JP" altLang="en-US"/>
              <a:t>’</a:t>
            </a:r>
            <a:r>
              <a:rPr lang="en-US" altLang="ja-JP"/>
              <a:t>s parents. You should:</a:t>
            </a:r>
          </a:p>
          <a:p>
            <a:pPr marL="1016000" lvl="1" indent="-444500">
              <a:lnSpc>
                <a:spcPct val="90000"/>
              </a:lnSpc>
              <a:spcBef>
                <a:spcPct val="10000"/>
              </a:spcBef>
              <a:buFontTx/>
              <a:buAutoNum type="alphaUcPeriod"/>
            </a:pPr>
            <a:r>
              <a:rPr lang="en-US" altLang="en-US" sz="2200"/>
              <a:t>continue to treat the child and transport as soon as possible.</a:t>
            </a:r>
          </a:p>
          <a:p>
            <a:pPr marL="1016000" lvl="1" indent="-444500">
              <a:lnSpc>
                <a:spcPct val="90000"/>
              </a:lnSpc>
              <a:spcBef>
                <a:spcPct val="10000"/>
              </a:spcBef>
              <a:buFontTx/>
              <a:buAutoNum type="alphaUcPeriod"/>
            </a:pPr>
            <a:r>
              <a:rPr lang="en-US" altLang="en-US" sz="2200"/>
              <a:t>cease all treatment until the child</a:t>
            </a:r>
            <a:r>
              <a:rPr lang="ja-JP" altLang="en-US" sz="2200"/>
              <a:t>’</a:t>
            </a:r>
            <a:r>
              <a:rPr lang="en-US" altLang="ja-JP" sz="2200"/>
              <a:t>s parents can be contacted.</a:t>
            </a:r>
          </a:p>
          <a:p>
            <a:pPr marL="1016000" lvl="1" indent="-444500">
              <a:lnSpc>
                <a:spcPct val="90000"/>
              </a:lnSpc>
              <a:spcBef>
                <a:spcPct val="10000"/>
              </a:spcBef>
              <a:buFontTx/>
              <a:buAutoNum type="alphaUcPeriod"/>
            </a:pPr>
            <a:r>
              <a:rPr lang="en-US" altLang="en-US" sz="2200"/>
              <a:t>continue with treatment only if authorized by medical control.</a:t>
            </a:r>
          </a:p>
          <a:p>
            <a:pPr marL="1016000" lvl="1" indent="-444500">
              <a:lnSpc>
                <a:spcPct val="90000"/>
              </a:lnSpc>
              <a:spcBef>
                <a:spcPct val="10000"/>
              </a:spcBef>
              <a:buFontTx/>
              <a:buAutoNum type="alphaUcPeriod"/>
            </a:pPr>
            <a:r>
              <a:rPr lang="en-US" altLang="en-US" sz="2200"/>
              <a:t>provide only airway management until the parents are contacted.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Review</a:t>
            </a:r>
          </a:p>
        </p:txBody>
      </p:sp>
      <p:sp>
        <p:nvSpPr>
          <p:cNvPr id="61443" name="Rectangle 3"/>
          <p:cNvSpPr>
            <a:spLocks noGrp="1" noChangeArrowheads="1"/>
          </p:cNvSpPr>
          <p:nvPr>
            <p:ph idx="1"/>
          </p:nvPr>
        </p:nvSpPr>
        <p:spPr>
          <a:xfrm>
            <a:off x="685800" y="1447800"/>
            <a:ext cx="7772400" cy="4800600"/>
          </a:xfrm>
        </p:spPr>
        <p:txBody>
          <a:bodyPr/>
          <a:lstStyle/>
          <a:p>
            <a:pPr marL="0" indent="0">
              <a:buFontTx/>
              <a:buNone/>
            </a:pPr>
            <a:r>
              <a:rPr lang="en-US" altLang="en-US" b="1"/>
              <a:t>Answer: </a:t>
            </a:r>
            <a:r>
              <a:rPr lang="en-US" altLang="en-US">
                <a:solidFill>
                  <a:srgbClr val="C1500B"/>
                </a:solidFill>
              </a:rPr>
              <a:t>A</a:t>
            </a:r>
          </a:p>
          <a:p>
            <a:pPr marL="0" indent="0">
              <a:buFontTx/>
              <a:buNone/>
            </a:pPr>
            <a:r>
              <a:rPr lang="en-US" altLang="en-US" b="1"/>
              <a:t>Rationale: </a:t>
            </a:r>
            <a:r>
              <a:rPr lang="en-US" altLang="en-US"/>
              <a:t>The child in this scenario is critically injured and requires immediate treatment and transport; waiting until his parents are contacted wastes time and increases his chance of a negative outcome. If you are unable to contact a minor</a:t>
            </a:r>
            <a:r>
              <a:rPr lang="ja-JP" altLang="en-US"/>
              <a:t>’</a:t>
            </a:r>
            <a:r>
              <a:rPr lang="en-US" altLang="ja-JP"/>
              <a:t>s parents or legal guardian, you should proceed with care based on the law of implied consent.</a:t>
            </a:r>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Review </a:t>
            </a:r>
            <a:r>
              <a:rPr lang="en-US" altLang="en-US" sz="2800" b="0"/>
              <a:t>(1 of 2)</a:t>
            </a:r>
          </a:p>
        </p:txBody>
      </p:sp>
      <p:sp>
        <p:nvSpPr>
          <p:cNvPr id="62467" name="Rectangle 3"/>
          <p:cNvSpPr>
            <a:spLocks noGrp="1" noChangeArrowheads="1"/>
          </p:cNvSpPr>
          <p:nvPr>
            <p:ph idx="1"/>
          </p:nvPr>
        </p:nvSpPr>
        <p:spPr>
          <a:xfrm>
            <a:off x="685800" y="1447800"/>
            <a:ext cx="7772400" cy="4800600"/>
          </a:xfrm>
        </p:spPr>
        <p:txBody>
          <a:bodyPr/>
          <a:lstStyle/>
          <a:p>
            <a:pPr marL="457200" indent="-457200">
              <a:buFontTx/>
              <a:buAutoNum type="arabicPeriod" startAt="5"/>
            </a:pPr>
            <a:r>
              <a:rPr lang="en-US" altLang="en-US" sz="2400"/>
              <a:t>An 8-year-old boy was struck by a car, is unconscious, and is bleeding from the mouth. A police officer tells you that he is unable to contact the child</a:t>
            </a:r>
            <a:r>
              <a:rPr lang="ja-JP" altLang="en-US" sz="2400"/>
              <a:t>’</a:t>
            </a:r>
            <a:r>
              <a:rPr lang="en-US" altLang="ja-JP" sz="2400"/>
              <a:t>s parents. You should:</a:t>
            </a:r>
          </a:p>
          <a:p>
            <a:pPr marL="1016000" lvl="1" indent="-444500">
              <a:buFontTx/>
              <a:buAutoNum type="alphaUcPeriod"/>
            </a:pPr>
            <a:r>
              <a:rPr lang="en-US" altLang="en-US" sz="2200"/>
              <a:t>continue to treat the child and transport as soon as possible.</a:t>
            </a:r>
            <a:br>
              <a:rPr lang="en-US" altLang="en-US" sz="2200"/>
            </a:br>
            <a:r>
              <a:rPr lang="en-US" altLang="en-US" sz="2200" b="1"/>
              <a:t>Rationale: </a:t>
            </a:r>
            <a:r>
              <a:rPr lang="en-US" altLang="en-US" sz="2200">
                <a:solidFill>
                  <a:srgbClr val="C1500B"/>
                </a:solidFill>
              </a:rPr>
              <a:t>Correct answer</a:t>
            </a:r>
          </a:p>
          <a:p>
            <a:pPr marL="1016000" lvl="1" indent="-444500">
              <a:buFontTx/>
              <a:buAutoNum type="alphaUcPeriod"/>
            </a:pPr>
            <a:r>
              <a:rPr lang="en-US" altLang="en-US" sz="2200"/>
              <a:t>cease all treatment until the child</a:t>
            </a:r>
            <a:r>
              <a:rPr lang="ja-JP" altLang="en-US" sz="2200"/>
              <a:t>’</a:t>
            </a:r>
            <a:r>
              <a:rPr lang="en-US" altLang="ja-JP" sz="2200"/>
              <a:t>s parents can be contacted.</a:t>
            </a:r>
            <a:br>
              <a:rPr lang="en-US" altLang="ja-JP" sz="2200"/>
            </a:br>
            <a:r>
              <a:rPr lang="en-US" altLang="ja-JP" sz="2200" b="1"/>
              <a:t>Rationale: </a:t>
            </a:r>
            <a:r>
              <a:rPr lang="en-US" altLang="ja-JP" sz="2200">
                <a:solidFill>
                  <a:srgbClr val="C1500B"/>
                </a:solidFill>
              </a:rPr>
              <a:t>If a true emergency exists, then </a:t>
            </a:r>
            <a:br>
              <a:rPr lang="en-US" altLang="ja-JP" sz="2200">
                <a:solidFill>
                  <a:srgbClr val="C1500B"/>
                </a:solidFill>
              </a:rPr>
            </a:br>
            <a:r>
              <a:rPr lang="en-US" altLang="ja-JP" sz="2200">
                <a:solidFill>
                  <a:srgbClr val="C1500B"/>
                </a:solidFill>
              </a:rPr>
              <a:t>consent is implied.</a:t>
            </a:r>
            <a:endParaRPr lang="en-US" altLang="en-US" sz="2200">
              <a:solidFill>
                <a:srgbClr val="C1500B"/>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Review </a:t>
            </a:r>
            <a:r>
              <a:rPr lang="en-US" altLang="en-US" sz="2800" b="0"/>
              <a:t>(2 of 2)</a:t>
            </a:r>
          </a:p>
        </p:txBody>
      </p:sp>
      <p:sp>
        <p:nvSpPr>
          <p:cNvPr id="63491" name="Rectangle 3"/>
          <p:cNvSpPr>
            <a:spLocks noGrp="1" noChangeArrowheads="1"/>
          </p:cNvSpPr>
          <p:nvPr>
            <p:ph idx="1"/>
          </p:nvPr>
        </p:nvSpPr>
        <p:spPr>
          <a:xfrm>
            <a:off x="685800" y="1447800"/>
            <a:ext cx="7772400" cy="4800600"/>
          </a:xfrm>
        </p:spPr>
        <p:txBody>
          <a:bodyPr/>
          <a:lstStyle/>
          <a:p>
            <a:pPr marL="457200" indent="-457200">
              <a:buFontTx/>
              <a:buAutoNum type="arabicPeriod" startAt="5"/>
            </a:pPr>
            <a:r>
              <a:rPr lang="en-US" altLang="en-US" sz="2400"/>
              <a:t>An 8-year-old boy was struck by a car, is unconscious, and is bleeding from the mouth. A police officer tells you that he is unable to contact the child</a:t>
            </a:r>
            <a:r>
              <a:rPr lang="ja-JP" altLang="en-US" sz="2400"/>
              <a:t>’</a:t>
            </a:r>
            <a:r>
              <a:rPr lang="en-US" altLang="ja-JP" sz="2400"/>
              <a:t>s parents. You should:</a:t>
            </a:r>
          </a:p>
          <a:p>
            <a:pPr marL="1016000" lvl="1" indent="-444500">
              <a:buFontTx/>
              <a:buAutoNum type="alphaUcPeriod" startAt="3"/>
            </a:pPr>
            <a:r>
              <a:rPr lang="en-US" altLang="en-US" sz="2200"/>
              <a:t>continue with treatment only if authorized by medical control.</a:t>
            </a:r>
            <a:br>
              <a:rPr lang="en-US" altLang="en-US" sz="2200"/>
            </a:br>
            <a:r>
              <a:rPr lang="en-US" altLang="en-US" sz="2200" b="1"/>
              <a:t>Rationale: </a:t>
            </a:r>
            <a:r>
              <a:rPr lang="en-US" altLang="en-US" sz="2200">
                <a:solidFill>
                  <a:srgbClr val="C1500B"/>
                </a:solidFill>
              </a:rPr>
              <a:t>If a true emergency exists, then </a:t>
            </a:r>
            <a:br>
              <a:rPr lang="en-US" altLang="en-US" sz="2200">
                <a:solidFill>
                  <a:srgbClr val="C1500B"/>
                </a:solidFill>
              </a:rPr>
            </a:br>
            <a:r>
              <a:rPr lang="en-US" altLang="en-US" sz="2200">
                <a:solidFill>
                  <a:srgbClr val="C1500B"/>
                </a:solidFill>
              </a:rPr>
              <a:t>consent is implied.</a:t>
            </a:r>
          </a:p>
          <a:p>
            <a:pPr marL="1016000" lvl="1" indent="-444500">
              <a:buFontTx/>
              <a:buAutoNum type="alphaUcPeriod" startAt="3"/>
            </a:pPr>
            <a:r>
              <a:rPr lang="en-US" altLang="en-US" sz="2200"/>
              <a:t>provide only airway management until the parents are contacted.</a:t>
            </a:r>
            <a:br>
              <a:rPr lang="en-US" altLang="en-US" sz="2200"/>
            </a:br>
            <a:r>
              <a:rPr lang="en-US" altLang="en-US" sz="2200" b="1"/>
              <a:t>Rationale: </a:t>
            </a:r>
            <a:r>
              <a:rPr lang="en-US" altLang="en-US" sz="2200">
                <a:solidFill>
                  <a:srgbClr val="C1500B"/>
                </a:solidFill>
              </a:rPr>
              <a:t>If a true emergency exists, then </a:t>
            </a:r>
            <a:br>
              <a:rPr lang="en-US" altLang="en-US" sz="2200">
                <a:solidFill>
                  <a:srgbClr val="C1500B"/>
                </a:solidFill>
              </a:rPr>
            </a:br>
            <a:r>
              <a:rPr lang="en-US" altLang="en-US" sz="2200">
                <a:solidFill>
                  <a:srgbClr val="C1500B"/>
                </a:solidFill>
              </a:rPr>
              <a:t>consent is implied.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Review</a:t>
            </a:r>
          </a:p>
        </p:txBody>
      </p:sp>
      <p:sp>
        <p:nvSpPr>
          <p:cNvPr id="64515" name="Rectangle 3"/>
          <p:cNvSpPr>
            <a:spLocks noGrp="1" noChangeArrowheads="1"/>
          </p:cNvSpPr>
          <p:nvPr>
            <p:ph idx="1"/>
          </p:nvPr>
        </p:nvSpPr>
        <p:spPr>
          <a:xfrm>
            <a:off x="685800" y="1447800"/>
            <a:ext cx="7772400" cy="4800600"/>
          </a:xfrm>
        </p:spPr>
        <p:txBody>
          <a:bodyPr/>
          <a:lstStyle/>
          <a:p>
            <a:pPr marL="533400" indent="-533400">
              <a:buFontTx/>
              <a:buAutoNum type="arabicPeriod" startAt="6"/>
            </a:pPr>
            <a:r>
              <a:rPr lang="en-US" altLang="en-US"/>
              <a:t>An advance directive is:</a:t>
            </a:r>
          </a:p>
          <a:p>
            <a:pPr marL="1028700" lvl="1" indent="-457200">
              <a:buFontTx/>
              <a:buAutoNum type="alphaUcPeriod"/>
            </a:pPr>
            <a:r>
              <a:rPr lang="en-US" altLang="en-US"/>
              <a:t>a set of specific guidelines that clearly defines the different types of consent.</a:t>
            </a:r>
          </a:p>
          <a:p>
            <a:pPr marL="1028700" lvl="1" indent="-457200">
              <a:buFontTx/>
              <a:buAutoNum type="alphaUcPeriod"/>
            </a:pPr>
            <a:r>
              <a:rPr lang="en-US" altLang="en-US"/>
              <a:t>a formal list that defines by state law whether a patient has decision-making capacity.</a:t>
            </a:r>
          </a:p>
          <a:p>
            <a:pPr marL="1028700" lvl="1" indent="-457200">
              <a:buFontTx/>
              <a:buAutoNum type="alphaUcPeriod"/>
            </a:pPr>
            <a:r>
              <a:rPr lang="en-US" altLang="en-US"/>
              <a:t>a written document that specifies the care you should provide if the patient is unable to make decisions.</a:t>
            </a:r>
          </a:p>
          <a:p>
            <a:pPr marL="1028700" lvl="1" indent="-457200">
              <a:buFontTx/>
              <a:buAutoNum type="alphaUcPeriod"/>
            </a:pPr>
            <a:r>
              <a:rPr lang="en-US" altLang="en-US"/>
              <a:t>a verbal order given to you by a dying patient's family regarding whether treatment should be provided.</a:t>
            </a:r>
            <a:endParaRPr lang="en-US" altLang="en-US" sz="2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Review</a:t>
            </a:r>
          </a:p>
        </p:txBody>
      </p:sp>
      <p:sp>
        <p:nvSpPr>
          <p:cNvPr id="65539" name="Rectangle 3"/>
          <p:cNvSpPr>
            <a:spLocks noGrp="1" noChangeArrowheads="1"/>
          </p:cNvSpPr>
          <p:nvPr>
            <p:ph idx="1"/>
          </p:nvPr>
        </p:nvSpPr>
        <p:spPr>
          <a:xfrm>
            <a:off x="685800" y="1447800"/>
            <a:ext cx="7772400" cy="4800600"/>
          </a:xfrm>
        </p:spPr>
        <p:txBody>
          <a:bodyPr/>
          <a:lstStyle/>
          <a:p>
            <a:pPr marL="0" indent="0">
              <a:buFontTx/>
              <a:buNone/>
            </a:pPr>
            <a:r>
              <a:rPr lang="en-US" altLang="en-US" b="1"/>
              <a:t>Answer: </a:t>
            </a:r>
            <a:r>
              <a:rPr lang="en-US" altLang="en-US">
                <a:solidFill>
                  <a:srgbClr val="C1500B"/>
                </a:solidFill>
              </a:rPr>
              <a:t>C</a:t>
            </a:r>
          </a:p>
          <a:p>
            <a:pPr marL="0" indent="0">
              <a:buFontTx/>
              <a:buNone/>
            </a:pPr>
            <a:r>
              <a:rPr lang="en-US" altLang="en-US" b="1"/>
              <a:t>Rationale: </a:t>
            </a:r>
            <a:r>
              <a:rPr lang="en-US" altLang="en-US"/>
              <a:t>An advance directive is a written document signed by the patient and a witness that specifies the medical care that should be provided if the patient loses decision-making capacity (ie, he or she is no longer deemed competent).</a:t>
            </a:r>
          </a:p>
          <a:p>
            <a:pPr marL="0" indent="0"/>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lnSpc>
                <a:spcPct val="85000"/>
              </a:lnSpc>
            </a:pPr>
            <a:r>
              <a:rPr lang="en-US" altLang="en-US"/>
              <a:t>Involuntary Consent</a:t>
            </a:r>
          </a:p>
        </p:txBody>
      </p:sp>
      <p:sp>
        <p:nvSpPr>
          <p:cNvPr id="11267" name="Content Placeholder 2"/>
          <p:cNvSpPr>
            <a:spLocks noGrp="1"/>
          </p:cNvSpPr>
          <p:nvPr>
            <p:ph idx="1"/>
          </p:nvPr>
        </p:nvSpPr>
        <p:spPr/>
        <p:txBody>
          <a:bodyPr rIns="228600"/>
          <a:lstStyle/>
          <a:p>
            <a:pPr eaLnBrk="1" hangingPunct="1">
              <a:spcBef>
                <a:spcPct val="35000"/>
              </a:spcBef>
            </a:pPr>
            <a:r>
              <a:rPr lang="en-US" altLang="en-US"/>
              <a:t>May apply to patients who are:</a:t>
            </a:r>
          </a:p>
          <a:p>
            <a:pPr lvl="1" eaLnBrk="1" hangingPunct="1">
              <a:spcBef>
                <a:spcPct val="35000"/>
              </a:spcBef>
            </a:pPr>
            <a:r>
              <a:rPr lang="en-US" altLang="en-US"/>
              <a:t>Mentally ill</a:t>
            </a:r>
          </a:p>
          <a:p>
            <a:pPr lvl="1" eaLnBrk="1" hangingPunct="1">
              <a:spcBef>
                <a:spcPct val="35000"/>
              </a:spcBef>
            </a:pPr>
            <a:r>
              <a:rPr lang="en-US" altLang="en-US"/>
              <a:t>In behavioral crisis</a:t>
            </a:r>
          </a:p>
          <a:p>
            <a:pPr lvl="1" eaLnBrk="1" hangingPunct="1">
              <a:spcBef>
                <a:spcPct val="35000"/>
              </a:spcBef>
            </a:pPr>
            <a:r>
              <a:rPr lang="en-US" altLang="en-US"/>
              <a:t>Developmentally delayed</a:t>
            </a:r>
          </a:p>
          <a:p>
            <a:pPr eaLnBrk="1" hangingPunct="1">
              <a:spcBef>
                <a:spcPct val="35000"/>
              </a:spcBef>
            </a:pPr>
            <a:r>
              <a:rPr lang="en-US" altLang="en-US"/>
              <a:t>Obtain consent from guardian </a:t>
            </a:r>
          </a:p>
          <a:p>
            <a:pPr lvl="1" eaLnBrk="1" hangingPunct="1">
              <a:spcBef>
                <a:spcPct val="35000"/>
              </a:spcBef>
            </a:pPr>
            <a:r>
              <a:rPr lang="en-US" altLang="en-US"/>
              <a:t>Not always possible, so understand local provisions and utilize law enforcement when possible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Review </a:t>
            </a:r>
            <a:r>
              <a:rPr lang="en-US" altLang="en-US" sz="2800" b="0"/>
              <a:t>(1 of 2)</a:t>
            </a:r>
          </a:p>
        </p:txBody>
      </p:sp>
      <p:sp>
        <p:nvSpPr>
          <p:cNvPr id="66563" name="Rectangle 3"/>
          <p:cNvSpPr>
            <a:spLocks noGrp="1" noChangeArrowheads="1"/>
          </p:cNvSpPr>
          <p:nvPr>
            <p:ph idx="1"/>
          </p:nvPr>
        </p:nvSpPr>
        <p:spPr>
          <a:xfrm>
            <a:off x="685800" y="1447800"/>
            <a:ext cx="7772400" cy="4800600"/>
          </a:xfrm>
        </p:spPr>
        <p:txBody>
          <a:bodyPr/>
          <a:lstStyle/>
          <a:p>
            <a:pPr marL="457200" indent="-457200">
              <a:buFontTx/>
              <a:buAutoNum type="arabicPeriod" startAt="6"/>
            </a:pPr>
            <a:r>
              <a:rPr lang="en-US" altLang="en-US" sz="2400"/>
              <a:t>An advance directive is:</a:t>
            </a:r>
          </a:p>
          <a:p>
            <a:pPr marL="1016000" lvl="1" indent="-444500">
              <a:buFontTx/>
              <a:buAutoNum type="alphaUcPeriod"/>
            </a:pPr>
            <a:r>
              <a:rPr lang="en-US" altLang="en-US" sz="2200"/>
              <a:t>a set of specific guidelines that clearly defines the different types of consent.</a:t>
            </a:r>
            <a:br>
              <a:rPr lang="en-US" altLang="en-US" sz="2200"/>
            </a:br>
            <a:r>
              <a:rPr lang="en-US" altLang="en-US" sz="2200" b="1"/>
              <a:t>Rationale: </a:t>
            </a:r>
            <a:r>
              <a:rPr lang="en-US" altLang="en-US" sz="2200">
                <a:solidFill>
                  <a:srgbClr val="C1500B"/>
                </a:solidFill>
              </a:rPr>
              <a:t>An advance directive specifies the specific care a patient will receive and does not address any type of consent.</a:t>
            </a:r>
          </a:p>
          <a:p>
            <a:pPr marL="1016000" lvl="1" indent="-444500">
              <a:buFontTx/>
              <a:buAutoNum type="alphaUcPeriod"/>
            </a:pPr>
            <a:r>
              <a:rPr lang="en-US" altLang="en-US" sz="2200"/>
              <a:t>a formal list that defines by state law whether a patient has decision-making capacity.</a:t>
            </a:r>
            <a:br>
              <a:rPr lang="en-US" altLang="en-US" sz="2200"/>
            </a:br>
            <a:r>
              <a:rPr lang="en-US" altLang="en-US" sz="2200" b="1"/>
              <a:t>Rationale: </a:t>
            </a:r>
            <a:r>
              <a:rPr lang="en-US" altLang="en-US" sz="2200">
                <a:solidFill>
                  <a:srgbClr val="C1500B"/>
                </a:solidFill>
              </a:rPr>
              <a:t>An advance directive has already determined that a patient was competent to make decisions when the document was created and signed.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Review </a:t>
            </a:r>
            <a:r>
              <a:rPr lang="en-US" altLang="en-US" sz="2800" b="0"/>
              <a:t>(2 of 2)</a:t>
            </a:r>
          </a:p>
        </p:txBody>
      </p:sp>
      <p:sp>
        <p:nvSpPr>
          <p:cNvPr id="67587" name="Rectangle 3"/>
          <p:cNvSpPr>
            <a:spLocks noGrp="1" noChangeArrowheads="1"/>
          </p:cNvSpPr>
          <p:nvPr>
            <p:ph idx="1"/>
          </p:nvPr>
        </p:nvSpPr>
        <p:spPr>
          <a:xfrm>
            <a:off x="685800" y="1447800"/>
            <a:ext cx="7772400" cy="4800600"/>
          </a:xfrm>
        </p:spPr>
        <p:txBody>
          <a:bodyPr/>
          <a:lstStyle/>
          <a:p>
            <a:pPr marL="457200" indent="-457200">
              <a:buFontTx/>
              <a:buAutoNum type="arabicPeriod" startAt="6"/>
            </a:pPr>
            <a:r>
              <a:rPr lang="en-US" altLang="en-US" sz="2400"/>
              <a:t>An advance directive is:</a:t>
            </a:r>
          </a:p>
          <a:p>
            <a:pPr marL="1016000" lvl="1" indent="-444500">
              <a:buFontTx/>
              <a:buAutoNum type="alphaUcPeriod" startAt="3"/>
            </a:pPr>
            <a:r>
              <a:rPr lang="en-US" altLang="en-US" sz="2200"/>
              <a:t>a written document that specifies the care you should provide if the patient is unable to make decisions.</a:t>
            </a:r>
            <a:br>
              <a:rPr lang="en-US" altLang="en-US" sz="2200"/>
            </a:br>
            <a:r>
              <a:rPr lang="en-US" altLang="en-US" sz="2200" b="1"/>
              <a:t>Rationale: </a:t>
            </a:r>
            <a:r>
              <a:rPr lang="en-US" altLang="en-US" sz="2200">
                <a:solidFill>
                  <a:srgbClr val="C1500B"/>
                </a:solidFill>
              </a:rPr>
              <a:t>Correct answer</a:t>
            </a:r>
          </a:p>
          <a:p>
            <a:pPr marL="1016000" lvl="1" indent="-444500">
              <a:buFontTx/>
              <a:buAutoNum type="alphaUcPeriod" startAt="3"/>
            </a:pPr>
            <a:r>
              <a:rPr lang="en-US" altLang="en-US" sz="2200"/>
              <a:t>a verbal order given to you by a dying patient's family regarding whether treatment should be provided.</a:t>
            </a:r>
            <a:br>
              <a:rPr lang="en-US" altLang="en-US" sz="2200"/>
            </a:br>
            <a:r>
              <a:rPr lang="en-US" altLang="en-US" sz="2200" b="1"/>
              <a:t>Rationale: </a:t>
            </a:r>
            <a:r>
              <a:rPr lang="en-US" altLang="en-US" sz="2200">
                <a:solidFill>
                  <a:srgbClr val="C1500B"/>
                </a:solidFill>
              </a:rPr>
              <a:t>An advance directive is a written order that defines the patient</a:t>
            </a:r>
            <a:r>
              <a:rPr lang="ja-JP" altLang="en-US" sz="2200">
                <a:solidFill>
                  <a:srgbClr val="C1500B"/>
                </a:solidFill>
              </a:rPr>
              <a:t>’</a:t>
            </a:r>
            <a:r>
              <a:rPr lang="en-US" altLang="ja-JP" sz="2200">
                <a:solidFill>
                  <a:srgbClr val="C1500B"/>
                </a:solidFill>
              </a:rPr>
              <a:t>s medical decisions.</a:t>
            </a:r>
            <a:endParaRPr lang="en-US" altLang="en-US" sz="1800">
              <a:solidFill>
                <a:srgbClr val="C1500B"/>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Review</a:t>
            </a:r>
          </a:p>
        </p:txBody>
      </p:sp>
      <p:sp>
        <p:nvSpPr>
          <p:cNvPr id="68611" name="Rectangle 3"/>
          <p:cNvSpPr>
            <a:spLocks noGrp="1" noChangeArrowheads="1"/>
          </p:cNvSpPr>
          <p:nvPr>
            <p:ph idx="1"/>
          </p:nvPr>
        </p:nvSpPr>
        <p:spPr>
          <a:xfrm>
            <a:off x="685800" y="1447800"/>
            <a:ext cx="7772400" cy="4800600"/>
          </a:xfrm>
        </p:spPr>
        <p:txBody>
          <a:bodyPr/>
          <a:lstStyle/>
          <a:p>
            <a:pPr marL="533400" indent="-533400">
              <a:buFontTx/>
              <a:buAutoNum type="arabicPeriod" startAt="7"/>
            </a:pPr>
            <a:r>
              <a:rPr lang="en-US" altLang="en-US"/>
              <a:t>Which of the following patients is competent and can legally refuse EMS care?</a:t>
            </a:r>
          </a:p>
          <a:p>
            <a:pPr marL="1028700" lvl="1" indent="-457200">
              <a:spcBef>
                <a:spcPct val="20000"/>
              </a:spcBef>
              <a:buFontTx/>
              <a:buAutoNum type="alphaUcPeriod"/>
            </a:pPr>
            <a:r>
              <a:rPr lang="en-US" altLang="en-US"/>
              <a:t>A confused young female who states that she is the president</a:t>
            </a:r>
          </a:p>
          <a:p>
            <a:pPr marL="1028700" lvl="1" indent="-457200">
              <a:spcBef>
                <a:spcPct val="20000"/>
              </a:spcBef>
              <a:buFontTx/>
              <a:buAutoNum type="alphaUcPeriod"/>
            </a:pPr>
            <a:r>
              <a:rPr lang="en-US" altLang="en-US"/>
              <a:t>A man who is staggering and states that he drank only three beers</a:t>
            </a:r>
          </a:p>
          <a:p>
            <a:pPr marL="1028700" lvl="1" indent="-457200">
              <a:spcBef>
                <a:spcPct val="20000"/>
              </a:spcBef>
              <a:buFontTx/>
              <a:buAutoNum type="alphaUcPeriod"/>
            </a:pPr>
            <a:r>
              <a:rPr lang="en-US" altLang="en-US"/>
              <a:t>A conscious and alert woman who is in severe pain from a broken leg</a:t>
            </a:r>
          </a:p>
          <a:p>
            <a:pPr marL="1028700" lvl="1" indent="-457200">
              <a:spcBef>
                <a:spcPct val="20000"/>
              </a:spcBef>
              <a:buFontTx/>
              <a:buAutoNum type="alphaUcPeriod"/>
            </a:pPr>
            <a:r>
              <a:rPr lang="en-US" altLang="en-US"/>
              <a:t>A diabetic patient who has slurred speech and is not aware of the date</a:t>
            </a:r>
            <a:endParaRPr lang="en-US" altLang="en-US" sz="20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Review</a:t>
            </a:r>
          </a:p>
        </p:txBody>
      </p:sp>
      <p:sp>
        <p:nvSpPr>
          <p:cNvPr id="69635" name="Rectangle 3"/>
          <p:cNvSpPr>
            <a:spLocks noGrp="1" noChangeArrowheads="1"/>
          </p:cNvSpPr>
          <p:nvPr>
            <p:ph idx="1"/>
          </p:nvPr>
        </p:nvSpPr>
        <p:spPr>
          <a:xfrm>
            <a:off x="685800" y="1447800"/>
            <a:ext cx="7772400" cy="4800600"/>
          </a:xfrm>
        </p:spPr>
        <p:txBody>
          <a:bodyPr/>
          <a:lstStyle/>
          <a:p>
            <a:pPr marL="0" indent="0">
              <a:buFontTx/>
              <a:buNone/>
            </a:pPr>
            <a:r>
              <a:rPr lang="en-US" altLang="en-US" b="1"/>
              <a:t>Answer: </a:t>
            </a:r>
            <a:r>
              <a:rPr lang="en-US" altLang="en-US">
                <a:solidFill>
                  <a:srgbClr val="C1500B"/>
                </a:solidFill>
              </a:rPr>
              <a:t>C</a:t>
            </a:r>
          </a:p>
          <a:p>
            <a:pPr marL="0" indent="0">
              <a:buFontTx/>
              <a:buNone/>
            </a:pPr>
            <a:r>
              <a:rPr lang="en-US" altLang="en-US" b="1"/>
              <a:t>Rationale: </a:t>
            </a:r>
            <a:r>
              <a:rPr lang="en-US" altLang="en-US"/>
              <a:t>A patient who is of legal age, is conscious, and is alert to person, place, time, and event likely has decision-making capacity and can legally refuse EMS care. Patients who are confused, possibly intoxicated, or delusional are not capable of making a rational decision; therefore, you should provide care based on the law of implied consent.</a:t>
            </a:r>
          </a:p>
          <a:p>
            <a:pPr marL="0" indent="0"/>
            <a:endParaRPr lang="en-US"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Review </a:t>
            </a:r>
            <a:r>
              <a:rPr lang="en-US" altLang="en-US" sz="2800" b="0"/>
              <a:t>(1 of 2)</a:t>
            </a:r>
          </a:p>
        </p:txBody>
      </p:sp>
      <p:sp>
        <p:nvSpPr>
          <p:cNvPr id="70659" name="Rectangle 3"/>
          <p:cNvSpPr>
            <a:spLocks noGrp="1" noChangeArrowheads="1"/>
          </p:cNvSpPr>
          <p:nvPr>
            <p:ph idx="1"/>
          </p:nvPr>
        </p:nvSpPr>
        <p:spPr>
          <a:xfrm>
            <a:off x="685800" y="1447800"/>
            <a:ext cx="7772400" cy="4800600"/>
          </a:xfrm>
        </p:spPr>
        <p:txBody>
          <a:bodyPr/>
          <a:lstStyle/>
          <a:p>
            <a:pPr marL="457200" indent="-457200">
              <a:buFontTx/>
              <a:buAutoNum type="arabicPeriod" startAt="7"/>
            </a:pPr>
            <a:r>
              <a:rPr lang="en-US" altLang="en-US" sz="2400"/>
              <a:t>Which of the following patients is competent and can legally refuse EMS care?</a:t>
            </a:r>
          </a:p>
          <a:p>
            <a:pPr marL="1016000" lvl="1" indent="-444500">
              <a:buFontTx/>
              <a:buAutoNum type="alphaUcPeriod"/>
            </a:pPr>
            <a:r>
              <a:rPr lang="en-US" altLang="en-US" sz="2200"/>
              <a:t>A confused young female who states that she is the president</a:t>
            </a:r>
            <a:br>
              <a:rPr lang="en-US" altLang="en-US" sz="2200"/>
            </a:br>
            <a:r>
              <a:rPr lang="en-US" altLang="en-US" sz="2200" b="1"/>
              <a:t>Rationale: </a:t>
            </a:r>
            <a:r>
              <a:rPr lang="en-US" altLang="en-US" sz="2200">
                <a:solidFill>
                  <a:srgbClr val="C1500B"/>
                </a:solidFill>
              </a:rPr>
              <a:t>You must assess whether this patient</a:t>
            </a:r>
            <a:r>
              <a:rPr lang="ja-JP" altLang="en-US" sz="2200">
                <a:solidFill>
                  <a:srgbClr val="C1500B"/>
                </a:solidFill>
              </a:rPr>
              <a:t>’</a:t>
            </a:r>
            <a:r>
              <a:rPr lang="en-US" altLang="ja-JP" sz="2200">
                <a:solidFill>
                  <a:srgbClr val="C1500B"/>
                </a:solidFill>
              </a:rPr>
              <a:t>s mental condition is impaired.</a:t>
            </a:r>
          </a:p>
          <a:p>
            <a:pPr marL="1016000" lvl="1" indent="-444500">
              <a:spcBef>
                <a:spcPct val="35000"/>
              </a:spcBef>
              <a:buFontTx/>
              <a:buAutoNum type="alphaUcPeriod"/>
            </a:pPr>
            <a:r>
              <a:rPr lang="en-US" altLang="en-US" sz="2200"/>
              <a:t>A man who is staggering and states that he drank only three beers</a:t>
            </a:r>
            <a:br>
              <a:rPr lang="en-US" altLang="en-US" sz="2200"/>
            </a:br>
            <a:r>
              <a:rPr lang="en-US" altLang="en-US" sz="2200" b="1"/>
              <a:t>Rationale: </a:t>
            </a:r>
            <a:r>
              <a:rPr lang="en-US" altLang="en-US" sz="2200">
                <a:solidFill>
                  <a:srgbClr val="C1500B"/>
                </a:solidFill>
              </a:rPr>
              <a:t>You must assess whether this patient</a:t>
            </a:r>
            <a:r>
              <a:rPr lang="ja-JP" altLang="en-US" sz="2200">
                <a:solidFill>
                  <a:srgbClr val="C1500B"/>
                </a:solidFill>
              </a:rPr>
              <a:t>’</a:t>
            </a:r>
            <a:r>
              <a:rPr lang="en-US" altLang="ja-JP" sz="2200">
                <a:solidFill>
                  <a:srgbClr val="C1500B"/>
                </a:solidFill>
              </a:rPr>
              <a:t>s mental condition is impaired.</a:t>
            </a:r>
            <a:endParaRPr lang="en-US" altLang="en-US" sz="2200">
              <a:solidFill>
                <a:srgbClr val="C1500B"/>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Review </a:t>
            </a:r>
            <a:r>
              <a:rPr lang="en-US" altLang="en-US" sz="2800" b="0"/>
              <a:t>(2 of 2)</a:t>
            </a:r>
          </a:p>
        </p:txBody>
      </p:sp>
      <p:sp>
        <p:nvSpPr>
          <p:cNvPr id="71683" name="Rectangle 3"/>
          <p:cNvSpPr>
            <a:spLocks noGrp="1" noChangeArrowheads="1"/>
          </p:cNvSpPr>
          <p:nvPr>
            <p:ph idx="1"/>
          </p:nvPr>
        </p:nvSpPr>
        <p:spPr>
          <a:xfrm>
            <a:off x="685800" y="1447800"/>
            <a:ext cx="7772400" cy="4800600"/>
          </a:xfrm>
        </p:spPr>
        <p:txBody>
          <a:bodyPr/>
          <a:lstStyle/>
          <a:p>
            <a:pPr marL="457200" indent="-457200">
              <a:buFontTx/>
              <a:buAutoNum type="arabicPeriod" startAt="7"/>
            </a:pPr>
            <a:r>
              <a:rPr lang="en-US" altLang="en-US" sz="2400"/>
              <a:t>Which of the following patients is competent and can legally refuse EMS care?</a:t>
            </a:r>
          </a:p>
          <a:p>
            <a:pPr marL="1016000" lvl="1" indent="-444500">
              <a:buFontTx/>
              <a:buAutoNum type="alphaUcPeriod" startAt="3"/>
            </a:pPr>
            <a:r>
              <a:rPr lang="en-US" altLang="en-US" sz="2200"/>
              <a:t>A conscious and alert woman who is in severe pain from a broken leg</a:t>
            </a:r>
            <a:br>
              <a:rPr lang="en-US" altLang="en-US" sz="2200"/>
            </a:br>
            <a:r>
              <a:rPr lang="en-US" altLang="en-US" sz="2200" b="1"/>
              <a:t>Rationale: </a:t>
            </a:r>
            <a:r>
              <a:rPr lang="en-US" altLang="en-US" sz="2200">
                <a:solidFill>
                  <a:srgbClr val="C1500B"/>
                </a:solidFill>
              </a:rPr>
              <a:t>Correct answer</a:t>
            </a:r>
          </a:p>
          <a:p>
            <a:pPr marL="1016000" lvl="1" indent="-444500">
              <a:spcBef>
                <a:spcPct val="35000"/>
              </a:spcBef>
              <a:buFontTx/>
              <a:buAutoNum type="alphaUcPeriod" startAt="3"/>
            </a:pPr>
            <a:r>
              <a:rPr lang="en-US" altLang="en-US" sz="2200"/>
              <a:t>A diabetic patient who has slurred speech and is not aware of the date</a:t>
            </a:r>
            <a:br>
              <a:rPr lang="en-US" altLang="en-US" sz="2200"/>
            </a:br>
            <a:r>
              <a:rPr lang="en-US" altLang="en-US" sz="2200" b="1"/>
              <a:t>Rationale: </a:t>
            </a:r>
            <a:r>
              <a:rPr lang="en-US" altLang="en-US" sz="2200">
                <a:solidFill>
                  <a:srgbClr val="C1500B"/>
                </a:solidFill>
              </a:rPr>
              <a:t>You must assess whether this patient</a:t>
            </a:r>
            <a:r>
              <a:rPr lang="ja-JP" altLang="en-US" sz="2200">
                <a:solidFill>
                  <a:srgbClr val="C1500B"/>
                </a:solidFill>
              </a:rPr>
              <a:t>’</a:t>
            </a:r>
            <a:r>
              <a:rPr lang="en-US" altLang="ja-JP" sz="2200">
                <a:solidFill>
                  <a:srgbClr val="C1500B"/>
                </a:solidFill>
              </a:rPr>
              <a:t>s mental condition is impaired.</a:t>
            </a:r>
            <a:endParaRPr lang="en-US" altLang="en-US" sz="1800">
              <a:solidFill>
                <a:srgbClr val="C1500B"/>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Review</a:t>
            </a:r>
          </a:p>
        </p:txBody>
      </p:sp>
      <p:sp>
        <p:nvSpPr>
          <p:cNvPr id="72707" name="Rectangle 3"/>
          <p:cNvSpPr>
            <a:spLocks noGrp="1" noChangeArrowheads="1"/>
          </p:cNvSpPr>
          <p:nvPr>
            <p:ph idx="1"/>
          </p:nvPr>
        </p:nvSpPr>
        <p:spPr>
          <a:xfrm>
            <a:off x="685800" y="1447800"/>
            <a:ext cx="7772400" cy="4800600"/>
          </a:xfrm>
        </p:spPr>
        <p:txBody>
          <a:bodyPr/>
          <a:lstStyle/>
          <a:p>
            <a:pPr marL="457200" indent="-457200">
              <a:lnSpc>
                <a:spcPct val="90000"/>
              </a:lnSpc>
              <a:buFontTx/>
              <a:buAutoNum type="arabicPeriod" startAt="8"/>
            </a:pPr>
            <a:r>
              <a:rPr lang="en-US" altLang="en-US"/>
              <a:t>You are treating a patient with an apparent emotional crisis. After the patient refuses treatment, you tell him that you will call the police and have him restrained if he does not give you consent. Your actions in this case are an example of:</a:t>
            </a:r>
          </a:p>
          <a:p>
            <a:pPr marL="1016000" lvl="1" indent="-444500">
              <a:lnSpc>
                <a:spcPct val="90000"/>
              </a:lnSpc>
              <a:buFontTx/>
              <a:buAutoNum type="alphaUcPeriod"/>
            </a:pPr>
            <a:r>
              <a:rPr lang="en-US" altLang="en-US"/>
              <a:t>assault.</a:t>
            </a:r>
          </a:p>
          <a:p>
            <a:pPr marL="1016000" lvl="1" indent="-444500">
              <a:lnSpc>
                <a:spcPct val="90000"/>
              </a:lnSpc>
              <a:buFontTx/>
              <a:buAutoNum type="alphaUcPeriod"/>
            </a:pPr>
            <a:r>
              <a:rPr lang="en-US" altLang="en-US"/>
              <a:t>battery.</a:t>
            </a:r>
          </a:p>
          <a:p>
            <a:pPr marL="1016000" lvl="1" indent="-444500">
              <a:lnSpc>
                <a:spcPct val="90000"/>
              </a:lnSpc>
              <a:buFontTx/>
              <a:buAutoNum type="alphaUcPeriod"/>
            </a:pPr>
            <a:r>
              <a:rPr lang="en-US" altLang="en-US"/>
              <a:t>negligence.</a:t>
            </a:r>
          </a:p>
          <a:p>
            <a:pPr marL="1016000" lvl="1" indent="-444500">
              <a:lnSpc>
                <a:spcPct val="90000"/>
              </a:lnSpc>
              <a:buFontTx/>
              <a:buAutoNum type="alphaUcPeriod"/>
            </a:pPr>
            <a:r>
              <a:rPr lang="en-US" altLang="en-US"/>
              <a:t>abandonment.</a:t>
            </a:r>
          </a:p>
          <a:p>
            <a:pPr marL="457200" indent="-457200">
              <a:lnSpc>
                <a:spcPct val="90000"/>
              </a:lnSpc>
              <a:buFontTx/>
              <a:buAutoNum type="arabicPeriod" startAt="8"/>
            </a:pPr>
            <a:endParaRPr lang="en-US" altLang="en-US" sz="2400">
              <a:solidFill>
                <a:srgbClr val="00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Review</a:t>
            </a:r>
          </a:p>
        </p:txBody>
      </p:sp>
      <p:sp>
        <p:nvSpPr>
          <p:cNvPr id="73731" name="Rectangle 3"/>
          <p:cNvSpPr>
            <a:spLocks noGrp="1" noChangeArrowheads="1"/>
          </p:cNvSpPr>
          <p:nvPr>
            <p:ph idx="1"/>
          </p:nvPr>
        </p:nvSpPr>
        <p:spPr>
          <a:xfrm>
            <a:off x="685800" y="1447800"/>
            <a:ext cx="7772400" cy="4800600"/>
          </a:xfrm>
        </p:spPr>
        <p:txBody>
          <a:bodyPr/>
          <a:lstStyle/>
          <a:p>
            <a:pPr marL="0" indent="0">
              <a:buFontTx/>
              <a:buNone/>
            </a:pPr>
            <a:r>
              <a:rPr lang="en-US" altLang="en-US" b="1"/>
              <a:t>Answer: </a:t>
            </a:r>
            <a:r>
              <a:rPr lang="en-US" altLang="en-US">
                <a:solidFill>
                  <a:srgbClr val="C1500B"/>
                </a:solidFill>
              </a:rPr>
              <a:t>A</a:t>
            </a:r>
          </a:p>
          <a:p>
            <a:pPr marL="0" indent="0">
              <a:buFontTx/>
              <a:buNone/>
            </a:pPr>
            <a:r>
              <a:rPr lang="en-US" altLang="en-US" b="1"/>
              <a:t>Rationale: </a:t>
            </a:r>
            <a:r>
              <a:rPr lang="en-US" altLang="en-US"/>
              <a:t>Unlawfully placing a person in fear of immediate bodily harm (ie, having him restrained) without his consent constitutes assault. </a:t>
            </a:r>
          </a:p>
          <a:p>
            <a:pPr marL="0" indent="0"/>
            <a:endParaRPr lang="en-US"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Review </a:t>
            </a:r>
            <a:r>
              <a:rPr lang="en-US" altLang="en-US" sz="2800" b="0"/>
              <a:t>(1 of 2)</a:t>
            </a:r>
          </a:p>
        </p:txBody>
      </p:sp>
      <p:sp>
        <p:nvSpPr>
          <p:cNvPr id="74755" name="Rectangle 3"/>
          <p:cNvSpPr>
            <a:spLocks noGrp="1" noChangeArrowheads="1"/>
          </p:cNvSpPr>
          <p:nvPr>
            <p:ph idx="1"/>
          </p:nvPr>
        </p:nvSpPr>
        <p:spPr>
          <a:xfrm>
            <a:off x="685800" y="1447800"/>
            <a:ext cx="7772400" cy="4800600"/>
          </a:xfrm>
        </p:spPr>
        <p:txBody>
          <a:bodyPr/>
          <a:lstStyle/>
          <a:p>
            <a:pPr marL="457200" indent="-457200">
              <a:lnSpc>
                <a:spcPct val="90000"/>
              </a:lnSpc>
              <a:spcBef>
                <a:spcPct val="35000"/>
              </a:spcBef>
              <a:buFontTx/>
              <a:buAutoNum type="arabicPeriod" startAt="8"/>
            </a:pPr>
            <a:r>
              <a:rPr lang="en-US" altLang="en-US"/>
              <a:t>You are treating a patient with an apparent emotional crisis. After the patient refuses treatment, you tell him that you will call the police and have him restrained if he does not give you consent. Your actions in this case are an example of:</a:t>
            </a:r>
          </a:p>
          <a:p>
            <a:pPr marL="1016000" lvl="1" indent="-444500">
              <a:lnSpc>
                <a:spcPct val="90000"/>
              </a:lnSpc>
              <a:spcBef>
                <a:spcPct val="35000"/>
              </a:spcBef>
              <a:buFontTx/>
              <a:buAutoNum type="alphaUcPeriod"/>
            </a:pPr>
            <a:r>
              <a:rPr lang="en-US" altLang="en-US"/>
              <a:t>assault.</a:t>
            </a:r>
            <a:br>
              <a:rPr lang="en-US" altLang="en-US"/>
            </a:br>
            <a:r>
              <a:rPr lang="en-US" altLang="en-US" sz="2600" b="1"/>
              <a:t>Rationale: </a:t>
            </a:r>
            <a:r>
              <a:rPr lang="en-US" altLang="en-US">
                <a:solidFill>
                  <a:srgbClr val="C1500B"/>
                </a:solidFill>
              </a:rPr>
              <a:t>Correct answer</a:t>
            </a:r>
          </a:p>
          <a:p>
            <a:pPr marL="1016000" lvl="1" indent="-444500">
              <a:lnSpc>
                <a:spcPct val="90000"/>
              </a:lnSpc>
              <a:spcBef>
                <a:spcPct val="35000"/>
              </a:spcBef>
              <a:buFontTx/>
              <a:buAutoNum type="alphaUcPeriod"/>
            </a:pPr>
            <a:r>
              <a:rPr lang="en-US" altLang="en-US"/>
              <a:t>battery.</a:t>
            </a:r>
            <a:br>
              <a:rPr lang="en-US" altLang="en-US"/>
            </a:br>
            <a:r>
              <a:rPr lang="en-US" altLang="en-US" b="1"/>
              <a:t>Rationale: </a:t>
            </a:r>
            <a:r>
              <a:rPr lang="en-US" altLang="en-US">
                <a:solidFill>
                  <a:srgbClr val="C1500B"/>
                </a:solidFill>
              </a:rPr>
              <a:t>Battery is unlawfully touching a person. This includes care without consent.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Review </a:t>
            </a:r>
            <a:r>
              <a:rPr lang="en-US" altLang="en-US" sz="2800" b="0"/>
              <a:t>(2 of 2)</a:t>
            </a:r>
          </a:p>
        </p:txBody>
      </p:sp>
      <p:sp>
        <p:nvSpPr>
          <p:cNvPr id="75779" name="Rectangle 3"/>
          <p:cNvSpPr>
            <a:spLocks noGrp="1" noChangeArrowheads="1"/>
          </p:cNvSpPr>
          <p:nvPr>
            <p:ph idx="1"/>
          </p:nvPr>
        </p:nvSpPr>
        <p:spPr>
          <a:xfrm>
            <a:off x="685800" y="1447800"/>
            <a:ext cx="7772400" cy="4800600"/>
          </a:xfrm>
        </p:spPr>
        <p:txBody>
          <a:bodyPr/>
          <a:lstStyle/>
          <a:p>
            <a:pPr marL="457200" indent="-457200">
              <a:spcBef>
                <a:spcPct val="35000"/>
              </a:spcBef>
              <a:buFontTx/>
              <a:buAutoNum type="arabicPeriod" startAt="8"/>
            </a:pPr>
            <a:r>
              <a:rPr lang="en-US" altLang="en-US" sz="2400"/>
              <a:t>You are treating a patient with an apparent emotional crisis. After the patient refuses treatment, you tell him that you will call the police and have him restrained if he does not give you consent. Your actions in this case are an example of:</a:t>
            </a:r>
          </a:p>
          <a:p>
            <a:pPr marL="1016000" lvl="1" indent="-444500">
              <a:spcBef>
                <a:spcPct val="35000"/>
              </a:spcBef>
              <a:buFontTx/>
              <a:buAutoNum type="alphaUcPeriod" startAt="3"/>
            </a:pPr>
            <a:r>
              <a:rPr lang="en-US" altLang="en-US" sz="2200"/>
              <a:t>negligence.</a:t>
            </a:r>
            <a:br>
              <a:rPr lang="en-US" altLang="en-US" sz="2200"/>
            </a:br>
            <a:r>
              <a:rPr lang="en-US" altLang="en-US" sz="2200" b="1"/>
              <a:t>Rationale: </a:t>
            </a:r>
            <a:r>
              <a:rPr lang="en-US" altLang="en-US" sz="2200">
                <a:solidFill>
                  <a:srgbClr val="C1500B"/>
                </a:solidFill>
              </a:rPr>
              <a:t>Negligence is failure to provide the same care that a person with similar training would provide.</a:t>
            </a:r>
          </a:p>
          <a:p>
            <a:pPr marL="1016000" lvl="1" indent="-444500">
              <a:spcBef>
                <a:spcPct val="35000"/>
              </a:spcBef>
              <a:buFontTx/>
              <a:buAutoNum type="alphaUcPeriod" startAt="3"/>
            </a:pPr>
            <a:r>
              <a:rPr lang="en-US" altLang="en-US" sz="2200"/>
              <a:t>abandonment.</a:t>
            </a:r>
            <a:br>
              <a:rPr lang="en-US" altLang="en-US" sz="2200"/>
            </a:br>
            <a:r>
              <a:rPr lang="en-US" altLang="en-US" sz="2200" b="1"/>
              <a:t>Rationale: </a:t>
            </a:r>
            <a:r>
              <a:rPr lang="en-US" altLang="en-US" sz="2200">
                <a:solidFill>
                  <a:srgbClr val="C1500B"/>
                </a:solidFill>
              </a:rPr>
              <a:t>Abandonment is the unilateral termination of care without the patient</a:t>
            </a:r>
            <a:r>
              <a:rPr lang="ja-JP" altLang="en-US" sz="2200">
                <a:solidFill>
                  <a:srgbClr val="C1500B"/>
                </a:solidFill>
              </a:rPr>
              <a:t>’</a:t>
            </a:r>
            <a:r>
              <a:rPr lang="en-US" altLang="ja-JP" sz="2200">
                <a:solidFill>
                  <a:srgbClr val="C1500B"/>
                </a:solidFill>
              </a:rPr>
              <a:t>s consent.</a:t>
            </a:r>
            <a:endParaRPr lang="en-US" altLang="en-US" sz="2200">
              <a:solidFill>
                <a:srgbClr val="C1500B"/>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lnSpc>
                <a:spcPct val="85000"/>
              </a:lnSpc>
            </a:pPr>
            <a:r>
              <a:rPr lang="en-US" altLang="en-US"/>
              <a:t>Minors and Consent</a:t>
            </a:r>
            <a:endParaRPr lang="en-US" altLang="en-US" sz="2800" b="0"/>
          </a:p>
        </p:txBody>
      </p:sp>
      <p:sp>
        <p:nvSpPr>
          <p:cNvPr id="12291" name="Content Placeholder 2"/>
          <p:cNvSpPr>
            <a:spLocks noGrp="1"/>
          </p:cNvSpPr>
          <p:nvPr>
            <p:ph idx="1"/>
          </p:nvPr>
        </p:nvSpPr>
        <p:spPr/>
        <p:txBody>
          <a:bodyPr rIns="228600"/>
          <a:lstStyle/>
          <a:p>
            <a:pPr eaLnBrk="1" hangingPunct="1">
              <a:spcBef>
                <a:spcPct val="35000"/>
              </a:spcBef>
            </a:pPr>
            <a:r>
              <a:rPr lang="en-US" altLang="en-US"/>
              <a:t>The parent or legal guardian gives consent.</a:t>
            </a:r>
          </a:p>
          <a:p>
            <a:pPr eaLnBrk="1" hangingPunct="1">
              <a:spcBef>
                <a:spcPct val="35000"/>
              </a:spcBef>
            </a:pPr>
            <a:r>
              <a:rPr lang="en-US" altLang="en-US"/>
              <a:t>In some states, a minor can give consent.</a:t>
            </a:r>
          </a:p>
          <a:p>
            <a:pPr lvl="1" eaLnBrk="1" hangingPunct="1">
              <a:spcBef>
                <a:spcPct val="35000"/>
              </a:spcBef>
            </a:pPr>
            <a:r>
              <a:rPr lang="en-US" altLang="en-US"/>
              <a:t>Emancipated minors </a:t>
            </a:r>
          </a:p>
          <a:p>
            <a:pPr eaLnBrk="1" hangingPunct="1">
              <a:spcBef>
                <a:spcPct val="35000"/>
              </a:spcBef>
            </a:pPr>
            <a:r>
              <a:rPr lang="en-US" altLang="en-US"/>
              <a:t>Teachers and school officials may act in place of parents.</a:t>
            </a:r>
          </a:p>
          <a:p>
            <a:pPr>
              <a:spcBef>
                <a:spcPct val="35000"/>
              </a:spcBef>
            </a:pPr>
            <a:r>
              <a:rPr lang="en-US" altLang="en-US"/>
              <a:t>If a true emergency exists and no consent is available, treat the patient under implied consent.</a:t>
            </a:r>
            <a:endParaRPr lang="en-US" altLang="en-US" b="1">
              <a:solidFill>
                <a:srgbClr val="FFFFFF"/>
              </a:solidFill>
            </a:endParaRP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Review</a:t>
            </a:r>
          </a:p>
        </p:txBody>
      </p:sp>
      <p:sp>
        <p:nvSpPr>
          <p:cNvPr id="76803" name="Rectangle 3"/>
          <p:cNvSpPr>
            <a:spLocks noGrp="1" noChangeArrowheads="1"/>
          </p:cNvSpPr>
          <p:nvPr>
            <p:ph idx="1"/>
          </p:nvPr>
        </p:nvSpPr>
        <p:spPr>
          <a:xfrm>
            <a:off x="685800" y="1447800"/>
            <a:ext cx="7772400" cy="4800600"/>
          </a:xfrm>
        </p:spPr>
        <p:txBody>
          <a:bodyPr/>
          <a:lstStyle/>
          <a:p>
            <a:pPr marL="457200" indent="-457200">
              <a:buFontTx/>
              <a:buAutoNum type="arabicPeriod" startAt="9"/>
            </a:pPr>
            <a:r>
              <a:rPr lang="en-US" altLang="en-US"/>
              <a:t>The EMT has a legal duty to act if he or </a:t>
            </a:r>
            <a:br>
              <a:rPr lang="en-US" altLang="en-US"/>
            </a:br>
            <a:r>
              <a:rPr lang="en-US" altLang="en-US"/>
              <a:t>she is:</a:t>
            </a:r>
          </a:p>
          <a:p>
            <a:pPr marL="1016000" lvl="1" indent="-444500">
              <a:buFontTx/>
              <a:buAutoNum type="alphaUcPeriod"/>
            </a:pPr>
            <a:r>
              <a:rPr lang="en-US" altLang="en-US"/>
              <a:t>off duty and witnesses a major car accident.</a:t>
            </a:r>
          </a:p>
          <a:p>
            <a:pPr marL="1016000" lvl="1" indent="-444500">
              <a:buFontTx/>
              <a:buAutoNum type="alphaUcPeriod"/>
            </a:pPr>
            <a:r>
              <a:rPr lang="en-US" altLang="en-US"/>
              <a:t>a volunteer, is on duty, and is dispatched on a call.</a:t>
            </a:r>
          </a:p>
          <a:p>
            <a:pPr marL="1016000" lvl="1" indent="-444500">
              <a:buFontTx/>
              <a:buAutoNum type="alphaUcPeriod"/>
            </a:pPr>
            <a:r>
              <a:rPr lang="en-US" altLang="en-US"/>
              <a:t>paid for his or her services, but is not on duty.</a:t>
            </a:r>
          </a:p>
          <a:p>
            <a:pPr marL="1016000" lvl="1" indent="-444500">
              <a:buFontTx/>
              <a:buAutoNum type="alphaUcPeriod"/>
            </a:pPr>
            <a:r>
              <a:rPr lang="en-US" altLang="en-US"/>
              <a:t>out of his or her jurisdiction and sees a man choking.</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Review</a:t>
            </a:r>
          </a:p>
        </p:txBody>
      </p:sp>
      <p:sp>
        <p:nvSpPr>
          <p:cNvPr id="77827" name="Rectangle 3"/>
          <p:cNvSpPr>
            <a:spLocks noGrp="1" noChangeArrowheads="1"/>
          </p:cNvSpPr>
          <p:nvPr>
            <p:ph idx="1"/>
          </p:nvPr>
        </p:nvSpPr>
        <p:spPr>
          <a:xfrm>
            <a:off x="685800" y="1447800"/>
            <a:ext cx="7772400" cy="4800600"/>
          </a:xfrm>
        </p:spPr>
        <p:txBody>
          <a:bodyPr/>
          <a:lstStyle/>
          <a:p>
            <a:pPr marL="0" indent="0">
              <a:buFontTx/>
              <a:buNone/>
            </a:pPr>
            <a:r>
              <a:rPr lang="en-US" altLang="en-US" b="1"/>
              <a:t>Answer: </a:t>
            </a:r>
            <a:r>
              <a:rPr lang="en-US" altLang="en-US">
                <a:solidFill>
                  <a:srgbClr val="C1500B"/>
                </a:solidFill>
              </a:rPr>
              <a:t>B</a:t>
            </a:r>
          </a:p>
          <a:p>
            <a:pPr marL="0" indent="0">
              <a:buFontTx/>
              <a:buNone/>
            </a:pPr>
            <a:r>
              <a:rPr lang="en-US" altLang="en-US" b="1"/>
              <a:t>Rationale: </a:t>
            </a:r>
            <a:r>
              <a:rPr lang="en-US" altLang="en-US"/>
              <a:t>The EMT—paid or volunteer—has a legal duty to act if he or she is on duty and is dispatched on a call, regardless of the nature of the call. If the EMT is off duty and/or out of his or her jurisdiction, he or she has a moral obligation to act, but not necessarily a legal one.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Review</a:t>
            </a:r>
          </a:p>
        </p:txBody>
      </p:sp>
      <p:sp>
        <p:nvSpPr>
          <p:cNvPr id="78851" name="Rectangle 3"/>
          <p:cNvSpPr>
            <a:spLocks noGrp="1" noChangeArrowheads="1"/>
          </p:cNvSpPr>
          <p:nvPr>
            <p:ph idx="1"/>
          </p:nvPr>
        </p:nvSpPr>
        <p:spPr>
          <a:xfrm>
            <a:off x="685800" y="1447800"/>
            <a:ext cx="7772400" cy="4800600"/>
          </a:xfrm>
        </p:spPr>
        <p:txBody>
          <a:bodyPr/>
          <a:lstStyle/>
          <a:p>
            <a:pPr marL="457200" indent="-457200">
              <a:lnSpc>
                <a:spcPct val="95000"/>
              </a:lnSpc>
              <a:spcBef>
                <a:spcPct val="25000"/>
              </a:spcBef>
              <a:buFontTx/>
              <a:buAutoNum type="arabicPeriod" startAt="9"/>
            </a:pPr>
            <a:r>
              <a:rPr lang="en-US" altLang="en-US" sz="2400"/>
              <a:t>The EMT has a legal duty to act if he or she is:</a:t>
            </a:r>
          </a:p>
          <a:p>
            <a:pPr marL="1016000" lvl="1" indent="-444500">
              <a:lnSpc>
                <a:spcPct val="95000"/>
              </a:lnSpc>
              <a:buFontTx/>
              <a:buAutoNum type="alphaUcPeriod"/>
            </a:pPr>
            <a:r>
              <a:rPr lang="en-US" altLang="en-US" sz="2200"/>
              <a:t>off duty and witnesses a major car accident.</a:t>
            </a:r>
            <a:br>
              <a:rPr lang="en-US" altLang="en-US" sz="2200"/>
            </a:br>
            <a:r>
              <a:rPr lang="en-US" altLang="en-US" sz="2200" b="1"/>
              <a:t>Rationale: </a:t>
            </a:r>
            <a:r>
              <a:rPr lang="en-US" altLang="en-US" sz="2200">
                <a:solidFill>
                  <a:srgbClr val="C1500B"/>
                </a:solidFill>
              </a:rPr>
              <a:t>There is a moral obligation to act, but not a legal one.</a:t>
            </a:r>
          </a:p>
          <a:p>
            <a:pPr marL="1016000" lvl="1" indent="-444500">
              <a:lnSpc>
                <a:spcPct val="95000"/>
              </a:lnSpc>
              <a:buFontTx/>
              <a:buAutoNum type="alphaUcPeriod"/>
            </a:pPr>
            <a:r>
              <a:rPr lang="en-US" altLang="en-US" sz="2200"/>
              <a:t>a volunteer, is on duty, and is dispatched on a call.</a:t>
            </a:r>
            <a:br>
              <a:rPr lang="en-US" altLang="en-US" sz="2200"/>
            </a:br>
            <a:r>
              <a:rPr lang="en-US" altLang="en-US" sz="2200" b="1"/>
              <a:t>Rationale: </a:t>
            </a:r>
            <a:r>
              <a:rPr lang="en-US" altLang="en-US" sz="2200">
                <a:solidFill>
                  <a:srgbClr val="C1500B"/>
                </a:solidFill>
              </a:rPr>
              <a:t>Correct answer</a:t>
            </a:r>
          </a:p>
          <a:p>
            <a:pPr marL="1016000" lvl="1" indent="-444500">
              <a:lnSpc>
                <a:spcPct val="95000"/>
              </a:lnSpc>
              <a:buFontTx/>
              <a:buAutoNum type="alphaUcPeriod"/>
            </a:pPr>
            <a:r>
              <a:rPr lang="en-US" altLang="en-US" sz="2200"/>
              <a:t>paid for his or her services, but is not on duty.</a:t>
            </a:r>
            <a:br>
              <a:rPr lang="en-US" altLang="en-US" sz="2200"/>
            </a:br>
            <a:r>
              <a:rPr lang="en-US" altLang="en-US" sz="2200" b="1"/>
              <a:t>Rationale: </a:t>
            </a:r>
            <a:r>
              <a:rPr lang="en-US" altLang="en-US" sz="2200">
                <a:solidFill>
                  <a:srgbClr val="C1500B"/>
                </a:solidFill>
              </a:rPr>
              <a:t>Whether paid or volunteer, the EMT must be on duty.</a:t>
            </a:r>
          </a:p>
          <a:p>
            <a:pPr marL="1016000" lvl="1" indent="-444500">
              <a:lnSpc>
                <a:spcPct val="95000"/>
              </a:lnSpc>
              <a:buFontTx/>
              <a:buAutoNum type="alphaUcPeriod"/>
            </a:pPr>
            <a:r>
              <a:rPr lang="en-US" altLang="en-US" sz="2200"/>
              <a:t>out of his or her jurisdiction and sees a man choking.</a:t>
            </a:r>
            <a:br>
              <a:rPr lang="en-US" altLang="en-US" sz="2200"/>
            </a:br>
            <a:r>
              <a:rPr lang="en-US" altLang="en-US" sz="2200" b="1"/>
              <a:t>Rationale: </a:t>
            </a:r>
            <a:r>
              <a:rPr lang="en-US" altLang="en-US" sz="2200">
                <a:solidFill>
                  <a:srgbClr val="C1500B"/>
                </a:solidFill>
              </a:rPr>
              <a:t>There is a moral obligation to act, but not a legal one.</a:t>
            </a:r>
            <a:endParaRPr lang="en-US" altLang="en-US" sz="2000">
              <a:solidFill>
                <a:srgbClr val="C1500B"/>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Review</a:t>
            </a:r>
          </a:p>
        </p:txBody>
      </p:sp>
      <p:sp>
        <p:nvSpPr>
          <p:cNvPr id="79875" name="Rectangle 3"/>
          <p:cNvSpPr>
            <a:spLocks noGrp="1" noChangeArrowheads="1"/>
          </p:cNvSpPr>
          <p:nvPr>
            <p:ph idx="1"/>
          </p:nvPr>
        </p:nvSpPr>
        <p:spPr>
          <a:xfrm>
            <a:off x="685800" y="1447800"/>
            <a:ext cx="7772400" cy="4800600"/>
          </a:xfrm>
        </p:spPr>
        <p:txBody>
          <a:bodyPr/>
          <a:lstStyle/>
          <a:p>
            <a:pPr marL="682625" indent="-682625">
              <a:lnSpc>
                <a:spcPct val="90000"/>
              </a:lnSpc>
              <a:buFontTx/>
              <a:buAutoNum type="arabicPeriod" startAt="10"/>
            </a:pPr>
            <a:r>
              <a:rPr lang="en-US" altLang="en-US"/>
              <a:t>Which of the following statements about records and reports is FALSE?</a:t>
            </a:r>
          </a:p>
          <a:p>
            <a:pPr marL="1254125" lvl="1" indent="-457200">
              <a:lnSpc>
                <a:spcPct val="90000"/>
              </a:lnSpc>
              <a:spcBef>
                <a:spcPct val="15000"/>
              </a:spcBef>
              <a:buFontTx/>
              <a:buAutoNum type="alphaUcPeriod"/>
            </a:pPr>
            <a:r>
              <a:rPr lang="en-US" altLang="en-US" sz="2300"/>
              <a:t>Legally, if it was not documented, it was not performed.</a:t>
            </a:r>
          </a:p>
          <a:p>
            <a:pPr marL="1254125" lvl="1" indent="-457200">
              <a:lnSpc>
                <a:spcPct val="90000"/>
              </a:lnSpc>
              <a:spcBef>
                <a:spcPct val="15000"/>
              </a:spcBef>
              <a:buFontTx/>
              <a:buAutoNum type="alphaUcPeriod"/>
            </a:pPr>
            <a:r>
              <a:rPr lang="en-US" altLang="en-US" sz="2300"/>
              <a:t>A complete, accurate report is an important safeguard against legal problems.</a:t>
            </a:r>
          </a:p>
          <a:p>
            <a:pPr marL="1254125" lvl="1" indent="-457200">
              <a:lnSpc>
                <a:spcPct val="90000"/>
              </a:lnSpc>
              <a:spcBef>
                <a:spcPct val="15000"/>
              </a:spcBef>
              <a:buFontTx/>
              <a:buAutoNum type="alphaUcPeriod"/>
            </a:pPr>
            <a:r>
              <a:rPr lang="en-US" altLang="en-US" sz="2300"/>
              <a:t>An incomplete or untidy patient care report is evidence of incomplete or inexpert emergency medical care.</a:t>
            </a:r>
          </a:p>
          <a:p>
            <a:pPr marL="1254125" lvl="1" indent="-457200">
              <a:lnSpc>
                <a:spcPct val="90000"/>
              </a:lnSpc>
              <a:spcBef>
                <a:spcPct val="15000"/>
              </a:spcBef>
              <a:buFontTx/>
              <a:buAutoNum type="alphaUcPeriod"/>
            </a:pPr>
            <a:r>
              <a:rPr lang="en-US" altLang="en-US" sz="2300"/>
              <a:t>Your patient care report does not become a part of the patient</a:t>
            </a:r>
            <a:r>
              <a:rPr lang="ja-JP" altLang="en-US" sz="2300"/>
              <a:t>’</a:t>
            </a:r>
            <a:r>
              <a:rPr lang="en-US" altLang="ja-JP" sz="2300"/>
              <a:t>s hospital record because your treatment was provided outside the hospital.</a:t>
            </a:r>
            <a:endParaRPr lang="en-US" altLang="en-US" sz="23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Review</a:t>
            </a:r>
          </a:p>
        </p:txBody>
      </p:sp>
      <p:sp>
        <p:nvSpPr>
          <p:cNvPr id="80899" name="Rectangle 3"/>
          <p:cNvSpPr>
            <a:spLocks noGrp="1" noChangeArrowheads="1"/>
          </p:cNvSpPr>
          <p:nvPr>
            <p:ph idx="1"/>
          </p:nvPr>
        </p:nvSpPr>
        <p:spPr>
          <a:xfrm>
            <a:off x="685800" y="1447800"/>
            <a:ext cx="7772400" cy="4800600"/>
          </a:xfrm>
        </p:spPr>
        <p:txBody>
          <a:bodyPr/>
          <a:lstStyle/>
          <a:p>
            <a:pPr marL="0" indent="0">
              <a:buFontTx/>
              <a:buNone/>
            </a:pPr>
            <a:r>
              <a:rPr lang="en-US" altLang="en-US" b="1"/>
              <a:t>Answer: </a:t>
            </a:r>
            <a:r>
              <a:rPr lang="en-US" altLang="en-US">
                <a:solidFill>
                  <a:srgbClr val="C1500B"/>
                </a:solidFill>
              </a:rPr>
              <a:t>D</a:t>
            </a:r>
          </a:p>
          <a:p>
            <a:pPr marL="0" indent="0">
              <a:buFontTx/>
              <a:buNone/>
            </a:pPr>
            <a:r>
              <a:rPr lang="en-US" altLang="en-US" sz="2600" b="1"/>
              <a:t>Rationale:  </a:t>
            </a:r>
            <a:r>
              <a:rPr lang="en-US" altLang="en-US" sz="2600"/>
              <a:t>The statement “</a:t>
            </a:r>
            <a:r>
              <a:rPr lang="en-US" altLang="en-US" sz="2400"/>
              <a:t>Your patient care report does not become a part of the patient</a:t>
            </a:r>
            <a:r>
              <a:rPr lang="ja-JP" altLang="en-US" sz="2400"/>
              <a:t>’</a:t>
            </a:r>
            <a:r>
              <a:rPr lang="en-US" altLang="ja-JP" sz="2400"/>
              <a:t>s hospital record because your treatment was provided outside the hospital” is incorrect. Your patient care report does, in fact, become a permanent part of the patient’s hospital record.</a:t>
            </a:r>
            <a:endParaRPr lang="en-US" altLang="en-US" sz="26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Review </a:t>
            </a:r>
            <a:r>
              <a:rPr lang="en-US" altLang="en-US" sz="2800" b="0"/>
              <a:t>(1 of 2)</a:t>
            </a:r>
          </a:p>
        </p:txBody>
      </p:sp>
      <p:sp>
        <p:nvSpPr>
          <p:cNvPr id="81923" name="Rectangle 3"/>
          <p:cNvSpPr>
            <a:spLocks noGrp="1" noChangeArrowheads="1"/>
          </p:cNvSpPr>
          <p:nvPr>
            <p:ph idx="1"/>
          </p:nvPr>
        </p:nvSpPr>
        <p:spPr>
          <a:xfrm>
            <a:off x="685800" y="1447800"/>
            <a:ext cx="7772400" cy="4800600"/>
          </a:xfrm>
        </p:spPr>
        <p:txBody>
          <a:bodyPr/>
          <a:lstStyle/>
          <a:p>
            <a:pPr marL="566738" indent="-566738">
              <a:spcBef>
                <a:spcPct val="35000"/>
              </a:spcBef>
              <a:buFontTx/>
              <a:buAutoNum type="arabicPeriod" startAt="10"/>
            </a:pPr>
            <a:r>
              <a:rPr lang="en-US" altLang="en-US" sz="2400"/>
              <a:t>Which of the following statements about records and reports is FALSE?</a:t>
            </a:r>
          </a:p>
          <a:p>
            <a:pPr marL="1146175" lvl="1" indent="-463550">
              <a:spcBef>
                <a:spcPct val="35000"/>
              </a:spcBef>
              <a:buFontTx/>
              <a:buAutoNum type="alphaUcPeriod"/>
            </a:pPr>
            <a:r>
              <a:rPr lang="en-US" altLang="en-US" sz="2200"/>
              <a:t>Legally, if it was not documented, it was not performed.</a:t>
            </a:r>
            <a:br>
              <a:rPr lang="en-US" altLang="en-US" sz="2200"/>
            </a:br>
            <a:r>
              <a:rPr lang="en-US" altLang="en-US" sz="2200" b="1"/>
              <a:t>Rationale: </a:t>
            </a:r>
            <a:r>
              <a:rPr lang="en-US" altLang="en-US" sz="2200">
                <a:solidFill>
                  <a:srgbClr val="C1500B"/>
                </a:solidFill>
              </a:rPr>
              <a:t>True. If it was not written down, then it was not performed.</a:t>
            </a:r>
          </a:p>
          <a:p>
            <a:pPr marL="1146175" lvl="1" indent="-463550">
              <a:spcBef>
                <a:spcPct val="35000"/>
              </a:spcBef>
              <a:buFontTx/>
              <a:buAutoNum type="alphaUcPeriod"/>
            </a:pPr>
            <a:r>
              <a:rPr lang="en-US" altLang="en-US" sz="2200"/>
              <a:t>A complete, accurate report is an important safeguard against legal problems.</a:t>
            </a:r>
            <a:br>
              <a:rPr lang="en-US" altLang="en-US" sz="2200"/>
            </a:br>
            <a:r>
              <a:rPr lang="en-US" altLang="en-US" sz="2200" b="1"/>
              <a:t>Rationale: </a:t>
            </a:r>
            <a:r>
              <a:rPr lang="en-US" altLang="en-US" sz="2200">
                <a:solidFill>
                  <a:srgbClr val="C1500B"/>
                </a:solidFill>
              </a:rPr>
              <a:t>True. The most important safeguard against legal problems is a complete, accurate report.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p:txBody>
          <a:bodyPr/>
          <a:lstStyle/>
          <a:p>
            <a:r>
              <a:rPr lang="en-US" altLang="en-US"/>
              <a:t>Review </a:t>
            </a:r>
            <a:r>
              <a:rPr lang="en-US" altLang="en-US" sz="2800" b="0"/>
              <a:t>(2 of 2)</a:t>
            </a:r>
          </a:p>
        </p:txBody>
      </p:sp>
      <p:sp>
        <p:nvSpPr>
          <p:cNvPr id="82947" name="Rectangle 1027"/>
          <p:cNvSpPr>
            <a:spLocks noGrp="1" noChangeArrowheads="1"/>
          </p:cNvSpPr>
          <p:nvPr>
            <p:ph idx="1"/>
          </p:nvPr>
        </p:nvSpPr>
        <p:spPr>
          <a:xfrm>
            <a:off x="685800" y="1447800"/>
            <a:ext cx="7772400" cy="4800600"/>
          </a:xfrm>
        </p:spPr>
        <p:txBody>
          <a:bodyPr/>
          <a:lstStyle/>
          <a:p>
            <a:pPr marL="566738" indent="-566738">
              <a:spcBef>
                <a:spcPct val="35000"/>
              </a:spcBef>
              <a:buFontTx/>
              <a:buAutoNum type="arabicPeriod" startAt="10"/>
            </a:pPr>
            <a:r>
              <a:rPr lang="en-US" altLang="en-US" sz="2400"/>
              <a:t>Which of the following statements about records and reports is FALSE?</a:t>
            </a:r>
          </a:p>
          <a:p>
            <a:pPr marL="1146175" lvl="1" indent="-463550">
              <a:spcBef>
                <a:spcPct val="35000"/>
              </a:spcBef>
              <a:buFontTx/>
              <a:buAutoNum type="alphaUcPeriod" startAt="3"/>
            </a:pPr>
            <a:r>
              <a:rPr lang="en-US" altLang="en-US" sz="2200"/>
              <a:t>An incomplete or untidy patient care report is evidence of incomplete or inexpert emergency medical care.</a:t>
            </a:r>
            <a:br>
              <a:rPr lang="en-US" altLang="en-US" sz="2200"/>
            </a:br>
            <a:r>
              <a:rPr lang="en-US" altLang="en-US" sz="2200" b="1"/>
              <a:t>Rationale: </a:t>
            </a:r>
            <a:r>
              <a:rPr lang="en-US" altLang="en-US" sz="2200">
                <a:solidFill>
                  <a:srgbClr val="C1500B"/>
                </a:solidFill>
              </a:rPr>
              <a:t>True. An incomplete or untidy report equals incomplete or inexpert emergency care.</a:t>
            </a:r>
          </a:p>
          <a:p>
            <a:pPr marL="1146175" lvl="1" indent="-463550">
              <a:spcBef>
                <a:spcPct val="35000"/>
              </a:spcBef>
              <a:buFontTx/>
              <a:buAutoNum type="alphaUcPeriod" startAt="3"/>
            </a:pPr>
            <a:r>
              <a:rPr lang="en-US" altLang="en-US" sz="2200"/>
              <a:t>Your patient care report does not become a part of the patient</a:t>
            </a:r>
            <a:r>
              <a:rPr lang="ja-JP" altLang="en-US" sz="2200"/>
              <a:t>’</a:t>
            </a:r>
            <a:r>
              <a:rPr lang="en-US" altLang="ja-JP" sz="2200"/>
              <a:t>s hospital record because your treatment was provided outside the hospital.</a:t>
            </a:r>
            <a:br>
              <a:rPr lang="en-US" altLang="ja-JP" sz="2200"/>
            </a:br>
            <a:r>
              <a:rPr lang="en-US" altLang="ja-JP" sz="2200" b="1"/>
              <a:t>Rationale: </a:t>
            </a:r>
            <a:r>
              <a:rPr lang="en-US" altLang="ja-JP" sz="2200">
                <a:solidFill>
                  <a:srgbClr val="C1500B"/>
                </a:solidFill>
              </a:rPr>
              <a:t>Correct answer</a:t>
            </a:r>
            <a:endParaRPr lang="en-US" altLang="en-US" sz="1800">
              <a:solidFill>
                <a:srgbClr val="C1500B"/>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lnSpc>
                <a:spcPct val="85000"/>
              </a:lnSpc>
            </a:pPr>
            <a:r>
              <a:rPr lang="en-US" altLang="en-US"/>
              <a:t>Forcible Restraint</a:t>
            </a:r>
            <a:endParaRPr lang="en-US" altLang="en-US" sz="2800" b="0"/>
          </a:p>
        </p:txBody>
      </p:sp>
      <p:sp>
        <p:nvSpPr>
          <p:cNvPr id="13315" name="Content Placeholder 2"/>
          <p:cNvSpPr>
            <a:spLocks noGrp="1"/>
          </p:cNvSpPr>
          <p:nvPr>
            <p:ph idx="1"/>
          </p:nvPr>
        </p:nvSpPr>
        <p:spPr>
          <a:xfrm>
            <a:off x="4572000" y="1447800"/>
            <a:ext cx="3886200" cy="4800600"/>
          </a:xfrm>
        </p:spPr>
        <p:txBody>
          <a:bodyPr rIns="228600"/>
          <a:lstStyle/>
          <a:p>
            <a:pPr eaLnBrk="1" hangingPunct="1">
              <a:spcBef>
                <a:spcPct val="35000"/>
              </a:spcBef>
            </a:pPr>
            <a:r>
              <a:rPr lang="en-US" altLang="en-US"/>
              <a:t>Sometimes necessary with a combative patient</a:t>
            </a:r>
          </a:p>
          <a:p>
            <a:pPr eaLnBrk="1" hangingPunct="1">
              <a:spcBef>
                <a:spcPct val="35000"/>
              </a:spcBef>
            </a:pPr>
            <a:r>
              <a:rPr lang="en-US" altLang="en-US"/>
              <a:t>Involve law enforcement and medical control</a:t>
            </a:r>
          </a:p>
        </p:txBody>
      </p:sp>
      <p:pic>
        <p:nvPicPr>
          <p:cNvPr id="13316" name="Picture 5" descr="\\172.16.33.26\Art\OUTPUT\JB LEARNING\EMT_11E_ITK_PPT WORK\JPEG\Ch03\9781284080179_CH03_FIG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1768475"/>
            <a:ext cx="3979862"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
          <p:cNvSpPr>
            <a:spLocks noChangeArrowheads="1"/>
          </p:cNvSpPr>
          <p:nvPr/>
        </p:nvSpPr>
        <p:spPr bwMode="auto">
          <a:xfrm>
            <a:off x="825500" y="52324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IN" altLang="en-US" sz="900">
                <a:solidFill>
                  <a:schemeClr val="bg1"/>
                </a:solidFill>
                <a:latin typeface="Arial" charset="0"/>
              </a:rPr>
              <a:t>© Jones and Bartlett Publishers. Courtesy of MIEMSS.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rIns="228600"/>
          <a:lstStyle/>
          <a:p>
            <a:pPr eaLnBrk="1" hangingPunct="1">
              <a:spcBef>
                <a:spcPct val="35000"/>
              </a:spcBef>
            </a:pPr>
            <a:r>
              <a:rPr lang="en-US" altLang="en-US"/>
              <a:t>Conscious, alert adults with decision-making capacity:</a:t>
            </a:r>
          </a:p>
          <a:p>
            <a:pPr lvl="1" eaLnBrk="1" hangingPunct="1">
              <a:spcBef>
                <a:spcPct val="35000"/>
              </a:spcBef>
            </a:pPr>
            <a:r>
              <a:rPr lang="en-US" altLang="en-US"/>
              <a:t>Have the right to refuse treatment</a:t>
            </a:r>
          </a:p>
          <a:p>
            <a:pPr lvl="1" eaLnBrk="1" hangingPunct="1">
              <a:spcBef>
                <a:spcPct val="35000"/>
              </a:spcBef>
            </a:pPr>
            <a:r>
              <a:rPr lang="en-US" altLang="en-US"/>
              <a:t>Can withdraw from treatment at any time</a:t>
            </a:r>
          </a:p>
          <a:p>
            <a:r>
              <a:rPr lang="en-US" altLang="en-US"/>
              <a:t>Assess the patient’s ability to make an informed decision.</a:t>
            </a:r>
          </a:p>
          <a:p>
            <a:pPr lvl="1"/>
            <a:r>
              <a:rPr lang="en-US" altLang="en-US"/>
              <a:t>If confused, delusional, or suicidal, do not assume the patient understands the danger of refusing care. </a:t>
            </a:r>
          </a:p>
          <a:p>
            <a:pPr eaLnBrk="1" hangingPunct="1">
              <a:spcBef>
                <a:spcPct val="35000"/>
              </a:spcBef>
            </a:pPr>
            <a:endParaRPr lang="en-US" altLang="en-US"/>
          </a:p>
        </p:txBody>
      </p:sp>
      <p:sp>
        <p:nvSpPr>
          <p:cNvPr id="14339" name="Title 1"/>
          <p:cNvSpPr>
            <a:spLocks noGrp="1"/>
          </p:cNvSpPr>
          <p:nvPr>
            <p:ph type="title"/>
          </p:nvPr>
        </p:nvSpPr>
        <p:spPr/>
        <p:txBody>
          <a:bodyPr/>
          <a:lstStyle/>
          <a:p>
            <a:r>
              <a:rPr lang="en-US" altLang="en-US"/>
              <a:t>Right to Refuse Treatment </a:t>
            </a:r>
            <a:br>
              <a:rPr lang="en-US" altLang="en-US"/>
            </a:br>
            <a:r>
              <a:rPr lang="en-US" altLang="en-US" sz="2800" b="0"/>
              <a:t>(1 of 2)</a:t>
            </a:r>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角ゴ Pro W3" charset="0"/>
            <a:cs typeface="ヒラギノ角ゴ Pro W3" charset="0"/>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2869</TotalTime>
  <Words>4242</Words>
  <Application>Microsoft Macintosh PowerPoint</Application>
  <PresentationFormat>On-screen Show (4:3)</PresentationFormat>
  <Paragraphs>807</Paragraphs>
  <Slides>76</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Times New Roman</vt:lpstr>
      <vt:lpstr>ヒラギノ角ゴ Pro W3</vt:lpstr>
      <vt:lpstr>Arial</vt:lpstr>
      <vt:lpstr>ＭＳ Ｐゴシック</vt:lpstr>
      <vt:lpstr>design_template</vt:lpstr>
      <vt:lpstr>PowerPoint Presentation</vt:lpstr>
      <vt:lpstr>Introduction</vt:lpstr>
      <vt:lpstr>Consent</vt:lpstr>
      <vt:lpstr>Expressed Consent</vt:lpstr>
      <vt:lpstr>Implied Consent</vt:lpstr>
      <vt:lpstr>Involuntary Consent</vt:lpstr>
      <vt:lpstr>Minors and Consent</vt:lpstr>
      <vt:lpstr>Forcible Restraint</vt:lpstr>
      <vt:lpstr>Right to Refuse Treatment  (1 of 2)</vt:lpstr>
      <vt:lpstr>Right to Refuse Treatment  (2 of 2)</vt:lpstr>
      <vt:lpstr>Confidentiality (1 of 2)</vt:lpstr>
      <vt:lpstr>Confidentiality (2 of 2)</vt:lpstr>
      <vt:lpstr>Do Not Resuscitate Order</vt:lpstr>
      <vt:lpstr>Advance Directives (1 of 2)</vt:lpstr>
      <vt:lpstr>Advance Directives (2 of 2)</vt:lpstr>
      <vt:lpstr>Presumptive Signs of Death</vt:lpstr>
      <vt:lpstr>Definitive Signs of Death</vt:lpstr>
      <vt:lpstr>Medical Examiner Cases</vt:lpstr>
      <vt:lpstr>Organ Donors</vt:lpstr>
      <vt:lpstr>Medical Alert Identification</vt:lpstr>
      <vt:lpstr>Scope of Practice</vt:lpstr>
      <vt:lpstr>Standards of Care</vt:lpstr>
      <vt:lpstr>Duty to Act</vt:lpstr>
      <vt:lpstr>Negligence</vt:lpstr>
      <vt:lpstr>Abandonment</vt:lpstr>
      <vt:lpstr>Assault and Battery, and Kidnapping (1 of 2)</vt:lpstr>
      <vt:lpstr>Assault and Battery, and Kidnapping (2 of 2)</vt:lpstr>
      <vt:lpstr>Defamation</vt:lpstr>
      <vt:lpstr>Good Samaritan Laws</vt:lpstr>
      <vt:lpstr>Records and Reports</vt:lpstr>
      <vt:lpstr>Special Mandatory Reporting Requirements (1 of 2)</vt:lpstr>
      <vt:lpstr>Special Mandatory Reporting Requirements (2 of 2)</vt:lpstr>
      <vt:lpstr>Ethical Responsibilities (1 of 2)</vt:lpstr>
      <vt:lpstr>Ethical Responsibilities (2 of 2)</vt:lpstr>
      <vt:lpstr>The EMT in Court (1 of 4)</vt:lpstr>
      <vt:lpstr>The EMT in Court (2 of 4)</vt:lpstr>
      <vt:lpstr>The EMT in Court (3 of 4)</vt:lpstr>
      <vt:lpstr>The EMT in Court (4 of 4)</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319</cp:revision>
  <dcterms:created xsi:type="dcterms:W3CDTF">2002-02-12T20:19:46Z</dcterms:created>
  <dcterms:modified xsi:type="dcterms:W3CDTF">2016-03-12T15:22:26Z</dcterms:modified>
</cp:coreProperties>
</file>