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70818" autoAdjust="0"/>
  </p:normalViewPr>
  <p:slideViewPr>
    <p:cSldViewPr>
      <p:cViewPr>
        <p:scale>
          <a:sx n="50" d="100"/>
          <a:sy n="50" d="100"/>
        </p:scale>
        <p:origin x="-1872" y="-114"/>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atin typeface="Arial" panose="020B0604020202020204" pitchFamily="34" charset="0"/>
                <a:ea typeface="+mn-ea"/>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atin typeface="Arial" panose="020B0604020202020204" pitchFamily="34" charset="0"/>
                <a:ea typeface="+mn-ea"/>
              </a:defRPr>
            </a:lvl1pPr>
          </a:lstStyle>
          <a:p>
            <a:pPr>
              <a:defRPr/>
            </a:pPr>
            <a:endParaRPr lang="en-US" alt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atin typeface="Arial" panose="020B0604020202020204" pitchFamily="34" charset="0"/>
                <a:ea typeface="+mn-ea"/>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80A3A662-2F53-4F17-A5D8-5D86974BE075}" type="slidenum">
              <a:rPr lang="en-US"/>
              <a:pPr>
                <a:defRPr/>
              </a:pPr>
              <a:t>‹#›</a:t>
            </a:fld>
            <a:endParaRPr lang="en-US" dirty="0"/>
          </a:p>
        </p:txBody>
      </p:sp>
    </p:spTree>
    <p:extLst>
      <p:ext uri="{BB962C8B-B14F-4D97-AF65-F5344CB8AC3E}">
        <p14:creationId xmlns:p14="http://schemas.microsoft.com/office/powerpoint/2010/main" val="4193121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Chapter 4: Communications and Documentation </a:t>
            </a:r>
          </a:p>
        </p:txBody>
      </p:sp>
      <p:sp>
        <p:nvSpPr>
          <p:cNvPr id="174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A9E45C3-E3C8-470B-BB47-DF5BBAB239B2}"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D15999A-6019-42E2-AEAD-75BF7D068D8D}"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25F9459-FE22-47EC-95B6-929EE97AE418}"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altLang="en-US" dirty="0" smtClean="0">
                <a:latin typeface="Arial" charset="0"/>
                <a:ea typeface="ＭＳ Ｐゴシック" pitchFamily="34" charset="-128"/>
              </a:rPr>
              <a:t>Instructor Notes </a:t>
            </a:r>
          </a:p>
          <a:p>
            <a:pPr eaLnBrk="1" hangingPunct="1"/>
            <a:endParaRPr lang="en-US" altLang="en-US" dirty="0" smtClean="0">
              <a:latin typeface="Arial" charset="0"/>
              <a:ea typeface="ＭＳ Ｐゴシック" pitchFamily="34" charset="-128"/>
            </a:endParaRPr>
          </a:p>
          <a:p>
            <a:pPr eaLnBrk="1" hangingPunct="1">
              <a:buFontTx/>
              <a:buAutoNum type="arabicPeriod" startAt="7"/>
            </a:pPr>
            <a:r>
              <a:rPr lang="en-US" altLang="en-US" dirty="0" smtClean="0">
                <a:latin typeface="Arial" charset="0"/>
                <a:ea typeface="ＭＳ Ｐゴシック" pitchFamily="34" charset="-128"/>
              </a:rPr>
              <a:t> You </a:t>
            </a:r>
            <a:r>
              <a:rPr lang="en-US" altLang="en-US" dirty="0" smtClean="0">
                <a:latin typeface="Arial" charset="0"/>
                <a:ea typeface="ＭＳ Ｐゴシック" pitchFamily="34" charset="-128"/>
              </a:rPr>
              <a:t>can say that you do not know and explain that it will depend on how long it takes for hospital staff to assess her injuries.  </a:t>
            </a:r>
          </a:p>
          <a:p>
            <a:pPr eaLnBrk="1" hangingPunct="1">
              <a:buFontTx/>
              <a:buAutoNum type="arabicPeriod" startAt="7"/>
            </a:pPr>
            <a:endParaRPr lang="en-US" altLang="en-US" dirty="0" smtClean="0">
              <a:latin typeface="Arial" charset="0"/>
              <a:ea typeface="ＭＳ Ｐゴシック" pitchFamily="34" charset="-128"/>
            </a:endParaRPr>
          </a:p>
          <a:p>
            <a:pPr eaLnBrk="1" hangingPunct="1">
              <a:buFontTx/>
              <a:buAutoNum type="arabicPeriod" startAt="7"/>
            </a:pPr>
            <a:r>
              <a:rPr lang="en-US" altLang="en-US" dirty="0" smtClean="0">
                <a:latin typeface="Arial" charset="0"/>
                <a:ea typeface="ＭＳ Ｐゴシック" pitchFamily="34" charset="-128"/>
              </a:rPr>
              <a:t> It is important to be as truthful as possible, as any deception can destroy the patient’s trust in you. It is not always necessary to provide all of the details, but direct questions should be met with honest answers. Sometimes just validating that you understand a patient’s concerns, or reassuring the patient you will do whatever you can to help, may alleviate some of the anxiety. </a:t>
            </a: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CF2BFF8-A0EB-4ED3-B10C-64BBF2BC8A08}"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9925A56-67F9-4777-95D9-D1B884CCBFB0}" type="slidenum">
              <a:rPr lang="en-US" sz="1200" smtClean="0"/>
              <a:pPr>
                <a:defRPr/>
              </a:pPr>
              <a:t>13</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83F5B6F-05C1-4490-A461-481BC48B9FB1}" type="slidenum">
              <a:rPr lang="en-US" sz="1200" smtClean="0"/>
              <a:pPr>
                <a:defRPr/>
              </a:pPr>
              <a:t>14</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rPr>
              <a:t>Instructor Notes</a:t>
            </a:r>
          </a:p>
          <a:p>
            <a:pPr eaLnBrk="1" hangingPunct="1">
              <a:defRPr/>
            </a:pPr>
            <a:endParaRPr lang="en-US" dirty="0">
              <a:latin typeface="Arial" charset="0"/>
            </a:endParaRPr>
          </a:p>
          <a:p>
            <a:pPr eaLnBrk="1" hangingPunct="1">
              <a:defRPr/>
            </a:pPr>
            <a:r>
              <a:rPr lang="en-US" dirty="0">
                <a:latin typeface="Arial" charset="0"/>
              </a:rPr>
              <a:t>Begin presenting the case. </a:t>
            </a:r>
          </a:p>
          <a:p>
            <a:pPr>
              <a:defRPr/>
            </a:pPr>
            <a:endParaRPr lang="en-US" dirty="0">
              <a:latin typeface="Arial" charset="0"/>
            </a:endParaRPr>
          </a:p>
        </p:txBody>
      </p:sp>
      <p:sp>
        <p:nvSpPr>
          <p:cNvPr id="18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9E1944B-B433-4BAF-B418-93782A8D1821}"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194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AFAEF8F-2843-4BD0-8CBD-C89F881D9E9B}"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US" altLang="en-US" dirty="0" smtClean="0">
                <a:latin typeface="Arial" charset="0"/>
                <a:ea typeface="ＭＳ Ｐゴシック" pitchFamily="34" charset="-128"/>
              </a:rPr>
              <a:t>Instructor Notes </a:t>
            </a:r>
          </a:p>
          <a:p>
            <a:pPr eaLnBrk="1" hangingPunct="1"/>
            <a:endParaRPr lang="en-US" altLang="en-US" dirty="0" smtClean="0">
              <a:latin typeface="Arial" charset="0"/>
              <a:ea typeface="ＭＳ Ｐゴシック" pitchFamily="34" charset="-128"/>
            </a:endParaRPr>
          </a:p>
          <a:p>
            <a:pPr eaLnBrk="1" hangingPunct="1">
              <a:buFontTx/>
              <a:buAutoNum type="arabicPeriod"/>
            </a:pPr>
            <a:r>
              <a:rPr lang="en-US" altLang="en-US" dirty="0" smtClean="0">
                <a:latin typeface="Arial" charset="0"/>
                <a:ea typeface="ＭＳ Ｐゴシック" pitchFamily="34" charset="-128"/>
              </a:rPr>
              <a:t> A prearrival radio report notifies the hospital of the general details concerning the patient being transported to the hospital, with the communication of information about the chief complaint and condition of the patient. Other pertinent information may also be reported that will allow the hospital to prepare equipment or gather specialized staff, if needed, for the incoming patient. In this case, there appears to be the possibility of traumatic injury and/or hypothermia in an older person, who may need additional treatment support services. </a:t>
            </a:r>
          </a:p>
          <a:p>
            <a:pPr eaLnBrk="1" hangingPunct="1">
              <a:buFontTx/>
              <a:buAutoNum type="arabicPeriod"/>
            </a:pPr>
            <a:endParaRPr lang="en-US" altLang="en-US" dirty="0" smtClean="0">
              <a:latin typeface="Arial" charset="0"/>
              <a:ea typeface="ＭＳ Ｐゴシック" pitchFamily="34" charset="-128"/>
            </a:endParaRPr>
          </a:p>
          <a:p>
            <a:pPr eaLnBrk="1" hangingPunct="1">
              <a:buFontTx/>
              <a:buAutoNum type="arabicPeriod"/>
            </a:pPr>
            <a:r>
              <a:rPr lang="en-US" altLang="en-US" dirty="0" smtClean="0">
                <a:latin typeface="Arial" charset="0"/>
                <a:ea typeface="ＭＳ Ｐゴシック" pitchFamily="34" charset="-128"/>
              </a:rPr>
              <a:t> While fill-in boxes may be quicker to complete and to scan for demographic or statistical information, and are more consistent in formatting, they do not allow for explanatory details and provision of the historical background of the call. Narratives take longer to write, may be less consistent in formatting or spelling, and take longer to scan for specific statistical information. However, narratives provide the ability to tell the story of the call, including the events leading to the call, a description of the scene, the progression of symptoms and response to treatment, etc, as well as allowing for more detail in describing the symptoms and signs and assessment findings.</a:t>
            </a:r>
          </a:p>
          <a:p>
            <a:pPr eaLnBrk="1" hangingPunct="1">
              <a:buFontTx/>
              <a:buAutoNum type="arabicPeriod"/>
            </a:pPr>
            <a:endParaRPr lang="en-US" altLang="en-US" dirty="0" smtClean="0">
              <a:latin typeface="Arial" charset="0"/>
              <a:ea typeface="ＭＳ Ｐゴシック" pitchFamily="34" charset="-128"/>
            </a:endParaRPr>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09B7C4A-3A27-4A55-BCC9-2B31F3B7ABBC}"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274F253-D0E8-4FDA-B26E-15AFAD4CE09F}"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altLang="en-US" dirty="0" smtClean="0">
                <a:latin typeface="Arial" charset="0"/>
                <a:ea typeface="ＭＳ Ｐゴシック" pitchFamily="34" charset="-128"/>
              </a:rPr>
              <a:t>Instructor Notes </a:t>
            </a:r>
          </a:p>
          <a:p>
            <a:pPr eaLnBrk="1" hangingPunct="1"/>
            <a:endParaRPr lang="en-US" altLang="en-US" dirty="0" smtClean="0">
              <a:latin typeface="Arial" charset="0"/>
              <a:ea typeface="ＭＳ Ｐゴシック" pitchFamily="34" charset="-128"/>
            </a:endParaRPr>
          </a:p>
          <a:p>
            <a:pPr eaLnBrk="1" hangingPunct="1">
              <a:buFontTx/>
              <a:buAutoNum type="arabicPeriod" startAt="3"/>
            </a:pPr>
            <a:r>
              <a:rPr lang="en-US" altLang="en-US" dirty="0" smtClean="0">
                <a:latin typeface="Arial" charset="0"/>
                <a:ea typeface="ＭＳ Ｐゴシック" pitchFamily="34" charset="-128"/>
              </a:rPr>
              <a:t> The </a:t>
            </a:r>
            <a:r>
              <a:rPr lang="en-US" altLang="en-US" dirty="0" smtClean="0">
                <a:latin typeface="Arial" charset="0"/>
                <a:ea typeface="ＭＳ Ｐゴシック" pitchFamily="34" charset="-128"/>
              </a:rPr>
              <a:t>perception of pain and increased anxiety can decrease a patient’s ability to concentrate on questions being asked or instructions being given. This decrease in comprehension may also lead to a decrease in compliance with the directions being given by the EMS provider.</a:t>
            </a:r>
          </a:p>
          <a:p>
            <a:pPr eaLnBrk="1" hangingPunct="1">
              <a:buFontTx/>
              <a:buAutoNum type="arabicPeriod" startAt="3"/>
            </a:pPr>
            <a:endParaRPr lang="en-US" altLang="en-US" dirty="0" smtClean="0">
              <a:latin typeface="Arial" charset="0"/>
              <a:ea typeface="ＭＳ Ｐゴシック" pitchFamily="34" charset="-128"/>
            </a:endParaRPr>
          </a:p>
          <a:p>
            <a:pPr eaLnBrk="1" hangingPunct="1">
              <a:buFontTx/>
              <a:buAutoNum type="arabicPeriod" startAt="3"/>
            </a:pPr>
            <a:r>
              <a:rPr lang="en-US" altLang="en-US" dirty="0" smtClean="0">
                <a:latin typeface="Arial" charset="0"/>
                <a:ea typeface="ＭＳ Ｐゴシック" pitchFamily="34" charset="-128"/>
              </a:rPr>
              <a:t> It is important to speak slowly, clearly and distinctly, and to allow sufficient time for a patient to comprehend or respond to questions or directions. It may be necessary to ensure that the patient has any assistive devices such as eyeglasses or hearing aids, or to find an interpreter to translate. It also may be useful to use communication techniques such as facilitation, reflection, clarification, summarizing, or interpretation to ensure that communication is clear and accurate.</a:t>
            </a: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D46A334-CE7A-4FBC-820F-9BA8FA8A8449}"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F0400C8-EE03-4B4C-916C-CBC21A086152}"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eaLnBrk="1" hangingPunct="1">
              <a:defRPr/>
            </a:pPr>
            <a:endParaRPr lang="en-US" dirty="0">
              <a:latin typeface="Arial" charset="0"/>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BBF2B91-0254-4FA8-96C8-F931F7AF9E58}"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en-US" altLang="en-US" dirty="0" smtClean="0">
                <a:latin typeface="Arial" charset="0"/>
                <a:ea typeface="ＭＳ Ｐゴシック" pitchFamily="34" charset="-128"/>
              </a:rPr>
              <a:t>Instructor Notes </a:t>
            </a:r>
          </a:p>
          <a:p>
            <a:pPr eaLnBrk="1" hangingPunct="1"/>
            <a:endParaRPr lang="en-US" altLang="en-US" dirty="0" smtClean="0">
              <a:latin typeface="Arial" charset="0"/>
              <a:ea typeface="ＭＳ Ｐゴシック" pitchFamily="34" charset="-128"/>
            </a:endParaRPr>
          </a:p>
          <a:p>
            <a:pPr eaLnBrk="1" hangingPunct="1">
              <a:buFontTx/>
              <a:buAutoNum type="arabicPeriod" startAt="5"/>
            </a:pPr>
            <a:r>
              <a:rPr lang="en-US" altLang="en-US" dirty="0" smtClean="0">
                <a:latin typeface="Arial" charset="0"/>
                <a:ea typeface="ＭＳ Ｐゴシック" pitchFamily="34" charset="-128"/>
              </a:rPr>
              <a:t> In addition to potentially clarifying the information already provided, there may be questions about whether the patient thought she lost consciousness, what her pain level is, and whether the patient is being transported by a BLS or ALS crew.  </a:t>
            </a:r>
          </a:p>
          <a:p>
            <a:pPr eaLnBrk="1" hangingPunct="1">
              <a:buFontTx/>
              <a:buAutoNum type="arabicPeriod" startAt="5"/>
            </a:pPr>
            <a:endParaRPr lang="en-US" altLang="en-US" dirty="0" smtClean="0">
              <a:latin typeface="Arial" charset="0"/>
              <a:ea typeface="ＭＳ Ｐゴシック" pitchFamily="34" charset="-128"/>
            </a:endParaRPr>
          </a:p>
          <a:p>
            <a:pPr eaLnBrk="1" hangingPunct="1">
              <a:buFontTx/>
              <a:buAutoNum type="arabicPeriod" startAt="5"/>
            </a:pPr>
            <a:r>
              <a:rPr lang="en-US" altLang="en-US" dirty="0" smtClean="0">
                <a:latin typeface="Arial" charset="0"/>
                <a:ea typeface="ＭＳ Ｐゴシック" pitchFamily="34" charset="-128"/>
              </a:rPr>
              <a:t> Although the patient is alert, it may be of benefit to check the patient’s blood glucose if permissible as high or low blood glucose may have had a role in her fall. Patients with diabetes can have alterations in pain perception because high glucose levels affect nerve endings. In some cases, pain perception is decreased, which is why chest pain may not be felt by patients with diabetes having a heart attack. Conversely, pain perception can become markedly increased due to diabetic neuropathies, especially in the lower limbs. Even though the call is primarily related to a mechanism of injury, communicating the patient’s status of diabetes is important to her continued care in the hospital.</a:t>
            </a:r>
          </a:p>
          <a:p>
            <a:pPr eaLnBrk="1" hangingPunct="1">
              <a:buFontTx/>
              <a:buAutoNum type="arabicPeriod" startAt="5"/>
            </a:pPr>
            <a:endParaRPr lang="en-US" altLang="en-US" dirty="0" smtClean="0">
              <a:latin typeface="Arial" charset="0"/>
              <a:ea typeface="ＭＳ Ｐゴシック" pitchFamily="34" charset="-128"/>
            </a:endParaRP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B3E0A42-B2C1-40A2-B3CA-DF8A34FEE3C3}"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descr="C:\fms\Slide Backgrounds\9781284080179_PPBG_EMT11e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41783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chemeClr val="bg1"/>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73365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82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694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46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38836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25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2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070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12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1052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7509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C:\fms\Slide Backgrounds\9781284080179_PPBG_EMT11e10.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72575" cy="1979612"/>
          </a:xfrm>
          <a:prstGeom prst="rect">
            <a:avLst/>
          </a:prstGeom>
          <a:solidFill>
            <a:srgbClr val="00652E">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4</a:t>
            </a:r>
            <a:r>
              <a:rPr lang="en-US" altLang="en-US" dirty="0" smtClean="0"/>
              <a:t/>
            </a:r>
            <a:br>
              <a:rPr lang="en-US" altLang="en-US" dirty="0" smtClean="0"/>
            </a:br>
            <a:r>
              <a:rPr lang="en-US" altLang="en-US" sz="3200" dirty="0"/>
              <a:t>Communications and Documentation</a:t>
            </a:r>
            <a:endParaRPr lang="en-US" altLang="en-US" sz="3200" dirty="0" smtClean="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4</a:t>
            </a:r>
          </a:p>
        </p:txBody>
      </p:sp>
      <p:sp>
        <p:nvSpPr>
          <p:cNvPr id="12291" name="Rectangle 5"/>
          <p:cNvSpPr>
            <a:spLocks noGrp="1" noChangeArrowheads="1"/>
          </p:cNvSpPr>
          <p:nvPr>
            <p:ph type="body" idx="1"/>
          </p:nvPr>
        </p:nvSpPr>
        <p:spPr/>
        <p:txBody>
          <a:bodyPr/>
          <a:lstStyle/>
          <a:p>
            <a:pPr eaLnBrk="1" hangingPunct="1"/>
            <a:r>
              <a:rPr lang="en-US" dirty="0" smtClean="0">
                <a:ea typeface="ＭＳ Ｐゴシック" pitchFamily="34" charset="-128"/>
              </a:rPr>
              <a:t>Although the patient is in extreme pain, you carefully explain all the procedures you perform during her care, which helps lower her anxiety. You also offer reassurance that her anxiety is to be expected. You make direct eye contact when addressing her claustrophobia about being immobilized and fear of falling off the gurney.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4</a:t>
            </a:r>
          </a:p>
        </p:txBody>
      </p:sp>
      <p:sp>
        <p:nvSpPr>
          <p:cNvPr id="13315" name="Rectangle 5"/>
          <p:cNvSpPr>
            <a:spLocks noGrp="1" noChangeArrowheads="1"/>
          </p:cNvSpPr>
          <p:nvPr>
            <p:ph type="body" idx="1"/>
          </p:nvPr>
        </p:nvSpPr>
        <p:spPr/>
        <p:txBody>
          <a:bodyPr/>
          <a:lstStyle/>
          <a:p>
            <a:pPr eaLnBrk="1" hangingPunct="1"/>
            <a:r>
              <a:rPr lang="en-US" dirty="0" smtClean="0">
                <a:ea typeface="ＭＳ Ｐゴシック" pitchFamily="34" charset="-128"/>
              </a:rPr>
              <a:t>When you are not performing medical procedures, you take the time to hold her hand, let her know how far away you are from the hospital, and explain to her what to expect from the doctors and nurses when you arrive.</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She tells you that she cannot spend another minute on the board and asks you how long she needs to be tied down. You are unsure.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4</a:t>
            </a:r>
          </a:p>
        </p:txBody>
      </p:sp>
      <p:sp>
        <p:nvSpPr>
          <p:cNvPr id="14339" name="Rectangle 5"/>
          <p:cNvSpPr>
            <a:spLocks noGrp="1" noChangeArrowheads="1"/>
          </p:cNvSpPr>
          <p:nvPr>
            <p:ph type="body" idx="1"/>
          </p:nvPr>
        </p:nvSpPr>
        <p:spPr/>
        <p:txBody>
          <a:bodyPr/>
          <a:lstStyle/>
          <a:p>
            <a:pPr eaLnBrk="1" hangingPunct="1"/>
            <a:r>
              <a:rPr lang="en-US" dirty="0" smtClean="0">
                <a:ea typeface="ＭＳ Ｐゴシック" pitchFamily="34" charset="-128"/>
              </a:rPr>
              <a:t>7.	How should you answer her?</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8.	Is it ever justifiable to misinform a patient to reduce the patient</a:t>
            </a:r>
            <a:r>
              <a:rPr lang="en-US" altLang="en-US" dirty="0" smtClean="0">
                <a:ea typeface="ＭＳ Ｐゴシック" pitchFamily="34" charset="-128"/>
              </a:rPr>
              <a:t>’</a:t>
            </a:r>
            <a:r>
              <a:rPr lang="en-US" dirty="0" smtClean="0">
                <a:ea typeface="ＭＳ Ｐゴシック" pitchFamily="34" charset="-128"/>
              </a:rPr>
              <a:t>s anxiety temporarily?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Summary</a:t>
            </a:r>
            <a:r>
              <a:rPr lang="en-US" altLang="en-US" dirty="0" smtClean="0">
                <a:ea typeface="+mj-ea"/>
              </a:rPr>
              <a:t> </a:t>
            </a:r>
          </a:p>
        </p:txBody>
      </p:sp>
      <p:sp>
        <p:nvSpPr>
          <p:cNvPr id="15363" name="Rectangle 5"/>
          <p:cNvSpPr>
            <a:spLocks noGrp="1" noChangeArrowheads="1"/>
          </p:cNvSpPr>
          <p:nvPr>
            <p:ph type="body" idx="1"/>
          </p:nvPr>
        </p:nvSpPr>
        <p:spPr/>
        <p:txBody>
          <a:bodyPr/>
          <a:lstStyle/>
          <a:p>
            <a:pPr eaLnBrk="1" hangingPunct="1"/>
            <a:r>
              <a:rPr lang="en-US" dirty="0" smtClean="0">
                <a:ea typeface="ＭＳ Ｐゴシック" pitchFamily="34" charset="-128"/>
              </a:rPr>
              <a:t>You feel that you aided in this patient</a:t>
            </a:r>
            <a:r>
              <a:rPr lang="en-US" altLang="en-US" dirty="0" smtClean="0">
                <a:ea typeface="ＭＳ Ｐゴシック" pitchFamily="34" charset="-128"/>
              </a:rPr>
              <a:t>’</a:t>
            </a:r>
            <a:r>
              <a:rPr lang="en-US" dirty="0" smtClean="0">
                <a:ea typeface="ＭＳ Ｐゴシック" pitchFamily="34" charset="-128"/>
              </a:rPr>
              <a:t>s care by addressing her pain and fears during the call. Ignoring or failing to validate a patient</a:t>
            </a:r>
            <a:r>
              <a:rPr lang="en-US" altLang="en-US" dirty="0" smtClean="0">
                <a:ea typeface="ＭＳ Ｐゴシック" pitchFamily="34" charset="-128"/>
              </a:rPr>
              <a:t>’</a:t>
            </a:r>
            <a:r>
              <a:rPr lang="en-US" dirty="0" smtClean="0">
                <a:ea typeface="ＭＳ Ｐゴシック" pitchFamily="34" charset="-128"/>
              </a:rPr>
              <a:t>s feelings can have a negative impact on the overall success of your care. Understanding how pain and fear can cloud a patient</a:t>
            </a:r>
            <a:r>
              <a:rPr lang="en-US" altLang="en-US" dirty="0" smtClean="0">
                <a:ea typeface="ＭＳ Ｐゴシック" pitchFamily="34" charset="-128"/>
              </a:rPr>
              <a:t>’</a:t>
            </a:r>
            <a:r>
              <a:rPr lang="en-US" dirty="0" smtClean="0">
                <a:ea typeface="ＭＳ Ｐゴシック" pitchFamily="34" charset="-128"/>
              </a:rPr>
              <a:t>s thinking can help you know when to adjust your tone of voice for reassurance, and to slow down your speaking and simplify your sentences to communicate effectively.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Summary</a:t>
            </a:r>
            <a:r>
              <a:rPr lang="en-US" altLang="en-US" dirty="0" smtClean="0">
                <a:ea typeface="+mj-ea"/>
              </a:rPr>
              <a:t> </a:t>
            </a:r>
          </a:p>
        </p:txBody>
      </p:sp>
      <p:sp>
        <p:nvSpPr>
          <p:cNvPr id="16387" name="Rectangle 5"/>
          <p:cNvSpPr>
            <a:spLocks noGrp="1" noChangeArrowheads="1"/>
          </p:cNvSpPr>
          <p:nvPr>
            <p:ph type="body" idx="1"/>
          </p:nvPr>
        </p:nvSpPr>
        <p:spPr/>
        <p:txBody>
          <a:bodyPr/>
          <a:lstStyle/>
          <a:p>
            <a:pPr eaLnBrk="1" hangingPunct="1"/>
            <a:r>
              <a:rPr lang="en-US" dirty="0" smtClean="0">
                <a:ea typeface="ＭＳ Ｐゴシック" pitchFamily="34" charset="-128"/>
              </a:rPr>
              <a:t>Do not lie to patients or fabricate answers to their questions when you honestly do not know the answer.</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r>
              <a:rPr lang="en-US" altLang="en-US" dirty="0" smtClean="0">
                <a:ea typeface="+mj-ea"/>
              </a:rPr>
              <a:t> </a:t>
            </a:r>
          </a:p>
        </p:txBody>
      </p:sp>
      <p:sp>
        <p:nvSpPr>
          <p:cNvPr id="4099" name="Rectangle 5"/>
          <p:cNvSpPr>
            <a:spLocks noGrp="1" noChangeArrowheads="1"/>
          </p:cNvSpPr>
          <p:nvPr>
            <p:ph type="body" idx="1"/>
          </p:nvPr>
        </p:nvSpPr>
        <p:spPr/>
        <p:txBody>
          <a:bodyPr/>
          <a:lstStyle/>
          <a:p>
            <a:pPr eaLnBrk="1" hangingPunct="1"/>
            <a:r>
              <a:rPr lang="en-US" dirty="0" smtClean="0">
                <a:ea typeface="ＭＳ Ｐゴシック" pitchFamily="34" charset="-128"/>
              </a:rPr>
              <a:t>Your BLS unit is dispatched to a home for an older woman who has fallen. You arrive on scene and are greeted by a hospice worker who found the patient in the bathtub. As you enter the bathroom, the 86-year-old patient is sitting in the bathtub without water; her back is resting on the faucet. She is pale and cold to the touch and complains of having hip and back pain and of being very cold.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5123" name="Rectangle 5"/>
          <p:cNvSpPr>
            <a:spLocks noGrp="1" noChangeArrowheads="1"/>
          </p:cNvSpPr>
          <p:nvPr>
            <p:ph type="body" idx="1"/>
          </p:nvPr>
        </p:nvSpPr>
        <p:spPr/>
        <p:txBody>
          <a:bodyPr/>
          <a:lstStyle/>
          <a:p>
            <a:pPr eaLnBrk="1" hangingPunct="1"/>
            <a:r>
              <a:rPr lang="en-US" dirty="0" smtClean="0">
                <a:ea typeface="ＭＳ Ｐゴシック" pitchFamily="34" charset="-128"/>
              </a:rPr>
              <a:t>She said she had gotten up around 3 AM to use the restroom, tripped, and fell into the bathtub. She worked herself into the current sitting position and couldn</a:t>
            </a:r>
            <a:r>
              <a:rPr lang="en-US" altLang="en-US" dirty="0" smtClean="0">
                <a:ea typeface="ＭＳ Ｐゴシック" pitchFamily="34" charset="-128"/>
              </a:rPr>
              <a:t>’</a:t>
            </a:r>
            <a:r>
              <a:rPr lang="en-US" dirty="0" smtClean="0">
                <a:ea typeface="ＭＳ Ｐゴシック" pitchFamily="34" charset="-128"/>
              </a:rPr>
              <a:t>t move after that. She rates her back pain an </a:t>
            </a:r>
            <a:r>
              <a:rPr lang="en-US" altLang="en-US" dirty="0" smtClean="0">
                <a:ea typeface="ＭＳ Ｐゴシック" pitchFamily="34" charset="-128"/>
              </a:rPr>
              <a:t>“</a:t>
            </a:r>
            <a:r>
              <a:rPr lang="en-US" dirty="0" smtClean="0">
                <a:ea typeface="ＭＳ Ｐゴシック" pitchFamily="34" charset="-128"/>
              </a:rPr>
              <a:t>8</a:t>
            </a:r>
            <a:r>
              <a:rPr lang="en-US" altLang="en-US" dirty="0" smtClean="0">
                <a:ea typeface="ＭＳ Ｐゴシック" pitchFamily="34" charset="-128"/>
              </a:rPr>
              <a:t>”</a:t>
            </a:r>
            <a:r>
              <a:rPr lang="en-US" dirty="0" smtClean="0">
                <a:ea typeface="ＭＳ Ｐゴシック" pitchFamily="34" charset="-128"/>
              </a:rPr>
              <a:t> and her hip pain a </a:t>
            </a:r>
            <a:r>
              <a:rPr lang="en-US" altLang="en-US" dirty="0" smtClean="0">
                <a:ea typeface="ＭＳ Ｐゴシック" pitchFamily="34" charset="-128"/>
              </a:rPr>
              <a:t>“</a:t>
            </a:r>
            <a:r>
              <a:rPr lang="en-US" dirty="0" smtClean="0">
                <a:ea typeface="ＭＳ Ｐゴシック" pitchFamily="34" charset="-128"/>
              </a:rPr>
              <a:t>10</a:t>
            </a:r>
            <a:r>
              <a:rPr lang="en-US" altLang="en-US" dirty="0" smtClean="0">
                <a:ea typeface="ＭＳ Ｐゴシック" pitchFamily="34" charset="-128"/>
              </a:rPr>
              <a:t>”</a:t>
            </a:r>
            <a:r>
              <a:rPr lang="en-US" dirty="0" smtClean="0">
                <a:ea typeface="ＭＳ Ｐゴシック" pitchFamily="34" charset="-128"/>
              </a:rPr>
              <a:t> of a scale of 1 to 10.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6147" name="Rectangle 5"/>
          <p:cNvSpPr>
            <a:spLocks noGrp="1" noChangeArrowheads="1"/>
          </p:cNvSpPr>
          <p:nvPr>
            <p:ph type="body" idx="1"/>
          </p:nvPr>
        </p:nvSpPr>
        <p:spPr/>
        <p:txBody>
          <a:bodyPr/>
          <a:lstStyle/>
          <a:p>
            <a:pPr eaLnBrk="1" hangingPunct="1"/>
            <a:r>
              <a:rPr lang="en-US" dirty="0" smtClean="0">
                <a:ea typeface="ＭＳ Ｐゴシック" pitchFamily="34" charset="-128"/>
              </a:rPr>
              <a:t>1.	 What are the primary reasons that a prearrival  radio report is given to the receiving hospital?</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2. Are there advantages/disadvantages to using a narrative-style patient care report rather than a </a:t>
            </a:r>
            <a:r>
              <a:rPr lang="en-US" altLang="en-US" dirty="0" smtClean="0">
                <a:ea typeface="ＭＳ Ｐゴシック" pitchFamily="34" charset="-128"/>
              </a:rPr>
              <a:t>“</a:t>
            </a:r>
            <a:r>
              <a:rPr lang="en-US" dirty="0" smtClean="0">
                <a:ea typeface="ＭＳ Ｐゴシック" pitchFamily="34" charset="-128"/>
              </a:rPr>
              <a:t>fill in the bubble</a:t>
            </a:r>
            <a:r>
              <a:rPr lang="en-US" altLang="en-US" dirty="0" smtClean="0">
                <a:ea typeface="ＭＳ Ｐゴシック" pitchFamily="34" charset="-128"/>
              </a:rPr>
              <a:t>” </a:t>
            </a:r>
            <a:r>
              <a:rPr lang="en-US" dirty="0" smtClean="0">
                <a:ea typeface="ＭＳ Ｐゴシック" pitchFamily="34" charset="-128"/>
              </a:rPr>
              <a:t>style format?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7171" name="Rectangle 5"/>
          <p:cNvSpPr>
            <a:spLocks noGrp="1" noChangeArrowheads="1"/>
          </p:cNvSpPr>
          <p:nvPr>
            <p:ph type="body" idx="1"/>
          </p:nvPr>
        </p:nvSpPr>
        <p:spPr/>
        <p:txBody>
          <a:bodyPr/>
          <a:lstStyle/>
          <a:p>
            <a:pPr eaLnBrk="1" hangingPunct="1"/>
            <a:r>
              <a:rPr lang="en-US" dirty="0" smtClean="0">
                <a:ea typeface="ＭＳ Ｐゴシック" pitchFamily="34" charset="-128"/>
              </a:rPr>
              <a:t>Many different forms of communication must be employed when working in the field. Your responsibility as the </a:t>
            </a:r>
            <a:r>
              <a:rPr lang="en-US" altLang="en-US" dirty="0" smtClean="0">
                <a:ea typeface="ＭＳ Ｐゴシック" pitchFamily="34" charset="-128"/>
              </a:rPr>
              <a:t>“</a:t>
            </a:r>
            <a:r>
              <a:rPr lang="en-US" dirty="0" smtClean="0">
                <a:ea typeface="ＭＳ Ｐゴシック" pitchFamily="34" charset="-128"/>
              </a:rPr>
              <a:t>sender</a:t>
            </a:r>
            <a:r>
              <a:rPr lang="en-US" altLang="en-US" dirty="0" smtClean="0">
                <a:ea typeface="ＭＳ Ｐゴシック" pitchFamily="34" charset="-128"/>
              </a:rPr>
              <a:t>”</a:t>
            </a:r>
            <a:r>
              <a:rPr lang="en-US" dirty="0" smtClean="0">
                <a:ea typeface="ＭＳ Ｐゴシック" pitchFamily="34" charset="-128"/>
              </a:rPr>
              <a:t> of information must take into consideration that many of those who receive information may have difficulty understanding your instructions and/or requests. The woman you are caring for has rated her pain.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8195" name="Rectangle 5"/>
          <p:cNvSpPr>
            <a:spLocks noGrp="1" noChangeArrowheads="1"/>
          </p:cNvSpPr>
          <p:nvPr>
            <p:ph type="body" idx="1"/>
          </p:nvPr>
        </p:nvSpPr>
        <p:spPr/>
        <p:txBody>
          <a:bodyPr/>
          <a:lstStyle/>
          <a:p>
            <a:pPr eaLnBrk="1" hangingPunct="1"/>
            <a:r>
              <a:rPr lang="en-US" dirty="0" smtClean="0">
                <a:ea typeface="ＭＳ Ｐゴシック" pitchFamily="34" charset="-128"/>
              </a:rPr>
              <a:t>3.	 In what ways do you anticipate that her pain and anxiety levels will affect her ability to comprehend or comply with your instructions?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4.	 What can you do to minimize the potential for miscommunication?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p>
        </p:txBody>
      </p:sp>
      <p:sp>
        <p:nvSpPr>
          <p:cNvPr id="9219" name="Rectangle 5"/>
          <p:cNvSpPr>
            <a:spLocks noGrp="1" noChangeArrowheads="1"/>
          </p:cNvSpPr>
          <p:nvPr>
            <p:ph type="body" idx="1"/>
          </p:nvPr>
        </p:nvSpPr>
        <p:spPr/>
        <p:txBody>
          <a:bodyPr/>
          <a:lstStyle/>
          <a:p>
            <a:pPr eaLnBrk="1" hangingPunct="1"/>
            <a:r>
              <a:rPr lang="en-US" dirty="0" smtClean="0">
                <a:ea typeface="ＭＳ Ｐゴシック" pitchFamily="34" charset="-128"/>
              </a:rPr>
              <a:t>You provide the following report to the hospital:</a:t>
            </a:r>
          </a:p>
          <a:p>
            <a:pPr eaLnBrk="1" hangingPunct="1"/>
            <a:r>
              <a:rPr lang="en-US" altLang="en-US" dirty="0" smtClean="0">
                <a:ea typeface="ＭＳ Ｐゴシック" pitchFamily="34" charset="-128"/>
              </a:rPr>
              <a:t>“</a:t>
            </a:r>
            <a:r>
              <a:rPr lang="en-US" dirty="0" smtClean="0">
                <a:ea typeface="ＭＳ Ｐゴシック" pitchFamily="34" charset="-128"/>
              </a:rPr>
              <a:t>Columbus Fire, Columbus Community Hospital. We are en route to your facility with an 86-year-old woman who fell into her bathtub at 3 this morning, where she remained until 10 this morning. Patient is conscious and alert and complains of being severely cold and of having hip pain and mid-back pain where she was leaning back on the faucet in the bathtub.</a:t>
            </a:r>
            <a:r>
              <a:rPr lang="en-US" altLang="en-US" dirty="0" smtClean="0">
                <a:ea typeface="ＭＳ Ｐゴシック" pitchFamily="34" charset="-128"/>
              </a:rPr>
              <a:t>”</a:t>
            </a:r>
            <a:r>
              <a:rPr lang="en-US" dirty="0" smtClean="0">
                <a:ea typeface="ＭＳ Ｐゴシック" pitchFamily="34" charset="-128"/>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p>
        </p:txBody>
      </p:sp>
      <p:sp>
        <p:nvSpPr>
          <p:cNvPr id="10243" name="Rectangle 5"/>
          <p:cNvSpPr>
            <a:spLocks noGrp="1" noChangeArrowheads="1"/>
          </p:cNvSpPr>
          <p:nvPr>
            <p:ph type="body" idx="1"/>
          </p:nvPr>
        </p:nvSpPr>
        <p:spPr/>
        <p:txBody>
          <a:bodyPr/>
          <a:lstStyle/>
          <a:p>
            <a:pPr eaLnBrk="1" hangingPunct="1"/>
            <a:r>
              <a:rPr lang="en-US" altLang="en-US" dirty="0" smtClean="0">
                <a:ea typeface="ＭＳ Ｐゴシック" pitchFamily="34" charset="-128"/>
              </a:rPr>
              <a:t>“</a:t>
            </a:r>
            <a:r>
              <a:rPr lang="en-US" dirty="0" smtClean="0">
                <a:ea typeface="ＭＳ Ｐゴシック" pitchFamily="34" charset="-128"/>
              </a:rPr>
              <a:t>The patient is alert and oriented; her skin is pale and cold to the touch. We noted crepitus in the pelvic girdle. Her blood pressure is 112 over 84, pulse is 72, and respirations 14. We have immobilized her onto a backboard. She still has pulse, motor, and sensory function distally in all four extremities. She has a history of diabetes. Our ETA is 10 minutes. Do you have any questions or orders for us?</a:t>
            </a:r>
            <a:r>
              <a:rPr lang="en-US" altLang="en-US" dirty="0" smtClean="0">
                <a:ea typeface="ＭＳ Ｐゴシック" pitchFamily="34" charset="-128"/>
              </a:rPr>
              <a:t>”</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p>
        </p:txBody>
      </p:sp>
      <p:sp>
        <p:nvSpPr>
          <p:cNvPr id="11267" name="Rectangle 5"/>
          <p:cNvSpPr>
            <a:spLocks noGrp="1" noChangeArrowheads="1"/>
          </p:cNvSpPr>
          <p:nvPr>
            <p:ph type="body" idx="1"/>
          </p:nvPr>
        </p:nvSpPr>
        <p:spPr/>
        <p:txBody>
          <a:bodyPr/>
          <a:lstStyle/>
          <a:p>
            <a:pPr eaLnBrk="1" hangingPunct="1"/>
            <a:r>
              <a:rPr lang="en-US" dirty="0" smtClean="0">
                <a:ea typeface="ＭＳ Ｐゴシック" pitchFamily="34" charset="-128"/>
              </a:rPr>
              <a:t>5. What questions do you anticipate emergency department personnel to ask?</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6.	With the patient</a:t>
            </a:r>
            <a:r>
              <a:rPr lang="en-US" altLang="en-US" dirty="0" smtClean="0">
                <a:ea typeface="ＭＳ Ｐゴシック" pitchFamily="34" charset="-128"/>
              </a:rPr>
              <a:t>’</a:t>
            </a:r>
            <a:r>
              <a:rPr lang="en-US" dirty="0" smtClean="0">
                <a:ea typeface="ＭＳ Ｐゴシック" pitchFamily="34" charset="-128"/>
              </a:rPr>
              <a:t>s history of diabetes, what else might play a role in your care? How does this disease affect the patient</a:t>
            </a:r>
            <a:r>
              <a:rPr lang="en-US" altLang="en-US" dirty="0" smtClean="0">
                <a:ea typeface="ＭＳ Ｐゴシック" pitchFamily="34" charset="-128"/>
              </a:rPr>
              <a:t>’</a:t>
            </a:r>
            <a:r>
              <a:rPr lang="en-US" dirty="0" smtClean="0">
                <a:ea typeface="ＭＳ Ｐゴシック" pitchFamily="34" charset="-128"/>
              </a:rPr>
              <a:t>s perception of pain?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TotalTime>
  <Words>1357</Words>
  <Application>Microsoft Office PowerPoint</Application>
  <PresentationFormat>On-screen Show (4:3)</PresentationFormat>
  <Paragraphs>100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Part 1 </vt:lpstr>
      <vt:lpstr>Part 1</vt:lpstr>
      <vt:lpstr>Part 1</vt:lpstr>
      <vt:lpstr>Part 2</vt:lpstr>
      <vt:lpstr>Part 2</vt:lpstr>
      <vt:lpstr>Part 3</vt:lpstr>
      <vt:lpstr>Part 3</vt:lpstr>
      <vt:lpstr>Part 3</vt:lpstr>
      <vt:lpstr>Part 4</vt:lpstr>
      <vt:lpstr>Part 4</vt:lpstr>
      <vt:lpstr>Part 4</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Deforge-Kling</dc:creator>
  <cp:lastModifiedBy>Jennifer Deforge-Kling</cp:lastModifiedBy>
  <cp:revision>62</cp:revision>
  <cp:lastPrinted>2009-04-22T19:24:48Z</cp:lastPrinted>
  <dcterms:created xsi:type="dcterms:W3CDTF">2009-04-22T19:24:48Z</dcterms:created>
  <dcterms:modified xsi:type="dcterms:W3CDTF">2016-06-07T19:51:39Z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