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Override5.xml" ContentType="application/vnd.openxmlformats-officedocument.themeOverride+xml"/>
  <Override PartName="/ppt/notesSlides/notesSlide72.xml" ContentType="application/vnd.openxmlformats-officedocument.presentationml.notesSlide+xml"/>
  <Override PartName="/ppt/theme/themeOverride6.xml" ContentType="application/vnd.openxmlformats-officedocument.themeOverride+xml"/>
  <Override PartName="/ppt/notesSlides/notesSlide73.xml" ContentType="application/vnd.openxmlformats-officedocument.presentationml.notesSlide+xml"/>
  <Override PartName="/ppt/theme/themeOverride7.xml" ContentType="application/vnd.openxmlformats-officedocument.themeOverride+xml"/>
  <Override PartName="/ppt/notesSlides/notesSlide74.xml" ContentType="application/vnd.openxmlformats-officedocument.presentationml.notesSlide+xml"/>
  <Override PartName="/ppt/theme/themeOverride8.xml" ContentType="application/vnd.openxmlformats-officedocument.themeOverride+xml"/>
  <Override PartName="/ppt/notesSlides/notesSlide75.xml" ContentType="application/vnd.openxmlformats-officedocument.presentationml.notesSlide+xml"/>
  <Override PartName="/ppt/theme/themeOverride9.xml" ContentType="application/vnd.openxmlformats-officedocument.themeOverride+xml"/>
  <Override PartName="/ppt/notesSlides/notesSlide76.xml" ContentType="application/vnd.openxmlformats-officedocument.presentationml.notesSlide+xml"/>
  <Override PartName="/ppt/theme/themeOverride10.xml" ContentType="application/vnd.openxmlformats-officedocument.themeOverride+xml"/>
  <Override PartName="/ppt/notesSlides/notesSlide77.xml" ContentType="application/vnd.openxmlformats-officedocument.presentationml.notesSlide+xml"/>
  <Override PartName="/ppt/theme/themeOverride11.xml" ContentType="application/vnd.openxmlformats-officedocument.themeOverride+xml"/>
  <Override PartName="/ppt/notesSlides/notesSlide78.xml" ContentType="application/vnd.openxmlformats-officedocument.presentationml.notesSlide+xml"/>
  <Override PartName="/ppt/theme/themeOverride12.xml" ContentType="application/vnd.openxmlformats-officedocument.themeOverride+xml"/>
  <Override PartName="/ppt/notesSlides/notesSlide79.xml" ContentType="application/vnd.openxmlformats-officedocument.presentationml.notesSlide+xml"/>
  <Override PartName="/ppt/theme/themeOverride13.xml" ContentType="application/vnd.openxmlformats-officedocument.themeOverride+xml"/>
  <Override PartName="/ppt/notesSlides/notesSlide80.xml" ContentType="application/vnd.openxmlformats-officedocument.presentationml.notesSlide+xml"/>
  <Override PartName="/ppt/theme/themeOverride14.xml" ContentType="application/vnd.openxmlformats-officedocument.themeOverride+xml"/>
  <Override PartName="/ppt/notesSlides/notesSlide81.xml" ContentType="application/vnd.openxmlformats-officedocument.presentationml.notesSlide+xml"/>
  <Override PartName="/ppt/theme/themeOverride15.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24"/>
  </p:notesMasterIdLst>
  <p:handoutMasterIdLst>
    <p:handoutMasterId r:id="rId125"/>
  </p:handoutMasterIdLst>
  <p:sldIdLst>
    <p:sldId id="278" r:id="rId2"/>
    <p:sldId id="387" r:id="rId3"/>
    <p:sldId id="261" r:id="rId4"/>
    <p:sldId id="333" r:id="rId5"/>
    <p:sldId id="334" r:id="rId6"/>
    <p:sldId id="279" r:id="rId7"/>
    <p:sldId id="284" r:id="rId8"/>
    <p:sldId id="355" r:id="rId9"/>
    <p:sldId id="356" r:id="rId10"/>
    <p:sldId id="285" r:id="rId11"/>
    <p:sldId id="357" r:id="rId12"/>
    <p:sldId id="286" r:id="rId13"/>
    <p:sldId id="287" r:id="rId14"/>
    <p:sldId id="288" r:id="rId15"/>
    <p:sldId id="358" r:id="rId16"/>
    <p:sldId id="289" r:id="rId17"/>
    <p:sldId id="474" r:id="rId18"/>
    <p:sldId id="341" r:id="rId19"/>
    <p:sldId id="291" r:id="rId20"/>
    <p:sldId id="359" r:id="rId21"/>
    <p:sldId id="388" r:id="rId22"/>
    <p:sldId id="360" r:id="rId23"/>
    <p:sldId id="449" r:id="rId24"/>
    <p:sldId id="450" r:id="rId25"/>
    <p:sldId id="361" r:id="rId26"/>
    <p:sldId id="362" r:id="rId27"/>
    <p:sldId id="293" r:id="rId28"/>
    <p:sldId id="364" r:id="rId29"/>
    <p:sldId id="472" r:id="rId30"/>
    <p:sldId id="473" r:id="rId31"/>
    <p:sldId id="366" r:id="rId32"/>
    <p:sldId id="295" r:id="rId33"/>
    <p:sldId id="367" r:id="rId34"/>
    <p:sldId id="368" r:id="rId35"/>
    <p:sldId id="369" r:id="rId36"/>
    <p:sldId id="297" r:id="rId37"/>
    <p:sldId id="372" r:id="rId38"/>
    <p:sldId id="373" r:id="rId39"/>
    <p:sldId id="298" r:id="rId40"/>
    <p:sldId id="374" r:id="rId41"/>
    <p:sldId id="375" r:id="rId42"/>
    <p:sldId id="376" r:id="rId43"/>
    <p:sldId id="475" r:id="rId44"/>
    <p:sldId id="377" r:id="rId45"/>
    <p:sldId id="378" r:id="rId46"/>
    <p:sldId id="482" r:id="rId47"/>
    <p:sldId id="301" r:id="rId48"/>
    <p:sldId id="380" r:id="rId49"/>
    <p:sldId id="390" r:id="rId50"/>
    <p:sldId id="454" r:id="rId51"/>
    <p:sldId id="303" r:id="rId52"/>
    <p:sldId id="381" r:id="rId53"/>
    <p:sldId id="476" r:id="rId54"/>
    <p:sldId id="305" r:id="rId55"/>
    <p:sldId id="457" r:id="rId56"/>
    <p:sldId id="307" r:id="rId57"/>
    <p:sldId id="308" r:id="rId58"/>
    <p:sldId id="310" r:id="rId59"/>
    <p:sldId id="311" r:id="rId60"/>
    <p:sldId id="312" r:id="rId61"/>
    <p:sldId id="384" r:id="rId62"/>
    <p:sldId id="314" r:id="rId63"/>
    <p:sldId id="343" r:id="rId64"/>
    <p:sldId id="315" r:id="rId65"/>
    <p:sldId id="316" r:id="rId66"/>
    <p:sldId id="317" r:id="rId67"/>
    <p:sldId id="385" r:id="rId68"/>
    <p:sldId id="319" r:id="rId69"/>
    <p:sldId id="320" r:id="rId70"/>
    <p:sldId id="469" r:id="rId71"/>
    <p:sldId id="322" r:id="rId72"/>
    <p:sldId id="458" r:id="rId73"/>
    <p:sldId id="459" r:id="rId74"/>
    <p:sldId id="460" r:id="rId75"/>
    <p:sldId id="470" r:id="rId76"/>
    <p:sldId id="461" r:id="rId77"/>
    <p:sldId id="464" r:id="rId78"/>
    <p:sldId id="479" r:id="rId79"/>
    <p:sldId id="480" r:id="rId80"/>
    <p:sldId id="481" r:id="rId81"/>
    <p:sldId id="465" r:id="rId82"/>
    <p:sldId id="466" r:id="rId83"/>
    <p:sldId id="323" r:id="rId84"/>
    <p:sldId id="386" r:id="rId85"/>
    <p:sldId id="437" r:id="rId86"/>
    <p:sldId id="438" r:id="rId87"/>
    <p:sldId id="439" r:id="rId88"/>
    <p:sldId id="440" r:id="rId89"/>
    <p:sldId id="421" r:id="rId90"/>
    <p:sldId id="422" r:id="rId91"/>
    <p:sldId id="423" r:id="rId92"/>
    <p:sldId id="441" r:id="rId93"/>
    <p:sldId id="424" r:id="rId94"/>
    <p:sldId id="425" r:id="rId95"/>
    <p:sldId id="430" r:id="rId96"/>
    <p:sldId id="442" r:id="rId97"/>
    <p:sldId id="427" r:id="rId98"/>
    <p:sldId id="428" r:id="rId99"/>
    <p:sldId id="429" r:id="rId100"/>
    <p:sldId id="431" r:id="rId101"/>
    <p:sldId id="432" r:id="rId102"/>
    <p:sldId id="433" r:id="rId103"/>
    <p:sldId id="443" r:id="rId104"/>
    <p:sldId id="392" r:id="rId105"/>
    <p:sldId id="393" r:id="rId106"/>
    <p:sldId id="394" r:id="rId107"/>
    <p:sldId id="445" r:id="rId108"/>
    <p:sldId id="399" r:id="rId109"/>
    <p:sldId id="400" r:id="rId110"/>
    <p:sldId id="401" r:id="rId111"/>
    <p:sldId id="471" r:id="rId112"/>
    <p:sldId id="434" r:id="rId113"/>
    <p:sldId id="435" r:id="rId114"/>
    <p:sldId id="436" r:id="rId115"/>
    <p:sldId id="446" r:id="rId116"/>
    <p:sldId id="402" r:id="rId117"/>
    <p:sldId id="403" r:id="rId118"/>
    <p:sldId id="404" r:id="rId119"/>
    <p:sldId id="409" r:id="rId120"/>
    <p:sldId id="410" r:id="rId121"/>
    <p:sldId id="411" r:id="rId122"/>
    <p:sldId id="444" r:id="rId123"/>
  </p:sldIdLst>
  <p:sldSz cx="9144000" cy="6858000" type="screen4x3"/>
  <p:notesSz cx="7010400" cy="93726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432">
          <p15:clr>
            <a:srgbClr val="A4A3A4"/>
          </p15:clr>
        </p15:guide>
        <p15:guide id="5" pos="5328">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FFFFFF"/>
    <a:srgbClr val="C4161C"/>
    <a:srgbClr val="00652E"/>
    <a:srgbClr val="2B87A6"/>
    <a:srgbClr val="4D207A"/>
    <a:srgbClr val="00256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240" autoAdjust="0"/>
  </p:normalViewPr>
  <p:slideViewPr>
    <p:cSldViewPr>
      <p:cViewPr>
        <p:scale>
          <a:sx n="50" d="100"/>
          <a:sy n="50" d="100"/>
        </p:scale>
        <p:origin x="3400" y="1064"/>
      </p:cViewPr>
      <p:guideLst>
        <p:guide orient="horz" pos="2160"/>
        <p:guide orient="horz" pos="912"/>
        <p:guide orient="horz" pos="3936"/>
        <p:guide pos="432"/>
        <p:guide pos="5328"/>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84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971925" y="0"/>
            <a:ext cx="3038475" cy="46831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904288"/>
            <a:ext cx="3038475" cy="46831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1925" y="8904288"/>
            <a:ext cx="3038475" cy="46831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a:defRPr sz="1200"/>
            </a:lvl1pPr>
          </a:lstStyle>
          <a:p>
            <a:fld id="{2CE6A426-2DE1-AA45-AE48-686EB495C321}" type="slidenum">
              <a:rPr lang="en-US" altLang="en-US"/>
              <a:pPr/>
              <a:t>‹#›</a:t>
            </a:fld>
            <a:endParaRPr lang="en-US" altLang="en-US"/>
          </a:p>
        </p:txBody>
      </p:sp>
    </p:spTree>
    <p:extLst>
      <p:ext uri="{BB962C8B-B14F-4D97-AF65-F5344CB8AC3E}">
        <p14:creationId xmlns:p14="http://schemas.microsoft.com/office/powerpoint/2010/main" val="70999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71925" y="0"/>
            <a:ext cx="3038475" cy="46831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129028" name="Rectangle 4"/>
          <p:cNvSpPr>
            <a:spLocks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35038" y="4451350"/>
            <a:ext cx="5140325" cy="421798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904288"/>
            <a:ext cx="3038475" cy="46831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1925" y="8904288"/>
            <a:ext cx="3038475" cy="46831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a:defRPr sz="1200"/>
            </a:lvl1pPr>
          </a:lstStyle>
          <a:p>
            <a:fld id="{0390112F-8B0C-CC46-B518-348694495619}" type="slidenum">
              <a:rPr lang="en-US" altLang="en-US"/>
              <a:pPr/>
              <a:t>‹#›</a:t>
            </a:fld>
            <a:endParaRPr lang="en-US" altLang="en-US"/>
          </a:p>
        </p:txBody>
      </p:sp>
    </p:spTree>
    <p:extLst>
      <p:ext uri="{BB962C8B-B14F-4D97-AF65-F5344CB8AC3E}">
        <p14:creationId xmlns:p14="http://schemas.microsoft.com/office/powerpoint/2010/main" val="824562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ChangeArrowheads="1" noTextEdit="1"/>
          </p:cNvSpPr>
          <p:nvPr>
            <p:ph type="sldImg"/>
          </p:nvPr>
        </p:nvSpPr>
        <p:spPr>
          <a:ln/>
        </p:spPr>
      </p:sp>
      <p:sp>
        <p:nvSpPr>
          <p:cNvPr id="1300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4: Communications and Documentation</a:t>
            </a:r>
          </a:p>
        </p:txBody>
      </p:sp>
    </p:spTree>
    <p:extLst>
      <p:ext uri="{BB962C8B-B14F-4D97-AF65-F5344CB8AC3E}">
        <p14:creationId xmlns:p14="http://schemas.microsoft.com/office/powerpoint/2010/main" val="150082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Therapeutic Communication</a:t>
            </a:r>
          </a:p>
          <a:p>
            <a:r>
              <a:rPr lang="en-US" altLang="en-US">
                <a:latin typeface="Times New Roman" charset="0"/>
                <a:ea typeface="MS PGothic" charset="-128"/>
              </a:rPr>
              <a:t>A. Therapeutic communication uses various communication techniques and strategies.</a:t>
            </a:r>
          </a:p>
          <a:p>
            <a:r>
              <a:rPr lang="en-US" altLang="en-US">
                <a:latin typeface="Times New Roman" charset="0"/>
                <a:ea typeface="MS PGothic" charset="-128"/>
              </a:rPr>
              <a:t>	1. Both verbal and nonverbal</a:t>
            </a:r>
          </a:p>
          <a:p>
            <a:r>
              <a:rPr lang="en-US" altLang="en-US">
                <a:latin typeface="Times New Roman" charset="0"/>
                <a:ea typeface="MS PGothic" charset="-128"/>
              </a:rPr>
              <a:t>	2. Encourages patients to express how they feel and achieves a positive relationship with each patient</a:t>
            </a:r>
          </a:p>
          <a:p>
            <a:endParaRPr lang="en-US" altLang="en-US">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DEBC07-A132-8848-BAFE-04129950043B}" type="slidenum">
              <a:rPr lang="en-US" altLang="en-US" sz="1200"/>
              <a:pPr eaLnBrk="1" hangingPunct="1"/>
              <a:t>10</a:t>
            </a:fld>
            <a:endParaRPr lang="en-US" altLang="en-US" sz="1200"/>
          </a:p>
        </p:txBody>
      </p:sp>
    </p:spTree>
    <p:extLst>
      <p:ext uri="{BB962C8B-B14F-4D97-AF65-F5344CB8AC3E}">
        <p14:creationId xmlns:p14="http://schemas.microsoft.com/office/powerpoint/2010/main" val="115370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The Shannon-Weaver communication model was developed to assist in the mathematical theory of communication for Bell Telephone Labs in the late 1940s. This model remains a valuable tool in understanding human communications:</a:t>
            </a:r>
          </a:p>
          <a:p>
            <a:r>
              <a:rPr lang="en-US" altLang="en-US">
                <a:latin typeface="Times New Roman" charset="0"/>
                <a:ea typeface="MS PGothic" charset="-128"/>
              </a:rPr>
              <a:t>	1. Sender takes a thought</a:t>
            </a:r>
          </a:p>
          <a:p>
            <a:r>
              <a:rPr lang="en-US" altLang="en-US">
                <a:latin typeface="Times New Roman" charset="0"/>
                <a:ea typeface="MS PGothic" charset="-128"/>
              </a:rPr>
              <a:t>	2. Encodes it into a message</a:t>
            </a:r>
          </a:p>
          <a:p>
            <a:r>
              <a:rPr lang="en-US" altLang="en-US">
                <a:latin typeface="Times New Roman" charset="0"/>
                <a:ea typeface="MS PGothic" charset="-128"/>
              </a:rPr>
              <a:t>	3. Sends the message to the receiver</a:t>
            </a:r>
          </a:p>
          <a:p>
            <a:r>
              <a:rPr lang="en-US" altLang="en-US">
                <a:latin typeface="Times New Roman" charset="0"/>
                <a:ea typeface="MS PGothic" charset="-128"/>
              </a:rPr>
              <a:t>	4. Receiver decodes the message</a:t>
            </a:r>
          </a:p>
          <a:p>
            <a:r>
              <a:rPr lang="en-US" altLang="en-US">
                <a:latin typeface="Times New Roman" charset="0"/>
                <a:ea typeface="MS PGothic" charset="-128"/>
              </a:rPr>
              <a:t>	5. Sends feedback to the sender</a:t>
            </a:r>
          </a:p>
          <a:p>
            <a:endParaRPr lang="en-US" altLang="en-US">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1C3BE0-5EE7-354D-ACD6-045D781FB1E9}" type="slidenum">
              <a:rPr lang="en-US" altLang="en-US" sz="1200"/>
              <a:pPr eaLnBrk="1" hangingPunct="1"/>
              <a:t>11</a:t>
            </a:fld>
            <a:endParaRPr lang="en-US" altLang="en-US" sz="1200"/>
          </a:p>
        </p:txBody>
      </p:sp>
    </p:spTree>
    <p:extLst>
      <p:ext uri="{BB962C8B-B14F-4D97-AF65-F5344CB8AC3E}">
        <p14:creationId xmlns:p14="http://schemas.microsoft.com/office/powerpoint/2010/main" val="71321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screen illustrates how the Shannon-Weaver communication model works.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0A7FA9-4C5C-BF4C-B998-8B855F51FE7D}" type="slidenum">
              <a:rPr lang="en-US" altLang="en-US" sz="1200"/>
              <a:pPr eaLnBrk="1" hangingPunct="1"/>
              <a:t>12</a:t>
            </a:fld>
            <a:endParaRPr lang="en-US" altLang="en-US" sz="1200"/>
          </a:p>
        </p:txBody>
      </p:sp>
    </p:spTree>
    <p:extLst>
      <p:ext uri="{BB962C8B-B14F-4D97-AF65-F5344CB8AC3E}">
        <p14:creationId xmlns:p14="http://schemas.microsoft.com/office/powerpoint/2010/main" val="185909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screen lists the factors and strategies to consider during communication.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F54B50-C39D-1E41-930F-24B17DCFE7E6}" type="slidenum">
              <a:rPr lang="en-US" altLang="en-US" sz="1200"/>
              <a:pPr eaLnBrk="1" hangingPunct="1"/>
              <a:t>13</a:t>
            </a:fld>
            <a:endParaRPr lang="en-US" altLang="en-US" sz="1200"/>
          </a:p>
        </p:txBody>
      </p:sp>
    </p:spTree>
    <p:extLst>
      <p:ext uri="{BB962C8B-B14F-4D97-AF65-F5344CB8AC3E}">
        <p14:creationId xmlns:p14="http://schemas.microsoft.com/office/powerpoint/2010/main" val="205287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Age, culture, and personal experience</a:t>
            </a:r>
          </a:p>
          <a:p>
            <a:r>
              <a:rPr lang="en-US" altLang="en-US">
                <a:latin typeface="Times New Roman" charset="0"/>
                <a:ea typeface="MS PGothic" charset="-128"/>
              </a:rPr>
              <a:t>	1. Shape how a person communicates</a:t>
            </a:r>
          </a:p>
          <a:p>
            <a:r>
              <a:rPr lang="en-US" altLang="en-US">
                <a:latin typeface="Times New Roman" charset="0"/>
                <a:ea typeface="MS PGothic" charset="-128"/>
              </a:rPr>
              <a:t>	2. Body language and eye contact are greatly affected by culture.</a:t>
            </a:r>
          </a:p>
          <a:p>
            <a:r>
              <a:rPr lang="en-US" altLang="en-US">
                <a:latin typeface="Times New Roman" charset="0"/>
                <a:ea typeface="MS PGothic" charset="-128"/>
              </a:rPr>
              <a:t>		a. In some cultures, direct eye contact is impolite.</a:t>
            </a:r>
          </a:p>
          <a:p>
            <a:r>
              <a:rPr lang="en-US" altLang="en-US">
                <a:latin typeface="Times New Roman" charset="0"/>
                <a:ea typeface="MS PGothic" charset="-128"/>
              </a:rPr>
              <a:t>		b. In other cultures, it is impolite to look away while speaking.</a:t>
            </a:r>
          </a:p>
          <a:p>
            <a:endParaRPr lang="en-US" altLang="en-US">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D10CDA-7451-934E-8C27-3BD8AA56E339}" type="slidenum">
              <a:rPr lang="en-US" altLang="en-US" sz="1200"/>
              <a:pPr eaLnBrk="1" hangingPunct="1"/>
              <a:t>14</a:t>
            </a:fld>
            <a:endParaRPr lang="en-US" altLang="en-US" sz="1200"/>
          </a:p>
        </p:txBody>
      </p:sp>
    </p:spTree>
    <p:extLst>
      <p:ext uri="{BB962C8B-B14F-4D97-AF65-F5344CB8AC3E}">
        <p14:creationId xmlns:p14="http://schemas.microsoft.com/office/powerpoint/2010/main" val="118825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Tone, pace, and volume of the language</a:t>
            </a:r>
          </a:p>
          <a:p>
            <a:r>
              <a:rPr lang="en-US" altLang="en-US">
                <a:latin typeface="Times New Roman" charset="0"/>
                <a:ea typeface="MS PGothic" charset="-128"/>
              </a:rPr>
              <a:t>	a. Offer clues about the mood of the person communicating</a:t>
            </a:r>
          </a:p>
          <a:p>
            <a:r>
              <a:rPr lang="en-US" altLang="en-US">
                <a:latin typeface="Times New Roman" charset="0"/>
                <a:ea typeface="MS PGothic" charset="-128"/>
              </a:rPr>
              <a:t>	b. Provide insight into the perceived importance of the message</a:t>
            </a:r>
          </a:p>
          <a:p>
            <a:r>
              <a:rPr lang="en-US" altLang="en-US">
                <a:latin typeface="Times New Roman" charset="0"/>
                <a:ea typeface="MS PGothic" charset="-128"/>
              </a:rPr>
              <a:t>4. Ethnocentrism: considering your own cultural values more important than those of others</a:t>
            </a:r>
          </a:p>
          <a:p>
            <a:r>
              <a:rPr lang="en-US" altLang="en-US">
                <a:latin typeface="Times New Roman" charset="0"/>
                <a:ea typeface="MS PGothic" charset="-128"/>
              </a:rPr>
              <a:t>	a. People tend to translate messages they receive using their own worldview.</a:t>
            </a:r>
          </a:p>
          <a:p>
            <a:r>
              <a:rPr lang="en-US" altLang="en-US">
                <a:latin typeface="Times New Roman" charset="0"/>
                <a:ea typeface="MS PGothic" charset="-128"/>
              </a:rPr>
              <a:t>5. Cultural imposition: forcing your values onto others</a:t>
            </a:r>
          </a:p>
          <a:p>
            <a:r>
              <a:rPr lang="en-US" altLang="en-US">
                <a:latin typeface="Times New Roman" charset="0"/>
                <a:ea typeface="MS PGothic" charset="-128"/>
              </a:rPr>
              <a:t>	a. Health care providers may consciously or subconsciously force their cultural values onto their patients because they believe their values are better.</a:t>
            </a:r>
          </a:p>
          <a:p>
            <a:endParaRPr lang="en-US" altLang="en-US">
              <a:latin typeface="Times New Roman" charset="0"/>
              <a:ea typeface="MS PGothic" charset="-128"/>
            </a:endParaRPr>
          </a:p>
        </p:txBody>
      </p:sp>
    </p:spTree>
    <p:extLst>
      <p:ext uri="{BB962C8B-B14F-4D97-AF65-F5344CB8AC3E}">
        <p14:creationId xmlns:p14="http://schemas.microsoft.com/office/powerpoint/2010/main" val="155977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Nonverbal communication</a:t>
            </a:r>
          </a:p>
          <a:p>
            <a:r>
              <a:rPr lang="en-US" altLang="en-US">
                <a:latin typeface="Times New Roman" charset="0"/>
                <a:ea typeface="MS PGothic" charset="-128"/>
              </a:rPr>
              <a:t>	1. Body language provides more information than words alone.</a:t>
            </a:r>
          </a:p>
          <a:p>
            <a:r>
              <a:rPr lang="en-US" altLang="en-US">
                <a:latin typeface="Times New Roman" charset="0"/>
                <a:ea typeface="MS PGothic" charset="-128"/>
              </a:rPr>
              <a:t>		a. Even without exchanging any words, you should be able to tell the mood of your patient.</a:t>
            </a:r>
          </a:p>
          <a:p>
            <a:r>
              <a:rPr lang="en-US" altLang="en-US">
                <a:latin typeface="Times New Roman" charset="0"/>
                <a:ea typeface="MS PGothic" charset="-128"/>
              </a:rPr>
              <a:t>E. Facial expressions, body language, and eye contact</a:t>
            </a:r>
          </a:p>
          <a:p>
            <a:r>
              <a:rPr lang="en-US" altLang="en-US">
                <a:latin typeface="Times New Roman" charset="0"/>
                <a:ea typeface="MS PGothic" charset="-128"/>
              </a:rPr>
              <a:t>	1. Eye contact and body language are powerful communication tools.</a:t>
            </a:r>
          </a:p>
          <a:p>
            <a:r>
              <a:rPr lang="en-US" altLang="en-US">
                <a:latin typeface="Times New Roman" charset="0"/>
                <a:ea typeface="MS PGothic" charset="-128"/>
              </a:rPr>
              <a:t>	2. Pay attention to body language—both your own and that of your patients.</a:t>
            </a:r>
          </a:p>
          <a:p>
            <a:r>
              <a:rPr lang="en-US" altLang="en-US">
                <a:latin typeface="Times New Roman" charset="0"/>
                <a:ea typeface="MS PGothic" charset="-128"/>
              </a:rPr>
              <a:t>	3. Physical cues will help you and your patient to truly understand the message being sent.</a:t>
            </a:r>
          </a:p>
          <a:p>
            <a:endParaRPr lang="en-US" altLang="en-US">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4F0A7F-8093-7341-B643-0E97D5143FB4}" type="slidenum">
              <a:rPr lang="en-US" altLang="en-US" sz="1200"/>
              <a:pPr eaLnBrk="1" hangingPunct="1"/>
              <a:t>16</a:t>
            </a:fld>
            <a:endParaRPr lang="en-US" altLang="en-US" sz="1200"/>
          </a:p>
        </p:txBody>
      </p:sp>
    </p:spTree>
    <p:extLst>
      <p:ext uri="{BB962C8B-B14F-4D97-AF65-F5344CB8AC3E}">
        <p14:creationId xmlns:p14="http://schemas.microsoft.com/office/powerpoint/2010/main" val="752671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When you are treating a potentially hostile patient, it is important that you understand and be aware of your own body language. Stay calm and try to defuse the situation:</a:t>
            </a:r>
          </a:p>
          <a:p>
            <a:r>
              <a:rPr lang="en-US" altLang="en-US">
                <a:latin typeface="Times New Roman" charset="0"/>
                <a:ea typeface="MS PGothic" charset="-128"/>
              </a:rPr>
              <a:t>	a. Assess the safety of the scene.</a:t>
            </a:r>
          </a:p>
          <a:p>
            <a:r>
              <a:rPr lang="en-US" altLang="en-US">
                <a:latin typeface="Times New Roman" charset="0"/>
                <a:ea typeface="MS PGothic" charset="-128"/>
              </a:rPr>
              <a:t>	b. Do not assume an aggressive posture.</a:t>
            </a:r>
          </a:p>
          <a:p>
            <a:r>
              <a:rPr lang="en-US" altLang="en-US">
                <a:latin typeface="Times New Roman" charset="0"/>
                <a:ea typeface="MS PGothic" charset="-128"/>
              </a:rPr>
              <a:t>	c. Make good eye contact, but do not stare.</a:t>
            </a:r>
          </a:p>
          <a:p>
            <a:r>
              <a:rPr lang="en-US" altLang="en-US">
                <a:latin typeface="Times New Roman" charset="0"/>
                <a:ea typeface="MS PGothic" charset="-128"/>
              </a:rPr>
              <a:t>	d. Speak calmly, confidently, and slowly.</a:t>
            </a:r>
          </a:p>
          <a:p>
            <a:r>
              <a:rPr lang="en-US" altLang="en-US">
                <a:latin typeface="Times New Roman" charset="0"/>
                <a:ea typeface="MS PGothic" charset="-128"/>
              </a:rPr>
              <a:t>	e. Never threaten the patient, either verbally or physically.</a:t>
            </a:r>
          </a:p>
          <a:p>
            <a:endParaRPr lang="en-US" altLang="en-US">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232A92-2583-0040-9BDE-972EB03A0A55}" type="slidenum">
              <a:rPr lang="en-US" altLang="en-US" sz="1200"/>
              <a:pPr eaLnBrk="1" hangingPunct="1"/>
              <a:t>17</a:t>
            </a:fld>
            <a:endParaRPr lang="en-US" altLang="en-US" sz="1200"/>
          </a:p>
        </p:txBody>
      </p:sp>
    </p:spTree>
    <p:extLst>
      <p:ext uri="{BB962C8B-B14F-4D97-AF65-F5344CB8AC3E}">
        <p14:creationId xmlns:p14="http://schemas.microsoft.com/office/powerpoint/2010/main" val="1467001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Physical factors</a:t>
            </a:r>
          </a:p>
          <a:p>
            <a:r>
              <a:rPr lang="en-US" altLang="en-US">
                <a:latin typeface="Times New Roman" charset="0"/>
                <a:ea typeface="MS PGothic" charset="-128"/>
              </a:rPr>
              <a:t>	1. Noise: anything that dampens or obscures true meaning of message</a:t>
            </a:r>
          </a:p>
          <a:p>
            <a:r>
              <a:rPr lang="en-US" altLang="en-US">
                <a:latin typeface="Times New Roman" charset="0"/>
                <a:ea typeface="MS PGothic" charset="-128"/>
              </a:rPr>
              <a:t>		a. Literal noise, sounds in the environment, lighting, distance, or physical obstacles may affect your communication.</a:t>
            </a:r>
          </a:p>
          <a:p>
            <a:r>
              <a:rPr lang="en-US" altLang="en-US">
                <a:latin typeface="Times New Roman" charset="0"/>
                <a:ea typeface="MS PGothic" charset="-128"/>
              </a:rPr>
              <a:t>	2. Cultural norms often dictate the amount of space, or proximity, between people when communicating.</a:t>
            </a:r>
          </a:p>
          <a:p>
            <a:r>
              <a:rPr lang="en-US" altLang="en-US">
                <a:latin typeface="Times New Roman" charset="0"/>
                <a:ea typeface="MS PGothic" charset="-128"/>
              </a:rPr>
              <a:t>		a. As a person gets closer, a greater sense of trust must be established.</a:t>
            </a:r>
          </a:p>
          <a:p>
            <a:r>
              <a:rPr lang="en-US" altLang="en-US">
                <a:latin typeface="Times New Roman" charset="0"/>
                <a:ea typeface="MS PGothic" charset="-128"/>
              </a:rPr>
              <a:t>	3. Your gestures, body movements, and attitude toward the patient are critically important in gaining the trust of both patient and family.</a:t>
            </a:r>
          </a:p>
          <a:p>
            <a:endParaRPr lang="en-US" altLang="en-US">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2530E8-8156-7F4B-8650-68D931C2E5AF}" type="slidenum">
              <a:rPr lang="en-US" altLang="en-US" sz="1200"/>
              <a:pPr eaLnBrk="1" hangingPunct="1"/>
              <a:t>18</a:t>
            </a:fld>
            <a:endParaRPr lang="en-US" altLang="en-US" sz="1200"/>
          </a:p>
        </p:txBody>
      </p:sp>
    </p:spTree>
    <p:extLst>
      <p:ext uri="{BB962C8B-B14F-4D97-AF65-F5344CB8AC3E}">
        <p14:creationId xmlns:p14="http://schemas.microsoft.com/office/powerpoint/2010/main" val="62795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Verbal communication</a:t>
            </a:r>
          </a:p>
          <a:p>
            <a:r>
              <a:rPr lang="en-US" altLang="en-US">
                <a:latin typeface="Times New Roman" charset="0"/>
                <a:ea typeface="MS PGothic" charset="-128"/>
              </a:rPr>
              <a:t>	1. One of the most fundamental functions of EMTs is to ask patients questions.</a:t>
            </a:r>
          </a:p>
          <a:p>
            <a:r>
              <a:rPr lang="en-US" altLang="en-US">
                <a:latin typeface="Times New Roman" charset="0"/>
                <a:ea typeface="MS PGothic" charset="-128"/>
              </a:rPr>
              <a:t>	2. Open-ended questions require some level of detail in the response.</a:t>
            </a:r>
          </a:p>
          <a:p>
            <a:r>
              <a:rPr lang="en-US" altLang="en-US">
                <a:latin typeface="Times New Roman" charset="0"/>
                <a:ea typeface="MS PGothic" charset="-128"/>
              </a:rPr>
              <a:t>		a. Use whenever possible</a:t>
            </a:r>
          </a:p>
          <a:p>
            <a:r>
              <a:rPr lang="en-US" altLang="en-US">
                <a:latin typeface="Times New Roman" charset="0"/>
                <a:ea typeface="MS PGothic" charset="-128"/>
              </a:rPr>
              <a:t>		b. Example: </a:t>
            </a:r>
            <a:r>
              <a:rPr lang="ja-JP" altLang="en-US">
                <a:latin typeface="Times New Roman" charset="0"/>
                <a:ea typeface="MS PGothic" charset="-128"/>
              </a:rPr>
              <a:t>“</a:t>
            </a:r>
            <a:r>
              <a:rPr lang="en-US" altLang="ja-JP">
                <a:latin typeface="Times New Roman" charset="0"/>
                <a:ea typeface="MS PGothic" charset="-128"/>
              </a:rPr>
              <a:t>What seems to be bothering you?</a:t>
            </a:r>
            <a:r>
              <a:rPr lang="ja-JP" altLang="en-US">
                <a:latin typeface="Times New Roman" charset="0"/>
                <a:ea typeface="MS PGothic" charset="-128"/>
              </a:rPr>
              <a:t>”</a:t>
            </a:r>
            <a:endParaRPr lang="en-US" altLang="ja-JP">
              <a:latin typeface="Times New Roman" charset="0"/>
              <a:ea typeface="MS PGothic" charset="-128"/>
            </a:endParaRPr>
          </a:p>
          <a:p>
            <a:endParaRPr lang="en-US" altLang="en-US">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39971C-92DF-C641-B725-099A1AF6A06D}" type="slidenum">
              <a:rPr lang="en-US" altLang="en-US" sz="1200"/>
              <a:pPr eaLnBrk="1" hangingPunct="1"/>
              <a:t>19</a:t>
            </a:fld>
            <a:endParaRPr lang="en-US" altLang="en-US" sz="1200"/>
          </a:p>
        </p:txBody>
      </p:sp>
    </p:spTree>
    <p:extLst>
      <p:ext uri="{BB962C8B-B14F-4D97-AF65-F5344CB8AC3E}">
        <p14:creationId xmlns:p14="http://schemas.microsoft.com/office/powerpoint/2010/main" val="130477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Preparatory</a:t>
            </a:r>
          </a:p>
          <a:p>
            <a:r>
              <a:rPr lang="en-US" altLang="en-US">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a:p>
            <a:endParaRPr lang="en-US" altLang="en-US">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7133E7-EA8B-A24F-9CF7-04BB75891933}" type="slidenum">
              <a:rPr lang="en-US" altLang="en-US" sz="1200"/>
              <a:pPr eaLnBrk="1" hangingPunct="1"/>
              <a:t>2</a:t>
            </a:fld>
            <a:endParaRPr lang="en-US" altLang="en-US" sz="1200"/>
          </a:p>
        </p:txBody>
      </p:sp>
    </p:spTree>
    <p:extLst>
      <p:ext uri="{BB962C8B-B14F-4D97-AF65-F5344CB8AC3E}">
        <p14:creationId xmlns:p14="http://schemas.microsoft.com/office/powerpoint/2010/main" val="213385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Closed-ended questions can be answered in very short responses.</a:t>
            </a:r>
          </a:p>
          <a:p>
            <a:r>
              <a:rPr lang="en-US" altLang="en-US">
                <a:latin typeface="Times New Roman" charset="0"/>
                <a:ea typeface="MS PGothic" charset="-128"/>
              </a:rPr>
              <a:t>	a. Response is sometimes a single word like yes or no</a:t>
            </a:r>
          </a:p>
          <a:p>
            <a:r>
              <a:rPr lang="en-US" altLang="en-US">
                <a:latin typeface="Times New Roman" charset="0"/>
                <a:ea typeface="MS PGothic" charset="-128"/>
              </a:rPr>
              <a:t>	b. Use if patients cannot provide long answers</a:t>
            </a:r>
          </a:p>
          <a:p>
            <a:r>
              <a:rPr lang="en-US" altLang="en-US">
                <a:latin typeface="Times New Roman" charset="0"/>
                <a:ea typeface="MS PGothic" charset="-128"/>
              </a:rPr>
              <a:t>	c. Example: </a:t>
            </a:r>
            <a:r>
              <a:rPr lang="ja-JP" altLang="en-US">
                <a:latin typeface="Times New Roman" charset="0"/>
                <a:ea typeface="MS PGothic" charset="-128"/>
              </a:rPr>
              <a:t>“</a:t>
            </a:r>
            <a:r>
              <a:rPr lang="en-US" altLang="ja-JP">
                <a:latin typeface="Times New Roman" charset="0"/>
                <a:ea typeface="MS PGothic" charset="-128"/>
              </a:rPr>
              <a:t>Are you having trouble breathing?</a:t>
            </a:r>
            <a:r>
              <a:rPr lang="ja-JP" altLang="en-US">
                <a:latin typeface="Times New Roman" charset="0"/>
                <a:ea typeface="MS PGothic" charset="-128"/>
              </a:rPr>
              <a:t>”</a:t>
            </a:r>
            <a:endParaRPr lang="en-US" altLang="ja-JP">
              <a:latin typeface="Times New Roman" charset="0"/>
              <a:ea typeface="MS PGothic" charset="-128"/>
            </a:endParaRPr>
          </a:p>
          <a:p>
            <a:r>
              <a:rPr lang="en-US" altLang="en-US">
                <a:latin typeface="Times New Roman" charset="0"/>
                <a:ea typeface="MS PGothic" charset="-128"/>
              </a:rPr>
              <a:t>	d. May miss important issues if pertinent questions are not asked</a:t>
            </a:r>
          </a:p>
          <a:p>
            <a:endParaRPr lang="en-US" altLang="en-US">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8616FB-53BC-EB43-96EE-BA3830C9E4B7}" type="slidenum">
              <a:rPr lang="en-US" altLang="en-US" sz="1200"/>
              <a:pPr eaLnBrk="1" hangingPunct="1"/>
              <a:t>20</a:t>
            </a:fld>
            <a:endParaRPr lang="en-US" altLang="en-US" sz="1200"/>
          </a:p>
        </p:txBody>
      </p:sp>
    </p:spTree>
    <p:extLst>
      <p:ext uri="{BB962C8B-B14F-4D97-AF65-F5344CB8AC3E}">
        <p14:creationId xmlns:p14="http://schemas.microsoft.com/office/powerpoint/2010/main" val="1393367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You can use many powerful communication tools when trying to obtain information from patients:</a:t>
            </a:r>
          </a:p>
          <a:p>
            <a:r>
              <a:rPr lang="en-US" altLang="en-US">
                <a:latin typeface="Times New Roman" charset="0"/>
                <a:ea typeface="MS PGothic" charset="-128"/>
              </a:rPr>
              <a:t>	a. Facilitation: encouraging the patient to talk more or provide more information</a:t>
            </a:r>
          </a:p>
          <a:p>
            <a:r>
              <a:rPr lang="en-US" altLang="en-US">
                <a:latin typeface="Times New Roman" charset="0"/>
                <a:ea typeface="MS PGothic" charset="-128"/>
              </a:rPr>
              <a:t>	b. Silence: gives the patient space and time to think and respond</a:t>
            </a:r>
          </a:p>
          <a:p>
            <a:r>
              <a:rPr lang="en-US" altLang="en-US">
                <a:latin typeface="Times New Roman" charset="0"/>
                <a:ea typeface="MS PGothic" charset="-128"/>
              </a:rPr>
              <a:t>	c. Reflection: restating a patient</a:t>
            </a:r>
            <a:r>
              <a:rPr lang="ja-JP" altLang="en-US">
                <a:latin typeface="Times New Roman" charset="0"/>
                <a:ea typeface="MS PGothic" charset="-128"/>
              </a:rPr>
              <a:t>’</a:t>
            </a:r>
            <a:r>
              <a:rPr lang="en-US" altLang="ja-JP">
                <a:latin typeface="Times New Roman" charset="0"/>
                <a:ea typeface="MS PGothic" charset="-128"/>
              </a:rPr>
              <a:t>s statement made to you to confirm your understanding</a:t>
            </a:r>
          </a:p>
          <a:p>
            <a:r>
              <a:rPr lang="en-US" altLang="en-US">
                <a:latin typeface="Times New Roman" charset="0"/>
                <a:ea typeface="MS PGothic" charset="-128"/>
              </a:rPr>
              <a:t>	d. Empathy: being sensitive to the patient</a:t>
            </a:r>
            <a:r>
              <a:rPr lang="ja-JP" altLang="en-US">
                <a:latin typeface="Times New Roman" charset="0"/>
                <a:ea typeface="MS PGothic" charset="-128"/>
              </a:rPr>
              <a:t>’</a:t>
            </a:r>
            <a:r>
              <a:rPr lang="en-US" altLang="ja-JP">
                <a:latin typeface="Times New Roman" charset="0"/>
                <a:ea typeface="MS PGothic" charset="-128"/>
              </a:rPr>
              <a:t>s feelings and thoughts</a:t>
            </a:r>
          </a:p>
          <a:p>
            <a:r>
              <a:rPr lang="en-US" altLang="en-US">
                <a:latin typeface="Times New Roman" charset="0"/>
                <a:ea typeface="MS PGothic" charset="-128"/>
              </a:rPr>
              <a:t>	e. Clarification: asking the patient to explain what he or she meant by an answer</a:t>
            </a:r>
          </a:p>
          <a:p>
            <a:r>
              <a:rPr lang="en-US" altLang="en-US">
                <a:latin typeface="Times New Roman" charset="0"/>
                <a:ea typeface="MS PGothic" charset="-128"/>
              </a:rPr>
              <a:t>	f. Confrontation: making the patient who is in denial or in a mental state of shock focus on urgent and life-critical issues</a:t>
            </a:r>
          </a:p>
          <a:p>
            <a:r>
              <a:rPr lang="en-US" altLang="en-US">
                <a:latin typeface="Times New Roman" charset="0"/>
                <a:ea typeface="MS PGothic" charset="-128"/>
              </a:rPr>
              <a:t>	g. Interpretation: summing up the patient</a:t>
            </a:r>
            <a:r>
              <a:rPr lang="ja-JP" altLang="en-US">
                <a:latin typeface="Times New Roman" charset="0"/>
                <a:ea typeface="MS PGothic" charset="-128"/>
              </a:rPr>
              <a:t>’</a:t>
            </a:r>
            <a:r>
              <a:rPr lang="en-US" altLang="ja-JP">
                <a:latin typeface="Times New Roman" charset="0"/>
                <a:ea typeface="MS PGothic" charset="-128"/>
              </a:rPr>
              <a:t>s complaint to confirm your understanding</a:t>
            </a:r>
          </a:p>
          <a:p>
            <a:r>
              <a:rPr lang="en-US" altLang="en-US">
                <a:latin typeface="Times New Roman" charset="0"/>
                <a:ea typeface="MS PGothic" charset="-128"/>
              </a:rPr>
              <a:t>	h. Explanation: providing factual information to support a conversation</a:t>
            </a:r>
          </a:p>
          <a:p>
            <a:r>
              <a:rPr lang="en-US" altLang="en-US">
                <a:latin typeface="Times New Roman" charset="0"/>
                <a:ea typeface="MS PGothic" charset="-128"/>
              </a:rPr>
              <a:t>	i. Summary: providing the patient with an overview of the conversation and the steps you will be taking</a:t>
            </a:r>
          </a:p>
          <a:p>
            <a:endParaRPr lang="en-US" altLang="en-US">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70A162-5676-5F4C-AE47-88A6AC213CAF}" type="slidenum">
              <a:rPr lang="en-US" altLang="en-US" sz="1200"/>
              <a:pPr eaLnBrk="1" hangingPunct="1"/>
              <a:t>21</a:t>
            </a:fld>
            <a:endParaRPr lang="en-US" altLang="en-US" sz="1200"/>
          </a:p>
        </p:txBody>
      </p:sp>
    </p:spTree>
    <p:extLst>
      <p:ext uri="{BB962C8B-B14F-4D97-AF65-F5344CB8AC3E}">
        <p14:creationId xmlns:p14="http://schemas.microsoft.com/office/powerpoint/2010/main" val="1996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When interviewing a patient, consider the careful use of </a:t>
            </a:r>
            <a:r>
              <a:rPr lang="en-US" altLang="en-US" i="1">
                <a:latin typeface="Times New Roman" charset="0"/>
                <a:ea typeface="MS PGothic" charset="-128"/>
              </a:rPr>
              <a:t>touch </a:t>
            </a:r>
            <a:r>
              <a:rPr lang="en-US" altLang="en-US">
                <a:latin typeface="Times New Roman" charset="0"/>
                <a:ea typeface="MS PGothic" charset="-128"/>
              </a:rPr>
              <a:t>to show caring and compassion.</a:t>
            </a:r>
          </a:p>
          <a:p>
            <a:r>
              <a:rPr lang="en-US" altLang="en-US">
                <a:latin typeface="Times New Roman" charset="0"/>
                <a:ea typeface="MS PGothic" charset="-128"/>
              </a:rPr>
              <a:t>	a. Touch is a powerful tool.</a:t>
            </a:r>
          </a:p>
          <a:p>
            <a:r>
              <a:rPr lang="en-US" altLang="en-US">
                <a:latin typeface="Times New Roman" charset="0"/>
                <a:ea typeface="MS PGothic" charset="-128"/>
              </a:rPr>
              <a:t>	b. Use it consciously and sparingly.</a:t>
            </a:r>
          </a:p>
          <a:p>
            <a:r>
              <a:rPr lang="en-US" altLang="en-US">
                <a:latin typeface="Times New Roman" charset="0"/>
                <a:ea typeface="MS PGothic" charset="-128"/>
              </a:rPr>
              <a:t>	c. Avoid touching the patient</a:t>
            </a:r>
            <a:r>
              <a:rPr lang="ja-JP" altLang="en-US">
                <a:latin typeface="Times New Roman" charset="0"/>
                <a:ea typeface="MS PGothic" charset="-128"/>
              </a:rPr>
              <a:t>’</a:t>
            </a:r>
            <a:r>
              <a:rPr lang="en-US" altLang="ja-JP">
                <a:latin typeface="Times New Roman" charset="0"/>
                <a:ea typeface="MS PGothic" charset="-128"/>
              </a:rPr>
              <a:t>s torso, chest, or face simply as a means of communication, because these areas are often viewed as intimate.</a:t>
            </a:r>
          </a:p>
          <a:p>
            <a:endParaRPr lang="en-US" altLang="en-US">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EDFDA8-8BFE-CC44-9D15-93EF4038F321}" type="slidenum">
              <a:rPr lang="en-US" altLang="en-US" sz="1200"/>
              <a:pPr eaLnBrk="1" hangingPunct="1"/>
              <a:t>22</a:t>
            </a:fld>
            <a:endParaRPr lang="en-US" altLang="en-US" sz="1200"/>
          </a:p>
        </p:txBody>
      </p:sp>
    </p:spTree>
    <p:extLst>
      <p:ext uri="{BB962C8B-B14F-4D97-AF65-F5344CB8AC3E}">
        <p14:creationId xmlns:p14="http://schemas.microsoft.com/office/powerpoint/2010/main" val="54457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Interview techniques to avoid</a:t>
            </a:r>
          </a:p>
          <a:p>
            <a:r>
              <a:rPr lang="en-US" altLang="en-US">
                <a:latin typeface="Times New Roman" charset="0"/>
                <a:ea typeface="MS PGothic" charset="-128"/>
              </a:rPr>
              <a:t>	a. Providing false assurance or reassurance</a:t>
            </a:r>
          </a:p>
          <a:p>
            <a:r>
              <a:rPr lang="en-US" altLang="en-US">
                <a:latin typeface="Times New Roman" charset="0"/>
                <a:ea typeface="MS PGothic" charset="-128"/>
              </a:rPr>
              <a:t>	b. Giving unsolicited advice</a:t>
            </a:r>
          </a:p>
          <a:p>
            <a:r>
              <a:rPr lang="en-US" altLang="en-US">
                <a:latin typeface="Times New Roman" charset="0"/>
                <a:ea typeface="MS PGothic" charset="-128"/>
              </a:rPr>
              <a:t>	c. Asking leading or biased questions</a:t>
            </a:r>
          </a:p>
          <a:p>
            <a:r>
              <a:rPr lang="en-US" altLang="en-US">
                <a:latin typeface="Times New Roman" charset="0"/>
                <a:ea typeface="MS PGothic" charset="-128"/>
              </a:rPr>
              <a:t>	d. Talking too much</a:t>
            </a:r>
          </a:p>
          <a:p>
            <a:r>
              <a:rPr lang="en-US" altLang="en-US">
                <a:latin typeface="Times New Roman" charset="0"/>
                <a:ea typeface="MS PGothic" charset="-128"/>
              </a:rPr>
              <a:t>	e. Interrupting</a:t>
            </a:r>
          </a:p>
          <a:p>
            <a:r>
              <a:rPr lang="en-US" altLang="en-US">
                <a:latin typeface="Times New Roman" charset="0"/>
                <a:ea typeface="MS PGothic" charset="-128"/>
              </a:rPr>
              <a:t>	f. Using </a:t>
            </a:r>
            <a:r>
              <a:rPr lang="ja-JP" altLang="en-US">
                <a:latin typeface="Times New Roman" charset="0"/>
                <a:ea typeface="MS PGothic" charset="-128"/>
              </a:rPr>
              <a:t>“</a:t>
            </a:r>
            <a:r>
              <a:rPr lang="en-US" altLang="ja-JP">
                <a:latin typeface="Times New Roman" charset="0"/>
                <a:ea typeface="MS PGothic" charset="-128"/>
              </a:rPr>
              <a:t>why</a:t>
            </a:r>
            <a:r>
              <a:rPr lang="ja-JP" altLang="en-US">
                <a:latin typeface="Times New Roman" charset="0"/>
                <a:ea typeface="MS PGothic" charset="-128"/>
              </a:rPr>
              <a:t>”</a:t>
            </a:r>
            <a:r>
              <a:rPr lang="en-US" altLang="ja-JP">
                <a:latin typeface="Times New Roman" charset="0"/>
                <a:ea typeface="MS PGothic" charset="-128"/>
              </a:rPr>
              <a:t> questions</a:t>
            </a:r>
          </a:p>
          <a:p>
            <a:r>
              <a:rPr lang="en-US" altLang="en-US">
                <a:latin typeface="Times New Roman" charset="0"/>
                <a:ea typeface="MS PGothic" charset="-128"/>
              </a:rPr>
              <a:t>	g. Using authoritative language</a:t>
            </a:r>
          </a:p>
          <a:p>
            <a:r>
              <a:rPr lang="en-US" altLang="en-US">
                <a:latin typeface="Times New Roman" charset="0"/>
                <a:ea typeface="MS PGothic" charset="-128"/>
              </a:rPr>
              <a:t>	h. Speaking in professional jargon</a:t>
            </a:r>
          </a:p>
          <a:p>
            <a:endParaRPr lang="en-US" altLang="en-US">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F00EC2-461B-5F45-8B08-B8728D68B85C}" type="slidenum">
              <a:rPr lang="en-US" altLang="en-US" sz="1200"/>
              <a:pPr eaLnBrk="1" hangingPunct="1"/>
              <a:t>23</a:t>
            </a:fld>
            <a:endParaRPr lang="en-US" altLang="en-US" sz="1200"/>
          </a:p>
        </p:txBody>
      </p:sp>
    </p:spTree>
    <p:extLst>
      <p:ext uri="{BB962C8B-B14F-4D97-AF65-F5344CB8AC3E}">
        <p14:creationId xmlns:p14="http://schemas.microsoft.com/office/powerpoint/2010/main" val="9638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Presence of family, friends, and bystanders</a:t>
            </a:r>
          </a:p>
          <a:p>
            <a:r>
              <a:rPr lang="en-US" altLang="en-US">
                <a:latin typeface="Times New Roman" charset="0"/>
                <a:ea typeface="MS PGothic" charset="-128"/>
              </a:rPr>
              <a:t>	a. They may be valuable during the patient interview process.</a:t>
            </a:r>
          </a:p>
          <a:p>
            <a:r>
              <a:rPr lang="en-US" altLang="en-US">
                <a:latin typeface="Times New Roman" charset="0"/>
                <a:ea typeface="MS PGothic" charset="-128"/>
              </a:rPr>
              <a:t>	b. Be sure to allow the patient to answer if he or she is able to and wants to, even if well-meaning family members attempt to answer for the individual.</a:t>
            </a:r>
          </a:p>
          <a:p>
            <a:r>
              <a:rPr lang="en-US" altLang="en-US">
                <a:latin typeface="Times New Roman" charset="0"/>
                <a:ea typeface="MS PGothic" charset="-128"/>
              </a:rPr>
              <a:t>	c. Do not be afraid to ask others to step aside for a moment while you talk to the patient.</a:t>
            </a:r>
          </a:p>
          <a:p>
            <a:r>
              <a:rPr lang="en-US" altLang="en-US">
                <a:latin typeface="Times New Roman" charset="0"/>
                <a:ea typeface="MS PGothic" charset="-128"/>
              </a:rPr>
              <a:t>	d. You may need to decide if having family and friends nearby will help or hinder care.</a:t>
            </a:r>
          </a:p>
          <a:p>
            <a:endParaRPr lang="en-US" altLang="en-US">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3A5A7B-2540-5042-A1BD-507134AFFC09}" type="slidenum">
              <a:rPr lang="en-US" altLang="en-US" sz="1200"/>
              <a:pPr eaLnBrk="1" hangingPunct="1"/>
              <a:t>24</a:t>
            </a:fld>
            <a:endParaRPr lang="en-US" altLang="en-US" sz="1200"/>
          </a:p>
        </p:txBody>
      </p:sp>
    </p:spTree>
    <p:extLst>
      <p:ext uri="{BB962C8B-B14F-4D97-AF65-F5344CB8AC3E}">
        <p14:creationId xmlns:p14="http://schemas.microsoft.com/office/powerpoint/2010/main" val="74584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8. Golden Rules to help calm and reassure a patient</a:t>
            </a:r>
          </a:p>
          <a:p>
            <a:r>
              <a:rPr lang="en-US" altLang="en-US">
                <a:latin typeface="Times New Roman" charset="0"/>
                <a:ea typeface="MS PGothic" charset="-128"/>
              </a:rPr>
              <a:t>	a. Make and keep eye contact at all times.</a:t>
            </a:r>
          </a:p>
          <a:p>
            <a:r>
              <a:rPr lang="en-US" altLang="en-US">
                <a:latin typeface="Times New Roman" charset="0"/>
                <a:ea typeface="MS PGothic" charset="-128"/>
              </a:rPr>
              <a:t>	b. Provide your name, and use the patient</a:t>
            </a:r>
            <a:r>
              <a:rPr lang="ja-JP" altLang="en-US">
                <a:latin typeface="Times New Roman" charset="0"/>
                <a:ea typeface="MS PGothic" charset="-128"/>
              </a:rPr>
              <a:t>’</a:t>
            </a:r>
            <a:r>
              <a:rPr lang="en-US" altLang="ja-JP">
                <a:latin typeface="Times New Roman" charset="0"/>
                <a:ea typeface="MS PGothic" charset="-128"/>
              </a:rPr>
              <a:t>s proper name.</a:t>
            </a:r>
          </a:p>
          <a:p>
            <a:r>
              <a:rPr lang="en-US" altLang="en-US">
                <a:latin typeface="Times New Roman" charset="0"/>
                <a:ea typeface="MS PGothic" charset="-128"/>
              </a:rPr>
              <a:t>	c. Tell the patient the truth.</a:t>
            </a:r>
          </a:p>
          <a:p>
            <a:r>
              <a:rPr lang="en-US" altLang="en-US">
                <a:latin typeface="Times New Roman" charset="0"/>
                <a:ea typeface="MS PGothic" charset="-128"/>
              </a:rPr>
              <a:t>	d. Use language the patient can understand.</a:t>
            </a:r>
          </a:p>
          <a:p>
            <a:r>
              <a:rPr lang="en-US" altLang="en-US">
                <a:latin typeface="Times New Roman" charset="0"/>
                <a:ea typeface="MS PGothic" charset="-128"/>
              </a:rPr>
              <a:t>	e. Be careful what you say about the patient to others.</a:t>
            </a:r>
          </a:p>
          <a:p>
            <a:r>
              <a:rPr lang="en-US" altLang="en-US">
                <a:latin typeface="Times New Roman" charset="0"/>
                <a:ea typeface="MS PGothic" charset="-128"/>
              </a:rPr>
              <a:t>	f. Be aware of your body language.</a:t>
            </a:r>
          </a:p>
          <a:p>
            <a:endParaRPr lang="en-US" altLang="en-US">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0CB37F-B865-DD46-A8A3-C97F5DA6F745}" type="slidenum">
              <a:rPr lang="en-US" altLang="en-US" sz="1200"/>
              <a:pPr eaLnBrk="1" hangingPunct="1"/>
              <a:t>25</a:t>
            </a:fld>
            <a:endParaRPr lang="en-US" altLang="en-US" sz="1200"/>
          </a:p>
        </p:txBody>
      </p:sp>
    </p:spTree>
    <p:extLst>
      <p:ext uri="{BB962C8B-B14F-4D97-AF65-F5344CB8AC3E}">
        <p14:creationId xmlns:p14="http://schemas.microsoft.com/office/powerpoint/2010/main" val="477286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Speak slowly, clearly, distinctly.</a:t>
            </a:r>
          </a:p>
          <a:p>
            <a:r>
              <a:rPr lang="en-US" altLang="en-US">
                <a:latin typeface="Times New Roman" charset="0"/>
                <a:ea typeface="MS PGothic" charset="-128"/>
              </a:rPr>
              <a:t>h. If the patient is hard of hearing, face the patient so he or she can read your lips.</a:t>
            </a:r>
          </a:p>
          <a:p>
            <a:r>
              <a:rPr lang="en-US" altLang="en-US">
                <a:latin typeface="Times New Roman" charset="0"/>
                <a:ea typeface="MS PGothic" charset="-128"/>
              </a:rPr>
              <a:t>i. Allow the patient time to answer or respond.</a:t>
            </a:r>
          </a:p>
          <a:p>
            <a:r>
              <a:rPr lang="en-US" altLang="en-US">
                <a:latin typeface="Times New Roman" charset="0"/>
                <a:ea typeface="MS PGothic" charset="-128"/>
              </a:rPr>
              <a:t>j. Act and speak in a calm, confident manner.</a:t>
            </a:r>
          </a:p>
          <a:p>
            <a:endParaRPr lang="en-US" altLang="en-US">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7A6822-A6BA-D244-9309-F2D33F05BBF1}" type="slidenum">
              <a:rPr lang="en-US" altLang="en-US" sz="1200"/>
              <a:pPr eaLnBrk="1" hangingPunct="1"/>
              <a:t>26</a:t>
            </a:fld>
            <a:endParaRPr lang="en-US" altLang="en-US" sz="1200"/>
          </a:p>
        </p:txBody>
      </p:sp>
    </p:spTree>
    <p:extLst>
      <p:ext uri="{BB962C8B-B14F-4D97-AF65-F5344CB8AC3E}">
        <p14:creationId xmlns:p14="http://schemas.microsoft.com/office/powerpoint/2010/main" val="900246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Communicating with older patients</a:t>
            </a:r>
          </a:p>
          <a:p>
            <a:r>
              <a:rPr lang="en-US" altLang="en-US">
                <a:latin typeface="Times New Roman" charset="0"/>
                <a:ea typeface="MS PGothic" charset="-128"/>
              </a:rPr>
              <a:t>	1. Identify yourself.</a:t>
            </a:r>
          </a:p>
          <a:p>
            <a:r>
              <a:rPr lang="en-US" altLang="en-US">
                <a:latin typeface="Times New Roman" charset="0"/>
                <a:ea typeface="MS PGothic" charset="-128"/>
              </a:rPr>
              <a:t>	2. Present yourself as competent, confident, and caring.</a:t>
            </a:r>
          </a:p>
          <a:p>
            <a:r>
              <a:rPr lang="en-US" altLang="en-US">
                <a:latin typeface="Times New Roman" charset="0"/>
                <a:ea typeface="MS PGothic" charset="-128"/>
              </a:rPr>
              <a:t>	3. Do not assume that an older patient is senile or confused.</a:t>
            </a:r>
          </a:p>
          <a:p>
            <a:endParaRPr lang="en-US" altLang="en-US">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4B88B5-FD32-CF4D-A02E-F5CAA0AC25A2}" type="slidenum">
              <a:rPr lang="en-US" altLang="en-US" sz="1200"/>
              <a:pPr eaLnBrk="1" hangingPunct="1"/>
              <a:t>27</a:t>
            </a:fld>
            <a:endParaRPr lang="en-US" altLang="en-US" sz="1200"/>
          </a:p>
        </p:txBody>
      </p:sp>
    </p:spTree>
    <p:extLst>
      <p:ext uri="{BB962C8B-B14F-4D97-AF65-F5344CB8AC3E}">
        <p14:creationId xmlns:p14="http://schemas.microsoft.com/office/powerpoint/2010/main" val="1413875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You may encounter hostility, irritability, and some confusion.</a:t>
            </a:r>
          </a:p>
          <a:p>
            <a:r>
              <a:rPr lang="en-US" altLang="en-US">
                <a:latin typeface="Times New Roman" charset="0"/>
                <a:ea typeface="MS PGothic" charset="-128"/>
              </a:rPr>
              <a:t>	a. Do not assume this is normal behavior.</a:t>
            </a:r>
          </a:p>
          <a:p>
            <a:r>
              <a:rPr lang="en-US" altLang="en-US">
                <a:latin typeface="Times New Roman" charset="0"/>
                <a:ea typeface="MS PGothic" charset="-128"/>
              </a:rPr>
              <a:t>5. Approach an older patient slowly and calmly.</a:t>
            </a:r>
          </a:p>
          <a:p>
            <a:r>
              <a:rPr lang="en-US" altLang="en-US">
                <a:latin typeface="Times New Roman" charset="0"/>
                <a:ea typeface="MS PGothic" charset="-128"/>
              </a:rPr>
              <a:t>6. Allow plenty of time for the patient to respond to your questions.</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1F593A-09A1-FC41-9295-CCFE520A14B8}" type="slidenum">
              <a:rPr lang="en-US" altLang="en-US" sz="1200"/>
              <a:pPr eaLnBrk="1" hangingPunct="1"/>
              <a:t>28</a:t>
            </a:fld>
            <a:endParaRPr lang="en-US" altLang="en-US" sz="1200"/>
          </a:p>
        </p:txBody>
      </p:sp>
    </p:spTree>
    <p:extLst>
      <p:ext uri="{BB962C8B-B14F-4D97-AF65-F5344CB8AC3E}">
        <p14:creationId xmlns:p14="http://schemas.microsoft.com/office/powerpoint/2010/main" val="1106890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Watch for signs of confusion, anxiety, or impaired hearing or vision.</a:t>
            </a:r>
          </a:p>
          <a:p>
            <a:r>
              <a:rPr lang="en-US" altLang="en-US">
                <a:latin typeface="Times New Roman" charset="0"/>
                <a:ea typeface="MS PGothic" charset="-128"/>
              </a:rPr>
              <a:t>8. The patient should feel confident that you are in charge and that everything possible is being done for him or her.</a:t>
            </a:r>
          </a:p>
          <a:p>
            <a:r>
              <a:rPr lang="en-US" altLang="en-US">
                <a:latin typeface="Times New Roman" charset="0"/>
                <a:ea typeface="MS PGothic" charset="-128"/>
              </a:rPr>
              <a:t>9. Be patient!</a:t>
            </a:r>
          </a:p>
          <a:p>
            <a:endParaRPr lang="en-US" altLang="en-US">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EE2617-0D17-EF44-85E1-5675EB213DB9}" type="slidenum">
              <a:rPr lang="en-US" altLang="en-US" sz="1200"/>
              <a:pPr eaLnBrk="1" hangingPunct="1"/>
              <a:t>29</a:t>
            </a:fld>
            <a:endParaRPr lang="en-US" altLang="en-US" sz="1200"/>
          </a:p>
        </p:txBody>
      </p:sp>
    </p:spTree>
    <p:extLst>
      <p:ext uri="{BB962C8B-B14F-4D97-AF65-F5344CB8AC3E}">
        <p14:creationId xmlns:p14="http://schemas.microsoft.com/office/powerpoint/2010/main" val="200598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Therapeutic Communication</a:t>
            </a:r>
          </a:p>
          <a:p>
            <a:r>
              <a:rPr lang="en-US" altLang="en-US">
                <a:latin typeface="Times New Roman" charset="0"/>
                <a:ea typeface="MS PGothic" charset="-128"/>
              </a:rPr>
              <a:t>Principles of communicating with patients in a manner that achieves a positive relationship</a:t>
            </a:r>
          </a:p>
          <a:p>
            <a:r>
              <a:rPr lang="en-US" altLang="en-US">
                <a:latin typeface="Times New Roman" charset="0"/>
                <a:ea typeface="MS PGothic" charset="-128"/>
              </a:rPr>
              <a:t>• Interviewing techniques </a:t>
            </a:r>
          </a:p>
          <a:p>
            <a:r>
              <a:rPr lang="en-US" altLang="en-US">
                <a:latin typeface="Times New Roman" charset="0"/>
                <a:ea typeface="MS PGothic" charset="-128"/>
              </a:rPr>
              <a:t>• Adjusting communication strategies for age, stage of development, patients with special needs, and differing cultures </a:t>
            </a:r>
          </a:p>
          <a:p>
            <a:r>
              <a:rPr lang="en-US" altLang="en-US">
                <a:latin typeface="Times New Roman" charset="0"/>
                <a:ea typeface="MS PGothic" charset="-128"/>
              </a:rPr>
              <a:t>• Verbal defusing strategies </a:t>
            </a:r>
          </a:p>
          <a:p>
            <a:r>
              <a:rPr lang="en-US" altLang="en-US">
                <a:latin typeface="Times New Roman" charset="0"/>
                <a:ea typeface="MS PGothic" charset="-128"/>
              </a:rPr>
              <a:t>• Family presence issues </a:t>
            </a:r>
          </a:p>
          <a:p>
            <a:endParaRPr lang="en-US" altLang="en-US">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502162-013D-B44F-A30B-0818E6BF890D}" type="slidenum">
              <a:rPr lang="en-US" altLang="en-US" sz="1200"/>
              <a:pPr eaLnBrk="1" hangingPunct="1"/>
              <a:t>3</a:t>
            </a:fld>
            <a:endParaRPr lang="en-US" altLang="en-US" sz="1200"/>
          </a:p>
        </p:txBody>
      </p:sp>
    </p:spTree>
    <p:extLst>
      <p:ext uri="{BB962C8B-B14F-4D97-AF65-F5344CB8AC3E}">
        <p14:creationId xmlns:p14="http://schemas.microsoft.com/office/powerpoint/2010/main" val="69026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10. Older patients:</a:t>
            </a:r>
          </a:p>
          <a:p>
            <a:r>
              <a:rPr lang="en-US" altLang="en-US">
                <a:latin typeface="Times New Roman" charset="0"/>
                <a:ea typeface="MS PGothic" charset="-128"/>
              </a:rPr>
              <a:t>	a. Often do not feel much pain</a:t>
            </a:r>
          </a:p>
          <a:p>
            <a:r>
              <a:rPr lang="en-US" altLang="en-US">
                <a:latin typeface="Times New Roman" charset="0"/>
                <a:ea typeface="MS PGothic" charset="-128"/>
              </a:rPr>
              <a:t>	b. May not be fully aware of important changes in their body systems</a:t>
            </a:r>
          </a:p>
          <a:p>
            <a:r>
              <a:rPr lang="en-US" altLang="en-US">
                <a:latin typeface="Times New Roman" charset="0"/>
                <a:ea typeface="MS PGothic" charset="-128"/>
              </a:rPr>
              <a:t>	c. You must be especially vigilant for objective changes.</a:t>
            </a:r>
          </a:p>
          <a:p>
            <a:endParaRPr lang="en-US" altLang="en-US">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F1291D-F312-614F-B2DC-0D47CF1F28B6}" type="slidenum">
              <a:rPr lang="en-US" altLang="en-US" sz="1200"/>
              <a:pPr eaLnBrk="1" hangingPunct="1"/>
              <a:t>30</a:t>
            </a:fld>
            <a:endParaRPr lang="en-US" altLang="en-US" sz="1200"/>
          </a:p>
        </p:txBody>
      </p:sp>
    </p:spTree>
    <p:extLst>
      <p:ext uri="{BB962C8B-B14F-4D97-AF65-F5344CB8AC3E}">
        <p14:creationId xmlns:p14="http://schemas.microsoft.com/office/powerpoint/2010/main" val="1312693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11. When possible, give the patient time to pack a few personal items before leaving for the hospital.</a:t>
            </a:r>
          </a:p>
          <a:p>
            <a:r>
              <a:rPr lang="en-US" altLang="en-US">
                <a:latin typeface="Times New Roman" charset="0"/>
                <a:ea typeface="MS PGothic" charset="-128"/>
              </a:rPr>
              <a:t>12. Locate any hearing aids, eyeglasses, and dentures before departure.</a:t>
            </a:r>
          </a:p>
          <a:p>
            <a:r>
              <a:rPr lang="en-US" altLang="en-US">
                <a:latin typeface="Times New Roman" charset="0"/>
                <a:ea typeface="MS PGothic" charset="-128"/>
              </a:rPr>
              <a:t>13. Older patients are often worried about the safety of their home, valuable items, and pets.</a:t>
            </a:r>
          </a:p>
          <a:p>
            <a:r>
              <a:rPr lang="en-US" altLang="en-US">
                <a:latin typeface="Times New Roman" charset="0"/>
                <a:ea typeface="MS PGothic" charset="-128"/>
              </a:rPr>
              <a:t>	a. Share these concerns with the person assuming care of the patient at the hospital.</a:t>
            </a:r>
          </a:p>
          <a:p>
            <a:endParaRPr lang="en-US" altLang="en-US">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3C21C3-D8C2-644C-BC1C-FF7B4512A5C6}" type="slidenum">
              <a:rPr lang="en-US" altLang="en-US" sz="1200"/>
              <a:pPr eaLnBrk="1" hangingPunct="1"/>
              <a:t>31</a:t>
            </a:fld>
            <a:endParaRPr lang="en-US" altLang="en-US" sz="1200"/>
          </a:p>
        </p:txBody>
      </p:sp>
    </p:spTree>
    <p:extLst>
      <p:ext uri="{BB962C8B-B14F-4D97-AF65-F5344CB8AC3E}">
        <p14:creationId xmlns:p14="http://schemas.microsoft.com/office/powerpoint/2010/main" val="133690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Communicating with children</a:t>
            </a:r>
          </a:p>
          <a:p>
            <a:r>
              <a:rPr lang="en-US" altLang="en-US">
                <a:latin typeface="Times New Roman" charset="0"/>
                <a:ea typeface="MS PGothic" charset="-128"/>
              </a:rPr>
              <a:t>	1. An emergency situation frightens anyone.</a:t>
            </a:r>
          </a:p>
          <a:p>
            <a:r>
              <a:rPr lang="en-US" altLang="en-US">
                <a:latin typeface="Times New Roman" charset="0"/>
                <a:ea typeface="MS PGothic" charset="-128"/>
              </a:rPr>
              <a:t>	2. Fear is most obvious and severe in children.</a:t>
            </a:r>
          </a:p>
          <a:p>
            <a:r>
              <a:rPr lang="en-US" altLang="en-US">
                <a:latin typeface="Times New Roman" charset="0"/>
                <a:ea typeface="MS PGothic" charset="-128"/>
              </a:rPr>
              <a:t>	3. Children may be frightened by:</a:t>
            </a:r>
          </a:p>
          <a:p>
            <a:r>
              <a:rPr lang="en-US" altLang="en-US">
                <a:latin typeface="Times New Roman" charset="0"/>
                <a:ea typeface="MS PGothic" charset="-128"/>
              </a:rPr>
              <a:t>		a. Your uniform</a:t>
            </a:r>
          </a:p>
          <a:p>
            <a:r>
              <a:rPr lang="en-US" altLang="en-US">
                <a:latin typeface="Times New Roman" charset="0"/>
                <a:ea typeface="MS PGothic" charset="-128"/>
              </a:rPr>
              <a:t>		b. The ambulance</a:t>
            </a:r>
          </a:p>
          <a:p>
            <a:r>
              <a:rPr lang="en-US" altLang="en-US">
                <a:latin typeface="Times New Roman" charset="0"/>
                <a:ea typeface="MS PGothic" charset="-128"/>
              </a:rPr>
              <a:t>		c. A crowd of people gathered around them</a:t>
            </a:r>
          </a:p>
          <a:p>
            <a:endParaRPr lang="en-US" altLang="en-US">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E4B8C0-057E-274B-B335-A481A39D82F8}" type="slidenum">
              <a:rPr lang="en-US" altLang="en-US" sz="1200"/>
              <a:pPr eaLnBrk="1" hangingPunct="1"/>
              <a:t>32</a:t>
            </a:fld>
            <a:endParaRPr lang="en-US" altLang="en-US" sz="1200"/>
          </a:p>
        </p:txBody>
      </p:sp>
    </p:spTree>
    <p:extLst>
      <p:ext uri="{BB962C8B-B14F-4D97-AF65-F5344CB8AC3E}">
        <p14:creationId xmlns:p14="http://schemas.microsoft.com/office/powerpoint/2010/main" val="242919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Let a child keep a favorite toy, doll, or security blanket.</a:t>
            </a:r>
          </a:p>
          <a:p>
            <a:r>
              <a:rPr lang="en-US" altLang="en-US">
                <a:latin typeface="Times New Roman" charset="0"/>
                <a:ea typeface="MS PGothic" charset="-128"/>
              </a:rPr>
              <a:t>5. If possible, have a family member or friend nearby.</a:t>
            </a:r>
          </a:p>
          <a:p>
            <a:r>
              <a:rPr lang="en-US" altLang="en-US">
                <a:latin typeface="Times New Roman" charset="0"/>
                <a:ea typeface="MS PGothic" charset="-128"/>
              </a:rPr>
              <a:t>	a. If practical, let the parent or guardian hold the child during evaluation and treatment.</a:t>
            </a:r>
          </a:p>
          <a:p>
            <a:endParaRPr lang="en-US" altLang="en-US">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4E87F-A731-0544-91EA-424FC95F40B2}" type="slidenum">
              <a:rPr lang="en-US" altLang="en-US" sz="1200"/>
              <a:pPr eaLnBrk="1" hangingPunct="1"/>
              <a:t>33</a:t>
            </a:fld>
            <a:endParaRPr lang="en-US" altLang="en-US" sz="1200"/>
          </a:p>
        </p:txBody>
      </p:sp>
    </p:spTree>
    <p:extLst>
      <p:ext uri="{BB962C8B-B14F-4D97-AF65-F5344CB8AC3E}">
        <p14:creationId xmlns:p14="http://schemas.microsoft.com/office/powerpoint/2010/main" val="384396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Be honest. Children easily see through lies or deception.</a:t>
            </a:r>
          </a:p>
          <a:p>
            <a:r>
              <a:rPr lang="en-US" altLang="en-US">
                <a:latin typeface="Times New Roman" charset="0"/>
                <a:ea typeface="MS PGothic" charset="-128"/>
              </a:rPr>
              <a:t>7. Tell the child ahead of time if something will hurt.</a:t>
            </a:r>
          </a:p>
          <a:p>
            <a:r>
              <a:rPr lang="en-US" altLang="en-US">
                <a:latin typeface="Times New Roman" charset="0"/>
                <a:ea typeface="MS PGothic" charset="-128"/>
              </a:rPr>
              <a:t>8. Respect the child</a:t>
            </a:r>
            <a:r>
              <a:rPr lang="ja-JP" altLang="en-US">
                <a:latin typeface="Times New Roman" charset="0"/>
                <a:ea typeface="MS PGothic" charset="-128"/>
              </a:rPr>
              <a:t>’</a:t>
            </a:r>
            <a:r>
              <a:rPr lang="en-US" altLang="ja-JP">
                <a:latin typeface="Times New Roman" charset="0"/>
                <a:ea typeface="MS PGothic" charset="-128"/>
              </a:rPr>
              <a:t>s modesty.</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1890CB-1B5A-C442-B747-EB4C37200136}" type="slidenum">
              <a:rPr lang="en-US" altLang="en-US" sz="1200"/>
              <a:pPr eaLnBrk="1" hangingPunct="1"/>
              <a:t>34</a:t>
            </a:fld>
            <a:endParaRPr lang="en-US" altLang="en-US" sz="1200"/>
          </a:p>
        </p:txBody>
      </p:sp>
    </p:spTree>
    <p:extLst>
      <p:ext uri="{BB962C8B-B14F-4D97-AF65-F5344CB8AC3E}">
        <p14:creationId xmlns:p14="http://schemas.microsoft.com/office/powerpoint/2010/main" val="924661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9. Speak in a professional, yet friendly way.</a:t>
            </a:r>
          </a:p>
          <a:p>
            <a:r>
              <a:rPr lang="en-US" altLang="en-US">
                <a:latin typeface="Times New Roman" charset="0"/>
                <a:ea typeface="MS PGothic" charset="-128"/>
              </a:rPr>
              <a:t>10. Use an appropriate tone and vocabulary.</a:t>
            </a:r>
          </a:p>
          <a:p>
            <a:r>
              <a:rPr lang="en-US" altLang="en-US">
                <a:latin typeface="Times New Roman" charset="0"/>
                <a:ea typeface="MS PGothic" charset="-128"/>
              </a:rPr>
              <a:t>11. Maintain eye contact.</a:t>
            </a:r>
          </a:p>
          <a:p>
            <a:r>
              <a:rPr lang="en-US" altLang="en-US">
                <a:latin typeface="Times New Roman" charset="0"/>
                <a:ea typeface="MS PGothic" charset="-128"/>
              </a:rPr>
              <a:t>12. Position yourself down at the child</a:t>
            </a:r>
            <a:r>
              <a:rPr lang="ja-JP" altLang="en-US">
                <a:latin typeface="Times New Roman" charset="0"/>
                <a:ea typeface="MS PGothic" charset="-128"/>
              </a:rPr>
              <a:t>’</a:t>
            </a:r>
            <a:r>
              <a:rPr lang="en-US" altLang="ja-JP">
                <a:latin typeface="Times New Roman" charset="0"/>
                <a:ea typeface="MS PGothic" charset="-128"/>
              </a:rPr>
              <a:t>s level.</a:t>
            </a:r>
          </a:p>
          <a:p>
            <a:r>
              <a:rPr lang="en-US" altLang="en-US">
                <a:latin typeface="Times New Roman" charset="0"/>
                <a:ea typeface="MS PGothic" charset="-128"/>
              </a:rPr>
              <a:t>	a. Do not tower over a child.</a:t>
            </a:r>
          </a:p>
          <a:p>
            <a:endParaRPr lang="en-US" altLang="en-US">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263E46F-EAC8-F441-85DB-639836752DC8}" type="slidenum">
              <a:rPr lang="en-US" altLang="en-US" sz="1200"/>
              <a:pPr eaLnBrk="1" hangingPunct="1"/>
              <a:t>35</a:t>
            </a:fld>
            <a:endParaRPr lang="en-US" altLang="en-US" sz="1200"/>
          </a:p>
        </p:txBody>
      </p:sp>
    </p:spTree>
    <p:extLst>
      <p:ext uri="{BB962C8B-B14F-4D97-AF65-F5344CB8AC3E}">
        <p14:creationId xmlns:p14="http://schemas.microsoft.com/office/powerpoint/2010/main" val="1588782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J. Communicating with patients who are hard of hearing</a:t>
            </a:r>
          </a:p>
          <a:p>
            <a:r>
              <a:rPr lang="en-US" altLang="en-US">
                <a:latin typeface="Times New Roman" charset="0"/>
                <a:ea typeface="MS PGothic" charset="-128"/>
              </a:rPr>
              <a:t>	1. Most people who are hard of hearing have normal intelligence and are not embarrassed by their disability.</a:t>
            </a:r>
          </a:p>
          <a:p>
            <a:r>
              <a:rPr lang="en-US" altLang="en-US">
                <a:latin typeface="Times New Roman" charset="0"/>
                <a:ea typeface="MS PGothic" charset="-128"/>
              </a:rPr>
              <a:t>	2. Position yourself so that the patient can see your lips.</a:t>
            </a:r>
          </a:p>
          <a:p>
            <a:r>
              <a:rPr lang="en-US" altLang="en-US">
                <a:latin typeface="Times New Roman" charset="0"/>
                <a:ea typeface="MS PGothic" charset="-128"/>
              </a:rPr>
              <a:t>	3. Hearing aids</a:t>
            </a:r>
          </a:p>
          <a:p>
            <a:r>
              <a:rPr lang="en-US" altLang="en-US">
                <a:latin typeface="Times New Roman" charset="0"/>
                <a:ea typeface="MS PGothic" charset="-128"/>
              </a:rPr>
              <a:t>		a. Be careful that they are not lost during an accident or fall.</a:t>
            </a:r>
          </a:p>
          <a:p>
            <a:r>
              <a:rPr lang="en-US" altLang="en-US">
                <a:latin typeface="Times New Roman" charset="0"/>
                <a:ea typeface="MS PGothic" charset="-128"/>
              </a:rPr>
              <a:t>		b. They may be forgotten if the patient is confused.</a:t>
            </a:r>
          </a:p>
          <a:p>
            <a:r>
              <a:rPr lang="en-US" altLang="en-US">
                <a:latin typeface="Times New Roman" charset="0"/>
                <a:ea typeface="MS PGothic" charset="-128"/>
              </a:rPr>
              <a:t>		c. Ask the family about use of a hearing aid.</a:t>
            </a:r>
          </a:p>
          <a:p>
            <a:endParaRPr lang="en-US" altLang="en-US">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559040-4894-984F-9435-07336FC541E0}" type="slidenum">
              <a:rPr lang="en-US" altLang="en-US" sz="1200"/>
              <a:pPr eaLnBrk="1" hangingPunct="1"/>
              <a:t>36</a:t>
            </a:fld>
            <a:endParaRPr lang="en-US" altLang="en-US" sz="1200"/>
          </a:p>
        </p:txBody>
      </p:sp>
    </p:spTree>
    <p:extLst>
      <p:ext uri="{BB962C8B-B14F-4D97-AF65-F5344CB8AC3E}">
        <p14:creationId xmlns:p14="http://schemas.microsoft.com/office/powerpoint/2010/main" val="856953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Steps to take to efficiently communicate with patients who are hard of hearing:</a:t>
            </a:r>
          </a:p>
          <a:p>
            <a:r>
              <a:rPr lang="en-US" altLang="en-US">
                <a:latin typeface="Times New Roman" charset="0"/>
                <a:ea typeface="MS PGothic" charset="-128"/>
              </a:rPr>
              <a:t>	a. Have paper and pen available.</a:t>
            </a:r>
          </a:p>
          <a:p>
            <a:r>
              <a:rPr lang="en-US" altLang="en-US">
                <a:latin typeface="Times New Roman" charset="0"/>
                <a:ea typeface="MS PGothic" charset="-128"/>
              </a:rPr>
              <a:t>	b. If the patient can read lips, face the patient and speak slowly and distinctly.</a:t>
            </a:r>
          </a:p>
          <a:p>
            <a:r>
              <a:rPr lang="en-US" altLang="en-US">
                <a:latin typeface="Times New Roman" charset="0"/>
                <a:ea typeface="MS PGothic" charset="-128"/>
              </a:rPr>
              <a:t>	c. Never shout.</a:t>
            </a:r>
          </a:p>
          <a:p>
            <a:endParaRPr lang="en-US" altLang="en-US">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967E59-4DFF-8C48-B87D-278A5464D0F9}" type="slidenum">
              <a:rPr lang="en-US" altLang="en-US" sz="1200"/>
              <a:pPr eaLnBrk="1" hangingPunct="1"/>
              <a:t>37</a:t>
            </a:fld>
            <a:endParaRPr lang="en-US" altLang="en-US" sz="1200"/>
          </a:p>
        </p:txBody>
      </p:sp>
    </p:spTree>
    <p:extLst>
      <p:ext uri="{BB962C8B-B14F-4D97-AF65-F5344CB8AC3E}">
        <p14:creationId xmlns:p14="http://schemas.microsoft.com/office/powerpoint/2010/main" val="1793448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Listen carefully, ask short questions, and give short answers.</a:t>
            </a:r>
          </a:p>
          <a:p>
            <a:r>
              <a:rPr lang="en-US" altLang="en-US">
                <a:latin typeface="Times New Roman" charset="0"/>
                <a:ea typeface="MS PGothic" charset="-128"/>
              </a:rPr>
              <a:t>e. Learn some simple phrases in sign language.</a:t>
            </a:r>
          </a:p>
          <a:p>
            <a:r>
              <a:rPr lang="en-US" altLang="en-US">
                <a:latin typeface="Times New Roman" charset="0"/>
                <a:ea typeface="MS PGothic" charset="-128"/>
              </a:rPr>
              <a:t>	i. It can be useful to know the signs for </a:t>
            </a:r>
            <a:r>
              <a:rPr lang="ja-JP" altLang="en-US">
                <a:latin typeface="Times New Roman" charset="0"/>
                <a:ea typeface="MS PGothic" charset="-128"/>
              </a:rPr>
              <a:t>“</a:t>
            </a:r>
            <a:r>
              <a:rPr lang="en-US" altLang="ja-JP">
                <a:latin typeface="Times New Roman" charset="0"/>
                <a:ea typeface="MS PGothic" charset="-128"/>
              </a:rPr>
              <a:t>sick,</a:t>
            </a:r>
            <a:r>
              <a:rPr lang="ja-JP" altLang="en-US">
                <a:latin typeface="Times New Roman" charset="0"/>
                <a:ea typeface="MS PGothic" charset="-128"/>
              </a:rPr>
              <a:t>”</a:t>
            </a:r>
            <a:r>
              <a:rPr lang="en-US" altLang="ja-JP">
                <a:latin typeface="Times New Roman" charset="0"/>
                <a:ea typeface="MS PGothic" charset="-128"/>
              </a:rPr>
              <a:t> </a:t>
            </a:r>
            <a:r>
              <a:rPr lang="ja-JP" altLang="en-US">
                <a:latin typeface="Times New Roman" charset="0"/>
                <a:ea typeface="MS PGothic" charset="-128"/>
              </a:rPr>
              <a:t>“</a:t>
            </a:r>
            <a:r>
              <a:rPr lang="en-US" altLang="ja-JP">
                <a:latin typeface="Times New Roman" charset="0"/>
                <a:ea typeface="MS PGothic" charset="-128"/>
              </a:rPr>
              <a:t>hurt,</a:t>
            </a:r>
            <a:r>
              <a:rPr lang="ja-JP" altLang="en-US">
                <a:latin typeface="Times New Roman" charset="0"/>
                <a:ea typeface="MS PGothic" charset="-128"/>
              </a:rPr>
              <a:t>”</a:t>
            </a:r>
            <a:r>
              <a:rPr lang="en-US" altLang="ja-JP">
                <a:latin typeface="Times New Roman" charset="0"/>
                <a:ea typeface="MS PGothic" charset="-128"/>
              </a:rPr>
              <a:t> and </a:t>
            </a:r>
            <a:r>
              <a:rPr lang="ja-JP" altLang="en-US">
                <a:latin typeface="Times New Roman" charset="0"/>
                <a:ea typeface="MS PGothic" charset="-128"/>
              </a:rPr>
              <a:t>“</a:t>
            </a:r>
            <a:r>
              <a:rPr lang="en-US" altLang="ja-JP">
                <a:latin typeface="Times New Roman" charset="0"/>
                <a:ea typeface="MS PGothic" charset="-128"/>
              </a:rPr>
              <a:t>help.</a:t>
            </a:r>
            <a:r>
              <a:rPr lang="ja-JP" altLang="en-US">
                <a:latin typeface="Times New Roman" charset="0"/>
                <a:ea typeface="MS PGothic" charset="-128"/>
              </a:rPr>
              <a:t>”</a:t>
            </a:r>
            <a:endParaRPr lang="en-US" altLang="ja-JP">
              <a:latin typeface="Times New Roman" charset="0"/>
              <a:ea typeface="MS PGothic" charset="-128"/>
            </a:endParaRPr>
          </a:p>
          <a:p>
            <a:endParaRPr lang="en-US" altLang="en-US">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E86BF4-6444-BC47-AF34-97E4AAE33C51}" type="slidenum">
              <a:rPr lang="en-US" altLang="en-US" sz="1200"/>
              <a:pPr eaLnBrk="1" hangingPunct="1"/>
              <a:t>38</a:t>
            </a:fld>
            <a:endParaRPr lang="en-US" altLang="en-US" sz="1200"/>
          </a:p>
        </p:txBody>
      </p:sp>
    </p:spTree>
    <p:extLst>
      <p:ext uri="{BB962C8B-B14F-4D97-AF65-F5344CB8AC3E}">
        <p14:creationId xmlns:p14="http://schemas.microsoft.com/office/powerpoint/2010/main" val="411226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K. Communicating with visually impaired patients</a:t>
            </a:r>
          </a:p>
          <a:p>
            <a:r>
              <a:rPr lang="en-US" altLang="en-US">
                <a:latin typeface="Times New Roman" charset="0"/>
                <a:ea typeface="MS PGothic" charset="-128"/>
              </a:rPr>
              <a:t>	1. Ask the patient if he or she can see at all.</a:t>
            </a:r>
          </a:p>
          <a:p>
            <a:r>
              <a:rPr lang="en-US" altLang="en-US">
                <a:latin typeface="Times New Roman" charset="0"/>
                <a:ea typeface="MS PGothic" charset="-128"/>
              </a:rPr>
              <a:t>		a. Visually impaired patients are not necessarily completely blind.</a:t>
            </a:r>
          </a:p>
          <a:p>
            <a:r>
              <a:rPr lang="en-US" altLang="en-US">
                <a:latin typeface="Times New Roman" charset="0"/>
                <a:ea typeface="MS PGothic" charset="-128"/>
              </a:rPr>
              <a:t>		b. Expect the patient to have normal intelligence.</a:t>
            </a:r>
          </a:p>
          <a:p>
            <a:r>
              <a:rPr lang="en-US" altLang="en-US">
                <a:latin typeface="Times New Roman" charset="0"/>
                <a:ea typeface="MS PGothic" charset="-128"/>
              </a:rPr>
              <a:t>	2. Explain everything that you are doing as you are doing it.</a:t>
            </a:r>
          </a:p>
          <a:p>
            <a:endParaRPr lang="en-US" altLang="en-US">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50147D-BFB2-F848-BD04-F19949628D47}" type="slidenum">
              <a:rPr lang="en-US" altLang="en-US" sz="1200"/>
              <a:pPr eaLnBrk="1" hangingPunct="1"/>
              <a:t>39</a:t>
            </a:fld>
            <a:endParaRPr lang="en-US" altLang="en-US" sz="1200"/>
          </a:p>
        </p:txBody>
      </p:sp>
    </p:spTree>
    <p:extLst>
      <p:ext uri="{BB962C8B-B14F-4D97-AF65-F5344CB8AC3E}">
        <p14:creationId xmlns:p14="http://schemas.microsoft.com/office/powerpoint/2010/main" val="88235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ChangeArrowheads="1" noTextEdit="1"/>
          </p:cNvSpPr>
          <p:nvPr>
            <p:ph type="sldImg"/>
          </p:nvPr>
        </p:nvSpPr>
        <p:spPr>
          <a:ln/>
        </p:spPr>
      </p:sp>
      <p:sp>
        <p:nvSpPr>
          <p:cNvPr id="1331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EMS System Communication</a:t>
            </a:r>
          </a:p>
          <a:p>
            <a:r>
              <a:rPr lang="en-US" altLang="en-US">
                <a:latin typeface="Times New Roman" charset="0"/>
                <a:ea typeface="MS PGothic" charset="-128"/>
              </a:rPr>
              <a:t>Communication needed to</a:t>
            </a:r>
          </a:p>
          <a:p>
            <a:r>
              <a:rPr lang="en-US" altLang="en-US">
                <a:latin typeface="Times New Roman" charset="0"/>
                <a:ea typeface="MS PGothic" charset="-128"/>
              </a:rPr>
              <a:t>• Call for resources </a:t>
            </a:r>
          </a:p>
          <a:p>
            <a:r>
              <a:rPr lang="en-US" altLang="en-US">
                <a:latin typeface="Times New Roman" charset="0"/>
                <a:ea typeface="MS PGothic" charset="-128"/>
              </a:rPr>
              <a:t>• Transfer care of the patient </a:t>
            </a:r>
          </a:p>
          <a:p>
            <a:r>
              <a:rPr lang="en-US" altLang="en-US">
                <a:latin typeface="Times New Roman" charset="0"/>
                <a:ea typeface="MS PGothic" charset="-128"/>
              </a:rPr>
              <a:t>• Interact within the team structure </a:t>
            </a:r>
          </a:p>
          <a:p>
            <a:r>
              <a:rPr lang="en-US" altLang="en-US">
                <a:latin typeface="Times New Roman" charset="0"/>
                <a:ea typeface="MS PGothic" charset="-128"/>
              </a:rPr>
              <a:t>• EMS communication system </a:t>
            </a:r>
          </a:p>
          <a:p>
            <a:r>
              <a:rPr lang="en-US" altLang="en-US">
                <a:latin typeface="Times New Roman" charset="0"/>
                <a:ea typeface="MS PGothic" charset="-128"/>
              </a:rPr>
              <a:t>• Communication with other health care professionals </a:t>
            </a:r>
          </a:p>
          <a:p>
            <a:r>
              <a:rPr lang="en-US" altLang="en-US">
                <a:latin typeface="Times New Roman" charset="0"/>
                <a:ea typeface="MS PGothic" charset="-128"/>
              </a:rPr>
              <a:t>• Team communication and dynamics </a:t>
            </a:r>
          </a:p>
          <a:p>
            <a:endParaRPr lang="en-US" altLang="en-US">
              <a:latin typeface="Times New Roman" charset="0"/>
              <a:ea typeface="MS PGothic" charset="-128"/>
            </a:endParaRPr>
          </a:p>
        </p:txBody>
      </p:sp>
    </p:spTree>
    <p:extLst>
      <p:ext uri="{BB962C8B-B14F-4D97-AF65-F5344CB8AC3E}">
        <p14:creationId xmlns:p14="http://schemas.microsoft.com/office/powerpoint/2010/main" val="567378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Stay in physical contact with the patient as you begin your care.</a:t>
            </a:r>
          </a:p>
          <a:p>
            <a:r>
              <a:rPr lang="en-US" altLang="en-US">
                <a:latin typeface="Times New Roman" charset="0"/>
                <a:ea typeface="MS PGothic" charset="-128"/>
              </a:rPr>
              <a:t>4. If the patient can walk to the ambulance, place his or her hand on your arm.</a:t>
            </a:r>
          </a:p>
          <a:p>
            <a:r>
              <a:rPr lang="en-US" altLang="en-US">
                <a:latin typeface="Times New Roman" charset="0"/>
                <a:ea typeface="MS PGothic" charset="-128"/>
              </a:rPr>
              <a:t>5. Transport mobility aids such as a cane with the patient to the hospital.</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96575A-C821-D64F-A4E5-0308592297F8}" type="slidenum">
              <a:rPr lang="en-US" altLang="en-US" sz="1200"/>
              <a:pPr eaLnBrk="1" hangingPunct="1"/>
              <a:t>40</a:t>
            </a:fld>
            <a:endParaRPr lang="en-US" altLang="en-US" sz="1200"/>
          </a:p>
        </p:txBody>
      </p:sp>
    </p:spTree>
    <p:extLst>
      <p:ext uri="{BB962C8B-B14F-4D97-AF65-F5344CB8AC3E}">
        <p14:creationId xmlns:p14="http://schemas.microsoft.com/office/powerpoint/2010/main" val="1292724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Guide dogs</a:t>
            </a:r>
          </a:p>
          <a:p>
            <a:r>
              <a:rPr lang="en-US" altLang="en-US">
                <a:latin typeface="Times New Roman" charset="0"/>
                <a:ea typeface="MS PGothic" charset="-128"/>
              </a:rPr>
              <a:t>	a. Easily identified by their special harnesses</a:t>
            </a:r>
          </a:p>
          <a:p>
            <a:r>
              <a:rPr lang="en-US" altLang="en-US">
                <a:latin typeface="Times New Roman" charset="0"/>
                <a:ea typeface="MS PGothic" charset="-128"/>
              </a:rPr>
              <a:t>	b. If possible, transport the dog with the patient.</a:t>
            </a:r>
          </a:p>
          <a:p>
            <a:r>
              <a:rPr lang="en-US" altLang="en-US">
                <a:latin typeface="Times New Roman" charset="0"/>
                <a:ea typeface="MS PGothic" charset="-128"/>
              </a:rPr>
              <a:t>		i. This alleviates stress for both the patient and the dog. Guide dogs are trained not to leave their masters.</a:t>
            </a:r>
          </a:p>
          <a:p>
            <a:r>
              <a:rPr lang="en-US" altLang="en-US">
                <a:latin typeface="Times New Roman" charset="0"/>
                <a:ea typeface="MS PGothic" charset="-128"/>
              </a:rPr>
              <a:t>	c. Otherwise, arrange for care of the dog. A conscious patient can tell you about the dog and give instructions for its care.</a:t>
            </a:r>
          </a:p>
          <a:p>
            <a:endParaRPr lang="en-US" altLang="en-US">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FAFC7D-C210-2D4D-9839-423E43DE7EDE}" type="slidenum">
              <a:rPr lang="en-US" altLang="en-US" sz="1200"/>
              <a:pPr eaLnBrk="1" hangingPunct="1"/>
              <a:t>41</a:t>
            </a:fld>
            <a:endParaRPr lang="en-US" altLang="en-US" sz="1200"/>
          </a:p>
        </p:txBody>
      </p:sp>
    </p:spTree>
    <p:extLst>
      <p:ext uri="{BB962C8B-B14F-4D97-AF65-F5344CB8AC3E}">
        <p14:creationId xmlns:p14="http://schemas.microsoft.com/office/powerpoint/2010/main" val="733438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L. Communicating with non-English-speaking patients</a:t>
            </a:r>
          </a:p>
          <a:p>
            <a:r>
              <a:rPr lang="en-US" altLang="en-US">
                <a:latin typeface="Times New Roman" charset="0"/>
                <a:ea typeface="MS PGothic" charset="-128"/>
              </a:rPr>
              <a:t>	1. You must obtain a medical history even though the patient does not speak English. You cannot skip this step.</a:t>
            </a:r>
          </a:p>
          <a:p>
            <a:r>
              <a:rPr lang="en-US" altLang="en-US">
                <a:latin typeface="Times New Roman" charset="0"/>
                <a:ea typeface="MS PGothic" charset="-128"/>
              </a:rPr>
              <a:t>	2. Find out if the patient knows a few English words or phrases.</a:t>
            </a:r>
          </a:p>
          <a:p>
            <a:r>
              <a:rPr lang="en-US" altLang="en-US">
                <a:latin typeface="Times New Roman" charset="0"/>
                <a:ea typeface="MS PGothic" charset="-128"/>
              </a:rPr>
              <a:t>	3. Use short, simple questions.</a:t>
            </a:r>
          </a:p>
          <a:p>
            <a:r>
              <a:rPr lang="en-US" altLang="en-US">
                <a:latin typeface="Times New Roman" charset="0"/>
                <a:ea typeface="MS PGothic" charset="-128"/>
              </a:rPr>
              <a:t>	4. Point to parts of the body.</a:t>
            </a:r>
          </a:p>
          <a:p>
            <a:r>
              <a:rPr lang="en-US" altLang="en-US">
                <a:latin typeface="Times New Roman" charset="0"/>
                <a:ea typeface="MS PGothic" charset="-128"/>
              </a:rPr>
              <a:t>	5. Have a family member or friend interpret.</a:t>
            </a:r>
          </a:p>
          <a:p>
            <a:endParaRPr lang="en-US" altLang="en-US">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525944-4697-5B45-A088-F1716D44C436}" type="slidenum">
              <a:rPr lang="en-US" altLang="en-US" sz="1200"/>
              <a:pPr eaLnBrk="1" hangingPunct="1"/>
              <a:t>42</a:t>
            </a:fld>
            <a:endParaRPr lang="en-US" altLang="en-US" sz="1200"/>
          </a:p>
        </p:txBody>
      </p:sp>
    </p:spTree>
    <p:extLst>
      <p:ext uri="{BB962C8B-B14F-4D97-AF65-F5344CB8AC3E}">
        <p14:creationId xmlns:p14="http://schemas.microsoft.com/office/powerpoint/2010/main" val="343223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Consider learning some common phrases in another language that is used in your area.</a:t>
            </a:r>
          </a:p>
          <a:p>
            <a:r>
              <a:rPr lang="en-US" altLang="en-US">
                <a:latin typeface="Times New Roman" charset="0"/>
                <a:ea typeface="MS PGothic" charset="-128"/>
              </a:rPr>
              <a:t>	a. Pocket cards that show the pronunciation of terms are available.</a:t>
            </a:r>
          </a:p>
          <a:p>
            <a:r>
              <a:rPr lang="en-US" altLang="en-US">
                <a:latin typeface="Times New Roman" charset="0"/>
                <a:ea typeface="MS PGothic" charset="-128"/>
              </a:rPr>
              <a:t>	b. Use a smartphone app or website to help you translate.</a:t>
            </a:r>
          </a:p>
          <a:p>
            <a:r>
              <a:rPr lang="en-US" altLang="en-US">
                <a:latin typeface="Times New Roman" charset="0"/>
                <a:ea typeface="MS PGothic" charset="-128"/>
              </a:rPr>
              <a:t>7. Remember to request a translator at the hospital.</a:t>
            </a:r>
          </a:p>
          <a:p>
            <a:endParaRPr lang="en-US" altLang="en-US">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092CA1-DC25-BF4C-BC63-06F064F9E54D}" type="slidenum">
              <a:rPr lang="en-US" altLang="en-US" sz="1200"/>
              <a:pPr eaLnBrk="1" hangingPunct="1"/>
              <a:t>43</a:t>
            </a:fld>
            <a:endParaRPr lang="en-US" altLang="en-US" sz="1200"/>
          </a:p>
        </p:txBody>
      </p:sp>
    </p:spTree>
    <p:extLst>
      <p:ext uri="{BB962C8B-B14F-4D97-AF65-F5344CB8AC3E}">
        <p14:creationId xmlns:p14="http://schemas.microsoft.com/office/powerpoint/2010/main" val="409397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M. Communicating with other health care professionals</a:t>
            </a:r>
          </a:p>
          <a:p>
            <a:r>
              <a:rPr lang="en-US" altLang="en-US">
                <a:latin typeface="Times New Roman" charset="0"/>
                <a:ea typeface="MS PGothic" charset="-128"/>
              </a:rPr>
              <a:t>	1. Your reporting responsibilities do not end when you arrive at the hospital.</a:t>
            </a:r>
          </a:p>
          <a:p>
            <a:r>
              <a:rPr lang="en-US" altLang="en-US">
                <a:latin typeface="Times New Roman" charset="0"/>
                <a:ea typeface="MS PGothic" charset="-128"/>
              </a:rPr>
              <a:t>		a. Effective communication between EMS providers and other health care professionals in the receiving facility is essential to efficient, effective, and appropriate patient care.</a:t>
            </a:r>
          </a:p>
          <a:p>
            <a:r>
              <a:rPr lang="en-US" altLang="en-US">
                <a:latin typeface="Times New Roman" charset="0"/>
                <a:ea typeface="MS PGothic" charset="-128"/>
              </a:rPr>
              <a:t>	2. You must give an oral report to a hospital staff member.</a:t>
            </a:r>
          </a:p>
          <a:p>
            <a:r>
              <a:rPr lang="en-US" altLang="en-US">
                <a:latin typeface="Times New Roman" charset="0"/>
                <a:ea typeface="MS PGothic" charset="-128"/>
              </a:rPr>
              <a:t>		a. That staff member must have at least your level of training.</a:t>
            </a:r>
          </a:p>
          <a:p>
            <a:endParaRPr lang="en-US" altLang="en-US">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0F6387-13F7-AE4E-9341-A3FB7CAF9DE9}" type="slidenum">
              <a:rPr lang="en-US" altLang="en-US" sz="1200"/>
              <a:pPr eaLnBrk="1" hangingPunct="1"/>
              <a:t>44</a:t>
            </a:fld>
            <a:endParaRPr lang="en-US" altLang="en-US" sz="1200"/>
          </a:p>
        </p:txBody>
      </p:sp>
    </p:spTree>
    <p:extLst>
      <p:ext uri="{BB962C8B-B14F-4D97-AF65-F5344CB8AC3E}">
        <p14:creationId xmlns:p14="http://schemas.microsoft.com/office/powerpoint/2010/main" val="211017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Oral report components:</a:t>
            </a:r>
          </a:p>
          <a:p>
            <a:r>
              <a:rPr lang="en-US" altLang="en-US">
                <a:latin typeface="Times New Roman" charset="0"/>
                <a:ea typeface="MS PGothic" charset="-128"/>
              </a:rPr>
              <a:t>	a. Opening information</a:t>
            </a:r>
          </a:p>
          <a:p>
            <a:r>
              <a:rPr lang="en-US" altLang="en-US">
                <a:latin typeface="Times New Roman" charset="0"/>
                <a:ea typeface="MS PGothic" charset="-128"/>
              </a:rPr>
              <a:t>		i. Name, chief complaint, nature of the illness, or mechanism of injury</a:t>
            </a:r>
          </a:p>
          <a:p>
            <a:r>
              <a:rPr lang="en-US" altLang="en-US">
                <a:latin typeface="Times New Roman" charset="0"/>
                <a:ea typeface="MS PGothic" charset="-128"/>
              </a:rPr>
              <a:t>	b. Detailed information</a:t>
            </a:r>
          </a:p>
          <a:p>
            <a:r>
              <a:rPr lang="en-US" altLang="en-US">
                <a:latin typeface="Times New Roman" charset="0"/>
                <a:ea typeface="MS PGothic" charset="-128"/>
              </a:rPr>
              <a:t>		i. Not provided during radio report</a:t>
            </a:r>
          </a:p>
          <a:p>
            <a:r>
              <a:rPr lang="en-US" altLang="en-US">
                <a:latin typeface="Times New Roman" charset="0"/>
                <a:ea typeface="MS PGothic" charset="-128"/>
              </a:rPr>
              <a:t>	c. Any important history</a:t>
            </a:r>
          </a:p>
          <a:p>
            <a:r>
              <a:rPr lang="en-US" altLang="en-US">
                <a:latin typeface="Times New Roman" charset="0"/>
                <a:ea typeface="MS PGothic" charset="-128"/>
              </a:rPr>
              <a:t>		i. Not already provided</a:t>
            </a:r>
          </a:p>
          <a:p>
            <a:endParaRPr lang="en-US" altLang="en-US">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915D55-EE0D-C340-A292-A6EF6BC62194}" type="slidenum">
              <a:rPr lang="en-US" altLang="en-US" sz="1200"/>
              <a:pPr eaLnBrk="1" hangingPunct="1"/>
              <a:t>45</a:t>
            </a:fld>
            <a:endParaRPr lang="en-US" altLang="en-US" sz="1200"/>
          </a:p>
        </p:txBody>
      </p:sp>
    </p:spTree>
    <p:extLst>
      <p:ext uri="{BB962C8B-B14F-4D97-AF65-F5344CB8AC3E}">
        <p14:creationId xmlns:p14="http://schemas.microsoft.com/office/powerpoint/2010/main" val="1082814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Patient</a:t>
            </a:r>
            <a:r>
              <a:rPr lang="ja-JP" altLang="en-US">
                <a:latin typeface="Times New Roman" charset="0"/>
                <a:ea typeface="MS PGothic" charset="-128"/>
              </a:rPr>
              <a:t>’</a:t>
            </a:r>
            <a:r>
              <a:rPr lang="en-US" altLang="ja-JP">
                <a:latin typeface="Times New Roman" charset="0"/>
                <a:ea typeface="MS PGothic" charset="-128"/>
              </a:rPr>
              <a:t>s response to treatment given en route</a:t>
            </a:r>
          </a:p>
          <a:p>
            <a:r>
              <a:rPr lang="en-US" altLang="en-US">
                <a:latin typeface="Times New Roman" charset="0"/>
                <a:ea typeface="MS PGothic" charset="-128"/>
              </a:rPr>
              <a:t>e. Vital signs</a:t>
            </a:r>
          </a:p>
          <a:p>
            <a:r>
              <a:rPr lang="en-US" altLang="en-US">
                <a:latin typeface="Times New Roman" charset="0"/>
                <a:ea typeface="MS PGothic" charset="-128"/>
              </a:rPr>
              <a:t>f. Any other information, such as details gathered during transport, known allergies, and patient medications you brought with you</a:t>
            </a:r>
          </a:p>
          <a:p>
            <a:endParaRPr lang="en-US" altLang="en-US">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6F0A9E-4CC8-B641-97C3-4F5E3B8B8406}" type="slidenum">
              <a:rPr lang="en-US" altLang="en-US" sz="1200"/>
              <a:pPr eaLnBrk="1" hangingPunct="1"/>
              <a:t>46</a:t>
            </a:fld>
            <a:endParaRPr lang="en-US" altLang="en-US" sz="1200"/>
          </a:p>
        </p:txBody>
      </p:sp>
    </p:spTree>
    <p:extLst>
      <p:ext uri="{BB962C8B-B14F-4D97-AF65-F5344CB8AC3E}">
        <p14:creationId xmlns:p14="http://schemas.microsoft.com/office/powerpoint/2010/main" val="1090221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Written Communications and Documentation</a:t>
            </a:r>
          </a:p>
          <a:p>
            <a:r>
              <a:rPr lang="en-US" altLang="en-US">
                <a:latin typeface="Times New Roman" charset="0"/>
                <a:ea typeface="MS PGothic" charset="-128"/>
              </a:rPr>
              <a:t>A. Patient care report (PCR)</a:t>
            </a:r>
          </a:p>
          <a:p>
            <a:r>
              <a:rPr lang="en-US" altLang="en-US">
                <a:latin typeface="Times New Roman" charset="0"/>
                <a:ea typeface="MS PGothic" charset="-128"/>
              </a:rPr>
              <a:t>	1. The PCR is also known as the prehospital care report.</a:t>
            </a:r>
          </a:p>
          <a:p>
            <a:r>
              <a:rPr lang="en-US" altLang="en-US">
                <a:latin typeface="Times New Roman" charset="0"/>
                <a:ea typeface="MS PGothic" charset="-128"/>
              </a:rPr>
              <a:t>	2. It is a legal document.</a:t>
            </a:r>
          </a:p>
          <a:p>
            <a:r>
              <a:rPr lang="en-US" altLang="en-US">
                <a:latin typeface="Times New Roman" charset="0"/>
                <a:ea typeface="MS PGothic" charset="-128"/>
              </a:rPr>
              <a:t>	3. It records all care from dispatch to hospital arrival.</a:t>
            </a:r>
          </a:p>
          <a:p>
            <a:r>
              <a:rPr lang="en-US" altLang="en-US">
                <a:latin typeface="Times New Roman" charset="0"/>
                <a:ea typeface="MS PGothic" charset="-128"/>
              </a:rPr>
              <a:t>	4. There are two types of PCRs: written and electronic.</a:t>
            </a:r>
          </a:p>
          <a:p>
            <a:endParaRPr lang="en-US" altLang="en-US">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F92944-CA5D-CF49-9E3E-F23F2075753F}" type="slidenum">
              <a:rPr lang="en-US" altLang="en-US" sz="1200"/>
              <a:pPr eaLnBrk="1" hangingPunct="1"/>
              <a:t>47</a:t>
            </a:fld>
            <a:endParaRPr lang="en-US" altLang="en-US" sz="1200"/>
          </a:p>
        </p:txBody>
      </p:sp>
    </p:spTree>
    <p:extLst>
      <p:ext uri="{BB962C8B-B14F-4D97-AF65-F5344CB8AC3E}">
        <p14:creationId xmlns:p14="http://schemas.microsoft.com/office/powerpoint/2010/main" val="1020845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The PCR serves six functions:</a:t>
            </a:r>
          </a:p>
          <a:p>
            <a:r>
              <a:rPr lang="en-US" altLang="en-US">
                <a:latin typeface="Times New Roman" charset="0"/>
                <a:ea typeface="MS PGothic" charset="-128"/>
              </a:rPr>
              <a:t>	a. Continuity of care</a:t>
            </a:r>
          </a:p>
          <a:p>
            <a:r>
              <a:rPr lang="en-US" altLang="en-US">
                <a:latin typeface="Times New Roman" charset="0"/>
                <a:ea typeface="MS PGothic" charset="-128"/>
              </a:rPr>
              <a:t>	b. Legal documentation</a:t>
            </a:r>
          </a:p>
          <a:p>
            <a:r>
              <a:rPr lang="en-US" altLang="en-US">
                <a:latin typeface="Times New Roman" charset="0"/>
                <a:ea typeface="MS PGothic" charset="-128"/>
              </a:rPr>
              <a:t>	c. Education</a:t>
            </a:r>
          </a:p>
          <a:p>
            <a:r>
              <a:rPr lang="en-US" altLang="en-US">
                <a:latin typeface="Times New Roman" charset="0"/>
                <a:ea typeface="MS PGothic" charset="-128"/>
              </a:rPr>
              <a:t>	d. Administrative information</a:t>
            </a:r>
          </a:p>
          <a:p>
            <a:r>
              <a:rPr lang="en-US" altLang="en-US">
                <a:latin typeface="Times New Roman" charset="0"/>
                <a:ea typeface="MS PGothic" charset="-128"/>
              </a:rPr>
              <a:t>	e. Essential research record</a:t>
            </a:r>
          </a:p>
          <a:p>
            <a:r>
              <a:rPr lang="en-US" altLang="en-US">
                <a:latin typeface="Times New Roman" charset="0"/>
                <a:ea typeface="MS PGothic" charset="-128"/>
              </a:rPr>
              <a:t>	f. Evaluation and continuous quality improvement</a:t>
            </a:r>
          </a:p>
          <a:p>
            <a:endParaRPr lang="en-US" altLang="en-US">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60E7F3-4219-A94E-BEA5-54A672416E3D}" type="slidenum">
              <a:rPr lang="en-US" altLang="en-US" sz="1200"/>
              <a:pPr eaLnBrk="1" hangingPunct="1"/>
              <a:t>48</a:t>
            </a:fld>
            <a:endParaRPr lang="en-US" altLang="en-US" sz="1200"/>
          </a:p>
        </p:txBody>
      </p:sp>
    </p:spTree>
    <p:extLst>
      <p:ext uri="{BB962C8B-B14F-4D97-AF65-F5344CB8AC3E}">
        <p14:creationId xmlns:p14="http://schemas.microsoft.com/office/powerpoint/2010/main" val="1106840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The following are examples of information collected on a PCR:</a:t>
            </a:r>
          </a:p>
          <a:p>
            <a:r>
              <a:rPr lang="en-US" altLang="en-US">
                <a:latin typeface="Times New Roman" charset="0"/>
                <a:ea typeface="MS PGothic" charset="-128"/>
              </a:rPr>
              <a:t>	1. Chief complaint</a:t>
            </a:r>
          </a:p>
          <a:p>
            <a:r>
              <a:rPr lang="en-US" altLang="en-US">
                <a:latin typeface="Times New Roman" charset="0"/>
                <a:ea typeface="MS PGothic" charset="-128"/>
              </a:rPr>
              <a:t>	2. Level of consciousness or mental status</a:t>
            </a:r>
          </a:p>
          <a:p>
            <a:r>
              <a:rPr lang="en-US" altLang="en-US">
                <a:latin typeface="Times New Roman" charset="0"/>
                <a:ea typeface="MS PGothic" charset="-128"/>
              </a:rPr>
              <a:t>	3. Vital signs</a:t>
            </a:r>
          </a:p>
          <a:p>
            <a:r>
              <a:rPr lang="en-US" altLang="en-US">
                <a:latin typeface="Times New Roman" charset="0"/>
                <a:ea typeface="MS PGothic" charset="-128"/>
              </a:rPr>
              <a:t>	4. Initial assessment</a:t>
            </a:r>
          </a:p>
          <a:p>
            <a:r>
              <a:rPr lang="en-US" altLang="en-US">
                <a:latin typeface="Times New Roman" charset="0"/>
                <a:ea typeface="MS PGothic" charset="-128"/>
              </a:rPr>
              <a:t>	5. Patient demographics (age, gender, ethnic background)</a:t>
            </a:r>
          </a:p>
          <a:p>
            <a:endParaRPr lang="en-US" altLang="en-US">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58B25D-BB75-0143-8EDA-0B8652F5C915}" type="slidenum">
              <a:rPr lang="en-US" altLang="en-US" sz="1200"/>
              <a:pPr eaLnBrk="1" hangingPunct="1"/>
              <a:t>49</a:t>
            </a:fld>
            <a:endParaRPr lang="en-US" altLang="en-US" sz="1200"/>
          </a:p>
        </p:txBody>
      </p:sp>
    </p:spTree>
    <p:extLst>
      <p:ext uri="{BB962C8B-B14F-4D97-AF65-F5344CB8AC3E}">
        <p14:creationId xmlns:p14="http://schemas.microsoft.com/office/powerpoint/2010/main" val="117037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Documentation</a:t>
            </a:r>
          </a:p>
          <a:p>
            <a:r>
              <a:rPr lang="en-US" altLang="en-US">
                <a:latin typeface="Times New Roman" charset="0"/>
                <a:ea typeface="MS PGothic" charset="-128"/>
              </a:rPr>
              <a:t>• Recording patient findings </a:t>
            </a:r>
          </a:p>
          <a:p>
            <a:r>
              <a:rPr lang="en-US" altLang="en-US">
                <a:latin typeface="Times New Roman" charset="0"/>
                <a:ea typeface="MS PGothic" charset="-128"/>
              </a:rPr>
              <a:t>• Principles of medical documentation and report writing </a:t>
            </a:r>
          </a:p>
          <a:p>
            <a:endParaRPr lang="en-US" altLang="en-US">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FE57F5-C348-FF4F-828C-967AF58E9151}" type="slidenum">
              <a:rPr lang="en-US" altLang="en-US" sz="1200"/>
              <a:pPr eaLnBrk="1" hangingPunct="1"/>
              <a:t>5</a:t>
            </a:fld>
            <a:endParaRPr lang="en-US" altLang="en-US" sz="1200"/>
          </a:p>
        </p:txBody>
      </p:sp>
    </p:spTree>
    <p:extLst>
      <p:ext uri="{BB962C8B-B14F-4D97-AF65-F5344CB8AC3E}">
        <p14:creationId xmlns:p14="http://schemas.microsoft.com/office/powerpoint/2010/main" val="1105040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A lot of administrative information for use in billing, research, and quality improvement can be gathered from a PCR. Examples include the time that:</a:t>
            </a:r>
          </a:p>
          <a:p>
            <a:r>
              <a:rPr lang="en-US" altLang="en-US">
                <a:latin typeface="Times New Roman" charset="0"/>
                <a:ea typeface="MS PGothic" charset="-128"/>
              </a:rPr>
              <a:t>	1. The incident was reported</a:t>
            </a:r>
          </a:p>
          <a:p>
            <a:r>
              <a:rPr lang="en-US" altLang="en-US">
                <a:latin typeface="Times New Roman" charset="0"/>
                <a:ea typeface="MS PGothic" charset="-128"/>
              </a:rPr>
              <a:t>	2. The EMS unit was notified</a:t>
            </a:r>
          </a:p>
          <a:p>
            <a:r>
              <a:rPr lang="en-US" altLang="en-US">
                <a:latin typeface="Times New Roman" charset="0"/>
                <a:ea typeface="MS PGothic" charset="-128"/>
              </a:rPr>
              <a:t>	3. The EMS unit arrived at the scene</a:t>
            </a:r>
          </a:p>
          <a:p>
            <a:r>
              <a:rPr lang="en-US" altLang="en-US">
                <a:latin typeface="Times New Roman" charset="0"/>
                <a:ea typeface="MS PGothic" charset="-128"/>
              </a:rPr>
              <a:t>	4. The EMS unit left the scene</a:t>
            </a:r>
          </a:p>
          <a:p>
            <a:r>
              <a:rPr lang="en-US" altLang="en-US">
                <a:latin typeface="Times New Roman" charset="0"/>
                <a:ea typeface="MS PGothic" charset="-128"/>
              </a:rPr>
              <a:t>	5. The EMS unit arrived at the receiving facility</a:t>
            </a:r>
          </a:p>
          <a:p>
            <a:r>
              <a:rPr lang="en-US" altLang="en-US">
                <a:latin typeface="Times New Roman" charset="0"/>
                <a:ea typeface="MS PGothic" charset="-128"/>
              </a:rPr>
              <a:t>	6. Patient care was transferred</a:t>
            </a:r>
          </a:p>
          <a:p>
            <a:endParaRPr lang="en-US" altLang="en-US">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2585F0-2DC3-BA4B-84DC-B832B0BCB882}" type="slidenum">
              <a:rPr lang="en-US" altLang="en-US" sz="1200"/>
              <a:pPr eaLnBrk="1" hangingPunct="1"/>
              <a:t>50</a:t>
            </a:fld>
            <a:endParaRPr lang="en-US" altLang="en-US" sz="1200"/>
          </a:p>
        </p:txBody>
      </p:sp>
    </p:spTree>
    <p:extLst>
      <p:ext uri="{BB962C8B-B14F-4D97-AF65-F5344CB8AC3E}">
        <p14:creationId xmlns:p14="http://schemas.microsoft.com/office/powerpoint/2010/main" val="1751314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Types of forms</a:t>
            </a:r>
          </a:p>
          <a:p>
            <a:r>
              <a:rPr lang="en-US" altLang="en-US">
                <a:latin typeface="Times New Roman" charset="0"/>
                <a:ea typeface="MS PGothic" charset="-128"/>
              </a:rPr>
              <a:t>	1. Traditional written form with check boxes and a narrative section</a:t>
            </a:r>
          </a:p>
          <a:p>
            <a:r>
              <a:rPr lang="en-US" altLang="en-US">
                <a:latin typeface="Times New Roman" charset="0"/>
                <a:ea typeface="MS PGothic" charset="-128"/>
              </a:rPr>
              <a:t>	2. Computerized version or electronic PCR (ePCR)</a:t>
            </a:r>
          </a:p>
          <a:p>
            <a:r>
              <a:rPr lang="en-US" altLang="en-US">
                <a:latin typeface="Times New Roman" charset="0"/>
                <a:ea typeface="MS PGothic" charset="-128"/>
              </a:rPr>
              <a:t>		a. Information is filled in using a computer or tablet device that uploads data over a secure Internet connection.</a:t>
            </a:r>
          </a:p>
          <a:p>
            <a:r>
              <a:rPr lang="en-US" altLang="en-US">
                <a:latin typeface="Times New Roman" charset="0"/>
                <a:ea typeface="MS PGothic" charset="-128"/>
              </a:rPr>
              <a:t>		b. ePCRs allow patient information to be transmitted directly to hospital computers. </a:t>
            </a:r>
          </a:p>
          <a:p>
            <a:endParaRPr lang="en-US" altLang="en-US">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EE6FB5-2FF8-D74E-BC28-30A7F6CD83D6}" type="slidenum">
              <a:rPr lang="en-US" altLang="en-US" sz="1200"/>
              <a:pPr eaLnBrk="1" hangingPunct="1"/>
              <a:t>51</a:t>
            </a:fld>
            <a:endParaRPr lang="en-US" altLang="en-US" sz="1200"/>
          </a:p>
        </p:txBody>
      </p:sp>
    </p:spTree>
    <p:extLst>
      <p:ext uri="{BB962C8B-B14F-4D97-AF65-F5344CB8AC3E}">
        <p14:creationId xmlns:p14="http://schemas.microsoft.com/office/powerpoint/2010/main" val="938742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The narrative section of the PCR may be the most important.</a:t>
            </a:r>
          </a:p>
          <a:p>
            <a:r>
              <a:rPr lang="en-US" altLang="en-US">
                <a:latin typeface="Times New Roman" charset="0"/>
                <a:ea typeface="MS PGothic" charset="-128"/>
              </a:rPr>
              <a:t>4. Elements in the narrative section:</a:t>
            </a:r>
          </a:p>
          <a:p>
            <a:r>
              <a:rPr lang="en-US" altLang="en-US">
                <a:latin typeface="Times New Roman" charset="0"/>
                <a:ea typeface="MS PGothic" charset="-128"/>
              </a:rPr>
              <a:t>	a. Time of events</a:t>
            </a:r>
          </a:p>
          <a:p>
            <a:r>
              <a:rPr lang="en-US" altLang="en-US">
                <a:latin typeface="Times New Roman" charset="0"/>
                <a:ea typeface="MS PGothic" charset="-128"/>
              </a:rPr>
              <a:t>	b. Assessment findings</a:t>
            </a:r>
          </a:p>
          <a:p>
            <a:r>
              <a:rPr lang="en-US" altLang="en-US">
                <a:latin typeface="Times New Roman" charset="0"/>
                <a:ea typeface="MS PGothic" charset="-128"/>
              </a:rPr>
              <a:t>	c. Emergency medical care provided</a:t>
            </a:r>
          </a:p>
          <a:p>
            <a:r>
              <a:rPr lang="en-US" altLang="en-US">
                <a:latin typeface="Times New Roman" charset="0"/>
                <a:ea typeface="MS PGothic" charset="-128"/>
              </a:rPr>
              <a:t>	d. Changes in the patient after treatment</a:t>
            </a:r>
          </a:p>
          <a:p>
            <a:r>
              <a:rPr lang="en-US" altLang="en-US">
                <a:latin typeface="Times New Roman" charset="0"/>
                <a:ea typeface="MS PGothic" charset="-128"/>
              </a:rPr>
              <a:t>	e. Observations at the scene</a:t>
            </a:r>
          </a:p>
          <a:p>
            <a:r>
              <a:rPr lang="en-US" altLang="en-US">
                <a:latin typeface="Times New Roman" charset="0"/>
                <a:ea typeface="MS PGothic" charset="-128"/>
              </a:rPr>
              <a:t>	f. Final patient disposition</a:t>
            </a:r>
          </a:p>
          <a:p>
            <a:r>
              <a:rPr lang="en-US" altLang="en-US">
                <a:latin typeface="Times New Roman" charset="0"/>
                <a:ea typeface="MS PGothic" charset="-128"/>
              </a:rPr>
              <a:t>	g. Refusal of care</a:t>
            </a:r>
          </a:p>
          <a:p>
            <a:r>
              <a:rPr lang="en-US" altLang="en-US">
                <a:latin typeface="Times New Roman" charset="0"/>
                <a:ea typeface="MS PGothic" charset="-128"/>
              </a:rPr>
              <a:t>	h. Staff person who continued care</a:t>
            </a:r>
          </a:p>
          <a:p>
            <a:endParaRPr lang="en-US" altLang="en-US">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FA58C9-9BF8-7544-9A60-8F3484ED38E0}" type="slidenum">
              <a:rPr lang="en-US" altLang="en-US" sz="1200"/>
              <a:pPr eaLnBrk="1" hangingPunct="1"/>
              <a:t>52</a:t>
            </a:fld>
            <a:endParaRPr lang="en-US" altLang="en-US" sz="1200"/>
          </a:p>
        </p:txBody>
      </p:sp>
    </p:spTree>
    <p:extLst>
      <p:ext uri="{BB962C8B-B14F-4D97-AF65-F5344CB8AC3E}">
        <p14:creationId xmlns:p14="http://schemas.microsoft.com/office/powerpoint/2010/main" val="2031217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Be sure to include significant negative findings and important observations about the scene.</a:t>
            </a:r>
          </a:p>
          <a:p>
            <a:r>
              <a:rPr lang="en-US" altLang="en-US">
                <a:latin typeface="Times New Roman" charset="0"/>
                <a:ea typeface="MS PGothic" charset="-128"/>
              </a:rPr>
              <a:t>6. Do not record your conclusions about the incident; use clear descriptions that do not make any judgments about the patient</a:t>
            </a:r>
            <a:r>
              <a:rPr lang="ja-JP" altLang="en-US">
                <a:latin typeface="Times New Roman" charset="0"/>
                <a:ea typeface="MS PGothic" charset="-128"/>
              </a:rPr>
              <a:t>’</a:t>
            </a:r>
            <a:r>
              <a:rPr lang="en-US" altLang="ja-JP">
                <a:latin typeface="Times New Roman" charset="0"/>
                <a:ea typeface="MS PGothic" charset="-128"/>
              </a:rPr>
              <a:t>s condition.</a:t>
            </a:r>
          </a:p>
          <a:p>
            <a:r>
              <a:rPr lang="en-US" altLang="en-US">
                <a:latin typeface="Times New Roman" charset="0"/>
                <a:ea typeface="MS PGothic" charset="-128"/>
              </a:rPr>
              <a:t>7. In written documentation, avoid radio codes and use only standard abbreviations.</a:t>
            </a:r>
          </a:p>
          <a:p>
            <a:r>
              <a:rPr lang="en-US" altLang="en-US">
                <a:latin typeface="Times New Roman" charset="0"/>
                <a:ea typeface="MS PGothic" charset="-128"/>
              </a:rPr>
              <a:t>8. Remember that the report itself is considered a confidential document.</a:t>
            </a:r>
          </a:p>
          <a:p>
            <a:r>
              <a:rPr lang="en-US" altLang="en-US">
                <a:latin typeface="Times New Roman" charset="0"/>
                <a:ea typeface="MS PGothic" charset="-128"/>
              </a:rPr>
              <a:t>	a. You should be familiar with state and local laws concerning confidentiality.</a:t>
            </a:r>
          </a:p>
          <a:p>
            <a:endParaRPr lang="en-US" altLang="en-US">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403A78-7115-1E47-B7ED-AC22DB38C4D2}" type="slidenum">
              <a:rPr lang="en-US" altLang="en-US" sz="1200"/>
              <a:pPr eaLnBrk="1" hangingPunct="1"/>
              <a:t>53</a:t>
            </a:fld>
            <a:endParaRPr lang="en-US" altLang="en-US" sz="1200"/>
          </a:p>
        </p:txBody>
      </p:sp>
    </p:spTree>
    <p:extLst>
      <p:ext uri="{BB962C8B-B14F-4D97-AF65-F5344CB8AC3E}">
        <p14:creationId xmlns:p14="http://schemas.microsoft.com/office/powerpoint/2010/main" val="123456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Reporting errors</a:t>
            </a:r>
          </a:p>
          <a:p>
            <a:r>
              <a:rPr lang="en-US" altLang="en-US">
                <a:latin typeface="Times New Roman" charset="0"/>
                <a:ea typeface="MS PGothic" charset="-128"/>
              </a:rPr>
              <a:t>	1. Everyone makes mistakes.</a:t>
            </a:r>
          </a:p>
          <a:p>
            <a:r>
              <a:rPr lang="en-US" altLang="en-US">
                <a:latin typeface="Times New Roman" charset="0"/>
                <a:ea typeface="MS PGothic" charset="-128"/>
              </a:rPr>
              <a:t>	2. If you leave something out or record it incorrectly, do not try to cover it up.</a:t>
            </a:r>
          </a:p>
          <a:p>
            <a:r>
              <a:rPr lang="en-US" altLang="en-US">
                <a:latin typeface="Times New Roman" charset="0"/>
                <a:ea typeface="MS PGothic" charset="-128"/>
              </a:rPr>
              <a:t>	3. Falsification:</a:t>
            </a:r>
          </a:p>
          <a:p>
            <a:r>
              <a:rPr lang="en-US" altLang="en-US">
                <a:latin typeface="Times New Roman" charset="0"/>
                <a:ea typeface="MS PGothic" charset="-128"/>
              </a:rPr>
              <a:t>		a. Results in poor patient care</a:t>
            </a:r>
          </a:p>
          <a:p>
            <a:r>
              <a:rPr lang="en-US" altLang="en-US">
                <a:latin typeface="Times New Roman" charset="0"/>
                <a:ea typeface="MS PGothic" charset="-128"/>
              </a:rPr>
              <a:t>		b. May result in suspension and/or legal action</a:t>
            </a:r>
          </a:p>
          <a:p>
            <a:endParaRPr lang="en-US" altLang="en-US">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E2738-D999-344A-9784-F16253EC35D5}" type="slidenum">
              <a:rPr lang="en-US" altLang="en-US" sz="1200"/>
              <a:pPr eaLnBrk="1" hangingPunct="1"/>
              <a:t>54</a:t>
            </a:fld>
            <a:endParaRPr lang="en-US" altLang="en-US" sz="1200"/>
          </a:p>
        </p:txBody>
      </p:sp>
    </p:spTree>
    <p:extLst>
      <p:ext uri="{BB962C8B-B14F-4D97-AF65-F5344CB8AC3E}">
        <p14:creationId xmlns:p14="http://schemas.microsoft.com/office/powerpoint/2010/main" val="467621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If you discover an error as you are writing your report, draw a single horizontal line through the error, initial it, and write the correct information next to it.</a:t>
            </a:r>
          </a:p>
          <a:p>
            <a:r>
              <a:rPr lang="en-US" altLang="en-US">
                <a:latin typeface="Times New Roman" charset="0"/>
                <a:ea typeface="MS PGothic" charset="-128"/>
              </a:rPr>
              <a:t>	a. Do not try to erase or cover the error with correction fluid.</a:t>
            </a:r>
          </a:p>
          <a:p>
            <a:endParaRPr lang="en-US" altLang="en-US">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C93785-2938-1C4B-97F0-ABADB7E18178}" type="slidenum">
              <a:rPr lang="en-US" altLang="en-US" sz="1200"/>
              <a:pPr eaLnBrk="1" hangingPunct="1"/>
              <a:t>55</a:t>
            </a:fld>
            <a:endParaRPr lang="en-US" altLang="en-US" sz="1200"/>
          </a:p>
        </p:txBody>
      </p:sp>
    </p:spTree>
    <p:extLst>
      <p:ext uri="{BB962C8B-B14F-4D97-AF65-F5344CB8AC3E}">
        <p14:creationId xmlns:p14="http://schemas.microsoft.com/office/powerpoint/2010/main" val="1665600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Documenting refusal of care</a:t>
            </a:r>
          </a:p>
          <a:p>
            <a:r>
              <a:rPr lang="en-US" altLang="en-US">
                <a:latin typeface="Times New Roman" charset="0"/>
                <a:ea typeface="MS PGothic" charset="-128"/>
              </a:rPr>
              <a:t>	1. Refusal of care is a common source of lawsuits.</a:t>
            </a:r>
          </a:p>
          <a:p>
            <a:r>
              <a:rPr lang="en-US" altLang="en-US">
                <a:latin typeface="Times New Roman" charset="0"/>
                <a:ea typeface="MS PGothic" charset="-128"/>
              </a:rPr>
              <a:t>		a. Thorough documentation is crucial.</a:t>
            </a:r>
          </a:p>
          <a:p>
            <a:r>
              <a:rPr lang="en-US" altLang="en-US">
                <a:latin typeface="Times New Roman" charset="0"/>
                <a:ea typeface="MS PGothic" charset="-128"/>
              </a:rPr>
              <a:t>	2. Document any assessment findings and emergency medical care given.</a:t>
            </a:r>
          </a:p>
          <a:p>
            <a:r>
              <a:rPr lang="en-US" altLang="en-US">
                <a:latin typeface="Times New Roman" charset="0"/>
                <a:ea typeface="MS PGothic" charset="-128"/>
              </a:rPr>
              <a:t>	3. Have the patient sign a refusal of care form.</a:t>
            </a:r>
          </a:p>
          <a:p>
            <a:r>
              <a:rPr lang="en-US" altLang="en-US">
                <a:latin typeface="Times New Roman" charset="0"/>
                <a:ea typeface="MS PGothic" charset="-128"/>
              </a:rPr>
              <a:t>		a. Have a family member, police officer, or bystander also sign the refusal of care form as a witness.</a:t>
            </a:r>
          </a:p>
          <a:p>
            <a:r>
              <a:rPr lang="en-US" altLang="en-US">
                <a:latin typeface="Times New Roman" charset="0"/>
                <a:ea typeface="MS PGothic" charset="-128"/>
              </a:rPr>
              <a:t>	4. Depending on local requirements, the PCR might contain:</a:t>
            </a:r>
          </a:p>
          <a:p>
            <a:r>
              <a:rPr lang="en-US" altLang="en-US">
                <a:latin typeface="Times New Roman" charset="0"/>
                <a:ea typeface="MS PGothic" charset="-128"/>
              </a:rPr>
              <a:t>		a. Complete assessment</a:t>
            </a:r>
          </a:p>
          <a:p>
            <a:r>
              <a:rPr lang="en-US" altLang="en-US">
                <a:latin typeface="Times New Roman" charset="0"/>
                <a:ea typeface="MS PGothic" charset="-128"/>
              </a:rPr>
              <a:t>		b. Evidence that the patient is able to make a rational, informed decision</a:t>
            </a:r>
          </a:p>
          <a:p>
            <a:r>
              <a:rPr lang="en-US" altLang="en-US">
                <a:latin typeface="Times New Roman" charset="0"/>
                <a:ea typeface="MS PGothic" charset="-128"/>
              </a:rPr>
              <a:t>		c. Discussion with the patient as to what care/transportation EMS recommends</a:t>
            </a:r>
          </a:p>
          <a:p>
            <a:r>
              <a:rPr lang="en-US" altLang="en-US">
                <a:latin typeface="Times New Roman" charset="0"/>
                <a:ea typeface="MS PGothic" charset="-128"/>
              </a:rPr>
              <a:t>		d. Discussion with the patient as to what may happen if he or she does not allow care or transportation</a:t>
            </a:r>
          </a:p>
          <a:p>
            <a:r>
              <a:rPr lang="en-US" altLang="en-US">
                <a:latin typeface="Times New Roman" charset="0"/>
                <a:ea typeface="MS PGothic" charset="-128"/>
              </a:rPr>
              <a:t>		e. Discussion with family, friends, and bystanders to try to encourage the patient to allow care</a:t>
            </a:r>
          </a:p>
          <a:p>
            <a:r>
              <a:rPr lang="en-US" altLang="en-US">
                <a:latin typeface="Times New Roman" charset="0"/>
                <a:ea typeface="MS PGothic" charset="-128"/>
              </a:rPr>
              <a:t>		f. Discussion with medical direction according to local protocol</a:t>
            </a:r>
          </a:p>
          <a:p>
            <a:r>
              <a:rPr lang="en-US" altLang="en-US">
                <a:latin typeface="Times New Roman" charset="0"/>
                <a:ea typeface="MS PGothic" charset="-128"/>
              </a:rPr>
              <a:t>		g. Providing the patient with other alternatives—for example, going to see his or her family doctor, or having a family member drive him or her to the hospital</a:t>
            </a:r>
          </a:p>
          <a:p>
            <a:r>
              <a:rPr lang="en-US" altLang="en-US">
                <a:latin typeface="Times New Roman" charset="0"/>
                <a:ea typeface="MS PGothic" charset="-128"/>
              </a:rPr>
              <a:t>		h. Willingness of EMS to return</a:t>
            </a:r>
          </a:p>
          <a:p>
            <a:r>
              <a:rPr lang="en-US" altLang="en-US">
                <a:latin typeface="Times New Roman" charset="0"/>
                <a:ea typeface="MS PGothic" charset="-128"/>
              </a:rPr>
              <a:t>		i. Signatures</a:t>
            </a:r>
          </a:p>
          <a:p>
            <a:r>
              <a:rPr lang="en-US" altLang="en-US">
                <a:latin typeface="Times New Roman" charset="0"/>
                <a:ea typeface="MS PGothic" charset="-128"/>
              </a:rPr>
              <a:t>	5. Complete the PCR.</a:t>
            </a:r>
          </a:p>
          <a:p>
            <a:endParaRPr lang="en-US" altLang="en-US">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08389F-A754-4743-81A0-F13996AEA1C2}" type="slidenum">
              <a:rPr lang="en-US" altLang="en-US" sz="1200"/>
              <a:pPr eaLnBrk="1" hangingPunct="1"/>
              <a:t>56</a:t>
            </a:fld>
            <a:endParaRPr lang="en-US" altLang="en-US" sz="1200"/>
          </a:p>
        </p:txBody>
      </p:sp>
    </p:spTree>
    <p:extLst>
      <p:ext uri="{BB962C8B-B14F-4D97-AF65-F5344CB8AC3E}">
        <p14:creationId xmlns:p14="http://schemas.microsoft.com/office/powerpoint/2010/main" val="1295054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Special reporting situations</a:t>
            </a:r>
          </a:p>
          <a:p>
            <a:r>
              <a:rPr lang="en-US" altLang="en-US">
                <a:latin typeface="Times New Roman" charset="0"/>
                <a:ea typeface="MS PGothic" charset="-128"/>
              </a:rPr>
              <a:t>	1. Depending on local requirements:</a:t>
            </a:r>
          </a:p>
          <a:p>
            <a:r>
              <a:rPr lang="en-US" altLang="en-US">
                <a:latin typeface="Times New Roman" charset="0"/>
                <a:ea typeface="MS PGothic" charset="-128"/>
              </a:rPr>
              <a:t>		a. Gunshot wounds</a:t>
            </a:r>
          </a:p>
          <a:p>
            <a:r>
              <a:rPr lang="en-US" altLang="en-US">
                <a:latin typeface="Times New Roman" charset="0"/>
                <a:ea typeface="MS PGothic" charset="-128"/>
              </a:rPr>
              <a:t>		b. Dog bites</a:t>
            </a:r>
          </a:p>
          <a:p>
            <a:r>
              <a:rPr lang="en-US" altLang="en-US">
                <a:latin typeface="Times New Roman" charset="0"/>
                <a:ea typeface="MS PGothic" charset="-128"/>
              </a:rPr>
              <a:t>		c. Certain infectious diseases</a:t>
            </a:r>
          </a:p>
          <a:p>
            <a:r>
              <a:rPr lang="en-US" altLang="en-US">
                <a:latin typeface="Times New Roman" charset="0"/>
                <a:ea typeface="MS PGothic" charset="-128"/>
              </a:rPr>
              <a:t>		d. Suspected physical or sexual abuse</a:t>
            </a:r>
          </a:p>
          <a:p>
            <a:r>
              <a:rPr lang="en-US" altLang="en-US">
                <a:latin typeface="Times New Roman" charset="0"/>
                <a:ea typeface="MS PGothic" charset="-128"/>
              </a:rPr>
              <a:t>		e. Multiple-casualty incident (MCI)</a:t>
            </a:r>
          </a:p>
          <a:p>
            <a:endParaRPr lang="en-US" altLang="en-US">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592C70-214F-074B-A933-D3B538DCC7BD}" type="slidenum">
              <a:rPr lang="en-US" altLang="en-US" sz="1200"/>
              <a:pPr eaLnBrk="1" hangingPunct="1"/>
              <a:t>57</a:t>
            </a:fld>
            <a:endParaRPr lang="en-US" altLang="en-US" sz="1200"/>
          </a:p>
        </p:txBody>
      </p:sp>
    </p:spTree>
    <p:extLst>
      <p:ext uri="{BB962C8B-B14F-4D97-AF65-F5344CB8AC3E}">
        <p14:creationId xmlns:p14="http://schemas.microsoft.com/office/powerpoint/2010/main" val="1237883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Communications Systems and Equipment</a:t>
            </a:r>
          </a:p>
          <a:p>
            <a:r>
              <a:rPr lang="en-US" altLang="en-US">
                <a:latin typeface="Times New Roman" charset="0"/>
                <a:ea typeface="MS PGothic" charset="-128"/>
              </a:rPr>
              <a:t>A. Radio and telephone communications link you and your team with other members of the EMS, fire, and law enforcement communities.</a:t>
            </a:r>
          </a:p>
          <a:p>
            <a:r>
              <a:rPr lang="en-US" altLang="en-US">
                <a:latin typeface="Times New Roman" charset="0"/>
                <a:ea typeface="MS PGothic" charset="-128"/>
              </a:rPr>
              <a:t>	1. Help the entire team to work together more effectively </a:t>
            </a:r>
          </a:p>
          <a:p>
            <a:r>
              <a:rPr lang="en-US" altLang="en-US">
                <a:latin typeface="Times New Roman" charset="0"/>
                <a:ea typeface="MS PGothic" charset="-128"/>
              </a:rPr>
              <a:t>	2. Provide an important layer of safety and protection</a:t>
            </a:r>
          </a:p>
          <a:p>
            <a:endParaRPr lang="en-US" altLang="en-US">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09239D-C318-D643-A5DD-681E8B228DA5}" type="slidenum">
              <a:rPr lang="en-US" altLang="en-US" sz="1200"/>
              <a:pPr eaLnBrk="1" hangingPunct="1"/>
              <a:t>58</a:t>
            </a:fld>
            <a:endParaRPr lang="en-US" altLang="en-US" sz="1200"/>
          </a:p>
        </p:txBody>
      </p:sp>
    </p:spTree>
    <p:extLst>
      <p:ext uri="{BB962C8B-B14F-4D97-AF65-F5344CB8AC3E}">
        <p14:creationId xmlns:p14="http://schemas.microsoft.com/office/powerpoint/2010/main" val="279370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Base station radios</a:t>
            </a:r>
          </a:p>
          <a:p>
            <a:r>
              <a:rPr lang="en-US" altLang="en-US">
                <a:latin typeface="Times New Roman" charset="0"/>
                <a:ea typeface="MS PGothic" charset="-128"/>
              </a:rPr>
              <a:t>	1. A base station is any radio hardware containing a transmitter and a receiver that is located in a fixed place.</a:t>
            </a:r>
          </a:p>
          <a:p>
            <a:r>
              <a:rPr lang="en-US" altLang="en-US">
                <a:latin typeface="Times New Roman" charset="0"/>
                <a:ea typeface="MS PGothic" charset="-128"/>
              </a:rPr>
              <a:t>	2. A two-way radio consists of a transmitter and a receiver.</a:t>
            </a:r>
          </a:p>
          <a:p>
            <a:endParaRPr lang="en-US" altLang="en-US">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762254-D164-B840-88CC-BAF2F520E72F}" type="slidenum">
              <a:rPr lang="en-US" altLang="en-US" sz="1200"/>
              <a:pPr eaLnBrk="1" hangingPunct="1"/>
              <a:t>59</a:t>
            </a:fld>
            <a:endParaRPr lang="en-US" altLang="en-US" sz="1200"/>
          </a:p>
        </p:txBody>
      </p:sp>
    </p:spTree>
    <p:extLst>
      <p:ext uri="{BB962C8B-B14F-4D97-AF65-F5344CB8AC3E}">
        <p14:creationId xmlns:p14="http://schemas.microsoft.com/office/powerpoint/2010/main" val="97622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Medical Terminology</a:t>
            </a:r>
          </a:p>
          <a:p>
            <a:r>
              <a:rPr lang="en-US" altLang="en-US">
                <a:latin typeface="Times New Roman" charset="0"/>
                <a:ea typeface="MS PGothic" charset="-128"/>
              </a:rPr>
              <a:t>Uses foundational anatomical and medical terms and abbreviations in written and oral communication with colleagues and other health care professionals.</a:t>
            </a:r>
          </a:p>
          <a:p>
            <a:endParaRPr lang="en-US"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2687F4-5AC2-3843-9416-B7401306F344}" type="slidenum">
              <a:rPr lang="en-US" altLang="en-US" sz="1200"/>
              <a:pPr eaLnBrk="1" hangingPunct="1"/>
              <a:t>6</a:t>
            </a:fld>
            <a:endParaRPr lang="en-US" altLang="en-US" sz="1200"/>
          </a:p>
        </p:txBody>
      </p:sp>
    </p:spTree>
    <p:extLst>
      <p:ext uri="{BB962C8B-B14F-4D97-AF65-F5344CB8AC3E}">
        <p14:creationId xmlns:p14="http://schemas.microsoft.com/office/powerpoint/2010/main" val="969473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Mobile and portable radios</a:t>
            </a:r>
          </a:p>
          <a:p>
            <a:r>
              <a:rPr lang="en-US" altLang="en-US">
                <a:latin typeface="Times New Roman" charset="0"/>
                <a:ea typeface="MS PGothic" charset="-128"/>
              </a:rPr>
              <a:t>	1. A mobile radio is installed in a vehicle.</a:t>
            </a:r>
          </a:p>
          <a:p>
            <a:r>
              <a:rPr lang="en-US" altLang="en-US">
                <a:latin typeface="Times New Roman" charset="0"/>
                <a:ea typeface="MS PGothic" charset="-128"/>
              </a:rPr>
              <a:t>	2. Mobile radios are used in the ambulance to communicate with:</a:t>
            </a:r>
          </a:p>
          <a:p>
            <a:r>
              <a:rPr lang="en-US" altLang="en-US">
                <a:latin typeface="Times New Roman" charset="0"/>
                <a:ea typeface="MS PGothic" charset="-128"/>
              </a:rPr>
              <a:t>		a. The dispatcher</a:t>
            </a:r>
          </a:p>
          <a:p>
            <a:r>
              <a:rPr lang="en-US" altLang="en-US">
                <a:latin typeface="Times New Roman" charset="0"/>
                <a:ea typeface="MS PGothic" charset="-128"/>
              </a:rPr>
              <a:t>		b. Medical control</a:t>
            </a:r>
          </a:p>
          <a:p>
            <a:r>
              <a:rPr lang="en-US" altLang="en-US">
                <a:latin typeface="Times New Roman" charset="0"/>
                <a:ea typeface="MS PGothic" charset="-128"/>
              </a:rPr>
              <a:t>	3. An ambulance often has more than one mobile radio.</a:t>
            </a:r>
          </a:p>
          <a:p>
            <a:endParaRPr lang="en-US" altLang="en-US">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EA9933-1E6B-344B-9548-B196B5F3F01A}" type="slidenum">
              <a:rPr lang="en-US" altLang="en-US" sz="1200"/>
              <a:pPr eaLnBrk="1" hangingPunct="1"/>
              <a:t>60</a:t>
            </a:fld>
            <a:endParaRPr lang="en-US" altLang="en-US" sz="1200"/>
          </a:p>
        </p:txBody>
      </p:sp>
    </p:spTree>
    <p:extLst>
      <p:ext uri="{BB962C8B-B14F-4D97-AF65-F5344CB8AC3E}">
        <p14:creationId xmlns:p14="http://schemas.microsoft.com/office/powerpoint/2010/main" val="555737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Portable radios are hand-held devices.</a:t>
            </a:r>
          </a:p>
          <a:p>
            <a:r>
              <a:rPr lang="en-US" altLang="en-US">
                <a:latin typeface="Times New Roman" charset="0"/>
                <a:ea typeface="MS PGothic" charset="-128"/>
              </a:rPr>
              <a:t>5. Portable radios are essential at the scene of an MCI.</a:t>
            </a:r>
          </a:p>
          <a:p>
            <a:r>
              <a:rPr lang="en-US" altLang="en-US">
                <a:latin typeface="Times New Roman" charset="0"/>
                <a:ea typeface="MS PGothic" charset="-128"/>
              </a:rPr>
              <a:t>6. When away from the ambulance, a portable radio is helpful to communicate with:</a:t>
            </a:r>
          </a:p>
          <a:p>
            <a:r>
              <a:rPr lang="en-US" altLang="en-US">
                <a:latin typeface="Times New Roman" charset="0"/>
                <a:ea typeface="MS PGothic" charset="-128"/>
              </a:rPr>
              <a:t>	a. Dispatch</a:t>
            </a:r>
          </a:p>
          <a:p>
            <a:r>
              <a:rPr lang="en-US" altLang="en-US">
                <a:latin typeface="Times New Roman" charset="0"/>
                <a:ea typeface="MS PGothic" charset="-128"/>
              </a:rPr>
              <a:t>	b. Another unit</a:t>
            </a:r>
          </a:p>
          <a:p>
            <a:r>
              <a:rPr lang="en-US" altLang="en-US">
                <a:latin typeface="Times New Roman" charset="0"/>
                <a:ea typeface="MS PGothic" charset="-128"/>
              </a:rPr>
              <a:t>	c. Medical control</a:t>
            </a:r>
          </a:p>
          <a:p>
            <a:endParaRPr lang="en-US" altLang="en-US">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FA504E-2121-F541-BD90-4230BDD9354B}" type="slidenum">
              <a:rPr lang="en-US" altLang="en-US" sz="1200"/>
              <a:pPr eaLnBrk="1" hangingPunct="1"/>
              <a:t>61</a:t>
            </a:fld>
            <a:endParaRPr lang="en-US" altLang="en-US" sz="1200"/>
          </a:p>
        </p:txBody>
      </p:sp>
    </p:spTree>
    <p:extLst>
      <p:ext uri="{BB962C8B-B14F-4D97-AF65-F5344CB8AC3E}">
        <p14:creationId xmlns:p14="http://schemas.microsoft.com/office/powerpoint/2010/main" val="872857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Repeater-based systems</a:t>
            </a:r>
          </a:p>
          <a:p>
            <a:r>
              <a:rPr lang="en-US" altLang="en-US">
                <a:latin typeface="Times New Roman" charset="0"/>
                <a:ea typeface="MS PGothic" charset="-128"/>
              </a:rPr>
              <a:t>	1. A repeater is a special base station radio.</a:t>
            </a:r>
          </a:p>
          <a:p>
            <a:r>
              <a:rPr lang="en-US" altLang="en-US">
                <a:latin typeface="Times New Roman" charset="0"/>
                <a:ea typeface="MS PGothic" charset="-128"/>
              </a:rPr>
              <a:t>		a. Receives messages and signals on one frequency</a:t>
            </a:r>
          </a:p>
          <a:p>
            <a:r>
              <a:rPr lang="en-US" altLang="en-US">
                <a:latin typeface="Times New Roman" charset="0"/>
                <a:ea typeface="MS PGothic" charset="-128"/>
              </a:rPr>
              <a:t>		b. Automatically retransmits them on a second frequency</a:t>
            </a:r>
          </a:p>
          <a:p>
            <a:r>
              <a:rPr lang="en-US" altLang="en-US">
                <a:latin typeface="Times New Roman" charset="0"/>
                <a:ea typeface="MS PGothic" charset="-128"/>
              </a:rPr>
              <a:t>		c. Allows two mobile or portable units that cannot reach each other directly to communicate using its greater power and antenna</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FFAA11-367E-5444-9195-645188E6705F}" type="slidenum">
              <a:rPr lang="en-US" altLang="en-US" sz="1200"/>
              <a:pPr eaLnBrk="1" hangingPunct="1"/>
              <a:t>62</a:t>
            </a:fld>
            <a:endParaRPr lang="en-US" altLang="en-US" sz="1200"/>
          </a:p>
        </p:txBody>
      </p:sp>
    </p:spTree>
    <p:extLst>
      <p:ext uri="{BB962C8B-B14F-4D97-AF65-F5344CB8AC3E}">
        <p14:creationId xmlns:p14="http://schemas.microsoft.com/office/powerpoint/2010/main" val="652050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how repeater-based systems work. A message is sent from the control center to the transmitter by a landline. The radio carrier wave is picked up by the repeater for rebroadcast to outlying units. Return radio traffic is picked up by the repeater and rebroadcast to the control center.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0B7B8B-E06F-984F-8EDB-1042C3DFD3D8}" type="slidenum">
              <a:rPr lang="en-US" altLang="en-US" sz="1200"/>
              <a:pPr eaLnBrk="1" hangingPunct="1"/>
              <a:t>63</a:t>
            </a:fld>
            <a:endParaRPr lang="en-US" altLang="en-US" sz="1200"/>
          </a:p>
        </p:txBody>
      </p:sp>
    </p:spTree>
    <p:extLst>
      <p:ext uri="{BB962C8B-B14F-4D97-AF65-F5344CB8AC3E}">
        <p14:creationId xmlns:p14="http://schemas.microsoft.com/office/powerpoint/2010/main" val="3974338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Digital equipment</a:t>
            </a:r>
          </a:p>
          <a:p>
            <a:r>
              <a:rPr lang="en-US" altLang="en-US">
                <a:latin typeface="Times New Roman" charset="0"/>
                <a:ea typeface="MS PGothic" charset="-128"/>
              </a:rPr>
              <a:t>	1. Digital signals are a part of EMS communications.</a:t>
            </a:r>
          </a:p>
          <a:p>
            <a:r>
              <a:rPr lang="en-US" altLang="en-US">
                <a:latin typeface="Times New Roman" charset="0"/>
                <a:ea typeface="MS PGothic" charset="-128"/>
              </a:rPr>
              <a:t>	2. Telemetry allows electronic signals to be converted into coded, audible signals.</a:t>
            </a:r>
          </a:p>
          <a:p>
            <a:r>
              <a:rPr lang="en-US" altLang="en-US">
                <a:latin typeface="Times New Roman" charset="0"/>
                <a:ea typeface="MS PGothic" charset="-128"/>
              </a:rPr>
              <a:t>		a. Signals can be transmitted by radio or telephone to a receiver with a decoder at the hospital.</a:t>
            </a:r>
          </a:p>
          <a:p>
            <a:r>
              <a:rPr lang="en-US" altLang="en-US">
                <a:latin typeface="Times New Roman" charset="0"/>
                <a:ea typeface="MS PGothic" charset="-128"/>
              </a:rPr>
              <a:t>		b. Data from cardiac monitors can be transmitted via Bluetooth-enabled mobile devices to monitoring centers.</a:t>
            </a:r>
          </a:p>
          <a:p>
            <a:r>
              <a:rPr lang="en-US" altLang="en-US">
                <a:latin typeface="Times New Roman" charset="0"/>
                <a:ea typeface="MS PGothic" charset="-128"/>
              </a:rPr>
              <a:t>	3. Digital signals are also used in some kinds of paging and tone-alerting systems.</a:t>
            </a:r>
          </a:p>
          <a:p>
            <a:endParaRPr lang="en-US" altLang="en-US">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C241FE-3CBE-5A4E-9369-0F2F4AC4C996}" type="slidenum">
              <a:rPr lang="en-US" altLang="en-US" sz="1200"/>
              <a:pPr eaLnBrk="1" hangingPunct="1"/>
              <a:t>64</a:t>
            </a:fld>
            <a:endParaRPr lang="en-US" altLang="en-US" sz="1200"/>
          </a:p>
        </p:txBody>
      </p:sp>
    </p:spTree>
    <p:extLst>
      <p:ext uri="{BB962C8B-B14F-4D97-AF65-F5344CB8AC3E}">
        <p14:creationId xmlns:p14="http://schemas.microsoft.com/office/powerpoint/2010/main" val="996541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Cellular/satellite telephones</a:t>
            </a:r>
          </a:p>
          <a:p>
            <a:r>
              <a:rPr lang="en-US" altLang="en-US">
                <a:latin typeface="Times New Roman" charset="0"/>
                <a:ea typeface="MS PGothic" charset="-128"/>
              </a:rPr>
              <a:t>	1. EMTs often communicate with receiving facilities by cellular telephone.</a:t>
            </a:r>
          </a:p>
          <a:p>
            <a:r>
              <a:rPr lang="en-US" altLang="en-US">
                <a:latin typeface="Times New Roman" charset="0"/>
                <a:ea typeface="MS PGothic" charset="-128"/>
              </a:rPr>
              <a:t>		a. A cellular telephone is simply a low-power portable radio.</a:t>
            </a:r>
          </a:p>
          <a:p>
            <a:r>
              <a:rPr lang="en-US" altLang="en-US">
                <a:latin typeface="Times New Roman" charset="0"/>
                <a:ea typeface="MS PGothic" charset="-128"/>
              </a:rPr>
              <a:t>	2. Satellite phones (satphones) are another option.</a:t>
            </a:r>
          </a:p>
          <a:p>
            <a:r>
              <a:rPr lang="en-US" altLang="en-US">
                <a:latin typeface="Times New Roman" charset="0"/>
                <a:ea typeface="MS PGothic" charset="-128"/>
              </a:rPr>
              <a:t>	3. Conversations can be easily overheard on scanners. Always be careful to respect patient privacy and speak in a professional manner whenever you use any form of EMS communications system.</a:t>
            </a:r>
          </a:p>
          <a:p>
            <a:endParaRPr lang="en-US" altLang="en-US">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887AE1-E5D1-F84E-9464-4729F9910DAB}" type="slidenum">
              <a:rPr lang="en-US" altLang="en-US" sz="1200"/>
              <a:pPr eaLnBrk="1" hangingPunct="1"/>
              <a:t>65</a:t>
            </a:fld>
            <a:endParaRPr lang="en-US" altLang="en-US" sz="1200"/>
          </a:p>
        </p:txBody>
      </p:sp>
    </p:spTree>
    <p:extLst>
      <p:ext uri="{BB962C8B-B14F-4D97-AF65-F5344CB8AC3E}">
        <p14:creationId xmlns:p14="http://schemas.microsoft.com/office/powerpoint/2010/main" val="642414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Other communications equipment</a:t>
            </a:r>
          </a:p>
          <a:p>
            <a:r>
              <a:rPr lang="en-US" altLang="en-US">
                <a:latin typeface="Times New Roman" charset="0"/>
                <a:ea typeface="MS PGothic" charset="-128"/>
              </a:rPr>
              <a:t>	1. Ambulances usually have an external public address system.</a:t>
            </a:r>
          </a:p>
          <a:p>
            <a:r>
              <a:rPr lang="en-US" altLang="en-US">
                <a:latin typeface="Times New Roman" charset="0"/>
                <a:ea typeface="MS PGothic" charset="-128"/>
              </a:rPr>
              <a:t>	2. EMS systems may use a variety of two-way radio hardware.</a:t>
            </a:r>
          </a:p>
          <a:p>
            <a:r>
              <a:rPr lang="en-US" altLang="en-US">
                <a:latin typeface="Times New Roman" charset="0"/>
                <a:ea typeface="MS PGothic" charset="-128"/>
              </a:rPr>
              <a:t>		a. Simplex is push to talk, release to listen.</a:t>
            </a:r>
          </a:p>
          <a:p>
            <a:r>
              <a:rPr lang="en-US" altLang="en-US">
                <a:latin typeface="Times New Roman" charset="0"/>
                <a:ea typeface="MS PGothic" charset="-128"/>
              </a:rPr>
              <a:t>		b. Duplex is simultaneous talk–listen.</a:t>
            </a:r>
          </a:p>
          <a:p>
            <a:r>
              <a:rPr lang="en-US" altLang="en-US">
                <a:latin typeface="Times New Roman" charset="0"/>
                <a:ea typeface="MS PGothic" charset="-128"/>
              </a:rPr>
              <a:t>		c. Multiplex utilizes two or more frequencies, which enables more than one transmission to occur simultaneously.</a:t>
            </a:r>
          </a:p>
          <a:p>
            <a:r>
              <a:rPr lang="en-US" altLang="en-US">
                <a:latin typeface="Times New Roman" charset="0"/>
                <a:ea typeface="MS PGothic" charset="-128"/>
              </a:rPr>
              <a:t>	3. MED channels are reserved for EMS use.</a:t>
            </a:r>
          </a:p>
          <a:p>
            <a:endParaRPr lang="en-US" altLang="en-US">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CA5AD6-8470-5B41-BFCB-377591FEB331}" type="slidenum">
              <a:rPr lang="en-US" altLang="en-US" sz="1200"/>
              <a:pPr eaLnBrk="1" hangingPunct="1"/>
              <a:t>66</a:t>
            </a:fld>
            <a:endParaRPr lang="en-US" altLang="en-US" sz="1200"/>
          </a:p>
        </p:txBody>
      </p:sp>
    </p:spTree>
    <p:extLst>
      <p:ext uri="{BB962C8B-B14F-4D97-AF65-F5344CB8AC3E}">
        <p14:creationId xmlns:p14="http://schemas.microsoft.com/office/powerpoint/2010/main" val="1651955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Trunking, or 800-MHz, systems use the latest technology to allow greater traffic.</a:t>
            </a:r>
          </a:p>
          <a:p>
            <a:r>
              <a:rPr lang="en-US" altLang="en-US">
                <a:latin typeface="Times New Roman" charset="0"/>
                <a:ea typeface="MS PGothic" charset="-128"/>
              </a:rPr>
              <a:t>5. An interoperable communications system allows all of the agencies involved to share valuable information with one another in real time.</a:t>
            </a:r>
          </a:p>
          <a:p>
            <a:r>
              <a:rPr lang="en-US" altLang="en-US">
                <a:latin typeface="Times New Roman" charset="0"/>
                <a:ea typeface="MS PGothic" charset="-128"/>
              </a:rPr>
              <a:t>6. Mobile data terminals (MDTs) inside ambulance</a:t>
            </a:r>
          </a:p>
          <a:p>
            <a:r>
              <a:rPr lang="en-US" altLang="en-US">
                <a:latin typeface="Times New Roman" charset="0"/>
                <a:ea typeface="MS PGothic" charset="-128"/>
              </a:rPr>
              <a:t>	a. Receive data directly from dispatch center</a:t>
            </a:r>
          </a:p>
          <a:p>
            <a:r>
              <a:rPr lang="en-US" altLang="en-US">
                <a:latin typeface="Times New Roman" charset="0"/>
                <a:ea typeface="MS PGothic" charset="-128"/>
              </a:rPr>
              <a:t>	b. Allow for expanded communication capabilities</a:t>
            </a:r>
          </a:p>
          <a:p>
            <a:r>
              <a:rPr lang="en-US" altLang="en-US">
                <a:latin typeface="Times New Roman" charset="0"/>
                <a:ea typeface="MS PGothic" charset="-128"/>
              </a:rPr>
              <a:t>		i. For example, maps</a:t>
            </a:r>
          </a:p>
          <a:p>
            <a:endParaRPr lang="en-US" altLang="en-US">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F837F3-191B-D440-A74F-D1C4053DE346}" type="slidenum">
              <a:rPr lang="en-US" altLang="en-US" sz="1200"/>
              <a:pPr eaLnBrk="1" hangingPunct="1"/>
              <a:t>67</a:t>
            </a:fld>
            <a:endParaRPr lang="en-US" altLang="en-US" sz="1200"/>
          </a:p>
        </p:txBody>
      </p:sp>
    </p:spTree>
    <p:extLst>
      <p:ext uri="{BB962C8B-B14F-4D97-AF65-F5344CB8AC3E}">
        <p14:creationId xmlns:p14="http://schemas.microsoft.com/office/powerpoint/2010/main" val="1752441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Radio Communications</a:t>
            </a:r>
          </a:p>
          <a:p>
            <a:r>
              <a:rPr lang="en-US" altLang="en-US">
                <a:latin typeface="Times New Roman" charset="0"/>
                <a:ea typeface="MS PGothic" charset="-128"/>
              </a:rPr>
              <a:t>A. The Federal Communications Commission (FCC) regulates all radio operations in the United States.</a:t>
            </a:r>
          </a:p>
          <a:p>
            <a:r>
              <a:rPr lang="en-US" altLang="en-US">
                <a:latin typeface="Times New Roman" charset="0"/>
                <a:ea typeface="MS PGothic" charset="-128"/>
              </a:rPr>
              <a:t>	1. The FCC has five principal EMS-related responsibilities.</a:t>
            </a:r>
          </a:p>
          <a:p>
            <a:r>
              <a:rPr lang="en-US" altLang="en-US">
                <a:latin typeface="Times New Roman" charset="0"/>
                <a:ea typeface="MS PGothic" charset="-128"/>
              </a:rPr>
              <a:t>		a. Allocating specific radio frequencies for use by EMS providers</a:t>
            </a:r>
          </a:p>
          <a:p>
            <a:r>
              <a:rPr lang="en-US" altLang="en-US">
                <a:latin typeface="Times New Roman" charset="0"/>
                <a:ea typeface="MS PGothic" charset="-128"/>
              </a:rPr>
              <a:t>		b. Licensing base stations and assigning appropriate radio call signs for those stations</a:t>
            </a:r>
          </a:p>
          <a:p>
            <a:r>
              <a:rPr lang="en-US" altLang="en-US">
                <a:latin typeface="Times New Roman" charset="0"/>
                <a:ea typeface="MS PGothic" charset="-128"/>
              </a:rPr>
              <a:t>		c. Establishing licensing standards and operating specifications for radio equipment used by EMS providers</a:t>
            </a:r>
          </a:p>
          <a:p>
            <a:r>
              <a:rPr lang="en-US" altLang="en-US">
                <a:latin typeface="Times New Roman" charset="0"/>
                <a:ea typeface="MS PGothic" charset="-128"/>
              </a:rPr>
              <a:t>		d. Establishing limitations for transmitter power output</a:t>
            </a:r>
          </a:p>
          <a:p>
            <a:r>
              <a:rPr lang="en-US" altLang="en-US">
                <a:latin typeface="Times New Roman" charset="0"/>
                <a:ea typeface="MS PGothic" charset="-128"/>
              </a:rPr>
              <a:t>		e. Monitoring radio operations</a:t>
            </a:r>
          </a:p>
          <a:p>
            <a:r>
              <a:rPr lang="en-US" altLang="en-US">
                <a:latin typeface="Times New Roman" charset="0"/>
                <a:ea typeface="MS PGothic" charset="-128"/>
              </a:rPr>
              <a:t>	2. The FCC</a:t>
            </a:r>
            <a:r>
              <a:rPr lang="ja-JP" altLang="en-US">
                <a:latin typeface="Times New Roman" charset="0"/>
                <a:ea typeface="MS PGothic" charset="-128"/>
              </a:rPr>
              <a:t>’</a:t>
            </a:r>
            <a:r>
              <a:rPr lang="en-US" altLang="ja-JP">
                <a:latin typeface="Times New Roman" charset="0"/>
                <a:ea typeface="MS PGothic" charset="-128"/>
              </a:rPr>
              <a:t>s rules and regulations section (part 90, subpart C) deals with EMS communications issues.</a:t>
            </a:r>
          </a:p>
          <a:p>
            <a:endParaRPr lang="en-US" altLang="en-US">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3D72B4-D073-7E47-B634-69EA1A19F581}" type="slidenum">
              <a:rPr lang="en-US" altLang="en-US" sz="1200"/>
              <a:pPr eaLnBrk="1" hangingPunct="1"/>
              <a:t>68</a:t>
            </a:fld>
            <a:endParaRPr lang="en-US" altLang="en-US" sz="1200"/>
          </a:p>
        </p:txBody>
      </p:sp>
    </p:spTree>
    <p:extLst>
      <p:ext uri="{BB962C8B-B14F-4D97-AF65-F5344CB8AC3E}">
        <p14:creationId xmlns:p14="http://schemas.microsoft.com/office/powerpoint/2010/main" val="543416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Responding to the scene</a:t>
            </a:r>
          </a:p>
          <a:p>
            <a:r>
              <a:rPr lang="en-US" altLang="en-US">
                <a:latin typeface="Times New Roman" charset="0"/>
                <a:ea typeface="MS PGothic" charset="-128"/>
              </a:rPr>
              <a:t>	1. The dispatcher receives the first call to 911.</a:t>
            </a:r>
          </a:p>
          <a:p>
            <a:r>
              <a:rPr lang="en-US" altLang="en-US">
                <a:latin typeface="Times New Roman" charset="0"/>
                <a:ea typeface="MS PGothic" charset="-128"/>
              </a:rPr>
              <a:t>	2. The dispatcher has several important responsibilities:</a:t>
            </a:r>
          </a:p>
          <a:p>
            <a:r>
              <a:rPr lang="en-US" altLang="en-US">
                <a:latin typeface="Times New Roman" charset="0"/>
                <a:ea typeface="MS PGothic" charset="-128"/>
              </a:rPr>
              <a:t>		a. Properly screen and assign priority to each call (according to predetermined protocols)</a:t>
            </a:r>
          </a:p>
          <a:p>
            <a:r>
              <a:rPr lang="en-US" altLang="en-US">
                <a:latin typeface="Times New Roman" charset="0"/>
                <a:ea typeface="MS PGothic" charset="-128"/>
              </a:rPr>
              <a:t>		b. Select and alert the appropriate EMS response unit(s)</a:t>
            </a:r>
          </a:p>
          <a:p>
            <a:r>
              <a:rPr lang="en-US" altLang="en-US">
                <a:latin typeface="Times New Roman" charset="0"/>
                <a:ea typeface="MS PGothic" charset="-128"/>
              </a:rPr>
              <a:t>		c. Dispatch and direct EMS response unit(s) to the correct location</a:t>
            </a:r>
          </a:p>
          <a:p>
            <a:r>
              <a:rPr lang="en-US" altLang="en-US">
                <a:latin typeface="Times New Roman" charset="0"/>
                <a:ea typeface="MS PGothic" charset="-128"/>
              </a:rPr>
              <a:t>		d. Coordinate EMS response unit(s) with other public safety services until the incident is over</a:t>
            </a:r>
          </a:p>
          <a:p>
            <a:r>
              <a:rPr lang="en-US" altLang="en-US">
                <a:latin typeface="Times New Roman" charset="0"/>
                <a:ea typeface="MS PGothic" charset="-128"/>
              </a:rPr>
              <a:t>		e. Provide emergency medical instructions to the telephone caller</a:t>
            </a:r>
          </a:p>
          <a:p>
            <a:r>
              <a:rPr lang="en-US" altLang="en-US">
                <a:latin typeface="Times New Roman" charset="0"/>
                <a:ea typeface="MS PGothic" charset="-128"/>
              </a:rPr>
              <a:t>	</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B39D9F-6BE6-7149-9AF5-ECA594C22BFF}" type="slidenum">
              <a:rPr lang="en-US" altLang="en-US" sz="1200"/>
              <a:pPr eaLnBrk="1" hangingPunct="1"/>
              <a:t>69</a:t>
            </a:fld>
            <a:endParaRPr lang="en-US" altLang="en-US" sz="1200"/>
          </a:p>
        </p:txBody>
      </p:sp>
    </p:spTree>
    <p:extLst>
      <p:ext uri="{BB962C8B-B14F-4D97-AF65-F5344CB8AC3E}">
        <p14:creationId xmlns:p14="http://schemas.microsoft.com/office/powerpoint/2010/main" val="209878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Communication is the transmission of information to another person, whether it is verbal or through body language (nonverbal).</a:t>
            </a:r>
          </a:p>
          <a:p>
            <a:r>
              <a:rPr lang="en-US" altLang="en-US">
                <a:latin typeface="Times New Roman" charset="0"/>
                <a:ea typeface="MS PGothic" charset="-128"/>
              </a:rPr>
              <a:t>	1. Effective communication is an essential component of prehospital care.</a:t>
            </a:r>
          </a:p>
          <a:p>
            <a:r>
              <a:rPr lang="en-US" altLang="en-US">
                <a:latin typeface="Times New Roman" charset="0"/>
                <a:ea typeface="MS PGothic" charset="-128"/>
              </a:rPr>
              <a:t>	2. It is necessary to achieve a positive relationship with patients and coworkers.</a:t>
            </a:r>
          </a:p>
          <a:p>
            <a:r>
              <a:rPr lang="en-US" altLang="en-US">
                <a:latin typeface="Times New Roman" charset="0"/>
                <a:ea typeface="MS PGothic" charset="-128"/>
              </a:rPr>
              <a:t>B. Verbal communication skills are important for EMTs.</a:t>
            </a:r>
          </a:p>
          <a:p>
            <a:r>
              <a:rPr lang="en-US" altLang="en-US">
                <a:latin typeface="Times New Roman" charset="0"/>
                <a:ea typeface="MS PGothic" charset="-128"/>
              </a:rPr>
              <a:t>	1. Enable you to gather information from the patient and bystanders</a:t>
            </a:r>
          </a:p>
          <a:p>
            <a:r>
              <a:rPr lang="en-US" altLang="en-US">
                <a:latin typeface="Times New Roman" charset="0"/>
                <a:ea typeface="MS PGothic" charset="-128"/>
              </a:rPr>
              <a:t>	2. Make it possible for you to coordinate all the responders who are often present at the scene</a:t>
            </a:r>
          </a:p>
          <a:p>
            <a:r>
              <a:rPr lang="en-US" altLang="en-US">
                <a:latin typeface="Times New Roman" charset="0"/>
                <a:ea typeface="MS PGothic" charset="-128"/>
              </a:rPr>
              <a:t>	3. An integral part of transferring the patient</a:t>
            </a:r>
            <a:r>
              <a:rPr lang="ja-JP" altLang="en-US">
                <a:latin typeface="Times New Roman" charset="0"/>
                <a:ea typeface="MS PGothic" charset="-128"/>
              </a:rPr>
              <a:t>’</a:t>
            </a:r>
            <a:r>
              <a:rPr lang="en-US" altLang="ja-JP">
                <a:latin typeface="Times New Roman" charset="0"/>
                <a:ea typeface="MS PGothic" charset="-128"/>
              </a:rPr>
              <a:t>s care to the nurses and physicians at the hospital</a:t>
            </a:r>
          </a:p>
          <a:p>
            <a:endParaRPr lang="en-US" altLang="en-US">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CB8D36-3556-9444-85B1-7E079908E14B}" type="slidenum">
              <a:rPr lang="en-US" altLang="en-US" sz="1200"/>
              <a:pPr eaLnBrk="1" hangingPunct="1"/>
              <a:t>7</a:t>
            </a:fld>
            <a:endParaRPr lang="en-US" altLang="en-US" sz="1200"/>
          </a:p>
        </p:txBody>
      </p:sp>
    </p:spTree>
    <p:extLst>
      <p:ext uri="{BB962C8B-B14F-4D97-AF65-F5344CB8AC3E}">
        <p14:creationId xmlns:p14="http://schemas.microsoft.com/office/powerpoint/2010/main" val="9888360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The dispatcher assigns the appropriate EMS response unit(s) based on several criteria:</a:t>
            </a:r>
          </a:p>
          <a:p>
            <a:r>
              <a:rPr lang="en-US" altLang="en-US">
                <a:latin typeface="Times New Roman" charset="0"/>
                <a:ea typeface="MS PGothic" charset="-128"/>
              </a:rPr>
              <a:t>	a. Nature and severity of the problem</a:t>
            </a:r>
          </a:p>
          <a:p>
            <a:r>
              <a:rPr lang="en-US" altLang="en-US">
                <a:latin typeface="Times New Roman" charset="0"/>
                <a:ea typeface="MS PGothic" charset="-128"/>
              </a:rPr>
              <a:t>	b. Anticipated response time to the scene</a:t>
            </a:r>
          </a:p>
          <a:p>
            <a:r>
              <a:rPr lang="en-US" altLang="en-US">
                <a:latin typeface="Times New Roman" charset="0"/>
                <a:ea typeface="MS PGothic" charset="-128"/>
              </a:rPr>
              <a:t>	c. Level of training of available EMS response unit(s)</a:t>
            </a:r>
          </a:p>
          <a:p>
            <a:r>
              <a:rPr lang="en-US" altLang="en-US">
                <a:latin typeface="Times New Roman" charset="0"/>
                <a:ea typeface="MS PGothic" charset="-128"/>
              </a:rPr>
              <a:t>	d. The need for additional support</a:t>
            </a:r>
          </a:p>
          <a:p>
            <a:r>
              <a:rPr lang="en-US" altLang="en-US">
                <a:latin typeface="Times New Roman" charset="0"/>
                <a:ea typeface="MS PGothic" charset="-128"/>
              </a:rPr>
              <a:t>4. Dispatcher should give the responding unit(s) the following information:</a:t>
            </a:r>
          </a:p>
          <a:p>
            <a:r>
              <a:rPr lang="en-US" altLang="en-US">
                <a:latin typeface="Times New Roman" charset="0"/>
                <a:ea typeface="MS PGothic" charset="-128"/>
              </a:rPr>
              <a:t>	a. Nature and severity of the injury, illness, or incident</a:t>
            </a:r>
          </a:p>
          <a:p>
            <a:r>
              <a:rPr lang="en-US" altLang="en-US">
                <a:latin typeface="Times New Roman" charset="0"/>
                <a:ea typeface="MS PGothic" charset="-128"/>
              </a:rPr>
              <a:t>	b. Exact location of the incident</a:t>
            </a:r>
          </a:p>
          <a:p>
            <a:r>
              <a:rPr lang="en-US" altLang="en-US">
                <a:latin typeface="Times New Roman" charset="0"/>
                <a:ea typeface="MS PGothic" charset="-128"/>
              </a:rPr>
              <a:t>	c. Number of patients</a:t>
            </a:r>
          </a:p>
          <a:p>
            <a:r>
              <a:rPr lang="en-US" altLang="en-US">
                <a:latin typeface="Times New Roman" charset="0"/>
                <a:ea typeface="MS PGothic" charset="-128"/>
              </a:rPr>
              <a:t>	d. Responses by other public safety agencies</a:t>
            </a:r>
          </a:p>
          <a:p>
            <a:r>
              <a:rPr lang="en-US" altLang="en-US">
                <a:latin typeface="Times New Roman" charset="0"/>
                <a:ea typeface="MS PGothic" charset="-128"/>
              </a:rPr>
              <a:t>	e. Special directions or advisories (adverse road or traffic conditions or severe weather reports)</a:t>
            </a:r>
          </a:p>
          <a:p>
            <a:r>
              <a:rPr lang="en-US" altLang="en-US">
                <a:latin typeface="Times New Roman" charset="0"/>
                <a:ea typeface="MS PGothic" charset="-128"/>
              </a:rPr>
              <a:t>	f. Time unit(s) are dispatched</a:t>
            </a:r>
          </a:p>
          <a:p>
            <a:endParaRPr lang="en-US" altLang="en-US">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9E61B1-BD9F-E548-A205-06EC0CE78D5C}" type="slidenum">
              <a:rPr lang="en-US" altLang="en-US" sz="1200"/>
              <a:pPr eaLnBrk="1" hangingPunct="1"/>
              <a:t>70</a:t>
            </a:fld>
            <a:endParaRPr lang="en-US" altLang="en-US" sz="1200"/>
          </a:p>
        </p:txBody>
      </p:sp>
    </p:spTree>
    <p:extLst>
      <p:ext uri="{BB962C8B-B14F-4D97-AF65-F5344CB8AC3E}">
        <p14:creationId xmlns:p14="http://schemas.microsoft.com/office/powerpoint/2010/main" val="18249453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EMTs report any problems that took place during a run to the dispatcher.</a:t>
            </a:r>
          </a:p>
          <a:p>
            <a:r>
              <a:rPr lang="en-US" altLang="en-US">
                <a:latin typeface="Times New Roman" charset="0"/>
                <a:ea typeface="MS PGothic" charset="-128"/>
              </a:rPr>
              <a:t>6. EMTs inform the dispatcher upon arrival at the scene.</a:t>
            </a:r>
          </a:p>
          <a:p>
            <a:r>
              <a:rPr lang="en-US" altLang="en-US">
                <a:latin typeface="Times New Roman" charset="0"/>
                <a:ea typeface="MS PGothic" charset="-128"/>
              </a:rPr>
              <a:t>	a. Arrival report should include any obvious details observed during scene size-up.</a:t>
            </a:r>
          </a:p>
          <a:p>
            <a:r>
              <a:rPr lang="en-US" altLang="en-US">
                <a:latin typeface="Times New Roman" charset="0"/>
                <a:ea typeface="MS PGothic" charset="-128"/>
              </a:rPr>
              <a:t>	b. Radio communications must be brief and easily understood.</a:t>
            </a:r>
          </a:p>
          <a:p>
            <a:r>
              <a:rPr lang="en-US" altLang="en-US">
                <a:latin typeface="Times New Roman" charset="0"/>
                <a:ea typeface="MS PGothic" charset="-128"/>
              </a:rPr>
              <a:t>	c. Speaking in plain English is best.</a:t>
            </a:r>
          </a:p>
          <a:p>
            <a:r>
              <a:rPr lang="en-US" altLang="en-US">
                <a:latin typeface="Times New Roman" charset="0"/>
                <a:ea typeface="MS PGothic" charset="-128"/>
              </a:rPr>
              <a:t>	d. Report only important information.</a:t>
            </a:r>
          </a:p>
          <a:p>
            <a:endParaRPr lang="en-US" altLang="en-US">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06C769-FFFB-F64E-8478-00812A05A666}" type="slidenum">
              <a:rPr lang="en-US" altLang="en-US" sz="1200"/>
              <a:pPr eaLnBrk="1" hangingPunct="1"/>
              <a:t>71</a:t>
            </a:fld>
            <a:endParaRPr lang="en-US" altLang="en-US" sz="1200"/>
          </a:p>
        </p:txBody>
      </p:sp>
    </p:spTree>
    <p:extLst>
      <p:ext uri="{BB962C8B-B14F-4D97-AF65-F5344CB8AC3E}">
        <p14:creationId xmlns:p14="http://schemas.microsoft.com/office/powerpoint/2010/main" val="14955215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Communicating with medical control and hospitals</a:t>
            </a:r>
          </a:p>
          <a:p>
            <a:r>
              <a:rPr lang="en-US" altLang="en-US">
                <a:latin typeface="Times New Roman" charset="0"/>
                <a:ea typeface="MS PGothic" charset="-128"/>
              </a:rPr>
              <a:t>	1. The principal reason for radio communication is to facilitate communication between you and medical control (and the hospital).</a:t>
            </a:r>
          </a:p>
          <a:p>
            <a:r>
              <a:rPr lang="en-US" altLang="en-US">
                <a:latin typeface="Times New Roman" charset="0"/>
                <a:ea typeface="MS PGothic" charset="-128"/>
              </a:rPr>
              <a:t>	2. Medical control may be located at the receiving hospital, in another facility, or sometimes even in another city or state.</a:t>
            </a:r>
          </a:p>
          <a:p>
            <a:endParaRPr lang="en-US" altLang="en-US">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FEACF6-3DAF-7146-B607-E5AC4C9891B1}" type="slidenum">
              <a:rPr lang="en-US" altLang="en-US" sz="1200"/>
              <a:pPr eaLnBrk="1" hangingPunct="1"/>
              <a:t>72</a:t>
            </a:fld>
            <a:endParaRPr lang="en-US" altLang="en-US" sz="1200"/>
          </a:p>
        </p:txBody>
      </p:sp>
    </p:spTree>
    <p:extLst>
      <p:ext uri="{BB962C8B-B14F-4D97-AF65-F5344CB8AC3E}">
        <p14:creationId xmlns:p14="http://schemas.microsoft.com/office/powerpoint/2010/main" val="10827922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Consulting with medical control serves several purposes.</a:t>
            </a:r>
          </a:p>
          <a:p>
            <a:r>
              <a:rPr lang="en-US" altLang="en-US">
                <a:latin typeface="Times New Roman" charset="0"/>
                <a:ea typeface="MS PGothic" charset="-128"/>
              </a:rPr>
              <a:t>	a. Notifies the hospital of an incoming patient</a:t>
            </a:r>
          </a:p>
          <a:p>
            <a:r>
              <a:rPr lang="en-US" altLang="en-US">
                <a:latin typeface="Times New Roman" charset="0"/>
                <a:ea typeface="MS PGothic" charset="-128"/>
              </a:rPr>
              <a:t>	b. Provides an opportunity to request advice or receive orders from medical control</a:t>
            </a:r>
          </a:p>
          <a:p>
            <a:r>
              <a:rPr lang="en-US" altLang="en-US">
                <a:latin typeface="Times New Roman" charset="0"/>
                <a:ea typeface="MS PGothic" charset="-128"/>
              </a:rPr>
              <a:t>	c. Advises the hospital of special situations</a:t>
            </a:r>
          </a:p>
          <a:p>
            <a:endParaRPr lang="en-US" altLang="en-US">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A01714-41A3-874E-8C2A-4CADDB9B341A}" type="slidenum">
              <a:rPr lang="en-US" altLang="en-US" sz="1200"/>
              <a:pPr eaLnBrk="1" hangingPunct="1"/>
              <a:t>73</a:t>
            </a:fld>
            <a:endParaRPr lang="en-US" altLang="en-US" sz="1200"/>
          </a:p>
        </p:txBody>
      </p:sp>
    </p:spTree>
    <p:extLst>
      <p:ext uri="{BB962C8B-B14F-4D97-AF65-F5344CB8AC3E}">
        <p14:creationId xmlns:p14="http://schemas.microsoft.com/office/powerpoint/2010/main" val="713021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Plan and organize your radio communication before you transmit.</a:t>
            </a:r>
          </a:p>
          <a:p>
            <a:r>
              <a:rPr lang="en-US" altLang="en-US">
                <a:latin typeface="Times New Roman" charset="0"/>
                <a:ea typeface="MS PGothic" charset="-128"/>
              </a:rPr>
              <a:t>5. How to give the patient report</a:t>
            </a:r>
          </a:p>
          <a:p>
            <a:r>
              <a:rPr lang="en-US" altLang="en-US">
                <a:latin typeface="Times New Roman" charset="0"/>
                <a:ea typeface="MS PGothic" charset="-128"/>
              </a:rPr>
              <a:t>	a. Follow the standard format established by your EMS system.</a:t>
            </a:r>
          </a:p>
          <a:p>
            <a:r>
              <a:rPr lang="en-US" altLang="en-US">
                <a:latin typeface="Times New Roman" charset="0"/>
                <a:ea typeface="MS PGothic" charset="-128"/>
              </a:rPr>
              <a:t>	b. Include nine elements:</a:t>
            </a:r>
          </a:p>
          <a:p>
            <a:r>
              <a:rPr lang="en-US" altLang="en-US">
                <a:latin typeface="Times New Roman" charset="0"/>
                <a:ea typeface="MS PGothic" charset="-128"/>
              </a:rPr>
              <a:t>		i. Your unit identification and level of services</a:t>
            </a:r>
          </a:p>
          <a:p>
            <a:r>
              <a:rPr lang="en-US" altLang="en-US">
                <a:latin typeface="Times New Roman" charset="0"/>
                <a:ea typeface="MS PGothic" charset="-128"/>
              </a:rPr>
              <a:t>		ii. The receiving hospital and your estimated time of arrival (ETA)</a:t>
            </a:r>
          </a:p>
          <a:p>
            <a:r>
              <a:rPr lang="en-US" altLang="en-US">
                <a:latin typeface="Times New Roman" charset="0"/>
                <a:ea typeface="MS PGothic" charset="-128"/>
              </a:rPr>
              <a:t>		iii. The patient</a:t>
            </a:r>
            <a:r>
              <a:rPr lang="ja-JP" altLang="en-US">
                <a:latin typeface="Times New Roman" charset="0"/>
                <a:ea typeface="MS PGothic" charset="-128"/>
              </a:rPr>
              <a:t>’</a:t>
            </a:r>
            <a:r>
              <a:rPr lang="en-US" altLang="ja-JP">
                <a:latin typeface="Times New Roman" charset="0"/>
                <a:ea typeface="MS PGothic" charset="-128"/>
              </a:rPr>
              <a:t>s age and gender</a:t>
            </a:r>
          </a:p>
          <a:p>
            <a:r>
              <a:rPr lang="en-US" altLang="en-US">
                <a:latin typeface="Times New Roman" charset="0"/>
                <a:ea typeface="MS PGothic" charset="-128"/>
              </a:rPr>
              <a:t>		iv. The patient</a:t>
            </a:r>
            <a:r>
              <a:rPr lang="ja-JP" altLang="en-US">
                <a:latin typeface="Times New Roman" charset="0"/>
                <a:ea typeface="MS PGothic" charset="-128"/>
              </a:rPr>
              <a:t>’</a:t>
            </a:r>
            <a:r>
              <a:rPr lang="en-US" altLang="ja-JP">
                <a:latin typeface="Times New Roman" charset="0"/>
                <a:ea typeface="MS PGothic" charset="-128"/>
              </a:rPr>
              <a:t>s chief complaint or your perception of the problem and its severity</a:t>
            </a:r>
          </a:p>
          <a:p>
            <a:r>
              <a:rPr lang="en-US" altLang="en-US">
                <a:latin typeface="Times New Roman" charset="0"/>
                <a:ea typeface="MS PGothic" charset="-128"/>
              </a:rPr>
              <a:t>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2EBA0C-F784-C447-A8DF-3CCC5797E5F6}" type="slidenum">
              <a:rPr lang="en-US" altLang="en-US" sz="1200"/>
              <a:pPr eaLnBrk="1" hangingPunct="1"/>
              <a:t>74</a:t>
            </a:fld>
            <a:endParaRPr lang="en-US" altLang="en-US" sz="1200"/>
          </a:p>
        </p:txBody>
      </p:sp>
    </p:spTree>
    <p:extLst>
      <p:ext uri="{BB962C8B-B14F-4D97-AF65-F5344CB8AC3E}">
        <p14:creationId xmlns:p14="http://schemas.microsoft.com/office/powerpoint/2010/main" val="8005583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v. A brief history of the patient</a:t>
            </a:r>
            <a:r>
              <a:rPr lang="ja-JP" altLang="en-US">
                <a:latin typeface="Times New Roman" charset="0"/>
                <a:ea typeface="MS PGothic" charset="-128"/>
              </a:rPr>
              <a:t>’</a:t>
            </a:r>
            <a:r>
              <a:rPr lang="en-US" altLang="ja-JP">
                <a:latin typeface="Times New Roman" charset="0"/>
                <a:ea typeface="MS PGothic" charset="-128"/>
              </a:rPr>
              <a:t>s current problem</a:t>
            </a:r>
          </a:p>
          <a:p>
            <a:r>
              <a:rPr lang="en-US" altLang="en-US">
                <a:latin typeface="Times New Roman" charset="0"/>
                <a:ea typeface="MS PGothic" charset="-128"/>
              </a:rPr>
              <a:t>	vi. A brief report of physical findings</a:t>
            </a:r>
          </a:p>
          <a:p>
            <a:r>
              <a:rPr lang="en-US" altLang="en-US">
                <a:latin typeface="Times New Roman" charset="0"/>
                <a:ea typeface="MS PGothic" charset="-128"/>
              </a:rPr>
              <a:t>	vii. A brief summary of the care given </a:t>
            </a:r>
          </a:p>
          <a:p>
            <a:r>
              <a:rPr lang="en-US" altLang="en-US">
                <a:latin typeface="Times New Roman" charset="0"/>
                <a:ea typeface="MS PGothic" charset="-128"/>
              </a:rPr>
              <a:t>	viii. A brief description of the patient</a:t>
            </a:r>
            <a:r>
              <a:rPr lang="ja-JP" altLang="en-US">
                <a:latin typeface="Times New Roman" charset="0"/>
                <a:ea typeface="MS PGothic" charset="-128"/>
              </a:rPr>
              <a:t>’</a:t>
            </a:r>
            <a:r>
              <a:rPr lang="en-US" altLang="ja-JP">
                <a:latin typeface="Times New Roman" charset="0"/>
                <a:ea typeface="MS PGothic" charset="-128"/>
              </a:rPr>
              <a:t>s response to the treatment provided</a:t>
            </a:r>
          </a:p>
          <a:p>
            <a:r>
              <a:rPr lang="en-US" altLang="en-US">
                <a:latin typeface="Times New Roman" charset="0"/>
                <a:ea typeface="MS PGothic" charset="-128"/>
              </a:rPr>
              <a:t>	vix. Determine whether the receiving facility has any additional questions or orders.</a:t>
            </a:r>
          </a:p>
          <a:p>
            <a:r>
              <a:rPr lang="en-US" altLang="en-US">
                <a:latin typeface="Times New Roman" charset="0"/>
                <a:ea typeface="MS PGothic" charset="-128"/>
              </a:rPr>
              <a:t>c. Report all patient information in an objective, accurate, and professional manner.</a:t>
            </a:r>
          </a:p>
          <a:p>
            <a:r>
              <a:rPr lang="en-US" altLang="en-US">
                <a:latin typeface="Times New Roman" charset="0"/>
                <a:ea typeface="MS PGothic" charset="-128"/>
              </a:rPr>
              <a:t>d. Remember that people with scanners may be listening.</a:t>
            </a:r>
          </a:p>
          <a:p>
            <a:endParaRPr lang="en-US" altLang="en-US">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2436ED-C5DC-004F-87F6-9BAD10E97200}" type="slidenum">
              <a:rPr lang="en-US" altLang="en-US" sz="1200"/>
              <a:pPr eaLnBrk="1" hangingPunct="1"/>
              <a:t>75</a:t>
            </a:fld>
            <a:endParaRPr lang="en-US" altLang="en-US" sz="1200"/>
          </a:p>
        </p:txBody>
      </p:sp>
    </p:spTree>
    <p:extLst>
      <p:ext uri="{BB962C8B-B14F-4D97-AF65-F5344CB8AC3E}">
        <p14:creationId xmlns:p14="http://schemas.microsoft.com/office/powerpoint/2010/main" val="9989383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Role of medical control</a:t>
            </a:r>
          </a:p>
          <a:p>
            <a:r>
              <a:rPr lang="en-US" altLang="en-US">
                <a:latin typeface="Times New Roman" charset="0"/>
                <a:ea typeface="MS PGothic" charset="-128"/>
              </a:rPr>
              <a:t>	a. Medical control is either off-line (indirect) or online (direct).</a:t>
            </a:r>
          </a:p>
          <a:p>
            <a:r>
              <a:rPr lang="en-US" altLang="en-US">
                <a:latin typeface="Times New Roman" charset="0"/>
                <a:ea typeface="MS PGothic" charset="-128"/>
              </a:rPr>
              <a:t>	b. Depending on how the protocols are written, you may need to call medical control for direct orders (permission) to conduct certain tasks:</a:t>
            </a:r>
          </a:p>
          <a:p>
            <a:r>
              <a:rPr lang="en-US" altLang="en-US">
                <a:latin typeface="Times New Roman" charset="0"/>
                <a:ea typeface="MS PGothic" charset="-128"/>
              </a:rPr>
              <a:t>		i. Administering certain treatments</a:t>
            </a:r>
          </a:p>
          <a:p>
            <a:r>
              <a:rPr lang="en-US" altLang="en-US">
                <a:latin typeface="Times New Roman" charset="0"/>
                <a:ea typeface="MS PGothic" charset="-128"/>
              </a:rPr>
              <a:t>		ii. Determining the transport destination of patients</a:t>
            </a:r>
          </a:p>
          <a:p>
            <a:r>
              <a:rPr lang="en-US" altLang="en-US">
                <a:latin typeface="Times New Roman" charset="0"/>
                <a:ea typeface="MS PGothic" charset="-128"/>
              </a:rPr>
              <a:t>		iii. Stopping treatment and/or not transporting a patient</a:t>
            </a:r>
          </a:p>
          <a:p>
            <a:endParaRPr lang="en-US" altLang="en-US">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99EF4D-D5FA-D448-9BF7-AB98B8B9961F}" type="slidenum">
              <a:rPr lang="en-US" altLang="en-US" sz="1200"/>
              <a:pPr eaLnBrk="1" hangingPunct="1"/>
              <a:t>76</a:t>
            </a:fld>
            <a:endParaRPr lang="en-US" altLang="en-US" sz="1200"/>
          </a:p>
        </p:txBody>
      </p:sp>
    </p:spTree>
    <p:extLst>
      <p:ext uri="{BB962C8B-B14F-4D97-AF65-F5344CB8AC3E}">
        <p14:creationId xmlns:p14="http://schemas.microsoft.com/office/powerpoint/2010/main" val="1290407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In most areas, medical control is provided by the physicians working at the receiving hospital.</a:t>
            </a:r>
          </a:p>
          <a:p>
            <a:r>
              <a:rPr lang="en-US" altLang="en-US">
                <a:latin typeface="Times New Roman" charset="0"/>
                <a:ea typeface="MS PGothic" charset="-128"/>
              </a:rPr>
              <a:t>d. Many variations have developed across the country.</a:t>
            </a:r>
          </a:p>
          <a:p>
            <a:r>
              <a:rPr lang="en-US" altLang="en-US">
                <a:latin typeface="Times New Roman" charset="0"/>
                <a:ea typeface="MS PGothic" charset="-128"/>
              </a:rPr>
              <a:t>e. The link to medical control is vital to maintain a high quality of care.</a:t>
            </a:r>
          </a:p>
          <a:p>
            <a:endParaRPr lang="en-US" altLang="en-US">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93C7EF-3FF1-5A4F-97CE-EDF4F18965AD}" type="slidenum">
              <a:rPr lang="en-US" altLang="en-US" sz="1200"/>
              <a:pPr eaLnBrk="1" hangingPunct="1"/>
              <a:t>77</a:t>
            </a:fld>
            <a:endParaRPr lang="en-US" altLang="en-US" sz="1200"/>
          </a:p>
        </p:txBody>
      </p:sp>
    </p:spTree>
    <p:extLst>
      <p:ext uri="{BB962C8B-B14F-4D97-AF65-F5344CB8AC3E}">
        <p14:creationId xmlns:p14="http://schemas.microsoft.com/office/powerpoint/2010/main" val="19765660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Calling medical control</a:t>
            </a:r>
          </a:p>
          <a:p>
            <a:r>
              <a:rPr lang="en-US" altLang="en-US">
                <a:latin typeface="Times New Roman" charset="0"/>
                <a:ea typeface="MS PGothic" charset="-128"/>
              </a:rPr>
              <a:t>	a. There are a number of ways to control access on ambulance-to-hospital channels.</a:t>
            </a:r>
          </a:p>
          <a:p>
            <a:r>
              <a:rPr lang="en-US" altLang="en-US">
                <a:latin typeface="Times New Roman" charset="0"/>
                <a:ea typeface="MS PGothic" charset="-128"/>
              </a:rPr>
              <a:t>		i. The dispatcher monitors and assigns appropriate, clear medical control channels.</a:t>
            </a:r>
          </a:p>
          <a:p>
            <a:r>
              <a:rPr lang="en-US" altLang="en-US">
                <a:latin typeface="Times New Roman" charset="0"/>
                <a:ea typeface="MS PGothic" charset="-128"/>
              </a:rPr>
              <a:t>		ii. Centralized medical emergency dispatch or resource coordination centers</a:t>
            </a:r>
          </a:p>
          <a:p>
            <a:endParaRPr lang="en-US" altLang="en-US">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336F8C-E617-8541-A0F8-49D547187D39}" type="slidenum">
              <a:rPr lang="en-US" altLang="en-US" sz="1200"/>
              <a:pPr eaLnBrk="1" hangingPunct="1"/>
              <a:t>78</a:t>
            </a:fld>
            <a:endParaRPr lang="en-US" altLang="en-US" sz="1200"/>
          </a:p>
        </p:txBody>
      </p:sp>
    </p:spTree>
    <p:extLst>
      <p:ext uri="{BB962C8B-B14F-4D97-AF65-F5344CB8AC3E}">
        <p14:creationId xmlns:p14="http://schemas.microsoft.com/office/powerpoint/2010/main" val="721806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The physician on the other end bases his or her instructions on the information the EMT provides.</a:t>
            </a:r>
          </a:p>
          <a:p>
            <a:r>
              <a:rPr lang="en-US" altLang="en-US">
                <a:latin typeface="Times New Roman" charset="0"/>
                <a:ea typeface="MS PGothic" charset="-128"/>
              </a:rPr>
              <a:t>c. Never use codes when communicating with medical control, unless you are directed to do so by local protocol.</a:t>
            </a:r>
          </a:p>
          <a:p>
            <a:endParaRPr lang="en-US" altLang="en-US">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6848CE-B3DB-3C48-A1A3-CFA0426C5D54}" type="slidenum">
              <a:rPr lang="en-US" altLang="en-US" sz="1200"/>
              <a:pPr eaLnBrk="1" hangingPunct="1"/>
              <a:t>79</a:t>
            </a:fld>
            <a:endParaRPr lang="en-US" altLang="en-US" sz="1200"/>
          </a:p>
        </p:txBody>
      </p:sp>
    </p:spTree>
    <p:extLst>
      <p:ext uri="{BB962C8B-B14F-4D97-AF65-F5344CB8AC3E}">
        <p14:creationId xmlns:p14="http://schemas.microsoft.com/office/powerpoint/2010/main" val="26529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Documentation</a:t>
            </a:r>
          </a:p>
          <a:p>
            <a:r>
              <a:rPr lang="en-US" altLang="en-US">
                <a:latin typeface="Times New Roman" charset="0"/>
                <a:ea typeface="MS PGothic" charset="-128"/>
              </a:rPr>
              <a:t>	1. The written or electronically recorded part of the patient</a:t>
            </a:r>
            <a:r>
              <a:rPr lang="ja-JP" altLang="en-US">
                <a:latin typeface="Times New Roman" charset="0"/>
                <a:ea typeface="MS PGothic" charset="-128"/>
              </a:rPr>
              <a:t>’</a:t>
            </a:r>
            <a:r>
              <a:rPr lang="en-US" altLang="ja-JP">
                <a:latin typeface="Times New Roman" charset="0"/>
                <a:ea typeface="MS PGothic" charset="-128"/>
              </a:rPr>
              <a:t>s permanent medical record</a:t>
            </a:r>
          </a:p>
          <a:p>
            <a:r>
              <a:rPr lang="en-US" altLang="en-US">
                <a:latin typeface="Times New Roman" charset="0"/>
                <a:ea typeface="MS PGothic" charset="-128"/>
              </a:rPr>
              <a:t>	2. Demonstrates that appropriate care was delivered</a:t>
            </a:r>
          </a:p>
          <a:p>
            <a:r>
              <a:rPr lang="en-US" altLang="en-US">
                <a:latin typeface="Times New Roman" charset="0"/>
                <a:ea typeface="MS PGothic" charset="-128"/>
              </a:rPr>
              <a:t>	3. Communicates the patient</a:t>
            </a:r>
            <a:r>
              <a:rPr lang="ja-JP" altLang="en-US">
                <a:latin typeface="Times New Roman" charset="0"/>
                <a:ea typeface="MS PGothic" charset="-128"/>
              </a:rPr>
              <a:t>’</a:t>
            </a:r>
            <a:r>
              <a:rPr lang="en-US" altLang="ja-JP">
                <a:latin typeface="Times New Roman" charset="0"/>
                <a:ea typeface="MS PGothic" charset="-128"/>
              </a:rPr>
              <a:t>s story to others who may participate in the patient</a:t>
            </a:r>
            <a:r>
              <a:rPr lang="ja-JP" altLang="en-US">
                <a:latin typeface="Times New Roman" charset="0"/>
                <a:ea typeface="MS PGothic" charset="-128"/>
              </a:rPr>
              <a:t>’</a:t>
            </a:r>
            <a:r>
              <a:rPr lang="en-US" altLang="ja-JP">
                <a:latin typeface="Times New Roman" charset="0"/>
                <a:ea typeface="MS PGothic" charset="-128"/>
              </a:rPr>
              <a:t>s future care</a:t>
            </a:r>
          </a:p>
          <a:p>
            <a:r>
              <a:rPr lang="en-US" altLang="en-US">
                <a:latin typeface="Times New Roman" charset="0"/>
                <a:ea typeface="MS PGothic" charset="-128"/>
              </a:rPr>
              <a:t>	4. Adequate reporting and accurate records ensure the continuity of patient care.</a:t>
            </a:r>
          </a:p>
          <a:p>
            <a:r>
              <a:rPr lang="en-US" altLang="en-US">
                <a:latin typeface="Times New Roman" charset="0"/>
                <a:ea typeface="MS PGothic" charset="-128"/>
              </a:rPr>
              <a:t>	5. Complete patient records</a:t>
            </a:r>
          </a:p>
          <a:p>
            <a:r>
              <a:rPr lang="en-US" altLang="en-US">
                <a:latin typeface="Times New Roman" charset="0"/>
                <a:ea typeface="MS PGothic" charset="-128"/>
              </a:rPr>
              <a:t>		a. Guarantee proper transfer of responsibility</a:t>
            </a:r>
          </a:p>
          <a:p>
            <a:r>
              <a:rPr lang="en-US" altLang="en-US">
                <a:latin typeface="Times New Roman" charset="0"/>
                <a:ea typeface="MS PGothic" charset="-128"/>
              </a:rPr>
              <a:t>		b. Comply with requirements of health departments and law enforcement agencies</a:t>
            </a:r>
          </a:p>
          <a:p>
            <a:r>
              <a:rPr lang="en-US" altLang="en-US">
                <a:latin typeface="Times New Roman" charset="0"/>
                <a:ea typeface="MS PGothic" charset="-128"/>
              </a:rPr>
              <a:t>		c. Fulfill your organization</a:t>
            </a:r>
            <a:r>
              <a:rPr lang="ja-JP" altLang="en-US">
                <a:latin typeface="Times New Roman" charset="0"/>
                <a:ea typeface="MS PGothic" charset="-128"/>
              </a:rPr>
              <a:t>’</a:t>
            </a:r>
            <a:r>
              <a:rPr lang="en-US" altLang="ja-JP">
                <a:latin typeface="Times New Roman" charset="0"/>
                <a:ea typeface="MS PGothic" charset="-128"/>
              </a:rPr>
              <a:t>s administrative needs</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AD448A-CF3F-FC43-B093-2DB0D8B056DF}" type="slidenum">
              <a:rPr lang="en-US" altLang="en-US" sz="1200"/>
              <a:pPr eaLnBrk="1" hangingPunct="1"/>
              <a:t>8</a:t>
            </a:fld>
            <a:endParaRPr lang="en-US" altLang="en-US" sz="1200"/>
          </a:p>
        </p:txBody>
      </p:sp>
    </p:spTree>
    <p:extLst>
      <p:ext uri="{BB962C8B-B14F-4D97-AF65-F5344CB8AC3E}">
        <p14:creationId xmlns:p14="http://schemas.microsoft.com/office/powerpoint/2010/main" val="21394184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Once you receive an order from medical control, repeat the order back word for word and then receive confirmation.</a:t>
            </a:r>
          </a:p>
          <a:p>
            <a:r>
              <a:rPr lang="en-US" altLang="en-US">
                <a:latin typeface="Times New Roman" charset="0"/>
                <a:ea typeface="MS PGothic" charset="-128"/>
              </a:rPr>
              <a:t>e. Do not blindly follow an order that does not make sense to you.</a:t>
            </a:r>
          </a:p>
          <a:p>
            <a:endParaRPr lang="en-US" altLang="en-US">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AACDC1-7A3B-2C48-A9B6-12710B10AF5D}" type="slidenum">
              <a:rPr lang="en-US" altLang="en-US" sz="1200"/>
              <a:pPr eaLnBrk="1" hangingPunct="1"/>
              <a:t>80</a:t>
            </a:fld>
            <a:endParaRPr lang="en-US" altLang="en-US" sz="1200"/>
          </a:p>
        </p:txBody>
      </p:sp>
    </p:spTree>
    <p:extLst>
      <p:ext uri="{BB962C8B-B14F-4D97-AF65-F5344CB8AC3E}">
        <p14:creationId xmlns:p14="http://schemas.microsoft.com/office/powerpoint/2010/main" val="6370474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8. Information regarding special situations</a:t>
            </a:r>
          </a:p>
          <a:p>
            <a:r>
              <a:rPr lang="en-US" altLang="en-US">
                <a:latin typeface="Times New Roman" charset="0"/>
                <a:ea typeface="MS PGothic" charset="-128"/>
              </a:rPr>
              <a:t>	a. You may initiate communication with hospitals to advise them of an extraordinary call or situation.</a:t>
            </a:r>
          </a:p>
          <a:p>
            <a:r>
              <a:rPr lang="en-US" altLang="en-US">
                <a:latin typeface="Times New Roman" charset="0"/>
                <a:ea typeface="MS PGothic" charset="-128"/>
              </a:rPr>
              <a:t>	b. A small rural hospital may be better able to respond to multiple patients from a highway crash if notified when the ambulance is first responding.</a:t>
            </a:r>
          </a:p>
          <a:p>
            <a:r>
              <a:rPr lang="en-US" altLang="en-US">
                <a:latin typeface="Times New Roman" charset="0"/>
                <a:ea typeface="MS PGothic" charset="-128"/>
              </a:rPr>
              <a:t>	c. An entire hospital system must be notified of any disaster.</a:t>
            </a:r>
          </a:p>
          <a:p>
            <a:r>
              <a:rPr lang="en-US" altLang="en-US">
                <a:latin typeface="Times New Roman" charset="0"/>
                <a:ea typeface="MS PGothic" charset="-128"/>
              </a:rPr>
              <a:t>	d. Other special situations:</a:t>
            </a:r>
          </a:p>
          <a:p>
            <a:r>
              <a:rPr lang="en-US" altLang="en-US">
                <a:latin typeface="Times New Roman" charset="0"/>
                <a:ea typeface="MS PGothic" charset="-128"/>
              </a:rPr>
              <a:t>		i. Hazardous materials situations</a:t>
            </a:r>
          </a:p>
          <a:p>
            <a:r>
              <a:rPr lang="en-US" altLang="en-US">
                <a:latin typeface="Times New Roman" charset="0"/>
                <a:ea typeface="MS PGothic" charset="-128"/>
              </a:rPr>
              <a:t>		ii. Rescues in progress</a:t>
            </a:r>
          </a:p>
          <a:p>
            <a:r>
              <a:rPr lang="en-US" altLang="en-US">
                <a:latin typeface="Times New Roman" charset="0"/>
                <a:ea typeface="MS PGothic" charset="-128"/>
              </a:rPr>
              <a:t>		iii. Multiple-casualty incidents</a:t>
            </a:r>
          </a:p>
          <a:p>
            <a:endParaRPr lang="en-US" altLang="en-US">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B3B940-054D-D44C-98CC-6B2C84045970}" type="slidenum">
              <a:rPr lang="en-US" altLang="en-US" sz="1200"/>
              <a:pPr eaLnBrk="1" hangingPunct="1"/>
              <a:t>81</a:t>
            </a:fld>
            <a:endParaRPr lang="en-US" altLang="en-US" sz="1200"/>
          </a:p>
        </p:txBody>
      </p:sp>
    </p:spTree>
    <p:extLst>
      <p:ext uri="{BB962C8B-B14F-4D97-AF65-F5344CB8AC3E}">
        <p14:creationId xmlns:p14="http://schemas.microsoft.com/office/powerpoint/2010/main" val="16503773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When notifying the hospital of special situations, keep several points in mind:</a:t>
            </a:r>
          </a:p>
          <a:p>
            <a:r>
              <a:rPr lang="en-US" altLang="en-US">
                <a:latin typeface="Times New Roman" charset="0"/>
                <a:ea typeface="MS PGothic" charset="-128"/>
              </a:rPr>
              <a:t>	i. The earlier the notification, the better.</a:t>
            </a:r>
          </a:p>
          <a:p>
            <a:r>
              <a:rPr lang="en-US" altLang="en-US">
                <a:latin typeface="Times New Roman" charset="0"/>
                <a:ea typeface="MS PGothic" charset="-128"/>
              </a:rPr>
              <a:t>	ii. Provide an estimate of the number of individuals who may need to be transported to the facility.</a:t>
            </a:r>
          </a:p>
          <a:p>
            <a:r>
              <a:rPr lang="en-US" altLang="en-US">
                <a:latin typeface="Times New Roman" charset="0"/>
                <a:ea typeface="MS PGothic" charset="-128"/>
              </a:rPr>
              <a:t>	iii. Identify any special needs the patients might have (eg, burns or hazardous materials exposure) to assist the hospital in preparation.</a:t>
            </a:r>
          </a:p>
          <a:p>
            <a:r>
              <a:rPr lang="en-US" altLang="en-US">
                <a:latin typeface="Times New Roman" charset="0"/>
                <a:ea typeface="MS PGothic" charset="-128"/>
              </a:rPr>
              <a:t>f. Follow the plan for your system.</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8FC692-1D44-AA4F-868D-D10E1112A03A}" type="slidenum">
              <a:rPr lang="en-US" altLang="en-US" sz="1200"/>
              <a:pPr eaLnBrk="1" hangingPunct="1"/>
              <a:t>82</a:t>
            </a:fld>
            <a:endParaRPr lang="en-US" altLang="en-US" sz="1200"/>
          </a:p>
        </p:txBody>
      </p:sp>
    </p:spTree>
    <p:extLst>
      <p:ext uri="{BB962C8B-B14F-4D97-AF65-F5344CB8AC3E}">
        <p14:creationId xmlns:p14="http://schemas.microsoft.com/office/powerpoint/2010/main" val="9941603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Maintenance of radio equipment</a:t>
            </a:r>
          </a:p>
          <a:p>
            <a:r>
              <a:rPr lang="en-US" altLang="en-US">
                <a:latin typeface="Times New Roman" charset="0"/>
                <a:ea typeface="MS PGothic" charset="-128"/>
              </a:rPr>
              <a:t>	1. Like other EMS equipment, radio equipment must be serviced.</a:t>
            </a:r>
          </a:p>
          <a:p>
            <a:r>
              <a:rPr lang="en-US" altLang="en-US">
                <a:latin typeface="Times New Roman" charset="0"/>
                <a:ea typeface="MS PGothic" charset="-128"/>
              </a:rPr>
              <a:t>	2. The radio is your lifeline.</a:t>
            </a:r>
          </a:p>
          <a:p>
            <a:r>
              <a:rPr lang="en-US" altLang="en-US">
                <a:latin typeface="Times New Roman" charset="0"/>
                <a:ea typeface="MS PGothic" charset="-128"/>
              </a:rPr>
              <a:t>		a. To other public safety agencies (whose duties include protecting you)</a:t>
            </a:r>
          </a:p>
          <a:p>
            <a:r>
              <a:rPr lang="en-US" altLang="en-US">
                <a:latin typeface="Times New Roman" charset="0"/>
                <a:ea typeface="MS PGothic" charset="-128"/>
              </a:rPr>
              <a:t>		b. To medical control</a:t>
            </a:r>
          </a:p>
          <a:p>
            <a:endParaRPr lang="en-US" altLang="en-US">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C29A64-895E-1B42-B6FC-83084ABCB56E}" type="slidenum">
              <a:rPr lang="en-US" altLang="en-US" sz="1200"/>
              <a:pPr eaLnBrk="1" hangingPunct="1"/>
              <a:t>83</a:t>
            </a:fld>
            <a:endParaRPr lang="en-US" altLang="en-US" sz="1200"/>
          </a:p>
        </p:txBody>
      </p:sp>
    </p:spTree>
    <p:extLst>
      <p:ext uri="{BB962C8B-B14F-4D97-AF65-F5344CB8AC3E}">
        <p14:creationId xmlns:p14="http://schemas.microsoft.com/office/powerpoint/2010/main" val="14300775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At the beginning of a shift, check the radio equipment.</a:t>
            </a:r>
          </a:p>
          <a:p>
            <a:r>
              <a:rPr lang="en-US" altLang="en-US">
                <a:latin typeface="Times New Roman" charset="0"/>
                <a:ea typeface="MS PGothic" charset="-128"/>
              </a:rPr>
              <a:t>4. Radio equipment may fail during a run.</a:t>
            </a:r>
          </a:p>
          <a:p>
            <a:r>
              <a:rPr lang="en-US" altLang="en-US">
                <a:latin typeface="Times New Roman" charset="0"/>
                <a:ea typeface="MS PGothic" charset="-128"/>
              </a:rPr>
              <a:t>	a. The backup plan must then be followed.</a:t>
            </a:r>
          </a:p>
          <a:p>
            <a:r>
              <a:rPr lang="en-US" altLang="en-US">
                <a:latin typeface="Times New Roman" charset="0"/>
                <a:ea typeface="MS PGothic" charset="-128"/>
              </a:rPr>
              <a:t>	b. Standing orders are written documents signed by the EMS systems medical director outlining specific directions, permissions, and sometimes prohibitions regarding patient care.</a:t>
            </a:r>
          </a:p>
          <a:p>
            <a:r>
              <a:rPr lang="en-US" altLang="en-US">
                <a:latin typeface="Times New Roman" charset="0"/>
                <a:ea typeface="MS PGothic" charset="-128"/>
              </a:rPr>
              <a:t>		i. When properly followed, standing orders have the same authority and legal status as orders given over the radio.</a:t>
            </a:r>
          </a:p>
          <a:p>
            <a:endParaRPr lang="en-US" altLang="en-US">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9EF26B-77C6-A64F-88C4-88609257B52E}" type="slidenum">
              <a:rPr lang="en-US" altLang="en-US" sz="1200"/>
              <a:pPr eaLnBrk="1" hangingPunct="1"/>
              <a:t>84</a:t>
            </a:fld>
            <a:endParaRPr lang="en-US" altLang="en-US" sz="1200"/>
          </a:p>
        </p:txBody>
      </p:sp>
    </p:spTree>
    <p:extLst>
      <p:ext uri="{BB962C8B-B14F-4D97-AF65-F5344CB8AC3E}">
        <p14:creationId xmlns:p14="http://schemas.microsoft.com/office/powerpoint/2010/main" val="6760190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A0EAA1-6295-D943-8AC7-3E5411EBDA94}" type="slidenum">
              <a:rPr lang="en-US" altLang="en-US" sz="1200"/>
              <a:pPr eaLnBrk="1" hangingPunct="1"/>
              <a:t>110</a:t>
            </a:fld>
            <a:endParaRPr lang="en-US" altLang="en-US" sz="1200"/>
          </a:p>
        </p:txBody>
      </p:sp>
    </p:spTree>
    <p:extLst>
      <p:ext uri="{BB962C8B-B14F-4D97-AF65-F5344CB8AC3E}">
        <p14:creationId xmlns:p14="http://schemas.microsoft.com/office/powerpoint/2010/main" val="166393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Radio and telephone communications</a:t>
            </a:r>
          </a:p>
          <a:p>
            <a:r>
              <a:rPr lang="en-US" altLang="en-US">
                <a:latin typeface="Times New Roman" charset="0"/>
                <a:ea typeface="MS PGothic" charset="-128"/>
              </a:rPr>
              <a:t>	1. Link the EMT to other members of the EMS, fire department, and law enforcement communities</a:t>
            </a:r>
          </a:p>
          <a:p>
            <a:r>
              <a:rPr lang="en-US" altLang="en-US">
                <a:latin typeface="Times New Roman" charset="0"/>
                <a:ea typeface="MS PGothic" charset="-128"/>
              </a:rPr>
              <a:t>	2. You must know:</a:t>
            </a:r>
          </a:p>
          <a:p>
            <a:r>
              <a:rPr lang="en-US" altLang="en-US">
                <a:latin typeface="Times New Roman" charset="0"/>
                <a:ea typeface="MS PGothic" charset="-128"/>
              </a:rPr>
              <a:t>		a. What your system can and cannot do</a:t>
            </a:r>
          </a:p>
          <a:p>
            <a:r>
              <a:rPr lang="en-US" altLang="en-US">
                <a:latin typeface="Times New Roman" charset="0"/>
                <a:ea typeface="MS PGothic" charset="-128"/>
              </a:rPr>
              <a:t>		b. How to use the system efficiently and effectively</a:t>
            </a:r>
          </a:p>
          <a:p>
            <a:endParaRPr lang="en-US" altLang="en-US">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168268-D873-8F46-9D64-16070917C40F}" type="slidenum">
              <a:rPr lang="en-US" altLang="en-US" sz="1200"/>
              <a:pPr eaLnBrk="1" hangingPunct="1"/>
              <a:t>9</a:t>
            </a:fld>
            <a:endParaRPr lang="en-US" altLang="en-US" sz="1200"/>
          </a:p>
        </p:txBody>
      </p:sp>
    </p:spTree>
    <p:extLst>
      <p:ext uri="{BB962C8B-B14F-4D97-AF65-F5344CB8AC3E}">
        <p14:creationId xmlns:p14="http://schemas.microsoft.com/office/powerpoint/2010/main" val="188676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23" name="Rectangle 3"/>
          <p:cNvSpPr>
            <a:spLocks noGrp="1" noChangeArrowheads="1"/>
          </p:cNvSpPr>
          <p:nvPr>
            <p:ph type="subTitle" idx="1"/>
          </p:nvPr>
        </p:nvSpPr>
        <p:spPr>
          <a:xfrm>
            <a:off x="762000" y="3657600"/>
            <a:ext cx="80772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lgn="ctr">
                <a:solidFill>
                  <a:srgbClr val="B3B3B3">
                    <a:alpha val="39999"/>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bIns="45720"/>
          <a:lstStyle>
            <a:lvl1pPr marL="0" indent="0">
              <a:lnSpc>
                <a:spcPct val="105000"/>
              </a:lnSpc>
              <a:buFontTx/>
              <a:buNone/>
              <a:defRPr sz="3600">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1066800" y="2362200"/>
            <a:ext cx="7848600" cy="990600"/>
          </a:xfrm>
        </p:spPr>
        <p:txBody>
          <a:bodyPr anchor="t"/>
          <a:lstStyle>
            <a:lvl1pPr algn="l">
              <a:defRPr>
                <a:effectLst>
                  <a:outerShdw blurRad="38100" dist="38100" dir="2700000" algn="tl">
                    <a:srgbClr val="C0C0C0"/>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182590299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45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08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693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effectLst/>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90046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800600"/>
          </a:xfrm>
        </p:spPr>
        <p:txBody>
          <a:bodyPr/>
          <a:lstStyle>
            <a:lvl1pPr>
              <a:buClr>
                <a:schemeClr val="bg1"/>
              </a:buClr>
              <a:defRPr sz="2800">
                <a:solidFill>
                  <a:srgbClr val="FFFFFF"/>
                </a:solidFill>
              </a:defRPr>
            </a:lvl1pPr>
            <a:lvl2pPr>
              <a:buClr>
                <a:schemeClr val="bg1"/>
              </a:buClr>
              <a:defRPr sz="2400">
                <a:solidFill>
                  <a:srgbClr val="FFFFFF"/>
                </a:solidFill>
              </a:defRPr>
            </a:lvl2pPr>
            <a:lvl3pPr>
              <a:buClr>
                <a:schemeClr val="bg1"/>
              </a:buCl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800600"/>
          </a:xfrm>
        </p:spPr>
        <p:txBody>
          <a:bodyPr/>
          <a:lstStyle>
            <a:lvl1pPr>
              <a:buClr>
                <a:schemeClr val="bg1"/>
              </a:buClr>
              <a:defRPr sz="2800">
                <a:solidFill>
                  <a:srgbClr val="FFFFFF"/>
                </a:solidFill>
              </a:defRPr>
            </a:lvl1pPr>
            <a:lvl2pPr>
              <a:buClr>
                <a:schemeClr val="bg1"/>
              </a:buClr>
              <a:defRPr sz="2400">
                <a:solidFill>
                  <a:srgbClr val="FFFFFF"/>
                </a:solidFill>
              </a:defRPr>
            </a:lvl2pPr>
            <a:lvl3pPr>
              <a:buClr>
                <a:schemeClr val="bg1"/>
              </a:buCl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091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bg1"/>
              </a:buClr>
              <a:defRPr sz="2400">
                <a:solidFill>
                  <a:srgbClr val="FFFFFF"/>
                </a:solidFill>
              </a:defRPr>
            </a:lvl1pPr>
            <a:lvl2pPr>
              <a:buClr>
                <a:schemeClr val="bg1"/>
              </a:buClr>
              <a:defRPr sz="2000">
                <a:solidFill>
                  <a:srgbClr val="FFFFFF"/>
                </a:solidFill>
              </a:defRPr>
            </a:lvl2pPr>
            <a:lvl3pPr>
              <a:buClr>
                <a:schemeClr val="bg1"/>
              </a:buCl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bg1"/>
              </a:buClr>
              <a:defRPr sz="2400">
                <a:solidFill>
                  <a:srgbClr val="FFFFFF"/>
                </a:solidFill>
              </a:defRPr>
            </a:lvl1pPr>
            <a:lvl2pPr>
              <a:buClr>
                <a:schemeClr val="bg1"/>
              </a:buClr>
              <a:defRPr sz="2000">
                <a:solidFill>
                  <a:srgbClr val="FFFFFF"/>
                </a:solidFill>
              </a:defRPr>
            </a:lvl2pPr>
            <a:lvl3pPr>
              <a:buClr>
                <a:schemeClr val="bg1"/>
              </a:buCl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896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685800" y="1447800"/>
            <a:ext cx="77724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32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51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201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0433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28" r:id="rId1"/>
    <p:sldLayoutId id="2147483819" r:id="rId2"/>
    <p:sldLayoutId id="2147483820" r:id="rId3"/>
    <p:sldLayoutId id="2147483821" r:id="rId4"/>
    <p:sldLayoutId id="2147483822" r:id="rId5"/>
    <p:sldLayoutId id="2147483829"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rgbClr val="FFFFFF"/>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rgbClr val="FFFFFF"/>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rgbClr val="FFFFFF"/>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rgbClr val="FFFFFF"/>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rgbClr val="FFFFFF"/>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6.xml"/><Relationship Id="rId3" Type="http://schemas.openxmlformats.org/officeDocument/2006/relationships/notesSlide" Target="../notesSlides/notesSlide85.xml"/></Relationships>
</file>

<file path=ppt/slides/_rels/slide11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20.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4.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5.jpeg"/></Relationships>
</file>

<file path=ppt/slides/_rels/slide5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9.jpeg"/></Relationships>
</file>

<file path=ppt/slides/_rels/slide72.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 Id="rId3"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2.xml"/><Relationship Id="rId3"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image" Target="../media/image20.jpeg"/><Relationship Id="rId1" Type="http://schemas.openxmlformats.org/officeDocument/2006/relationships/themeOverride" Target="../theme/themeOverride12.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2.xml"/><Relationship Id="rId3"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Layout" Target="../slideLayouts/slideLayout2.xml"/><Relationship Id="rId3"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Layout" Target="../slideLayouts/slideLayout2.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ubTitle" idx="1"/>
          </p:nvPr>
        </p:nvSpPr>
        <p:spPr>
          <a:xfrm>
            <a:off x="0" y="3352800"/>
            <a:ext cx="9144000" cy="1981200"/>
          </a:xfrm>
          <a:gradFill>
            <a:gsLst>
              <a:gs pos="0">
                <a:srgbClr val="66CCFF">
                  <a:alpha val="89998"/>
                </a:srgbClr>
              </a:gs>
              <a:gs pos="100000">
                <a:srgbClr val="0080FF">
                  <a:alpha val="14000"/>
                </a:srgbClr>
              </a:gs>
            </a:gsLst>
          </a:gradFill>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p>
          <a:p>
            <a:pPr algn="ctr">
              <a:spcBef>
                <a:spcPts val="2500"/>
              </a:spcBef>
            </a:pPr>
            <a:r>
              <a:rPr lang="en-US" altLang="en-US" sz="4000" b="1"/>
              <a:t>Chapter 4</a:t>
            </a:r>
          </a:p>
          <a:p>
            <a:pPr algn="ctr">
              <a:spcBef>
                <a:spcPts val="200"/>
              </a:spcBef>
            </a:pPr>
            <a:r>
              <a:rPr lang="en-US" altLang="en-US" sz="3200" b="1"/>
              <a:t>Communications and Documentation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(1 of 4)</a:t>
            </a:r>
          </a:p>
        </p:txBody>
      </p:sp>
      <p:sp>
        <p:nvSpPr>
          <p:cNvPr id="13315" name="Content Placeholder 2"/>
          <p:cNvSpPr>
            <a:spLocks noGrp="1"/>
          </p:cNvSpPr>
          <p:nvPr>
            <p:ph type="body" idx="1"/>
          </p:nvPr>
        </p:nvSpPr>
        <p:spPr/>
        <p:txBody>
          <a:bodyPr rIns="228600"/>
          <a:lstStyle/>
          <a:p>
            <a:pPr eaLnBrk="1" hangingPunct="1">
              <a:spcBef>
                <a:spcPct val="35000"/>
              </a:spcBef>
            </a:pPr>
            <a:r>
              <a:rPr lang="en-US" altLang="en-US"/>
              <a:t>Uses various communication techniques and strategies:</a:t>
            </a:r>
          </a:p>
          <a:p>
            <a:pPr lvl="1" eaLnBrk="1" hangingPunct="1">
              <a:spcBef>
                <a:spcPct val="35000"/>
              </a:spcBef>
            </a:pPr>
            <a:r>
              <a:rPr lang="en-US" altLang="en-US"/>
              <a:t>Both verbal and nonverbal</a:t>
            </a:r>
          </a:p>
          <a:p>
            <a:pPr lvl="1" eaLnBrk="1" hangingPunct="1">
              <a:spcBef>
                <a:spcPct val="35000"/>
              </a:spcBef>
            </a:pPr>
            <a:r>
              <a:rPr lang="en-US" altLang="en-US"/>
              <a:t>Encourages patients to express how they feel</a:t>
            </a:r>
          </a:p>
          <a:p>
            <a:pPr lvl="1" eaLnBrk="1" hangingPunct="1">
              <a:spcBef>
                <a:spcPct val="35000"/>
              </a:spcBef>
            </a:pPr>
            <a:r>
              <a:rPr lang="en-US" altLang="en-US"/>
              <a:t>Achieves a positive relationship with each patient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547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a:t>Which of the following statements about the patient care report (PCR) is true?</a:t>
            </a:r>
          </a:p>
          <a:p>
            <a:pPr marL="1028700" lvl="1" indent="-457200">
              <a:spcBef>
                <a:spcPct val="35000"/>
              </a:spcBef>
              <a:buFontTx/>
              <a:buAutoNum type="alphaUcPeriod"/>
            </a:pPr>
            <a:r>
              <a:rPr lang="en-US" altLang="en-US"/>
              <a:t>It is not a legal document in the eyes of the law.</a:t>
            </a:r>
          </a:p>
          <a:p>
            <a:pPr marL="1028700" lvl="1" indent="-457200">
              <a:spcBef>
                <a:spcPct val="35000"/>
              </a:spcBef>
              <a:buFontTx/>
              <a:buAutoNum type="alphaUcPeriod"/>
            </a:pPr>
            <a:r>
              <a:rPr lang="en-US" altLang="en-US"/>
              <a:t>It cannot be used for patient billing information.</a:t>
            </a:r>
          </a:p>
          <a:p>
            <a:pPr marL="1028700" lvl="1" indent="-457200">
              <a:spcBef>
                <a:spcPct val="35000"/>
              </a:spcBef>
              <a:buFontTx/>
              <a:buAutoNum type="alphaUcPeriod"/>
            </a:pPr>
            <a:r>
              <a:rPr lang="en-US" altLang="en-US"/>
              <a:t>It helps ensure efficient continuity of patient care.</a:t>
            </a:r>
          </a:p>
          <a:p>
            <a:pPr marL="1028700" lvl="1" indent="-457200">
              <a:spcBef>
                <a:spcPct val="35000"/>
              </a:spcBef>
              <a:buFontTx/>
              <a:buAutoNum type="alphaUcPeriod"/>
            </a:pPr>
            <a:r>
              <a:rPr lang="en-US" altLang="en-US"/>
              <a:t>It is intended for use only by the prehospital care provider.</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6499"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The PCR is an important document for more than one reason. It helps to ensure efficient continuity of patient care by providing the hospital with an account of all prehospital assessments and treatment. It also serves as a legal document that reflects the care provided by the EMT. </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0752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sz="2400"/>
              <a:t>Which of the following statements about the patient care report is true?</a:t>
            </a:r>
          </a:p>
          <a:p>
            <a:pPr marL="1028700" lvl="1" indent="-457200">
              <a:spcBef>
                <a:spcPct val="35000"/>
              </a:spcBef>
              <a:buFontTx/>
              <a:buAutoNum type="alphaUcPeriod"/>
            </a:pPr>
            <a:r>
              <a:rPr lang="en-US" altLang="en-US" sz="2200"/>
              <a:t>It is not a legal document in the eyes of the law.</a:t>
            </a:r>
            <a:br>
              <a:rPr lang="en-US" altLang="en-US" sz="2200"/>
            </a:br>
            <a:r>
              <a:rPr lang="en-US" altLang="en-US" sz="2200" b="1"/>
              <a:t>Rationale: </a:t>
            </a:r>
            <a:r>
              <a:rPr lang="en-US" altLang="en-US" sz="2200">
                <a:solidFill>
                  <a:srgbClr val="F37021"/>
                </a:solidFill>
              </a:rPr>
              <a:t>A patient care report is a legal document.</a:t>
            </a:r>
          </a:p>
          <a:p>
            <a:pPr marL="1028700" lvl="1" indent="-457200">
              <a:spcBef>
                <a:spcPct val="35000"/>
              </a:spcBef>
              <a:buFontTx/>
              <a:buAutoNum type="alphaUcPeriod"/>
            </a:pPr>
            <a:r>
              <a:rPr lang="en-US" altLang="en-US" sz="2200"/>
              <a:t>It cannot be used for patient billing information.</a:t>
            </a:r>
            <a:br>
              <a:rPr lang="en-US" altLang="en-US" sz="2200"/>
            </a:br>
            <a:r>
              <a:rPr lang="en-US" altLang="en-US" sz="2200" b="1"/>
              <a:t>Rationale: </a:t>
            </a:r>
            <a:r>
              <a:rPr lang="en-US" altLang="en-US" sz="2200">
                <a:solidFill>
                  <a:srgbClr val="F37021"/>
                </a:solidFill>
              </a:rPr>
              <a:t>A patient care report can be used by hospital administration, which includes the billing department.</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08547"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5"/>
            </a:pPr>
            <a:r>
              <a:rPr lang="en-US" altLang="en-US" sz="2400"/>
              <a:t>Which of the following statements about the patient care report is true?</a:t>
            </a:r>
          </a:p>
          <a:p>
            <a:pPr marL="1028700" lvl="1" indent="-457200">
              <a:spcBef>
                <a:spcPct val="35000"/>
              </a:spcBef>
              <a:buFontTx/>
              <a:buAutoNum type="alphaUcPeriod" startAt="3"/>
            </a:pPr>
            <a:r>
              <a:rPr lang="en-US" altLang="en-US" sz="2200"/>
              <a:t>It helps ensure efficient continuity of patient care.</a:t>
            </a:r>
            <a:br>
              <a:rPr lang="en-US" altLang="en-US" sz="2200"/>
            </a:br>
            <a:r>
              <a:rPr lang="en-US" altLang="en-US" sz="2200" b="1"/>
              <a:t>Rationale: </a:t>
            </a:r>
            <a:r>
              <a:rPr lang="en-US" altLang="en-US" sz="2200">
                <a:solidFill>
                  <a:srgbClr val="F37021"/>
                </a:solidFill>
              </a:rPr>
              <a:t>Correct answer</a:t>
            </a:r>
          </a:p>
          <a:p>
            <a:pPr marL="1028700" lvl="1" indent="-457200">
              <a:spcBef>
                <a:spcPct val="35000"/>
              </a:spcBef>
              <a:buFontTx/>
              <a:buAutoNum type="alphaUcPeriod" startAt="3"/>
            </a:pPr>
            <a:r>
              <a:rPr lang="en-US" altLang="en-US" sz="2200"/>
              <a:t>It is intended for use only by the prehospital care provider.</a:t>
            </a:r>
            <a:br>
              <a:rPr lang="en-US" altLang="en-US" sz="2200"/>
            </a:br>
            <a:r>
              <a:rPr lang="en-US" altLang="en-US" sz="2200" b="1"/>
              <a:t>Rationale: </a:t>
            </a:r>
            <a:r>
              <a:rPr lang="en-US" altLang="en-US" sz="2200">
                <a:solidFill>
                  <a:srgbClr val="F37021"/>
                </a:solidFill>
              </a:rPr>
              <a:t>While it may not be read immediately by the hospital, it can be used later to review patient care procedures and for quality improvement purposes.</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9571" name="Rectangle 3"/>
          <p:cNvSpPr>
            <a:spLocks noGrp="1" noChangeArrowheads="1"/>
          </p:cNvSpPr>
          <p:nvPr>
            <p:ph idx="1"/>
            <p:custDataLst>
              <p:tags r:id="rId1"/>
            </p:custDataLst>
          </p:nvPr>
        </p:nvSpPr>
        <p:spPr/>
        <p:txBody>
          <a:bodyPr rIns="228600"/>
          <a:lstStyle/>
          <a:p>
            <a:pPr marL="533400" indent="-533400">
              <a:spcBef>
                <a:spcPct val="35000"/>
              </a:spcBef>
              <a:buFontTx/>
              <a:buAutoNum type="arabicPeriod" startAt="6"/>
            </a:pPr>
            <a:r>
              <a:rPr lang="en-US" altLang="en-US"/>
              <a:t>A device that receives a low-frequency signal and then transmits it at a relatively higher frequency is called a:</a:t>
            </a:r>
          </a:p>
          <a:p>
            <a:pPr marL="1028700" lvl="1" indent="-457200">
              <a:spcBef>
                <a:spcPct val="35000"/>
              </a:spcBef>
              <a:buFontTx/>
              <a:buAutoNum type="alphaUcPeriod"/>
            </a:pPr>
            <a:r>
              <a:rPr lang="en-US" altLang="en-US"/>
              <a:t>duplex.</a:t>
            </a:r>
          </a:p>
          <a:p>
            <a:pPr marL="1028700" lvl="1" indent="-457200">
              <a:spcBef>
                <a:spcPct val="35000"/>
              </a:spcBef>
              <a:buFontTx/>
              <a:buAutoNum type="alphaUcPeriod"/>
            </a:pPr>
            <a:r>
              <a:rPr lang="en-US" altLang="en-US"/>
              <a:t>scanner.</a:t>
            </a:r>
          </a:p>
          <a:p>
            <a:pPr marL="1028700" lvl="1" indent="-457200">
              <a:spcBef>
                <a:spcPct val="35000"/>
              </a:spcBef>
              <a:buFontTx/>
              <a:buAutoNum type="alphaUcPeriod"/>
            </a:pPr>
            <a:r>
              <a:rPr lang="en-US" altLang="en-US"/>
              <a:t>repeater.</a:t>
            </a:r>
          </a:p>
          <a:p>
            <a:pPr marL="1028700" lvl="1" indent="-457200">
              <a:spcBef>
                <a:spcPct val="35000"/>
              </a:spcBef>
              <a:buFontTx/>
              <a:buAutoNum type="alphaUcPeriod"/>
            </a:pPr>
            <a:r>
              <a:rPr lang="en-US" altLang="en-US"/>
              <a:t>receiver.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0595" name="Rectangle 3"/>
          <p:cNvSpPr>
            <a:spLocks noGrp="1" noChangeArrowheads="1"/>
          </p:cNvSpPr>
          <p:nvPr>
            <p:ph idx="1"/>
            <p:custDataLst>
              <p:tags r:id="rId1"/>
            </p:custDataLst>
          </p:nvPr>
        </p:nvSpPr>
        <p:spPr/>
        <p:txBody>
          <a:bodyPr rIns="228600"/>
          <a:lstStyle/>
          <a:p>
            <a:pPr marL="0" indent="0">
              <a:buFontTx/>
              <a:buNone/>
            </a:pPr>
            <a:r>
              <a:rPr lang="en-US" altLang="en-US" b="1">
                <a:solidFill>
                  <a:schemeClr val="bg1"/>
                </a:solidFill>
              </a:rPr>
              <a:t>Answer: </a:t>
            </a:r>
            <a:r>
              <a:rPr lang="en-US" altLang="en-US">
                <a:solidFill>
                  <a:srgbClr val="F37021"/>
                </a:solidFill>
              </a:rPr>
              <a:t>C</a:t>
            </a:r>
          </a:p>
          <a:p>
            <a:pPr marL="0" indent="0">
              <a:buFontTx/>
              <a:buNone/>
            </a:pPr>
            <a:r>
              <a:rPr lang="en-US" altLang="en-US" b="1">
                <a:solidFill>
                  <a:schemeClr val="bg1"/>
                </a:solidFill>
              </a:rPr>
              <a:t>Rationale: </a:t>
            </a:r>
            <a:r>
              <a:rPr lang="en-US" altLang="en-US">
                <a:solidFill>
                  <a:schemeClr val="bg1"/>
                </a:solidFill>
              </a:rPr>
              <a:t>A repeater receives messages and signals from one frequency and then automatically transmits them on a second, higher frequency.</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1161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6"/>
            </a:pPr>
            <a:r>
              <a:rPr lang="en-US" altLang="en-US" sz="2400"/>
              <a:t>A device that receives a low-frequency signal and then transmits it at a relatively higher frequency is called a:</a:t>
            </a:r>
          </a:p>
          <a:p>
            <a:pPr marL="1028700" lvl="1" indent="-457200">
              <a:spcBef>
                <a:spcPct val="35000"/>
              </a:spcBef>
              <a:buFontTx/>
              <a:buAutoNum type="alphaUcPeriod"/>
            </a:pPr>
            <a:r>
              <a:rPr lang="en-US" altLang="en-US" sz="2200"/>
              <a:t>duplex.</a:t>
            </a:r>
            <a:br>
              <a:rPr lang="en-US" altLang="en-US" sz="2200"/>
            </a:br>
            <a:r>
              <a:rPr lang="en-US" altLang="en-US" sz="2200" b="1"/>
              <a:t>Rationale: </a:t>
            </a:r>
            <a:r>
              <a:rPr lang="en-US" altLang="en-US" sz="2200">
                <a:solidFill>
                  <a:srgbClr val="F37021"/>
                </a:solidFill>
              </a:rPr>
              <a:t>Duplex is the ability to transmit and receive messages simultaneously.</a:t>
            </a:r>
          </a:p>
          <a:p>
            <a:pPr marL="1028700" lvl="1" indent="-457200">
              <a:spcBef>
                <a:spcPct val="35000"/>
              </a:spcBef>
              <a:buFontTx/>
              <a:buAutoNum type="alphaUcPeriod"/>
            </a:pPr>
            <a:r>
              <a:rPr lang="en-US" altLang="en-US" sz="2200"/>
              <a:t>scanner.</a:t>
            </a:r>
            <a:br>
              <a:rPr lang="en-US" altLang="en-US" sz="2200"/>
            </a:br>
            <a:r>
              <a:rPr lang="en-US" altLang="en-US" sz="2200" b="1"/>
              <a:t>Rationale: </a:t>
            </a:r>
            <a:r>
              <a:rPr lang="en-US" altLang="en-US" sz="2200">
                <a:solidFill>
                  <a:srgbClr val="F37021"/>
                </a:solidFill>
              </a:rPr>
              <a:t>A scanner is a device that searches or scans across several frequencies until a message is completed.</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1264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6"/>
            </a:pPr>
            <a:r>
              <a:rPr lang="en-US" altLang="en-US" sz="2400"/>
              <a:t>A device that receives a low-frequency signal and then transmits it at a relatively higher frequency is called a:</a:t>
            </a:r>
          </a:p>
          <a:p>
            <a:pPr marL="1028700" lvl="1" indent="-457200">
              <a:spcBef>
                <a:spcPct val="35000"/>
              </a:spcBef>
              <a:buFontTx/>
              <a:buAutoNum type="alphaUcPeriod" startAt="3"/>
            </a:pPr>
            <a:r>
              <a:rPr lang="en-US" altLang="en-US" sz="2200"/>
              <a:t>repeater.</a:t>
            </a:r>
            <a:br>
              <a:rPr lang="en-US" altLang="en-US" sz="2200"/>
            </a:br>
            <a:r>
              <a:rPr lang="en-US" altLang="en-US" sz="2200" b="1"/>
              <a:t>Rationale: </a:t>
            </a:r>
            <a:r>
              <a:rPr lang="en-US" altLang="en-US" sz="2200">
                <a:solidFill>
                  <a:srgbClr val="F37021"/>
                </a:solidFill>
              </a:rPr>
              <a:t>Correct answer</a:t>
            </a:r>
          </a:p>
          <a:p>
            <a:pPr marL="1028700" lvl="1" indent="-457200">
              <a:spcBef>
                <a:spcPct val="35000"/>
              </a:spcBef>
              <a:buFontTx/>
              <a:buAutoNum type="alphaUcPeriod" startAt="3"/>
            </a:pPr>
            <a:r>
              <a:rPr lang="en-US" altLang="en-US" sz="2200"/>
              <a:t>receiver.</a:t>
            </a:r>
            <a:br>
              <a:rPr lang="en-US" altLang="en-US" sz="2200"/>
            </a:br>
            <a:r>
              <a:rPr lang="en-US" altLang="en-US" sz="2200" b="1"/>
              <a:t>Rationale: </a:t>
            </a:r>
            <a:r>
              <a:rPr lang="en-US" altLang="en-US" sz="2200">
                <a:solidFill>
                  <a:srgbClr val="F37021"/>
                </a:solidFill>
              </a:rPr>
              <a:t>A receiver is a device that only receives and does not transmit.</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3667"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pPr>
            <a:r>
              <a:rPr lang="en-US" altLang="en-US"/>
              <a:t>When treating a potentially hostile patient, you should try to diffuse the situation by:</a:t>
            </a:r>
          </a:p>
          <a:p>
            <a:pPr marL="1028700" lvl="1" indent="-457200">
              <a:spcBef>
                <a:spcPct val="35000"/>
              </a:spcBef>
              <a:buFontTx/>
              <a:buAutoNum type="alphaUcPeriod"/>
            </a:pPr>
            <a:r>
              <a:rPr lang="en-US" altLang="en-US"/>
              <a:t>assuming an aggressive posture.</a:t>
            </a:r>
          </a:p>
          <a:p>
            <a:pPr marL="1028700" lvl="1" indent="-457200">
              <a:spcBef>
                <a:spcPct val="35000"/>
              </a:spcBef>
              <a:buFontTx/>
              <a:buAutoNum type="alphaUcPeriod"/>
            </a:pPr>
            <a:r>
              <a:rPr lang="en-US" altLang="en-US"/>
              <a:t>staring at the patient.</a:t>
            </a:r>
          </a:p>
          <a:p>
            <a:pPr marL="1028700" lvl="1" indent="-457200">
              <a:spcBef>
                <a:spcPct val="35000"/>
              </a:spcBef>
              <a:buFontTx/>
              <a:buAutoNum type="alphaUcPeriod"/>
            </a:pPr>
            <a:r>
              <a:rPr lang="en-US" altLang="en-US"/>
              <a:t>speaking calmly, confidently, and slowly.</a:t>
            </a:r>
          </a:p>
          <a:p>
            <a:pPr marL="1028700" lvl="1" indent="-457200">
              <a:spcBef>
                <a:spcPct val="35000"/>
              </a:spcBef>
              <a:buFontTx/>
              <a:buAutoNum type="alphaUcPeriod"/>
            </a:pPr>
            <a:r>
              <a:rPr lang="en-US" altLang="en-US"/>
              <a:t>verbally threatening the patient.</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4691"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Speak calmly, confidently, and slowly. With your backup clearly visible, advise the patient what needs to be done, or provide the patient with limited, acceptable choices. “Sir, I need you to sit on the ambulance cot now. Either you will sit on the cot, or we will help you to the cot.”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dirty="0" smtClean="0">
                <a:cs typeface="+mj-cs"/>
              </a:rPr>
              <a:t>Therapeutic Communication </a:t>
            </a:r>
            <a:br>
              <a:rPr lang="en-US" dirty="0" smtClean="0">
                <a:cs typeface="+mj-cs"/>
              </a:rPr>
            </a:br>
            <a:r>
              <a:rPr lang="en-US" sz="2800" b="0" dirty="0" smtClean="0">
                <a:cs typeface="+mj-cs"/>
              </a:rPr>
              <a:t>(2 of 4)</a:t>
            </a:r>
          </a:p>
        </p:txBody>
      </p:sp>
      <p:sp>
        <p:nvSpPr>
          <p:cNvPr id="14339" name="Content Placeholder 2"/>
          <p:cNvSpPr>
            <a:spLocks noGrp="1"/>
          </p:cNvSpPr>
          <p:nvPr>
            <p:ph type="body" idx="1"/>
          </p:nvPr>
        </p:nvSpPr>
        <p:spPr/>
        <p:txBody>
          <a:bodyPr rIns="228600"/>
          <a:lstStyle/>
          <a:p>
            <a:pPr>
              <a:spcBef>
                <a:spcPct val="35000"/>
              </a:spcBef>
            </a:pPr>
            <a:r>
              <a:rPr lang="en-US" altLang="en-US"/>
              <a:t>Shannon-Weaver communication model</a:t>
            </a:r>
          </a:p>
          <a:p>
            <a:pPr lvl="1">
              <a:spcBef>
                <a:spcPct val="35000"/>
              </a:spcBef>
            </a:pPr>
            <a:r>
              <a:rPr lang="en-US" altLang="en-US"/>
              <a:t>Sender takes a thought</a:t>
            </a:r>
          </a:p>
          <a:p>
            <a:pPr lvl="1">
              <a:spcBef>
                <a:spcPct val="35000"/>
              </a:spcBef>
            </a:pPr>
            <a:r>
              <a:rPr lang="en-US" altLang="en-US"/>
              <a:t>Encodes it into a message</a:t>
            </a:r>
          </a:p>
          <a:p>
            <a:pPr lvl="1">
              <a:spcBef>
                <a:spcPct val="35000"/>
              </a:spcBef>
            </a:pPr>
            <a:r>
              <a:rPr lang="en-US" altLang="en-US"/>
              <a:t>Sends the message to the receiver</a:t>
            </a:r>
          </a:p>
          <a:p>
            <a:pPr lvl="1">
              <a:spcBef>
                <a:spcPct val="35000"/>
              </a:spcBef>
            </a:pPr>
            <a:r>
              <a:rPr lang="en-US" altLang="en-US"/>
              <a:t>Receiver decodes the message</a:t>
            </a:r>
          </a:p>
          <a:p>
            <a:pPr lvl="1">
              <a:spcBef>
                <a:spcPct val="35000"/>
              </a:spcBef>
            </a:pPr>
            <a:r>
              <a:rPr lang="en-US" altLang="en-US"/>
              <a:t>Sends feedback to the sender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smtClean="0">
                <a:cs typeface="+mj-cs"/>
              </a:rPr>
              <a:t>Review</a:t>
            </a:r>
            <a:endParaRPr lang="en-US" sz="2800" b="0" dirty="0" smtClean="0">
              <a:cs typeface="+mj-cs"/>
            </a:endParaRPr>
          </a:p>
        </p:txBody>
      </p:sp>
      <p:sp>
        <p:nvSpPr>
          <p:cNvPr id="11571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pPr>
            <a:r>
              <a:rPr lang="en-US" altLang="en-US" sz="2400"/>
              <a:t>When treating a potentially hostile patient, you should try to diffuse the situation by:</a:t>
            </a:r>
          </a:p>
          <a:p>
            <a:pPr marL="914400" lvl="1" indent="-457200">
              <a:spcBef>
                <a:spcPct val="35000"/>
              </a:spcBef>
              <a:buFontTx/>
              <a:buAutoNum type="alphaUcPeriod"/>
            </a:pPr>
            <a:r>
              <a:rPr lang="en-US" altLang="en-US" sz="2200"/>
              <a:t>assuming an aggressive posture.</a:t>
            </a:r>
          </a:p>
          <a:p>
            <a:pPr marL="914400" lvl="1" indent="-457200">
              <a:spcBef>
                <a:spcPct val="35000"/>
              </a:spcBef>
              <a:buFontTx/>
              <a:buNone/>
            </a:pPr>
            <a:r>
              <a:rPr lang="en-US" altLang="en-US" sz="2200" b="1"/>
              <a:t>	Rationale: </a:t>
            </a:r>
            <a:r>
              <a:rPr lang="en-US" altLang="en-US" sz="2200">
                <a:solidFill>
                  <a:srgbClr val="F37021"/>
                </a:solidFill>
              </a:rPr>
              <a:t>Do not assume an aggressive posture. Stand with your palms facing out; this communicates openness and acceptance and allows for quick movement, if necessary.</a:t>
            </a:r>
          </a:p>
          <a:p>
            <a:pPr marL="457200" indent="-457200">
              <a:spcBef>
                <a:spcPct val="35000"/>
              </a:spcBef>
              <a:buFontTx/>
              <a:buNone/>
            </a:pPr>
            <a:r>
              <a:rPr lang="en-US" altLang="en-US" sz="2200"/>
              <a:t>	B.	staring at the patient. </a:t>
            </a:r>
          </a:p>
          <a:p>
            <a:pPr marL="457200" indent="-457200">
              <a:spcBef>
                <a:spcPct val="35000"/>
              </a:spcBef>
              <a:buFontTx/>
              <a:buNone/>
            </a:pPr>
            <a:r>
              <a:rPr lang="en-US" altLang="en-US" sz="2200" b="1"/>
              <a:t>		Rationale:</a:t>
            </a:r>
            <a:r>
              <a:rPr lang="en-US" altLang="en-US" sz="2200"/>
              <a:t> </a:t>
            </a:r>
            <a:r>
              <a:rPr lang="en-US" altLang="en-US" sz="2200">
                <a:solidFill>
                  <a:srgbClr val="F37021"/>
                </a:solidFill>
              </a:rPr>
              <a:t>Make good eye contact, but do not 	stare.</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smtClean="0">
                <a:cs typeface="+mj-cs"/>
              </a:rPr>
              <a:t>Review</a:t>
            </a:r>
            <a:endParaRPr lang="en-US" sz="2800" b="0" dirty="0" smtClean="0">
              <a:cs typeface="+mj-cs"/>
            </a:endParaRPr>
          </a:p>
        </p:txBody>
      </p:sp>
      <p:sp>
        <p:nvSpPr>
          <p:cNvPr id="11571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7"/>
              <a:defRPr/>
            </a:pPr>
            <a:r>
              <a:rPr lang="en-US" altLang="en-US" sz="2400" dirty="0"/>
              <a:t>When treating a potentially hostile patient, you should try to diffuse the situation by:</a:t>
            </a:r>
          </a:p>
          <a:p>
            <a:pPr marL="914400" indent="-457200">
              <a:spcBef>
                <a:spcPct val="35000"/>
              </a:spcBef>
              <a:buFontTx/>
              <a:buNone/>
              <a:defRPr/>
            </a:pPr>
            <a:r>
              <a:rPr lang="en-US" altLang="en-US" sz="2200" dirty="0" smtClean="0"/>
              <a:t>C. speaking calmly, confidently, and slowly.</a:t>
            </a:r>
            <a:endParaRPr lang="en-US" altLang="en-US" sz="2200" dirty="0"/>
          </a:p>
          <a:p>
            <a:pPr marL="914400" indent="-457200">
              <a:spcBef>
                <a:spcPct val="35000"/>
              </a:spcBef>
              <a:buFontTx/>
              <a:buNone/>
              <a:tabLst>
                <a:tab pos="812800" algn="l"/>
              </a:tabLst>
              <a:defRPr/>
            </a:pPr>
            <a:r>
              <a:rPr lang="en-US" altLang="en-US" sz="2200" b="1" dirty="0"/>
              <a:t>	</a:t>
            </a:r>
            <a:r>
              <a:rPr lang="en-US" altLang="en-US" sz="2200" b="1" dirty="0" smtClean="0"/>
              <a:t>Rationale:</a:t>
            </a:r>
            <a:r>
              <a:rPr lang="en-US" altLang="en-US" sz="2200" dirty="0" smtClean="0"/>
              <a:t> </a:t>
            </a:r>
            <a:r>
              <a:rPr lang="en-US" altLang="en-US" sz="2200" dirty="0" smtClean="0">
                <a:solidFill>
                  <a:srgbClr val="F37021"/>
                </a:solidFill>
              </a:rPr>
              <a:t>Correct answer.</a:t>
            </a:r>
          </a:p>
          <a:p>
            <a:pPr marL="812800" indent="-355600">
              <a:spcBef>
                <a:spcPct val="35000"/>
              </a:spcBef>
              <a:buFontTx/>
              <a:buAutoNum type="alphaUcPeriod" startAt="4"/>
              <a:defRPr/>
            </a:pPr>
            <a:r>
              <a:rPr lang="en-US" altLang="en-US" sz="2200" dirty="0" smtClean="0"/>
              <a:t>verbally threatening the patient.</a:t>
            </a:r>
          </a:p>
          <a:p>
            <a:pPr marL="457200" indent="0">
              <a:spcBef>
                <a:spcPct val="35000"/>
              </a:spcBef>
              <a:buFontTx/>
              <a:buNone/>
              <a:tabLst>
                <a:tab pos="812800" algn="l"/>
              </a:tabLst>
              <a:defRPr/>
            </a:pPr>
            <a:r>
              <a:rPr lang="en-US" altLang="en-US" sz="2200" b="1" dirty="0" smtClean="0"/>
              <a:t>	Rationale:</a:t>
            </a:r>
            <a:r>
              <a:rPr lang="en-US" altLang="en-US" sz="2200" dirty="0" smtClean="0"/>
              <a:t> </a:t>
            </a:r>
            <a:r>
              <a:rPr lang="en-US" altLang="en-US" sz="2200" dirty="0" smtClean="0">
                <a:solidFill>
                  <a:srgbClr val="F37021"/>
                </a:solidFill>
              </a:rPr>
              <a:t>Never threaten the patient, either 	verbally or physically.</a:t>
            </a:r>
            <a:endParaRPr lang="en-US" altLang="en-US" sz="2200" dirty="0">
              <a:solidFill>
                <a:srgbClr val="F37021"/>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776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a:t>All of the following are functions of the emergency medical dispatcher, EXCEPT:</a:t>
            </a:r>
          </a:p>
          <a:p>
            <a:pPr marL="1028700" lvl="1" indent="-457200">
              <a:spcBef>
                <a:spcPct val="35000"/>
              </a:spcBef>
              <a:buFontTx/>
              <a:buAutoNum type="alphaUcPeriod"/>
            </a:pPr>
            <a:r>
              <a:rPr lang="en-US" altLang="en-US"/>
              <a:t>alerting the appropriate EMS response unit.</a:t>
            </a:r>
          </a:p>
          <a:p>
            <a:pPr marL="1028700" lvl="1" indent="-457200">
              <a:spcBef>
                <a:spcPct val="35000"/>
              </a:spcBef>
              <a:buFontTx/>
              <a:buAutoNum type="alphaUcPeriod"/>
            </a:pPr>
            <a:r>
              <a:rPr lang="en-US" altLang="en-US"/>
              <a:t>screening a call and assigning it a priority.</a:t>
            </a:r>
          </a:p>
          <a:p>
            <a:pPr marL="1028700" lvl="1" indent="-457200">
              <a:spcBef>
                <a:spcPct val="35000"/>
              </a:spcBef>
              <a:buFontTx/>
              <a:buAutoNum type="alphaUcPeriod"/>
            </a:pPr>
            <a:r>
              <a:rPr lang="en-US" altLang="en-US"/>
              <a:t>providing emergency medical instructions to the caller.</a:t>
            </a:r>
          </a:p>
          <a:p>
            <a:pPr marL="1028700" lvl="1" indent="-457200">
              <a:spcBef>
                <a:spcPct val="35000"/>
              </a:spcBef>
              <a:buFontTx/>
              <a:buAutoNum type="alphaUcPeriod"/>
            </a:pPr>
            <a:r>
              <a:rPr lang="en-US" altLang="en-US"/>
              <a:t>providing medical direction to the EMT in the field.</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8787"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D</a:t>
            </a:r>
          </a:p>
          <a:p>
            <a:pPr marL="0" indent="0">
              <a:buFontTx/>
              <a:buNone/>
            </a:pPr>
            <a:r>
              <a:rPr lang="en-US" altLang="en-US" b="1"/>
              <a:t>Rationale: </a:t>
            </a:r>
            <a:r>
              <a:rPr lang="en-US" altLang="en-US"/>
              <a:t>Functions of the emergency medical dispatcher include screening a call and assigning it a priority, alerting the appropriate EMS response unit, coordinating EMS units with other public safety services, and providing prearrival emergency medical instructions to the caller. </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19811"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sz="2400"/>
              <a:t>All of the following are functions of the emergency medical dispatcher, EXCEPT:</a:t>
            </a:r>
          </a:p>
          <a:p>
            <a:pPr marL="1028700" lvl="1" indent="-457200">
              <a:spcBef>
                <a:spcPct val="35000"/>
              </a:spcBef>
              <a:buFontTx/>
              <a:buAutoNum type="alphaUcPeriod"/>
            </a:pPr>
            <a:r>
              <a:rPr lang="en-US" altLang="en-US" sz="2200"/>
              <a:t>alerting the appropriate EMS response unit.</a:t>
            </a:r>
            <a:br>
              <a:rPr lang="en-US" altLang="en-US" sz="2200"/>
            </a:br>
            <a:r>
              <a:rPr lang="en-US" altLang="en-US" sz="2200" b="1"/>
              <a:t>Rationale: </a:t>
            </a:r>
            <a:r>
              <a:rPr lang="en-US" altLang="en-US" sz="2200">
                <a:solidFill>
                  <a:srgbClr val="F37021"/>
                </a:solidFill>
              </a:rPr>
              <a:t>The dispatcher notifies the closest appropriate EMS unit.</a:t>
            </a:r>
          </a:p>
          <a:p>
            <a:pPr marL="1028700" lvl="1" indent="-457200">
              <a:spcBef>
                <a:spcPct val="35000"/>
              </a:spcBef>
              <a:buFontTx/>
              <a:buAutoNum type="alphaUcPeriod"/>
            </a:pPr>
            <a:r>
              <a:rPr lang="en-US" altLang="en-US" sz="2200"/>
              <a:t>screening a call and assigning it a priority.</a:t>
            </a:r>
            <a:br>
              <a:rPr lang="en-US" altLang="en-US" sz="2200"/>
            </a:br>
            <a:r>
              <a:rPr lang="en-US" altLang="en-US" sz="2200" b="1"/>
              <a:t>Rationale: </a:t>
            </a:r>
            <a:r>
              <a:rPr lang="en-US" altLang="en-US" sz="2200">
                <a:solidFill>
                  <a:srgbClr val="F37021"/>
                </a:solidFill>
              </a:rPr>
              <a:t>The dispatcher prioritizes incoming calls.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2083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8"/>
            </a:pPr>
            <a:r>
              <a:rPr lang="en-US" altLang="en-US" sz="2400"/>
              <a:t>All of the following are functions of the emergency medical dispatcher, EXCEPT:</a:t>
            </a:r>
          </a:p>
          <a:p>
            <a:pPr marL="1028700" lvl="1" indent="-457200">
              <a:spcBef>
                <a:spcPct val="35000"/>
              </a:spcBef>
              <a:buFontTx/>
              <a:buAutoNum type="alphaUcPeriod" startAt="3"/>
            </a:pPr>
            <a:r>
              <a:rPr lang="en-US" altLang="en-US" sz="2200"/>
              <a:t>providing emergency medical instructions to the caller.</a:t>
            </a:r>
            <a:br>
              <a:rPr lang="en-US" altLang="en-US" sz="2200"/>
            </a:br>
            <a:r>
              <a:rPr lang="en-US" altLang="en-US" sz="2200" b="1"/>
              <a:t>Rationale: </a:t>
            </a:r>
            <a:r>
              <a:rPr lang="en-US" altLang="en-US" sz="2200">
                <a:solidFill>
                  <a:srgbClr val="F37021"/>
                </a:solidFill>
              </a:rPr>
              <a:t>The dispatcher helps callers with medical instructions.</a:t>
            </a:r>
          </a:p>
          <a:p>
            <a:pPr marL="1028700" lvl="1" indent="-457200">
              <a:spcBef>
                <a:spcPct val="35000"/>
              </a:spcBef>
              <a:buFontTx/>
              <a:buAutoNum type="alphaUcPeriod" startAt="3"/>
            </a:pPr>
            <a:r>
              <a:rPr lang="en-US" altLang="en-US" sz="2200"/>
              <a:t>providing medical direction to the EMT in the field.</a:t>
            </a:r>
            <a:br>
              <a:rPr lang="en-US" altLang="en-US" sz="2200"/>
            </a:br>
            <a:r>
              <a:rPr lang="en-US" altLang="en-US" sz="2200" b="1"/>
              <a:t>Rationale: </a:t>
            </a:r>
            <a:r>
              <a:rPr lang="en-US" altLang="en-US" sz="2200">
                <a:solidFill>
                  <a:srgbClr val="F37021"/>
                </a:solidFill>
              </a:rPr>
              <a:t>Correct answer</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2185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a:t>After receiving an order from medical control over the radio, the EMT should: </a:t>
            </a:r>
          </a:p>
          <a:p>
            <a:pPr marL="1028700" lvl="1" indent="-457200">
              <a:spcBef>
                <a:spcPct val="35000"/>
              </a:spcBef>
              <a:buFontTx/>
              <a:buAutoNum type="alphaUcPeriod"/>
            </a:pPr>
            <a:r>
              <a:rPr lang="en-US" altLang="en-US"/>
              <a:t>carry out the order immediately.</a:t>
            </a:r>
          </a:p>
          <a:p>
            <a:pPr marL="1028700" lvl="1" indent="-457200">
              <a:spcBef>
                <a:spcPct val="35000"/>
              </a:spcBef>
              <a:buFontTx/>
              <a:buAutoNum type="alphaUcPeriod"/>
            </a:pPr>
            <a:r>
              <a:rPr lang="en-US" altLang="en-US"/>
              <a:t>disregard the order if it is not understood.</a:t>
            </a:r>
          </a:p>
          <a:p>
            <a:pPr marL="1028700" lvl="1" indent="-457200">
              <a:spcBef>
                <a:spcPct val="35000"/>
              </a:spcBef>
              <a:buFontTx/>
              <a:buAutoNum type="alphaUcPeriod"/>
            </a:pPr>
            <a:r>
              <a:rPr lang="en-US" altLang="en-US"/>
              <a:t>obtain the necessary consent from the patient.</a:t>
            </a:r>
          </a:p>
          <a:p>
            <a:pPr marL="1028700" lvl="1" indent="-457200">
              <a:spcBef>
                <a:spcPct val="35000"/>
              </a:spcBef>
              <a:buFontTx/>
              <a:buAutoNum type="alphaUcPeriod"/>
            </a:pPr>
            <a:r>
              <a:rPr lang="en-US" altLang="en-US"/>
              <a:t>repeat the order to the physician word for word.</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2288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After receiving an order from medical control, the EMT should repeat the order back to the physician word for word. This will ensure that he or she heard the order correctly. After confirming the order, the EMT should obtain the necessary consent from the patient. </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23907"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9"/>
            </a:pPr>
            <a:r>
              <a:rPr lang="en-US" altLang="en-US" sz="2400"/>
              <a:t>After receiving an order from medical control over the radio, the EMT should: </a:t>
            </a:r>
          </a:p>
          <a:p>
            <a:pPr marL="1028700" lvl="1" indent="-457200">
              <a:spcBef>
                <a:spcPct val="35000"/>
              </a:spcBef>
              <a:buFontTx/>
              <a:buAutoNum type="alphaUcPeriod"/>
            </a:pPr>
            <a:r>
              <a:rPr lang="en-US" altLang="en-US" sz="2000"/>
              <a:t>carry out the order immediately.</a:t>
            </a:r>
            <a:br>
              <a:rPr lang="en-US" altLang="en-US" sz="2000"/>
            </a:br>
            <a:r>
              <a:rPr lang="en-US" altLang="en-US" sz="2000" b="1"/>
              <a:t>Rationale: </a:t>
            </a:r>
            <a:r>
              <a:rPr lang="en-US" altLang="en-US" sz="2000">
                <a:solidFill>
                  <a:srgbClr val="F37021"/>
                </a:solidFill>
              </a:rPr>
              <a:t>The order must be repeated back first to confirm that it was heard correctly.</a:t>
            </a:r>
          </a:p>
          <a:p>
            <a:pPr marL="1028700" lvl="1" indent="-457200">
              <a:spcBef>
                <a:spcPct val="35000"/>
              </a:spcBef>
              <a:buFontTx/>
              <a:buAutoNum type="alphaUcPeriod"/>
            </a:pPr>
            <a:r>
              <a:rPr lang="en-US" altLang="en-US" sz="2000"/>
              <a:t>disregard the order if it is not understood.</a:t>
            </a:r>
            <a:br>
              <a:rPr lang="en-US" altLang="en-US" sz="2000"/>
            </a:br>
            <a:r>
              <a:rPr lang="en-US" altLang="en-US" sz="2000" b="1"/>
              <a:t>Rationale: </a:t>
            </a:r>
            <a:r>
              <a:rPr lang="en-US" altLang="en-US" sz="2000">
                <a:solidFill>
                  <a:srgbClr val="F37021"/>
                </a:solidFill>
              </a:rPr>
              <a:t>Repeating the order will help the EMT to clarify any misunderstandings.</a:t>
            </a:r>
          </a:p>
          <a:p>
            <a:pPr marL="1028700" lvl="1" indent="-457200">
              <a:spcBef>
                <a:spcPct val="35000"/>
              </a:spcBef>
              <a:buFontTx/>
              <a:buAutoNum type="alphaUcPeriod"/>
            </a:pPr>
            <a:r>
              <a:rPr lang="en-US" altLang="en-US" sz="2000"/>
              <a:t>obtain the necessary consent from the patient.</a:t>
            </a:r>
            <a:br>
              <a:rPr lang="en-US" altLang="en-US" sz="2000"/>
            </a:br>
            <a:r>
              <a:rPr lang="en-US" altLang="en-US" sz="2000" b="1"/>
              <a:t>Rationale: </a:t>
            </a:r>
            <a:r>
              <a:rPr lang="en-US" altLang="en-US" sz="2000">
                <a:solidFill>
                  <a:srgbClr val="F37021"/>
                </a:solidFill>
              </a:rPr>
              <a:t>This step is carried out after the order has been confirmed and understood by the EMT.</a:t>
            </a:r>
          </a:p>
          <a:p>
            <a:pPr marL="1028700" lvl="1" indent="-457200">
              <a:spcBef>
                <a:spcPct val="35000"/>
              </a:spcBef>
              <a:buFontTx/>
              <a:buAutoNum type="alphaUcPeriod"/>
            </a:pPr>
            <a:r>
              <a:rPr lang="en-US" altLang="en-US" sz="2000"/>
              <a:t>repeat the order to the physician word for word.</a:t>
            </a:r>
            <a:br>
              <a:rPr lang="en-US" altLang="en-US" sz="2000"/>
            </a:br>
            <a:r>
              <a:rPr lang="en-US" altLang="en-US" sz="2000" b="1"/>
              <a:t>Rationale: </a:t>
            </a:r>
            <a:r>
              <a:rPr lang="en-US" altLang="en-US" sz="2000">
                <a:solidFill>
                  <a:srgbClr val="F37021"/>
                </a:solidFill>
              </a:rPr>
              <a:t>Correct answer</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24931" name="Rectangle 3"/>
          <p:cNvSpPr>
            <a:spLocks noGrp="1" noChangeArrowheads="1"/>
          </p:cNvSpPr>
          <p:nvPr>
            <p:ph idx="1"/>
            <p:custDataLst>
              <p:tags r:id="rId1"/>
            </p:custDataLst>
          </p:nvPr>
        </p:nvSpPr>
        <p:spPr/>
        <p:txBody>
          <a:bodyPr rIns="228600"/>
          <a:lstStyle/>
          <a:p>
            <a:pPr marL="685800" indent="-685800">
              <a:spcBef>
                <a:spcPct val="35000"/>
              </a:spcBef>
              <a:buFontTx/>
              <a:buAutoNum type="arabicPeriod" startAt="10"/>
            </a:pPr>
            <a:r>
              <a:rPr lang="en-US" altLang="en-US"/>
              <a:t>When requesting medical direction for a patient who was involved in a major car accident, the EMT should avoid: </a:t>
            </a:r>
          </a:p>
          <a:p>
            <a:pPr marL="1143000" lvl="1">
              <a:spcBef>
                <a:spcPct val="35000"/>
              </a:spcBef>
              <a:buFontTx/>
              <a:buAutoNum type="alphaUcPeriod"/>
            </a:pPr>
            <a:r>
              <a:rPr lang="en-US" altLang="en-US"/>
              <a:t>using radio codes to describe the situation.</a:t>
            </a:r>
          </a:p>
          <a:p>
            <a:pPr marL="1143000" lvl="1">
              <a:spcBef>
                <a:spcPct val="35000"/>
              </a:spcBef>
              <a:buFontTx/>
              <a:buAutoNum type="alphaUcPeriod"/>
            </a:pPr>
            <a:r>
              <a:rPr lang="en-US" altLang="en-US"/>
              <a:t>questioning an order that seems inappropriate.</a:t>
            </a:r>
          </a:p>
          <a:p>
            <a:pPr marL="1143000" lvl="1">
              <a:spcBef>
                <a:spcPct val="35000"/>
              </a:spcBef>
              <a:buFontTx/>
              <a:buAutoNum type="alphaUcPeriod"/>
            </a:pPr>
            <a:r>
              <a:rPr lang="en-US" altLang="en-US"/>
              <a:t>relaying vital signs unless they are abnormal.</a:t>
            </a:r>
          </a:p>
          <a:p>
            <a:pPr marL="1143000" lvl="1">
              <a:spcBef>
                <a:spcPct val="35000"/>
              </a:spcBef>
              <a:buFontTx/>
              <a:buAutoNum type="alphaUcPeriod"/>
            </a:pPr>
            <a:r>
              <a:rPr lang="en-US" altLang="en-US"/>
              <a:t>the use of medical terminology when speaking.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smtClean="0"/>
          </a:p>
        </p:txBody>
      </p:sp>
      <p:sp>
        <p:nvSpPr>
          <p:cNvPr id="20482"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(3 of 4)</a:t>
            </a:r>
          </a:p>
        </p:txBody>
      </p:sp>
      <p:pic>
        <p:nvPicPr>
          <p:cNvPr id="15364" name="Picture 4" descr="\\172.16.33.26\Art\OUTPUT\JB LEARNING\EMT_11E_ITK_PPT WORK\JPEG\Ch04\9781284080179_CH04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63700"/>
            <a:ext cx="61102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p:cNvSpPr>
            <a:spLocks noChangeArrowheads="1"/>
          </p:cNvSpPr>
          <p:nvPr/>
        </p:nvSpPr>
        <p:spPr bwMode="auto">
          <a:xfrm>
            <a:off x="5422900" y="6032500"/>
            <a:ext cx="297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and Bartlett Publishers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25955" name="Rectangle 3"/>
          <p:cNvSpPr>
            <a:spLocks noGrp="1" noChangeArrowheads="1"/>
          </p:cNvSpPr>
          <p:nvPr>
            <p:ph idx="1"/>
            <p:custDataLst>
              <p:tags r:id="rId1"/>
            </p:custDataLst>
          </p:nvPr>
        </p:nvSpPr>
        <p:spPr/>
        <p:txBody>
          <a:bodyPr rIns="228600"/>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When giving a report to medical control or requesting medical direction, the EMT should avoid the use of codes, such as </a:t>
            </a:r>
            <a:r>
              <a:rPr lang="ja-JP" altLang="en-US"/>
              <a:t>“</a:t>
            </a:r>
            <a:r>
              <a:rPr lang="en-US" altLang="ja-JP"/>
              <a:t>10-50</a:t>
            </a:r>
            <a:r>
              <a:rPr lang="ja-JP" altLang="en-US"/>
              <a:t>”</a:t>
            </a:r>
            <a:r>
              <a:rPr lang="en-US" altLang="ja-JP"/>
              <a:t> or </a:t>
            </a:r>
            <a:r>
              <a:rPr lang="ja-JP" altLang="en-US"/>
              <a:t>“</a:t>
            </a:r>
            <a:r>
              <a:rPr lang="en-US" altLang="ja-JP"/>
              <a:t>Signal 70.</a:t>
            </a:r>
            <a:r>
              <a:rPr lang="ja-JP" altLang="en-US"/>
              <a:t>”</a:t>
            </a:r>
            <a:r>
              <a:rPr lang="en-US" altLang="ja-JP"/>
              <a:t> One cannot assume that the physician is familiar with these codes. Plain English is more effective. </a:t>
            </a:r>
            <a:endParaRPr lang="en-US" alt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26979" name="Rectangle 3"/>
          <p:cNvSpPr>
            <a:spLocks noGrp="1" noChangeArrowheads="1"/>
          </p:cNvSpPr>
          <p:nvPr>
            <p:ph idx="1"/>
            <p:custDataLst>
              <p:tags r:id="rId1"/>
            </p:custDataLst>
          </p:nvPr>
        </p:nvSpPr>
        <p:spPr/>
        <p:txBody>
          <a:bodyPr rIns="228600"/>
          <a:lstStyle/>
          <a:p>
            <a:pPr marL="571500" indent="-571500">
              <a:spcBef>
                <a:spcPct val="35000"/>
              </a:spcBef>
              <a:buFontTx/>
              <a:buAutoNum type="arabicPeriod" startAt="10"/>
            </a:pPr>
            <a:r>
              <a:rPr lang="en-US" altLang="en-US" sz="2400"/>
              <a:t>When requesting medical direction for a patient who was involved in a major car accident, the EMT should avoid: </a:t>
            </a:r>
          </a:p>
          <a:p>
            <a:pPr marL="1028700" lvl="1">
              <a:spcBef>
                <a:spcPct val="35000"/>
              </a:spcBef>
              <a:buFontTx/>
              <a:buAutoNum type="alphaUcPeriod"/>
            </a:pPr>
            <a:r>
              <a:rPr lang="en-US" altLang="en-US" sz="2200"/>
              <a:t>using radio codes to describe the situation.</a:t>
            </a:r>
            <a:br>
              <a:rPr lang="en-US" altLang="en-US" sz="2200"/>
            </a:br>
            <a:r>
              <a:rPr lang="en-US" altLang="en-US" sz="2200" b="1"/>
              <a:t>Rationale: </a:t>
            </a:r>
            <a:r>
              <a:rPr lang="en-US" altLang="en-US" sz="2200">
                <a:solidFill>
                  <a:srgbClr val="F37021"/>
                </a:solidFill>
              </a:rPr>
              <a:t>Correct answer</a:t>
            </a:r>
          </a:p>
          <a:p>
            <a:pPr marL="1028700" lvl="1">
              <a:spcBef>
                <a:spcPct val="35000"/>
              </a:spcBef>
              <a:buFontTx/>
              <a:buAutoNum type="alphaUcPeriod"/>
            </a:pPr>
            <a:r>
              <a:rPr lang="en-US" altLang="en-US" sz="2200"/>
              <a:t>questioning an order that seems inappropriate.</a:t>
            </a:r>
            <a:br>
              <a:rPr lang="en-US" altLang="en-US" sz="2200"/>
            </a:br>
            <a:r>
              <a:rPr lang="en-US" altLang="en-US" sz="2200" b="1"/>
              <a:t>Rationale: </a:t>
            </a:r>
            <a:r>
              <a:rPr lang="en-US" altLang="en-US" sz="2200">
                <a:solidFill>
                  <a:srgbClr val="F37021"/>
                </a:solidFill>
              </a:rPr>
              <a:t>If an order seems inappropriate, EMS providers must question the validity of the order.</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28003" name="Rectangle 3"/>
          <p:cNvSpPr>
            <a:spLocks noGrp="1" noChangeArrowheads="1"/>
          </p:cNvSpPr>
          <p:nvPr>
            <p:ph idx="1"/>
            <p:custDataLst>
              <p:tags r:id="rId1"/>
            </p:custDataLst>
          </p:nvPr>
        </p:nvSpPr>
        <p:spPr/>
        <p:txBody>
          <a:bodyPr rIns="228600"/>
          <a:lstStyle/>
          <a:p>
            <a:pPr marL="571500" indent="-571500">
              <a:spcBef>
                <a:spcPct val="35000"/>
              </a:spcBef>
              <a:buFontTx/>
              <a:buAutoNum type="arabicPeriod" startAt="10"/>
            </a:pPr>
            <a:r>
              <a:rPr lang="en-US" altLang="en-US" sz="2400"/>
              <a:t>When requesting medical direction for a patient who was involved in a major car accident, the EMT should avoid: </a:t>
            </a:r>
          </a:p>
          <a:p>
            <a:pPr marL="1143000" lvl="1" indent="-457200">
              <a:spcBef>
                <a:spcPct val="35000"/>
              </a:spcBef>
              <a:buFontTx/>
              <a:buAutoNum type="alphaUcPeriod" startAt="3"/>
            </a:pPr>
            <a:r>
              <a:rPr lang="en-US" altLang="en-US" sz="2200"/>
              <a:t>relaying vital signs unless they are abnormal.</a:t>
            </a:r>
            <a:br>
              <a:rPr lang="en-US" altLang="en-US" sz="2200"/>
            </a:br>
            <a:r>
              <a:rPr lang="en-US" altLang="en-US" sz="2200" b="1"/>
              <a:t>Rationale: </a:t>
            </a:r>
            <a:r>
              <a:rPr lang="en-US" altLang="en-US" sz="2200">
                <a:solidFill>
                  <a:srgbClr val="F37021"/>
                </a:solidFill>
              </a:rPr>
              <a:t>Vital signs are necessary to describe the patient</a:t>
            </a:r>
            <a:r>
              <a:rPr lang="ja-JP" altLang="en-US" sz="2200">
                <a:solidFill>
                  <a:srgbClr val="F37021"/>
                </a:solidFill>
              </a:rPr>
              <a:t>’</a:t>
            </a:r>
            <a:r>
              <a:rPr lang="en-US" altLang="ja-JP" sz="2200">
                <a:solidFill>
                  <a:srgbClr val="F37021"/>
                </a:solidFill>
              </a:rPr>
              <a:t>s condition to the medical director.</a:t>
            </a:r>
          </a:p>
          <a:p>
            <a:pPr marL="1143000" lvl="1" indent="-457200">
              <a:spcBef>
                <a:spcPct val="35000"/>
              </a:spcBef>
              <a:buFontTx/>
              <a:buAutoNum type="alphaUcPeriod" startAt="3"/>
            </a:pPr>
            <a:r>
              <a:rPr lang="en-US" altLang="en-US" sz="2200"/>
              <a:t>the use of medical terminology when speaking.</a:t>
            </a:r>
            <a:br>
              <a:rPr lang="en-US" altLang="en-US" sz="2200"/>
            </a:br>
            <a:r>
              <a:rPr lang="en-US" altLang="en-US" sz="2200" b="1"/>
              <a:t>Rationale: </a:t>
            </a:r>
            <a:r>
              <a:rPr lang="en-US" altLang="en-US" sz="2200">
                <a:solidFill>
                  <a:srgbClr val="F37021"/>
                </a:solidFill>
              </a:rPr>
              <a:t>The use of appropriate medical terminology shows the EMS provider</a:t>
            </a:r>
            <a:r>
              <a:rPr lang="ja-JP" altLang="en-US" sz="2200">
                <a:solidFill>
                  <a:srgbClr val="F37021"/>
                </a:solidFill>
              </a:rPr>
              <a:t>’</a:t>
            </a:r>
            <a:r>
              <a:rPr lang="en-US" altLang="ja-JP" sz="2200">
                <a:solidFill>
                  <a:srgbClr val="F37021"/>
                </a:solidFill>
              </a:rPr>
              <a:t>s confidence, knowledge, and expertise to the medical director.</a:t>
            </a:r>
            <a:endParaRPr lang="en-US" altLang="en-US" sz="2200">
              <a:solidFill>
                <a:srgbClr val="F3702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smtClean="0"/>
          </a:p>
        </p:txBody>
      </p:sp>
      <p:sp>
        <p:nvSpPr>
          <p:cNvPr id="21506" name="Title 1"/>
          <p:cNvSpPr>
            <a:spLocks noGrp="1"/>
          </p:cNvSpPr>
          <p:nvPr>
            <p:ph type="title"/>
          </p:nvPr>
        </p:nvSpPr>
        <p:spPr/>
        <p:txBody>
          <a:bodyPr/>
          <a:lstStyle/>
          <a:p>
            <a:pPr eaLnBrk="1" hangingPunct="1">
              <a:lnSpc>
                <a:spcPct val="85000"/>
              </a:lnSpc>
              <a:defRPr/>
            </a:pPr>
            <a:r>
              <a:rPr lang="en-US" dirty="0" smtClean="0">
                <a:cs typeface="+mj-cs"/>
              </a:rPr>
              <a:t>Therapeutic Communication </a:t>
            </a:r>
            <a:br>
              <a:rPr lang="en-US" dirty="0" smtClean="0">
                <a:cs typeface="+mj-cs"/>
              </a:rPr>
            </a:br>
            <a:r>
              <a:rPr lang="en-US" sz="2800" b="0" dirty="0" smtClean="0">
                <a:cs typeface="+mj-cs"/>
              </a:rPr>
              <a:t>(4 of 4)</a:t>
            </a:r>
          </a:p>
        </p:txBody>
      </p:sp>
      <p:pic>
        <p:nvPicPr>
          <p:cNvPr id="16388" name="Picture 5" descr="\\172.16.33.26\Art\OUTPUT\JB LEARNING\EMT_11E_ITK_PPT WORK\Ch04\9781284080179_CH04_T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447800"/>
            <a:ext cx="51054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4889500" y="5961063"/>
            <a:ext cx="297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rPr>
              <a:t>© Jones and Bartlett Publishers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smtClean="0">
                <a:cs typeface="+mj-cs"/>
              </a:rPr>
              <a:t>Age, Culture, and Personal Experience </a:t>
            </a:r>
            <a:r>
              <a:rPr lang="en-US" sz="2800" b="0" dirty="0" smtClean="0">
                <a:cs typeface="+mj-cs"/>
              </a:rPr>
              <a:t>(1 of 2)</a:t>
            </a:r>
          </a:p>
        </p:txBody>
      </p:sp>
      <p:sp>
        <p:nvSpPr>
          <p:cNvPr id="17411" name="Content Placeholder 2"/>
          <p:cNvSpPr>
            <a:spLocks noGrp="1"/>
          </p:cNvSpPr>
          <p:nvPr>
            <p:ph type="body" idx="1"/>
          </p:nvPr>
        </p:nvSpPr>
        <p:spPr/>
        <p:txBody>
          <a:bodyPr rIns="228600"/>
          <a:lstStyle/>
          <a:p>
            <a:pPr eaLnBrk="1" hangingPunct="1">
              <a:spcBef>
                <a:spcPct val="35000"/>
              </a:spcBef>
            </a:pPr>
            <a:r>
              <a:rPr lang="en-US" altLang="en-US"/>
              <a:t>Shape how a person communicates</a:t>
            </a:r>
          </a:p>
          <a:p>
            <a:pPr eaLnBrk="1" hangingPunct="1">
              <a:spcBef>
                <a:spcPct val="35000"/>
              </a:spcBef>
            </a:pPr>
            <a:r>
              <a:rPr lang="en-US" altLang="en-US"/>
              <a:t>Body language and eye contact are greatly affected by culture.</a:t>
            </a:r>
          </a:p>
          <a:p>
            <a:pPr lvl="1" eaLnBrk="1" hangingPunct="1">
              <a:spcBef>
                <a:spcPct val="35000"/>
              </a:spcBef>
            </a:pPr>
            <a:r>
              <a:rPr lang="en-US" altLang="en-US"/>
              <a:t>In some cultures, direct eye contact is impolite.</a:t>
            </a:r>
          </a:p>
          <a:p>
            <a:pPr lvl="1" eaLnBrk="1" hangingPunct="1">
              <a:spcBef>
                <a:spcPct val="35000"/>
              </a:spcBef>
            </a:pPr>
            <a:r>
              <a:rPr lang="en-US" altLang="en-US"/>
              <a:t>In other cultures, it is impolite to look away while speaking.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smtClean="0">
                <a:cs typeface="+mj-cs"/>
              </a:rPr>
              <a:t>Age, Culture, and Personal Experience </a:t>
            </a:r>
            <a:r>
              <a:rPr lang="en-US" sz="2800" b="0" dirty="0" smtClean="0">
                <a:cs typeface="+mj-cs"/>
              </a:rPr>
              <a:t>(2 of 2)</a:t>
            </a:r>
          </a:p>
        </p:txBody>
      </p:sp>
      <p:sp>
        <p:nvSpPr>
          <p:cNvPr id="18435" name="Content Placeholder 2"/>
          <p:cNvSpPr>
            <a:spLocks noGrp="1"/>
          </p:cNvSpPr>
          <p:nvPr>
            <p:ph type="body" idx="1"/>
          </p:nvPr>
        </p:nvSpPr>
        <p:spPr/>
        <p:txBody>
          <a:bodyPr rIns="228600"/>
          <a:lstStyle/>
          <a:p>
            <a:pPr>
              <a:spcBef>
                <a:spcPct val="35000"/>
              </a:spcBef>
            </a:pPr>
            <a:r>
              <a:rPr lang="en-US" altLang="en-US"/>
              <a:t>Tone, pace, and volume of language </a:t>
            </a:r>
          </a:p>
          <a:p>
            <a:pPr lvl="1">
              <a:spcBef>
                <a:spcPct val="35000"/>
              </a:spcBef>
            </a:pPr>
            <a:r>
              <a:rPr lang="en-US" altLang="en-US"/>
              <a:t>Reflect mood of the person and perceived importance of the message </a:t>
            </a:r>
          </a:p>
          <a:p>
            <a:pPr>
              <a:spcBef>
                <a:spcPct val="35000"/>
              </a:spcBef>
            </a:pPr>
            <a:r>
              <a:rPr lang="en-US" altLang="en-US"/>
              <a:t>Ethnocentrism: considering your own cultural values more important than those of others</a:t>
            </a:r>
          </a:p>
          <a:p>
            <a:pPr>
              <a:spcBef>
                <a:spcPct val="35000"/>
              </a:spcBef>
            </a:pPr>
            <a:r>
              <a:rPr lang="en-US" altLang="en-US"/>
              <a:t>Cultural imposition: forcing your values onto others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t>Nonverbal Communication </a:t>
            </a:r>
            <a:br>
              <a:rPr lang="en-US" dirty="0"/>
            </a:br>
            <a:r>
              <a:rPr lang="en-US" sz="2800" b="0" dirty="0" smtClean="0"/>
              <a:t>(1 </a:t>
            </a:r>
            <a:r>
              <a:rPr lang="en-US" sz="2800" b="0" dirty="0"/>
              <a:t>of 3)</a:t>
            </a:r>
            <a:endParaRPr lang="en-US" sz="2800" b="0" dirty="0" smtClean="0">
              <a:cs typeface="+mj-cs"/>
            </a:endParaRPr>
          </a:p>
        </p:txBody>
      </p:sp>
      <p:sp>
        <p:nvSpPr>
          <p:cNvPr id="19459" name="Content Placeholder 2"/>
          <p:cNvSpPr>
            <a:spLocks noGrp="1"/>
          </p:cNvSpPr>
          <p:nvPr>
            <p:ph type="body" idx="1"/>
          </p:nvPr>
        </p:nvSpPr>
        <p:spPr/>
        <p:txBody>
          <a:bodyPr rIns="228600"/>
          <a:lstStyle/>
          <a:p>
            <a:pPr eaLnBrk="1" hangingPunct="1">
              <a:spcBef>
                <a:spcPct val="35000"/>
              </a:spcBef>
            </a:pPr>
            <a:r>
              <a:rPr lang="en-US" altLang="en-US"/>
              <a:t>Body language provides more information than words alone. </a:t>
            </a:r>
          </a:p>
          <a:p>
            <a:pPr lvl="1" eaLnBrk="1" hangingPunct="1">
              <a:spcBef>
                <a:spcPct val="35000"/>
              </a:spcBef>
            </a:pPr>
            <a:r>
              <a:rPr lang="en-US" altLang="en-US"/>
              <a:t>Even without exchanging any words, you should be able to tell the mood of your patient. </a:t>
            </a:r>
          </a:p>
          <a:p>
            <a:pPr eaLnBrk="1" hangingPunct="1">
              <a:spcBef>
                <a:spcPct val="35000"/>
              </a:spcBef>
            </a:pPr>
            <a:r>
              <a:rPr lang="en-US" altLang="en-US"/>
              <a:t>Facial expressions, body language, and eye contact are powerful communication tools. </a:t>
            </a:r>
          </a:p>
          <a:p>
            <a:pPr lvl="1" eaLnBrk="1" hangingPunct="1">
              <a:spcBef>
                <a:spcPct val="35000"/>
              </a:spcBef>
            </a:pPr>
            <a:r>
              <a:rPr lang="en-US" altLang="en-US"/>
              <a:t>Help people understand messages being sent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t>Nonverbal Communication </a:t>
            </a:r>
            <a:br>
              <a:rPr lang="en-US" dirty="0"/>
            </a:br>
            <a:r>
              <a:rPr lang="en-US" sz="2800" b="0" dirty="0" smtClean="0"/>
              <a:t>(2 </a:t>
            </a:r>
            <a:r>
              <a:rPr lang="en-US" sz="2800" b="0" dirty="0"/>
              <a:t>of 3)</a:t>
            </a:r>
            <a:endParaRPr lang="en-US" sz="2800" b="0" dirty="0" smtClean="0">
              <a:cs typeface="+mj-cs"/>
            </a:endParaRPr>
          </a:p>
        </p:txBody>
      </p:sp>
      <p:sp>
        <p:nvSpPr>
          <p:cNvPr id="20483" name="Content Placeholder 2"/>
          <p:cNvSpPr>
            <a:spLocks noGrp="1"/>
          </p:cNvSpPr>
          <p:nvPr>
            <p:ph type="body" idx="1"/>
          </p:nvPr>
        </p:nvSpPr>
        <p:spPr/>
        <p:txBody>
          <a:bodyPr rIns="228600"/>
          <a:lstStyle/>
          <a:p>
            <a:r>
              <a:rPr lang="en-US" altLang="en-US"/>
              <a:t>When treating a potentially hostile patient, be aware of your own body language.</a:t>
            </a:r>
          </a:p>
          <a:p>
            <a:r>
              <a:rPr lang="en-US" altLang="en-US"/>
              <a:t>Stay calm and try to defuse the situation: </a:t>
            </a:r>
          </a:p>
          <a:p>
            <a:pPr lvl="1"/>
            <a:r>
              <a:rPr lang="en-US" altLang="en-US"/>
              <a:t>Assess the safety of the scene. </a:t>
            </a:r>
          </a:p>
          <a:p>
            <a:pPr lvl="1"/>
            <a:r>
              <a:rPr lang="en-US" altLang="en-US"/>
              <a:t>Do not assume an aggressive posture. </a:t>
            </a:r>
          </a:p>
          <a:p>
            <a:pPr lvl="1"/>
            <a:r>
              <a:rPr lang="en-US" altLang="en-US"/>
              <a:t>Make good eye contact, but do not stare. </a:t>
            </a:r>
          </a:p>
          <a:p>
            <a:pPr lvl="1"/>
            <a:r>
              <a:rPr lang="en-US" altLang="en-US"/>
              <a:t>Speak calmly, confidently, and slowly </a:t>
            </a:r>
          </a:p>
          <a:p>
            <a:pPr lvl="1"/>
            <a:r>
              <a:rPr lang="en-US" altLang="en-US"/>
              <a:t>Never threaten the patient, either verbally or physically.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defRPr/>
            </a:pPr>
            <a:r>
              <a:rPr lang="en-US" dirty="0" smtClean="0">
                <a:cs typeface="+mj-cs"/>
              </a:rPr>
              <a:t>Nonverbal Communication </a:t>
            </a:r>
            <a:br>
              <a:rPr lang="en-US" dirty="0" smtClean="0">
                <a:cs typeface="+mj-cs"/>
              </a:rPr>
            </a:br>
            <a:r>
              <a:rPr lang="en-US" sz="2800" b="0" dirty="0" smtClean="0">
                <a:cs typeface="+mj-cs"/>
              </a:rPr>
              <a:t>(3 of 3)</a:t>
            </a:r>
          </a:p>
        </p:txBody>
      </p:sp>
      <p:sp>
        <p:nvSpPr>
          <p:cNvPr id="21507" name="Content Placeholder 2"/>
          <p:cNvSpPr>
            <a:spLocks noGrp="1"/>
          </p:cNvSpPr>
          <p:nvPr>
            <p:ph type="body" idx="1"/>
          </p:nvPr>
        </p:nvSpPr>
        <p:spPr/>
        <p:txBody>
          <a:bodyPr rIns="228600"/>
          <a:lstStyle/>
          <a:p>
            <a:pPr eaLnBrk="1" hangingPunct="1">
              <a:spcBef>
                <a:spcPct val="35000"/>
              </a:spcBef>
            </a:pPr>
            <a:r>
              <a:rPr lang="en-US" altLang="en-US"/>
              <a:t>Physical factors </a:t>
            </a:r>
          </a:p>
          <a:p>
            <a:pPr lvl="1" eaLnBrk="1" hangingPunct="1">
              <a:spcBef>
                <a:spcPct val="35000"/>
              </a:spcBef>
            </a:pPr>
            <a:r>
              <a:rPr lang="en-US" altLang="en-US"/>
              <a:t>Literal noise, sounds in the environment, lighting, distance, or physical obstacles may affect your communication. </a:t>
            </a:r>
          </a:p>
          <a:p>
            <a:pPr lvl="1" eaLnBrk="1" hangingPunct="1">
              <a:spcBef>
                <a:spcPct val="35000"/>
              </a:spcBef>
            </a:pPr>
            <a:r>
              <a:rPr lang="en-US" altLang="en-US"/>
              <a:t>Cultural norms often dictate the amount of space, or proximity, between people when communicating. </a:t>
            </a:r>
          </a:p>
          <a:p>
            <a:pPr lvl="1" eaLnBrk="1" hangingPunct="1">
              <a:spcBef>
                <a:spcPct val="35000"/>
              </a:spcBef>
            </a:pPr>
            <a:r>
              <a:rPr lang="en-US" altLang="en-US"/>
              <a:t>Gestures, body movements, and attitude toward the patient are critically important.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defRPr/>
            </a:pPr>
            <a:r>
              <a:rPr lang="en-US" dirty="0" smtClean="0">
                <a:cs typeface="+mj-cs"/>
              </a:rPr>
              <a:t>Verbal Communication </a:t>
            </a:r>
            <a:r>
              <a:rPr lang="en-US" sz="2800" b="0" dirty="0" smtClean="0">
                <a:cs typeface="+mj-cs"/>
              </a:rPr>
              <a:t>(1 of 2)</a:t>
            </a:r>
          </a:p>
        </p:txBody>
      </p:sp>
      <p:sp>
        <p:nvSpPr>
          <p:cNvPr id="22531" name="Content Placeholder 2"/>
          <p:cNvSpPr>
            <a:spLocks noGrp="1"/>
          </p:cNvSpPr>
          <p:nvPr>
            <p:ph type="body" idx="1"/>
          </p:nvPr>
        </p:nvSpPr>
        <p:spPr/>
        <p:txBody>
          <a:bodyPr rIns="228600"/>
          <a:lstStyle/>
          <a:p>
            <a:pPr eaLnBrk="1" hangingPunct="1">
              <a:spcBef>
                <a:spcPct val="35000"/>
              </a:spcBef>
            </a:pPr>
            <a:r>
              <a:rPr lang="en-US" altLang="en-US"/>
              <a:t>Asking questions is a fundamental aspect of prehospital care. </a:t>
            </a:r>
          </a:p>
          <a:p>
            <a:pPr lvl="1" eaLnBrk="1" hangingPunct="1">
              <a:spcBef>
                <a:spcPct val="35000"/>
              </a:spcBef>
            </a:pPr>
            <a:r>
              <a:rPr lang="en-US" altLang="en-US"/>
              <a:t>Open-ended questions require some level of detail.</a:t>
            </a:r>
          </a:p>
          <a:p>
            <a:pPr lvl="2" eaLnBrk="1" hangingPunct="1"/>
            <a:r>
              <a:rPr lang="en-US" altLang="en-US" sz="2400"/>
              <a:t>Use whenever possible</a:t>
            </a:r>
          </a:p>
          <a:p>
            <a:pPr lvl="2" eaLnBrk="1" hangingPunct="1"/>
            <a:r>
              <a:rPr lang="en-US" altLang="en-US" sz="2400"/>
              <a:t>Example: </a:t>
            </a:r>
            <a:r>
              <a:rPr lang="ja-JP" altLang="en-US" sz="2400"/>
              <a:t>“</a:t>
            </a:r>
            <a:r>
              <a:rPr lang="en-US" altLang="ja-JP" sz="2400"/>
              <a:t>What seems to be bothering you?</a:t>
            </a:r>
            <a:r>
              <a:rPr lang="ja-JP" altLang="en-US" sz="2400"/>
              <a:t>”</a:t>
            </a:r>
            <a:endParaRPr lang="en-US"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pPr>
              <a:lnSpc>
                <a:spcPct val="85000"/>
              </a:lnSpc>
            </a:pPr>
            <a:r>
              <a:rPr lang="en-US" altLang="en-US"/>
              <a:t>National EMS Education Standard Competencies </a:t>
            </a:r>
            <a:r>
              <a:rPr lang="en-US" altLang="en-US" sz="2800" b="0"/>
              <a:t>(1 of 5)</a:t>
            </a:r>
          </a:p>
        </p:txBody>
      </p:sp>
      <p:sp>
        <p:nvSpPr>
          <p:cNvPr id="5123" name="Rectangle 3"/>
          <p:cNvSpPr>
            <a:spLocks noGrp="1" noChangeArrowheads="1"/>
          </p:cNvSpPr>
          <p:nvPr>
            <p:ph type="body" idx="1"/>
          </p:nvPr>
        </p:nvSpPr>
        <p:spPr/>
        <p:txBody>
          <a:bodyPr rIns="228600"/>
          <a:lstStyle/>
          <a:p>
            <a:pPr marL="0" indent="0">
              <a:buFontTx/>
              <a:buNone/>
            </a:pPr>
            <a:r>
              <a:rPr lang="en-US" altLang="en-US" b="1"/>
              <a:t>Preparatory </a:t>
            </a:r>
          </a:p>
          <a:p>
            <a:pPr marL="0" indent="0">
              <a:spcBef>
                <a:spcPct val="35000"/>
              </a:spcBef>
              <a:buFontTx/>
              <a:buNone/>
            </a:pPr>
            <a:r>
              <a:rPr lang="en-US" altLang="en-US"/>
              <a:t>Applies fundamental knowledge of the emergency medical services (EMS) system, safety/well-being of the emergency medical technician (EMT), medical/legal and ethical issues to the provision of emergency care.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smtClean="0">
                <a:cs typeface="+mj-cs"/>
              </a:rPr>
              <a:t>Verbal Communication </a:t>
            </a:r>
            <a:r>
              <a:rPr lang="en-US" sz="2800" b="0" dirty="0" smtClean="0">
                <a:cs typeface="+mj-cs"/>
              </a:rPr>
              <a:t>(2 of 2)</a:t>
            </a:r>
          </a:p>
        </p:txBody>
      </p:sp>
      <p:sp>
        <p:nvSpPr>
          <p:cNvPr id="43010" name="Content Placeholder 2"/>
          <p:cNvSpPr>
            <a:spLocks noGrp="1"/>
          </p:cNvSpPr>
          <p:nvPr>
            <p:ph type="body" idx="1"/>
          </p:nvPr>
        </p:nvSpPr>
        <p:spPr/>
        <p:txBody>
          <a:bodyPr rIns="228600"/>
          <a:lstStyle/>
          <a:p>
            <a:pPr marL="342900" lvl="1" eaLnBrk="1" hangingPunct="1">
              <a:spcBef>
                <a:spcPct val="35000"/>
              </a:spcBef>
              <a:buFontTx/>
              <a:buChar char="•"/>
              <a:defRPr/>
            </a:pPr>
            <a:r>
              <a:rPr lang="en-US" sz="2800" dirty="0" smtClean="0"/>
              <a:t>Closed-ended </a:t>
            </a:r>
            <a:r>
              <a:rPr lang="en-US" sz="2800" dirty="0"/>
              <a:t>questions can be answered in very short responses</a:t>
            </a:r>
            <a:r>
              <a:rPr lang="en-US" sz="2800" dirty="0" smtClean="0"/>
              <a:t>.</a:t>
            </a:r>
            <a:endParaRPr lang="en-US" dirty="0" smtClean="0"/>
          </a:p>
          <a:p>
            <a:pPr lvl="1" eaLnBrk="1" hangingPunct="1">
              <a:spcBef>
                <a:spcPct val="35000"/>
              </a:spcBef>
              <a:defRPr/>
            </a:pPr>
            <a:r>
              <a:rPr lang="en-US" sz="2200" dirty="0" smtClean="0"/>
              <a:t>Response is sometimes a single word</a:t>
            </a:r>
          </a:p>
          <a:p>
            <a:pPr lvl="1" eaLnBrk="1" hangingPunct="1">
              <a:spcBef>
                <a:spcPct val="35000"/>
              </a:spcBef>
              <a:defRPr/>
            </a:pPr>
            <a:r>
              <a:rPr lang="en-US" dirty="0" smtClean="0"/>
              <a:t>Use if patients cannot provide long answers</a:t>
            </a:r>
          </a:p>
          <a:p>
            <a:pPr lvl="1" eaLnBrk="1" hangingPunct="1">
              <a:spcBef>
                <a:spcPct val="35000"/>
              </a:spcBef>
              <a:defRPr/>
            </a:pPr>
            <a:r>
              <a:rPr lang="en-US" dirty="0" smtClean="0"/>
              <a:t>Example: </a:t>
            </a:r>
            <a:r>
              <a:rPr lang="ja-JP" altLang="en-US" dirty="0" smtClean="0"/>
              <a:t>“</a:t>
            </a:r>
            <a:r>
              <a:rPr lang="en-US" altLang="ja-JP" dirty="0" smtClean="0"/>
              <a:t>Are you having trouble breathing?</a:t>
            </a:r>
            <a:r>
              <a:rPr lang="ja-JP" altLang="en-US" dirty="0" smtClean="0"/>
              <a:t>”</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smtClean="0">
                <a:cs typeface="+mj-cs"/>
              </a:rPr>
              <a:t>Communication Tools </a:t>
            </a:r>
          </a:p>
        </p:txBody>
      </p:sp>
      <p:sp>
        <p:nvSpPr>
          <p:cNvPr id="24579" name="Rectangle 3"/>
          <p:cNvSpPr>
            <a:spLocks noGrp="1" noChangeArrowheads="1"/>
          </p:cNvSpPr>
          <p:nvPr>
            <p:ph type="body" sz="half" idx="1"/>
          </p:nvPr>
        </p:nvSpPr>
        <p:spPr/>
        <p:txBody>
          <a:bodyPr rIns="228600"/>
          <a:lstStyle/>
          <a:p>
            <a:pPr>
              <a:spcBef>
                <a:spcPct val="35000"/>
              </a:spcBef>
            </a:pPr>
            <a:r>
              <a:rPr lang="en-US" altLang="en-US"/>
              <a:t>Facilitation </a:t>
            </a:r>
          </a:p>
          <a:p>
            <a:pPr>
              <a:spcBef>
                <a:spcPct val="35000"/>
              </a:spcBef>
            </a:pPr>
            <a:r>
              <a:rPr lang="en-US" altLang="en-US"/>
              <a:t>Silence </a:t>
            </a:r>
          </a:p>
          <a:p>
            <a:pPr>
              <a:spcBef>
                <a:spcPct val="35000"/>
              </a:spcBef>
            </a:pPr>
            <a:r>
              <a:rPr lang="en-US" altLang="en-US"/>
              <a:t>Reflection </a:t>
            </a:r>
          </a:p>
          <a:p>
            <a:pPr>
              <a:spcBef>
                <a:spcPct val="35000"/>
              </a:spcBef>
            </a:pPr>
            <a:r>
              <a:rPr lang="en-US" altLang="en-US"/>
              <a:t>Empathy</a:t>
            </a:r>
          </a:p>
          <a:p>
            <a:pPr>
              <a:spcBef>
                <a:spcPct val="35000"/>
              </a:spcBef>
            </a:pPr>
            <a:r>
              <a:rPr lang="en-US" altLang="en-US"/>
              <a:t>Clarification</a:t>
            </a:r>
          </a:p>
        </p:txBody>
      </p:sp>
      <p:sp>
        <p:nvSpPr>
          <p:cNvPr id="24580" name="Rectangle 10"/>
          <p:cNvSpPr>
            <a:spLocks noGrp="1" noChangeArrowheads="1"/>
          </p:cNvSpPr>
          <p:nvPr>
            <p:ph type="body" sz="half" idx="2"/>
          </p:nvPr>
        </p:nvSpPr>
        <p:spPr/>
        <p:txBody>
          <a:bodyPr/>
          <a:lstStyle/>
          <a:p>
            <a:pPr>
              <a:spcBef>
                <a:spcPct val="35000"/>
              </a:spcBef>
            </a:pPr>
            <a:r>
              <a:rPr lang="en-US" altLang="en-US"/>
              <a:t>Confrontation</a:t>
            </a:r>
          </a:p>
          <a:p>
            <a:pPr>
              <a:spcBef>
                <a:spcPct val="35000"/>
              </a:spcBef>
            </a:pPr>
            <a:r>
              <a:rPr lang="en-US" altLang="en-US"/>
              <a:t>Interpretation</a:t>
            </a:r>
          </a:p>
          <a:p>
            <a:pPr>
              <a:spcBef>
                <a:spcPct val="35000"/>
              </a:spcBef>
            </a:pPr>
            <a:r>
              <a:rPr lang="en-US" altLang="en-US"/>
              <a:t>Explanation </a:t>
            </a:r>
          </a:p>
          <a:p>
            <a:pPr>
              <a:spcBef>
                <a:spcPct val="35000"/>
              </a:spcBef>
            </a:pPr>
            <a:r>
              <a:rPr lang="en-US" altLang="en-US"/>
              <a:t>Summary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smtClean="0">
                <a:cs typeface="+mj-cs"/>
              </a:rPr>
              <a:t>Interviewing Techniques</a:t>
            </a:r>
            <a:endParaRPr lang="en-US" sz="2800" b="0" dirty="0" smtClean="0">
              <a:cs typeface="+mj-cs"/>
            </a:endParaRPr>
          </a:p>
        </p:txBody>
      </p:sp>
      <p:sp>
        <p:nvSpPr>
          <p:cNvPr id="25603" name="Content Placeholder 2"/>
          <p:cNvSpPr>
            <a:spLocks noGrp="1"/>
          </p:cNvSpPr>
          <p:nvPr>
            <p:ph type="body" idx="1"/>
          </p:nvPr>
        </p:nvSpPr>
        <p:spPr>
          <a:xfrm>
            <a:off x="685800" y="1447800"/>
            <a:ext cx="4572000" cy="4800600"/>
          </a:xfrm>
        </p:spPr>
        <p:txBody>
          <a:bodyPr rIns="228600"/>
          <a:lstStyle/>
          <a:p>
            <a:pPr>
              <a:spcBef>
                <a:spcPct val="35000"/>
              </a:spcBef>
            </a:pPr>
            <a:r>
              <a:rPr lang="en-US" altLang="en-US"/>
              <a:t>When interviewing a patient, consider using </a:t>
            </a:r>
            <a:r>
              <a:rPr lang="en-US" altLang="en-US" i="1"/>
              <a:t>touch </a:t>
            </a:r>
            <a:r>
              <a:rPr lang="en-US" altLang="en-US"/>
              <a:t>to show caring and compassion.</a:t>
            </a:r>
          </a:p>
          <a:p>
            <a:pPr lvl="1">
              <a:spcBef>
                <a:spcPct val="35000"/>
              </a:spcBef>
            </a:pPr>
            <a:r>
              <a:rPr lang="en-US" altLang="en-US"/>
              <a:t>Use consciously and sparingly.</a:t>
            </a:r>
          </a:p>
          <a:p>
            <a:pPr lvl="1">
              <a:spcBef>
                <a:spcPct val="35000"/>
              </a:spcBef>
            </a:pPr>
            <a:r>
              <a:rPr lang="en-US" altLang="en-US"/>
              <a:t>Avoid touching the torso, chest, and face.</a:t>
            </a:r>
          </a:p>
        </p:txBody>
      </p:sp>
      <p:pic>
        <p:nvPicPr>
          <p:cNvPr id="25604" name="Picture 5" descr="\\172.16.33.26\Art\OUTPUT\JB LEARNING\EMT_11E_ITK_PPT WORK\JPEG\Ch04\9781284080179_CH04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784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p:cNvSpPr>
            <a:spLocks noChangeArrowheads="1"/>
          </p:cNvSpPr>
          <p:nvPr/>
        </p:nvSpPr>
        <p:spPr bwMode="auto">
          <a:xfrm>
            <a:off x="6997700" y="4752975"/>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rPr>
              <a:t>© Jones and Bartlett Publishers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Interviewing Techniques to Avoid</a:t>
            </a:r>
          </a:p>
        </p:txBody>
      </p:sp>
      <p:sp>
        <p:nvSpPr>
          <p:cNvPr id="26627" name="Content Placeholder 3"/>
          <p:cNvSpPr>
            <a:spLocks noGrp="1"/>
          </p:cNvSpPr>
          <p:nvPr>
            <p:ph sz="half" idx="1"/>
          </p:nvPr>
        </p:nvSpPr>
        <p:spPr/>
        <p:txBody>
          <a:bodyPr/>
          <a:lstStyle/>
          <a:p>
            <a:r>
              <a:rPr lang="en-US" altLang="en-US"/>
              <a:t>Providing false assurance or reassurance </a:t>
            </a:r>
          </a:p>
          <a:p>
            <a:r>
              <a:rPr lang="en-US" altLang="en-US"/>
              <a:t>Giving unsolicited advice </a:t>
            </a:r>
          </a:p>
          <a:p>
            <a:r>
              <a:rPr lang="en-US" altLang="en-US"/>
              <a:t>Asking leading or biased questions </a:t>
            </a:r>
          </a:p>
          <a:p>
            <a:r>
              <a:rPr lang="en-US" altLang="en-US"/>
              <a:t>Talking too much </a:t>
            </a:r>
          </a:p>
        </p:txBody>
      </p:sp>
      <p:sp>
        <p:nvSpPr>
          <p:cNvPr id="26628" name="Content Placeholder 4"/>
          <p:cNvSpPr>
            <a:spLocks noGrp="1"/>
          </p:cNvSpPr>
          <p:nvPr>
            <p:ph sz="half" idx="2"/>
          </p:nvPr>
        </p:nvSpPr>
        <p:spPr/>
        <p:txBody>
          <a:bodyPr/>
          <a:lstStyle/>
          <a:p>
            <a:r>
              <a:rPr lang="en-US" altLang="en-US"/>
              <a:t>Interrupting </a:t>
            </a:r>
          </a:p>
          <a:p>
            <a:r>
              <a:rPr lang="en-US" altLang="en-US"/>
              <a:t>Using “why” questions </a:t>
            </a:r>
          </a:p>
          <a:p>
            <a:r>
              <a:rPr lang="en-US" altLang="en-US"/>
              <a:t>Using authoritative language </a:t>
            </a:r>
          </a:p>
          <a:p>
            <a:r>
              <a:rPr lang="en-US" altLang="en-US"/>
              <a:t>Speaking in professional jargon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r>
              <a:rPr lang="en-US" altLang="en-US"/>
              <a:t>Presence of Family, Friends, and Bystanders </a:t>
            </a:r>
          </a:p>
        </p:txBody>
      </p:sp>
      <p:sp>
        <p:nvSpPr>
          <p:cNvPr id="27651" name="Content Placeholder 5"/>
          <p:cNvSpPr>
            <a:spLocks noGrp="1"/>
          </p:cNvSpPr>
          <p:nvPr>
            <p:ph idx="1"/>
          </p:nvPr>
        </p:nvSpPr>
        <p:spPr/>
        <p:txBody>
          <a:bodyPr/>
          <a:lstStyle/>
          <a:p>
            <a:r>
              <a:rPr lang="en-US" altLang="en-US"/>
              <a:t>Friends and family may be valuable during the patient interview process.</a:t>
            </a:r>
          </a:p>
          <a:p>
            <a:r>
              <a:rPr lang="en-US" altLang="en-US"/>
              <a:t>Allow the patient to answer even if well-meaning family members attempt to answer for the individual. </a:t>
            </a:r>
          </a:p>
          <a:p>
            <a:r>
              <a:rPr lang="en-US" altLang="en-US"/>
              <a:t>Do not be afraid to ask others to step aside for a moment.</a:t>
            </a:r>
          </a:p>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smtClean="0"/>
              <a:t>Golden Rules</a:t>
            </a:r>
            <a:r>
              <a:rPr lang="en-US" dirty="0"/>
              <a:t> </a:t>
            </a:r>
            <a:r>
              <a:rPr lang="en-US" sz="2800" b="0" dirty="0" smtClean="0"/>
              <a:t>(1 </a:t>
            </a:r>
            <a:r>
              <a:rPr lang="en-US" sz="2800" b="0" dirty="0"/>
              <a:t>of </a:t>
            </a:r>
            <a:r>
              <a:rPr lang="en-US" sz="2800" b="0" dirty="0" smtClean="0"/>
              <a:t>2)</a:t>
            </a:r>
            <a:endParaRPr lang="en-US" sz="2800" b="0" dirty="0" smtClean="0">
              <a:cs typeface="+mj-cs"/>
            </a:endParaRPr>
          </a:p>
        </p:txBody>
      </p:sp>
      <p:sp>
        <p:nvSpPr>
          <p:cNvPr id="28675" name="Content Placeholder 2"/>
          <p:cNvSpPr>
            <a:spLocks noGrp="1"/>
          </p:cNvSpPr>
          <p:nvPr>
            <p:ph type="body" idx="1"/>
          </p:nvPr>
        </p:nvSpPr>
        <p:spPr/>
        <p:txBody>
          <a:bodyPr rIns="228600"/>
          <a:lstStyle/>
          <a:p>
            <a:pPr>
              <a:spcBef>
                <a:spcPct val="35000"/>
              </a:spcBef>
            </a:pPr>
            <a:r>
              <a:rPr lang="en-US" altLang="en-US"/>
              <a:t>Make and keep eye contact at all times.</a:t>
            </a:r>
          </a:p>
          <a:p>
            <a:pPr>
              <a:spcBef>
                <a:spcPct val="35000"/>
              </a:spcBef>
            </a:pPr>
            <a:r>
              <a:rPr lang="en-US" altLang="en-US"/>
              <a:t>Provide your name and use the patient</a:t>
            </a:r>
            <a:r>
              <a:rPr lang="ja-JP" altLang="en-US"/>
              <a:t>’</a:t>
            </a:r>
            <a:r>
              <a:rPr lang="en-US" altLang="ja-JP"/>
              <a:t>s proper name.</a:t>
            </a:r>
          </a:p>
          <a:p>
            <a:pPr>
              <a:spcBef>
                <a:spcPct val="35000"/>
              </a:spcBef>
            </a:pPr>
            <a:r>
              <a:rPr lang="en-US" altLang="en-US"/>
              <a:t>Tell the patient the truth.</a:t>
            </a:r>
          </a:p>
          <a:p>
            <a:pPr>
              <a:spcBef>
                <a:spcPct val="35000"/>
              </a:spcBef>
            </a:pPr>
            <a:r>
              <a:rPr lang="en-US" altLang="en-US"/>
              <a:t>Use language the patient can understand.</a:t>
            </a:r>
          </a:p>
          <a:p>
            <a:pPr>
              <a:spcBef>
                <a:spcPct val="35000"/>
              </a:spcBef>
            </a:pPr>
            <a:r>
              <a:rPr lang="en-US" altLang="en-US"/>
              <a:t>Be careful what you say about the patient to others.</a:t>
            </a:r>
          </a:p>
          <a:p>
            <a:pPr>
              <a:spcBef>
                <a:spcPct val="35000"/>
              </a:spcBef>
            </a:pPr>
            <a:r>
              <a:rPr lang="en-US" altLang="en-US"/>
              <a:t>Be aware of your body language.</a:t>
            </a:r>
          </a:p>
          <a:p>
            <a:pPr>
              <a:spcBef>
                <a:spcPct val="35000"/>
              </a:spcBef>
            </a:pPr>
            <a:endParaRPr lang="en-US" altLang="en-US"/>
          </a:p>
          <a:p>
            <a:pPr>
              <a:spcBef>
                <a:spcPct val="35000"/>
              </a:spcBef>
            </a:pPr>
            <a:endParaRPr lang="en-US" altLang="en-US"/>
          </a:p>
          <a:p>
            <a:pPr>
              <a:spcBef>
                <a:spcPct val="35000"/>
              </a:spcBef>
            </a:pPr>
            <a:endParaRPr lang="en-US" altLang="en-US" sz="29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t>Golden Rules </a:t>
            </a:r>
            <a:r>
              <a:rPr lang="en-US" sz="2800" b="0" dirty="0" smtClean="0"/>
              <a:t>(2 </a:t>
            </a:r>
            <a:r>
              <a:rPr lang="en-US" sz="2800" b="0" dirty="0"/>
              <a:t>of </a:t>
            </a:r>
            <a:r>
              <a:rPr lang="en-US" sz="2800" b="0" dirty="0" smtClean="0"/>
              <a:t>2)</a:t>
            </a:r>
            <a:endParaRPr lang="en-US" sz="2800" b="0" dirty="0" smtClean="0">
              <a:cs typeface="+mj-cs"/>
            </a:endParaRPr>
          </a:p>
        </p:txBody>
      </p:sp>
      <p:sp>
        <p:nvSpPr>
          <p:cNvPr id="29699" name="Content Placeholder 2"/>
          <p:cNvSpPr>
            <a:spLocks noGrp="1"/>
          </p:cNvSpPr>
          <p:nvPr>
            <p:ph type="body" idx="1"/>
          </p:nvPr>
        </p:nvSpPr>
        <p:spPr/>
        <p:txBody>
          <a:bodyPr rIns="228600"/>
          <a:lstStyle/>
          <a:p>
            <a:pPr>
              <a:spcBef>
                <a:spcPct val="35000"/>
              </a:spcBef>
            </a:pPr>
            <a:r>
              <a:rPr lang="en-US" altLang="en-US"/>
              <a:t>Speak slowly, clearly, and distinctly. </a:t>
            </a:r>
          </a:p>
          <a:p>
            <a:pPr>
              <a:spcBef>
                <a:spcPct val="35000"/>
              </a:spcBef>
            </a:pPr>
            <a:r>
              <a:rPr lang="en-US" altLang="en-US"/>
              <a:t>If the</a:t>
            </a:r>
            <a:r>
              <a:rPr lang="en-US" altLang="en-US">
                <a:solidFill>
                  <a:srgbClr val="FF0000"/>
                </a:solidFill>
              </a:rPr>
              <a:t> </a:t>
            </a:r>
            <a:r>
              <a:rPr lang="en-US" altLang="en-US"/>
              <a:t>patient is hard of hearing, face the patient so he or she can read your lips.</a:t>
            </a:r>
          </a:p>
          <a:p>
            <a:pPr>
              <a:spcBef>
                <a:spcPct val="35000"/>
              </a:spcBef>
            </a:pPr>
            <a:r>
              <a:rPr lang="en-US" altLang="en-US"/>
              <a:t>Allow the patient time to answer or respond.</a:t>
            </a:r>
          </a:p>
          <a:p>
            <a:pPr>
              <a:spcBef>
                <a:spcPct val="35000"/>
              </a:spcBef>
            </a:pPr>
            <a:r>
              <a:rPr lang="en-US" altLang="en-US"/>
              <a:t>Act and speak in a calm, confident manner.</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defRPr/>
            </a:pPr>
            <a:r>
              <a:rPr lang="en-US" dirty="0" smtClean="0">
                <a:cs typeface="+mj-cs"/>
              </a:rPr>
              <a:t>Communicating With Older Patients </a:t>
            </a:r>
            <a:r>
              <a:rPr lang="en-US" sz="2800" b="0" dirty="0" smtClean="0">
                <a:cs typeface="+mj-cs"/>
              </a:rPr>
              <a:t>(1 of 5)</a:t>
            </a:r>
          </a:p>
        </p:txBody>
      </p:sp>
      <p:sp>
        <p:nvSpPr>
          <p:cNvPr id="30723"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Identify yourself.</a:t>
            </a:r>
          </a:p>
          <a:p>
            <a:pPr eaLnBrk="1" hangingPunct="1">
              <a:spcBef>
                <a:spcPct val="35000"/>
              </a:spcBef>
            </a:pPr>
            <a:r>
              <a:rPr lang="en-US" altLang="en-US"/>
              <a:t>Present yourself as competent, confident, and caring. </a:t>
            </a:r>
          </a:p>
          <a:p>
            <a:pPr eaLnBrk="1" hangingPunct="1">
              <a:spcBef>
                <a:spcPct val="35000"/>
              </a:spcBef>
            </a:pPr>
            <a:r>
              <a:rPr lang="en-US" altLang="en-US"/>
              <a:t>Do not assume that an older patient is senile or confused. </a:t>
            </a:r>
          </a:p>
        </p:txBody>
      </p:sp>
      <p:pic>
        <p:nvPicPr>
          <p:cNvPr id="30724" name="Picture 5" descr="\\172.16.33.26\Art\OUTPUT\JB LEARNING\EMT_11E_ITK_PPT WORK\JPEG\Ch04\9781284080179_CH04_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0700"/>
            <a:ext cx="41036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4"/>
          <p:cNvSpPr>
            <a:spLocks noChangeArrowheads="1"/>
          </p:cNvSpPr>
          <p:nvPr/>
        </p:nvSpPr>
        <p:spPr bwMode="auto">
          <a:xfrm>
            <a:off x="1743075" y="5473700"/>
            <a:ext cx="2981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 Courtesy of MIEMSS.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(2 of 5)</a:t>
            </a:r>
          </a:p>
        </p:txBody>
      </p:sp>
      <p:sp>
        <p:nvSpPr>
          <p:cNvPr id="31747" name="Content Placeholder 2"/>
          <p:cNvSpPr>
            <a:spLocks noGrp="1"/>
          </p:cNvSpPr>
          <p:nvPr>
            <p:ph type="body" idx="1"/>
          </p:nvPr>
        </p:nvSpPr>
        <p:spPr/>
        <p:txBody>
          <a:bodyPr rIns="228600"/>
          <a:lstStyle/>
          <a:p>
            <a:pPr eaLnBrk="1" hangingPunct="1">
              <a:spcBef>
                <a:spcPct val="35000"/>
              </a:spcBef>
            </a:pPr>
            <a:r>
              <a:rPr lang="en-US" altLang="en-US"/>
              <a:t>You may encounter hostility, irritability, and some confusion. </a:t>
            </a:r>
          </a:p>
          <a:p>
            <a:pPr lvl="1" eaLnBrk="1" hangingPunct="1">
              <a:spcBef>
                <a:spcPct val="35000"/>
              </a:spcBef>
            </a:pPr>
            <a:r>
              <a:rPr lang="en-US" altLang="en-US"/>
              <a:t>Do not assume this is normal behavior </a:t>
            </a:r>
          </a:p>
          <a:p>
            <a:pPr eaLnBrk="1" hangingPunct="1">
              <a:spcBef>
                <a:spcPct val="35000"/>
              </a:spcBef>
            </a:pPr>
            <a:r>
              <a:rPr lang="en-US" altLang="en-US"/>
              <a:t>Approach an older patient slowly and calmly. </a:t>
            </a:r>
          </a:p>
          <a:p>
            <a:pPr eaLnBrk="1" hangingPunct="1">
              <a:spcBef>
                <a:spcPct val="35000"/>
              </a:spcBef>
            </a:pPr>
            <a:r>
              <a:rPr lang="en-US" altLang="en-US"/>
              <a:t>Allow plenty of time for the patient to respond to your questions.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(3 of 5)</a:t>
            </a:r>
          </a:p>
        </p:txBody>
      </p:sp>
      <p:sp>
        <p:nvSpPr>
          <p:cNvPr id="32771" name="Content Placeholder 2"/>
          <p:cNvSpPr>
            <a:spLocks noGrp="1"/>
          </p:cNvSpPr>
          <p:nvPr>
            <p:ph type="body" idx="1"/>
          </p:nvPr>
        </p:nvSpPr>
        <p:spPr/>
        <p:txBody>
          <a:bodyPr rIns="228600"/>
          <a:lstStyle/>
          <a:p>
            <a:r>
              <a:rPr lang="en-US" altLang="en-US"/>
              <a:t>Watch for signs of confusion, anxiety, or impaired hearing or vision. </a:t>
            </a:r>
          </a:p>
          <a:p>
            <a:r>
              <a:rPr lang="en-US" altLang="en-US"/>
              <a:t>The patient should feel confident that you are in charge and that everything possible is being done for him or her. </a:t>
            </a:r>
          </a:p>
          <a:p>
            <a:r>
              <a:rPr lang="en-US" altLang="en-US"/>
              <a:t>Be patient!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lnSpc>
                <a:spcPct val="85000"/>
              </a:lnSpc>
            </a:pPr>
            <a:r>
              <a:rPr lang="en-US" altLang="en-US"/>
              <a:t>National EMS Education Standard Competencies </a:t>
            </a:r>
            <a:r>
              <a:rPr lang="en-US" altLang="en-US" sz="2800" b="0"/>
              <a:t>(2 of 5)</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a:t>Therapeutic Communication</a:t>
            </a:r>
          </a:p>
          <a:p>
            <a:pPr eaLnBrk="1" hangingPunct="1">
              <a:spcBef>
                <a:spcPct val="35000"/>
              </a:spcBef>
              <a:buFontTx/>
              <a:buNone/>
            </a:pPr>
            <a:r>
              <a:rPr lang="en-US" altLang="en-US"/>
              <a:t>Principles of communicating with patients in a manner that achieves a positive relationship</a:t>
            </a:r>
          </a:p>
          <a:p>
            <a:pPr lvl="1" eaLnBrk="1" hangingPunct="1">
              <a:spcBef>
                <a:spcPct val="35000"/>
              </a:spcBef>
            </a:pPr>
            <a:r>
              <a:rPr lang="en-US" altLang="en-US"/>
              <a:t>Interviewing techniques</a:t>
            </a:r>
          </a:p>
          <a:p>
            <a:pPr lvl="1" eaLnBrk="1" hangingPunct="1">
              <a:spcBef>
                <a:spcPct val="35000"/>
              </a:spcBef>
            </a:pPr>
            <a:r>
              <a:rPr lang="en-US" altLang="en-US"/>
              <a:t>Adjusting communication strategies for age, stage of development, patients with special needs, and differing cultures</a:t>
            </a:r>
          </a:p>
          <a:p>
            <a:pPr lvl="1" eaLnBrk="1" hangingPunct="1">
              <a:spcBef>
                <a:spcPct val="35000"/>
              </a:spcBef>
            </a:pPr>
            <a:r>
              <a:rPr lang="en-US" altLang="en-US"/>
              <a:t>Verbal defusing strategies</a:t>
            </a:r>
          </a:p>
          <a:p>
            <a:pPr lvl="1" eaLnBrk="1" hangingPunct="1">
              <a:spcBef>
                <a:spcPct val="35000"/>
              </a:spcBef>
            </a:pPr>
            <a:r>
              <a:rPr lang="en-US" altLang="en-US"/>
              <a:t>Family presence issues</a:t>
            </a:r>
            <a:endParaRPr lang="en-US" alt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(4 of 5)</a:t>
            </a:r>
          </a:p>
        </p:txBody>
      </p:sp>
      <p:sp>
        <p:nvSpPr>
          <p:cNvPr id="33795" name="Content Placeholder 2"/>
          <p:cNvSpPr>
            <a:spLocks noGrp="1"/>
          </p:cNvSpPr>
          <p:nvPr>
            <p:ph type="body" idx="1"/>
          </p:nvPr>
        </p:nvSpPr>
        <p:spPr/>
        <p:txBody>
          <a:bodyPr rIns="228600"/>
          <a:lstStyle/>
          <a:p>
            <a:pPr>
              <a:spcBef>
                <a:spcPct val="35000"/>
              </a:spcBef>
            </a:pPr>
            <a:r>
              <a:rPr lang="en-US" altLang="en-US"/>
              <a:t>Older patients:</a:t>
            </a:r>
          </a:p>
          <a:p>
            <a:pPr lvl="1">
              <a:spcBef>
                <a:spcPct val="35000"/>
              </a:spcBef>
            </a:pPr>
            <a:r>
              <a:rPr lang="en-US" altLang="en-US"/>
              <a:t>Often do not feel much pain</a:t>
            </a:r>
          </a:p>
          <a:p>
            <a:pPr lvl="1">
              <a:spcBef>
                <a:spcPct val="35000"/>
              </a:spcBef>
            </a:pPr>
            <a:r>
              <a:rPr lang="en-US" altLang="en-US"/>
              <a:t>May not be fully aware of important changes in their body systems</a:t>
            </a:r>
          </a:p>
          <a:p>
            <a:pPr lvl="1">
              <a:spcBef>
                <a:spcPct val="35000"/>
              </a:spcBef>
            </a:pPr>
            <a:r>
              <a:rPr lang="en-US" altLang="en-US"/>
              <a:t>You must be especially vigilant for objective changes.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smtClean="0">
                <a:cs typeface="+mj-cs"/>
              </a:rPr>
              <a:t>Communicating With Older Patients </a:t>
            </a:r>
            <a:r>
              <a:rPr lang="en-US" sz="2800" b="0" dirty="0" smtClean="0">
                <a:cs typeface="+mj-cs"/>
              </a:rPr>
              <a:t>(5 of 5)</a:t>
            </a:r>
          </a:p>
        </p:txBody>
      </p:sp>
      <p:sp>
        <p:nvSpPr>
          <p:cNvPr id="34819" name="Content Placeholder 2"/>
          <p:cNvSpPr>
            <a:spLocks noGrp="1"/>
          </p:cNvSpPr>
          <p:nvPr>
            <p:ph type="body" idx="1"/>
          </p:nvPr>
        </p:nvSpPr>
        <p:spPr/>
        <p:txBody>
          <a:bodyPr rIns="228600"/>
          <a:lstStyle/>
          <a:p>
            <a:pPr>
              <a:spcBef>
                <a:spcPct val="35000"/>
              </a:spcBef>
            </a:pPr>
            <a:r>
              <a:rPr lang="en-US" altLang="en-US"/>
              <a:t>When possible, give patients time to pack a few personal items before leaving for hospital.</a:t>
            </a:r>
          </a:p>
          <a:p>
            <a:pPr>
              <a:spcBef>
                <a:spcPct val="35000"/>
              </a:spcBef>
            </a:pPr>
            <a:r>
              <a:rPr lang="en-US" altLang="en-US"/>
              <a:t>Locate hearing aids, glasses, and dentures before departure.</a:t>
            </a:r>
          </a:p>
          <a:p>
            <a:pPr>
              <a:spcBef>
                <a:spcPct val="35000"/>
              </a:spcBef>
            </a:pPr>
            <a:r>
              <a:rPr lang="en-US" altLang="en-US"/>
              <a:t>Older patients are often worried about the safety of their home, valuable items, and pets.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defRPr/>
            </a:pPr>
            <a:r>
              <a:rPr lang="en-US" dirty="0" smtClean="0">
                <a:cs typeface="+mj-cs"/>
              </a:rPr>
              <a:t>Communicating With Children </a:t>
            </a:r>
            <a:r>
              <a:rPr lang="en-US" sz="2800" b="0" dirty="0" smtClean="0">
                <a:cs typeface="+mj-cs"/>
              </a:rPr>
              <a:t>(1 of 4)</a:t>
            </a:r>
          </a:p>
        </p:txBody>
      </p:sp>
      <p:sp>
        <p:nvSpPr>
          <p:cNvPr id="35843" name="Content Placeholder 2"/>
          <p:cNvSpPr>
            <a:spLocks noGrp="1"/>
          </p:cNvSpPr>
          <p:nvPr>
            <p:ph type="body" idx="1"/>
          </p:nvPr>
        </p:nvSpPr>
        <p:spPr/>
        <p:txBody>
          <a:bodyPr rIns="228600"/>
          <a:lstStyle/>
          <a:p>
            <a:pPr eaLnBrk="1" hangingPunct="1">
              <a:spcBef>
                <a:spcPct val="35000"/>
              </a:spcBef>
            </a:pPr>
            <a:r>
              <a:rPr lang="en-US" altLang="en-US"/>
              <a:t>Emergency situations are frightening.</a:t>
            </a:r>
          </a:p>
          <a:p>
            <a:pPr lvl="1" eaLnBrk="1" hangingPunct="1">
              <a:spcBef>
                <a:spcPct val="35000"/>
              </a:spcBef>
            </a:pPr>
            <a:r>
              <a:rPr lang="en-US" altLang="en-US"/>
              <a:t>Fear is most obvious and severe in children.</a:t>
            </a:r>
          </a:p>
          <a:p>
            <a:pPr eaLnBrk="1" hangingPunct="1">
              <a:spcBef>
                <a:spcPct val="35000"/>
              </a:spcBef>
            </a:pPr>
            <a:r>
              <a:rPr lang="en-US" altLang="en-US"/>
              <a:t>Children may be frightened by:</a:t>
            </a:r>
          </a:p>
          <a:p>
            <a:pPr lvl="1" eaLnBrk="1" hangingPunct="1">
              <a:spcBef>
                <a:spcPct val="35000"/>
              </a:spcBef>
            </a:pPr>
            <a:r>
              <a:rPr lang="en-US" altLang="en-US"/>
              <a:t>Your uniform</a:t>
            </a:r>
          </a:p>
          <a:p>
            <a:pPr lvl="1" eaLnBrk="1" hangingPunct="1">
              <a:spcBef>
                <a:spcPct val="35000"/>
              </a:spcBef>
            </a:pPr>
            <a:r>
              <a:rPr lang="en-US" altLang="en-US"/>
              <a:t>The ambulance</a:t>
            </a:r>
          </a:p>
          <a:p>
            <a:pPr lvl="1" eaLnBrk="1" hangingPunct="1">
              <a:spcBef>
                <a:spcPct val="35000"/>
              </a:spcBef>
            </a:pPr>
            <a:r>
              <a:rPr lang="en-US" altLang="en-US"/>
              <a:t>A crowd of people gathered around them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(2 of 4)</a:t>
            </a:r>
          </a:p>
        </p:txBody>
      </p:sp>
      <p:sp>
        <p:nvSpPr>
          <p:cNvPr id="36867" name="Content Placeholder 2"/>
          <p:cNvSpPr>
            <a:spLocks noGrp="1"/>
          </p:cNvSpPr>
          <p:nvPr>
            <p:ph type="body" idx="1"/>
          </p:nvPr>
        </p:nvSpPr>
        <p:spPr/>
        <p:txBody>
          <a:bodyPr rIns="228600"/>
          <a:lstStyle/>
          <a:p>
            <a:pPr>
              <a:spcBef>
                <a:spcPct val="35000"/>
              </a:spcBef>
            </a:pPr>
            <a:r>
              <a:rPr lang="en-US" altLang="en-US"/>
              <a:t>Let a child keep a favorite toy, doll, security blanket.</a:t>
            </a:r>
          </a:p>
          <a:p>
            <a:pPr>
              <a:spcBef>
                <a:spcPct val="35000"/>
              </a:spcBef>
            </a:pPr>
            <a:r>
              <a:rPr lang="en-US" altLang="en-US"/>
              <a:t>If possible, have a family member or friend nearby.</a:t>
            </a:r>
          </a:p>
          <a:p>
            <a:pPr lvl="1">
              <a:spcBef>
                <a:spcPct val="35000"/>
              </a:spcBef>
            </a:pPr>
            <a:r>
              <a:rPr lang="en-US" altLang="en-US"/>
              <a:t>If practical, let the parent or guardian hold the child during evaluation and treatment.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(3 of 4)</a:t>
            </a:r>
          </a:p>
        </p:txBody>
      </p:sp>
      <p:sp>
        <p:nvSpPr>
          <p:cNvPr id="37891" name="Content Placeholder 2"/>
          <p:cNvSpPr>
            <a:spLocks noGrp="1"/>
          </p:cNvSpPr>
          <p:nvPr>
            <p:ph type="body" idx="1"/>
          </p:nvPr>
        </p:nvSpPr>
        <p:spPr/>
        <p:txBody>
          <a:bodyPr rIns="228600"/>
          <a:lstStyle/>
          <a:p>
            <a:pPr>
              <a:spcBef>
                <a:spcPct val="35000"/>
              </a:spcBef>
            </a:pPr>
            <a:r>
              <a:rPr lang="en-US" altLang="en-US"/>
              <a:t>Be honest.</a:t>
            </a:r>
          </a:p>
          <a:p>
            <a:pPr lvl="1">
              <a:spcBef>
                <a:spcPct val="35000"/>
              </a:spcBef>
            </a:pPr>
            <a:r>
              <a:rPr lang="en-US" altLang="en-US"/>
              <a:t>Children easily see through lies or deception.</a:t>
            </a:r>
          </a:p>
          <a:p>
            <a:pPr>
              <a:spcBef>
                <a:spcPct val="35000"/>
              </a:spcBef>
            </a:pPr>
            <a:r>
              <a:rPr lang="en-US" altLang="en-US"/>
              <a:t>Tell the child ahead of time if something will hurt.</a:t>
            </a:r>
          </a:p>
          <a:p>
            <a:pPr>
              <a:spcBef>
                <a:spcPct val="35000"/>
              </a:spcBef>
            </a:pPr>
            <a:r>
              <a:rPr lang="en-US" altLang="en-US"/>
              <a:t>Respect the child</a:t>
            </a:r>
            <a:r>
              <a:rPr lang="ja-JP" altLang="en-US"/>
              <a:t>’</a:t>
            </a:r>
            <a:r>
              <a:rPr lang="en-US" altLang="ja-JP"/>
              <a:t>s modesty.</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smtClean="0">
                <a:cs typeface="+mj-cs"/>
              </a:rPr>
              <a:t>Communicating With Children </a:t>
            </a:r>
            <a:r>
              <a:rPr lang="en-US" sz="2800" b="0" dirty="0" smtClean="0">
                <a:cs typeface="+mj-cs"/>
              </a:rPr>
              <a:t>(4 of 4)</a:t>
            </a:r>
          </a:p>
        </p:txBody>
      </p:sp>
      <p:sp>
        <p:nvSpPr>
          <p:cNvPr id="38915"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Speak in a professional, friendly way.</a:t>
            </a:r>
          </a:p>
          <a:p>
            <a:pPr>
              <a:spcBef>
                <a:spcPct val="35000"/>
              </a:spcBef>
            </a:pPr>
            <a:r>
              <a:rPr lang="en-US" altLang="en-US"/>
              <a:t>Maintain eye contact.</a:t>
            </a:r>
          </a:p>
          <a:p>
            <a:pPr>
              <a:spcBef>
                <a:spcPct val="35000"/>
              </a:spcBef>
            </a:pPr>
            <a:r>
              <a:rPr lang="en-US" altLang="en-US"/>
              <a:t>Position yourself </a:t>
            </a:r>
            <a:br>
              <a:rPr lang="en-US" altLang="en-US"/>
            </a:br>
            <a:r>
              <a:rPr lang="en-US" altLang="en-US"/>
              <a:t>at the child</a:t>
            </a:r>
            <a:r>
              <a:rPr lang="ja-JP" altLang="en-US"/>
              <a:t>’</a:t>
            </a:r>
            <a:r>
              <a:rPr lang="en-US" altLang="ja-JP"/>
              <a:t>s </a:t>
            </a:r>
            <a:br>
              <a:rPr lang="en-US" altLang="ja-JP"/>
            </a:br>
            <a:r>
              <a:rPr lang="en-US" altLang="ja-JP"/>
              <a:t>level.</a:t>
            </a:r>
            <a:endParaRPr lang="en-US" altLang="en-US"/>
          </a:p>
        </p:txBody>
      </p:sp>
      <p:pic>
        <p:nvPicPr>
          <p:cNvPr id="38916" name="Picture 5" descr="\\172.16.33.26\Art\OUTPUT\JB LEARNING\EMT_11E_ITK_PPT WORK\JPEG\Ch04\9781284080179_CH04_FIG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803400"/>
            <a:ext cx="41449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4"/>
          <p:cNvSpPr>
            <a:spLocks noChangeArrowheads="1"/>
          </p:cNvSpPr>
          <p:nvPr/>
        </p:nvSpPr>
        <p:spPr bwMode="auto">
          <a:xfrm>
            <a:off x="1679575" y="5524500"/>
            <a:ext cx="2981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 Courtesy of MIEMSS.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defRPr/>
            </a:pPr>
            <a:r>
              <a:rPr lang="en-US" dirty="0" smtClean="0">
                <a:cs typeface="+mj-cs"/>
              </a:rPr>
              <a:t>Communicating </a:t>
            </a:r>
            <a:r>
              <a:rPr lang="en-US" dirty="0"/>
              <a:t>With Hearing-Impaired Patients</a:t>
            </a:r>
            <a:r>
              <a:rPr lang="en-US" dirty="0">
                <a:solidFill>
                  <a:srgbClr val="C4161C"/>
                </a:solidFill>
              </a:rPr>
              <a:t> </a:t>
            </a:r>
            <a:r>
              <a:rPr lang="en-US" sz="2800" b="0" dirty="0" smtClean="0">
                <a:cs typeface="+mj-cs"/>
              </a:rPr>
              <a:t>(1 of 3)</a:t>
            </a:r>
          </a:p>
        </p:txBody>
      </p:sp>
      <p:sp>
        <p:nvSpPr>
          <p:cNvPr id="39939" name="Content Placeholder 2"/>
          <p:cNvSpPr>
            <a:spLocks noGrp="1"/>
          </p:cNvSpPr>
          <p:nvPr>
            <p:ph type="body" idx="1"/>
          </p:nvPr>
        </p:nvSpPr>
        <p:spPr/>
        <p:txBody>
          <a:bodyPr rIns="228600"/>
          <a:lstStyle/>
          <a:p>
            <a:pPr eaLnBrk="1" hangingPunct="1">
              <a:spcBef>
                <a:spcPct val="35000"/>
              </a:spcBef>
            </a:pPr>
            <a:r>
              <a:rPr lang="en-US" altLang="en-US"/>
              <a:t>Most have normal intelligence and are not embarrassed by their disability.</a:t>
            </a:r>
          </a:p>
          <a:p>
            <a:pPr eaLnBrk="1" hangingPunct="1">
              <a:spcBef>
                <a:spcPct val="35000"/>
              </a:spcBef>
            </a:pPr>
            <a:r>
              <a:rPr lang="en-US" altLang="en-US"/>
              <a:t>Position yourself so the patient can see your lips.</a:t>
            </a:r>
          </a:p>
          <a:p>
            <a:pPr>
              <a:spcBef>
                <a:spcPct val="35000"/>
              </a:spcBef>
            </a:pPr>
            <a:r>
              <a:rPr lang="en-US" altLang="en-US"/>
              <a:t>Hearing aids</a:t>
            </a:r>
          </a:p>
          <a:p>
            <a:pPr lvl="1">
              <a:spcBef>
                <a:spcPct val="35000"/>
              </a:spcBef>
            </a:pPr>
            <a:r>
              <a:rPr lang="en-US" altLang="en-US"/>
              <a:t>Be careful that they are not lost during an accident.</a:t>
            </a:r>
          </a:p>
          <a:p>
            <a:pPr lvl="1">
              <a:spcBef>
                <a:spcPct val="35000"/>
              </a:spcBef>
            </a:pPr>
            <a:r>
              <a:rPr lang="en-US" altLang="en-US"/>
              <a:t>They may be forgotten if the patient is confused.</a:t>
            </a:r>
          </a:p>
          <a:p>
            <a:pPr lvl="1">
              <a:spcBef>
                <a:spcPct val="35000"/>
              </a:spcBef>
            </a:pPr>
            <a:r>
              <a:rPr lang="en-US" altLang="en-US"/>
              <a:t>Ask family about use of a hearing aid.</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t>Communicating With Hearing-Impaired Patients</a:t>
            </a:r>
            <a:r>
              <a:rPr lang="en-US" dirty="0">
                <a:solidFill>
                  <a:srgbClr val="C4161C"/>
                </a:solidFill>
              </a:rPr>
              <a:t> </a:t>
            </a:r>
            <a:r>
              <a:rPr lang="en-US" sz="2800" b="0" dirty="0" smtClean="0">
                <a:cs typeface="+mj-cs"/>
              </a:rPr>
              <a:t>(2 of 3)</a:t>
            </a:r>
          </a:p>
        </p:txBody>
      </p:sp>
      <p:sp>
        <p:nvSpPr>
          <p:cNvPr id="40963" name="Content Placeholder 2"/>
          <p:cNvSpPr>
            <a:spLocks noGrp="1"/>
          </p:cNvSpPr>
          <p:nvPr>
            <p:ph type="body" idx="1"/>
          </p:nvPr>
        </p:nvSpPr>
        <p:spPr/>
        <p:txBody>
          <a:bodyPr rIns="228600"/>
          <a:lstStyle/>
          <a:p>
            <a:pPr>
              <a:spcBef>
                <a:spcPct val="35000"/>
              </a:spcBef>
            </a:pPr>
            <a:r>
              <a:rPr lang="en-US" altLang="en-US"/>
              <a:t>Steps to take to efficiently communicate with patients who are hard of hearing:</a:t>
            </a:r>
          </a:p>
          <a:p>
            <a:pPr lvl="1">
              <a:spcBef>
                <a:spcPct val="35000"/>
              </a:spcBef>
            </a:pPr>
            <a:r>
              <a:rPr lang="en-US" altLang="en-US"/>
              <a:t>Have paper and pen available.</a:t>
            </a:r>
          </a:p>
          <a:p>
            <a:pPr lvl="1">
              <a:spcBef>
                <a:spcPct val="35000"/>
              </a:spcBef>
            </a:pPr>
            <a:r>
              <a:rPr lang="en-US" altLang="en-US"/>
              <a:t>If the patient can read lips, face the patient and speak slowly and distinctly.</a:t>
            </a:r>
          </a:p>
          <a:p>
            <a:pPr lvl="1">
              <a:spcBef>
                <a:spcPct val="35000"/>
              </a:spcBef>
            </a:pPr>
            <a:r>
              <a:rPr lang="en-US" altLang="en-US"/>
              <a:t>Never shout.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t>Communicating With Hearing-Impaired Patients</a:t>
            </a:r>
            <a:r>
              <a:rPr lang="en-US" dirty="0">
                <a:solidFill>
                  <a:srgbClr val="C4161C"/>
                </a:solidFill>
              </a:rPr>
              <a:t> </a:t>
            </a:r>
            <a:r>
              <a:rPr lang="en-US" sz="2800" b="0" dirty="0" smtClean="0">
                <a:cs typeface="+mj-cs"/>
              </a:rPr>
              <a:t>(3 of 3)</a:t>
            </a:r>
          </a:p>
        </p:txBody>
      </p:sp>
      <p:sp>
        <p:nvSpPr>
          <p:cNvPr id="41987" name="Content Placeholder 2"/>
          <p:cNvSpPr>
            <a:spLocks noGrp="1"/>
          </p:cNvSpPr>
          <p:nvPr>
            <p:ph type="body" idx="1"/>
          </p:nvPr>
        </p:nvSpPr>
        <p:spPr>
          <a:xfrm>
            <a:off x="685800" y="3962400"/>
            <a:ext cx="8153400" cy="2667000"/>
          </a:xfrm>
        </p:spPr>
        <p:txBody>
          <a:bodyPr rIns="228600"/>
          <a:lstStyle/>
          <a:p>
            <a:pPr>
              <a:spcBef>
                <a:spcPct val="15000"/>
              </a:spcBef>
            </a:pPr>
            <a:r>
              <a:rPr lang="en-US" altLang="en-US"/>
              <a:t>Steps (cont</a:t>
            </a:r>
            <a:r>
              <a:rPr lang="ja-JP" altLang="en-US"/>
              <a:t>’</a:t>
            </a:r>
            <a:r>
              <a:rPr lang="en-US" altLang="ja-JP"/>
              <a:t>d):</a:t>
            </a:r>
          </a:p>
          <a:p>
            <a:pPr lvl="1">
              <a:spcBef>
                <a:spcPct val="15000"/>
              </a:spcBef>
            </a:pPr>
            <a:r>
              <a:rPr lang="en-US" altLang="en-US"/>
              <a:t>Listen carefully, ask short questions, and give short answers.</a:t>
            </a:r>
          </a:p>
          <a:p>
            <a:pPr lvl="1">
              <a:spcBef>
                <a:spcPct val="15000"/>
              </a:spcBef>
            </a:pPr>
            <a:r>
              <a:rPr lang="en-US" altLang="en-US"/>
              <a:t>Learn some simple sign language.</a:t>
            </a:r>
          </a:p>
          <a:p>
            <a:pPr lvl="2">
              <a:spcBef>
                <a:spcPct val="15000"/>
              </a:spcBef>
            </a:pPr>
            <a:r>
              <a:rPr lang="en-US" altLang="en-US" sz="2400"/>
              <a:t>Useful to know signs for </a:t>
            </a:r>
            <a:r>
              <a:rPr lang="ja-JP" altLang="en-US" sz="2400"/>
              <a:t>“</a:t>
            </a:r>
            <a:r>
              <a:rPr lang="en-US" altLang="ja-JP" sz="2400"/>
              <a:t>sick,</a:t>
            </a:r>
            <a:r>
              <a:rPr lang="ja-JP" altLang="en-US" sz="2400"/>
              <a:t>”</a:t>
            </a:r>
            <a:r>
              <a:rPr lang="en-US" altLang="ja-JP" sz="2400"/>
              <a:t> </a:t>
            </a:r>
            <a:r>
              <a:rPr lang="ja-JP" altLang="en-US" sz="2400"/>
              <a:t>“</a:t>
            </a:r>
            <a:r>
              <a:rPr lang="en-US" altLang="ja-JP" sz="2400"/>
              <a:t>hurt,</a:t>
            </a:r>
            <a:r>
              <a:rPr lang="ja-JP" altLang="en-US" sz="2400"/>
              <a:t>”</a:t>
            </a:r>
            <a:r>
              <a:rPr lang="en-US" altLang="ja-JP" sz="2400"/>
              <a:t> and </a:t>
            </a:r>
            <a:r>
              <a:rPr lang="ja-JP" altLang="en-US" sz="2400"/>
              <a:t>“</a:t>
            </a:r>
            <a:r>
              <a:rPr lang="en-US" altLang="ja-JP" sz="2400"/>
              <a:t>help</a:t>
            </a:r>
            <a:r>
              <a:rPr lang="ja-JP" altLang="en-US" sz="2400"/>
              <a:t>”</a:t>
            </a:r>
            <a:endParaRPr lang="en-US" altLang="en-US" sz="2700">
              <a:solidFill>
                <a:srgbClr val="000000"/>
              </a:solidFill>
            </a:endParaRPr>
          </a:p>
        </p:txBody>
      </p:sp>
      <p:pic>
        <p:nvPicPr>
          <p:cNvPr id="41988" name="Picture 7" descr="\\172.16.33.26\Art\OUTPUT\JB LEARNING\EMT_11E_ITK_PPT WORK\JPEG\Ch04\9781284080179_CH04_FIG0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0177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8"/>
          <p:cNvSpPr>
            <a:spLocks noChangeArrowheads="1"/>
          </p:cNvSpPr>
          <p:nvPr/>
        </p:nvSpPr>
        <p:spPr bwMode="auto">
          <a:xfrm>
            <a:off x="6464300" y="3581400"/>
            <a:ext cx="1978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a:t>
            </a:r>
          </a:p>
        </p:txBody>
      </p:sp>
      <p:sp>
        <p:nvSpPr>
          <p:cNvPr id="41990" name="Rectangle 9"/>
          <p:cNvSpPr>
            <a:spLocks noChangeArrowheads="1"/>
          </p:cNvSpPr>
          <p:nvPr/>
        </p:nvSpPr>
        <p:spPr bwMode="auto">
          <a:xfrm>
            <a:off x="3897313" y="3584575"/>
            <a:ext cx="1976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a:t>
            </a:r>
          </a:p>
        </p:txBody>
      </p:sp>
      <p:sp>
        <p:nvSpPr>
          <p:cNvPr id="41991" name="Rectangle 10"/>
          <p:cNvSpPr>
            <a:spLocks noChangeArrowheads="1"/>
          </p:cNvSpPr>
          <p:nvPr/>
        </p:nvSpPr>
        <p:spPr bwMode="auto">
          <a:xfrm>
            <a:off x="1066800" y="3546475"/>
            <a:ext cx="1830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a:t>
            </a:r>
          </a:p>
        </p:txBody>
      </p:sp>
      <p:pic>
        <p:nvPicPr>
          <p:cNvPr id="41992" name="Picture 5" descr="\\172.16.33.26\Art\OUTPUT\JB LEARNING\EMT_11E_ITK_PPT WORK\JPEG\Ch04\9781284080179_CH04_FIG0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447800"/>
            <a:ext cx="21367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descr="\\172.16.33.26\Art\OUTPUT\JB LEARNING\EMT_11E_ITK_PPT WORK\JPEG\Ch04\9781284080179_CH04_FIG0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447800"/>
            <a:ext cx="2266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defRPr/>
            </a:pPr>
            <a:r>
              <a:rPr lang="en-US" dirty="0" smtClean="0">
                <a:cs typeface="+mj-cs"/>
              </a:rPr>
              <a:t>Communicating With Visually Impaired Patients </a:t>
            </a:r>
            <a:r>
              <a:rPr lang="en-US" sz="2800" b="0" dirty="0" smtClean="0">
                <a:cs typeface="+mj-cs"/>
              </a:rPr>
              <a:t>(1 of 3)</a:t>
            </a:r>
          </a:p>
        </p:txBody>
      </p:sp>
      <p:sp>
        <p:nvSpPr>
          <p:cNvPr id="43011" name="Content Placeholder 2"/>
          <p:cNvSpPr>
            <a:spLocks noGrp="1"/>
          </p:cNvSpPr>
          <p:nvPr>
            <p:ph type="body" idx="1"/>
          </p:nvPr>
        </p:nvSpPr>
        <p:spPr/>
        <p:txBody>
          <a:bodyPr rIns="228600"/>
          <a:lstStyle/>
          <a:p>
            <a:pPr eaLnBrk="1" hangingPunct="1">
              <a:spcBef>
                <a:spcPct val="35000"/>
              </a:spcBef>
            </a:pPr>
            <a:r>
              <a:rPr lang="en-US" altLang="en-US"/>
              <a:t>Ask the patient if he or she can see at all.</a:t>
            </a:r>
          </a:p>
          <a:p>
            <a:pPr lvl="1" eaLnBrk="1" hangingPunct="1">
              <a:spcBef>
                <a:spcPct val="35000"/>
              </a:spcBef>
            </a:pPr>
            <a:r>
              <a:rPr lang="en-US" altLang="en-US"/>
              <a:t>Visually impaired patients are not necessarily completely blind.</a:t>
            </a:r>
          </a:p>
          <a:p>
            <a:pPr lvl="1" eaLnBrk="1" hangingPunct="1">
              <a:spcBef>
                <a:spcPct val="35000"/>
              </a:spcBef>
            </a:pPr>
            <a:r>
              <a:rPr lang="en-US" altLang="en-US"/>
              <a:t>Expect the patient to have normal intelligence.</a:t>
            </a:r>
          </a:p>
          <a:p>
            <a:pPr eaLnBrk="1" hangingPunct="1">
              <a:spcBef>
                <a:spcPct val="35000"/>
              </a:spcBef>
            </a:pPr>
            <a:r>
              <a:rPr lang="en-US" altLang="en-US"/>
              <a:t>Explain everything you are doing as you are doing it.</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lstStyle/>
          <a:p>
            <a:pPr eaLnBrk="1" hangingPunct="1">
              <a:lnSpc>
                <a:spcPct val="85000"/>
              </a:lnSpc>
            </a:pPr>
            <a:r>
              <a:rPr lang="en-US" altLang="en-US"/>
              <a:t>National EMS Education Standard Competencies </a:t>
            </a:r>
            <a:r>
              <a:rPr lang="en-US" altLang="en-US" sz="2800" b="0"/>
              <a:t>(3 of 5)</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a:t>EMS System Communication</a:t>
            </a:r>
          </a:p>
          <a:p>
            <a:pPr eaLnBrk="1" hangingPunct="1">
              <a:spcBef>
                <a:spcPct val="35000"/>
              </a:spcBef>
              <a:buFontTx/>
              <a:buNone/>
            </a:pPr>
            <a:r>
              <a:rPr lang="en-US" altLang="en-US"/>
              <a:t>Communication needed to </a:t>
            </a:r>
          </a:p>
          <a:p>
            <a:pPr lvl="1" eaLnBrk="1" hangingPunct="1">
              <a:spcBef>
                <a:spcPct val="35000"/>
              </a:spcBef>
            </a:pPr>
            <a:r>
              <a:rPr lang="en-US" altLang="en-US"/>
              <a:t>Call for resources</a:t>
            </a:r>
          </a:p>
          <a:p>
            <a:pPr lvl="1" eaLnBrk="1" hangingPunct="1">
              <a:spcBef>
                <a:spcPct val="35000"/>
              </a:spcBef>
            </a:pPr>
            <a:r>
              <a:rPr lang="en-US" altLang="en-US"/>
              <a:t>Transfer care of the patient</a:t>
            </a:r>
          </a:p>
          <a:p>
            <a:pPr lvl="1" eaLnBrk="1" hangingPunct="1">
              <a:spcBef>
                <a:spcPct val="35000"/>
              </a:spcBef>
            </a:pPr>
            <a:r>
              <a:rPr lang="en-US" altLang="en-US"/>
              <a:t>Interact within the team structure</a:t>
            </a:r>
          </a:p>
          <a:p>
            <a:pPr lvl="1" eaLnBrk="1" hangingPunct="1">
              <a:spcBef>
                <a:spcPct val="35000"/>
              </a:spcBef>
            </a:pPr>
            <a:r>
              <a:rPr lang="en-US" altLang="en-US"/>
              <a:t>EMS communication system</a:t>
            </a:r>
          </a:p>
          <a:p>
            <a:pPr lvl="1" eaLnBrk="1" hangingPunct="1">
              <a:spcBef>
                <a:spcPct val="35000"/>
              </a:spcBef>
            </a:pPr>
            <a:r>
              <a:rPr lang="en-US" altLang="en-US"/>
              <a:t>Communication with other health care professionals</a:t>
            </a:r>
          </a:p>
          <a:p>
            <a:pPr lvl="1" eaLnBrk="1" hangingPunct="1">
              <a:spcBef>
                <a:spcPct val="35000"/>
              </a:spcBef>
            </a:pPr>
            <a:r>
              <a:rPr lang="en-US" altLang="en-US"/>
              <a:t>Team communication and dynamics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smtClean="0">
                <a:cs typeface="+mj-cs"/>
              </a:rPr>
              <a:t>Communicating With Visually Impaired Patients </a:t>
            </a:r>
            <a:r>
              <a:rPr lang="en-US" sz="2800" b="0" dirty="0" smtClean="0">
                <a:cs typeface="+mj-cs"/>
              </a:rPr>
              <a:t>(2 of 3)</a:t>
            </a:r>
          </a:p>
        </p:txBody>
      </p:sp>
      <p:sp>
        <p:nvSpPr>
          <p:cNvPr id="44035" name="Content Placeholder 2"/>
          <p:cNvSpPr>
            <a:spLocks noGrp="1"/>
          </p:cNvSpPr>
          <p:nvPr>
            <p:ph type="body" idx="1"/>
          </p:nvPr>
        </p:nvSpPr>
        <p:spPr/>
        <p:txBody>
          <a:bodyPr rIns="228600"/>
          <a:lstStyle/>
          <a:p>
            <a:pPr>
              <a:spcBef>
                <a:spcPct val="35000"/>
              </a:spcBef>
            </a:pPr>
            <a:r>
              <a:rPr lang="en-US" altLang="en-US"/>
              <a:t>Stay in physical contact with the patient as you begin your care.</a:t>
            </a:r>
          </a:p>
          <a:p>
            <a:pPr>
              <a:spcBef>
                <a:spcPct val="35000"/>
              </a:spcBef>
            </a:pPr>
            <a:r>
              <a:rPr lang="en-US" altLang="en-US"/>
              <a:t>If the patient can walk to ambulance, place his or her hand on your arm.</a:t>
            </a:r>
          </a:p>
          <a:p>
            <a:pPr>
              <a:spcBef>
                <a:spcPct val="35000"/>
              </a:spcBef>
            </a:pPr>
            <a:r>
              <a:rPr lang="en-US" altLang="en-US"/>
              <a:t>Transport mobility aids such as a cane with the patient to the hospital.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smtClean="0">
                <a:cs typeface="+mj-cs"/>
              </a:rPr>
              <a:t>Communicating With Visually Impaired Patients </a:t>
            </a:r>
            <a:r>
              <a:rPr lang="en-US" sz="2800" b="0" dirty="0" smtClean="0">
                <a:cs typeface="+mj-cs"/>
              </a:rPr>
              <a:t>(3 of 3)</a:t>
            </a:r>
          </a:p>
        </p:txBody>
      </p:sp>
      <p:sp>
        <p:nvSpPr>
          <p:cNvPr id="45059" name="Content Placeholder 2"/>
          <p:cNvSpPr>
            <a:spLocks noGrp="1"/>
          </p:cNvSpPr>
          <p:nvPr>
            <p:ph type="body" idx="1"/>
          </p:nvPr>
        </p:nvSpPr>
        <p:spPr>
          <a:xfrm>
            <a:off x="3733800" y="1447800"/>
            <a:ext cx="4724400" cy="4800600"/>
          </a:xfrm>
        </p:spPr>
        <p:txBody>
          <a:bodyPr rIns="228600"/>
          <a:lstStyle/>
          <a:p>
            <a:pPr>
              <a:spcBef>
                <a:spcPct val="35000"/>
              </a:spcBef>
            </a:pPr>
            <a:r>
              <a:rPr lang="en-US" altLang="en-US"/>
              <a:t>Guide dogs</a:t>
            </a:r>
          </a:p>
          <a:p>
            <a:pPr lvl="1">
              <a:spcBef>
                <a:spcPct val="35000"/>
              </a:spcBef>
            </a:pPr>
            <a:r>
              <a:rPr lang="en-US" altLang="en-US"/>
              <a:t>Easily identified by special harnesses </a:t>
            </a:r>
          </a:p>
          <a:p>
            <a:pPr lvl="1">
              <a:spcBef>
                <a:spcPct val="35000"/>
              </a:spcBef>
            </a:pPr>
            <a:r>
              <a:rPr lang="en-US" altLang="en-US"/>
              <a:t>If possible, transport dog with patient</a:t>
            </a:r>
          </a:p>
          <a:p>
            <a:pPr lvl="2"/>
            <a:r>
              <a:rPr lang="en-US" altLang="en-US" sz="2400"/>
              <a:t>Alleviates stress for both patient and dog</a:t>
            </a:r>
          </a:p>
          <a:p>
            <a:pPr lvl="1">
              <a:spcBef>
                <a:spcPct val="35000"/>
              </a:spcBef>
            </a:pPr>
            <a:r>
              <a:rPr lang="en-US" altLang="en-US"/>
              <a:t>Otherwise, arrange for care of the dog</a:t>
            </a:r>
          </a:p>
        </p:txBody>
      </p:sp>
      <p:pic>
        <p:nvPicPr>
          <p:cNvPr id="45060" name="Picture 5" descr="\\172.16.33.26\Art\OUTPUT\JB LEARNING\EMT_11E_ITK_PPT WORK\JPEG\Ch04\9781284080179_CH04_FIG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26606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850900" y="5905500"/>
            <a:ext cx="2743200" cy="5334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Courtesy of the Guide Dog Foundation</a:t>
            </a:r>
            <a:br>
              <a:rPr lang="en-IN" sz="900" dirty="0">
                <a:solidFill>
                  <a:schemeClr val="bg1"/>
                </a:solidFill>
                <a:latin typeface="+mn-lt"/>
                <a:ea typeface="ヒラギノ角ゴ Pro W3" pitchFamily="1" charset="-128"/>
              </a:rPr>
            </a:br>
            <a:r>
              <a:rPr lang="en-IN" sz="900" dirty="0">
                <a:solidFill>
                  <a:schemeClr val="bg1"/>
                </a:solidFill>
                <a:latin typeface="+mn-lt"/>
                <a:ea typeface="ヒラギノ角ゴ Pro W3" pitchFamily="1" charset="-128"/>
              </a:rPr>
              <a:t>for the Blind. Photographed</a:t>
            </a:r>
            <a:br>
              <a:rPr lang="en-IN" sz="900" dirty="0">
                <a:solidFill>
                  <a:schemeClr val="bg1"/>
                </a:solidFill>
                <a:latin typeface="+mn-lt"/>
                <a:ea typeface="ヒラギノ角ゴ Pro W3" pitchFamily="1" charset="-128"/>
              </a:rPr>
            </a:br>
            <a:r>
              <a:rPr lang="en-IN" sz="900" dirty="0">
                <a:solidFill>
                  <a:schemeClr val="bg1"/>
                </a:solidFill>
                <a:latin typeface="+mn-lt"/>
                <a:ea typeface="ヒラギノ角ゴ Pro W3" pitchFamily="1" charset="-128"/>
              </a:rPr>
              <a:t>by Christopher Appoldt.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smtClean="0">
                <a:cs typeface="+mj-cs"/>
              </a:rPr>
              <a:t>Non-English-Speaking Patients </a:t>
            </a:r>
            <a:r>
              <a:rPr lang="en-US" sz="2800" b="0" dirty="0" smtClean="0"/>
              <a:t>(1 of 2)</a:t>
            </a:r>
            <a:endParaRPr lang="en-US" dirty="0" smtClean="0">
              <a:cs typeface="+mj-cs"/>
            </a:endParaRPr>
          </a:p>
        </p:txBody>
      </p:sp>
      <p:sp>
        <p:nvSpPr>
          <p:cNvPr id="46083" name="Content Placeholder 2"/>
          <p:cNvSpPr>
            <a:spLocks noGrp="1"/>
          </p:cNvSpPr>
          <p:nvPr>
            <p:ph type="body" idx="1"/>
          </p:nvPr>
        </p:nvSpPr>
        <p:spPr/>
        <p:txBody>
          <a:bodyPr rIns="228600"/>
          <a:lstStyle/>
          <a:p>
            <a:pPr>
              <a:spcBef>
                <a:spcPct val="35000"/>
              </a:spcBef>
            </a:pPr>
            <a:r>
              <a:rPr lang="en-US" altLang="en-US"/>
              <a:t>You must find a way to obtain a medical history.</a:t>
            </a:r>
          </a:p>
          <a:p>
            <a:pPr>
              <a:spcBef>
                <a:spcPct val="35000"/>
              </a:spcBef>
            </a:pPr>
            <a:r>
              <a:rPr lang="en-US" altLang="en-US"/>
              <a:t>Find out if the patient speaks some English.</a:t>
            </a:r>
          </a:p>
          <a:p>
            <a:pPr>
              <a:spcBef>
                <a:spcPct val="35000"/>
              </a:spcBef>
            </a:pPr>
            <a:r>
              <a:rPr lang="en-US" altLang="en-US"/>
              <a:t>Use short, simple questions.</a:t>
            </a:r>
          </a:p>
          <a:p>
            <a:pPr>
              <a:spcBef>
                <a:spcPct val="35000"/>
              </a:spcBef>
            </a:pPr>
            <a:r>
              <a:rPr lang="en-US" altLang="en-US"/>
              <a:t>Point to parts of the body.</a:t>
            </a:r>
          </a:p>
          <a:p>
            <a:pPr>
              <a:spcBef>
                <a:spcPct val="35000"/>
              </a:spcBef>
            </a:pPr>
            <a:r>
              <a:rPr lang="en-US" altLang="en-US"/>
              <a:t>Have a family member or friend interpret.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smtClean="0">
                <a:cs typeface="+mj-cs"/>
              </a:rPr>
              <a:t>Non-English-Speaking Patients </a:t>
            </a:r>
            <a:r>
              <a:rPr lang="en-US" sz="2800" b="0" dirty="0" smtClean="0"/>
              <a:t>(2 of 2)</a:t>
            </a:r>
            <a:endParaRPr lang="en-US" dirty="0" smtClean="0">
              <a:cs typeface="+mj-cs"/>
            </a:endParaRPr>
          </a:p>
        </p:txBody>
      </p:sp>
      <p:sp>
        <p:nvSpPr>
          <p:cNvPr id="47107" name="Content Placeholder 2"/>
          <p:cNvSpPr>
            <a:spLocks noGrp="1"/>
          </p:cNvSpPr>
          <p:nvPr>
            <p:ph type="body" idx="1"/>
          </p:nvPr>
        </p:nvSpPr>
        <p:spPr/>
        <p:txBody>
          <a:bodyPr rIns="228600"/>
          <a:lstStyle/>
          <a:p>
            <a:r>
              <a:rPr lang="en-US" altLang="en-US"/>
              <a:t>Consider learning some common phrases in another language that is used in your area. </a:t>
            </a:r>
          </a:p>
          <a:p>
            <a:pPr lvl="1"/>
            <a:r>
              <a:rPr lang="en-US" altLang="en-US"/>
              <a:t>Pocket cards that show the pronunciation of terms are available. </a:t>
            </a:r>
          </a:p>
          <a:p>
            <a:pPr lvl="1"/>
            <a:r>
              <a:rPr lang="en-US" altLang="en-US"/>
              <a:t>Use a smartphone app or website to help you translate.</a:t>
            </a:r>
          </a:p>
          <a:p>
            <a:r>
              <a:rPr lang="en-US" altLang="en-US"/>
              <a:t>Remember to request a translator at the hospital.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(1 of 3)</a:t>
            </a:r>
          </a:p>
        </p:txBody>
      </p:sp>
      <p:sp>
        <p:nvSpPr>
          <p:cNvPr id="48131" name="Content Placeholder 2"/>
          <p:cNvSpPr>
            <a:spLocks noGrp="1"/>
          </p:cNvSpPr>
          <p:nvPr>
            <p:ph type="body" idx="1"/>
          </p:nvPr>
        </p:nvSpPr>
        <p:spPr>
          <a:xfrm>
            <a:off x="685800" y="1447800"/>
            <a:ext cx="3962400" cy="4800600"/>
          </a:xfrm>
        </p:spPr>
        <p:txBody>
          <a:bodyPr rIns="228600"/>
          <a:lstStyle/>
          <a:p>
            <a:pPr>
              <a:spcBef>
                <a:spcPct val="35000"/>
              </a:spcBef>
            </a:pPr>
            <a:r>
              <a:rPr lang="en-US" altLang="en-US"/>
              <a:t>Your reporting responsibilities do not end when you arrive at the hospital.</a:t>
            </a:r>
          </a:p>
          <a:p>
            <a:pPr>
              <a:spcBef>
                <a:spcPct val="35000"/>
              </a:spcBef>
            </a:pPr>
            <a:r>
              <a:rPr lang="en-US" altLang="en-US"/>
              <a:t>Give an oral report to a hospital staff member who has at least your level of training.</a:t>
            </a:r>
          </a:p>
        </p:txBody>
      </p:sp>
      <p:pic>
        <p:nvPicPr>
          <p:cNvPr id="48132" name="Picture 5" descr="\\172.16.33.26\Art\OUTPUT\JB LEARNING\EMT_11E_ITK_PPT WORK\JPEG\Ch04\9781284080179_CH04_FIG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65300"/>
            <a:ext cx="40830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4"/>
          <p:cNvSpPr>
            <a:spLocks noChangeArrowheads="1"/>
          </p:cNvSpPr>
          <p:nvPr/>
        </p:nvSpPr>
        <p:spPr bwMode="auto">
          <a:xfrm>
            <a:off x="7078663" y="4762500"/>
            <a:ext cx="20653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(2 of 3)</a:t>
            </a:r>
          </a:p>
        </p:txBody>
      </p:sp>
      <p:sp>
        <p:nvSpPr>
          <p:cNvPr id="49155" name="Content Placeholder 2"/>
          <p:cNvSpPr>
            <a:spLocks noGrp="1"/>
          </p:cNvSpPr>
          <p:nvPr>
            <p:ph type="body" idx="1"/>
          </p:nvPr>
        </p:nvSpPr>
        <p:spPr/>
        <p:txBody>
          <a:bodyPr rIns="228600"/>
          <a:lstStyle/>
          <a:p>
            <a:pPr>
              <a:spcBef>
                <a:spcPct val="35000"/>
              </a:spcBef>
            </a:pPr>
            <a:r>
              <a:rPr lang="en-US" altLang="en-US"/>
              <a:t>Oral report components:</a:t>
            </a:r>
          </a:p>
          <a:p>
            <a:pPr lvl="1">
              <a:spcBef>
                <a:spcPct val="35000"/>
              </a:spcBef>
            </a:pPr>
            <a:r>
              <a:rPr lang="en-US" altLang="en-US"/>
              <a:t>Opening information</a:t>
            </a:r>
          </a:p>
          <a:p>
            <a:pPr lvl="2"/>
            <a:r>
              <a:rPr lang="en-US" altLang="en-US" sz="2400"/>
              <a:t>Name, chief complaint, illness</a:t>
            </a:r>
          </a:p>
          <a:p>
            <a:pPr lvl="1">
              <a:spcBef>
                <a:spcPct val="35000"/>
              </a:spcBef>
            </a:pPr>
            <a:r>
              <a:rPr lang="en-US" altLang="en-US"/>
              <a:t>Detailed information</a:t>
            </a:r>
          </a:p>
          <a:p>
            <a:pPr lvl="2"/>
            <a:r>
              <a:rPr lang="en-US" altLang="en-US" sz="2400"/>
              <a:t>Not provided during radio report</a:t>
            </a:r>
          </a:p>
          <a:p>
            <a:pPr lvl="1">
              <a:spcBef>
                <a:spcPct val="35000"/>
              </a:spcBef>
            </a:pPr>
            <a:r>
              <a:rPr lang="en-US" altLang="en-US"/>
              <a:t>Any important history</a:t>
            </a:r>
          </a:p>
          <a:p>
            <a:pPr lvl="2"/>
            <a:r>
              <a:rPr lang="en-US" altLang="en-US" sz="2400"/>
              <a:t>Not already provided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smtClean="0">
                <a:cs typeface="+mj-cs"/>
              </a:rPr>
              <a:t>Communicating With Other Health Care Professionals </a:t>
            </a:r>
            <a:r>
              <a:rPr lang="en-US" sz="2800" b="0" dirty="0" smtClean="0">
                <a:cs typeface="+mj-cs"/>
              </a:rPr>
              <a:t>(3 of 3)</a:t>
            </a:r>
          </a:p>
        </p:txBody>
      </p:sp>
      <p:sp>
        <p:nvSpPr>
          <p:cNvPr id="50179" name="Content Placeholder 2"/>
          <p:cNvSpPr>
            <a:spLocks noGrp="1"/>
          </p:cNvSpPr>
          <p:nvPr>
            <p:ph type="body" idx="1"/>
          </p:nvPr>
        </p:nvSpPr>
        <p:spPr/>
        <p:txBody>
          <a:bodyPr rIns="228600"/>
          <a:lstStyle/>
          <a:p>
            <a:pPr>
              <a:spcBef>
                <a:spcPct val="35000"/>
              </a:spcBef>
            </a:pPr>
            <a:r>
              <a:rPr lang="en-US" altLang="en-US"/>
              <a:t>Oral report components (cont</a:t>
            </a:r>
            <a:r>
              <a:rPr lang="ja-JP" altLang="en-US"/>
              <a:t>’</a:t>
            </a:r>
            <a:r>
              <a:rPr lang="en-US" altLang="ja-JP"/>
              <a:t>d):</a:t>
            </a:r>
          </a:p>
          <a:p>
            <a:pPr lvl="1">
              <a:spcBef>
                <a:spcPct val="35000"/>
              </a:spcBef>
            </a:pPr>
            <a:r>
              <a:rPr lang="en-US" altLang="en-US"/>
              <a:t>Patient</a:t>
            </a:r>
            <a:r>
              <a:rPr lang="ja-JP" altLang="en-US"/>
              <a:t>’</a:t>
            </a:r>
            <a:r>
              <a:rPr lang="en-US" altLang="ja-JP"/>
              <a:t>s response to treatment given en route</a:t>
            </a:r>
          </a:p>
          <a:p>
            <a:pPr lvl="1">
              <a:spcBef>
                <a:spcPct val="35000"/>
              </a:spcBef>
            </a:pPr>
            <a:r>
              <a:rPr lang="en-US" altLang="en-US"/>
              <a:t>Vital signs</a:t>
            </a:r>
          </a:p>
          <a:p>
            <a:pPr lvl="1">
              <a:spcBef>
                <a:spcPct val="35000"/>
              </a:spcBef>
            </a:pPr>
            <a:r>
              <a:rPr lang="en-US" altLang="en-US"/>
              <a:t>Other information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85000"/>
              </a:lnSpc>
              <a:defRPr/>
            </a:pPr>
            <a:r>
              <a:rPr lang="en-US" dirty="0" smtClean="0">
                <a:cs typeface="+mj-cs"/>
              </a:rPr>
              <a:t>Written Communications and Documentation </a:t>
            </a:r>
            <a:r>
              <a:rPr lang="en-US" sz="2800" b="0" dirty="0" smtClean="0">
                <a:cs typeface="+mj-cs"/>
              </a:rPr>
              <a:t>(1 of 2)</a:t>
            </a:r>
          </a:p>
        </p:txBody>
      </p:sp>
      <p:sp>
        <p:nvSpPr>
          <p:cNvPr id="51203" name="Content Placeholder 2"/>
          <p:cNvSpPr>
            <a:spLocks noGrp="1"/>
          </p:cNvSpPr>
          <p:nvPr>
            <p:ph type="body" idx="1"/>
          </p:nvPr>
        </p:nvSpPr>
        <p:spPr/>
        <p:txBody>
          <a:bodyPr rIns="228600"/>
          <a:lstStyle/>
          <a:p>
            <a:pPr eaLnBrk="1" hangingPunct="1">
              <a:spcBef>
                <a:spcPct val="35000"/>
              </a:spcBef>
            </a:pPr>
            <a:r>
              <a:rPr lang="en-US" altLang="en-US"/>
              <a:t>Patient care report (PCR)</a:t>
            </a:r>
          </a:p>
          <a:p>
            <a:pPr lvl="1" eaLnBrk="1" hangingPunct="1">
              <a:spcBef>
                <a:spcPct val="35000"/>
              </a:spcBef>
            </a:pPr>
            <a:r>
              <a:rPr lang="en-US" altLang="en-US"/>
              <a:t>Also known as prehospital care report</a:t>
            </a:r>
          </a:p>
          <a:p>
            <a:pPr lvl="1" eaLnBrk="1" hangingPunct="1">
              <a:spcBef>
                <a:spcPct val="35000"/>
              </a:spcBef>
            </a:pPr>
            <a:r>
              <a:rPr lang="en-US" altLang="en-US"/>
              <a:t>Legal document</a:t>
            </a:r>
          </a:p>
          <a:p>
            <a:pPr lvl="1" eaLnBrk="1" hangingPunct="1">
              <a:spcBef>
                <a:spcPct val="35000"/>
              </a:spcBef>
            </a:pPr>
            <a:r>
              <a:rPr lang="en-US" altLang="en-US"/>
              <a:t>Records all care from dispatch to hospital arrival</a:t>
            </a:r>
          </a:p>
          <a:p>
            <a:pPr eaLnBrk="1" hangingPunct="1">
              <a:spcBef>
                <a:spcPct val="35000"/>
              </a:spcBef>
            </a:pPr>
            <a:r>
              <a:rPr lang="en-US" altLang="en-US"/>
              <a:t>There are two types of PCRs: written and electronic. </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defRPr/>
            </a:pPr>
            <a:r>
              <a:rPr lang="en-US" dirty="0" smtClean="0">
                <a:cs typeface="+mj-cs"/>
              </a:rPr>
              <a:t>Written Communications and Documentation </a:t>
            </a:r>
            <a:r>
              <a:rPr lang="en-US" sz="2800" b="0" dirty="0" smtClean="0">
                <a:cs typeface="+mj-cs"/>
              </a:rPr>
              <a:t>(2 of 2)</a:t>
            </a:r>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a:t>The PCR serves six functions:</a:t>
            </a:r>
          </a:p>
          <a:p>
            <a:pPr lvl="1" eaLnBrk="1" hangingPunct="1">
              <a:spcBef>
                <a:spcPct val="35000"/>
              </a:spcBef>
            </a:pPr>
            <a:r>
              <a:rPr lang="en-US" altLang="en-US"/>
              <a:t>Continuity of care </a:t>
            </a:r>
          </a:p>
          <a:p>
            <a:pPr lvl="1" eaLnBrk="1" hangingPunct="1">
              <a:spcBef>
                <a:spcPct val="35000"/>
              </a:spcBef>
            </a:pPr>
            <a:r>
              <a:rPr lang="en-US" altLang="en-US"/>
              <a:t>Legal documentation</a:t>
            </a:r>
          </a:p>
          <a:p>
            <a:pPr lvl="1" eaLnBrk="1" hangingPunct="1">
              <a:spcBef>
                <a:spcPct val="35000"/>
              </a:spcBef>
            </a:pPr>
            <a:r>
              <a:rPr lang="en-US" altLang="en-US"/>
              <a:t>Education</a:t>
            </a:r>
          </a:p>
          <a:p>
            <a:pPr lvl="1" eaLnBrk="1" hangingPunct="1">
              <a:spcBef>
                <a:spcPct val="35000"/>
              </a:spcBef>
            </a:pPr>
            <a:r>
              <a:rPr lang="en-US" altLang="en-US"/>
              <a:t>Administrative information</a:t>
            </a:r>
          </a:p>
          <a:p>
            <a:pPr lvl="1" eaLnBrk="1" hangingPunct="1">
              <a:spcBef>
                <a:spcPct val="35000"/>
              </a:spcBef>
            </a:pPr>
            <a:r>
              <a:rPr lang="en-US" altLang="en-US"/>
              <a:t>Essential research record</a:t>
            </a:r>
          </a:p>
          <a:p>
            <a:pPr lvl="1" eaLnBrk="1" hangingPunct="1">
              <a:spcBef>
                <a:spcPct val="35000"/>
              </a:spcBef>
            </a:pPr>
            <a:r>
              <a:rPr lang="en-US" altLang="en-US"/>
              <a:t>Evaluation and continuous quality improvement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smtClean="0">
                <a:cs typeface="+mj-cs"/>
              </a:rPr>
              <a:t>Patient Care Reports </a:t>
            </a:r>
            <a:r>
              <a:rPr lang="en-US" sz="2800" b="0" dirty="0" smtClean="0"/>
              <a:t>(1 </a:t>
            </a:r>
            <a:r>
              <a:rPr lang="en-US" sz="2800" b="0" dirty="0"/>
              <a:t>of </a:t>
            </a:r>
            <a:r>
              <a:rPr lang="en-US" sz="2800" b="0" dirty="0" smtClean="0"/>
              <a:t>2)</a:t>
            </a:r>
            <a:r>
              <a:rPr lang="en-US" dirty="0" smtClean="0">
                <a:cs typeface="+mj-cs"/>
              </a:rPr>
              <a:t> </a:t>
            </a:r>
          </a:p>
        </p:txBody>
      </p:sp>
      <p:sp>
        <p:nvSpPr>
          <p:cNvPr id="53251" name="Rectangle 3"/>
          <p:cNvSpPr>
            <a:spLocks noGrp="1" noChangeArrowheads="1"/>
          </p:cNvSpPr>
          <p:nvPr>
            <p:ph type="body" idx="1"/>
          </p:nvPr>
        </p:nvSpPr>
        <p:spPr/>
        <p:txBody>
          <a:bodyPr rIns="228600"/>
          <a:lstStyle/>
          <a:p>
            <a:pPr>
              <a:spcBef>
                <a:spcPct val="35000"/>
              </a:spcBef>
            </a:pPr>
            <a:r>
              <a:rPr lang="en-US" altLang="en-US"/>
              <a:t>Information collected on the PCR: </a:t>
            </a:r>
          </a:p>
          <a:p>
            <a:pPr lvl="1">
              <a:spcBef>
                <a:spcPct val="35000"/>
              </a:spcBef>
            </a:pPr>
            <a:r>
              <a:rPr lang="en-US" altLang="en-US"/>
              <a:t>Chief complaint </a:t>
            </a:r>
          </a:p>
          <a:p>
            <a:pPr lvl="1">
              <a:spcBef>
                <a:spcPct val="35000"/>
              </a:spcBef>
            </a:pPr>
            <a:r>
              <a:rPr lang="en-US" altLang="en-US"/>
              <a:t>Level of consciousness or mental status</a:t>
            </a:r>
          </a:p>
          <a:p>
            <a:pPr lvl="1">
              <a:spcBef>
                <a:spcPct val="35000"/>
              </a:spcBef>
            </a:pPr>
            <a:r>
              <a:rPr lang="en-US" altLang="en-US"/>
              <a:t>Vital signs </a:t>
            </a:r>
          </a:p>
          <a:p>
            <a:pPr lvl="1">
              <a:spcBef>
                <a:spcPct val="35000"/>
              </a:spcBef>
            </a:pPr>
            <a:r>
              <a:rPr lang="en-US" altLang="en-US"/>
              <a:t>Initial assessment </a:t>
            </a:r>
          </a:p>
          <a:p>
            <a:pPr lvl="1">
              <a:spcBef>
                <a:spcPct val="35000"/>
              </a:spcBef>
            </a:pPr>
            <a:r>
              <a:rPr lang="en-US" altLang="en-US"/>
              <a:t>Patient demographics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p:txBody>
          <a:bodyPr/>
          <a:lstStyle/>
          <a:p>
            <a:pPr eaLnBrk="1" hangingPunct="1">
              <a:lnSpc>
                <a:spcPct val="85000"/>
              </a:lnSpc>
            </a:pPr>
            <a:r>
              <a:rPr lang="en-US" altLang="en-US"/>
              <a:t>National EMS Education Standard Competencies </a:t>
            </a:r>
            <a:r>
              <a:rPr lang="en-US" altLang="en-US" sz="2800" b="0"/>
              <a:t>(4 of 5)</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a:t>Documentation</a:t>
            </a:r>
          </a:p>
          <a:p>
            <a:pPr lvl="1" eaLnBrk="1" hangingPunct="1">
              <a:spcBef>
                <a:spcPct val="35000"/>
              </a:spcBef>
            </a:pPr>
            <a:r>
              <a:rPr lang="en-US" altLang="en-US"/>
              <a:t>Recording patient findings</a:t>
            </a:r>
          </a:p>
          <a:p>
            <a:pPr lvl="1" eaLnBrk="1" hangingPunct="1">
              <a:spcBef>
                <a:spcPct val="35000"/>
              </a:spcBef>
            </a:pPr>
            <a:r>
              <a:rPr lang="en-US" altLang="en-US"/>
              <a:t>Principles of medical documentation and report writing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p:txBody>
          <a:bodyPr/>
          <a:lstStyle/>
          <a:p>
            <a:r>
              <a:rPr lang="en-US" altLang="en-US"/>
              <a:t>Administrative information gathered from a PCR includes the time that: </a:t>
            </a:r>
          </a:p>
          <a:p>
            <a:pPr lvl="1"/>
            <a:r>
              <a:rPr lang="en-US" altLang="en-US"/>
              <a:t> The incident was reported </a:t>
            </a:r>
          </a:p>
          <a:p>
            <a:pPr lvl="1"/>
            <a:r>
              <a:rPr lang="en-US" altLang="en-US"/>
              <a:t>The EMS unit was notified </a:t>
            </a:r>
          </a:p>
          <a:p>
            <a:pPr lvl="1"/>
            <a:r>
              <a:rPr lang="en-US" altLang="en-US"/>
              <a:t>The EMS unit arrived at the scene </a:t>
            </a:r>
          </a:p>
          <a:p>
            <a:pPr lvl="1"/>
            <a:r>
              <a:rPr lang="en-US" altLang="en-US"/>
              <a:t>The EMS unit left the scene </a:t>
            </a:r>
          </a:p>
          <a:p>
            <a:pPr lvl="1"/>
            <a:r>
              <a:rPr lang="en-US" altLang="en-US"/>
              <a:t>The EMS unit arrived at the receiving facility </a:t>
            </a:r>
          </a:p>
          <a:p>
            <a:pPr lvl="1"/>
            <a:r>
              <a:rPr lang="en-US" altLang="en-US"/>
              <a:t>Patient care was transferred </a:t>
            </a:r>
          </a:p>
        </p:txBody>
      </p:sp>
      <p:sp>
        <p:nvSpPr>
          <p:cNvPr id="5" name="Rectangle 2"/>
          <p:cNvSpPr>
            <a:spLocks noGrp="1" noChangeArrowheads="1"/>
          </p:cNvSpPr>
          <p:nvPr>
            <p:ph type="title"/>
          </p:nvPr>
        </p:nvSpPr>
        <p:spPr/>
        <p:txBody>
          <a:bodyPr/>
          <a:lstStyle/>
          <a:p>
            <a:pPr>
              <a:lnSpc>
                <a:spcPct val="85000"/>
              </a:lnSpc>
              <a:defRPr/>
            </a:pPr>
            <a:r>
              <a:rPr lang="en-US" dirty="0" smtClean="0">
                <a:cs typeface="+mj-cs"/>
              </a:rPr>
              <a:t>Patient Care Reports </a:t>
            </a:r>
            <a:r>
              <a:rPr lang="en-US" sz="2800" b="0" dirty="0" smtClean="0"/>
              <a:t>(2 </a:t>
            </a:r>
            <a:r>
              <a:rPr lang="en-US" sz="2800" b="0" dirty="0"/>
              <a:t>of </a:t>
            </a:r>
            <a:r>
              <a:rPr lang="en-US" sz="2800" b="0" dirty="0" smtClean="0"/>
              <a:t>2)</a:t>
            </a:r>
            <a:r>
              <a:rPr lang="en-US" dirty="0" smtClean="0">
                <a:cs typeface="+mj-cs"/>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defRPr/>
            </a:pPr>
            <a:r>
              <a:rPr lang="en-US" dirty="0" smtClean="0">
                <a:cs typeface="+mj-cs"/>
              </a:rPr>
              <a:t>Types of Forms</a:t>
            </a:r>
            <a:endParaRPr lang="en-US" sz="2800" b="0" dirty="0" smtClean="0">
              <a:cs typeface="+mj-cs"/>
            </a:endParaRPr>
          </a:p>
        </p:txBody>
      </p:sp>
      <p:sp>
        <p:nvSpPr>
          <p:cNvPr id="55299" name="Content Placeholder 2"/>
          <p:cNvSpPr>
            <a:spLocks noGrp="1"/>
          </p:cNvSpPr>
          <p:nvPr>
            <p:ph type="body" idx="1"/>
          </p:nvPr>
        </p:nvSpPr>
        <p:spPr>
          <a:xfrm>
            <a:off x="5105400" y="1447800"/>
            <a:ext cx="3886200" cy="4800600"/>
          </a:xfrm>
        </p:spPr>
        <p:txBody>
          <a:bodyPr rIns="228600"/>
          <a:lstStyle/>
          <a:p>
            <a:pPr eaLnBrk="1" hangingPunct="1">
              <a:spcBef>
                <a:spcPct val="35000"/>
              </a:spcBef>
            </a:pPr>
            <a:r>
              <a:rPr lang="en-US" altLang="en-US"/>
              <a:t>Traditional written form with:</a:t>
            </a:r>
          </a:p>
          <a:p>
            <a:pPr lvl="1" eaLnBrk="1" hangingPunct="1">
              <a:spcBef>
                <a:spcPct val="35000"/>
              </a:spcBef>
            </a:pPr>
            <a:r>
              <a:rPr lang="en-US" altLang="en-US"/>
              <a:t>Check boxes</a:t>
            </a:r>
          </a:p>
          <a:p>
            <a:pPr lvl="1" eaLnBrk="1" hangingPunct="1">
              <a:spcBef>
                <a:spcPct val="35000"/>
              </a:spcBef>
            </a:pPr>
            <a:r>
              <a:rPr lang="en-US" altLang="en-US"/>
              <a:t>Narrative section</a:t>
            </a:r>
          </a:p>
          <a:p>
            <a:pPr eaLnBrk="1" hangingPunct="1">
              <a:spcBef>
                <a:spcPct val="35000"/>
              </a:spcBef>
            </a:pPr>
            <a:r>
              <a:rPr lang="en-US" altLang="en-US"/>
              <a:t>Computerized version</a:t>
            </a:r>
          </a:p>
        </p:txBody>
      </p:sp>
      <p:pic>
        <p:nvPicPr>
          <p:cNvPr id="55300" name="Picture 5" descr="\\172.16.33.26\Art\OUTPUT\JB LEARNING\EMT_11E_ITK_PPT WORK\JPEG\Ch04\9781284090179_CH04_FIG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60538"/>
            <a:ext cx="47418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717800" y="4927600"/>
            <a:ext cx="23622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Courtesy of the Utah Department of Health.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smtClean="0"/>
              <a:t>Narrative Section </a:t>
            </a:r>
            <a:r>
              <a:rPr lang="en-US" dirty="0"/>
              <a:t>of the </a:t>
            </a:r>
            <a:r>
              <a:rPr lang="en-US" dirty="0" smtClean="0"/>
              <a:t>PCR</a:t>
            </a:r>
            <a:br>
              <a:rPr lang="en-US" dirty="0" smtClean="0"/>
            </a:br>
            <a:r>
              <a:rPr lang="en-US" sz="2800" b="0" dirty="0" smtClean="0"/>
              <a:t>(1 </a:t>
            </a:r>
            <a:r>
              <a:rPr lang="en-US" sz="2800" b="0" dirty="0"/>
              <a:t>of 2)</a:t>
            </a:r>
            <a:r>
              <a:rPr lang="en-US" dirty="0"/>
              <a:t> </a:t>
            </a:r>
            <a:r>
              <a:rPr lang="en-US" dirty="0" smtClean="0"/>
              <a:t>  </a:t>
            </a:r>
            <a:endParaRPr lang="en-US" sz="2800" b="0" dirty="0" smtClean="0">
              <a:cs typeface="+mj-cs"/>
            </a:endParaRPr>
          </a:p>
        </p:txBody>
      </p:sp>
      <p:sp>
        <p:nvSpPr>
          <p:cNvPr id="56323" name="Content Placeholder 2"/>
          <p:cNvSpPr>
            <a:spLocks noGrp="1"/>
          </p:cNvSpPr>
          <p:nvPr>
            <p:ph type="body" idx="1"/>
          </p:nvPr>
        </p:nvSpPr>
        <p:spPr/>
        <p:txBody>
          <a:bodyPr rIns="228600"/>
          <a:lstStyle/>
          <a:p>
            <a:pPr>
              <a:spcBef>
                <a:spcPct val="35000"/>
              </a:spcBef>
            </a:pPr>
            <a:r>
              <a:rPr lang="en-US" altLang="en-US"/>
              <a:t>Elements of the narrative section:</a:t>
            </a:r>
          </a:p>
          <a:p>
            <a:pPr lvl="1">
              <a:spcBef>
                <a:spcPct val="35000"/>
              </a:spcBef>
            </a:pPr>
            <a:r>
              <a:rPr lang="en-US" altLang="en-US"/>
              <a:t>Time of events</a:t>
            </a:r>
          </a:p>
          <a:p>
            <a:pPr lvl="1">
              <a:spcBef>
                <a:spcPct val="35000"/>
              </a:spcBef>
            </a:pPr>
            <a:r>
              <a:rPr lang="en-US" altLang="en-US"/>
              <a:t>Assessment findings</a:t>
            </a:r>
          </a:p>
          <a:p>
            <a:pPr lvl="1">
              <a:spcBef>
                <a:spcPct val="35000"/>
              </a:spcBef>
            </a:pPr>
            <a:r>
              <a:rPr lang="en-US" altLang="en-US"/>
              <a:t>Emergency medical care provided</a:t>
            </a:r>
          </a:p>
          <a:p>
            <a:pPr lvl="1">
              <a:spcBef>
                <a:spcPct val="35000"/>
              </a:spcBef>
            </a:pPr>
            <a:r>
              <a:rPr lang="en-US" altLang="en-US"/>
              <a:t>Changes in patient after treatment</a:t>
            </a:r>
          </a:p>
          <a:p>
            <a:pPr lvl="1">
              <a:spcBef>
                <a:spcPct val="35000"/>
              </a:spcBef>
            </a:pPr>
            <a:r>
              <a:rPr lang="en-US" altLang="en-US"/>
              <a:t>Observations at the scene</a:t>
            </a:r>
          </a:p>
          <a:p>
            <a:pPr lvl="1">
              <a:spcBef>
                <a:spcPct val="35000"/>
              </a:spcBef>
            </a:pPr>
            <a:r>
              <a:rPr lang="en-US" altLang="en-US"/>
              <a:t>Final patient disposition</a:t>
            </a:r>
          </a:p>
          <a:p>
            <a:pPr lvl="1">
              <a:spcBef>
                <a:spcPct val="35000"/>
              </a:spcBef>
            </a:pPr>
            <a:r>
              <a:rPr lang="en-US" altLang="en-US"/>
              <a:t>Refusal of care</a:t>
            </a:r>
          </a:p>
          <a:p>
            <a:pPr lvl="1">
              <a:spcBef>
                <a:spcPct val="35000"/>
              </a:spcBef>
            </a:pPr>
            <a:r>
              <a:rPr lang="en-US" altLang="en-US"/>
              <a:t>Staff person who continued care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smtClean="0"/>
              <a:t>Narrative Section </a:t>
            </a:r>
            <a:r>
              <a:rPr lang="en-US" dirty="0"/>
              <a:t>of the </a:t>
            </a:r>
            <a:r>
              <a:rPr lang="en-US" dirty="0" smtClean="0"/>
              <a:t>PCR</a:t>
            </a:r>
            <a:br>
              <a:rPr lang="en-US" dirty="0" smtClean="0"/>
            </a:br>
            <a:r>
              <a:rPr lang="en-US" sz="2800" b="0" dirty="0" smtClean="0"/>
              <a:t>(2 </a:t>
            </a:r>
            <a:r>
              <a:rPr lang="en-US" sz="2800" b="0" dirty="0"/>
              <a:t>of 2)</a:t>
            </a:r>
            <a:r>
              <a:rPr lang="en-US" dirty="0"/>
              <a:t> </a:t>
            </a:r>
            <a:r>
              <a:rPr lang="en-US" dirty="0" smtClean="0"/>
              <a:t>  </a:t>
            </a:r>
            <a:endParaRPr lang="en-US" sz="2800" b="0" dirty="0" smtClean="0">
              <a:cs typeface="+mj-cs"/>
            </a:endParaRPr>
          </a:p>
        </p:txBody>
      </p:sp>
      <p:sp>
        <p:nvSpPr>
          <p:cNvPr id="57347" name="Content Placeholder 2"/>
          <p:cNvSpPr>
            <a:spLocks noGrp="1"/>
          </p:cNvSpPr>
          <p:nvPr>
            <p:ph type="body" idx="1"/>
          </p:nvPr>
        </p:nvSpPr>
        <p:spPr/>
        <p:txBody>
          <a:bodyPr rIns="228600"/>
          <a:lstStyle/>
          <a:p>
            <a:r>
              <a:rPr lang="en-US" altLang="en-US"/>
              <a:t>Include significant negative findings and important observations about the scene. </a:t>
            </a:r>
          </a:p>
          <a:p>
            <a:r>
              <a:rPr lang="en-US" altLang="en-US"/>
              <a:t>Do not make any judgments about the patient’s condition. </a:t>
            </a:r>
          </a:p>
          <a:p>
            <a:r>
              <a:rPr lang="en-US" altLang="en-US"/>
              <a:t>Avoid radio codes and use only standard abbreviations.</a:t>
            </a:r>
          </a:p>
          <a:p>
            <a:r>
              <a:rPr lang="en-US" altLang="en-US"/>
              <a:t>Remember that the report itself is considered a confidential document.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lnSpc>
                <a:spcPct val="85000"/>
              </a:lnSpc>
              <a:defRPr/>
            </a:pPr>
            <a:r>
              <a:rPr lang="en-US" dirty="0" smtClean="0">
                <a:cs typeface="+mj-cs"/>
              </a:rPr>
              <a:t>Reporting Errors </a:t>
            </a:r>
            <a:r>
              <a:rPr lang="en-US" sz="2800" b="0" dirty="0" smtClean="0"/>
              <a:t>(</a:t>
            </a:r>
            <a:r>
              <a:rPr lang="en-US" sz="2800" b="0" dirty="0"/>
              <a:t>1 of 2)</a:t>
            </a:r>
            <a:r>
              <a:rPr lang="en-US" dirty="0"/>
              <a:t> </a:t>
            </a:r>
            <a:r>
              <a:rPr lang="en-US" dirty="0" smtClean="0">
                <a:cs typeface="+mj-cs"/>
              </a:rPr>
              <a:t> </a:t>
            </a:r>
          </a:p>
        </p:txBody>
      </p:sp>
      <p:sp>
        <p:nvSpPr>
          <p:cNvPr id="58371" name="Content Placeholder 2"/>
          <p:cNvSpPr>
            <a:spLocks noGrp="1"/>
          </p:cNvSpPr>
          <p:nvPr>
            <p:ph type="body" idx="1"/>
          </p:nvPr>
        </p:nvSpPr>
        <p:spPr>
          <a:xfrm>
            <a:off x="228600" y="1447800"/>
            <a:ext cx="4724400" cy="4495800"/>
          </a:xfrm>
        </p:spPr>
        <p:txBody>
          <a:bodyPr rIns="228600"/>
          <a:lstStyle/>
          <a:p>
            <a:pPr eaLnBrk="1" hangingPunct="1">
              <a:spcBef>
                <a:spcPct val="35000"/>
              </a:spcBef>
            </a:pPr>
            <a:r>
              <a:rPr lang="en-US" altLang="en-US"/>
              <a:t>If you leave something out or record it incorrectly, do not try to cover it up.</a:t>
            </a:r>
          </a:p>
          <a:p>
            <a:pPr eaLnBrk="1" hangingPunct="1">
              <a:spcBef>
                <a:spcPct val="35000"/>
              </a:spcBef>
            </a:pPr>
            <a:r>
              <a:rPr lang="en-US" altLang="en-US"/>
              <a:t>Falsification:</a:t>
            </a:r>
          </a:p>
          <a:p>
            <a:pPr lvl="1" eaLnBrk="1" hangingPunct="1">
              <a:spcBef>
                <a:spcPct val="35000"/>
              </a:spcBef>
            </a:pPr>
            <a:r>
              <a:rPr lang="en-US" altLang="en-US"/>
              <a:t>Results in poor patient care</a:t>
            </a:r>
          </a:p>
          <a:p>
            <a:pPr lvl="1" eaLnBrk="1" hangingPunct="1">
              <a:spcBef>
                <a:spcPct val="35000"/>
              </a:spcBef>
            </a:pPr>
            <a:r>
              <a:rPr lang="en-US" altLang="en-US"/>
              <a:t>May result in suspension and/or legal action</a:t>
            </a:r>
          </a:p>
        </p:txBody>
      </p:sp>
      <p:pic>
        <p:nvPicPr>
          <p:cNvPr id="58372" name="Picture 5" descr="\\172.16.33.26\Art\OUTPUT\JB LEARNING\EMT_11E_ITK_PPT WORK\JPEG\Ch04\9781284080179_CH04_FIG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933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4"/>
          <p:cNvSpPr>
            <a:spLocks noChangeArrowheads="1"/>
          </p:cNvSpPr>
          <p:nvPr/>
        </p:nvSpPr>
        <p:spPr bwMode="auto">
          <a:xfrm>
            <a:off x="7331075" y="5041900"/>
            <a:ext cx="1689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Reporting Errors </a:t>
            </a:r>
            <a:r>
              <a:rPr lang="en-US" altLang="en-US" sz="2800" b="0"/>
              <a:t>(2 of 2)</a:t>
            </a:r>
            <a:r>
              <a:rPr lang="en-US" altLang="en-US"/>
              <a:t> </a:t>
            </a:r>
          </a:p>
        </p:txBody>
      </p:sp>
      <p:sp>
        <p:nvSpPr>
          <p:cNvPr id="59395" name="Content Placeholder 2"/>
          <p:cNvSpPr>
            <a:spLocks noGrp="1"/>
          </p:cNvSpPr>
          <p:nvPr>
            <p:ph idx="1"/>
          </p:nvPr>
        </p:nvSpPr>
        <p:spPr/>
        <p:txBody>
          <a:bodyPr/>
          <a:lstStyle/>
          <a:p>
            <a:r>
              <a:rPr lang="en-US" altLang="en-US"/>
              <a:t>If you discover an error as you are writing your report, draw a single horizontal line through the error, initial it, and write the correct information next to it.</a:t>
            </a:r>
          </a:p>
          <a:p>
            <a:pPr lvl="1"/>
            <a:r>
              <a:rPr lang="en-US" altLang="en-US"/>
              <a:t>Do not try to erase or cover the error with correction fluid. </a:t>
            </a:r>
          </a:p>
          <a:p>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lnSpc>
                <a:spcPct val="85000"/>
              </a:lnSpc>
              <a:defRPr/>
            </a:pPr>
            <a:r>
              <a:rPr lang="en-US" dirty="0" smtClean="0">
                <a:cs typeface="+mj-cs"/>
              </a:rPr>
              <a:t>Documenting Refusal of Care</a:t>
            </a:r>
          </a:p>
        </p:txBody>
      </p:sp>
      <p:sp>
        <p:nvSpPr>
          <p:cNvPr id="60419" name="Content Placeholder 2"/>
          <p:cNvSpPr>
            <a:spLocks noGrp="1"/>
          </p:cNvSpPr>
          <p:nvPr>
            <p:ph type="body" idx="1"/>
          </p:nvPr>
        </p:nvSpPr>
        <p:spPr/>
        <p:txBody>
          <a:bodyPr rIns="228600"/>
          <a:lstStyle/>
          <a:p>
            <a:pPr eaLnBrk="1" hangingPunct="1">
              <a:spcBef>
                <a:spcPct val="35000"/>
              </a:spcBef>
            </a:pPr>
            <a:r>
              <a:rPr lang="en-US" altLang="en-US"/>
              <a:t>A common source of lawsuits.</a:t>
            </a:r>
          </a:p>
          <a:p>
            <a:pPr lvl="1" eaLnBrk="1" hangingPunct="1">
              <a:spcBef>
                <a:spcPct val="35000"/>
              </a:spcBef>
            </a:pPr>
            <a:r>
              <a:rPr lang="en-US" altLang="en-US"/>
              <a:t>Thorough documentation is crucial.</a:t>
            </a:r>
          </a:p>
          <a:p>
            <a:pPr eaLnBrk="1" hangingPunct="1">
              <a:spcBef>
                <a:spcPct val="35000"/>
              </a:spcBef>
            </a:pPr>
            <a:r>
              <a:rPr lang="en-US" altLang="en-US"/>
              <a:t>Document any assessment findings and emergency medical care given.</a:t>
            </a:r>
          </a:p>
          <a:p>
            <a:pPr eaLnBrk="1" hangingPunct="1">
              <a:spcBef>
                <a:spcPct val="35000"/>
              </a:spcBef>
            </a:pPr>
            <a:r>
              <a:rPr lang="en-US" altLang="en-US"/>
              <a:t>Have patient sign a refusal of care form.</a:t>
            </a:r>
          </a:p>
          <a:p>
            <a:pPr lvl="1" eaLnBrk="1" hangingPunct="1">
              <a:spcBef>
                <a:spcPct val="35000"/>
              </a:spcBef>
            </a:pPr>
            <a:r>
              <a:rPr lang="en-US" altLang="en-US"/>
              <a:t>Have family member, police officer, or bystander also sign as witness.</a:t>
            </a:r>
          </a:p>
          <a:p>
            <a:pPr eaLnBrk="1" hangingPunct="1">
              <a:spcBef>
                <a:spcPct val="35000"/>
              </a:spcBef>
            </a:pPr>
            <a:r>
              <a:rPr lang="en-US" altLang="en-US"/>
              <a:t>Complete the PCR.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lnSpc>
                <a:spcPct val="85000"/>
              </a:lnSpc>
              <a:defRPr/>
            </a:pPr>
            <a:r>
              <a:rPr lang="en-US" dirty="0" smtClean="0">
                <a:cs typeface="+mj-cs"/>
              </a:rPr>
              <a:t>Special Reporting Situations</a:t>
            </a:r>
          </a:p>
        </p:txBody>
      </p:sp>
      <p:sp>
        <p:nvSpPr>
          <p:cNvPr id="61443" name="Content Placeholder 2"/>
          <p:cNvSpPr>
            <a:spLocks noGrp="1"/>
          </p:cNvSpPr>
          <p:nvPr>
            <p:ph type="body" idx="1"/>
          </p:nvPr>
        </p:nvSpPr>
        <p:spPr/>
        <p:txBody>
          <a:bodyPr rIns="228600"/>
          <a:lstStyle/>
          <a:p>
            <a:pPr eaLnBrk="1" hangingPunct="1">
              <a:spcBef>
                <a:spcPct val="35000"/>
              </a:spcBef>
            </a:pPr>
            <a:r>
              <a:rPr lang="en-US" altLang="en-US"/>
              <a:t>Depending on local requirements:</a:t>
            </a:r>
          </a:p>
          <a:p>
            <a:pPr lvl="1" eaLnBrk="1" hangingPunct="1">
              <a:spcBef>
                <a:spcPct val="35000"/>
              </a:spcBef>
            </a:pPr>
            <a:r>
              <a:rPr lang="en-US" altLang="en-US"/>
              <a:t>Gunshot wounds</a:t>
            </a:r>
          </a:p>
          <a:p>
            <a:pPr lvl="1" eaLnBrk="1" hangingPunct="1">
              <a:spcBef>
                <a:spcPct val="35000"/>
              </a:spcBef>
            </a:pPr>
            <a:r>
              <a:rPr lang="en-US" altLang="en-US"/>
              <a:t>Dog bites</a:t>
            </a:r>
          </a:p>
          <a:p>
            <a:pPr lvl="1" eaLnBrk="1" hangingPunct="1">
              <a:spcBef>
                <a:spcPct val="35000"/>
              </a:spcBef>
            </a:pPr>
            <a:r>
              <a:rPr lang="en-US" altLang="en-US"/>
              <a:t>Some infectious diseases</a:t>
            </a:r>
          </a:p>
          <a:p>
            <a:pPr lvl="1" eaLnBrk="1" hangingPunct="1">
              <a:spcBef>
                <a:spcPct val="35000"/>
              </a:spcBef>
            </a:pPr>
            <a:r>
              <a:rPr lang="en-US" altLang="en-US"/>
              <a:t>Suspected physical or sexual abuse</a:t>
            </a:r>
          </a:p>
          <a:p>
            <a:pPr lvl="1" eaLnBrk="1" hangingPunct="1">
              <a:spcBef>
                <a:spcPct val="35000"/>
              </a:spcBef>
            </a:pPr>
            <a:r>
              <a:rPr lang="en-US" altLang="en-US"/>
              <a:t>Multiple-casualty incident (MCI)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defRPr/>
            </a:pPr>
            <a:r>
              <a:rPr lang="en-US" dirty="0" smtClean="0">
                <a:cs typeface="+mj-cs"/>
              </a:rPr>
              <a:t>Communications Systems </a:t>
            </a:r>
            <a:br>
              <a:rPr lang="en-US" dirty="0" smtClean="0">
                <a:cs typeface="+mj-cs"/>
              </a:rPr>
            </a:br>
            <a:r>
              <a:rPr lang="en-US" dirty="0" smtClean="0">
                <a:cs typeface="+mj-cs"/>
              </a:rPr>
              <a:t>and Equipment</a:t>
            </a:r>
          </a:p>
        </p:txBody>
      </p:sp>
      <p:sp>
        <p:nvSpPr>
          <p:cNvPr id="62467" name="Content Placeholder 2"/>
          <p:cNvSpPr>
            <a:spLocks noGrp="1"/>
          </p:cNvSpPr>
          <p:nvPr>
            <p:ph type="body" idx="1"/>
          </p:nvPr>
        </p:nvSpPr>
        <p:spPr/>
        <p:txBody>
          <a:bodyPr rIns="228600"/>
          <a:lstStyle/>
          <a:p>
            <a:pPr eaLnBrk="1" hangingPunct="1">
              <a:spcBef>
                <a:spcPct val="35000"/>
              </a:spcBef>
            </a:pPr>
            <a:r>
              <a:rPr lang="en-US" altLang="en-US"/>
              <a:t>Radio and telephone communications link you and your team with other members of the EMS, fire, and law enforcement communities. </a:t>
            </a:r>
          </a:p>
          <a:p>
            <a:pPr eaLnBrk="1" hangingPunct="1">
              <a:spcBef>
                <a:spcPct val="35000"/>
              </a:spcBef>
            </a:pPr>
            <a:r>
              <a:rPr lang="en-US" altLang="en-US"/>
              <a:t>Help the entire team work together more effectively </a:t>
            </a:r>
          </a:p>
          <a:p>
            <a:pPr eaLnBrk="1" hangingPunct="1">
              <a:spcBef>
                <a:spcPct val="35000"/>
              </a:spcBef>
            </a:pPr>
            <a:r>
              <a:rPr lang="en-US" altLang="en-US"/>
              <a:t>Provide an important layer of safety and protection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defRPr/>
            </a:pPr>
            <a:r>
              <a:rPr lang="en-US" dirty="0" smtClean="0">
                <a:cs typeface="+mj-cs"/>
              </a:rPr>
              <a:t>Base Station Radios</a:t>
            </a:r>
          </a:p>
        </p:txBody>
      </p:sp>
      <p:sp>
        <p:nvSpPr>
          <p:cNvPr id="63491" name="Content Placeholder 2"/>
          <p:cNvSpPr>
            <a:spLocks noGrp="1"/>
          </p:cNvSpPr>
          <p:nvPr>
            <p:ph type="body" idx="1"/>
          </p:nvPr>
        </p:nvSpPr>
        <p:spPr/>
        <p:txBody>
          <a:bodyPr rIns="228600"/>
          <a:lstStyle/>
          <a:p>
            <a:pPr eaLnBrk="1" hangingPunct="1">
              <a:spcBef>
                <a:spcPct val="35000"/>
              </a:spcBef>
            </a:pPr>
            <a:r>
              <a:rPr lang="en-US" altLang="en-US"/>
              <a:t>A base station contains a transmitter and a receiver in a fixed place.</a:t>
            </a:r>
          </a:p>
          <a:p>
            <a:pPr eaLnBrk="1" hangingPunct="1">
              <a:spcBef>
                <a:spcPct val="35000"/>
              </a:spcBef>
            </a:pPr>
            <a:r>
              <a:rPr lang="en-US" altLang="en-US"/>
              <a:t>Two-way radio consists of a transmitter and a receiver.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lstStyle/>
          <a:p>
            <a:pPr eaLnBrk="1" hangingPunct="1">
              <a:lnSpc>
                <a:spcPct val="85000"/>
              </a:lnSpc>
            </a:pPr>
            <a:r>
              <a:rPr lang="en-US" altLang="en-US"/>
              <a:t>National EMS Education Standard Competencies </a:t>
            </a:r>
            <a:r>
              <a:rPr lang="en-US" altLang="en-US" sz="2800" b="0"/>
              <a:t>(5 of 5)</a:t>
            </a:r>
          </a:p>
        </p:txBody>
      </p:sp>
      <p:sp>
        <p:nvSpPr>
          <p:cNvPr id="9219" name="Rectangle 3"/>
          <p:cNvSpPr>
            <a:spLocks noGrp="1" noChangeArrowheads="1"/>
          </p:cNvSpPr>
          <p:nvPr>
            <p:ph type="body" idx="1"/>
          </p:nvPr>
        </p:nvSpPr>
        <p:spPr/>
        <p:txBody>
          <a:bodyPr rIns="228600"/>
          <a:lstStyle/>
          <a:p>
            <a:pPr marL="0" indent="0" eaLnBrk="1" hangingPunct="1">
              <a:buFontTx/>
              <a:buNone/>
            </a:pPr>
            <a:r>
              <a:rPr lang="en-US" altLang="en-US" b="1"/>
              <a:t>Medical Terminology </a:t>
            </a:r>
          </a:p>
          <a:p>
            <a:pPr marL="0" indent="0" eaLnBrk="1" hangingPunct="1">
              <a:spcBef>
                <a:spcPct val="35000"/>
              </a:spcBef>
              <a:buFontTx/>
              <a:buNone/>
            </a:pPr>
            <a:r>
              <a:rPr lang="en-US" altLang="en-US"/>
              <a:t>Uses foundational anatomical and medical terms and abbreviations in written and oral communication with colleagues and other health care professionals </a:t>
            </a:r>
            <a:endParaRPr lang="en-US" altLang="en-US"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lnSpc>
                <a:spcPct val="85000"/>
              </a:lnSpc>
              <a:defRPr/>
            </a:pPr>
            <a:r>
              <a:rPr lang="en-US" dirty="0" smtClean="0">
                <a:cs typeface="+mj-cs"/>
              </a:rPr>
              <a:t>Mobile and Portable Radios </a:t>
            </a:r>
            <a:br>
              <a:rPr lang="en-US" dirty="0" smtClean="0">
                <a:cs typeface="+mj-cs"/>
              </a:rPr>
            </a:br>
            <a:r>
              <a:rPr lang="en-US" sz="2800" b="0" dirty="0" smtClean="0">
                <a:cs typeface="+mj-cs"/>
              </a:rPr>
              <a:t>(1 of 2)</a:t>
            </a:r>
          </a:p>
        </p:txBody>
      </p:sp>
      <p:sp>
        <p:nvSpPr>
          <p:cNvPr id="64515" name="Content Placeholder 2"/>
          <p:cNvSpPr>
            <a:spLocks noGrp="1"/>
          </p:cNvSpPr>
          <p:nvPr>
            <p:ph type="body" idx="1"/>
          </p:nvPr>
        </p:nvSpPr>
        <p:spPr>
          <a:xfrm>
            <a:off x="4800600" y="1447800"/>
            <a:ext cx="3886200" cy="4800600"/>
          </a:xfrm>
        </p:spPr>
        <p:txBody>
          <a:bodyPr rIns="228600"/>
          <a:lstStyle/>
          <a:p>
            <a:pPr eaLnBrk="1" hangingPunct="1">
              <a:lnSpc>
                <a:spcPct val="95000"/>
              </a:lnSpc>
              <a:spcBef>
                <a:spcPct val="35000"/>
              </a:spcBef>
            </a:pPr>
            <a:r>
              <a:rPr lang="en-US" altLang="en-US"/>
              <a:t>Mobile radio is installed in a vehicle.</a:t>
            </a:r>
          </a:p>
          <a:p>
            <a:pPr eaLnBrk="1" hangingPunct="1">
              <a:lnSpc>
                <a:spcPct val="95000"/>
              </a:lnSpc>
              <a:spcBef>
                <a:spcPct val="35000"/>
              </a:spcBef>
            </a:pPr>
            <a:r>
              <a:rPr lang="en-US" altLang="en-US"/>
              <a:t>Used to communicate with:</a:t>
            </a:r>
          </a:p>
          <a:p>
            <a:pPr lvl="1" eaLnBrk="1" hangingPunct="1">
              <a:lnSpc>
                <a:spcPct val="95000"/>
              </a:lnSpc>
              <a:spcBef>
                <a:spcPct val="35000"/>
              </a:spcBef>
            </a:pPr>
            <a:r>
              <a:rPr lang="en-US" altLang="en-US"/>
              <a:t>Dispatcher</a:t>
            </a:r>
          </a:p>
          <a:p>
            <a:pPr lvl="1" eaLnBrk="1" hangingPunct="1">
              <a:lnSpc>
                <a:spcPct val="95000"/>
              </a:lnSpc>
              <a:spcBef>
                <a:spcPct val="0"/>
              </a:spcBef>
            </a:pPr>
            <a:r>
              <a:rPr lang="en-US" altLang="en-US"/>
              <a:t>Medical control</a:t>
            </a:r>
          </a:p>
          <a:p>
            <a:pPr eaLnBrk="1" hangingPunct="1">
              <a:lnSpc>
                <a:spcPct val="95000"/>
              </a:lnSpc>
              <a:spcBef>
                <a:spcPct val="35000"/>
              </a:spcBef>
            </a:pPr>
            <a:r>
              <a:rPr lang="en-US" altLang="en-US"/>
              <a:t>Ambulances often have more than one.</a:t>
            </a:r>
          </a:p>
        </p:txBody>
      </p:sp>
      <p:pic>
        <p:nvPicPr>
          <p:cNvPr id="64516" name="Picture 5" descr="\\172.16.33.26\Art\OUTPUT\JB LEARNING\EMT_11E_ITK_PPT WORK\JPEG\Ch04\9781284080179_CH04_FI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8000"/>
            <a:ext cx="41529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p:cNvSpPr>
            <a:spLocks noChangeArrowheads="1"/>
          </p:cNvSpPr>
          <p:nvPr/>
        </p:nvSpPr>
        <p:spPr bwMode="auto">
          <a:xfrm>
            <a:off x="1892300" y="4851400"/>
            <a:ext cx="270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 Courtesy of MIEMSS.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smtClean="0">
                <a:cs typeface="+mj-cs"/>
              </a:rPr>
              <a:t>Mobile and Portable Radios </a:t>
            </a:r>
            <a:br>
              <a:rPr lang="en-US" dirty="0" smtClean="0">
                <a:cs typeface="+mj-cs"/>
              </a:rPr>
            </a:br>
            <a:r>
              <a:rPr lang="en-US" sz="2800" b="0" dirty="0" smtClean="0">
                <a:cs typeface="+mj-cs"/>
              </a:rPr>
              <a:t>(2 of 2)</a:t>
            </a:r>
          </a:p>
        </p:txBody>
      </p:sp>
      <p:sp>
        <p:nvSpPr>
          <p:cNvPr id="65539" name="Content Placeholder 2"/>
          <p:cNvSpPr>
            <a:spLocks noGrp="1"/>
          </p:cNvSpPr>
          <p:nvPr>
            <p:ph type="body" idx="1"/>
          </p:nvPr>
        </p:nvSpPr>
        <p:spPr/>
        <p:txBody>
          <a:bodyPr rIns="228600"/>
          <a:lstStyle/>
          <a:p>
            <a:pPr>
              <a:spcBef>
                <a:spcPct val="35000"/>
              </a:spcBef>
            </a:pPr>
            <a:r>
              <a:rPr lang="en-US" altLang="en-US"/>
              <a:t>Portable radios are hand-held devices.</a:t>
            </a:r>
          </a:p>
          <a:p>
            <a:pPr>
              <a:spcBef>
                <a:spcPct val="35000"/>
              </a:spcBef>
            </a:pPr>
            <a:r>
              <a:rPr lang="en-US" altLang="en-US"/>
              <a:t>Essential at the scene of an MCI</a:t>
            </a:r>
          </a:p>
          <a:p>
            <a:pPr>
              <a:spcBef>
                <a:spcPct val="35000"/>
              </a:spcBef>
            </a:pPr>
            <a:r>
              <a:rPr lang="en-US" altLang="en-US"/>
              <a:t>Helpful when away from the ambulance to communicate with:</a:t>
            </a:r>
          </a:p>
          <a:p>
            <a:pPr lvl="1">
              <a:spcBef>
                <a:spcPct val="35000"/>
              </a:spcBef>
            </a:pPr>
            <a:r>
              <a:rPr lang="en-US" altLang="en-US"/>
              <a:t>Dispatch</a:t>
            </a:r>
          </a:p>
          <a:p>
            <a:pPr lvl="1">
              <a:spcBef>
                <a:spcPct val="35000"/>
              </a:spcBef>
            </a:pPr>
            <a:r>
              <a:rPr lang="en-US" altLang="en-US"/>
              <a:t>Another unit</a:t>
            </a:r>
          </a:p>
          <a:p>
            <a:pPr lvl="1">
              <a:spcBef>
                <a:spcPct val="35000"/>
              </a:spcBef>
            </a:pPr>
            <a:r>
              <a:rPr lang="en-US" altLang="en-US"/>
              <a:t>Medical control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lnSpc>
                <a:spcPct val="85000"/>
              </a:lnSpc>
              <a:defRPr/>
            </a:pPr>
            <a:r>
              <a:rPr lang="en-US" dirty="0" smtClean="0">
                <a:cs typeface="+mj-cs"/>
              </a:rPr>
              <a:t>Repeater-Based Systems </a:t>
            </a:r>
            <a:r>
              <a:rPr lang="en-US" sz="2800" b="0" dirty="0" smtClean="0">
                <a:cs typeface="+mj-cs"/>
              </a:rPr>
              <a:t>(1 of 2)</a:t>
            </a:r>
          </a:p>
        </p:txBody>
      </p:sp>
      <p:sp>
        <p:nvSpPr>
          <p:cNvPr id="66563" name="Content Placeholder 2"/>
          <p:cNvSpPr>
            <a:spLocks noGrp="1"/>
          </p:cNvSpPr>
          <p:nvPr>
            <p:ph type="body" idx="1"/>
          </p:nvPr>
        </p:nvSpPr>
        <p:spPr/>
        <p:txBody>
          <a:bodyPr rIns="228600"/>
          <a:lstStyle/>
          <a:p>
            <a:pPr eaLnBrk="1" hangingPunct="1">
              <a:spcBef>
                <a:spcPct val="35000"/>
              </a:spcBef>
            </a:pPr>
            <a:r>
              <a:rPr lang="en-US" altLang="en-US"/>
              <a:t>A repeater is a special base station radio.</a:t>
            </a:r>
          </a:p>
          <a:p>
            <a:pPr lvl="1" eaLnBrk="1" hangingPunct="1">
              <a:spcBef>
                <a:spcPct val="35000"/>
              </a:spcBef>
            </a:pPr>
            <a:r>
              <a:rPr lang="en-US" altLang="en-US"/>
              <a:t>Receives messages and signals on one frequency</a:t>
            </a:r>
          </a:p>
          <a:p>
            <a:pPr lvl="1" eaLnBrk="1" hangingPunct="1">
              <a:spcBef>
                <a:spcPct val="35000"/>
              </a:spcBef>
            </a:pPr>
            <a:r>
              <a:rPr lang="en-US" altLang="en-US"/>
              <a:t>Automatically retransmits them on a second frequency</a:t>
            </a:r>
          </a:p>
          <a:p>
            <a:pPr lvl="1" eaLnBrk="1" hangingPunct="1">
              <a:spcBef>
                <a:spcPct val="35000"/>
              </a:spcBef>
            </a:pPr>
            <a:r>
              <a:rPr lang="en-US" altLang="en-US"/>
              <a:t>Allows two mobile or portable units that cannot reach each other directly to communicate using its greater power and antenna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457200" lvl="1" indent="0" eaLnBrk="1" hangingPunct="1">
              <a:spcBef>
                <a:spcPct val="35000"/>
              </a:spcBef>
              <a:buFontTx/>
              <a:buNone/>
              <a:defRPr/>
            </a:pPr>
            <a:endParaRPr lang="en-US" altLang="en-US" kern="0" dirty="0" smtClean="0"/>
          </a:p>
        </p:txBody>
      </p:sp>
      <p:sp>
        <p:nvSpPr>
          <p:cNvPr id="79874" name="Title 1"/>
          <p:cNvSpPr>
            <a:spLocks noGrp="1"/>
          </p:cNvSpPr>
          <p:nvPr>
            <p:ph type="title"/>
          </p:nvPr>
        </p:nvSpPr>
        <p:spPr/>
        <p:txBody>
          <a:bodyPr/>
          <a:lstStyle/>
          <a:p>
            <a:pPr>
              <a:lnSpc>
                <a:spcPct val="85000"/>
              </a:lnSpc>
              <a:defRPr/>
            </a:pPr>
            <a:r>
              <a:rPr lang="en-US" dirty="0" smtClean="0">
                <a:cs typeface="+mj-cs"/>
              </a:rPr>
              <a:t>Repeater-Based Systems </a:t>
            </a:r>
            <a:r>
              <a:rPr lang="en-US" sz="2800" b="0" dirty="0" smtClean="0">
                <a:cs typeface="+mj-cs"/>
              </a:rPr>
              <a:t>(2 of 2)</a:t>
            </a:r>
          </a:p>
        </p:txBody>
      </p:sp>
      <p:pic>
        <p:nvPicPr>
          <p:cNvPr id="67588" name="Picture 5" descr="\\172.16.33.26\Art\OUTPUT\JB LEARNING\EMT_11E_ITK_PPT WORK\JPEG\Ch04\9781284080179_CH04_FI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0863"/>
            <a:ext cx="795178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4"/>
          <p:cNvSpPr>
            <a:spLocks noChangeArrowheads="1"/>
          </p:cNvSpPr>
          <p:nvPr/>
        </p:nvSpPr>
        <p:spPr bwMode="auto">
          <a:xfrm>
            <a:off x="6937375" y="5181600"/>
            <a:ext cx="1724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lnSpc>
                <a:spcPct val="85000"/>
              </a:lnSpc>
              <a:defRPr/>
            </a:pPr>
            <a:r>
              <a:rPr lang="en-US" dirty="0" smtClean="0">
                <a:cs typeface="+mj-cs"/>
              </a:rPr>
              <a:t>Digital Equipment</a:t>
            </a:r>
          </a:p>
        </p:txBody>
      </p:sp>
      <p:sp>
        <p:nvSpPr>
          <p:cNvPr id="68611" name="Content Placeholder 2"/>
          <p:cNvSpPr>
            <a:spLocks noGrp="1"/>
          </p:cNvSpPr>
          <p:nvPr>
            <p:ph type="body" idx="1"/>
          </p:nvPr>
        </p:nvSpPr>
        <p:spPr/>
        <p:txBody>
          <a:bodyPr rIns="228600"/>
          <a:lstStyle/>
          <a:p>
            <a:pPr eaLnBrk="1" hangingPunct="1">
              <a:spcBef>
                <a:spcPct val="35000"/>
              </a:spcBef>
            </a:pPr>
            <a:r>
              <a:rPr lang="en-US" altLang="en-US"/>
              <a:t>Digital signals are a part of EMS communications. </a:t>
            </a:r>
          </a:p>
          <a:p>
            <a:pPr eaLnBrk="1" hangingPunct="1">
              <a:spcBef>
                <a:spcPct val="35000"/>
              </a:spcBef>
            </a:pPr>
            <a:r>
              <a:rPr lang="en-US" altLang="en-US"/>
              <a:t>Telemetry allows electronic signals to be converted into coded, audible signals. </a:t>
            </a:r>
          </a:p>
          <a:p>
            <a:pPr lvl="1" eaLnBrk="1" hangingPunct="1">
              <a:spcBef>
                <a:spcPct val="35000"/>
              </a:spcBef>
            </a:pPr>
            <a:r>
              <a:rPr lang="en-US" altLang="en-US"/>
              <a:t>Signals can be transmitted by radio or telephone to a receiver with a decoder at the hospital. </a:t>
            </a:r>
          </a:p>
          <a:p>
            <a:pPr lvl="1" eaLnBrk="1" hangingPunct="1">
              <a:spcBef>
                <a:spcPct val="35000"/>
              </a:spcBef>
            </a:pPr>
            <a:r>
              <a:rPr lang="en-US" altLang="en-US"/>
              <a:t>Data from cardiac monitors can be transmitted via Bluetooth-enabled mobile devices.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lnSpc>
                <a:spcPct val="85000"/>
              </a:lnSpc>
              <a:defRPr/>
            </a:pPr>
            <a:r>
              <a:rPr lang="en-US" dirty="0" smtClean="0">
                <a:cs typeface="+mj-cs"/>
              </a:rPr>
              <a:t>Cellular/Satellite Telephones</a:t>
            </a:r>
          </a:p>
        </p:txBody>
      </p:sp>
      <p:sp>
        <p:nvSpPr>
          <p:cNvPr id="69635" name="Content Placeholder 2"/>
          <p:cNvSpPr>
            <a:spLocks noGrp="1"/>
          </p:cNvSpPr>
          <p:nvPr>
            <p:ph type="body" idx="1"/>
          </p:nvPr>
        </p:nvSpPr>
        <p:spPr/>
        <p:txBody>
          <a:bodyPr rIns="228600"/>
          <a:lstStyle/>
          <a:p>
            <a:pPr eaLnBrk="1" hangingPunct="1">
              <a:spcBef>
                <a:spcPct val="35000"/>
              </a:spcBef>
            </a:pPr>
            <a:r>
              <a:rPr lang="en-US" altLang="en-US"/>
              <a:t>EMTs often communicate with receiving facilities by cellular telephone.</a:t>
            </a:r>
          </a:p>
          <a:p>
            <a:pPr lvl="1" eaLnBrk="1" hangingPunct="1">
              <a:spcBef>
                <a:spcPct val="35000"/>
              </a:spcBef>
            </a:pPr>
            <a:r>
              <a:rPr lang="en-US" altLang="en-US"/>
              <a:t>Simply low-power portable radios</a:t>
            </a:r>
          </a:p>
          <a:p>
            <a:pPr eaLnBrk="1" hangingPunct="1">
              <a:spcBef>
                <a:spcPct val="35000"/>
              </a:spcBef>
            </a:pPr>
            <a:r>
              <a:rPr lang="en-US" altLang="en-US"/>
              <a:t>Satellite phones (satphones) are another option.</a:t>
            </a:r>
          </a:p>
          <a:p>
            <a:pPr lvl="1" eaLnBrk="1" hangingPunct="1">
              <a:spcBef>
                <a:spcPct val="35000"/>
              </a:spcBef>
            </a:pPr>
            <a:r>
              <a:rPr lang="en-US" altLang="en-US"/>
              <a:t>Can be easily overheard on scanners</a:t>
            </a:r>
            <a:endParaRPr lang="en-US" altLang="en-US" sz="20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lnSpc>
                <a:spcPct val="85000"/>
              </a:lnSpc>
              <a:defRPr/>
            </a:pPr>
            <a:r>
              <a:rPr lang="en-US" dirty="0" smtClean="0">
                <a:cs typeface="+mj-cs"/>
              </a:rPr>
              <a:t>Other Communications Equipment </a:t>
            </a:r>
            <a:r>
              <a:rPr lang="en-US" sz="2800" b="0" dirty="0" smtClean="0">
                <a:cs typeface="+mj-cs"/>
              </a:rPr>
              <a:t>(1 of 2)</a:t>
            </a:r>
          </a:p>
        </p:txBody>
      </p:sp>
      <p:sp>
        <p:nvSpPr>
          <p:cNvPr id="70659" name="Content Placeholder 2"/>
          <p:cNvSpPr>
            <a:spLocks noGrp="1"/>
          </p:cNvSpPr>
          <p:nvPr>
            <p:ph type="body" idx="1"/>
          </p:nvPr>
        </p:nvSpPr>
        <p:spPr/>
        <p:txBody>
          <a:bodyPr rIns="228600"/>
          <a:lstStyle/>
          <a:p>
            <a:pPr eaLnBrk="1" hangingPunct="1">
              <a:spcBef>
                <a:spcPct val="35000"/>
              </a:spcBef>
            </a:pPr>
            <a:r>
              <a:rPr lang="en-US" altLang="en-US"/>
              <a:t>Ambulances usually have an external public address system.</a:t>
            </a:r>
          </a:p>
          <a:p>
            <a:pPr eaLnBrk="1" hangingPunct="1">
              <a:spcBef>
                <a:spcPct val="35000"/>
              </a:spcBef>
            </a:pPr>
            <a:r>
              <a:rPr lang="en-US" altLang="en-US"/>
              <a:t>EMS systems may use a variety of two-way radio hardware.</a:t>
            </a:r>
          </a:p>
          <a:p>
            <a:pPr lvl="1" eaLnBrk="1" hangingPunct="1">
              <a:spcBef>
                <a:spcPct val="35000"/>
              </a:spcBef>
            </a:pPr>
            <a:r>
              <a:rPr lang="en-US" altLang="en-US"/>
              <a:t>Simplex is push to talk, release to listen.</a:t>
            </a:r>
          </a:p>
          <a:p>
            <a:pPr lvl="1" eaLnBrk="1" hangingPunct="1">
              <a:spcBef>
                <a:spcPct val="35000"/>
              </a:spcBef>
            </a:pPr>
            <a:r>
              <a:rPr lang="en-US" altLang="en-US"/>
              <a:t>Duplex is simultaneous talk–listen. </a:t>
            </a:r>
          </a:p>
          <a:p>
            <a:pPr lvl="1" eaLnBrk="1" hangingPunct="1">
              <a:spcBef>
                <a:spcPct val="35000"/>
              </a:spcBef>
            </a:pPr>
            <a:r>
              <a:rPr lang="en-US" altLang="en-US"/>
              <a:t>Multiplex utilizes two or more frequencies </a:t>
            </a:r>
          </a:p>
          <a:p>
            <a:pPr eaLnBrk="1" hangingPunct="1">
              <a:spcBef>
                <a:spcPct val="35000"/>
              </a:spcBef>
            </a:pPr>
            <a:r>
              <a:rPr lang="en-US" altLang="en-US"/>
              <a:t>MED channels are reserved for EMS use.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defRPr/>
            </a:pPr>
            <a:r>
              <a:rPr lang="en-US" dirty="0" smtClean="0">
                <a:cs typeface="+mj-cs"/>
              </a:rPr>
              <a:t>Other Communications Equipment </a:t>
            </a:r>
            <a:r>
              <a:rPr lang="en-US" sz="2800" b="0" dirty="0" smtClean="0">
                <a:cs typeface="+mj-cs"/>
              </a:rPr>
              <a:t>(2 of 2)</a:t>
            </a:r>
          </a:p>
        </p:txBody>
      </p:sp>
      <p:sp>
        <p:nvSpPr>
          <p:cNvPr id="71683" name="Content Placeholder 2"/>
          <p:cNvSpPr>
            <a:spLocks noGrp="1"/>
          </p:cNvSpPr>
          <p:nvPr>
            <p:ph type="body" idx="1"/>
          </p:nvPr>
        </p:nvSpPr>
        <p:spPr/>
        <p:txBody>
          <a:bodyPr rIns="228600"/>
          <a:lstStyle/>
          <a:p>
            <a:pPr>
              <a:spcBef>
                <a:spcPct val="35000"/>
              </a:spcBef>
            </a:pPr>
            <a:r>
              <a:rPr lang="en-US" altLang="en-US"/>
              <a:t>Trunking systems use the latest technology to allow greater traffic.</a:t>
            </a:r>
          </a:p>
          <a:p>
            <a:pPr>
              <a:spcBef>
                <a:spcPct val="35000"/>
              </a:spcBef>
            </a:pPr>
            <a:r>
              <a:rPr lang="en-US" altLang="en-US"/>
              <a:t>An interoperable communications system allows all of the agencies involved to share valuable information in real time. </a:t>
            </a:r>
          </a:p>
          <a:p>
            <a:pPr>
              <a:spcBef>
                <a:spcPct val="35000"/>
              </a:spcBef>
            </a:pPr>
            <a:r>
              <a:rPr lang="en-US" altLang="en-US"/>
              <a:t>Mobile data terminals inside ambulance </a:t>
            </a:r>
          </a:p>
          <a:p>
            <a:pPr lvl="1">
              <a:spcBef>
                <a:spcPct val="35000"/>
              </a:spcBef>
            </a:pPr>
            <a:r>
              <a:rPr lang="en-US" altLang="en-US"/>
              <a:t>Receive data directly from dispatch center</a:t>
            </a:r>
          </a:p>
          <a:p>
            <a:pPr lvl="1">
              <a:spcBef>
                <a:spcPct val="35000"/>
              </a:spcBef>
            </a:pPr>
            <a:r>
              <a:rPr lang="en-US" altLang="en-US"/>
              <a:t>Allow for expanded communication capabilities (eg, maps)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lnSpc>
                <a:spcPct val="85000"/>
              </a:lnSpc>
              <a:defRPr/>
            </a:pPr>
            <a:r>
              <a:rPr lang="en-US" dirty="0" smtClean="0">
                <a:cs typeface="+mj-cs"/>
              </a:rPr>
              <a:t>Radio Communications</a:t>
            </a:r>
          </a:p>
        </p:txBody>
      </p:sp>
      <p:sp>
        <p:nvSpPr>
          <p:cNvPr id="72707" name="Content Placeholder 2"/>
          <p:cNvSpPr>
            <a:spLocks noGrp="1"/>
          </p:cNvSpPr>
          <p:nvPr>
            <p:ph type="body" idx="1"/>
          </p:nvPr>
        </p:nvSpPr>
        <p:spPr/>
        <p:txBody>
          <a:bodyPr rIns="228600"/>
          <a:lstStyle/>
          <a:p>
            <a:pPr eaLnBrk="1" hangingPunct="1">
              <a:spcBef>
                <a:spcPct val="35000"/>
              </a:spcBef>
            </a:pPr>
            <a:r>
              <a:rPr lang="en-US" altLang="en-US"/>
              <a:t>The Federal Communications Commission (FCC) regulates all radio operations in the United States </a:t>
            </a:r>
          </a:p>
          <a:p>
            <a:pPr lvl="1" eaLnBrk="1" hangingPunct="1">
              <a:spcBef>
                <a:spcPct val="35000"/>
              </a:spcBef>
            </a:pPr>
            <a:r>
              <a:rPr lang="en-US" altLang="en-US"/>
              <a:t>Allocates specific radio frequencies </a:t>
            </a:r>
          </a:p>
          <a:p>
            <a:pPr lvl="1" eaLnBrk="1" hangingPunct="1">
              <a:spcBef>
                <a:spcPct val="35000"/>
              </a:spcBef>
            </a:pPr>
            <a:r>
              <a:rPr lang="en-US" altLang="en-US"/>
              <a:t>Licenses call signs </a:t>
            </a:r>
          </a:p>
          <a:p>
            <a:pPr lvl="1" eaLnBrk="1" hangingPunct="1">
              <a:spcBef>
                <a:spcPct val="35000"/>
              </a:spcBef>
            </a:pPr>
            <a:r>
              <a:rPr lang="en-US" altLang="en-US"/>
              <a:t>Establishes licensing standards and operating specifications </a:t>
            </a:r>
          </a:p>
          <a:p>
            <a:pPr lvl="1" eaLnBrk="1" hangingPunct="1">
              <a:spcBef>
                <a:spcPct val="35000"/>
              </a:spcBef>
            </a:pPr>
            <a:r>
              <a:rPr lang="en-US" altLang="en-US"/>
              <a:t>Establishes limitations for transmitter output</a:t>
            </a:r>
          </a:p>
          <a:p>
            <a:pPr lvl="1" eaLnBrk="1" hangingPunct="1">
              <a:spcBef>
                <a:spcPct val="35000"/>
              </a:spcBef>
            </a:pPr>
            <a:r>
              <a:rPr lang="en-US" altLang="en-US"/>
              <a:t>Monitors radio operations </a:t>
            </a:r>
            <a:endParaRPr lang="en-US" altLang="en-US"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smtClean="0">
                <a:cs typeface="+mj-cs"/>
              </a:rPr>
              <a:t>Responding to the Scene </a:t>
            </a:r>
            <a:r>
              <a:rPr lang="en-US" sz="2800" b="0" dirty="0" smtClean="0">
                <a:cs typeface="+mj-cs"/>
              </a:rPr>
              <a:t>(1 of 3)</a:t>
            </a:r>
          </a:p>
        </p:txBody>
      </p:sp>
      <p:sp>
        <p:nvSpPr>
          <p:cNvPr id="73731" name="Content Placeholder 2"/>
          <p:cNvSpPr>
            <a:spLocks noGrp="1"/>
          </p:cNvSpPr>
          <p:nvPr>
            <p:ph type="body" idx="1"/>
          </p:nvPr>
        </p:nvSpPr>
        <p:spPr>
          <a:xfrm>
            <a:off x="685800" y="1447800"/>
            <a:ext cx="4495800" cy="4800600"/>
          </a:xfrm>
        </p:spPr>
        <p:txBody>
          <a:bodyPr rIns="228600"/>
          <a:lstStyle/>
          <a:p>
            <a:pPr eaLnBrk="1" hangingPunct="1">
              <a:spcBef>
                <a:spcPct val="35000"/>
              </a:spcBef>
            </a:pPr>
            <a:r>
              <a:rPr lang="en-US" altLang="en-US"/>
              <a:t>The dispatcher</a:t>
            </a:r>
          </a:p>
          <a:p>
            <a:pPr lvl="1" eaLnBrk="1" hangingPunct="1">
              <a:spcBef>
                <a:spcPct val="35000"/>
              </a:spcBef>
            </a:pPr>
            <a:r>
              <a:rPr lang="en-US" altLang="en-US"/>
              <a:t>Receives and determines the relative importance of the 911 call</a:t>
            </a:r>
          </a:p>
          <a:p>
            <a:pPr lvl="1" eaLnBrk="1" hangingPunct="1">
              <a:spcBef>
                <a:spcPct val="35000"/>
              </a:spcBef>
            </a:pPr>
            <a:r>
              <a:rPr lang="en-US" altLang="en-US"/>
              <a:t>Assigns appropriate EMS response unit(s)</a:t>
            </a:r>
          </a:p>
        </p:txBody>
      </p:sp>
      <p:pic>
        <p:nvPicPr>
          <p:cNvPr id="73732" name="Picture 5" descr="\\172.16.33.26\Art\OUTPUT\JB LEARNING\EMT_11E_ITK_PPT WORK\JPEG\Ch04\9781284080179_CH04_FI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78000"/>
            <a:ext cx="38750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p:cNvSpPr>
            <a:spLocks noChangeArrowheads="1"/>
          </p:cNvSpPr>
          <p:nvPr/>
        </p:nvSpPr>
        <p:spPr bwMode="auto">
          <a:xfrm>
            <a:off x="6188075" y="4851400"/>
            <a:ext cx="2701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 Courtesy of MIEMSS.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defRPr/>
            </a:pPr>
            <a:r>
              <a:rPr lang="en-US" dirty="0" smtClean="0">
                <a:cs typeface="+mj-cs"/>
              </a:rPr>
              <a:t>Introduction </a:t>
            </a:r>
            <a:r>
              <a:rPr lang="en-US" sz="2800" b="0" dirty="0" smtClean="0">
                <a:cs typeface="+mj-cs"/>
              </a:rPr>
              <a:t>(1 of 3)</a:t>
            </a: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a:t>Communication is the transmission of information to another person.</a:t>
            </a:r>
          </a:p>
          <a:p>
            <a:pPr lvl="1" eaLnBrk="1" hangingPunct="1">
              <a:spcBef>
                <a:spcPct val="35000"/>
              </a:spcBef>
            </a:pPr>
            <a:r>
              <a:rPr lang="en-US" altLang="en-US"/>
              <a:t>Verbal</a:t>
            </a:r>
          </a:p>
          <a:p>
            <a:pPr lvl="1" eaLnBrk="1" hangingPunct="1">
              <a:spcBef>
                <a:spcPct val="35000"/>
              </a:spcBef>
            </a:pPr>
            <a:r>
              <a:rPr lang="en-US" altLang="en-US"/>
              <a:t>Nonverbal (through body language)</a:t>
            </a:r>
          </a:p>
          <a:p>
            <a:pPr eaLnBrk="1" hangingPunct="1">
              <a:spcBef>
                <a:spcPct val="35000"/>
              </a:spcBef>
            </a:pPr>
            <a:r>
              <a:rPr lang="en-US" altLang="en-US"/>
              <a:t>Verbal communication skills are important for EMTs.</a:t>
            </a:r>
          </a:p>
          <a:p>
            <a:pPr lvl="1" eaLnBrk="1" hangingPunct="1">
              <a:spcBef>
                <a:spcPct val="35000"/>
              </a:spcBef>
            </a:pPr>
            <a:r>
              <a:rPr lang="en-US" altLang="en-US"/>
              <a:t>Enable you to gather critical information, coordinate with other responders, and interact with other health care professionals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lnSpc>
                <a:spcPct val="85000"/>
              </a:lnSpc>
              <a:defRPr/>
            </a:pPr>
            <a:r>
              <a:rPr lang="en-US" dirty="0" smtClean="0">
                <a:cs typeface="+mj-cs"/>
              </a:rPr>
              <a:t>Responding to the Scene </a:t>
            </a:r>
            <a:r>
              <a:rPr lang="en-US" sz="2800" b="0" dirty="0" smtClean="0">
                <a:cs typeface="+mj-cs"/>
              </a:rPr>
              <a:t>(2 of 3)</a:t>
            </a:r>
          </a:p>
        </p:txBody>
      </p:sp>
      <p:sp>
        <p:nvSpPr>
          <p:cNvPr id="74755" name="Content Placeholder 2"/>
          <p:cNvSpPr>
            <a:spLocks noGrp="1"/>
          </p:cNvSpPr>
          <p:nvPr>
            <p:ph type="body" idx="1"/>
          </p:nvPr>
        </p:nvSpPr>
        <p:spPr/>
        <p:txBody>
          <a:bodyPr rIns="228600"/>
          <a:lstStyle/>
          <a:p>
            <a:pPr eaLnBrk="1" hangingPunct="1">
              <a:spcBef>
                <a:spcPct val="35000"/>
              </a:spcBef>
            </a:pPr>
            <a:r>
              <a:rPr lang="en-US" altLang="en-US"/>
              <a:t>The dispatcher (cont’d)</a:t>
            </a:r>
          </a:p>
          <a:p>
            <a:pPr lvl="1"/>
            <a:r>
              <a:rPr lang="en-US" altLang="en-US"/>
              <a:t>Selects, dispatches, and directs the appropriate EMS response unit(s)</a:t>
            </a:r>
          </a:p>
          <a:p>
            <a:pPr lvl="1"/>
            <a:r>
              <a:rPr lang="en-US" altLang="en-US"/>
              <a:t>Coordinates with other public safety services</a:t>
            </a:r>
          </a:p>
          <a:p>
            <a:pPr lvl="1"/>
            <a:r>
              <a:rPr lang="en-US" altLang="en-US"/>
              <a:t>Provides emergency medical instructions to the telephone caller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lnSpc>
                <a:spcPct val="85000"/>
              </a:lnSpc>
              <a:defRPr/>
            </a:pPr>
            <a:r>
              <a:rPr lang="en-US" dirty="0"/>
              <a:t>Responding to the Scene </a:t>
            </a:r>
            <a:r>
              <a:rPr lang="en-US" sz="2800" b="0" dirty="0" smtClean="0"/>
              <a:t>(3 </a:t>
            </a:r>
            <a:r>
              <a:rPr lang="en-US" sz="2800" b="0" dirty="0"/>
              <a:t>of </a:t>
            </a:r>
            <a:r>
              <a:rPr lang="en-US" sz="2800" b="0" dirty="0" smtClean="0"/>
              <a:t>3)</a:t>
            </a:r>
            <a:endParaRPr lang="en-US" sz="2800" b="0" dirty="0" smtClean="0">
              <a:cs typeface="+mj-cs"/>
            </a:endParaRPr>
          </a:p>
        </p:txBody>
      </p:sp>
      <p:sp>
        <p:nvSpPr>
          <p:cNvPr id="75779" name="Content Placeholder 2"/>
          <p:cNvSpPr>
            <a:spLocks noGrp="1"/>
          </p:cNvSpPr>
          <p:nvPr>
            <p:ph type="body" idx="1"/>
          </p:nvPr>
        </p:nvSpPr>
        <p:spPr>
          <a:xfrm>
            <a:off x="4572000" y="1447800"/>
            <a:ext cx="3886200" cy="4800600"/>
          </a:xfrm>
        </p:spPr>
        <p:txBody>
          <a:bodyPr rIns="228600"/>
          <a:lstStyle/>
          <a:p>
            <a:pPr eaLnBrk="1" hangingPunct="1">
              <a:spcBef>
                <a:spcPct val="35000"/>
              </a:spcBef>
            </a:pPr>
            <a:r>
              <a:rPr lang="en-US" altLang="en-US"/>
              <a:t>EMTs report any problems that took place during a run to the dispatcher.</a:t>
            </a:r>
          </a:p>
          <a:p>
            <a:pPr eaLnBrk="1" hangingPunct="1">
              <a:spcBef>
                <a:spcPct val="35000"/>
              </a:spcBef>
            </a:pPr>
            <a:r>
              <a:rPr lang="en-US" altLang="en-US"/>
              <a:t>EMTs inform the dispatcher upon arrival at the scene. </a:t>
            </a:r>
          </a:p>
        </p:txBody>
      </p:sp>
      <p:pic>
        <p:nvPicPr>
          <p:cNvPr id="75780" name="Picture 5" descr="\\172.16.33.26\Art\OUTPUT\JB LEARNING\EMT_11E_ITK_PPT WORK\JPEG\Ch04\9781284080179_CH04_FI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14500"/>
            <a:ext cx="40290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4"/>
          <p:cNvSpPr>
            <a:spLocks noChangeArrowheads="1"/>
          </p:cNvSpPr>
          <p:nvPr/>
        </p:nvSpPr>
        <p:spPr bwMode="auto">
          <a:xfrm>
            <a:off x="1778000" y="55245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Jones &amp; Bartlett Publishers. Courtesy of MIEMSS.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Communicating With Medical Control and Hospitals </a:t>
            </a:r>
            <a:r>
              <a:rPr lang="en-US" altLang="en-US" sz="2800" b="0"/>
              <a:t>(1 of 2)</a:t>
            </a:r>
            <a:endParaRPr lang="en-US" altLang="en-US"/>
          </a:p>
        </p:txBody>
      </p:sp>
      <p:sp>
        <p:nvSpPr>
          <p:cNvPr id="76803" name="Content Placeholder 2"/>
          <p:cNvSpPr>
            <a:spLocks noGrp="1"/>
          </p:cNvSpPr>
          <p:nvPr>
            <p:ph idx="1"/>
          </p:nvPr>
        </p:nvSpPr>
        <p:spPr/>
        <p:txBody>
          <a:bodyPr/>
          <a:lstStyle/>
          <a:p>
            <a:r>
              <a:rPr lang="en-US" altLang="en-US"/>
              <a:t>The principal reason for radio communication is to facilitate communication between you and medical control. </a:t>
            </a:r>
          </a:p>
          <a:p>
            <a:r>
              <a:rPr lang="en-US" altLang="en-US"/>
              <a:t>Medical control may be located at the receiving hospital, at another facility, or sometimes even in another city or state. </a:t>
            </a:r>
          </a:p>
          <a:p>
            <a:endParaRPr lang="en-US"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a:t>Communicating With Medical Control and Hospitals </a:t>
            </a:r>
            <a:r>
              <a:rPr lang="en-US" altLang="en-US" sz="2800" b="0"/>
              <a:t>(2 of 2)</a:t>
            </a:r>
            <a:endParaRPr lang="en-US" altLang="en-US"/>
          </a:p>
        </p:txBody>
      </p:sp>
      <p:sp>
        <p:nvSpPr>
          <p:cNvPr id="77827" name="Content Placeholder 2"/>
          <p:cNvSpPr>
            <a:spLocks noGrp="1"/>
          </p:cNvSpPr>
          <p:nvPr>
            <p:ph idx="1"/>
          </p:nvPr>
        </p:nvSpPr>
        <p:spPr/>
        <p:txBody>
          <a:bodyPr/>
          <a:lstStyle/>
          <a:p>
            <a:r>
              <a:rPr lang="en-US" altLang="en-US"/>
              <a:t>Consulting with medical control serves several purposes: </a:t>
            </a:r>
          </a:p>
          <a:p>
            <a:pPr lvl="1"/>
            <a:r>
              <a:rPr lang="en-US" altLang="en-US"/>
              <a:t>Notifies the hospital of an incoming patient </a:t>
            </a:r>
          </a:p>
          <a:p>
            <a:pPr lvl="1"/>
            <a:r>
              <a:rPr lang="en-US" altLang="en-US"/>
              <a:t>Provides an opportunity to request advice or orders from medical control </a:t>
            </a:r>
          </a:p>
          <a:p>
            <a:pPr lvl="1"/>
            <a:r>
              <a:rPr lang="en-US" altLang="en-US"/>
              <a:t>Advises the hospital of special situations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Giving a Patient Report </a:t>
            </a:r>
            <a:r>
              <a:rPr lang="en-US" altLang="en-US" sz="2800"/>
              <a:t>(1 of 2) </a:t>
            </a:r>
          </a:p>
        </p:txBody>
      </p:sp>
      <p:sp>
        <p:nvSpPr>
          <p:cNvPr id="78851" name="Content Placeholder 2"/>
          <p:cNvSpPr>
            <a:spLocks noGrp="1"/>
          </p:cNvSpPr>
          <p:nvPr>
            <p:ph idx="1"/>
          </p:nvPr>
        </p:nvSpPr>
        <p:spPr/>
        <p:txBody>
          <a:bodyPr/>
          <a:lstStyle/>
          <a:p>
            <a:r>
              <a:rPr lang="en-US" altLang="en-US"/>
              <a:t>Follow the established format and include: </a:t>
            </a:r>
          </a:p>
          <a:p>
            <a:pPr lvl="1"/>
            <a:r>
              <a:rPr lang="en-US" altLang="en-US"/>
              <a:t>Your unit identification and level of services </a:t>
            </a:r>
          </a:p>
          <a:p>
            <a:pPr lvl="1"/>
            <a:r>
              <a:rPr lang="en-US" altLang="en-US"/>
              <a:t>The receiving hospital and your estimated time of arrival (ETA) </a:t>
            </a:r>
          </a:p>
          <a:p>
            <a:pPr lvl="1"/>
            <a:r>
              <a:rPr lang="en-US" altLang="en-US"/>
              <a:t>The patient’s age and gender </a:t>
            </a:r>
          </a:p>
          <a:p>
            <a:pPr lvl="1"/>
            <a:r>
              <a:rPr lang="en-US" altLang="en-US"/>
              <a:t>The patient’s chief complaint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a:t>Giving a Patient Report </a:t>
            </a:r>
            <a:r>
              <a:rPr lang="en-US" altLang="en-US" sz="2800"/>
              <a:t>(2 of 2)</a:t>
            </a:r>
            <a:r>
              <a:rPr lang="en-US" altLang="en-US"/>
              <a:t> </a:t>
            </a:r>
          </a:p>
        </p:txBody>
      </p:sp>
      <p:sp>
        <p:nvSpPr>
          <p:cNvPr id="79875" name="Content Placeholder 2"/>
          <p:cNvSpPr>
            <a:spLocks noGrp="1"/>
          </p:cNvSpPr>
          <p:nvPr>
            <p:ph idx="1"/>
          </p:nvPr>
        </p:nvSpPr>
        <p:spPr/>
        <p:txBody>
          <a:bodyPr/>
          <a:lstStyle/>
          <a:p>
            <a:r>
              <a:rPr lang="en-US" altLang="en-US"/>
              <a:t>Follow the established format and include (cont</a:t>
            </a:r>
            <a:r>
              <a:rPr lang="ja-JP" altLang="en-US"/>
              <a:t>’</a:t>
            </a:r>
            <a:r>
              <a:rPr lang="en-US" altLang="ja-JP"/>
              <a:t>d): </a:t>
            </a:r>
          </a:p>
          <a:p>
            <a:pPr lvl="1"/>
            <a:r>
              <a:rPr lang="en-US" altLang="en-US"/>
              <a:t>A brief history of the patient's problem</a:t>
            </a:r>
          </a:p>
          <a:p>
            <a:pPr lvl="1"/>
            <a:r>
              <a:rPr lang="en-US" altLang="en-US"/>
              <a:t>A brief report of physical findings </a:t>
            </a:r>
          </a:p>
          <a:p>
            <a:pPr lvl="1"/>
            <a:r>
              <a:rPr lang="en-US" altLang="en-US"/>
              <a:t>A brief summary of the care given </a:t>
            </a:r>
          </a:p>
          <a:p>
            <a:pPr lvl="1"/>
            <a:r>
              <a:rPr lang="en-US" altLang="en-US"/>
              <a:t>A brief description of the patient</a:t>
            </a:r>
            <a:r>
              <a:rPr lang="ja-JP" altLang="en-US"/>
              <a:t>’</a:t>
            </a:r>
            <a:r>
              <a:rPr lang="en-US" altLang="ja-JP"/>
              <a:t>s response to treatment</a:t>
            </a:r>
          </a:p>
          <a:p>
            <a:pPr lvl="1">
              <a:buFontTx/>
              <a:buNone/>
            </a:pPr>
            <a:endParaRPr lang="en-US"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The Role of Medical Control</a:t>
            </a:r>
            <a:br>
              <a:rPr lang="en-US" altLang="en-US"/>
            </a:br>
            <a:r>
              <a:rPr lang="en-US" altLang="en-US" sz="2800" b="0"/>
              <a:t>(1 of 2)</a:t>
            </a:r>
            <a:endParaRPr lang="en-US" altLang="en-US"/>
          </a:p>
        </p:txBody>
      </p:sp>
      <p:sp>
        <p:nvSpPr>
          <p:cNvPr id="3" name="Content Placeholder 2"/>
          <p:cNvSpPr>
            <a:spLocks noGrp="1"/>
          </p:cNvSpPr>
          <p:nvPr>
            <p:ph idx="1"/>
          </p:nvPr>
        </p:nvSpPr>
        <p:spPr/>
        <p:txBody>
          <a:bodyPr/>
          <a:lstStyle/>
          <a:p>
            <a:pPr>
              <a:defRPr/>
            </a:pPr>
            <a:r>
              <a:rPr lang="en-US" dirty="0"/>
              <a:t>Medical control is either off-line (indirect) or online (direct).</a:t>
            </a:r>
            <a:r>
              <a:rPr lang="en-US" dirty="0" smtClean="0"/>
              <a:t> </a:t>
            </a:r>
          </a:p>
          <a:p>
            <a:pPr>
              <a:defRPr/>
            </a:pPr>
            <a:r>
              <a:rPr lang="en-US" dirty="0" smtClean="0"/>
              <a:t>You </a:t>
            </a:r>
            <a:r>
              <a:rPr lang="en-US" dirty="0"/>
              <a:t>may need to call medical control for </a:t>
            </a:r>
            <a:r>
              <a:rPr lang="en-US" dirty="0" smtClean="0"/>
              <a:t>permission to:</a:t>
            </a:r>
          </a:p>
          <a:p>
            <a:pPr lvl="1">
              <a:defRPr/>
            </a:pPr>
            <a:r>
              <a:rPr lang="en-US" dirty="0" smtClean="0"/>
              <a:t>Administer </a:t>
            </a:r>
            <a:r>
              <a:rPr lang="en-US" dirty="0"/>
              <a:t>certain treatments</a:t>
            </a:r>
            <a:r>
              <a:rPr lang="en-US" dirty="0" smtClean="0"/>
              <a:t> </a:t>
            </a:r>
          </a:p>
          <a:p>
            <a:pPr lvl="1">
              <a:defRPr/>
            </a:pPr>
            <a:r>
              <a:rPr lang="en-US" dirty="0" smtClean="0"/>
              <a:t>Determine </a:t>
            </a:r>
            <a:r>
              <a:rPr lang="en-US" dirty="0"/>
              <a:t>the transport destination of patients</a:t>
            </a:r>
            <a:r>
              <a:rPr lang="en-US" dirty="0" smtClean="0"/>
              <a:t> </a:t>
            </a:r>
          </a:p>
          <a:p>
            <a:pPr lvl="1">
              <a:defRPr/>
            </a:pPr>
            <a:r>
              <a:rPr lang="en-US" dirty="0" smtClean="0"/>
              <a:t>Stop </a:t>
            </a:r>
            <a:r>
              <a:rPr lang="en-US" dirty="0"/>
              <a:t>treatment and/or not </a:t>
            </a:r>
            <a:r>
              <a:rPr lang="en-US" dirty="0" smtClean="0"/>
              <a:t>transport </a:t>
            </a:r>
            <a:r>
              <a:rPr lang="en-US" dirty="0"/>
              <a:t>a patient</a:t>
            </a:r>
            <a:r>
              <a:rPr lang="en-US" dirty="0" smtClean="0"/>
              <a:t> </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a:t>The Role of Medical Control</a:t>
            </a:r>
            <a:br>
              <a:rPr lang="en-US" altLang="en-US"/>
            </a:br>
            <a:r>
              <a:rPr lang="en-US" altLang="en-US" sz="2800" b="0"/>
              <a:t>(2 of 2)</a:t>
            </a:r>
            <a:endParaRPr lang="en-US" altLang="en-US"/>
          </a:p>
        </p:txBody>
      </p:sp>
      <p:sp>
        <p:nvSpPr>
          <p:cNvPr id="81923" name="Content Placeholder 2"/>
          <p:cNvSpPr>
            <a:spLocks noGrp="1"/>
          </p:cNvSpPr>
          <p:nvPr>
            <p:ph idx="1"/>
          </p:nvPr>
        </p:nvSpPr>
        <p:spPr/>
        <p:txBody>
          <a:bodyPr/>
          <a:lstStyle/>
          <a:p>
            <a:r>
              <a:rPr lang="en-US" altLang="en-US"/>
              <a:t>In most areas, medical control is provided by the physicians working at the receiving hospital. </a:t>
            </a:r>
          </a:p>
          <a:p>
            <a:r>
              <a:rPr lang="en-US" altLang="en-US"/>
              <a:t>Many variations have developed across the country. </a:t>
            </a:r>
          </a:p>
          <a:p>
            <a:r>
              <a:rPr lang="en-US" altLang="en-US"/>
              <a:t>The link to medical control is vital to maintain a high quality of care. </a:t>
            </a:r>
          </a:p>
          <a:p>
            <a:endParaRPr lang="en-US" altLang="en-US"/>
          </a:p>
          <a:p>
            <a:endParaRPr lang="en-US"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Calling Medical Control</a:t>
            </a:r>
            <a:br>
              <a:rPr lang="en-US" altLang="en-US"/>
            </a:br>
            <a:r>
              <a:rPr lang="en-US" altLang="en-US" sz="2800" b="0"/>
              <a:t>(1 of 3)</a:t>
            </a:r>
            <a:endParaRPr lang="en-US" altLang="en-US"/>
          </a:p>
        </p:txBody>
      </p:sp>
      <p:sp>
        <p:nvSpPr>
          <p:cNvPr id="82947" name="Content Placeholder 2"/>
          <p:cNvSpPr>
            <a:spLocks noGrp="1"/>
          </p:cNvSpPr>
          <p:nvPr>
            <p:ph idx="1"/>
          </p:nvPr>
        </p:nvSpPr>
        <p:spPr/>
        <p:txBody>
          <a:bodyPr/>
          <a:lstStyle/>
          <a:p>
            <a:r>
              <a:rPr lang="en-US" altLang="en-US"/>
              <a:t>There are a number of ways to control access on ambulance-to-hospital channels. </a:t>
            </a:r>
          </a:p>
          <a:p>
            <a:pPr lvl="1"/>
            <a:r>
              <a:rPr lang="en-US" altLang="en-US"/>
              <a:t>The dispatcher monitors and assigns appropriate, clear medical control channels.</a:t>
            </a:r>
          </a:p>
          <a:p>
            <a:pPr lvl="1"/>
            <a:r>
              <a:rPr lang="en-US" altLang="en-US"/>
              <a:t>Centralized medical emergency dispatch or resource coordination centers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Calling Medical Control</a:t>
            </a:r>
            <a:br>
              <a:rPr lang="en-US" altLang="en-US"/>
            </a:br>
            <a:r>
              <a:rPr lang="en-US" altLang="en-US" sz="2800" b="0"/>
              <a:t>(2 of 3)</a:t>
            </a:r>
            <a:endParaRPr lang="en-US" altLang="en-US"/>
          </a:p>
        </p:txBody>
      </p:sp>
      <p:sp>
        <p:nvSpPr>
          <p:cNvPr id="83971" name="Content Placeholder 2"/>
          <p:cNvSpPr>
            <a:spLocks noGrp="1"/>
          </p:cNvSpPr>
          <p:nvPr>
            <p:ph idx="1"/>
          </p:nvPr>
        </p:nvSpPr>
        <p:spPr>
          <a:xfrm>
            <a:off x="381000" y="1447800"/>
            <a:ext cx="4114800" cy="4800600"/>
          </a:xfrm>
        </p:spPr>
        <p:txBody>
          <a:bodyPr/>
          <a:lstStyle/>
          <a:p>
            <a:r>
              <a:rPr lang="en-US" altLang="en-US"/>
              <a:t>The physician bases his or her instructions on the information the EMT provides. </a:t>
            </a:r>
          </a:p>
          <a:p>
            <a:r>
              <a:rPr lang="en-US" altLang="en-US"/>
              <a:t>Never use codes unless directed to do so by local protocol.</a:t>
            </a:r>
            <a:r>
              <a:rPr lang="en-US" altLang="en-US">
                <a:solidFill>
                  <a:srgbClr val="FF0000"/>
                </a:solidFill>
              </a:rPr>
              <a:t> </a:t>
            </a:r>
          </a:p>
        </p:txBody>
      </p:sp>
      <p:pic>
        <p:nvPicPr>
          <p:cNvPr id="83972" name="Picture 5" descr="\\172.16.33.26\Art\OUTPUT\JB LEARNING\EMT_11E_ITK_PPT WORK\JPEG\Ch04\9781284080179_CH04_FIG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415131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6"/>
          <p:cNvSpPr>
            <a:spLocks noChangeArrowheads="1"/>
          </p:cNvSpPr>
          <p:nvPr/>
        </p:nvSpPr>
        <p:spPr bwMode="auto">
          <a:xfrm>
            <a:off x="6985000" y="48260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900">
                <a:solidFill>
                  <a:schemeClr val="bg1"/>
                </a:solidFill>
                <a:latin typeface="Arial" charset="0"/>
              </a:rPr>
              <a:t>© Andrei Malov/Dreamstime.com.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smtClean="0">
                <a:cs typeface="+mj-cs"/>
              </a:rPr>
              <a:t>Introduction </a:t>
            </a:r>
            <a:r>
              <a:rPr lang="en-US" sz="2800" b="0" dirty="0" smtClean="0">
                <a:cs typeface="+mj-cs"/>
              </a:rPr>
              <a:t>(2 of 3)</a:t>
            </a:r>
          </a:p>
        </p:txBody>
      </p:sp>
      <p:sp>
        <p:nvSpPr>
          <p:cNvPr id="11267" name="Content Placeholder 2"/>
          <p:cNvSpPr>
            <a:spLocks noGrp="1"/>
          </p:cNvSpPr>
          <p:nvPr>
            <p:ph type="body" idx="1"/>
          </p:nvPr>
        </p:nvSpPr>
        <p:spPr/>
        <p:txBody>
          <a:bodyPr rIns="228600"/>
          <a:lstStyle/>
          <a:p>
            <a:pPr>
              <a:spcBef>
                <a:spcPct val="35000"/>
              </a:spcBef>
            </a:pPr>
            <a:r>
              <a:rPr lang="en-US" altLang="en-US"/>
              <a:t>Documentation </a:t>
            </a:r>
          </a:p>
          <a:p>
            <a:pPr lvl="1">
              <a:spcBef>
                <a:spcPct val="35000"/>
              </a:spcBef>
            </a:pPr>
            <a:r>
              <a:rPr lang="en-US" altLang="en-US"/>
              <a:t>Patient</a:t>
            </a:r>
            <a:r>
              <a:rPr lang="ja-JP" altLang="en-US"/>
              <a:t>’</a:t>
            </a:r>
            <a:r>
              <a:rPr lang="en-US" altLang="ja-JP"/>
              <a:t>s permanent medical record</a:t>
            </a:r>
          </a:p>
          <a:p>
            <a:pPr lvl="1">
              <a:spcBef>
                <a:spcPct val="35000"/>
              </a:spcBef>
            </a:pPr>
            <a:r>
              <a:rPr lang="en-US" altLang="en-US"/>
              <a:t>Demonstrates appropriate care was delivered</a:t>
            </a:r>
          </a:p>
          <a:p>
            <a:pPr lvl="1">
              <a:spcBef>
                <a:spcPct val="35000"/>
              </a:spcBef>
            </a:pPr>
            <a:r>
              <a:rPr lang="en-US" altLang="en-US"/>
              <a:t>Helps others in patient</a:t>
            </a:r>
            <a:r>
              <a:rPr lang="ja-JP" altLang="en-US"/>
              <a:t>’</a:t>
            </a:r>
            <a:r>
              <a:rPr lang="en-US" altLang="ja-JP"/>
              <a:t>s future care</a:t>
            </a:r>
          </a:p>
          <a:p>
            <a:pPr>
              <a:spcBef>
                <a:spcPct val="35000"/>
              </a:spcBef>
            </a:pPr>
            <a:r>
              <a:rPr lang="en-US" altLang="en-US"/>
              <a:t>Complete patient records </a:t>
            </a:r>
          </a:p>
          <a:p>
            <a:pPr lvl="1">
              <a:spcBef>
                <a:spcPct val="35000"/>
              </a:spcBef>
            </a:pPr>
            <a:r>
              <a:rPr lang="en-US" altLang="en-US"/>
              <a:t>Guarantee proper transfer of responsibility </a:t>
            </a:r>
          </a:p>
          <a:p>
            <a:pPr lvl="1">
              <a:spcBef>
                <a:spcPct val="35000"/>
              </a:spcBef>
            </a:pPr>
            <a:r>
              <a:rPr lang="en-US" altLang="en-US"/>
              <a:t>Comply with requirements of health departments and law enforcement agencies </a:t>
            </a:r>
          </a:p>
          <a:p>
            <a:pPr lvl="1">
              <a:spcBef>
                <a:spcPct val="35000"/>
              </a:spcBef>
            </a:pPr>
            <a:r>
              <a:rPr lang="en-US" altLang="en-US"/>
              <a:t>Fulfill your organization</a:t>
            </a:r>
            <a:r>
              <a:rPr lang="ja-JP" altLang="en-US"/>
              <a:t>’</a:t>
            </a:r>
            <a:r>
              <a:rPr lang="en-US" altLang="ja-JP"/>
              <a:t>s administrative needs </a:t>
            </a:r>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a:t>Calling Medical Control</a:t>
            </a:r>
            <a:br>
              <a:rPr lang="en-US" altLang="en-US"/>
            </a:br>
            <a:r>
              <a:rPr lang="en-US" altLang="en-US" sz="2800" b="0"/>
              <a:t>(3 of 3)</a:t>
            </a:r>
            <a:endParaRPr lang="en-US" altLang="en-US"/>
          </a:p>
        </p:txBody>
      </p:sp>
      <p:sp>
        <p:nvSpPr>
          <p:cNvPr id="84995" name="Content Placeholder 2"/>
          <p:cNvSpPr>
            <a:spLocks noGrp="1"/>
          </p:cNvSpPr>
          <p:nvPr>
            <p:ph idx="1"/>
          </p:nvPr>
        </p:nvSpPr>
        <p:spPr/>
        <p:txBody>
          <a:bodyPr/>
          <a:lstStyle/>
          <a:p>
            <a:r>
              <a:rPr lang="en-US" altLang="en-US"/>
              <a:t>Repeat orders back word for word and then receive confirmation.</a:t>
            </a:r>
          </a:p>
          <a:p>
            <a:r>
              <a:rPr lang="en-US" altLang="en-US"/>
              <a:t>Do not blindly follow an order that does not make sense to you. </a:t>
            </a:r>
          </a:p>
          <a:p>
            <a:endParaRPr lang="en-US" altLang="en-US"/>
          </a:p>
          <a:p>
            <a:endParaRPr lang="en-US"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t>Information Regarding Special Situations </a:t>
            </a:r>
            <a:r>
              <a:rPr lang="en-US" altLang="en-US" sz="2800" b="0"/>
              <a:t>(1 of 2)</a:t>
            </a:r>
            <a:r>
              <a:rPr lang="en-US" altLang="en-US"/>
              <a:t> </a:t>
            </a:r>
          </a:p>
        </p:txBody>
      </p:sp>
      <p:sp>
        <p:nvSpPr>
          <p:cNvPr id="86019" name="Content Placeholder 2"/>
          <p:cNvSpPr>
            <a:spLocks noGrp="1"/>
          </p:cNvSpPr>
          <p:nvPr>
            <p:ph idx="1"/>
          </p:nvPr>
        </p:nvSpPr>
        <p:spPr/>
        <p:txBody>
          <a:bodyPr/>
          <a:lstStyle/>
          <a:p>
            <a:r>
              <a:rPr lang="en-US" altLang="en-US"/>
              <a:t>You may initiate communication with hospitals to advise them of an extraordinary call or situation.</a:t>
            </a:r>
          </a:p>
          <a:p>
            <a:r>
              <a:rPr lang="en-US" altLang="en-US"/>
              <a:t>Example special situations:</a:t>
            </a:r>
          </a:p>
          <a:p>
            <a:pPr lvl="1"/>
            <a:r>
              <a:rPr lang="en-US" altLang="en-US"/>
              <a:t>Hazardous materials situations</a:t>
            </a:r>
          </a:p>
          <a:p>
            <a:pPr lvl="1"/>
            <a:r>
              <a:rPr lang="en-US" altLang="en-US"/>
              <a:t>Rescues in progress </a:t>
            </a:r>
          </a:p>
          <a:p>
            <a:pPr lvl="1"/>
            <a:r>
              <a:rPr lang="en-US" altLang="en-US"/>
              <a:t>Multiple-casualty incidents </a:t>
            </a:r>
          </a:p>
          <a:p>
            <a:endParaRPr lang="en-US"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Information Regarding Special Situations </a:t>
            </a:r>
            <a:r>
              <a:rPr lang="en-US" altLang="en-US" sz="2800" b="0"/>
              <a:t>(2 of 2)</a:t>
            </a:r>
            <a:r>
              <a:rPr lang="en-US" altLang="en-US"/>
              <a:t> </a:t>
            </a:r>
          </a:p>
        </p:txBody>
      </p:sp>
      <p:sp>
        <p:nvSpPr>
          <p:cNvPr id="87043" name="Content Placeholder 2"/>
          <p:cNvSpPr>
            <a:spLocks noGrp="1"/>
          </p:cNvSpPr>
          <p:nvPr>
            <p:ph idx="1"/>
          </p:nvPr>
        </p:nvSpPr>
        <p:spPr/>
        <p:txBody>
          <a:bodyPr/>
          <a:lstStyle/>
          <a:p>
            <a:r>
              <a:rPr lang="en-US" altLang="en-US"/>
              <a:t>Keep several points in mind:</a:t>
            </a:r>
          </a:p>
          <a:p>
            <a:pPr lvl="1"/>
            <a:r>
              <a:rPr lang="en-US" altLang="en-US"/>
              <a:t>The earlier the notification, the better.</a:t>
            </a:r>
          </a:p>
          <a:p>
            <a:pPr lvl="1"/>
            <a:r>
              <a:rPr lang="en-US" altLang="en-US"/>
              <a:t>Provide an estimate of the number of patients</a:t>
            </a:r>
          </a:p>
          <a:p>
            <a:pPr lvl="1"/>
            <a:r>
              <a:rPr lang="en-US" altLang="en-US"/>
              <a:t>Identify any special needs </a:t>
            </a:r>
          </a:p>
          <a:p>
            <a:r>
              <a:rPr lang="en-US" altLang="en-US"/>
              <a:t>Follow your system’s plan.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lnSpc>
                <a:spcPct val="85000"/>
              </a:lnSpc>
              <a:defRPr/>
            </a:pPr>
            <a:r>
              <a:rPr lang="en-US" dirty="0" smtClean="0">
                <a:cs typeface="+mj-cs"/>
              </a:rPr>
              <a:t>Maintenance of Radio Equipment </a:t>
            </a:r>
            <a:r>
              <a:rPr lang="en-US" sz="2800" b="0" dirty="0" smtClean="0">
                <a:cs typeface="+mj-cs"/>
              </a:rPr>
              <a:t>(1 of 2)</a:t>
            </a:r>
          </a:p>
        </p:txBody>
      </p:sp>
      <p:sp>
        <p:nvSpPr>
          <p:cNvPr id="88067" name="Content Placeholder 2"/>
          <p:cNvSpPr>
            <a:spLocks noGrp="1"/>
          </p:cNvSpPr>
          <p:nvPr>
            <p:ph type="body" idx="1"/>
          </p:nvPr>
        </p:nvSpPr>
        <p:spPr/>
        <p:txBody>
          <a:bodyPr rIns="0"/>
          <a:lstStyle/>
          <a:p>
            <a:pPr eaLnBrk="1" hangingPunct="1">
              <a:spcBef>
                <a:spcPct val="35000"/>
              </a:spcBef>
            </a:pPr>
            <a:r>
              <a:rPr lang="en-US" altLang="en-US"/>
              <a:t>Like other EMS equipment, radio equipment must be serviced.</a:t>
            </a:r>
          </a:p>
          <a:p>
            <a:pPr eaLnBrk="1" hangingPunct="1">
              <a:spcBef>
                <a:spcPct val="35000"/>
              </a:spcBef>
            </a:pPr>
            <a:r>
              <a:rPr lang="en-US" altLang="en-US"/>
              <a:t>The radio is your lifeline.</a:t>
            </a:r>
          </a:p>
          <a:p>
            <a:pPr marL="749300" lvl="1" indent="-292100" eaLnBrk="1" hangingPunct="1">
              <a:spcBef>
                <a:spcPct val="35000"/>
              </a:spcBef>
            </a:pPr>
            <a:r>
              <a:rPr lang="en-US" altLang="en-US"/>
              <a:t>To other public safety agencies (who protect you)</a:t>
            </a:r>
          </a:p>
          <a:p>
            <a:pPr marL="749300" lvl="1" indent="-292100" eaLnBrk="1" hangingPunct="1">
              <a:spcBef>
                <a:spcPct val="35000"/>
              </a:spcBef>
            </a:pPr>
            <a:r>
              <a:rPr lang="en-US" altLang="en-US"/>
              <a:t>To medical control</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nSpc>
                <a:spcPct val="85000"/>
              </a:lnSpc>
              <a:defRPr/>
            </a:pPr>
            <a:r>
              <a:rPr lang="en-US" dirty="0" smtClean="0">
                <a:cs typeface="+mj-cs"/>
              </a:rPr>
              <a:t>Maintenance of Radio Equipment </a:t>
            </a:r>
            <a:r>
              <a:rPr lang="en-US" sz="2800" b="0" dirty="0" smtClean="0">
                <a:cs typeface="+mj-cs"/>
              </a:rPr>
              <a:t>(2 of 2)</a:t>
            </a:r>
          </a:p>
        </p:txBody>
      </p:sp>
      <p:sp>
        <p:nvSpPr>
          <p:cNvPr id="89091" name="Content Placeholder 2"/>
          <p:cNvSpPr>
            <a:spLocks noGrp="1"/>
          </p:cNvSpPr>
          <p:nvPr>
            <p:ph type="body" idx="1"/>
          </p:nvPr>
        </p:nvSpPr>
        <p:spPr/>
        <p:txBody>
          <a:bodyPr rIns="228600"/>
          <a:lstStyle/>
          <a:p>
            <a:pPr>
              <a:spcBef>
                <a:spcPct val="35000"/>
              </a:spcBef>
            </a:pPr>
            <a:r>
              <a:rPr lang="en-US" altLang="en-US"/>
              <a:t>At the beginning of your shift, check the radio equipment.</a:t>
            </a:r>
          </a:p>
          <a:p>
            <a:pPr>
              <a:spcBef>
                <a:spcPct val="35000"/>
              </a:spcBef>
            </a:pPr>
            <a:r>
              <a:rPr lang="en-US" altLang="en-US"/>
              <a:t>Radio equipment may fail during a run.</a:t>
            </a:r>
          </a:p>
          <a:p>
            <a:pPr lvl="1">
              <a:spcBef>
                <a:spcPct val="35000"/>
              </a:spcBef>
            </a:pPr>
            <a:r>
              <a:rPr lang="en-US" altLang="en-US"/>
              <a:t>Backup plan must then be followed.</a:t>
            </a:r>
          </a:p>
          <a:p>
            <a:pPr lvl="1">
              <a:spcBef>
                <a:spcPct val="35000"/>
              </a:spcBef>
            </a:pPr>
            <a:r>
              <a:rPr lang="en-US" altLang="en-US"/>
              <a:t>May include standing orders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defRPr/>
            </a:pPr>
            <a:r>
              <a:rPr lang="en-US" dirty="0" smtClean="0">
                <a:cs typeface="+mj-cs"/>
              </a:rPr>
              <a:t>Review </a:t>
            </a:r>
          </a:p>
        </p:txBody>
      </p:sp>
      <p:sp>
        <p:nvSpPr>
          <p:cNvPr id="90115"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When health care providers force their cultural values onto their patients because they believe their values are better, they are displaying:</a:t>
            </a:r>
          </a:p>
          <a:p>
            <a:pPr marL="914400" lvl="1">
              <a:spcBef>
                <a:spcPct val="35000"/>
              </a:spcBef>
              <a:buFontTx/>
              <a:buAutoNum type="alphaUcPeriod"/>
            </a:pPr>
            <a:r>
              <a:rPr lang="en-US" altLang="en-US"/>
              <a:t>ethnocentrism. </a:t>
            </a:r>
          </a:p>
          <a:p>
            <a:pPr marL="914400" lvl="1">
              <a:spcBef>
                <a:spcPct val="35000"/>
              </a:spcBef>
              <a:buFontTx/>
              <a:buAutoNum type="alphaUcPeriod"/>
            </a:pPr>
            <a:r>
              <a:rPr lang="en-US" altLang="en-US"/>
              <a:t>proxemics.</a:t>
            </a:r>
          </a:p>
          <a:p>
            <a:pPr marL="914400" lvl="1">
              <a:spcBef>
                <a:spcPct val="35000"/>
              </a:spcBef>
              <a:buFontTx/>
              <a:buAutoNum type="alphaUcPeriod"/>
            </a:pPr>
            <a:r>
              <a:rPr lang="en-US" altLang="en-US"/>
              <a:t>nonverbal communication.</a:t>
            </a:r>
          </a:p>
          <a:p>
            <a:pPr marL="914400" lvl="1">
              <a:spcBef>
                <a:spcPct val="35000"/>
              </a:spcBef>
              <a:buFontTx/>
              <a:buAutoNum type="alphaUcPeriod"/>
            </a:pPr>
            <a:r>
              <a:rPr lang="en-US" altLang="en-US"/>
              <a:t>cultural imposition.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nSpc>
                <a:spcPct val="85000"/>
              </a:lnSpc>
              <a:defRPr/>
            </a:pPr>
            <a:r>
              <a:rPr lang="en-US" dirty="0" smtClean="0">
                <a:cs typeface="+mj-cs"/>
              </a:rPr>
              <a:t>Review </a:t>
            </a:r>
          </a:p>
        </p:txBody>
      </p:sp>
      <p:sp>
        <p:nvSpPr>
          <p:cNvPr id="91139" name="Rectangle 3"/>
          <p:cNvSpPr>
            <a:spLocks noGrp="1" noChangeArrowheads="1"/>
          </p:cNvSpPr>
          <p:nvPr>
            <p:ph idx="1"/>
          </p:nvPr>
        </p:nvSpPr>
        <p:spPr/>
        <p:txBody>
          <a:bodyPr rIns="228600"/>
          <a:lstStyle/>
          <a:p>
            <a:pPr marL="0" indent="0">
              <a:buFontTx/>
              <a:buNone/>
            </a:pPr>
            <a:r>
              <a:rPr lang="en-US" altLang="en-US" b="1">
                <a:solidFill>
                  <a:schemeClr val="bg1"/>
                </a:solidFill>
              </a:rPr>
              <a:t>Answer: </a:t>
            </a:r>
            <a:r>
              <a:rPr lang="en-US" altLang="en-US">
                <a:solidFill>
                  <a:srgbClr val="F37021"/>
                </a:solidFill>
              </a:rPr>
              <a:t>D</a:t>
            </a:r>
            <a:r>
              <a:rPr lang="en-US" altLang="en-US">
                <a:solidFill>
                  <a:schemeClr val="bg1"/>
                </a:solidFill>
              </a:rPr>
              <a:t> </a:t>
            </a:r>
          </a:p>
          <a:p>
            <a:pPr marL="0" indent="0">
              <a:spcBef>
                <a:spcPct val="35000"/>
              </a:spcBef>
              <a:buFontTx/>
              <a:buNone/>
            </a:pPr>
            <a:r>
              <a:rPr lang="en-US" altLang="en-US" b="1">
                <a:solidFill>
                  <a:schemeClr val="bg1"/>
                </a:solidFill>
              </a:rPr>
              <a:t>Rationale: </a:t>
            </a:r>
            <a:r>
              <a:rPr lang="en-US" altLang="en-US">
                <a:solidFill>
                  <a:schemeClr val="bg1"/>
                </a:solidFill>
              </a:rPr>
              <a:t>Forcing your own cultural values onto others because you believe your values are better is referred to as cultural imposition.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r>
              <a:rPr lang="en-US" dirty="0" smtClean="0">
                <a:cs typeface="+mj-cs"/>
              </a:rPr>
              <a:t> </a:t>
            </a:r>
          </a:p>
        </p:txBody>
      </p:sp>
      <p:sp>
        <p:nvSpPr>
          <p:cNvPr id="92163"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sz="2400">
                <a:solidFill>
                  <a:schemeClr val="bg1"/>
                </a:solidFill>
              </a:rPr>
              <a:t>When health care providers force their cultural values onto their patients because they believe their values are better, they are displaying:</a:t>
            </a:r>
          </a:p>
          <a:p>
            <a:pPr marL="1028700" lvl="1" indent="-457200">
              <a:spcBef>
                <a:spcPct val="35000"/>
              </a:spcBef>
              <a:buFontTx/>
              <a:buAutoNum type="alphaUcPeriod"/>
            </a:pPr>
            <a:r>
              <a:rPr lang="en-US" altLang="en-US" sz="2200">
                <a:solidFill>
                  <a:schemeClr val="bg1"/>
                </a:solidFill>
              </a:rPr>
              <a:t>ethnocentrism. </a:t>
            </a:r>
            <a:br>
              <a:rPr lang="en-US" altLang="en-US" sz="2200">
                <a:solidFill>
                  <a:schemeClr val="bg1"/>
                </a:solidFill>
              </a:rPr>
            </a:br>
            <a:r>
              <a:rPr lang="en-US" altLang="en-US" sz="2200" b="1">
                <a:solidFill>
                  <a:schemeClr val="bg1"/>
                </a:solidFill>
              </a:rPr>
              <a:t>Rationale: </a:t>
            </a:r>
            <a:r>
              <a:rPr lang="en-US" altLang="en-US" sz="2200">
                <a:solidFill>
                  <a:srgbClr val="F37021"/>
                </a:solidFill>
              </a:rPr>
              <a:t>Ethnocentrism means considering your own cultural values as more important. </a:t>
            </a:r>
          </a:p>
          <a:p>
            <a:pPr marL="1028700" lvl="1" indent="-457200">
              <a:spcBef>
                <a:spcPct val="35000"/>
              </a:spcBef>
              <a:buFontTx/>
              <a:buAutoNum type="alphaUcPeriod"/>
            </a:pPr>
            <a:r>
              <a:rPr lang="en-US" altLang="en-US" sz="2200">
                <a:solidFill>
                  <a:schemeClr val="bg1"/>
                </a:solidFill>
              </a:rPr>
              <a:t>proxemics.</a:t>
            </a:r>
            <a:br>
              <a:rPr lang="en-US" altLang="en-US" sz="2200">
                <a:solidFill>
                  <a:schemeClr val="bg1"/>
                </a:solidFill>
              </a:rPr>
            </a:br>
            <a:r>
              <a:rPr lang="en-US" altLang="en-US" sz="2200" b="1">
                <a:solidFill>
                  <a:schemeClr val="bg1"/>
                </a:solidFill>
              </a:rPr>
              <a:t>Rationale: </a:t>
            </a:r>
            <a:r>
              <a:rPr lang="en-US" altLang="en-US" sz="2200">
                <a:solidFill>
                  <a:srgbClr val="F37021"/>
                </a:solidFill>
              </a:rPr>
              <a:t>Proxemics is the study of space and how the distance between people affects communication.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3187"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sz="2400">
                <a:solidFill>
                  <a:schemeClr val="bg1"/>
                </a:solidFill>
              </a:rPr>
              <a:t>When health care providers force their cultural values onto their patients because they believe their values are better, they are displaying:</a:t>
            </a:r>
          </a:p>
          <a:p>
            <a:pPr marL="1028700" lvl="1" indent="-457200">
              <a:spcBef>
                <a:spcPct val="35000"/>
              </a:spcBef>
              <a:buFontTx/>
              <a:buAutoNum type="alphaUcPeriod" startAt="3"/>
            </a:pPr>
            <a:r>
              <a:rPr lang="en-US" altLang="en-US" sz="2200">
                <a:solidFill>
                  <a:schemeClr val="bg1"/>
                </a:solidFill>
              </a:rPr>
              <a:t>nonverbal communication.</a:t>
            </a:r>
            <a:br>
              <a:rPr lang="en-US" altLang="en-US" sz="2200">
                <a:solidFill>
                  <a:schemeClr val="bg1"/>
                </a:solidFill>
              </a:rPr>
            </a:br>
            <a:r>
              <a:rPr lang="en-US" altLang="en-US" sz="2200" b="1">
                <a:solidFill>
                  <a:schemeClr val="bg1"/>
                </a:solidFill>
              </a:rPr>
              <a:t>Rationale: </a:t>
            </a:r>
            <a:r>
              <a:rPr lang="en-US" altLang="en-US" sz="2200">
                <a:solidFill>
                  <a:srgbClr val="F37021"/>
                </a:solidFill>
              </a:rPr>
              <a:t>Nonverbal communication refers to any communication that does not use language. </a:t>
            </a:r>
          </a:p>
          <a:p>
            <a:pPr marL="1028700" lvl="1" indent="-457200">
              <a:spcBef>
                <a:spcPct val="35000"/>
              </a:spcBef>
              <a:buFontTx/>
              <a:buAutoNum type="alphaUcPeriod" startAt="3"/>
            </a:pPr>
            <a:r>
              <a:rPr lang="en-US" altLang="en-US" sz="2200">
                <a:solidFill>
                  <a:schemeClr val="bg1"/>
                </a:solidFill>
              </a:rPr>
              <a:t>cultural imposition.</a:t>
            </a:r>
            <a:br>
              <a:rPr lang="en-US" altLang="en-US" sz="2200">
                <a:solidFill>
                  <a:schemeClr val="bg1"/>
                </a:solidFill>
              </a:rPr>
            </a:br>
            <a:r>
              <a:rPr lang="en-US" altLang="en-US" sz="2200" b="1">
                <a:solidFill>
                  <a:schemeClr val="bg1"/>
                </a:solidFill>
              </a:rPr>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4211"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solidFill>
                  <a:schemeClr val="bg1"/>
                </a:solidFill>
              </a:rPr>
              <a:t>When communicating with an older patient, you should:</a:t>
            </a:r>
          </a:p>
          <a:p>
            <a:pPr marL="1028700" lvl="1" indent="-457200">
              <a:spcBef>
                <a:spcPct val="35000"/>
              </a:spcBef>
              <a:buFontTx/>
              <a:buAutoNum type="alphaUcPeriod"/>
            </a:pPr>
            <a:r>
              <a:rPr lang="en-US" altLang="en-US">
                <a:solidFill>
                  <a:schemeClr val="bg1"/>
                </a:solidFill>
              </a:rPr>
              <a:t>approach the patient slowly and calmly.</a:t>
            </a:r>
          </a:p>
          <a:p>
            <a:pPr marL="1028700" lvl="1" indent="-457200">
              <a:spcBef>
                <a:spcPct val="35000"/>
              </a:spcBef>
              <a:buFontTx/>
              <a:buAutoNum type="alphaUcPeriod"/>
            </a:pPr>
            <a:r>
              <a:rPr lang="en-US" altLang="en-US">
                <a:solidFill>
                  <a:schemeClr val="bg1"/>
                </a:solidFill>
              </a:rPr>
              <a:t>step back to avoid making the patient uncomfortable.</a:t>
            </a:r>
          </a:p>
          <a:p>
            <a:pPr marL="1028700" lvl="1" indent="-457200">
              <a:spcBef>
                <a:spcPct val="35000"/>
              </a:spcBef>
              <a:buFontTx/>
              <a:buAutoNum type="alphaUcPeriod"/>
            </a:pPr>
            <a:r>
              <a:rPr lang="en-US" altLang="en-US">
                <a:solidFill>
                  <a:schemeClr val="bg1"/>
                </a:solidFill>
              </a:rPr>
              <a:t>raise your voice to ensure that the patient can hear you.</a:t>
            </a:r>
          </a:p>
          <a:p>
            <a:pPr marL="1028700" lvl="1" indent="-457200">
              <a:spcBef>
                <a:spcPct val="35000"/>
              </a:spcBef>
              <a:buFontTx/>
              <a:buAutoNum type="alphaUcPeriod"/>
            </a:pPr>
            <a:r>
              <a:rPr lang="en-US" altLang="en-US">
                <a:solidFill>
                  <a:schemeClr val="bg1"/>
                </a:solidFill>
              </a:rPr>
              <a:t>obtain the majority of your information from family members.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defRPr/>
            </a:pPr>
            <a:r>
              <a:rPr lang="en-US" dirty="0" smtClean="0">
                <a:cs typeface="+mj-cs"/>
              </a:rPr>
              <a:t>Introduction </a:t>
            </a:r>
            <a:r>
              <a:rPr lang="en-US" sz="2800" b="0" dirty="0" smtClean="0">
                <a:cs typeface="+mj-cs"/>
              </a:rPr>
              <a:t>(3 of 3)</a:t>
            </a:r>
          </a:p>
        </p:txBody>
      </p:sp>
      <p:sp>
        <p:nvSpPr>
          <p:cNvPr id="12291" name="Content Placeholder 2"/>
          <p:cNvSpPr>
            <a:spLocks noGrp="1"/>
          </p:cNvSpPr>
          <p:nvPr>
            <p:ph type="body" idx="1"/>
          </p:nvPr>
        </p:nvSpPr>
        <p:spPr/>
        <p:txBody>
          <a:bodyPr rIns="228600"/>
          <a:lstStyle/>
          <a:p>
            <a:pPr>
              <a:spcBef>
                <a:spcPct val="35000"/>
              </a:spcBef>
            </a:pPr>
            <a:r>
              <a:rPr lang="en-US" altLang="en-US"/>
              <a:t>Radio and telephone communications</a:t>
            </a:r>
          </a:p>
          <a:p>
            <a:pPr lvl="1">
              <a:spcBef>
                <a:spcPct val="35000"/>
              </a:spcBef>
            </a:pPr>
            <a:r>
              <a:rPr lang="en-US" altLang="en-US"/>
              <a:t>Link the EMT to EMS, fire department, and law enforcement</a:t>
            </a:r>
          </a:p>
          <a:p>
            <a:pPr lvl="1">
              <a:spcBef>
                <a:spcPct val="35000"/>
              </a:spcBef>
            </a:pPr>
            <a:r>
              <a:rPr lang="en-US" altLang="en-US"/>
              <a:t>You must know:</a:t>
            </a:r>
          </a:p>
          <a:p>
            <a:pPr lvl="2"/>
            <a:r>
              <a:rPr lang="en-US" altLang="en-US" sz="2400"/>
              <a:t>What your system can and cannot do</a:t>
            </a:r>
          </a:p>
          <a:p>
            <a:pPr lvl="2"/>
            <a:r>
              <a:rPr lang="en-US" altLang="en-US" sz="2400"/>
              <a:t>How to use the system efficiently and effectively</a:t>
            </a:r>
            <a:endParaRPr lang="en-US" altLang="en-US" sz="20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5235" name="Rectangle 3"/>
          <p:cNvSpPr>
            <a:spLocks noGrp="1" noChangeArrowheads="1"/>
          </p:cNvSpPr>
          <p:nvPr>
            <p:ph idx="1"/>
          </p:nvPr>
        </p:nvSpPr>
        <p:spPr/>
        <p:txBody>
          <a:bodyPr rIns="228600"/>
          <a:lstStyle/>
          <a:p>
            <a:pPr marL="0" indent="0">
              <a:buFontTx/>
              <a:buNone/>
            </a:pPr>
            <a:r>
              <a:rPr lang="en-US" altLang="en-US" b="1">
                <a:solidFill>
                  <a:schemeClr val="bg1"/>
                </a:solidFill>
              </a:rPr>
              <a:t>Answer:</a:t>
            </a:r>
            <a:r>
              <a:rPr lang="en-US" altLang="en-US">
                <a:solidFill>
                  <a:srgbClr val="F37021"/>
                </a:solidFill>
              </a:rPr>
              <a:t> A</a:t>
            </a:r>
          </a:p>
          <a:p>
            <a:pPr marL="0" indent="0">
              <a:spcBef>
                <a:spcPct val="35000"/>
              </a:spcBef>
              <a:buFontTx/>
              <a:buNone/>
            </a:pPr>
            <a:r>
              <a:rPr lang="en-US" altLang="en-US" b="1">
                <a:solidFill>
                  <a:schemeClr val="bg1"/>
                </a:solidFill>
              </a:rPr>
              <a:t>Rationale: </a:t>
            </a:r>
            <a:r>
              <a:rPr lang="en-US" altLang="en-US">
                <a:solidFill>
                  <a:schemeClr val="bg1"/>
                </a:solidFill>
              </a:rPr>
              <a:t>Approach an older patient slowly and calmly, use him or her as your primary source of information whenever possible, and allow ample time for the patient to respond to your questions. Not all older patients are hearing impaired; if the patient is hearing impaired, you may need to elevate your voice </a:t>
            </a:r>
            <a:r>
              <a:rPr lang="en-US" altLang="en-US" i="1">
                <a:solidFill>
                  <a:schemeClr val="bg1"/>
                </a:solidFill>
              </a:rPr>
              <a:t>slightly</a:t>
            </a:r>
            <a:r>
              <a:rPr lang="en-US" altLang="en-US">
                <a:solidFill>
                  <a:schemeClr val="bg1"/>
                </a:solidFill>
              </a:rPr>
              <a:t>.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625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sz="2400"/>
              <a:t>When communicating with an older patient, you should:</a:t>
            </a:r>
          </a:p>
          <a:p>
            <a:pPr marL="1028700" lvl="1" indent="-457200">
              <a:spcBef>
                <a:spcPct val="35000"/>
              </a:spcBef>
              <a:buFontTx/>
              <a:buAutoNum type="alphaUcPeriod"/>
            </a:pPr>
            <a:r>
              <a:rPr lang="en-US" altLang="en-US" sz="2200"/>
              <a:t>approach the patient slowly and calmly.</a:t>
            </a:r>
            <a:br>
              <a:rPr lang="en-US" altLang="en-US" sz="2200"/>
            </a:br>
            <a:r>
              <a:rPr lang="en-US" altLang="en-US" sz="2200" b="1"/>
              <a:t>Rationale: </a:t>
            </a:r>
            <a:r>
              <a:rPr lang="en-US" altLang="en-US" sz="2200">
                <a:solidFill>
                  <a:srgbClr val="F37021"/>
                </a:solidFill>
              </a:rPr>
              <a:t>Correct answer</a:t>
            </a:r>
          </a:p>
          <a:p>
            <a:pPr marL="1028700" lvl="1" indent="-457200">
              <a:spcBef>
                <a:spcPct val="35000"/>
              </a:spcBef>
              <a:buFontTx/>
              <a:buAutoNum type="alphaUcPeriod"/>
            </a:pPr>
            <a:r>
              <a:rPr lang="en-US" altLang="en-US" sz="2200"/>
              <a:t>step back to avoid making the patient uncomfortable.</a:t>
            </a:r>
            <a:br>
              <a:rPr lang="en-US" altLang="en-US" sz="2200"/>
            </a:br>
            <a:r>
              <a:rPr lang="en-US" altLang="en-US" sz="2200" b="1"/>
              <a:t>Rationale: </a:t>
            </a:r>
            <a:r>
              <a:rPr lang="en-US" altLang="en-US" sz="2200">
                <a:solidFill>
                  <a:srgbClr val="F37021"/>
                </a:solidFill>
              </a:rPr>
              <a:t>You may need to get closer. You have to touch the patient to take vital signs.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7283"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sz="2400"/>
              <a:t>When communicating with an older patient, you should:</a:t>
            </a:r>
          </a:p>
          <a:p>
            <a:pPr marL="1028700" lvl="1" indent="-457200">
              <a:spcBef>
                <a:spcPct val="35000"/>
              </a:spcBef>
              <a:buFontTx/>
              <a:buAutoNum type="alphaUcPeriod" startAt="3"/>
            </a:pPr>
            <a:r>
              <a:rPr lang="en-US" altLang="en-US" sz="2200"/>
              <a:t>raise your voice to ensure that the patient can hear you.</a:t>
            </a:r>
            <a:br>
              <a:rPr lang="en-US" altLang="en-US" sz="2200"/>
            </a:br>
            <a:r>
              <a:rPr lang="en-US" altLang="en-US" sz="2200" b="1"/>
              <a:t>Rationale: </a:t>
            </a:r>
            <a:r>
              <a:rPr lang="en-US" altLang="en-US" sz="2200">
                <a:solidFill>
                  <a:srgbClr val="F37021"/>
                </a:solidFill>
              </a:rPr>
              <a:t>Not all </a:t>
            </a:r>
            <a:r>
              <a:rPr lang="en-US" altLang="en-US" sz="2000">
                <a:solidFill>
                  <a:srgbClr val="F37021"/>
                </a:solidFill>
              </a:rPr>
              <a:t>older</a:t>
            </a:r>
            <a:r>
              <a:rPr lang="en-US" altLang="en-US" sz="2200">
                <a:solidFill>
                  <a:srgbClr val="F37021"/>
                </a:solidFill>
              </a:rPr>
              <a:t> patients are hearing impaired.</a:t>
            </a:r>
          </a:p>
          <a:p>
            <a:pPr marL="1028700" lvl="1" indent="-457200">
              <a:spcBef>
                <a:spcPct val="35000"/>
              </a:spcBef>
              <a:buFontTx/>
              <a:buAutoNum type="alphaUcPeriod" startAt="3"/>
            </a:pPr>
            <a:r>
              <a:rPr lang="en-US" altLang="en-US" sz="2200"/>
              <a:t>obtain the majority of your information from family members. </a:t>
            </a:r>
            <a:br>
              <a:rPr lang="en-US" altLang="en-US" sz="2200"/>
            </a:br>
            <a:r>
              <a:rPr lang="en-US" altLang="en-US" sz="2200" b="1"/>
              <a:t>Rationale: </a:t>
            </a:r>
            <a:r>
              <a:rPr lang="en-US" altLang="en-US" sz="2200">
                <a:solidFill>
                  <a:srgbClr val="F37021"/>
                </a:solidFill>
              </a:rPr>
              <a:t>Always speak to the patient; the patient</a:t>
            </a:r>
            <a:r>
              <a:rPr lang="ja-JP" altLang="en-US" sz="2200">
                <a:solidFill>
                  <a:srgbClr val="F37021"/>
                </a:solidFill>
              </a:rPr>
              <a:t>’</a:t>
            </a:r>
            <a:r>
              <a:rPr lang="en-US" altLang="ja-JP" sz="2200">
                <a:solidFill>
                  <a:srgbClr val="F37021"/>
                </a:solidFill>
              </a:rPr>
              <a:t>s responses can provide unlimited information.</a:t>
            </a:r>
            <a:endParaRPr lang="en-US" altLang="en-US" sz="2200">
              <a:solidFill>
                <a:srgbClr val="F3702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8307"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While caring for a 5-year-old boy with respiratory distress, you should:</a:t>
            </a:r>
          </a:p>
          <a:p>
            <a:pPr marL="1028700" lvl="1" indent="-457200">
              <a:spcBef>
                <a:spcPct val="35000"/>
              </a:spcBef>
              <a:buFontTx/>
              <a:buAutoNum type="alphaUcPeriod"/>
            </a:pPr>
            <a:r>
              <a:rPr lang="en-US" altLang="en-US"/>
              <a:t>avoid direct eye contact with the child, as this may frighten him.</a:t>
            </a:r>
          </a:p>
          <a:p>
            <a:pPr marL="1028700" lvl="1" indent="-457200">
              <a:spcBef>
                <a:spcPct val="35000"/>
              </a:spcBef>
              <a:buFontTx/>
              <a:buAutoNum type="alphaUcPeriod"/>
            </a:pPr>
            <a:r>
              <a:rPr lang="en-US" altLang="en-US"/>
              <a:t>avoid letting the child hold any toys, as this may hinder your care.</a:t>
            </a:r>
          </a:p>
          <a:p>
            <a:pPr marL="1028700" lvl="1" indent="-457200">
              <a:spcBef>
                <a:spcPct val="35000"/>
              </a:spcBef>
              <a:buFontTx/>
              <a:buAutoNum type="alphaUcPeriod"/>
            </a:pPr>
            <a:r>
              <a:rPr lang="en-US" altLang="en-US"/>
              <a:t>avoid alerting the child prior to a patient procedure.</a:t>
            </a:r>
          </a:p>
          <a:p>
            <a:pPr marL="1028700" lvl="1" indent="-457200">
              <a:spcBef>
                <a:spcPct val="35000"/>
              </a:spcBef>
              <a:buFontTx/>
              <a:buAutoNum type="alphaUcPeriod"/>
            </a:pPr>
            <a:r>
              <a:rPr lang="en-US" altLang="en-US"/>
              <a:t>allow a parent or caregiver to hold the child if the situation allows.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9331" name="Rectangle 3"/>
          <p:cNvSpPr>
            <a:spLocks noGrp="1" noChangeArrowheads="1"/>
          </p:cNvSpPr>
          <p:nvPr>
            <p:ph idx="1"/>
          </p:nvPr>
        </p:nvSpPr>
        <p:spPr/>
        <p:txBody>
          <a:bodyPr rIns="228600"/>
          <a:lstStyle/>
          <a:p>
            <a:pPr marL="0" indent="0">
              <a:lnSpc>
                <a:spcPct val="90000"/>
              </a:lnSpc>
              <a:buFontTx/>
              <a:buNone/>
            </a:pPr>
            <a:r>
              <a:rPr lang="en-US" altLang="en-US" sz="2600" b="1"/>
              <a:t>Answer: </a:t>
            </a:r>
            <a:r>
              <a:rPr lang="en-US" altLang="en-US" sz="2600">
                <a:solidFill>
                  <a:srgbClr val="F37021"/>
                </a:solidFill>
              </a:rPr>
              <a:t>D</a:t>
            </a:r>
          </a:p>
          <a:p>
            <a:pPr marL="0" indent="0">
              <a:spcBef>
                <a:spcPct val="35000"/>
              </a:spcBef>
              <a:buFontTx/>
              <a:buNone/>
            </a:pPr>
            <a:r>
              <a:rPr lang="en-US" altLang="en-US" sz="2600" b="1"/>
              <a:t>Rationale: </a:t>
            </a:r>
            <a:r>
              <a:rPr lang="en-US" altLang="en-US" sz="2600"/>
              <a:t>When caring for children, take special care to avoid upsetting them. Allowing a parent to hold the child or allowing the child to play with a favorite toy often helps to keep the child calm. Never lie to a child, or any other patient for that matter; children can see through lies and deceptions. Assure the child that you can be trusted and are there to help by maintaining eye contact.</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00355"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3"/>
            </a:pPr>
            <a:r>
              <a:rPr lang="en-US" altLang="en-US" sz="2400"/>
              <a:t>While caring for a 5-year-old boy with respiratory distress, you should:</a:t>
            </a:r>
          </a:p>
          <a:p>
            <a:pPr marL="1028700" lvl="1" indent="-457200">
              <a:spcBef>
                <a:spcPct val="35000"/>
              </a:spcBef>
              <a:buFontTx/>
              <a:buAutoNum type="alphaUcPeriod"/>
            </a:pPr>
            <a:r>
              <a:rPr lang="en-US" altLang="en-US" sz="2200"/>
              <a:t>avoid direct eye contact with the child, as this may frighten him.</a:t>
            </a:r>
            <a:br>
              <a:rPr lang="en-US" altLang="en-US" sz="2200"/>
            </a:br>
            <a:r>
              <a:rPr lang="en-US" altLang="en-US" sz="2200" b="1"/>
              <a:t>Rationale: </a:t>
            </a:r>
            <a:r>
              <a:rPr lang="en-US" altLang="en-US" sz="2200">
                <a:solidFill>
                  <a:srgbClr val="F37021"/>
                </a:solidFill>
              </a:rPr>
              <a:t>Eye contact helps to establish trust with children.</a:t>
            </a:r>
          </a:p>
          <a:p>
            <a:pPr marL="1028700" lvl="1" indent="-457200">
              <a:spcBef>
                <a:spcPct val="35000"/>
              </a:spcBef>
              <a:buFontTx/>
              <a:buAutoNum type="alphaUcPeriod"/>
            </a:pPr>
            <a:r>
              <a:rPr lang="en-US" altLang="en-US" sz="2200"/>
              <a:t>avoid letting the child hold any toys, as this may hinder your care.</a:t>
            </a:r>
            <a:br>
              <a:rPr lang="en-US" altLang="en-US" sz="2200"/>
            </a:br>
            <a:r>
              <a:rPr lang="en-US" altLang="en-US" sz="2200" b="1"/>
              <a:t>Rationale: </a:t>
            </a:r>
            <a:r>
              <a:rPr lang="en-US" altLang="en-US" sz="2200">
                <a:solidFill>
                  <a:srgbClr val="F37021"/>
                </a:solidFill>
              </a:rPr>
              <a:t>Playing with a toy can calm a child and keep the child occupied.</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01379"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3"/>
            </a:pPr>
            <a:r>
              <a:rPr lang="en-US" altLang="en-US" sz="2400">
                <a:solidFill>
                  <a:schemeClr val="bg1"/>
                </a:solidFill>
              </a:rPr>
              <a:t>While caring for a 5-year-old boy with respiratory distress, you should:</a:t>
            </a:r>
          </a:p>
          <a:p>
            <a:pPr marL="1028700" lvl="1" indent="-457200">
              <a:spcBef>
                <a:spcPct val="35000"/>
              </a:spcBef>
              <a:buFontTx/>
              <a:buAutoNum type="alphaUcPeriod" startAt="3"/>
            </a:pPr>
            <a:r>
              <a:rPr lang="en-US" altLang="en-US" sz="2200">
                <a:solidFill>
                  <a:schemeClr val="bg1"/>
                </a:solidFill>
              </a:rPr>
              <a:t>avoid alerting the child prior to a patient procedure.</a:t>
            </a:r>
            <a:br>
              <a:rPr lang="en-US" altLang="en-US" sz="2200">
                <a:solidFill>
                  <a:schemeClr val="bg1"/>
                </a:solidFill>
              </a:rPr>
            </a:br>
            <a:r>
              <a:rPr lang="en-US" altLang="en-US" sz="2200" b="1">
                <a:solidFill>
                  <a:schemeClr val="bg1"/>
                </a:solidFill>
              </a:rPr>
              <a:t>Rationale: </a:t>
            </a:r>
            <a:r>
              <a:rPr lang="en-US" altLang="en-US" sz="2200">
                <a:solidFill>
                  <a:srgbClr val="F37021"/>
                </a:solidFill>
              </a:rPr>
              <a:t>Never lie to a child; children can detect deception.</a:t>
            </a:r>
          </a:p>
          <a:p>
            <a:pPr marL="1028700" lvl="1" indent="-457200">
              <a:spcBef>
                <a:spcPct val="35000"/>
              </a:spcBef>
              <a:buFontTx/>
              <a:buAutoNum type="alphaUcPeriod" startAt="3"/>
            </a:pPr>
            <a:r>
              <a:rPr lang="en-US" altLang="en-US" sz="2200">
                <a:solidFill>
                  <a:schemeClr val="bg1"/>
                </a:solidFill>
              </a:rPr>
              <a:t>allow a parent or caregiver to hold the child if the situation allows.</a:t>
            </a:r>
            <a:br>
              <a:rPr lang="en-US" altLang="en-US" sz="2200">
                <a:solidFill>
                  <a:schemeClr val="bg1"/>
                </a:solidFill>
              </a:rPr>
            </a:br>
            <a:r>
              <a:rPr lang="en-US" altLang="en-US" sz="2200" b="1">
                <a:solidFill>
                  <a:schemeClr val="bg1"/>
                </a:solidFill>
              </a:rPr>
              <a:t>Rationale: </a:t>
            </a:r>
            <a:r>
              <a:rPr lang="en-US" altLang="en-US" sz="2200">
                <a:solidFill>
                  <a:srgbClr val="F37021"/>
                </a:solidFill>
              </a:rPr>
              <a:t>Correct answer</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2403"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a:solidFill>
                  <a:schemeClr val="bg1"/>
                </a:solidFill>
              </a:rPr>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a:solidFill>
                  <a:schemeClr val="bg1"/>
                </a:solidFill>
              </a:rPr>
              <a:t>The patient</a:t>
            </a:r>
            <a:r>
              <a:rPr lang="ja-JP" altLang="en-US">
                <a:solidFill>
                  <a:schemeClr val="bg1"/>
                </a:solidFill>
              </a:rPr>
              <a:t>’</a:t>
            </a:r>
            <a:r>
              <a:rPr lang="en-US" altLang="ja-JP">
                <a:solidFill>
                  <a:schemeClr val="bg1"/>
                </a:solidFill>
              </a:rPr>
              <a:t>s name and age</a:t>
            </a:r>
          </a:p>
          <a:p>
            <a:pPr marL="1028700" lvl="1" indent="-457200">
              <a:spcBef>
                <a:spcPct val="35000"/>
              </a:spcBef>
              <a:buFontTx/>
              <a:buAutoNum type="alphaUcPeriod"/>
            </a:pPr>
            <a:r>
              <a:rPr lang="en-US" altLang="en-US">
                <a:solidFill>
                  <a:schemeClr val="bg1"/>
                </a:solidFill>
              </a:rPr>
              <a:t>The patient</a:t>
            </a:r>
            <a:r>
              <a:rPr lang="ja-JP" altLang="en-US">
                <a:solidFill>
                  <a:schemeClr val="bg1"/>
                </a:solidFill>
              </a:rPr>
              <a:t>’</a:t>
            </a:r>
            <a:r>
              <a:rPr lang="en-US" altLang="ja-JP">
                <a:solidFill>
                  <a:schemeClr val="bg1"/>
                </a:solidFill>
              </a:rPr>
              <a:t>s family medical history</a:t>
            </a:r>
          </a:p>
          <a:p>
            <a:pPr marL="1028700" lvl="1" indent="-457200">
              <a:spcBef>
                <a:spcPct val="35000"/>
              </a:spcBef>
              <a:buFontTx/>
              <a:buAutoNum type="alphaUcPeriod"/>
            </a:pPr>
            <a:r>
              <a:rPr lang="en-US" altLang="en-US">
                <a:solidFill>
                  <a:schemeClr val="bg1"/>
                </a:solidFill>
              </a:rPr>
              <a:t>Vital signs that may have changed</a:t>
            </a:r>
          </a:p>
          <a:p>
            <a:pPr marL="1028700" lvl="1" indent="-457200">
              <a:spcBef>
                <a:spcPct val="35000"/>
              </a:spcBef>
              <a:buFontTx/>
              <a:buAutoNum type="alphaUcPeriod"/>
            </a:pPr>
            <a:r>
              <a:rPr lang="en-US" altLang="en-US">
                <a:solidFill>
                  <a:schemeClr val="bg1"/>
                </a:solidFill>
              </a:rPr>
              <a:t>Medications that the patient is taking</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342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Information given to the receiving nurse or physician should include the patient</a:t>
            </a:r>
            <a:r>
              <a:rPr lang="ja-JP" altLang="en-US"/>
              <a:t>’</a:t>
            </a:r>
            <a:r>
              <a:rPr lang="en-US" altLang="ja-JP"/>
              <a:t>s name and age, vital signs (especially if they have changed), a summary of the past medical history, and the patient</a:t>
            </a:r>
            <a:r>
              <a:rPr lang="ja-JP" altLang="en-US"/>
              <a:t>’</a:t>
            </a:r>
            <a:r>
              <a:rPr lang="en-US" altLang="ja-JP"/>
              <a:t>s response to any treatment that you rendered. Family medical history is not essential in the emergency treatment of a patient.</a:t>
            </a:r>
            <a:endParaRPr lang="en-US" alt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smtClean="0">
                <a:cs typeface="+mj-cs"/>
              </a:rPr>
              <a:t>Review</a:t>
            </a:r>
            <a:endParaRPr lang="en-US" sz="2800" b="0" dirty="0" smtClean="0">
              <a:cs typeface="+mj-cs"/>
            </a:endParaRPr>
          </a:p>
        </p:txBody>
      </p:sp>
      <p:sp>
        <p:nvSpPr>
          <p:cNvPr id="104451" name="Rectangle 3"/>
          <p:cNvSpPr>
            <a:spLocks noGrp="1" noChangeArrowheads="1"/>
          </p:cNvSpPr>
          <p:nvPr>
            <p:ph idx="1"/>
            <p:custDataLst>
              <p:tags r:id="rId1"/>
            </p:custDataLst>
          </p:nvPr>
        </p:nvSpPr>
        <p:spPr/>
        <p:txBody>
          <a:bodyPr rIns="228600"/>
          <a:lstStyle/>
          <a:p>
            <a:pPr marL="457200" indent="-457200">
              <a:spcBef>
                <a:spcPct val="35000"/>
              </a:spcBef>
              <a:buFontTx/>
              <a:buAutoNum type="arabicPeriod" startAt="4"/>
            </a:pPr>
            <a:r>
              <a:rPr lang="en-US" altLang="en-US" sz="2400"/>
              <a:t>Which of the following pieces of patient information is of LEAST pertinence when giving a verbal report to a nurse or physician at the hospital?</a:t>
            </a:r>
          </a:p>
          <a:p>
            <a:pPr marL="1028700" lvl="1" indent="-457200">
              <a:spcBef>
                <a:spcPct val="35000"/>
              </a:spcBef>
              <a:buFontTx/>
              <a:buAutoNum type="alphaUcPeriod"/>
            </a:pPr>
            <a:r>
              <a:rPr lang="en-US" altLang="en-US" sz="2100"/>
              <a:t>The patient</a:t>
            </a:r>
            <a:r>
              <a:rPr lang="ja-JP" altLang="en-US" sz="2100"/>
              <a:t>’</a:t>
            </a:r>
            <a:r>
              <a:rPr lang="en-US" altLang="ja-JP" sz="2100"/>
              <a:t>s name and age</a:t>
            </a:r>
            <a:br>
              <a:rPr lang="en-US" altLang="ja-JP" sz="2100"/>
            </a:br>
            <a:r>
              <a:rPr lang="en-US" altLang="ja-JP" sz="2100" b="1"/>
              <a:t>Rationale: </a:t>
            </a:r>
            <a:r>
              <a:rPr lang="en-US" altLang="ja-JP" sz="2100">
                <a:solidFill>
                  <a:srgbClr val="F37021"/>
                </a:solidFill>
              </a:rPr>
              <a:t>This is very important in a verbal report.</a:t>
            </a:r>
          </a:p>
          <a:p>
            <a:pPr marL="1028700" lvl="1" indent="-457200">
              <a:buFontTx/>
              <a:buAutoNum type="alphaUcPeriod"/>
            </a:pPr>
            <a:r>
              <a:rPr lang="en-US" altLang="en-US" sz="2100"/>
              <a:t>The patient</a:t>
            </a:r>
            <a:r>
              <a:rPr lang="ja-JP" altLang="en-US" sz="2100"/>
              <a:t>’</a:t>
            </a:r>
            <a:r>
              <a:rPr lang="en-US" altLang="ja-JP" sz="2100"/>
              <a:t>s family medical history</a:t>
            </a:r>
            <a:br>
              <a:rPr lang="en-US" altLang="ja-JP" sz="2100"/>
            </a:br>
            <a:r>
              <a:rPr lang="en-US" altLang="ja-JP" sz="2100" b="1"/>
              <a:t>Rationale: </a:t>
            </a:r>
            <a:r>
              <a:rPr lang="en-US" altLang="ja-JP" sz="2100">
                <a:solidFill>
                  <a:srgbClr val="F37021"/>
                </a:solidFill>
              </a:rPr>
              <a:t>Correct answer</a:t>
            </a:r>
          </a:p>
          <a:p>
            <a:pPr marL="1028700" lvl="1" indent="-457200">
              <a:buFontTx/>
              <a:buAutoNum type="alphaUcPeriod"/>
            </a:pPr>
            <a:r>
              <a:rPr lang="en-US" altLang="en-US" sz="2100"/>
              <a:t>Vital signs that may have changed</a:t>
            </a:r>
            <a:br>
              <a:rPr lang="en-US" altLang="en-US" sz="2100"/>
            </a:br>
            <a:r>
              <a:rPr lang="en-US" altLang="en-US" sz="2100" b="1"/>
              <a:t>Rationale: </a:t>
            </a:r>
            <a:r>
              <a:rPr lang="en-US" altLang="en-US" sz="2100">
                <a:solidFill>
                  <a:srgbClr val="F37021"/>
                </a:solidFill>
              </a:rPr>
              <a:t>This is very important in a verbal report.</a:t>
            </a:r>
          </a:p>
          <a:p>
            <a:pPr marL="1028700" lvl="1" indent="-457200">
              <a:buFontTx/>
              <a:buAutoNum type="alphaUcPeriod"/>
            </a:pPr>
            <a:r>
              <a:rPr lang="en-US" altLang="en-US" sz="2100"/>
              <a:t>Medications that the patient is taking</a:t>
            </a:r>
            <a:br>
              <a:rPr lang="en-US" altLang="en-US" sz="2100"/>
            </a:br>
            <a:r>
              <a:rPr lang="en-US" altLang="en-US" sz="2100" b="1"/>
              <a:t>Rationale: </a:t>
            </a:r>
            <a:r>
              <a:rPr lang="en-US" altLang="en-US" sz="2100">
                <a:solidFill>
                  <a:srgbClr val="F37021"/>
                </a:solidFill>
              </a:rPr>
              <a:t>This is very important in a verbal report.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1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1.xml><?xml version="1.0" encoding="utf-8"?>
<p:tagLst xmlns:a="http://schemas.openxmlformats.org/drawingml/2006/main" xmlns:r="http://schemas.openxmlformats.org/officeDocument/2006/relationships" xmlns:p="http://schemas.openxmlformats.org/presentationml/2006/main">
  <p:tag name="STICKYSTYLE" val="RVW ANS"/>
</p:tagLst>
</file>

<file path=ppt/tags/tag12.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5.xml><?xml version="1.0" encoding="utf-8"?>
<p:tagLst xmlns:a="http://schemas.openxmlformats.org/drawingml/2006/main" xmlns:r="http://schemas.openxmlformats.org/officeDocument/2006/relationships" xmlns:p="http://schemas.openxmlformats.org/presentationml/2006/main">
  <p:tag name="STICKYSTYLE" val="RVW ANS"/>
</p:tagLst>
</file>

<file path=ppt/tags/tag1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7.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1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9.xml><?xml version="1.0" encoding="utf-8"?>
<p:tagLst xmlns:a="http://schemas.openxmlformats.org/drawingml/2006/main" xmlns:r="http://schemas.openxmlformats.org/officeDocument/2006/relationships" xmlns:p="http://schemas.openxmlformats.org/presentationml/2006/main">
  <p:tag name="STICKYSTYLE" val="RVW ANS"/>
</p:tagLst>
</file>

<file path=ppt/tags/tag2.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2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3.xml><?xml version="1.0" encoding="utf-8"?>
<p:tagLst xmlns:a="http://schemas.openxmlformats.org/drawingml/2006/main" xmlns:r="http://schemas.openxmlformats.org/officeDocument/2006/relationships" xmlns:p="http://schemas.openxmlformats.org/presentationml/2006/main">
  <p:tag name="STICKYSTYLE" val="RVW ANS"/>
</p:tagLst>
</file>

<file path=ppt/tags/tag2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7.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2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9.xml><?xml version="1.0" encoding="utf-8"?>
<p:tagLst xmlns:a="http://schemas.openxmlformats.org/drawingml/2006/main" xmlns:r="http://schemas.openxmlformats.org/officeDocument/2006/relationships" xmlns:p="http://schemas.openxmlformats.org/presentationml/2006/main">
  <p:tag name="STICKYSTYLE" val="RVW ANS"/>
</p:tagLst>
</file>

<file path=ppt/tags/tag3.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30.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31.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4.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5.xml><?xml version="1.0" encoding="utf-8"?>
<p:tagLst xmlns:a="http://schemas.openxmlformats.org/drawingml/2006/main" xmlns:r="http://schemas.openxmlformats.org/officeDocument/2006/relationships" xmlns:p="http://schemas.openxmlformats.org/presentationml/2006/main">
  <p:tag name="RNRSTYLE" val="National COMP"/>
</p:tagLst>
</file>

<file path=ppt/tags/tag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7.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9.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3078</TotalTime>
  <Words>6890</Words>
  <Application>Microsoft Macintosh PowerPoint</Application>
  <PresentationFormat>On-screen Show (4:3)</PresentationFormat>
  <Paragraphs>1324</Paragraphs>
  <Slides>122</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122</vt:i4>
      </vt:variant>
    </vt:vector>
  </HeadingPairs>
  <TitlesOfParts>
    <vt:vector size="127" baseType="lpstr">
      <vt:lpstr>Times New Roman</vt:lpstr>
      <vt:lpstr>ヒラギノ角ゴ Pro W3</vt:lpstr>
      <vt:lpstr>Arial</vt:lpstr>
      <vt:lpstr>MS PGothic</vt:lpstr>
      <vt:lpstr>design_template</vt:lpstr>
      <vt:lpstr>PowerPoint Presentation</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3)</vt:lpstr>
      <vt:lpstr>Introduction (2 of 3)</vt:lpstr>
      <vt:lpstr>Introduction (3 of 3)</vt:lpstr>
      <vt:lpstr>Therapeutic Communication  (1 of 4)</vt:lpstr>
      <vt:lpstr>Therapeutic Communication  (2 of 4)</vt:lpstr>
      <vt:lpstr>Therapeutic Communication  (3 of 4)</vt:lpstr>
      <vt:lpstr>Therapeutic Communication  (4 of 4)</vt:lpstr>
      <vt:lpstr>Age, Culture, and Personal Experience (1 of 2)</vt:lpstr>
      <vt:lpstr>Age, Culture, and Personal Experience (2 of 2)</vt:lpstr>
      <vt:lpstr>Nonverbal Communication  (1 of 3)</vt:lpstr>
      <vt:lpstr>Nonverbal Communication  (2 of 3)</vt:lpstr>
      <vt:lpstr>Nonverbal Communication  (3 of 3)</vt:lpstr>
      <vt:lpstr>Verbal Communication (1 of 2)</vt:lpstr>
      <vt:lpstr>Verbal Communication (2 of 2)</vt:lpstr>
      <vt:lpstr>Communication Tools </vt:lpstr>
      <vt:lpstr>Interviewing Techniques</vt:lpstr>
      <vt:lpstr>Interviewing Techniques to Avoid</vt:lpstr>
      <vt:lpstr>Presence of Family, Friends, and Bystanders </vt:lpstr>
      <vt:lpstr>Golden Rules (1 of 2)</vt:lpstr>
      <vt:lpstr>Golden Rules (2 of 2)</vt:lpstr>
      <vt:lpstr>Communicating With Older Patients (1 of 5)</vt:lpstr>
      <vt:lpstr>Communicating With Older Patients (2 of 5)</vt:lpstr>
      <vt:lpstr>Communicating With Older Patients (3 of 5)</vt:lpstr>
      <vt:lpstr>Communicating With Older Patients (4 of 5)</vt:lpstr>
      <vt:lpstr>Communicating With Older Patients (5 of 5)</vt:lpstr>
      <vt:lpstr>Communicating With Children (1 of 4)</vt:lpstr>
      <vt:lpstr>Communicating With Children (2 of 4)</vt:lpstr>
      <vt:lpstr>Communicating With Children (3 of 4)</vt:lpstr>
      <vt:lpstr>Communicating With Children (4 of 4)</vt:lpstr>
      <vt:lpstr>Communicating With Hearing-Impaired Patients (1 of 3)</vt:lpstr>
      <vt:lpstr>Communicating With Hearing-Impaired Patients (2 of 3)</vt:lpstr>
      <vt:lpstr>Communicating With Hearing-Impaired Patients (3 of 3)</vt:lpstr>
      <vt:lpstr>Communicating With Visually Impaired Patients (1 of 3)</vt:lpstr>
      <vt:lpstr>Communicating With Visually Impaired Patients (2 of 3)</vt:lpstr>
      <vt:lpstr>Communicating With Visually Impaired Patients (3 of 3)</vt:lpstr>
      <vt:lpstr>Non-English-Speaking Patients (1 of 2)</vt:lpstr>
      <vt:lpstr>Non-English-Speaking Patients (2 of 2)</vt:lpstr>
      <vt:lpstr>Communicating With Other Health Care Professionals (1 of 3)</vt:lpstr>
      <vt:lpstr>Communicating With Other Health Care Professionals (2 of 3)</vt:lpstr>
      <vt:lpstr>Communicating With Other Health Care Professionals (3 of 3)</vt:lpstr>
      <vt:lpstr>Written Communications and Documentation (1 of 2)</vt:lpstr>
      <vt:lpstr>Written Communications and Documentation (2 of 2)</vt:lpstr>
      <vt:lpstr>Patient Care Reports (1 of 2) </vt:lpstr>
      <vt:lpstr>Patient Care Reports (2 of 2) </vt:lpstr>
      <vt:lpstr>Types of Forms</vt:lpstr>
      <vt:lpstr>Narrative Section of the PCR (1 of 2)   </vt:lpstr>
      <vt:lpstr>Narrative Section of the PCR (2 of 2)   </vt:lpstr>
      <vt:lpstr>Reporting Errors (1 of 2)  </vt:lpstr>
      <vt:lpstr>Reporting Errors (2 of 2) </vt:lpstr>
      <vt:lpstr>Documenting Refusal of Care</vt:lpstr>
      <vt:lpstr>Special Reporting Situations</vt:lpstr>
      <vt:lpstr>Communications Systems  and Equipment</vt:lpstr>
      <vt:lpstr>Base Station Radios</vt:lpstr>
      <vt:lpstr>Mobile and Portable Radios  (1 of 2)</vt:lpstr>
      <vt:lpstr>Mobile and Portable Radios  (2 of 2)</vt:lpstr>
      <vt:lpstr>Repeater-Based Systems (1 of 2)</vt:lpstr>
      <vt:lpstr>Repeater-Based Systems (2 of 2)</vt:lpstr>
      <vt:lpstr>Digital Equipment</vt:lpstr>
      <vt:lpstr>Cellular/Satellite Telephones</vt:lpstr>
      <vt:lpstr>Other Communications Equipment (1 of 2)</vt:lpstr>
      <vt:lpstr>Other Communications Equipment (2 of 2)</vt:lpstr>
      <vt:lpstr>Radio Communications</vt:lpstr>
      <vt:lpstr>Responding to the Scene (1 of 3)</vt:lpstr>
      <vt:lpstr>Responding to the Scene (2 of 3)</vt:lpstr>
      <vt:lpstr>Responding to the Scene (3 of 3)</vt:lpstr>
      <vt:lpstr>Communicating With Medical Control and Hospitals (1 of 2)</vt:lpstr>
      <vt:lpstr>Communicating With Medical Control and Hospitals (2 of 2)</vt:lpstr>
      <vt:lpstr>Giving a Patient Report (1 of 2) </vt:lpstr>
      <vt:lpstr>Giving a Patient Report (2 of 2) </vt:lpstr>
      <vt:lpstr>The Role of Medical Control (1 of 2)</vt:lpstr>
      <vt:lpstr>The Role of Medical Control (2 of 2)</vt:lpstr>
      <vt:lpstr>Calling Medical Control (1 of 3)</vt:lpstr>
      <vt:lpstr>Calling Medical Control (2 of 3)</vt:lpstr>
      <vt:lpstr>Calling Medical Control (3 of 3)</vt:lpstr>
      <vt:lpstr>Information Regarding Special Situations (1 of 2) </vt:lpstr>
      <vt:lpstr>Information Regarding Special Situations (2 of 2) </vt:lpstr>
      <vt:lpstr>Maintenance of Radio Equipment (1 of 2)</vt:lpstr>
      <vt:lpstr>Maintenance of Radio Equipment (2 of 2)</vt:lpstr>
      <vt:lpstr>Review </vt:lpstr>
      <vt:lpstr>Review </vt:lpstr>
      <vt:lpstr>Review (1 of 2) </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385</cp:revision>
  <cp:lastPrinted>2015-09-11T14:53:58Z</cp:lastPrinted>
  <dcterms:created xsi:type="dcterms:W3CDTF">2002-02-12T20:19:46Z</dcterms:created>
  <dcterms:modified xsi:type="dcterms:W3CDTF">2016-03-12T15:38:58Z</dcterms:modified>
</cp:coreProperties>
</file>