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6.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7.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8.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9.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heme/themeOverride10.xml" ContentType="application/vnd.openxmlformats-officedocument.themeOverride+xml"/>
  <Override PartName="/ppt/notesSlides/notesSlide67.xml" ContentType="application/vnd.openxmlformats-officedocument.presentationml.notesSlide+xml"/>
  <Override PartName="/ppt/theme/themeOverride11.xml" ContentType="application/vnd.openxmlformats-officedocument.themeOverride+xml"/>
  <Override PartName="/ppt/notesSlides/notesSlide68.xml" ContentType="application/vnd.openxmlformats-officedocument.presentationml.notesSlide+xml"/>
  <Override PartName="/ppt/theme/themeOverride12.xml" ContentType="application/vnd.openxmlformats-officedocument.themeOverride+xml"/>
  <Override PartName="/ppt/notesSlides/notesSlide69.xml" ContentType="application/vnd.openxmlformats-officedocument.presentationml.notesSlide+xml"/>
  <Override PartName="/ppt/theme/themeOverride13.xml" ContentType="application/vnd.openxmlformats-officedocument.themeOverride+xml"/>
  <Override PartName="/ppt/notesSlides/notesSlide70.xml" ContentType="application/vnd.openxmlformats-officedocument.presentationml.notesSlide+xml"/>
  <Override PartName="/ppt/theme/themeOverride14.xml" ContentType="application/vnd.openxmlformats-officedocument.themeOverride+xml"/>
  <Override PartName="/ppt/notesSlides/notesSlide71.xml" ContentType="application/vnd.openxmlformats-officedocument.presentationml.notesSlide+xml"/>
  <Override PartName="/ppt/theme/themeOverride15.xml" ContentType="application/vnd.openxmlformats-officedocument.themeOverride+xml"/>
  <Override PartName="/ppt/notesSlides/notesSlide72.xml" ContentType="application/vnd.openxmlformats-officedocument.presentationml.notesSlide+xml"/>
  <Override PartName="/ppt/theme/themeOverride16.xml" ContentType="application/vnd.openxmlformats-officedocument.themeOverride+xml"/>
  <Override PartName="/ppt/notesSlides/notesSlide73.xml" ContentType="application/vnd.openxmlformats-officedocument.presentationml.notesSlide+xml"/>
  <Override PartName="/ppt/theme/themeOverride17.xml" ContentType="application/vnd.openxmlformats-officedocument.themeOverride+xml"/>
  <Override PartName="/ppt/notesSlides/notesSlide74.xml" ContentType="application/vnd.openxmlformats-officedocument.presentationml.notesSlide+xml"/>
  <Override PartName="/ppt/theme/themeOverride18.xml" ContentType="application/vnd.openxmlformats-officedocument.themeOverride+xml"/>
  <Override PartName="/ppt/notesSlides/notesSlide75.xml" ContentType="application/vnd.openxmlformats-officedocument.presentationml.notesSlide+xml"/>
  <Override PartName="/ppt/theme/themeOverride19.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18"/>
  </p:notesMasterIdLst>
  <p:handoutMasterIdLst>
    <p:handoutMasterId r:id="rId119"/>
  </p:handoutMasterIdLst>
  <p:sldIdLst>
    <p:sldId id="278" r:id="rId2"/>
    <p:sldId id="284" r:id="rId3"/>
    <p:sldId id="355" r:id="rId4"/>
    <p:sldId id="356" r:id="rId5"/>
    <p:sldId id="285" r:id="rId6"/>
    <p:sldId id="357" r:id="rId7"/>
    <p:sldId id="286" r:id="rId8"/>
    <p:sldId id="287" r:id="rId9"/>
    <p:sldId id="288" r:id="rId10"/>
    <p:sldId id="358" r:id="rId11"/>
    <p:sldId id="289" r:id="rId12"/>
    <p:sldId id="448" r:id="rId13"/>
    <p:sldId id="341" r:id="rId14"/>
    <p:sldId id="291" r:id="rId15"/>
    <p:sldId id="359" r:id="rId16"/>
    <p:sldId id="388" r:id="rId17"/>
    <p:sldId id="360" r:id="rId18"/>
    <p:sldId id="449" r:id="rId19"/>
    <p:sldId id="450" r:id="rId20"/>
    <p:sldId id="361" r:id="rId21"/>
    <p:sldId id="362" r:id="rId22"/>
    <p:sldId id="293" r:id="rId23"/>
    <p:sldId id="364" r:id="rId24"/>
    <p:sldId id="451" r:id="rId25"/>
    <p:sldId id="365" r:id="rId26"/>
    <p:sldId id="366" r:id="rId27"/>
    <p:sldId id="295" r:id="rId28"/>
    <p:sldId id="367" r:id="rId29"/>
    <p:sldId id="368" r:id="rId30"/>
    <p:sldId id="369" r:id="rId31"/>
    <p:sldId id="297" r:id="rId32"/>
    <p:sldId id="372" r:id="rId33"/>
    <p:sldId id="373" r:id="rId34"/>
    <p:sldId id="298" r:id="rId35"/>
    <p:sldId id="374" r:id="rId36"/>
    <p:sldId id="375" r:id="rId37"/>
    <p:sldId id="376" r:id="rId38"/>
    <p:sldId id="452" r:id="rId39"/>
    <p:sldId id="377" r:id="rId40"/>
    <p:sldId id="378" r:id="rId41"/>
    <p:sldId id="379" r:id="rId42"/>
    <p:sldId id="301" r:id="rId43"/>
    <p:sldId id="453" r:id="rId44"/>
    <p:sldId id="390" r:id="rId45"/>
    <p:sldId id="454" r:id="rId46"/>
    <p:sldId id="303" r:id="rId47"/>
    <p:sldId id="381" r:id="rId48"/>
    <p:sldId id="456" r:id="rId49"/>
    <p:sldId id="305" r:id="rId50"/>
    <p:sldId id="457" r:id="rId51"/>
    <p:sldId id="307" r:id="rId52"/>
    <p:sldId id="308" r:id="rId53"/>
    <p:sldId id="310" r:id="rId54"/>
    <p:sldId id="311" r:id="rId55"/>
    <p:sldId id="312" r:id="rId56"/>
    <p:sldId id="384" r:id="rId57"/>
    <p:sldId id="314" r:id="rId58"/>
    <p:sldId id="343" r:id="rId59"/>
    <p:sldId id="315" r:id="rId60"/>
    <p:sldId id="316" r:id="rId61"/>
    <p:sldId id="317" r:id="rId62"/>
    <p:sldId id="385" r:id="rId63"/>
    <p:sldId id="319" r:id="rId64"/>
    <p:sldId id="320" r:id="rId65"/>
    <p:sldId id="470" r:id="rId66"/>
    <p:sldId id="322" r:id="rId67"/>
    <p:sldId id="459" r:id="rId68"/>
    <p:sldId id="460" r:id="rId69"/>
    <p:sldId id="471" r:id="rId70"/>
    <p:sldId id="461" r:id="rId71"/>
    <p:sldId id="464" r:id="rId72"/>
    <p:sldId id="468" r:id="rId73"/>
    <p:sldId id="462" r:id="rId74"/>
    <p:sldId id="463" r:id="rId75"/>
    <p:sldId id="465" r:id="rId76"/>
    <p:sldId id="466" r:id="rId77"/>
    <p:sldId id="323" r:id="rId78"/>
    <p:sldId id="386" r:id="rId79"/>
    <p:sldId id="437" r:id="rId80"/>
    <p:sldId id="438" r:id="rId81"/>
    <p:sldId id="439" r:id="rId82"/>
    <p:sldId id="440" r:id="rId83"/>
    <p:sldId id="421" r:id="rId84"/>
    <p:sldId id="422" r:id="rId85"/>
    <p:sldId id="423" r:id="rId86"/>
    <p:sldId id="441" r:id="rId87"/>
    <p:sldId id="424" r:id="rId88"/>
    <p:sldId id="425" r:id="rId89"/>
    <p:sldId id="430" r:id="rId90"/>
    <p:sldId id="442" r:id="rId91"/>
    <p:sldId id="427" r:id="rId92"/>
    <p:sldId id="428" r:id="rId93"/>
    <p:sldId id="429" r:id="rId94"/>
    <p:sldId id="431" r:id="rId95"/>
    <p:sldId id="432" r:id="rId96"/>
    <p:sldId id="433" r:id="rId97"/>
    <p:sldId id="443" r:id="rId98"/>
    <p:sldId id="392" r:id="rId99"/>
    <p:sldId id="393" r:id="rId100"/>
    <p:sldId id="394" r:id="rId101"/>
    <p:sldId id="445" r:id="rId102"/>
    <p:sldId id="399" r:id="rId103"/>
    <p:sldId id="400" r:id="rId104"/>
    <p:sldId id="401" r:id="rId105"/>
    <p:sldId id="469" r:id="rId106"/>
    <p:sldId id="434" r:id="rId107"/>
    <p:sldId id="435" r:id="rId108"/>
    <p:sldId id="436" r:id="rId109"/>
    <p:sldId id="446" r:id="rId110"/>
    <p:sldId id="402" r:id="rId111"/>
    <p:sldId id="403" r:id="rId112"/>
    <p:sldId id="404" r:id="rId113"/>
    <p:sldId id="409" r:id="rId114"/>
    <p:sldId id="410" r:id="rId115"/>
    <p:sldId id="411" r:id="rId116"/>
    <p:sldId id="444" r:id="rId1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pos="432">
          <p15:clr>
            <a:srgbClr val="A4A3A4"/>
          </p15:clr>
        </p15:guide>
        <p15:guide id="5" pos="5328">
          <p15:clr>
            <a:srgbClr val="A4A3A4"/>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1500B"/>
    <a:srgbClr val="00652E"/>
    <a:srgbClr val="FFFFFF"/>
    <a:srgbClr val="C4161C"/>
    <a:srgbClr val="2B87A6"/>
    <a:srgbClr val="4D207A"/>
    <a:srgbClr val="F37021"/>
    <a:srgbClr val="002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1" autoAdjust="0"/>
    <p:restoredTop sz="71340" autoAdjust="0"/>
  </p:normalViewPr>
  <p:slideViewPr>
    <p:cSldViewPr>
      <p:cViewPr>
        <p:scale>
          <a:sx n="50" d="100"/>
          <a:sy n="50" d="100"/>
        </p:scale>
        <p:origin x="3288" y="984"/>
      </p:cViewPr>
      <p:guideLst>
        <p:guide orient="horz" pos="2160"/>
        <p:guide orient="horz" pos="912"/>
        <p:guide orient="horz" pos="3936"/>
        <p:guide pos="432"/>
        <p:guide pos="5328"/>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844"/>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presProps" Target="presProps.xml"/><Relationship Id="rId121" Type="http://schemas.openxmlformats.org/officeDocument/2006/relationships/viewProps" Target="viewProps.xml"/><Relationship Id="rId122" Type="http://schemas.openxmlformats.org/officeDocument/2006/relationships/theme" Target="theme/theme1.xml"/><Relationship Id="rId12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notesMaster" Target="notesMasters/notesMaster1.xml"/><Relationship Id="rId119" Type="http://schemas.openxmlformats.org/officeDocument/2006/relationships/handoutMaster" Target="handoutMasters/handoutMaster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4008F44-BAFE-4C43-9B6E-E3C0637BA78A}" type="slidenum">
              <a:rPr lang="en-US" altLang="en-US"/>
              <a:pPr>
                <a:defRPr/>
              </a:pPr>
              <a:t>‹#›</a:t>
            </a:fld>
            <a:endParaRPr lang="en-US" altLang="en-US"/>
          </a:p>
        </p:txBody>
      </p:sp>
    </p:spTree>
    <p:extLst>
      <p:ext uri="{BB962C8B-B14F-4D97-AF65-F5344CB8AC3E}">
        <p14:creationId xmlns:p14="http://schemas.microsoft.com/office/powerpoint/2010/main" val="132162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20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81FFC6-14F5-3C41-B83A-FC351601620C}" type="slidenum">
              <a:rPr lang="en-US" altLang="en-US"/>
              <a:pPr>
                <a:defRPr/>
              </a:pPr>
              <a:t>‹#›</a:t>
            </a:fld>
            <a:endParaRPr lang="en-US" altLang="en-US"/>
          </a:p>
        </p:txBody>
      </p:sp>
    </p:spTree>
    <p:extLst>
      <p:ext uri="{BB962C8B-B14F-4D97-AF65-F5344CB8AC3E}">
        <p14:creationId xmlns:p14="http://schemas.microsoft.com/office/powerpoint/2010/main" val="289101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026"/>
          <p:cNvSpPr>
            <a:spLocks noChangeArrowheads="1" noTextEdit="1"/>
          </p:cNvSpPr>
          <p:nvPr>
            <p:ph type="sldImg"/>
          </p:nvPr>
        </p:nvSpPr>
        <p:spPr>
          <a:ln/>
        </p:spPr>
      </p:sp>
      <p:sp>
        <p:nvSpPr>
          <p:cNvPr id="512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Chapter 4: Communications and Documentation </a:t>
            </a:r>
          </a:p>
        </p:txBody>
      </p:sp>
    </p:spTree>
    <p:extLst>
      <p:ext uri="{BB962C8B-B14F-4D97-AF65-F5344CB8AC3E}">
        <p14:creationId xmlns:p14="http://schemas.microsoft.com/office/powerpoint/2010/main" val="110594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3. Tone, pace, and volume of the language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Reflect the mood of the person communicating</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Provide insight into the perceived importance of the message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Ethnocentrism: considering your own cultural values more important than those of others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People tend to translate messages they receive using their own worldview.</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Cultural imposition: forcing your values onto others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Health care providers may consciously or subconsciously force their cultural values onto their patients because they believe their values are better.</a:t>
            </a:r>
            <a:endParaRPr lang="en-IN"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74308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D. Nonverbal communication</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Body language provides more information than words alone.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Even without exchanging any words, you should be able to ascertain the patient’s mood.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E. Facial expressions, body language, and eye contact</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Eye contact and body language are powerful communication tools.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Pay attention to body language, both your own and that of your patients.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Physical cues will help you and your patient to truly understand the message being sent.</a:t>
            </a:r>
            <a:endParaRPr lang="en-IN" altLang="en-US">
              <a:latin typeface="Times New Roman" charset="0"/>
              <a:ea typeface="MS PGothic" charset="-128"/>
              <a:cs typeface="ＭＳ Ｐゴシック" charset="-128"/>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B245BA2-BD5C-414F-861C-84D77FD0E828}" type="slidenum">
              <a:rPr lang="en-US" altLang="en-US" sz="1200"/>
              <a:pPr/>
              <a:t>11</a:t>
            </a:fld>
            <a:endParaRPr lang="en-US" altLang="en-US" sz="1200"/>
          </a:p>
        </p:txBody>
      </p:sp>
    </p:spTree>
    <p:extLst>
      <p:ext uri="{BB962C8B-B14F-4D97-AF65-F5344CB8AC3E}">
        <p14:creationId xmlns:p14="http://schemas.microsoft.com/office/powerpoint/2010/main" val="134069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When you are treating a potentially hostile patient, understand and be aware of your own body language. Stay calm and try to defuse the situation: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Assess the safety of the scene.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Do not assume an aggressive posture.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Make good eye contact, but do not stare.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Speak calmly, confidently, and slowly.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Never threaten the patient, either verbally or physically.</a:t>
            </a:r>
            <a:endParaRPr lang="en-IN" altLang="en-US">
              <a:latin typeface="Times New Roman" charset="0"/>
              <a:ea typeface="MS PGothic" charset="-128"/>
              <a:cs typeface="ＭＳ Ｐゴシック"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5C050B6-0E75-AC4B-955D-C424B58E77B2}" type="slidenum">
              <a:rPr lang="en-US" altLang="en-US" sz="1200"/>
              <a:pPr/>
              <a:t>12</a:t>
            </a:fld>
            <a:endParaRPr lang="en-US" altLang="en-US" sz="1200"/>
          </a:p>
        </p:txBody>
      </p:sp>
    </p:spTree>
    <p:extLst>
      <p:ext uri="{BB962C8B-B14F-4D97-AF65-F5344CB8AC3E}">
        <p14:creationId xmlns:p14="http://schemas.microsoft.com/office/powerpoint/2010/main" val="159045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F. Physical factors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Noise: anything that dampens or obscures the true meaning of a message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Literal noise, sounds in the environment, lighting, distance, or physical obstacles may affect your communication.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Cultural norms often dictate the amount of space, or proximity, between people when communicating.</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As a person gets closer, a greater sense of trust must be established.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Your gestures, body movements, and attitude toward the patient are critically important in gaining the trust of both the patient and the family.</a:t>
            </a:r>
            <a:endParaRPr lang="en-IN" altLang="en-US">
              <a:latin typeface="Times New Roman" charset="0"/>
              <a:ea typeface="MS PGothic" charset="-128"/>
              <a:cs typeface="ＭＳ Ｐゴシック"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789F196-0F38-E949-A6A2-0645CCDE2C52}" type="slidenum">
              <a:rPr lang="en-US" altLang="en-US" sz="1200"/>
              <a:pPr/>
              <a:t>13</a:t>
            </a:fld>
            <a:endParaRPr lang="en-US" altLang="en-US" sz="1200"/>
          </a:p>
        </p:txBody>
      </p:sp>
    </p:spTree>
    <p:extLst>
      <p:ext uri="{BB962C8B-B14F-4D97-AF65-F5344CB8AC3E}">
        <p14:creationId xmlns:p14="http://schemas.microsoft.com/office/powerpoint/2010/main" val="106999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G. Verbal communication</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One of the most fundamental functions of EMTs is to ask patients questions.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Open-ended questions require some level of detail in the response.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Use whenever possible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Example: “What seems to be bothering you?”</a:t>
            </a:r>
            <a:endParaRPr lang="en-IN" altLang="en-US">
              <a:latin typeface="Times New Roman" charset="0"/>
              <a:ea typeface="MS PGothic" charset="-128"/>
              <a:cs typeface="ＭＳ Ｐゴシック"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C05A81E-BE10-8A4E-89CD-3419D4C046A6}" type="slidenum">
              <a:rPr lang="en-US" altLang="en-US" sz="1200"/>
              <a:pPr/>
              <a:t>14</a:t>
            </a:fld>
            <a:endParaRPr lang="en-US" altLang="en-US" sz="1200"/>
          </a:p>
        </p:txBody>
      </p:sp>
    </p:spTree>
    <p:extLst>
      <p:ext uri="{BB962C8B-B14F-4D97-AF65-F5344CB8AC3E}">
        <p14:creationId xmlns:p14="http://schemas.microsoft.com/office/powerpoint/2010/main" val="39229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3. Closed-ended questions can be answered in very short responses.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The response is sometimes a single word like yes or no.</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Use if patients cannot provide long answers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Example: “Are you having trouble breathing?”</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May miss important issues if pertinent questions are not asked</a:t>
            </a:r>
            <a:endParaRPr lang="en-IN" altLang="en-US">
              <a:latin typeface="Times New Roman" charset="0"/>
              <a:ea typeface="MS PGothic" charset="-128"/>
              <a:cs typeface="ＭＳ Ｐゴシック"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7C32ABA-EDD9-5F4D-AFAC-585C1C49698F}" type="slidenum">
              <a:rPr lang="en-US" altLang="en-US" sz="1200"/>
              <a:pPr/>
              <a:t>15</a:t>
            </a:fld>
            <a:endParaRPr lang="en-US" altLang="en-US" sz="1200"/>
          </a:p>
        </p:txBody>
      </p:sp>
    </p:spTree>
    <p:extLst>
      <p:ext uri="{BB962C8B-B14F-4D97-AF65-F5344CB8AC3E}">
        <p14:creationId xmlns:p14="http://schemas.microsoft.com/office/powerpoint/2010/main" val="473721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You can use many powerful communication tools when trying to obtain information from patients: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Facilitation: encouraging the patient to talk more or provide more information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Silence: gives the patient space and time to think and respond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Reflection: restating a patient’s statement made to you to confirm your understanding</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Empathy: being sensitive to the patient’s feelings and thoughts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Clarification: asking the patient to explain what he or she meant by an answer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f. Confrontation: making the patient who is in denial or in a mental state of shock focus on urgent and life-critical issues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g. Interpretation: summing up the patient’s complaint to confirm your understanding</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h. Explanation: providing factual information to support a conversation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Summary: providing the patient with an overview of the conversation and the steps you will be taking</a:t>
            </a:r>
            <a:endParaRPr lang="en-IN" altLang="en-US">
              <a:latin typeface="Times New Roman" charset="0"/>
              <a:ea typeface="MS PGothic" charset="-128"/>
              <a:cs typeface="ＭＳ Ｐゴシック"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7BB3F94-BEAB-D94C-9BD4-445097D3C883}" type="slidenum">
              <a:rPr lang="en-US" altLang="en-US" sz="1200"/>
              <a:pPr/>
              <a:t>16</a:t>
            </a:fld>
            <a:endParaRPr lang="en-US" altLang="en-US" sz="1200"/>
          </a:p>
        </p:txBody>
      </p:sp>
    </p:spTree>
    <p:extLst>
      <p:ext uri="{BB962C8B-B14F-4D97-AF65-F5344CB8AC3E}">
        <p14:creationId xmlns:p14="http://schemas.microsoft.com/office/powerpoint/2010/main" val="111718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When interviewing a patient, consider the careful use of touch</a:t>
            </a:r>
            <a:r>
              <a:rPr lang="en-US" altLang="en-US" i="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to show caring and compassion.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Touch is a powerful tool.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Use it consciously and sparingly.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Avoid touching the patient’s torso, chest, or face simply as a means of communication, because these areas are often viewed as intimate.</a:t>
            </a:r>
            <a:endParaRPr lang="en-IN" altLang="en-US">
              <a:latin typeface="Times New Roman" charset="0"/>
              <a:ea typeface="MS PGothic" charset="-128"/>
              <a:cs typeface="ＭＳ Ｐゴシック" charset="-128"/>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25DA6FC-48CC-F34E-8A6A-98F5A22872E8}" type="slidenum">
              <a:rPr lang="en-US" altLang="en-US" sz="1200"/>
              <a:pPr/>
              <a:t>17</a:t>
            </a:fld>
            <a:endParaRPr lang="en-US" altLang="en-US" sz="1200"/>
          </a:p>
        </p:txBody>
      </p:sp>
    </p:spTree>
    <p:extLst>
      <p:ext uri="{BB962C8B-B14F-4D97-AF65-F5344CB8AC3E}">
        <p14:creationId xmlns:p14="http://schemas.microsoft.com/office/powerpoint/2010/main" val="1099391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6. Interview techniques to avoid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Providing false assurance or reassurance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Giving unsolicited advice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Asking leading or biased questions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Talking too much</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Interrupting</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f. Using “why” questions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g. Using authoritative language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h. Speaking in professional jargon</a:t>
            </a:r>
            <a:endParaRPr lang="en-IN" altLang="en-US">
              <a:latin typeface="Times New Roman" charset="0"/>
              <a:ea typeface="MS PGothic" charset="-128"/>
              <a:cs typeface="ＭＳ Ｐゴシック" charset="-128"/>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DA1775B-049D-324B-AB04-52C03167F586}" type="slidenum">
              <a:rPr lang="en-US" altLang="en-US" sz="1200"/>
              <a:pPr/>
              <a:t>18</a:t>
            </a:fld>
            <a:endParaRPr lang="en-US" altLang="en-US" sz="1200"/>
          </a:p>
        </p:txBody>
      </p:sp>
    </p:spTree>
    <p:extLst>
      <p:ext uri="{BB962C8B-B14F-4D97-AF65-F5344CB8AC3E}">
        <p14:creationId xmlns:p14="http://schemas.microsoft.com/office/powerpoint/2010/main" val="523103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7. Presence of family, friends, and bystanders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They may be valuable during the patient interview process.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Allow the patient to answer if he or she is able to and wants to, even if well-meaning family members attempt to answer for the individual.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Do not be afraid to ask others to step aside for a moment while you talk to the patient.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You may need to decide if having family and friends nearby will help or hinder care.</a:t>
            </a:r>
            <a:endParaRPr lang="en-IN" altLang="en-US">
              <a:latin typeface="Times New Roman" charset="0"/>
              <a:ea typeface="MS PGothic" charset="-128"/>
              <a:cs typeface="ＭＳ Ｐゴシック" charset="-128"/>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5482EA5-A1FA-CA46-8DC5-711471E53CC4}" type="slidenum">
              <a:rPr lang="en-US" altLang="en-US" sz="1200"/>
              <a:pPr/>
              <a:t>19</a:t>
            </a:fld>
            <a:endParaRPr lang="en-US" altLang="en-US" sz="1200"/>
          </a:p>
        </p:txBody>
      </p:sp>
    </p:spTree>
    <p:extLst>
      <p:ext uri="{BB962C8B-B14F-4D97-AF65-F5344CB8AC3E}">
        <p14:creationId xmlns:p14="http://schemas.microsoft.com/office/powerpoint/2010/main" val="899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I. Introduction</a:t>
            </a:r>
          </a:p>
          <a:p>
            <a:r>
              <a:rPr lang="en-US" altLang="en-US">
                <a:latin typeface="Times New Roman" charset="0"/>
                <a:ea typeface="MS PGothic" charset="-128"/>
                <a:cs typeface="ＭＳ Ｐゴシック" charset="-128"/>
              </a:rPr>
              <a:t>A. Communication is the transmission of information to another person, whether it is verbal or through body language (nonverbal).</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Effective communication is an essential component of prehospital care.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It is necessary to achieve a positive relationship with patients and coworkers.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B. Verbal communication skills are important for EMTs.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Enable you to gather information from the patient and bystanders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Make it possible for you to coordinate all the responders who are often present at the scene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An integral part of transferring the patient’s care to the nurses and physicians at the hospital</a:t>
            </a:r>
            <a:endParaRPr lang="en-IN" altLang="en-US">
              <a:latin typeface="Times New Roman" charset="0"/>
              <a:ea typeface="MS PGothic" charset="-128"/>
              <a:cs typeface="ＭＳ Ｐゴシック" charset="-128"/>
            </a:endParaRPr>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03366E8-2347-1941-AA6A-6B136E0C57BC}" type="slidenum">
              <a:rPr lang="en-US" altLang="en-US" sz="1200"/>
              <a:pPr/>
              <a:t>2</a:t>
            </a:fld>
            <a:endParaRPr lang="en-US" altLang="en-US" sz="1200"/>
          </a:p>
        </p:txBody>
      </p:sp>
    </p:spTree>
    <p:extLst>
      <p:ext uri="{BB962C8B-B14F-4D97-AF65-F5344CB8AC3E}">
        <p14:creationId xmlns:p14="http://schemas.microsoft.com/office/powerpoint/2010/main" val="117165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8. Golden Rules to help calm and reassure a patient: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Make and keep eye contact at all times.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Provide your name, and use the patient’s proper name.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Tell the patient the truth.</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Use language the patient can understand.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Be careful what you say about the patient to others.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f. Be aware of your body language.</a:t>
            </a:r>
            <a:endParaRPr lang="en-IN" altLang="en-US">
              <a:latin typeface="Times New Roman" charset="0"/>
              <a:ea typeface="MS PGothic" charset="-128"/>
              <a:cs typeface="ＭＳ Ｐゴシック" charset="-128"/>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420BA0D-7E99-DA4C-AF77-07CE18AAA1A4}" type="slidenum">
              <a:rPr lang="en-US" altLang="en-US" sz="1200"/>
              <a:pPr/>
              <a:t>20</a:t>
            </a:fld>
            <a:endParaRPr lang="en-US" altLang="en-US" sz="1200"/>
          </a:p>
        </p:txBody>
      </p:sp>
    </p:spTree>
    <p:extLst>
      <p:ext uri="{BB962C8B-B14F-4D97-AF65-F5344CB8AC3E}">
        <p14:creationId xmlns:p14="http://schemas.microsoft.com/office/powerpoint/2010/main" val="851714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g. Speak slowly, clearly, and distinctly.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h. If the patient is hard of hearing, face the patient so he or she can read your lips.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i. Allow the patient time to answer or respond.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j. Act and speak in a calm, confident manner.</a:t>
            </a:r>
            <a:endParaRPr lang="en-IN" altLang="en-US">
              <a:latin typeface="Times New Roman" charset="0"/>
              <a:ea typeface="MS PGothic" charset="-128"/>
              <a:cs typeface="ＭＳ Ｐゴシック" charset="-128"/>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82FF5C1-77CB-544E-9D07-23E7BC5A3429}" type="slidenum">
              <a:rPr lang="en-US" altLang="en-US" sz="1200"/>
              <a:pPr/>
              <a:t>21</a:t>
            </a:fld>
            <a:endParaRPr lang="en-US" altLang="en-US" sz="1200"/>
          </a:p>
        </p:txBody>
      </p:sp>
    </p:spTree>
    <p:extLst>
      <p:ext uri="{BB962C8B-B14F-4D97-AF65-F5344CB8AC3E}">
        <p14:creationId xmlns:p14="http://schemas.microsoft.com/office/powerpoint/2010/main" val="1790388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H. Communicating with older patients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Identify yourself.</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Present yourself as competent, confident, and caring.</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Do not assume that an older patient is senile or confused.</a:t>
            </a:r>
            <a:endParaRPr lang="en-IN" altLang="en-US">
              <a:latin typeface="Times New Roman" charset="0"/>
              <a:ea typeface="MS PGothic" charset="-128"/>
              <a:cs typeface="ＭＳ Ｐゴシック" charset="-128"/>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24A8520-A0FA-FC4A-A269-D9122FA2084A}" type="slidenum">
              <a:rPr lang="en-US" altLang="en-US" sz="1200"/>
              <a:pPr/>
              <a:t>22</a:t>
            </a:fld>
            <a:endParaRPr lang="en-US" altLang="en-US" sz="1200"/>
          </a:p>
        </p:txBody>
      </p:sp>
    </p:spTree>
    <p:extLst>
      <p:ext uri="{BB962C8B-B14F-4D97-AF65-F5344CB8AC3E}">
        <p14:creationId xmlns:p14="http://schemas.microsoft.com/office/powerpoint/2010/main" val="517262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You may encounter hostility, irritability, and some confusion.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Do not assume this is normal behavior.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Assess for signs of hypoxia, CVA, drug overdose, infection, hypoglycemia, hyperglycemia, or insufficient perfusion.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Approach an older patient slowly and calmly.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6. Allow plenty of time for the patient to respond to your questions.</a:t>
            </a:r>
            <a:endParaRPr lang="en-IN" altLang="en-US">
              <a:latin typeface="Times New Roman" charset="0"/>
              <a:ea typeface="MS PGothic" charset="-128"/>
              <a:cs typeface="ＭＳ Ｐゴシック" charset="-128"/>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0D9B8AB-23E8-094A-A3BC-D42C505D4118}" type="slidenum">
              <a:rPr lang="en-US" altLang="en-US" sz="1200"/>
              <a:pPr/>
              <a:t>23</a:t>
            </a:fld>
            <a:endParaRPr lang="en-US" altLang="en-US" sz="1200"/>
          </a:p>
        </p:txBody>
      </p:sp>
    </p:spTree>
    <p:extLst>
      <p:ext uri="{BB962C8B-B14F-4D97-AF65-F5344CB8AC3E}">
        <p14:creationId xmlns:p14="http://schemas.microsoft.com/office/powerpoint/2010/main" val="621320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7. Watch for signs of confusion, anxiety, or impaired hearing or vision.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8. The patient should feel confident that you are in charge and that everything possible is being done for him or her.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9. Be patient!</a:t>
            </a:r>
            <a:endParaRPr lang="en-IN" altLang="en-US">
              <a:latin typeface="Times New Roman" charset="0"/>
              <a:ea typeface="MS PGothic" charset="-128"/>
              <a:cs typeface="ＭＳ Ｐゴシック" charset="-128"/>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81948C6-7A39-654C-A61E-0D12B96DDC62}" type="slidenum">
              <a:rPr lang="en-US" altLang="en-US" sz="1200"/>
              <a:pPr/>
              <a:t>24</a:t>
            </a:fld>
            <a:endParaRPr lang="en-US" altLang="en-US" sz="1200"/>
          </a:p>
        </p:txBody>
      </p:sp>
    </p:spTree>
    <p:extLst>
      <p:ext uri="{BB962C8B-B14F-4D97-AF65-F5344CB8AC3E}">
        <p14:creationId xmlns:p14="http://schemas.microsoft.com/office/powerpoint/2010/main" val="1463597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10. Older patients: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Often do not feel much pain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May not be fully aware of important changes in their body systems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You must be especially vigilant for objective changes.</a:t>
            </a:r>
            <a:endParaRPr lang="en-IN" altLang="en-US">
              <a:latin typeface="Times New Roman" charset="0"/>
              <a:ea typeface="MS PGothic" charset="-128"/>
              <a:cs typeface="ＭＳ Ｐゴシック" charset="-128"/>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0739B92-FE00-EA42-B6E0-AF7D3F4E35B6}" type="slidenum">
              <a:rPr lang="en-US" altLang="en-US" sz="1200"/>
              <a:pPr/>
              <a:t>25</a:t>
            </a:fld>
            <a:endParaRPr lang="en-US" altLang="en-US" sz="1200"/>
          </a:p>
        </p:txBody>
      </p:sp>
    </p:spTree>
    <p:extLst>
      <p:ext uri="{BB962C8B-B14F-4D97-AF65-F5344CB8AC3E}">
        <p14:creationId xmlns:p14="http://schemas.microsoft.com/office/powerpoint/2010/main" val="1398582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11. When possible, give the patient time to pack a few personal items before leaving for the hospital.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12. Locate any hearing aids, eyeglasses, and dentures before departure.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13. Older patients are often worried about the safety of their home, valuable items, and pets.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Share these concerns with the person assuming care of the patient at the hospital.</a:t>
            </a:r>
            <a:endParaRPr lang="en-IN" altLang="en-US">
              <a:latin typeface="Times New Roman" charset="0"/>
              <a:ea typeface="MS PGothic" charset="-128"/>
              <a:cs typeface="ＭＳ Ｐゴシック" charset="-128"/>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673257B-860E-3F47-ADC3-065475E75823}" type="slidenum">
              <a:rPr lang="en-US" altLang="en-US" sz="1200"/>
              <a:pPr/>
              <a:t>26</a:t>
            </a:fld>
            <a:endParaRPr lang="en-US" altLang="en-US" sz="1200"/>
          </a:p>
        </p:txBody>
      </p:sp>
    </p:spTree>
    <p:extLst>
      <p:ext uri="{BB962C8B-B14F-4D97-AF65-F5344CB8AC3E}">
        <p14:creationId xmlns:p14="http://schemas.microsoft.com/office/powerpoint/2010/main" val="1760586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I. Communicating with children</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An emergency situation frightens anyone.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Fear is most obvious and severe in children.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Children may be frightened by: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Your uniform</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The ambulance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A crowd of people gathered around them</a:t>
            </a:r>
            <a:endParaRPr lang="en-IN" altLang="en-US">
              <a:latin typeface="Times New Roman" charset="0"/>
              <a:ea typeface="MS PGothic" charset="-128"/>
              <a:cs typeface="ＭＳ Ｐゴシック" charset="-128"/>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335F1D0-3C6F-7B41-B978-9B9176AF1FC1}" type="slidenum">
              <a:rPr lang="en-US" altLang="en-US" sz="1200"/>
              <a:pPr/>
              <a:t>27</a:t>
            </a:fld>
            <a:endParaRPr lang="en-US" altLang="en-US" sz="1200"/>
          </a:p>
        </p:txBody>
      </p:sp>
    </p:spTree>
    <p:extLst>
      <p:ext uri="{BB962C8B-B14F-4D97-AF65-F5344CB8AC3E}">
        <p14:creationId xmlns:p14="http://schemas.microsoft.com/office/powerpoint/2010/main" val="2142238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Let a child keep a favorite toy, doll, or security blanket.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If possible, have a family member or friend nearby.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If practical, let the parent or guardian hold the child during evaluation and treatment.</a:t>
            </a:r>
            <a:endParaRPr lang="en-IN" altLang="en-US">
              <a:latin typeface="Times New Roman" charset="0"/>
              <a:ea typeface="MS PGothic" charset="-128"/>
              <a:cs typeface="ＭＳ Ｐゴシック" charset="-128"/>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FE55863-434E-A844-9025-B29B442478F4}" type="slidenum">
              <a:rPr lang="en-US" altLang="en-US" sz="1200"/>
              <a:pPr/>
              <a:t>28</a:t>
            </a:fld>
            <a:endParaRPr lang="en-US" altLang="en-US" sz="1200"/>
          </a:p>
        </p:txBody>
      </p:sp>
    </p:spTree>
    <p:extLst>
      <p:ext uri="{BB962C8B-B14F-4D97-AF65-F5344CB8AC3E}">
        <p14:creationId xmlns:p14="http://schemas.microsoft.com/office/powerpoint/2010/main" val="2045749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6. Be honest. Children easily see through lies or deception.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7. Tell the child ahead of time if something will hurt.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8. Respect the child’s modesty.</a:t>
            </a:r>
            <a:endParaRPr lang="en-IN" altLang="en-US">
              <a:latin typeface="Times New Roman" charset="0"/>
              <a:ea typeface="MS PGothic" charset="-128"/>
              <a:cs typeface="ＭＳ Ｐゴシック" charset="-128"/>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B6DD374-E2C6-B646-8467-A451531374AE}" type="slidenum">
              <a:rPr lang="en-US" altLang="en-US" sz="1200"/>
              <a:pPr/>
              <a:t>29</a:t>
            </a:fld>
            <a:endParaRPr lang="en-US" altLang="en-US" sz="1200"/>
          </a:p>
        </p:txBody>
      </p:sp>
    </p:spTree>
    <p:extLst>
      <p:ext uri="{BB962C8B-B14F-4D97-AF65-F5344CB8AC3E}">
        <p14:creationId xmlns:p14="http://schemas.microsoft.com/office/powerpoint/2010/main" val="169870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C. Documentation</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Defined as the written or electronically recorded part of the patient’s permanent medical record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Demonstrates that appropriate care was delivered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Communicates the patient’s story to others who may participate in the patient’s future care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4. Adequate reporting and accurate records ensure the continuity of patient care.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5. Complete patient records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Guarantee proper transfer of responsibility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Comply with requirements of health departments and law enforcement agencies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Fulfill your organization’s administrative needs</a:t>
            </a:r>
            <a:endParaRPr lang="en-IN" altLang="en-US">
              <a:latin typeface="Times New Roman" charset="0"/>
              <a:ea typeface="MS PGothic" charset="-128"/>
              <a:cs typeface="ＭＳ Ｐゴシック" charset="-128"/>
            </a:endParaRPr>
          </a:p>
        </p:txBody>
      </p:sp>
      <p:sp>
        <p:nvSpPr>
          <p:cNvPr id="9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5EB330F-B665-CE4F-9944-C30DB61E9CFD}" type="slidenum">
              <a:rPr lang="en-US" altLang="en-US" sz="1200"/>
              <a:pPr/>
              <a:t>3</a:t>
            </a:fld>
            <a:endParaRPr lang="en-US" altLang="en-US" sz="1200"/>
          </a:p>
        </p:txBody>
      </p:sp>
    </p:spTree>
    <p:extLst>
      <p:ext uri="{BB962C8B-B14F-4D97-AF65-F5344CB8AC3E}">
        <p14:creationId xmlns:p14="http://schemas.microsoft.com/office/powerpoint/2010/main" val="1795774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9. Speak in a professional, yet friendly way.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10. Use an appropriate tone and vocabulary.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11. Maintain eye contact.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12. Position yourself at the child’s level.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Do not tower over a child.</a:t>
            </a:r>
            <a:endParaRPr lang="en-IN" altLang="en-US">
              <a:latin typeface="Times New Roman" charset="0"/>
              <a:ea typeface="MS PGothic" charset="-128"/>
              <a:cs typeface="ＭＳ Ｐゴシック" charset="-128"/>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5E2BC4F-2C5F-3146-9A13-42DC81895B97}" type="slidenum">
              <a:rPr lang="en-US" altLang="en-US" sz="1200"/>
              <a:pPr/>
              <a:t>30</a:t>
            </a:fld>
            <a:endParaRPr lang="en-US" altLang="en-US" sz="1200"/>
          </a:p>
        </p:txBody>
      </p:sp>
    </p:spTree>
    <p:extLst>
      <p:ext uri="{BB962C8B-B14F-4D97-AF65-F5344CB8AC3E}">
        <p14:creationId xmlns:p14="http://schemas.microsoft.com/office/powerpoint/2010/main" val="1545332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J. Communicating with patients who are hard of hearing</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Most people who are hard of hearing have normal intelligence and are not embarrassed by their disability.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Position yourself so that the patient can see your lips.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Hearing aids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Be careful that these devices are not lost during an accident or fall.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They may be forgotten if the patient is confused.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Ask the family about use of a hearing aid.</a:t>
            </a:r>
            <a:endParaRPr lang="en-IN" altLang="en-US">
              <a:latin typeface="Times New Roman" charset="0"/>
              <a:ea typeface="MS PGothic" charset="-128"/>
              <a:cs typeface="ＭＳ Ｐゴシック" charset="-128"/>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EC1C323-9D36-2946-9B6B-7B2D74927EFD}" type="slidenum">
              <a:rPr lang="en-US" altLang="en-US" sz="1200"/>
              <a:pPr/>
              <a:t>31</a:t>
            </a:fld>
            <a:endParaRPr lang="en-US" altLang="en-US" sz="1200"/>
          </a:p>
        </p:txBody>
      </p:sp>
    </p:spTree>
    <p:extLst>
      <p:ext uri="{BB962C8B-B14F-4D97-AF65-F5344CB8AC3E}">
        <p14:creationId xmlns:p14="http://schemas.microsoft.com/office/powerpoint/2010/main" val="740117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Steps to take to efficiently communicate with patients who are hard of hearing:</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Have paper and pen available.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If the patient can read lips, face the patient and speak slowly and distinctly.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Never shout.</a:t>
            </a:r>
            <a:endParaRPr lang="en-IN" altLang="en-US">
              <a:latin typeface="Times New Roman" charset="0"/>
              <a:ea typeface="MS PGothic" charset="-128"/>
              <a:cs typeface="ＭＳ Ｐゴシック" charset="-128"/>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BE06353-1908-584F-8401-5F02A02D42B1}" type="slidenum">
              <a:rPr lang="en-US" altLang="en-US" sz="1200"/>
              <a:pPr/>
              <a:t>32</a:t>
            </a:fld>
            <a:endParaRPr lang="en-US" altLang="en-US" sz="1200"/>
          </a:p>
        </p:txBody>
      </p:sp>
    </p:spTree>
    <p:extLst>
      <p:ext uri="{BB962C8B-B14F-4D97-AF65-F5344CB8AC3E}">
        <p14:creationId xmlns:p14="http://schemas.microsoft.com/office/powerpoint/2010/main" val="930463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d. Listen carefully, ask short questions, and give short answers.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e. Learn some simple phrases in sign language.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It can be useful to know the signs for “sick,” “hurt,” and “help.”</a:t>
            </a:r>
            <a:endParaRPr lang="en-IN" altLang="en-US">
              <a:latin typeface="Times New Roman" charset="0"/>
              <a:ea typeface="MS PGothic" charset="-128"/>
              <a:cs typeface="ＭＳ Ｐゴシック" charset="-128"/>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E5FC9F5-25D5-A94B-AB67-4FB238113E56}" type="slidenum">
              <a:rPr lang="en-US" altLang="en-US" sz="1200"/>
              <a:pPr/>
              <a:t>33</a:t>
            </a:fld>
            <a:endParaRPr lang="en-US" altLang="en-US" sz="1200"/>
          </a:p>
        </p:txBody>
      </p:sp>
    </p:spTree>
    <p:extLst>
      <p:ext uri="{BB962C8B-B14F-4D97-AF65-F5344CB8AC3E}">
        <p14:creationId xmlns:p14="http://schemas.microsoft.com/office/powerpoint/2010/main" val="323471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K. Communicating with visually impaired patients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Ask the patient if he or she can see at all.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Visually impaired patients are not necessarily completely blind.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Expect the patient to have normal intelligence.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Explain everything that you are doing as you are doing it.</a:t>
            </a:r>
            <a:endParaRPr lang="en-IN" altLang="en-US">
              <a:latin typeface="Times New Roman" charset="0"/>
              <a:ea typeface="MS PGothic" charset="-128"/>
              <a:cs typeface="ＭＳ Ｐゴシック" charset="-128"/>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B0D17B7-E057-0B48-97B8-0025F49B5323}" type="slidenum">
              <a:rPr lang="en-US" altLang="en-US" sz="1200"/>
              <a:pPr/>
              <a:t>34</a:t>
            </a:fld>
            <a:endParaRPr lang="en-US" altLang="en-US" sz="1200"/>
          </a:p>
        </p:txBody>
      </p:sp>
    </p:spTree>
    <p:extLst>
      <p:ext uri="{BB962C8B-B14F-4D97-AF65-F5344CB8AC3E}">
        <p14:creationId xmlns:p14="http://schemas.microsoft.com/office/powerpoint/2010/main" val="1305616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3. Stay in physical contact with the patient as you begin your care.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If the patient can walk to the ambulance, place his or her hand on your arm.</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Transport mobility aids such as a cane with the patient to the hospital.</a:t>
            </a:r>
            <a:endParaRPr lang="en-IN" altLang="en-US">
              <a:latin typeface="Times New Roman" charset="0"/>
              <a:ea typeface="MS PGothic" charset="-128"/>
              <a:cs typeface="ＭＳ Ｐゴシック" charset="-128"/>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F5B9441-D174-B448-881E-DF4B42B9DB9F}" type="slidenum">
              <a:rPr lang="en-US" altLang="en-US" sz="1200"/>
              <a:pPr/>
              <a:t>35</a:t>
            </a:fld>
            <a:endParaRPr lang="en-US" altLang="en-US" sz="1200"/>
          </a:p>
        </p:txBody>
      </p:sp>
    </p:spTree>
    <p:extLst>
      <p:ext uri="{BB962C8B-B14F-4D97-AF65-F5344CB8AC3E}">
        <p14:creationId xmlns:p14="http://schemas.microsoft.com/office/powerpoint/2010/main" val="514560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6. Guide dogs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Easily identified by their special harnesses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If possible, transport the dog with the patient.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This alleviates stress for both the patient and the dog. Guide dogs are trained not to leave their masters.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Otherwise, arrange for care of the dog. A conscious patient can tell you about the dog and give instructions for its care.</a:t>
            </a:r>
            <a:endParaRPr lang="en-IN" altLang="en-US">
              <a:latin typeface="Times New Roman" charset="0"/>
              <a:ea typeface="MS PGothic" charset="-128"/>
              <a:cs typeface="ＭＳ Ｐゴシック" charset="-128"/>
            </a:endParaRP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76EAA73-C2A2-5949-B7B6-5046EE39D769}" type="slidenum">
              <a:rPr lang="en-US" altLang="en-US" sz="1200"/>
              <a:pPr/>
              <a:t>36</a:t>
            </a:fld>
            <a:endParaRPr lang="en-US" altLang="en-US" sz="1200"/>
          </a:p>
        </p:txBody>
      </p:sp>
    </p:spTree>
    <p:extLst>
      <p:ext uri="{BB962C8B-B14F-4D97-AF65-F5344CB8AC3E}">
        <p14:creationId xmlns:p14="http://schemas.microsoft.com/office/powerpoint/2010/main" val="295492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L. Communicating with non-English-speaking patients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You must obtain a medical history even though the patient does not speak English. You cannot skip this step.</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Find out if the patient knows a few English words or phrases.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Use short, simple questions.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4. Point to parts of the body.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5. Have a family member or friend interpret.</a:t>
            </a:r>
            <a:endParaRPr lang="en-IN" altLang="en-US">
              <a:latin typeface="Times New Roman" charset="0"/>
              <a:ea typeface="MS PGothic" charset="-128"/>
              <a:cs typeface="ＭＳ Ｐゴシック" charset="-128"/>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CC9212C-D5C0-1B4A-ABD4-E6586B56F515}" type="slidenum">
              <a:rPr lang="en-US" altLang="en-US" sz="1200"/>
              <a:pPr/>
              <a:t>37</a:t>
            </a:fld>
            <a:endParaRPr lang="en-US" altLang="en-US" sz="1200"/>
          </a:p>
        </p:txBody>
      </p:sp>
    </p:spTree>
    <p:extLst>
      <p:ext uri="{BB962C8B-B14F-4D97-AF65-F5344CB8AC3E}">
        <p14:creationId xmlns:p14="http://schemas.microsoft.com/office/powerpoint/2010/main" val="1352776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6. Consider learning some common phrases in another language that is used in your area.</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Pocket cards that show the pronunciation of terms are available.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Use a smartphone app or website to help you translate.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7. Request a translator at the hospital.</a:t>
            </a:r>
            <a:endParaRPr lang="en-IN" altLang="en-US">
              <a:latin typeface="Times New Roman" charset="0"/>
              <a:ea typeface="MS PGothic" charset="-128"/>
              <a:cs typeface="ＭＳ Ｐゴシック" charset="-128"/>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F2AE01DB-0016-4D47-AE37-FCC27C7EA2AF}" type="slidenum">
              <a:rPr lang="en-US" altLang="en-US" sz="1200"/>
              <a:pPr/>
              <a:t>38</a:t>
            </a:fld>
            <a:endParaRPr lang="en-US" altLang="en-US" sz="1200"/>
          </a:p>
        </p:txBody>
      </p:sp>
    </p:spTree>
    <p:extLst>
      <p:ext uri="{BB962C8B-B14F-4D97-AF65-F5344CB8AC3E}">
        <p14:creationId xmlns:p14="http://schemas.microsoft.com/office/powerpoint/2010/main" val="705617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M. Communicating with other health care professionals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Your reporting responsibilities do not end when you arrive at the hospital.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Effective communication between EMS providers and other health care professionals in the receiving facility is essential to efficient, effective, and appropriate patient care.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You must give an oral report to a hospital staff member.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That staff member must have at least your level of training.</a:t>
            </a:r>
            <a:endParaRPr lang="en-IN" altLang="en-US">
              <a:latin typeface="Times New Roman" charset="0"/>
              <a:ea typeface="MS PGothic" charset="-128"/>
              <a:cs typeface="ＭＳ Ｐゴシック" charset="-128"/>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58141CC-4571-A541-B8C7-92EF99E51210}" type="slidenum">
              <a:rPr lang="en-US" altLang="en-US" sz="1200"/>
              <a:pPr/>
              <a:t>39</a:t>
            </a:fld>
            <a:endParaRPr lang="en-US" altLang="en-US" sz="1200"/>
          </a:p>
        </p:txBody>
      </p:sp>
    </p:spTree>
    <p:extLst>
      <p:ext uri="{BB962C8B-B14F-4D97-AF65-F5344CB8AC3E}">
        <p14:creationId xmlns:p14="http://schemas.microsoft.com/office/powerpoint/2010/main" val="91127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D. Radio and telephone communications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Link you to other members of the EMS, fire department, and law enforcement communities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You must know:</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What your system can and cannot do</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How to use the system efficiently and effectively</a:t>
            </a:r>
            <a:endParaRPr lang="en-IN" altLang="en-US">
              <a:latin typeface="Times New Roman" charset="0"/>
              <a:ea typeface="MS PGothic" charset="-128"/>
              <a:cs typeface="ＭＳ Ｐゴシック" charset="-128"/>
            </a:endParaRPr>
          </a:p>
        </p:txBody>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9DF7045-D41B-5447-86D5-F1CADF7180C0}" type="slidenum">
              <a:rPr lang="en-US" altLang="en-US" sz="1200"/>
              <a:pPr/>
              <a:t>4</a:t>
            </a:fld>
            <a:endParaRPr lang="en-US" altLang="en-US" sz="1200"/>
          </a:p>
        </p:txBody>
      </p:sp>
    </p:spTree>
    <p:extLst>
      <p:ext uri="{BB962C8B-B14F-4D97-AF65-F5344CB8AC3E}">
        <p14:creationId xmlns:p14="http://schemas.microsoft.com/office/powerpoint/2010/main" val="849770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3. Oral report components: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Opening information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Name, chief complaint, nature of illness, or mechanism of injury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Detailed information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Not provided during radio report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Any important history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Not already provided</a:t>
            </a:r>
            <a:endParaRPr lang="en-IN" altLang="en-US">
              <a:latin typeface="Times New Roman" charset="0"/>
              <a:ea typeface="MS PGothic" charset="-128"/>
              <a:cs typeface="ＭＳ Ｐゴシック" charset="-128"/>
            </a:endParaRP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B46AB10-D7DD-7D4C-B0C3-C31DA874B965}" type="slidenum">
              <a:rPr lang="en-US" altLang="en-US" sz="1200"/>
              <a:pPr/>
              <a:t>40</a:t>
            </a:fld>
            <a:endParaRPr lang="en-US" altLang="en-US" sz="1200"/>
          </a:p>
        </p:txBody>
      </p:sp>
    </p:spTree>
    <p:extLst>
      <p:ext uri="{BB962C8B-B14F-4D97-AF65-F5344CB8AC3E}">
        <p14:creationId xmlns:p14="http://schemas.microsoft.com/office/powerpoint/2010/main" val="17354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d. Patient’s response to treatment given en route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e. Vital signs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f. Any other information, such as details gathered during transport, known allergies, and patient medications you brought with you</a:t>
            </a:r>
            <a:endParaRPr lang="en-IN" altLang="en-US">
              <a:latin typeface="Times New Roman" charset="0"/>
              <a:ea typeface="MS PGothic" charset="-128"/>
              <a:cs typeface="ＭＳ Ｐゴシック" charset="-128"/>
            </a:endParaRPr>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7D73273-F783-F446-AF78-501898A96DCA}" type="slidenum">
              <a:rPr lang="en-US" altLang="en-US" sz="1200"/>
              <a:pPr/>
              <a:t>41</a:t>
            </a:fld>
            <a:endParaRPr lang="en-US" altLang="en-US" sz="1200"/>
          </a:p>
        </p:txBody>
      </p:sp>
    </p:spTree>
    <p:extLst>
      <p:ext uri="{BB962C8B-B14F-4D97-AF65-F5344CB8AC3E}">
        <p14:creationId xmlns:p14="http://schemas.microsoft.com/office/powerpoint/2010/main" val="1760066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III. Written Communications and Documentation</a:t>
            </a:r>
          </a:p>
          <a:p>
            <a:r>
              <a:rPr lang="en-US" altLang="en-US">
                <a:latin typeface="Times New Roman" charset="0"/>
                <a:ea typeface="MS PGothic" charset="-128"/>
                <a:cs typeface="ＭＳ Ｐゴシック" charset="-128"/>
              </a:rPr>
              <a:t>A. Patient care report (PCR)</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Also known as the prehospital care report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A legal document.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Records all care from dispatch to hospital arrival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4. Two types of PCRs: written and electronic</a:t>
            </a:r>
            <a:endParaRPr lang="en-IN" altLang="en-US">
              <a:latin typeface="Times New Roman" charset="0"/>
              <a:ea typeface="MS PGothic" charset="-128"/>
              <a:cs typeface="ＭＳ Ｐゴシック" charset="-128"/>
            </a:endParaRP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5B1B705-FB6D-C74D-88C5-058D4BDE4972}" type="slidenum">
              <a:rPr lang="en-US" altLang="en-US" sz="1200"/>
              <a:pPr/>
              <a:t>42</a:t>
            </a:fld>
            <a:endParaRPr lang="en-US" altLang="en-US" sz="1200"/>
          </a:p>
        </p:txBody>
      </p:sp>
    </p:spTree>
    <p:extLst>
      <p:ext uri="{BB962C8B-B14F-4D97-AF65-F5344CB8AC3E}">
        <p14:creationId xmlns:p14="http://schemas.microsoft.com/office/powerpoint/2010/main" val="1995474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The PCR serves six functions: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Continuity of care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Legal documentation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Education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Administrative information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Essential research record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f. Evaluation and continuous quality improvement</a:t>
            </a:r>
            <a:endParaRPr lang="en-IN" altLang="en-US">
              <a:latin typeface="Times New Roman" charset="0"/>
              <a:ea typeface="MS PGothic" charset="-128"/>
              <a:cs typeface="ＭＳ Ｐゴシック" charset="-128"/>
            </a:endParaRP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5AB1046-D3CA-9745-99D0-8E70B729FE64}" type="slidenum">
              <a:rPr lang="en-US" altLang="en-US" sz="1200"/>
              <a:pPr/>
              <a:t>43</a:t>
            </a:fld>
            <a:endParaRPr lang="en-US" altLang="en-US" sz="1200"/>
          </a:p>
        </p:txBody>
      </p:sp>
    </p:spTree>
    <p:extLst>
      <p:ext uri="{BB962C8B-B14F-4D97-AF65-F5344CB8AC3E}">
        <p14:creationId xmlns:p14="http://schemas.microsoft.com/office/powerpoint/2010/main" val="691285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B. Examples of information collected on a PCR:</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Chief complaint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Level of consciousness or mental status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Vital signs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4. Initial assessment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5. Patient demographics (age, gender, ethnic background)</a:t>
            </a:r>
            <a:endParaRPr lang="en-IN" altLang="en-US">
              <a:latin typeface="Times New Roman" charset="0"/>
              <a:ea typeface="MS PGothic" charset="-128"/>
              <a:cs typeface="ＭＳ Ｐゴシック" charset="-128"/>
            </a:endParaRP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B40FF10-1650-B344-BCAD-90F90E296D69}" type="slidenum">
              <a:rPr lang="en-US" altLang="en-US" sz="1200"/>
              <a:pPr/>
              <a:t>44</a:t>
            </a:fld>
            <a:endParaRPr lang="en-US" altLang="en-US" sz="1200"/>
          </a:p>
        </p:txBody>
      </p:sp>
    </p:spTree>
    <p:extLst>
      <p:ext uri="{BB962C8B-B14F-4D97-AF65-F5344CB8AC3E}">
        <p14:creationId xmlns:p14="http://schemas.microsoft.com/office/powerpoint/2010/main" val="546347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C. A lot of administrative information for use in billing, research, and quality improvement can be gathered from a PCR, including when:</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The incident was reported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The EMS unit was notified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The EMS unit arrived at the scene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4. The EMS unit left the scene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5. The EMS unit arrived at the receiving facility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6. Patient care was transferred</a:t>
            </a:r>
            <a:endParaRPr lang="en-IN" altLang="en-US">
              <a:latin typeface="Times New Roman" charset="0"/>
              <a:ea typeface="MS PGothic" charset="-128"/>
              <a:cs typeface="ＭＳ Ｐゴシック" charset="-128"/>
            </a:endParaRP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C30220E-B218-5247-B4FB-BBC3E790A186}" type="slidenum">
              <a:rPr lang="en-US" altLang="en-US" sz="1200"/>
              <a:pPr/>
              <a:t>45</a:t>
            </a:fld>
            <a:endParaRPr lang="en-US" altLang="en-US" sz="1200"/>
          </a:p>
        </p:txBody>
      </p:sp>
    </p:spTree>
    <p:extLst>
      <p:ext uri="{BB962C8B-B14F-4D97-AF65-F5344CB8AC3E}">
        <p14:creationId xmlns:p14="http://schemas.microsoft.com/office/powerpoint/2010/main" val="1964463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D. Types of forms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Traditional written form with check boxes and a narrative section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Computerized version or electronic PCR (ePCR)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Information is filled in using a computer or tablet device that uploads data over a secure Internet connection.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ePCRs allow patient information to be transmitted directly to hospital computers.</a:t>
            </a:r>
            <a:endParaRPr lang="en-IN" altLang="en-US">
              <a:latin typeface="Times New Roman" charset="0"/>
              <a:ea typeface="MS PGothic" charset="-128"/>
              <a:cs typeface="ＭＳ Ｐゴシック" charset="-128"/>
            </a:endParaRP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FD427C0-0735-FD40-A4B4-EFB3CA11A6E9}" type="slidenum">
              <a:rPr lang="en-US" altLang="en-US" sz="1200"/>
              <a:pPr/>
              <a:t>46</a:t>
            </a:fld>
            <a:endParaRPr lang="en-US" altLang="en-US" sz="1200"/>
          </a:p>
        </p:txBody>
      </p:sp>
    </p:spTree>
    <p:extLst>
      <p:ext uri="{BB962C8B-B14F-4D97-AF65-F5344CB8AC3E}">
        <p14:creationId xmlns:p14="http://schemas.microsoft.com/office/powerpoint/2010/main" val="1321682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3. The narrative section of the PCR may be the most important.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Elements of the narrative section: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Time of events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Assessment findings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Emergency medical care provided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Changes in the patient after treatment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Observations at the scene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f. Final patient disposition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g. Refusal of care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h. Staff person who continued care</a:t>
            </a:r>
            <a:endParaRPr lang="en-IN" altLang="en-US">
              <a:latin typeface="Times New Roman" charset="0"/>
              <a:ea typeface="MS PGothic" charset="-128"/>
              <a:cs typeface="ＭＳ Ｐゴシック" charset="-128"/>
            </a:endParaRP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B4E4B21-5F5D-8D43-861F-70F360D3E9FB}" type="slidenum">
              <a:rPr lang="en-US" altLang="en-US" sz="1200"/>
              <a:pPr/>
              <a:t>47</a:t>
            </a:fld>
            <a:endParaRPr lang="en-US" altLang="en-US" sz="1200"/>
          </a:p>
        </p:txBody>
      </p:sp>
    </p:spTree>
    <p:extLst>
      <p:ext uri="{BB962C8B-B14F-4D97-AF65-F5344CB8AC3E}">
        <p14:creationId xmlns:p14="http://schemas.microsoft.com/office/powerpoint/2010/main" val="2092181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Include significant negative findings and important observations about the scene.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6. Do not record your conclusions about the incident; use clear descriptions that do not make any judgments about the patient’s condition.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7. In written documentation, avoid radio codes and use only standard abbreviations.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8. Remember that the report itself is considered a confidential document.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Be familiar with state and local laws concerning confidentiality.</a:t>
            </a:r>
            <a:endParaRPr lang="en-IN" altLang="en-US">
              <a:latin typeface="Times New Roman" charset="0"/>
              <a:ea typeface="MS PGothic" charset="-128"/>
              <a:cs typeface="ＭＳ Ｐゴシック" charset="-128"/>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F68C9B0-CB97-9A42-B36D-44F275A39399}" type="slidenum">
              <a:rPr lang="en-US" altLang="en-US" sz="1200"/>
              <a:pPr/>
              <a:t>48</a:t>
            </a:fld>
            <a:endParaRPr lang="en-US" altLang="en-US" sz="1200"/>
          </a:p>
        </p:txBody>
      </p:sp>
    </p:spTree>
    <p:extLst>
      <p:ext uri="{BB962C8B-B14F-4D97-AF65-F5344CB8AC3E}">
        <p14:creationId xmlns:p14="http://schemas.microsoft.com/office/powerpoint/2010/main" val="392999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E. Reporting errors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Everyone makes mistakes.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If you leave something out or record it incorrectly, do not try to cover it up.</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Falsification: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Results in poor patient care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May result in suspension and/or legal action</a:t>
            </a:r>
            <a:endParaRPr lang="en-IN" altLang="en-US">
              <a:latin typeface="Times New Roman" charset="0"/>
              <a:ea typeface="MS PGothic" charset="-128"/>
              <a:cs typeface="ＭＳ Ｐゴシック" charset="-128"/>
            </a:endParaRPr>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DC36E13-F7DE-CA4B-9A28-F40A4F2D69C7}" type="slidenum">
              <a:rPr lang="en-US" altLang="en-US" sz="1200"/>
              <a:pPr/>
              <a:t>49</a:t>
            </a:fld>
            <a:endParaRPr lang="en-US" altLang="en-US" sz="1200"/>
          </a:p>
        </p:txBody>
      </p:sp>
    </p:spTree>
    <p:extLst>
      <p:ext uri="{BB962C8B-B14F-4D97-AF65-F5344CB8AC3E}">
        <p14:creationId xmlns:p14="http://schemas.microsoft.com/office/powerpoint/2010/main" val="162463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II. Therapeutic Communication</a:t>
            </a:r>
          </a:p>
          <a:p>
            <a:r>
              <a:rPr lang="en-US" altLang="en-US">
                <a:latin typeface="Times New Roman" charset="0"/>
                <a:ea typeface="MS PGothic" charset="-128"/>
                <a:cs typeface="ＭＳ Ｐゴシック" charset="-128"/>
              </a:rPr>
              <a:t>A. Therapeutic communication uses various communication techniques and strategies.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Both verbal and nonverbal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Encourages patients to express how they feel and achieves a positive relationship with patients</a:t>
            </a:r>
            <a:endParaRPr lang="en-IN" altLang="en-US">
              <a:latin typeface="Times New Roman" charset="0"/>
              <a:ea typeface="MS PGothic" charset="-128"/>
              <a:cs typeface="ＭＳ Ｐゴシック"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3CAA291-1C77-954C-8541-BACC369F4C1B}" type="slidenum">
              <a:rPr lang="en-US" altLang="en-US" sz="1200"/>
              <a:pPr/>
              <a:t>5</a:t>
            </a:fld>
            <a:endParaRPr lang="en-US" altLang="en-US" sz="1200"/>
          </a:p>
        </p:txBody>
      </p:sp>
    </p:spTree>
    <p:extLst>
      <p:ext uri="{BB962C8B-B14F-4D97-AF65-F5344CB8AC3E}">
        <p14:creationId xmlns:p14="http://schemas.microsoft.com/office/powerpoint/2010/main" val="1334608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If you discover an error as you are writing your report, draw a single horizontal line through the error, initial it, and write the correct information next to it.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Do not try to erase or cover the error with correction fluid.</a:t>
            </a:r>
            <a:endParaRPr lang="en-IN" altLang="en-US">
              <a:latin typeface="Times New Roman" charset="0"/>
              <a:ea typeface="MS PGothic" charset="-128"/>
              <a:cs typeface="ＭＳ Ｐゴシック" charset="-128"/>
            </a:endParaRP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1DF63AF-A746-AC4A-9E7E-1E2C9842FDE2}" type="slidenum">
              <a:rPr lang="en-US" altLang="en-US" sz="1200"/>
              <a:pPr/>
              <a:t>50</a:t>
            </a:fld>
            <a:endParaRPr lang="en-US" altLang="en-US" sz="1200"/>
          </a:p>
        </p:txBody>
      </p:sp>
    </p:spTree>
    <p:extLst>
      <p:ext uri="{BB962C8B-B14F-4D97-AF65-F5344CB8AC3E}">
        <p14:creationId xmlns:p14="http://schemas.microsoft.com/office/powerpoint/2010/main" val="2116230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F. Documenting refusal of care</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Refusal of care is a common source of lawsuits.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Thorough documentation is crucial.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Document any assessment findings and emergency medical care given.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Have the patient sign a refusal form.</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Have a family member, police officer, or bystander also sign the refusal form as a witness.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4. Depending on local requirements, the PCR might contain: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Complete assessment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Evidence that the patient is able to make a rational, informed decision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Discussion with the patient as to which care/transportation EMS recommends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Discussion with the patient as to what may happen if he or she does not allow care or transportation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Discussion with family, friends, or bystanders to try to encourage the patient to allow care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f. Discussion with medical direction according to local protocol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g. Providing the patient with other alternatives—for example, going to see his or her family doctor, or having a family member drive him or her to the hospital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h. Willingness of EMS to return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Signatures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5. Complete the PCR.</a:t>
            </a:r>
          </a:p>
          <a:p>
            <a:endParaRPr lang="en-US" altLang="en-US">
              <a:latin typeface="Times New Roman" charset="0"/>
              <a:ea typeface="MS PGothic" charset="-128"/>
              <a:cs typeface="ＭＳ Ｐゴシック" charset="-128"/>
            </a:endParaRPr>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C934257-F159-5949-8382-437925EA327A}" type="slidenum">
              <a:rPr lang="en-US" altLang="en-US" sz="1200"/>
              <a:pPr/>
              <a:t>51</a:t>
            </a:fld>
            <a:endParaRPr lang="en-US" altLang="en-US" sz="1200"/>
          </a:p>
        </p:txBody>
      </p:sp>
    </p:spTree>
    <p:extLst>
      <p:ext uri="{BB962C8B-B14F-4D97-AF65-F5344CB8AC3E}">
        <p14:creationId xmlns:p14="http://schemas.microsoft.com/office/powerpoint/2010/main" val="8653645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G. Special reporting situations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Depending on local requirements, may include: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Gunshot wounds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Dog bites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Certain infectious diseases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Suspected physical or sexual abuse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Multiple-casualty incident (MCI)</a:t>
            </a:r>
            <a:endParaRPr lang="en-IN" altLang="en-US">
              <a:latin typeface="Times New Roman" charset="0"/>
              <a:ea typeface="MS PGothic" charset="-128"/>
              <a:cs typeface="ＭＳ Ｐゴシック" charset="-128"/>
            </a:endParaRPr>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E26B9EC-B1F9-8340-B654-6D356756314F}" type="slidenum">
              <a:rPr lang="en-US" altLang="en-US" sz="1200"/>
              <a:pPr/>
              <a:t>52</a:t>
            </a:fld>
            <a:endParaRPr lang="en-US" altLang="en-US" sz="1200"/>
          </a:p>
        </p:txBody>
      </p:sp>
    </p:spTree>
    <p:extLst>
      <p:ext uri="{BB962C8B-B14F-4D97-AF65-F5344CB8AC3E}">
        <p14:creationId xmlns:p14="http://schemas.microsoft.com/office/powerpoint/2010/main" val="14227175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IV. Communications Systems and Equipment</a:t>
            </a:r>
          </a:p>
          <a:p>
            <a:r>
              <a:rPr lang="en-US" altLang="en-US">
                <a:latin typeface="Times New Roman" charset="0"/>
                <a:ea typeface="MS PGothic" charset="-128"/>
                <a:cs typeface="ＭＳ Ｐゴシック" charset="-128"/>
              </a:rPr>
              <a:t>A. Radio and telephone communications link you and your team with other members of the EMS, fire, and law enforcement communities.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Help the entire team to work together more effectively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Provide an important layer of safety and protection</a:t>
            </a:r>
            <a:endParaRPr lang="en-IN" altLang="en-US">
              <a:latin typeface="Times New Roman" charset="0"/>
              <a:ea typeface="MS PGothic" charset="-128"/>
              <a:cs typeface="ＭＳ Ｐゴシック" charset="-128"/>
            </a:endParaRPr>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3551060-8737-3346-8A68-065F7EDED35C}" type="slidenum">
              <a:rPr lang="en-US" altLang="en-US" sz="1200"/>
              <a:pPr/>
              <a:t>53</a:t>
            </a:fld>
            <a:endParaRPr lang="en-US" altLang="en-US" sz="1200"/>
          </a:p>
        </p:txBody>
      </p:sp>
    </p:spTree>
    <p:extLst>
      <p:ext uri="{BB962C8B-B14F-4D97-AF65-F5344CB8AC3E}">
        <p14:creationId xmlns:p14="http://schemas.microsoft.com/office/powerpoint/2010/main" val="1531088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B. Base station radios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Base station: any radio hardware containing a transmitter and a receiver that is located in a fixed place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Two-way radio: consists of a transmitter and a receiver</a:t>
            </a:r>
            <a:endParaRPr lang="en-IN" altLang="en-US">
              <a:latin typeface="Times New Roman" charset="0"/>
              <a:ea typeface="MS PGothic" charset="-128"/>
              <a:cs typeface="ＭＳ Ｐゴシック" charset="-128"/>
            </a:endParaRPr>
          </a:p>
        </p:txBody>
      </p:sp>
      <p:sp>
        <p:nvSpPr>
          <p:cNvPr id="1136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1CD8A1F-2C04-7145-87E0-8A7711CB3438}" type="slidenum">
              <a:rPr lang="en-US" altLang="en-US" sz="1200"/>
              <a:pPr/>
              <a:t>54</a:t>
            </a:fld>
            <a:endParaRPr lang="en-US" altLang="en-US" sz="1200"/>
          </a:p>
        </p:txBody>
      </p:sp>
    </p:spTree>
    <p:extLst>
      <p:ext uri="{BB962C8B-B14F-4D97-AF65-F5344CB8AC3E}">
        <p14:creationId xmlns:p14="http://schemas.microsoft.com/office/powerpoint/2010/main" val="18539325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C. Mobile and portable radios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A mobile radio is installed in a vehicle.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Mobile radios are used in the ambulance to communicate with:</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The dispatcher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Medical control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An ambulance often has more than one mobile radio.</a:t>
            </a:r>
            <a:endParaRPr lang="en-IN" altLang="en-US">
              <a:latin typeface="Times New Roman" charset="0"/>
              <a:ea typeface="MS PGothic" charset="-128"/>
              <a:cs typeface="ＭＳ Ｐゴシック" charset="-128"/>
            </a:endParaRPr>
          </a:p>
        </p:txBody>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01E2E01-BBB1-C446-904E-25834450918F}" type="slidenum">
              <a:rPr lang="en-US" altLang="en-US" sz="1200"/>
              <a:pPr/>
              <a:t>55</a:t>
            </a:fld>
            <a:endParaRPr lang="en-US" altLang="en-US" sz="1200"/>
          </a:p>
        </p:txBody>
      </p:sp>
    </p:spTree>
    <p:extLst>
      <p:ext uri="{BB962C8B-B14F-4D97-AF65-F5344CB8AC3E}">
        <p14:creationId xmlns:p14="http://schemas.microsoft.com/office/powerpoint/2010/main" val="1204150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Portable radios are hand-held devices.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Portable radios are essential at the scene of an MCI.</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6. When away from the ambulance, a portable radio is helpful to communicate with:</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Dispatch</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Another unit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Medical control</a:t>
            </a:r>
            <a:endParaRPr lang="en-IN" altLang="en-US">
              <a:latin typeface="Times New Roman" charset="0"/>
              <a:ea typeface="MS PGothic" charset="-128"/>
              <a:cs typeface="ＭＳ Ｐゴシック" charset="-128"/>
            </a:endParaRPr>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1AA198D-4B75-E54F-846A-88CF85C0661C}" type="slidenum">
              <a:rPr lang="en-US" altLang="en-US" sz="1200"/>
              <a:pPr/>
              <a:t>56</a:t>
            </a:fld>
            <a:endParaRPr lang="en-US" altLang="en-US" sz="1200"/>
          </a:p>
        </p:txBody>
      </p:sp>
    </p:spTree>
    <p:extLst>
      <p:ext uri="{BB962C8B-B14F-4D97-AF65-F5344CB8AC3E}">
        <p14:creationId xmlns:p14="http://schemas.microsoft.com/office/powerpoint/2010/main" val="2687742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D. Repeater-based systems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A repeater is a special base station radio.</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Receives messages and signals on one frequency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Automatically retransmits them on a second frequency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Allows two mobile or portable units that cannot reach each other directly to communicate using its greater power and antenna</a:t>
            </a:r>
            <a:endParaRPr lang="en-IN" altLang="en-US">
              <a:latin typeface="Times New Roman" charset="0"/>
              <a:ea typeface="MS PGothic" charset="-128"/>
              <a:cs typeface="ＭＳ Ｐゴシック" charset="-128"/>
            </a:endParaRPr>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7684425-392F-F141-907F-6D9D5226F9CC}" type="slidenum">
              <a:rPr lang="en-US" altLang="en-US" sz="1200"/>
              <a:pPr/>
              <a:t>57</a:t>
            </a:fld>
            <a:endParaRPr lang="en-US" altLang="en-US" sz="1200"/>
          </a:p>
        </p:txBody>
      </p:sp>
    </p:spTree>
    <p:extLst>
      <p:ext uri="{BB962C8B-B14F-4D97-AF65-F5344CB8AC3E}">
        <p14:creationId xmlns:p14="http://schemas.microsoft.com/office/powerpoint/2010/main" val="1130037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The figure on this slide illustrates how repeater-based systems work. A message is sent from the control center to the transmitter by a landline. The radio carrier wave is picked up by the repeater for rebroadcast to outlying units. Return radio traffic is picked up by the repeater and rebroadcast to the control center. </a:t>
            </a:r>
          </a:p>
          <a:p>
            <a:endParaRPr lang="en-US" altLang="en-US">
              <a:latin typeface="Times New Roman" charset="0"/>
              <a:ea typeface="MS PGothic" charset="-128"/>
              <a:cs typeface="ＭＳ Ｐゴシック" charset="-128"/>
            </a:endParaRPr>
          </a:p>
        </p:txBody>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4124808-F39E-B94E-B4A9-B4164D3D73F5}" type="slidenum">
              <a:rPr lang="en-US" altLang="en-US" sz="1200"/>
              <a:pPr/>
              <a:t>58</a:t>
            </a:fld>
            <a:endParaRPr lang="en-US" altLang="en-US" sz="1200"/>
          </a:p>
        </p:txBody>
      </p:sp>
    </p:spTree>
    <p:extLst>
      <p:ext uri="{BB962C8B-B14F-4D97-AF65-F5344CB8AC3E}">
        <p14:creationId xmlns:p14="http://schemas.microsoft.com/office/powerpoint/2010/main" val="2004179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E. Digital equipment</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Digital signals are a part of EMS communications.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Telemetry allows electronic signals to be converted into coded, audible signals.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Signals can be transmitted by radio or telephone to a receiver with a decoder at the hospital.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Data from cardiac monitors can be transmitted via Bluetooth-enabled mobile devices to monitoring centers.</a:t>
            </a:r>
            <a:endParaRPr lang="en-IN" altLang="en-US">
              <a:latin typeface="Times New Roman" charset="0"/>
              <a:ea typeface="MS PGothic" charset="-128"/>
              <a:cs typeface="ＭＳ Ｐゴシック" charset="-128"/>
            </a:endParaRPr>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330AC75-D6A0-AC4F-8792-CD9E13D5162A}" type="slidenum">
              <a:rPr lang="en-US" altLang="en-US" sz="1200"/>
              <a:pPr/>
              <a:t>59</a:t>
            </a:fld>
            <a:endParaRPr lang="en-US" altLang="en-US" sz="1200"/>
          </a:p>
        </p:txBody>
      </p:sp>
    </p:spTree>
    <p:extLst>
      <p:ext uri="{BB962C8B-B14F-4D97-AF65-F5344CB8AC3E}">
        <p14:creationId xmlns:p14="http://schemas.microsoft.com/office/powerpoint/2010/main" val="116987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B. The Shannon-Weaver communication model was developed to assist in the mathematical theory of communication for Bell Telephone Labs in the late 1940s. The model remains a valuable tool in understanding human communications: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Sender takes a thought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Encodes it into a message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Sends the message to the receiver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4. Receiver decodes the message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5. Sends feedback to the sender</a:t>
            </a:r>
            <a:endParaRPr lang="en-IN" altLang="en-US">
              <a:latin typeface="Times New Roman" charset="0"/>
              <a:ea typeface="MS PGothic" charset="-128"/>
              <a:cs typeface="ＭＳ Ｐゴシック" charset="-128"/>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168A264-D2E1-9A49-A0D7-97D72CDCF0FF}" type="slidenum">
              <a:rPr lang="en-US" altLang="en-US" sz="1200"/>
              <a:pPr/>
              <a:t>6</a:t>
            </a:fld>
            <a:endParaRPr lang="en-US" altLang="en-US" sz="1200"/>
          </a:p>
        </p:txBody>
      </p:sp>
    </p:spTree>
    <p:extLst>
      <p:ext uri="{BB962C8B-B14F-4D97-AF65-F5344CB8AC3E}">
        <p14:creationId xmlns:p14="http://schemas.microsoft.com/office/powerpoint/2010/main" val="2951732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F. Cellular/satellite telephones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EMTs often communicate with receiving facilities by cellular telephone.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A cellular telephone is simply a low-power portable radio.</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Satellite phones (satphones) are another option.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Conversations can be easily overheard on scanners. Always be careful to respect patient privacy and speak in a professional manner whenever you use any form of EMS communications system.</a:t>
            </a:r>
            <a:endParaRPr lang="en-IN" altLang="en-US">
              <a:latin typeface="Times New Roman" charset="0"/>
              <a:ea typeface="MS PGothic" charset="-128"/>
              <a:cs typeface="ＭＳ Ｐゴシック" charset="-128"/>
            </a:endParaRPr>
          </a:p>
        </p:txBody>
      </p:sp>
      <p:sp>
        <p:nvSpPr>
          <p:cNvPr id="1259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6A304A5-0D72-7F48-BF3E-1FAB4188F1BC}" type="slidenum">
              <a:rPr lang="en-US" altLang="en-US" sz="1200"/>
              <a:pPr/>
              <a:t>60</a:t>
            </a:fld>
            <a:endParaRPr lang="en-US" altLang="en-US" sz="1200"/>
          </a:p>
        </p:txBody>
      </p:sp>
    </p:spTree>
    <p:extLst>
      <p:ext uri="{BB962C8B-B14F-4D97-AF65-F5344CB8AC3E}">
        <p14:creationId xmlns:p14="http://schemas.microsoft.com/office/powerpoint/2010/main" val="18771602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G. Other communications equipment</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Ambulances usually have an external public address system.</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EMS systems may use a variety of two-way radio hardware.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Simplex is push to talk, release to listen.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Duplex is simultaneous talk–listen.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Multiplex utilizes two or more frequencies, which enables more than one transmission to occur simultaneously.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MED channels are reserved for EMS use.</a:t>
            </a:r>
            <a:endParaRPr lang="en-IN" altLang="en-US">
              <a:latin typeface="Times New Roman" charset="0"/>
              <a:ea typeface="MS PGothic" charset="-128"/>
              <a:cs typeface="ＭＳ Ｐゴシック" charset="-128"/>
            </a:endParaRPr>
          </a:p>
        </p:txBody>
      </p:sp>
      <p:sp>
        <p:nvSpPr>
          <p:cNvPr id="1280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BAA7B55-D1A7-FE40-9F0E-84EBB7B1BCF1}" type="slidenum">
              <a:rPr lang="en-US" altLang="en-US" sz="1200"/>
              <a:pPr/>
              <a:t>61</a:t>
            </a:fld>
            <a:endParaRPr lang="en-US" altLang="en-US" sz="1200"/>
          </a:p>
        </p:txBody>
      </p:sp>
    </p:spTree>
    <p:extLst>
      <p:ext uri="{BB962C8B-B14F-4D97-AF65-F5344CB8AC3E}">
        <p14:creationId xmlns:p14="http://schemas.microsoft.com/office/powerpoint/2010/main" val="750198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Trunking, or 800-MHz, systems use the latest technology to allow greater traffic.</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An interoperable communications system allows all of the agencies involved to share valuable information in real time.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6. Mobile data terminals (MDTs) inside ambulance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Receive data directly from dispatch center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Allow for expanded communication capabilities, such as maps</a:t>
            </a:r>
            <a:endParaRPr lang="en-IN" altLang="en-US">
              <a:latin typeface="Times New Roman" charset="0"/>
              <a:ea typeface="MS PGothic" charset="-128"/>
              <a:cs typeface="ＭＳ Ｐゴシック" charset="-128"/>
            </a:endParaRPr>
          </a:p>
        </p:txBody>
      </p:sp>
      <p:sp>
        <p:nvSpPr>
          <p:cNvPr id="1300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BD79DDB-7D53-BB49-99C4-C483EA1B8489}" type="slidenum">
              <a:rPr lang="en-US" altLang="en-US" sz="1200"/>
              <a:pPr/>
              <a:t>62</a:t>
            </a:fld>
            <a:endParaRPr lang="en-US" altLang="en-US" sz="1200"/>
          </a:p>
        </p:txBody>
      </p:sp>
    </p:spTree>
    <p:extLst>
      <p:ext uri="{BB962C8B-B14F-4D97-AF65-F5344CB8AC3E}">
        <p14:creationId xmlns:p14="http://schemas.microsoft.com/office/powerpoint/2010/main" val="7034625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V. Radio Communications</a:t>
            </a:r>
          </a:p>
          <a:p>
            <a:r>
              <a:rPr lang="en-US" altLang="en-US">
                <a:latin typeface="Times New Roman" charset="0"/>
                <a:ea typeface="MS PGothic" charset="-128"/>
                <a:cs typeface="ＭＳ Ｐゴシック" charset="-128"/>
              </a:rPr>
              <a:t>A. The Federal Communications Commission (FCC) regulates all radio operations in the United States.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The FCC has five principal EMS-related responsibilities: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Allocate specific radio frequencies for use by EMS providers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License base stations and assign appropriate radio call signs for those stations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Establish licensing standards and operating specifications for radio equipment used by EMS providers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Establish limitations for transmitter power output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Monitor radio operations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The FCC’s rules and regulations section (part 90, subpart C) deals with EMS communications issues.</a:t>
            </a:r>
            <a:endParaRPr lang="en-IN" altLang="en-US">
              <a:latin typeface="Times New Roman" charset="0"/>
              <a:ea typeface="MS PGothic" charset="-128"/>
              <a:cs typeface="ＭＳ Ｐゴシック" charset="-128"/>
            </a:endParaRPr>
          </a:p>
        </p:txBody>
      </p:sp>
      <p:sp>
        <p:nvSpPr>
          <p:cNvPr id="1320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E7FBE63-5843-CD43-BECB-3EC27FEEEB07}" type="slidenum">
              <a:rPr lang="en-US" altLang="en-US" sz="1200"/>
              <a:pPr/>
              <a:t>63</a:t>
            </a:fld>
            <a:endParaRPr lang="en-US" altLang="en-US" sz="1200"/>
          </a:p>
        </p:txBody>
      </p:sp>
    </p:spTree>
    <p:extLst>
      <p:ext uri="{BB962C8B-B14F-4D97-AF65-F5344CB8AC3E}">
        <p14:creationId xmlns:p14="http://schemas.microsoft.com/office/powerpoint/2010/main" val="11978700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B. Responding to the scene</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The dispatcher receives the first call to 911.</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Responsibilities of the dispatcher: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Properly screen and assign priority to each call (according to predetermined protocols)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Select and alert the appropriate EMS response unit(s)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Dispatch and direct EMS response unit(s) to the correct location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Coordinate EMS response unit(s) with other public safety services until the incident is over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Provide emergency medical instructions to the telephone caller</a:t>
            </a:r>
            <a:endParaRPr lang="en-IN" altLang="en-US">
              <a:latin typeface="Times New Roman" charset="0"/>
              <a:ea typeface="MS PGothic" charset="-128"/>
              <a:cs typeface="ＭＳ Ｐゴシック" charset="-128"/>
            </a:endParaRPr>
          </a:p>
        </p:txBody>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AEA07D6-9976-8048-98F8-7834BAD54AB2}" type="slidenum">
              <a:rPr lang="en-US" altLang="en-US" sz="1200"/>
              <a:pPr/>
              <a:t>64</a:t>
            </a:fld>
            <a:endParaRPr lang="en-US" altLang="en-US" sz="1200"/>
          </a:p>
        </p:txBody>
      </p:sp>
    </p:spTree>
    <p:extLst>
      <p:ext uri="{BB962C8B-B14F-4D97-AF65-F5344CB8AC3E}">
        <p14:creationId xmlns:p14="http://schemas.microsoft.com/office/powerpoint/2010/main" val="20898368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3. The dispatcher assigns the appropriate EMS response unit(s) based on several criteria:</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Nature and severity of the problem</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Anticipated response time to the scene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Level of training of available EMS response unit(s)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The need for additional support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The dispatcher should give the responding unit(s) the following information: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Nature and severity of the injury, illness, or incident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Exact location of the incident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Number of patients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Responses by other public safety agencies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e. Special directions or advisories (adverse road or traffic conditions or severe weather reports)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f. Time when unit(s) are dispatched</a:t>
            </a:r>
            <a:endParaRPr lang="en-IN" altLang="en-US">
              <a:latin typeface="Times New Roman" charset="0"/>
              <a:ea typeface="MS PGothic" charset="-128"/>
              <a:cs typeface="ＭＳ Ｐゴシック" charset="-128"/>
            </a:endParaRPr>
          </a:p>
        </p:txBody>
      </p:sp>
      <p:sp>
        <p:nvSpPr>
          <p:cNvPr id="136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FA1DCE9-90E6-9F4B-A50B-3A88F08FE0D4}" type="slidenum">
              <a:rPr lang="en-US" altLang="en-US" sz="1200"/>
              <a:pPr/>
              <a:t>65</a:t>
            </a:fld>
            <a:endParaRPr lang="en-US" altLang="en-US" sz="1200"/>
          </a:p>
        </p:txBody>
      </p:sp>
    </p:spTree>
    <p:extLst>
      <p:ext uri="{BB962C8B-B14F-4D97-AF65-F5344CB8AC3E}">
        <p14:creationId xmlns:p14="http://schemas.microsoft.com/office/powerpoint/2010/main" val="17922357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EMTs should report any problems that took place during a run to the dispatcher.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6. EMTs should inform the dispatcher upon arrival at the scene.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The arrival report should include any obvious details observed during scene size-up.</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Radio communications must be brief and easily understood.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Speaking in plain English is best.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Report only important information.</a:t>
            </a:r>
            <a:endParaRPr lang="en-IN" altLang="en-US">
              <a:latin typeface="Times New Roman" charset="0"/>
              <a:ea typeface="MS PGothic" charset="-128"/>
              <a:cs typeface="ＭＳ Ｐゴシック" charset="-128"/>
            </a:endParaRPr>
          </a:p>
        </p:txBody>
      </p:sp>
      <p:sp>
        <p:nvSpPr>
          <p:cNvPr id="1382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D3D2CCB-0302-244E-9091-DAF146BD7C70}" type="slidenum">
              <a:rPr lang="en-US" altLang="en-US" sz="1200"/>
              <a:pPr/>
              <a:t>66</a:t>
            </a:fld>
            <a:endParaRPr lang="en-US" altLang="en-US" sz="1200"/>
          </a:p>
        </p:txBody>
      </p:sp>
    </p:spTree>
    <p:extLst>
      <p:ext uri="{BB962C8B-B14F-4D97-AF65-F5344CB8AC3E}">
        <p14:creationId xmlns:p14="http://schemas.microsoft.com/office/powerpoint/2010/main" val="15013233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C. Communicating with medical control and hospitals</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The principal reason for radio communication is to facilitate communication between you and medical control (and the hospital).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Medical control may be located at the receiving hospital, another facility, or sometimes even in another city or state.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3. Consulting with medical control serves several purposes: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Notifies the hospital of an incoming patient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Provides an opportunity to request advice or receive orders from medical control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Advises the hospital of special situations</a:t>
            </a:r>
            <a:endParaRPr lang="en-IN" altLang="en-US">
              <a:latin typeface="Times New Roman" charset="0"/>
              <a:ea typeface="MS PGothic" charset="-128"/>
              <a:cs typeface="ＭＳ Ｐゴシック" charset="-128"/>
            </a:endParaRPr>
          </a:p>
        </p:txBody>
      </p:sp>
      <p:sp>
        <p:nvSpPr>
          <p:cNvPr id="1402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42B3A9C-C931-9D48-A887-37E883446FCB}" type="slidenum">
              <a:rPr lang="en-US" altLang="en-US" sz="1200"/>
              <a:pPr/>
              <a:t>67</a:t>
            </a:fld>
            <a:endParaRPr lang="en-US" altLang="en-US" sz="1200"/>
          </a:p>
        </p:txBody>
      </p:sp>
    </p:spTree>
    <p:extLst>
      <p:ext uri="{BB962C8B-B14F-4D97-AF65-F5344CB8AC3E}">
        <p14:creationId xmlns:p14="http://schemas.microsoft.com/office/powerpoint/2010/main" val="19557042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Plan and organize your radio communication before you transmit.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5. How to give the patient report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Follow the standard format established by your EMS system.</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Include nine elements: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Your unit identification and level of services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ii. The receiving hospital and your estimated time of arrival (ETA)</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iii. The patient’s age and gender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iv. The patient’s chief complaint or your perception of the problem and its severity</a:t>
            </a:r>
            <a:endParaRPr lang="en-IN" altLang="en-US">
              <a:latin typeface="Times New Roman" charset="0"/>
              <a:ea typeface="MS PGothic" charset="-128"/>
              <a:cs typeface="ＭＳ Ｐゴシック" charset="-128"/>
            </a:endParaRPr>
          </a:p>
        </p:txBody>
      </p:sp>
      <p:sp>
        <p:nvSpPr>
          <p:cNvPr id="142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B8E6FB6-832B-E64B-A5B5-DC33A74E5F85}" type="slidenum">
              <a:rPr lang="en-US" altLang="en-US" sz="1200"/>
              <a:pPr/>
              <a:t>68</a:t>
            </a:fld>
            <a:endParaRPr lang="en-US" altLang="en-US" sz="1200"/>
          </a:p>
        </p:txBody>
      </p:sp>
    </p:spTree>
    <p:extLst>
      <p:ext uri="{BB962C8B-B14F-4D97-AF65-F5344CB8AC3E}">
        <p14:creationId xmlns:p14="http://schemas.microsoft.com/office/powerpoint/2010/main" val="1366455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v. A brief history of the patient’s current problem</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vi. A brief report of physical findings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vii. A brief summary of the care given and any patient response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viii. A brief description of the patient’s response to the treatment provided.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ix. Determine whether the receiving facility has any additional questions or orders.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c. Report all patient information in an objective, accurate, and professional manner.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d. People with scanners may be listening.</a:t>
            </a:r>
            <a:endParaRPr lang="en-IN" altLang="en-US">
              <a:latin typeface="Times New Roman" charset="0"/>
              <a:ea typeface="MS PGothic" charset="-128"/>
              <a:cs typeface="ＭＳ Ｐゴシック" charset="-128"/>
            </a:endParaRPr>
          </a:p>
        </p:txBody>
      </p:sp>
      <p:sp>
        <p:nvSpPr>
          <p:cNvPr id="144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E4E3A8C-48EC-A142-97BA-C132870DACFF}" type="slidenum">
              <a:rPr lang="en-US" altLang="en-US" sz="1200"/>
              <a:pPr/>
              <a:t>69</a:t>
            </a:fld>
            <a:endParaRPr lang="en-US" altLang="en-US" sz="1200"/>
          </a:p>
        </p:txBody>
      </p:sp>
    </p:spTree>
    <p:extLst>
      <p:ext uri="{BB962C8B-B14F-4D97-AF65-F5344CB8AC3E}">
        <p14:creationId xmlns:p14="http://schemas.microsoft.com/office/powerpoint/2010/main" val="94216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The figure on this screen illustrates how the Shannon-Weaver communication model works. </a:t>
            </a:r>
          </a:p>
          <a:p>
            <a:endParaRPr lang="en-US" altLang="en-US">
              <a:latin typeface="Times New Roman" charset="0"/>
              <a:ea typeface="MS PGothic" charset="-128"/>
              <a:cs typeface="ＭＳ Ｐゴシック" charset="-128"/>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CDEC741-3ABE-7F4A-8A29-B55A09793DEC}" type="slidenum">
              <a:rPr lang="en-US" altLang="en-US" sz="1200"/>
              <a:pPr/>
              <a:t>7</a:t>
            </a:fld>
            <a:endParaRPr lang="en-US" altLang="en-US" sz="1200"/>
          </a:p>
        </p:txBody>
      </p:sp>
    </p:spTree>
    <p:extLst>
      <p:ext uri="{BB962C8B-B14F-4D97-AF65-F5344CB8AC3E}">
        <p14:creationId xmlns:p14="http://schemas.microsoft.com/office/powerpoint/2010/main" val="2896722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6. The role of medical control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Medical control is either off-line (indirect) or online (direct).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Depending on how the protocols are written, you may need to call medical control for direct orders (permission) to conduct certain tasks: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Administering certain treatments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ii. Determining the transport destination for patients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iii. Stopping treatment and/or not transporting a patient</a:t>
            </a:r>
            <a:endParaRPr lang="en-IN" altLang="en-US">
              <a:latin typeface="Times New Roman" charset="0"/>
              <a:ea typeface="MS PGothic" charset="-128"/>
              <a:cs typeface="ＭＳ Ｐゴシック" charset="-128"/>
            </a:endParaRPr>
          </a:p>
        </p:txBody>
      </p:sp>
      <p:sp>
        <p:nvSpPr>
          <p:cNvPr id="146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90CEA0A-78F8-714E-B732-8E209FBA5B66}" type="slidenum">
              <a:rPr lang="en-US" altLang="en-US" sz="1200"/>
              <a:pPr/>
              <a:t>70</a:t>
            </a:fld>
            <a:endParaRPr lang="en-US" altLang="en-US" sz="1200"/>
          </a:p>
        </p:txBody>
      </p:sp>
    </p:spTree>
    <p:extLst>
      <p:ext uri="{BB962C8B-B14F-4D97-AF65-F5344CB8AC3E}">
        <p14:creationId xmlns:p14="http://schemas.microsoft.com/office/powerpoint/2010/main" val="14926109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c. In most areas, medical control is provided by the physicians working at the receiving hospital.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d. Many variations have developed across the country.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e. The link to medical control is vital to maintain a high quality of care.</a:t>
            </a:r>
            <a:endParaRPr lang="en-IN" altLang="en-US">
              <a:latin typeface="Times New Roman" charset="0"/>
              <a:ea typeface="MS PGothic" charset="-128"/>
              <a:cs typeface="ＭＳ Ｐゴシック" charset="-128"/>
            </a:endParaRPr>
          </a:p>
        </p:txBody>
      </p:sp>
      <p:sp>
        <p:nvSpPr>
          <p:cNvPr id="148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EDC104A-AB0E-FA4D-A1C1-822E7682AB2E}" type="slidenum">
              <a:rPr lang="en-US" altLang="en-US" sz="1200"/>
              <a:pPr/>
              <a:t>71</a:t>
            </a:fld>
            <a:endParaRPr lang="en-US" altLang="en-US" sz="1200"/>
          </a:p>
        </p:txBody>
      </p:sp>
    </p:spTree>
    <p:extLst>
      <p:ext uri="{BB962C8B-B14F-4D97-AF65-F5344CB8AC3E}">
        <p14:creationId xmlns:p14="http://schemas.microsoft.com/office/powerpoint/2010/main" val="15556383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7. Calling medical control</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There are a number of ways to control access on ambulance-to-hospital channels: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Dispatcher monitors and assigns appropriate, clear medical control channels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ii. Centralized medical emergency dispatch or resource coordination centers</a:t>
            </a:r>
            <a:endParaRPr lang="en-IN" altLang="en-US">
              <a:latin typeface="Times New Roman" charset="0"/>
              <a:ea typeface="MS PGothic" charset="-128"/>
              <a:cs typeface="ＭＳ Ｐゴシック" charset="-128"/>
            </a:endParaRP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3E3F33A-C20E-FC4A-88BD-F8F9164A5423}" type="slidenum">
              <a:rPr lang="en-US" altLang="en-US" sz="1200"/>
              <a:pPr/>
              <a:t>72</a:t>
            </a:fld>
            <a:endParaRPr lang="en-US" altLang="en-US" sz="1200"/>
          </a:p>
        </p:txBody>
      </p:sp>
    </p:spTree>
    <p:extLst>
      <p:ext uri="{BB962C8B-B14F-4D97-AF65-F5344CB8AC3E}">
        <p14:creationId xmlns:p14="http://schemas.microsoft.com/office/powerpoint/2010/main" val="10857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b. The physician on the other end bases his or her instructions on the information the EMT provides.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c. Never use codes when communicating with medical control, unless you are directed to do so by local protocol.</a:t>
            </a:r>
            <a:endParaRPr lang="en-IN" altLang="en-US">
              <a:latin typeface="Times New Roman" charset="0"/>
              <a:ea typeface="MS PGothic" charset="-128"/>
              <a:cs typeface="ＭＳ Ｐゴシック" charset="-128"/>
            </a:endParaRPr>
          </a:p>
        </p:txBody>
      </p:sp>
      <p:sp>
        <p:nvSpPr>
          <p:cNvPr id="152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78B028B-1EE3-F04B-A15B-29B00D1246E0}" type="slidenum">
              <a:rPr lang="en-US" altLang="en-US" sz="1200"/>
              <a:pPr/>
              <a:t>73</a:t>
            </a:fld>
            <a:endParaRPr lang="en-US" altLang="en-US" sz="1200"/>
          </a:p>
        </p:txBody>
      </p:sp>
    </p:spTree>
    <p:extLst>
      <p:ext uri="{BB962C8B-B14F-4D97-AF65-F5344CB8AC3E}">
        <p14:creationId xmlns:p14="http://schemas.microsoft.com/office/powerpoint/2010/main" val="10680453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d. Once you receive an order from medical control, repeat the order back word for word and then receive confirmation.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e. Do not blindly follow an order that does not make sense to you.</a:t>
            </a:r>
            <a:endParaRPr lang="en-IN" altLang="en-US">
              <a:latin typeface="Times New Roman" charset="0"/>
              <a:ea typeface="MS PGothic" charset="-128"/>
              <a:cs typeface="ＭＳ Ｐゴシック" charset="-128"/>
            </a:endParaRPr>
          </a:p>
        </p:txBody>
      </p:sp>
      <p:sp>
        <p:nvSpPr>
          <p:cNvPr id="154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0CD1521-593A-6144-8855-297204D77DAF}" type="slidenum">
              <a:rPr lang="en-US" altLang="en-US" sz="1200"/>
              <a:pPr/>
              <a:t>74</a:t>
            </a:fld>
            <a:endParaRPr lang="en-US" altLang="en-US" sz="1200"/>
          </a:p>
        </p:txBody>
      </p:sp>
    </p:spTree>
    <p:extLst>
      <p:ext uri="{BB962C8B-B14F-4D97-AF65-F5344CB8AC3E}">
        <p14:creationId xmlns:p14="http://schemas.microsoft.com/office/powerpoint/2010/main" val="19699598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8. Information regarding special situations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You may initiate communication with hospitals to advise them of an extraordinary call or situation.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A small rural hospital may be better able to respond to multiple patients from a highway crash if notified when the ambulance is first responding.</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c. An entire hospital system must be notified of any disaster.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d. Other special situations: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Hazardous materials situations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ii. Rescues in progress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iii. Multiple-casualty incidents</a:t>
            </a:r>
            <a:endParaRPr lang="en-IN" altLang="en-US">
              <a:latin typeface="Times New Roman" charset="0"/>
              <a:ea typeface="MS PGothic" charset="-128"/>
              <a:cs typeface="ＭＳ Ｐゴシック" charset="-128"/>
            </a:endParaRPr>
          </a:p>
        </p:txBody>
      </p:sp>
      <p:sp>
        <p:nvSpPr>
          <p:cNvPr id="156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BE5C247-8CDF-C049-A18D-04DD88D260AE}" type="slidenum">
              <a:rPr lang="en-US" altLang="en-US" sz="1200"/>
              <a:pPr/>
              <a:t>75</a:t>
            </a:fld>
            <a:endParaRPr lang="en-US" altLang="en-US" sz="1200"/>
          </a:p>
        </p:txBody>
      </p:sp>
    </p:spTree>
    <p:extLst>
      <p:ext uri="{BB962C8B-B14F-4D97-AF65-F5344CB8AC3E}">
        <p14:creationId xmlns:p14="http://schemas.microsoft.com/office/powerpoint/2010/main" val="13599644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e. When notifying the hospital of special situations, keep several points in mind: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The earlier the notification, the better.</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ii. Provide an estimate of the number of individuals who may need to be transported to the facility.</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iii. Identify any special needs the patients might have (eg, burns or hazardous materials exposure) to assist the hospital in preparation.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f. Follow the plan for your system.</a:t>
            </a:r>
            <a:endParaRPr lang="en-IN" altLang="en-US">
              <a:latin typeface="Times New Roman" charset="0"/>
              <a:ea typeface="MS PGothic" charset="-128"/>
              <a:cs typeface="ＭＳ Ｐゴシック" charset="-128"/>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A6CC503-EDB2-DE40-AADB-37CE8E30A48F}" type="slidenum">
              <a:rPr lang="en-US" altLang="en-US" sz="1200"/>
              <a:pPr/>
              <a:t>76</a:t>
            </a:fld>
            <a:endParaRPr lang="en-US" altLang="en-US" sz="1200"/>
          </a:p>
        </p:txBody>
      </p:sp>
    </p:spTree>
    <p:extLst>
      <p:ext uri="{BB962C8B-B14F-4D97-AF65-F5344CB8AC3E}">
        <p14:creationId xmlns:p14="http://schemas.microsoft.com/office/powerpoint/2010/main" val="12534510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a:ln/>
        </p:spPr>
      </p:sp>
      <p:sp>
        <p:nvSpPr>
          <p:cNvPr id="160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D. Maintenance of radio equipment</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Like other EMS equipment, radio equipment must be serviced.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The radio is your lifeline.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To other public safety agencies (whose duties include protecting you)</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To medical control</a:t>
            </a:r>
            <a:endParaRPr lang="en-IN" altLang="en-US">
              <a:latin typeface="Times New Roman" charset="0"/>
              <a:ea typeface="MS PGothic" charset="-128"/>
              <a:cs typeface="ＭＳ Ｐゴシック" charset="-128"/>
            </a:endParaRPr>
          </a:p>
        </p:txBody>
      </p:sp>
      <p:sp>
        <p:nvSpPr>
          <p:cNvPr id="160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D316E55-50B4-304C-A463-FA817BEB51D2}" type="slidenum">
              <a:rPr lang="en-US" altLang="en-US" sz="1200"/>
              <a:pPr/>
              <a:t>77</a:t>
            </a:fld>
            <a:endParaRPr lang="en-US" altLang="en-US" sz="1200"/>
          </a:p>
        </p:txBody>
      </p:sp>
    </p:spTree>
    <p:extLst>
      <p:ext uri="{BB962C8B-B14F-4D97-AF65-F5344CB8AC3E}">
        <p14:creationId xmlns:p14="http://schemas.microsoft.com/office/powerpoint/2010/main" val="20851577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3. At the beginning of a shift, check the radio equipment.</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4. Radio equipment may fail during a run.</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The backup plan must then be followed.</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Standing orders: written documents signed by the EMS systems medical director outlining specific directions, permissions, and sometimes prohibitions regarding patient care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i. When properly followed, they have the same authority and legal status as orders given over the radio.</a:t>
            </a:r>
            <a:endParaRPr lang="en-IN" altLang="en-US">
              <a:latin typeface="Times New Roman" charset="0"/>
              <a:ea typeface="MS PGothic" charset="-128"/>
              <a:cs typeface="ＭＳ Ｐゴシック" charset="-128"/>
            </a:endParaRPr>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EFE27FA-D181-5E45-AEFB-938C1F9E8268}" type="slidenum">
              <a:rPr lang="en-US" altLang="en-US" sz="1200"/>
              <a:pPr/>
              <a:t>78</a:t>
            </a:fld>
            <a:endParaRPr lang="en-US" altLang="en-US" sz="1200"/>
          </a:p>
        </p:txBody>
      </p:sp>
    </p:spTree>
    <p:extLst>
      <p:ext uri="{BB962C8B-B14F-4D97-AF65-F5344CB8AC3E}">
        <p14:creationId xmlns:p14="http://schemas.microsoft.com/office/powerpoint/2010/main" val="46009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The table on this screen lists the factors and strategies to consider during communication. </a:t>
            </a:r>
          </a:p>
          <a:p>
            <a:endParaRPr lang="en-US" altLang="en-US">
              <a:latin typeface="Times New Roman" charset="0"/>
              <a:ea typeface="MS PGothic" charset="-128"/>
              <a:cs typeface="ＭＳ Ｐゴシック"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F89DA088-2299-654C-B670-0FF847CED341}" type="slidenum">
              <a:rPr lang="en-US" altLang="en-US" sz="1200"/>
              <a:pPr/>
              <a:t>8</a:t>
            </a:fld>
            <a:endParaRPr lang="en-US" altLang="en-US" sz="1200"/>
          </a:p>
        </p:txBody>
      </p:sp>
    </p:spTree>
    <p:extLst>
      <p:ext uri="{BB962C8B-B14F-4D97-AF65-F5344CB8AC3E}">
        <p14:creationId xmlns:p14="http://schemas.microsoft.com/office/powerpoint/2010/main" val="17548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cs typeface="ＭＳ Ｐゴシック" charset="-128"/>
              </a:rPr>
              <a:t>Lecture Outline </a:t>
            </a:r>
          </a:p>
          <a:p>
            <a:endParaRPr lang="en-US"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C. Age, culture, and personal experience</a:t>
            </a:r>
            <a:endParaRPr lang="en-IN" altLang="en-US" b="1">
              <a:latin typeface="Times New Roman" charset="0"/>
              <a:ea typeface="MS PGothic" charset="-128"/>
              <a:cs typeface="ＭＳ Ｐゴシック" charset="-128"/>
            </a:endParaRPr>
          </a:p>
          <a:p>
            <a:r>
              <a:rPr lang="en-US" altLang="en-US" b="1">
                <a:latin typeface="Times New Roman" charset="0"/>
                <a:ea typeface="MS PGothic" charset="-128"/>
                <a:cs typeface="ＭＳ Ｐゴシック" charset="-128"/>
              </a:rPr>
              <a:t>	</a:t>
            </a:r>
            <a:r>
              <a:rPr lang="en-US" altLang="en-US">
                <a:latin typeface="Times New Roman" charset="0"/>
                <a:ea typeface="MS PGothic" charset="-128"/>
                <a:cs typeface="ＭＳ Ｐゴシック" charset="-128"/>
              </a:rPr>
              <a:t>1. Shape how a person communicates</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2. Body language and eye contact are greatly affected by culture.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a. In some cultures, direct eye contact is impolite.</a:t>
            </a:r>
            <a:endParaRPr lang="en-IN" altLang="en-US">
              <a:latin typeface="Times New Roman" charset="0"/>
              <a:ea typeface="MS PGothic" charset="-128"/>
              <a:cs typeface="ＭＳ Ｐゴシック" charset="-128"/>
            </a:endParaRPr>
          </a:p>
          <a:p>
            <a:r>
              <a:rPr lang="en-US" altLang="en-US">
                <a:latin typeface="Times New Roman" charset="0"/>
                <a:ea typeface="MS PGothic" charset="-128"/>
                <a:cs typeface="ＭＳ Ｐゴシック" charset="-128"/>
              </a:rPr>
              <a:t>		b. In other cultures, it is impolite to look away while speaking.</a:t>
            </a:r>
            <a:endParaRPr lang="en-IN" altLang="en-US">
              <a:latin typeface="Times New Roman" charset="0"/>
              <a:ea typeface="MS PGothic" charset="-128"/>
              <a:cs typeface="ＭＳ Ｐゴシック" charset="-128"/>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C1056F5-2E22-FD4C-BFA3-A7D5C6C17AF2}" type="slidenum">
              <a:rPr lang="en-US" altLang="en-US" sz="1200"/>
              <a:pPr/>
              <a:t>9</a:t>
            </a:fld>
            <a:endParaRPr lang="en-US" altLang="en-US" sz="1200"/>
          </a:p>
        </p:txBody>
      </p:sp>
    </p:spTree>
    <p:extLst>
      <p:ext uri="{BB962C8B-B14F-4D97-AF65-F5344CB8AC3E}">
        <p14:creationId xmlns:p14="http://schemas.microsoft.com/office/powerpoint/2010/main" val="96128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23" name="Rectangle 3"/>
          <p:cNvSpPr>
            <a:spLocks noGrp="1" noChangeArrowheads="1"/>
          </p:cNvSpPr>
          <p:nvPr>
            <p:ph type="subTitle" idx="1"/>
          </p:nvPr>
        </p:nvSpPr>
        <p:spPr>
          <a:xfrm>
            <a:off x="1752600" y="3657600"/>
            <a:ext cx="6553200" cy="1752600"/>
          </a:xfrm>
          <a:gradFill rotWithShape="0">
            <a:gsLst>
              <a:gs pos="0">
                <a:srgbClr val="66CCFF">
                  <a:alpha val="89999"/>
                </a:srgbClr>
              </a:gs>
              <a:gs pos="100000">
                <a:srgbClr val="0080FF">
                  <a:alpha val="14000"/>
                </a:srgbClr>
              </a:gs>
            </a:gsLst>
            <a:lin ang="2700000" scaled="1"/>
          </a:gradFill>
          <a:ln w="9525">
            <a:noFill/>
          </a:ln>
          <a:extLst/>
        </p:spPr>
        <p:txBody>
          <a:bodyPr tIns="137160" bIns="45720"/>
          <a:lstStyle>
            <a:lvl1pPr marL="0" indent="0">
              <a:lnSpc>
                <a:spcPct val="105000"/>
              </a:lnSpc>
              <a:buFontTx/>
              <a:buNone/>
              <a:defRPr sz="3600">
                <a:solidFill>
                  <a:schemeClr val="bg1"/>
                </a:solidFill>
              </a:defRPr>
            </a:lvl1pPr>
          </a:lstStyle>
          <a:p>
            <a:pPr lvl="0"/>
            <a:r>
              <a:rPr lang="en-US" noProof="0" smtClean="0"/>
              <a:t>Click to edit Master subtitle style</a:t>
            </a:r>
          </a:p>
        </p:txBody>
      </p:sp>
      <p:sp>
        <p:nvSpPr>
          <p:cNvPr id="128003" name="Rectangle 2"/>
          <p:cNvSpPr>
            <a:spLocks noGrp="1" noChangeArrowheads="1"/>
          </p:cNvSpPr>
          <p:nvPr>
            <p:ph type="ctrTitle"/>
          </p:nvPr>
        </p:nvSpPr>
        <p:spPr>
          <a:xfrm>
            <a:off x="1371600" y="2362200"/>
            <a:ext cx="7620000" cy="990600"/>
          </a:xfrm>
        </p:spPr>
        <p:txBody>
          <a:bodyPr anchor="t"/>
          <a:lstStyle>
            <a:lvl1pPr algn="l">
              <a:defRPr>
                <a:effectLst>
                  <a:outerShdw blurRad="38100" dist="38100" dir="2700000" algn="tl">
                    <a:srgbClr val="C0C0C0"/>
                  </a:outerShdw>
                </a:effectLst>
              </a:defRPr>
            </a:lvl1pPr>
          </a:lstStyle>
          <a:p>
            <a:pPr lvl="0"/>
            <a:r>
              <a:rPr lang="en-US" noProof="0" smtClean="0"/>
              <a:t>Click to edit Master title style</a:t>
            </a:r>
          </a:p>
        </p:txBody>
      </p:sp>
    </p:spTree>
    <p:extLst>
      <p:ext uri="{BB962C8B-B14F-4D97-AF65-F5344CB8AC3E}">
        <p14:creationId xmlns:p14="http://schemas.microsoft.com/office/powerpoint/2010/main" val="210455623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4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85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619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304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656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995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447800"/>
            <a:ext cx="7772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19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492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97273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02" r:id="rId1"/>
    <p:sldLayoutId id="2147483793" r:id="rId2"/>
    <p:sldLayoutId id="2147483794" r:id="rId3"/>
    <p:sldLayoutId id="2147483795" r:id="rId4"/>
    <p:sldLayoutId id="2147483796" r:id="rId5"/>
    <p:sldLayoutId id="2147483803" r:id="rId6"/>
    <p:sldLayoutId id="2147483797" r:id="rId7"/>
    <p:sldLayoutId id="2147483798" r:id="rId8"/>
    <p:sldLayoutId id="2147483799" r:id="rId9"/>
    <p:sldLayoutId id="2147483800" r:id="rId10"/>
    <p:sldLayoutId id="2147483801" r:id="rId11"/>
  </p:sldLayoutIdLst>
  <p:hf sldNum="0" hdr="0" dt="0"/>
  <p:txStyles>
    <p:titleStyle>
      <a:lvl1pPr algn="ctr" rtl="0" eaLnBrk="0" fontAlgn="base" hangingPunct="0">
        <a:lnSpc>
          <a:spcPct val="90000"/>
        </a:lnSpc>
        <a:spcBef>
          <a:spcPct val="0"/>
        </a:spcBef>
        <a:spcAft>
          <a:spcPct val="0"/>
        </a:spcAft>
        <a:defRPr sz="4000" b="1">
          <a:solidFill>
            <a:srgbClr val="C1500B"/>
          </a:solidFill>
          <a:latin typeface="+mj-lt"/>
          <a:ea typeface="+mj-ea"/>
          <a:cs typeface="ヒラギノ角ゴ Pro W3" charset="0"/>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4.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2.xml"/><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2.xml"/><Relationship Id="rId3"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2.xml"/><Relationship Id="rId3"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2.xml"/><Relationship Id="rId3"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2.xml"/><Relationship Id="rId3"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9.jpeg"/></Relationships>
</file>

<file path=ppt/slides/_rels/slide67.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2.xml"/><Relationship Id="rId3"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Layout" Target="../slideLayouts/slideLayout2.xml"/><Relationship Id="rId3"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Layout" Target="../slideLayouts/slideLayout2.xml"/><Relationship Id="rId3"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slideLayout" Target="../slideLayouts/slideLayout2.xml"/><Relationship Id="rId3"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slideLayout" Target="../slideLayouts/slideLayout2.xml"/><Relationship Id="rId3"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slideLayout" Target="../slideLayouts/slideLayout2.xml"/><Relationship Id="rId3"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image" Target="../media/image20.jpeg"/><Relationship Id="rId1" Type="http://schemas.openxmlformats.org/officeDocument/2006/relationships/themeOverride" Target="../theme/themeOverride16.x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slideLayout" Target="../slideLayouts/slideLayout2.xml"/><Relationship Id="rId3"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slideLayout" Target="../slideLayouts/slideLayout2.xml"/><Relationship Id="rId3"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slideLayout" Target="../slideLayouts/slideLayout2.xml"/><Relationship Id="rId3"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a:noFill/>
          </a:ln>
          <a:extLst>
            <a:ext uri="{91240B29-F687-4F45-9708-019B960494DF}">
              <a14:hiddenLine xmlns:a14="http://schemas.microsoft.com/office/drawing/2010/main" w="9525">
                <a:solidFill>
                  <a:srgbClr val="B3B3B3">
                    <a:alpha val="39999"/>
                  </a:srgbClr>
                </a:solidFill>
                <a:miter lim="800000"/>
                <a:headEnd/>
                <a:tailEnd/>
              </a14:hiddenLine>
            </a:ext>
          </a:extLst>
        </p:spPr>
        <p:txBody>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lnSpc>
                <a:spcPct val="105000"/>
              </a:lnSpc>
              <a:buClr>
                <a:srgbClr val="F37021"/>
              </a:buClr>
              <a:buFontTx/>
              <a:buNone/>
            </a:pPr>
            <a:endParaRPr lang="en-US" altLang="en-US" sz="100" b="1"/>
          </a:p>
          <a:p>
            <a:pPr algn="ctr">
              <a:lnSpc>
                <a:spcPct val="105000"/>
              </a:lnSpc>
              <a:spcBef>
                <a:spcPts val="2500"/>
              </a:spcBef>
              <a:buClr>
                <a:srgbClr val="F37021"/>
              </a:buClr>
              <a:buFontTx/>
              <a:buNone/>
            </a:pPr>
            <a:r>
              <a:rPr lang="en-US" altLang="en-US" sz="4000" b="1"/>
              <a:t>Chapter 4</a:t>
            </a:r>
          </a:p>
          <a:p>
            <a:pPr algn="ctr">
              <a:lnSpc>
                <a:spcPct val="105000"/>
              </a:lnSpc>
              <a:spcBef>
                <a:spcPts val="200"/>
              </a:spcBef>
              <a:buClr>
                <a:srgbClr val="F37021"/>
              </a:buClr>
              <a:buFontTx/>
              <a:buNone/>
            </a:pPr>
            <a:r>
              <a:rPr lang="en-US" altLang="en-US" sz="3200" b="1"/>
              <a:t>Communications and Documentation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smtClean="0">
                <a:cs typeface="+mj-cs"/>
              </a:rPr>
              <a:t>Age, Culture, and Personal Experience </a:t>
            </a:r>
            <a:r>
              <a:rPr lang="en-US" sz="2800" b="0" dirty="0" smtClean="0">
                <a:cs typeface="+mj-cs"/>
              </a:rPr>
              <a:t>(2 of 2)</a:t>
            </a:r>
          </a:p>
        </p:txBody>
      </p:sp>
      <p:sp>
        <p:nvSpPr>
          <p:cNvPr id="22530" name="Content Placeholder 2"/>
          <p:cNvSpPr>
            <a:spLocks noGrp="1"/>
          </p:cNvSpPr>
          <p:nvPr>
            <p:ph type="body" idx="1"/>
          </p:nvPr>
        </p:nvSpPr>
        <p:spPr/>
        <p:txBody>
          <a:bodyPr rIns="228600"/>
          <a:lstStyle/>
          <a:p>
            <a:pPr>
              <a:spcBef>
                <a:spcPct val="35000"/>
              </a:spcBef>
            </a:pPr>
            <a:r>
              <a:rPr lang="en-US" altLang="en-US"/>
              <a:t>Tone, pace, and volume of language </a:t>
            </a:r>
          </a:p>
          <a:p>
            <a:pPr lvl="1">
              <a:spcBef>
                <a:spcPct val="35000"/>
              </a:spcBef>
            </a:pPr>
            <a:r>
              <a:rPr lang="en-US" altLang="en-US"/>
              <a:t>Reflect the mood of the person and perceived importance of the message </a:t>
            </a:r>
          </a:p>
          <a:p>
            <a:pPr>
              <a:spcBef>
                <a:spcPct val="35000"/>
              </a:spcBef>
            </a:pPr>
            <a:r>
              <a:rPr lang="en-US" altLang="en-US"/>
              <a:t>Ethnocentrism: considering your own cultural values more important than those of others</a:t>
            </a:r>
          </a:p>
          <a:p>
            <a:pPr>
              <a:spcBef>
                <a:spcPct val="35000"/>
              </a:spcBef>
            </a:pPr>
            <a:r>
              <a:rPr lang="en-US" altLang="en-US"/>
              <a:t>Cultural imposition: forcing your values onto others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85346"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6"/>
            </a:pPr>
            <a:r>
              <a:rPr lang="en-US" altLang="en-US" sz="2400"/>
              <a:t>A device that receives a low-frequency signal and then transmits it at a relatively higher frequency is called a:</a:t>
            </a:r>
          </a:p>
          <a:p>
            <a:pPr marL="1028700" lvl="1" indent="-457200">
              <a:spcBef>
                <a:spcPct val="35000"/>
              </a:spcBef>
              <a:buFontTx/>
              <a:buAutoNum type="alphaUcPeriod"/>
            </a:pPr>
            <a:r>
              <a:rPr lang="en-US" altLang="en-US" sz="2200"/>
              <a:t>duplex.</a:t>
            </a:r>
            <a:br>
              <a:rPr lang="en-US" altLang="en-US" sz="2200"/>
            </a:br>
            <a:r>
              <a:rPr lang="en-US" altLang="en-US" sz="2200" b="1"/>
              <a:t>Rationale: </a:t>
            </a:r>
            <a:r>
              <a:rPr lang="en-US" altLang="en-US" sz="2200">
                <a:solidFill>
                  <a:srgbClr val="C1500B"/>
                </a:solidFill>
              </a:rPr>
              <a:t>Duplex is the ability to transmit and receive messages simultaneously.</a:t>
            </a:r>
          </a:p>
          <a:p>
            <a:pPr marL="1028700" lvl="1" indent="-457200">
              <a:spcBef>
                <a:spcPct val="35000"/>
              </a:spcBef>
              <a:buFontTx/>
              <a:buAutoNum type="alphaUcPeriod"/>
            </a:pPr>
            <a:r>
              <a:rPr lang="en-US" altLang="en-US" sz="2200"/>
              <a:t>scanner.</a:t>
            </a:r>
            <a:br>
              <a:rPr lang="en-US" altLang="en-US" sz="2200"/>
            </a:br>
            <a:r>
              <a:rPr lang="en-US" altLang="en-US" sz="2200" b="1"/>
              <a:t>Rationale: </a:t>
            </a:r>
            <a:r>
              <a:rPr lang="en-US" altLang="en-US" sz="2200">
                <a:solidFill>
                  <a:srgbClr val="C1500B"/>
                </a:solidFill>
              </a:rPr>
              <a:t>A scanner is a device that searches or scans across several frequencies until a message is completed.</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86370"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6"/>
            </a:pPr>
            <a:r>
              <a:rPr lang="en-US" altLang="en-US" sz="2400"/>
              <a:t>A device that receives a low-frequency signal and then transmits it at a relatively higher frequency is called a:</a:t>
            </a:r>
          </a:p>
          <a:p>
            <a:pPr marL="1028700" lvl="1" indent="-457200">
              <a:spcBef>
                <a:spcPct val="35000"/>
              </a:spcBef>
              <a:buFontTx/>
              <a:buAutoNum type="alphaUcPeriod" startAt="3"/>
            </a:pPr>
            <a:r>
              <a:rPr lang="en-US" altLang="en-US" sz="2200"/>
              <a:t>repeater.</a:t>
            </a:r>
            <a:br>
              <a:rPr lang="en-US" altLang="en-US" sz="2200"/>
            </a:br>
            <a:r>
              <a:rPr lang="en-US" altLang="en-US" sz="2200" b="1"/>
              <a:t>Rationale: </a:t>
            </a:r>
            <a:r>
              <a:rPr lang="en-US" altLang="en-US" sz="2200">
                <a:solidFill>
                  <a:srgbClr val="C1500B"/>
                </a:solidFill>
              </a:rPr>
              <a:t>Correct answer</a:t>
            </a:r>
          </a:p>
          <a:p>
            <a:pPr marL="1028700" lvl="1" indent="-457200">
              <a:spcBef>
                <a:spcPct val="35000"/>
              </a:spcBef>
              <a:buFontTx/>
              <a:buAutoNum type="alphaUcPeriod" startAt="3"/>
            </a:pPr>
            <a:r>
              <a:rPr lang="en-US" altLang="en-US" sz="2200"/>
              <a:t>receiver.</a:t>
            </a:r>
            <a:br>
              <a:rPr lang="en-US" altLang="en-US" sz="2200"/>
            </a:br>
            <a:r>
              <a:rPr lang="en-US" altLang="en-US" sz="2200" b="1"/>
              <a:t>Rationale: </a:t>
            </a:r>
            <a:r>
              <a:rPr lang="en-US" altLang="en-US" sz="2200">
                <a:solidFill>
                  <a:srgbClr val="C1500B"/>
                </a:solidFill>
              </a:rPr>
              <a:t>A receiver is a device that only receives signals; it does not transmit.</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87394"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7"/>
            </a:pPr>
            <a:r>
              <a:rPr lang="en-US" altLang="en-US"/>
              <a:t>When treating a potentially hostile patient, you should try to diffuse the situation by:</a:t>
            </a:r>
          </a:p>
          <a:p>
            <a:pPr marL="1028700" lvl="1" indent="-457200">
              <a:spcBef>
                <a:spcPct val="35000"/>
              </a:spcBef>
              <a:buFontTx/>
              <a:buAutoNum type="alphaUcPeriod"/>
            </a:pPr>
            <a:r>
              <a:rPr lang="en-US" altLang="en-US"/>
              <a:t>assuming an aggressive posture.</a:t>
            </a:r>
          </a:p>
          <a:p>
            <a:pPr marL="1028700" lvl="1" indent="-457200">
              <a:spcBef>
                <a:spcPct val="35000"/>
              </a:spcBef>
              <a:buFontTx/>
              <a:buAutoNum type="alphaUcPeriod"/>
            </a:pPr>
            <a:r>
              <a:rPr lang="en-US" altLang="en-US"/>
              <a:t>staring at the patient.</a:t>
            </a:r>
          </a:p>
          <a:p>
            <a:pPr marL="1028700" lvl="1" indent="-457200">
              <a:spcBef>
                <a:spcPct val="35000"/>
              </a:spcBef>
              <a:buFontTx/>
              <a:buAutoNum type="alphaUcPeriod"/>
            </a:pPr>
            <a:r>
              <a:rPr lang="en-US" altLang="en-US"/>
              <a:t>speaking calmly, confidently, and slowly.</a:t>
            </a:r>
          </a:p>
          <a:p>
            <a:pPr marL="1028700" lvl="1" indent="-457200">
              <a:spcBef>
                <a:spcPct val="35000"/>
              </a:spcBef>
              <a:buFontTx/>
              <a:buAutoNum type="alphaUcPeriod"/>
            </a:pPr>
            <a:r>
              <a:rPr lang="en-US" altLang="en-US"/>
              <a:t>verbally threatening the patient.</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88418"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C1500B"/>
                </a:solidFill>
              </a:rPr>
              <a:t>C</a:t>
            </a:r>
          </a:p>
          <a:p>
            <a:pPr marL="0" indent="0">
              <a:buFontTx/>
              <a:buNone/>
            </a:pPr>
            <a:r>
              <a:rPr lang="en-US" altLang="en-US" b="1"/>
              <a:t>Rationale: </a:t>
            </a:r>
            <a:r>
              <a:rPr lang="en-US" altLang="en-US"/>
              <a:t> Speak calmly, confidently, and slowly. With your backup clearly visible, advise the patient what needs to be done, or provide the patient with limited, acceptable choices. “Sir, I need you to sit on the ambulance cot now. Either you will sit on the cot or we will help you to the cot.” </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defRPr/>
            </a:pPr>
            <a:r>
              <a:rPr lang="en-US" dirty="0" smtClean="0">
                <a:cs typeface="+mj-cs"/>
              </a:rPr>
              <a:t>Review (1 of 2)</a:t>
            </a:r>
            <a:endParaRPr lang="en-US" sz="2800" b="0" dirty="0" smtClean="0">
              <a:cs typeface="+mj-cs"/>
            </a:endParaRPr>
          </a:p>
        </p:txBody>
      </p:sp>
      <p:sp>
        <p:nvSpPr>
          <p:cNvPr id="126979"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7"/>
              <a:defRPr/>
            </a:pPr>
            <a:r>
              <a:rPr lang="en-US" altLang="en-US" sz="2400" dirty="0"/>
              <a:t>When treating a potentially hostile patient, you should try to diffuse the situation by:</a:t>
            </a:r>
          </a:p>
          <a:p>
            <a:pPr marL="1028700" lvl="1" indent="-457200">
              <a:spcBef>
                <a:spcPct val="35000"/>
              </a:spcBef>
              <a:buFontTx/>
              <a:buAutoNum type="alphaUcPeriod"/>
              <a:defRPr/>
            </a:pPr>
            <a:r>
              <a:rPr lang="en-US" altLang="en-US" sz="2200" dirty="0"/>
              <a:t>assuming an aggressive </a:t>
            </a:r>
            <a:r>
              <a:rPr lang="en-US" altLang="en-US" sz="2200" dirty="0" smtClean="0"/>
              <a:t>posture.</a:t>
            </a:r>
            <a:br>
              <a:rPr lang="en-US" altLang="en-US" sz="2200" dirty="0" smtClean="0"/>
            </a:br>
            <a:r>
              <a:rPr lang="en-US" altLang="en-US" sz="2200" b="1" dirty="0" smtClean="0"/>
              <a:t>Rationale: </a:t>
            </a:r>
            <a:r>
              <a:rPr lang="en-US" altLang="en-US" sz="2200" dirty="0">
                <a:solidFill>
                  <a:srgbClr val="C1500B"/>
                </a:solidFill>
              </a:rPr>
              <a:t>Do not assume an aggressive posture. Stand with your palms facing out; this communicates openness and acceptance and allows for quick movement, if </a:t>
            </a:r>
            <a:r>
              <a:rPr lang="en-US" altLang="en-US" sz="2200" dirty="0" smtClean="0">
                <a:solidFill>
                  <a:srgbClr val="C1500B"/>
                </a:solidFill>
              </a:rPr>
              <a:t>necessary.</a:t>
            </a:r>
            <a:endParaRPr lang="en-US" altLang="en-US" sz="2200" dirty="0">
              <a:solidFill>
                <a:srgbClr val="C1500B"/>
              </a:solidFill>
            </a:endParaRPr>
          </a:p>
          <a:p>
            <a:pPr marL="1028700" lvl="1" indent="-457200">
              <a:spcBef>
                <a:spcPct val="35000"/>
              </a:spcBef>
              <a:buFontTx/>
              <a:buAutoNum type="alphaUcPeriod"/>
              <a:defRPr/>
            </a:pPr>
            <a:r>
              <a:rPr lang="en-US" altLang="en-US" sz="2200" dirty="0" smtClean="0"/>
              <a:t>staring at the patient. </a:t>
            </a:r>
          </a:p>
          <a:p>
            <a:pPr marL="533400" indent="0">
              <a:spcBef>
                <a:spcPct val="35000"/>
              </a:spcBef>
              <a:buFontTx/>
              <a:buNone/>
              <a:tabLst>
                <a:tab pos="901700" algn="l"/>
              </a:tabLst>
              <a:defRPr/>
            </a:pPr>
            <a:r>
              <a:rPr lang="en-US" altLang="en-US" sz="2200" dirty="0" smtClean="0"/>
              <a:t>    	  </a:t>
            </a:r>
            <a:r>
              <a:rPr lang="en-US" altLang="en-US" sz="2200" b="1" dirty="0" smtClean="0"/>
              <a:t>Rationale:</a:t>
            </a:r>
            <a:r>
              <a:rPr lang="en-US" altLang="en-US" sz="2200" dirty="0" smtClean="0"/>
              <a:t> </a:t>
            </a:r>
            <a:r>
              <a:rPr lang="en-US" altLang="en-US" sz="2200" dirty="0" smtClean="0">
                <a:solidFill>
                  <a:srgbClr val="C1500B"/>
                </a:solidFill>
              </a:rPr>
              <a:t>Make good eye contact, but do not 	   	  stare.</a:t>
            </a:r>
          </a:p>
          <a:p>
            <a:pPr marL="571500" lvl="1" indent="0">
              <a:spcBef>
                <a:spcPct val="35000"/>
              </a:spcBef>
              <a:buFontTx/>
              <a:buNone/>
              <a:defRPr/>
            </a:pPr>
            <a:endParaRPr lang="en-US" altLang="en-US" sz="2200" dirty="0" smtClean="0">
              <a:solidFill>
                <a:srgbClr val="FF3300"/>
              </a:solidFill>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defRPr/>
            </a:pPr>
            <a:r>
              <a:rPr lang="en-US" dirty="0" smtClean="0">
                <a:cs typeface="+mj-cs"/>
              </a:rPr>
              <a:t>Review (2 of 2)</a:t>
            </a:r>
            <a:endParaRPr lang="en-US" sz="2800" b="0" dirty="0" smtClean="0">
              <a:cs typeface="+mj-cs"/>
            </a:endParaRPr>
          </a:p>
        </p:txBody>
      </p:sp>
      <p:sp>
        <p:nvSpPr>
          <p:cNvPr id="110595"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7"/>
              <a:defRPr/>
            </a:pPr>
            <a:r>
              <a:rPr lang="en-US" altLang="en-US" sz="2400" dirty="0" smtClean="0"/>
              <a:t>When treating a potentially hostile patient, you should try to diffuse the situation by:</a:t>
            </a:r>
          </a:p>
          <a:p>
            <a:pPr marL="457200" lvl="1" indent="0">
              <a:spcBef>
                <a:spcPct val="35000"/>
              </a:spcBef>
              <a:buFontTx/>
              <a:buNone/>
              <a:defRPr/>
            </a:pPr>
            <a:r>
              <a:rPr lang="en-US" altLang="en-US" dirty="0" smtClean="0"/>
              <a:t>C. speaking calmly, confidently, and slowly.</a:t>
            </a:r>
            <a:br>
              <a:rPr lang="en-US" altLang="en-US" dirty="0" smtClean="0"/>
            </a:br>
            <a:r>
              <a:rPr lang="en-US" altLang="en-US" dirty="0" smtClean="0"/>
              <a:t>     </a:t>
            </a:r>
            <a:r>
              <a:rPr lang="en-US" altLang="en-US" b="1" dirty="0" smtClean="0"/>
              <a:t>Rationale:</a:t>
            </a:r>
            <a:r>
              <a:rPr lang="en-US" altLang="en-US" dirty="0" smtClean="0"/>
              <a:t> </a:t>
            </a:r>
            <a:r>
              <a:rPr lang="en-US" altLang="en-US" dirty="0" smtClean="0">
                <a:solidFill>
                  <a:srgbClr val="C1500B"/>
                </a:solidFill>
              </a:rPr>
              <a:t>Correct answer.</a:t>
            </a:r>
          </a:p>
          <a:p>
            <a:pPr marL="914400" lvl="1" indent="-457200">
              <a:spcBef>
                <a:spcPct val="35000"/>
              </a:spcBef>
              <a:buFontTx/>
              <a:buAutoNum type="alphaUcPeriod" startAt="4"/>
              <a:defRPr/>
            </a:pPr>
            <a:r>
              <a:rPr lang="en-US" altLang="en-US" dirty="0" smtClean="0"/>
              <a:t>verbally threatening the patient.</a:t>
            </a:r>
          </a:p>
          <a:p>
            <a:pPr marL="800100" lvl="2" indent="0">
              <a:spcBef>
                <a:spcPct val="35000"/>
              </a:spcBef>
              <a:buFontTx/>
              <a:buNone/>
              <a:defRPr/>
            </a:pPr>
            <a:r>
              <a:rPr lang="en-US" altLang="en-US" sz="2400" b="1" dirty="0"/>
              <a:t> </a:t>
            </a:r>
            <a:r>
              <a:rPr lang="en-US" altLang="en-US" sz="2400" b="1" dirty="0" smtClean="0"/>
              <a:t>Rationale:</a:t>
            </a:r>
            <a:r>
              <a:rPr lang="en-US" altLang="en-US" sz="2400" dirty="0" smtClean="0"/>
              <a:t> </a:t>
            </a:r>
            <a:r>
              <a:rPr lang="en-US" altLang="en-US" sz="2400" dirty="0" smtClean="0">
                <a:solidFill>
                  <a:srgbClr val="C1500B"/>
                </a:solidFill>
              </a:rPr>
              <a:t>Never threaten the patient, either verbally or physically.</a:t>
            </a:r>
          </a:p>
          <a:p>
            <a:pPr marL="457200" indent="-457200">
              <a:spcBef>
                <a:spcPct val="35000"/>
              </a:spcBef>
              <a:buFontTx/>
              <a:buNone/>
              <a:defRPr/>
            </a:pPr>
            <a:endParaRPr lang="en-US" altLang="en-US" sz="2200" dirty="0" smtClean="0">
              <a:solidFill>
                <a:srgbClr val="FF3300"/>
              </a:solidFill>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91490"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8"/>
            </a:pPr>
            <a:r>
              <a:rPr lang="en-US" altLang="en-US"/>
              <a:t>All of the following are functions of the emergency medical dispatcher, EXCEPT:</a:t>
            </a:r>
          </a:p>
          <a:p>
            <a:pPr marL="1028700" lvl="1" indent="-457200">
              <a:spcBef>
                <a:spcPct val="35000"/>
              </a:spcBef>
              <a:buFontTx/>
              <a:buAutoNum type="alphaUcPeriod"/>
            </a:pPr>
            <a:r>
              <a:rPr lang="en-US" altLang="en-US"/>
              <a:t>alerting the appropriate EMS response unit.</a:t>
            </a:r>
          </a:p>
          <a:p>
            <a:pPr marL="1028700" lvl="1" indent="-457200">
              <a:spcBef>
                <a:spcPct val="35000"/>
              </a:spcBef>
              <a:buFontTx/>
              <a:buAutoNum type="alphaUcPeriod"/>
            </a:pPr>
            <a:r>
              <a:rPr lang="en-US" altLang="en-US"/>
              <a:t>screening a call and assigning it a priority.</a:t>
            </a:r>
          </a:p>
          <a:p>
            <a:pPr marL="1028700" lvl="1" indent="-457200">
              <a:spcBef>
                <a:spcPct val="35000"/>
              </a:spcBef>
              <a:buFontTx/>
              <a:buAutoNum type="alphaUcPeriod"/>
            </a:pPr>
            <a:r>
              <a:rPr lang="en-US" altLang="en-US"/>
              <a:t>providing emergency medical instructions to the caller.</a:t>
            </a:r>
          </a:p>
          <a:p>
            <a:pPr marL="1028700" lvl="1" indent="-457200">
              <a:spcBef>
                <a:spcPct val="35000"/>
              </a:spcBef>
              <a:buFontTx/>
              <a:buAutoNum type="alphaUcPeriod"/>
            </a:pPr>
            <a:r>
              <a:rPr lang="en-US" altLang="en-US"/>
              <a:t>providing medical direction to the EMT in the field.</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92514"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C1500B"/>
                </a:solidFill>
              </a:rPr>
              <a:t>D</a:t>
            </a:r>
          </a:p>
          <a:p>
            <a:pPr marL="0" indent="0">
              <a:buFontTx/>
              <a:buNone/>
            </a:pPr>
            <a:r>
              <a:rPr lang="en-US" altLang="en-US" b="1"/>
              <a:t>Rationale: </a:t>
            </a:r>
            <a:r>
              <a:rPr lang="en-US" altLang="en-US"/>
              <a:t>Functions of the emergency medical dispatcher include screening a call and assigning it a priority, alerting the appropriate EMS response unit, coordinating EMS units with other public safety services, and providing prearrival emergency medical instructions to the caller. </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93538"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8"/>
            </a:pPr>
            <a:r>
              <a:rPr lang="en-US" altLang="en-US" sz="2400"/>
              <a:t>All of the following are functions of the emergency medical dispatcher, EXCEPT:</a:t>
            </a:r>
          </a:p>
          <a:p>
            <a:pPr marL="1028700" lvl="1" indent="-457200">
              <a:spcBef>
                <a:spcPct val="35000"/>
              </a:spcBef>
              <a:buFontTx/>
              <a:buAutoNum type="alphaUcPeriod"/>
            </a:pPr>
            <a:r>
              <a:rPr lang="en-US" altLang="en-US" sz="2200"/>
              <a:t>alerting the appropriate EMS response unit.</a:t>
            </a:r>
            <a:br>
              <a:rPr lang="en-US" altLang="en-US" sz="2200"/>
            </a:br>
            <a:r>
              <a:rPr lang="en-US" altLang="en-US" sz="2200" b="1"/>
              <a:t>Rationale: </a:t>
            </a:r>
            <a:r>
              <a:rPr lang="en-US" altLang="en-US" sz="2200">
                <a:solidFill>
                  <a:srgbClr val="C1500B"/>
                </a:solidFill>
              </a:rPr>
              <a:t>The dispatcher notifies the closest appropriate EMS unit.</a:t>
            </a:r>
          </a:p>
          <a:p>
            <a:pPr marL="1028700" lvl="1" indent="-457200">
              <a:spcBef>
                <a:spcPct val="35000"/>
              </a:spcBef>
              <a:buFontTx/>
              <a:buAutoNum type="alphaUcPeriod"/>
            </a:pPr>
            <a:r>
              <a:rPr lang="en-US" altLang="en-US" sz="2200"/>
              <a:t>screening a call and assigning it a priority.</a:t>
            </a:r>
            <a:br>
              <a:rPr lang="en-US" altLang="en-US" sz="2200"/>
            </a:br>
            <a:r>
              <a:rPr lang="en-US" altLang="en-US" sz="2200" b="1"/>
              <a:t>Rationale: </a:t>
            </a:r>
            <a:r>
              <a:rPr lang="en-US" altLang="en-US" sz="2200">
                <a:solidFill>
                  <a:srgbClr val="C1500B"/>
                </a:solidFill>
              </a:rPr>
              <a:t>The dispatcher prioritizes incoming calls.</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94562"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8"/>
            </a:pPr>
            <a:r>
              <a:rPr lang="en-US" altLang="en-US" sz="2400"/>
              <a:t>All of the following are functions of the emergency medical dispatcher, EXCEPT:</a:t>
            </a:r>
          </a:p>
          <a:p>
            <a:pPr marL="1028700" lvl="1" indent="-457200">
              <a:spcBef>
                <a:spcPct val="35000"/>
              </a:spcBef>
              <a:buFontTx/>
              <a:buAutoNum type="alphaUcPeriod" startAt="3"/>
            </a:pPr>
            <a:r>
              <a:rPr lang="en-US" altLang="en-US" sz="2200"/>
              <a:t>providing emergency medical instructions to the caller.</a:t>
            </a:r>
            <a:br>
              <a:rPr lang="en-US" altLang="en-US" sz="2200"/>
            </a:br>
            <a:r>
              <a:rPr lang="en-US" altLang="en-US" sz="2200" b="1"/>
              <a:t>Rationale: </a:t>
            </a:r>
            <a:r>
              <a:rPr lang="en-US" altLang="en-US" sz="2200">
                <a:solidFill>
                  <a:srgbClr val="C1500B"/>
                </a:solidFill>
              </a:rPr>
              <a:t>The dispatcher helps callers with medical instructions.</a:t>
            </a:r>
          </a:p>
          <a:p>
            <a:pPr marL="1028700" lvl="1" indent="-457200">
              <a:spcBef>
                <a:spcPct val="35000"/>
              </a:spcBef>
              <a:buFontTx/>
              <a:buAutoNum type="alphaUcPeriod" startAt="3"/>
            </a:pPr>
            <a:r>
              <a:rPr lang="en-US" altLang="en-US" sz="2200"/>
              <a:t>providing medical direction to the EMT in the field.</a:t>
            </a:r>
            <a:br>
              <a:rPr lang="en-US" altLang="en-US" sz="2200"/>
            </a:br>
            <a:r>
              <a:rPr lang="en-US" altLang="en-US" sz="2200" b="1"/>
              <a:t>Rationale: </a:t>
            </a:r>
            <a:r>
              <a:rPr lang="en-US" altLang="en-US" sz="2200">
                <a:solidFill>
                  <a:srgbClr val="C1500B"/>
                </a:solidFill>
              </a:rPr>
              <a:t>Correct answer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defRPr/>
            </a:pPr>
            <a:r>
              <a:rPr lang="en-US" dirty="0"/>
              <a:t>Nonverbal Communication </a:t>
            </a:r>
            <a:br>
              <a:rPr lang="en-US" dirty="0"/>
            </a:br>
            <a:r>
              <a:rPr lang="en-US" sz="2800" b="0" dirty="0" smtClean="0"/>
              <a:t>(1 </a:t>
            </a:r>
            <a:r>
              <a:rPr lang="en-US" sz="2800" b="0" dirty="0"/>
              <a:t>of 3)</a:t>
            </a:r>
            <a:endParaRPr lang="en-US" sz="2800" b="0" dirty="0" smtClean="0">
              <a:cs typeface="+mj-cs"/>
            </a:endParaRPr>
          </a:p>
        </p:txBody>
      </p:sp>
      <p:sp>
        <p:nvSpPr>
          <p:cNvPr id="2" name="Content Placeholder 2"/>
          <p:cNvSpPr>
            <a:spLocks noGrp="1"/>
          </p:cNvSpPr>
          <p:nvPr>
            <p:ph type="body" idx="1"/>
          </p:nvPr>
        </p:nvSpPr>
        <p:spPr/>
        <p:txBody>
          <a:bodyPr rIns="228600"/>
          <a:lstStyle/>
          <a:p>
            <a:pPr eaLnBrk="1" hangingPunct="1">
              <a:spcBef>
                <a:spcPct val="35000"/>
              </a:spcBef>
            </a:pPr>
            <a:r>
              <a:rPr lang="en-US" altLang="en-US"/>
              <a:t>Body language provides more information than words alone. </a:t>
            </a:r>
          </a:p>
          <a:p>
            <a:pPr eaLnBrk="1" hangingPunct="1">
              <a:spcBef>
                <a:spcPct val="35000"/>
              </a:spcBef>
            </a:pPr>
            <a:r>
              <a:rPr lang="en-US" altLang="en-US"/>
              <a:t>Communication tools:</a:t>
            </a:r>
          </a:p>
          <a:p>
            <a:pPr lvl="1" eaLnBrk="1" hangingPunct="1">
              <a:spcBef>
                <a:spcPct val="35000"/>
              </a:spcBef>
            </a:pPr>
            <a:r>
              <a:rPr lang="en-US" altLang="en-US"/>
              <a:t>Facial expressions</a:t>
            </a:r>
          </a:p>
          <a:p>
            <a:pPr lvl="1" eaLnBrk="1" hangingPunct="1">
              <a:spcBef>
                <a:spcPct val="35000"/>
              </a:spcBef>
            </a:pPr>
            <a:r>
              <a:rPr lang="en-US" altLang="en-US"/>
              <a:t>Body language</a:t>
            </a:r>
          </a:p>
          <a:p>
            <a:pPr lvl="1" eaLnBrk="1" hangingPunct="1">
              <a:spcBef>
                <a:spcPct val="35000"/>
              </a:spcBef>
            </a:pPr>
            <a:r>
              <a:rPr lang="en-US" altLang="en-US"/>
              <a:t>Eye contact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95586"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9"/>
            </a:pPr>
            <a:r>
              <a:rPr lang="en-US" altLang="en-US"/>
              <a:t>After receiving an order from medical control over the radio, the EMT should: </a:t>
            </a:r>
          </a:p>
          <a:p>
            <a:pPr marL="1028700" lvl="1" indent="-457200">
              <a:spcBef>
                <a:spcPct val="35000"/>
              </a:spcBef>
              <a:buFontTx/>
              <a:buAutoNum type="alphaUcPeriod"/>
            </a:pPr>
            <a:r>
              <a:rPr lang="en-US" altLang="en-US"/>
              <a:t>carry out the order immediately.</a:t>
            </a:r>
          </a:p>
          <a:p>
            <a:pPr marL="1028700" lvl="1" indent="-457200">
              <a:spcBef>
                <a:spcPct val="35000"/>
              </a:spcBef>
              <a:buFontTx/>
              <a:buAutoNum type="alphaUcPeriod"/>
            </a:pPr>
            <a:r>
              <a:rPr lang="en-US" altLang="en-US"/>
              <a:t>disregard the order if it is not understood.</a:t>
            </a:r>
          </a:p>
          <a:p>
            <a:pPr marL="1028700" lvl="1" indent="-457200">
              <a:spcBef>
                <a:spcPct val="35000"/>
              </a:spcBef>
              <a:buFontTx/>
              <a:buAutoNum type="alphaUcPeriod"/>
            </a:pPr>
            <a:r>
              <a:rPr lang="en-US" altLang="en-US"/>
              <a:t>obtain the necessary consent from the patient.</a:t>
            </a:r>
          </a:p>
          <a:p>
            <a:pPr marL="1028700" lvl="1" indent="-457200">
              <a:spcBef>
                <a:spcPct val="35000"/>
              </a:spcBef>
              <a:buFontTx/>
              <a:buAutoNum type="alphaUcPeriod"/>
            </a:pPr>
            <a:r>
              <a:rPr lang="en-US" altLang="en-US"/>
              <a:t>repeat the order to the physician word for word.</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96610"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D</a:t>
            </a:r>
          </a:p>
          <a:p>
            <a:pPr marL="0" indent="0">
              <a:spcBef>
                <a:spcPct val="35000"/>
              </a:spcBef>
              <a:buFontTx/>
              <a:buNone/>
            </a:pPr>
            <a:r>
              <a:rPr lang="en-US" altLang="en-US" b="1"/>
              <a:t>Rationale: </a:t>
            </a:r>
            <a:r>
              <a:rPr lang="en-US" altLang="en-US"/>
              <a:t>After receiving an order from medical control, the EMT should repeat the order back to the physician word for word. This will ensure that he or she heard the order correctly. After confirming the order, the EMT should obtain the necessary consent from the patient. </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97634"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9"/>
            </a:pPr>
            <a:r>
              <a:rPr lang="en-US" altLang="en-US" sz="2400"/>
              <a:t>After receiving an order from medical control over the radio, the EMT should: </a:t>
            </a:r>
          </a:p>
          <a:p>
            <a:pPr marL="1028700" lvl="1" indent="-457200">
              <a:spcBef>
                <a:spcPct val="35000"/>
              </a:spcBef>
              <a:buFontTx/>
              <a:buAutoNum type="alphaUcPeriod"/>
            </a:pPr>
            <a:r>
              <a:rPr lang="en-US" altLang="en-US" sz="2000"/>
              <a:t>carry out the order immediately.</a:t>
            </a:r>
            <a:br>
              <a:rPr lang="en-US" altLang="en-US" sz="2000"/>
            </a:br>
            <a:r>
              <a:rPr lang="en-US" altLang="en-US" sz="2000" b="1"/>
              <a:t>Rationale: </a:t>
            </a:r>
            <a:r>
              <a:rPr lang="en-US" altLang="en-US" sz="2000">
                <a:solidFill>
                  <a:srgbClr val="C1500B"/>
                </a:solidFill>
              </a:rPr>
              <a:t>The order must be repeated back first to confirm that it was heard correctly.</a:t>
            </a:r>
          </a:p>
          <a:p>
            <a:pPr marL="1028700" lvl="1" indent="-457200">
              <a:spcBef>
                <a:spcPct val="35000"/>
              </a:spcBef>
              <a:buFontTx/>
              <a:buAutoNum type="alphaUcPeriod"/>
            </a:pPr>
            <a:r>
              <a:rPr lang="en-US" altLang="en-US" sz="2000"/>
              <a:t>disregard the order if it is not understood.</a:t>
            </a:r>
            <a:br>
              <a:rPr lang="en-US" altLang="en-US" sz="2000"/>
            </a:br>
            <a:r>
              <a:rPr lang="en-US" altLang="en-US" sz="2000" b="1"/>
              <a:t>Rationale: </a:t>
            </a:r>
            <a:r>
              <a:rPr lang="en-US" altLang="en-US" sz="2000">
                <a:solidFill>
                  <a:srgbClr val="C1500B"/>
                </a:solidFill>
              </a:rPr>
              <a:t>Repeating the order will help the EMT to clarify any misunderstandings.</a:t>
            </a:r>
          </a:p>
          <a:p>
            <a:pPr marL="1028700" lvl="1" indent="-457200">
              <a:spcBef>
                <a:spcPct val="35000"/>
              </a:spcBef>
              <a:buFontTx/>
              <a:buAutoNum type="alphaUcPeriod"/>
            </a:pPr>
            <a:r>
              <a:rPr lang="en-US" altLang="en-US" sz="2000"/>
              <a:t>obtain the necessary consent from the patient.</a:t>
            </a:r>
            <a:br>
              <a:rPr lang="en-US" altLang="en-US" sz="2000"/>
            </a:br>
            <a:r>
              <a:rPr lang="en-US" altLang="en-US" sz="2000" b="1"/>
              <a:t>Rationale: </a:t>
            </a:r>
            <a:r>
              <a:rPr lang="en-US" altLang="en-US" sz="2000">
                <a:solidFill>
                  <a:srgbClr val="C1500B"/>
                </a:solidFill>
              </a:rPr>
              <a:t>This step is carried out after the order has been confirmed and understood by the EMT.</a:t>
            </a:r>
          </a:p>
          <a:p>
            <a:pPr marL="1028700" lvl="1" indent="-457200">
              <a:spcBef>
                <a:spcPct val="35000"/>
              </a:spcBef>
              <a:buFontTx/>
              <a:buAutoNum type="alphaUcPeriod"/>
            </a:pPr>
            <a:r>
              <a:rPr lang="en-US" altLang="en-US" sz="2000"/>
              <a:t>repeat the order to the physician word for word.</a:t>
            </a:r>
            <a:br>
              <a:rPr lang="en-US" altLang="en-US" sz="2000"/>
            </a:br>
            <a:r>
              <a:rPr lang="en-US" altLang="en-US" sz="2000" b="1"/>
              <a:t>Rationale: </a:t>
            </a:r>
            <a:r>
              <a:rPr lang="en-US" altLang="en-US" sz="2000">
                <a:solidFill>
                  <a:srgbClr val="C1500B"/>
                </a:solidFill>
              </a:rPr>
              <a:t>Correct answer</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98658" name="Rectangle 3"/>
          <p:cNvSpPr>
            <a:spLocks noGrp="1" noChangeArrowheads="1"/>
          </p:cNvSpPr>
          <p:nvPr>
            <p:ph idx="1"/>
            <p:custDataLst>
              <p:tags r:id="rId1"/>
            </p:custDataLst>
          </p:nvPr>
        </p:nvSpPr>
        <p:spPr/>
        <p:txBody>
          <a:bodyPr rIns="228600"/>
          <a:lstStyle/>
          <a:p>
            <a:pPr marL="685800" indent="-685800">
              <a:spcBef>
                <a:spcPct val="35000"/>
              </a:spcBef>
              <a:buFontTx/>
              <a:buAutoNum type="arabicPeriod" startAt="10"/>
            </a:pPr>
            <a:r>
              <a:rPr lang="en-US" altLang="en-US"/>
              <a:t>When requesting medical direction for a patient who was involved in a major car accident, the EMT should avoid: </a:t>
            </a:r>
          </a:p>
          <a:p>
            <a:pPr marL="1143000" lvl="1">
              <a:spcBef>
                <a:spcPct val="35000"/>
              </a:spcBef>
              <a:buFontTx/>
              <a:buAutoNum type="alphaUcPeriod"/>
            </a:pPr>
            <a:r>
              <a:rPr lang="en-US" altLang="en-US"/>
              <a:t>using radio codes to describe the situation.</a:t>
            </a:r>
          </a:p>
          <a:p>
            <a:pPr marL="1143000" lvl="1">
              <a:spcBef>
                <a:spcPct val="35000"/>
              </a:spcBef>
              <a:buFontTx/>
              <a:buAutoNum type="alphaUcPeriod"/>
            </a:pPr>
            <a:r>
              <a:rPr lang="en-US" altLang="en-US"/>
              <a:t>questioning an order that seems inappropriate.</a:t>
            </a:r>
          </a:p>
          <a:p>
            <a:pPr marL="1143000" lvl="1">
              <a:spcBef>
                <a:spcPct val="35000"/>
              </a:spcBef>
              <a:buFontTx/>
              <a:buAutoNum type="alphaUcPeriod"/>
            </a:pPr>
            <a:r>
              <a:rPr lang="en-US" altLang="en-US"/>
              <a:t>relaying vital signs unless they are abnormal.</a:t>
            </a:r>
          </a:p>
          <a:p>
            <a:pPr marL="1143000" lvl="1">
              <a:spcBef>
                <a:spcPct val="35000"/>
              </a:spcBef>
              <a:buFontTx/>
              <a:buAutoNum type="alphaUcPeriod"/>
            </a:pPr>
            <a:r>
              <a:rPr lang="en-US" altLang="en-US"/>
              <a:t>the use of medical terminology when speaking.</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99682"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C1500B"/>
                </a:solidFill>
              </a:rPr>
              <a:t>A</a:t>
            </a:r>
          </a:p>
          <a:p>
            <a:pPr marL="0" indent="0">
              <a:buFontTx/>
              <a:buNone/>
            </a:pPr>
            <a:r>
              <a:rPr lang="en-US" altLang="en-US" b="1"/>
              <a:t>Rationale: </a:t>
            </a:r>
            <a:r>
              <a:rPr lang="en-US" altLang="en-US"/>
              <a:t>When giving a report to medical control or requesting medical direction, the EMT should avoid the use of codes, such as </a:t>
            </a:r>
            <a:r>
              <a:rPr lang="ja-JP" altLang="en-US"/>
              <a:t>“</a:t>
            </a:r>
            <a:r>
              <a:rPr lang="en-US" altLang="ja-JP"/>
              <a:t>10-50</a:t>
            </a:r>
            <a:r>
              <a:rPr lang="ja-JP" altLang="en-US"/>
              <a:t>”</a:t>
            </a:r>
            <a:r>
              <a:rPr lang="en-US" altLang="ja-JP"/>
              <a:t> or </a:t>
            </a:r>
            <a:r>
              <a:rPr lang="ja-JP" altLang="en-US"/>
              <a:t>“</a:t>
            </a:r>
            <a:r>
              <a:rPr lang="en-US" altLang="ja-JP"/>
              <a:t>Signal 70.</a:t>
            </a:r>
            <a:r>
              <a:rPr lang="ja-JP" altLang="en-US"/>
              <a:t>”</a:t>
            </a:r>
            <a:r>
              <a:rPr lang="en-US" altLang="ja-JP"/>
              <a:t> One cannot assume that the physician is familiar with these codes. Plain English is more effective. </a:t>
            </a:r>
            <a:endParaRPr lang="en-US" altLang="en-US"/>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200706" name="Rectangle 3"/>
          <p:cNvSpPr>
            <a:spLocks noGrp="1" noChangeArrowheads="1"/>
          </p:cNvSpPr>
          <p:nvPr>
            <p:ph idx="1"/>
            <p:custDataLst>
              <p:tags r:id="rId1"/>
            </p:custDataLst>
          </p:nvPr>
        </p:nvSpPr>
        <p:spPr/>
        <p:txBody>
          <a:bodyPr rIns="228600"/>
          <a:lstStyle/>
          <a:p>
            <a:pPr marL="571500" indent="-571500">
              <a:spcBef>
                <a:spcPct val="35000"/>
              </a:spcBef>
              <a:buFontTx/>
              <a:buAutoNum type="arabicPeriod" startAt="10"/>
            </a:pPr>
            <a:r>
              <a:rPr lang="en-US" altLang="en-US" sz="2400"/>
              <a:t>When requesting medical direction for a patient who was involved in a major car accident, the EMT should avoid: </a:t>
            </a:r>
          </a:p>
          <a:p>
            <a:pPr marL="1028700" lvl="1">
              <a:spcBef>
                <a:spcPct val="35000"/>
              </a:spcBef>
              <a:buFontTx/>
              <a:buAutoNum type="alphaUcPeriod"/>
            </a:pPr>
            <a:r>
              <a:rPr lang="en-US" altLang="en-US" sz="2200"/>
              <a:t>using radio codes to describe the situation.</a:t>
            </a:r>
            <a:br>
              <a:rPr lang="en-US" altLang="en-US" sz="2200"/>
            </a:br>
            <a:r>
              <a:rPr lang="en-US" altLang="en-US" sz="2200" b="1"/>
              <a:t>Rationale: </a:t>
            </a:r>
            <a:r>
              <a:rPr lang="en-US" altLang="en-US" sz="2200">
                <a:solidFill>
                  <a:srgbClr val="C1500B"/>
                </a:solidFill>
              </a:rPr>
              <a:t>Correct answer</a:t>
            </a:r>
          </a:p>
          <a:p>
            <a:pPr marL="1028700" lvl="1">
              <a:spcBef>
                <a:spcPct val="35000"/>
              </a:spcBef>
              <a:buFontTx/>
              <a:buAutoNum type="alphaUcPeriod"/>
            </a:pPr>
            <a:r>
              <a:rPr lang="en-US" altLang="en-US" sz="2200"/>
              <a:t>questioning an order that seems inappropriate.</a:t>
            </a:r>
            <a:br>
              <a:rPr lang="en-US" altLang="en-US" sz="2200"/>
            </a:br>
            <a:r>
              <a:rPr lang="en-US" altLang="en-US" sz="2200" b="1"/>
              <a:t>Rationale: </a:t>
            </a:r>
            <a:r>
              <a:rPr lang="en-US" altLang="en-US" sz="2200">
                <a:solidFill>
                  <a:srgbClr val="C1500B"/>
                </a:solidFill>
              </a:rPr>
              <a:t>If an order seems inappropriate, EMS providers must question the validity of the order.</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201730" name="Rectangle 3"/>
          <p:cNvSpPr>
            <a:spLocks noGrp="1" noChangeArrowheads="1"/>
          </p:cNvSpPr>
          <p:nvPr>
            <p:ph idx="1"/>
            <p:custDataLst>
              <p:tags r:id="rId1"/>
            </p:custDataLst>
          </p:nvPr>
        </p:nvSpPr>
        <p:spPr/>
        <p:txBody>
          <a:bodyPr rIns="228600"/>
          <a:lstStyle/>
          <a:p>
            <a:pPr marL="571500" indent="-571500">
              <a:spcBef>
                <a:spcPct val="35000"/>
              </a:spcBef>
              <a:buFontTx/>
              <a:buAutoNum type="arabicPeriod" startAt="10"/>
            </a:pPr>
            <a:r>
              <a:rPr lang="en-US" altLang="en-US" sz="2400"/>
              <a:t>When requesting medical direction for a patient who was involved in a major car accident, the EMT should avoid: </a:t>
            </a:r>
          </a:p>
          <a:p>
            <a:pPr marL="1143000" lvl="1" indent="-457200">
              <a:spcBef>
                <a:spcPct val="35000"/>
              </a:spcBef>
              <a:buFontTx/>
              <a:buAutoNum type="alphaUcPeriod" startAt="3"/>
            </a:pPr>
            <a:r>
              <a:rPr lang="en-US" altLang="en-US" sz="2200"/>
              <a:t>relaying vital signs unless they are abnormal.</a:t>
            </a:r>
            <a:br>
              <a:rPr lang="en-US" altLang="en-US" sz="2200"/>
            </a:br>
            <a:r>
              <a:rPr lang="en-US" altLang="en-US" sz="2200" b="1"/>
              <a:t>Rationale: </a:t>
            </a:r>
            <a:r>
              <a:rPr lang="en-US" altLang="en-US" sz="2200">
                <a:solidFill>
                  <a:srgbClr val="C1500B"/>
                </a:solidFill>
              </a:rPr>
              <a:t>Vital signs are necessary to describe the patient</a:t>
            </a:r>
            <a:r>
              <a:rPr lang="ja-JP" altLang="en-US" sz="2200">
                <a:solidFill>
                  <a:srgbClr val="C1500B"/>
                </a:solidFill>
              </a:rPr>
              <a:t>’</a:t>
            </a:r>
            <a:r>
              <a:rPr lang="en-US" altLang="ja-JP" sz="2200">
                <a:solidFill>
                  <a:srgbClr val="C1500B"/>
                </a:solidFill>
              </a:rPr>
              <a:t>s condition to the medical director.</a:t>
            </a:r>
          </a:p>
          <a:p>
            <a:pPr marL="1143000" lvl="1" indent="-457200">
              <a:spcBef>
                <a:spcPct val="35000"/>
              </a:spcBef>
              <a:buFontTx/>
              <a:buAutoNum type="alphaUcPeriod" startAt="3"/>
            </a:pPr>
            <a:r>
              <a:rPr lang="en-US" altLang="en-US" sz="2200"/>
              <a:t>the use of medical terminology when speaking.</a:t>
            </a:r>
            <a:br>
              <a:rPr lang="en-US" altLang="en-US" sz="2200"/>
            </a:br>
            <a:r>
              <a:rPr lang="en-US" altLang="en-US" sz="2200" b="1"/>
              <a:t>Rationale: </a:t>
            </a:r>
            <a:r>
              <a:rPr lang="en-US" altLang="en-US" sz="2200">
                <a:solidFill>
                  <a:srgbClr val="C1500B"/>
                </a:solidFill>
              </a:rPr>
              <a:t>The use of appropriate medical terminology shows the EMS provider</a:t>
            </a:r>
            <a:r>
              <a:rPr lang="ja-JP" altLang="en-US" sz="2200">
                <a:solidFill>
                  <a:srgbClr val="C1500B"/>
                </a:solidFill>
              </a:rPr>
              <a:t>’</a:t>
            </a:r>
            <a:r>
              <a:rPr lang="en-US" altLang="ja-JP" sz="2200">
                <a:solidFill>
                  <a:srgbClr val="C1500B"/>
                </a:solidFill>
              </a:rPr>
              <a:t>s confidence, knowledge, and expertise to the medical director.</a:t>
            </a:r>
            <a:endParaRPr lang="en-US" altLang="en-US" sz="2200">
              <a:solidFill>
                <a:srgbClr val="C1500B"/>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p:txBody>
          <a:bodyPr/>
          <a:lstStyle/>
          <a:p>
            <a:r>
              <a:rPr lang="en-US" altLang="en-US"/>
              <a:t>When treating a potentially hostile patient, be aware of your own body language.</a:t>
            </a:r>
          </a:p>
          <a:p>
            <a:r>
              <a:rPr lang="en-US" altLang="en-US"/>
              <a:t>Stay calm and try to defuse the situation: </a:t>
            </a:r>
          </a:p>
          <a:p>
            <a:pPr lvl="1"/>
            <a:r>
              <a:rPr lang="en-US" altLang="en-US"/>
              <a:t>Assess the safety of the scene. </a:t>
            </a:r>
          </a:p>
          <a:p>
            <a:pPr lvl="1"/>
            <a:r>
              <a:rPr lang="en-US" altLang="en-US"/>
              <a:t>Do not assume an aggressive posture. </a:t>
            </a:r>
          </a:p>
          <a:p>
            <a:pPr lvl="1"/>
            <a:r>
              <a:rPr lang="en-US" altLang="en-US"/>
              <a:t>Make good eye contact, but do not stare. </a:t>
            </a:r>
          </a:p>
          <a:p>
            <a:pPr lvl="1"/>
            <a:r>
              <a:rPr lang="en-US" altLang="en-US"/>
              <a:t>Speak calmly, confidently, and slowly.</a:t>
            </a:r>
          </a:p>
          <a:p>
            <a:pPr lvl="1"/>
            <a:r>
              <a:rPr lang="en-US" altLang="en-US"/>
              <a:t>Never threaten the patient, either verbally or physically. </a:t>
            </a:r>
          </a:p>
        </p:txBody>
      </p:sp>
      <p:sp>
        <p:nvSpPr>
          <p:cNvPr id="5" name="Title 1"/>
          <p:cNvSpPr>
            <a:spLocks noGrp="1"/>
          </p:cNvSpPr>
          <p:nvPr>
            <p:ph type="title"/>
          </p:nvPr>
        </p:nvSpPr>
        <p:spPr/>
        <p:txBody>
          <a:bodyPr/>
          <a:lstStyle/>
          <a:p>
            <a:pPr eaLnBrk="1" hangingPunct="1">
              <a:lnSpc>
                <a:spcPct val="85000"/>
              </a:lnSpc>
              <a:defRPr/>
            </a:pPr>
            <a:r>
              <a:rPr lang="en-US" dirty="0"/>
              <a:t>Nonverbal Communication </a:t>
            </a:r>
            <a:br>
              <a:rPr lang="en-US" dirty="0"/>
            </a:br>
            <a:r>
              <a:rPr lang="en-US" sz="2800" b="0" dirty="0" smtClean="0"/>
              <a:t>(2 </a:t>
            </a:r>
            <a:r>
              <a:rPr lang="en-US" sz="2800" b="0" dirty="0"/>
              <a:t>of 3)</a:t>
            </a:r>
            <a:endParaRPr lang="en-US" sz="2800" b="0" dirty="0" smtClean="0">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defRPr/>
            </a:pPr>
            <a:r>
              <a:rPr lang="en-US" dirty="0" smtClean="0">
                <a:cs typeface="+mj-cs"/>
              </a:rPr>
              <a:t>Nonverbal Communication </a:t>
            </a:r>
            <a:br>
              <a:rPr lang="en-US" dirty="0" smtClean="0">
                <a:cs typeface="+mj-cs"/>
              </a:rPr>
            </a:br>
            <a:r>
              <a:rPr lang="en-US" sz="2800" b="0" dirty="0" smtClean="0">
                <a:cs typeface="+mj-cs"/>
              </a:rPr>
              <a:t>(3 of 3)</a:t>
            </a:r>
          </a:p>
        </p:txBody>
      </p:sp>
      <p:sp>
        <p:nvSpPr>
          <p:cNvPr id="28674" name="Content Placeholder 2"/>
          <p:cNvSpPr>
            <a:spLocks noGrp="1"/>
          </p:cNvSpPr>
          <p:nvPr>
            <p:ph type="body" idx="1"/>
          </p:nvPr>
        </p:nvSpPr>
        <p:spPr/>
        <p:txBody>
          <a:bodyPr rIns="228600"/>
          <a:lstStyle/>
          <a:p>
            <a:pPr eaLnBrk="1" hangingPunct="1">
              <a:spcBef>
                <a:spcPct val="35000"/>
              </a:spcBef>
            </a:pPr>
            <a:r>
              <a:rPr lang="en-US" altLang="en-US"/>
              <a:t>Physical factors </a:t>
            </a:r>
          </a:p>
          <a:p>
            <a:pPr lvl="1" eaLnBrk="1" hangingPunct="1">
              <a:spcBef>
                <a:spcPct val="35000"/>
              </a:spcBef>
            </a:pPr>
            <a:r>
              <a:rPr lang="en-US" altLang="en-US"/>
              <a:t>Literal noise, sounds in the environment, lighting, distance, or physical obstacles may affect your communication. </a:t>
            </a:r>
          </a:p>
          <a:p>
            <a:pPr lvl="1" eaLnBrk="1" hangingPunct="1">
              <a:spcBef>
                <a:spcPct val="35000"/>
              </a:spcBef>
            </a:pPr>
            <a:r>
              <a:rPr lang="en-US" altLang="en-US"/>
              <a:t>Cultural norms often dictate the amount of space, or proximity, between people when communicating. </a:t>
            </a:r>
          </a:p>
          <a:p>
            <a:pPr lvl="1" eaLnBrk="1" hangingPunct="1">
              <a:spcBef>
                <a:spcPct val="35000"/>
              </a:spcBef>
            </a:pPr>
            <a:r>
              <a:rPr lang="en-US" altLang="en-US"/>
              <a:t>Gestures, body movements, and attitude toward the patient are critically important.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lnSpc>
                <a:spcPct val="85000"/>
              </a:lnSpc>
              <a:defRPr/>
            </a:pPr>
            <a:r>
              <a:rPr lang="en-US" dirty="0" smtClean="0">
                <a:cs typeface="+mj-cs"/>
              </a:rPr>
              <a:t>Verbal Communication </a:t>
            </a:r>
            <a:r>
              <a:rPr lang="en-US" sz="2800" b="0" dirty="0" smtClean="0">
                <a:cs typeface="+mj-cs"/>
              </a:rPr>
              <a:t>(1 of 2)</a:t>
            </a:r>
          </a:p>
        </p:txBody>
      </p:sp>
      <p:sp>
        <p:nvSpPr>
          <p:cNvPr id="30722" name="Content Placeholder 2"/>
          <p:cNvSpPr>
            <a:spLocks noGrp="1"/>
          </p:cNvSpPr>
          <p:nvPr>
            <p:ph type="body" idx="1"/>
          </p:nvPr>
        </p:nvSpPr>
        <p:spPr/>
        <p:txBody>
          <a:bodyPr rIns="228600"/>
          <a:lstStyle/>
          <a:p>
            <a:pPr eaLnBrk="1" hangingPunct="1">
              <a:spcBef>
                <a:spcPct val="35000"/>
              </a:spcBef>
            </a:pPr>
            <a:r>
              <a:rPr lang="en-US" altLang="en-US"/>
              <a:t>Asking questions is a fundamental aspect of prehospital care. </a:t>
            </a:r>
          </a:p>
          <a:p>
            <a:pPr lvl="1" eaLnBrk="1" hangingPunct="1">
              <a:spcBef>
                <a:spcPct val="35000"/>
              </a:spcBef>
            </a:pPr>
            <a:r>
              <a:rPr lang="en-US" altLang="en-US"/>
              <a:t>Open-ended questions require some level of detail.</a:t>
            </a:r>
          </a:p>
          <a:p>
            <a:pPr lvl="2" eaLnBrk="1" hangingPunct="1"/>
            <a:r>
              <a:rPr lang="en-US" altLang="en-US" sz="2400"/>
              <a:t>Use whenever possible</a:t>
            </a:r>
          </a:p>
          <a:p>
            <a:pPr lvl="2" eaLnBrk="1" hangingPunct="1"/>
            <a:r>
              <a:rPr lang="en-US" altLang="en-US" sz="2400"/>
              <a:t>Example: </a:t>
            </a:r>
            <a:r>
              <a:rPr lang="ja-JP" altLang="en-US" sz="2400"/>
              <a:t>“</a:t>
            </a:r>
            <a:r>
              <a:rPr lang="en-US" altLang="ja-JP" sz="2400"/>
              <a:t>What seems to be bothering you?</a:t>
            </a:r>
            <a:r>
              <a:rPr lang="ja-JP" altLang="en-US" sz="2400"/>
              <a:t>”</a:t>
            </a:r>
            <a:endParaRPr lang="en-US" alt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defRPr/>
            </a:pPr>
            <a:r>
              <a:rPr lang="en-US" dirty="0" smtClean="0">
                <a:cs typeface="+mj-cs"/>
              </a:rPr>
              <a:t>Verbal Communication </a:t>
            </a:r>
            <a:r>
              <a:rPr lang="en-US" sz="2800" b="0" dirty="0" smtClean="0">
                <a:cs typeface="+mj-cs"/>
              </a:rPr>
              <a:t>(2 of 2)</a:t>
            </a:r>
          </a:p>
        </p:txBody>
      </p:sp>
      <p:sp>
        <p:nvSpPr>
          <p:cNvPr id="18435" name="Content Placeholder 2"/>
          <p:cNvSpPr>
            <a:spLocks noGrp="1"/>
          </p:cNvSpPr>
          <p:nvPr>
            <p:ph type="body" idx="1"/>
          </p:nvPr>
        </p:nvSpPr>
        <p:spPr/>
        <p:txBody>
          <a:bodyPr rIns="228600"/>
          <a:lstStyle/>
          <a:p>
            <a:pPr marL="342900" lvl="1" eaLnBrk="1" hangingPunct="1">
              <a:spcBef>
                <a:spcPct val="35000"/>
              </a:spcBef>
              <a:buFontTx/>
              <a:buChar char="•"/>
              <a:defRPr/>
            </a:pPr>
            <a:r>
              <a:rPr lang="en-US" altLang="en-US" sz="2800" dirty="0" smtClean="0"/>
              <a:t>Closed-ended questions can be answered in very short responses.</a:t>
            </a:r>
          </a:p>
          <a:p>
            <a:pPr lvl="1" eaLnBrk="1" hangingPunct="1">
              <a:spcBef>
                <a:spcPct val="35000"/>
              </a:spcBef>
              <a:defRPr/>
            </a:pPr>
            <a:r>
              <a:rPr lang="en-US" altLang="en-US" dirty="0" smtClean="0"/>
              <a:t>Response is sometimes a single word</a:t>
            </a:r>
          </a:p>
          <a:p>
            <a:pPr lvl="1" eaLnBrk="1" hangingPunct="1">
              <a:spcBef>
                <a:spcPct val="35000"/>
              </a:spcBef>
              <a:defRPr/>
            </a:pPr>
            <a:r>
              <a:rPr lang="en-US" altLang="en-US" dirty="0" smtClean="0"/>
              <a:t>Use if patients cannot provide long answers</a:t>
            </a:r>
          </a:p>
          <a:p>
            <a:pPr lvl="1" eaLnBrk="1" hangingPunct="1">
              <a:spcBef>
                <a:spcPct val="35000"/>
              </a:spcBef>
              <a:defRPr/>
            </a:pPr>
            <a:r>
              <a:rPr lang="en-US" altLang="en-US" dirty="0" smtClean="0"/>
              <a:t>Example: </a:t>
            </a:r>
            <a:r>
              <a:rPr lang="ja-JP" altLang="en-US" dirty="0" smtClean="0"/>
              <a:t>“</a:t>
            </a:r>
            <a:r>
              <a:rPr lang="en-US" altLang="ja-JP" dirty="0" smtClean="0"/>
              <a:t>Are you having trouble breathing?</a:t>
            </a:r>
            <a:r>
              <a:rPr lang="ja-JP" altLang="en-US" dirty="0" smtClean="0"/>
              <a:t>”</a:t>
            </a:r>
            <a:endParaRPr lang="en-US" altLang="ja-JP" dirty="0"/>
          </a:p>
          <a:p>
            <a:pPr lvl="1" eaLnBrk="1" hangingPunct="1">
              <a:spcBef>
                <a:spcPct val="35000"/>
              </a:spcBef>
              <a:defRPr/>
            </a:pPr>
            <a:r>
              <a:rPr lang="en-US" altLang="en-US" dirty="0" smtClean="0"/>
              <a:t>May miss important issues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defRPr/>
            </a:pPr>
            <a:r>
              <a:rPr lang="en-US" dirty="0" smtClean="0">
                <a:cs typeface="+mj-cs"/>
              </a:rPr>
              <a:t>Communication Tools </a:t>
            </a:r>
          </a:p>
        </p:txBody>
      </p:sp>
      <p:sp>
        <p:nvSpPr>
          <p:cNvPr id="34818" name="Rectangle 3"/>
          <p:cNvSpPr>
            <a:spLocks noGrp="1" noChangeArrowheads="1"/>
          </p:cNvSpPr>
          <p:nvPr>
            <p:ph type="body" sz="half" idx="1"/>
          </p:nvPr>
        </p:nvSpPr>
        <p:spPr/>
        <p:txBody>
          <a:bodyPr rIns="228600"/>
          <a:lstStyle/>
          <a:p>
            <a:pPr>
              <a:spcBef>
                <a:spcPct val="35000"/>
              </a:spcBef>
            </a:pPr>
            <a:r>
              <a:rPr lang="en-US" altLang="en-US"/>
              <a:t>Facilitation </a:t>
            </a:r>
          </a:p>
          <a:p>
            <a:pPr>
              <a:spcBef>
                <a:spcPct val="35000"/>
              </a:spcBef>
            </a:pPr>
            <a:r>
              <a:rPr lang="en-US" altLang="en-US"/>
              <a:t>Silence </a:t>
            </a:r>
          </a:p>
          <a:p>
            <a:pPr>
              <a:spcBef>
                <a:spcPct val="35000"/>
              </a:spcBef>
            </a:pPr>
            <a:r>
              <a:rPr lang="en-US" altLang="en-US"/>
              <a:t>Reflection </a:t>
            </a:r>
          </a:p>
          <a:p>
            <a:pPr>
              <a:spcBef>
                <a:spcPct val="35000"/>
              </a:spcBef>
            </a:pPr>
            <a:r>
              <a:rPr lang="en-US" altLang="en-US"/>
              <a:t>Empathy</a:t>
            </a:r>
          </a:p>
          <a:p>
            <a:pPr>
              <a:spcBef>
                <a:spcPct val="35000"/>
              </a:spcBef>
            </a:pPr>
            <a:r>
              <a:rPr lang="en-US" altLang="en-US"/>
              <a:t>Clarification</a:t>
            </a:r>
          </a:p>
        </p:txBody>
      </p:sp>
      <p:sp>
        <p:nvSpPr>
          <p:cNvPr id="34819" name="Rectangle 10"/>
          <p:cNvSpPr>
            <a:spLocks noGrp="1" noChangeArrowheads="1"/>
          </p:cNvSpPr>
          <p:nvPr>
            <p:ph type="body" sz="half" idx="2"/>
          </p:nvPr>
        </p:nvSpPr>
        <p:spPr/>
        <p:txBody>
          <a:bodyPr/>
          <a:lstStyle/>
          <a:p>
            <a:pPr>
              <a:spcBef>
                <a:spcPct val="35000"/>
              </a:spcBef>
            </a:pPr>
            <a:r>
              <a:rPr lang="en-US" altLang="en-US"/>
              <a:t>Confrontation</a:t>
            </a:r>
          </a:p>
          <a:p>
            <a:pPr>
              <a:spcBef>
                <a:spcPct val="35000"/>
              </a:spcBef>
            </a:pPr>
            <a:r>
              <a:rPr lang="en-US" altLang="en-US"/>
              <a:t>Interpretation</a:t>
            </a:r>
          </a:p>
          <a:p>
            <a:pPr>
              <a:spcBef>
                <a:spcPct val="35000"/>
              </a:spcBef>
            </a:pPr>
            <a:r>
              <a:rPr lang="en-US" altLang="en-US"/>
              <a:t>Explanation </a:t>
            </a:r>
          </a:p>
          <a:p>
            <a:pPr>
              <a:spcBef>
                <a:spcPct val="35000"/>
              </a:spcBef>
            </a:pPr>
            <a:r>
              <a:rPr lang="en-US" altLang="en-US"/>
              <a:t>Summary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dirty="0" smtClean="0">
                <a:cs typeface="+mj-cs"/>
              </a:rPr>
              <a:t>Interviewing Techniques</a:t>
            </a:r>
            <a:endParaRPr lang="en-US" sz="2800" b="0" dirty="0" smtClean="0">
              <a:cs typeface="+mj-cs"/>
            </a:endParaRPr>
          </a:p>
        </p:txBody>
      </p:sp>
      <p:sp>
        <p:nvSpPr>
          <p:cNvPr id="36866" name="Content Placeholder 2"/>
          <p:cNvSpPr>
            <a:spLocks noGrp="1"/>
          </p:cNvSpPr>
          <p:nvPr>
            <p:ph type="body" idx="1"/>
          </p:nvPr>
        </p:nvSpPr>
        <p:spPr>
          <a:xfrm>
            <a:off x="685800" y="1447800"/>
            <a:ext cx="4648200" cy="4800600"/>
          </a:xfrm>
        </p:spPr>
        <p:txBody>
          <a:bodyPr rIns="228600"/>
          <a:lstStyle/>
          <a:p>
            <a:pPr>
              <a:spcBef>
                <a:spcPct val="35000"/>
              </a:spcBef>
            </a:pPr>
            <a:r>
              <a:rPr lang="en-US" altLang="en-US"/>
              <a:t>When interviewing a patient, consider using touch</a:t>
            </a:r>
            <a:r>
              <a:rPr lang="en-US" altLang="en-US" i="1"/>
              <a:t> </a:t>
            </a:r>
            <a:r>
              <a:rPr lang="en-US" altLang="en-US"/>
              <a:t>to show caring and compassion.</a:t>
            </a:r>
          </a:p>
          <a:p>
            <a:pPr lvl="1">
              <a:spcBef>
                <a:spcPct val="35000"/>
              </a:spcBef>
            </a:pPr>
            <a:r>
              <a:rPr lang="en-US" altLang="en-US"/>
              <a:t>Use consciously and sparingly.</a:t>
            </a:r>
          </a:p>
          <a:p>
            <a:pPr lvl="1">
              <a:spcBef>
                <a:spcPct val="35000"/>
              </a:spcBef>
            </a:pPr>
            <a:r>
              <a:rPr lang="en-US" altLang="en-US"/>
              <a:t>Avoid touching the torso, chest, and face.</a:t>
            </a:r>
          </a:p>
        </p:txBody>
      </p:sp>
      <p:pic>
        <p:nvPicPr>
          <p:cNvPr id="36867" name="Picture 5" descr="\\172.16.33.26\Art\OUTPUT\JB LEARNING\EMT_11E_ITK_PPT WORK\JPEG\Ch04\9781284080179_CH04_FI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38313"/>
            <a:ext cx="3489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
          <p:cNvSpPr>
            <a:spLocks noChangeArrowheads="1"/>
          </p:cNvSpPr>
          <p:nvPr/>
        </p:nvSpPr>
        <p:spPr bwMode="auto">
          <a:xfrm>
            <a:off x="7104063" y="4494213"/>
            <a:ext cx="18018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a:t>Interviewing Techniques to Avoid</a:t>
            </a:r>
          </a:p>
        </p:txBody>
      </p:sp>
      <p:sp>
        <p:nvSpPr>
          <p:cNvPr id="38914" name="Content Placeholder 3"/>
          <p:cNvSpPr>
            <a:spLocks noGrp="1"/>
          </p:cNvSpPr>
          <p:nvPr>
            <p:ph sz="half" idx="1"/>
          </p:nvPr>
        </p:nvSpPr>
        <p:spPr/>
        <p:txBody>
          <a:bodyPr/>
          <a:lstStyle/>
          <a:p>
            <a:r>
              <a:rPr lang="en-US" altLang="en-US"/>
              <a:t>Providing false assurance or reassurance </a:t>
            </a:r>
          </a:p>
          <a:p>
            <a:r>
              <a:rPr lang="en-US" altLang="en-US"/>
              <a:t>Giving unsolicited advice </a:t>
            </a:r>
          </a:p>
          <a:p>
            <a:r>
              <a:rPr lang="en-US" altLang="en-US"/>
              <a:t>Asking leading or biased questions </a:t>
            </a:r>
          </a:p>
          <a:p>
            <a:r>
              <a:rPr lang="en-US" altLang="en-US"/>
              <a:t>Talking too much </a:t>
            </a:r>
          </a:p>
        </p:txBody>
      </p:sp>
      <p:sp>
        <p:nvSpPr>
          <p:cNvPr id="38915" name="Content Placeholder 4"/>
          <p:cNvSpPr>
            <a:spLocks noGrp="1"/>
          </p:cNvSpPr>
          <p:nvPr>
            <p:ph sz="half" idx="2"/>
          </p:nvPr>
        </p:nvSpPr>
        <p:spPr/>
        <p:txBody>
          <a:bodyPr/>
          <a:lstStyle/>
          <a:p>
            <a:r>
              <a:rPr lang="en-US" altLang="en-US"/>
              <a:t>Interrupting </a:t>
            </a:r>
          </a:p>
          <a:p>
            <a:r>
              <a:rPr lang="en-US" altLang="en-US"/>
              <a:t>Using “why” questions </a:t>
            </a:r>
          </a:p>
          <a:p>
            <a:r>
              <a:rPr lang="en-US" altLang="en-US"/>
              <a:t>Using authoritative language </a:t>
            </a:r>
          </a:p>
          <a:p>
            <a:r>
              <a:rPr lang="en-US" altLang="en-US"/>
              <a:t>Speaking in professional jargon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p:cNvSpPr>
            <a:spLocks noGrp="1"/>
          </p:cNvSpPr>
          <p:nvPr>
            <p:ph type="title"/>
          </p:nvPr>
        </p:nvSpPr>
        <p:spPr/>
        <p:txBody>
          <a:bodyPr/>
          <a:lstStyle/>
          <a:p>
            <a:r>
              <a:rPr lang="en-US" altLang="en-US"/>
              <a:t>Presence of Family, Friends, and Bystanders </a:t>
            </a:r>
          </a:p>
        </p:txBody>
      </p:sp>
      <p:sp>
        <p:nvSpPr>
          <p:cNvPr id="40962" name="Content Placeholder 5"/>
          <p:cNvSpPr>
            <a:spLocks noGrp="1"/>
          </p:cNvSpPr>
          <p:nvPr>
            <p:ph idx="1"/>
          </p:nvPr>
        </p:nvSpPr>
        <p:spPr/>
        <p:txBody>
          <a:bodyPr/>
          <a:lstStyle/>
          <a:p>
            <a:r>
              <a:rPr lang="en-US" altLang="en-US"/>
              <a:t>Friends and family may be valuable during the patient interview process.</a:t>
            </a:r>
          </a:p>
          <a:p>
            <a:r>
              <a:rPr lang="en-US" altLang="en-US"/>
              <a:t>Allow the patient to answer even if well-meaning family members attempt to answer for the individual. </a:t>
            </a:r>
          </a:p>
          <a:p>
            <a:r>
              <a:rPr lang="en-US" altLang="en-US"/>
              <a:t>Do not be afraid to ask others to step aside for a moment.</a:t>
            </a:r>
          </a:p>
          <a:p>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defRPr/>
            </a:pPr>
            <a:r>
              <a:rPr lang="en-US" dirty="0" smtClean="0">
                <a:cs typeface="+mj-cs"/>
              </a:rPr>
              <a:t>Introduction </a:t>
            </a:r>
            <a:r>
              <a:rPr lang="en-US" sz="2800" b="0" dirty="0" smtClean="0">
                <a:cs typeface="+mj-cs"/>
              </a:rPr>
              <a:t>(1 of 3)</a:t>
            </a:r>
          </a:p>
        </p:txBody>
      </p:sp>
      <p:sp>
        <p:nvSpPr>
          <p:cNvPr id="6146" name="Content Placeholder 2"/>
          <p:cNvSpPr>
            <a:spLocks noGrp="1"/>
          </p:cNvSpPr>
          <p:nvPr>
            <p:ph type="body" idx="1"/>
          </p:nvPr>
        </p:nvSpPr>
        <p:spPr/>
        <p:txBody>
          <a:bodyPr rIns="228600"/>
          <a:lstStyle/>
          <a:p>
            <a:pPr eaLnBrk="1" hangingPunct="1">
              <a:spcBef>
                <a:spcPct val="35000"/>
              </a:spcBef>
            </a:pPr>
            <a:r>
              <a:rPr lang="en-US" altLang="en-US"/>
              <a:t>Communication is the transmission of information to another person.</a:t>
            </a:r>
          </a:p>
          <a:p>
            <a:pPr lvl="1" eaLnBrk="1" hangingPunct="1">
              <a:spcBef>
                <a:spcPct val="35000"/>
              </a:spcBef>
            </a:pPr>
            <a:r>
              <a:rPr lang="en-US" altLang="en-US"/>
              <a:t>Verbal</a:t>
            </a:r>
          </a:p>
          <a:p>
            <a:pPr lvl="1" eaLnBrk="1" hangingPunct="1">
              <a:spcBef>
                <a:spcPct val="35000"/>
              </a:spcBef>
            </a:pPr>
            <a:r>
              <a:rPr lang="en-US" altLang="en-US"/>
              <a:t>Nonverbal (through body language)</a:t>
            </a:r>
          </a:p>
          <a:p>
            <a:pPr eaLnBrk="1" hangingPunct="1">
              <a:spcBef>
                <a:spcPct val="35000"/>
              </a:spcBef>
            </a:pPr>
            <a:r>
              <a:rPr lang="en-US" altLang="en-US"/>
              <a:t>Verbal communication skills are important for EMTs.</a:t>
            </a:r>
          </a:p>
          <a:p>
            <a:pPr lvl="1" eaLnBrk="1" hangingPunct="1">
              <a:spcBef>
                <a:spcPct val="35000"/>
              </a:spcBef>
            </a:pPr>
            <a:r>
              <a:rPr lang="en-US" altLang="en-US"/>
              <a:t>Enable you to gather critical information, coordinate with other responders, and interact with other health care professionals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defRPr/>
            </a:pPr>
            <a:r>
              <a:rPr lang="en-US" dirty="0" smtClean="0"/>
              <a:t>Golden Rules</a:t>
            </a:r>
            <a:r>
              <a:rPr lang="en-US" dirty="0"/>
              <a:t> </a:t>
            </a:r>
            <a:r>
              <a:rPr lang="en-US" sz="2800" b="0" dirty="0" smtClean="0"/>
              <a:t>(1 </a:t>
            </a:r>
            <a:r>
              <a:rPr lang="en-US" sz="2800" b="0" dirty="0"/>
              <a:t>of </a:t>
            </a:r>
            <a:r>
              <a:rPr lang="en-US" sz="2800" b="0" dirty="0" smtClean="0"/>
              <a:t>2)</a:t>
            </a:r>
            <a:endParaRPr lang="en-US" sz="2800" b="0" dirty="0" smtClean="0">
              <a:cs typeface="+mj-cs"/>
            </a:endParaRPr>
          </a:p>
        </p:txBody>
      </p:sp>
      <p:sp>
        <p:nvSpPr>
          <p:cNvPr id="43010" name="Content Placeholder 2"/>
          <p:cNvSpPr>
            <a:spLocks noGrp="1"/>
          </p:cNvSpPr>
          <p:nvPr>
            <p:ph type="body" idx="1"/>
          </p:nvPr>
        </p:nvSpPr>
        <p:spPr/>
        <p:txBody>
          <a:bodyPr rIns="228600"/>
          <a:lstStyle/>
          <a:p>
            <a:pPr>
              <a:spcBef>
                <a:spcPct val="35000"/>
              </a:spcBef>
            </a:pPr>
            <a:r>
              <a:rPr lang="en-US" altLang="en-US"/>
              <a:t>Make and keep eye contact at all times.</a:t>
            </a:r>
          </a:p>
          <a:p>
            <a:pPr>
              <a:spcBef>
                <a:spcPct val="35000"/>
              </a:spcBef>
            </a:pPr>
            <a:r>
              <a:rPr lang="en-US" altLang="en-US"/>
              <a:t>Provide your name and use the patient</a:t>
            </a:r>
            <a:r>
              <a:rPr lang="ja-JP" altLang="en-US"/>
              <a:t>’</a:t>
            </a:r>
            <a:r>
              <a:rPr lang="en-US" altLang="ja-JP"/>
              <a:t>s proper name.</a:t>
            </a:r>
          </a:p>
          <a:p>
            <a:pPr>
              <a:spcBef>
                <a:spcPct val="35000"/>
              </a:spcBef>
            </a:pPr>
            <a:r>
              <a:rPr lang="en-US" altLang="en-US"/>
              <a:t>Tell the patient the truth.</a:t>
            </a:r>
          </a:p>
          <a:p>
            <a:pPr>
              <a:spcBef>
                <a:spcPct val="35000"/>
              </a:spcBef>
            </a:pPr>
            <a:r>
              <a:rPr lang="en-US" altLang="en-US"/>
              <a:t>Use language the patient can understand.</a:t>
            </a:r>
          </a:p>
          <a:p>
            <a:pPr>
              <a:spcBef>
                <a:spcPct val="35000"/>
              </a:spcBef>
            </a:pPr>
            <a:r>
              <a:rPr lang="en-US" altLang="en-US"/>
              <a:t>Be careful what you say about the patient to others.</a:t>
            </a:r>
          </a:p>
          <a:p>
            <a:pPr>
              <a:spcBef>
                <a:spcPct val="35000"/>
              </a:spcBef>
            </a:pPr>
            <a:r>
              <a:rPr lang="en-US" altLang="en-US"/>
              <a:t>Be aware of your body language.</a:t>
            </a:r>
          </a:p>
          <a:p>
            <a:pPr>
              <a:spcBef>
                <a:spcPct val="35000"/>
              </a:spcBef>
            </a:pPr>
            <a:endParaRPr lang="en-US" altLang="en-US"/>
          </a:p>
          <a:p>
            <a:pPr>
              <a:spcBef>
                <a:spcPct val="35000"/>
              </a:spcBef>
            </a:pPr>
            <a:endParaRPr lang="en-US" altLang="en-US"/>
          </a:p>
          <a:p>
            <a:pPr>
              <a:spcBef>
                <a:spcPct val="35000"/>
              </a:spcBef>
            </a:pPr>
            <a:endParaRPr lang="en-US" altLang="en-US" sz="29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defRPr/>
            </a:pPr>
            <a:r>
              <a:rPr lang="en-US" dirty="0"/>
              <a:t>Golden Rules </a:t>
            </a:r>
            <a:r>
              <a:rPr lang="en-US" sz="2800" b="0" dirty="0" smtClean="0"/>
              <a:t>(2 </a:t>
            </a:r>
            <a:r>
              <a:rPr lang="en-US" sz="2800" b="0" dirty="0"/>
              <a:t>of </a:t>
            </a:r>
            <a:r>
              <a:rPr lang="en-US" sz="2800" b="0" dirty="0" smtClean="0"/>
              <a:t>2)</a:t>
            </a:r>
            <a:endParaRPr lang="en-US" sz="2800" b="0" dirty="0" smtClean="0">
              <a:cs typeface="+mj-cs"/>
            </a:endParaRPr>
          </a:p>
        </p:txBody>
      </p:sp>
      <p:sp>
        <p:nvSpPr>
          <p:cNvPr id="45058" name="Content Placeholder 2"/>
          <p:cNvSpPr>
            <a:spLocks noGrp="1"/>
          </p:cNvSpPr>
          <p:nvPr>
            <p:ph type="body" idx="1"/>
          </p:nvPr>
        </p:nvSpPr>
        <p:spPr/>
        <p:txBody>
          <a:bodyPr rIns="228600"/>
          <a:lstStyle/>
          <a:p>
            <a:pPr>
              <a:spcBef>
                <a:spcPct val="35000"/>
              </a:spcBef>
            </a:pPr>
            <a:r>
              <a:rPr lang="en-US" altLang="en-US"/>
              <a:t>Speak slowly, clearly, and distinctly. </a:t>
            </a:r>
          </a:p>
          <a:p>
            <a:pPr>
              <a:spcBef>
                <a:spcPct val="35000"/>
              </a:spcBef>
            </a:pPr>
            <a:r>
              <a:rPr lang="en-US" altLang="en-US"/>
              <a:t>If the patient is hard of hearing, face the patient so he or she can read your lips.</a:t>
            </a:r>
          </a:p>
          <a:p>
            <a:pPr>
              <a:spcBef>
                <a:spcPct val="35000"/>
              </a:spcBef>
            </a:pPr>
            <a:r>
              <a:rPr lang="en-US" altLang="en-US"/>
              <a:t>Allow the patient time to answer or respond.</a:t>
            </a:r>
          </a:p>
          <a:p>
            <a:pPr>
              <a:spcBef>
                <a:spcPct val="35000"/>
              </a:spcBef>
            </a:pPr>
            <a:r>
              <a:rPr lang="en-US" altLang="en-US"/>
              <a:t>Act and speak in a calm, confident manner.</a:t>
            </a:r>
          </a:p>
          <a:p>
            <a:pPr>
              <a:spcBef>
                <a:spcPct val="35000"/>
              </a:spcBef>
            </a:pP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lnSpc>
                <a:spcPct val="85000"/>
              </a:lnSpc>
              <a:defRPr/>
            </a:pPr>
            <a:r>
              <a:rPr lang="en-US" dirty="0" smtClean="0">
                <a:cs typeface="+mj-cs"/>
              </a:rPr>
              <a:t>Communicating With Older Patients </a:t>
            </a:r>
            <a:r>
              <a:rPr lang="en-US" sz="2800" b="0" dirty="0" smtClean="0">
                <a:cs typeface="+mj-cs"/>
              </a:rPr>
              <a:t>(1 of 5)</a:t>
            </a:r>
          </a:p>
        </p:txBody>
      </p:sp>
      <p:sp>
        <p:nvSpPr>
          <p:cNvPr id="47106" name="Content Placeholder 2"/>
          <p:cNvSpPr>
            <a:spLocks noGrp="1"/>
          </p:cNvSpPr>
          <p:nvPr>
            <p:ph type="body" idx="1"/>
          </p:nvPr>
        </p:nvSpPr>
        <p:spPr>
          <a:xfrm>
            <a:off x="4572000" y="1447800"/>
            <a:ext cx="3886200" cy="4800600"/>
          </a:xfrm>
        </p:spPr>
        <p:txBody>
          <a:bodyPr rIns="228600"/>
          <a:lstStyle/>
          <a:p>
            <a:pPr eaLnBrk="1" hangingPunct="1">
              <a:spcBef>
                <a:spcPct val="35000"/>
              </a:spcBef>
            </a:pPr>
            <a:r>
              <a:rPr lang="en-US" altLang="en-US"/>
              <a:t>Identify yourself.</a:t>
            </a:r>
          </a:p>
          <a:p>
            <a:pPr eaLnBrk="1" hangingPunct="1">
              <a:spcBef>
                <a:spcPct val="35000"/>
              </a:spcBef>
            </a:pPr>
            <a:r>
              <a:rPr lang="en-US" altLang="en-US"/>
              <a:t>Present yourself as competent, confident, and caring. </a:t>
            </a:r>
          </a:p>
          <a:p>
            <a:pPr eaLnBrk="1" hangingPunct="1">
              <a:spcBef>
                <a:spcPct val="35000"/>
              </a:spcBef>
            </a:pPr>
            <a:r>
              <a:rPr lang="en-US" altLang="en-US"/>
              <a:t>Do not assume that an older patient is senile or confused. </a:t>
            </a:r>
          </a:p>
        </p:txBody>
      </p:sp>
      <p:pic>
        <p:nvPicPr>
          <p:cNvPr id="47107" name="Picture 5" descr="\\172.16.33.26\Art\OUTPUT\JB LEARNING\EMT_11E_ITK_PPT WORK\JPEG\Ch04\9781284080179_CH04_FIG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39900"/>
            <a:ext cx="401637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1"/>
          <p:cNvSpPr>
            <a:spLocks noChangeArrowheads="1"/>
          </p:cNvSpPr>
          <p:nvPr/>
        </p:nvSpPr>
        <p:spPr bwMode="auto">
          <a:xfrm>
            <a:off x="1625600" y="5345113"/>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 Courtesy of MIEMSS.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smtClean="0">
                <a:cs typeface="+mj-cs"/>
              </a:rPr>
              <a:t>Communicating With Older Patients </a:t>
            </a:r>
            <a:r>
              <a:rPr lang="en-US" sz="2800" b="0" dirty="0" smtClean="0">
                <a:cs typeface="+mj-cs"/>
              </a:rPr>
              <a:t>(2 of 5)</a:t>
            </a:r>
          </a:p>
        </p:txBody>
      </p:sp>
      <p:sp>
        <p:nvSpPr>
          <p:cNvPr id="49154" name="Content Placeholder 2"/>
          <p:cNvSpPr>
            <a:spLocks noGrp="1"/>
          </p:cNvSpPr>
          <p:nvPr>
            <p:ph type="body" idx="1"/>
          </p:nvPr>
        </p:nvSpPr>
        <p:spPr/>
        <p:txBody>
          <a:bodyPr rIns="228600"/>
          <a:lstStyle/>
          <a:p>
            <a:pPr eaLnBrk="1" hangingPunct="1">
              <a:spcBef>
                <a:spcPct val="35000"/>
              </a:spcBef>
            </a:pPr>
            <a:r>
              <a:rPr lang="en-US" altLang="en-US"/>
              <a:t>You may encounter hostility, irritability, and some confusion. </a:t>
            </a:r>
          </a:p>
          <a:p>
            <a:pPr lvl="1" eaLnBrk="1" hangingPunct="1">
              <a:spcBef>
                <a:spcPct val="35000"/>
              </a:spcBef>
            </a:pPr>
            <a:r>
              <a:rPr lang="en-US" altLang="en-US"/>
              <a:t>Do not assume this is normal behavior </a:t>
            </a:r>
          </a:p>
          <a:p>
            <a:pPr eaLnBrk="1" hangingPunct="1">
              <a:spcBef>
                <a:spcPct val="35000"/>
              </a:spcBef>
            </a:pPr>
            <a:r>
              <a:rPr lang="en-US" altLang="en-US"/>
              <a:t>Approach an older patient slowly and calmly. </a:t>
            </a:r>
          </a:p>
          <a:p>
            <a:pPr eaLnBrk="1" hangingPunct="1">
              <a:spcBef>
                <a:spcPct val="35000"/>
              </a:spcBef>
            </a:pPr>
            <a:r>
              <a:rPr lang="en-US" altLang="en-US"/>
              <a:t>Allow time for the patient to respond to your questions.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p:txBody>
          <a:bodyPr/>
          <a:lstStyle/>
          <a:p>
            <a:r>
              <a:rPr lang="en-US" altLang="en-US"/>
              <a:t>Watch for signs of confusion, anxiety, or impaired hearing or vision. </a:t>
            </a:r>
          </a:p>
          <a:p>
            <a:r>
              <a:rPr lang="en-US" altLang="en-US"/>
              <a:t>The patient should feel confident of your abilities.</a:t>
            </a:r>
          </a:p>
          <a:p>
            <a:r>
              <a:rPr lang="en-US" altLang="en-US"/>
              <a:t>Be patient!</a:t>
            </a:r>
          </a:p>
        </p:txBody>
      </p:sp>
      <p:sp>
        <p:nvSpPr>
          <p:cNvPr id="5" name="Title 1"/>
          <p:cNvSpPr>
            <a:spLocks noGrp="1"/>
          </p:cNvSpPr>
          <p:nvPr>
            <p:ph type="title"/>
          </p:nvPr>
        </p:nvSpPr>
        <p:spPr/>
        <p:txBody>
          <a:bodyPr/>
          <a:lstStyle/>
          <a:p>
            <a:pPr>
              <a:lnSpc>
                <a:spcPct val="85000"/>
              </a:lnSpc>
              <a:defRPr/>
            </a:pPr>
            <a:r>
              <a:rPr lang="en-US" dirty="0" smtClean="0">
                <a:cs typeface="+mj-cs"/>
              </a:rPr>
              <a:t>Communicating With Older Patients </a:t>
            </a:r>
            <a:r>
              <a:rPr lang="en-US" sz="2800" b="0" dirty="0" smtClean="0">
                <a:cs typeface="+mj-cs"/>
              </a:rPr>
              <a:t>(3 of 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defRPr/>
            </a:pPr>
            <a:r>
              <a:rPr lang="en-US" dirty="0" smtClean="0">
                <a:cs typeface="+mj-cs"/>
              </a:rPr>
              <a:t>Communicating With Older Patients </a:t>
            </a:r>
            <a:r>
              <a:rPr lang="en-US" sz="2800" b="0" dirty="0" smtClean="0">
                <a:cs typeface="+mj-cs"/>
              </a:rPr>
              <a:t>(4 of 5)</a:t>
            </a:r>
          </a:p>
        </p:txBody>
      </p:sp>
      <p:sp>
        <p:nvSpPr>
          <p:cNvPr id="53250" name="Content Placeholder 2"/>
          <p:cNvSpPr>
            <a:spLocks noGrp="1"/>
          </p:cNvSpPr>
          <p:nvPr>
            <p:ph type="body" idx="1"/>
          </p:nvPr>
        </p:nvSpPr>
        <p:spPr/>
        <p:txBody>
          <a:bodyPr rIns="228600"/>
          <a:lstStyle/>
          <a:p>
            <a:pPr>
              <a:spcBef>
                <a:spcPct val="35000"/>
              </a:spcBef>
            </a:pPr>
            <a:r>
              <a:rPr lang="en-US" altLang="en-US"/>
              <a:t>Older patients:</a:t>
            </a:r>
          </a:p>
          <a:p>
            <a:pPr lvl="1">
              <a:spcBef>
                <a:spcPct val="35000"/>
              </a:spcBef>
            </a:pPr>
            <a:r>
              <a:rPr lang="en-US" altLang="en-US"/>
              <a:t>Often do not feel much pain</a:t>
            </a:r>
          </a:p>
          <a:p>
            <a:pPr lvl="1">
              <a:spcBef>
                <a:spcPct val="35000"/>
              </a:spcBef>
            </a:pPr>
            <a:r>
              <a:rPr lang="en-US" altLang="en-US"/>
              <a:t>You must be especially vigilant for objective changes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smtClean="0">
                <a:cs typeface="+mj-cs"/>
              </a:rPr>
              <a:t>Communicating With Older Patients </a:t>
            </a:r>
            <a:r>
              <a:rPr lang="en-US" sz="2800" b="0" dirty="0" smtClean="0">
                <a:cs typeface="+mj-cs"/>
              </a:rPr>
              <a:t>(5 of 5)</a:t>
            </a:r>
          </a:p>
        </p:txBody>
      </p:sp>
      <p:sp>
        <p:nvSpPr>
          <p:cNvPr id="55298" name="Content Placeholder 2"/>
          <p:cNvSpPr>
            <a:spLocks noGrp="1"/>
          </p:cNvSpPr>
          <p:nvPr>
            <p:ph type="body" idx="1"/>
          </p:nvPr>
        </p:nvSpPr>
        <p:spPr/>
        <p:txBody>
          <a:bodyPr rIns="228600"/>
          <a:lstStyle/>
          <a:p>
            <a:pPr>
              <a:spcBef>
                <a:spcPct val="35000"/>
              </a:spcBef>
            </a:pPr>
            <a:r>
              <a:rPr lang="en-US" altLang="en-US"/>
              <a:t>When possible, give patients time to pack a few personal items before leaving for hospital.</a:t>
            </a:r>
          </a:p>
          <a:p>
            <a:pPr>
              <a:spcBef>
                <a:spcPct val="35000"/>
              </a:spcBef>
            </a:pPr>
            <a:r>
              <a:rPr lang="en-US" altLang="en-US"/>
              <a:t>Locate hearing aids, glasses, and dentures before departure.</a:t>
            </a:r>
          </a:p>
          <a:p>
            <a:pPr>
              <a:spcBef>
                <a:spcPct val="35000"/>
              </a:spcBef>
            </a:pPr>
            <a:r>
              <a:rPr lang="en-US" altLang="en-US"/>
              <a:t>Older patients are often worried about the safety of their home, valuable items, and pets.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defRPr/>
            </a:pPr>
            <a:r>
              <a:rPr lang="en-US" dirty="0" smtClean="0">
                <a:cs typeface="+mj-cs"/>
              </a:rPr>
              <a:t>Communicating With Children </a:t>
            </a:r>
            <a:r>
              <a:rPr lang="en-US" sz="2800" b="0" dirty="0" smtClean="0">
                <a:cs typeface="+mj-cs"/>
              </a:rPr>
              <a:t>(1 of 4)</a:t>
            </a:r>
          </a:p>
        </p:txBody>
      </p:sp>
      <p:sp>
        <p:nvSpPr>
          <p:cNvPr id="57346" name="Content Placeholder 2"/>
          <p:cNvSpPr>
            <a:spLocks noGrp="1"/>
          </p:cNvSpPr>
          <p:nvPr>
            <p:ph type="body" idx="1"/>
          </p:nvPr>
        </p:nvSpPr>
        <p:spPr/>
        <p:txBody>
          <a:bodyPr rIns="228600"/>
          <a:lstStyle/>
          <a:p>
            <a:pPr eaLnBrk="1" hangingPunct="1">
              <a:spcBef>
                <a:spcPct val="35000"/>
              </a:spcBef>
            </a:pPr>
            <a:r>
              <a:rPr lang="en-US" altLang="en-US"/>
              <a:t>Emergency situations are frightening.</a:t>
            </a:r>
          </a:p>
          <a:p>
            <a:pPr lvl="1" eaLnBrk="1" hangingPunct="1">
              <a:spcBef>
                <a:spcPct val="35000"/>
              </a:spcBef>
            </a:pPr>
            <a:r>
              <a:rPr lang="en-US" altLang="en-US"/>
              <a:t>Fear is most obvious and severe in children.</a:t>
            </a:r>
          </a:p>
          <a:p>
            <a:pPr eaLnBrk="1" hangingPunct="1">
              <a:spcBef>
                <a:spcPct val="35000"/>
              </a:spcBef>
            </a:pPr>
            <a:r>
              <a:rPr lang="en-US" altLang="en-US"/>
              <a:t>Children may be frightened by:</a:t>
            </a:r>
          </a:p>
          <a:p>
            <a:pPr lvl="1" eaLnBrk="1" hangingPunct="1">
              <a:spcBef>
                <a:spcPct val="35000"/>
              </a:spcBef>
            </a:pPr>
            <a:r>
              <a:rPr lang="en-US" altLang="en-US"/>
              <a:t>Your uniform</a:t>
            </a:r>
          </a:p>
          <a:p>
            <a:pPr lvl="1" eaLnBrk="1" hangingPunct="1">
              <a:spcBef>
                <a:spcPct val="35000"/>
              </a:spcBef>
            </a:pPr>
            <a:r>
              <a:rPr lang="en-US" altLang="en-US"/>
              <a:t>The ambulance</a:t>
            </a:r>
          </a:p>
          <a:p>
            <a:pPr lvl="1" eaLnBrk="1" hangingPunct="1">
              <a:spcBef>
                <a:spcPct val="35000"/>
              </a:spcBef>
            </a:pPr>
            <a:r>
              <a:rPr lang="en-US" altLang="en-US"/>
              <a:t>Number of people gathered around them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defRPr/>
            </a:pPr>
            <a:r>
              <a:rPr lang="en-US" dirty="0" smtClean="0">
                <a:cs typeface="+mj-cs"/>
              </a:rPr>
              <a:t>Communicating With Children </a:t>
            </a:r>
            <a:r>
              <a:rPr lang="en-US" sz="2800" b="0" dirty="0" smtClean="0">
                <a:cs typeface="+mj-cs"/>
              </a:rPr>
              <a:t>(2 of 4)</a:t>
            </a:r>
          </a:p>
        </p:txBody>
      </p:sp>
      <p:sp>
        <p:nvSpPr>
          <p:cNvPr id="59394" name="Content Placeholder 2"/>
          <p:cNvSpPr>
            <a:spLocks noGrp="1"/>
          </p:cNvSpPr>
          <p:nvPr>
            <p:ph type="body" idx="1"/>
          </p:nvPr>
        </p:nvSpPr>
        <p:spPr/>
        <p:txBody>
          <a:bodyPr rIns="228600"/>
          <a:lstStyle/>
          <a:p>
            <a:pPr>
              <a:spcBef>
                <a:spcPct val="35000"/>
              </a:spcBef>
            </a:pPr>
            <a:r>
              <a:rPr lang="en-US" altLang="en-US"/>
              <a:t>Let a child keep a favorite toy, doll, security blanket.</a:t>
            </a:r>
          </a:p>
          <a:p>
            <a:pPr>
              <a:spcBef>
                <a:spcPct val="35000"/>
              </a:spcBef>
            </a:pPr>
            <a:r>
              <a:rPr lang="en-US" altLang="en-US"/>
              <a:t>If possible, have a family member or friend nearby.</a:t>
            </a:r>
          </a:p>
          <a:p>
            <a:pPr lvl="1">
              <a:spcBef>
                <a:spcPct val="35000"/>
              </a:spcBef>
            </a:pPr>
            <a:r>
              <a:rPr lang="en-US" altLang="en-US"/>
              <a:t>If practical, let the parent or guardian hold the child during evaluation and treatment.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defRPr/>
            </a:pPr>
            <a:r>
              <a:rPr lang="en-US" dirty="0" smtClean="0">
                <a:cs typeface="+mj-cs"/>
              </a:rPr>
              <a:t>Communicating With Children </a:t>
            </a:r>
            <a:r>
              <a:rPr lang="en-US" sz="2800" b="0" dirty="0" smtClean="0">
                <a:cs typeface="+mj-cs"/>
              </a:rPr>
              <a:t>(3 of 4)</a:t>
            </a:r>
          </a:p>
        </p:txBody>
      </p:sp>
      <p:sp>
        <p:nvSpPr>
          <p:cNvPr id="61442" name="Content Placeholder 2"/>
          <p:cNvSpPr>
            <a:spLocks noGrp="1"/>
          </p:cNvSpPr>
          <p:nvPr>
            <p:ph type="body" idx="1"/>
          </p:nvPr>
        </p:nvSpPr>
        <p:spPr/>
        <p:txBody>
          <a:bodyPr rIns="228600"/>
          <a:lstStyle/>
          <a:p>
            <a:pPr>
              <a:spcBef>
                <a:spcPct val="35000"/>
              </a:spcBef>
            </a:pPr>
            <a:r>
              <a:rPr lang="en-US" altLang="en-US"/>
              <a:t>Be honest.</a:t>
            </a:r>
          </a:p>
          <a:p>
            <a:pPr lvl="1">
              <a:spcBef>
                <a:spcPct val="35000"/>
              </a:spcBef>
            </a:pPr>
            <a:r>
              <a:rPr lang="en-US" altLang="en-US"/>
              <a:t>Children easily see through lies or deception.</a:t>
            </a:r>
          </a:p>
          <a:p>
            <a:pPr>
              <a:spcBef>
                <a:spcPct val="35000"/>
              </a:spcBef>
            </a:pPr>
            <a:r>
              <a:rPr lang="en-US" altLang="en-US"/>
              <a:t>Tell the child ahead of time if something will hurt.</a:t>
            </a:r>
          </a:p>
          <a:p>
            <a:pPr>
              <a:spcBef>
                <a:spcPct val="35000"/>
              </a:spcBef>
            </a:pPr>
            <a:r>
              <a:rPr lang="en-US" altLang="en-US"/>
              <a:t>Respect the child</a:t>
            </a:r>
            <a:r>
              <a:rPr lang="ja-JP" altLang="en-US"/>
              <a:t>’</a:t>
            </a:r>
            <a:r>
              <a:rPr lang="en-US" altLang="ja-JP"/>
              <a:t>s modesty.</a:t>
            </a: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defRPr/>
            </a:pPr>
            <a:r>
              <a:rPr lang="en-US" dirty="0" smtClean="0">
                <a:cs typeface="+mj-cs"/>
              </a:rPr>
              <a:t>Introduction </a:t>
            </a:r>
            <a:r>
              <a:rPr lang="en-US" sz="2800" b="0" dirty="0" smtClean="0">
                <a:cs typeface="+mj-cs"/>
              </a:rPr>
              <a:t>(2 of 3)</a:t>
            </a:r>
          </a:p>
        </p:txBody>
      </p:sp>
      <p:sp>
        <p:nvSpPr>
          <p:cNvPr id="8194" name="Content Placeholder 2"/>
          <p:cNvSpPr>
            <a:spLocks noGrp="1"/>
          </p:cNvSpPr>
          <p:nvPr>
            <p:ph type="body" idx="1"/>
          </p:nvPr>
        </p:nvSpPr>
        <p:spPr/>
        <p:txBody>
          <a:bodyPr rIns="228600"/>
          <a:lstStyle/>
          <a:p>
            <a:pPr>
              <a:spcBef>
                <a:spcPct val="35000"/>
              </a:spcBef>
            </a:pPr>
            <a:r>
              <a:rPr lang="en-US" altLang="en-US"/>
              <a:t>Documentation </a:t>
            </a:r>
          </a:p>
          <a:p>
            <a:pPr lvl="1">
              <a:spcBef>
                <a:spcPct val="35000"/>
              </a:spcBef>
            </a:pPr>
            <a:r>
              <a:rPr lang="en-US" altLang="en-US"/>
              <a:t>Patient</a:t>
            </a:r>
            <a:r>
              <a:rPr lang="ja-JP" altLang="en-US"/>
              <a:t>’</a:t>
            </a:r>
            <a:r>
              <a:rPr lang="en-US" altLang="ja-JP"/>
              <a:t>s permanent medical record</a:t>
            </a:r>
          </a:p>
          <a:p>
            <a:pPr lvl="1">
              <a:spcBef>
                <a:spcPct val="35000"/>
              </a:spcBef>
            </a:pPr>
            <a:r>
              <a:rPr lang="en-US" altLang="en-US"/>
              <a:t>Demonstrates appropriate care was delivered</a:t>
            </a:r>
          </a:p>
          <a:p>
            <a:pPr lvl="1">
              <a:spcBef>
                <a:spcPct val="35000"/>
              </a:spcBef>
            </a:pPr>
            <a:r>
              <a:rPr lang="en-US" altLang="ja-JP"/>
              <a:t>Continuity of care</a:t>
            </a:r>
          </a:p>
          <a:p>
            <a:pPr>
              <a:spcBef>
                <a:spcPct val="35000"/>
              </a:spcBef>
            </a:pPr>
            <a:r>
              <a:rPr lang="en-US" altLang="en-US"/>
              <a:t>Complete patient records </a:t>
            </a:r>
          </a:p>
          <a:p>
            <a:pPr lvl="1">
              <a:spcBef>
                <a:spcPct val="35000"/>
              </a:spcBef>
            </a:pPr>
            <a:r>
              <a:rPr lang="en-US" altLang="en-US"/>
              <a:t>Guarantee proper transfer of responsibility </a:t>
            </a:r>
          </a:p>
          <a:p>
            <a:pPr lvl="1">
              <a:spcBef>
                <a:spcPct val="35000"/>
              </a:spcBef>
            </a:pPr>
            <a:r>
              <a:rPr lang="en-US" altLang="en-US"/>
              <a:t>Comply with requirements of health departments and law enforcement agencies </a:t>
            </a:r>
          </a:p>
          <a:p>
            <a:pPr lvl="1">
              <a:spcBef>
                <a:spcPct val="35000"/>
              </a:spcBef>
            </a:pPr>
            <a:r>
              <a:rPr lang="en-US" altLang="en-US"/>
              <a:t>Fulfill your organization</a:t>
            </a:r>
            <a:r>
              <a:rPr lang="ja-JP" altLang="en-US"/>
              <a:t>’</a:t>
            </a:r>
            <a:r>
              <a:rPr lang="en-US" altLang="ja-JP"/>
              <a:t>s administrative needs </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defRPr/>
            </a:pPr>
            <a:r>
              <a:rPr lang="en-US" dirty="0" smtClean="0">
                <a:cs typeface="+mj-cs"/>
              </a:rPr>
              <a:t>Communicating With Children </a:t>
            </a:r>
            <a:r>
              <a:rPr lang="en-US" sz="2800" b="0" dirty="0" smtClean="0">
                <a:cs typeface="+mj-cs"/>
              </a:rPr>
              <a:t>(4 of 4)</a:t>
            </a:r>
          </a:p>
        </p:txBody>
      </p:sp>
      <p:sp>
        <p:nvSpPr>
          <p:cNvPr id="63490"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Speak in a professional, friendly way.</a:t>
            </a:r>
          </a:p>
          <a:p>
            <a:pPr>
              <a:spcBef>
                <a:spcPct val="35000"/>
              </a:spcBef>
            </a:pPr>
            <a:r>
              <a:rPr lang="en-US" altLang="en-US"/>
              <a:t>Maintain eye contact.</a:t>
            </a:r>
          </a:p>
          <a:p>
            <a:pPr>
              <a:spcBef>
                <a:spcPct val="35000"/>
              </a:spcBef>
            </a:pPr>
            <a:r>
              <a:rPr lang="en-US" altLang="en-US"/>
              <a:t>Position yourself </a:t>
            </a:r>
            <a:br>
              <a:rPr lang="en-US" altLang="en-US"/>
            </a:br>
            <a:r>
              <a:rPr lang="en-US" altLang="en-US"/>
              <a:t>at the child</a:t>
            </a:r>
            <a:r>
              <a:rPr lang="ja-JP" altLang="en-US"/>
              <a:t>’</a:t>
            </a:r>
            <a:r>
              <a:rPr lang="en-US" altLang="ja-JP"/>
              <a:t>s </a:t>
            </a:r>
            <a:br>
              <a:rPr lang="en-US" altLang="ja-JP"/>
            </a:br>
            <a:r>
              <a:rPr lang="en-US" altLang="ja-JP"/>
              <a:t>level.</a:t>
            </a:r>
            <a:endParaRPr lang="en-US" altLang="en-US"/>
          </a:p>
        </p:txBody>
      </p:sp>
      <p:pic>
        <p:nvPicPr>
          <p:cNvPr id="63491" name="Picture 5" descr="\\172.16.33.26\Art\OUTPUT\JB LEARNING\EMT_11E_ITK_PPT WORK\JPEG\Ch04\9781284080179_CH04_FIG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11338"/>
            <a:ext cx="401955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1"/>
          <p:cNvSpPr>
            <a:spLocks noChangeArrowheads="1"/>
          </p:cNvSpPr>
          <p:nvPr/>
        </p:nvSpPr>
        <p:spPr bwMode="auto">
          <a:xfrm>
            <a:off x="1638300" y="5434013"/>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 Courtesy of MIEMSS.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lnSpc>
                <a:spcPct val="85000"/>
              </a:lnSpc>
              <a:defRPr/>
            </a:pPr>
            <a:r>
              <a:rPr lang="en-US" dirty="0"/>
              <a:t>Communicating </a:t>
            </a:r>
            <a:r>
              <a:rPr lang="en-US" dirty="0" smtClean="0"/>
              <a:t>With Hearing-Impaired Patients </a:t>
            </a:r>
            <a:r>
              <a:rPr lang="en-US" sz="2800" b="0" dirty="0" smtClean="0">
                <a:cs typeface="+mj-cs"/>
              </a:rPr>
              <a:t>(1 of 3)</a:t>
            </a:r>
          </a:p>
        </p:txBody>
      </p:sp>
      <p:sp>
        <p:nvSpPr>
          <p:cNvPr id="65538" name="Content Placeholder 2"/>
          <p:cNvSpPr>
            <a:spLocks noGrp="1"/>
          </p:cNvSpPr>
          <p:nvPr>
            <p:ph type="body" idx="1"/>
          </p:nvPr>
        </p:nvSpPr>
        <p:spPr/>
        <p:txBody>
          <a:bodyPr rIns="228600"/>
          <a:lstStyle/>
          <a:p>
            <a:pPr eaLnBrk="1" hangingPunct="1">
              <a:spcBef>
                <a:spcPct val="35000"/>
              </a:spcBef>
            </a:pPr>
            <a:r>
              <a:rPr lang="en-US" altLang="en-US"/>
              <a:t>Most have normal intelligence and are not embarrassed by their disability.</a:t>
            </a:r>
          </a:p>
          <a:p>
            <a:pPr eaLnBrk="1" hangingPunct="1">
              <a:spcBef>
                <a:spcPct val="35000"/>
              </a:spcBef>
            </a:pPr>
            <a:r>
              <a:rPr lang="en-US" altLang="en-US"/>
              <a:t>Position yourself so the patient can see your lips.</a:t>
            </a:r>
          </a:p>
          <a:p>
            <a:pPr>
              <a:spcBef>
                <a:spcPct val="35000"/>
              </a:spcBef>
            </a:pPr>
            <a:r>
              <a:rPr lang="en-US" altLang="en-US"/>
              <a:t>Hearing aids</a:t>
            </a:r>
          </a:p>
          <a:p>
            <a:pPr lvl="1">
              <a:spcBef>
                <a:spcPct val="35000"/>
              </a:spcBef>
            </a:pPr>
            <a:r>
              <a:rPr lang="en-US" altLang="en-US"/>
              <a:t>Be careful they are not lost during an accident.</a:t>
            </a:r>
          </a:p>
          <a:p>
            <a:pPr lvl="1">
              <a:spcBef>
                <a:spcPct val="35000"/>
              </a:spcBef>
            </a:pPr>
            <a:r>
              <a:rPr lang="en-US" altLang="en-US"/>
              <a:t>They may be forgotten if the patient is confused.</a:t>
            </a:r>
          </a:p>
          <a:p>
            <a:pPr lvl="1">
              <a:spcBef>
                <a:spcPct val="35000"/>
              </a:spcBef>
            </a:pPr>
            <a:r>
              <a:rPr lang="en-US" altLang="en-US"/>
              <a:t>Ask the family about use of a hearing aid.</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t>Communicating With Hearing-Impaired Patients </a:t>
            </a:r>
            <a:r>
              <a:rPr lang="en-US" sz="2800" b="0" dirty="0" smtClean="0">
                <a:cs typeface="+mj-cs"/>
              </a:rPr>
              <a:t>(2 of 3)</a:t>
            </a:r>
          </a:p>
        </p:txBody>
      </p:sp>
      <p:sp>
        <p:nvSpPr>
          <p:cNvPr id="67586" name="Content Placeholder 2"/>
          <p:cNvSpPr>
            <a:spLocks noGrp="1"/>
          </p:cNvSpPr>
          <p:nvPr>
            <p:ph type="body" idx="1"/>
          </p:nvPr>
        </p:nvSpPr>
        <p:spPr/>
        <p:txBody>
          <a:bodyPr rIns="228600"/>
          <a:lstStyle/>
          <a:p>
            <a:pPr>
              <a:spcBef>
                <a:spcPct val="35000"/>
              </a:spcBef>
            </a:pPr>
            <a:r>
              <a:rPr lang="en-US" altLang="en-US"/>
              <a:t>Steps to take to efficiently communicate with hearing-impaired patients:</a:t>
            </a:r>
          </a:p>
          <a:p>
            <a:pPr lvl="1">
              <a:spcBef>
                <a:spcPct val="35000"/>
              </a:spcBef>
            </a:pPr>
            <a:r>
              <a:rPr lang="en-US" altLang="en-US"/>
              <a:t>Have paper and pen available.</a:t>
            </a:r>
          </a:p>
          <a:p>
            <a:pPr lvl="1">
              <a:spcBef>
                <a:spcPct val="35000"/>
              </a:spcBef>
            </a:pPr>
            <a:r>
              <a:rPr lang="en-US" altLang="en-US"/>
              <a:t>If the patient can read lips, face the patient and speak slowly and distinctly.</a:t>
            </a:r>
          </a:p>
          <a:p>
            <a:pPr lvl="1">
              <a:spcBef>
                <a:spcPct val="35000"/>
              </a:spcBef>
            </a:pPr>
            <a:r>
              <a:rPr lang="en-US" altLang="en-US"/>
              <a:t>Never shout.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type="body" idx="1"/>
          </p:nvPr>
        </p:nvSpPr>
        <p:spPr>
          <a:xfrm>
            <a:off x="685800" y="3581400"/>
            <a:ext cx="7772400" cy="2667000"/>
          </a:xfrm>
        </p:spPr>
        <p:txBody>
          <a:bodyPr rIns="228600"/>
          <a:lstStyle/>
          <a:p>
            <a:pPr>
              <a:spcBef>
                <a:spcPct val="15000"/>
              </a:spcBef>
            </a:pPr>
            <a:r>
              <a:rPr lang="en-US" altLang="en-US"/>
              <a:t>Steps: (cont</a:t>
            </a:r>
            <a:r>
              <a:rPr lang="ja-JP" altLang="en-US"/>
              <a:t>’</a:t>
            </a:r>
            <a:r>
              <a:rPr lang="en-US" altLang="ja-JP"/>
              <a:t>d)</a:t>
            </a:r>
          </a:p>
          <a:p>
            <a:pPr lvl="1">
              <a:spcBef>
                <a:spcPct val="15000"/>
              </a:spcBef>
            </a:pPr>
            <a:r>
              <a:rPr lang="en-US" altLang="en-US"/>
              <a:t>Listen carefully, ask short questions, and give short answers.</a:t>
            </a:r>
          </a:p>
          <a:p>
            <a:pPr lvl="1">
              <a:spcBef>
                <a:spcPct val="15000"/>
              </a:spcBef>
            </a:pPr>
            <a:r>
              <a:rPr lang="en-US" altLang="en-US"/>
              <a:t>Learn some simple sign language.</a:t>
            </a:r>
          </a:p>
          <a:p>
            <a:pPr lvl="2">
              <a:spcBef>
                <a:spcPct val="15000"/>
              </a:spcBef>
            </a:pPr>
            <a:r>
              <a:rPr lang="en-US" altLang="en-US" sz="2400"/>
              <a:t>Signs for </a:t>
            </a:r>
            <a:r>
              <a:rPr lang="ja-JP" altLang="en-US" sz="2400"/>
              <a:t>“</a:t>
            </a:r>
            <a:r>
              <a:rPr lang="en-US" altLang="ja-JP" sz="2400"/>
              <a:t>sick,</a:t>
            </a:r>
            <a:r>
              <a:rPr lang="ja-JP" altLang="en-US" sz="2400"/>
              <a:t>”</a:t>
            </a:r>
            <a:r>
              <a:rPr lang="en-US" altLang="ja-JP" sz="2400"/>
              <a:t> </a:t>
            </a:r>
            <a:r>
              <a:rPr lang="ja-JP" altLang="en-US" sz="2400"/>
              <a:t>“</a:t>
            </a:r>
            <a:r>
              <a:rPr lang="en-US" altLang="ja-JP" sz="2400"/>
              <a:t>hurt,</a:t>
            </a:r>
            <a:r>
              <a:rPr lang="ja-JP" altLang="en-US" sz="2400"/>
              <a:t>”</a:t>
            </a:r>
            <a:r>
              <a:rPr lang="en-US" altLang="ja-JP" sz="2400"/>
              <a:t> and </a:t>
            </a:r>
            <a:r>
              <a:rPr lang="ja-JP" altLang="en-US" sz="2400"/>
              <a:t>“</a:t>
            </a:r>
            <a:r>
              <a:rPr lang="en-US" altLang="ja-JP" sz="2400"/>
              <a:t>help</a:t>
            </a:r>
            <a:r>
              <a:rPr lang="ja-JP" altLang="en-US" sz="2400"/>
              <a:t>”</a:t>
            </a:r>
            <a:endParaRPr lang="en-US" altLang="en-US" sz="2700">
              <a:solidFill>
                <a:srgbClr val="000000"/>
              </a:solidFill>
            </a:endParaRPr>
          </a:p>
        </p:txBody>
      </p:sp>
      <p:pic>
        <p:nvPicPr>
          <p:cNvPr id="69634" name="Picture 5" descr="\\172.16.33.26\Art\OUTPUT\JB LEARNING\EMT_11E_ITK_PPT WORK\JPEG\Ch04\9781284080179_CH04_FIG0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21463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6" descr="\\172.16.33.26\Art\OUTPUT\JB LEARNING\EMT_11E_ITK_PPT WORK\JPEG\Ch04\9781284080179_CH04_FIG05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025" y="1371600"/>
            <a:ext cx="22796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7" descr="\\172.16.33.26\Art\OUTPUT\JB LEARNING\EMT_11E_ITK_PPT WORK\JPEG\Ch04\9781284080179_CH04_FIG05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638" y="1371600"/>
            <a:ext cx="2027237"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1"/>
          <p:cNvSpPr>
            <a:spLocks noChangeArrowheads="1"/>
          </p:cNvSpPr>
          <p:nvPr/>
        </p:nvSpPr>
        <p:spPr bwMode="auto">
          <a:xfrm>
            <a:off x="1317625" y="3467100"/>
            <a:ext cx="18335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a:t>
            </a:r>
          </a:p>
        </p:txBody>
      </p:sp>
      <p:sp>
        <p:nvSpPr>
          <p:cNvPr id="69638" name="Rectangle 7"/>
          <p:cNvSpPr>
            <a:spLocks noChangeArrowheads="1"/>
          </p:cNvSpPr>
          <p:nvPr/>
        </p:nvSpPr>
        <p:spPr bwMode="auto">
          <a:xfrm>
            <a:off x="4071938" y="3503613"/>
            <a:ext cx="18335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a:t>
            </a:r>
          </a:p>
        </p:txBody>
      </p:sp>
      <p:sp>
        <p:nvSpPr>
          <p:cNvPr id="69639" name="Rectangle 8"/>
          <p:cNvSpPr>
            <a:spLocks noChangeArrowheads="1"/>
          </p:cNvSpPr>
          <p:nvPr/>
        </p:nvSpPr>
        <p:spPr bwMode="auto">
          <a:xfrm>
            <a:off x="6396038" y="3503613"/>
            <a:ext cx="18335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a:t>
            </a:r>
          </a:p>
        </p:txBody>
      </p:sp>
      <p:sp>
        <p:nvSpPr>
          <p:cNvPr id="11" name="Title 1"/>
          <p:cNvSpPr>
            <a:spLocks noGrp="1"/>
          </p:cNvSpPr>
          <p:nvPr>
            <p:ph type="title"/>
          </p:nvPr>
        </p:nvSpPr>
        <p:spPr/>
        <p:txBody>
          <a:bodyPr/>
          <a:lstStyle/>
          <a:p>
            <a:pPr>
              <a:lnSpc>
                <a:spcPct val="85000"/>
              </a:lnSpc>
              <a:defRPr/>
            </a:pPr>
            <a:r>
              <a:rPr lang="en-US" dirty="0"/>
              <a:t>Communicating With Hearing-Impaired Patients </a:t>
            </a:r>
            <a:r>
              <a:rPr lang="en-US" sz="2800" b="0" dirty="0" smtClean="0">
                <a:cs typeface="+mj-cs"/>
              </a:rPr>
              <a:t>(3 of 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lnSpc>
                <a:spcPct val="85000"/>
              </a:lnSpc>
              <a:defRPr/>
            </a:pPr>
            <a:r>
              <a:rPr lang="en-US" dirty="0" smtClean="0">
                <a:cs typeface="+mj-cs"/>
              </a:rPr>
              <a:t>Communicating With Visually Impaired Patients </a:t>
            </a:r>
            <a:r>
              <a:rPr lang="en-US" sz="2800" b="0" dirty="0" smtClean="0">
                <a:cs typeface="+mj-cs"/>
              </a:rPr>
              <a:t>(1 of 3)</a:t>
            </a:r>
          </a:p>
        </p:txBody>
      </p:sp>
      <p:sp>
        <p:nvSpPr>
          <p:cNvPr id="71682" name="Content Placeholder 2"/>
          <p:cNvSpPr>
            <a:spLocks noGrp="1"/>
          </p:cNvSpPr>
          <p:nvPr>
            <p:ph type="body" idx="1"/>
          </p:nvPr>
        </p:nvSpPr>
        <p:spPr/>
        <p:txBody>
          <a:bodyPr rIns="228600"/>
          <a:lstStyle/>
          <a:p>
            <a:pPr eaLnBrk="1" hangingPunct="1">
              <a:spcBef>
                <a:spcPct val="35000"/>
              </a:spcBef>
            </a:pPr>
            <a:r>
              <a:rPr lang="en-US" altLang="en-US"/>
              <a:t>Ask the patient if he or she can see at all.</a:t>
            </a:r>
          </a:p>
          <a:p>
            <a:pPr lvl="1" eaLnBrk="1" hangingPunct="1">
              <a:spcBef>
                <a:spcPct val="35000"/>
              </a:spcBef>
            </a:pPr>
            <a:r>
              <a:rPr lang="en-US" altLang="en-US"/>
              <a:t>Visually impaired patients are not necessarily completely blind.</a:t>
            </a:r>
          </a:p>
          <a:p>
            <a:pPr lvl="1" eaLnBrk="1" hangingPunct="1">
              <a:spcBef>
                <a:spcPct val="35000"/>
              </a:spcBef>
            </a:pPr>
            <a:r>
              <a:rPr lang="en-US" altLang="en-US"/>
              <a:t>Expect the patient to have normal intelligence.</a:t>
            </a:r>
          </a:p>
          <a:p>
            <a:pPr eaLnBrk="1" hangingPunct="1">
              <a:spcBef>
                <a:spcPct val="35000"/>
              </a:spcBef>
            </a:pPr>
            <a:r>
              <a:rPr lang="en-US" altLang="en-US"/>
              <a:t>Explain everything you are doing as you are doing it.</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defRPr/>
            </a:pPr>
            <a:r>
              <a:rPr lang="en-US" dirty="0" smtClean="0">
                <a:cs typeface="+mj-cs"/>
              </a:rPr>
              <a:t>Communicating With Visually Impaired Patients </a:t>
            </a:r>
            <a:r>
              <a:rPr lang="en-US" sz="2800" b="0" dirty="0" smtClean="0">
                <a:cs typeface="+mj-cs"/>
              </a:rPr>
              <a:t>(2 of 3)</a:t>
            </a:r>
          </a:p>
        </p:txBody>
      </p:sp>
      <p:sp>
        <p:nvSpPr>
          <p:cNvPr id="73730" name="Content Placeholder 2"/>
          <p:cNvSpPr>
            <a:spLocks noGrp="1"/>
          </p:cNvSpPr>
          <p:nvPr>
            <p:ph type="body" idx="1"/>
          </p:nvPr>
        </p:nvSpPr>
        <p:spPr/>
        <p:txBody>
          <a:bodyPr rIns="228600"/>
          <a:lstStyle/>
          <a:p>
            <a:pPr>
              <a:spcBef>
                <a:spcPct val="35000"/>
              </a:spcBef>
            </a:pPr>
            <a:r>
              <a:rPr lang="en-US" altLang="en-US"/>
              <a:t>Stay in physical contact with the patient as you begin your care.</a:t>
            </a:r>
          </a:p>
          <a:p>
            <a:pPr>
              <a:spcBef>
                <a:spcPct val="35000"/>
              </a:spcBef>
            </a:pPr>
            <a:r>
              <a:rPr lang="en-US" altLang="en-US"/>
              <a:t>If the patient can walk to the ambulance, place his or her hand on your arm.</a:t>
            </a:r>
          </a:p>
          <a:p>
            <a:pPr>
              <a:spcBef>
                <a:spcPct val="35000"/>
              </a:spcBef>
            </a:pPr>
            <a:r>
              <a:rPr lang="en-US" altLang="en-US"/>
              <a:t>Transport mobility aids such as a cane with the patient to the hospital.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defRPr/>
            </a:pPr>
            <a:r>
              <a:rPr lang="en-US" dirty="0" smtClean="0">
                <a:cs typeface="+mj-cs"/>
              </a:rPr>
              <a:t>Communicating With Visually Impaired Patients </a:t>
            </a:r>
            <a:r>
              <a:rPr lang="en-US" sz="2800" b="0" dirty="0" smtClean="0">
                <a:cs typeface="+mj-cs"/>
              </a:rPr>
              <a:t>(3 of 3)</a:t>
            </a:r>
          </a:p>
        </p:txBody>
      </p:sp>
      <p:sp>
        <p:nvSpPr>
          <p:cNvPr id="75778" name="Content Placeholder 2"/>
          <p:cNvSpPr>
            <a:spLocks noGrp="1"/>
          </p:cNvSpPr>
          <p:nvPr>
            <p:ph type="body" idx="1"/>
          </p:nvPr>
        </p:nvSpPr>
        <p:spPr>
          <a:xfrm>
            <a:off x="3733800" y="1447800"/>
            <a:ext cx="4724400" cy="4800600"/>
          </a:xfrm>
        </p:spPr>
        <p:txBody>
          <a:bodyPr rIns="228600"/>
          <a:lstStyle/>
          <a:p>
            <a:pPr>
              <a:spcBef>
                <a:spcPct val="35000"/>
              </a:spcBef>
            </a:pPr>
            <a:r>
              <a:rPr lang="en-US" altLang="en-US"/>
              <a:t>Guide dogs</a:t>
            </a:r>
          </a:p>
          <a:p>
            <a:pPr lvl="1">
              <a:spcBef>
                <a:spcPct val="35000"/>
              </a:spcBef>
            </a:pPr>
            <a:r>
              <a:rPr lang="en-US" altLang="en-US"/>
              <a:t>Easily identified by special harnesses </a:t>
            </a:r>
          </a:p>
          <a:p>
            <a:pPr lvl="1">
              <a:spcBef>
                <a:spcPct val="35000"/>
              </a:spcBef>
            </a:pPr>
            <a:r>
              <a:rPr lang="en-US" altLang="en-US"/>
              <a:t>If possible, transport the dog with the patient.</a:t>
            </a:r>
          </a:p>
          <a:p>
            <a:pPr lvl="2"/>
            <a:r>
              <a:rPr lang="en-US" altLang="en-US" sz="2400"/>
              <a:t>Alleviates stress for both patient and dog</a:t>
            </a:r>
          </a:p>
          <a:p>
            <a:pPr lvl="1">
              <a:spcBef>
                <a:spcPct val="35000"/>
              </a:spcBef>
            </a:pPr>
            <a:r>
              <a:rPr lang="en-US" altLang="en-US"/>
              <a:t>Otherwise, arrange for care of the dog.</a:t>
            </a:r>
          </a:p>
        </p:txBody>
      </p:sp>
      <p:pic>
        <p:nvPicPr>
          <p:cNvPr id="75779" name="Picture 5" descr="\\172.16.33.26\Art\OUTPUT\JB LEARNING\EMT_11E_ITK_PPT WORK\JPEG\Ch04\9781284080179_CH04_FIG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2916238"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1"/>
          <p:cNvSpPr>
            <a:spLocks noChangeArrowheads="1"/>
          </p:cNvSpPr>
          <p:nvPr/>
        </p:nvSpPr>
        <p:spPr bwMode="auto">
          <a:xfrm>
            <a:off x="673100" y="60706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lgn="r">
              <a:spcBef>
                <a:spcPct val="0"/>
              </a:spcBef>
              <a:buClrTx/>
              <a:buFontTx/>
              <a:buNone/>
            </a:pPr>
            <a:r>
              <a:rPr lang="en-IN" altLang="en-US" sz="900"/>
              <a:t>Courtesy of the Guide Dog Foundation for the Blind.</a:t>
            </a:r>
          </a:p>
          <a:p>
            <a:pPr algn="r">
              <a:spcBef>
                <a:spcPct val="0"/>
              </a:spcBef>
              <a:buClrTx/>
              <a:buFontTx/>
              <a:buNone/>
            </a:pPr>
            <a:r>
              <a:rPr lang="en-IN" altLang="en-US" sz="900"/>
              <a:t>Photographed by Christopher Appoldt.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smtClean="0">
                <a:cs typeface="+mj-cs"/>
              </a:rPr>
              <a:t>Non-English-Speaking Patients </a:t>
            </a:r>
            <a:r>
              <a:rPr lang="en-US" sz="2800" b="0" dirty="0" smtClean="0"/>
              <a:t>(1 of 2)</a:t>
            </a:r>
            <a:endParaRPr lang="en-US" dirty="0" smtClean="0">
              <a:cs typeface="+mj-cs"/>
            </a:endParaRPr>
          </a:p>
        </p:txBody>
      </p:sp>
      <p:sp>
        <p:nvSpPr>
          <p:cNvPr id="77826" name="Content Placeholder 2"/>
          <p:cNvSpPr>
            <a:spLocks noGrp="1"/>
          </p:cNvSpPr>
          <p:nvPr>
            <p:ph type="body" idx="1"/>
          </p:nvPr>
        </p:nvSpPr>
        <p:spPr/>
        <p:txBody>
          <a:bodyPr rIns="228600"/>
          <a:lstStyle/>
          <a:p>
            <a:pPr>
              <a:spcBef>
                <a:spcPct val="35000"/>
              </a:spcBef>
            </a:pPr>
            <a:r>
              <a:rPr lang="en-US" altLang="en-US"/>
              <a:t>You must find a way to obtain a medical history.</a:t>
            </a:r>
          </a:p>
          <a:p>
            <a:pPr>
              <a:spcBef>
                <a:spcPct val="35000"/>
              </a:spcBef>
            </a:pPr>
            <a:r>
              <a:rPr lang="en-US" altLang="en-US"/>
              <a:t>Find out if the patient speaks some English.</a:t>
            </a:r>
          </a:p>
          <a:p>
            <a:pPr>
              <a:spcBef>
                <a:spcPct val="35000"/>
              </a:spcBef>
            </a:pPr>
            <a:r>
              <a:rPr lang="en-US" altLang="en-US"/>
              <a:t>Use short, simple questions.</a:t>
            </a:r>
          </a:p>
          <a:p>
            <a:pPr>
              <a:spcBef>
                <a:spcPct val="35000"/>
              </a:spcBef>
            </a:pPr>
            <a:r>
              <a:rPr lang="en-US" altLang="en-US"/>
              <a:t>Point to parts of the body.</a:t>
            </a:r>
          </a:p>
          <a:p>
            <a:pPr>
              <a:spcBef>
                <a:spcPct val="35000"/>
              </a:spcBef>
            </a:pPr>
            <a:r>
              <a:rPr lang="en-US" altLang="en-US"/>
              <a:t>Have a family member or friend interpret.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2"/>
          <p:cNvSpPr>
            <a:spLocks noGrp="1"/>
          </p:cNvSpPr>
          <p:nvPr>
            <p:ph idx="1"/>
          </p:nvPr>
        </p:nvSpPr>
        <p:spPr/>
        <p:txBody>
          <a:bodyPr/>
          <a:lstStyle/>
          <a:p>
            <a:r>
              <a:rPr lang="en-US" altLang="en-US"/>
              <a:t>Consider learning some common phrases in another language that is used in your area. </a:t>
            </a:r>
          </a:p>
          <a:p>
            <a:pPr lvl="1"/>
            <a:r>
              <a:rPr lang="en-US" altLang="en-US"/>
              <a:t>Pocket cards that show the pronunciation of terms are available. </a:t>
            </a:r>
          </a:p>
          <a:p>
            <a:pPr lvl="1"/>
            <a:r>
              <a:rPr lang="en-US" altLang="en-US"/>
              <a:t>Use a smartphone app or website to help you translate.</a:t>
            </a:r>
          </a:p>
          <a:p>
            <a:r>
              <a:rPr lang="en-US" altLang="en-US"/>
              <a:t>Request a translator at the hospital.</a:t>
            </a:r>
          </a:p>
        </p:txBody>
      </p:sp>
      <p:sp>
        <p:nvSpPr>
          <p:cNvPr id="5" name="Title 1"/>
          <p:cNvSpPr>
            <a:spLocks noGrp="1"/>
          </p:cNvSpPr>
          <p:nvPr>
            <p:ph type="title"/>
          </p:nvPr>
        </p:nvSpPr>
        <p:spPr/>
        <p:txBody>
          <a:bodyPr/>
          <a:lstStyle/>
          <a:p>
            <a:pPr>
              <a:lnSpc>
                <a:spcPct val="85000"/>
              </a:lnSpc>
              <a:defRPr/>
            </a:pPr>
            <a:r>
              <a:rPr lang="en-US" dirty="0" smtClean="0">
                <a:cs typeface="+mj-cs"/>
              </a:rPr>
              <a:t>Non-English-Speaking Patients </a:t>
            </a:r>
            <a:r>
              <a:rPr lang="en-US" sz="2800" b="0" dirty="0" smtClean="0"/>
              <a:t>(2 of 2)</a:t>
            </a:r>
            <a:endParaRPr lang="en-US" dirty="0" smtClean="0">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defRPr/>
            </a:pPr>
            <a:r>
              <a:rPr lang="en-US" dirty="0" smtClean="0">
                <a:cs typeface="+mj-cs"/>
              </a:rPr>
              <a:t>Communicating With Other Health Care Professionals </a:t>
            </a:r>
            <a:r>
              <a:rPr lang="en-US" sz="2800" b="0" dirty="0" smtClean="0">
                <a:cs typeface="+mj-cs"/>
              </a:rPr>
              <a:t>(1 of 3)</a:t>
            </a:r>
          </a:p>
        </p:txBody>
      </p:sp>
      <p:sp>
        <p:nvSpPr>
          <p:cNvPr id="81922" name="Content Placeholder 2"/>
          <p:cNvSpPr>
            <a:spLocks noGrp="1"/>
          </p:cNvSpPr>
          <p:nvPr>
            <p:ph type="body" idx="1"/>
          </p:nvPr>
        </p:nvSpPr>
        <p:spPr>
          <a:xfrm>
            <a:off x="685800" y="1447800"/>
            <a:ext cx="4267200" cy="4800600"/>
          </a:xfrm>
        </p:spPr>
        <p:txBody>
          <a:bodyPr rIns="228600"/>
          <a:lstStyle/>
          <a:p>
            <a:pPr>
              <a:spcBef>
                <a:spcPct val="35000"/>
              </a:spcBef>
            </a:pPr>
            <a:r>
              <a:rPr lang="en-US" altLang="en-US"/>
              <a:t>Give an oral report to a hospital staff member who has at least your level of training.</a:t>
            </a:r>
          </a:p>
        </p:txBody>
      </p:sp>
      <p:sp>
        <p:nvSpPr>
          <p:cNvPr id="81923" name="TextBox 1"/>
          <p:cNvSpPr txBox="1">
            <a:spLocks noChangeArrowheads="1"/>
          </p:cNvSpPr>
          <p:nvPr/>
        </p:nvSpPr>
        <p:spPr bwMode="auto">
          <a:xfrm>
            <a:off x="6629400" y="5715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endParaRPr lang="en-US" altLang="en-US" sz="2400">
              <a:solidFill>
                <a:schemeClr val="tx1"/>
              </a:solidFill>
              <a:latin typeface="Times New Roman" charset="0"/>
            </a:endParaRPr>
          </a:p>
        </p:txBody>
      </p:sp>
      <p:pic>
        <p:nvPicPr>
          <p:cNvPr id="81924" name="Picture 6" descr="\\172.16.33.26\Art\OUTPUT\JB LEARNING\EMT_11E_ITK_PPT WORK\JPEG\Ch04\9781284080179_CH04_FIG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4188"/>
            <a:ext cx="39528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1"/>
          <p:cNvSpPr>
            <a:spLocks noChangeArrowheads="1"/>
          </p:cNvSpPr>
          <p:nvPr/>
        </p:nvSpPr>
        <p:spPr bwMode="auto">
          <a:xfrm>
            <a:off x="7296150" y="4646613"/>
            <a:ext cx="1628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&amp; Bartlett Learning.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defRPr/>
            </a:pPr>
            <a:r>
              <a:rPr lang="en-US" dirty="0" smtClean="0">
                <a:cs typeface="+mj-cs"/>
              </a:rPr>
              <a:t>Introduction </a:t>
            </a:r>
            <a:r>
              <a:rPr lang="en-US" sz="2800" b="0" dirty="0" smtClean="0">
                <a:cs typeface="+mj-cs"/>
              </a:rPr>
              <a:t>(3 of 3)</a:t>
            </a:r>
          </a:p>
        </p:txBody>
      </p:sp>
      <p:sp>
        <p:nvSpPr>
          <p:cNvPr id="10242" name="Content Placeholder 2"/>
          <p:cNvSpPr>
            <a:spLocks noGrp="1"/>
          </p:cNvSpPr>
          <p:nvPr>
            <p:ph type="body" idx="1"/>
          </p:nvPr>
        </p:nvSpPr>
        <p:spPr/>
        <p:txBody>
          <a:bodyPr rIns="228600"/>
          <a:lstStyle/>
          <a:p>
            <a:pPr>
              <a:spcBef>
                <a:spcPct val="35000"/>
              </a:spcBef>
            </a:pPr>
            <a:r>
              <a:rPr lang="en-US" altLang="en-US"/>
              <a:t>Radio and telephone communications</a:t>
            </a:r>
          </a:p>
          <a:p>
            <a:pPr lvl="1">
              <a:spcBef>
                <a:spcPct val="35000"/>
              </a:spcBef>
            </a:pPr>
            <a:r>
              <a:rPr lang="en-US" altLang="en-US"/>
              <a:t>Link you to EMS, fire department, and law enforcement</a:t>
            </a:r>
          </a:p>
          <a:p>
            <a:pPr lvl="1">
              <a:spcBef>
                <a:spcPct val="35000"/>
              </a:spcBef>
            </a:pPr>
            <a:r>
              <a:rPr lang="en-US" altLang="en-US"/>
              <a:t>You must know:</a:t>
            </a:r>
          </a:p>
          <a:p>
            <a:pPr lvl="2"/>
            <a:r>
              <a:rPr lang="en-US" altLang="en-US" sz="2400"/>
              <a:t>What your system can and cannot do</a:t>
            </a:r>
          </a:p>
          <a:p>
            <a:pPr lvl="2"/>
            <a:r>
              <a:rPr lang="en-US" altLang="en-US" sz="2400"/>
              <a:t>How to use the system efficiently and effectively</a:t>
            </a:r>
            <a:endParaRPr lang="en-US" altLang="en-US" sz="2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defRPr/>
            </a:pPr>
            <a:r>
              <a:rPr lang="en-US" dirty="0" smtClean="0">
                <a:cs typeface="+mj-cs"/>
              </a:rPr>
              <a:t>Communicating With Other Health Care Professionals </a:t>
            </a:r>
            <a:r>
              <a:rPr lang="en-US" sz="2800" b="0" dirty="0" smtClean="0">
                <a:cs typeface="+mj-cs"/>
              </a:rPr>
              <a:t>(2 of 3)</a:t>
            </a:r>
          </a:p>
        </p:txBody>
      </p:sp>
      <p:sp>
        <p:nvSpPr>
          <p:cNvPr id="83970" name="Content Placeholder 2"/>
          <p:cNvSpPr>
            <a:spLocks noGrp="1"/>
          </p:cNvSpPr>
          <p:nvPr>
            <p:ph type="body" idx="1"/>
          </p:nvPr>
        </p:nvSpPr>
        <p:spPr/>
        <p:txBody>
          <a:bodyPr rIns="228600"/>
          <a:lstStyle/>
          <a:p>
            <a:pPr>
              <a:spcBef>
                <a:spcPct val="35000"/>
              </a:spcBef>
            </a:pPr>
            <a:r>
              <a:rPr lang="en-US" altLang="en-US"/>
              <a:t>Oral report components:</a:t>
            </a:r>
          </a:p>
          <a:p>
            <a:pPr lvl="1">
              <a:spcBef>
                <a:spcPct val="35000"/>
              </a:spcBef>
            </a:pPr>
            <a:r>
              <a:rPr lang="en-US" altLang="en-US"/>
              <a:t>Opening information</a:t>
            </a:r>
          </a:p>
          <a:p>
            <a:pPr lvl="2"/>
            <a:r>
              <a:rPr lang="en-US" altLang="en-US" sz="2400"/>
              <a:t>Name, chief complaint, illness</a:t>
            </a:r>
          </a:p>
          <a:p>
            <a:pPr lvl="1">
              <a:spcBef>
                <a:spcPct val="35000"/>
              </a:spcBef>
            </a:pPr>
            <a:r>
              <a:rPr lang="en-US" altLang="en-US"/>
              <a:t>Detailed information</a:t>
            </a:r>
          </a:p>
          <a:p>
            <a:pPr lvl="2"/>
            <a:r>
              <a:rPr lang="en-US" altLang="en-US" sz="2400"/>
              <a:t>Not provided during radio report</a:t>
            </a:r>
          </a:p>
          <a:p>
            <a:pPr lvl="1">
              <a:spcBef>
                <a:spcPct val="35000"/>
              </a:spcBef>
            </a:pPr>
            <a:r>
              <a:rPr lang="en-US" altLang="en-US"/>
              <a:t>Any important history</a:t>
            </a:r>
          </a:p>
          <a:p>
            <a:pPr lvl="2"/>
            <a:r>
              <a:rPr lang="en-US" altLang="en-US" sz="2400"/>
              <a:t>Not already provided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defRPr/>
            </a:pPr>
            <a:r>
              <a:rPr lang="en-US" dirty="0" smtClean="0">
                <a:cs typeface="+mj-cs"/>
              </a:rPr>
              <a:t>Communicating With Other Health Care Professionals </a:t>
            </a:r>
            <a:r>
              <a:rPr lang="en-US" sz="2800" b="0" dirty="0" smtClean="0">
                <a:cs typeface="+mj-cs"/>
              </a:rPr>
              <a:t>(3 of 3)</a:t>
            </a:r>
          </a:p>
        </p:txBody>
      </p:sp>
      <p:sp>
        <p:nvSpPr>
          <p:cNvPr id="86018" name="Content Placeholder 2"/>
          <p:cNvSpPr>
            <a:spLocks noGrp="1"/>
          </p:cNvSpPr>
          <p:nvPr>
            <p:ph idx="1"/>
            <p:custDataLst>
              <p:tags r:id="rId1"/>
            </p:custDataLst>
          </p:nvPr>
        </p:nvSpPr>
        <p:spPr/>
        <p:txBody>
          <a:bodyPr rIns="228600"/>
          <a:lstStyle/>
          <a:p>
            <a:pPr>
              <a:spcBef>
                <a:spcPct val="35000"/>
              </a:spcBef>
            </a:pPr>
            <a:r>
              <a:rPr lang="en-US" altLang="en-US"/>
              <a:t>Oral report components (cont</a:t>
            </a:r>
            <a:r>
              <a:rPr lang="ja-JP" altLang="en-US"/>
              <a:t>’</a:t>
            </a:r>
            <a:r>
              <a:rPr lang="en-US" altLang="ja-JP"/>
              <a:t>d):</a:t>
            </a:r>
          </a:p>
          <a:p>
            <a:pPr lvl="1">
              <a:spcBef>
                <a:spcPct val="35000"/>
              </a:spcBef>
            </a:pPr>
            <a:r>
              <a:rPr lang="en-US" altLang="en-US"/>
              <a:t>Patient</a:t>
            </a:r>
            <a:r>
              <a:rPr lang="ja-JP" altLang="en-US"/>
              <a:t>’</a:t>
            </a:r>
            <a:r>
              <a:rPr lang="en-US" altLang="ja-JP"/>
              <a:t>s response to treatment given en route</a:t>
            </a:r>
          </a:p>
          <a:p>
            <a:pPr lvl="1">
              <a:spcBef>
                <a:spcPct val="35000"/>
              </a:spcBef>
            </a:pPr>
            <a:r>
              <a:rPr lang="en-US" altLang="en-US"/>
              <a:t>Vital signs</a:t>
            </a:r>
          </a:p>
          <a:p>
            <a:pPr lvl="1">
              <a:spcBef>
                <a:spcPct val="35000"/>
              </a:spcBef>
            </a:pPr>
            <a:r>
              <a:rPr lang="en-US" altLang="en-US"/>
              <a:t>Other information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lnSpc>
                <a:spcPct val="85000"/>
              </a:lnSpc>
              <a:defRPr/>
            </a:pPr>
            <a:r>
              <a:rPr lang="en-US" dirty="0" smtClean="0">
                <a:cs typeface="+mj-cs"/>
              </a:rPr>
              <a:t>Written Communications and Documentation </a:t>
            </a:r>
            <a:r>
              <a:rPr lang="en-US" sz="2800" b="0" dirty="0" smtClean="0">
                <a:cs typeface="+mj-cs"/>
              </a:rPr>
              <a:t>(1 of 2)</a:t>
            </a:r>
          </a:p>
        </p:txBody>
      </p:sp>
      <p:sp>
        <p:nvSpPr>
          <p:cNvPr id="88066" name="Content Placeholder 2"/>
          <p:cNvSpPr>
            <a:spLocks noGrp="1"/>
          </p:cNvSpPr>
          <p:nvPr>
            <p:ph type="body" idx="1"/>
          </p:nvPr>
        </p:nvSpPr>
        <p:spPr/>
        <p:txBody>
          <a:bodyPr rIns="228600"/>
          <a:lstStyle/>
          <a:p>
            <a:pPr eaLnBrk="1" hangingPunct="1">
              <a:spcBef>
                <a:spcPct val="35000"/>
              </a:spcBef>
            </a:pPr>
            <a:r>
              <a:rPr lang="en-US" altLang="en-US"/>
              <a:t>Patient care report (PCR)</a:t>
            </a:r>
          </a:p>
          <a:p>
            <a:pPr lvl="1" eaLnBrk="1" hangingPunct="1">
              <a:spcBef>
                <a:spcPct val="35000"/>
              </a:spcBef>
            </a:pPr>
            <a:r>
              <a:rPr lang="en-US" altLang="en-US"/>
              <a:t>Also known as prehospital care report</a:t>
            </a:r>
          </a:p>
          <a:p>
            <a:pPr lvl="1" eaLnBrk="1" hangingPunct="1">
              <a:spcBef>
                <a:spcPct val="35000"/>
              </a:spcBef>
            </a:pPr>
            <a:r>
              <a:rPr lang="en-US" altLang="en-US"/>
              <a:t>Legal document</a:t>
            </a:r>
          </a:p>
          <a:p>
            <a:pPr lvl="1" eaLnBrk="1" hangingPunct="1">
              <a:spcBef>
                <a:spcPct val="35000"/>
              </a:spcBef>
            </a:pPr>
            <a:r>
              <a:rPr lang="en-US" altLang="en-US"/>
              <a:t>Records all care from dispatch to hospital arrival</a:t>
            </a:r>
          </a:p>
          <a:p>
            <a:pPr eaLnBrk="1" hangingPunct="1">
              <a:spcBef>
                <a:spcPct val="35000"/>
              </a:spcBef>
            </a:pPr>
            <a:r>
              <a:rPr lang="en-US" altLang="en-US"/>
              <a:t>Two types of PCRs</a:t>
            </a:r>
          </a:p>
          <a:p>
            <a:pPr lvl="1" eaLnBrk="1" hangingPunct="1">
              <a:spcBef>
                <a:spcPct val="35000"/>
              </a:spcBef>
            </a:pPr>
            <a:r>
              <a:rPr lang="en-US" altLang="en-US"/>
              <a:t>Written </a:t>
            </a:r>
          </a:p>
          <a:p>
            <a:pPr lvl="1" eaLnBrk="1" hangingPunct="1">
              <a:spcBef>
                <a:spcPct val="35000"/>
              </a:spcBef>
            </a:pPr>
            <a:r>
              <a:rPr lang="en-US" altLang="en-US"/>
              <a:t>Electronic</a:t>
            </a:r>
          </a:p>
          <a:p>
            <a:pPr lvl="1"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p:txBody>
          <a:bodyPr/>
          <a:lstStyle/>
          <a:p>
            <a:pPr eaLnBrk="1" hangingPunct="1">
              <a:spcBef>
                <a:spcPct val="35000"/>
              </a:spcBef>
            </a:pPr>
            <a:r>
              <a:rPr lang="en-US" altLang="en-US"/>
              <a:t>The PCR serves six functions:</a:t>
            </a:r>
          </a:p>
          <a:p>
            <a:pPr lvl="1" eaLnBrk="1" hangingPunct="1">
              <a:spcBef>
                <a:spcPct val="35000"/>
              </a:spcBef>
            </a:pPr>
            <a:r>
              <a:rPr lang="en-US" altLang="en-US"/>
              <a:t>Continuity of care </a:t>
            </a:r>
          </a:p>
          <a:p>
            <a:pPr lvl="1" eaLnBrk="1" hangingPunct="1">
              <a:spcBef>
                <a:spcPct val="35000"/>
              </a:spcBef>
            </a:pPr>
            <a:r>
              <a:rPr lang="en-US" altLang="en-US"/>
              <a:t>Legal documentation</a:t>
            </a:r>
          </a:p>
          <a:p>
            <a:pPr lvl="1" eaLnBrk="1" hangingPunct="1">
              <a:spcBef>
                <a:spcPct val="35000"/>
              </a:spcBef>
            </a:pPr>
            <a:r>
              <a:rPr lang="en-US" altLang="en-US"/>
              <a:t>Education</a:t>
            </a:r>
          </a:p>
          <a:p>
            <a:pPr lvl="1" eaLnBrk="1" hangingPunct="1">
              <a:spcBef>
                <a:spcPct val="35000"/>
              </a:spcBef>
            </a:pPr>
            <a:r>
              <a:rPr lang="en-US" altLang="en-US"/>
              <a:t>Administrative information</a:t>
            </a:r>
          </a:p>
          <a:p>
            <a:pPr lvl="1" eaLnBrk="1" hangingPunct="1">
              <a:spcBef>
                <a:spcPct val="35000"/>
              </a:spcBef>
            </a:pPr>
            <a:r>
              <a:rPr lang="en-US" altLang="en-US"/>
              <a:t>Essential research record</a:t>
            </a:r>
          </a:p>
          <a:p>
            <a:pPr lvl="1" eaLnBrk="1" hangingPunct="1">
              <a:spcBef>
                <a:spcPct val="35000"/>
              </a:spcBef>
            </a:pPr>
            <a:r>
              <a:rPr lang="en-US" altLang="en-US"/>
              <a:t>Evaluation and continuous quality improvement</a:t>
            </a:r>
          </a:p>
        </p:txBody>
      </p:sp>
      <p:sp>
        <p:nvSpPr>
          <p:cNvPr id="5" name="Title 1"/>
          <p:cNvSpPr>
            <a:spLocks noGrp="1"/>
          </p:cNvSpPr>
          <p:nvPr>
            <p:ph type="title"/>
          </p:nvPr>
        </p:nvSpPr>
        <p:spPr/>
        <p:txBody>
          <a:bodyPr/>
          <a:lstStyle/>
          <a:p>
            <a:pPr eaLnBrk="1" hangingPunct="1">
              <a:lnSpc>
                <a:spcPct val="85000"/>
              </a:lnSpc>
              <a:defRPr/>
            </a:pPr>
            <a:r>
              <a:rPr lang="en-US" dirty="0" smtClean="0">
                <a:cs typeface="+mj-cs"/>
              </a:rPr>
              <a:t>Written Communications and Documentation </a:t>
            </a:r>
            <a:r>
              <a:rPr lang="en-US" sz="2800" b="0" dirty="0" smtClean="0">
                <a:cs typeface="+mj-cs"/>
              </a:rPr>
              <a:t>(2 of 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smtClean="0">
                <a:cs typeface="+mj-cs"/>
              </a:rPr>
              <a:t>Patient Care Reports </a:t>
            </a:r>
            <a:r>
              <a:rPr lang="en-US" sz="2800" b="0" dirty="0" smtClean="0"/>
              <a:t>(1 </a:t>
            </a:r>
            <a:r>
              <a:rPr lang="en-US" sz="2800" b="0" dirty="0"/>
              <a:t>of </a:t>
            </a:r>
            <a:r>
              <a:rPr lang="en-US" sz="2800" b="0" dirty="0" smtClean="0"/>
              <a:t>2)</a:t>
            </a:r>
            <a:r>
              <a:rPr lang="en-US" dirty="0" smtClean="0">
                <a:cs typeface="+mj-cs"/>
              </a:rPr>
              <a:t> </a:t>
            </a:r>
          </a:p>
        </p:txBody>
      </p:sp>
      <p:sp>
        <p:nvSpPr>
          <p:cNvPr id="92162" name="Rectangle 3"/>
          <p:cNvSpPr>
            <a:spLocks noGrp="1" noChangeArrowheads="1"/>
          </p:cNvSpPr>
          <p:nvPr>
            <p:ph type="body" idx="1"/>
          </p:nvPr>
        </p:nvSpPr>
        <p:spPr/>
        <p:txBody>
          <a:bodyPr rIns="228600"/>
          <a:lstStyle/>
          <a:p>
            <a:pPr>
              <a:spcBef>
                <a:spcPct val="35000"/>
              </a:spcBef>
            </a:pPr>
            <a:r>
              <a:rPr lang="en-US" altLang="en-US"/>
              <a:t>Information collected on the PCR: </a:t>
            </a:r>
          </a:p>
          <a:p>
            <a:pPr lvl="1">
              <a:spcBef>
                <a:spcPct val="35000"/>
              </a:spcBef>
            </a:pPr>
            <a:r>
              <a:rPr lang="en-US" altLang="en-US"/>
              <a:t>Chief complaint </a:t>
            </a:r>
          </a:p>
          <a:p>
            <a:pPr lvl="1">
              <a:spcBef>
                <a:spcPct val="35000"/>
              </a:spcBef>
            </a:pPr>
            <a:r>
              <a:rPr lang="en-US" altLang="en-US"/>
              <a:t>Level of consciousness or mental status</a:t>
            </a:r>
          </a:p>
          <a:p>
            <a:pPr lvl="1">
              <a:spcBef>
                <a:spcPct val="35000"/>
              </a:spcBef>
            </a:pPr>
            <a:r>
              <a:rPr lang="en-US" altLang="en-US"/>
              <a:t>Vital signs </a:t>
            </a:r>
          </a:p>
          <a:p>
            <a:pPr lvl="1">
              <a:spcBef>
                <a:spcPct val="35000"/>
              </a:spcBef>
            </a:pPr>
            <a:r>
              <a:rPr lang="en-US" altLang="en-US"/>
              <a:t>Initial assessment </a:t>
            </a:r>
          </a:p>
          <a:p>
            <a:pPr lvl="1">
              <a:spcBef>
                <a:spcPct val="35000"/>
              </a:spcBef>
            </a:pPr>
            <a:r>
              <a:rPr lang="en-US" altLang="en-US"/>
              <a:t>Patient demographics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a:t>Patient Care Reports </a:t>
            </a:r>
            <a:r>
              <a:rPr lang="en-US" altLang="en-US" sz="2800" b="0"/>
              <a:t>(2 of 2)</a:t>
            </a:r>
            <a:r>
              <a:rPr lang="en-US" altLang="en-US"/>
              <a:t> </a:t>
            </a:r>
          </a:p>
        </p:txBody>
      </p:sp>
      <p:sp>
        <p:nvSpPr>
          <p:cNvPr id="94210" name="Content Placeholder 2"/>
          <p:cNvSpPr>
            <a:spLocks noGrp="1"/>
          </p:cNvSpPr>
          <p:nvPr>
            <p:ph idx="1"/>
          </p:nvPr>
        </p:nvSpPr>
        <p:spPr/>
        <p:txBody>
          <a:bodyPr/>
          <a:lstStyle/>
          <a:p>
            <a:r>
              <a:rPr lang="en-US" altLang="en-US"/>
              <a:t>Administrative information gathered from a PCR includes the time when: </a:t>
            </a:r>
          </a:p>
          <a:p>
            <a:pPr lvl="1"/>
            <a:r>
              <a:rPr lang="en-US" altLang="en-US"/>
              <a:t> The incident was reported </a:t>
            </a:r>
          </a:p>
          <a:p>
            <a:pPr lvl="1"/>
            <a:r>
              <a:rPr lang="en-US" altLang="en-US"/>
              <a:t>The EMS unit was notified </a:t>
            </a:r>
          </a:p>
          <a:p>
            <a:pPr lvl="1"/>
            <a:r>
              <a:rPr lang="en-US" altLang="en-US"/>
              <a:t>The EMS unit arrived at the scene </a:t>
            </a:r>
          </a:p>
          <a:p>
            <a:pPr lvl="1"/>
            <a:r>
              <a:rPr lang="en-US" altLang="en-US"/>
              <a:t>The EMS unit left the scene </a:t>
            </a:r>
          </a:p>
          <a:p>
            <a:pPr lvl="1"/>
            <a:r>
              <a:rPr lang="en-US" altLang="en-US"/>
              <a:t>The EMS unit arrived at the receiving facility </a:t>
            </a:r>
          </a:p>
          <a:p>
            <a:pPr lvl="1"/>
            <a:r>
              <a:rPr lang="en-US" altLang="en-US"/>
              <a:t>Patient care was transferred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lnSpc>
                <a:spcPct val="85000"/>
              </a:lnSpc>
              <a:defRPr/>
            </a:pPr>
            <a:r>
              <a:rPr lang="en-US" dirty="0" smtClean="0">
                <a:cs typeface="+mj-cs"/>
              </a:rPr>
              <a:t>Types of Forms</a:t>
            </a:r>
            <a:endParaRPr lang="en-US" sz="2800" b="0" dirty="0" smtClean="0">
              <a:cs typeface="+mj-cs"/>
            </a:endParaRPr>
          </a:p>
        </p:txBody>
      </p:sp>
      <p:sp>
        <p:nvSpPr>
          <p:cNvPr id="96258" name="Content Placeholder 2"/>
          <p:cNvSpPr>
            <a:spLocks noGrp="1"/>
          </p:cNvSpPr>
          <p:nvPr>
            <p:ph type="body" idx="1"/>
          </p:nvPr>
        </p:nvSpPr>
        <p:spPr>
          <a:xfrm>
            <a:off x="4572000" y="1447800"/>
            <a:ext cx="3886200" cy="4800600"/>
          </a:xfrm>
        </p:spPr>
        <p:txBody>
          <a:bodyPr rIns="228600"/>
          <a:lstStyle/>
          <a:p>
            <a:pPr eaLnBrk="1" hangingPunct="1">
              <a:spcBef>
                <a:spcPct val="35000"/>
              </a:spcBef>
            </a:pPr>
            <a:r>
              <a:rPr lang="en-US" altLang="en-US"/>
              <a:t>Traditional written form with:</a:t>
            </a:r>
          </a:p>
          <a:p>
            <a:pPr lvl="1" eaLnBrk="1" hangingPunct="1">
              <a:spcBef>
                <a:spcPct val="35000"/>
              </a:spcBef>
            </a:pPr>
            <a:r>
              <a:rPr lang="en-US" altLang="en-US"/>
              <a:t>Check boxes</a:t>
            </a:r>
          </a:p>
          <a:p>
            <a:pPr lvl="1" eaLnBrk="1" hangingPunct="1">
              <a:spcBef>
                <a:spcPct val="35000"/>
              </a:spcBef>
            </a:pPr>
            <a:r>
              <a:rPr lang="en-US" altLang="en-US"/>
              <a:t>Narrative section</a:t>
            </a:r>
          </a:p>
          <a:p>
            <a:pPr eaLnBrk="1" hangingPunct="1">
              <a:spcBef>
                <a:spcPct val="35000"/>
              </a:spcBef>
            </a:pPr>
            <a:r>
              <a:rPr lang="en-US" altLang="en-US"/>
              <a:t>Computerized version</a:t>
            </a:r>
          </a:p>
        </p:txBody>
      </p:sp>
      <p:pic>
        <p:nvPicPr>
          <p:cNvPr id="96259" name="Picture 5" descr="\\172.16.33.26\Art\OUTPUT\JB LEARNING\EMT_11E_ITK_PPT WORK\JPEG\Ch04\9781284090179_CH04_FIG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44663"/>
            <a:ext cx="41148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1"/>
          <p:cNvSpPr>
            <a:spLocks noChangeArrowheads="1"/>
          </p:cNvSpPr>
          <p:nvPr/>
        </p:nvSpPr>
        <p:spPr bwMode="auto">
          <a:xfrm>
            <a:off x="2286000" y="4494213"/>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Courtesy of the Utah Department of Health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defRPr/>
            </a:pPr>
            <a:r>
              <a:rPr lang="en-US" dirty="0" smtClean="0"/>
              <a:t>Narrative Section </a:t>
            </a:r>
            <a:r>
              <a:rPr lang="en-US" dirty="0"/>
              <a:t>of the </a:t>
            </a:r>
            <a:r>
              <a:rPr lang="en-US" dirty="0" smtClean="0"/>
              <a:t>PCR</a:t>
            </a:r>
            <a:br>
              <a:rPr lang="en-US" dirty="0" smtClean="0"/>
            </a:br>
            <a:r>
              <a:rPr lang="en-US" sz="2800" b="0" dirty="0" smtClean="0"/>
              <a:t>(1 </a:t>
            </a:r>
            <a:r>
              <a:rPr lang="en-US" sz="2800" b="0" dirty="0"/>
              <a:t>of 2)</a:t>
            </a:r>
            <a:r>
              <a:rPr lang="en-US" dirty="0"/>
              <a:t> </a:t>
            </a:r>
            <a:r>
              <a:rPr lang="en-US" dirty="0" smtClean="0"/>
              <a:t>  </a:t>
            </a:r>
            <a:endParaRPr lang="en-US" sz="2800" b="0" dirty="0" smtClean="0">
              <a:cs typeface="+mj-cs"/>
            </a:endParaRPr>
          </a:p>
        </p:txBody>
      </p:sp>
      <p:sp>
        <p:nvSpPr>
          <p:cNvPr id="98306" name="Content Placeholder 2"/>
          <p:cNvSpPr>
            <a:spLocks noGrp="1"/>
          </p:cNvSpPr>
          <p:nvPr>
            <p:ph type="body" idx="1"/>
          </p:nvPr>
        </p:nvSpPr>
        <p:spPr/>
        <p:txBody>
          <a:bodyPr rIns="228600"/>
          <a:lstStyle/>
          <a:p>
            <a:pPr>
              <a:spcBef>
                <a:spcPct val="35000"/>
              </a:spcBef>
            </a:pPr>
            <a:r>
              <a:rPr lang="en-US" altLang="en-US"/>
              <a:t>Elements of the narrative section:</a:t>
            </a:r>
          </a:p>
          <a:p>
            <a:pPr lvl="1">
              <a:spcBef>
                <a:spcPct val="35000"/>
              </a:spcBef>
            </a:pPr>
            <a:r>
              <a:rPr lang="en-US" altLang="en-US"/>
              <a:t>Time of events</a:t>
            </a:r>
          </a:p>
          <a:p>
            <a:pPr lvl="1">
              <a:spcBef>
                <a:spcPct val="35000"/>
              </a:spcBef>
            </a:pPr>
            <a:r>
              <a:rPr lang="en-US" altLang="en-US"/>
              <a:t>Assessment findings</a:t>
            </a:r>
          </a:p>
          <a:p>
            <a:pPr lvl="1">
              <a:spcBef>
                <a:spcPct val="35000"/>
              </a:spcBef>
            </a:pPr>
            <a:r>
              <a:rPr lang="en-US" altLang="en-US"/>
              <a:t>Emergency medical care provided</a:t>
            </a:r>
          </a:p>
          <a:p>
            <a:pPr lvl="1">
              <a:spcBef>
                <a:spcPct val="35000"/>
              </a:spcBef>
            </a:pPr>
            <a:r>
              <a:rPr lang="en-US" altLang="en-US"/>
              <a:t>Changes in patient after treatment</a:t>
            </a:r>
          </a:p>
          <a:p>
            <a:pPr lvl="1">
              <a:spcBef>
                <a:spcPct val="35000"/>
              </a:spcBef>
            </a:pPr>
            <a:r>
              <a:rPr lang="en-US" altLang="en-US"/>
              <a:t>Observations at the scene</a:t>
            </a:r>
          </a:p>
          <a:p>
            <a:pPr lvl="1">
              <a:spcBef>
                <a:spcPct val="35000"/>
              </a:spcBef>
            </a:pPr>
            <a:r>
              <a:rPr lang="en-US" altLang="en-US"/>
              <a:t>Final patient disposition</a:t>
            </a:r>
          </a:p>
          <a:p>
            <a:pPr lvl="1">
              <a:spcBef>
                <a:spcPct val="35000"/>
              </a:spcBef>
            </a:pPr>
            <a:r>
              <a:rPr lang="en-US" altLang="en-US"/>
              <a:t>Refusal of care</a:t>
            </a:r>
          </a:p>
          <a:p>
            <a:pPr lvl="1">
              <a:spcBef>
                <a:spcPct val="35000"/>
              </a:spcBef>
            </a:pPr>
            <a:r>
              <a:rPr lang="en-US" altLang="en-US"/>
              <a:t>Staff person who continued care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2"/>
          <p:cNvSpPr>
            <a:spLocks noGrp="1"/>
          </p:cNvSpPr>
          <p:nvPr>
            <p:ph idx="1"/>
          </p:nvPr>
        </p:nvSpPr>
        <p:spPr/>
        <p:txBody>
          <a:bodyPr/>
          <a:lstStyle/>
          <a:p>
            <a:r>
              <a:rPr lang="en-US" altLang="en-US"/>
              <a:t>Include significant negatives and scene observations.</a:t>
            </a:r>
          </a:p>
          <a:p>
            <a:r>
              <a:rPr lang="en-US" altLang="en-US"/>
              <a:t>Document facts, not opinions.</a:t>
            </a:r>
          </a:p>
          <a:p>
            <a:r>
              <a:rPr lang="en-US" altLang="en-US"/>
              <a:t>Avoid radio codes and use only standard abbreviations.</a:t>
            </a:r>
          </a:p>
          <a:p>
            <a:r>
              <a:rPr lang="en-US" altLang="en-US"/>
              <a:t>Remember that the report itself is considered a confidential document.</a:t>
            </a:r>
          </a:p>
        </p:txBody>
      </p:sp>
      <p:sp>
        <p:nvSpPr>
          <p:cNvPr id="5" name="Title 1"/>
          <p:cNvSpPr>
            <a:spLocks noGrp="1"/>
          </p:cNvSpPr>
          <p:nvPr>
            <p:ph type="title"/>
          </p:nvPr>
        </p:nvSpPr>
        <p:spPr/>
        <p:txBody>
          <a:bodyPr/>
          <a:lstStyle/>
          <a:p>
            <a:pPr>
              <a:lnSpc>
                <a:spcPct val="85000"/>
              </a:lnSpc>
              <a:defRPr/>
            </a:pPr>
            <a:r>
              <a:rPr lang="en-US" dirty="0" smtClean="0"/>
              <a:t>Narrative Section </a:t>
            </a:r>
            <a:r>
              <a:rPr lang="en-US" dirty="0"/>
              <a:t>of the </a:t>
            </a:r>
            <a:r>
              <a:rPr lang="en-US" dirty="0" smtClean="0"/>
              <a:t>PCR</a:t>
            </a:r>
            <a:br>
              <a:rPr lang="en-US" dirty="0" smtClean="0"/>
            </a:br>
            <a:r>
              <a:rPr lang="en-US" sz="2800" b="0" dirty="0" smtClean="0"/>
              <a:t>(2 </a:t>
            </a:r>
            <a:r>
              <a:rPr lang="en-US" sz="2800" b="0" dirty="0"/>
              <a:t>of 2)</a:t>
            </a:r>
            <a:r>
              <a:rPr lang="en-US" dirty="0"/>
              <a:t> </a:t>
            </a:r>
            <a:r>
              <a:rPr lang="en-US" dirty="0" smtClean="0"/>
              <a:t>  </a:t>
            </a:r>
            <a:endParaRPr lang="en-US" sz="2800" b="0" dirty="0" smtClean="0">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lnSpc>
                <a:spcPct val="85000"/>
              </a:lnSpc>
              <a:defRPr/>
            </a:pPr>
            <a:r>
              <a:rPr lang="en-US" dirty="0" smtClean="0">
                <a:cs typeface="+mj-cs"/>
              </a:rPr>
              <a:t>Reporting Errors </a:t>
            </a:r>
            <a:r>
              <a:rPr lang="en-US" sz="2800" b="0" dirty="0" smtClean="0"/>
              <a:t>(</a:t>
            </a:r>
            <a:r>
              <a:rPr lang="en-US" sz="2800" b="0" dirty="0"/>
              <a:t>1 of 2)</a:t>
            </a:r>
            <a:r>
              <a:rPr lang="en-US" dirty="0"/>
              <a:t> </a:t>
            </a:r>
            <a:r>
              <a:rPr lang="en-US" dirty="0" smtClean="0">
                <a:cs typeface="+mj-cs"/>
              </a:rPr>
              <a:t> </a:t>
            </a:r>
          </a:p>
        </p:txBody>
      </p:sp>
      <p:sp>
        <p:nvSpPr>
          <p:cNvPr id="102402" name="Content Placeholder 2"/>
          <p:cNvSpPr>
            <a:spLocks noGrp="1"/>
          </p:cNvSpPr>
          <p:nvPr>
            <p:ph idx="1"/>
          </p:nvPr>
        </p:nvSpPr>
        <p:spPr>
          <a:xfrm>
            <a:off x="685800" y="1447800"/>
            <a:ext cx="4419600" cy="4800600"/>
          </a:xfrm>
        </p:spPr>
        <p:txBody>
          <a:bodyPr rIns="228600"/>
          <a:lstStyle/>
          <a:p>
            <a:pPr eaLnBrk="1" hangingPunct="1">
              <a:spcBef>
                <a:spcPct val="35000"/>
              </a:spcBef>
            </a:pPr>
            <a:r>
              <a:rPr lang="en-US" altLang="en-US"/>
              <a:t>If you leave something out or record it incorrectly, do not try to cover it up.</a:t>
            </a:r>
          </a:p>
          <a:p>
            <a:pPr eaLnBrk="1" hangingPunct="1">
              <a:spcBef>
                <a:spcPct val="35000"/>
              </a:spcBef>
            </a:pPr>
            <a:r>
              <a:rPr lang="en-US" altLang="en-US"/>
              <a:t>Falsification:</a:t>
            </a:r>
          </a:p>
          <a:p>
            <a:pPr lvl="1" eaLnBrk="1" hangingPunct="1">
              <a:spcBef>
                <a:spcPct val="35000"/>
              </a:spcBef>
            </a:pPr>
            <a:r>
              <a:rPr lang="en-US" altLang="en-US"/>
              <a:t>Results in poor patient care</a:t>
            </a:r>
          </a:p>
          <a:p>
            <a:pPr lvl="1" eaLnBrk="1" hangingPunct="1">
              <a:spcBef>
                <a:spcPct val="35000"/>
              </a:spcBef>
            </a:pPr>
            <a:r>
              <a:rPr lang="en-US" altLang="en-US"/>
              <a:t>May result in suspension and/or legal action</a:t>
            </a:r>
          </a:p>
        </p:txBody>
      </p:sp>
      <p:sp>
        <p:nvSpPr>
          <p:cNvPr id="102403" name="TextBox 1"/>
          <p:cNvSpPr txBox="1">
            <a:spLocks noChangeArrowheads="1"/>
          </p:cNvSpPr>
          <p:nvPr/>
        </p:nvSpPr>
        <p:spPr bwMode="auto">
          <a:xfrm>
            <a:off x="6248400" y="2971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endParaRPr lang="en-US" altLang="en-US" sz="2400">
              <a:solidFill>
                <a:schemeClr val="tx1"/>
              </a:solidFill>
              <a:latin typeface="Times New Roman" charset="0"/>
            </a:endParaRPr>
          </a:p>
        </p:txBody>
      </p:sp>
      <p:pic>
        <p:nvPicPr>
          <p:cNvPr id="102404" name="Picture 6" descr="\\172.16.33.26\Art\OUTPUT\JB LEARNING\EMT_11E_ITK_PPT WORK\JPEG\Ch04\9781284080179_CH04_FIG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89113"/>
            <a:ext cx="36163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Rectangle 1"/>
          <p:cNvSpPr>
            <a:spLocks noChangeArrowheads="1"/>
          </p:cNvSpPr>
          <p:nvPr/>
        </p:nvSpPr>
        <p:spPr bwMode="auto">
          <a:xfrm>
            <a:off x="7286625" y="4799013"/>
            <a:ext cx="1628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&amp; Bartlett Learning.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defRPr/>
            </a:pPr>
            <a:r>
              <a:rPr lang="en-US" dirty="0" smtClean="0">
                <a:cs typeface="+mj-cs"/>
              </a:rPr>
              <a:t>Therapeutic Communication </a:t>
            </a:r>
            <a:br>
              <a:rPr lang="en-US" dirty="0" smtClean="0">
                <a:cs typeface="+mj-cs"/>
              </a:rPr>
            </a:br>
            <a:r>
              <a:rPr lang="en-US" sz="2800" b="0" dirty="0" smtClean="0">
                <a:cs typeface="+mj-cs"/>
              </a:rPr>
              <a:t>(1 of 4)</a:t>
            </a:r>
          </a:p>
        </p:txBody>
      </p:sp>
      <p:sp>
        <p:nvSpPr>
          <p:cNvPr id="12290" name="Content Placeholder 2"/>
          <p:cNvSpPr>
            <a:spLocks noGrp="1"/>
          </p:cNvSpPr>
          <p:nvPr>
            <p:ph type="body" idx="1"/>
          </p:nvPr>
        </p:nvSpPr>
        <p:spPr/>
        <p:txBody>
          <a:bodyPr rIns="228600"/>
          <a:lstStyle/>
          <a:p>
            <a:pPr eaLnBrk="1" hangingPunct="1">
              <a:spcBef>
                <a:spcPct val="35000"/>
              </a:spcBef>
            </a:pPr>
            <a:r>
              <a:rPr lang="en-US" altLang="en-US"/>
              <a:t>Uses various communication techniques and strategies:</a:t>
            </a:r>
          </a:p>
          <a:p>
            <a:pPr lvl="1" eaLnBrk="1" hangingPunct="1">
              <a:spcBef>
                <a:spcPct val="35000"/>
              </a:spcBef>
            </a:pPr>
            <a:r>
              <a:rPr lang="en-US" altLang="en-US"/>
              <a:t>Both verbal and nonverbal</a:t>
            </a:r>
          </a:p>
          <a:p>
            <a:pPr lvl="1" eaLnBrk="1" hangingPunct="1">
              <a:spcBef>
                <a:spcPct val="35000"/>
              </a:spcBef>
            </a:pPr>
            <a:r>
              <a:rPr lang="en-US" altLang="en-US"/>
              <a:t>Encourages patients to express how they feel</a:t>
            </a:r>
          </a:p>
          <a:p>
            <a:pPr lvl="1" eaLnBrk="1" hangingPunct="1">
              <a:spcBef>
                <a:spcPct val="35000"/>
              </a:spcBef>
            </a:pPr>
            <a:r>
              <a:rPr lang="en-US" altLang="en-US"/>
              <a:t>Achieves a positive relationship with patients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Content Placeholder 2"/>
          <p:cNvSpPr>
            <a:spLocks noGrp="1"/>
          </p:cNvSpPr>
          <p:nvPr>
            <p:ph idx="1"/>
          </p:nvPr>
        </p:nvSpPr>
        <p:spPr/>
        <p:txBody>
          <a:bodyPr/>
          <a:lstStyle/>
          <a:p>
            <a:r>
              <a:rPr lang="en-US" altLang="en-US"/>
              <a:t>If you discover an error as you are writing your report, draw a single horizontal line through the error, initial it, and write the correct information next to it.</a:t>
            </a:r>
          </a:p>
          <a:p>
            <a:pPr lvl="1"/>
            <a:r>
              <a:rPr lang="en-US" altLang="en-US"/>
              <a:t>Do not try to erase or cover the error with correction fluid. </a:t>
            </a:r>
          </a:p>
          <a:p>
            <a:endParaRPr lang="en-US" altLang="en-US"/>
          </a:p>
        </p:txBody>
      </p:sp>
      <p:sp>
        <p:nvSpPr>
          <p:cNvPr id="5" name="Title 1"/>
          <p:cNvSpPr>
            <a:spLocks noGrp="1"/>
          </p:cNvSpPr>
          <p:nvPr>
            <p:ph type="title"/>
          </p:nvPr>
        </p:nvSpPr>
        <p:spPr/>
        <p:txBody>
          <a:bodyPr/>
          <a:lstStyle/>
          <a:p>
            <a:pPr eaLnBrk="1" hangingPunct="1">
              <a:lnSpc>
                <a:spcPct val="85000"/>
              </a:lnSpc>
              <a:defRPr/>
            </a:pPr>
            <a:r>
              <a:rPr lang="en-US" dirty="0" smtClean="0">
                <a:cs typeface="+mj-cs"/>
              </a:rPr>
              <a:t>Reporting Errors </a:t>
            </a:r>
            <a:r>
              <a:rPr lang="en-US" sz="2800" b="0" dirty="0" smtClean="0"/>
              <a:t>(2 </a:t>
            </a:r>
            <a:r>
              <a:rPr lang="en-US" sz="2800" b="0" dirty="0"/>
              <a:t>of 2)</a:t>
            </a:r>
            <a:r>
              <a:rPr lang="en-US" dirty="0"/>
              <a:t> </a:t>
            </a:r>
            <a:r>
              <a:rPr lang="en-US" dirty="0" smtClean="0">
                <a:cs typeface="+mj-cs"/>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lnSpc>
                <a:spcPct val="85000"/>
              </a:lnSpc>
              <a:defRPr/>
            </a:pPr>
            <a:r>
              <a:rPr lang="en-US" dirty="0" smtClean="0">
                <a:cs typeface="+mj-cs"/>
              </a:rPr>
              <a:t>Documenting Refusal of Care</a:t>
            </a:r>
          </a:p>
        </p:txBody>
      </p:sp>
      <p:sp>
        <p:nvSpPr>
          <p:cNvPr id="106498" name="Content Placeholder 2"/>
          <p:cNvSpPr>
            <a:spLocks noGrp="1"/>
          </p:cNvSpPr>
          <p:nvPr>
            <p:ph idx="1"/>
          </p:nvPr>
        </p:nvSpPr>
        <p:spPr/>
        <p:txBody>
          <a:bodyPr rIns="228600"/>
          <a:lstStyle/>
          <a:p>
            <a:pPr eaLnBrk="1" hangingPunct="1">
              <a:spcBef>
                <a:spcPct val="35000"/>
              </a:spcBef>
            </a:pPr>
            <a:r>
              <a:rPr lang="en-US" altLang="en-US"/>
              <a:t>A common source of lawsuits.</a:t>
            </a:r>
          </a:p>
          <a:p>
            <a:pPr lvl="1" eaLnBrk="1" hangingPunct="1">
              <a:spcBef>
                <a:spcPct val="35000"/>
              </a:spcBef>
            </a:pPr>
            <a:r>
              <a:rPr lang="en-US" altLang="en-US"/>
              <a:t>Thorough documentation is crucial.</a:t>
            </a:r>
          </a:p>
          <a:p>
            <a:pPr eaLnBrk="1" hangingPunct="1">
              <a:spcBef>
                <a:spcPct val="35000"/>
              </a:spcBef>
            </a:pPr>
            <a:r>
              <a:rPr lang="en-US" altLang="en-US"/>
              <a:t>Document any assessment findings and emergency medical care given.</a:t>
            </a:r>
          </a:p>
          <a:p>
            <a:pPr eaLnBrk="1" hangingPunct="1">
              <a:spcBef>
                <a:spcPct val="35000"/>
              </a:spcBef>
            </a:pPr>
            <a:r>
              <a:rPr lang="en-US" altLang="en-US"/>
              <a:t>Have the patient sign a refusal form.</a:t>
            </a:r>
          </a:p>
          <a:p>
            <a:pPr lvl="1" eaLnBrk="1" hangingPunct="1">
              <a:spcBef>
                <a:spcPct val="35000"/>
              </a:spcBef>
            </a:pPr>
            <a:r>
              <a:rPr lang="en-US" altLang="en-US"/>
              <a:t>Have a family member, police officer, or bystander also sign as a witness.</a:t>
            </a:r>
          </a:p>
          <a:p>
            <a:pPr eaLnBrk="1" hangingPunct="1">
              <a:spcBef>
                <a:spcPct val="35000"/>
              </a:spcBef>
            </a:pPr>
            <a:r>
              <a:rPr lang="en-US" altLang="en-US"/>
              <a:t>Complete the PCR.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lnSpc>
                <a:spcPct val="85000"/>
              </a:lnSpc>
              <a:defRPr/>
            </a:pPr>
            <a:r>
              <a:rPr lang="en-US" dirty="0" smtClean="0">
                <a:cs typeface="+mj-cs"/>
              </a:rPr>
              <a:t>Special Reporting Situations</a:t>
            </a:r>
          </a:p>
        </p:txBody>
      </p:sp>
      <p:sp>
        <p:nvSpPr>
          <p:cNvPr id="108546" name="Content Placeholder 2"/>
          <p:cNvSpPr>
            <a:spLocks noGrp="1"/>
          </p:cNvSpPr>
          <p:nvPr>
            <p:ph type="body" idx="1"/>
          </p:nvPr>
        </p:nvSpPr>
        <p:spPr/>
        <p:txBody>
          <a:bodyPr rIns="228600"/>
          <a:lstStyle/>
          <a:p>
            <a:pPr eaLnBrk="1" hangingPunct="1">
              <a:spcBef>
                <a:spcPct val="35000"/>
              </a:spcBef>
            </a:pPr>
            <a:r>
              <a:rPr lang="en-US" altLang="en-US"/>
              <a:t>Depending on local requirements, special reporting situations may include:</a:t>
            </a:r>
          </a:p>
          <a:p>
            <a:pPr lvl="1" eaLnBrk="1" hangingPunct="1">
              <a:spcBef>
                <a:spcPct val="35000"/>
              </a:spcBef>
            </a:pPr>
            <a:r>
              <a:rPr lang="en-US" altLang="en-US"/>
              <a:t>Gunshot wounds</a:t>
            </a:r>
          </a:p>
          <a:p>
            <a:pPr lvl="1" eaLnBrk="1" hangingPunct="1">
              <a:spcBef>
                <a:spcPct val="35000"/>
              </a:spcBef>
            </a:pPr>
            <a:r>
              <a:rPr lang="en-US" altLang="en-US"/>
              <a:t>Dog bites</a:t>
            </a:r>
          </a:p>
          <a:p>
            <a:pPr lvl="1" eaLnBrk="1" hangingPunct="1">
              <a:spcBef>
                <a:spcPct val="35000"/>
              </a:spcBef>
            </a:pPr>
            <a:r>
              <a:rPr lang="en-US" altLang="en-US"/>
              <a:t>Some infectious diseases</a:t>
            </a:r>
          </a:p>
          <a:p>
            <a:pPr lvl="1" eaLnBrk="1" hangingPunct="1">
              <a:spcBef>
                <a:spcPct val="35000"/>
              </a:spcBef>
            </a:pPr>
            <a:r>
              <a:rPr lang="en-US" altLang="en-US"/>
              <a:t>Suspected physical or sexual abuse</a:t>
            </a:r>
          </a:p>
          <a:p>
            <a:pPr lvl="1" eaLnBrk="1" hangingPunct="1">
              <a:spcBef>
                <a:spcPct val="35000"/>
              </a:spcBef>
            </a:pPr>
            <a:r>
              <a:rPr lang="en-US" altLang="en-US"/>
              <a:t>Multiple-casualty incident (MCI)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lnSpc>
                <a:spcPct val="85000"/>
              </a:lnSpc>
              <a:defRPr/>
            </a:pPr>
            <a:r>
              <a:rPr lang="en-US" dirty="0" smtClean="0">
                <a:cs typeface="+mj-cs"/>
              </a:rPr>
              <a:t>Communications Systems </a:t>
            </a:r>
            <a:br>
              <a:rPr lang="en-US" dirty="0" smtClean="0">
                <a:cs typeface="+mj-cs"/>
              </a:rPr>
            </a:br>
            <a:r>
              <a:rPr lang="en-US" dirty="0" smtClean="0">
                <a:cs typeface="+mj-cs"/>
              </a:rPr>
              <a:t>and Equipment</a:t>
            </a:r>
          </a:p>
        </p:txBody>
      </p:sp>
      <p:sp>
        <p:nvSpPr>
          <p:cNvPr id="110594" name="Content Placeholder 2"/>
          <p:cNvSpPr>
            <a:spLocks noGrp="1"/>
          </p:cNvSpPr>
          <p:nvPr>
            <p:ph type="body" idx="1"/>
          </p:nvPr>
        </p:nvSpPr>
        <p:spPr/>
        <p:txBody>
          <a:bodyPr rIns="228600"/>
          <a:lstStyle/>
          <a:p>
            <a:pPr eaLnBrk="1" hangingPunct="1">
              <a:spcBef>
                <a:spcPct val="35000"/>
              </a:spcBef>
            </a:pPr>
            <a:r>
              <a:rPr lang="en-US" altLang="en-US"/>
              <a:t>Radio and telephone communications:</a:t>
            </a:r>
          </a:p>
          <a:p>
            <a:pPr lvl="1" eaLnBrk="1" hangingPunct="1">
              <a:spcBef>
                <a:spcPct val="35000"/>
              </a:spcBef>
            </a:pPr>
            <a:r>
              <a:rPr lang="en-US" altLang="en-US"/>
              <a:t>Link you and your team with other members of the EMS, fire, and law enforcement communities</a:t>
            </a:r>
          </a:p>
          <a:p>
            <a:pPr lvl="1" eaLnBrk="1" hangingPunct="1">
              <a:spcBef>
                <a:spcPct val="35000"/>
              </a:spcBef>
            </a:pPr>
            <a:r>
              <a:rPr lang="en-US" altLang="en-US"/>
              <a:t>Help the entire team work together more effectively</a:t>
            </a:r>
          </a:p>
          <a:p>
            <a:pPr lvl="1" eaLnBrk="1" hangingPunct="1">
              <a:spcBef>
                <a:spcPct val="35000"/>
              </a:spcBef>
            </a:pPr>
            <a:r>
              <a:rPr lang="en-US" altLang="en-US"/>
              <a:t>Provide an important layer of safety and protection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lnSpc>
                <a:spcPct val="85000"/>
              </a:lnSpc>
              <a:defRPr/>
            </a:pPr>
            <a:r>
              <a:rPr lang="en-US" dirty="0" smtClean="0">
                <a:cs typeface="+mj-cs"/>
              </a:rPr>
              <a:t>Base Station Radios</a:t>
            </a:r>
          </a:p>
        </p:txBody>
      </p:sp>
      <p:sp>
        <p:nvSpPr>
          <p:cNvPr id="112642" name="Content Placeholder 2"/>
          <p:cNvSpPr>
            <a:spLocks noGrp="1"/>
          </p:cNvSpPr>
          <p:nvPr>
            <p:ph type="body" idx="1"/>
          </p:nvPr>
        </p:nvSpPr>
        <p:spPr/>
        <p:txBody>
          <a:bodyPr rIns="228600"/>
          <a:lstStyle/>
          <a:p>
            <a:pPr eaLnBrk="1" hangingPunct="1">
              <a:spcBef>
                <a:spcPct val="35000"/>
              </a:spcBef>
            </a:pPr>
            <a:r>
              <a:rPr lang="en-US" altLang="en-US"/>
              <a:t>Base station: contains a transmitter and a receiver in a fixed place</a:t>
            </a:r>
          </a:p>
          <a:p>
            <a:pPr eaLnBrk="1" hangingPunct="1">
              <a:spcBef>
                <a:spcPct val="35000"/>
              </a:spcBef>
            </a:pPr>
            <a:r>
              <a:rPr lang="en-US" altLang="en-US"/>
              <a:t>Two-way radio: consists of a transmitter and a receiver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lnSpc>
                <a:spcPct val="85000"/>
              </a:lnSpc>
              <a:defRPr/>
            </a:pPr>
            <a:r>
              <a:rPr lang="en-US" dirty="0" smtClean="0">
                <a:cs typeface="+mj-cs"/>
              </a:rPr>
              <a:t>Mobile and Portable Radios </a:t>
            </a:r>
            <a:br>
              <a:rPr lang="en-US" dirty="0" smtClean="0">
                <a:cs typeface="+mj-cs"/>
              </a:rPr>
            </a:br>
            <a:r>
              <a:rPr lang="en-US" sz="2800" b="0" dirty="0" smtClean="0">
                <a:cs typeface="+mj-cs"/>
              </a:rPr>
              <a:t>(1 of 2)</a:t>
            </a:r>
          </a:p>
        </p:txBody>
      </p:sp>
      <p:sp>
        <p:nvSpPr>
          <p:cNvPr id="114690" name="Content Placeholder 2"/>
          <p:cNvSpPr>
            <a:spLocks noGrp="1"/>
          </p:cNvSpPr>
          <p:nvPr>
            <p:ph type="body" idx="1"/>
          </p:nvPr>
        </p:nvSpPr>
        <p:spPr>
          <a:xfrm>
            <a:off x="4572000" y="1447800"/>
            <a:ext cx="3886200" cy="4800600"/>
          </a:xfrm>
        </p:spPr>
        <p:txBody>
          <a:bodyPr rIns="228600"/>
          <a:lstStyle/>
          <a:p>
            <a:pPr eaLnBrk="1" hangingPunct="1">
              <a:lnSpc>
                <a:spcPct val="95000"/>
              </a:lnSpc>
              <a:spcBef>
                <a:spcPct val="35000"/>
              </a:spcBef>
            </a:pPr>
            <a:r>
              <a:rPr lang="en-US" altLang="en-US"/>
              <a:t>Mobile radio: installed in a vehicle</a:t>
            </a:r>
          </a:p>
          <a:p>
            <a:pPr eaLnBrk="1" hangingPunct="1">
              <a:lnSpc>
                <a:spcPct val="95000"/>
              </a:lnSpc>
              <a:spcBef>
                <a:spcPct val="35000"/>
              </a:spcBef>
            </a:pPr>
            <a:r>
              <a:rPr lang="en-US" altLang="en-US"/>
              <a:t>Used to communicate with:</a:t>
            </a:r>
          </a:p>
          <a:p>
            <a:pPr lvl="1" eaLnBrk="1" hangingPunct="1">
              <a:lnSpc>
                <a:spcPct val="95000"/>
              </a:lnSpc>
              <a:spcBef>
                <a:spcPct val="35000"/>
              </a:spcBef>
            </a:pPr>
            <a:r>
              <a:rPr lang="en-US" altLang="en-US"/>
              <a:t>Dispatcher</a:t>
            </a:r>
          </a:p>
          <a:p>
            <a:pPr lvl="1" eaLnBrk="1" hangingPunct="1">
              <a:lnSpc>
                <a:spcPct val="95000"/>
              </a:lnSpc>
              <a:spcBef>
                <a:spcPct val="0"/>
              </a:spcBef>
            </a:pPr>
            <a:r>
              <a:rPr lang="en-US" altLang="en-US"/>
              <a:t>Medical control</a:t>
            </a:r>
          </a:p>
          <a:p>
            <a:pPr eaLnBrk="1" hangingPunct="1">
              <a:lnSpc>
                <a:spcPct val="95000"/>
              </a:lnSpc>
              <a:spcBef>
                <a:spcPct val="35000"/>
              </a:spcBef>
            </a:pPr>
            <a:r>
              <a:rPr lang="en-US" altLang="en-US"/>
              <a:t>Ambulances often have more than one.</a:t>
            </a:r>
          </a:p>
        </p:txBody>
      </p:sp>
      <p:sp>
        <p:nvSpPr>
          <p:cNvPr id="114691" name="TextBox 1"/>
          <p:cNvSpPr txBox="1">
            <a:spLocks noChangeArrowheads="1"/>
          </p:cNvSpPr>
          <p:nvPr/>
        </p:nvSpPr>
        <p:spPr bwMode="auto">
          <a:xfrm>
            <a:off x="2438400" y="5562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endParaRPr lang="en-US" altLang="en-US" sz="2400">
              <a:solidFill>
                <a:schemeClr val="tx1"/>
              </a:solidFill>
              <a:latin typeface="Times New Roman" charset="0"/>
            </a:endParaRPr>
          </a:p>
        </p:txBody>
      </p:sp>
      <p:pic>
        <p:nvPicPr>
          <p:cNvPr id="114692" name="Picture 6" descr="\\172.16.33.26\Art\OUTPUT\JB LEARNING\EMT_11E_ITK_PPT WORK\JPEG\Ch04\9781284080179_CH04_FIG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1624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Rectangle 1"/>
          <p:cNvSpPr>
            <a:spLocks noChangeArrowheads="1"/>
          </p:cNvSpPr>
          <p:nvPr/>
        </p:nvSpPr>
        <p:spPr bwMode="auto">
          <a:xfrm>
            <a:off x="1701800" y="484505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 Courtesy of MIEMSS.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defRPr/>
            </a:pPr>
            <a:r>
              <a:rPr lang="en-US" dirty="0" smtClean="0">
                <a:cs typeface="+mj-cs"/>
              </a:rPr>
              <a:t>Mobile and Portable Radios </a:t>
            </a:r>
            <a:br>
              <a:rPr lang="en-US" dirty="0" smtClean="0">
                <a:cs typeface="+mj-cs"/>
              </a:rPr>
            </a:br>
            <a:r>
              <a:rPr lang="en-US" sz="2800" b="0" dirty="0" smtClean="0">
                <a:cs typeface="+mj-cs"/>
              </a:rPr>
              <a:t>(2 of 2)</a:t>
            </a:r>
          </a:p>
        </p:txBody>
      </p:sp>
      <p:sp>
        <p:nvSpPr>
          <p:cNvPr id="116738" name="Content Placeholder 2"/>
          <p:cNvSpPr>
            <a:spLocks noGrp="1"/>
          </p:cNvSpPr>
          <p:nvPr>
            <p:ph type="body" idx="1"/>
          </p:nvPr>
        </p:nvSpPr>
        <p:spPr/>
        <p:txBody>
          <a:bodyPr rIns="228600"/>
          <a:lstStyle/>
          <a:p>
            <a:pPr>
              <a:spcBef>
                <a:spcPct val="35000"/>
              </a:spcBef>
            </a:pPr>
            <a:r>
              <a:rPr lang="en-US" altLang="en-US"/>
              <a:t>Portable radios: hand-held devices</a:t>
            </a:r>
          </a:p>
          <a:p>
            <a:pPr>
              <a:spcBef>
                <a:spcPct val="35000"/>
              </a:spcBef>
            </a:pPr>
            <a:r>
              <a:rPr lang="en-US" altLang="en-US"/>
              <a:t>Essential at the scene of an MCI</a:t>
            </a:r>
          </a:p>
          <a:p>
            <a:pPr>
              <a:spcBef>
                <a:spcPct val="35000"/>
              </a:spcBef>
            </a:pPr>
            <a:r>
              <a:rPr lang="en-US" altLang="en-US"/>
              <a:t>Helpful when away from the ambulance to communicate with:</a:t>
            </a:r>
          </a:p>
          <a:p>
            <a:pPr lvl="1">
              <a:spcBef>
                <a:spcPct val="35000"/>
              </a:spcBef>
            </a:pPr>
            <a:r>
              <a:rPr lang="en-US" altLang="en-US"/>
              <a:t>Dispatch</a:t>
            </a:r>
          </a:p>
          <a:p>
            <a:pPr lvl="1">
              <a:spcBef>
                <a:spcPct val="35000"/>
              </a:spcBef>
            </a:pPr>
            <a:r>
              <a:rPr lang="en-US" altLang="en-US"/>
              <a:t>Another unit</a:t>
            </a:r>
          </a:p>
          <a:p>
            <a:pPr lvl="1">
              <a:spcBef>
                <a:spcPct val="35000"/>
              </a:spcBef>
            </a:pPr>
            <a:r>
              <a:rPr lang="en-US" altLang="en-US"/>
              <a:t>Medical control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lnSpc>
                <a:spcPct val="85000"/>
              </a:lnSpc>
              <a:defRPr/>
            </a:pPr>
            <a:r>
              <a:rPr lang="en-US" dirty="0" smtClean="0">
                <a:cs typeface="+mj-cs"/>
              </a:rPr>
              <a:t>Repeater-Based Systems </a:t>
            </a:r>
            <a:r>
              <a:rPr lang="en-US" sz="2800" b="0" dirty="0" smtClean="0">
                <a:cs typeface="+mj-cs"/>
              </a:rPr>
              <a:t>(1 of 2)</a:t>
            </a:r>
          </a:p>
        </p:txBody>
      </p:sp>
      <p:sp>
        <p:nvSpPr>
          <p:cNvPr id="118786" name="Content Placeholder 2"/>
          <p:cNvSpPr>
            <a:spLocks noGrp="1"/>
          </p:cNvSpPr>
          <p:nvPr>
            <p:ph type="body" idx="1"/>
          </p:nvPr>
        </p:nvSpPr>
        <p:spPr/>
        <p:txBody>
          <a:bodyPr rIns="228600"/>
          <a:lstStyle/>
          <a:p>
            <a:pPr eaLnBrk="1" hangingPunct="1">
              <a:spcBef>
                <a:spcPct val="35000"/>
              </a:spcBef>
            </a:pPr>
            <a:r>
              <a:rPr lang="en-US" altLang="en-US"/>
              <a:t>Repeater: a special base station radio</a:t>
            </a:r>
          </a:p>
          <a:p>
            <a:pPr lvl="1" eaLnBrk="1" hangingPunct="1">
              <a:spcBef>
                <a:spcPct val="35000"/>
              </a:spcBef>
            </a:pPr>
            <a:r>
              <a:rPr lang="en-US" altLang="en-US"/>
              <a:t>Receives messages and signals on one frequency</a:t>
            </a:r>
          </a:p>
          <a:p>
            <a:pPr lvl="1" eaLnBrk="1" hangingPunct="1">
              <a:spcBef>
                <a:spcPct val="35000"/>
              </a:spcBef>
            </a:pPr>
            <a:r>
              <a:rPr lang="en-US" altLang="en-US"/>
              <a:t>Automatically retransmits them on a second frequency</a:t>
            </a:r>
          </a:p>
          <a:p>
            <a:pPr lvl="1" eaLnBrk="1" hangingPunct="1">
              <a:spcBef>
                <a:spcPct val="35000"/>
              </a:spcBef>
            </a:pPr>
            <a:r>
              <a:rPr lang="en-US" altLang="en-US"/>
              <a:t>Allows two mobile or portable units that cannot reach each other directly to communicate using its greater power and antenna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nSpc>
                <a:spcPct val="85000"/>
              </a:lnSpc>
              <a:defRPr/>
            </a:pPr>
            <a:r>
              <a:rPr lang="en-US" dirty="0" smtClean="0">
                <a:cs typeface="+mj-cs"/>
              </a:rPr>
              <a:t>Repeater-Based Systems </a:t>
            </a:r>
            <a:r>
              <a:rPr lang="en-US" sz="2800" b="0" dirty="0" smtClean="0">
                <a:cs typeface="+mj-cs"/>
              </a:rPr>
              <a:t>(2 of 2)</a:t>
            </a:r>
          </a:p>
        </p:txBody>
      </p:sp>
      <p:sp>
        <p:nvSpPr>
          <p:cNvPr id="120834" name="Content Placeholder 1"/>
          <p:cNvSpPr>
            <a:spLocks noGrp="1"/>
          </p:cNvSpPr>
          <p:nvPr>
            <p:ph idx="1"/>
          </p:nvPr>
        </p:nvSpPr>
        <p:spPr/>
        <p:txBody>
          <a:bodyPr/>
          <a:lstStyle/>
          <a:p>
            <a:pPr marL="0" indent="0">
              <a:buFontTx/>
              <a:buNone/>
            </a:pPr>
            <a:endParaRPr lang="en-US" altLang="en-US"/>
          </a:p>
          <a:p>
            <a:pPr marL="0" indent="0">
              <a:buFontTx/>
              <a:buNone/>
            </a:pPr>
            <a:endParaRPr lang="en-IN" altLang="en-US"/>
          </a:p>
        </p:txBody>
      </p:sp>
      <p:pic>
        <p:nvPicPr>
          <p:cNvPr id="120835" name="Picture 4" descr="\\172.16.33.26\Art\OUTPUT\JB LEARNING\EMT_11E_ITK_PPT WORK\JPEG\Ch04\9781284080179_CH04_FI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47850"/>
            <a:ext cx="7553325"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1"/>
          <p:cNvSpPr>
            <a:spLocks noChangeArrowheads="1"/>
          </p:cNvSpPr>
          <p:nvPr/>
        </p:nvSpPr>
        <p:spPr bwMode="auto">
          <a:xfrm>
            <a:off x="6605588" y="5053013"/>
            <a:ext cx="18018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lnSpc>
                <a:spcPct val="85000"/>
              </a:lnSpc>
              <a:defRPr/>
            </a:pPr>
            <a:r>
              <a:rPr lang="en-US" dirty="0" smtClean="0">
                <a:cs typeface="+mj-cs"/>
              </a:rPr>
              <a:t>Digital Equipment</a:t>
            </a:r>
          </a:p>
        </p:txBody>
      </p:sp>
      <p:sp>
        <p:nvSpPr>
          <p:cNvPr id="122882" name="Content Placeholder 2"/>
          <p:cNvSpPr>
            <a:spLocks noGrp="1"/>
          </p:cNvSpPr>
          <p:nvPr>
            <p:ph type="body" idx="1"/>
          </p:nvPr>
        </p:nvSpPr>
        <p:spPr/>
        <p:txBody>
          <a:bodyPr rIns="228600"/>
          <a:lstStyle/>
          <a:p>
            <a:pPr eaLnBrk="1" hangingPunct="1">
              <a:spcBef>
                <a:spcPct val="35000"/>
              </a:spcBef>
            </a:pPr>
            <a:r>
              <a:rPr lang="en-US" altLang="en-US"/>
              <a:t>Digital signals are a part of EMS communications. </a:t>
            </a:r>
          </a:p>
          <a:p>
            <a:pPr eaLnBrk="1" hangingPunct="1">
              <a:spcBef>
                <a:spcPct val="35000"/>
              </a:spcBef>
            </a:pPr>
            <a:r>
              <a:rPr lang="en-US" altLang="en-US"/>
              <a:t>Telemetry allows electronic signals to be converted into coded, audible signals. </a:t>
            </a:r>
          </a:p>
          <a:p>
            <a:pPr lvl="1" eaLnBrk="1" hangingPunct="1">
              <a:spcBef>
                <a:spcPct val="35000"/>
              </a:spcBef>
            </a:pPr>
            <a:r>
              <a:rPr lang="en-US" altLang="en-US"/>
              <a:t>Signals can be transmitted by radio or telephone to a receiver with a decoder at the hospital. </a:t>
            </a:r>
          </a:p>
          <a:p>
            <a:pPr lvl="1" eaLnBrk="1" hangingPunct="1">
              <a:spcBef>
                <a:spcPct val="35000"/>
              </a:spcBef>
            </a:pPr>
            <a:r>
              <a:rPr lang="en-US" altLang="en-US"/>
              <a:t>Data from cardiac monitors can be transmitted via Bluetooth-enabled mobile devices.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defRPr/>
            </a:pPr>
            <a:r>
              <a:rPr lang="en-US" dirty="0" smtClean="0">
                <a:cs typeface="+mj-cs"/>
              </a:rPr>
              <a:t>Therapeutic Communication </a:t>
            </a:r>
            <a:br>
              <a:rPr lang="en-US" dirty="0" smtClean="0">
                <a:cs typeface="+mj-cs"/>
              </a:rPr>
            </a:br>
            <a:r>
              <a:rPr lang="en-US" sz="2800" b="0" dirty="0" smtClean="0">
                <a:cs typeface="+mj-cs"/>
              </a:rPr>
              <a:t>(2 of 4)</a:t>
            </a:r>
          </a:p>
        </p:txBody>
      </p:sp>
      <p:sp>
        <p:nvSpPr>
          <p:cNvPr id="14338" name="Content Placeholder 2"/>
          <p:cNvSpPr>
            <a:spLocks noGrp="1"/>
          </p:cNvSpPr>
          <p:nvPr>
            <p:ph type="body" idx="1"/>
          </p:nvPr>
        </p:nvSpPr>
        <p:spPr/>
        <p:txBody>
          <a:bodyPr rIns="228600"/>
          <a:lstStyle/>
          <a:p>
            <a:pPr>
              <a:spcBef>
                <a:spcPct val="35000"/>
              </a:spcBef>
            </a:pPr>
            <a:r>
              <a:rPr lang="en-US" altLang="en-US"/>
              <a:t>Shannon-Weaver communication model</a:t>
            </a:r>
          </a:p>
          <a:p>
            <a:pPr lvl="1">
              <a:spcBef>
                <a:spcPct val="35000"/>
              </a:spcBef>
            </a:pPr>
            <a:r>
              <a:rPr lang="en-US" altLang="en-US"/>
              <a:t>Sender takes a thought</a:t>
            </a:r>
          </a:p>
          <a:p>
            <a:pPr lvl="1">
              <a:spcBef>
                <a:spcPct val="35000"/>
              </a:spcBef>
            </a:pPr>
            <a:r>
              <a:rPr lang="en-US" altLang="en-US"/>
              <a:t>Encodes it into a message</a:t>
            </a:r>
          </a:p>
          <a:p>
            <a:pPr lvl="1">
              <a:spcBef>
                <a:spcPct val="35000"/>
              </a:spcBef>
            </a:pPr>
            <a:r>
              <a:rPr lang="en-US" altLang="en-US"/>
              <a:t>Sends the message to the receiver</a:t>
            </a:r>
          </a:p>
          <a:p>
            <a:pPr lvl="1">
              <a:spcBef>
                <a:spcPct val="35000"/>
              </a:spcBef>
            </a:pPr>
            <a:r>
              <a:rPr lang="en-US" altLang="en-US"/>
              <a:t>Receiver decodes the message</a:t>
            </a:r>
          </a:p>
          <a:p>
            <a:pPr lvl="1">
              <a:spcBef>
                <a:spcPct val="35000"/>
              </a:spcBef>
            </a:pPr>
            <a:r>
              <a:rPr lang="en-US" altLang="en-US"/>
              <a:t>Sends feedback to the sender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lnSpc>
                <a:spcPct val="85000"/>
              </a:lnSpc>
              <a:defRPr/>
            </a:pPr>
            <a:r>
              <a:rPr lang="en-US" dirty="0" smtClean="0">
                <a:cs typeface="+mj-cs"/>
              </a:rPr>
              <a:t>Cellular/Satellite Telephones</a:t>
            </a:r>
          </a:p>
        </p:txBody>
      </p:sp>
      <p:sp>
        <p:nvSpPr>
          <p:cNvPr id="124930" name="Content Placeholder 2"/>
          <p:cNvSpPr>
            <a:spLocks noGrp="1"/>
          </p:cNvSpPr>
          <p:nvPr>
            <p:ph type="body" idx="1"/>
          </p:nvPr>
        </p:nvSpPr>
        <p:spPr/>
        <p:txBody>
          <a:bodyPr rIns="228600"/>
          <a:lstStyle/>
          <a:p>
            <a:pPr eaLnBrk="1" hangingPunct="1">
              <a:spcBef>
                <a:spcPct val="35000"/>
              </a:spcBef>
            </a:pPr>
            <a:r>
              <a:rPr lang="en-US" altLang="en-US"/>
              <a:t>EMTs often communicate with receiving facilities by cellular telephone.</a:t>
            </a:r>
          </a:p>
          <a:p>
            <a:pPr lvl="1" eaLnBrk="1" hangingPunct="1">
              <a:spcBef>
                <a:spcPct val="35000"/>
              </a:spcBef>
            </a:pPr>
            <a:r>
              <a:rPr lang="en-US" altLang="en-US"/>
              <a:t>Devices are simply low-power portable radios.</a:t>
            </a:r>
          </a:p>
          <a:p>
            <a:pPr eaLnBrk="1" hangingPunct="1">
              <a:spcBef>
                <a:spcPct val="35000"/>
              </a:spcBef>
            </a:pPr>
            <a:r>
              <a:rPr lang="en-US" altLang="en-US"/>
              <a:t>Satellite phones (satphones) are another option.</a:t>
            </a:r>
          </a:p>
          <a:p>
            <a:pPr lvl="1" eaLnBrk="1" hangingPunct="1">
              <a:spcBef>
                <a:spcPct val="35000"/>
              </a:spcBef>
            </a:pPr>
            <a:r>
              <a:rPr lang="en-US" altLang="en-US"/>
              <a:t>Can be easily overheard on scanners</a:t>
            </a:r>
            <a:endParaRPr lang="en-US" altLang="en-US" sz="20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lnSpc>
                <a:spcPct val="85000"/>
              </a:lnSpc>
              <a:defRPr/>
            </a:pPr>
            <a:r>
              <a:rPr lang="en-US" dirty="0" smtClean="0">
                <a:cs typeface="+mj-cs"/>
              </a:rPr>
              <a:t>Other Communications Equipment </a:t>
            </a:r>
            <a:r>
              <a:rPr lang="en-US" sz="2800" b="0" dirty="0" smtClean="0">
                <a:cs typeface="+mj-cs"/>
              </a:rPr>
              <a:t>(1 of 2)</a:t>
            </a:r>
          </a:p>
        </p:txBody>
      </p:sp>
      <p:sp>
        <p:nvSpPr>
          <p:cNvPr id="126978" name="Content Placeholder 2"/>
          <p:cNvSpPr>
            <a:spLocks noGrp="1"/>
          </p:cNvSpPr>
          <p:nvPr>
            <p:ph type="body" idx="1"/>
          </p:nvPr>
        </p:nvSpPr>
        <p:spPr/>
        <p:txBody>
          <a:bodyPr rIns="228600"/>
          <a:lstStyle/>
          <a:p>
            <a:pPr eaLnBrk="1" hangingPunct="1">
              <a:spcBef>
                <a:spcPct val="35000"/>
              </a:spcBef>
            </a:pPr>
            <a:r>
              <a:rPr lang="en-US" altLang="en-US"/>
              <a:t>Ambulances usually have an external public address system.</a:t>
            </a:r>
          </a:p>
          <a:p>
            <a:pPr eaLnBrk="1" hangingPunct="1">
              <a:spcBef>
                <a:spcPct val="35000"/>
              </a:spcBef>
            </a:pPr>
            <a:r>
              <a:rPr lang="en-US" altLang="en-US"/>
              <a:t>EMS systems may use a variety of two-way radio hardware.</a:t>
            </a:r>
          </a:p>
          <a:p>
            <a:pPr lvl="1" eaLnBrk="1" hangingPunct="1">
              <a:spcBef>
                <a:spcPct val="35000"/>
              </a:spcBef>
            </a:pPr>
            <a:r>
              <a:rPr lang="en-US" altLang="en-US"/>
              <a:t>Simplex is push to talk, release to listen.</a:t>
            </a:r>
          </a:p>
          <a:p>
            <a:pPr lvl="1" eaLnBrk="1" hangingPunct="1">
              <a:spcBef>
                <a:spcPct val="35000"/>
              </a:spcBef>
            </a:pPr>
            <a:r>
              <a:rPr lang="en-US" altLang="en-US"/>
              <a:t>Duplex is simultaneous talk–listen. </a:t>
            </a:r>
          </a:p>
          <a:p>
            <a:pPr lvl="1" eaLnBrk="1" hangingPunct="1">
              <a:spcBef>
                <a:spcPct val="35000"/>
              </a:spcBef>
            </a:pPr>
            <a:r>
              <a:rPr lang="en-US" altLang="en-US"/>
              <a:t>Multiplex utilizes two or more frequencies </a:t>
            </a:r>
          </a:p>
          <a:p>
            <a:pPr eaLnBrk="1" hangingPunct="1">
              <a:spcBef>
                <a:spcPct val="35000"/>
              </a:spcBef>
            </a:pPr>
            <a:r>
              <a:rPr lang="en-US" altLang="en-US"/>
              <a:t>MED channels are reserved for EMS use.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nSpc>
                <a:spcPct val="85000"/>
              </a:lnSpc>
              <a:defRPr/>
            </a:pPr>
            <a:r>
              <a:rPr lang="en-US" dirty="0" smtClean="0">
                <a:cs typeface="+mj-cs"/>
              </a:rPr>
              <a:t>Other Communications Equipment </a:t>
            </a:r>
            <a:r>
              <a:rPr lang="en-US" sz="2800" b="0" dirty="0" smtClean="0">
                <a:cs typeface="+mj-cs"/>
              </a:rPr>
              <a:t>(2 of 2)</a:t>
            </a:r>
          </a:p>
        </p:txBody>
      </p:sp>
      <p:sp>
        <p:nvSpPr>
          <p:cNvPr id="129026" name="Content Placeholder 2"/>
          <p:cNvSpPr>
            <a:spLocks noGrp="1"/>
          </p:cNvSpPr>
          <p:nvPr>
            <p:ph type="body" idx="1"/>
          </p:nvPr>
        </p:nvSpPr>
        <p:spPr/>
        <p:txBody>
          <a:bodyPr rIns="228600"/>
          <a:lstStyle/>
          <a:p>
            <a:pPr>
              <a:spcBef>
                <a:spcPct val="35000"/>
              </a:spcBef>
            </a:pPr>
            <a:r>
              <a:rPr lang="en-US" altLang="en-US"/>
              <a:t>Trunking systems use the latest technology to allow greater traffic.</a:t>
            </a:r>
          </a:p>
          <a:p>
            <a:pPr>
              <a:spcBef>
                <a:spcPct val="35000"/>
              </a:spcBef>
            </a:pPr>
            <a:r>
              <a:rPr lang="en-US" altLang="en-US"/>
              <a:t>An interoperable communications system allows all of the agencies involved to share valuable information in real time. </a:t>
            </a:r>
          </a:p>
          <a:p>
            <a:pPr>
              <a:spcBef>
                <a:spcPct val="35000"/>
              </a:spcBef>
            </a:pPr>
            <a:r>
              <a:rPr lang="en-US" altLang="en-US"/>
              <a:t>Mobile data terminals inside ambulance:</a:t>
            </a:r>
          </a:p>
          <a:p>
            <a:pPr lvl="1">
              <a:spcBef>
                <a:spcPct val="35000"/>
              </a:spcBef>
            </a:pPr>
            <a:r>
              <a:rPr lang="en-US" altLang="en-US"/>
              <a:t>Receive data directly from dispatch center</a:t>
            </a:r>
          </a:p>
          <a:p>
            <a:pPr lvl="1">
              <a:spcBef>
                <a:spcPct val="35000"/>
              </a:spcBef>
            </a:pPr>
            <a:r>
              <a:rPr lang="en-US" altLang="en-US"/>
              <a:t>Allow for expanded communication capabilities (eg, maps)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lnSpc>
                <a:spcPct val="85000"/>
              </a:lnSpc>
              <a:defRPr/>
            </a:pPr>
            <a:r>
              <a:rPr lang="en-US" dirty="0" smtClean="0">
                <a:cs typeface="+mj-cs"/>
              </a:rPr>
              <a:t>Radio Communications</a:t>
            </a:r>
          </a:p>
        </p:txBody>
      </p:sp>
      <p:sp>
        <p:nvSpPr>
          <p:cNvPr id="131074" name="Content Placeholder 2"/>
          <p:cNvSpPr>
            <a:spLocks noGrp="1"/>
          </p:cNvSpPr>
          <p:nvPr>
            <p:ph type="body" idx="1"/>
          </p:nvPr>
        </p:nvSpPr>
        <p:spPr/>
        <p:txBody>
          <a:bodyPr rIns="228600"/>
          <a:lstStyle/>
          <a:p>
            <a:pPr eaLnBrk="1" hangingPunct="1">
              <a:spcBef>
                <a:spcPct val="35000"/>
              </a:spcBef>
            </a:pPr>
            <a:r>
              <a:rPr lang="en-US" altLang="en-US"/>
              <a:t>The Federal Communications Commission (FCC) regulates all radio operations in the United States </a:t>
            </a:r>
          </a:p>
          <a:p>
            <a:pPr lvl="1" eaLnBrk="1" hangingPunct="1">
              <a:spcBef>
                <a:spcPct val="35000"/>
              </a:spcBef>
            </a:pPr>
            <a:r>
              <a:rPr lang="en-US" altLang="en-US"/>
              <a:t>Allocates specific radio frequencies </a:t>
            </a:r>
          </a:p>
          <a:p>
            <a:pPr lvl="1" eaLnBrk="1" hangingPunct="1">
              <a:spcBef>
                <a:spcPct val="35000"/>
              </a:spcBef>
            </a:pPr>
            <a:r>
              <a:rPr lang="en-US" altLang="en-US"/>
              <a:t>Licenses call signs </a:t>
            </a:r>
          </a:p>
          <a:p>
            <a:pPr lvl="1" eaLnBrk="1" hangingPunct="1">
              <a:spcBef>
                <a:spcPct val="35000"/>
              </a:spcBef>
            </a:pPr>
            <a:r>
              <a:rPr lang="en-US" altLang="en-US"/>
              <a:t>Establishes licensing standards and operating specifications </a:t>
            </a:r>
          </a:p>
          <a:p>
            <a:pPr lvl="1" eaLnBrk="1" hangingPunct="1">
              <a:spcBef>
                <a:spcPct val="35000"/>
              </a:spcBef>
            </a:pPr>
            <a:r>
              <a:rPr lang="en-US" altLang="en-US"/>
              <a:t>Establishes limitations for transmitter output</a:t>
            </a:r>
          </a:p>
          <a:p>
            <a:pPr lvl="1" eaLnBrk="1" hangingPunct="1">
              <a:spcBef>
                <a:spcPct val="35000"/>
              </a:spcBef>
            </a:pPr>
            <a:r>
              <a:rPr lang="en-US" altLang="en-US"/>
              <a:t>Monitors radio operations </a:t>
            </a:r>
            <a:endParaRPr lang="en-US" altLang="en-US" sz="20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lnSpc>
                <a:spcPct val="85000"/>
              </a:lnSpc>
              <a:defRPr/>
            </a:pPr>
            <a:r>
              <a:rPr lang="en-US" dirty="0" smtClean="0">
                <a:cs typeface="+mj-cs"/>
              </a:rPr>
              <a:t>Responding to the Scene </a:t>
            </a:r>
            <a:r>
              <a:rPr lang="en-US" sz="2800" b="0" dirty="0" smtClean="0">
                <a:cs typeface="+mj-cs"/>
              </a:rPr>
              <a:t>(1 of 3)</a:t>
            </a:r>
          </a:p>
        </p:txBody>
      </p:sp>
      <p:sp>
        <p:nvSpPr>
          <p:cNvPr id="133122" name="Content Placeholder 2"/>
          <p:cNvSpPr>
            <a:spLocks noGrp="1"/>
          </p:cNvSpPr>
          <p:nvPr>
            <p:ph type="body" idx="1"/>
          </p:nvPr>
        </p:nvSpPr>
        <p:spPr>
          <a:xfrm>
            <a:off x="685800" y="1447800"/>
            <a:ext cx="4724400" cy="4800600"/>
          </a:xfrm>
        </p:spPr>
        <p:txBody>
          <a:bodyPr rIns="228600"/>
          <a:lstStyle/>
          <a:p>
            <a:pPr eaLnBrk="1" hangingPunct="1">
              <a:spcBef>
                <a:spcPct val="35000"/>
              </a:spcBef>
            </a:pPr>
            <a:r>
              <a:rPr lang="en-US" altLang="en-US"/>
              <a:t>The dispatcher:</a:t>
            </a:r>
          </a:p>
          <a:p>
            <a:pPr lvl="1" eaLnBrk="1" hangingPunct="1">
              <a:spcBef>
                <a:spcPct val="35000"/>
              </a:spcBef>
            </a:pPr>
            <a:r>
              <a:rPr lang="en-US" altLang="en-US"/>
              <a:t>Receives and determines the relative importance of the 911 call</a:t>
            </a:r>
          </a:p>
          <a:p>
            <a:pPr lvl="1" eaLnBrk="1" hangingPunct="1">
              <a:spcBef>
                <a:spcPct val="35000"/>
              </a:spcBef>
            </a:pPr>
            <a:r>
              <a:rPr lang="en-US" altLang="en-US"/>
              <a:t>Assigns appropriate EMS response unit(s)</a:t>
            </a:r>
          </a:p>
        </p:txBody>
      </p:sp>
      <p:sp>
        <p:nvSpPr>
          <p:cNvPr id="133123" name="TextBox 1"/>
          <p:cNvSpPr txBox="1">
            <a:spLocks noChangeArrowheads="1"/>
          </p:cNvSpPr>
          <p:nvPr/>
        </p:nvSpPr>
        <p:spPr bwMode="auto">
          <a:xfrm>
            <a:off x="6019800" y="28194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eaLnBrk="1" hangingPunct="1">
              <a:spcBef>
                <a:spcPct val="0"/>
              </a:spcBef>
              <a:buClrTx/>
              <a:buFontTx/>
              <a:buNone/>
            </a:pPr>
            <a:endParaRPr lang="en-US" altLang="en-US" sz="2400">
              <a:solidFill>
                <a:schemeClr val="tx1"/>
              </a:solidFill>
              <a:latin typeface="Times New Roman" charset="0"/>
            </a:endParaRPr>
          </a:p>
        </p:txBody>
      </p:sp>
      <p:pic>
        <p:nvPicPr>
          <p:cNvPr id="133124" name="Picture 5" descr="\\172.16.33.26\Art\OUTPUT\JB LEARNING\EMT_11E_ITK_PPT WORK\JPEG\Ch04\9781284080179_CH04_FIG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75" y="1522413"/>
            <a:ext cx="318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Rectangle 1"/>
          <p:cNvSpPr>
            <a:spLocks noChangeArrowheads="1"/>
          </p:cNvSpPr>
          <p:nvPr/>
        </p:nvSpPr>
        <p:spPr bwMode="auto">
          <a:xfrm>
            <a:off x="5832475" y="4062413"/>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 Courtesy of MIEMSS.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lnSpc>
                <a:spcPct val="85000"/>
              </a:lnSpc>
              <a:defRPr/>
            </a:pPr>
            <a:r>
              <a:rPr lang="en-US" dirty="0" smtClean="0">
                <a:cs typeface="+mj-cs"/>
              </a:rPr>
              <a:t>Responding to the Scene </a:t>
            </a:r>
            <a:r>
              <a:rPr lang="en-US" sz="2800" b="0" dirty="0" smtClean="0">
                <a:cs typeface="+mj-cs"/>
              </a:rPr>
              <a:t>(2 of 3)</a:t>
            </a:r>
          </a:p>
        </p:txBody>
      </p:sp>
      <p:sp>
        <p:nvSpPr>
          <p:cNvPr id="135170" name="Content Placeholder 2"/>
          <p:cNvSpPr>
            <a:spLocks noGrp="1"/>
          </p:cNvSpPr>
          <p:nvPr>
            <p:ph idx="1"/>
          </p:nvPr>
        </p:nvSpPr>
        <p:spPr/>
        <p:txBody>
          <a:bodyPr rIns="228600"/>
          <a:lstStyle/>
          <a:p>
            <a:pPr eaLnBrk="1" hangingPunct="1">
              <a:spcBef>
                <a:spcPct val="35000"/>
              </a:spcBef>
            </a:pPr>
            <a:r>
              <a:rPr lang="en-US" altLang="en-US"/>
              <a:t>The dispatcher: (cont’d)</a:t>
            </a:r>
          </a:p>
          <a:p>
            <a:pPr lvl="1"/>
            <a:r>
              <a:rPr lang="en-US" altLang="en-US"/>
              <a:t>Selects, dispatches, and directs the appropriate EMS response unit(s)</a:t>
            </a:r>
          </a:p>
          <a:p>
            <a:pPr lvl="1"/>
            <a:r>
              <a:rPr lang="en-US" altLang="en-US"/>
              <a:t>Coordinates with other public safety services</a:t>
            </a:r>
          </a:p>
          <a:p>
            <a:pPr lvl="1"/>
            <a:r>
              <a:rPr lang="en-US" altLang="en-US"/>
              <a:t>Provides emergency medical instructions to the telephone caller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lnSpc>
                <a:spcPct val="85000"/>
              </a:lnSpc>
              <a:defRPr/>
            </a:pPr>
            <a:r>
              <a:rPr lang="en-US" dirty="0"/>
              <a:t>Responding to the Scene </a:t>
            </a:r>
            <a:r>
              <a:rPr lang="en-US" sz="2800" b="0" dirty="0" smtClean="0"/>
              <a:t>(3 </a:t>
            </a:r>
            <a:r>
              <a:rPr lang="en-US" sz="2800" b="0" dirty="0"/>
              <a:t>of </a:t>
            </a:r>
            <a:r>
              <a:rPr lang="en-US" sz="2800" b="0" dirty="0" smtClean="0"/>
              <a:t>3)</a:t>
            </a:r>
            <a:endParaRPr lang="en-US" sz="2800" b="0" dirty="0" smtClean="0">
              <a:cs typeface="+mj-cs"/>
            </a:endParaRPr>
          </a:p>
        </p:txBody>
      </p:sp>
      <p:sp>
        <p:nvSpPr>
          <p:cNvPr id="137218" name="Content Placeholder 2"/>
          <p:cNvSpPr>
            <a:spLocks noGrp="1"/>
          </p:cNvSpPr>
          <p:nvPr>
            <p:ph type="body" idx="1"/>
          </p:nvPr>
        </p:nvSpPr>
        <p:spPr>
          <a:xfrm>
            <a:off x="4572000" y="1447800"/>
            <a:ext cx="3886200" cy="4800600"/>
          </a:xfrm>
        </p:spPr>
        <p:txBody>
          <a:bodyPr rIns="228600"/>
          <a:lstStyle/>
          <a:p>
            <a:pPr eaLnBrk="1" hangingPunct="1">
              <a:spcBef>
                <a:spcPct val="35000"/>
              </a:spcBef>
            </a:pPr>
            <a:r>
              <a:rPr lang="en-US" altLang="en-US"/>
              <a:t>EMTs should report to dispatcher any problems during the response.</a:t>
            </a:r>
          </a:p>
          <a:p>
            <a:pPr eaLnBrk="1" hangingPunct="1">
              <a:spcBef>
                <a:spcPct val="35000"/>
              </a:spcBef>
            </a:pPr>
            <a:r>
              <a:rPr lang="en-US" altLang="en-US"/>
              <a:t>EMTs should inform the dispatcher upon arrival at the scene. </a:t>
            </a:r>
          </a:p>
        </p:txBody>
      </p:sp>
      <p:pic>
        <p:nvPicPr>
          <p:cNvPr id="137219" name="Picture 5" descr="\\172.16.33.26\Art\OUTPUT\JB LEARNING\EMT_11E_ITK_PPT WORK\JPEG\Ch04\9781284080179_CH04_FI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40005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Rectangle 1"/>
          <p:cNvSpPr>
            <a:spLocks noChangeArrowheads="1"/>
          </p:cNvSpPr>
          <p:nvPr/>
        </p:nvSpPr>
        <p:spPr bwMode="auto">
          <a:xfrm>
            <a:off x="1689100" y="558165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 Courtesy of MIEMSS.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altLang="en-US"/>
              <a:t>Communicating With Medical Control and Hospitals </a:t>
            </a:r>
          </a:p>
        </p:txBody>
      </p:sp>
      <p:sp>
        <p:nvSpPr>
          <p:cNvPr id="139266" name="Content Placeholder 2"/>
          <p:cNvSpPr>
            <a:spLocks noGrp="1"/>
          </p:cNvSpPr>
          <p:nvPr>
            <p:ph idx="1"/>
          </p:nvPr>
        </p:nvSpPr>
        <p:spPr/>
        <p:txBody>
          <a:bodyPr/>
          <a:lstStyle/>
          <a:p>
            <a:r>
              <a:rPr lang="en-US" altLang="en-US"/>
              <a:t>Consulting with medical control serves several purposes: </a:t>
            </a:r>
          </a:p>
          <a:p>
            <a:pPr lvl="1"/>
            <a:r>
              <a:rPr lang="en-US" altLang="en-US"/>
              <a:t>Notifies the hospital of an incoming patient </a:t>
            </a:r>
          </a:p>
          <a:p>
            <a:pPr lvl="1"/>
            <a:r>
              <a:rPr lang="en-US" altLang="en-US"/>
              <a:t>Provides an opportunity to request advice or orders from medical control </a:t>
            </a:r>
          </a:p>
          <a:p>
            <a:pPr lvl="1"/>
            <a:r>
              <a:rPr lang="en-US" altLang="en-US"/>
              <a:t>Advises the hospital of special situations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altLang="en-US"/>
              <a:t>Giving a Patient Report </a:t>
            </a:r>
            <a:r>
              <a:rPr lang="en-US" altLang="en-US" sz="2800"/>
              <a:t>(1 of 2)</a:t>
            </a:r>
            <a:r>
              <a:rPr lang="en-US" altLang="en-US" sz="2400"/>
              <a:t> </a:t>
            </a:r>
          </a:p>
        </p:txBody>
      </p:sp>
      <p:sp>
        <p:nvSpPr>
          <p:cNvPr id="141314" name="Content Placeholder 2"/>
          <p:cNvSpPr>
            <a:spLocks noGrp="1"/>
          </p:cNvSpPr>
          <p:nvPr>
            <p:ph idx="1"/>
          </p:nvPr>
        </p:nvSpPr>
        <p:spPr/>
        <p:txBody>
          <a:bodyPr/>
          <a:lstStyle/>
          <a:p>
            <a:r>
              <a:rPr lang="en-US" altLang="en-US"/>
              <a:t>Follow the established format and include: </a:t>
            </a:r>
          </a:p>
          <a:p>
            <a:pPr lvl="1"/>
            <a:r>
              <a:rPr lang="en-US" altLang="en-US"/>
              <a:t>Your unit identification and level of services </a:t>
            </a:r>
          </a:p>
          <a:p>
            <a:pPr lvl="1"/>
            <a:r>
              <a:rPr lang="en-US" altLang="en-US"/>
              <a:t>The receiving hospital and your estimated time of arrival (ETA) </a:t>
            </a:r>
          </a:p>
          <a:p>
            <a:pPr lvl="1"/>
            <a:r>
              <a:rPr lang="en-US" altLang="en-US"/>
              <a:t>The patient’s age and gender </a:t>
            </a:r>
          </a:p>
          <a:p>
            <a:pPr lvl="1"/>
            <a:r>
              <a:rPr lang="en-US" altLang="en-US"/>
              <a:t>The patient’s chief complaint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altLang="en-US"/>
              <a:t>Giving a Patient Report </a:t>
            </a:r>
            <a:r>
              <a:rPr lang="en-US" altLang="en-US" sz="2800"/>
              <a:t>(2 of 2)</a:t>
            </a:r>
            <a:r>
              <a:rPr lang="en-US" altLang="en-US" sz="2400"/>
              <a:t> </a:t>
            </a:r>
          </a:p>
        </p:txBody>
      </p:sp>
      <p:sp>
        <p:nvSpPr>
          <p:cNvPr id="143362" name="Content Placeholder 2"/>
          <p:cNvSpPr>
            <a:spLocks noGrp="1"/>
          </p:cNvSpPr>
          <p:nvPr>
            <p:ph idx="1"/>
          </p:nvPr>
        </p:nvSpPr>
        <p:spPr/>
        <p:txBody>
          <a:bodyPr/>
          <a:lstStyle/>
          <a:p>
            <a:r>
              <a:rPr lang="en-US" altLang="en-US"/>
              <a:t>Follow the established format and include: (cont’d) </a:t>
            </a:r>
          </a:p>
          <a:p>
            <a:pPr lvl="1"/>
            <a:r>
              <a:rPr lang="en-US" altLang="en-US"/>
              <a:t>A brief history of the patient's problem</a:t>
            </a:r>
          </a:p>
          <a:p>
            <a:pPr lvl="1"/>
            <a:r>
              <a:rPr lang="en-US" altLang="en-US"/>
              <a:t>A brief report of physical findings </a:t>
            </a:r>
          </a:p>
          <a:p>
            <a:pPr lvl="1"/>
            <a:r>
              <a:rPr lang="en-US" altLang="en-US"/>
              <a:t>A brief summary of care given and response</a:t>
            </a:r>
          </a:p>
          <a:p>
            <a:pPr lvl="1"/>
            <a:r>
              <a:rPr lang="en-US" altLang="en-US"/>
              <a:t>A brief description of patient’s response to treatment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defRPr/>
            </a:pPr>
            <a:r>
              <a:rPr lang="en-US" dirty="0" smtClean="0">
                <a:cs typeface="+mj-cs"/>
              </a:rPr>
              <a:t>Therapeutic Communication </a:t>
            </a:r>
            <a:br>
              <a:rPr lang="en-US" dirty="0" smtClean="0">
                <a:cs typeface="+mj-cs"/>
              </a:rPr>
            </a:br>
            <a:r>
              <a:rPr lang="en-US" sz="2800" b="0" dirty="0" smtClean="0">
                <a:cs typeface="+mj-cs"/>
              </a:rPr>
              <a:t>(3 of 4)</a:t>
            </a:r>
          </a:p>
        </p:txBody>
      </p:sp>
      <p:sp>
        <p:nvSpPr>
          <p:cNvPr id="16386" name="Content Placeholder 1"/>
          <p:cNvSpPr>
            <a:spLocks noGrp="1"/>
          </p:cNvSpPr>
          <p:nvPr>
            <p:ph idx="1"/>
          </p:nvPr>
        </p:nvSpPr>
        <p:spPr/>
        <p:txBody>
          <a:bodyPr/>
          <a:lstStyle/>
          <a:p>
            <a:pPr marL="0" indent="0">
              <a:buFontTx/>
              <a:buNone/>
            </a:pPr>
            <a:endParaRPr lang="en-US" altLang="en-US"/>
          </a:p>
          <a:p>
            <a:pPr marL="0" indent="0">
              <a:buFontTx/>
              <a:buNone/>
            </a:pPr>
            <a:endParaRPr lang="en-IN" altLang="en-US"/>
          </a:p>
        </p:txBody>
      </p:sp>
      <p:pic>
        <p:nvPicPr>
          <p:cNvPr id="16387" name="Picture 4" descr="\\172.16.33.26\Art\OUTPUT\JB LEARNING\EMT_11E_ITK_PPT WORK\JPEG\Ch04\9781284080179_CH04_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1600200"/>
            <a:ext cx="5983287"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ChangeArrowheads="1"/>
          </p:cNvSpPr>
          <p:nvPr/>
        </p:nvSpPr>
        <p:spPr bwMode="auto">
          <a:xfrm>
            <a:off x="5894388" y="5865813"/>
            <a:ext cx="18018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altLang="en-US"/>
              <a:t>The Role of Medical Control</a:t>
            </a:r>
            <a:br>
              <a:rPr lang="en-US" altLang="en-US"/>
            </a:br>
            <a:r>
              <a:rPr lang="en-US" altLang="en-US" sz="2800" b="0"/>
              <a:t>(1 of 2)</a:t>
            </a:r>
            <a:endParaRPr lang="en-US" altLang="en-US"/>
          </a:p>
        </p:txBody>
      </p:sp>
      <p:sp>
        <p:nvSpPr>
          <p:cNvPr id="3" name="Content Placeholder 2"/>
          <p:cNvSpPr>
            <a:spLocks noGrp="1"/>
          </p:cNvSpPr>
          <p:nvPr>
            <p:ph idx="1"/>
          </p:nvPr>
        </p:nvSpPr>
        <p:spPr/>
        <p:txBody>
          <a:bodyPr/>
          <a:lstStyle/>
          <a:p>
            <a:pPr>
              <a:defRPr/>
            </a:pPr>
            <a:r>
              <a:rPr lang="en-US" dirty="0"/>
              <a:t>Medical control is either off-line (indirect) or online (direct).</a:t>
            </a:r>
            <a:r>
              <a:rPr lang="en-US" dirty="0" smtClean="0"/>
              <a:t> </a:t>
            </a:r>
          </a:p>
          <a:p>
            <a:pPr>
              <a:defRPr/>
            </a:pPr>
            <a:r>
              <a:rPr lang="en-US" dirty="0" smtClean="0"/>
              <a:t>You </a:t>
            </a:r>
            <a:r>
              <a:rPr lang="en-US" dirty="0"/>
              <a:t>may need to call medical control for </a:t>
            </a:r>
            <a:r>
              <a:rPr lang="en-US" dirty="0" smtClean="0"/>
              <a:t>permission to:</a:t>
            </a:r>
          </a:p>
          <a:p>
            <a:pPr lvl="1">
              <a:defRPr/>
            </a:pPr>
            <a:r>
              <a:rPr lang="en-US" dirty="0" smtClean="0"/>
              <a:t>Administer </a:t>
            </a:r>
            <a:r>
              <a:rPr lang="en-US" dirty="0"/>
              <a:t>certain treatments</a:t>
            </a:r>
            <a:r>
              <a:rPr lang="en-US" dirty="0" smtClean="0"/>
              <a:t> </a:t>
            </a:r>
          </a:p>
          <a:p>
            <a:pPr lvl="1">
              <a:defRPr/>
            </a:pPr>
            <a:r>
              <a:rPr lang="en-US" dirty="0" smtClean="0"/>
              <a:t>Determine </a:t>
            </a:r>
            <a:r>
              <a:rPr lang="en-US" dirty="0"/>
              <a:t>the transport destination of patients</a:t>
            </a:r>
            <a:r>
              <a:rPr lang="en-US" dirty="0" smtClean="0"/>
              <a:t> </a:t>
            </a:r>
          </a:p>
          <a:p>
            <a:pPr lvl="1">
              <a:defRPr/>
            </a:pPr>
            <a:r>
              <a:rPr lang="en-US" dirty="0" smtClean="0"/>
              <a:t>Stop </a:t>
            </a:r>
            <a:r>
              <a:rPr lang="en-US" dirty="0"/>
              <a:t>treatment and/or not </a:t>
            </a:r>
            <a:r>
              <a:rPr lang="en-US" dirty="0" smtClean="0"/>
              <a:t>transport </a:t>
            </a:r>
            <a:r>
              <a:rPr lang="en-US" dirty="0"/>
              <a:t>a patient</a:t>
            </a:r>
            <a:r>
              <a:rPr lang="en-US" dirty="0" smtClean="0"/>
              <a:t> </a:t>
            </a:r>
          </a:p>
          <a:p>
            <a:pPr marL="0" indent="0">
              <a:buFontTx/>
              <a:buNone/>
              <a:defRPr/>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r>
              <a:rPr lang="en-US" altLang="en-US"/>
              <a:t>The Role of Medical Control</a:t>
            </a:r>
            <a:br>
              <a:rPr lang="en-US" altLang="en-US"/>
            </a:br>
            <a:r>
              <a:rPr lang="en-US" altLang="en-US" sz="2800" b="0"/>
              <a:t>(2 of 2)</a:t>
            </a:r>
            <a:endParaRPr lang="en-US" altLang="en-US"/>
          </a:p>
        </p:txBody>
      </p:sp>
      <p:sp>
        <p:nvSpPr>
          <p:cNvPr id="147458" name="Content Placeholder 2"/>
          <p:cNvSpPr>
            <a:spLocks noGrp="1"/>
          </p:cNvSpPr>
          <p:nvPr>
            <p:ph idx="1"/>
          </p:nvPr>
        </p:nvSpPr>
        <p:spPr/>
        <p:txBody>
          <a:bodyPr/>
          <a:lstStyle/>
          <a:p>
            <a:r>
              <a:rPr lang="en-US" altLang="en-US"/>
              <a:t>In most areas, medical control is provided by the physicians working at the receiving hospital. </a:t>
            </a:r>
          </a:p>
          <a:p>
            <a:r>
              <a:rPr lang="en-US" altLang="en-US"/>
              <a:t>Many variations have developed across the country. </a:t>
            </a:r>
          </a:p>
          <a:p>
            <a:r>
              <a:rPr lang="en-US" altLang="en-US"/>
              <a:t>The link to medical control is vital to maintain a high quality of care. </a:t>
            </a:r>
          </a:p>
          <a:p>
            <a:endParaRPr lang="en-US" altLang="en-US"/>
          </a:p>
          <a:p>
            <a:endParaRPr lang="en-US"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defRPr/>
            </a:pPr>
            <a:r>
              <a:rPr lang="en-US" dirty="0"/>
              <a:t>Calling Medical Control </a:t>
            </a:r>
            <a:br>
              <a:rPr lang="en-US" dirty="0"/>
            </a:br>
            <a:r>
              <a:rPr lang="en-US" sz="2800" b="0" dirty="0"/>
              <a:t>(1 of </a:t>
            </a:r>
            <a:r>
              <a:rPr lang="en-US" sz="2800" b="0" dirty="0" smtClean="0"/>
              <a:t>3)</a:t>
            </a:r>
            <a:r>
              <a:rPr lang="en-US" dirty="0" smtClean="0"/>
              <a:t> </a:t>
            </a:r>
            <a:endParaRPr lang="en-US" sz="2800" b="0" dirty="0" smtClean="0">
              <a:cs typeface="+mj-cs"/>
            </a:endParaRPr>
          </a:p>
        </p:txBody>
      </p:sp>
      <p:sp>
        <p:nvSpPr>
          <p:cNvPr id="149506" name="Rectangle 3"/>
          <p:cNvSpPr>
            <a:spLocks noGrp="1" noChangeArrowheads="1"/>
          </p:cNvSpPr>
          <p:nvPr>
            <p:ph idx="1"/>
          </p:nvPr>
        </p:nvSpPr>
        <p:spPr/>
        <p:txBody>
          <a:bodyPr rIns="228600"/>
          <a:lstStyle/>
          <a:p>
            <a:r>
              <a:rPr lang="en-US" altLang="en-US"/>
              <a:t>There are a number of ways to control access on ambulance-to-hospital channels:</a:t>
            </a:r>
          </a:p>
          <a:p>
            <a:pPr lvl="1"/>
            <a:r>
              <a:rPr lang="en-US" altLang="en-US"/>
              <a:t>Dispatcher monitors and assigns appropriate, clear medical control channels</a:t>
            </a:r>
          </a:p>
          <a:p>
            <a:pPr lvl="1"/>
            <a:r>
              <a:rPr lang="en-US" altLang="en-US"/>
              <a:t>Centralized medical emergency dispatch or resource coordination centers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Content Placeholder 2"/>
          <p:cNvSpPr>
            <a:spLocks noGrp="1"/>
          </p:cNvSpPr>
          <p:nvPr>
            <p:ph idx="1"/>
          </p:nvPr>
        </p:nvSpPr>
        <p:spPr>
          <a:xfrm>
            <a:off x="685800" y="1447800"/>
            <a:ext cx="3886200" cy="4800600"/>
          </a:xfrm>
        </p:spPr>
        <p:txBody>
          <a:bodyPr/>
          <a:lstStyle/>
          <a:p>
            <a:r>
              <a:rPr lang="en-US" altLang="en-US"/>
              <a:t>The physician bases his or her instructions on the information the EMT provides. </a:t>
            </a:r>
          </a:p>
          <a:p>
            <a:r>
              <a:rPr lang="en-US" altLang="en-US"/>
              <a:t>Never use unless directed to do so by local protocol. </a:t>
            </a:r>
          </a:p>
        </p:txBody>
      </p:sp>
      <p:pic>
        <p:nvPicPr>
          <p:cNvPr id="151554" name="Picture 5" descr="\\172.16.33.26\Art\OUTPUT\JB LEARNING\EMT_11E_ITK_PPT WORK\JPEG\Ch04\9781284080179_CH04_FIG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100" y="1752600"/>
            <a:ext cx="4030663"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Rectangle 2"/>
          <p:cNvSpPr>
            <a:spLocks noChangeArrowheads="1"/>
          </p:cNvSpPr>
          <p:nvPr/>
        </p:nvSpPr>
        <p:spPr bwMode="auto">
          <a:xfrm>
            <a:off x="6959600" y="4748213"/>
            <a:ext cx="1879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Andrei Malov/Dreamstime.com</a:t>
            </a:r>
          </a:p>
        </p:txBody>
      </p:sp>
      <p:sp>
        <p:nvSpPr>
          <p:cNvPr id="7" name="Rectangle 2"/>
          <p:cNvSpPr>
            <a:spLocks noGrp="1" noChangeArrowheads="1"/>
          </p:cNvSpPr>
          <p:nvPr>
            <p:ph type="title"/>
          </p:nvPr>
        </p:nvSpPr>
        <p:spPr/>
        <p:txBody>
          <a:bodyPr/>
          <a:lstStyle/>
          <a:p>
            <a:pPr>
              <a:lnSpc>
                <a:spcPct val="85000"/>
              </a:lnSpc>
              <a:defRPr/>
            </a:pPr>
            <a:r>
              <a:rPr lang="en-US" dirty="0"/>
              <a:t>Calling Medical Control </a:t>
            </a:r>
            <a:br>
              <a:rPr lang="en-US" dirty="0"/>
            </a:br>
            <a:r>
              <a:rPr lang="en-US" sz="2800" b="0" dirty="0" smtClean="0"/>
              <a:t>(2 </a:t>
            </a:r>
            <a:r>
              <a:rPr lang="en-US" sz="2800" b="0" dirty="0"/>
              <a:t>of </a:t>
            </a:r>
            <a:r>
              <a:rPr lang="en-US" sz="2800" b="0" dirty="0" smtClean="0"/>
              <a:t>3)</a:t>
            </a:r>
            <a:r>
              <a:rPr lang="en-US" dirty="0" smtClean="0"/>
              <a:t> </a:t>
            </a:r>
            <a:endParaRPr lang="en-US" sz="2800" b="0" dirty="0" smtClean="0">
              <a:cs typeface="+mj-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Content Placeholder 2"/>
          <p:cNvSpPr>
            <a:spLocks noGrp="1"/>
          </p:cNvSpPr>
          <p:nvPr>
            <p:ph idx="1"/>
          </p:nvPr>
        </p:nvSpPr>
        <p:spPr/>
        <p:txBody>
          <a:bodyPr/>
          <a:lstStyle/>
          <a:p>
            <a:r>
              <a:rPr lang="en-US" altLang="en-US"/>
              <a:t>Repeat orders back word for word and then receive confirmation.</a:t>
            </a:r>
          </a:p>
          <a:p>
            <a:r>
              <a:rPr lang="en-US" altLang="en-US"/>
              <a:t>Do not blindly follow an order that does not make sense to you. </a:t>
            </a:r>
          </a:p>
          <a:p>
            <a:endParaRPr lang="en-US" altLang="en-US"/>
          </a:p>
          <a:p>
            <a:endParaRPr lang="en-US" altLang="en-US"/>
          </a:p>
        </p:txBody>
      </p:sp>
      <p:sp>
        <p:nvSpPr>
          <p:cNvPr id="5" name="Rectangle 2"/>
          <p:cNvSpPr>
            <a:spLocks noGrp="1" noChangeArrowheads="1"/>
          </p:cNvSpPr>
          <p:nvPr>
            <p:ph type="title"/>
          </p:nvPr>
        </p:nvSpPr>
        <p:spPr/>
        <p:txBody>
          <a:bodyPr/>
          <a:lstStyle/>
          <a:p>
            <a:pPr>
              <a:lnSpc>
                <a:spcPct val="85000"/>
              </a:lnSpc>
              <a:defRPr/>
            </a:pPr>
            <a:r>
              <a:rPr lang="en-US" dirty="0"/>
              <a:t>Calling Medical Control </a:t>
            </a:r>
            <a:br>
              <a:rPr lang="en-US" dirty="0"/>
            </a:br>
            <a:r>
              <a:rPr lang="en-US" sz="2800" b="0" dirty="0" smtClean="0"/>
              <a:t>(3 </a:t>
            </a:r>
            <a:r>
              <a:rPr lang="en-US" sz="2800" b="0" dirty="0"/>
              <a:t>of </a:t>
            </a:r>
            <a:r>
              <a:rPr lang="en-US" sz="2800" b="0" dirty="0" smtClean="0"/>
              <a:t>3)</a:t>
            </a:r>
            <a:r>
              <a:rPr lang="en-US" dirty="0" smtClean="0"/>
              <a:t> </a:t>
            </a:r>
            <a:endParaRPr lang="en-US" sz="2800" b="0" dirty="0" smtClean="0">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en-US" altLang="en-US"/>
              <a:t>Information Regarding Special Situations </a:t>
            </a:r>
            <a:r>
              <a:rPr lang="en-US" altLang="en-US" sz="2800" b="0"/>
              <a:t>(1 of 2)</a:t>
            </a:r>
            <a:r>
              <a:rPr lang="en-US" altLang="en-US"/>
              <a:t> </a:t>
            </a:r>
          </a:p>
        </p:txBody>
      </p:sp>
      <p:sp>
        <p:nvSpPr>
          <p:cNvPr id="155650" name="Content Placeholder 2"/>
          <p:cNvSpPr>
            <a:spLocks noGrp="1"/>
          </p:cNvSpPr>
          <p:nvPr>
            <p:ph idx="1"/>
          </p:nvPr>
        </p:nvSpPr>
        <p:spPr/>
        <p:txBody>
          <a:bodyPr/>
          <a:lstStyle/>
          <a:p>
            <a:r>
              <a:rPr lang="en-US" altLang="en-US"/>
              <a:t>You may initiate communication with hospitals to advise them of an extraordinary call or situation.</a:t>
            </a:r>
          </a:p>
          <a:p>
            <a:r>
              <a:rPr lang="en-US" altLang="en-US"/>
              <a:t>Other special situations:</a:t>
            </a:r>
          </a:p>
          <a:p>
            <a:pPr lvl="1"/>
            <a:r>
              <a:rPr lang="en-US" altLang="en-US"/>
              <a:t>Hazardous materials situations</a:t>
            </a:r>
          </a:p>
          <a:p>
            <a:pPr lvl="1"/>
            <a:r>
              <a:rPr lang="en-US" altLang="en-US"/>
              <a:t>Rescues in progress </a:t>
            </a:r>
          </a:p>
          <a:p>
            <a:pPr lvl="1"/>
            <a:r>
              <a:rPr lang="en-US" altLang="en-US"/>
              <a:t>Multiple-casualty incidents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US" altLang="en-US"/>
              <a:t>Information Regarding Special Situations </a:t>
            </a:r>
            <a:r>
              <a:rPr lang="en-US" altLang="en-US" sz="2800" b="0"/>
              <a:t>(2 of 2)</a:t>
            </a:r>
            <a:r>
              <a:rPr lang="en-US" altLang="en-US"/>
              <a:t> </a:t>
            </a:r>
          </a:p>
        </p:txBody>
      </p:sp>
      <p:sp>
        <p:nvSpPr>
          <p:cNvPr id="157698" name="Content Placeholder 2"/>
          <p:cNvSpPr>
            <a:spLocks noGrp="1"/>
          </p:cNvSpPr>
          <p:nvPr>
            <p:ph idx="1"/>
          </p:nvPr>
        </p:nvSpPr>
        <p:spPr/>
        <p:txBody>
          <a:bodyPr/>
          <a:lstStyle/>
          <a:p>
            <a:r>
              <a:rPr lang="en-US" altLang="en-US"/>
              <a:t>Keep several points in mind:</a:t>
            </a:r>
          </a:p>
          <a:p>
            <a:pPr lvl="1"/>
            <a:r>
              <a:rPr lang="en-US" altLang="en-US"/>
              <a:t>The earlier the notification, the better.</a:t>
            </a:r>
          </a:p>
          <a:p>
            <a:pPr lvl="1"/>
            <a:r>
              <a:rPr lang="en-US" altLang="en-US"/>
              <a:t>Provide an estimate of the number of patients.</a:t>
            </a:r>
          </a:p>
          <a:p>
            <a:pPr lvl="1"/>
            <a:r>
              <a:rPr lang="en-US" altLang="en-US"/>
              <a:t>Identify any special needs.</a:t>
            </a:r>
          </a:p>
          <a:p>
            <a:r>
              <a:rPr lang="en-US" altLang="en-US"/>
              <a:t>Follow your system’s plan.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lnSpc>
                <a:spcPct val="85000"/>
              </a:lnSpc>
              <a:defRPr/>
            </a:pPr>
            <a:r>
              <a:rPr lang="en-US" dirty="0" smtClean="0">
                <a:cs typeface="+mj-cs"/>
              </a:rPr>
              <a:t>Maintenance of Radio Equipment </a:t>
            </a:r>
            <a:r>
              <a:rPr lang="en-US" sz="2800" b="0" dirty="0" smtClean="0">
                <a:cs typeface="+mj-cs"/>
              </a:rPr>
              <a:t>(1 of 2)</a:t>
            </a:r>
          </a:p>
        </p:txBody>
      </p:sp>
      <p:sp>
        <p:nvSpPr>
          <p:cNvPr id="159746" name="Content Placeholder 2"/>
          <p:cNvSpPr>
            <a:spLocks noGrp="1"/>
          </p:cNvSpPr>
          <p:nvPr>
            <p:ph type="body" idx="1"/>
          </p:nvPr>
        </p:nvSpPr>
        <p:spPr/>
        <p:txBody>
          <a:bodyPr rIns="0"/>
          <a:lstStyle/>
          <a:p>
            <a:pPr eaLnBrk="1" hangingPunct="1">
              <a:spcBef>
                <a:spcPct val="35000"/>
              </a:spcBef>
            </a:pPr>
            <a:r>
              <a:rPr lang="en-US" altLang="en-US"/>
              <a:t>Radio equipment must be serviced by properly trained and equipped personnel.</a:t>
            </a:r>
          </a:p>
          <a:p>
            <a:pPr eaLnBrk="1" hangingPunct="1">
              <a:spcBef>
                <a:spcPct val="35000"/>
              </a:spcBef>
            </a:pPr>
            <a:r>
              <a:rPr lang="en-US" altLang="en-US"/>
              <a:t>The radio is your lifeline.</a:t>
            </a:r>
          </a:p>
          <a:p>
            <a:pPr marL="749300" lvl="1" indent="-292100" eaLnBrk="1" hangingPunct="1">
              <a:spcBef>
                <a:spcPct val="35000"/>
              </a:spcBef>
            </a:pPr>
            <a:r>
              <a:rPr lang="en-US" altLang="en-US"/>
              <a:t>To other public safety agencies (who protect you)</a:t>
            </a:r>
          </a:p>
          <a:p>
            <a:pPr marL="749300" lvl="1" indent="-292100" eaLnBrk="1" hangingPunct="1">
              <a:spcBef>
                <a:spcPct val="35000"/>
              </a:spcBef>
            </a:pPr>
            <a:r>
              <a:rPr lang="en-US" altLang="en-US"/>
              <a:t>To medical control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nSpc>
                <a:spcPct val="85000"/>
              </a:lnSpc>
              <a:defRPr/>
            </a:pPr>
            <a:r>
              <a:rPr lang="en-US" dirty="0" smtClean="0">
                <a:cs typeface="+mj-cs"/>
              </a:rPr>
              <a:t>Maintenance of Radio Equipment </a:t>
            </a:r>
            <a:r>
              <a:rPr lang="en-US" sz="2800" b="0" dirty="0" smtClean="0">
                <a:cs typeface="+mj-cs"/>
              </a:rPr>
              <a:t>(2 of 2)</a:t>
            </a:r>
          </a:p>
        </p:txBody>
      </p:sp>
      <p:sp>
        <p:nvSpPr>
          <p:cNvPr id="161794" name="Content Placeholder 2"/>
          <p:cNvSpPr>
            <a:spLocks noGrp="1"/>
          </p:cNvSpPr>
          <p:nvPr>
            <p:ph type="body" idx="1"/>
          </p:nvPr>
        </p:nvSpPr>
        <p:spPr/>
        <p:txBody>
          <a:bodyPr rIns="228600"/>
          <a:lstStyle/>
          <a:p>
            <a:pPr>
              <a:spcBef>
                <a:spcPct val="35000"/>
              </a:spcBef>
            </a:pPr>
            <a:r>
              <a:rPr lang="en-US" altLang="en-US"/>
              <a:t>At the beginning of your shift, check the radio equipment.</a:t>
            </a:r>
          </a:p>
          <a:p>
            <a:pPr>
              <a:spcBef>
                <a:spcPct val="35000"/>
              </a:spcBef>
            </a:pPr>
            <a:r>
              <a:rPr lang="en-US" altLang="en-US"/>
              <a:t>Radio equipment may fail during a run.</a:t>
            </a:r>
          </a:p>
          <a:p>
            <a:pPr lvl="1">
              <a:spcBef>
                <a:spcPct val="35000"/>
              </a:spcBef>
            </a:pPr>
            <a:r>
              <a:rPr lang="en-US" altLang="en-US"/>
              <a:t>The backup plan must then be followed.</a:t>
            </a:r>
          </a:p>
          <a:p>
            <a:pPr lvl="1">
              <a:spcBef>
                <a:spcPct val="35000"/>
              </a:spcBef>
            </a:pPr>
            <a:r>
              <a:rPr lang="en-US" altLang="en-US"/>
              <a:t>May include standing orders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nSpc>
                <a:spcPct val="85000"/>
              </a:lnSpc>
              <a:defRPr/>
            </a:pPr>
            <a:r>
              <a:rPr lang="en-US" dirty="0" smtClean="0">
                <a:cs typeface="+mj-cs"/>
              </a:rPr>
              <a:t>Review </a:t>
            </a:r>
          </a:p>
        </p:txBody>
      </p:sp>
      <p:sp>
        <p:nvSpPr>
          <p:cNvPr id="163842"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a:t>When health care providers force their cultural values onto their patients because they believe their values are better, they are displaying:</a:t>
            </a:r>
          </a:p>
          <a:p>
            <a:pPr marL="914400" lvl="1">
              <a:spcBef>
                <a:spcPct val="35000"/>
              </a:spcBef>
              <a:buFontTx/>
              <a:buAutoNum type="alphaUcPeriod"/>
            </a:pPr>
            <a:r>
              <a:rPr lang="en-US" altLang="en-US"/>
              <a:t>ethnocentrism.</a:t>
            </a:r>
          </a:p>
          <a:p>
            <a:pPr marL="914400" lvl="1">
              <a:spcBef>
                <a:spcPct val="35000"/>
              </a:spcBef>
              <a:buFontTx/>
              <a:buAutoNum type="alphaUcPeriod"/>
            </a:pPr>
            <a:r>
              <a:rPr lang="en-US" altLang="en-US"/>
              <a:t>proxemics.</a:t>
            </a:r>
          </a:p>
          <a:p>
            <a:pPr marL="914400" lvl="1">
              <a:spcBef>
                <a:spcPct val="35000"/>
              </a:spcBef>
              <a:buFontTx/>
              <a:buAutoNum type="alphaUcPeriod"/>
            </a:pPr>
            <a:r>
              <a:rPr lang="en-US" altLang="en-US"/>
              <a:t>nonverbal communication.</a:t>
            </a:r>
          </a:p>
          <a:p>
            <a:pPr marL="914400" lvl="1">
              <a:spcBef>
                <a:spcPct val="35000"/>
              </a:spcBef>
              <a:buFontTx/>
              <a:buAutoNum type="alphaUcPeriod"/>
            </a:pPr>
            <a:r>
              <a:rPr lang="en-US" altLang="en-US"/>
              <a:t>cultural imposition.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5000"/>
              </a:lnSpc>
              <a:defRPr/>
            </a:pPr>
            <a:r>
              <a:rPr lang="en-US" dirty="0" smtClean="0">
                <a:cs typeface="+mj-cs"/>
              </a:rPr>
              <a:t>Therapeutic Communication </a:t>
            </a:r>
            <a:br>
              <a:rPr lang="en-US" dirty="0" smtClean="0">
                <a:cs typeface="+mj-cs"/>
              </a:rPr>
            </a:br>
            <a:r>
              <a:rPr lang="en-US" sz="2800" b="0" dirty="0" smtClean="0">
                <a:cs typeface="+mj-cs"/>
              </a:rPr>
              <a:t>(4 of 4)</a:t>
            </a:r>
          </a:p>
        </p:txBody>
      </p:sp>
      <p:sp>
        <p:nvSpPr>
          <p:cNvPr id="18434" name="Content Placeholder 1"/>
          <p:cNvSpPr>
            <a:spLocks noGrp="1"/>
          </p:cNvSpPr>
          <p:nvPr>
            <p:ph idx="1"/>
          </p:nvPr>
        </p:nvSpPr>
        <p:spPr/>
        <p:txBody>
          <a:bodyPr/>
          <a:lstStyle/>
          <a:p>
            <a:pPr marL="0" indent="0">
              <a:buFontTx/>
              <a:buNone/>
            </a:pPr>
            <a:endParaRPr lang="en-US" altLang="en-US"/>
          </a:p>
          <a:p>
            <a:pPr marL="0" indent="0">
              <a:buFontTx/>
              <a:buNone/>
            </a:pPr>
            <a:endParaRPr lang="en-IN" altLang="en-US"/>
          </a:p>
        </p:txBody>
      </p:sp>
      <p:pic>
        <p:nvPicPr>
          <p:cNvPr id="18435" name="Picture 4" descr="\\172.16.33.26\Art\OUTPUT\JB LEARNING\EMT_11E_ITK_PPT WORK\Ch04\9781284080179_CH04_T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08125"/>
            <a:ext cx="51943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
          <p:cNvSpPr>
            <a:spLocks noChangeArrowheads="1"/>
          </p:cNvSpPr>
          <p:nvPr/>
        </p:nvSpPr>
        <p:spPr bwMode="auto">
          <a:xfrm>
            <a:off x="5373688" y="6107113"/>
            <a:ext cx="18018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800">
                <a:solidFill>
                  <a:schemeClr val="bg1"/>
                </a:solidFill>
                <a:latin typeface="Arial" charset="0"/>
                <a:ea typeface="ヒラギノ角ゴ Pro W3" charset="-128"/>
              </a:defRPr>
            </a:lvl1pPr>
            <a:lvl2pPr marL="742950" indent="-285750">
              <a:spcBef>
                <a:spcPct val="25000"/>
              </a:spcBef>
              <a:buClr>
                <a:schemeClr val="bg1"/>
              </a:buClr>
              <a:buChar char="–"/>
              <a:defRPr sz="2400">
                <a:solidFill>
                  <a:schemeClr val="bg1"/>
                </a:solidFill>
                <a:latin typeface="Arial" charset="0"/>
                <a:ea typeface="ヒラギノ角ゴ Pro W3" charset="-128"/>
              </a:defRPr>
            </a:lvl2pPr>
            <a:lvl3pPr marL="1143000" indent="-228600">
              <a:spcBef>
                <a:spcPct val="25000"/>
              </a:spcBef>
              <a:buClr>
                <a:schemeClr val="bg1"/>
              </a:buClr>
              <a:buChar char="•"/>
              <a:defRPr sz="2200">
                <a:solidFill>
                  <a:schemeClr val="bg1"/>
                </a:solidFill>
                <a:latin typeface="Arial" charset="0"/>
                <a:ea typeface="ヒラギノ角ゴ Pro W3" charset="-128"/>
              </a:defRPr>
            </a:lvl3pPr>
            <a:lvl4pPr marL="1600200" indent="-228600">
              <a:spcBef>
                <a:spcPct val="25000"/>
              </a:spcBef>
              <a:buClr>
                <a:schemeClr val="bg1"/>
              </a:buClr>
              <a:buChar char="–"/>
              <a:defRPr sz="2000">
                <a:solidFill>
                  <a:schemeClr val="bg1"/>
                </a:solidFill>
                <a:latin typeface="Arial" charset="0"/>
                <a:ea typeface="ヒラギノ角ゴ Pro W3" charset="-128"/>
              </a:defRPr>
            </a:lvl4pPr>
            <a:lvl5pPr marL="2057400" indent="-228600">
              <a:spcBef>
                <a:spcPct val="25000"/>
              </a:spcBef>
              <a:buClr>
                <a:schemeClr val="bg1"/>
              </a:buClr>
              <a:buChar char="»"/>
              <a:defRPr sz="2000">
                <a:solidFill>
                  <a:schemeClr val="bg1"/>
                </a:solidFill>
                <a:latin typeface="Arial" charset="0"/>
                <a:ea typeface="ヒラギノ角ゴ Pro W3" charset="-128"/>
              </a:defRPr>
            </a:lvl5pPr>
            <a:lvl6pPr marL="25146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6pPr>
            <a:lvl7pPr marL="29718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7pPr>
            <a:lvl8pPr marL="34290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8pPr>
            <a:lvl9pPr marL="3886200" indent="-228600" eaLnBrk="0" fontAlgn="base" hangingPunct="0">
              <a:spcBef>
                <a:spcPct val="25000"/>
              </a:spcBef>
              <a:spcAft>
                <a:spcPct val="0"/>
              </a:spcAft>
              <a:buClr>
                <a:schemeClr val="bg1"/>
              </a:buClr>
              <a:buChar char="»"/>
              <a:defRPr sz="2000">
                <a:solidFill>
                  <a:schemeClr val="bg1"/>
                </a:solidFill>
                <a:latin typeface="Arial" charset="0"/>
                <a:ea typeface="ヒラギノ角ゴ Pro W3" charset="-128"/>
              </a:defRPr>
            </a:lvl9pPr>
          </a:lstStyle>
          <a:p>
            <a:pPr>
              <a:spcBef>
                <a:spcPct val="0"/>
              </a:spcBef>
              <a:buClrTx/>
              <a:buFontTx/>
              <a:buNone/>
            </a:pPr>
            <a:r>
              <a:rPr lang="en-IN" altLang="en-US" sz="900"/>
              <a:t>© Jones and Bartlett Publishers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nSpc>
                <a:spcPct val="85000"/>
              </a:lnSpc>
              <a:defRPr/>
            </a:pPr>
            <a:r>
              <a:rPr lang="en-US" dirty="0" smtClean="0">
                <a:cs typeface="+mj-cs"/>
              </a:rPr>
              <a:t>Review </a:t>
            </a:r>
          </a:p>
        </p:txBody>
      </p:sp>
      <p:sp>
        <p:nvSpPr>
          <p:cNvPr id="164866"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D</a:t>
            </a:r>
            <a:r>
              <a:rPr lang="en-US" altLang="en-US"/>
              <a:t> </a:t>
            </a:r>
          </a:p>
          <a:p>
            <a:pPr marL="0" indent="0">
              <a:spcBef>
                <a:spcPct val="35000"/>
              </a:spcBef>
              <a:buFontTx/>
              <a:buNone/>
            </a:pPr>
            <a:r>
              <a:rPr lang="en-US" altLang="en-US" b="1"/>
              <a:t>Rationale: </a:t>
            </a:r>
            <a:r>
              <a:rPr lang="en-US" altLang="en-US"/>
              <a:t>Forcing your own cultural values onto others because you believe your values are better is referred to as cultural imposition.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r>
              <a:rPr lang="en-US" dirty="0" smtClean="0">
                <a:cs typeface="+mj-cs"/>
              </a:rPr>
              <a:t> </a:t>
            </a:r>
          </a:p>
        </p:txBody>
      </p:sp>
      <p:sp>
        <p:nvSpPr>
          <p:cNvPr id="165890"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sz="2400"/>
              <a:t>When health care providers force their cultural values onto their patients because they believe their values are better, they are displaying:</a:t>
            </a:r>
          </a:p>
          <a:p>
            <a:pPr marL="1028700" lvl="1" indent="-457200">
              <a:spcBef>
                <a:spcPct val="35000"/>
              </a:spcBef>
              <a:buFontTx/>
              <a:buAutoNum type="alphaUcPeriod"/>
            </a:pPr>
            <a:r>
              <a:rPr lang="en-US" altLang="en-US" sz="2200"/>
              <a:t>ethnocentrism.</a:t>
            </a:r>
            <a:br>
              <a:rPr lang="en-US" altLang="en-US" sz="2200"/>
            </a:br>
            <a:r>
              <a:rPr lang="en-US" altLang="en-US" sz="2200" b="1"/>
              <a:t>Rationale: </a:t>
            </a:r>
            <a:r>
              <a:rPr lang="en-US" altLang="en-US" sz="2200">
                <a:solidFill>
                  <a:srgbClr val="C1500B"/>
                </a:solidFill>
              </a:rPr>
              <a:t>Ethnocentrism means considering your own cultural values to be more important. </a:t>
            </a:r>
          </a:p>
          <a:p>
            <a:pPr marL="1028700" lvl="1" indent="-457200">
              <a:spcBef>
                <a:spcPct val="35000"/>
              </a:spcBef>
              <a:buFontTx/>
              <a:buAutoNum type="alphaUcPeriod"/>
            </a:pPr>
            <a:r>
              <a:rPr lang="en-US" altLang="en-US" sz="2200"/>
              <a:t>proxemics.</a:t>
            </a:r>
            <a:br>
              <a:rPr lang="en-US" altLang="en-US" sz="2200"/>
            </a:br>
            <a:r>
              <a:rPr lang="en-US" altLang="en-US" sz="2200" b="1"/>
              <a:t>Rationale: </a:t>
            </a:r>
            <a:r>
              <a:rPr lang="en-US" altLang="en-US" sz="2200">
                <a:solidFill>
                  <a:srgbClr val="C1500B"/>
                </a:solidFill>
              </a:rPr>
              <a:t>Proxemics is the study of space and how the distance between people affects communication.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66914"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sz="2400"/>
              <a:t>When health care providers force their cultural values onto their patients because they believe their values are better, they are displaying:</a:t>
            </a:r>
          </a:p>
          <a:p>
            <a:pPr marL="1028700" lvl="1" indent="-457200">
              <a:spcBef>
                <a:spcPct val="35000"/>
              </a:spcBef>
              <a:buFontTx/>
              <a:buAutoNum type="alphaUcPeriod" startAt="3"/>
            </a:pPr>
            <a:r>
              <a:rPr lang="en-US" altLang="en-US" sz="2200"/>
              <a:t>nonverbal communication.</a:t>
            </a:r>
            <a:br>
              <a:rPr lang="en-US" altLang="en-US" sz="2200"/>
            </a:br>
            <a:r>
              <a:rPr lang="en-US" altLang="en-US" sz="2200" b="1"/>
              <a:t>Rationale: </a:t>
            </a:r>
            <a:r>
              <a:rPr lang="en-US" altLang="en-US" sz="2200">
                <a:solidFill>
                  <a:srgbClr val="C1500B"/>
                </a:solidFill>
              </a:rPr>
              <a:t>Nonverbal communication refers to any communication that does not use language. </a:t>
            </a:r>
          </a:p>
          <a:p>
            <a:pPr marL="1028700" lvl="1" indent="-457200">
              <a:spcBef>
                <a:spcPct val="35000"/>
              </a:spcBef>
              <a:buFontTx/>
              <a:buAutoNum type="alphaUcPeriod" startAt="3"/>
            </a:pPr>
            <a:r>
              <a:rPr lang="en-US" altLang="en-US" sz="2200"/>
              <a:t>cultural imposition.</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67938"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a:t>When communicating with an older patient, you should:</a:t>
            </a:r>
          </a:p>
          <a:p>
            <a:pPr marL="1028700" lvl="1" indent="-457200">
              <a:spcBef>
                <a:spcPct val="35000"/>
              </a:spcBef>
              <a:buFontTx/>
              <a:buAutoNum type="alphaUcPeriod"/>
            </a:pPr>
            <a:r>
              <a:rPr lang="en-US" altLang="en-US"/>
              <a:t>approach the patient slowly and calmly.</a:t>
            </a:r>
          </a:p>
          <a:p>
            <a:pPr marL="1028700" lvl="1" indent="-457200">
              <a:spcBef>
                <a:spcPct val="35000"/>
              </a:spcBef>
              <a:buFontTx/>
              <a:buAutoNum type="alphaUcPeriod"/>
            </a:pPr>
            <a:r>
              <a:rPr lang="en-US" altLang="en-US"/>
              <a:t>step back to avoid making the patient uncomfortable.</a:t>
            </a:r>
          </a:p>
          <a:p>
            <a:pPr marL="1028700" lvl="1" indent="-457200">
              <a:spcBef>
                <a:spcPct val="35000"/>
              </a:spcBef>
              <a:buFontTx/>
              <a:buAutoNum type="alphaUcPeriod"/>
            </a:pPr>
            <a:r>
              <a:rPr lang="en-US" altLang="en-US"/>
              <a:t>raise your voice to ensure that the patient can hear you.</a:t>
            </a:r>
          </a:p>
          <a:p>
            <a:pPr marL="1028700" lvl="1" indent="-457200">
              <a:spcBef>
                <a:spcPct val="35000"/>
              </a:spcBef>
              <a:buFontTx/>
              <a:buAutoNum type="alphaUcPeriod"/>
            </a:pPr>
            <a:r>
              <a:rPr lang="en-US" altLang="en-US"/>
              <a:t>obtain the majority of your information from family members. </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68962"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A</a:t>
            </a:r>
          </a:p>
          <a:p>
            <a:pPr marL="0" indent="0">
              <a:spcBef>
                <a:spcPct val="35000"/>
              </a:spcBef>
              <a:buFontTx/>
              <a:buNone/>
            </a:pPr>
            <a:r>
              <a:rPr lang="en-US" altLang="en-US" b="1"/>
              <a:t>Rationale: </a:t>
            </a:r>
            <a:r>
              <a:rPr lang="en-US" altLang="en-US"/>
              <a:t>Approach an older patient slowly and calmly, use him or her as your primary source of information whenever possible, and allow ample time for the patient to respond to your questions. Not all older patients are hearing impaired; if the patient is hearing impaired, you may need to elevate your voice </a:t>
            </a:r>
            <a:r>
              <a:rPr lang="en-US" altLang="en-US" i="1"/>
              <a:t>slightly</a:t>
            </a:r>
            <a:r>
              <a:rPr lang="en-US" altLang="en-US"/>
              <a:t>. </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69986"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sz="2400"/>
              <a:t>When communicating with an older patient, you should:</a:t>
            </a:r>
          </a:p>
          <a:p>
            <a:pPr marL="1028700" lvl="1" indent="-457200">
              <a:spcBef>
                <a:spcPct val="35000"/>
              </a:spcBef>
              <a:buFontTx/>
              <a:buAutoNum type="alphaUcPeriod"/>
            </a:pPr>
            <a:r>
              <a:rPr lang="en-US" altLang="en-US" sz="2200"/>
              <a:t>approach the patient slowly and calmly.</a:t>
            </a:r>
            <a:br>
              <a:rPr lang="en-US" altLang="en-US" sz="2200"/>
            </a:br>
            <a:r>
              <a:rPr lang="en-US" altLang="en-US" sz="2200" b="1"/>
              <a:t>Rationale: </a:t>
            </a:r>
            <a:r>
              <a:rPr lang="en-US" altLang="en-US" sz="2200">
                <a:solidFill>
                  <a:srgbClr val="C1500B"/>
                </a:solidFill>
              </a:rPr>
              <a:t>Correct answer</a:t>
            </a:r>
          </a:p>
          <a:p>
            <a:pPr marL="1028700" lvl="1" indent="-457200">
              <a:spcBef>
                <a:spcPct val="35000"/>
              </a:spcBef>
              <a:buFontTx/>
              <a:buAutoNum type="alphaUcPeriod"/>
            </a:pPr>
            <a:r>
              <a:rPr lang="en-US" altLang="en-US" sz="2200"/>
              <a:t>step back to avoid making the patient uncomfortable.</a:t>
            </a:r>
            <a:br>
              <a:rPr lang="en-US" altLang="en-US" sz="2200"/>
            </a:br>
            <a:r>
              <a:rPr lang="en-US" altLang="en-US" sz="2200" b="1"/>
              <a:t>Rationale: </a:t>
            </a:r>
            <a:r>
              <a:rPr lang="en-US" altLang="en-US" sz="2200">
                <a:solidFill>
                  <a:srgbClr val="C1500B"/>
                </a:solidFill>
              </a:rPr>
              <a:t>You may need to get closer. You have to touch the patient to take vital signs.</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71010"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sz="2400"/>
              <a:t>When communicating with an older patient, you should:</a:t>
            </a:r>
          </a:p>
          <a:p>
            <a:pPr marL="1028700" lvl="1" indent="-457200">
              <a:spcBef>
                <a:spcPct val="35000"/>
              </a:spcBef>
              <a:buFontTx/>
              <a:buAutoNum type="alphaUcPeriod" startAt="3"/>
            </a:pPr>
            <a:r>
              <a:rPr lang="en-US" altLang="en-US" sz="2200"/>
              <a:t>raise your voice to ensure that the patient can hear you.</a:t>
            </a:r>
            <a:br>
              <a:rPr lang="en-US" altLang="en-US" sz="2200"/>
            </a:br>
            <a:r>
              <a:rPr lang="en-US" altLang="en-US" sz="2200" b="1"/>
              <a:t>Rationale: </a:t>
            </a:r>
            <a:r>
              <a:rPr lang="en-US" altLang="en-US" sz="2200">
                <a:solidFill>
                  <a:srgbClr val="C1500B"/>
                </a:solidFill>
              </a:rPr>
              <a:t>Not all older patients are hearing impaired.</a:t>
            </a:r>
          </a:p>
          <a:p>
            <a:pPr marL="1028700" lvl="1" indent="-457200">
              <a:spcBef>
                <a:spcPct val="35000"/>
              </a:spcBef>
              <a:buFontTx/>
              <a:buAutoNum type="alphaUcPeriod" startAt="3"/>
            </a:pPr>
            <a:r>
              <a:rPr lang="en-US" altLang="en-US" sz="2200"/>
              <a:t>obtain the majority of your information from family members. </a:t>
            </a:r>
            <a:br>
              <a:rPr lang="en-US" altLang="en-US" sz="2200"/>
            </a:br>
            <a:r>
              <a:rPr lang="en-US" altLang="en-US" sz="2200" b="1"/>
              <a:t>Rationale: </a:t>
            </a:r>
            <a:r>
              <a:rPr lang="en-US" altLang="en-US" sz="2200">
                <a:solidFill>
                  <a:srgbClr val="C1500B"/>
                </a:solidFill>
              </a:rPr>
              <a:t>Always speak to the patient; the patient</a:t>
            </a:r>
            <a:r>
              <a:rPr lang="ja-JP" altLang="en-US" sz="2200">
                <a:solidFill>
                  <a:srgbClr val="C1500B"/>
                </a:solidFill>
              </a:rPr>
              <a:t>’</a:t>
            </a:r>
            <a:r>
              <a:rPr lang="en-US" altLang="ja-JP" sz="2200">
                <a:solidFill>
                  <a:srgbClr val="C1500B"/>
                </a:solidFill>
              </a:rPr>
              <a:t>s responses can provide unlimited information.</a:t>
            </a:r>
            <a:endParaRPr lang="en-US" altLang="en-US" sz="2200">
              <a:solidFill>
                <a:srgbClr val="C1500B"/>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72034"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a:t>While caring for a 5-year-old boy with respiratory distress, you should:</a:t>
            </a:r>
          </a:p>
          <a:p>
            <a:pPr marL="1028700" lvl="1" indent="-457200">
              <a:spcBef>
                <a:spcPct val="35000"/>
              </a:spcBef>
              <a:buFontTx/>
              <a:buAutoNum type="alphaUcPeriod"/>
            </a:pPr>
            <a:r>
              <a:rPr lang="en-US" altLang="en-US"/>
              <a:t>avoid direct eye contact with the child, as this may frighten him.</a:t>
            </a:r>
          </a:p>
          <a:p>
            <a:pPr marL="1028700" lvl="1" indent="-457200">
              <a:spcBef>
                <a:spcPct val="35000"/>
              </a:spcBef>
              <a:buFontTx/>
              <a:buAutoNum type="alphaUcPeriod"/>
            </a:pPr>
            <a:r>
              <a:rPr lang="en-US" altLang="en-US"/>
              <a:t>avoid letting the child hold any toys, as this may hinder your care.</a:t>
            </a:r>
          </a:p>
          <a:p>
            <a:pPr marL="1028700" lvl="1" indent="-457200">
              <a:spcBef>
                <a:spcPct val="35000"/>
              </a:spcBef>
              <a:buFontTx/>
              <a:buAutoNum type="alphaUcPeriod"/>
            </a:pPr>
            <a:r>
              <a:rPr lang="en-US" altLang="en-US"/>
              <a:t>avoid alerting the child prior to a painful procedure.</a:t>
            </a:r>
          </a:p>
          <a:p>
            <a:pPr marL="1028700" lvl="1" indent="-457200">
              <a:spcBef>
                <a:spcPct val="35000"/>
              </a:spcBef>
              <a:buFontTx/>
              <a:buAutoNum type="alphaUcPeriod"/>
            </a:pPr>
            <a:r>
              <a:rPr lang="en-US" altLang="en-US"/>
              <a:t>allow a parent or caregiver to hold the child if the situation allows.</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73058" name="Rectangle 3"/>
          <p:cNvSpPr>
            <a:spLocks noGrp="1" noChangeArrowheads="1"/>
          </p:cNvSpPr>
          <p:nvPr>
            <p:ph idx="1"/>
          </p:nvPr>
        </p:nvSpPr>
        <p:spPr/>
        <p:txBody>
          <a:bodyPr rIns="228600"/>
          <a:lstStyle/>
          <a:p>
            <a:pPr marL="0" indent="0">
              <a:lnSpc>
                <a:spcPct val="90000"/>
              </a:lnSpc>
              <a:buFontTx/>
              <a:buNone/>
            </a:pPr>
            <a:r>
              <a:rPr lang="en-US" altLang="en-US" sz="2600" b="1"/>
              <a:t>Answer: </a:t>
            </a:r>
            <a:r>
              <a:rPr lang="en-US" altLang="en-US" sz="2600">
                <a:solidFill>
                  <a:srgbClr val="C1500B"/>
                </a:solidFill>
              </a:rPr>
              <a:t>D</a:t>
            </a:r>
          </a:p>
          <a:p>
            <a:pPr marL="0" indent="0">
              <a:spcBef>
                <a:spcPct val="35000"/>
              </a:spcBef>
              <a:buFontTx/>
              <a:buNone/>
            </a:pPr>
            <a:r>
              <a:rPr lang="en-US" altLang="en-US" sz="2600" b="1"/>
              <a:t>Rationale: </a:t>
            </a:r>
            <a:r>
              <a:rPr lang="en-US" altLang="en-US" sz="2600"/>
              <a:t>When caring for children, take special care to avoid upsetting them. Allowing a parent to hold the child or allowing the child to play with a favorite toy often helps to keep the child calm. Never lie to a child, or any other patient for that matter; children can see through lies and deceptions. Assure the child that you can be trusted and are there to help by maintaining eye contact.</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74082"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3"/>
            </a:pPr>
            <a:r>
              <a:rPr lang="en-US" altLang="en-US" sz="2400"/>
              <a:t>While caring for a 5-year-old boy with respiratory distress, you should:</a:t>
            </a:r>
          </a:p>
          <a:p>
            <a:pPr marL="1028700" lvl="1" indent="-457200">
              <a:spcBef>
                <a:spcPct val="35000"/>
              </a:spcBef>
              <a:buFontTx/>
              <a:buAutoNum type="alphaUcPeriod"/>
            </a:pPr>
            <a:r>
              <a:rPr lang="en-US" altLang="en-US" sz="2200"/>
              <a:t>avoid direct eye contact with the child, as this may frighten him.</a:t>
            </a:r>
            <a:br>
              <a:rPr lang="en-US" altLang="en-US" sz="2200"/>
            </a:br>
            <a:r>
              <a:rPr lang="en-US" altLang="en-US" sz="2200" b="1"/>
              <a:t>Rationale: </a:t>
            </a:r>
            <a:r>
              <a:rPr lang="en-US" altLang="en-US" sz="2200">
                <a:solidFill>
                  <a:srgbClr val="C1500B"/>
                </a:solidFill>
              </a:rPr>
              <a:t>Eye contact helps to establish trust with children.</a:t>
            </a:r>
          </a:p>
          <a:p>
            <a:pPr marL="1028700" lvl="1" indent="-457200">
              <a:spcBef>
                <a:spcPct val="35000"/>
              </a:spcBef>
              <a:buFontTx/>
              <a:buAutoNum type="alphaUcPeriod"/>
            </a:pPr>
            <a:r>
              <a:rPr lang="en-US" altLang="en-US" sz="2200"/>
              <a:t>avoid letting the child hold any toys, as this may hinder your care.</a:t>
            </a:r>
            <a:br>
              <a:rPr lang="en-US" altLang="en-US" sz="2200"/>
            </a:br>
            <a:r>
              <a:rPr lang="en-US" altLang="en-US" sz="2200" b="1"/>
              <a:t>Rationale: </a:t>
            </a:r>
            <a:r>
              <a:rPr lang="en-US" altLang="en-US" sz="2200">
                <a:solidFill>
                  <a:srgbClr val="C1500B"/>
                </a:solidFill>
              </a:rPr>
              <a:t>Playing with a toy can calm a child and keep the child occupied.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defRPr/>
            </a:pPr>
            <a:r>
              <a:rPr lang="en-US" dirty="0" smtClean="0">
                <a:cs typeface="+mj-cs"/>
              </a:rPr>
              <a:t>Age, Culture, and Personal Experience </a:t>
            </a:r>
            <a:r>
              <a:rPr lang="en-US" sz="2800" b="0" dirty="0" smtClean="0">
                <a:cs typeface="+mj-cs"/>
              </a:rPr>
              <a:t>(1 of 2)</a:t>
            </a:r>
          </a:p>
        </p:txBody>
      </p:sp>
      <p:sp>
        <p:nvSpPr>
          <p:cNvPr id="20482" name="Content Placeholder 2"/>
          <p:cNvSpPr>
            <a:spLocks noGrp="1"/>
          </p:cNvSpPr>
          <p:nvPr>
            <p:ph type="body" idx="1"/>
          </p:nvPr>
        </p:nvSpPr>
        <p:spPr/>
        <p:txBody>
          <a:bodyPr rIns="228600"/>
          <a:lstStyle/>
          <a:p>
            <a:pPr eaLnBrk="1" hangingPunct="1">
              <a:spcBef>
                <a:spcPct val="35000"/>
              </a:spcBef>
            </a:pPr>
            <a:r>
              <a:rPr lang="en-US" altLang="en-US"/>
              <a:t>Shape how a person communicates</a:t>
            </a:r>
          </a:p>
          <a:p>
            <a:pPr eaLnBrk="1" hangingPunct="1">
              <a:spcBef>
                <a:spcPct val="35000"/>
              </a:spcBef>
            </a:pPr>
            <a:r>
              <a:rPr lang="en-US" altLang="en-US"/>
              <a:t>Body language and eye contact are greatly affected by culture.</a:t>
            </a:r>
          </a:p>
          <a:p>
            <a:pPr lvl="1" eaLnBrk="1" hangingPunct="1">
              <a:spcBef>
                <a:spcPct val="35000"/>
              </a:spcBef>
            </a:pPr>
            <a:r>
              <a:rPr lang="en-US" altLang="en-US"/>
              <a:t>In some cultures, direct eye contact is impolite.</a:t>
            </a:r>
          </a:p>
          <a:p>
            <a:pPr lvl="1" eaLnBrk="1" hangingPunct="1">
              <a:spcBef>
                <a:spcPct val="35000"/>
              </a:spcBef>
            </a:pPr>
            <a:r>
              <a:rPr lang="en-US" altLang="en-US"/>
              <a:t>In other cultures, it is impolite to look away while speaking.</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75106"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3"/>
            </a:pPr>
            <a:r>
              <a:rPr lang="en-US" altLang="en-US" sz="2400"/>
              <a:t>While caring for a 5-year-old boy with respiratory distress, you should:</a:t>
            </a:r>
          </a:p>
          <a:p>
            <a:pPr marL="1028700" lvl="1" indent="-457200">
              <a:spcBef>
                <a:spcPct val="35000"/>
              </a:spcBef>
              <a:buFontTx/>
              <a:buAutoNum type="alphaUcPeriod" startAt="3"/>
            </a:pPr>
            <a:r>
              <a:rPr lang="en-US" altLang="en-US" sz="2200"/>
              <a:t>avoid alerting the child prior to a painful procedure.</a:t>
            </a:r>
            <a:br>
              <a:rPr lang="en-US" altLang="en-US" sz="2200"/>
            </a:br>
            <a:r>
              <a:rPr lang="en-US" altLang="en-US" sz="2200" b="1"/>
              <a:t>Rationale: </a:t>
            </a:r>
            <a:r>
              <a:rPr lang="en-US" altLang="en-US" sz="2200">
                <a:solidFill>
                  <a:srgbClr val="C1500B"/>
                </a:solidFill>
              </a:rPr>
              <a:t>Never lie to a child; children can detect deception.</a:t>
            </a:r>
          </a:p>
          <a:p>
            <a:pPr marL="1028700" lvl="1" indent="-457200">
              <a:spcBef>
                <a:spcPct val="35000"/>
              </a:spcBef>
              <a:buFontTx/>
              <a:buAutoNum type="alphaUcPeriod" startAt="3"/>
            </a:pPr>
            <a:r>
              <a:rPr lang="en-US" altLang="en-US" sz="2200"/>
              <a:t>allow a parent or caregiver to hold the child if the situation allows.</a:t>
            </a:r>
            <a:br>
              <a:rPr lang="en-US" altLang="en-US" sz="2200"/>
            </a:br>
            <a:r>
              <a:rPr lang="en-US" altLang="en-US" sz="2200" b="1"/>
              <a:t>Rationale: </a:t>
            </a:r>
            <a:r>
              <a:rPr lang="en-US" altLang="en-US" sz="2200">
                <a:solidFill>
                  <a:srgbClr val="C1500B"/>
                </a:solidFill>
              </a:rPr>
              <a:t>Correct answer</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76130"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4"/>
            </a:pPr>
            <a:r>
              <a:rPr lang="en-US" altLang="en-US"/>
              <a:t>Which of the following pieces of patient information is of LEAST pertinence when giving a verbal report to a nurse or physician at the hospital?</a:t>
            </a:r>
          </a:p>
          <a:p>
            <a:pPr marL="1028700" lvl="1" indent="-457200">
              <a:spcBef>
                <a:spcPct val="35000"/>
              </a:spcBef>
              <a:buFontTx/>
              <a:buAutoNum type="alphaUcPeriod"/>
            </a:pPr>
            <a:r>
              <a:rPr lang="en-US" altLang="en-US"/>
              <a:t>The patient</a:t>
            </a:r>
            <a:r>
              <a:rPr lang="ja-JP" altLang="en-US"/>
              <a:t>’</a:t>
            </a:r>
            <a:r>
              <a:rPr lang="en-US" altLang="ja-JP"/>
              <a:t>s name and age</a:t>
            </a:r>
          </a:p>
          <a:p>
            <a:pPr marL="1028700" lvl="1" indent="-457200">
              <a:spcBef>
                <a:spcPct val="35000"/>
              </a:spcBef>
              <a:buFontTx/>
              <a:buAutoNum type="alphaUcPeriod"/>
            </a:pPr>
            <a:r>
              <a:rPr lang="en-US" altLang="en-US"/>
              <a:t>The patient</a:t>
            </a:r>
            <a:r>
              <a:rPr lang="ja-JP" altLang="en-US"/>
              <a:t>’</a:t>
            </a:r>
            <a:r>
              <a:rPr lang="en-US" altLang="ja-JP"/>
              <a:t>s family medical history</a:t>
            </a:r>
          </a:p>
          <a:p>
            <a:pPr marL="1028700" lvl="1" indent="-457200">
              <a:spcBef>
                <a:spcPct val="35000"/>
              </a:spcBef>
              <a:buFontTx/>
              <a:buAutoNum type="alphaUcPeriod"/>
            </a:pPr>
            <a:r>
              <a:rPr lang="en-US" altLang="en-US"/>
              <a:t>Vital signs that may have changed</a:t>
            </a:r>
          </a:p>
          <a:p>
            <a:pPr marL="1028700" lvl="1" indent="-457200">
              <a:spcBef>
                <a:spcPct val="35000"/>
              </a:spcBef>
              <a:buFontTx/>
              <a:buAutoNum type="alphaUcPeriod"/>
            </a:pPr>
            <a:r>
              <a:rPr lang="en-US" altLang="en-US"/>
              <a:t>Medications that the patient is taking</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77154"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B</a:t>
            </a:r>
          </a:p>
          <a:p>
            <a:pPr marL="0" indent="0">
              <a:spcBef>
                <a:spcPct val="35000"/>
              </a:spcBef>
              <a:buFontTx/>
              <a:buNone/>
            </a:pPr>
            <a:r>
              <a:rPr lang="en-US" altLang="en-US" b="1"/>
              <a:t>Rationale: </a:t>
            </a:r>
            <a:r>
              <a:rPr lang="en-US" altLang="en-US"/>
              <a:t>Information given to the receiving nurse or physician should include the patient</a:t>
            </a:r>
            <a:r>
              <a:rPr lang="ja-JP" altLang="en-US"/>
              <a:t>’</a:t>
            </a:r>
            <a:r>
              <a:rPr lang="en-US" altLang="ja-JP"/>
              <a:t>s name and age, vital signs (especially if they have changed), a summary of the past medical history, and the patient</a:t>
            </a:r>
            <a:r>
              <a:rPr lang="ja-JP" altLang="en-US"/>
              <a:t>’</a:t>
            </a:r>
            <a:r>
              <a:rPr lang="en-US" altLang="ja-JP"/>
              <a:t>s response to any treatment that you rendered. Family medical history is not essential in the emergency treatment of a patient.</a:t>
            </a:r>
            <a:endParaRPr lang="en-US" alt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nSpc>
                <a:spcPct val="85000"/>
              </a:lnSpc>
              <a:defRPr/>
            </a:pPr>
            <a:r>
              <a:rPr lang="en-US" dirty="0" smtClean="0">
                <a:cs typeface="+mj-cs"/>
              </a:rPr>
              <a:t>Review</a:t>
            </a:r>
            <a:endParaRPr lang="en-US" sz="2800" b="0" dirty="0" smtClean="0">
              <a:cs typeface="+mj-cs"/>
            </a:endParaRPr>
          </a:p>
        </p:txBody>
      </p:sp>
      <p:sp>
        <p:nvSpPr>
          <p:cNvPr id="178178"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4"/>
            </a:pPr>
            <a:r>
              <a:rPr lang="en-US" altLang="en-US" sz="2400"/>
              <a:t>Which of the following pieces of patient information is of LEAST pertinence when giving a verbal report to a nurse or physician at the hospital?</a:t>
            </a:r>
          </a:p>
          <a:p>
            <a:pPr marL="1028700" lvl="1" indent="-457200">
              <a:spcBef>
                <a:spcPct val="35000"/>
              </a:spcBef>
              <a:buFontTx/>
              <a:buAutoNum type="alphaUcPeriod"/>
            </a:pPr>
            <a:r>
              <a:rPr lang="en-US" altLang="en-US" sz="2100"/>
              <a:t>The patient</a:t>
            </a:r>
            <a:r>
              <a:rPr lang="ja-JP" altLang="en-US" sz="2100"/>
              <a:t>’</a:t>
            </a:r>
            <a:r>
              <a:rPr lang="en-US" altLang="ja-JP" sz="2100"/>
              <a:t>s name and age</a:t>
            </a:r>
            <a:br>
              <a:rPr lang="en-US" altLang="ja-JP" sz="2100"/>
            </a:br>
            <a:r>
              <a:rPr lang="en-US" altLang="ja-JP" sz="2100" b="1"/>
              <a:t>Rationale: </a:t>
            </a:r>
            <a:r>
              <a:rPr lang="en-US" altLang="ja-JP" sz="2100">
                <a:solidFill>
                  <a:srgbClr val="C1500B"/>
                </a:solidFill>
              </a:rPr>
              <a:t>This is very important in a verbal report.</a:t>
            </a:r>
          </a:p>
          <a:p>
            <a:pPr marL="1028700" lvl="1" indent="-457200">
              <a:buFontTx/>
              <a:buAutoNum type="alphaUcPeriod"/>
            </a:pPr>
            <a:r>
              <a:rPr lang="en-US" altLang="en-US" sz="2100"/>
              <a:t>The patient</a:t>
            </a:r>
            <a:r>
              <a:rPr lang="ja-JP" altLang="en-US" sz="2100"/>
              <a:t>’</a:t>
            </a:r>
            <a:r>
              <a:rPr lang="en-US" altLang="ja-JP" sz="2100"/>
              <a:t>s family medical history</a:t>
            </a:r>
            <a:br>
              <a:rPr lang="en-US" altLang="ja-JP" sz="2100"/>
            </a:br>
            <a:r>
              <a:rPr lang="en-US" altLang="ja-JP" sz="2100" b="1"/>
              <a:t>Rationale: </a:t>
            </a:r>
            <a:r>
              <a:rPr lang="en-US" altLang="ja-JP" sz="2100">
                <a:solidFill>
                  <a:srgbClr val="C1500B"/>
                </a:solidFill>
              </a:rPr>
              <a:t>Correct answer</a:t>
            </a:r>
          </a:p>
          <a:p>
            <a:pPr marL="1028700" lvl="1" indent="-457200">
              <a:buFontTx/>
              <a:buAutoNum type="alphaUcPeriod"/>
            </a:pPr>
            <a:r>
              <a:rPr lang="en-US" altLang="en-US" sz="2100"/>
              <a:t>Vital signs that may have changed</a:t>
            </a:r>
            <a:br>
              <a:rPr lang="en-US" altLang="en-US" sz="2100"/>
            </a:br>
            <a:r>
              <a:rPr lang="en-US" altLang="en-US" sz="2100" b="1"/>
              <a:t>Rationale: </a:t>
            </a:r>
            <a:r>
              <a:rPr lang="en-US" altLang="en-US" sz="2100">
                <a:solidFill>
                  <a:srgbClr val="C1500B"/>
                </a:solidFill>
              </a:rPr>
              <a:t>This is very important in a verbal report.</a:t>
            </a:r>
          </a:p>
          <a:p>
            <a:pPr marL="1028700" lvl="1" indent="-457200">
              <a:buFontTx/>
              <a:buAutoNum type="alphaUcPeriod"/>
            </a:pPr>
            <a:r>
              <a:rPr lang="en-US" altLang="en-US" sz="2100"/>
              <a:t>Medications that the patient is taking</a:t>
            </a:r>
            <a:br>
              <a:rPr lang="en-US" altLang="en-US" sz="2100"/>
            </a:br>
            <a:r>
              <a:rPr lang="en-US" altLang="en-US" sz="2100" b="1"/>
              <a:t>Rationale: </a:t>
            </a:r>
            <a:r>
              <a:rPr lang="en-US" altLang="en-US" sz="2100">
                <a:solidFill>
                  <a:srgbClr val="C1500B"/>
                </a:solidFill>
              </a:rPr>
              <a:t>This is very important in a verbal report.</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79202"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5"/>
            </a:pPr>
            <a:r>
              <a:rPr lang="en-US" altLang="en-US"/>
              <a:t>Which of the following statements about the patient care report (PCR) is true?</a:t>
            </a:r>
          </a:p>
          <a:p>
            <a:pPr marL="1028700" lvl="1" indent="-457200">
              <a:spcBef>
                <a:spcPct val="35000"/>
              </a:spcBef>
              <a:buFontTx/>
              <a:buAutoNum type="alphaUcPeriod"/>
            </a:pPr>
            <a:r>
              <a:rPr lang="en-US" altLang="en-US"/>
              <a:t>It is not a legal document in the eyes of the law.</a:t>
            </a:r>
          </a:p>
          <a:p>
            <a:pPr marL="1028700" lvl="1" indent="-457200">
              <a:spcBef>
                <a:spcPct val="35000"/>
              </a:spcBef>
              <a:buFontTx/>
              <a:buAutoNum type="alphaUcPeriod"/>
            </a:pPr>
            <a:r>
              <a:rPr lang="en-US" altLang="en-US"/>
              <a:t>It cannot be used for patient billing information.</a:t>
            </a:r>
          </a:p>
          <a:p>
            <a:pPr marL="1028700" lvl="1" indent="-457200">
              <a:spcBef>
                <a:spcPct val="35000"/>
              </a:spcBef>
              <a:buFontTx/>
              <a:buAutoNum type="alphaUcPeriod"/>
            </a:pPr>
            <a:r>
              <a:rPr lang="en-US" altLang="en-US"/>
              <a:t>It helps ensure efficient continuity of patient care.</a:t>
            </a:r>
          </a:p>
          <a:p>
            <a:pPr marL="1028700" lvl="1" indent="-457200">
              <a:spcBef>
                <a:spcPct val="35000"/>
              </a:spcBef>
              <a:buFontTx/>
              <a:buAutoNum type="alphaUcPeriod"/>
            </a:pPr>
            <a:r>
              <a:rPr lang="en-US" altLang="en-US"/>
              <a:t>It is for use only by the prehospital care provider.</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80226"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C1500B"/>
                </a:solidFill>
              </a:rPr>
              <a:t>C</a:t>
            </a:r>
          </a:p>
          <a:p>
            <a:pPr marL="0" indent="0">
              <a:spcBef>
                <a:spcPct val="35000"/>
              </a:spcBef>
              <a:buFontTx/>
              <a:buNone/>
            </a:pPr>
            <a:r>
              <a:rPr lang="en-US" altLang="en-US" b="1"/>
              <a:t>Rationale: </a:t>
            </a:r>
            <a:r>
              <a:rPr lang="en-US" altLang="en-US"/>
              <a:t>The PCR is an important document for more than one reason. It helps to ensure efficient continuity of patient care by providing the hospital with an account of all prehospital assessments and treatment. It also serves as a legal document that reflects the care provided by the EMT. </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81250"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5"/>
            </a:pPr>
            <a:r>
              <a:rPr lang="en-US" altLang="en-US" sz="2400"/>
              <a:t>Which of the following statements about the patient care report is true?</a:t>
            </a:r>
          </a:p>
          <a:p>
            <a:pPr marL="1028700" lvl="1" indent="-457200">
              <a:spcBef>
                <a:spcPct val="35000"/>
              </a:spcBef>
              <a:buFontTx/>
              <a:buAutoNum type="alphaUcPeriod"/>
            </a:pPr>
            <a:r>
              <a:rPr lang="en-US" altLang="en-US" sz="2200"/>
              <a:t>It is not a legal document in the eyes of the law.</a:t>
            </a:r>
            <a:br>
              <a:rPr lang="en-US" altLang="en-US" sz="2200"/>
            </a:br>
            <a:r>
              <a:rPr lang="en-US" altLang="en-US" sz="2200" b="1"/>
              <a:t>Rationale: </a:t>
            </a:r>
            <a:r>
              <a:rPr lang="en-US" altLang="en-US" sz="2200">
                <a:solidFill>
                  <a:srgbClr val="C1500B"/>
                </a:solidFill>
              </a:rPr>
              <a:t>A patient care report is a legal document.</a:t>
            </a:r>
          </a:p>
          <a:p>
            <a:pPr marL="1028700" lvl="1" indent="-457200">
              <a:spcBef>
                <a:spcPct val="35000"/>
              </a:spcBef>
              <a:buFontTx/>
              <a:buAutoNum type="alphaUcPeriod"/>
            </a:pPr>
            <a:r>
              <a:rPr lang="en-US" altLang="en-US" sz="2200"/>
              <a:t>It cannot be used for patient billing information.</a:t>
            </a:r>
            <a:br>
              <a:rPr lang="en-US" altLang="en-US" sz="2200"/>
            </a:br>
            <a:r>
              <a:rPr lang="en-US" altLang="en-US" sz="2200" b="1"/>
              <a:t>Rationale: </a:t>
            </a:r>
            <a:r>
              <a:rPr lang="en-US" altLang="en-US" sz="2200">
                <a:solidFill>
                  <a:srgbClr val="C1500B"/>
                </a:solidFill>
              </a:rPr>
              <a:t>A patient care report can be used by hospital administration, which includes the billing department.</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82274"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5"/>
            </a:pPr>
            <a:r>
              <a:rPr lang="en-US" altLang="en-US" sz="2400"/>
              <a:t>Which of the following statements about the patient care report is true?</a:t>
            </a:r>
          </a:p>
          <a:p>
            <a:pPr marL="1028700" lvl="1" indent="-457200">
              <a:spcBef>
                <a:spcPct val="35000"/>
              </a:spcBef>
              <a:buFontTx/>
              <a:buAutoNum type="alphaUcPeriod" startAt="3"/>
            </a:pPr>
            <a:r>
              <a:rPr lang="en-US" altLang="en-US" sz="2200"/>
              <a:t>It helps ensure efficient continuity of patient care.</a:t>
            </a:r>
            <a:br>
              <a:rPr lang="en-US" altLang="en-US" sz="2200"/>
            </a:br>
            <a:r>
              <a:rPr lang="en-US" altLang="en-US" sz="2200" b="1"/>
              <a:t>Rationale: </a:t>
            </a:r>
            <a:r>
              <a:rPr lang="en-US" altLang="en-US" sz="2200">
                <a:solidFill>
                  <a:srgbClr val="C1500B"/>
                </a:solidFill>
              </a:rPr>
              <a:t>Correct answer</a:t>
            </a:r>
          </a:p>
          <a:p>
            <a:pPr marL="1028700" lvl="1" indent="-457200">
              <a:spcBef>
                <a:spcPct val="35000"/>
              </a:spcBef>
              <a:buFontTx/>
              <a:buAutoNum type="alphaUcPeriod" startAt="3"/>
            </a:pPr>
            <a:r>
              <a:rPr lang="en-US" altLang="en-US" sz="2200"/>
              <a:t>It is for use only by the prehospital care provider.</a:t>
            </a:r>
            <a:br>
              <a:rPr lang="en-US" altLang="en-US" sz="2200"/>
            </a:br>
            <a:r>
              <a:rPr lang="en-US" altLang="en-US" sz="2200" b="1"/>
              <a:t>Rationale: </a:t>
            </a:r>
            <a:r>
              <a:rPr lang="en-US" altLang="en-US" sz="2200">
                <a:solidFill>
                  <a:srgbClr val="C1500B"/>
                </a:solidFill>
              </a:rPr>
              <a:t>While it may not be read immediately by the hospital, it can be used later to review patient care procedures and for quality improvement purposes.</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83298" name="Rectangle 3"/>
          <p:cNvSpPr>
            <a:spLocks noGrp="1" noChangeArrowheads="1"/>
          </p:cNvSpPr>
          <p:nvPr>
            <p:ph idx="1"/>
            <p:custDataLst>
              <p:tags r:id="rId1"/>
            </p:custDataLst>
          </p:nvPr>
        </p:nvSpPr>
        <p:spPr/>
        <p:txBody>
          <a:bodyPr rIns="228600"/>
          <a:lstStyle/>
          <a:p>
            <a:pPr marL="533400" indent="-533400">
              <a:spcBef>
                <a:spcPct val="35000"/>
              </a:spcBef>
              <a:buFontTx/>
              <a:buAutoNum type="arabicPeriod" startAt="6"/>
            </a:pPr>
            <a:r>
              <a:rPr lang="en-US" altLang="en-US"/>
              <a:t>A device that receives a low-frequency signal and then transmits it at a relatively higher frequency is called a:</a:t>
            </a:r>
          </a:p>
          <a:p>
            <a:pPr marL="1028700" lvl="1" indent="-457200">
              <a:spcBef>
                <a:spcPct val="35000"/>
              </a:spcBef>
              <a:buFontTx/>
              <a:buAutoNum type="alphaUcPeriod"/>
            </a:pPr>
            <a:r>
              <a:rPr lang="en-US" altLang="en-US"/>
              <a:t>duplex.</a:t>
            </a:r>
          </a:p>
          <a:p>
            <a:pPr marL="1028700" lvl="1" indent="-457200">
              <a:spcBef>
                <a:spcPct val="35000"/>
              </a:spcBef>
              <a:buFontTx/>
              <a:buAutoNum type="alphaUcPeriod"/>
            </a:pPr>
            <a:r>
              <a:rPr lang="en-US" altLang="en-US"/>
              <a:t>scanner.</a:t>
            </a:r>
          </a:p>
          <a:p>
            <a:pPr marL="1028700" lvl="1" indent="-457200">
              <a:spcBef>
                <a:spcPct val="35000"/>
              </a:spcBef>
              <a:buFontTx/>
              <a:buAutoNum type="alphaUcPeriod"/>
            </a:pPr>
            <a:r>
              <a:rPr lang="en-US" altLang="en-US"/>
              <a:t>repeater.</a:t>
            </a:r>
          </a:p>
          <a:p>
            <a:pPr marL="1028700" lvl="1" indent="-457200">
              <a:spcBef>
                <a:spcPct val="35000"/>
              </a:spcBef>
              <a:buFontTx/>
              <a:buAutoNum type="alphaUcPeriod"/>
            </a:pPr>
            <a:r>
              <a:rPr lang="en-US" altLang="en-US"/>
              <a:t>receiver.</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84322"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C1500B"/>
                </a:solidFill>
              </a:rPr>
              <a:t>C</a:t>
            </a:r>
          </a:p>
          <a:p>
            <a:pPr marL="0" indent="0">
              <a:buFontTx/>
              <a:buNone/>
            </a:pPr>
            <a:r>
              <a:rPr lang="en-US" altLang="en-US" b="1"/>
              <a:t>Rationale: </a:t>
            </a:r>
            <a:r>
              <a:rPr lang="en-US" altLang="en-US"/>
              <a:t>A repeater receives messages from one frequency and then automatically transmits them on a second, higher frequency.</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ART OUTSTANDING"/>
</p:tagLst>
</file>

<file path=ppt/tags/tag10.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1.xml><?xml version="1.0" encoding="utf-8"?>
<p:tagLst xmlns:a="http://schemas.openxmlformats.org/drawingml/2006/main" xmlns:r="http://schemas.openxmlformats.org/officeDocument/2006/relationships" xmlns:p="http://schemas.openxmlformats.org/presentationml/2006/main">
  <p:tag name="STICKYSTYLE" val="RVW ANS"/>
</p:tagLst>
</file>

<file path=ppt/tags/tag12.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3.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4.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5.xml><?xml version="1.0" encoding="utf-8"?>
<p:tagLst xmlns:a="http://schemas.openxmlformats.org/drawingml/2006/main" xmlns:r="http://schemas.openxmlformats.org/officeDocument/2006/relationships" xmlns:p="http://schemas.openxmlformats.org/presentationml/2006/main">
  <p:tag name="STICKYSTYLE" val="RVW ANS"/>
</p:tagLst>
</file>

<file path=ppt/tags/tag16.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7.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8.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9.xml><?xml version="1.0" encoding="utf-8"?>
<p:tagLst xmlns:a="http://schemas.openxmlformats.org/drawingml/2006/main" xmlns:r="http://schemas.openxmlformats.org/officeDocument/2006/relationships" xmlns:p="http://schemas.openxmlformats.org/presentationml/2006/main">
  <p:tag name="STICKYSTYLE" val="RVW ANS"/>
</p:tagLst>
</file>

<file path=ppt/tags/tag2.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20.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21.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22.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3.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24.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5.xml><?xml version="1.0" encoding="utf-8"?>
<p:tagLst xmlns:a="http://schemas.openxmlformats.org/drawingml/2006/main" xmlns:r="http://schemas.openxmlformats.org/officeDocument/2006/relationships" xmlns:p="http://schemas.openxmlformats.org/presentationml/2006/main">
  <p:tag name="STICKYSTYLE" val="RVW ANS"/>
</p:tagLst>
</file>

<file path=ppt/tags/tag26.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27.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3.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4.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5.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6.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7.xml><?xml version="1.0" encoding="utf-8"?>
<p:tagLst xmlns:a="http://schemas.openxmlformats.org/drawingml/2006/main" xmlns:r="http://schemas.openxmlformats.org/officeDocument/2006/relationships" xmlns:p="http://schemas.openxmlformats.org/presentationml/2006/main">
  <p:tag name="STICKYSTYLE" val="RVW ANS"/>
</p:tagLst>
</file>

<file path=ppt/tags/tag8.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9.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7.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8.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9.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2767</TotalTime>
  <Words>6356</Words>
  <Application>Microsoft Macintosh PowerPoint</Application>
  <PresentationFormat>On-screen Show (4:3)</PresentationFormat>
  <Paragraphs>1255</Paragraphs>
  <Slides>116</Slides>
  <Notes>78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116</vt:i4>
      </vt:variant>
    </vt:vector>
  </HeadingPairs>
  <TitlesOfParts>
    <vt:vector size="122" baseType="lpstr">
      <vt:lpstr>Times New Roman</vt:lpstr>
      <vt:lpstr>ヒラギノ角ゴ Pro W3</vt:lpstr>
      <vt:lpstr>Arial</vt:lpstr>
      <vt:lpstr>MS PGothic</vt:lpstr>
      <vt:lpstr>ＭＳ Ｐゴシック</vt:lpstr>
      <vt:lpstr>design_template</vt:lpstr>
      <vt:lpstr>PowerPoint Presentation</vt:lpstr>
      <vt:lpstr>Introduction (1 of 3)</vt:lpstr>
      <vt:lpstr>Introduction (2 of 3)</vt:lpstr>
      <vt:lpstr>Introduction (3 of 3)</vt:lpstr>
      <vt:lpstr>Therapeutic Communication  (1 of 4)</vt:lpstr>
      <vt:lpstr>Therapeutic Communication  (2 of 4)</vt:lpstr>
      <vt:lpstr>Therapeutic Communication  (3 of 4)</vt:lpstr>
      <vt:lpstr>Therapeutic Communication  (4 of 4)</vt:lpstr>
      <vt:lpstr>Age, Culture, and Personal Experience (1 of 2)</vt:lpstr>
      <vt:lpstr>Age, Culture, and Personal Experience (2 of 2)</vt:lpstr>
      <vt:lpstr>Nonverbal Communication  (1 of 3)</vt:lpstr>
      <vt:lpstr>Nonverbal Communication  (2 of 3)</vt:lpstr>
      <vt:lpstr>Nonverbal Communication  (3 of 3)</vt:lpstr>
      <vt:lpstr>Verbal Communication (1 of 2)</vt:lpstr>
      <vt:lpstr>Verbal Communication (2 of 2)</vt:lpstr>
      <vt:lpstr>Communication Tools </vt:lpstr>
      <vt:lpstr>Interviewing Techniques</vt:lpstr>
      <vt:lpstr>Interviewing Techniques to Avoid</vt:lpstr>
      <vt:lpstr>Presence of Family, Friends, and Bystanders </vt:lpstr>
      <vt:lpstr>Golden Rules (1 of 2)</vt:lpstr>
      <vt:lpstr>Golden Rules (2 of 2)</vt:lpstr>
      <vt:lpstr>Communicating With Older Patients (1 of 5)</vt:lpstr>
      <vt:lpstr>Communicating With Older Patients (2 of 5)</vt:lpstr>
      <vt:lpstr>Communicating With Older Patients (3 of 5)</vt:lpstr>
      <vt:lpstr>Communicating With Older Patients (4 of 5)</vt:lpstr>
      <vt:lpstr>Communicating With Older Patients (5 of 5)</vt:lpstr>
      <vt:lpstr>Communicating With Children (1 of 4)</vt:lpstr>
      <vt:lpstr>Communicating With Children (2 of 4)</vt:lpstr>
      <vt:lpstr>Communicating With Children (3 of 4)</vt:lpstr>
      <vt:lpstr>Communicating With Children (4 of 4)</vt:lpstr>
      <vt:lpstr>Communicating With Hearing-Impaired Patients (1 of 3)</vt:lpstr>
      <vt:lpstr>Communicating With Hearing-Impaired Patients (2 of 3)</vt:lpstr>
      <vt:lpstr>Communicating With Hearing-Impaired Patients (3 of 3)</vt:lpstr>
      <vt:lpstr>Communicating With Visually Impaired Patients (1 of 3)</vt:lpstr>
      <vt:lpstr>Communicating With Visually Impaired Patients (2 of 3)</vt:lpstr>
      <vt:lpstr>Communicating With Visually Impaired Patients (3 of 3)</vt:lpstr>
      <vt:lpstr>Non-English-Speaking Patients (1 of 2)</vt:lpstr>
      <vt:lpstr>Non-English-Speaking Patients (2 of 2)</vt:lpstr>
      <vt:lpstr>Communicating With Other Health Care Professionals (1 of 3)</vt:lpstr>
      <vt:lpstr>Communicating With Other Health Care Professionals (2 of 3)</vt:lpstr>
      <vt:lpstr>Communicating With Other Health Care Professionals (3 of 3)</vt:lpstr>
      <vt:lpstr>Written Communications and Documentation (1 of 2)</vt:lpstr>
      <vt:lpstr>Written Communications and Documentation (2 of 2)</vt:lpstr>
      <vt:lpstr>Patient Care Reports (1 of 2) </vt:lpstr>
      <vt:lpstr>Patient Care Reports (2 of 2) </vt:lpstr>
      <vt:lpstr>Types of Forms</vt:lpstr>
      <vt:lpstr>Narrative Section of the PCR (1 of 2)   </vt:lpstr>
      <vt:lpstr>Narrative Section of the PCR (2 of 2)   </vt:lpstr>
      <vt:lpstr>Reporting Errors (1 of 2)  </vt:lpstr>
      <vt:lpstr>Reporting Errors (2 of 2)  </vt:lpstr>
      <vt:lpstr>Documenting Refusal of Care</vt:lpstr>
      <vt:lpstr>Special Reporting Situations</vt:lpstr>
      <vt:lpstr>Communications Systems  and Equipment</vt:lpstr>
      <vt:lpstr>Base Station Radios</vt:lpstr>
      <vt:lpstr>Mobile and Portable Radios  (1 of 2)</vt:lpstr>
      <vt:lpstr>Mobile and Portable Radios  (2 of 2)</vt:lpstr>
      <vt:lpstr>Repeater-Based Systems (1 of 2)</vt:lpstr>
      <vt:lpstr>Repeater-Based Systems (2 of 2)</vt:lpstr>
      <vt:lpstr>Digital Equipment</vt:lpstr>
      <vt:lpstr>Cellular/Satellite Telephones</vt:lpstr>
      <vt:lpstr>Other Communications Equipment (1 of 2)</vt:lpstr>
      <vt:lpstr>Other Communications Equipment (2 of 2)</vt:lpstr>
      <vt:lpstr>Radio Communications</vt:lpstr>
      <vt:lpstr>Responding to the Scene (1 of 3)</vt:lpstr>
      <vt:lpstr>Responding to the Scene (2 of 3)</vt:lpstr>
      <vt:lpstr>Responding to the Scene (3 of 3)</vt:lpstr>
      <vt:lpstr>Communicating With Medical Control and Hospitals </vt:lpstr>
      <vt:lpstr>Giving a Patient Report (1 of 2) </vt:lpstr>
      <vt:lpstr>Giving a Patient Report (2 of 2) </vt:lpstr>
      <vt:lpstr>The Role of Medical Control (1 of 2)</vt:lpstr>
      <vt:lpstr>The Role of Medical Control (2 of 2)</vt:lpstr>
      <vt:lpstr>Calling Medical Control  (1 of 3) </vt:lpstr>
      <vt:lpstr>Calling Medical Control  (2 of 3) </vt:lpstr>
      <vt:lpstr>Calling Medical Control  (3 of 3) </vt:lpstr>
      <vt:lpstr>Information Regarding Special Situations (1 of 2) </vt:lpstr>
      <vt:lpstr>Information Regarding Special Situations (2 of 2) </vt:lpstr>
      <vt:lpstr>Maintenance of Radio Equipment (1 of 2)</vt:lpstr>
      <vt:lpstr>Maintenance of Radio Equipment (2 of 2)</vt:lpstr>
      <vt:lpstr>Review </vt:lpstr>
      <vt:lpstr>Review </vt:lpstr>
      <vt:lpstr>Review (1 of 2) </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297</cp:revision>
  <dcterms:created xsi:type="dcterms:W3CDTF">2002-02-12T20:19:46Z</dcterms:created>
  <dcterms:modified xsi:type="dcterms:W3CDTF">2016-03-12T15:22:57Z</dcterms:modified>
</cp:coreProperties>
</file>