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9" r:id="rId4"/>
    <p:sldId id="260" r:id="rId5"/>
    <p:sldId id="261" r:id="rId6"/>
    <p:sldId id="263" r:id="rId7"/>
    <p:sldId id="262" r:id="rId8"/>
    <p:sldId id="265" r:id="rId9"/>
    <p:sldId id="266" r:id="rId10"/>
    <p:sldId id="264" r:id="rId11"/>
    <p:sldId id="267" r:id="rId12"/>
    <p:sldId id="268" r:id="rId13"/>
    <p:sldId id="270" r:id="rId14"/>
    <p:sldId id="271" r:id="rId15"/>
    <p:sldId id="272" r:id="rId16"/>
    <p:sldId id="273" r:id="rId17"/>
    <p:sldId id="27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1E"/>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3382" autoAdjust="0"/>
  </p:normalViewPr>
  <p:slideViewPr>
    <p:cSldViewPr>
      <p:cViewPr>
        <p:scale>
          <a:sx n="50" d="100"/>
          <a:sy n="50" d="100"/>
        </p:scale>
        <p:origin x="-1872" y="-156"/>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EC4F84A-6A42-46A0-A61E-414FA85E9DCD}" type="slidenum">
              <a:rPr lang="en-US"/>
              <a:pPr>
                <a:defRPr/>
              </a:pPr>
              <a:t>‹#›</a:t>
            </a:fld>
            <a:endParaRPr lang="en-US" dirty="0"/>
          </a:p>
        </p:txBody>
      </p:sp>
    </p:spTree>
    <p:extLst>
      <p:ext uri="{BB962C8B-B14F-4D97-AF65-F5344CB8AC3E}">
        <p14:creationId xmlns:p14="http://schemas.microsoft.com/office/powerpoint/2010/main" val="3013539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5: Medical Terminology</a:t>
            </a: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0878F6A-55DD-461C-96EA-94456AD20764}"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6556D08-D7C8-4367-B9B7-D777A4C14210}"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7. IV stand for </a:t>
            </a:r>
            <a:r>
              <a:rPr lang="en-US" i="1" dirty="0">
                <a:latin typeface="Arial" charset="0"/>
              </a:rPr>
              <a:t>intravenous</a:t>
            </a:r>
            <a:r>
              <a:rPr lang="en-US" dirty="0">
                <a:latin typeface="Arial" charset="0"/>
              </a:rPr>
              <a:t>, and refers to a fluid line placed inside a vein. The line for this patient was placed into the left antecubital area, the forward (</a:t>
            </a:r>
            <a:r>
              <a:rPr lang="en-US" i="1" dirty="0">
                <a:latin typeface="Arial" charset="0"/>
              </a:rPr>
              <a:t>ante-</a:t>
            </a:r>
            <a:r>
              <a:rPr lang="en-US" dirty="0">
                <a:latin typeface="Arial" charset="0"/>
              </a:rPr>
              <a:t>) part of the elbow (</a:t>
            </a:r>
            <a:r>
              <a:rPr lang="en-US" i="1" dirty="0">
                <a:latin typeface="Arial" charset="0"/>
              </a:rPr>
              <a:t>cubitus</a:t>
            </a:r>
            <a:r>
              <a:rPr lang="en-US" dirty="0">
                <a:latin typeface="Arial" charset="0"/>
              </a:rPr>
              <a:t>) when the arm is in anatomical position.</a:t>
            </a: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B62F4A4-CC62-4B20-8B38-1D9151077205}"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B9CEFAF-FA58-48EB-97D9-0F066F14999A}"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dirty="0" smtClean="0">
                <a:latin typeface="Arial" charset="0"/>
                <a:ea typeface="ＭＳ Ｐゴシック" pitchFamily="34" charset="-128"/>
              </a:rPr>
              <a:t>Instructor Notes</a:t>
            </a:r>
          </a:p>
          <a:p>
            <a:endParaRPr lang="en-US" altLang="en-US" dirty="0" smtClean="0">
              <a:latin typeface="Arial" charset="0"/>
              <a:ea typeface="ＭＳ Ｐゴシック" pitchFamily="34" charset="-128"/>
            </a:endParaRPr>
          </a:p>
          <a:p>
            <a:pPr>
              <a:buFontTx/>
              <a:buAutoNum type="arabicPeriod" startAt="8"/>
            </a:pPr>
            <a:r>
              <a:rPr lang="en-US" altLang="en-US" dirty="0" smtClean="0">
                <a:latin typeface="Arial" charset="0"/>
                <a:ea typeface="ＭＳ Ｐゴシック" pitchFamily="34" charset="-128"/>
              </a:rPr>
              <a:t> A </a:t>
            </a:r>
            <a:r>
              <a:rPr lang="en-US" altLang="en-US" dirty="0" smtClean="0">
                <a:latin typeface="Arial" charset="0"/>
                <a:ea typeface="ＭＳ Ｐゴシック" pitchFamily="34" charset="-128"/>
              </a:rPr>
              <a:t>cardiologist is a heart specialist, from</a:t>
            </a:r>
            <a:r>
              <a:rPr lang="en-US" altLang="en-US" i="1" dirty="0" smtClean="0">
                <a:latin typeface="Arial" charset="0"/>
                <a:ea typeface="ＭＳ Ｐゴシック" pitchFamily="34" charset="-128"/>
              </a:rPr>
              <a:t> cardi </a:t>
            </a:r>
            <a:r>
              <a:rPr lang="en-US" altLang="en-US" dirty="0" smtClean="0">
                <a:latin typeface="Arial" charset="0"/>
                <a:ea typeface="ＭＳ Ｐゴシック" pitchFamily="34" charset="-128"/>
              </a:rPr>
              <a:t>(heart) and -</a:t>
            </a:r>
            <a:r>
              <a:rPr lang="en-US" altLang="en-US" i="1" dirty="0" smtClean="0">
                <a:latin typeface="Arial" charset="0"/>
                <a:ea typeface="ＭＳ Ｐゴシック" pitchFamily="34" charset="-128"/>
              </a:rPr>
              <a:t>logist</a:t>
            </a:r>
            <a:r>
              <a:rPr lang="en-US" altLang="en-US" dirty="0" smtClean="0">
                <a:latin typeface="Arial" charset="0"/>
                <a:ea typeface="ＭＳ Ｐゴシック" pitchFamily="34" charset="-128"/>
              </a:rPr>
              <a:t> (specialist), and a nephrologist is a kidney specialist, from </a:t>
            </a:r>
            <a:r>
              <a:rPr lang="en-US" altLang="en-US" i="1" dirty="0" smtClean="0">
                <a:latin typeface="Arial" charset="0"/>
                <a:ea typeface="ＭＳ Ｐゴシック" pitchFamily="34" charset="-128"/>
              </a:rPr>
              <a:t>nephr</a:t>
            </a:r>
            <a:r>
              <a:rPr lang="en-US" altLang="en-US" dirty="0" smtClean="0">
                <a:latin typeface="Arial" charset="0"/>
                <a:ea typeface="ＭＳ Ｐゴシック" pitchFamily="34" charset="-128"/>
              </a:rPr>
              <a:t> (kidney) and</a:t>
            </a:r>
            <a:r>
              <a:rPr lang="en-US" altLang="en-US" i="1" dirty="0" smtClean="0">
                <a:latin typeface="Arial" charset="0"/>
                <a:ea typeface="ＭＳ Ｐゴシック" pitchFamily="34" charset="-128"/>
              </a:rPr>
              <a:t> logist</a:t>
            </a:r>
            <a:r>
              <a:rPr lang="en-US" altLang="en-US" dirty="0" smtClean="0">
                <a:latin typeface="Arial" charset="0"/>
                <a:ea typeface="ＭＳ Ｐゴシック" pitchFamily="34" charset="-128"/>
              </a:rPr>
              <a:t>.  </a:t>
            </a:r>
          </a:p>
          <a:p>
            <a:pPr>
              <a:buFontTx/>
              <a:buAutoNum type="arabicPeriod" startAt="8"/>
            </a:pPr>
            <a:endParaRPr lang="en-US" altLang="en-US" dirty="0" smtClean="0">
              <a:latin typeface="Arial" charset="0"/>
              <a:ea typeface="ＭＳ Ｐゴシック" pitchFamily="34" charset="-128"/>
            </a:endParaRPr>
          </a:p>
          <a:p>
            <a:pPr>
              <a:buFontTx/>
              <a:buAutoNum type="arabicPeriod" startAt="8"/>
            </a:pPr>
            <a:r>
              <a:rPr lang="en-US" altLang="en-US" dirty="0" smtClean="0">
                <a:latin typeface="Arial" charset="0"/>
                <a:ea typeface="ＭＳ Ｐゴシック" pitchFamily="34" charset="-128"/>
              </a:rPr>
              <a:t> An </a:t>
            </a:r>
            <a:r>
              <a:rPr lang="en-US" altLang="en-US" dirty="0" smtClean="0">
                <a:latin typeface="Arial" charset="0"/>
                <a:ea typeface="ＭＳ Ｐゴシック" pitchFamily="34" charset="-128"/>
              </a:rPr>
              <a:t>echocardiogram is a recording of sound waves bouncing off the heart, from the root words </a:t>
            </a:r>
            <a:r>
              <a:rPr lang="en-US" altLang="en-US" i="1" dirty="0" smtClean="0">
                <a:latin typeface="Arial" charset="0"/>
                <a:ea typeface="ＭＳ Ｐゴシック" pitchFamily="34" charset="-128"/>
              </a:rPr>
              <a:t>cardi </a:t>
            </a:r>
            <a:r>
              <a:rPr lang="en-US" altLang="en-US" dirty="0" smtClean="0">
                <a:latin typeface="Arial" charset="0"/>
                <a:ea typeface="ＭＳ Ｐゴシック" pitchFamily="34" charset="-128"/>
              </a:rPr>
              <a:t>and </a:t>
            </a:r>
            <a:r>
              <a:rPr lang="en-US" altLang="en-US" i="1" dirty="0" smtClean="0">
                <a:latin typeface="Arial" charset="0"/>
                <a:ea typeface="ＭＳ Ｐゴシック" pitchFamily="34" charset="-128"/>
              </a:rPr>
              <a:t>echo</a:t>
            </a:r>
            <a:r>
              <a:rPr lang="en-US" altLang="en-US" dirty="0" smtClean="0">
                <a:latin typeface="Arial" charset="0"/>
                <a:ea typeface="ＭＳ Ｐゴシック" pitchFamily="34" charset="-128"/>
              </a:rPr>
              <a:t> and the suffix -</a:t>
            </a:r>
            <a:r>
              <a:rPr lang="en-US" altLang="en-US" i="1" dirty="0" smtClean="0">
                <a:latin typeface="Arial" charset="0"/>
                <a:ea typeface="ＭＳ Ｐゴシック" pitchFamily="34" charset="-128"/>
              </a:rPr>
              <a:t>gram</a:t>
            </a:r>
            <a:r>
              <a:rPr lang="en-US" altLang="en-US" dirty="0" smtClean="0">
                <a:latin typeface="Arial" charset="0"/>
                <a:ea typeface="ＭＳ Ｐゴシック" pitchFamily="34" charset="-128"/>
              </a:rPr>
              <a:t>, referring to a record. It looks for defects in flow, heart valve function, and heart muscle motion. </a:t>
            </a: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F8F67C4-1D9F-4E0F-985A-58720822FBC6}"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2E00688-A62A-4408-8FA3-472D121F8FD3}"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10. PCR stands for patient care report; PMH stands for past medical history; HTN stands for hypertension; SVT stands for supraventricular tachycardia; and ASHD stands for arteriosclerotic heart disease.</a:t>
            </a: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C55659A-B090-4684-AFD7-846BBFA8B637}" type="slidenum">
              <a:rPr lang="en-US" sz="1200" smtClean="0"/>
              <a:pPr>
                <a:defRPr/>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DB9BD75-217B-45BE-8BCE-A01BE353BF50}" type="slidenum">
              <a:rPr lang="en-US" sz="1200" smtClean="0"/>
              <a:pPr>
                <a:defRPr/>
              </a:pPr>
              <a:t>16</a:t>
            </a:fld>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3A76E7C-8E41-45E9-B53A-9129BAD4A405}" type="slidenum">
              <a:rPr lang="en-US" sz="1200" smtClean="0"/>
              <a:pPr>
                <a:defRPr/>
              </a:pPr>
              <a:t>17</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Begin presenting the case. </a:t>
            </a: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D7B572D-6E09-4FC0-BB07-A014A7263BAA}"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CA8F202-A32E-47CC-9AC3-C9406E48FB1A}"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eaLnBrk="1" hangingPunct="1">
              <a:defRPr/>
            </a:pPr>
            <a:r>
              <a:rPr lang="en-US" dirty="0" smtClean="0">
                <a:ea typeface="ＭＳ Ｐゴシック" pitchFamily="34" charset="-128"/>
              </a:rPr>
              <a:t>1. Combining the root word </a:t>
            </a:r>
            <a:r>
              <a:rPr lang="en-US" i="1" dirty="0" smtClean="0">
                <a:ea typeface="ＭＳ Ｐゴシック" pitchFamily="34" charset="-128"/>
              </a:rPr>
              <a:t>pulmon</a:t>
            </a:r>
            <a:r>
              <a:rPr lang="en-US" dirty="0" smtClean="0">
                <a:ea typeface="ＭＳ Ｐゴシック" pitchFamily="34" charset="-128"/>
              </a:rPr>
              <a:t> (lungs) and the suffix </a:t>
            </a:r>
            <a:r>
              <a:rPr lang="en-US" i="1" dirty="0" smtClean="0">
                <a:ea typeface="ＭＳ Ｐゴシック" pitchFamily="34" charset="-128"/>
              </a:rPr>
              <a:t>-logist</a:t>
            </a:r>
            <a:r>
              <a:rPr lang="en-US" dirty="0" smtClean="0">
                <a:ea typeface="ＭＳ Ｐゴシック" pitchFamily="34" charset="-128"/>
              </a:rPr>
              <a:t> (specialist) tells you that the doctor is a lung specialist. You also know that the prefix </a:t>
            </a:r>
            <a:r>
              <a:rPr lang="en-US" i="1" dirty="0" smtClean="0">
                <a:ea typeface="ＭＳ Ｐゴシック" pitchFamily="34" charset="-128"/>
              </a:rPr>
              <a:t>hyper-</a:t>
            </a:r>
            <a:r>
              <a:rPr lang="en-US" dirty="0" smtClean="0">
                <a:ea typeface="ＭＳ Ｐゴシック" pitchFamily="34" charset="-128"/>
              </a:rPr>
              <a:t> means </a:t>
            </a:r>
            <a:r>
              <a:rPr lang="en-US" altLang="en-US" dirty="0" smtClean="0">
                <a:ea typeface="ＭＳ Ｐゴシック" pitchFamily="34" charset="-128"/>
              </a:rPr>
              <a:t>“</a:t>
            </a:r>
            <a:r>
              <a:rPr lang="en-US" dirty="0" smtClean="0">
                <a:ea typeface="ＭＳ Ｐゴシック" pitchFamily="34" charset="-128"/>
              </a:rPr>
              <a:t>high,</a:t>
            </a:r>
            <a:r>
              <a:rPr lang="en-US" altLang="en-US" dirty="0" smtClean="0">
                <a:ea typeface="ＭＳ Ｐゴシック" pitchFamily="34" charset="-128"/>
              </a:rPr>
              <a:t>”</a:t>
            </a:r>
            <a:r>
              <a:rPr lang="en-US" dirty="0" smtClean="0">
                <a:ea typeface="ＭＳ Ｐゴシック" pitchFamily="34" charset="-128"/>
              </a:rPr>
              <a:t> and when combined with </a:t>
            </a:r>
            <a:r>
              <a:rPr lang="en-US" i="1" dirty="0" smtClean="0">
                <a:ea typeface="ＭＳ Ｐゴシック" pitchFamily="34" charset="-128"/>
              </a:rPr>
              <a:t>tension</a:t>
            </a:r>
            <a:r>
              <a:rPr lang="en-US" dirty="0" smtClean="0">
                <a:ea typeface="ＭＳ Ｐゴシック" pitchFamily="34" charset="-128"/>
              </a:rPr>
              <a:t> refers to high blood pressure, in this case in the pulmonary (lung) system.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2. Combining the root word </a:t>
            </a:r>
            <a:r>
              <a:rPr lang="en-US" i="1" dirty="0" smtClean="0">
                <a:ea typeface="ＭＳ Ｐゴシック" pitchFamily="34" charset="-128"/>
              </a:rPr>
              <a:t>cardio</a:t>
            </a:r>
            <a:r>
              <a:rPr lang="en-US" dirty="0" smtClean="0">
                <a:ea typeface="ＭＳ Ｐゴシック" pitchFamily="34" charset="-128"/>
              </a:rPr>
              <a:t> (heart) with the suffix </a:t>
            </a:r>
            <a:r>
              <a:rPr lang="en-US" i="1" dirty="0" smtClean="0">
                <a:solidFill>
                  <a:srgbClr val="FF0000"/>
                </a:solidFill>
                <a:ea typeface="ＭＳ Ｐゴシック" pitchFamily="34" charset="-128"/>
              </a:rPr>
              <a:t>-</a:t>
            </a:r>
            <a:r>
              <a:rPr lang="en-US" i="1" dirty="0" smtClean="0">
                <a:ea typeface="ＭＳ Ｐゴシック" pitchFamily="34" charset="-128"/>
              </a:rPr>
              <a:t>megaly </a:t>
            </a:r>
            <a:r>
              <a:rPr lang="en-US" dirty="0" smtClean="0">
                <a:ea typeface="ＭＳ Ｐゴシック" pitchFamily="34" charset="-128"/>
              </a:rPr>
              <a:t>(enlargement) tells you that the patient has an enlargement of the heart. Arteriosclerosis is a hardening of the arteries, derived from the root words </a:t>
            </a:r>
            <a:r>
              <a:rPr lang="en-US" i="1" dirty="0" smtClean="0">
                <a:ea typeface="ＭＳ Ｐゴシック" pitchFamily="34" charset="-128"/>
              </a:rPr>
              <a:t>arteri</a:t>
            </a:r>
            <a:r>
              <a:rPr lang="en-US" dirty="0" smtClean="0">
                <a:ea typeface="ＭＳ Ｐゴシック" pitchFamily="34" charset="-128"/>
              </a:rPr>
              <a:t> (artery) and </a:t>
            </a:r>
            <a:r>
              <a:rPr lang="en-US" i="1" dirty="0" smtClean="0">
                <a:ea typeface="ＭＳ Ｐゴシック" pitchFamily="34" charset="-128"/>
              </a:rPr>
              <a:t>scler </a:t>
            </a:r>
            <a:r>
              <a:rPr lang="en-US" dirty="0" smtClean="0">
                <a:ea typeface="ＭＳ Ｐゴシック" pitchFamily="34" charset="-128"/>
              </a:rPr>
              <a:t>(hard), and the suffix </a:t>
            </a:r>
            <a:r>
              <a:rPr lang="en-US" i="1" dirty="0" smtClean="0">
                <a:ea typeface="ＭＳ Ｐゴシック" pitchFamily="34" charset="-128"/>
              </a:rPr>
              <a:t>-osis </a:t>
            </a:r>
            <a:r>
              <a:rPr lang="en-US" dirty="0" smtClean="0">
                <a:ea typeface="ＭＳ Ｐゴシック" pitchFamily="34" charset="-128"/>
              </a:rPr>
              <a:t>(condition).</a:t>
            </a: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B48F12A-C8CC-4217-AC26-8A2CA041694D}"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2F8B30-2D8E-4966-93B2-78A7515352E3}"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eaLnBrk="1" hangingPunct="1">
              <a:defRPr/>
            </a:pPr>
            <a:endParaRPr lang="en-US" dirty="0">
              <a:latin typeface="Arial" charset="0"/>
            </a:endParaRPr>
          </a:p>
          <a:p>
            <a:pPr eaLnBrk="1" hangingPunct="1">
              <a:defRPr/>
            </a:pPr>
            <a:r>
              <a:rPr lang="en-US" dirty="0">
                <a:latin typeface="Arial" charset="0"/>
              </a:rPr>
              <a:t>3. ECG (or EKG) stands for </a:t>
            </a:r>
            <a:r>
              <a:rPr lang="en-US" i="1" dirty="0">
                <a:latin typeface="Arial" charset="0"/>
              </a:rPr>
              <a:t>electrocardiogram</a:t>
            </a:r>
            <a:r>
              <a:rPr lang="en-US" dirty="0">
                <a:latin typeface="Arial" charset="0"/>
              </a:rPr>
              <a:t>. An electrocardiogram measures the electrical activity of the heart. </a:t>
            </a:r>
          </a:p>
          <a:p>
            <a:pPr eaLnBrk="1" hangingPunct="1">
              <a:defRPr/>
            </a:pPr>
            <a:endParaRPr lang="en-US" dirty="0">
              <a:latin typeface="Arial" charset="0"/>
            </a:endParaRPr>
          </a:p>
          <a:p>
            <a:pPr eaLnBrk="1" hangingPunct="1">
              <a:defRPr/>
            </a:pPr>
            <a:r>
              <a:rPr lang="en-US" dirty="0">
                <a:latin typeface="Arial" charset="0"/>
              </a:rPr>
              <a:t>4. Supraventricular tachycardia tells you that the patient has a rapid (</a:t>
            </a:r>
            <a:r>
              <a:rPr lang="en-US" i="1" dirty="0">
                <a:latin typeface="Arial" charset="0"/>
              </a:rPr>
              <a:t>tachy-</a:t>
            </a:r>
            <a:r>
              <a:rPr lang="en-US" dirty="0">
                <a:latin typeface="Arial" charset="0"/>
              </a:rPr>
              <a:t>) heart rate (</a:t>
            </a:r>
            <a:r>
              <a:rPr lang="en-US" i="1" dirty="0" smtClean="0">
                <a:latin typeface="Arial" charset="0"/>
              </a:rPr>
              <a:t>cardi</a:t>
            </a:r>
            <a:r>
              <a:rPr lang="en-US" dirty="0" smtClean="0">
                <a:latin typeface="Arial" charset="0"/>
              </a:rPr>
              <a:t> refers </a:t>
            </a:r>
            <a:r>
              <a:rPr lang="en-US" dirty="0">
                <a:latin typeface="Arial" charset="0"/>
              </a:rPr>
              <a:t>to the heart), and the electrical activity of the heart is starting above (</a:t>
            </a:r>
            <a:r>
              <a:rPr lang="en-US" i="1" dirty="0" smtClean="0">
                <a:latin typeface="Arial" charset="0"/>
              </a:rPr>
              <a:t>supra-</a:t>
            </a:r>
            <a:r>
              <a:rPr lang="en-US" dirty="0" smtClean="0">
                <a:latin typeface="Arial" charset="0"/>
              </a:rPr>
              <a:t>) </a:t>
            </a:r>
            <a:r>
              <a:rPr lang="en-US" dirty="0">
                <a:latin typeface="Arial" charset="0"/>
              </a:rPr>
              <a:t>the ventricles of the heart.</a:t>
            </a: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6CF3DF0-90F5-420A-B1DE-09DCFAD32FC0}"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469C9FB-D3A6-4E5E-BB49-63635E457182}"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98A0DD1-69C3-471C-A035-414EDC81D676}"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a:t>
            </a:r>
          </a:p>
          <a:p>
            <a:pPr>
              <a:defRPr/>
            </a:pPr>
            <a:endParaRPr lang="en-US" dirty="0" smtClean="0">
              <a:ea typeface="ＭＳ Ｐゴシック" pitchFamily="34" charset="-128"/>
            </a:endParaRPr>
          </a:p>
          <a:p>
            <a:pPr eaLnBrk="1" hangingPunct="1">
              <a:defRPr/>
            </a:pPr>
            <a:r>
              <a:rPr lang="en-US" dirty="0" smtClean="0">
                <a:ea typeface="ＭＳ Ｐゴシック" pitchFamily="34" charset="-128"/>
              </a:rPr>
              <a:t>5. An oximeter is an instrument to measure oxygen (the suffix </a:t>
            </a:r>
            <a:r>
              <a:rPr lang="en-US" i="1" dirty="0" smtClean="0">
                <a:ea typeface="ＭＳ Ｐゴシック" pitchFamily="34" charset="-128"/>
              </a:rPr>
              <a:t>-meter</a:t>
            </a:r>
            <a:r>
              <a:rPr lang="en-US" dirty="0" smtClean="0">
                <a:ea typeface="ＭＳ Ｐゴシック" pitchFamily="34" charset="-128"/>
              </a:rPr>
              <a:t> refers to a measuring instrument). SpO</a:t>
            </a:r>
            <a:r>
              <a:rPr lang="en-US" baseline="-25000" dirty="0" smtClean="0">
                <a:ea typeface="ＭＳ Ｐゴシック" pitchFamily="34" charset="-128"/>
              </a:rPr>
              <a:t>2 </a:t>
            </a:r>
            <a:r>
              <a:rPr lang="en-US" dirty="0" smtClean="0">
                <a:ea typeface="ＭＳ Ｐゴシック" pitchFamily="34" charset="-128"/>
              </a:rPr>
              <a:t>stands for saturation of peripheral oxygen. It refers to the percentage of the hemoglobin in the red blood cells that is covered with oxygen in the extremities. Hypoxia is low oxygen, from the prefix </a:t>
            </a:r>
            <a:r>
              <a:rPr lang="en-US" i="1" dirty="0" smtClean="0">
                <a:ea typeface="ＭＳ Ｐゴシック" pitchFamily="34" charset="-128"/>
              </a:rPr>
              <a:t>hypo-</a:t>
            </a:r>
            <a:r>
              <a:rPr lang="en-US" dirty="0" smtClean="0">
                <a:ea typeface="ＭＳ Ｐゴシック" pitchFamily="34" charset="-128"/>
              </a:rPr>
              <a:t>, meaning </a:t>
            </a:r>
            <a:r>
              <a:rPr lang="en-US" altLang="en-US" dirty="0" smtClean="0">
                <a:ea typeface="ＭＳ Ｐゴシック" pitchFamily="34" charset="-128"/>
              </a:rPr>
              <a:t>“</a:t>
            </a:r>
            <a:r>
              <a:rPr lang="en-US" dirty="0" smtClean="0">
                <a:ea typeface="ＭＳ Ｐゴシック" pitchFamily="34" charset="-128"/>
              </a:rPr>
              <a:t>low.</a:t>
            </a:r>
            <a:r>
              <a:rPr lang="en-US" altLang="en-US" dirty="0" smtClean="0">
                <a:ea typeface="ＭＳ Ｐゴシック" pitchFamily="34" charset="-128"/>
              </a:rPr>
              <a:t>”</a:t>
            </a:r>
            <a:r>
              <a:rPr lang="en-US" dirty="0" smtClean="0">
                <a:ea typeface="ＭＳ Ｐゴシック" pitchFamily="34" charset="-128"/>
              </a:rPr>
              <a:t>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6. Cyanosis, from </a:t>
            </a:r>
            <a:r>
              <a:rPr lang="en-US" i="1" dirty="0" smtClean="0">
                <a:ea typeface="ＭＳ Ｐゴシック" pitchFamily="34" charset="-128"/>
              </a:rPr>
              <a:t>cyan</a:t>
            </a:r>
            <a:r>
              <a:rPr lang="en-US" dirty="0" smtClean="0">
                <a:ea typeface="ＭＳ Ｐゴシック" pitchFamily="34" charset="-128"/>
              </a:rPr>
              <a:t> (blue) and the suffix </a:t>
            </a:r>
            <a:r>
              <a:rPr lang="en-US" i="1" dirty="0" smtClean="0">
                <a:ea typeface="ＭＳ Ｐゴシック" pitchFamily="34" charset="-128"/>
              </a:rPr>
              <a:t>-osis</a:t>
            </a:r>
            <a:r>
              <a:rPr lang="en-US" dirty="0" smtClean="0">
                <a:ea typeface="ＭＳ Ｐゴシック" pitchFamily="34" charset="-128"/>
              </a:rPr>
              <a:t> (a disease process or condition), is a bluish skin color seen in hypoxia or poor perfusion. Erythrocytes are the red blood cells, from </a:t>
            </a:r>
            <a:r>
              <a:rPr lang="en-US" i="1" dirty="0" smtClean="0">
                <a:ea typeface="ＭＳ Ｐゴシック" pitchFamily="34" charset="-128"/>
              </a:rPr>
              <a:t>erythro</a:t>
            </a:r>
            <a:r>
              <a:rPr lang="en-US" dirty="0" smtClean="0">
                <a:ea typeface="ＭＳ Ｐゴシック" pitchFamily="34" charset="-128"/>
              </a:rPr>
              <a:t> (red) and -</a:t>
            </a:r>
            <a:r>
              <a:rPr lang="en-US" i="1" dirty="0" smtClean="0">
                <a:ea typeface="ＭＳ Ｐゴシック" pitchFamily="34" charset="-128"/>
              </a:rPr>
              <a:t>cyte</a:t>
            </a:r>
            <a:r>
              <a:rPr lang="en-US" dirty="0" smtClean="0">
                <a:ea typeface="ＭＳ Ｐゴシック" pitchFamily="34" charset="-128"/>
              </a:rPr>
              <a:t> (cell). A low erythrocyte count means the patient has a low number of red blood cells. Hemopytsis means the patient is coughing up blood (</a:t>
            </a:r>
            <a:r>
              <a:rPr lang="en-US" i="1" dirty="0" smtClean="0">
                <a:ea typeface="ＭＳ Ｐゴシック" pitchFamily="34" charset="-128"/>
              </a:rPr>
              <a:t>hemo</a:t>
            </a:r>
            <a:r>
              <a:rPr lang="en-US" dirty="0" smtClean="0">
                <a:ea typeface="ＭＳ Ｐゴシック" pitchFamily="34" charset="-128"/>
              </a:rPr>
              <a:t> means </a:t>
            </a:r>
            <a:r>
              <a:rPr lang="en-US" altLang="en-US" dirty="0" smtClean="0">
                <a:ea typeface="ＭＳ Ｐゴシック" pitchFamily="34" charset="-128"/>
              </a:rPr>
              <a:t>“</a:t>
            </a:r>
            <a:r>
              <a:rPr lang="en-US" dirty="0" smtClean="0">
                <a:ea typeface="ＭＳ Ｐゴシック" pitchFamily="34" charset="-128"/>
              </a:rPr>
              <a:t>blood</a:t>
            </a:r>
            <a:r>
              <a:rPr lang="en-US" altLang="en-US" dirty="0" smtClean="0">
                <a:ea typeface="ＭＳ Ｐゴシック" pitchFamily="34" charset="-128"/>
              </a:rPr>
              <a:t>”</a:t>
            </a:r>
            <a:r>
              <a:rPr lang="en-US" dirty="0" smtClean="0">
                <a:ea typeface="ＭＳ Ｐゴシック" pitchFamily="34" charset="-128"/>
              </a:rPr>
              <a:t>). </a:t>
            </a:r>
          </a:p>
          <a:p>
            <a:pPr eaLnBrk="1" hangingPunct="1">
              <a:defRPr/>
            </a:pPr>
            <a:endParaRPr lang="en-US" dirty="0" smtClean="0">
              <a:ea typeface="ＭＳ Ｐゴシック" pitchFamily="34" charset="-128"/>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C6762869-4079-4895-ACEC-3CA7DE87C7C0}"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2514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rgbClr val="00652E"/>
                </a:solidFill>
              </a:defRPr>
            </a:lvl1pPr>
          </a:lstStyle>
          <a:p>
            <a:pPr lvl="0"/>
            <a:r>
              <a:rPr lang="en-US" altLang="en-US" noProof="0" smtClean="0"/>
              <a:t>Click to edit Master title style</a:t>
            </a:r>
            <a:endParaRPr lang="en-US" altLang="en-US" noProof="0" dirty="0" smtClean="0"/>
          </a:p>
        </p:txBody>
      </p:sp>
    </p:spTree>
    <p:extLst>
      <p:ext uri="{BB962C8B-B14F-4D97-AF65-F5344CB8AC3E}">
        <p14:creationId xmlns:p14="http://schemas.microsoft.com/office/powerpoint/2010/main" val="6345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701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038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92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28512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5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59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41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97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7104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042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eaLnBrk="0" fontAlgn="base" hangingPunct="0">
        <a:spcBef>
          <a:spcPct val="0"/>
        </a:spcBef>
        <a:spcAft>
          <a:spcPct val="0"/>
        </a:spcAft>
        <a:defRPr sz="3400" b="1" kern="1200">
          <a:solidFill>
            <a:srgbClr val="F3701E"/>
          </a:solidFill>
          <a:latin typeface="+mj-lt"/>
          <a:ea typeface="ＭＳ Ｐゴシック" charset="0"/>
          <a:cs typeface="+mj-cs"/>
        </a:defRPr>
      </a:lvl1pPr>
      <a:lvl2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rgbClr val="F3701E"/>
          </a:solidFill>
          <a:latin typeface="Arial" panose="020B0604020202020204" pitchFamily="34" charset="0"/>
          <a:ea typeface="ＭＳ Ｐゴシック" charset="0"/>
        </a:defRPr>
      </a:lvl5pPr>
      <a:lvl6pPr marL="457200" algn="ctr" rtl="0" eaLnBrk="1" fontAlgn="base" hangingPunct="1">
        <a:spcBef>
          <a:spcPct val="0"/>
        </a:spcBef>
        <a:spcAft>
          <a:spcPct val="0"/>
        </a:spcAft>
        <a:defRPr sz="3400" b="1">
          <a:solidFill>
            <a:schemeClr val="bg1"/>
          </a:solidFill>
          <a:latin typeface="Arial" panose="020B0604020202020204" pitchFamily="34" charset="0"/>
        </a:defRPr>
      </a:lvl6pPr>
      <a:lvl7pPr marL="914400" algn="ctr" rtl="0" eaLnBrk="1" fontAlgn="base" hangingPunct="1">
        <a:spcBef>
          <a:spcPct val="0"/>
        </a:spcBef>
        <a:spcAft>
          <a:spcPct val="0"/>
        </a:spcAft>
        <a:defRPr sz="3400" b="1">
          <a:solidFill>
            <a:schemeClr val="bg1"/>
          </a:solidFill>
          <a:latin typeface="Arial" panose="020B0604020202020204" pitchFamily="34" charset="0"/>
        </a:defRPr>
      </a:lvl7pPr>
      <a:lvl8pPr marL="1371600" algn="ctr" rtl="0" eaLnBrk="1" fontAlgn="base" hangingPunct="1">
        <a:spcBef>
          <a:spcPct val="0"/>
        </a:spcBef>
        <a:spcAft>
          <a:spcPct val="0"/>
        </a:spcAft>
        <a:defRPr sz="3400" b="1">
          <a:solidFill>
            <a:schemeClr val="bg1"/>
          </a:solidFill>
          <a:latin typeface="Arial" panose="020B0604020202020204" pitchFamily="34" charset="0"/>
        </a:defRPr>
      </a:lvl8pPr>
      <a:lvl9pPr marL="1828800" algn="ctr" rtl="0" eaLnBrk="1" fontAlgn="base" hangingPunct="1">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44000" cy="1979612"/>
          </a:xfrm>
          <a:prstGeom prst="rect">
            <a:avLst/>
          </a:prstGeom>
          <a:solidFill>
            <a:srgbClr val="00652E">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5</a:t>
            </a:r>
            <a:r>
              <a:rPr lang="en-US" altLang="en-US" dirty="0" smtClean="0"/>
              <a:t/>
            </a:r>
            <a:br>
              <a:rPr lang="en-US" altLang="en-US" dirty="0" smtClean="0"/>
            </a:br>
            <a:r>
              <a:rPr lang="en-US" altLang="en-US" sz="3200" dirty="0"/>
              <a:t>Medical Terminology</a:t>
            </a:r>
            <a:endParaRPr lang="en-US" altLang="en-US" sz="3200"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pPr eaLnBrk="1" hangingPunct="1">
              <a:defRPr/>
            </a:pPr>
            <a:r>
              <a:rPr lang="en-US" altLang="en-US" dirty="0" smtClean="0">
                <a:ea typeface="+mj-ea"/>
              </a:rPr>
              <a:t>Part </a:t>
            </a:r>
            <a:r>
              <a:rPr lang="en-US" altLang="en-US" dirty="0">
                <a:ea typeface="+mj-ea"/>
              </a:rPr>
              <a:t>4</a:t>
            </a:r>
            <a:endParaRPr lang="en-US" altLang="en-US" dirty="0" smtClean="0">
              <a:ea typeface="+mj-ea"/>
            </a:endParaRPr>
          </a:p>
        </p:txBody>
      </p:sp>
      <p:sp>
        <p:nvSpPr>
          <p:cNvPr id="12291" name="Rectangle 5"/>
          <p:cNvSpPr>
            <a:spLocks noGrp="1" noChangeArrowheads="1"/>
          </p:cNvSpPr>
          <p:nvPr>
            <p:ph idx="1"/>
          </p:nvPr>
        </p:nvSpPr>
        <p:spPr/>
        <p:txBody>
          <a:bodyPr/>
          <a:lstStyle/>
          <a:p>
            <a:pPr eaLnBrk="1" hangingPunct="1"/>
            <a:r>
              <a:rPr lang="en-US" dirty="0" smtClean="0">
                <a:ea typeface="ＭＳ Ｐゴシック" pitchFamily="34" charset="-128"/>
              </a:rPr>
              <a:t>The paramedic starts an intravenous line in the left antecubital area in case the patient</a:t>
            </a:r>
            <a:r>
              <a:rPr lang="en-US" altLang="en-US" dirty="0" smtClean="0">
                <a:ea typeface="ＭＳ Ｐゴシック" pitchFamily="34" charset="-128"/>
              </a:rPr>
              <a:t>’</a:t>
            </a:r>
            <a:r>
              <a:rPr lang="en-US" dirty="0" smtClean="0">
                <a:ea typeface="ＭＳ Ｐゴシック" pitchFamily="34" charset="-128"/>
              </a:rPr>
              <a:t>s condition worsens and an antiarrhythmic drug is needed.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smtClean="0">
                <a:ea typeface="+mj-ea"/>
              </a:rPr>
              <a:t>Part 4</a:t>
            </a:r>
          </a:p>
        </p:txBody>
      </p:sp>
      <p:sp>
        <p:nvSpPr>
          <p:cNvPr id="13315"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7.  What is an IV, and where did the paramedic place it on this patient?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en-US" altLang="en-US" dirty="0" smtClean="0">
                <a:ea typeface="+mj-ea"/>
              </a:rPr>
              <a:t>Part </a:t>
            </a:r>
            <a:r>
              <a:rPr lang="en-US" altLang="en-US" dirty="0">
                <a:ea typeface="+mj-ea"/>
              </a:rPr>
              <a:t>5</a:t>
            </a:r>
            <a:endParaRPr lang="en-US" altLang="en-US" dirty="0" smtClean="0">
              <a:ea typeface="+mj-ea"/>
            </a:endParaRPr>
          </a:p>
        </p:txBody>
      </p:sp>
      <p:sp>
        <p:nvSpPr>
          <p:cNvPr id="14339" name="Rectangle 5"/>
          <p:cNvSpPr>
            <a:spLocks noGrp="1" noChangeArrowheads="1"/>
          </p:cNvSpPr>
          <p:nvPr>
            <p:ph idx="1"/>
          </p:nvPr>
        </p:nvSpPr>
        <p:spPr/>
        <p:txBody>
          <a:bodyPr/>
          <a:lstStyle/>
          <a:p>
            <a:pPr eaLnBrk="1" hangingPunct="1"/>
            <a:r>
              <a:rPr lang="en-US" dirty="0" smtClean="0">
                <a:ea typeface="ＭＳ Ｐゴシック" pitchFamily="34" charset="-128"/>
              </a:rPr>
              <a:t>Before you leave the office, the nurse hands you some paperwork to bring to the hospital with the patient. Included in this paperwork are reports from the patient</a:t>
            </a:r>
            <a:r>
              <a:rPr lang="en-US" altLang="en-US" dirty="0" smtClean="0">
                <a:ea typeface="ＭＳ Ｐゴシック" pitchFamily="34" charset="-128"/>
              </a:rPr>
              <a:t>’</a:t>
            </a:r>
            <a:r>
              <a:rPr lang="en-US" dirty="0" smtClean="0">
                <a:ea typeface="ＭＳ Ｐゴシック" pitchFamily="34" charset="-128"/>
              </a:rPr>
              <a:t>s nephrologist and cardiologist, as well as a copy of his most recent echocardiogram.</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eaLnBrk="1" hangingPunct="1">
              <a:defRPr/>
            </a:pPr>
            <a:r>
              <a:rPr lang="en-US" altLang="en-US" dirty="0" smtClean="0">
                <a:ea typeface="+mj-ea"/>
              </a:rPr>
              <a:t>Part </a:t>
            </a:r>
            <a:r>
              <a:rPr lang="en-US" altLang="en-US" dirty="0">
                <a:ea typeface="+mj-ea"/>
              </a:rPr>
              <a:t>5</a:t>
            </a:r>
            <a:endParaRPr lang="en-US" altLang="en-US" dirty="0" smtClean="0">
              <a:ea typeface="+mj-ea"/>
            </a:endParaRPr>
          </a:p>
        </p:txBody>
      </p:sp>
      <p:sp>
        <p:nvSpPr>
          <p:cNvPr id="15363" name="Rectangle 5"/>
          <p:cNvSpPr>
            <a:spLocks noGrp="1" noChangeArrowheads="1"/>
          </p:cNvSpPr>
          <p:nvPr>
            <p:ph idx="1"/>
          </p:nvPr>
        </p:nvSpPr>
        <p:spPr/>
        <p:txBody>
          <a:bodyPr/>
          <a:lstStyle/>
          <a:p>
            <a:pPr marL="431800" indent="-431800" eaLnBrk="1" hangingPunct="1">
              <a:buClr>
                <a:schemeClr val="bg1"/>
              </a:buClr>
              <a:buFontTx/>
              <a:buAutoNum type="arabicPeriod" startAt="8"/>
            </a:pPr>
            <a:r>
              <a:rPr lang="en-US" dirty="0" smtClean="0">
                <a:ea typeface="ＭＳ Ｐゴシック" pitchFamily="34" charset="-128"/>
              </a:rPr>
              <a:t>What type of doctors are cardiologists and nephrologists? </a:t>
            </a:r>
          </a:p>
          <a:p>
            <a:pPr marL="431800" indent="-431800" eaLnBrk="1" hangingPunct="1">
              <a:buClr>
                <a:schemeClr val="bg1"/>
              </a:buClr>
              <a:buFontTx/>
              <a:buAutoNum type="arabicPeriod" startAt="8"/>
            </a:pPr>
            <a:r>
              <a:rPr lang="en-US" dirty="0" smtClean="0">
                <a:ea typeface="ＭＳ Ｐゴシック" pitchFamily="34" charset="-128"/>
              </a:rPr>
              <a:t>What is an echocardiogram?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defRPr/>
            </a:pPr>
            <a:r>
              <a:rPr lang="en-US" altLang="en-US" dirty="0" smtClean="0">
                <a:ea typeface="+mj-ea"/>
              </a:rPr>
              <a:t>Part </a:t>
            </a:r>
            <a:r>
              <a:rPr lang="en-US" altLang="en-US" dirty="0">
                <a:ea typeface="+mj-ea"/>
              </a:rPr>
              <a:t>6</a:t>
            </a:r>
            <a:endParaRPr lang="en-US" altLang="en-US" dirty="0" smtClean="0">
              <a:ea typeface="+mj-ea"/>
            </a:endParaRPr>
          </a:p>
        </p:txBody>
      </p:sp>
      <p:sp>
        <p:nvSpPr>
          <p:cNvPr id="16387" name="Rectangle 5"/>
          <p:cNvSpPr>
            <a:spLocks noGrp="1" noChangeArrowheads="1"/>
          </p:cNvSpPr>
          <p:nvPr>
            <p:ph idx="1"/>
          </p:nvPr>
        </p:nvSpPr>
        <p:spPr/>
        <p:txBody>
          <a:bodyPr/>
          <a:lstStyle/>
          <a:p>
            <a:pPr eaLnBrk="1" hangingPunct="1"/>
            <a:r>
              <a:rPr lang="en-US" dirty="0" smtClean="0">
                <a:ea typeface="ＭＳ Ｐゴシック" pitchFamily="34" charset="-128"/>
              </a:rPr>
              <a:t>You and your partner prepare the patient for transport, and place him in high-Fowler position as he has less dyspnea in this position. Fortunately, the oxygen helps and the patient does not need additional treatment. </a:t>
            </a:r>
          </a:p>
          <a:p>
            <a:pPr eaLnBrk="1" hangingPunct="1"/>
            <a:r>
              <a:rPr lang="en-US" dirty="0" smtClean="0">
                <a:ea typeface="ＭＳ Ｐゴシック" pitchFamily="34" charset="-128"/>
              </a:rPr>
              <a:t>After dropping the patient at the hospital, you read the paramedic</a:t>
            </a:r>
            <a:r>
              <a:rPr lang="en-US" altLang="en-US" dirty="0" smtClean="0">
                <a:ea typeface="ＭＳ Ｐゴシック" pitchFamily="34" charset="-128"/>
              </a:rPr>
              <a:t>’</a:t>
            </a:r>
            <a:r>
              <a:rPr lang="en-US" dirty="0" smtClean="0">
                <a:ea typeface="ＭＳ Ｐゴシック" pitchFamily="34" charset="-128"/>
              </a:rPr>
              <a:t>s PCR and note the following terms in his notes: PMH, HTN, SVT, and ASHD.</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smtClean="0">
                <a:ea typeface="+mj-ea"/>
              </a:rPr>
              <a:t>Part 6 </a:t>
            </a:r>
          </a:p>
        </p:txBody>
      </p:sp>
      <p:sp>
        <p:nvSpPr>
          <p:cNvPr id="17411" name="Rectangle 5"/>
          <p:cNvSpPr>
            <a:spLocks noGrp="1" noChangeArrowheads="1"/>
          </p:cNvSpPr>
          <p:nvPr>
            <p:ph idx="1"/>
          </p:nvPr>
        </p:nvSpPr>
        <p:spPr/>
        <p:txBody>
          <a:bodyPr/>
          <a:lstStyle/>
          <a:p>
            <a:pPr marL="431800" indent="-431800" eaLnBrk="1" hangingPunct="1"/>
            <a:r>
              <a:rPr lang="en-US" dirty="0" smtClean="0">
                <a:ea typeface="ＭＳ Ｐゴシック" pitchFamily="34" charset="-128"/>
              </a:rPr>
              <a:t>10.  What do these abbreviations stand for?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8435" name="Rectangle 5"/>
          <p:cNvSpPr>
            <a:spLocks noGrp="1" noChangeArrowheads="1"/>
          </p:cNvSpPr>
          <p:nvPr>
            <p:ph idx="1"/>
          </p:nvPr>
        </p:nvSpPr>
        <p:spPr/>
        <p:txBody>
          <a:bodyPr/>
          <a:lstStyle/>
          <a:p>
            <a:pPr eaLnBrk="1" hangingPunct="1"/>
            <a:r>
              <a:rPr lang="en-US" dirty="0" smtClean="0">
                <a:ea typeface="ＭＳ Ｐゴシック" pitchFamily="34" charset="-128"/>
              </a:rPr>
              <a:t>Although you may not be familiar with many medical phrases or conditions, a knowledge of medical terminology, especially root words, prefixes, and suffixes, can provide you with clues as to their meaning. An understanding of medical terminology provides a common basis of communication among all medical professionals.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pPr eaLnBrk="1" hangingPunct="1">
              <a:defRPr/>
            </a:pPr>
            <a:r>
              <a:rPr lang="en-US" altLang="en-US" dirty="0" smtClean="0">
                <a:ea typeface="+mj-ea"/>
              </a:rPr>
              <a:t>Summary </a:t>
            </a:r>
          </a:p>
        </p:txBody>
      </p:sp>
      <p:sp>
        <p:nvSpPr>
          <p:cNvPr id="19459" name="Rectangle 5"/>
          <p:cNvSpPr>
            <a:spLocks noGrp="1" noChangeArrowheads="1"/>
          </p:cNvSpPr>
          <p:nvPr>
            <p:ph idx="1"/>
          </p:nvPr>
        </p:nvSpPr>
        <p:spPr/>
        <p:txBody>
          <a:bodyPr/>
          <a:lstStyle/>
          <a:p>
            <a:pPr eaLnBrk="1" hangingPunct="1"/>
            <a:r>
              <a:rPr lang="en-US" dirty="0" smtClean="0">
                <a:ea typeface="ＭＳ Ｐゴシック" pitchFamily="34" charset="-128"/>
              </a:rPr>
              <a:t>It is important to use abbreviations that are commonly understood, as there can be misinterpretation of made-up abbreviations or abbreviations used by a localized group or an individual agency.</a:t>
            </a:r>
          </a:p>
          <a:p>
            <a:pPr eaLnBrk="1" hangingPunct="1"/>
            <a:r>
              <a:rPr lang="en-US" dirty="0" smtClean="0">
                <a:ea typeface="ＭＳ Ｐゴシック" pitchFamily="34" charset="-128"/>
              </a:rPr>
              <a:t>Remember that patients do not share your knowledge of medicine, so the use of medical terminology and abbreviations should be limited when talking with patients.</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a:ea typeface="+mj-ea"/>
              </a:rPr>
              <a:t>Part 1</a:t>
            </a:r>
          </a:p>
        </p:txBody>
      </p:sp>
      <p:sp>
        <p:nvSpPr>
          <p:cNvPr id="4099" name="Rectangle 7"/>
          <p:cNvSpPr>
            <a:spLocks noGrp="1" noChangeArrowheads="1"/>
          </p:cNvSpPr>
          <p:nvPr>
            <p:ph idx="1"/>
          </p:nvPr>
        </p:nvSpPr>
        <p:spPr/>
        <p:txBody>
          <a:bodyPr/>
          <a:lstStyle/>
          <a:p>
            <a:pPr eaLnBrk="1" hangingPunct="1"/>
            <a:r>
              <a:rPr lang="en-US" dirty="0" smtClean="0">
                <a:ea typeface="ＭＳ Ｐゴシック" pitchFamily="34" charset="-128"/>
              </a:rPr>
              <a:t>You and your ALS partner are dispatched to Oneida Medical Center on Lake Avenue for a 65-year-old male patient with respiratory distress and palpitations. Dr. Jones, his pulmonologist, meets you at the door to give you some information about the patient, who has several medical problems.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p:txBody>
          <a:bodyPr/>
          <a:lstStyle/>
          <a:p>
            <a:pPr eaLnBrk="1" hangingPunct="1"/>
            <a:r>
              <a:rPr lang="en-US" dirty="0" smtClean="0">
                <a:ea typeface="ＭＳ Ｐゴシック" pitchFamily="34" charset="-128"/>
              </a:rPr>
              <a:t>Dr. Jones tells you that the patient has severe cardiomegaly as result of a long history of pulmonary hypertension from arteriosclerosis, and his condition has gotten much worse over the past 2 weeks.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ea typeface="+mj-ea"/>
              </a:rPr>
              <a:t>Part 1</a:t>
            </a:r>
          </a:p>
        </p:txBody>
      </p:sp>
      <p:sp>
        <p:nvSpPr>
          <p:cNvPr id="5123" name="Rectangle 5"/>
          <p:cNvSpPr>
            <a:spLocks noGrp="1" noChangeArrowheads="1"/>
          </p:cNvSpPr>
          <p:nvPr>
            <p:ph idx="1"/>
          </p:nvPr>
        </p:nvSpPr>
        <p:spPr>
          <a:xfrm>
            <a:off x="914400" y="1828800"/>
            <a:ext cx="7543800" cy="4267200"/>
          </a:xfrm>
        </p:spPr>
        <p:txBody>
          <a:bodyPr/>
          <a:lstStyle/>
          <a:p>
            <a:pPr marL="432000" indent="-432000" eaLnBrk="1" hangingPunct="1">
              <a:defRPr/>
            </a:pPr>
            <a:r>
              <a:rPr lang="en-US" dirty="0"/>
              <a:t>1. </a:t>
            </a:r>
            <a:r>
              <a:rPr lang="en-US" dirty="0" smtClean="0"/>
              <a:t> Based </a:t>
            </a:r>
            <a:r>
              <a:rPr lang="en-US" dirty="0"/>
              <a:t>on your knowledge of medical terminology, what kind of doctor is a pulmonologist, and what does the history of pulmonary hypertension tell you?</a:t>
            </a:r>
          </a:p>
          <a:p>
            <a:pPr eaLnBrk="1" hangingPunct="1">
              <a:defRPr/>
            </a:pPr>
            <a:endParaRPr lang="en-US" dirty="0"/>
          </a:p>
          <a:p>
            <a:pPr marL="432000" indent="-432000" eaLnBrk="1" hangingPunct="1">
              <a:defRPr/>
            </a:pPr>
            <a:r>
              <a:rPr lang="en-US" dirty="0"/>
              <a:t>2. </a:t>
            </a:r>
            <a:r>
              <a:rPr lang="en-US" dirty="0" smtClean="0"/>
              <a:t> What </a:t>
            </a:r>
            <a:r>
              <a:rPr lang="en-US" dirty="0"/>
              <a:t>are cardiomegaly and arteriosclerosis</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7171" name="Rectangle 5"/>
          <p:cNvSpPr>
            <a:spLocks noGrp="1" noChangeArrowheads="1"/>
          </p:cNvSpPr>
          <p:nvPr>
            <p:ph idx="1"/>
          </p:nvPr>
        </p:nvSpPr>
        <p:spPr/>
        <p:txBody>
          <a:bodyPr/>
          <a:lstStyle/>
          <a:p>
            <a:pPr eaLnBrk="1" hangingPunct="1"/>
            <a:r>
              <a:rPr lang="en-US" dirty="0" smtClean="0">
                <a:ea typeface="ＭＳ Ｐゴシック" pitchFamily="34" charset="-128"/>
              </a:rPr>
              <a:t>Your partner asks you to turn on the cardiac monitor and open a package of patches to prepare for an ECG. He says that the patient has supraventricular tachycardia but for now is stable.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smtClean="0">
                <a:ea typeface="+mj-ea"/>
              </a:rPr>
              <a:t>Part 2</a:t>
            </a:r>
          </a:p>
        </p:txBody>
      </p:sp>
      <p:sp>
        <p:nvSpPr>
          <p:cNvPr id="8195" name="Rectangle 5"/>
          <p:cNvSpPr>
            <a:spLocks noGrp="1" noChangeArrowheads="1"/>
          </p:cNvSpPr>
          <p:nvPr>
            <p:ph idx="1"/>
          </p:nvPr>
        </p:nvSpPr>
        <p:spPr/>
        <p:txBody>
          <a:bodyPr/>
          <a:lstStyle/>
          <a:p>
            <a:pPr marL="431800" indent="-431800" eaLnBrk="1" hangingPunct="1">
              <a:buClr>
                <a:schemeClr val="bg1"/>
              </a:buClr>
              <a:buFontTx/>
              <a:buAutoNum type="arabicPeriod" startAt="3"/>
            </a:pPr>
            <a:r>
              <a:rPr lang="en-US" dirty="0" smtClean="0">
                <a:ea typeface="ＭＳ Ｐゴシック" pitchFamily="34" charset="-128"/>
              </a:rPr>
              <a:t>What does ECG stand for?</a:t>
            </a:r>
          </a:p>
          <a:p>
            <a:pPr marL="431800" indent="-431800" eaLnBrk="1" hangingPunct="1">
              <a:buClr>
                <a:schemeClr val="bg1"/>
              </a:buClr>
              <a:buFontTx/>
              <a:buAutoNum type="arabicPeriod" startAt="3"/>
            </a:pPr>
            <a:r>
              <a:rPr lang="en-US" dirty="0" smtClean="0">
                <a:ea typeface="ＭＳ Ｐゴシック" pitchFamily="34" charset="-128"/>
              </a:rPr>
              <a:t>What does it mean to say a patient has supraventricular tachycardia?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9219" name="Rectangle 5"/>
          <p:cNvSpPr>
            <a:spLocks noGrp="1" noChangeArrowheads="1"/>
          </p:cNvSpPr>
          <p:nvPr>
            <p:ph idx="1"/>
          </p:nvPr>
        </p:nvSpPr>
        <p:spPr/>
        <p:txBody>
          <a:bodyPr/>
          <a:lstStyle/>
          <a:p>
            <a:pPr eaLnBrk="1" hangingPunct="1"/>
            <a:r>
              <a:rPr lang="en-US" dirty="0" smtClean="0">
                <a:ea typeface="ＭＳ Ｐゴシック" pitchFamily="34" charset="-128"/>
              </a:rPr>
              <a:t>The patient</a:t>
            </a:r>
            <a:r>
              <a:rPr lang="en-US" altLang="en-US" dirty="0" smtClean="0">
                <a:ea typeface="ＭＳ Ｐゴシック" pitchFamily="34" charset="-128"/>
              </a:rPr>
              <a:t>’</a:t>
            </a:r>
            <a:r>
              <a:rPr lang="en-US" dirty="0" smtClean="0">
                <a:ea typeface="ＭＳ Ｐゴシック" pitchFamily="34" charset="-128"/>
              </a:rPr>
              <a:t>s heart rate is 130 beats/min and irregular, his respirations are 20 breaths/min, and his blood pressure is 156/94 mm Hg. The pulse oximeter shows a SpO</a:t>
            </a:r>
            <a:r>
              <a:rPr lang="en-US" baseline="-25000" dirty="0" smtClean="0">
                <a:ea typeface="ＭＳ Ｐゴシック" pitchFamily="34" charset="-128"/>
              </a:rPr>
              <a:t>2</a:t>
            </a:r>
            <a:r>
              <a:rPr lang="en-US" sz="1800" dirty="0" smtClean="0">
                <a:ea typeface="ＭＳ Ｐゴシック" pitchFamily="34" charset="-128"/>
              </a:rPr>
              <a:t> </a:t>
            </a:r>
            <a:r>
              <a:rPr lang="en-US" dirty="0" smtClean="0">
                <a:ea typeface="ＭＳ Ｐゴシック" pitchFamily="34" charset="-128"/>
              </a:rPr>
              <a:t>of 88%, and your partner tells you to start treating the patient</a:t>
            </a:r>
            <a:r>
              <a:rPr lang="en-US" altLang="en-US" dirty="0" smtClean="0">
                <a:ea typeface="ＭＳ Ｐゴシック" pitchFamily="34" charset="-128"/>
              </a:rPr>
              <a:t>’</a:t>
            </a:r>
            <a:r>
              <a:rPr lang="en-US" dirty="0" smtClean="0">
                <a:ea typeface="ＭＳ Ｐゴシック" pitchFamily="34" charset="-128"/>
              </a:rPr>
              <a:t>s hypoxia.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0243" name="Rectangle 5"/>
          <p:cNvSpPr>
            <a:spLocks noGrp="1" noChangeArrowheads="1"/>
          </p:cNvSpPr>
          <p:nvPr>
            <p:ph idx="1"/>
          </p:nvPr>
        </p:nvSpPr>
        <p:spPr/>
        <p:txBody>
          <a:bodyPr/>
          <a:lstStyle/>
          <a:p>
            <a:pPr eaLnBrk="1" hangingPunct="1"/>
            <a:r>
              <a:rPr lang="en-US" dirty="0" smtClean="0">
                <a:ea typeface="ＭＳ Ｐゴシック" pitchFamily="34" charset="-128"/>
              </a:rPr>
              <a:t>You notice that the patient has some cyanosis of his fingers, and is otherwise pale. You remember the doctor telling you that the patient has a low erythrocyte count, and that he has episodes of hemoptysis.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smtClean="0">
                <a:ea typeface="+mj-ea"/>
              </a:rPr>
              <a:t>Part 3</a:t>
            </a:r>
          </a:p>
        </p:txBody>
      </p:sp>
      <p:sp>
        <p:nvSpPr>
          <p:cNvPr id="10243" name="Rectangle 5"/>
          <p:cNvSpPr>
            <a:spLocks noGrp="1" noChangeArrowheads="1"/>
          </p:cNvSpPr>
          <p:nvPr>
            <p:ph idx="1"/>
          </p:nvPr>
        </p:nvSpPr>
        <p:spPr/>
        <p:txBody>
          <a:bodyPr/>
          <a:lstStyle/>
          <a:p>
            <a:pPr marL="432000" indent="-432000" eaLnBrk="1" hangingPunct="1">
              <a:defRPr/>
            </a:pPr>
            <a:r>
              <a:rPr lang="en-US" dirty="0"/>
              <a:t>5. </a:t>
            </a:r>
            <a:r>
              <a:rPr lang="en-US" dirty="0" smtClean="0"/>
              <a:t> What </a:t>
            </a:r>
            <a:r>
              <a:rPr lang="en-US" dirty="0"/>
              <a:t>do the terms oximeter and </a:t>
            </a:r>
            <a:r>
              <a:rPr lang="en-US" dirty="0" smtClean="0"/>
              <a:t>SpO</a:t>
            </a:r>
            <a:r>
              <a:rPr lang="en-US" baseline="-25000" dirty="0" smtClean="0"/>
              <a:t>2</a:t>
            </a:r>
            <a:r>
              <a:rPr lang="en-US" dirty="0" smtClean="0"/>
              <a:t> </a:t>
            </a:r>
            <a:r>
              <a:rPr lang="en-US" dirty="0"/>
              <a:t>mean</a:t>
            </a:r>
            <a:r>
              <a:rPr lang="en-US" dirty="0" smtClean="0"/>
              <a:t>? What </a:t>
            </a:r>
            <a:r>
              <a:rPr lang="en-US" dirty="0"/>
              <a:t>is hypoxia?</a:t>
            </a:r>
          </a:p>
          <a:p>
            <a:pPr eaLnBrk="1" hangingPunct="1">
              <a:defRPr/>
            </a:pPr>
            <a:endParaRPr lang="en-US" dirty="0"/>
          </a:p>
          <a:p>
            <a:pPr marL="432000" indent="-432000" eaLnBrk="1" hangingPunct="1">
              <a:defRPr/>
            </a:pPr>
            <a:r>
              <a:rPr lang="en-US" dirty="0"/>
              <a:t>6.	</a:t>
            </a:r>
            <a:r>
              <a:rPr lang="en-US" dirty="0" smtClean="0"/>
              <a:t>What </a:t>
            </a:r>
            <a:r>
              <a:rPr lang="en-US" dirty="0"/>
              <a:t>is cyanosis? What does the doctor mean by a low erythrocyte count and hemoptysis?</a:t>
            </a:r>
          </a:p>
          <a:p>
            <a:pPr eaLnBrk="1" hangingPunct="1">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18_Case Studies_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CH18_Case Studies_PPT</Template>
  <TotalTime>1137</TotalTime>
  <Words>1216</Words>
  <Application>Microsoft Office PowerPoint</Application>
  <PresentationFormat>On-screen Show (4:3)</PresentationFormat>
  <Paragraphs>115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CH18_Case Studies_PPT</vt:lpstr>
      <vt:lpstr>PowerPoint Presentation</vt:lpstr>
      <vt:lpstr>Part 1</vt:lpstr>
      <vt:lpstr>Part 1</vt:lpstr>
      <vt:lpstr>Part 1</vt:lpstr>
      <vt:lpstr>Part 2</vt:lpstr>
      <vt:lpstr>Part 2</vt:lpstr>
      <vt:lpstr>Part 3</vt:lpstr>
      <vt:lpstr>Part 3</vt:lpstr>
      <vt:lpstr>Part 3</vt:lpstr>
      <vt:lpstr>Part 4</vt:lpstr>
      <vt:lpstr>Part 4</vt:lpstr>
      <vt:lpstr>Part 5</vt:lpstr>
      <vt:lpstr>Part 5</vt:lpstr>
      <vt:lpstr>Part 6</vt:lpstr>
      <vt:lpstr>Part 6 </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96</cp:revision>
  <cp:lastPrinted>2009-04-22T19:24:48Z</cp:lastPrinted>
  <dcterms:created xsi:type="dcterms:W3CDTF">2009-04-22T19:24:48Z</dcterms:created>
  <dcterms:modified xsi:type="dcterms:W3CDTF">2016-06-07T19:52:40Z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