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8"/>
  </p:notesMasterIdLst>
  <p:handoutMasterIdLst>
    <p:handoutMasterId r:id="rId79"/>
  </p:handoutMasterIdLst>
  <p:sldIdLst>
    <p:sldId id="278" r:id="rId2"/>
    <p:sldId id="388" r:id="rId3"/>
    <p:sldId id="507" r:id="rId4"/>
    <p:sldId id="428" r:id="rId5"/>
    <p:sldId id="477" r:id="rId6"/>
    <p:sldId id="479" r:id="rId7"/>
    <p:sldId id="609" r:id="rId8"/>
    <p:sldId id="606" r:id="rId9"/>
    <p:sldId id="483" r:id="rId10"/>
    <p:sldId id="614" r:id="rId11"/>
    <p:sldId id="452" r:id="rId12"/>
    <p:sldId id="485" r:id="rId13"/>
    <p:sldId id="486" r:id="rId14"/>
    <p:sldId id="620" r:id="rId15"/>
    <p:sldId id="621" r:id="rId16"/>
    <p:sldId id="622" r:id="rId17"/>
    <p:sldId id="454" r:id="rId18"/>
    <p:sldId id="625" r:id="rId19"/>
    <p:sldId id="627" r:id="rId20"/>
    <p:sldId id="628" r:id="rId21"/>
    <p:sldId id="629" r:id="rId22"/>
    <p:sldId id="631" r:id="rId23"/>
    <p:sldId id="632" r:id="rId24"/>
    <p:sldId id="633" r:id="rId25"/>
    <p:sldId id="635" r:id="rId26"/>
    <p:sldId id="636" r:id="rId27"/>
    <p:sldId id="638" r:id="rId28"/>
    <p:sldId id="639" r:id="rId29"/>
    <p:sldId id="640" r:id="rId30"/>
    <p:sldId id="391" r:id="rId31"/>
    <p:sldId id="641" r:id="rId32"/>
    <p:sldId id="642" r:id="rId33"/>
    <p:sldId id="646" r:id="rId34"/>
    <p:sldId id="647" r:id="rId35"/>
    <p:sldId id="643" r:id="rId36"/>
    <p:sldId id="644" r:id="rId37"/>
    <p:sldId id="648" r:id="rId38"/>
    <p:sldId id="649" r:id="rId39"/>
    <p:sldId id="650" r:id="rId40"/>
    <p:sldId id="651" r:id="rId41"/>
    <p:sldId id="652" r:id="rId42"/>
    <p:sldId id="653" r:id="rId43"/>
    <p:sldId id="654" r:id="rId44"/>
    <p:sldId id="655" r:id="rId45"/>
    <p:sldId id="656" r:id="rId46"/>
    <p:sldId id="657" r:id="rId47"/>
    <p:sldId id="658" r:id="rId48"/>
    <p:sldId id="659" r:id="rId49"/>
    <p:sldId id="660" r:id="rId50"/>
    <p:sldId id="661" r:id="rId51"/>
    <p:sldId id="662" r:id="rId52"/>
    <p:sldId id="663" r:id="rId53"/>
    <p:sldId id="664" r:id="rId54"/>
    <p:sldId id="665" r:id="rId55"/>
    <p:sldId id="666" r:id="rId56"/>
    <p:sldId id="667" r:id="rId57"/>
    <p:sldId id="668" r:id="rId58"/>
    <p:sldId id="669" r:id="rId59"/>
    <p:sldId id="670" r:id="rId60"/>
    <p:sldId id="671" r:id="rId61"/>
    <p:sldId id="672" r:id="rId62"/>
    <p:sldId id="673" r:id="rId63"/>
    <p:sldId id="674" r:id="rId64"/>
    <p:sldId id="675" r:id="rId65"/>
    <p:sldId id="676" r:id="rId66"/>
    <p:sldId id="677" r:id="rId67"/>
    <p:sldId id="678" r:id="rId68"/>
    <p:sldId id="679" r:id="rId69"/>
    <p:sldId id="680" r:id="rId70"/>
    <p:sldId id="681" r:id="rId71"/>
    <p:sldId id="682" r:id="rId72"/>
    <p:sldId id="683" r:id="rId73"/>
    <p:sldId id="684" r:id="rId74"/>
    <p:sldId id="685" r:id="rId75"/>
    <p:sldId id="687" r:id="rId76"/>
    <p:sldId id="688" r:id="rId7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12">
          <p15:clr>
            <a:srgbClr val="A4A3A4"/>
          </p15:clr>
        </p15:guide>
        <p15:guide id="3" orient="horz" pos="3936">
          <p15:clr>
            <a:srgbClr val="A4A3A4"/>
          </p15:clr>
        </p15:guide>
        <p15:guide id="4" orient="horz" pos="3744">
          <p15:clr>
            <a:srgbClr val="A4A3A4"/>
          </p15:clr>
        </p15:guide>
        <p15:guide id="5" orient="horz" pos="2304">
          <p15:clr>
            <a:srgbClr val="A4A3A4"/>
          </p15:clr>
        </p15:guide>
        <p15:guide id="6" pos="2928">
          <p15:clr>
            <a:srgbClr val="A4A3A4"/>
          </p15:clr>
        </p15:guide>
        <p15:guide id="7" pos="432">
          <p15:clr>
            <a:srgbClr val="A4A3A4"/>
          </p15:clr>
        </p15:guide>
        <p15:guide id="8" pos="53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500B"/>
    <a:srgbClr val="FF6600"/>
    <a:srgbClr val="8C0051"/>
    <a:srgbClr val="2B87A6"/>
    <a:srgbClr val="D7DF23"/>
    <a:srgbClr val="4D207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4" autoAdjust="0"/>
    <p:restoredTop sz="72145" autoAdjust="0"/>
  </p:normalViewPr>
  <p:slideViewPr>
    <p:cSldViewPr>
      <p:cViewPr>
        <p:scale>
          <a:sx n="50" d="100"/>
          <a:sy n="50" d="100"/>
        </p:scale>
        <p:origin x="-1866" y="-138"/>
      </p:cViewPr>
      <p:guideLst>
        <p:guide orient="horz" pos="2160"/>
        <p:guide orient="horz" pos="912"/>
        <p:guide orient="horz" pos="3936"/>
        <p:guide orient="horz" pos="3744"/>
        <p:guide orient="horz" pos="2304"/>
        <p:guide pos="2928"/>
        <p:guide pos="432"/>
        <p:guide pos="53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620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ea typeface="+mn-ea"/>
              </a:defRPr>
            </a:lvl1pPr>
          </a:lstStyle>
          <a:p>
            <a:pPr>
              <a:defRPr/>
            </a:pPr>
            <a:endParaRPr lang="en-US" dirty="0"/>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mn-ea"/>
              </a:defRPr>
            </a:lvl1pPr>
          </a:lstStyle>
          <a:p>
            <a:pPr>
              <a:defRPr/>
            </a:pPr>
            <a:endParaRPr lang="en-US" dirty="0"/>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ea typeface="+mn-ea"/>
              </a:defRPr>
            </a:lvl1pPr>
          </a:lstStyle>
          <a:p>
            <a:pPr>
              <a:defRPr/>
            </a:pPr>
            <a:endParaRPr lang="en-US" dirty="0"/>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4641BCB-ACAE-4F25-8529-F2E6743B86B1}" type="slidenum">
              <a:rPr lang="en-US" altLang="en-US"/>
              <a:pPr>
                <a:defRPr/>
              </a:pPr>
              <a:t>‹#›</a:t>
            </a:fld>
            <a:endParaRPr lang="en-US" altLang="en-US" dirty="0"/>
          </a:p>
        </p:txBody>
      </p:sp>
    </p:spTree>
    <p:extLst>
      <p:ext uri="{BB962C8B-B14F-4D97-AF65-F5344CB8AC3E}">
        <p14:creationId xmlns:p14="http://schemas.microsoft.com/office/powerpoint/2010/main" val="1922250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ea typeface="+mn-ea"/>
              </a:defRPr>
            </a:lvl1pPr>
          </a:lstStyle>
          <a:p>
            <a:pPr>
              <a:defRPr/>
            </a:pPr>
            <a:endParaRPr lang="en-US" dirty="0"/>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mn-ea"/>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ea typeface="+mn-ea"/>
              </a:defRPr>
            </a:lvl1pPr>
          </a:lstStyle>
          <a:p>
            <a:pPr>
              <a:defRPr/>
            </a:pPr>
            <a:endParaRPr lang="en-US" dirty="0"/>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74BED5F-0DB0-43AF-8550-4194D607FB11}" type="slidenum">
              <a:rPr lang="en-US" altLang="en-US"/>
              <a:pPr>
                <a:defRPr/>
              </a:pPr>
              <a:t>‹#›</a:t>
            </a:fld>
            <a:endParaRPr lang="en-US" altLang="en-US" dirty="0"/>
          </a:p>
        </p:txBody>
      </p:sp>
    </p:spTree>
    <p:extLst>
      <p:ext uri="{BB962C8B-B14F-4D97-AF65-F5344CB8AC3E}">
        <p14:creationId xmlns:p14="http://schemas.microsoft.com/office/powerpoint/2010/main" val="21047688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5: Medical Terminology</a:t>
            </a:r>
            <a:endParaRPr lang="en-US" dirty="0"/>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a:t>
            </a:fld>
            <a:endParaRPr lang="en-US" altLang="en-US" dirty="0"/>
          </a:p>
        </p:txBody>
      </p:sp>
    </p:spTree>
    <p:extLst>
      <p:ext uri="{BB962C8B-B14F-4D97-AF65-F5344CB8AC3E}">
        <p14:creationId xmlns:p14="http://schemas.microsoft.com/office/powerpoint/2010/main" val="3949811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a:t>
            </a:r>
            <a:r>
              <a:rPr lang="en-US" baseline="0" dirty="0" smtClean="0"/>
              <a:t> Outline </a:t>
            </a:r>
          </a:p>
          <a:p>
            <a:endParaRPr lang="en-US" baseline="0" dirty="0" smtClean="0"/>
          </a:p>
          <a:p>
            <a:r>
              <a:rPr lang="en-US" sz="1200" b="0" kern="1200" dirty="0" smtClean="0">
                <a:solidFill>
                  <a:schemeClr val="tx1"/>
                </a:solidFill>
                <a:effectLst/>
                <a:latin typeface="Times New Roman" pitchFamily="18" charset="0"/>
                <a:ea typeface="+mn-ea"/>
                <a:cs typeface="+mn-cs"/>
              </a:rPr>
              <a:t>H. Combining vowels</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A combining vowel is the part of a term that connects a word root to a suffix or other word root.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In most cases, it is an </a:t>
            </a:r>
            <a:r>
              <a:rPr lang="en-US" sz="1200" i="1" kern="1200" dirty="0" smtClean="0">
                <a:solidFill>
                  <a:schemeClr val="tx1"/>
                </a:solidFill>
                <a:effectLst/>
                <a:latin typeface="Times New Roman" pitchFamily="18" charset="0"/>
                <a:ea typeface="+mn-ea"/>
                <a:cs typeface="+mn-cs"/>
              </a:rPr>
              <a:t>o</a:t>
            </a:r>
            <a:r>
              <a:rPr lang="en-US" sz="1200" kern="1200" dirty="0" smtClean="0">
                <a:solidFill>
                  <a:schemeClr val="tx1"/>
                </a:solidFill>
                <a:effectLst/>
                <a:latin typeface="Times New Roman" pitchFamily="18" charset="0"/>
                <a:ea typeface="+mn-ea"/>
                <a:cs typeface="+mn-cs"/>
              </a:rPr>
              <a:t>; however, it may also be an </a:t>
            </a:r>
            <a:r>
              <a:rPr lang="en-US" sz="1200" i="1" kern="1200" dirty="0" smtClean="0">
                <a:solidFill>
                  <a:schemeClr val="tx1"/>
                </a:solidFill>
                <a:effectLst/>
                <a:latin typeface="Times New Roman" pitchFamily="18" charset="0"/>
                <a:ea typeface="+mn-ea"/>
                <a:cs typeface="+mn-cs"/>
              </a:rPr>
              <a:t>i</a:t>
            </a:r>
            <a:r>
              <a:rPr lang="en-US" sz="1200" kern="1200" dirty="0" smtClean="0">
                <a:solidFill>
                  <a:schemeClr val="tx1"/>
                </a:solidFill>
                <a:effectLst/>
                <a:latin typeface="Times New Roman" pitchFamily="18" charset="0"/>
                <a:ea typeface="+mn-ea"/>
                <a:cs typeface="+mn-cs"/>
              </a:rPr>
              <a:t> or an </a:t>
            </a:r>
            <a:r>
              <a:rPr lang="en-US" sz="1200" i="1" kern="1200" dirty="0" smtClean="0">
                <a:solidFill>
                  <a:schemeClr val="tx1"/>
                </a:solidFill>
                <a:effectLst/>
                <a:latin typeface="Times New Roman" pitchFamily="18" charset="0"/>
                <a:ea typeface="+mn-ea"/>
                <a:cs typeface="+mn-cs"/>
              </a:rPr>
              <a:t>e</a:t>
            </a:r>
            <a:r>
              <a:rPr lang="en-US" sz="1200" kern="1200" dirty="0" smtClean="0">
                <a:solidFill>
                  <a:schemeClr val="tx1"/>
                </a:solidFill>
                <a:effectLst/>
                <a:latin typeface="Times New Roman" pitchFamily="18" charset="0"/>
                <a:ea typeface="+mn-ea"/>
                <a:cs typeface="+mn-cs"/>
              </a:rPr>
              <a: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Used when joining a suffix that begins with a consonant or when joining another word root.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The combining vowel helps ease the pronunciation of the term.</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3. A </a:t>
            </a:r>
            <a:r>
              <a:rPr lang="en-US" sz="1200" u="none" kern="1200" dirty="0" smtClean="0">
                <a:solidFill>
                  <a:schemeClr val="tx1"/>
                </a:solidFill>
                <a:effectLst/>
                <a:latin typeface="Times New Roman" pitchFamily="18" charset="0"/>
                <a:ea typeface="+mn-ea"/>
                <a:cs typeface="+mn-cs"/>
              </a:rPr>
              <a:t>combining form </a:t>
            </a:r>
            <a:r>
              <a:rPr lang="en-US" sz="1200" kern="1200" dirty="0" smtClean="0">
                <a:solidFill>
                  <a:schemeClr val="tx1"/>
                </a:solidFill>
                <a:effectLst/>
                <a:latin typeface="Times New Roman" pitchFamily="18" charset="0"/>
                <a:ea typeface="+mn-ea"/>
                <a:cs typeface="+mn-cs"/>
              </a:rPr>
              <a:t>is a combining vowel shown with the word root.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4. Common </a:t>
            </a:r>
            <a:r>
              <a:rPr lang="en-US" sz="1200" u="none" kern="1200" dirty="0" smtClean="0">
                <a:solidFill>
                  <a:schemeClr val="tx1"/>
                </a:solidFill>
                <a:effectLst/>
                <a:latin typeface="Times New Roman" pitchFamily="18" charset="0"/>
                <a:ea typeface="+mn-ea"/>
                <a:cs typeface="+mn-cs"/>
              </a:rPr>
              <a:t>combining forms </a:t>
            </a:r>
            <a:endParaRPr lang="en-IN" sz="1200" u="none"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10</a:t>
            </a:fld>
            <a:endParaRPr lang="en-US" altLang="en-US" dirty="0"/>
          </a:p>
        </p:txBody>
      </p:sp>
    </p:spTree>
    <p:extLst>
      <p:ext uri="{BB962C8B-B14F-4D97-AF65-F5344CB8AC3E}">
        <p14:creationId xmlns:p14="http://schemas.microsoft.com/office/powerpoint/2010/main" val="1726364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III. Word Building Rules</a:t>
            </a:r>
            <a:endParaRPr lang="en-IN" sz="1200"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A. The following summarizes the rules covered thus far:</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The prefix is always at the beginning of a term; however, not all terms will have a prefix.</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The suffix is always at the end of the term.</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3. Use a combining vowel when:</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A suffix begins with a consonant (to make pronunciation easier).</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A term has more than one word root; a combining vowel must be placed between the two word roots, even if the second root begins with a vowel.</a:t>
            </a:r>
            <a:endParaRPr lang="en-IN" sz="1200"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11</a:t>
            </a:fld>
            <a:endParaRPr lang="en-US" altLang="en-US" dirty="0"/>
          </a:p>
        </p:txBody>
      </p:sp>
    </p:spTree>
    <p:extLst>
      <p:ext uri="{BB962C8B-B14F-4D97-AF65-F5344CB8AC3E}">
        <p14:creationId xmlns:p14="http://schemas.microsoft.com/office/powerpoint/2010/main" val="3109496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IV. Plural Endings</a:t>
            </a:r>
            <a:endParaRPr lang="en-IN" sz="1200"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A. To change a term from singular to plural form, certain rules apply.</a:t>
            </a:r>
            <a:endParaRPr lang="en-IN" sz="1200" b="1"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B.  Sometimes you can simply add an s (lung becomes lungs), but some rules are more complicated.</a:t>
            </a:r>
            <a:endParaRPr lang="en-IN" sz="1200" b="1"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C. Rules you may encounter when converting from singular to plural terms are:</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Singular words that end in </a:t>
            </a:r>
            <a:r>
              <a:rPr lang="en-US" sz="1200" i="1" kern="1200" dirty="0" smtClean="0">
                <a:solidFill>
                  <a:schemeClr val="tx1"/>
                </a:solidFill>
                <a:effectLst/>
                <a:latin typeface="Times New Roman" pitchFamily="18" charset="0"/>
                <a:ea typeface="+mn-ea"/>
                <a:cs typeface="+mn-cs"/>
              </a:rPr>
              <a:t>a</a:t>
            </a:r>
            <a:r>
              <a:rPr lang="en-US" sz="1200" kern="1200" dirty="0" smtClean="0">
                <a:solidFill>
                  <a:schemeClr val="tx1"/>
                </a:solidFill>
                <a:effectLst/>
                <a:latin typeface="Times New Roman" pitchFamily="18" charset="0"/>
                <a:ea typeface="+mn-ea"/>
                <a:cs typeface="+mn-cs"/>
              </a:rPr>
              <a:t> change to </a:t>
            </a:r>
            <a:r>
              <a:rPr lang="en-US" sz="1200" i="1" kern="1200" dirty="0" smtClean="0">
                <a:solidFill>
                  <a:schemeClr val="tx1"/>
                </a:solidFill>
                <a:effectLst/>
                <a:latin typeface="Times New Roman" pitchFamily="18" charset="0"/>
                <a:ea typeface="+mn-ea"/>
                <a:cs typeface="+mn-cs"/>
              </a:rPr>
              <a:t>ae</a:t>
            </a:r>
            <a:r>
              <a:rPr lang="en-US" sz="1200" kern="1200" dirty="0" smtClean="0">
                <a:solidFill>
                  <a:schemeClr val="tx1"/>
                </a:solidFill>
                <a:effectLst/>
                <a:latin typeface="Times New Roman" pitchFamily="18" charset="0"/>
                <a:ea typeface="+mn-ea"/>
                <a:cs typeface="+mn-cs"/>
              </a:rPr>
              <a: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Singular words that end in </a:t>
            </a:r>
            <a:r>
              <a:rPr lang="en-US" sz="1200" i="1" kern="1200" dirty="0" smtClean="0">
                <a:solidFill>
                  <a:schemeClr val="tx1"/>
                </a:solidFill>
                <a:effectLst/>
                <a:latin typeface="Times New Roman" pitchFamily="18" charset="0"/>
                <a:ea typeface="+mn-ea"/>
                <a:cs typeface="+mn-cs"/>
              </a:rPr>
              <a:t>is</a:t>
            </a:r>
            <a:r>
              <a:rPr lang="en-US" sz="1200" kern="1200" dirty="0" smtClean="0">
                <a:solidFill>
                  <a:schemeClr val="tx1"/>
                </a:solidFill>
                <a:effectLst/>
                <a:latin typeface="Times New Roman" pitchFamily="18" charset="0"/>
                <a:ea typeface="+mn-ea"/>
                <a:cs typeface="+mn-cs"/>
              </a:rPr>
              <a:t> change to </a:t>
            </a:r>
            <a:r>
              <a:rPr lang="en-US" sz="1200" i="1" kern="1200" dirty="0" smtClean="0">
                <a:solidFill>
                  <a:schemeClr val="tx1"/>
                </a:solidFill>
                <a:effectLst/>
                <a:latin typeface="Times New Roman" pitchFamily="18" charset="0"/>
                <a:ea typeface="+mn-ea"/>
                <a:cs typeface="+mn-cs"/>
              </a:rPr>
              <a:t>es</a:t>
            </a:r>
            <a:r>
              <a:rPr lang="en-US" sz="1200" kern="1200" dirty="0" smtClean="0">
                <a:solidFill>
                  <a:schemeClr val="tx1"/>
                </a:solidFill>
                <a:effectLst/>
                <a:latin typeface="Times New Roman" pitchFamily="18" charset="0"/>
                <a:ea typeface="+mn-ea"/>
                <a:cs typeface="+mn-cs"/>
              </a:rPr>
              <a: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3. Singular words that end in </a:t>
            </a:r>
            <a:r>
              <a:rPr lang="en-US" sz="1200" i="1" kern="1200" dirty="0" smtClean="0">
                <a:solidFill>
                  <a:schemeClr val="tx1"/>
                </a:solidFill>
                <a:effectLst/>
                <a:latin typeface="Times New Roman" pitchFamily="18" charset="0"/>
                <a:ea typeface="+mn-ea"/>
                <a:cs typeface="+mn-cs"/>
              </a:rPr>
              <a:t>ex</a:t>
            </a:r>
            <a:r>
              <a:rPr lang="en-US" sz="1200" kern="1200" dirty="0" smtClean="0">
                <a:solidFill>
                  <a:schemeClr val="tx1"/>
                </a:solidFill>
                <a:effectLst/>
                <a:latin typeface="Times New Roman" pitchFamily="18" charset="0"/>
                <a:ea typeface="+mn-ea"/>
                <a:cs typeface="+mn-cs"/>
              </a:rPr>
              <a:t> or </a:t>
            </a:r>
            <a:r>
              <a:rPr lang="en-US" sz="1200" i="1" kern="1200" dirty="0" smtClean="0">
                <a:solidFill>
                  <a:schemeClr val="tx1"/>
                </a:solidFill>
                <a:effectLst/>
                <a:latin typeface="Times New Roman" pitchFamily="18" charset="0"/>
                <a:ea typeface="+mn-ea"/>
                <a:cs typeface="+mn-cs"/>
              </a:rPr>
              <a:t>ix</a:t>
            </a:r>
            <a:r>
              <a:rPr lang="en-US" sz="1200" kern="1200" dirty="0" smtClean="0">
                <a:solidFill>
                  <a:schemeClr val="tx1"/>
                </a:solidFill>
                <a:effectLst/>
                <a:latin typeface="Times New Roman" pitchFamily="18" charset="0"/>
                <a:ea typeface="+mn-ea"/>
                <a:cs typeface="+mn-cs"/>
              </a:rPr>
              <a:t> change to </a:t>
            </a:r>
            <a:r>
              <a:rPr lang="en-US" sz="1200" i="1" kern="1200" dirty="0" smtClean="0">
                <a:solidFill>
                  <a:schemeClr val="tx1"/>
                </a:solidFill>
                <a:effectLst/>
                <a:latin typeface="Times New Roman" pitchFamily="18" charset="0"/>
                <a:ea typeface="+mn-ea"/>
                <a:cs typeface="+mn-cs"/>
              </a:rPr>
              <a:t>ices</a:t>
            </a:r>
            <a:r>
              <a:rPr lang="en-US" sz="1200" kern="1200" dirty="0" smtClean="0">
                <a:solidFill>
                  <a:schemeClr val="tx1"/>
                </a:solidFill>
                <a:effectLst/>
                <a:latin typeface="Times New Roman" pitchFamily="18" charset="0"/>
                <a:ea typeface="+mn-ea"/>
                <a:cs typeface="+mn-cs"/>
              </a:rPr>
              <a: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4. Singular words that end in </a:t>
            </a:r>
            <a:r>
              <a:rPr lang="en-US" sz="1200" i="1" kern="1200" dirty="0" smtClean="0">
                <a:solidFill>
                  <a:schemeClr val="tx1"/>
                </a:solidFill>
                <a:effectLst/>
                <a:latin typeface="Times New Roman" pitchFamily="18" charset="0"/>
                <a:ea typeface="+mn-ea"/>
                <a:cs typeface="+mn-cs"/>
              </a:rPr>
              <a:t>on</a:t>
            </a:r>
            <a:r>
              <a:rPr lang="en-US" sz="1200" kern="1200" dirty="0" smtClean="0">
                <a:solidFill>
                  <a:schemeClr val="tx1"/>
                </a:solidFill>
                <a:effectLst/>
                <a:latin typeface="Times New Roman" pitchFamily="18" charset="0"/>
                <a:ea typeface="+mn-ea"/>
                <a:cs typeface="+mn-cs"/>
              </a:rPr>
              <a:t> or </a:t>
            </a:r>
            <a:r>
              <a:rPr lang="en-US" sz="1200" i="1" kern="1200" dirty="0" smtClean="0">
                <a:solidFill>
                  <a:schemeClr val="tx1"/>
                </a:solidFill>
                <a:effectLst/>
                <a:latin typeface="Times New Roman" pitchFamily="18" charset="0"/>
                <a:ea typeface="+mn-ea"/>
                <a:cs typeface="+mn-cs"/>
              </a:rPr>
              <a:t>um</a:t>
            </a:r>
            <a:r>
              <a:rPr lang="en-US" sz="1200" kern="1200" dirty="0" smtClean="0">
                <a:solidFill>
                  <a:schemeClr val="tx1"/>
                </a:solidFill>
                <a:effectLst/>
                <a:latin typeface="Times New Roman" pitchFamily="18" charset="0"/>
                <a:ea typeface="+mn-ea"/>
                <a:cs typeface="+mn-cs"/>
              </a:rPr>
              <a:t> change to </a:t>
            </a:r>
            <a:r>
              <a:rPr lang="en-US" sz="1200" i="1" kern="1200" dirty="0" smtClean="0">
                <a:solidFill>
                  <a:schemeClr val="tx1"/>
                </a:solidFill>
                <a:effectLst/>
                <a:latin typeface="Times New Roman" pitchFamily="18" charset="0"/>
                <a:ea typeface="+mn-ea"/>
                <a:cs typeface="+mn-cs"/>
              </a:rPr>
              <a:t>a</a:t>
            </a:r>
            <a:r>
              <a:rPr lang="en-US" sz="1200" kern="1200" dirty="0" smtClean="0">
                <a:solidFill>
                  <a:schemeClr val="tx1"/>
                </a:solidFill>
                <a:effectLst/>
                <a:latin typeface="Times New Roman" pitchFamily="18" charset="0"/>
                <a:ea typeface="+mn-ea"/>
                <a:cs typeface="+mn-cs"/>
              </a:rPr>
              <a: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5. Singular words that end in </a:t>
            </a:r>
            <a:r>
              <a:rPr lang="en-US" sz="1200" i="1" kern="1200" dirty="0" smtClean="0">
                <a:solidFill>
                  <a:schemeClr val="tx1"/>
                </a:solidFill>
                <a:effectLst/>
                <a:latin typeface="Times New Roman" pitchFamily="18" charset="0"/>
                <a:ea typeface="+mn-ea"/>
                <a:cs typeface="+mn-cs"/>
              </a:rPr>
              <a:t>us</a:t>
            </a:r>
            <a:r>
              <a:rPr lang="en-US" sz="1200" kern="1200" dirty="0" smtClean="0">
                <a:solidFill>
                  <a:schemeClr val="tx1"/>
                </a:solidFill>
                <a:effectLst/>
                <a:latin typeface="Times New Roman" pitchFamily="18" charset="0"/>
                <a:ea typeface="+mn-ea"/>
                <a:cs typeface="+mn-cs"/>
              </a:rPr>
              <a:t> change to </a:t>
            </a:r>
            <a:r>
              <a:rPr lang="en-US" sz="1200" i="1" kern="1200" dirty="0" smtClean="0">
                <a:solidFill>
                  <a:schemeClr val="tx1"/>
                </a:solidFill>
                <a:effectLst/>
                <a:latin typeface="Times New Roman" pitchFamily="18" charset="0"/>
                <a:ea typeface="+mn-ea"/>
                <a:cs typeface="+mn-cs"/>
              </a:rPr>
              <a:t>i</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12</a:t>
            </a:fld>
            <a:endParaRPr lang="en-US" altLang="en-US" dirty="0"/>
          </a:p>
        </p:txBody>
      </p:sp>
    </p:spTree>
    <p:extLst>
      <p:ext uri="{BB962C8B-B14F-4D97-AF65-F5344CB8AC3E}">
        <p14:creationId xmlns:p14="http://schemas.microsoft.com/office/powerpoint/2010/main" val="1046756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V. Special Word Parts</a:t>
            </a:r>
            <a:endParaRPr lang="en-IN" sz="1200"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A. Prefixes can be used to indicate:</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Numbers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Colors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3. Positions and directions</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13</a:t>
            </a:fld>
            <a:endParaRPr lang="en-US" altLang="en-US" dirty="0"/>
          </a:p>
        </p:txBody>
      </p:sp>
    </p:spTree>
    <p:extLst>
      <p:ext uri="{BB962C8B-B14F-4D97-AF65-F5344CB8AC3E}">
        <p14:creationId xmlns:p14="http://schemas.microsoft.com/office/powerpoint/2010/main" val="2756600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b="0" kern="1200" dirty="0" smtClean="0">
                <a:solidFill>
                  <a:schemeClr val="tx1"/>
                </a:solidFill>
                <a:effectLst/>
                <a:latin typeface="Times New Roman" pitchFamily="18" charset="0"/>
                <a:ea typeface="+mn-ea"/>
                <a:cs typeface="+mn-cs"/>
              </a:rPr>
              <a:t>B. Numbers</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Several prefixes are used to indicate if a term involves a number, such as half, one or two (or more) parts or sides.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Examples: </a:t>
            </a:r>
            <a:r>
              <a:rPr lang="en-US" sz="1200" i="1" kern="1200" dirty="0" smtClean="0">
                <a:solidFill>
                  <a:schemeClr val="tx1"/>
                </a:solidFill>
                <a:effectLst/>
                <a:latin typeface="Times New Roman" pitchFamily="18" charset="0"/>
                <a:ea typeface="+mn-ea"/>
                <a:cs typeface="+mn-cs"/>
              </a:rPr>
              <a:t>uni-</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dipl-</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null-</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primi-</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multi-</a:t>
            </a:r>
            <a:r>
              <a:rPr lang="en-US" sz="1200" kern="1200" dirty="0" smtClean="0">
                <a:solidFill>
                  <a:schemeClr val="tx1"/>
                </a:solidFill>
                <a:effectLst/>
                <a:latin typeface="Times New Roman" pitchFamily="18" charset="0"/>
                <a:ea typeface="+mn-ea"/>
                <a:cs typeface="+mn-cs"/>
              </a:rPr>
              <a:t>,</a:t>
            </a:r>
            <a:r>
              <a:rPr lang="en-US" sz="1200" i="1" kern="1200" dirty="0" smtClean="0">
                <a:solidFill>
                  <a:schemeClr val="tx1"/>
                </a:solidFill>
                <a:effectLst/>
                <a:latin typeface="Times New Roman" pitchFamily="18" charset="0"/>
                <a:ea typeface="+mn-ea"/>
                <a:cs typeface="+mn-cs"/>
              </a:rPr>
              <a:t> bi-</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14</a:t>
            </a:fld>
            <a:endParaRPr lang="en-US" altLang="en-US" dirty="0"/>
          </a:p>
        </p:txBody>
      </p:sp>
    </p:spTree>
    <p:extLst>
      <p:ext uri="{BB962C8B-B14F-4D97-AF65-F5344CB8AC3E}">
        <p14:creationId xmlns:p14="http://schemas.microsoft.com/office/powerpoint/2010/main" val="347073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b="0" kern="1200" dirty="0" smtClean="0">
                <a:solidFill>
                  <a:schemeClr val="tx1"/>
                </a:solidFill>
                <a:effectLst/>
                <a:latin typeface="Times New Roman" pitchFamily="18" charset="0"/>
                <a:ea typeface="+mn-ea"/>
                <a:cs typeface="+mn-cs"/>
              </a:rPr>
              <a:t>C. Color</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Several word roots are used to describe color.</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Examples: </a:t>
            </a:r>
            <a:r>
              <a:rPr lang="en-US" sz="1200" i="1" kern="1200" dirty="0" smtClean="0">
                <a:solidFill>
                  <a:schemeClr val="tx1"/>
                </a:solidFill>
                <a:effectLst/>
                <a:latin typeface="Times New Roman" pitchFamily="18" charset="0"/>
                <a:ea typeface="+mn-ea"/>
                <a:cs typeface="+mn-cs"/>
              </a:rPr>
              <a:t>cyan/o, leuk/o, erythr/o, cirrh/o, melan/o</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15</a:t>
            </a:fld>
            <a:endParaRPr lang="en-US" altLang="en-US" dirty="0"/>
          </a:p>
        </p:txBody>
      </p:sp>
    </p:spTree>
    <p:extLst>
      <p:ext uri="{BB962C8B-B14F-4D97-AF65-F5344CB8AC3E}">
        <p14:creationId xmlns:p14="http://schemas.microsoft.com/office/powerpoint/2010/main" val="4143324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b="0" kern="1200" dirty="0" smtClean="0">
                <a:solidFill>
                  <a:schemeClr val="tx1"/>
                </a:solidFill>
                <a:effectLst/>
                <a:latin typeface="Times New Roman" pitchFamily="18" charset="0"/>
                <a:ea typeface="+mn-ea"/>
                <a:cs typeface="+mn-cs"/>
              </a:rPr>
              <a:t>D. Positions and directions</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Prefixes can also be used to describe a position, direction, or location.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Examples: </a:t>
            </a:r>
            <a:r>
              <a:rPr lang="en-US" sz="1200" i="1" kern="1200" dirty="0" smtClean="0">
                <a:solidFill>
                  <a:schemeClr val="tx1"/>
                </a:solidFill>
                <a:effectLst/>
                <a:latin typeface="Times New Roman" pitchFamily="18" charset="0"/>
                <a:ea typeface="+mn-ea"/>
                <a:cs typeface="+mn-cs"/>
              </a:rPr>
              <a:t>ab-</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ad-</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de-</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circum-</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peri-</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trans-</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epi-</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supra-</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16</a:t>
            </a:fld>
            <a:endParaRPr lang="en-US" altLang="en-US" dirty="0"/>
          </a:p>
        </p:txBody>
      </p:sp>
    </p:spTree>
    <p:extLst>
      <p:ext uri="{BB962C8B-B14F-4D97-AF65-F5344CB8AC3E}">
        <p14:creationId xmlns:p14="http://schemas.microsoft.com/office/powerpoint/2010/main" val="2474262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VI. Common Direction, Movement, and Position Terms</a:t>
            </a:r>
            <a:endParaRPr lang="en-IN" sz="1200"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A. Directional terms</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Common directional terms include:</a:t>
            </a:r>
            <a:endParaRPr lang="en-IN" sz="1200"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		a. Right and left</a:t>
            </a:r>
            <a:endParaRPr lang="en-IN" sz="1200" b="1"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		b. Superior and inferior</a:t>
            </a:r>
            <a:endParaRPr lang="en-IN" sz="1200" b="1"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		c. Lateral and medial</a:t>
            </a:r>
            <a:endParaRPr lang="en-IN" sz="1200" b="1"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		d. Proximal and distal</a:t>
            </a:r>
            <a:endParaRPr lang="en-IN" sz="1200" b="1"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		e. Superficial and deep</a:t>
            </a:r>
            <a:endParaRPr lang="en-IN" sz="1200" b="1"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		f. Ventral and dorsal</a:t>
            </a:r>
            <a:endParaRPr lang="en-IN" sz="1200" b="1"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		g. Palmar and plantar</a:t>
            </a:r>
            <a:endParaRPr lang="en-IN" sz="1200" b="1"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		h. Apex</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The terms</a:t>
            </a:r>
            <a:r>
              <a:rPr lang="en-US" sz="1200" i="1" kern="1200" dirty="0" smtClean="0">
                <a:solidFill>
                  <a:schemeClr val="tx1"/>
                </a:solidFill>
                <a:effectLst/>
                <a:latin typeface="Times New Roman" pitchFamily="18" charset="0"/>
                <a:ea typeface="+mn-ea"/>
                <a:cs typeface="+mn-cs"/>
              </a:rPr>
              <a:t> right</a:t>
            </a:r>
            <a:r>
              <a:rPr lang="en-US" sz="1200" kern="1200" dirty="0" smtClean="0">
                <a:solidFill>
                  <a:schemeClr val="tx1"/>
                </a:solidFill>
                <a:effectLst/>
                <a:latin typeface="Times New Roman" pitchFamily="18" charset="0"/>
                <a:ea typeface="+mn-ea"/>
                <a:cs typeface="+mn-cs"/>
              </a:rPr>
              <a:t> and </a:t>
            </a:r>
            <a:r>
              <a:rPr lang="en-US" sz="1200" i="1" kern="1200" dirty="0" smtClean="0">
                <a:solidFill>
                  <a:schemeClr val="tx1"/>
                </a:solidFill>
                <a:effectLst/>
                <a:latin typeface="Times New Roman" pitchFamily="18" charset="0"/>
                <a:ea typeface="+mn-ea"/>
                <a:cs typeface="+mn-cs"/>
              </a:rPr>
              <a:t>left </a:t>
            </a:r>
            <a:r>
              <a:rPr lang="en-US" sz="1200" kern="1200" dirty="0" smtClean="0">
                <a:solidFill>
                  <a:schemeClr val="tx1"/>
                </a:solidFill>
                <a:effectLst/>
                <a:latin typeface="Times New Roman" pitchFamily="18" charset="0"/>
                <a:ea typeface="+mn-ea"/>
                <a:cs typeface="+mn-cs"/>
              </a:rPr>
              <a:t>refer to the patient’s right and left sides, not to your right and left sides.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17</a:t>
            </a:fld>
            <a:endParaRPr lang="en-US" altLang="en-US" dirty="0"/>
          </a:p>
        </p:txBody>
      </p:sp>
    </p:spTree>
    <p:extLst>
      <p:ext uri="{BB962C8B-B14F-4D97-AF65-F5344CB8AC3E}">
        <p14:creationId xmlns:p14="http://schemas.microsoft.com/office/powerpoint/2010/main" val="2327602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3. Superior and inferior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The superior part of any body part is the portion nearer to the head from a specific reference point. The part nearer to the feet is the inferior portion.</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These terms are also used to describe the relationship of one structure to another.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18</a:t>
            </a:fld>
            <a:endParaRPr lang="en-US" altLang="en-US" dirty="0"/>
          </a:p>
        </p:txBody>
      </p:sp>
    </p:spTree>
    <p:extLst>
      <p:ext uri="{BB962C8B-B14F-4D97-AF65-F5344CB8AC3E}">
        <p14:creationId xmlns:p14="http://schemas.microsoft.com/office/powerpoint/2010/main" val="3784449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4. Lateral and medial</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Parts of the body that lie farther from the midline are called lateral (outer) structures.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The parts that lie closer to the midline are called medial (inner) structures.</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19</a:t>
            </a:fld>
            <a:endParaRPr lang="en-US" altLang="en-US" dirty="0"/>
          </a:p>
        </p:txBody>
      </p:sp>
    </p:spTree>
    <p:extLst>
      <p:ext uri="{BB962C8B-B14F-4D97-AF65-F5344CB8AC3E}">
        <p14:creationId xmlns:p14="http://schemas.microsoft.com/office/powerpoint/2010/main" val="2317732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I. Introduction</a:t>
            </a:r>
            <a:endParaRPr lang="en-IN" sz="1200"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A. As an EMT, you must have a strong working knowledge of medical terminology. </a:t>
            </a:r>
            <a:endParaRPr lang="en-IN" sz="1200" b="1"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B. For effective communication and documentation, you must understand: </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Key terms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Acronyms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3. Symbols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4. Abbreviations</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a:t>
            </a:fld>
            <a:endParaRPr lang="en-US" altLang="en-US" dirty="0"/>
          </a:p>
        </p:txBody>
      </p:sp>
    </p:spTree>
    <p:extLst>
      <p:ext uri="{BB962C8B-B14F-4D97-AF65-F5344CB8AC3E}">
        <p14:creationId xmlns:p14="http://schemas.microsoft.com/office/powerpoint/2010/main" val="779890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5. Proximal and distal</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The terms proximal and distal are used to describe the relationship of any two structures on an extremity.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Proximal describes structures that are closer to the trunk.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c. Distal describes structures that are farther from the trunk or nearer to the free end of the extremity.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20</a:t>
            </a:fld>
            <a:endParaRPr lang="en-US" altLang="en-US" dirty="0"/>
          </a:p>
        </p:txBody>
      </p:sp>
    </p:spTree>
    <p:extLst>
      <p:ext uri="{BB962C8B-B14F-4D97-AF65-F5344CB8AC3E}">
        <p14:creationId xmlns:p14="http://schemas.microsoft.com/office/powerpoint/2010/main" val="3606979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a:t>
            </a:r>
            <a:r>
              <a:rPr lang="en-US" baseline="0" dirty="0" smtClean="0"/>
              <a:t> Outline </a:t>
            </a:r>
          </a:p>
          <a:p>
            <a:endParaRPr lang="en-US" baseline="0" dirty="0" smtClean="0"/>
          </a:p>
          <a:p>
            <a:r>
              <a:rPr lang="en-US" sz="1200" kern="1200" dirty="0" smtClean="0">
                <a:solidFill>
                  <a:schemeClr val="tx1"/>
                </a:solidFill>
                <a:effectLst/>
                <a:latin typeface="Times New Roman" pitchFamily="18" charset="0"/>
                <a:ea typeface="+mn-ea"/>
                <a:cs typeface="+mn-cs"/>
              </a:rPr>
              <a:t>6. Superficial and deep</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Superficial means closer to or on the skin.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Deep means farther inside the body or tissue, and away from the skin.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21</a:t>
            </a:fld>
            <a:endParaRPr lang="en-US" altLang="en-US" dirty="0"/>
          </a:p>
        </p:txBody>
      </p:sp>
    </p:spTree>
    <p:extLst>
      <p:ext uri="{BB962C8B-B14F-4D97-AF65-F5344CB8AC3E}">
        <p14:creationId xmlns:p14="http://schemas.microsoft.com/office/powerpoint/2010/main" val="1058731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7. Ventral and dorsal</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Ventral refers to the belly side of the body, or the anterior surface of the body.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Dorsal refers to the spinal side of the body, or the posterior surface of the body, (think of the dorsal fin of a dolphin, which is on its back).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22</a:t>
            </a:fld>
            <a:endParaRPr lang="en-US" altLang="en-US" dirty="0"/>
          </a:p>
        </p:txBody>
      </p:sp>
    </p:spTree>
    <p:extLst>
      <p:ext uri="{BB962C8B-B14F-4D97-AF65-F5344CB8AC3E}">
        <p14:creationId xmlns:p14="http://schemas.microsoft.com/office/powerpoint/2010/main" val="2111335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a:t>
            </a:r>
            <a:r>
              <a:rPr lang="en-US" baseline="0" dirty="0" smtClean="0"/>
              <a:t> </a:t>
            </a:r>
          </a:p>
          <a:p>
            <a:endParaRPr lang="en-US" baseline="0" dirty="0" smtClean="0"/>
          </a:p>
          <a:p>
            <a:r>
              <a:rPr lang="en-US" sz="1200" kern="1200" dirty="0" smtClean="0">
                <a:solidFill>
                  <a:schemeClr val="tx1"/>
                </a:solidFill>
                <a:effectLst/>
                <a:latin typeface="Times New Roman" pitchFamily="18" charset="0"/>
                <a:ea typeface="+mn-ea"/>
                <a:cs typeface="+mn-cs"/>
              </a:rPr>
              <a:t>c. The more commonly used terms are anterior (the front surface of the body) and posterior (the back surface of the body). </a:t>
            </a:r>
            <a:endParaRPr lang="en-IN" sz="1200" kern="120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23</a:t>
            </a:fld>
            <a:endParaRPr lang="en-US" altLang="en-US" dirty="0"/>
          </a:p>
        </p:txBody>
      </p:sp>
    </p:spTree>
    <p:extLst>
      <p:ext uri="{BB962C8B-B14F-4D97-AF65-F5344CB8AC3E}">
        <p14:creationId xmlns:p14="http://schemas.microsoft.com/office/powerpoint/2010/main" val="474701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8. Palmar and plantar</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The front region of the hand is referred to as the palm or palmar surface.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The bottom of the foot is referred to as the plantar surface.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9. Apex</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The apex (plural apices) is the tip of a structure.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24</a:t>
            </a:fld>
            <a:endParaRPr lang="en-US" altLang="en-US" dirty="0"/>
          </a:p>
        </p:txBody>
      </p:sp>
    </p:spTree>
    <p:extLst>
      <p:ext uri="{BB962C8B-B14F-4D97-AF65-F5344CB8AC3E}">
        <p14:creationId xmlns:p14="http://schemas.microsoft.com/office/powerpoint/2010/main" val="679309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b="0" kern="1200" dirty="0" smtClean="0">
                <a:solidFill>
                  <a:schemeClr val="tx1"/>
                </a:solidFill>
                <a:effectLst/>
                <a:latin typeface="Times New Roman" pitchFamily="18" charset="0"/>
                <a:ea typeface="+mn-ea"/>
                <a:cs typeface="+mn-cs"/>
              </a:rPr>
              <a:t>B. Movement terms</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The following terms relate to movement: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Flexion is the bending of a joint.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Extension is the straightening of a joint.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c. Adduction is motion toward the midline.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d. Abduction is motion away from the midline.</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25</a:t>
            </a:fld>
            <a:endParaRPr lang="en-US" altLang="en-US" dirty="0"/>
          </a:p>
        </p:txBody>
      </p:sp>
    </p:spTree>
    <p:extLst>
      <p:ext uri="{BB962C8B-B14F-4D97-AF65-F5344CB8AC3E}">
        <p14:creationId xmlns:p14="http://schemas.microsoft.com/office/powerpoint/2010/main" val="354498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b="0" kern="1200" dirty="0" smtClean="0">
                <a:solidFill>
                  <a:schemeClr val="tx1"/>
                </a:solidFill>
                <a:effectLst/>
                <a:latin typeface="Times New Roman" pitchFamily="18" charset="0"/>
                <a:ea typeface="+mn-ea"/>
                <a:cs typeface="+mn-cs"/>
              </a:rPr>
              <a:t>C. Other directional terms</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A body part that appears on both sides of the midline is bilateral.</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Structures inside the body also appear on both sides of the midline.</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3. Something that appears on only one side of the body is said to occur unilaterally.</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26</a:t>
            </a:fld>
            <a:endParaRPr lang="en-US" altLang="en-US" dirty="0"/>
          </a:p>
        </p:txBody>
      </p:sp>
    </p:spTree>
    <p:extLst>
      <p:ext uri="{BB962C8B-B14F-4D97-AF65-F5344CB8AC3E}">
        <p14:creationId xmlns:p14="http://schemas.microsoft.com/office/powerpoint/2010/main" val="3089563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4. It is important to learn all of these terms and concepts so you can describe the location of any injury or assessment findings.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5. Use the terms properly so that any other medical personnel who care for the patient will know immediately where to look and what to expect.</a:t>
            </a:r>
            <a:endParaRPr lang="en-IN" sz="1200"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27</a:t>
            </a:fld>
            <a:endParaRPr lang="en-US" altLang="en-US" dirty="0"/>
          </a:p>
        </p:txBody>
      </p:sp>
    </p:spTree>
    <p:extLst>
      <p:ext uri="{BB962C8B-B14F-4D97-AF65-F5344CB8AC3E}">
        <p14:creationId xmlns:p14="http://schemas.microsoft.com/office/powerpoint/2010/main" val="2878311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b="0" kern="1200" dirty="0" smtClean="0">
                <a:solidFill>
                  <a:schemeClr val="tx1"/>
                </a:solidFill>
                <a:effectLst/>
                <a:latin typeface="Times New Roman" pitchFamily="18" charset="0"/>
                <a:ea typeface="+mn-ea"/>
                <a:cs typeface="+mn-cs"/>
              </a:rPr>
              <a:t>D. Anatomic positions</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There are many terms used to describe the position of the patient on your arrival or during transport to the emergency department.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The body is in the prone position when lying face down; the body is in the supine position when lying face up.</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3. The Fowler position is a semi-reclining position with the head elevated to help the patient breathe easier and to control the airway. A patient who is sitting upright is said to be in the Fowler position.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28</a:t>
            </a:fld>
            <a:endParaRPr lang="en-US" altLang="en-US" dirty="0"/>
          </a:p>
        </p:txBody>
      </p:sp>
    </p:spTree>
    <p:extLst>
      <p:ext uri="{BB962C8B-B14F-4D97-AF65-F5344CB8AC3E}">
        <p14:creationId xmlns:p14="http://schemas.microsoft.com/office/powerpoint/2010/main" val="2466183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a. Semi-Fowler position: Patient sits with the back of the stretcher at a 45-degree angle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b. High-Fowler position: Patient sits at a 90-degree angle</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29</a:t>
            </a:fld>
            <a:endParaRPr lang="en-US" altLang="en-US" dirty="0"/>
          </a:p>
        </p:txBody>
      </p:sp>
    </p:spTree>
    <p:extLst>
      <p:ext uri="{BB962C8B-B14F-4D97-AF65-F5344CB8AC3E}">
        <p14:creationId xmlns:p14="http://schemas.microsoft.com/office/powerpoint/2010/main" val="262231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b="0" kern="1200" dirty="0" smtClean="0">
                <a:solidFill>
                  <a:schemeClr val="tx1"/>
                </a:solidFill>
                <a:effectLst/>
                <a:latin typeface="Times New Roman" pitchFamily="18" charset="0"/>
                <a:ea typeface="+mn-ea"/>
                <a:cs typeface="+mn-cs"/>
              </a:rPr>
              <a:t>C. You can determine the meaning of an unknown word by: </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Understanding how terms are formed</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Learning the definitions for parts of a medical term </a:t>
            </a:r>
            <a:endParaRPr lang="en-IN" sz="1200"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D. Understanding medical jargon will help you communicate effectively with other members of the EMS, health care, and public safety teams.</a:t>
            </a:r>
            <a:endParaRPr lang="en-IN" sz="1200" b="1"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a:t>
            </a:fld>
            <a:endParaRPr lang="en-US" altLang="en-US" dirty="0"/>
          </a:p>
        </p:txBody>
      </p:sp>
    </p:spTree>
    <p:extLst>
      <p:ext uri="{BB962C8B-B14F-4D97-AF65-F5344CB8AC3E}">
        <p14:creationId xmlns:p14="http://schemas.microsoft.com/office/powerpoint/2010/main" val="3697641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VII. Breaking Terms Apart</a:t>
            </a:r>
            <a:endParaRPr lang="en-IN" sz="1200"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A. You can use knowledge of the meaning of parts to decipher the meaning of a term. </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When trying to define a term, begin with the suffix and work backward.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If the term also contains a prefix, define the suffix, then the prefix, and then the word root. Here are some examples:</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30</a:t>
            </a:fld>
            <a:endParaRPr lang="en-US" altLang="en-US" dirty="0"/>
          </a:p>
        </p:txBody>
      </p:sp>
    </p:spTree>
    <p:extLst>
      <p:ext uri="{BB962C8B-B14F-4D97-AF65-F5344CB8AC3E}">
        <p14:creationId xmlns:p14="http://schemas.microsoft.com/office/powerpoint/2010/main" val="3571371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a. Nephropathy</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 nephr/o/pathy</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ii. -pathy (suffix meaning “disease”)</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iii. o (combining form)</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iv. nephr (word root meaning “kidney”)</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v. nephropathy = disease of the kidney</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31</a:t>
            </a:fld>
            <a:endParaRPr lang="en-US" altLang="en-US" dirty="0"/>
          </a:p>
        </p:txBody>
      </p:sp>
    </p:spTree>
    <p:extLst>
      <p:ext uri="{BB962C8B-B14F-4D97-AF65-F5344CB8AC3E}">
        <p14:creationId xmlns:p14="http://schemas.microsoft.com/office/powerpoint/2010/main" val="300062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b. Dysuria</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 dys/ur/ia</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ii. -ia (suffix meaning “condition of”)</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iii. dys- (prefix meaning “difficult, painful, or abnormal”)</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iv. ur (word root meaning “urine”)</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v. dysuria = painful urination (pain when urinating) or difficulty urinating</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32</a:t>
            </a:fld>
            <a:endParaRPr lang="en-US" altLang="en-US" dirty="0"/>
          </a:p>
        </p:txBody>
      </p:sp>
    </p:spTree>
    <p:extLst>
      <p:ext uri="{BB962C8B-B14F-4D97-AF65-F5344CB8AC3E}">
        <p14:creationId xmlns:p14="http://schemas.microsoft.com/office/powerpoint/2010/main" val="4068411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c. Hyperemesis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 hyper/emesis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ii. hyper- (prefix meaning “excessive”)</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iii. emesis (word root meaning “vomiting”)</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iv. hyperemesis = excessive vomiting</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33</a:t>
            </a:fld>
            <a:endParaRPr lang="en-US" altLang="en-US" dirty="0"/>
          </a:p>
        </p:txBody>
      </p:sp>
    </p:spTree>
    <p:extLst>
      <p:ext uri="{BB962C8B-B14F-4D97-AF65-F5344CB8AC3E}">
        <p14:creationId xmlns:p14="http://schemas.microsoft.com/office/powerpoint/2010/main" val="93074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d. Analgesic</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 an/alges/ic</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ii. -ic (suffix meaning “pertaining to”)</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iii. -an (prefix meaning “without” or “absence of”)</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iv. alges (word root meaning “pain”)</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v. analgesic = pertaining to no pain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34</a:t>
            </a:fld>
            <a:endParaRPr lang="en-US" altLang="en-US" dirty="0"/>
          </a:p>
        </p:txBody>
      </p:sp>
    </p:spTree>
    <p:extLst>
      <p:ext uri="{BB962C8B-B14F-4D97-AF65-F5344CB8AC3E}">
        <p14:creationId xmlns:p14="http://schemas.microsoft.com/office/powerpoint/2010/main" val="6399596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VIII. Abbreviations, Acronyms, and Symbols</a:t>
            </a:r>
            <a:endParaRPr lang="en-IN" sz="1200"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A. Medical abbreviations, acronyms, and symbols are a type of shorthand used for communication.</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Developed because one could communicate faster using this method</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The Joint Commission and the Institute for Safe Medication Practices are considered two authorities on abbreviations and provide do-not-use lists.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3. When you use an abbreviation, you pronounce each letter of the abbreviation separately and distinctly.</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4. When you use an acronym, you are shortening several words, usually using the first letter of each word to make the acronym.</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5. Misunderstanding and errors occur if someone involved in patient care does not understand the meaning of abbreviations or acronyms.</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35</a:t>
            </a:fld>
            <a:endParaRPr lang="en-US" altLang="en-US" dirty="0"/>
          </a:p>
        </p:txBody>
      </p:sp>
    </p:spTree>
    <p:extLst>
      <p:ext uri="{BB962C8B-B14F-4D97-AF65-F5344CB8AC3E}">
        <p14:creationId xmlns:p14="http://schemas.microsoft.com/office/powerpoint/2010/main" val="451816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b="0" kern="1200" dirty="0" smtClean="0">
                <a:solidFill>
                  <a:schemeClr val="tx1"/>
                </a:solidFill>
                <a:effectLst/>
                <a:latin typeface="Times New Roman" pitchFamily="18" charset="0"/>
                <a:ea typeface="+mn-ea"/>
                <a:cs typeface="+mn-cs"/>
              </a:rPr>
              <a:t>B. Abbreviations</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Remember to use only standard, accepted abbreviations to avoid confusion and errors.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Be familiar with accepted use of abbreviations in your local jurisdiction or service area.</a:t>
            </a:r>
            <a:endParaRPr lang="en-IN" sz="1200"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C. Symbols</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As with abbreviations, it is important to only use symbols that are widely understood and accepted.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36</a:t>
            </a:fld>
            <a:endParaRPr lang="en-US" altLang="en-US" dirty="0"/>
          </a:p>
        </p:txBody>
      </p:sp>
    </p:spTree>
    <p:extLst>
      <p:ext uri="{BB962C8B-B14F-4D97-AF65-F5344CB8AC3E}">
        <p14:creationId xmlns:p14="http://schemas.microsoft.com/office/powerpoint/2010/main" val="4277485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II. Anatomy of a Medical Term</a:t>
            </a:r>
            <a:endParaRPr lang="en-IN" sz="1200"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A. Medical terms are made of distinct parts that perform specific functions.</a:t>
            </a:r>
            <a:endParaRPr lang="en-IN" sz="1200" b="1"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B. Changing or deleting any of those parts can significantly change the function (or meaning) of a word.</a:t>
            </a:r>
            <a:endParaRPr lang="en-IN" sz="1200" b="1"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4</a:t>
            </a:fld>
            <a:endParaRPr lang="en-US" altLang="en-US" dirty="0"/>
          </a:p>
        </p:txBody>
      </p:sp>
    </p:spTree>
    <p:extLst>
      <p:ext uri="{BB962C8B-B14F-4D97-AF65-F5344CB8AC3E}">
        <p14:creationId xmlns:p14="http://schemas.microsoft.com/office/powerpoint/2010/main" val="234545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a:t>
            </a:r>
            <a:r>
              <a:rPr lang="en-US" baseline="0" dirty="0" smtClean="0"/>
              <a:t> Outline </a:t>
            </a:r>
          </a:p>
          <a:p>
            <a:endParaRPr lang="en-US" baseline="0" dirty="0" smtClean="0"/>
          </a:p>
          <a:p>
            <a:r>
              <a:rPr lang="en-US" sz="1200" b="0" kern="1200" dirty="0" smtClean="0">
                <a:solidFill>
                  <a:schemeClr val="tx1"/>
                </a:solidFill>
                <a:effectLst/>
                <a:latin typeface="Times New Roman" pitchFamily="18" charset="0"/>
                <a:ea typeface="+mn-ea"/>
                <a:cs typeface="+mn-cs"/>
              </a:rPr>
              <a:t>C. Components that comprise medical terms include the:</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Word root: the foundation of the word</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Prefix: what occurs before the word root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3. Suffix: what occurs after the word root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4. Combining vowels: vowels that join one or more word roots to other components of a term</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5</a:t>
            </a:fld>
            <a:endParaRPr lang="en-US" altLang="en-US" dirty="0"/>
          </a:p>
        </p:txBody>
      </p:sp>
    </p:spTree>
    <p:extLst>
      <p:ext uri="{BB962C8B-B14F-4D97-AF65-F5344CB8AC3E}">
        <p14:creationId xmlns:p14="http://schemas.microsoft.com/office/powerpoint/2010/main" val="437223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b="0" kern="1200" dirty="0" smtClean="0">
                <a:solidFill>
                  <a:schemeClr val="tx1"/>
                </a:solidFill>
                <a:effectLst/>
                <a:latin typeface="Times New Roman" pitchFamily="18" charset="0"/>
                <a:ea typeface="+mn-ea"/>
                <a:cs typeface="+mn-cs"/>
              </a:rPr>
              <a:t>D. How the parts of a term are combined determines its meaning. </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Accurate spelling is essential in medical terminology.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Knowing anatomy and the context of how these words are used can help you correctly determine (and spell) the term in a given situation.</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6</a:t>
            </a:fld>
            <a:endParaRPr lang="en-US" altLang="en-US" dirty="0"/>
          </a:p>
        </p:txBody>
      </p:sp>
    </p:spTree>
    <p:extLst>
      <p:ext uri="{BB962C8B-B14F-4D97-AF65-F5344CB8AC3E}">
        <p14:creationId xmlns:p14="http://schemas.microsoft.com/office/powerpoint/2010/main" val="4067022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b="0" kern="1200" dirty="0" smtClean="0">
                <a:solidFill>
                  <a:schemeClr val="tx1"/>
                </a:solidFill>
                <a:effectLst/>
                <a:latin typeface="Times New Roman" pitchFamily="18" charset="0"/>
                <a:ea typeface="+mn-ea"/>
                <a:cs typeface="+mn-cs"/>
              </a:rPr>
              <a:t>E. Word roots</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The main part or stem of a word is called a word root (or root word).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Conveys the essential meaning of the word</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Frequently indicates a body part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Most terms have at least one word root, and some have more than one root.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3. Adding a prefix or suffix to the word root creates a term.</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4. Changing the prefix or suffix will change the meaning of the term.</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5. Some word roots may also be used as prefixes or suffixes for other terms.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7</a:t>
            </a:fld>
            <a:endParaRPr lang="en-US" altLang="en-US" dirty="0"/>
          </a:p>
        </p:txBody>
      </p:sp>
    </p:spTree>
    <p:extLst>
      <p:ext uri="{BB962C8B-B14F-4D97-AF65-F5344CB8AC3E}">
        <p14:creationId xmlns:p14="http://schemas.microsoft.com/office/powerpoint/2010/main" val="1665783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b="0" kern="1200" dirty="0" smtClean="0">
                <a:solidFill>
                  <a:schemeClr val="tx1"/>
                </a:solidFill>
                <a:effectLst/>
                <a:latin typeface="Times New Roman" pitchFamily="18" charset="0"/>
                <a:ea typeface="+mn-ea"/>
                <a:cs typeface="+mn-cs"/>
              </a:rPr>
              <a:t>F. Prefixes</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Prefixes usually describe: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Location</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Intensity</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Not all medical terms have prefixes.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3. A prefix gives the word root its specific meaning.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4. By learning the commonly used medical prefixes, you can figure out the meaning of terms that may not be familiar to you.</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8</a:t>
            </a:fld>
            <a:endParaRPr lang="en-US" altLang="en-US" dirty="0"/>
          </a:p>
        </p:txBody>
      </p:sp>
    </p:spTree>
    <p:extLst>
      <p:ext uri="{BB962C8B-B14F-4D97-AF65-F5344CB8AC3E}">
        <p14:creationId xmlns:p14="http://schemas.microsoft.com/office/powerpoint/2010/main" val="4279324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a:t>
            </a:r>
            <a:r>
              <a:rPr lang="en-US" baseline="0" dirty="0" smtClean="0"/>
              <a:t> Outline </a:t>
            </a:r>
          </a:p>
          <a:p>
            <a:endParaRPr lang="en-US" baseline="0" dirty="0" smtClean="0"/>
          </a:p>
          <a:p>
            <a:r>
              <a:rPr lang="en-US" sz="1200" b="0" kern="1200" dirty="0" smtClean="0">
                <a:solidFill>
                  <a:schemeClr val="tx1"/>
                </a:solidFill>
                <a:effectLst/>
                <a:latin typeface="Times New Roman" pitchFamily="18" charset="0"/>
                <a:ea typeface="+mn-ea"/>
                <a:cs typeface="+mn-cs"/>
              </a:rPr>
              <a:t>G. Suffixes</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Suffixes usually indicate a:</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Procedure</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Condition</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c. Disease</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d. Part of speech</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9</a:t>
            </a:fld>
            <a:endParaRPr lang="en-US" altLang="en-US" dirty="0"/>
          </a:p>
        </p:txBody>
      </p:sp>
    </p:spTree>
    <p:extLst>
      <p:ext uri="{BB962C8B-B14F-4D97-AF65-F5344CB8AC3E}">
        <p14:creationId xmlns:p14="http://schemas.microsoft.com/office/powerpoint/2010/main" val="4229438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subTitle" idx="1"/>
          </p:nvPr>
        </p:nvSpPr>
        <p:spPr>
          <a:xfrm>
            <a:off x="4343400" y="3657600"/>
            <a:ext cx="4876800" cy="1752600"/>
          </a:xfrm>
          <a:gradFill rotWithShape="0">
            <a:gsLst>
              <a:gs pos="0">
                <a:srgbClr val="66CCFF">
                  <a:alpha val="89999"/>
                </a:srgbClr>
              </a:gs>
              <a:gs pos="100000">
                <a:srgbClr val="0080FF">
                  <a:alpha val="14000"/>
                </a:srgbClr>
              </a:gs>
            </a:gsLst>
            <a:lin ang="2700000" scaled="1"/>
          </a:gradFill>
          <a:ln w="9525">
            <a:noFill/>
          </a:ln>
          <a:extLst>
            <a:ext uri="{91240B29-F687-4F45-9708-019B960494DF}">
              <a14:hiddenLine xmlns:a14="http://schemas.microsoft.com/office/drawing/2010/main" w="9525" algn="ctr">
                <a:solidFill>
                  <a:srgbClr val="B3B3B3">
                    <a:alpha val="39999"/>
                  </a:srgbClr>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37160" bIns="45720"/>
          <a:lstStyle>
            <a:lvl1pPr marL="0" indent="0">
              <a:lnSpc>
                <a:spcPct val="105000"/>
              </a:lnSpc>
              <a:buFontTx/>
              <a:buNone/>
              <a:defRPr sz="3200" b="1">
                <a:solidFill>
                  <a:schemeClr val="bg1"/>
                </a:solidFill>
              </a:defRPr>
            </a:lvl1pPr>
          </a:lstStyle>
          <a:p>
            <a:pPr lvl="0"/>
            <a:r>
              <a:rPr lang="en-US" altLang="en-US" noProof="0" smtClean="0"/>
              <a:t>Click to edit Master subtitle style</a:t>
            </a:r>
          </a:p>
        </p:txBody>
      </p:sp>
      <p:sp>
        <p:nvSpPr>
          <p:cNvPr id="128003" name="Rectangle 2"/>
          <p:cNvSpPr>
            <a:spLocks noGrp="1" noChangeArrowheads="1"/>
          </p:cNvSpPr>
          <p:nvPr>
            <p:ph type="ctrTitle"/>
          </p:nvPr>
        </p:nvSpPr>
        <p:spPr>
          <a:xfrm>
            <a:off x="4572000" y="2362200"/>
            <a:ext cx="4343400" cy="990600"/>
          </a:xfrm>
        </p:spPr>
        <p:txBody>
          <a:bodyPr lIns="228600" anchor="t"/>
          <a:lstStyle>
            <a:lvl1pPr algn="l">
              <a:defRPr>
                <a:effectLst>
                  <a:outerShdw blurRad="38100" dist="38100" dir="2700000" algn="tl">
                    <a:srgbClr val="C0C0C0"/>
                  </a:outerShdw>
                </a:effectLst>
              </a:defRPr>
            </a:lvl1pPr>
          </a:lstStyle>
          <a:p>
            <a:pPr lvl="0"/>
            <a:r>
              <a:rPr lang="en-US" altLang="en-US" noProof="0" smtClean="0"/>
              <a:t>Click to edit Master title style</a:t>
            </a:r>
          </a:p>
        </p:txBody>
      </p:sp>
    </p:spTree>
    <p:extLst>
      <p:ext uri="{BB962C8B-B14F-4D97-AF65-F5344CB8AC3E}">
        <p14:creationId xmlns:p14="http://schemas.microsoft.com/office/powerpoint/2010/main" val="899851309"/>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041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972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1500B"/>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4405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solidFill>
                  <a:srgbClr val="C1500B"/>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891299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1500B"/>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4478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923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lvl1pPr>
              <a:defRPr>
                <a:solidFill>
                  <a:srgbClr val="C1500B"/>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8229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1500B"/>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6700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705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solidFill>
                  <a:srgbClr val="C1500B"/>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13715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solidFill>
                  <a:srgbClr val="C1500B"/>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06944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447800"/>
            <a:ext cx="7772400" cy="4800600"/>
          </a:xfrm>
          <a:prstGeom prst="rect">
            <a:avLst/>
          </a:prstGeom>
          <a:noFill/>
          <a:ln w="19050">
            <a:noFill/>
            <a:miter lim="800000"/>
            <a:headEnd/>
            <a:tailEnd/>
          </a:ln>
        </p:spPr>
        <p:txBody>
          <a:bodyPr vert="horz" wrap="square" lIns="228600" tIns="182880" rIns="91440" bIns="9144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28003" name="Rectangle 2"/>
          <p:cNvSpPr>
            <a:spLocks noGrp="1" noChangeArrowheads="1"/>
          </p:cNvSpPr>
          <p:nvPr>
            <p:ph type="title"/>
          </p:nvPr>
        </p:nvSpPr>
        <p:spPr bwMode="auto">
          <a:xfrm>
            <a:off x="685800" y="228600"/>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0" fontAlgn="base" hangingPunct="0">
        <a:lnSpc>
          <a:spcPct val="90000"/>
        </a:lnSpc>
        <a:spcBef>
          <a:spcPct val="0"/>
        </a:spcBef>
        <a:spcAft>
          <a:spcPct val="0"/>
        </a:spcAft>
        <a:defRPr sz="4000" b="1" kern="1200">
          <a:solidFill>
            <a:srgbClr val="C1500B"/>
          </a:solidFill>
          <a:effectLst/>
          <a:latin typeface="+mj-lt"/>
          <a:ea typeface="+mj-ea"/>
          <a:cs typeface="+mj-cs"/>
        </a:defRPr>
      </a:lvl1pPr>
      <a:lvl2pPr algn="ctr" rtl="0" eaLnBrk="0" fontAlgn="base" hangingPunct="0">
        <a:lnSpc>
          <a:spcPct val="90000"/>
        </a:lnSpc>
        <a:spcBef>
          <a:spcPct val="0"/>
        </a:spcBef>
        <a:spcAft>
          <a:spcPct val="0"/>
        </a:spcAft>
        <a:defRPr sz="4000" b="1">
          <a:solidFill>
            <a:srgbClr val="F37021"/>
          </a:solidFill>
          <a:latin typeface="Arial" panose="020B0604020202020204" pitchFamily="34" charset="0"/>
          <a:ea typeface="ヒラギノ角ゴ Pro W3" pitchFamily="1" charset="-128"/>
        </a:defRPr>
      </a:lvl2pPr>
      <a:lvl3pPr algn="ctr" rtl="0" eaLnBrk="0" fontAlgn="base" hangingPunct="0">
        <a:lnSpc>
          <a:spcPct val="90000"/>
        </a:lnSpc>
        <a:spcBef>
          <a:spcPct val="0"/>
        </a:spcBef>
        <a:spcAft>
          <a:spcPct val="0"/>
        </a:spcAft>
        <a:defRPr sz="4000" b="1">
          <a:solidFill>
            <a:srgbClr val="F37021"/>
          </a:solidFill>
          <a:latin typeface="Arial" panose="020B0604020202020204" pitchFamily="34" charset="0"/>
          <a:ea typeface="ヒラギノ角ゴ Pro W3" pitchFamily="1" charset="-128"/>
        </a:defRPr>
      </a:lvl3pPr>
      <a:lvl4pPr algn="ctr" rtl="0" eaLnBrk="0" fontAlgn="base" hangingPunct="0">
        <a:lnSpc>
          <a:spcPct val="90000"/>
        </a:lnSpc>
        <a:spcBef>
          <a:spcPct val="0"/>
        </a:spcBef>
        <a:spcAft>
          <a:spcPct val="0"/>
        </a:spcAft>
        <a:defRPr sz="4000" b="1">
          <a:solidFill>
            <a:srgbClr val="F37021"/>
          </a:solidFill>
          <a:latin typeface="Arial" panose="020B0604020202020204" pitchFamily="34" charset="0"/>
          <a:ea typeface="ヒラギノ角ゴ Pro W3" pitchFamily="1" charset="-128"/>
        </a:defRPr>
      </a:lvl4pPr>
      <a:lvl5pPr algn="ctr" rtl="0" eaLnBrk="0" fontAlgn="base" hangingPunct="0">
        <a:lnSpc>
          <a:spcPct val="90000"/>
        </a:lnSpc>
        <a:spcBef>
          <a:spcPct val="0"/>
        </a:spcBef>
        <a:spcAft>
          <a:spcPct val="0"/>
        </a:spcAft>
        <a:defRPr sz="4000" b="1">
          <a:solidFill>
            <a:srgbClr val="F37021"/>
          </a:solidFill>
          <a:latin typeface="Arial" panose="020B0604020202020204" pitchFamily="34" charset="0"/>
          <a:ea typeface="ヒラギノ角ゴ Pro W3" pitchFamily="1" charset="-128"/>
        </a:defRPr>
      </a:lvl5pPr>
      <a:lvl6pPr marL="457200" algn="ctr" rtl="0" eaLnBrk="0" fontAlgn="base" hangingPunct="0">
        <a:lnSpc>
          <a:spcPct val="90000"/>
        </a:lnSpc>
        <a:spcBef>
          <a:spcPct val="0"/>
        </a:spcBef>
        <a:spcAft>
          <a:spcPct val="0"/>
        </a:spcAft>
        <a:defRPr sz="4000" b="1">
          <a:solidFill>
            <a:srgbClr val="F37021"/>
          </a:solidFill>
          <a:latin typeface="Arial" panose="020B0604020202020204" pitchFamily="34" charset="0"/>
          <a:ea typeface="ヒラギノ角ゴ Pro W3" pitchFamily="1" charset="-128"/>
        </a:defRPr>
      </a:lvl6pPr>
      <a:lvl7pPr marL="914400" algn="ctr" rtl="0" eaLnBrk="0" fontAlgn="base" hangingPunct="0">
        <a:lnSpc>
          <a:spcPct val="90000"/>
        </a:lnSpc>
        <a:spcBef>
          <a:spcPct val="0"/>
        </a:spcBef>
        <a:spcAft>
          <a:spcPct val="0"/>
        </a:spcAft>
        <a:defRPr sz="4000" b="1">
          <a:solidFill>
            <a:srgbClr val="F37021"/>
          </a:solidFill>
          <a:latin typeface="Arial" panose="020B0604020202020204" pitchFamily="34" charset="0"/>
          <a:ea typeface="ヒラギノ角ゴ Pro W3" pitchFamily="1" charset="-128"/>
        </a:defRPr>
      </a:lvl7pPr>
      <a:lvl8pPr marL="1371600" algn="ctr" rtl="0" eaLnBrk="0" fontAlgn="base" hangingPunct="0">
        <a:lnSpc>
          <a:spcPct val="90000"/>
        </a:lnSpc>
        <a:spcBef>
          <a:spcPct val="0"/>
        </a:spcBef>
        <a:spcAft>
          <a:spcPct val="0"/>
        </a:spcAft>
        <a:defRPr sz="4000" b="1">
          <a:solidFill>
            <a:srgbClr val="F37021"/>
          </a:solidFill>
          <a:latin typeface="Arial" panose="020B0604020202020204" pitchFamily="34" charset="0"/>
          <a:ea typeface="ヒラギノ角ゴ Pro W3" pitchFamily="1" charset="-128"/>
        </a:defRPr>
      </a:lvl8pPr>
      <a:lvl9pPr marL="1828800" algn="ctr" rtl="0" eaLnBrk="0" fontAlgn="base" hangingPunct="0">
        <a:lnSpc>
          <a:spcPct val="90000"/>
        </a:lnSpc>
        <a:spcBef>
          <a:spcPct val="0"/>
        </a:spcBef>
        <a:spcAft>
          <a:spcPct val="0"/>
        </a:spcAft>
        <a:defRPr sz="4000" b="1">
          <a:solidFill>
            <a:srgbClr val="F37021"/>
          </a:solidFill>
          <a:latin typeface="Arial" panose="020B0604020202020204" pitchFamily="34" charset="0"/>
          <a:ea typeface="ヒラギノ角ゴ Pro W3" pitchFamily="1" charset="-128"/>
        </a:defRPr>
      </a:lvl9pPr>
    </p:titleStyle>
    <p:bodyStyle>
      <a:lvl1pPr marL="342900" indent="-342900" algn="l" rtl="0" eaLnBrk="0" fontAlgn="base" hangingPunct="0">
        <a:spcBef>
          <a:spcPct val="50000"/>
        </a:spcBef>
        <a:spcAft>
          <a:spcPct val="0"/>
        </a:spcAft>
        <a:buClr>
          <a:schemeClr val="bg1"/>
        </a:buClr>
        <a:buChar char="•"/>
        <a:defRPr sz="2800" kern="1200">
          <a:solidFill>
            <a:schemeClr val="bg1"/>
          </a:solidFill>
          <a:latin typeface="+mn-lt"/>
          <a:ea typeface="+mn-ea"/>
          <a:cs typeface="+mn-cs"/>
        </a:defRPr>
      </a:lvl1pPr>
      <a:lvl2pPr marL="800100" indent="-342900" algn="l" rtl="0" eaLnBrk="0" fontAlgn="base" hangingPunct="0">
        <a:spcBef>
          <a:spcPct val="25000"/>
        </a:spcBef>
        <a:spcAft>
          <a:spcPct val="0"/>
        </a:spcAft>
        <a:buClr>
          <a:schemeClr val="bg1"/>
        </a:buClr>
        <a:buChar char="–"/>
        <a:defRPr sz="2400" kern="1200">
          <a:solidFill>
            <a:schemeClr val="bg1"/>
          </a:solidFill>
          <a:latin typeface="+mn-lt"/>
          <a:ea typeface="+mn-ea"/>
          <a:cs typeface="+mn-cs"/>
        </a:defRPr>
      </a:lvl2pPr>
      <a:lvl3pPr marL="1143000" indent="-228600" algn="l" rtl="0" eaLnBrk="0" fontAlgn="base" hangingPunct="0">
        <a:spcBef>
          <a:spcPct val="25000"/>
        </a:spcBef>
        <a:spcAft>
          <a:spcPct val="0"/>
        </a:spcAft>
        <a:buClr>
          <a:schemeClr val="bg1"/>
        </a:buClr>
        <a:buChar char="•"/>
        <a:defRPr sz="2200" kern="1200">
          <a:solidFill>
            <a:schemeClr val="bg1"/>
          </a:solidFill>
          <a:latin typeface="+mn-lt"/>
          <a:ea typeface="+mn-ea"/>
          <a:cs typeface="+mn-cs"/>
        </a:defRPr>
      </a:lvl3pPr>
      <a:lvl4pPr marL="1600200" indent="-228600" algn="l" rtl="0" eaLnBrk="0" fontAlgn="base" hangingPunct="0">
        <a:spcBef>
          <a:spcPct val="25000"/>
        </a:spcBef>
        <a:spcAft>
          <a:spcPct val="0"/>
        </a:spcAft>
        <a:buChar char="–"/>
        <a:defRPr sz="2000" kern="1200">
          <a:solidFill>
            <a:schemeClr val="bg1"/>
          </a:solidFill>
          <a:latin typeface="+mn-lt"/>
          <a:ea typeface="+mn-ea"/>
          <a:cs typeface="+mn-cs"/>
        </a:defRPr>
      </a:lvl4pPr>
      <a:lvl5pPr marL="2057400" indent="-228600" algn="l" rtl="0" eaLnBrk="0" fontAlgn="base" hangingPunct="0">
        <a:spcBef>
          <a:spcPct val="25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bwMode="auto">
          <a:xfrm>
            <a:off x="0" y="3352800"/>
            <a:ext cx="9144000" cy="1981200"/>
          </a:xfrm>
          <a:prstGeom prst="rect">
            <a:avLst/>
          </a:prstGeom>
          <a:gradFill rotWithShape="0">
            <a:gsLst>
              <a:gs pos="0">
                <a:srgbClr val="66CCFF">
                  <a:alpha val="89998"/>
                </a:srgbClr>
              </a:gs>
              <a:gs pos="100000">
                <a:srgbClr val="0080FF">
                  <a:alpha val="14000"/>
                </a:srgbClr>
              </a:gs>
            </a:gsLst>
            <a:lin ang="2700000" scaled="1"/>
          </a:gradFill>
          <a:ln>
            <a:noFill/>
          </a:ln>
          <a:extLst>
            <a:ext uri="{91240B29-F687-4F45-9708-019B960494DF}">
              <a14:hiddenLine xmlns:a14="http://schemas.microsoft.com/office/drawing/2010/main" w="9525">
                <a:solidFill>
                  <a:srgbClr val="B3B3B3">
                    <a:alpha val="39999"/>
                  </a:srgbClr>
                </a:solidFill>
                <a:miter lim="800000"/>
                <a:headEnd/>
                <a:tailEnd/>
              </a14:hiddenLine>
            </a:ext>
          </a:extLst>
        </p:spPr>
        <p:txBody>
          <a:bodyPr lIns="228600" tIns="137160"/>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algn="ctr">
              <a:lnSpc>
                <a:spcPct val="105000"/>
              </a:lnSpc>
              <a:spcBef>
                <a:spcPct val="50000"/>
              </a:spcBef>
              <a:buClr>
                <a:srgbClr val="F37021"/>
              </a:buClr>
            </a:pPr>
            <a:endParaRPr lang="en-US" altLang="en-US" sz="100" dirty="0">
              <a:solidFill>
                <a:schemeClr val="bg1"/>
              </a:solidFill>
              <a:latin typeface="Arial" pitchFamily="34" charset="0"/>
            </a:endParaRPr>
          </a:p>
          <a:p>
            <a:pPr algn="ctr">
              <a:lnSpc>
                <a:spcPct val="105000"/>
              </a:lnSpc>
              <a:spcBef>
                <a:spcPts val="800"/>
              </a:spcBef>
              <a:buClr>
                <a:srgbClr val="F37021"/>
              </a:buClr>
            </a:pPr>
            <a:r>
              <a:rPr lang="en-US" altLang="en-US" sz="4000" b="1" dirty="0">
                <a:solidFill>
                  <a:schemeClr val="bg1"/>
                </a:solidFill>
                <a:latin typeface="Arial" pitchFamily="34" charset="0"/>
              </a:rPr>
              <a:t>Chapter </a:t>
            </a:r>
            <a:r>
              <a:rPr lang="en-US" altLang="en-US" sz="4000" b="1" dirty="0" smtClean="0">
                <a:solidFill>
                  <a:schemeClr val="bg1"/>
                </a:solidFill>
                <a:latin typeface="Arial" pitchFamily="34" charset="0"/>
              </a:rPr>
              <a:t>5</a:t>
            </a:r>
            <a:endParaRPr lang="en-US" altLang="en-US" sz="4000" b="1" dirty="0">
              <a:solidFill>
                <a:schemeClr val="bg1"/>
              </a:solidFill>
              <a:latin typeface="Arial" pitchFamily="34" charset="0"/>
            </a:endParaRPr>
          </a:p>
          <a:p>
            <a:pPr algn="ctr" eaLnBrk="1" hangingPunct="1">
              <a:lnSpc>
                <a:spcPct val="105000"/>
              </a:lnSpc>
              <a:spcBef>
                <a:spcPts val="200"/>
              </a:spcBef>
              <a:buClr>
                <a:srgbClr val="F37021"/>
              </a:buClr>
            </a:pPr>
            <a:r>
              <a:rPr lang="en-US" altLang="en-US" sz="3200" b="1" dirty="0">
                <a:solidFill>
                  <a:schemeClr val="bg1"/>
                </a:solidFill>
                <a:latin typeface="Arial" pitchFamily="34" charset="0"/>
              </a:rPr>
              <a:t>Medical Terminology</a:t>
            </a:r>
          </a:p>
          <a:p>
            <a:pPr algn="ctr">
              <a:lnSpc>
                <a:spcPct val="105000"/>
              </a:lnSpc>
              <a:spcBef>
                <a:spcPct val="50000"/>
              </a:spcBef>
              <a:buClr>
                <a:srgbClr val="F37021"/>
              </a:buClr>
            </a:pPr>
            <a:endParaRPr lang="en-US" altLang="en-US" sz="3600"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defRPr/>
            </a:pPr>
            <a:r>
              <a:rPr lang="en-US" altLang="en-US" dirty="0"/>
              <a:t>Anatomy of a Medical Term</a:t>
            </a:r>
            <a:r>
              <a:rPr lang="en-US" altLang="en-US" dirty="0" smtClean="0"/>
              <a:t> </a:t>
            </a:r>
            <a:br>
              <a:rPr lang="en-US" altLang="en-US" dirty="0" smtClean="0"/>
            </a:br>
            <a:r>
              <a:rPr lang="en-US" altLang="en-US" sz="2800" b="0" dirty="0" smtClean="0"/>
              <a:t>(7 of 7)</a:t>
            </a:r>
          </a:p>
        </p:txBody>
      </p:sp>
      <p:sp>
        <p:nvSpPr>
          <p:cNvPr id="23555" name="Content Placeholder 2"/>
          <p:cNvSpPr>
            <a:spLocks noGrp="1"/>
          </p:cNvSpPr>
          <p:nvPr>
            <p:ph type="body" idx="1"/>
          </p:nvPr>
        </p:nvSpPr>
        <p:spPr/>
        <p:txBody>
          <a:bodyPr rIns="228600"/>
          <a:lstStyle/>
          <a:p>
            <a:pPr>
              <a:spcBef>
                <a:spcPct val="35000"/>
              </a:spcBef>
            </a:pPr>
            <a:r>
              <a:rPr lang="en-US" altLang="en-US" dirty="0" smtClean="0"/>
              <a:t>Combining vowels</a:t>
            </a:r>
          </a:p>
          <a:p>
            <a:pPr lvl="1">
              <a:spcBef>
                <a:spcPct val="35000"/>
              </a:spcBef>
            </a:pPr>
            <a:r>
              <a:rPr lang="en-US" altLang="en-US" dirty="0" smtClean="0"/>
              <a:t>Connects word root to suffix or other word root</a:t>
            </a:r>
          </a:p>
          <a:p>
            <a:pPr lvl="1">
              <a:spcBef>
                <a:spcPct val="35000"/>
              </a:spcBef>
            </a:pPr>
            <a:r>
              <a:rPr lang="en-US" altLang="en-US" dirty="0" smtClean="0"/>
              <a:t>Most cases, it’s an </a:t>
            </a:r>
            <a:r>
              <a:rPr lang="en-US" altLang="en-US" i="1" dirty="0" smtClean="0"/>
              <a:t>o</a:t>
            </a:r>
            <a:r>
              <a:rPr lang="en-US" altLang="en-US" dirty="0" smtClean="0"/>
              <a:t>; may also be an </a:t>
            </a:r>
            <a:r>
              <a:rPr lang="en-US" altLang="en-US" i="1" dirty="0" smtClean="0"/>
              <a:t>i</a:t>
            </a:r>
            <a:r>
              <a:rPr lang="en-US" altLang="en-US" dirty="0" smtClean="0"/>
              <a:t> or </a:t>
            </a:r>
            <a:r>
              <a:rPr lang="en-US" altLang="en-US" i="1" dirty="0" smtClean="0"/>
              <a:t>e</a:t>
            </a:r>
          </a:p>
          <a:p>
            <a:pPr lvl="1">
              <a:spcBef>
                <a:spcPct val="35000"/>
              </a:spcBef>
            </a:pPr>
            <a:r>
              <a:rPr lang="en-US" altLang="en-US" dirty="0" smtClean="0"/>
              <a:t>Used when joining:</a:t>
            </a:r>
          </a:p>
          <a:p>
            <a:pPr lvl="2">
              <a:spcBef>
                <a:spcPct val="35000"/>
              </a:spcBef>
            </a:pPr>
            <a:r>
              <a:rPr lang="en-US" altLang="en-US" dirty="0" smtClean="0"/>
              <a:t>A suffix that begins with a consonant </a:t>
            </a:r>
          </a:p>
          <a:p>
            <a:pPr lvl="2">
              <a:spcBef>
                <a:spcPct val="35000"/>
              </a:spcBef>
            </a:pPr>
            <a:r>
              <a:rPr lang="en-US" altLang="en-US" dirty="0"/>
              <a:t>A</a:t>
            </a:r>
            <a:r>
              <a:rPr lang="en-US" altLang="en-US" dirty="0" smtClean="0"/>
              <a:t>nother word root</a:t>
            </a:r>
            <a:endParaRPr lang="en-US" altLang="en-US" i="1" dirty="0" smtClean="0"/>
          </a:p>
          <a:p>
            <a:pPr lvl="1">
              <a:spcBef>
                <a:spcPct val="35000"/>
              </a:spcBef>
            </a:pPr>
            <a:r>
              <a:rPr lang="en-US" altLang="en-US" dirty="0"/>
              <a:t> </a:t>
            </a:r>
            <a:r>
              <a:rPr lang="en-US" altLang="en-US" dirty="0" smtClean="0"/>
              <a:t>A combining form is a combining </a:t>
            </a:r>
            <a:r>
              <a:rPr lang="en-US" altLang="en-US" dirty="0"/>
              <a:t>vowel shown with the word </a:t>
            </a:r>
            <a:r>
              <a:rPr lang="en-US" altLang="en-US" dirty="0" smtClean="0"/>
              <a:t>root.</a:t>
            </a:r>
          </a:p>
          <a:p>
            <a:pPr lvl="1">
              <a:spcBef>
                <a:spcPct val="35000"/>
              </a:spcBef>
            </a:pPr>
            <a:endParaRPr lang="en-US" altLang="en-US" i="1" dirty="0" smtClean="0"/>
          </a:p>
        </p:txBody>
      </p:sp>
    </p:spTree>
    <p:extLst>
      <p:ext uri="{BB962C8B-B14F-4D97-AF65-F5344CB8AC3E}">
        <p14:creationId xmlns:p14="http://schemas.microsoft.com/office/powerpoint/2010/main" val="123857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defRPr/>
            </a:pPr>
            <a:r>
              <a:rPr lang="en-US" altLang="en-US" dirty="0" smtClean="0"/>
              <a:t>Word Building Rules </a:t>
            </a:r>
            <a:endParaRPr lang="en-US" altLang="en-US" sz="2800" b="0" dirty="0" smtClean="0"/>
          </a:p>
        </p:txBody>
      </p:sp>
      <p:sp>
        <p:nvSpPr>
          <p:cNvPr id="25603" name="Content Placeholder 2"/>
          <p:cNvSpPr>
            <a:spLocks noGrp="1"/>
          </p:cNvSpPr>
          <p:nvPr>
            <p:ph type="body" idx="1"/>
          </p:nvPr>
        </p:nvSpPr>
        <p:spPr/>
        <p:txBody>
          <a:bodyPr rIns="228600"/>
          <a:lstStyle/>
          <a:p>
            <a:pPr>
              <a:spcBef>
                <a:spcPct val="35000"/>
              </a:spcBef>
            </a:pPr>
            <a:r>
              <a:rPr lang="en-US" altLang="en-US" dirty="0" smtClean="0"/>
              <a:t>Summary of rules:</a:t>
            </a:r>
          </a:p>
          <a:p>
            <a:pPr lvl="1">
              <a:spcBef>
                <a:spcPct val="35000"/>
              </a:spcBef>
            </a:pPr>
            <a:r>
              <a:rPr lang="en-US" altLang="en-US" dirty="0" smtClean="0"/>
              <a:t>The prefix is at the beginning of a term.</a:t>
            </a:r>
          </a:p>
          <a:p>
            <a:pPr lvl="1">
              <a:spcBef>
                <a:spcPct val="35000"/>
              </a:spcBef>
            </a:pPr>
            <a:r>
              <a:rPr lang="en-US" altLang="en-US" dirty="0" smtClean="0"/>
              <a:t>The suffix is at the end of a term.</a:t>
            </a:r>
          </a:p>
          <a:p>
            <a:pPr lvl="1">
              <a:spcBef>
                <a:spcPct val="35000"/>
              </a:spcBef>
            </a:pPr>
            <a:r>
              <a:rPr lang="en-US" altLang="en-US" dirty="0" smtClean="0"/>
              <a:t>Use a combining vowel when:</a:t>
            </a:r>
          </a:p>
          <a:p>
            <a:pPr lvl="2">
              <a:spcBef>
                <a:spcPct val="35000"/>
              </a:spcBef>
            </a:pPr>
            <a:r>
              <a:rPr lang="en-US" altLang="en-US" dirty="0" smtClean="0"/>
              <a:t>The suffix begins with a consonant (to ease pronunciation)</a:t>
            </a:r>
          </a:p>
          <a:p>
            <a:pPr lvl="2">
              <a:spcBef>
                <a:spcPct val="35000"/>
              </a:spcBef>
            </a:pPr>
            <a:r>
              <a:rPr lang="en-US" altLang="en-US" dirty="0"/>
              <a:t>A</a:t>
            </a:r>
            <a:r>
              <a:rPr lang="en-US" altLang="en-US" dirty="0" smtClean="0"/>
              <a:t> term has more than one word root</a:t>
            </a:r>
          </a:p>
          <a:p>
            <a:pPr>
              <a:spcBef>
                <a:spcPct val="35000"/>
              </a:spcBef>
            </a:pPr>
            <a:endParaRPr lang="en-US" altLang="en-US" dirty="0" smtClean="0"/>
          </a:p>
          <a:p>
            <a:pPr>
              <a:spcBef>
                <a:spcPct val="35000"/>
              </a:spcBef>
            </a:pPr>
            <a:endParaRPr lang="en-US" alt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nSpc>
                <a:spcPct val="85000"/>
              </a:lnSpc>
              <a:defRPr/>
            </a:pPr>
            <a:r>
              <a:rPr lang="en-US" altLang="en-US" dirty="0" smtClean="0"/>
              <a:t>Plural Endings </a:t>
            </a:r>
            <a:endParaRPr lang="en-US" altLang="en-US" sz="2800" b="0" dirty="0" smtClean="0"/>
          </a:p>
        </p:txBody>
      </p:sp>
      <p:sp>
        <p:nvSpPr>
          <p:cNvPr id="26627" name="Content Placeholder 2"/>
          <p:cNvSpPr>
            <a:spLocks noGrp="1"/>
          </p:cNvSpPr>
          <p:nvPr>
            <p:ph type="body" idx="1"/>
          </p:nvPr>
        </p:nvSpPr>
        <p:spPr/>
        <p:txBody>
          <a:bodyPr rIns="228600"/>
          <a:lstStyle/>
          <a:p>
            <a:pPr>
              <a:spcBef>
                <a:spcPct val="35000"/>
              </a:spcBef>
            </a:pPr>
            <a:r>
              <a:rPr lang="en-US" altLang="en-US" dirty="0" smtClean="0"/>
              <a:t>Apply these rules</a:t>
            </a:r>
          </a:p>
          <a:p>
            <a:pPr lvl="1">
              <a:spcBef>
                <a:spcPct val="35000"/>
              </a:spcBef>
            </a:pPr>
            <a:r>
              <a:rPr lang="en-US" altLang="en-US" dirty="0" smtClean="0"/>
              <a:t>Sometimes you add an s (lung to lungs)</a:t>
            </a:r>
          </a:p>
          <a:p>
            <a:pPr lvl="1">
              <a:spcBef>
                <a:spcPct val="35000"/>
              </a:spcBef>
            </a:pPr>
            <a:r>
              <a:rPr lang="en-US" altLang="en-US" dirty="0" smtClean="0"/>
              <a:t>Words ending in:</a:t>
            </a:r>
          </a:p>
          <a:p>
            <a:pPr lvl="2">
              <a:spcBef>
                <a:spcPct val="35000"/>
              </a:spcBef>
            </a:pPr>
            <a:r>
              <a:rPr lang="en-US" altLang="en-US" i="1" dirty="0" smtClean="0"/>
              <a:t>a</a:t>
            </a:r>
            <a:r>
              <a:rPr lang="en-US" altLang="en-US" dirty="0" smtClean="0"/>
              <a:t> change to </a:t>
            </a:r>
            <a:r>
              <a:rPr lang="en-US" altLang="en-US" i="1" dirty="0" smtClean="0"/>
              <a:t>ae</a:t>
            </a:r>
            <a:r>
              <a:rPr lang="en-US" altLang="en-US" dirty="0" smtClean="0"/>
              <a:t> (vertebra to vertebrae)</a:t>
            </a:r>
          </a:p>
          <a:p>
            <a:pPr lvl="2">
              <a:spcBef>
                <a:spcPct val="35000"/>
              </a:spcBef>
            </a:pPr>
            <a:r>
              <a:rPr lang="en-US" altLang="en-US" i="1" dirty="0" smtClean="0"/>
              <a:t>is </a:t>
            </a:r>
            <a:r>
              <a:rPr lang="en-US" altLang="en-US" dirty="0" smtClean="0"/>
              <a:t>change to </a:t>
            </a:r>
            <a:r>
              <a:rPr lang="en-US" altLang="en-US" i="1" dirty="0" smtClean="0"/>
              <a:t>es</a:t>
            </a:r>
            <a:r>
              <a:rPr lang="en-US" altLang="en-US" dirty="0" smtClean="0"/>
              <a:t> (diagnosis to diagnoses)</a:t>
            </a:r>
          </a:p>
          <a:p>
            <a:pPr lvl="2">
              <a:spcBef>
                <a:spcPct val="35000"/>
              </a:spcBef>
            </a:pPr>
            <a:r>
              <a:rPr lang="en-US" altLang="en-US" i="1" dirty="0" smtClean="0"/>
              <a:t>ex</a:t>
            </a:r>
            <a:r>
              <a:rPr lang="en-US" altLang="en-US" dirty="0" smtClean="0"/>
              <a:t> or </a:t>
            </a:r>
            <a:r>
              <a:rPr lang="en-US" altLang="en-US" i="1" dirty="0" smtClean="0"/>
              <a:t>ix </a:t>
            </a:r>
            <a:r>
              <a:rPr lang="en-US" altLang="en-US" dirty="0" smtClean="0"/>
              <a:t>change to </a:t>
            </a:r>
            <a:r>
              <a:rPr lang="en-US" altLang="en-US" i="1" dirty="0" smtClean="0"/>
              <a:t>ices</a:t>
            </a:r>
            <a:r>
              <a:rPr lang="en-US" altLang="en-US" dirty="0" smtClean="0"/>
              <a:t> (apex to apices)</a:t>
            </a:r>
          </a:p>
          <a:p>
            <a:pPr lvl="2">
              <a:spcBef>
                <a:spcPct val="35000"/>
              </a:spcBef>
            </a:pPr>
            <a:r>
              <a:rPr lang="en-US" altLang="en-US" i="1" dirty="0"/>
              <a:t>on</a:t>
            </a:r>
            <a:r>
              <a:rPr lang="en-US" altLang="en-US" dirty="0"/>
              <a:t> or </a:t>
            </a:r>
            <a:r>
              <a:rPr lang="en-US" altLang="en-US" i="1" dirty="0"/>
              <a:t>um</a:t>
            </a:r>
            <a:r>
              <a:rPr lang="en-US" altLang="en-US" dirty="0"/>
              <a:t> change to </a:t>
            </a:r>
            <a:r>
              <a:rPr lang="en-US" altLang="en-US" i="1" dirty="0"/>
              <a:t>a </a:t>
            </a:r>
            <a:r>
              <a:rPr lang="en-US" altLang="en-US" dirty="0"/>
              <a:t>(ganglion to ganglia, ovum to ova)</a:t>
            </a:r>
          </a:p>
          <a:p>
            <a:pPr lvl="2">
              <a:spcBef>
                <a:spcPct val="35000"/>
              </a:spcBef>
            </a:pPr>
            <a:r>
              <a:rPr lang="en-US" altLang="en-US" i="1" dirty="0"/>
              <a:t>us</a:t>
            </a:r>
            <a:r>
              <a:rPr lang="en-US" altLang="en-US" dirty="0"/>
              <a:t> change to </a:t>
            </a:r>
            <a:r>
              <a:rPr lang="en-US" altLang="en-US" i="1" dirty="0"/>
              <a:t>i </a:t>
            </a:r>
            <a:r>
              <a:rPr lang="en-US" altLang="en-US" dirty="0"/>
              <a:t>(bronchus to bronchi)</a:t>
            </a:r>
          </a:p>
          <a:p>
            <a:pPr lvl="1">
              <a:spcBef>
                <a:spcPct val="35000"/>
              </a:spcBef>
            </a:pPr>
            <a:endParaRPr lang="en-US"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defRPr/>
            </a:pPr>
            <a:r>
              <a:rPr lang="en-US" altLang="en-US" dirty="0" smtClean="0"/>
              <a:t>Special Word Parts </a:t>
            </a:r>
            <a:r>
              <a:rPr lang="en-US" altLang="en-US" sz="2800" b="0" dirty="0" smtClean="0"/>
              <a:t>(1 of 4)</a:t>
            </a:r>
          </a:p>
        </p:txBody>
      </p:sp>
      <p:sp>
        <p:nvSpPr>
          <p:cNvPr id="27651" name="Content Placeholder 2"/>
          <p:cNvSpPr>
            <a:spLocks noGrp="1"/>
          </p:cNvSpPr>
          <p:nvPr>
            <p:ph type="body" idx="1"/>
          </p:nvPr>
        </p:nvSpPr>
        <p:spPr/>
        <p:txBody>
          <a:bodyPr rIns="228600"/>
          <a:lstStyle/>
          <a:p>
            <a:pPr>
              <a:spcBef>
                <a:spcPct val="35000"/>
              </a:spcBef>
            </a:pPr>
            <a:r>
              <a:rPr lang="en-US" altLang="en-US" dirty="0" smtClean="0"/>
              <a:t>Prefixes can indicate:</a:t>
            </a:r>
          </a:p>
          <a:p>
            <a:pPr lvl="1">
              <a:spcBef>
                <a:spcPct val="35000"/>
              </a:spcBef>
            </a:pPr>
            <a:r>
              <a:rPr lang="en-US" altLang="en-US" dirty="0" smtClean="0"/>
              <a:t>Numbers</a:t>
            </a:r>
          </a:p>
          <a:p>
            <a:pPr lvl="1">
              <a:spcBef>
                <a:spcPct val="35000"/>
              </a:spcBef>
            </a:pPr>
            <a:r>
              <a:rPr lang="en-US" altLang="en-US" dirty="0" smtClean="0"/>
              <a:t>Colors</a:t>
            </a:r>
          </a:p>
          <a:p>
            <a:pPr lvl="1">
              <a:spcBef>
                <a:spcPct val="35000"/>
              </a:spcBef>
            </a:pPr>
            <a:r>
              <a:rPr lang="en-US" altLang="en-US" dirty="0" smtClean="0"/>
              <a:t>Positions and directions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defRPr/>
            </a:pPr>
            <a:r>
              <a:rPr lang="en-US" altLang="en-US" dirty="0" smtClean="0"/>
              <a:t>Special Word Parts </a:t>
            </a:r>
            <a:r>
              <a:rPr lang="en-US" altLang="en-US" sz="2800" b="0" dirty="0" smtClean="0"/>
              <a:t>(2 of 4)</a:t>
            </a:r>
          </a:p>
        </p:txBody>
      </p:sp>
      <p:sp>
        <p:nvSpPr>
          <p:cNvPr id="27651" name="Content Placeholder 2"/>
          <p:cNvSpPr>
            <a:spLocks noGrp="1"/>
          </p:cNvSpPr>
          <p:nvPr>
            <p:ph type="body" idx="1"/>
          </p:nvPr>
        </p:nvSpPr>
        <p:spPr/>
        <p:txBody>
          <a:bodyPr rIns="228600"/>
          <a:lstStyle/>
          <a:p>
            <a:pPr>
              <a:spcBef>
                <a:spcPct val="35000"/>
              </a:spcBef>
            </a:pPr>
            <a:r>
              <a:rPr lang="en-US" altLang="en-US" dirty="0" smtClean="0"/>
              <a:t>Numbers</a:t>
            </a:r>
          </a:p>
          <a:p>
            <a:pPr lvl="1">
              <a:spcBef>
                <a:spcPct val="35000"/>
              </a:spcBef>
            </a:pPr>
            <a:r>
              <a:rPr lang="en-US" altLang="en-US" dirty="0" smtClean="0"/>
              <a:t>Some prefixes indicate that a term involves a number or two (or more) parts or sides</a:t>
            </a:r>
          </a:p>
          <a:p>
            <a:pPr lvl="2">
              <a:spcBef>
                <a:spcPct val="35000"/>
              </a:spcBef>
            </a:pPr>
            <a:r>
              <a:rPr lang="en-US" altLang="en-US" dirty="0" smtClean="0"/>
              <a:t>Examples: </a:t>
            </a:r>
            <a:r>
              <a:rPr lang="en-US" altLang="en-US" i="1" dirty="0" smtClean="0"/>
              <a:t>uni-</a:t>
            </a:r>
            <a:r>
              <a:rPr lang="en-US" altLang="en-US" dirty="0" smtClean="0"/>
              <a:t>, </a:t>
            </a:r>
            <a:r>
              <a:rPr lang="en-US" altLang="en-US" i="1" dirty="0" smtClean="0"/>
              <a:t>dipl-</a:t>
            </a:r>
            <a:r>
              <a:rPr lang="en-US" altLang="en-US" dirty="0" smtClean="0"/>
              <a:t>, </a:t>
            </a:r>
            <a:r>
              <a:rPr lang="en-US" altLang="en-US" i="1" dirty="0" smtClean="0"/>
              <a:t>null-</a:t>
            </a:r>
            <a:r>
              <a:rPr lang="en-US" altLang="en-US" dirty="0" smtClean="0"/>
              <a:t>, </a:t>
            </a:r>
            <a:r>
              <a:rPr lang="en-US" altLang="en-US" i="1" dirty="0" smtClean="0"/>
              <a:t>primi-</a:t>
            </a:r>
            <a:r>
              <a:rPr lang="en-US" altLang="en-US" dirty="0" smtClean="0"/>
              <a:t>, </a:t>
            </a:r>
            <a:r>
              <a:rPr lang="en-US" altLang="en-US" i="1" dirty="0" smtClean="0"/>
              <a:t>multi-</a:t>
            </a:r>
            <a:r>
              <a:rPr lang="en-US" altLang="en-US" dirty="0" smtClean="0"/>
              <a:t>, </a:t>
            </a:r>
            <a:r>
              <a:rPr lang="en-US" altLang="en-US" i="1" dirty="0" smtClean="0"/>
              <a:t>bi-</a:t>
            </a:r>
          </a:p>
          <a:p>
            <a:pPr lvl="1">
              <a:spcBef>
                <a:spcPct val="35000"/>
              </a:spcBef>
            </a:pPr>
            <a:endParaRPr lang="en-US" altLang="en-US" dirty="0" smtClean="0"/>
          </a:p>
        </p:txBody>
      </p:sp>
    </p:spTree>
    <p:extLst>
      <p:ext uri="{BB962C8B-B14F-4D97-AF65-F5344CB8AC3E}">
        <p14:creationId xmlns:p14="http://schemas.microsoft.com/office/powerpoint/2010/main" val="2168291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defRPr/>
            </a:pPr>
            <a:r>
              <a:rPr lang="en-US" altLang="en-US" dirty="0" smtClean="0"/>
              <a:t>Special Word Parts </a:t>
            </a:r>
            <a:r>
              <a:rPr lang="en-US" altLang="en-US" sz="2800" b="0" dirty="0" smtClean="0"/>
              <a:t>(3 of 4)</a:t>
            </a:r>
          </a:p>
        </p:txBody>
      </p:sp>
      <p:sp>
        <p:nvSpPr>
          <p:cNvPr id="27651" name="Content Placeholder 2"/>
          <p:cNvSpPr>
            <a:spLocks noGrp="1"/>
          </p:cNvSpPr>
          <p:nvPr>
            <p:ph type="body" idx="1"/>
          </p:nvPr>
        </p:nvSpPr>
        <p:spPr/>
        <p:txBody>
          <a:bodyPr rIns="228600"/>
          <a:lstStyle/>
          <a:p>
            <a:pPr>
              <a:spcBef>
                <a:spcPct val="35000"/>
              </a:spcBef>
            </a:pPr>
            <a:r>
              <a:rPr lang="en-US" altLang="en-US" dirty="0" smtClean="0"/>
              <a:t>Colors</a:t>
            </a:r>
          </a:p>
          <a:p>
            <a:pPr lvl="1">
              <a:spcBef>
                <a:spcPct val="35000"/>
              </a:spcBef>
            </a:pPr>
            <a:r>
              <a:rPr lang="en-US" altLang="en-US" dirty="0" smtClean="0"/>
              <a:t>Several word roots describe color.</a:t>
            </a:r>
          </a:p>
          <a:p>
            <a:pPr lvl="2">
              <a:spcBef>
                <a:spcPct val="35000"/>
              </a:spcBef>
            </a:pPr>
            <a:r>
              <a:rPr lang="en-US" altLang="en-US" dirty="0" smtClean="0"/>
              <a:t>Examples: </a:t>
            </a:r>
            <a:r>
              <a:rPr lang="en-US" i="1" dirty="0"/>
              <a:t>cyan/o, leuk/o, erythr/o, cirrh/o, melan/o</a:t>
            </a:r>
            <a:endParaRPr lang="en-US" altLang="en-US" dirty="0" smtClean="0"/>
          </a:p>
        </p:txBody>
      </p:sp>
    </p:spTree>
    <p:extLst>
      <p:ext uri="{BB962C8B-B14F-4D97-AF65-F5344CB8AC3E}">
        <p14:creationId xmlns:p14="http://schemas.microsoft.com/office/powerpoint/2010/main" val="3344425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defRPr/>
            </a:pPr>
            <a:r>
              <a:rPr lang="en-US" altLang="en-US" dirty="0" smtClean="0"/>
              <a:t>Special Word Parts </a:t>
            </a:r>
            <a:r>
              <a:rPr lang="en-US" altLang="en-US" sz="2800" b="0" dirty="0" smtClean="0"/>
              <a:t>(4 of 4)</a:t>
            </a:r>
          </a:p>
        </p:txBody>
      </p:sp>
      <p:sp>
        <p:nvSpPr>
          <p:cNvPr id="27651" name="Content Placeholder 2"/>
          <p:cNvSpPr>
            <a:spLocks noGrp="1"/>
          </p:cNvSpPr>
          <p:nvPr>
            <p:ph type="body" idx="1"/>
          </p:nvPr>
        </p:nvSpPr>
        <p:spPr/>
        <p:txBody>
          <a:bodyPr rIns="228600"/>
          <a:lstStyle/>
          <a:p>
            <a:pPr>
              <a:spcBef>
                <a:spcPct val="35000"/>
              </a:spcBef>
            </a:pPr>
            <a:r>
              <a:rPr lang="en-US" altLang="en-US" dirty="0" smtClean="0"/>
              <a:t>Positions and directions</a:t>
            </a:r>
          </a:p>
          <a:p>
            <a:pPr lvl="1">
              <a:spcBef>
                <a:spcPct val="35000"/>
              </a:spcBef>
            </a:pPr>
            <a:r>
              <a:rPr lang="en-US" altLang="en-US" dirty="0" smtClean="0"/>
              <a:t>Prefixes can describe a position, direction, or location.</a:t>
            </a:r>
          </a:p>
          <a:p>
            <a:pPr lvl="2">
              <a:spcBef>
                <a:spcPct val="35000"/>
              </a:spcBef>
            </a:pPr>
            <a:r>
              <a:rPr lang="en-US" altLang="en-US" dirty="0" smtClean="0"/>
              <a:t>Examples: </a:t>
            </a:r>
            <a:r>
              <a:rPr lang="en-US" i="1" dirty="0"/>
              <a:t>ab-</a:t>
            </a:r>
            <a:r>
              <a:rPr lang="en-US" dirty="0"/>
              <a:t>, </a:t>
            </a:r>
            <a:r>
              <a:rPr lang="en-US" i="1" dirty="0"/>
              <a:t>ad-</a:t>
            </a:r>
            <a:r>
              <a:rPr lang="en-US" dirty="0"/>
              <a:t>, </a:t>
            </a:r>
            <a:r>
              <a:rPr lang="en-US" i="1" dirty="0"/>
              <a:t>de-</a:t>
            </a:r>
            <a:r>
              <a:rPr lang="en-US" dirty="0"/>
              <a:t>, </a:t>
            </a:r>
            <a:r>
              <a:rPr lang="en-US" i="1" dirty="0"/>
              <a:t>circum-</a:t>
            </a:r>
            <a:r>
              <a:rPr lang="en-US" dirty="0"/>
              <a:t>, </a:t>
            </a:r>
            <a:r>
              <a:rPr lang="en-US" i="1" dirty="0"/>
              <a:t>peri-</a:t>
            </a:r>
            <a:r>
              <a:rPr lang="en-US" dirty="0"/>
              <a:t>, </a:t>
            </a:r>
            <a:r>
              <a:rPr lang="en-US" i="1" dirty="0"/>
              <a:t>trans-</a:t>
            </a:r>
            <a:r>
              <a:rPr lang="en-US" dirty="0"/>
              <a:t>, </a:t>
            </a:r>
            <a:r>
              <a:rPr lang="en-US" i="1" dirty="0"/>
              <a:t>epi-</a:t>
            </a:r>
            <a:r>
              <a:rPr lang="en-US" dirty="0"/>
              <a:t>, </a:t>
            </a:r>
            <a:r>
              <a:rPr lang="en-US" i="1" dirty="0"/>
              <a:t>supra-</a:t>
            </a:r>
            <a:endParaRPr lang="en-US" altLang="en-US" dirty="0" smtClean="0"/>
          </a:p>
        </p:txBody>
      </p:sp>
    </p:spTree>
    <p:extLst>
      <p:ext uri="{BB962C8B-B14F-4D97-AF65-F5344CB8AC3E}">
        <p14:creationId xmlns:p14="http://schemas.microsoft.com/office/powerpoint/2010/main" val="19650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(1 of 13)</a:t>
            </a:r>
          </a:p>
        </p:txBody>
      </p:sp>
      <p:sp>
        <p:nvSpPr>
          <p:cNvPr id="28675" name="Content Placeholder 2"/>
          <p:cNvSpPr>
            <a:spLocks noGrp="1"/>
          </p:cNvSpPr>
          <p:nvPr>
            <p:ph type="body" idx="1"/>
          </p:nvPr>
        </p:nvSpPr>
        <p:spPr/>
        <p:txBody>
          <a:bodyPr rIns="228600"/>
          <a:lstStyle/>
          <a:p>
            <a:pPr>
              <a:spcBef>
                <a:spcPct val="35000"/>
              </a:spcBef>
            </a:pPr>
            <a:r>
              <a:rPr lang="en-US" altLang="en-US" dirty="0"/>
              <a:t>Some directional terms include:</a:t>
            </a:r>
          </a:p>
          <a:p>
            <a:pPr lvl="1">
              <a:spcBef>
                <a:spcPct val="35000"/>
              </a:spcBef>
            </a:pPr>
            <a:r>
              <a:rPr lang="en-US" altLang="en-US" dirty="0"/>
              <a:t>Right and left</a:t>
            </a:r>
          </a:p>
          <a:p>
            <a:pPr lvl="1">
              <a:spcBef>
                <a:spcPct val="35000"/>
              </a:spcBef>
            </a:pPr>
            <a:r>
              <a:rPr lang="en-US" altLang="en-US" dirty="0"/>
              <a:t>Superior and inferior</a:t>
            </a:r>
          </a:p>
          <a:p>
            <a:pPr lvl="1">
              <a:spcBef>
                <a:spcPct val="35000"/>
              </a:spcBef>
            </a:pPr>
            <a:r>
              <a:rPr lang="en-US" altLang="en-US" dirty="0"/>
              <a:t>Lateral and medial</a:t>
            </a:r>
          </a:p>
          <a:p>
            <a:pPr lvl="1">
              <a:spcBef>
                <a:spcPct val="35000"/>
              </a:spcBef>
            </a:pPr>
            <a:r>
              <a:rPr lang="en-US" altLang="en-US" dirty="0"/>
              <a:t>Proximal and distal</a:t>
            </a:r>
          </a:p>
          <a:p>
            <a:pPr lvl="1">
              <a:spcBef>
                <a:spcPct val="35000"/>
              </a:spcBef>
            </a:pPr>
            <a:r>
              <a:rPr lang="en-US" altLang="en-US" dirty="0"/>
              <a:t>Superficial and </a:t>
            </a:r>
            <a:r>
              <a:rPr lang="en-US" altLang="en-US" dirty="0" smtClean="0"/>
              <a:t>deep</a:t>
            </a:r>
          </a:p>
          <a:p>
            <a:pPr lvl="1">
              <a:spcBef>
                <a:spcPct val="35000"/>
              </a:spcBef>
            </a:pPr>
            <a:r>
              <a:rPr lang="en-US" altLang="en-US" dirty="0"/>
              <a:t>Ventral and dorsal</a:t>
            </a:r>
          </a:p>
          <a:p>
            <a:pPr lvl="1">
              <a:spcBef>
                <a:spcPct val="35000"/>
              </a:spcBef>
            </a:pPr>
            <a:r>
              <a:rPr lang="en-US" altLang="en-US" dirty="0"/>
              <a:t>Palmar and plantar</a:t>
            </a:r>
          </a:p>
          <a:p>
            <a:pPr lvl="1">
              <a:spcBef>
                <a:spcPct val="35000"/>
              </a:spcBef>
            </a:pPr>
            <a:r>
              <a:rPr lang="en-US" altLang="en-US" dirty="0"/>
              <a:t>Apex</a:t>
            </a:r>
          </a:p>
          <a:p>
            <a:pPr lvl="1">
              <a:spcBef>
                <a:spcPct val="35000"/>
              </a:spcBef>
            </a:pPr>
            <a:endParaRPr lang="en-US"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(2 of 13)</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Superior and inferior</a:t>
            </a:r>
          </a:p>
          <a:p>
            <a:pPr lvl="1">
              <a:spcBef>
                <a:spcPct val="35000"/>
              </a:spcBef>
            </a:pPr>
            <a:r>
              <a:rPr lang="en-US" altLang="en-US" dirty="0" smtClean="0"/>
              <a:t>Superior</a:t>
            </a:r>
          </a:p>
          <a:p>
            <a:pPr lvl="2">
              <a:spcBef>
                <a:spcPct val="35000"/>
              </a:spcBef>
            </a:pPr>
            <a:r>
              <a:rPr lang="en-US" altLang="en-US" dirty="0"/>
              <a:t>N</a:t>
            </a:r>
            <a:r>
              <a:rPr lang="en-US" altLang="en-US" dirty="0" smtClean="0"/>
              <a:t>earer to the head </a:t>
            </a:r>
          </a:p>
          <a:p>
            <a:pPr lvl="1">
              <a:spcBef>
                <a:spcPct val="35000"/>
              </a:spcBef>
            </a:pPr>
            <a:r>
              <a:rPr lang="en-US" altLang="en-US" dirty="0" smtClean="0"/>
              <a:t>Inferior</a:t>
            </a:r>
          </a:p>
          <a:p>
            <a:pPr lvl="2">
              <a:spcBef>
                <a:spcPct val="35000"/>
              </a:spcBef>
            </a:pPr>
            <a:r>
              <a:rPr lang="en-US" altLang="en-US" dirty="0" smtClean="0"/>
              <a:t>Nearer to the feet </a:t>
            </a:r>
          </a:p>
          <a:p>
            <a:pPr lvl="1">
              <a:spcBef>
                <a:spcPct val="35000"/>
              </a:spcBef>
            </a:pPr>
            <a:r>
              <a:rPr lang="en-US" altLang="en-US" dirty="0" smtClean="0"/>
              <a:t>Terms describe the relationship of one structure to another</a:t>
            </a:r>
          </a:p>
          <a:p>
            <a:pPr marL="914400" lvl="2" indent="0">
              <a:spcBef>
                <a:spcPct val="35000"/>
              </a:spcBef>
              <a:buNone/>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2297393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(3 of 13)</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Lateral and medial</a:t>
            </a:r>
          </a:p>
          <a:p>
            <a:pPr lvl="1">
              <a:spcBef>
                <a:spcPct val="35000"/>
              </a:spcBef>
            </a:pPr>
            <a:r>
              <a:rPr lang="en-US" altLang="en-US" dirty="0" smtClean="0"/>
              <a:t>Lateral (outer)</a:t>
            </a:r>
          </a:p>
          <a:p>
            <a:pPr lvl="2">
              <a:spcBef>
                <a:spcPct val="35000"/>
              </a:spcBef>
            </a:pPr>
            <a:r>
              <a:rPr lang="en-US" altLang="en-US" dirty="0" smtClean="0"/>
              <a:t>Body parts that lie farther from the midline</a:t>
            </a:r>
          </a:p>
          <a:p>
            <a:pPr lvl="1">
              <a:spcBef>
                <a:spcPct val="35000"/>
              </a:spcBef>
            </a:pPr>
            <a:r>
              <a:rPr lang="en-US" altLang="en-US" dirty="0" smtClean="0"/>
              <a:t>Medial (inner)</a:t>
            </a:r>
          </a:p>
          <a:p>
            <a:pPr lvl="2">
              <a:spcBef>
                <a:spcPct val="35000"/>
              </a:spcBef>
            </a:pPr>
            <a:r>
              <a:rPr lang="en-US" altLang="en-US" dirty="0" smtClean="0"/>
              <a:t>Body parts that lie closer to the midline</a:t>
            </a:r>
          </a:p>
          <a:p>
            <a:pPr marL="1371600" lvl="3" indent="0">
              <a:spcBef>
                <a:spcPct val="35000"/>
              </a:spcBef>
              <a:buNone/>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1323253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nSpc>
                <a:spcPct val="85000"/>
              </a:lnSpc>
              <a:defRPr/>
            </a:pPr>
            <a:r>
              <a:rPr lang="en-US" altLang="en-US" dirty="0" smtClean="0"/>
              <a:t>Introduction </a:t>
            </a:r>
            <a:r>
              <a:rPr lang="en-US" altLang="en-US" sz="2800" b="0" dirty="0" smtClean="0"/>
              <a:t>(1 of 2)</a:t>
            </a:r>
          </a:p>
        </p:txBody>
      </p:sp>
      <p:sp>
        <p:nvSpPr>
          <p:cNvPr id="10243" name="Content Placeholder 2"/>
          <p:cNvSpPr>
            <a:spLocks noGrp="1"/>
          </p:cNvSpPr>
          <p:nvPr>
            <p:ph type="body" idx="1"/>
          </p:nvPr>
        </p:nvSpPr>
        <p:spPr/>
        <p:txBody>
          <a:bodyPr rIns="228600"/>
          <a:lstStyle/>
          <a:p>
            <a:pPr>
              <a:spcBef>
                <a:spcPct val="35000"/>
              </a:spcBef>
            </a:pPr>
            <a:r>
              <a:rPr lang="en-US" altLang="en-US" dirty="0" smtClean="0"/>
              <a:t>EMTs need a working knowledge of medical terminology</a:t>
            </a:r>
          </a:p>
          <a:p>
            <a:pPr>
              <a:spcBef>
                <a:spcPct val="35000"/>
              </a:spcBef>
            </a:pPr>
            <a:r>
              <a:rPr lang="en-US" altLang="en-US" dirty="0" smtClean="0"/>
              <a:t>It is important to understand:</a:t>
            </a:r>
          </a:p>
          <a:p>
            <a:pPr lvl="1">
              <a:spcBef>
                <a:spcPct val="35000"/>
              </a:spcBef>
            </a:pPr>
            <a:r>
              <a:rPr lang="en-US" altLang="en-US" dirty="0" smtClean="0"/>
              <a:t>Key terms</a:t>
            </a:r>
          </a:p>
          <a:p>
            <a:pPr lvl="1">
              <a:spcBef>
                <a:spcPct val="35000"/>
              </a:spcBef>
            </a:pPr>
            <a:r>
              <a:rPr lang="en-US" altLang="en-US" dirty="0" smtClean="0"/>
              <a:t>Acronyms</a:t>
            </a:r>
          </a:p>
          <a:p>
            <a:pPr lvl="1">
              <a:spcBef>
                <a:spcPct val="35000"/>
              </a:spcBef>
            </a:pPr>
            <a:r>
              <a:rPr lang="en-US" altLang="en-US" dirty="0" smtClean="0"/>
              <a:t>Symbols</a:t>
            </a:r>
          </a:p>
          <a:p>
            <a:pPr lvl="1">
              <a:spcBef>
                <a:spcPct val="35000"/>
              </a:spcBef>
            </a:pPr>
            <a:r>
              <a:rPr lang="en-US" altLang="en-US" dirty="0" smtClean="0"/>
              <a:t>Abbreviations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(4 of 13)</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Proximal and distal</a:t>
            </a:r>
          </a:p>
          <a:p>
            <a:pPr lvl="1">
              <a:spcBef>
                <a:spcPct val="35000"/>
              </a:spcBef>
            </a:pPr>
            <a:r>
              <a:rPr lang="en-US" altLang="en-US" dirty="0" smtClean="0"/>
              <a:t>Describe the relationship of any two structures on an extremity</a:t>
            </a:r>
          </a:p>
          <a:p>
            <a:pPr lvl="2">
              <a:spcBef>
                <a:spcPct val="35000"/>
              </a:spcBef>
            </a:pPr>
            <a:r>
              <a:rPr lang="en-US" altLang="en-US" dirty="0" smtClean="0"/>
              <a:t>Proximal: Closer to the trunk</a:t>
            </a:r>
          </a:p>
          <a:p>
            <a:pPr lvl="2">
              <a:spcBef>
                <a:spcPct val="35000"/>
              </a:spcBef>
            </a:pPr>
            <a:r>
              <a:rPr lang="en-US" altLang="en-US" dirty="0" smtClean="0"/>
              <a:t>Distal: Farther from the trunk/nearer to the free end of the extremity</a:t>
            </a:r>
          </a:p>
          <a:p>
            <a:pPr marL="914400" lvl="2" indent="0">
              <a:spcBef>
                <a:spcPct val="35000"/>
              </a:spcBef>
              <a:buNone/>
            </a:pPr>
            <a:endParaRPr lang="en-US" altLang="en-US" dirty="0" smtClean="0"/>
          </a:p>
          <a:p>
            <a:pPr lvl="1">
              <a:spcBef>
                <a:spcPct val="35000"/>
              </a:spcBef>
            </a:pPr>
            <a:endParaRPr lang="en-US" altLang="en-US" dirty="0" smtClean="0"/>
          </a:p>
          <a:p>
            <a:pPr>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167326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a:t>
            </a:r>
            <a:r>
              <a:rPr lang="en-US" altLang="en-US" b="0" dirty="0" smtClean="0"/>
              <a:t> </a:t>
            </a:r>
            <a:r>
              <a:rPr lang="en-US" altLang="en-US" sz="2800" b="0" dirty="0" smtClean="0"/>
              <a:t>(5 of 13)</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Superficial and deep</a:t>
            </a:r>
          </a:p>
          <a:p>
            <a:pPr lvl="1">
              <a:spcBef>
                <a:spcPct val="35000"/>
              </a:spcBef>
            </a:pPr>
            <a:r>
              <a:rPr lang="en-US" altLang="en-US" dirty="0" smtClean="0"/>
              <a:t>Superficial</a:t>
            </a:r>
          </a:p>
          <a:p>
            <a:pPr lvl="2">
              <a:spcBef>
                <a:spcPct val="35000"/>
              </a:spcBef>
            </a:pPr>
            <a:r>
              <a:rPr lang="en-US" altLang="en-US" dirty="0" smtClean="0"/>
              <a:t>Means closer to or on the skin</a:t>
            </a:r>
          </a:p>
          <a:p>
            <a:pPr lvl="1">
              <a:spcBef>
                <a:spcPct val="35000"/>
              </a:spcBef>
            </a:pPr>
            <a:r>
              <a:rPr lang="en-US" altLang="en-US" dirty="0" smtClean="0"/>
              <a:t>Deep</a:t>
            </a:r>
          </a:p>
          <a:p>
            <a:pPr lvl="2">
              <a:spcBef>
                <a:spcPct val="35000"/>
              </a:spcBef>
            </a:pPr>
            <a:r>
              <a:rPr lang="en-US" altLang="en-US" dirty="0" smtClean="0"/>
              <a:t>Means farther inside the body or tissue </a:t>
            </a:r>
            <a:endParaRPr lang="en-US" altLang="en-US" dirty="0"/>
          </a:p>
          <a:p>
            <a:pPr lvl="2">
              <a:spcBef>
                <a:spcPct val="35000"/>
              </a:spcBef>
            </a:pPr>
            <a:r>
              <a:rPr lang="en-US" altLang="en-US" dirty="0" smtClean="0"/>
              <a:t>Away from the skin</a:t>
            </a:r>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3">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158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a:t>
            </a:r>
            <a:r>
              <a:rPr lang="en-US" altLang="en-US" b="0" dirty="0" smtClean="0"/>
              <a:t> </a:t>
            </a:r>
            <a:r>
              <a:rPr lang="en-US" altLang="en-US" sz="2800" b="0" dirty="0" smtClean="0"/>
              <a:t>(6 of 13)</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Ventral and dorsal</a:t>
            </a:r>
          </a:p>
          <a:p>
            <a:pPr lvl="1">
              <a:spcBef>
                <a:spcPct val="35000"/>
              </a:spcBef>
            </a:pPr>
            <a:r>
              <a:rPr lang="en-US" altLang="en-US" dirty="0" smtClean="0"/>
              <a:t>Ventral</a:t>
            </a:r>
          </a:p>
          <a:p>
            <a:pPr lvl="2">
              <a:spcBef>
                <a:spcPct val="35000"/>
              </a:spcBef>
            </a:pPr>
            <a:r>
              <a:rPr lang="en-US" altLang="en-US" dirty="0" smtClean="0"/>
              <a:t>Refers to the belly side of the body</a:t>
            </a:r>
          </a:p>
          <a:p>
            <a:pPr lvl="2">
              <a:spcBef>
                <a:spcPct val="35000"/>
              </a:spcBef>
            </a:pPr>
            <a:r>
              <a:rPr lang="en-US" altLang="en-US" dirty="0" smtClean="0"/>
              <a:t>Anterior surface of the body</a:t>
            </a:r>
          </a:p>
          <a:p>
            <a:pPr lvl="1">
              <a:spcBef>
                <a:spcPct val="35000"/>
              </a:spcBef>
            </a:pPr>
            <a:r>
              <a:rPr lang="en-US" altLang="en-US" dirty="0" smtClean="0"/>
              <a:t>Dorsal</a:t>
            </a:r>
          </a:p>
          <a:p>
            <a:pPr lvl="2">
              <a:spcBef>
                <a:spcPct val="35000"/>
              </a:spcBef>
            </a:pPr>
            <a:r>
              <a:rPr lang="en-US" altLang="en-US" dirty="0" smtClean="0"/>
              <a:t>Refers to the spinal side of the body</a:t>
            </a:r>
          </a:p>
          <a:p>
            <a:pPr lvl="2">
              <a:spcBef>
                <a:spcPct val="35000"/>
              </a:spcBef>
            </a:pPr>
            <a:r>
              <a:rPr lang="en-US" altLang="en-US" dirty="0" smtClean="0"/>
              <a:t>Posterior surface of the body (e.g., dorsal fin of a dolphin)</a:t>
            </a:r>
          </a:p>
          <a:p>
            <a:pPr lvl="2">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3">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3080539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(7 of 13)</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Ventral and dorsal (cont’d)</a:t>
            </a:r>
          </a:p>
          <a:p>
            <a:pPr lvl="1">
              <a:spcBef>
                <a:spcPct val="35000"/>
              </a:spcBef>
            </a:pPr>
            <a:r>
              <a:rPr lang="en-US" altLang="en-US" dirty="0" smtClean="0"/>
              <a:t>More commonly used terms are:</a:t>
            </a:r>
          </a:p>
          <a:p>
            <a:pPr lvl="2">
              <a:spcBef>
                <a:spcPct val="35000"/>
              </a:spcBef>
            </a:pPr>
            <a:r>
              <a:rPr lang="en-US" altLang="en-US" dirty="0" smtClean="0"/>
              <a:t>Anterior: front surface of the body</a:t>
            </a:r>
          </a:p>
          <a:p>
            <a:pPr lvl="2">
              <a:spcBef>
                <a:spcPct val="35000"/>
              </a:spcBef>
            </a:pPr>
            <a:r>
              <a:rPr lang="en-US" altLang="en-US" dirty="0" smtClean="0"/>
              <a:t>Posterior: back surface of the body</a:t>
            </a:r>
          </a:p>
          <a:p>
            <a:pPr lvl="2">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3">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2297764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(8 of 13)</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Palmar and plantar</a:t>
            </a:r>
          </a:p>
          <a:p>
            <a:pPr lvl="1">
              <a:spcBef>
                <a:spcPct val="35000"/>
              </a:spcBef>
            </a:pPr>
            <a:r>
              <a:rPr lang="en-US" altLang="en-US" dirty="0" smtClean="0"/>
              <a:t>Palmar surface</a:t>
            </a:r>
          </a:p>
          <a:p>
            <a:pPr lvl="2">
              <a:spcBef>
                <a:spcPct val="35000"/>
              </a:spcBef>
            </a:pPr>
            <a:r>
              <a:rPr lang="en-US" altLang="en-US" dirty="0" smtClean="0"/>
              <a:t>Front region of the hand (the palm)</a:t>
            </a:r>
          </a:p>
          <a:p>
            <a:pPr lvl="1">
              <a:spcBef>
                <a:spcPct val="35000"/>
              </a:spcBef>
            </a:pPr>
            <a:r>
              <a:rPr lang="en-US" altLang="en-US" dirty="0" smtClean="0"/>
              <a:t>Plantar surface</a:t>
            </a:r>
          </a:p>
          <a:p>
            <a:pPr lvl="2">
              <a:spcBef>
                <a:spcPct val="35000"/>
              </a:spcBef>
            </a:pPr>
            <a:r>
              <a:rPr lang="en-US" altLang="en-US" dirty="0" smtClean="0"/>
              <a:t>Bottom of the foot</a:t>
            </a:r>
          </a:p>
          <a:p>
            <a:pPr>
              <a:spcBef>
                <a:spcPct val="35000"/>
              </a:spcBef>
            </a:pPr>
            <a:r>
              <a:rPr lang="en-US" altLang="en-US" dirty="0"/>
              <a:t>Apex (apices)</a:t>
            </a:r>
          </a:p>
          <a:p>
            <a:pPr lvl="1">
              <a:spcBef>
                <a:spcPct val="35000"/>
              </a:spcBef>
            </a:pPr>
            <a:r>
              <a:rPr lang="en-US" altLang="en-US" dirty="0"/>
              <a:t>Tip(s) of a structure</a:t>
            </a:r>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3">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507361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(9 of 13)</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Movement terms</a:t>
            </a:r>
          </a:p>
          <a:p>
            <a:pPr lvl="1">
              <a:spcBef>
                <a:spcPct val="35000"/>
              </a:spcBef>
            </a:pPr>
            <a:r>
              <a:rPr lang="en-US" altLang="en-US" dirty="0" smtClean="0"/>
              <a:t>Flexion = bending of a joint</a:t>
            </a:r>
          </a:p>
          <a:p>
            <a:pPr lvl="1">
              <a:spcBef>
                <a:spcPct val="35000"/>
              </a:spcBef>
            </a:pPr>
            <a:r>
              <a:rPr lang="en-US" altLang="en-US" dirty="0" smtClean="0"/>
              <a:t>Extension = straightening of a joint</a:t>
            </a:r>
          </a:p>
          <a:p>
            <a:pPr lvl="1">
              <a:spcBef>
                <a:spcPct val="35000"/>
              </a:spcBef>
            </a:pPr>
            <a:r>
              <a:rPr lang="en-US" altLang="en-US" dirty="0" smtClean="0"/>
              <a:t>Adduction = motion toward the midline</a:t>
            </a:r>
          </a:p>
          <a:p>
            <a:pPr lvl="1">
              <a:spcBef>
                <a:spcPct val="35000"/>
              </a:spcBef>
            </a:pPr>
            <a:r>
              <a:rPr lang="en-US" altLang="en-US" dirty="0" smtClean="0"/>
              <a:t>Abduction = motion away from the midline</a:t>
            </a:r>
          </a:p>
          <a:p>
            <a:pPr lvl="1">
              <a:spcBef>
                <a:spcPct val="35000"/>
              </a:spcBef>
            </a:pPr>
            <a:endParaRPr lang="en-US" altLang="en-US" dirty="0" smtClean="0"/>
          </a:p>
          <a:p>
            <a:pPr lvl="1">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3">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900250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(10 of 13)</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Other directional terms</a:t>
            </a:r>
          </a:p>
          <a:p>
            <a:pPr lvl="1">
              <a:spcBef>
                <a:spcPct val="35000"/>
              </a:spcBef>
            </a:pPr>
            <a:r>
              <a:rPr lang="en-US" altLang="en-US" dirty="0" smtClean="0"/>
              <a:t>Bilateral = both sides of midline (both external and internal structures) </a:t>
            </a:r>
          </a:p>
          <a:p>
            <a:pPr lvl="1">
              <a:spcBef>
                <a:spcPct val="35000"/>
              </a:spcBef>
            </a:pPr>
            <a:r>
              <a:rPr lang="en-US" altLang="en-US" dirty="0" smtClean="0"/>
              <a:t>Unilateral = only one side of the body </a:t>
            </a:r>
          </a:p>
          <a:p>
            <a:pPr lvl="1">
              <a:spcBef>
                <a:spcPct val="35000"/>
              </a:spcBef>
            </a:pPr>
            <a:endParaRPr lang="en-US" altLang="en-US" dirty="0" smtClean="0"/>
          </a:p>
          <a:p>
            <a:pPr lvl="1">
              <a:spcBef>
                <a:spcPct val="35000"/>
              </a:spcBef>
            </a:pPr>
            <a:endParaRPr lang="en-US" altLang="en-US" dirty="0" smtClean="0"/>
          </a:p>
          <a:p>
            <a:pPr lvl="1">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3">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2503398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(11 of 13)</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Other directional terms (cont’d)</a:t>
            </a:r>
          </a:p>
          <a:p>
            <a:pPr lvl="1">
              <a:spcBef>
                <a:spcPct val="35000"/>
              </a:spcBef>
            </a:pPr>
            <a:r>
              <a:rPr lang="en-US" altLang="en-US" dirty="0" smtClean="0"/>
              <a:t>Learn these concepts: </a:t>
            </a:r>
          </a:p>
          <a:p>
            <a:pPr lvl="2">
              <a:spcBef>
                <a:spcPct val="35000"/>
              </a:spcBef>
            </a:pPr>
            <a:r>
              <a:rPr lang="en-US" altLang="en-US" dirty="0" smtClean="0"/>
              <a:t>To describe the location of any injury or assessment findings</a:t>
            </a:r>
          </a:p>
          <a:p>
            <a:pPr lvl="2">
              <a:spcBef>
                <a:spcPct val="35000"/>
              </a:spcBef>
            </a:pPr>
            <a:r>
              <a:rPr lang="en-US" altLang="en-US" dirty="0" smtClean="0"/>
              <a:t>So medical personnel will know where to look and what to expect</a:t>
            </a:r>
          </a:p>
          <a:p>
            <a:pPr lvl="1">
              <a:spcBef>
                <a:spcPct val="35000"/>
              </a:spcBef>
            </a:pPr>
            <a:endParaRPr lang="en-US" altLang="en-US" dirty="0" smtClean="0"/>
          </a:p>
          <a:p>
            <a:pPr lvl="1">
              <a:spcBef>
                <a:spcPct val="35000"/>
              </a:spcBef>
            </a:pPr>
            <a:endParaRPr lang="en-US" altLang="en-US" dirty="0" smtClean="0"/>
          </a:p>
          <a:p>
            <a:pPr lvl="1">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3">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572769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a:t>
            </a:r>
            <a:r>
              <a:rPr lang="en-US" altLang="en-US" b="0" dirty="0" smtClean="0"/>
              <a:t> </a:t>
            </a:r>
            <a:r>
              <a:rPr lang="en-US" altLang="en-US" sz="2800" b="0" dirty="0" smtClean="0"/>
              <a:t>(12 of 13)</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Anatomic positions</a:t>
            </a:r>
          </a:p>
          <a:p>
            <a:pPr lvl="1">
              <a:spcBef>
                <a:spcPct val="35000"/>
              </a:spcBef>
            </a:pPr>
            <a:r>
              <a:rPr lang="en-US" altLang="en-US" dirty="0" smtClean="0"/>
              <a:t>Prone or supine</a:t>
            </a:r>
          </a:p>
          <a:p>
            <a:pPr lvl="2">
              <a:spcBef>
                <a:spcPct val="35000"/>
              </a:spcBef>
            </a:pPr>
            <a:r>
              <a:rPr lang="en-US" altLang="en-US" dirty="0" smtClean="0"/>
              <a:t>Prone means lying face down; supine means lying face up</a:t>
            </a:r>
          </a:p>
          <a:p>
            <a:pPr lvl="1">
              <a:spcBef>
                <a:spcPct val="35000"/>
              </a:spcBef>
            </a:pPr>
            <a:r>
              <a:rPr lang="en-US" altLang="en-US" dirty="0" smtClean="0"/>
              <a:t>Fowler position</a:t>
            </a:r>
          </a:p>
          <a:p>
            <a:pPr lvl="2">
              <a:spcBef>
                <a:spcPct val="35000"/>
              </a:spcBef>
            </a:pPr>
            <a:r>
              <a:rPr lang="en-US" altLang="en-US" dirty="0" smtClean="0"/>
              <a:t>Semi-reclining with head elevated</a:t>
            </a:r>
          </a:p>
          <a:p>
            <a:pPr lvl="2">
              <a:spcBef>
                <a:spcPct val="35000"/>
              </a:spcBef>
            </a:pPr>
            <a:endParaRPr lang="en-US" altLang="en-US" dirty="0" smtClean="0"/>
          </a:p>
          <a:p>
            <a:pPr lvl="1">
              <a:spcBef>
                <a:spcPct val="35000"/>
              </a:spcBef>
            </a:pPr>
            <a:endParaRPr lang="en-US" altLang="en-US" dirty="0" smtClean="0"/>
          </a:p>
          <a:p>
            <a:pPr lvl="1">
              <a:spcBef>
                <a:spcPct val="35000"/>
              </a:spcBef>
            </a:pPr>
            <a:endParaRPr lang="en-US" altLang="en-US" dirty="0" smtClean="0"/>
          </a:p>
          <a:p>
            <a:pPr lvl="1">
              <a:spcBef>
                <a:spcPct val="35000"/>
              </a:spcBef>
            </a:pPr>
            <a:endParaRPr lang="en-US" altLang="en-US" dirty="0" smtClean="0"/>
          </a:p>
          <a:p>
            <a:pPr lvl="1">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3">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2807222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(13 of 13)</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Anatomic positions (cont’d)</a:t>
            </a:r>
          </a:p>
          <a:p>
            <a:pPr lvl="1">
              <a:spcBef>
                <a:spcPct val="35000"/>
              </a:spcBef>
            </a:pPr>
            <a:r>
              <a:rPr lang="en-US" altLang="en-US" dirty="0" smtClean="0"/>
              <a:t>Semi-Fowler</a:t>
            </a:r>
          </a:p>
          <a:p>
            <a:pPr lvl="2">
              <a:spcBef>
                <a:spcPct val="35000"/>
              </a:spcBef>
            </a:pPr>
            <a:r>
              <a:rPr lang="en-US" altLang="en-US" dirty="0" smtClean="0"/>
              <a:t>Patient sits at a 45-degree angle</a:t>
            </a:r>
          </a:p>
          <a:p>
            <a:pPr lvl="1">
              <a:spcBef>
                <a:spcPct val="35000"/>
              </a:spcBef>
            </a:pPr>
            <a:r>
              <a:rPr lang="en-US" altLang="en-US" dirty="0" smtClean="0"/>
              <a:t>High-Fowler</a:t>
            </a:r>
          </a:p>
          <a:p>
            <a:pPr lvl="2">
              <a:spcBef>
                <a:spcPct val="35000"/>
              </a:spcBef>
            </a:pPr>
            <a:r>
              <a:rPr lang="en-US" altLang="en-US" dirty="0" smtClean="0"/>
              <a:t>Patient sits at a 90-degree angle</a:t>
            </a:r>
          </a:p>
          <a:p>
            <a:pPr lvl="2">
              <a:spcBef>
                <a:spcPct val="35000"/>
              </a:spcBef>
            </a:pPr>
            <a:endParaRPr lang="en-US" altLang="en-US" dirty="0" smtClean="0"/>
          </a:p>
          <a:p>
            <a:pPr lvl="1">
              <a:spcBef>
                <a:spcPct val="35000"/>
              </a:spcBef>
            </a:pPr>
            <a:endParaRPr lang="en-US" altLang="en-US" dirty="0" smtClean="0"/>
          </a:p>
          <a:p>
            <a:pPr lvl="1">
              <a:spcBef>
                <a:spcPct val="35000"/>
              </a:spcBef>
            </a:pPr>
            <a:endParaRPr lang="en-US" altLang="en-US" dirty="0" smtClean="0"/>
          </a:p>
          <a:p>
            <a:pPr lvl="1">
              <a:spcBef>
                <a:spcPct val="35000"/>
              </a:spcBef>
            </a:pPr>
            <a:endParaRPr lang="en-US" altLang="en-US" dirty="0" smtClean="0"/>
          </a:p>
          <a:p>
            <a:pPr lvl="1">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3">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2297174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Grp="1" noChangeArrowheads="1"/>
          </p:cNvSpPr>
          <p:nvPr>
            <p:ph type="title"/>
          </p:nvPr>
        </p:nvSpPr>
        <p:spPr/>
        <p:txBody>
          <a:bodyPr/>
          <a:lstStyle/>
          <a:p>
            <a:pPr>
              <a:lnSpc>
                <a:spcPct val="85000"/>
              </a:lnSpc>
              <a:defRPr/>
            </a:pPr>
            <a:r>
              <a:rPr lang="en-US" altLang="en-US" dirty="0" smtClean="0"/>
              <a:t>Introduction </a:t>
            </a:r>
            <a:r>
              <a:rPr lang="en-US" altLang="en-US" sz="2800" b="0" dirty="0" smtClean="0"/>
              <a:t>(2 of 2)</a:t>
            </a:r>
          </a:p>
        </p:txBody>
      </p:sp>
      <p:sp>
        <p:nvSpPr>
          <p:cNvPr id="11267" name="Rectangle 1027"/>
          <p:cNvSpPr>
            <a:spLocks noGrp="1" noChangeArrowheads="1"/>
          </p:cNvSpPr>
          <p:nvPr>
            <p:ph type="body" idx="1"/>
          </p:nvPr>
        </p:nvSpPr>
        <p:spPr/>
        <p:txBody>
          <a:bodyPr rIns="228600"/>
          <a:lstStyle/>
          <a:p>
            <a:pPr>
              <a:spcBef>
                <a:spcPct val="35000"/>
              </a:spcBef>
            </a:pPr>
            <a:r>
              <a:rPr lang="en-US" altLang="en-US" dirty="0"/>
              <a:t>D</a:t>
            </a:r>
            <a:r>
              <a:rPr lang="en-US" altLang="en-US" dirty="0" smtClean="0"/>
              <a:t>etermine the meaning of an unknown word by:</a:t>
            </a:r>
          </a:p>
          <a:p>
            <a:pPr lvl="1">
              <a:spcBef>
                <a:spcPct val="35000"/>
              </a:spcBef>
            </a:pPr>
            <a:r>
              <a:rPr lang="en-US" altLang="en-US" dirty="0" smtClean="0"/>
              <a:t>Understanding how terms are formed</a:t>
            </a:r>
          </a:p>
          <a:p>
            <a:pPr lvl="1">
              <a:spcBef>
                <a:spcPct val="35000"/>
              </a:spcBef>
            </a:pPr>
            <a:r>
              <a:rPr lang="en-US" altLang="en-US" dirty="0" smtClean="0"/>
              <a:t>Learning the definitions for parts of a term</a:t>
            </a:r>
          </a:p>
          <a:p>
            <a:pPr>
              <a:spcBef>
                <a:spcPct val="35000"/>
              </a:spcBef>
            </a:pPr>
            <a:r>
              <a:rPr lang="en-US" altLang="en-US" dirty="0" smtClean="0"/>
              <a:t>Understanding medical jargon leads to effective communication.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altLang="en-US" dirty="0" smtClean="0"/>
              <a:t>Breaking Terms Apart </a:t>
            </a:r>
            <a:r>
              <a:rPr lang="en-US" altLang="en-US" sz="2800" b="0" dirty="0" smtClean="0"/>
              <a:t>(1 of 5)</a:t>
            </a:r>
          </a:p>
        </p:txBody>
      </p:sp>
      <p:sp>
        <p:nvSpPr>
          <p:cNvPr id="36867" name="Content Placeholder 2"/>
          <p:cNvSpPr>
            <a:spLocks noGrp="1"/>
          </p:cNvSpPr>
          <p:nvPr>
            <p:ph type="body" idx="1"/>
          </p:nvPr>
        </p:nvSpPr>
        <p:spPr/>
        <p:txBody>
          <a:bodyPr rIns="228600"/>
          <a:lstStyle/>
          <a:p>
            <a:pPr>
              <a:spcBef>
                <a:spcPct val="35000"/>
              </a:spcBef>
            </a:pPr>
            <a:r>
              <a:rPr lang="en-US" altLang="en-US" dirty="0" smtClean="0"/>
              <a:t>Use the meaning of parts to decipher the term.</a:t>
            </a:r>
          </a:p>
          <a:p>
            <a:pPr>
              <a:spcBef>
                <a:spcPct val="35000"/>
              </a:spcBef>
            </a:pPr>
            <a:r>
              <a:rPr lang="en-US" altLang="en-US" dirty="0" smtClean="0"/>
              <a:t>Define in this order:</a:t>
            </a:r>
          </a:p>
          <a:p>
            <a:pPr lvl="1">
              <a:spcBef>
                <a:spcPct val="35000"/>
              </a:spcBef>
            </a:pPr>
            <a:r>
              <a:rPr lang="en-US" altLang="en-US" dirty="0" smtClean="0"/>
              <a:t>The suffix</a:t>
            </a:r>
          </a:p>
          <a:p>
            <a:pPr lvl="1">
              <a:spcBef>
                <a:spcPct val="35000"/>
              </a:spcBef>
            </a:pPr>
            <a:r>
              <a:rPr lang="en-US" altLang="en-US" dirty="0" smtClean="0"/>
              <a:t>The prefix</a:t>
            </a:r>
          </a:p>
          <a:p>
            <a:pPr lvl="1">
              <a:spcBef>
                <a:spcPct val="35000"/>
              </a:spcBef>
            </a:pPr>
            <a:r>
              <a:rPr lang="en-US" altLang="en-US" dirty="0" smtClean="0"/>
              <a:t>The word root</a:t>
            </a:r>
          </a:p>
          <a:p>
            <a:pPr lvl="1">
              <a:spcBef>
                <a:spcPct val="35000"/>
              </a:spcBef>
            </a:pPr>
            <a:endParaRPr lang="en-US" alt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altLang="en-US" dirty="0" smtClean="0"/>
              <a:t>Breaking Terms Apart </a:t>
            </a:r>
            <a:r>
              <a:rPr lang="en-US" altLang="en-US" sz="2800" b="0" dirty="0" smtClean="0"/>
              <a:t>(2 of 5)</a:t>
            </a:r>
          </a:p>
        </p:txBody>
      </p:sp>
      <p:sp>
        <p:nvSpPr>
          <p:cNvPr id="36867" name="Content Placeholder 2"/>
          <p:cNvSpPr>
            <a:spLocks noGrp="1"/>
          </p:cNvSpPr>
          <p:nvPr>
            <p:ph type="body" idx="1"/>
          </p:nvPr>
        </p:nvSpPr>
        <p:spPr/>
        <p:txBody>
          <a:bodyPr rIns="228600"/>
          <a:lstStyle/>
          <a:p>
            <a:pPr>
              <a:spcBef>
                <a:spcPct val="35000"/>
              </a:spcBef>
            </a:pPr>
            <a:r>
              <a:rPr lang="en-US" altLang="en-US" dirty="0" smtClean="0"/>
              <a:t>Nephropathy</a:t>
            </a:r>
          </a:p>
          <a:p>
            <a:pPr lvl="1">
              <a:spcBef>
                <a:spcPct val="35000"/>
              </a:spcBef>
            </a:pPr>
            <a:r>
              <a:rPr lang="en-US" altLang="en-US" dirty="0" smtClean="0"/>
              <a:t>nephr/o/pathy</a:t>
            </a:r>
          </a:p>
          <a:p>
            <a:pPr lvl="1">
              <a:spcBef>
                <a:spcPct val="35000"/>
              </a:spcBef>
            </a:pPr>
            <a:r>
              <a:rPr lang="en-US" altLang="en-US" dirty="0" smtClean="0"/>
              <a:t>-pathy (means “disease”)</a:t>
            </a:r>
          </a:p>
          <a:p>
            <a:pPr lvl="1">
              <a:spcBef>
                <a:spcPct val="35000"/>
              </a:spcBef>
            </a:pPr>
            <a:r>
              <a:rPr lang="en-US" altLang="en-US" dirty="0" smtClean="0"/>
              <a:t>o (combining form)</a:t>
            </a:r>
          </a:p>
          <a:p>
            <a:pPr lvl="1">
              <a:spcBef>
                <a:spcPct val="35000"/>
              </a:spcBef>
            </a:pPr>
            <a:r>
              <a:rPr lang="en-US" altLang="en-US" dirty="0" smtClean="0"/>
              <a:t>nephr (meaning “kidney”)</a:t>
            </a:r>
          </a:p>
          <a:p>
            <a:pPr lvl="1">
              <a:spcBef>
                <a:spcPct val="35000"/>
              </a:spcBef>
            </a:pPr>
            <a:r>
              <a:rPr lang="en-US" altLang="en-US" dirty="0" smtClean="0"/>
              <a:t>nephropathy = disease of the kidney</a:t>
            </a:r>
          </a:p>
          <a:p>
            <a:pPr lvl="1">
              <a:spcBef>
                <a:spcPct val="35000"/>
              </a:spcBef>
            </a:pPr>
            <a:endParaRPr lang="en-US" altLang="en-US" dirty="0" smtClean="0"/>
          </a:p>
        </p:txBody>
      </p:sp>
    </p:spTree>
    <p:extLst>
      <p:ext uri="{BB962C8B-B14F-4D97-AF65-F5344CB8AC3E}">
        <p14:creationId xmlns:p14="http://schemas.microsoft.com/office/powerpoint/2010/main" val="17614939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altLang="en-US" dirty="0" smtClean="0"/>
              <a:t>Breaking Terms Apart </a:t>
            </a:r>
            <a:r>
              <a:rPr lang="en-US" altLang="en-US" sz="2800" b="0" dirty="0" smtClean="0"/>
              <a:t>(3 of 5)</a:t>
            </a:r>
          </a:p>
        </p:txBody>
      </p:sp>
      <p:sp>
        <p:nvSpPr>
          <p:cNvPr id="36867" name="Content Placeholder 2"/>
          <p:cNvSpPr>
            <a:spLocks noGrp="1"/>
          </p:cNvSpPr>
          <p:nvPr>
            <p:ph type="body" idx="1"/>
          </p:nvPr>
        </p:nvSpPr>
        <p:spPr/>
        <p:txBody>
          <a:bodyPr rIns="228600"/>
          <a:lstStyle/>
          <a:p>
            <a:pPr>
              <a:spcBef>
                <a:spcPct val="35000"/>
              </a:spcBef>
            </a:pPr>
            <a:r>
              <a:rPr lang="en-US" altLang="en-US" dirty="0" smtClean="0"/>
              <a:t>Dysuria</a:t>
            </a:r>
          </a:p>
          <a:p>
            <a:pPr lvl="1">
              <a:spcBef>
                <a:spcPct val="35000"/>
              </a:spcBef>
            </a:pPr>
            <a:r>
              <a:rPr lang="en-US" altLang="en-US" dirty="0" smtClean="0"/>
              <a:t>dys/ur/ia</a:t>
            </a:r>
          </a:p>
          <a:p>
            <a:pPr lvl="1">
              <a:spcBef>
                <a:spcPct val="35000"/>
              </a:spcBef>
            </a:pPr>
            <a:r>
              <a:rPr lang="en-US" altLang="en-US" dirty="0" smtClean="0"/>
              <a:t>-ia (means “condition of”)</a:t>
            </a:r>
          </a:p>
          <a:p>
            <a:pPr lvl="1">
              <a:spcBef>
                <a:spcPct val="35000"/>
              </a:spcBef>
            </a:pPr>
            <a:r>
              <a:rPr lang="en-US" altLang="en-US" dirty="0" smtClean="0"/>
              <a:t>dys- (means “difficult, painful, or abnormal”)</a:t>
            </a:r>
          </a:p>
          <a:p>
            <a:pPr lvl="1">
              <a:spcBef>
                <a:spcPct val="35000"/>
              </a:spcBef>
            </a:pPr>
            <a:r>
              <a:rPr lang="en-US" altLang="en-US" dirty="0" smtClean="0"/>
              <a:t>ur (means “urine”)</a:t>
            </a:r>
          </a:p>
          <a:p>
            <a:pPr lvl="1">
              <a:spcBef>
                <a:spcPct val="35000"/>
              </a:spcBef>
            </a:pPr>
            <a:r>
              <a:rPr lang="en-US" altLang="en-US" dirty="0" smtClean="0"/>
              <a:t>dysuria = painful urination</a:t>
            </a:r>
          </a:p>
        </p:txBody>
      </p:sp>
    </p:spTree>
    <p:extLst>
      <p:ext uri="{BB962C8B-B14F-4D97-AF65-F5344CB8AC3E}">
        <p14:creationId xmlns:p14="http://schemas.microsoft.com/office/powerpoint/2010/main" val="12868749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altLang="en-US" dirty="0" smtClean="0"/>
              <a:t>Breaking Terms Apart </a:t>
            </a:r>
            <a:r>
              <a:rPr lang="en-US" altLang="en-US" sz="2800" b="0" dirty="0" smtClean="0"/>
              <a:t>(4 of 5)</a:t>
            </a:r>
          </a:p>
        </p:txBody>
      </p:sp>
      <p:sp>
        <p:nvSpPr>
          <p:cNvPr id="36867" name="Content Placeholder 2"/>
          <p:cNvSpPr>
            <a:spLocks noGrp="1"/>
          </p:cNvSpPr>
          <p:nvPr>
            <p:ph type="body" idx="1"/>
          </p:nvPr>
        </p:nvSpPr>
        <p:spPr/>
        <p:txBody>
          <a:bodyPr rIns="228600"/>
          <a:lstStyle/>
          <a:p>
            <a:pPr>
              <a:spcBef>
                <a:spcPct val="35000"/>
              </a:spcBef>
            </a:pPr>
            <a:r>
              <a:rPr lang="en-US" altLang="en-US" dirty="0" smtClean="0"/>
              <a:t>Hyperemesis</a:t>
            </a:r>
          </a:p>
          <a:p>
            <a:pPr lvl="1">
              <a:spcBef>
                <a:spcPct val="35000"/>
              </a:spcBef>
            </a:pPr>
            <a:r>
              <a:rPr lang="en-US" altLang="en-US" dirty="0" smtClean="0"/>
              <a:t>hyper/emesis</a:t>
            </a:r>
          </a:p>
          <a:p>
            <a:pPr lvl="1">
              <a:spcBef>
                <a:spcPct val="35000"/>
              </a:spcBef>
            </a:pPr>
            <a:r>
              <a:rPr lang="en-US" altLang="en-US" dirty="0" smtClean="0"/>
              <a:t>hyper- (prefix meaning “excessive”)</a:t>
            </a:r>
          </a:p>
          <a:p>
            <a:pPr lvl="1">
              <a:spcBef>
                <a:spcPct val="35000"/>
              </a:spcBef>
            </a:pPr>
            <a:r>
              <a:rPr lang="en-US" altLang="en-US" dirty="0" smtClean="0"/>
              <a:t>emesis (word root meaning “vomiting”)</a:t>
            </a:r>
          </a:p>
          <a:p>
            <a:pPr lvl="1">
              <a:spcBef>
                <a:spcPct val="35000"/>
              </a:spcBef>
            </a:pPr>
            <a:r>
              <a:rPr lang="en-US" altLang="en-US" dirty="0" smtClean="0"/>
              <a:t>hyperemesis = excessive vomiting</a:t>
            </a:r>
          </a:p>
        </p:txBody>
      </p:sp>
    </p:spTree>
    <p:extLst>
      <p:ext uri="{BB962C8B-B14F-4D97-AF65-F5344CB8AC3E}">
        <p14:creationId xmlns:p14="http://schemas.microsoft.com/office/powerpoint/2010/main" val="16377848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altLang="en-US" dirty="0" smtClean="0"/>
              <a:t>Breaking Terms Apart </a:t>
            </a:r>
            <a:r>
              <a:rPr lang="en-US" altLang="en-US" sz="2800" b="0" dirty="0" smtClean="0"/>
              <a:t>(5 of 5)</a:t>
            </a:r>
          </a:p>
        </p:txBody>
      </p:sp>
      <p:sp>
        <p:nvSpPr>
          <p:cNvPr id="36867" name="Content Placeholder 2"/>
          <p:cNvSpPr>
            <a:spLocks noGrp="1"/>
          </p:cNvSpPr>
          <p:nvPr>
            <p:ph type="body" idx="1"/>
          </p:nvPr>
        </p:nvSpPr>
        <p:spPr/>
        <p:txBody>
          <a:bodyPr rIns="228600"/>
          <a:lstStyle/>
          <a:p>
            <a:pPr>
              <a:spcBef>
                <a:spcPct val="35000"/>
              </a:spcBef>
            </a:pPr>
            <a:r>
              <a:rPr lang="en-US" altLang="en-US" dirty="0" smtClean="0"/>
              <a:t>Analgesic</a:t>
            </a:r>
          </a:p>
          <a:p>
            <a:pPr lvl="1">
              <a:spcBef>
                <a:spcPct val="35000"/>
              </a:spcBef>
            </a:pPr>
            <a:r>
              <a:rPr lang="en-US" altLang="en-US" dirty="0" smtClean="0"/>
              <a:t>an/alges/ic</a:t>
            </a:r>
          </a:p>
          <a:p>
            <a:pPr lvl="1">
              <a:spcBef>
                <a:spcPct val="35000"/>
              </a:spcBef>
            </a:pPr>
            <a:r>
              <a:rPr lang="en-US" altLang="en-US" dirty="0" smtClean="0"/>
              <a:t>-ic (suffix meaning “pertaining to”)</a:t>
            </a:r>
          </a:p>
          <a:p>
            <a:pPr lvl="1">
              <a:spcBef>
                <a:spcPct val="35000"/>
              </a:spcBef>
            </a:pPr>
            <a:r>
              <a:rPr lang="en-US" altLang="en-US" dirty="0" smtClean="0"/>
              <a:t>an- (prefix meaning “without” or “absence of”)</a:t>
            </a:r>
          </a:p>
          <a:p>
            <a:pPr lvl="1">
              <a:spcBef>
                <a:spcPct val="35000"/>
              </a:spcBef>
            </a:pPr>
            <a:r>
              <a:rPr lang="en-US" altLang="en-US" dirty="0" smtClean="0"/>
              <a:t>alges (word root meaning “pain”)</a:t>
            </a:r>
          </a:p>
          <a:p>
            <a:pPr lvl="1">
              <a:spcBef>
                <a:spcPct val="35000"/>
              </a:spcBef>
            </a:pPr>
            <a:r>
              <a:rPr lang="en-US" altLang="en-US" dirty="0" smtClean="0"/>
              <a:t>analgesic = pertaining to no pain</a:t>
            </a:r>
          </a:p>
        </p:txBody>
      </p:sp>
    </p:spTree>
    <p:extLst>
      <p:ext uri="{BB962C8B-B14F-4D97-AF65-F5344CB8AC3E}">
        <p14:creationId xmlns:p14="http://schemas.microsoft.com/office/powerpoint/2010/main" val="40435181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altLang="en-US" dirty="0" smtClean="0"/>
              <a:t>Abbreviations, Acronyms, and Symbols </a:t>
            </a:r>
            <a:r>
              <a:rPr lang="en-US" altLang="en-US" sz="2800" b="0" dirty="0" smtClean="0"/>
              <a:t>(1 of 2)</a:t>
            </a:r>
          </a:p>
        </p:txBody>
      </p:sp>
      <p:sp>
        <p:nvSpPr>
          <p:cNvPr id="36867" name="Content Placeholder 2"/>
          <p:cNvSpPr>
            <a:spLocks noGrp="1"/>
          </p:cNvSpPr>
          <p:nvPr>
            <p:ph type="body" idx="1"/>
          </p:nvPr>
        </p:nvSpPr>
        <p:spPr/>
        <p:txBody>
          <a:bodyPr rIns="228600"/>
          <a:lstStyle/>
          <a:p>
            <a:pPr>
              <a:spcBef>
                <a:spcPct val="35000"/>
              </a:spcBef>
            </a:pPr>
            <a:r>
              <a:rPr lang="en-US" altLang="en-US" dirty="0" smtClean="0"/>
              <a:t>Shorthand used for communication</a:t>
            </a:r>
          </a:p>
          <a:p>
            <a:pPr lvl="1">
              <a:spcBef>
                <a:spcPct val="35000"/>
              </a:spcBef>
            </a:pPr>
            <a:r>
              <a:rPr lang="en-US" altLang="en-US" dirty="0" smtClean="0"/>
              <a:t>Developed for speed</a:t>
            </a:r>
          </a:p>
          <a:p>
            <a:pPr lvl="2">
              <a:spcBef>
                <a:spcPct val="35000"/>
              </a:spcBef>
            </a:pPr>
            <a:r>
              <a:rPr lang="en-US" altLang="en-US" dirty="0" smtClean="0"/>
              <a:t>Do not trade speed for accuracy</a:t>
            </a:r>
            <a:r>
              <a:rPr lang="en-US" altLang="en-US" dirty="0" smtClean="0">
                <a:solidFill>
                  <a:srgbClr val="3366FF"/>
                </a:solidFill>
              </a:rPr>
              <a:t>.</a:t>
            </a:r>
          </a:p>
          <a:p>
            <a:pPr lvl="2">
              <a:spcBef>
                <a:spcPct val="35000"/>
              </a:spcBef>
            </a:pPr>
            <a:r>
              <a:rPr lang="en-US" altLang="en-US" dirty="0" smtClean="0"/>
              <a:t>Use only commonly understood acronyms and abbreviations to minimize errors</a:t>
            </a:r>
            <a:r>
              <a:rPr lang="en-US" altLang="en-US" dirty="0" smtClean="0">
                <a:solidFill>
                  <a:srgbClr val="3366FF"/>
                </a:solidFill>
              </a:rPr>
              <a:t>.</a:t>
            </a:r>
          </a:p>
        </p:txBody>
      </p:sp>
    </p:spTree>
    <p:extLst>
      <p:ext uri="{BB962C8B-B14F-4D97-AF65-F5344CB8AC3E}">
        <p14:creationId xmlns:p14="http://schemas.microsoft.com/office/powerpoint/2010/main" val="4151022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altLang="en-US" dirty="0" smtClean="0"/>
              <a:t>Abbreviations, Acronyms, and Symbols </a:t>
            </a:r>
            <a:r>
              <a:rPr lang="en-US" altLang="en-US" sz="2800" b="0" dirty="0" smtClean="0"/>
              <a:t>(2 of 2)</a:t>
            </a:r>
          </a:p>
        </p:txBody>
      </p:sp>
      <p:sp>
        <p:nvSpPr>
          <p:cNvPr id="36867" name="Content Placeholder 2"/>
          <p:cNvSpPr>
            <a:spLocks noGrp="1"/>
          </p:cNvSpPr>
          <p:nvPr>
            <p:ph type="body" idx="1"/>
          </p:nvPr>
        </p:nvSpPr>
        <p:spPr/>
        <p:txBody>
          <a:bodyPr rIns="228600"/>
          <a:lstStyle/>
          <a:p>
            <a:pPr>
              <a:spcBef>
                <a:spcPct val="35000"/>
              </a:spcBef>
            </a:pPr>
            <a:r>
              <a:rPr lang="en-US" altLang="en-US" dirty="0" smtClean="0"/>
              <a:t>Abbreviations</a:t>
            </a:r>
          </a:p>
          <a:p>
            <a:pPr lvl="1">
              <a:spcBef>
                <a:spcPct val="35000"/>
              </a:spcBef>
            </a:pPr>
            <a:r>
              <a:rPr lang="en-US" altLang="en-US" dirty="0" smtClean="0"/>
              <a:t>Use only accepted abbreviations to avoid confusion/errors.</a:t>
            </a:r>
          </a:p>
          <a:p>
            <a:pPr lvl="1">
              <a:spcBef>
                <a:spcPct val="35000"/>
              </a:spcBef>
            </a:pPr>
            <a:r>
              <a:rPr lang="en-US" altLang="en-US" dirty="0" smtClean="0"/>
              <a:t>Be familiar with abbreviations in your service area.</a:t>
            </a:r>
          </a:p>
          <a:p>
            <a:pPr>
              <a:spcBef>
                <a:spcPct val="35000"/>
              </a:spcBef>
            </a:pPr>
            <a:r>
              <a:rPr lang="en-US" altLang="en-US" dirty="0"/>
              <a:t>Symbols</a:t>
            </a:r>
          </a:p>
          <a:p>
            <a:pPr lvl="1">
              <a:spcBef>
                <a:spcPct val="35000"/>
              </a:spcBef>
            </a:pPr>
            <a:r>
              <a:rPr lang="en-US" altLang="en-US" dirty="0" smtClean="0"/>
              <a:t>Use </a:t>
            </a:r>
            <a:r>
              <a:rPr lang="en-US" altLang="en-US" dirty="0"/>
              <a:t>only accepted symbols to avoid confusion/</a:t>
            </a:r>
            <a:r>
              <a:rPr lang="en-US" altLang="en-US" dirty="0" smtClean="0"/>
              <a:t>errors.</a:t>
            </a:r>
            <a:endParaRPr lang="en-US" altLang="en-US" dirty="0"/>
          </a:p>
          <a:p>
            <a:pPr marL="457200" lvl="1" indent="0">
              <a:spcBef>
                <a:spcPct val="35000"/>
              </a:spcBef>
              <a:buNone/>
            </a:pPr>
            <a:endParaRPr lang="en-US" altLang="en-US" dirty="0" smtClean="0"/>
          </a:p>
        </p:txBody>
      </p:sp>
    </p:spTree>
    <p:extLst>
      <p:ext uri="{BB962C8B-B14F-4D97-AF65-F5344CB8AC3E}">
        <p14:creationId xmlns:p14="http://schemas.microsoft.com/office/powerpoint/2010/main" val="5790508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Which of the following components of a medical term conveys its essential meaning?</a:t>
            </a:r>
          </a:p>
          <a:p>
            <a:pPr marL="914400" lvl="1" indent="-457200">
              <a:buAutoNum type="alphaUcPeriod"/>
            </a:pPr>
            <a:r>
              <a:rPr lang="en-US" dirty="0" smtClean="0"/>
              <a:t>Prefix</a:t>
            </a:r>
          </a:p>
          <a:p>
            <a:pPr marL="914400" lvl="1" indent="-457200">
              <a:buAutoNum type="alphaUcPeriod"/>
            </a:pPr>
            <a:r>
              <a:rPr lang="en-US" dirty="0" smtClean="0"/>
              <a:t>Suffix</a:t>
            </a:r>
          </a:p>
          <a:p>
            <a:pPr marL="914400" lvl="1" indent="-457200">
              <a:buAutoNum type="alphaUcPeriod"/>
            </a:pPr>
            <a:r>
              <a:rPr lang="en-US" dirty="0" smtClean="0"/>
              <a:t>Word root</a:t>
            </a:r>
          </a:p>
          <a:p>
            <a:pPr marL="914400" lvl="1" indent="-457200">
              <a:buAutoNum type="alphaUcPeriod"/>
            </a:pPr>
            <a:r>
              <a:rPr lang="en-US" dirty="0" smtClean="0"/>
              <a:t>Combining vowels</a:t>
            </a:r>
            <a:br>
              <a:rPr lang="en-US" dirty="0" smtClean="0"/>
            </a:br>
            <a:endParaRPr lang="en-US" dirty="0"/>
          </a:p>
        </p:txBody>
      </p:sp>
    </p:spTree>
    <p:extLst>
      <p:ext uri="{BB962C8B-B14F-4D97-AF65-F5344CB8AC3E}">
        <p14:creationId xmlns:p14="http://schemas.microsoft.com/office/powerpoint/2010/main" val="2025985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endParaRPr lang="en-US" dirty="0"/>
          </a:p>
        </p:txBody>
      </p:sp>
      <p:sp>
        <p:nvSpPr>
          <p:cNvPr id="3" name="Content Placeholder 2"/>
          <p:cNvSpPr>
            <a:spLocks noGrp="1"/>
          </p:cNvSpPr>
          <p:nvPr>
            <p:ph idx="1"/>
          </p:nvPr>
        </p:nvSpPr>
        <p:spPr/>
        <p:txBody>
          <a:bodyPr/>
          <a:lstStyle/>
          <a:p>
            <a:pPr marL="0" indent="0">
              <a:buNone/>
            </a:pPr>
            <a:r>
              <a:rPr lang="en-US" b="1" dirty="0" smtClean="0"/>
              <a:t>Answer:</a:t>
            </a:r>
            <a:r>
              <a:rPr lang="en-US" dirty="0" smtClean="0"/>
              <a:t> </a:t>
            </a:r>
            <a:r>
              <a:rPr lang="en-US" b="1" dirty="0" smtClean="0">
                <a:solidFill>
                  <a:srgbClr val="C1500B"/>
                </a:solidFill>
              </a:rPr>
              <a:t>C</a:t>
            </a:r>
          </a:p>
          <a:p>
            <a:pPr marL="0" indent="0">
              <a:buNone/>
            </a:pPr>
            <a:r>
              <a:rPr lang="en-US" b="1" dirty="0" smtClean="0"/>
              <a:t>Rationale: </a:t>
            </a:r>
            <a:r>
              <a:rPr lang="en-US" dirty="0" smtClean="0"/>
              <a:t>The word root conveys the essential meaning of a medical term. The prefix usually describes location or intensity. The suffix will indicate a procedure, condition, disease, or part of speech. Combining vowels are used to connect a word to the suffix or word root. </a:t>
            </a:r>
            <a:endParaRPr lang="en-US" b="1" dirty="0"/>
          </a:p>
        </p:txBody>
      </p:sp>
    </p:spTree>
    <p:extLst>
      <p:ext uri="{BB962C8B-B14F-4D97-AF65-F5344CB8AC3E}">
        <p14:creationId xmlns:p14="http://schemas.microsoft.com/office/powerpoint/2010/main" val="432285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a:t>Which of the following components of a medical term conveys its essential meaning?</a:t>
            </a:r>
          </a:p>
          <a:p>
            <a:pPr marL="812800" lvl="1" indent="-355600">
              <a:buAutoNum type="alphaUcPeriod"/>
            </a:pPr>
            <a:r>
              <a:rPr lang="en-US" dirty="0" smtClean="0"/>
              <a:t>Prefix</a:t>
            </a:r>
          </a:p>
          <a:p>
            <a:pPr marL="812800" lvl="1" indent="-355600">
              <a:buNone/>
            </a:pPr>
            <a:r>
              <a:rPr lang="en-US" dirty="0"/>
              <a:t>	</a:t>
            </a:r>
            <a:r>
              <a:rPr lang="en-US" b="1" dirty="0" smtClean="0"/>
              <a:t>Rationale:</a:t>
            </a:r>
            <a:r>
              <a:rPr lang="en-US" dirty="0" smtClean="0"/>
              <a:t> </a:t>
            </a:r>
            <a:r>
              <a:rPr lang="en-US" dirty="0" smtClean="0">
                <a:solidFill>
                  <a:srgbClr val="C1500B"/>
                </a:solidFill>
              </a:rPr>
              <a:t>The prefix describes location or intensity.</a:t>
            </a:r>
            <a:endParaRPr lang="en-US" dirty="0">
              <a:solidFill>
                <a:srgbClr val="C1500B"/>
              </a:solidFill>
            </a:endParaRPr>
          </a:p>
          <a:p>
            <a:pPr marL="457200" lvl="1" indent="0">
              <a:buNone/>
            </a:pPr>
            <a:r>
              <a:rPr lang="en-US" dirty="0" smtClean="0"/>
              <a:t>B. Suffix</a:t>
            </a:r>
          </a:p>
          <a:p>
            <a:pPr marL="457200" lvl="1" indent="0">
              <a:buNone/>
            </a:pPr>
            <a:r>
              <a:rPr lang="en-US" dirty="0"/>
              <a:t> </a:t>
            </a:r>
            <a:r>
              <a:rPr lang="en-US" dirty="0" smtClean="0"/>
              <a:t>   </a:t>
            </a:r>
            <a:r>
              <a:rPr lang="en-US" b="1" dirty="0" smtClean="0"/>
              <a:t>Rationale: </a:t>
            </a:r>
            <a:r>
              <a:rPr lang="en-US" dirty="0" smtClean="0">
                <a:solidFill>
                  <a:srgbClr val="C1500B"/>
                </a:solidFill>
              </a:rPr>
              <a:t>The suffix indicates a procedure,</a:t>
            </a:r>
            <a:br>
              <a:rPr lang="en-US" dirty="0" smtClean="0">
                <a:solidFill>
                  <a:srgbClr val="C1500B"/>
                </a:solidFill>
              </a:rPr>
            </a:br>
            <a:r>
              <a:rPr lang="en-US" dirty="0" smtClean="0">
                <a:solidFill>
                  <a:srgbClr val="C1500B"/>
                </a:solidFill>
              </a:rPr>
              <a:t>    condition, disease, or part of speech.</a:t>
            </a:r>
            <a:endParaRPr lang="en-US" b="1" dirty="0">
              <a:solidFill>
                <a:srgbClr val="C1500B"/>
              </a:solidFill>
            </a:endParaRPr>
          </a:p>
        </p:txBody>
      </p:sp>
    </p:spTree>
    <p:extLst>
      <p:ext uri="{BB962C8B-B14F-4D97-AF65-F5344CB8AC3E}">
        <p14:creationId xmlns:p14="http://schemas.microsoft.com/office/powerpoint/2010/main" val="391308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nSpc>
                <a:spcPct val="85000"/>
              </a:lnSpc>
              <a:defRPr/>
            </a:pPr>
            <a:r>
              <a:rPr lang="en-US" altLang="en-US" dirty="0" smtClean="0"/>
              <a:t>Anatomy of a Medical Term </a:t>
            </a:r>
            <a:br>
              <a:rPr lang="en-US" altLang="en-US" dirty="0" smtClean="0"/>
            </a:br>
            <a:r>
              <a:rPr lang="en-US" altLang="en-US" sz="2800" b="0" dirty="0" smtClean="0"/>
              <a:t>(1 of 7)</a:t>
            </a:r>
          </a:p>
        </p:txBody>
      </p:sp>
      <p:sp>
        <p:nvSpPr>
          <p:cNvPr id="13315" name="Content Placeholder 2"/>
          <p:cNvSpPr>
            <a:spLocks noGrp="1"/>
          </p:cNvSpPr>
          <p:nvPr>
            <p:ph type="body" idx="1"/>
          </p:nvPr>
        </p:nvSpPr>
        <p:spPr/>
        <p:txBody>
          <a:bodyPr rIns="228600"/>
          <a:lstStyle/>
          <a:p>
            <a:pPr>
              <a:spcBef>
                <a:spcPct val="35000"/>
              </a:spcBef>
            </a:pPr>
            <a:r>
              <a:rPr lang="en-US" altLang="en-US" dirty="0" smtClean="0"/>
              <a:t>Medical terms are made of distinct parts that perform specific functions</a:t>
            </a:r>
          </a:p>
          <a:p>
            <a:pPr>
              <a:spcBef>
                <a:spcPct val="35000"/>
              </a:spcBef>
            </a:pPr>
            <a:r>
              <a:rPr lang="en-US" altLang="en-US" dirty="0" smtClean="0"/>
              <a:t>Changing or deleting any part can change the function (meaning) of a word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a:t>Which of the following components of a medical term conveys its essential meaning?</a:t>
            </a:r>
          </a:p>
          <a:p>
            <a:pPr marL="914400" lvl="1" indent="-457200">
              <a:buAutoNum type="alphaUcPeriod" startAt="3"/>
            </a:pPr>
            <a:r>
              <a:rPr lang="en-US" dirty="0" smtClean="0"/>
              <a:t>Word root</a:t>
            </a:r>
          </a:p>
          <a:p>
            <a:pPr marL="800100" lvl="2" indent="114300">
              <a:buNone/>
              <a:tabLst>
                <a:tab pos="990600" algn="l"/>
                <a:tab pos="1524000" algn="l"/>
              </a:tabLst>
            </a:pPr>
            <a:r>
              <a:rPr lang="en-US" sz="2400" b="1" dirty="0" smtClean="0"/>
              <a:t>Rationale:</a:t>
            </a:r>
            <a:r>
              <a:rPr lang="en-US" sz="2400" dirty="0" smtClean="0"/>
              <a:t> </a:t>
            </a:r>
            <a:r>
              <a:rPr lang="en-US" sz="2400" dirty="0" smtClean="0">
                <a:solidFill>
                  <a:srgbClr val="C1500B"/>
                </a:solidFill>
              </a:rPr>
              <a:t>Correct answer</a:t>
            </a:r>
            <a:endParaRPr lang="en-US" sz="2400" dirty="0">
              <a:solidFill>
                <a:srgbClr val="C1500B"/>
              </a:solidFill>
            </a:endParaRPr>
          </a:p>
          <a:p>
            <a:pPr marL="901700" lvl="1" indent="-444500" defTabSz="901700">
              <a:buAutoNum type="alphaUcPeriod" startAt="4"/>
            </a:pPr>
            <a:r>
              <a:rPr lang="en-US" dirty="0" smtClean="0"/>
              <a:t>Combining vowels</a:t>
            </a:r>
          </a:p>
          <a:p>
            <a:pPr marL="457200" lvl="1" indent="0" defTabSz="901700">
              <a:buNone/>
            </a:pPr>
            <a:r>
              <a:rPr lang="en-US" dirty="0" smtClean="0"/>
              <a:t>	</a:t>
            </a:r>
            <a:r>
              <a:rPr lang="en-US" b="1" dirty="0" smtClean="0"/>
              <a:t>Rationale: </a:t>
            </a:r>
            <a:r>
              <a:rPr lang="en-US" dirty="0" smtClean="0">
                <a:solidFill>
                  <a:srgbClr val="C1500B"/>
                </a:solidFill>
              </a:rPr>
              <a:t>Combining vowels are used to 	connect a word to the suffix or other root word. </a:t>
            </a:r>
            <a:endParaRPr lang="en-US" dirty="0">
              <a:solidFill>
                <a:srgbClr val="C1500B"/>
              </a:solidFill>
            </a:endParaRPr>
          </a:p>
        </p:txBody>
      </p:sp>
    </p:spTree>
    <p:extLst>
      <p:ext uri="{BB962C8B-B14F-4D97-AF65-F5344CB8AC3E}">
        <p14:creationId xmlns:p14="http://schemas.microsoft.com/office/powerpoint/2010/main" val="1844760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0" indent="0">
              <a:buNone/>
            </a:pPr>
            <a:r>
              <a:rPr lang="en-US" dirty="0" smtClean="0"/>
              <a:t>2.</a:t>
            </a:r>
            <a:r>
              <a:rPr lang="en-US" dirty="0" smtClean="0">
                <a:solidFill>
                  <a:srgbClr val="FF6600"/>
                </a:solidFill>
              </a:rPr>
              <a:t> </a:t>
            </a:r>
            <a:r>
              <a:rPr lang="en-US" dirty="0" smtClean="0"/>
              <a:t>Prefixes can indicate:</a:t>
            </a:r>
          </a:p>
          <a:p>
            <a:pPr marL="914400" lvl="1" indent="-457200">
              <a:buAutoNum type="alphaUcPeriod"/>
            </a:pPr>
            <a:r>
              <a:rPr lang="en-US" dirty="0"/>
              <a:t>color.</a:t>
            </a:r>
          </a:p>
          <a:p>
            <a:pPr marL="914400" lvl="1" indent="-457200">
              <a:buAutoNum type="alphaUcPeriod"/>
            </a:pPr>
            <a:r>
              <a:rPr lang="en-US" dirty="0"/>
              <a:t>conditions.</a:t>
            </a:r>
          </a:p>
          <a:p>
            <a:pPr marL="914400" lvl="1" indent="-457200">
              <a:buAutoNum type="alphaUcPeriod"/>
            </a:pPr>
            <a:r>
              <a:rPr lang="en-US" dirty="0"/>
              <a:t>body parts.</a:t>
            </a:r>
          </a:p>
          <a:p>
            <a:pPr marL="914400" lvl="1" indent="-457200">
              <a:buAutoNum type="alphaUcPeriod"/>
            </a:pPr>
            <a:r>
              <a:rPr lang="en-US" dirty="0"/>
              <a:t>procedures.</a:t>
            </a:r>
          </a:p>
          <a:p>
            <a:pPr marL="0" indent="0">
              <a:buNone/>
            </a:pPr>
            <a:r>
              <a:rPr lang="en-US" dirty="0"/>
              <a:t>	</a:t>
            </a:r>
          </a:p>
        </p:txBody>
      </p:sp>
    </p:spTree>
    <p:extLst>
      <p:ext uri="{BB962C8B-B14F-4D97-AF65-F5344CB8AC3E}">
        <p14:creationId xmlns:p14="http://schemas.microsoft.com/office/powerpoint/2010/main" val="3977622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0" indent="0">
              <a:buNone/>
            </a:pPr>
            <a:r>
              <a:rPr lang="en-US" b="1" dirty="0" smtClean="0"/>
              <a:t>Answer:</a:t>
            </a:r>
            <a:r>
              <a:rPr lang="en-US" dirty="0" smtClean="0"/>
              <a:t> </a:t>
            </a:r>
            <a:r>
              <a:rPr lang="en-US" b="1" dirty="0" smtClean="0">
                <a:solidFill>
                  <a:srgbClr val="C1500B"/>
                </a:solidFill>
              </a:rPr>
              <a:t>A</a:t>
            </a:r>
          </a:p>
          <a:p>
            <a:pPr marL="0" indent="0">
              <a:buNone/>
            </a:pPr>
            <a:r>
              <a:rPr lang="en-US" b="1" dirty="0" smtClean="0"/>
              <a:t>Rationale: </a:t>
            </a:r>
            <a:r>
              <a:rPr lang="en-US" dirty="0" smtClean="0"/>
              <a:t>Prefixes are used to indicate colors, numbers, position, or direction.</a:t>
            </a:r>
            <a:r>
              <a:rPr lang="en-US" b="1" dirty="0"/>
              <a:t> </a:t>
            </a:r>
            <a:r>
              <a:rPr lang="en-US" dirty="0" smtClean="0"/>
              <a:t>Suffixes will indicate a procedure, condition, disease, or part of speech. Word roots will indicate specific body parts. </a:t>
            </a:r>
          </a:p>
        </p:txBody>
      </p:sp>
    </p:spTree>
    <p:extLst>
      <p:ext uri="{BB962C8B-B14F-4D97-AF65-F5344CB8AC3E}">
        <p14:creationId xmlns:p14="http://schemas.microsoft.com/office/powerpoint/2010/main" val="36616926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0" indent="0">
              <a:buNone/>
            </a:pPr>
            <a:r>
              <a:rPr lang="en-US" dirty="0"/>
              <a:t>2.</a:t>
            </a:r>
            <a:r>
              <a:rPr lang="en-US" dirty="0">
                <a:solidFill>
                  <a:srgbClr val="FF6600"/>
                </a:solidFill>
              </a:rPr>
              <a:t> </a:t>
            </a:r>
            <a:r>
              <a:rPr lang="en-US" dirty="0"/>
              <a:t>Prefixes can indicate:</a:t>
            </a:r>
          </a:p>
          <a:p>
            <a:pPr marL="914400" lvl="1" indent="-457200">
              <a:buAutoNum type="alphaUcPeriod"/>
            </a:pPr>
            <a:r>
              <a:rPr lang="en-US" dirty="0"/>
              <a:t>c</a:t>
            </a:r>
            <a:r>
              <a:rPr lang="en-US" dirty="0" smtClean="0"/>
              <a:t>olor.</a:t>
            </a:r>
          </a:p>
          <a:p>
            <a:pPr marL="457200" lvl="1" indent="0">
              <a:buNone/>
            </a:pPr>
            <a:r>
              <a:rPr lang="en-US" dirty="0"/>
              <a:t>	</a:t>
            </a:r>
            <a:r>
              <a:rPr lang="en-US" b="1" dirty="0" smtClean="0"/>
              <a:t>Rationale:</a:t>
            </a:r>
            <a:r>
              <a:rPr lang="en-US" dirty="0" smtClean="0"/>
              <a:t> </a:t>
            </a:r>
            <a:r>
              <a:rPr lang="en-US" dirty="0" smtClean="0">
                <a:solidFill>
                  <a:srgbClr val="C1500B"/>
                </a:solidFill>
              </a:rPr>
              <a:t>Correct answer</a:t>
            </a:r>
            <a:endParaRPr lang="en-US" dirty="0">
              <a:solidFill>
                <a:srgbClr val="C1500B"/>
              </a:solidFill>
            </a:endParaRPr>
          </a:p>
          <a:p>
            <a:pPr marL="914400" lvl="1" indent="-457200">
              <a:buAutoNum type="alphaUcPeriod" startAt="2"/>
            </a:pPr>
            <a:r>
              <a:rPr lang="en-US" dirty="0" smtClean="0"/>
              <a:t>conditions.</a:t>
            </a:r>
          </a:p>
          <a:p>
            <a:pPr marL="800100" lvl="2" indent="0">
              <a:buNone/>
            </a:pPr>
            <a:r>
              <a:rPr lang="en-US" dirty="0" smtClean="0"/>
              <a:t> </a:t>
            </a:r>
            <a:r>
              <a:rPr lang="en-US" sz="2400" b="1" dirty="0" smtClean="0"/>
              <a:t>Rationale:</a:t>
            </a:r>
            <a:r>
              <a:rPr lang="en-US" sz="2400" dirty="0" smtClean="0"/>
              <a:t> </a:t>
            </a:r>
            <a:r>
              <a:rPr lang="en-US" sz="2400" dirty="0" smtClean="0">
                <a:solidFill>
                  <a:srgbClr val="C1500B"/>
                </a:solidFill>
              </a:rPr>
              <a:t>Conditions are indicated by the 	 	suffix. </a:t>
            </a:r>
            <a:endParaRPr lang="en-US" dirty="0">
              <a:solidFill>
                <a:srgbClr val="C1500B"/>
              </a:solidFill>
            </a:endParaRPr>
          </a:p>
          <a:p>
            <a:endParaRPr lang="en-US" dirty="0"/>
          </a:p>
        </p:txBody>
      </p:sp>
    </p:spTree>
    <p:extLst>
      <p:ext uri="{BB962C8B-B14F-4D97-AF65-F5344CB8AC3E}">
        <p14:creationId xmlns:p14="http://schemas.microsoft.com/office/powerpoint/2010/main" val="281489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0" indent="0">
              <a:buNone/>
            </a:pPr>
            <a:r>
              <a:rPr lang="en-US" dirty="0"/>
              <a:t>2.</a:t>
            </a:r>
            <a:r>
              <a:rPr lang="en-US" dirty="0">
                <a:solidFill>
                  <a:srgbClr val="FF6600"/>
                </a:solidFill>
              </a:rPr>
              <a:t> </a:t>
            </a:r>
            <a:r>
              <a:rPr lang="en-US" dirty="0"/>
              <a:t>Prefixes can indicate:</a:t>
            </a:r>
          </a:p>
          <a:p>
            <a:pPr marL="457200" lvl="1" indent="0">
              <a:buNone/>
            </a:pPr>
            <a:r>
              <a:rPr lang="en-US" dirty="0" smtClean="0"/>
              <a:t>C.  body parts.</a:t>
            </a:r>
          </a:p>
          <a:p>
            <a:pPr marL="457200" lvl="1" indent="0">
              <a:buNone/>
            </a:pPr>
            <a:r>
              <a:rPr lang="en-US" dirty="0"/>
              <a:t>	</a:t>
            </a:r>
            <a:r>
              <a:rPr lang="en-US" b="1" dirty="0" smtClean="0"/>
              <a:t>Rationale:</a:t>
            </a:r>
            <a:r>
              <a:rPr lang="en-US" dirty="0" smtClean="0"/>
              <a:t> </a:t>
            </a:r>
            <a:r>
              <a:rPr lang="en-US" dirty="0" smtClean="0">
                <a:solidFill>
                  <a:srgbClr val="C1500B"/>
                </a:solidFill>
              </a:rPr>
              <a:t>Body parts are indicated by the word 	root.</a:t>
            </a:r>
            <a:endParaRPr lang="en-US" dirty="0">
              <a:solidFill>
                <a:srgbClr val="C1500B"/>
              </a:solidFill>
            </a:endParaRPr>
          </a:p>
          <a:p>
            <a:pPr marL="914400" lvl="1" indent="-457200">
              <a:buAutoNum type="alphaUcPeriod" startAt="4"/>
            </a:pPr>
            <a:r>
              <a:rPr lang="en-US" dirty="0" smtClean="0"/>
              <a:t>procedures.</a:t>
            </a:r>
          </a:p>
          <a:p>
            <a:pPr marL="800100" lvl="2" indent="0">
              <a:buNone/>
            </a:pPr>
            <a:r>
              <a:rPr lang="en-US" dirty="0"/>
              <a:t> </a:t>
            </a:r>
            <a:r>
              <a:rPr lang="en-US" sz="2400" b="1" dirty="0" smtClean="0"/>
              <a:t>Rationale:</a:t>
            </a:r>
            <a:r>
              <a:rPr lang="en-US" sz="2400" dirty="0" smtClean="0"/>
              <a:t> </a:t>
            </a:r>
            <a:r>
              <a:rPr lang="en-US" sz="2400" dirty="0" smtClean="0">
                <a:solidFill>
                  <a:srgbClr val="C1500B"/>
                </a:solidFill>
              </a:rPr>
              <a:t>Procedures are indicated by the</a:t>
            </a:r>
            <a:br>
              <a:rPr lang="en-US" sz="2400" dirty="0" smtClean="0">
                <a:solidFill>
                  <a:srgbClr val="C1500B"/>
                </a:solidFill>
              </a:rPr>
            </a:br>
            <a:r>
              <a:rPr lang="en-US" sz="2400" dirty="0" smtClean="0">
                <a:solidFill>
                  <a:srgbClr val="C1500B"/>
                </a:solidFill>
              </a:rPr>
              <a:t> suffix. </a:t>
            </a:r>
            <a:endParaRPr lang="en-US" sz="2400" dirty="0">
              <a:solidFill>
                <a:srgbClr val="C1500B"/>
              </a:solidFill>
            </a:endParaRPr>
          </a:p>
          <a:p>
            <a:endParaRPr lang="en-US" dirty="0"/>
          </a:p>
        </p:txBody>
      </p:sp>
    </p:spTree>
    <p:extLst>
      <p:ext uri="{BB962C8B-B14F-4D97-AF65-F5344CB8AC3E}">
        <p14:creationId xmlns:p14="http://schemas.microsoft.com/office/powerpoint/2010/main" val="561686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3"/>
            </a:pPr>
            <a:r>
              <a:rPr lang="en-US" dirty="0" smtClean="0"/>
              <a:t>The plural form of the word bronchus is:</a:t>
            </a:r>
          </a:p>
          <a:p>
            <a:pPr marL="914400" lvl="1" indent="-457200">
              <a:buAutoNum type="alphaUcPeriod"/>
            </a:pPr>
            <a:r>
              <a:rPr lang="en-US" dirty="0"/>
              <a:t>bronchae.</a:t>
            </a:r>
          </a:p>
          <a:p>
            <a:pPr marL="914400" lvl="1" indent="-457200">
              <a:buAutoNum type="alphaUcPeriod"/>
            </a:pPr>
            <a:r>
              <a:rPr lang="en-US" dirty="0"/>
              <a:t>bronches.</a:t>
            </a:r>
          </a:p>
          <a:p>
            <a:pPr marL="914400" lvl="1" indent="-457200">
              <a:buAutoNum type="alphaUcPeriod"/>
            </a:pPr>
            <a:r>
              <a:rPr lang="en-US" dirty="0"/>
              <a:t>bronchices.</a:t>
            </a:r>
          </a:p>
          <a:p>
            <a:pPr marL="914400" lvl="1" indent="-457200">
              <a:buAutoNum type="alphaUcPeriod"/>
            </a:pPr>
            <a:r>
              <a:rPr lang="en-US" dirty="0"/>
              <a:t>bronchi.</a:t>
            </a:r>
          </a:p>
        </p:txBody>
      </p:sp>
    </p:spTree>
    <p:extLst>
      <p:ext uri="{BB962C8B-B14F-4D97-AF65-F5344CB8AC3E}">
        <p14:creationId xmlns:p14="http://schemas.microsoft.com/office/powerpoint/2010/main" val="1313295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0" indent="0">
              <a:buNone/>
            </a:pPr>
            <a:r>
              <a:rPr lang="en-US" b="1" dirty="0" smtClean="0"/>
              <a:t>Answer:</a:t>
            </a:r>
            <a:r>
              <a:rPr lang="en-US" dirty="0" smtClean="0"/>
              <a:t> </a:t>
            </a:r>
            <a:r>
              <a:rPr lang="en-US" b="1" dirty="0" smtClean="0">
                <a:solidFill>
                  <a:srgbClr val="C1500B"/>
                </a:solidFill>
              </a:rPr>
              <a:t>D</a:t>
            </a:r>
          </a:p>
          <a:p>
            <a:pPr marL="0" indent="0">
              <a:buNone/>
            </a:pPr>
            <a:r>
              <a:rPr lang="en-US" b="1" dirty="0"/>
              <a:t>Rationale: </a:t>
            </a:r>
            <a:r>
              <a:rPr lang="en-US" dirty="0"/>
              <a:t>When a word ends in </a:t>
            </a:r>
            <a:r>
              <a:rPr lang="en-US" i="1" dirty="0"/>
              <a:t>us,</a:t>
            </a:r>
            <a:r>
              <a:rPr lang="en-US" dirty="0"/>
              <a:t> the plural form will end in </a:t>
            </a:r>
            <a:r>
              <a:rPr lang="en-US" i="1" dirty="0"/>
              <a:t>i</a:t>
            </a:r>
            <a:r>
              <a:rPr lang="en-US" dirty="0"/>
              <a:t>. For words that end in </a:t>
            </a:r>
            <a:r>
              <a:rPr lang="en-US" i="1" dirty="0"/>
              <a:t>a,</a:t>
            </a:r>
            <a:r>
              <a:rPr lang="en-US" dirty="0"/>
              <a:t> the plural form will end in </a:t>
            </a:r>
            <a:r>
              <a:rPr lang="en-US" i="1" dirty="0"/>
              <a:t>ae</a:t>
            </a:r>
            <a:r>
              <a:rPr lang="en-US" dirty="0"/>
              <a:t>. When words end in </a:t>
            </a:r>
            <a:r>
              <a:rPr lang="en-US" i="1" dirty="0"/>
              <a:t>is</a:t>
            </a:r>
            <a:r>
              <a:rPr lang="en-US" dirty="0"/>
              <a:t>, the plural form will end in </a:t>
            </a:r>
            <a:r>
              <a:rPr lang="en-US" i="1" dirty="0"/>
              <a:t>es</a:t>
            </a:r>
            <a:r>
              <a:rPr lang="en-US" dirty="0"/>
              <a:t>.  Words that end in </a:t>
            </a:r>
            <a:r>
              <a:rPr lang="en-US" i="1" dirty="0"/>
              <a:t>ex</a:t>
            </a:r>
            <a:r>
              <a:rPr lang="en-US" dirty="0"/>
              <a:t> or </a:t>
            </a:r>
            <a:r>
              <a:rPr lang="en-US" i="1" dirty="0"/>
              <a:t>ix</a:t>
            </a:r>
            <a:r>
              <a:rPr lang="en-US" dirty="0"/>
              <a:t> will have a plural form that end in </a:t>
            </a:r>
            <a:r>
              <a:rPr lang="en-US" i="1" dirty="0"/>
              <a:t>ices</a:t>
            </a:r>
            <a:r>
              <a:rPr lang="en-US" dirty="0"/>
              <a:t>.</a:t>
            </a:r>
            <a:endParaRPr lang="en-US" b="1" dirty="0"/>
          </a:p>
        </p:txBody>
      </p:sp>
    </p:spTree>
    <p:extLst>
      <p:ext uri="{BB962C8B-B14F-4D97-AF65-F5344CB8AC3E}">
        <p14:creationId xmlns:p14="http://schemas.microsoft.com/office/powerpoint/2010/main" val="1429400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3"/>
            </a:pPr>
            <a:r>
              <a:rPr lang="en-US" dirty="0"/>
              <a:t>The plural form of the word bronchus is:</a:t>
            </a:r>
          </a:p>
          <a:p>
            <a:pPr marL="914400" lvl="1" indent="-457200">
              <a:buAutoNum type="alphaUcPeriod"/>
            </a:pPr>
            <a:r>
              <a:rPr lang="en-US" dirty="0" smtClean="0"/>
              <a:t>bronchae.</a:t>
            </a:r>
          </a:p>
          <a:p>
            <a:pPr marL="457200" lvl="1" indent="0">
              <a:buNone/>
            </a:pPr>
            <a:r>
              <a:rPr lang="en-US" dirty="0"/>
              <a:t>	</a:t>
            </a:r>
            <a:r>
              <a:rPr lang="en-US" b="1" dirty="0" smtClean="0"/>
              <a:t>Rationale:</a:t>
            </a:r>
            <a:r>
              <a:rPr lang="en-US" dirty="0" smtClean="0"/>
              <a:t> </a:t>
            </a:r>
            <a:r>
              <a:rPr lang="en-US" dirty="0">
                <a:solidFill>
                  <a:srgbClr val="C1500B"/>
                </a:solidFill>
              </a:rPr>
              <a:t>For words that end in </a:t>
            </a:r>
            <a:r>
              <a:rPr lang="en-US" i="1" dirty="0" smtClean="0">
                <a:solidFill>
                  <a:srgbClr val="C1500B"/>
                </a:solidFill>
              </a:rPr>
              <a:t>a</a:t>
            </a:r>
            <a:r>
              <a:rPr lang="en-US" dirty="0" smtClean="0">
                <a:solidFill>
                  <a:srgbClr val="C1500B"/>
                </a:solidFill>
              </a:rPr>
              <a:t> </a:t>
            </a:r>
            <a:r>
              <a:rPr lang="en-US" dirty="0">
                <a:solidFill>
                  <a:srgbClr val="C1500B"/>
                </a:solidFill>
              </a:rPr>
              <a:t>the plural </a:t>
            </a:r>
            <a:r>
              <a:rPr lang="en-US" dirty="0" smtClean="0">
                <a:solidFill>
                  <a:srgbClr val="C1500B"/>
                </a:solidFill>
              </a:rPr>
              <a:t>	form </a:t>
            </a:r>
            <a:r>
              <a:rPr lang="en-US" dirty="0">
                <a:solidFill>
                  <a:srgbClr val="C1500B"/>
                </a:solidFill>
              </a:rPr>
              <a:t>will end in </a:t>
            </a:r>
            <a:r>
              <a:rPr lang="en-US" i="1" dirty="0" smtClean="0">
                <a:solidFill>
                  <a:srgbClr val="C1500B"/>
                </a:solidFill>
              </a:rPr>
              <a:t>ae</a:t>
            </a:r>
            <a:r>
              <a:rPr lang="en-US" dirty="0" smtClean="0">
                <a:solidFill>
                  <a:srgbClr val="C1500B"/>
                </a:solidFill>
              </a:rPr>
              <a:t>. </a:t>
            </a:r>
            <a:endParaRPr lang="en-US" dirty="0">
              <a:solidFill>
                <a:srgbClr val="C1500B"/>
              </a:solidFill>
            </a:endParaRPr>
          </a:p>
          <a:p>
            <a:pPr marL="457200" lvl="1" indent="0">
              <a:buNone/>
            </a:pPr>
            <a:r>
              <a:rPr lang="en-US" dirty="0" smtClean="0"/>
              <a:t>B. 	bronches.</a:t>
            </a:r>
          </a:p>
          <a:p>
            <a:pPr marL="457200" lvl="1" indent="0">
              <a:buNone/>
            </a:pPr>
            <a:r>
              <a:rPr lang="en-US" dirty="0"/>
              <a:t>	</a:t>
            </a:r>
            <a:r>
              <a:rPr lang="en-US" b="1" dirty="0" smtClean="0"/>
              <a:t>Rationale:</a:t>
            </a:r>
            <a:r>
              <a:rPr lang="en-US" dirty="0" smtClean="0"/>
              <a:t> </a:t>
            </a:r>
            <a:r>
              <a:rPr lang="en-US" dirty="0">
                <a:solidFill>
                  <a:srgbClr val="C1500B"/>
                </a:solidFill>
              </a:rPr>
              <a:t>When words end in </a:t>
            </a:r>
            <a:r>
              <a:rPr lang="en-US" i="1" dirty="0" smtClean="0">
                <a:solidFill>
                  <a:srgbClr val="C1500B"/>
                </a:solidFill>
              </a:rPr>
              <a:t>is</a:t>
            </a:r>
            <a:r>
              <a:rPr lang="en-US" dirty="0" smtClean="0">
                <a:solidFill>
                  <a:srgbClr val="C1500B"/>
                </a:solidFill>
              </a:rPr>
              <a:t> </a:t>
            </a:r>
            <a:r>
              <a:rPr lang="en-US" dirty="0">
                <a:solidFill>
                  <a:srgbClr val="C1500B"/>
                </a:solidFill>
              </a:rPr>
              <a:t>the plural </a:t>
            </a:r>
            <a:r>
              <a:rPr lang="en-US" dirty="0" smtClean="0">
                <a:solidFill>
                  <a:srgbClr val="C1500B"/>
                </a:solidFill>
              </a:rPr>
              <a:t>	form </a:t>
            </a:r>
            <a:r>
              <a:rPr lang="en-US" dirty="0">
                <a:solidFill>
                  <a:srgbClr val="C1500B"/>
                </a:solidFill>
              </a:rPr>
              <a:t>will end in </a:t>
            </a:r>
            <a:r>
              <a:rPr lang="en-US" i="1" dirty="0" smtClean="0">
                <a:solidFill>
                  <a:srgbClr val="C1500B"/>
                </a:solidFill>
              </a:rPr>
              <a:t>es</a:t>
            </a:r>
            <a:r>
              <a:rPr lang="en-US" dirty="0" smtClean="0">
                <a:solidFill>
                  <a:srgbClr val="C1500B"/>
                </a:solidFill>
              </a:rPr>
              <a:t>. </a:t>
            </a:r>
            <a:endParaRPr lang="en-US" dirty="0">
              <a:solidFill>
                <a:srgbClr val="C1500B"/>
              </a:solidFill>
            </a:endParaRPr>
          </a:p>
          <a:p>
            <a:endParaRPr lang="en-US" dirty="0"/>
          </a:p>
        </p:txBody>
      </p:sp>
    </p:spTree>
    <p:extLst>
      <p:ext uri="{BB962C8B-B14F-4D97-AF65-F5344CB8AC3E}">
        <p14:creationId xmlns:p14="http://schemas.microsoft.com/office/powerpoint/2010/main" val="1019696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3"/>
            </a:pPr>
            <a:r>
              <a:rPr lang="en-US" dirty="0"/>
              <a:t>The plural form of the word bronchus is:</a:t>
            </a:r>
          </a:p>
          <a:p>
            <a:pPr marL="457200" lvl="1" indent="0">
              <a:buNone/>
            </a:pPr>
            <a:r>
              <a:rPr lang="en-US" dirty="0" smtClean="0"/>
              <a:t>C. 	bronchices.</a:t>
            </a:r>
          </a:p>
          <a:p>
            <a:pPr marL="457200" lvl="1" indent="0">
              <a:buNone/>
            </a:pPr>
            <a:r>
              <a:rPr lang="en-US" dirty="0"/>
              <a:t>	</a:t>
            </a:r>
            <a:r>
              <a:rPr lang="en-US" b="1" dirty="0" smtClean="0"/>
              <a:t>Rationale:</a:t>
            </a:r>
            <a:r>
              <a:rPr lang="en-US" dirty="0" smtClean="0"/>
              <a:t> </a:t>
            </a:r>
            <a:r>
              <a:rPr lang="en-US" dirty="0">
                <a:solidFill>
                  <a:srgbClr val="C1500B"/>
                </a:solidFill>
              </a:rPr>
              <a:t>Words that end in </a:t>
            </a:r>
            <a:r>
              <a:rPr lang="en-US" i="1" dirty="0" smtClean="0">
                <a:solidFill>
                  <a:srgbClr val="C1500B"/>
                </a:solidFill>
              </a:rPr>
              <a:t>ex</a:t>
            </a:r>
            <a:r>
              <a:rPr lang="en-US" dirty="0" smtClean="0">
                <a:solidFill>
                  <a:srgbClr val="C1500B"/>
                </a:solidFill>
              </a:rPr>
              <a:t> </a:t>
            </a:r>
            <a:r>
              <a:rPr lang="en-US" dirty="0">
                <a:solidFill>
                  <a:srgbClr val="C1500B"/>
                </a:solidFill>
              </a:rPr>
              <a:t>or </a:t>
            </a:r>
            <a:r>
              <a:rPr lang="en-US" i="1" dirty="0" smtClean="0">
                <a:solidFill>
                  <a:srgbClr val="C1500B"/>
                </a:solidFill>
              </a:rPr>
              <a:t>ix</a:t>
            </a:r>
            <a:r>
              <a:rPr lang="en-US" dirty="0" smtClean="0">
                <a:solidFill>
                  <a:srgbClr val="C1500B"/>
                </a:solidFill>
              </a:rPr>
              <a:t> </a:t>
            </a:r>
            <a:r>
              <a:rPr lang="en-US" dirty="0">
                <a:solidFill>
                  <a:srgbClr val="C1500B"/>
                </a:solidFill>
              </a:rPr>
              <a:t>will have </a:t>
            </a:r>
            <a:r>
              <a:rPr lang="en-US" dirty="0" smtClean="0">
                <a:solidFill>
                  <a:srgbClr val="C1500B"/>
                </a:solidFill>
              </a:rPr>
              <a:t>	a </a:t>
            </a:r>
            <a:r>
              <a:rPr lang="en-US" dirty="0">
                <a:solidFill>
                  <a:srgbClr val="C1500B"/>
                </a:solidFill>
              </a:rPr>
              <a:t>plural form that end in </a:t>
            </a:r>
            <a:r>
              <a:rPr lang="en-US" i="1" dirty="0" smtClean="0">
                <a:solidFill>
                  <a:srgbClr val="C1500B"/>
                </a:solidFill>
              </a:rPr>
              <a:t>ices</a:t>
            </a:r>
            <a:r>
              <a:rPr lang="en-US" dirty="0" smtClean="0">
                <a:solidFill>
                  <a:srgbClr val="C1500B"/>
                </a:solidFill>
              </a:rPr>
              <a:t>.</a:t>
            </a:r>
            <a:endParaRPr lang="en-US" dirty="0">
              <a:solidFill>
                <a:srgbClr val="C1500B"/>
              </a:solidFill>
            </a:endParaRPr>
          </a:p>
          <a:p>
            <a:pPr marL="457200" lvl="1" indent="0">
              <a:buNone/>
            </a:pPr>
            <a:r>
              <a:rPr lang="en-US" dirty="0" smtClean="0"/>
              <a:t>D.	</a:t>
            </a:r>
            <a:r>
              <a:rPr lang="en-US" dirty="0"/>
              <a:t>b</a:t>
            </a:r>
            <a:r>
              <a:rPr lang="en-US" dirty="0" smtClean="0"/>
              <a:t>ronchi.</a:t>
            </a:r>
          </a:p>
          <a:p>
            <a:pPr marL="457200" lvl="1" indent="0">
              <a:buNone/>
            </a:pPr>
            <a:r>
              <a:rPr lang="en-US" dirty="0"/>
              <a:t>	</a:t>
            </a:r>
            <a:r>
              <a:rPr lang="en-US" b="1" dirty="0" smtClean="0"/>
              <a:t>Rationale:</a:t>
            </a:r>
            <a:r>
              <a:rPr lang="en-US" dirty="0" smtClean="0"/>
              <a:t> </a:t>
            </a:r>
            <a:r>
              <a:rPr lang="en-US" dirty="0" smtClean="0">
                <a:solidFill>
                  <a:srgbClr val="C1500B"/>
                </a:solidFill>
              </a:rPr>
              <a:t>Correct answer</a:t>
            </a:r>
            <a:endParaRPr lang="en-US" dirty="0">
              <a:solidFill>
                <a:srgbClr val="C1500B"/>
              </a:solidFill>
            </a:endParaRPr>
          </a:p>
          <a:p>
            <a:endParaRPr lang="en-US" dirty="0"/>
          </a:p>
        </p:txBody>
      </p:sp>
    </p:spTree>
    <p:extLst>
      <p:ext uri="{BB962C8B-B14F-4D97-AF65-F5344CB8AC3E}">
        <p14:creationId xmlns:p14="http://schemas.microsoft.com/office/powerpoint/2010/main" val="3082467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4"/>
            </a:pPr>
            <a:r>
              <a:rPr lang="en-US" dirty="0" smtClean="0"/>
              <a:t>The statement “the lungs are superior to the      bladder” indicates that the lungs are closer to the:</a:t>
            </a:r>
          </a:p>
          <a:p>
            <a:pPr marL="914400" lvl="1" indent="-457200">
              <a:buAutoNum type="alphaUcPeriod"/>
            </a:pPr>
            <a:r>
              <a:rPr lang="en-US" dirty="0"/>
              <a:t>feet.</a:t>
            </a:r>
          </a:p>
          <a:p>
            <a:pPr marL="914400" lvl="1" indent="-457200">
              <a:buAutoNum type="alphaUcPeriod"/>
            </a:pPr>
            <a:r>
              <a:rPr lang="en-US" dirty="0"/>
              <a:t>surface of the skin.</a:t>
            </a:r>
          </a:p>
          <a:p>
            <a:pPr marL="914400" lvl="1" indent="-457200">
              <a:buAutoNum type="alphaUcPeriod"/>
            </a:pPr>
            <a:r>
              <a:rPr lang="en-US" dirty="0"/>
              <a:t>head.</a:t>
            </a:r>
          </a:p>
          <a:p>
            <a:pPr marL="914400" lvl="1" indent="-457200">
              <a:buAutoNum type="alphaUcPeriod"/>
            </a:pPr>
            <a:r>
              <a:rPr lang="en-US" dirty="0"/>
              <a:t>trunk.</a:t>
            </a:r>
          </a:p>
        </p:txBody>
      </p:sp>
    </p:spTree>
    <p:extLst>
      <p:ext uri="{BB962C8B-B14F-4D97-AF65-F5344CB8AC3E}">
        <p14:creationId xmlns:p14="http://schemas.microsoft.com/office/powerpoint/2010/main" val="2032553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nSpc>
                <a:spcPct val="85000"/>
              </a:lnSpc>
              <a:defRPr/>
            </a:pPr>
            <a:r>
              <a:rPr lang="en-US" altLang="en-US" dirty="0"/>
              <a:t>Anatomy of a Medical </a:t>
            </a:r>
            <a:r>
              <a:rPr lang="en-US" altLang="en-US" dirty="0" smtClean="0"/>
              <a:t>Term </a:t>
            </a:r>
            <a:br>
              <a:rPr lang="en-US" altLang="en-US" dirty="0" smtClean="0"/>
            </a:br>
            <a:r>
              <a:rPr lang="en-US" altLang="en-US" sz="2800" b="0" dirty="0" smtClean="0"/>
              <a:t>(2 of 7)</a:t>
            </a:r>
          </a:p>
        </p:txBody>
      </p:sp>
      <p:sp>
        <p:nvSpPr>
          <p:cNvPr id="14339" name="Content Placeholder 2"/>
          <p:cNvSpPr>
            <a:spLocks noGrp="1"/>
          </p:cNvSpPr>
          <p:nvPr>
            <p:ph type="body" idx="1"/>
          </p:nvPr>
        </p:nvSpPr>
        <p:spPr/>
        <p:txBody>
          <a:bodyPr rIns="228600"/>
          <a:lstStyle/>
          <a:p>
            <a:pPr>
              <a:spcBef>
                <a:spcPct val="35000"/>
              </a:spcBef>
            </a:pPr>
            <a:r>
              <a:rPr lang="en-US" altLang="en-US" dirty="0" smtClean="0"/>
              <a:t>Components that comprise medical terms include the: </a:t>
            </a:r>
          </a:p>
          <a:p>
            <a:pPr lvl="1">
              <a:spcBef>
                <a:spcPct val="35000"/>
              </a:spcBef>
            </a:pPr>
            <a:r>
              <a:rPr lang="en-US" altLang="en-US" dirty="0" smtClean="0"/>
              <a:t>Word root</a:t>
            </a:r>
          </a:p>
          <a:p>
            <a:pPr lvl="1">
              <a:spcBef>
                <a:spcPct val="35000"/>
              </a:spcBef>
            </a:pPr>
            <a:r>
              <a:rPr lang="en-US" altLang="en-US" dirty="0" smtClean="0"/>
              <a:t>Prefix</a:t>
            </a:r>
          </a:p>
          <a:p>
            <a:pPr lvl="1">
              <a:spcBef>
                <a:spcPct val="35000"/>
              </a:spcBef>
            </a:pPr>
            <a:r>
              <a:rPr lang="en-US" altLang="en-US" dirty="0" smtClean="0"/>
              <a:t>Suffix</a:t>
            </a:r>
          </a:p>
          <a:p>
            <a:pPr lvl="1">
              <a:spcBef>
                <a:spcPct val="35000"/>
              </a:spcBef>
            </a:pPr>
            <a:r>
              <a:rPr lang="en-US" altLang="en-US" dirty="0" smtClean="0"/>
              <a:t>Combining vowels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0" indent="0">
              <a:buNone/>
            </a:pPr>
            <a:r>
              <a:rPr lang="en-US" b="1" dirty="0" smtClean="0"/>
              <a:t>Answer:</a:t>
            </a:r>
            <a:r>
              <a:rPr lang="en-US" dirty="0" smtClean="0"/>
              <a:t> </a:t>
            </a:r>
            <a:r>
              <a:rPr lang="en-US" b="1" dirty="0" smtClean="0">
                <a:solidFill>
                  <a:srgbClr val="C1500B"/>
                </a:solidFill>
              </a:rPr>
              <a:t>C</a:t>
            </a:r>
          </a:p>
          <a:p>
            <a:pPr marL="0" indent="0">
              <a:buNone/>
            </a:pPr>
            <a:r>
              <a:rPr lang="en-US" b="1" dirty="0" smtClean="0"/>
              <a:t>Rationale:</a:t>
            </a:r>
            <a:r>
              <a:rPr lang="en-US" dirty="0" smtClean="0"/>
              <a:t> The term </a:t>
            </a:r>
            <a:r>
              <a:rPr lang="en-US" i="1" dirty="0" smtClean="0"/>
              <a:t>superior</a:t>
            </a:r>
            <a:r>
              <a:rPr lang="en-US" dirty="0" smtClean="0"/>
              <a:t> is used to indicate a structure is closer to the head than another structure. </a:t>
            </a:r>
            <a:r>
              <a:rPr lang="en-US" i="1" dirty="0" smtClean="0"/>
              <a:t>Inferior</a:t>
            </a:r>
            <a:r>
              <a:rPr lang="en-US" dirty="0" smtClean="0"/>
              <a:t> is the term used to describe a structure that is closer to the feet. </a:t>
            </a:r>
            <a:r>
              <a:rPr lang="en-US" i="1" dirty="0" smtClean="0"/>
              <a:t>Superficial</a:t>
            </a:r>
            <a:r>
              <a:rPr lang="en-US" dirty="0" smtClean="0"/>
              <a:t> is used to describe a structure that is closer to the skin than another. </a:t>
            </a:r>
            <a:r>
              <a:rPr lang="en-US" i="1" dirty="0" smtClean="0"/>
              <a:t>Proximal</a:t>
            </a:r>
            <a:r>
              <a:rPr lang="en-US" dirty="0" smtClean="0"/>
              <a:t> is used to describe a structure that is closer to the trunk in comparison to another. </a:t>
            </a:r>
          </a:p>
          <a:p>
            <a:pPr marL="0" indent="0">
              <a:buNone/>
            </a:pPr>
            <a:endParaRPr lang="en-US" dirty="0"/>
          </a:p>
        </p:txBody>
      </p:sp>
    </p:spTree>
    <p:extLst>
      <p:ext uri="{BB962C8B-B14F-4D97-AF65-F5344CB8AC3E}">
        <p14:creationId xmlns:p14="http://schemas.microsoft.com/office/powerpoint/2010/main" val="10412212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4"/>
            </a:pPr>
            <a:r>
              <a:rPr lang="en-US" dirty="0"/>
              <a:t>The statement “the lungs are superior to the      bladder” indicates that the lungs are closer to the:</a:t>
            </a:r>
          </a:p>
          <a:p>
            <a:pPr marL="914400" lvl="1" indent="-457200">
              <a:buAutoNum type="alphaUcPeriod"/>
            </a:pPr>
            <a:r>
              <a:rPr lang="en-US" dirty="0" smtClean="0"/>
              <a:t>feet.</a:t>
            </a:r>
          </a:p>
          <a:p>
            <a:pPr marL="457200" lvl="1" indent="0">
              <a:buNone/>
            </a:pPr>
            <a:r>
              <a:rPr lang="en-US" dirty="0"/>
              <a:t>	</a:t>
            </a:r>
            <a:r>
              <a:rPr lang="en-US" b="1" dirty="0" smtClean="0"/>
              <a:t>Rationale: </a:t>
            </a:r>
            <a:r>
              <a:rPr lang="en-US" dirty="0" smtClean="0">
                <a:solidFill>
                  <a:srgbClr val="C1500B"/>
                </a:solidFill>
              </a:rPr>
              <a:t>The term </a:t>
            </a:r>
            <a:r>
              <a:rPr lang="en-US" i="1" dirty="0" smtClean="0">
                <a:solidFill>
                  <a:srgbClr val="C1500B"/>
                </a:solidFill>
              </a:rPr>
              <a:t>inferior</a:t>
            </a:r>
            <a:r>
              <a:rPr lang="en-US" dirty="0" smtClean="0">
                <a:solidFill>
                  <a:srgbClr val="C1500B"/>
                </a:solidFill>
              </a:rPr>
              <a:t> is used to describe 	one structure being closer to the feet than 	another. </a:t>
            </a:r>
            <a:endParaRPr lang="en-US" dirty="0">
              <a:solidFill>
                <a:srgbClr val="C1500B"/>
              </a:solidFill>
            </a:endParaRPr>
          </a:p>
          <a:p>
            <a:pPr marL="457200" lvl="1" indent="0">
              <a:buNone/>
            </a:pPr>
            <a:r>
              <a:rPr lang="en-US" dirty="0" smtClean="0"/>
              <a:t>B.	surface </a:t>
            </a:r>
            <a:r>
              <a:rPr lang="en-US" dirty="0"/>
              <a:t>of the </a:t>
            </a:r>
            <a:r>
              <a:rPr lang="en-US" dirty="0" smtClean="0"/>
              <a:t>skin.</a:t>
            </a:r>
          </a:p>
          <a:p>
            <a:pPr marL="457200" lvl="1" indent="0">
              <a:buNone/>
            </a:pPr>
            <a:r>
              <a:rPr lang="en-US" dirty="0"/>
              <a:t>	</a:t>
            </a:r>
            <a:r>
              <a:rPr lang="en-US" b="1" dirty="0" smtClean="0"/>
              <a:t>Rationale:</a:t>
            </a:r>
            <a:r>
              <a:rPr lang="en-US" dirty="0" smtClean="0"/>
              <a:t> </a:t>
            </a:r>
            <a:r>
              <a:rPr lang="en-US" dirty="0" smtClean="0">
                <a:solidFill>
                  <a:srgbClr val="C1500B"/>
                </a:solidFill>
              </a:rPr>
              <a:t>The term </a:t>
            </a:r>
            <a:r>
              <a:rPr lang="en-US" i="1" dirty="0" smtClean="0">
                <a:solidFill>
                  <a:srgbClr val="C1500B"/>
                </a:solidFill>
              </a:rPr>
              <a:t>superficial</a:t>
            </a:r>
            <a:r>
              <a:rPr lang="en-US" dirty="0" smtClean="0">
                <a:solidFill>
                  <a:srgbClr val="C1500B"/>
                </a:solidFill>
              </a:rPr>
              <a:t> is used to 	indicate that one structure is closer to the skin 	than another. </a:t>
            </a:r>
            <a:endParaRPr lang="en-US" dirty="0">
              <a:solidFill>
                <a:srgbClr val="C1500B"/>
              </a:solidFill>
            </a:endParaRPr>
          </a:p>
          <a:p>
            <a:pPr marL="457200" lvl="1" indent="0">
              <a:buNone/>
            </a:pPr>
            <a:endParaRPr lang="en-US" dirty="0"/>
          </a:p>
          <a:p>
            <a:endParaRPr lang="en-US" dirty="0"/>
          </a:p>
        </p:txBody>
      </p:sp>
    </p:spTree>
    <p:extLst>
      <p:ext uri="{BB962C8B-B14F-4D97-AF65-F5344CB8AC3E}">
        <p14:creationId xmlns:p14="http://schemas.microsoft.com/office/powerpoint/2010/main" val="33189335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4"/>
            </a:pPr>
            <a:r>
              <a:rPr lang="en-US" dirty="0"/>
              <a:t>The statement “the lungs are superior to the      bladder” indicates that the lungs are closer to the:</a:t>
            </a:r>
          </a:p>
          <a:p>
            <a:pPr marL="457200" lvl="1" indent="0">
              <a:buNone/>
            </a:pPr>
            <a:r>
              <a:rPr lang="en-US" dirty="0" smtClean="0"/>
              <a:t>C.	head.</a:t>
            </a:r>
          </a:p>
          <a:p>
            <a:pPr marL="457200" lvl="1" indent="0">
              <a:buNone/>
            </a:pPr>
            <a:r>
              <a:rPr lang="en-US" dirty="0"/>
              <a:t>	</a:t>
            </a:r>
            <a:r>
              <a:rPr lang="en-US" b="1" dirty="0" smtClean="0"/>
              <a:t>Rationale: </a:t>
            </a:r>
            <a:r>
              <a:rPr lang="en-US" dirty="0" smtClean="0">
                <a:solidFill>
                  <a:srgbClr val="C1500B"/>
                </a:solidFill>
              </a:rPr>
              <a:t>Correct answer</a:t>
            </a:r>
            <a:endParaRPr lang="en-US" dirty="0">
              <a:solidFill>
                <a:srgbClr val="C1500B"/>
              </a:solidFill>
            </a:endParaRPr>
          </a:p>
          <a:p>
            <a:pPr marL="457200" lvl="1" indent="0">
              <a:buNone/>
            </a:pPr>
            <a:r>
              <a:rPr lang="en-US" dirty="0" smtClean="0"/>
              <a:t>D.  trunk.</a:t>
            </a:r>
          </a:p>
          <a:p>
            <a:pPr marL="457200" lvl="1" indent="0">
              <a:buNone/>
            </a:pPr>
            <a:r>
              <a:rPr lang="en-US" dirty="0"/>
              <a:t>	</a:t>
            </a:r>
            <a:r>
              <a:rPr lang="en-US" b="1" dirty="0" smtClean="0"/>
              <a:t>Rationale:</a:t>
            </a:r>
            <a:r>
              <a:rPr lang="en-US" dirty="0" smtClean="0"/>
              <a:t> </a:t>
            </a:r>
            <a:r>
              <a:rPr lang="en-US" dirty="0" smtClean="0">
                <a:solidFill>
                  <a:srgbClr val="C1500B"/>
                </a:solidFill>
              </a:rPr>
              <a:t>The term </a:t>
            </a:r>
            <a:r>
              <a:rPr lang="en-US" i="1" dirty="0" smtClean="0">
                <a:solidFill>
                  <a:srgbClr val="C1500B"/>
                </a:solidFill>
              </a:rPr>
              <a:t>proximal</a:t>
            </a:r>
            <a:r>
              <a:rPr lang="en-US" dirty="0" smtClean="0">
                <a:solidFill>
                  <a:srgbClr val="C1500B"/>
                </a:solidFill>
              </a:rPr>
              <a:t> is used to 	indicate that one structure is closer to the trunk 	than another.</a:t>
            </a:r>
            <a:endParaRPr lang="en-US" dirty="0">
              <a:solidFill>
                <a:srgbClr val="C1500B"/>
              </a:solidFill>
            </a:endParaRPr>
          </a:p>
          <a:p>
            <a:endParaRPr lang="en-US" dirty="0"/>
          </a:p>
        </p:txBody>
      </p:sp>
    </p:spTree>
    <p:extLst>
      <p:ext uri="{BB962C8B-B14F-4D97-AF65-F5344CB8AC3E}">
        <p14:creationId xmlns:p14="http://schemas.microsoft.com/office/powerpoint/2010/main" val="2101884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5"/>
            </a:pPr>
            <a:r>
              <a:rPr lang="en-US" dirty="0" smtClean="0"/>
              <a:t>Movement of the arm toward midline is referred to as:</a:t>
            </a:r>
          </a:p>
          <a:p>
            <a:pPr marL="914400" lvl="1" indent="-457200">
              <a:buAutoNum type="alphaUcPeriod"/>
            </a:pPr>
            <a:r>
              <a:rPr lang="en-US" dirty="0"/>
              <a:t>flexion.</a:t>
            </a:r>
          </a:p>
          <a:p>
            <a:pPr marL="914400" lvl="1" indent="-457200">
              <a:buAutoNum type="alphaUcPeriod"/>
            </a:pPr>
            <a:r>
              <a:rPr lang="en-US" dirty="0"/>
              <a:t>extension.</a:t>
            </a:r>
          </a:p>
          <a:p>
            <a:pPr marL="914400" lvl="1" indent="-457200">
              <a:buAutoNum type="alphaUcPeriod"/>
            </a:pPr>
            <a:r>
              <a:rPr lang="en-US" dirty="0"/>
              <a:t>adduction.</a:t>
            </a:r>
          </a:p>
          <a:p>
            <a:pPr marL="914400" lvl="1" indent="-457200">
              <a:buAutoNum type="alphaUcPeriod"/>
            </a:pPr>
            <a:r>
              <a:rPr lang="en-US" dirty="0"/>
              <a:t>abduction.</a:t>
            </a:r>
          </a:p>
        </p:txBody>
      </p:sp>
    </p:spTree>
    <p:extLst>
      <p:ext uri="{BB962C8B-B14F-4D97-AF65-F5344CB8AC3E}">
        <p14:creationId xmlns:p14="http://schemas.microsoft.com/office/powerpoint/2010/main" val="21068542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0" indent="0">
              <a:buNone/>
            </a:pPr>
            <a:r>
              <a:rPr lang="en-US" b="1" dirty="0" smtClean="0"/>
              <a:t>Answer: </a:t>
            </a:r>
            <a:r>
              <a:rPr lang="en-US" b="1" dirty="0" smtClean="0">
                <a:solidFill>
                  <a:srgbClr val="C1500B"/>
                </a:solidFill>
              </a:rPr>
              <a:t>C</a:t>
            </a:r>
          </a:p>
          <a:p>
            <a:pPr marL="0" indent="0">
              <a:buNone/>
            </a:pPr>
            <a:r>
              <a:rPr lang="en-US" dirty="0" smtClean="0"/>
              <a:t>Rationale:</a:t>
            </a:r>
            <a:r>
              <a:rPr lang="en-US" b="1" dirty="0">
                <a:solidFill>
                  <a:srgbClr val="FF6600"/>
                </a:solidFill>
              </a:rPr>
              <a:t> </a:t>
            </a:r>
            <a:r>
              <a:rPr lang="en-US" dirty="0" smtClean="0"/>
              <a:t>The term </a:t>
            </a:r>
            <a:r>
              <a:rPr lang="en-US" i="1" dirty="0" smtClean="0"/>
              <a:t>adduction</a:t>
            </a:r>
            <a:r>
              <a:rPr lang="en-US" dirty="0" smtClean="0"/>
              <a:t> is used to describe movement of a structure towards the midline of the body. </a:t>
            </a:r>
            <a:r>
              <a:rPr lang="en-US" i="1" dirty="0" smtClean="0"/>
              <a:t>Flexion</a:t>
            </a:r>
            <a:r>
              <a:rPr lang="en-US" dirty="0" smtClean="0"/>
              <a:t> refers to the bending of a joint. </a:t>
            </a:r>
            <a:r>
              <a:rPr lang="en-US" i="1" dirty="0" smtClean="0"/>
              <a:t>Extension</a:t>
            </a:r>
            <a:r>
              <a:rPr lang="en-US" dirty="0" smtClean="0"/>
              <a:t> refers to the straightening of a joint. </a:t>
            </a:r>
            <a:r>
              <a:rPr lang="en-US" i="1" dirty="0" smtClean="0"/>
              <a:t>Abduction</a:t>
            </a:r>
            <a:r>
              <a:rPr lang="en-US" dirty="0" smtClean="0"/>
              <a:t> is used to describe movement of a structure away from the midline of the body. </a:t>
            </a:r>
            <a:endParaRPr lang="en-US" b="1" dirty="0"/>
          </a:p>
        </p:txBody>
      </p:sp>
    </p:spTree>
    <p:extLst>
      <p:ext uri="{BB962C8B-B14F-4D97-AF65-F5344CB8AC3E}">
        <p14:creationId xmlns:p14="http://schemas.microsoft.com/office/powerpoint/2010/main" val="41175629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5"/>
            </a:pPr>
            <a:r>
              <a:rPr lang="en-US" dirty="0"/>
              <a:t>Movement of the arm toward midline is referred to as:</a:t>
            </a:r>
          </a:p>
          <a:p>
            <a:pPr marL="914400" lvl="1" indent="-457200">
              <a:buAutoNum type="alphaUcPeriod"/>
            </a:pPr>
            <a:r>
              <a:rPr lang="en-US" dirty="0" smtClean="0"/>
              <a:t>flexion.</a:t>
            </a:r>
          </a:p>
          <a:p>
            <a:pPr marL="457200" lvl="1" indent="0">
              <a:buNone/>
            </a:pPr>
            <a:r>
              <a:rPr lang="en-US" dirty="0"/>
              <a:t>	</a:t>
            </a:r>
            <a:r>
              <a:rPr lang="en-US" b="1" dirty="0" smtClean="0"/>
              <a:t>Rationale:</a:t>
            </a:r>
            <a:r>
              <a:rPr lang="en-US" dirty="0" smtClean="0"/>
              <a:t> </a:t>
            </a:r>
            <a:r>
              <a:rPr lang="en-US" i="1" dirty="0" smtClean="0">
                <a:solidFill>
                  <a:srgbClr val="C1500B"/>
                </a:solidFill>
              </a:rPr>
              <a:t>Flexion</a:t>
            </a:r>
            <a:r>
              <a:rPr lang="en-US" dirty="0" smtClean="0">
                <a:solidFill>
                  <a:srgbClr val="C1500B"/>
                </a:solidFill>
              </a:rPr>
              <a:t> refers to the bending of a 	joint.</a:t>
            </a:r>
            <a:endParaRPr lang="en-US" dirty="0">
              <a:solidFill>
                <a:srgbClr val="C1500B"/>
              </a:solidFill>
            </a:endParaRPr>
          </a:p>
          <a:p>
            <a:pPr marL="457200" lvl="1" indent="0">
              <a:buNone/>
            </a:pPr>
            <a:r>
              <a:rPr lang="en-US" dirty="0" smtClean="0"/>
              <a:t>B.  extension.</a:t>
            </a:r>
          </a:p>
          <a:p>
            <a:pPr marL="457200" lvl="1" indent="0">
              <a:buNone/>
            </a:pPr>
            <a:r>
              <a:rPr lang="en-US" dirty="0"/>
              <a:t>	</a:t>
            </a:r>
            <a:r>
              <a:rPr lang="en-US" b="1" dirty="0" smtClean="0"/>
              <a:t>Rationale:</a:t>
            </a:r>
            <a:r>
              <a:rPr lang="en-US" dirty="0" smtClean="0"/>
              <a:t> </a:t>
            </a:r>
            <a:r>
              <a:rPr lang="en-US" i="1" dirty="0" smtClean="0">
                <a:solidFill>
                  <a:srgbClr val="C1500B"/>
                </a:solidFill>
              </a:rPr>
              <a:t>Extension</a:t>
            </a:r>
            <a:r>
              <a:rPr lang="en-US" dirty="0" smtClean="0">
                <a:solidFill>
                  <a:srgbClr val="C1500B"/>
                </a:solidFill>
              </a:rPr>
              <a:t> refers to the straightening 	of a joint.</a:t>
            </a:r>
            <a:endParaRPr lang="en-US" dirty="0">
              <a:solidFill>
                <a:srgbClr val="C1500B"/>
              </a:solidFill>
            </a:endParaRPr>
          </a:p>
          <a:p>
            <a:endParaRPr lang="en-US" dirty="0"/>
          </a:p>
        </p:txBody>
      </p:sp>
    </p:spTree>
    <p:extLst>
      <p:ext uri="{BB962C8B-B14F-4D97-AF65-F5344CB8AC3E}">
        <p14:creationId xmlns:p14="http://schemas.microsoft.com/office/powerpoint/2010/main" val="36277138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5"/>
            </a:pPr>
            <a:r>
              <a:rPr lang="en-US" dirty="0"/>
              <a:t>Movement of the arm toward midline is referred to as:</a:t>
            </a:r>
          </a:p>
          <a:p>
            <a:pPr marL="457200" lvl="1" indent="0">
              <a:buNone/>
            </a:pPr>
            <a:r>
              <a:rPr lang="en-US" dirty="0" smtClean="0"/>
              <a:t>C.	adduction.</a:t>
            </a:r>
          </a:p>
          <a:p>
            <a:pPr marL="457200" lvl="1" indent="0">
              <a:buNone/>
            </a:pPr>
            <a:r>
              <a:rPr lang="en-US" dirty="0"/>
              <a:t>	</a:t>
            </a:r>
            <a:r>
              <a:rPr lang="en-US" b="1" dirty="0" smtClean="0"/>
              <a:t>Rationale:</a:t>
            </a:r>
            <a:r>
              <a:rPr lang="en-US" dirty="0" smtClean="0"/>
              <a:t> </a:t>
            </a:r>
            <a:r>
              <a:rPr lang="en-US" dirty="0" smtClean="0">
                <a:solidFill>
                  <a:srgbClr val="C1500B"/>
                </a:solidFill>
              </a:rPr>
              <a:t>Correct answer</a:t>
            </a:r>
            <a:endParaRPr lang="en-US" dirty="0">
              <a:solidFill>
                <a:srgbClr val="C1500B"/>
              </a:solidFill>
            </a:endParaRPr>
          </a:p>
          <a:p>
            <a:pPr marL="457200" lvl="1" indent="0">
              <a:buNone/>
            </a:pPr>
            <a:r>
              <a:rPr lang="en-US" dirty="0" smtClean="0"/>
              <a:t>D.  abduction.</a:t>
            </a:r>
          </a:p>
          <a:p>
            <a:pPr marL="800100" lvl="2" indent="0">
              <a:buNone/>
            </a:pPr>
            <a:r>
              <a:rPr lang="en-US" sz="2400" dirty="0"/>
              <a:t>	</a:t>
            </a:r>
            <a:r>
              <a:rPr lang="en-US" sz="2400" b="1" dirty="0" smtClean="0"/>
              <a:t>Rationale:</a:t>
            </a:r>
            <a:r>
              <a:rPr lang="en-US" sz="2400" dirty="0" smtClean="0"/>
              <a:t> </a:t>
            </a:r>
            <a:r>
              <a:rPr lang="en-US" sz="2400" i="1" dirty="0" smtClean="0">
                <a:solidFill>
                  <a:srgbClr val="C1500B"/>
                </a:solidFill>
              </a:rPr>
              <a:t>Abduction</a:t>
            </a:r>
            <a:r>
              <a:rPr lang="en-US" sz="2400" dirty="0" smtClean="0">
                <a:solidFill>
                  <a:srgbClr val="C1500B"/>
                </a:solidFill>
              </a:rPr>
              <a:t> refers to motion away 	from the midline.</a:t>
            </a:r>
            <a:endParaRPr lang="en-US" sz="2400" dirty="0">
              <a:solidFill>
                <a:srgbClr val="C1500B"/>
              </a:solidFill>
            </a:endParaRPr>
          </a:p>
          <a:p>
            <a:endParaRPr lang="en-US" dirty="0"/>
          </a:p>
        </p:txBody>
      </p:sp>
    </p:spTree>
    <p:extLst>
      <p:ext uri="{BB962C8B-B14F-4D97-AF65-F5344CB8AC3E}">
        <p14:creationId xmlns:p14="http://schemas.microsoft.com/office/powerpoint/2010/main" val="15371141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6"/>
            </a:pPr>
            <a:r>
              <a:rPr lang="en-US" dirty="0" smtClean="0"/>
              <a:t>A body part that lies closer to the midline when compared to another is considered to be:</a:t>
            </a:r>
          </a:p>
          <a:p>
            <a:pPr marL="914400" lvl="1" indent="-457200">
              <a:buAutoNum type="alphaUcPeriod"/>
            </a:pPr>
            <a:r>
              <a:rPr lang="en-US" dirty="0"/>
              <a:t>medial.</a:t>
            </a:r>
          </a:p>
          <a:p>
            <a:pPr marL="914400" lvl="1" indent="-457200">
              <a:buAutoNum type="alphaUcPeriod"/>
            </a:pPr>
            <a:r>
              <a:rPr lang="en-US" dirty="0"/>
              <a:t>distal.</a:t>
            </a:r>
          </a:p>
          <a:p>
            <a:pPr marL="914400" lvl="1" indent="-457200">
              <a:buAutoNum type="alphaUcPeriod"/>
            </a:pPr>
            <a:r>
              <a:rPr lang="en-US" dirty="0"/>
              <a:t>lateral.</a:t>
            </a:r>
          </a:p>
          <a:p>
            <a:pPr marL="914400" lvl="1" indent="-457200">
              <a:buAutoNum type="alphaUcPeriod"/>
            </a:pPr>
            <a:r>
              <a:rPr lang="en-US" dirty="0"/>
              <a:t>proximal.</a:t>
            </a:r>
          </a:p>
        </p:txBody>
      </p:sp>
    </p:spTree>
    <p:extLst>
      <p:ext uri="{BB962C8B-B14F-4D97-AF65-F5344CB8AC3E}">
        <p14:creationId xmlns:p14="http://schemas.microsoft.com/office/powerpoint/2010/main" val="42197325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0" indent="0">
              <a:buNone/>
            </a:pPr>
            <a:r>
              <a:rPr lang="en-US" b="1" dirty="0" smtClean="0"/>
              <a:t>Answer: </a:t>
            </a:r>
            <a:r>
              <a:rPr lang="en-US" b="1" dirty="0" smtClean="0">
                <a:solidFill>
                  <a:srgbClr val="C1500B"/>
                </a:solidFill>
              </a:rPr>
              <a:t>A</a:t>
            </a:r>
          </a:p>
          <a:p>
            <a:pPr marL="0" indent="0">
              <a:buNone/>
            </a:pPr>
            <a:r>
              <a:rPr lang="en-US" b="1" dirty="0" smtClean="0"/>
              <a:t>Rationale:</a:t>
            </a:r>
            <a:r>
              <a:rPr lang="en-US" b="1" dirty="0" smtClean="0">
                <a:solidFill>
                  <a:srgbClr val="FF6600"/>
                </a:solidFill>
              </a:rPr>
              <a:t> </a:t>
            </a:r>
            <a:r>
              <a:rPr lang="en-US" dirty="0" smtClean="0"/>
              <a:t>The term </a:t>
            </a:r>
            <a:r>
              <a:rPr lang="en-US" i="1" dirty="0" smtClean="0"/>
              <a:t>medial</a:t>
            </a:r>
            <a:r>
              <a:rPr lang="en-US" dirty="0" smtClean="0"/>
              <a:t> is used to identify a body part that closer to the midline when compare to another. </a:t>
            </a:r>
            <a:r>
              <a:rPr lang="en-US" i="1" dirty="0" smtClean="0"/>
              <a:t>Distal</a:t>
            </a:r>
            <a:r>
              <a:rPr lang="en-US" dirty="0" smtClean="0"/>
              <a:t> is used to refer to a body part that is further away from the trunk in comparison to another. </a:t>
            </a:r>
            <a:r>
              <a:rPr lang="en-US" i="1" dirty="0" smtClean="0"/>
              <a:t>Lateral</a:t>
            </a:r>
            <a:r>
              <a:rPr lang="en-US" dirty="0" smtClean="0"/>
              <a:t> refers to a describe a structure that lies away from midline or towards the side of the body. </a:t>
            </a:r>
            <a:r>
              <a:rPr lang="en-US" i="1" dirty="0" smtClean="0"/>
              <a:t>Proximal</a:t>
            </a:r>
            <a:r>
              <a:rPr lang="en-US" dirty="0" smtClean="0"/>
              <a:t> is used to describe a body part that is closer to the trunk when compared to another. </a:t>
            </a:r>
            <a:endParaRPr lang="en-US" b="1" dirty="0"/>
          </a:p>
        </p:txBody>
      </p:sp>
    </p:spTree>
    <p:extLst>
      <p:ext uri="{BB962C8B-B14F-4D97-AF65-F5344CB8AC3E}">
        <p14:creationId xmlns:p14="http://schemas.microsoft.com/office/powerpoint/2010/main" val="60512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6"/>
            </a:pPr>
            <a:r>
              <a:rPr lang="en-US" dirty="0"/>
              <a:t>A body part that lies closer to the midline when compared to another is considered to be:</a:t>
            </a:r>
          </a:p>
          <a:p>
            <a:pPr marL="914400" lvl="1" indent="-457200">
              <a:buAutoNum type="alphaUcPeriod"/>
            </a:pPr>
            <a:r>
              <a:rPr lang="en-US" dirty="0"/>
              <a:t>medial.</a:t>
            </a:r>
          </a:p>
          <a:p>
            <a:pPr marL="457200" lvl="1" indent="0">
              <a:buNone/>
            </a:pPr>
            <a:r>
              <a:rPr lang="en-US" dirty="0"/>
              <a:t>	</a:t>
            </a:r>
            <a:r>
              <a:rPr lang="en-US" b="1" dirty="0"/>
              <a:t>Rationale:</a:t>
            </a:r>
            <a:r>
              <a:rPr lang="en-US" dirty="0"/>
              <a:t> </a:t>
            </a:r>
            <a:r>
              <a:rPr lang="en-US" dirty="0">
                <a:solidFill>
                  <a:srgbClr val="C1500B"/>
                </a:solidFill>
              </a:rPr>
              <a:t>Correct answer</a:t>
            </a:r>
          </a:p>
          <a:p>
            <a:pPr marL="457200" lvl="1" indent="0">
              <a:buNone/>
            </a:pPr>
            <a:r>
              <a:rPr lang="en-US" dirty="0"/>
              <a:t>B.</a:t>
            </a:r>
            <a:r>
              <a:rPr lang="en-US" dirty="0">
                <a:solidFill>
                  <a:srgbClr val="FF6600"/>
                </a:solidFill>
              </a:rPr>
              <a:t> </a:t>
            </a:r>
            <a:r>
              <a:rPr lang="en-US" dirty="0"/>
              <a:t> distal.</a:t>
            </a:r>
          </a:p>
          <a:p>
            <a:pPr marL="457200" lvl="1" indent="0">
              <a:buNone/>
            </a:pPr>
            <a:r>
              <a:rPr lang="en-US" dirty="0"/>
              <a:t>	</a:t>
            </a:r>
            <a:r>
              <a:rPr lang="en-US" b="1" dirty="0"/>
              <a:t>Rationale:</a:t>
            </a:r>
            <a:r>
              <a:rPr lang="en-US" dirty="0"/>
              <a:t> </a:t>
            </a:r>
            <a:r>
              <a:rPr lang="en-US" i="1" dirty="0">
                <a:solidFill>
                  <a:srgbClr val="C1500B"/>
                </a:solidFill>
              </a:rPr>
              <a:t>Distal</a:t>
            </a:r>
            <a:r>
              <a:rPr lang="en-US" dirty="0">
                <a:solidFill>
                  <a:srgbClr val="C1500B"/>
                </a:solidFill>
              </a:rPr>
              <a:t> is used to describe a body 	part that is further from the trunk than another.</a:t>
            </a:r>
          </a:p>
          <a:p>
            <a:endParaRPr lang="en-US" dirty="0"/>
          </a:p>
        </p:txBody>
      </p:sp>
    </p:spTree>
    <p:extLst>
      <p:ext uri="{BB962C8B-B14F-4D97-AF65-F5344CB8AC3E}">
        <p14:creationId xmlns:p14="http://schemas.microsoft.com/office/powerpoint/2010/main" val="636338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defRPr/>
            </a:pPr>
            <a:r>
              <a:rPr lang="en-US" altLang="en-US" dirty="0"/>
              <a:t>Anatomy of a Medical </a:t>
            </a:r>
            <a:r>
              <a:rPr lang="en-US" altLang="en-US" dirty="0" smtClean="0"/>
              <a:t>Term </a:t>
            </a:r>
            <a:br>
              <a:rPr lang="en-US" altLang="en-US" dirty="0" smtClean="0"/>
            </a:br>
            <a:r>
              <a:rPr lang="en-US" altLang="en-US" sz="2800" b="0" dirty="0" smtClean="0"/>
              <a:t>(3 of 7)</a:t>
            </a:r>
          </a:p>
        </p:txBody>
      </p:sp>
      <p:sp>
        <p:nvSpPr>
          <p:cNvPr id="15363" name="Content Placeholder 2"/>
          <p:cNvSpPr>
            <a:spLocks noGrp="1"/>
          </p:cNvSpPr>
          <p:nvPr>
            <p:ph type="body" idx="1"/>
          </p:nvPr>
        </p:nvSpPr>
        <p:spPr/>
        <p:txBody>
          <a:bodyPr rIns="228600"/>
          <a:lstStyle/>
          <a:p>
            <a:pPr>
              <a:spcBef>
                <a:spcPct val="35000"/>
              </a:spcBef>
            </a:pPr>
            <a:r>
              <a:rPr lang="en-US" altLang="en-US" dirty="0" smtClean="0"/>
              <a:t>How the parts of a term are combined determines its meaning </a:t>
            </a:r>
          </a:p>
          <a:p>
            <a:pPr lvl="1">
              <a:spcBef>
                <a:spcPct val="35000"/>
              </a:spcBef>
            </a:pPr>
            <a:r>
              <a:rPr lang="en-US" altLang="en-US" dirty="0" smtClean="0"/>
              <a:t>Accurate spelling is essential</a:t>
            </a:r>
          </a:p>
          <a:p>
            <a:pPr lvl="1">
              <a:spcBef>
                <a:spcPct val="35000"/>
              </a:spcBef>
            </a:pPr>
            <a:r>
              <a:rPr lang="en-US" altLang="en-US" dirty="0" smtClean="0"/>
              <a:t>Knowing anatomy and the context </a:t>
            </a:r>
            <a:r>
              <a:rPr lang="en-US" altLang="en-US" dirty="0"/>
              <a:t>of how words are </a:t>
            </a:r>
            <a:r>
              <a:rPr lang="en-US" altLang="en-US" dirty="0" smtClean="0"/>
              <a:t>used can help you correctly determine the term</a:t>
            </a:r>
            <a:endParaRPr lang="en-US" altLang="en-US" dirty="0"/>
          </a:p>
          <a:p>
            <a:pPr lvl="1">
              <a:spcBef>
                <a:spcPct val="35000"/>
              </a:spcBef>
            </a:pPr>
            <a:endParaRPr lang="en-US" altLang="en-US" dirty="0" smtClean="0"/>
          </a:p>
          <a:p>
            <a:pPr marL="457200" lvl="1" indent="0">
              <a:spcBef>
                <a:spcPct val="35000"/>
              </a:spcBef>
              <a:buNone/>
            </a:pPr>
            <a:endParaRPr lang="en-US" alt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6"/>
            </a:pPr>
            <a:r>
              <a:rPr lang="en-US" dirty="0"/>
              <a:t>A body part that lies closer to the midline when compared to another is considered to be:</a:t>
            </a:r>
          </a:p>
          <a:p>
            <a:pPr marL="457200" lvl="1" indent="0">
              <a:buNone/>
            </a:pPr>
            <a:r>
              <a:rPr lang="en-US" dirty="0" smtClean="0"/>
              <a:t>C. </a:t>
            </a:r>
            <a:r>
              <a:rPr lang="en-US" dirty="0"/>
              <a:t>	</a:t>
            </a:r>
            <a:r>
              <a:rPr lang="en-US" dirty="0" smtClean="0"/>
              <a:t>lateral</a:t>
            </a:r>
            <a:r>
              <a:rPr lang="en-US" dirty="0"/>
              <a:t>.</a:t>
            </a:r>
          </a:p>
          <a:p>
            <a:pPr marL="457200" lvl="1" indent="0">
              <a:buNone/>
            </a:pPr>
            <a:r>
              <a:rPr lang="en-US" dirty="0"/>
              <a:t>	</a:t>
            </a:r>
            <a:r>
              <a:rPr lang="en-US" b="1" dirty="0"/>
              <a:t>Rationale:</a:t>
            </a:r>
            <a:r>
              <a:rPr lang="en-US" dirty="0"/>
              <a:t> </a:t>
            </a:r>
            <a:r>
              <a:rPr lang="en-US" dirty="0">
                <a:solidFill>
                  <a:srgbClr val="C1500B"/>
                </a:solidFill>
              </a:rPr>
              <a:t>The term </a:t>
            </a:r>
            <a:r>
              <a:rPr lang="en-US" i="1" dirty="0">
                <a:solidFill>
                  <a:srgbClr val="C1500B"/>
                </a:solidFill>
              </a:rPr>
              <a:t>lateral</a:t>
            </a:r>
            <a:r>
              <a:rPr lang="en-US" dirty="0">
                <a:solidFill>
                  <a:srgbClr val="C1500B"/>
                </a:solidFill>
              </a:rPr>
              <a:t> is used to describe 	a body part that lies away from the midline or 	towards the side.</a:t>
            </a:r>
          </a:p>
          <a:p>
            <a:pPr marL="457200" lvl="1" indent="0">
              <a:buNone/>
            </a:pPr>
            <a:r>
              <a:rPr lang="en-US" dirty="0"/>
              <a:t>D.  proximal.</a:t>
            </a:r>
          </a:p>
          <a:p>
            <a:pPr marL="457200" lvl="1" indent="0">
              <a:buNone/>
            </a:pPr>
            <a:r>
              <a:rPr lang="en-US" dirty="0"/>
              <a:t>	</a:t>
            </a:r>
            <a:r>
              <a:rPr lang="en-US" b="1" dirty="0"/>
              <a:t>Rationale:</a:t>
            </a:r>
            <a:r>
              <a:rPr lang="en-US" dirty="0"/>
              <a:t> </a:t>
            </a:r>
            <a:r>
              <a:rPr lang="en-US" i="1" dirty="0">
                <a:solidFill>
                  <a:srgbClr val="C1500B"/>
                </a:solidFill>
              </a:rPr>
              <a:t>Proximal</a:t>
            </a:r>
            <a:r>
              <a:rPr lang="en-US" dirty="0">
                <a:solidFill>
                  <a:srgbClr val="C1500B"/>
                </a:solidFill>
              </a:rPr>
              <a:t> is used to describe a body 	part that is closer to the trunk than another. </a:t>
            </a:r>
          </a:p>
          <a:p>
            <a:endParaRPr lang="en-US" dirty="0"/>
          </a:p>
        </p:txBody>
      </p:sp>
    </p:spTree>
    <p:extLst>
      <p:ext uri="{BB962C8B-B14F-4D97-AF65-F5344CB8AC3E}">
        <p14:creationId xmlns:p14="http://schemas.microsoft.com/office/powerpoint/2010/main" val="36414276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7"/>
            </a:pPr>
            <a:r>
              <a:rPr lang="en-US" dirty="0" smtClean="0"/>
              <a:t>________ is used to identify a body part that is on the “belly side” or anterior surface of the body.</a:t>
            </a:r>
          </a:p>
          <a:p>
            <a:pPr marL="914400" lvl="1" indent="-457200">
              <a:buAutoNum type="alphaUcPeriod"/>
            </a:pPr>
            <a:r>
              <a:rPr lang="en-US" dirty="0" smtClean="0"/>
              <a:t>Deep</a:t>
            </a:r>
          </a:p>
          <a:p>
            <a:pPr marL="914400" lvl="1" indent="-457200">
              <a:buAutoNum type="alphaUcPeriod"/>
            </a:pPr>
            <a:r>
              <a:rPr lang="en-US" dirty="0" smtClean="0"/>
              <a:t>Superficial </a:t>
            </a:r>
          </a:p>
          <a:p>
            <a:pPr marL="914400" lvl="1" indent="-457200">
              <a:buAutoNum type="alphaUcPeriod"/>
            </a:pPr>
            <a:r>
              <a:rPr lang="en-US" dirty="0" smtClean="0"/>
              <a:t>Dorsal</a:t>
            </a:r>
          </a:p>
          <a:p>
            <a:pPr marL="914400" lvl="1" indent="-457200">
              <a:buAutoNum type="alphaUcPeriod"/>
            </a:pPr>
            <a:r>
              <a:rPr lang="en-US" dirty="0" smtClean="0"/>
              <a:t>Ventral </a:t>
            </a:r>
            <a:endParaRPr lang="en-US" dirty="0"/>
          </a:p>
        </p:txBody>
      </p:sp>
    </p:spTree>
    <p:extLst>
      <p:ext uri="{BB962C8B-B14F-4D97-AF65-F5344CB8AC3E}">
        <p14:creationId xmlns:p14="http://schemas.microsoft.com/office/powerpoint/2010/main" val="42943114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0" indent="0">
              <a:buNone/>
            </a:pPr>
            <a:r>
              <a:rPr lang="en-US" b="1" dirty="0" smtClean="0"/>
              <a:t>Answer:</a:t>
            </a:r>
            <a:r>
              <a:rPr lang="en-US" dirty="0" smtClean="0"/>
              <a:t> </a:t>
            </a:r>
            <a:r>
              <a:rPr lang="en-US" b="1" dirty="0" smtClean="0">
                <a:solidFill>
                  <a:srgbClr val="C1500B"/>
                </a:solidFill>
              </a:rPr>
              <a:t>D</a:t>
            </a:r>
          </a:p>
          <a:p>
            <a:pPr marL="0" indent="0">
              <a:buNone/>
            </a:pPr>
            <a:r>
              <a:rPr lang="en-US" b="1" dirty="0" smtClean="0"/>
              <a:t>Rationale:</a:t>
            </a:r>
            <a:r>
              <a:rPr lang="en-US" dirty="0" smtClean="0"/>
              <a:t> </a:t>
            </a:r>
            <a:r>
              <a:rPr lang="en-US" i="1" dirty="0" smtClean="0"/>
              <a:t>Ventral</a:t>
            </a:r>
            <a:r>
              <a:rPr lang="en-US" dirty="0" smtClean="0"/>
              <a:t> is used to identify a body part that is located on the “belly side” or anterior surface of the body. </a:t>
            </a:r>
            <a:r>
              <a:rPr lang="en-US" i="1" dirty="0" smtClean="0"/>
              <a:t>Deep</a:t>
            </a:r>
            <a:r>
              <a:rPr lang="en-US" dirty="0" smtClean="0"/>
              <a:t> is used to describe a structure that is further away from the skins surface. </a:t>
            </a:r>
            <a:r>
              <a:rPr lang="en-US" i="1" dirty="0" smtClean="0"/>
              <a:t>Superficial</a:t>
            </a:r>
            <a:r>
              <a:rPr lang="en-US" dirty="0" smtClean="0"/>
              <a:t> refers to a structure that is close to the skins surface. </a:t>
            </a:r>
            <a:r>
              <a:rPr lang="en-US" i="1" dirty="0" smtClean="0"/>
              <a:t>Dorsal</a:t>
            </a:r>
            <a:r>
              <a:rPr lang="en-US" dirty="0" smtClean="0"/>
              <a:t> describes a structure on the back or posterior side of the body.</a:t>
            </a:r>
          </a:p>
        </p:txBody>
      </p:sp>
    </p:spTree>
    <p:extLst>
      <p:ext uri="{BB962C8B-B14F-4D97-AF65-F5344CB8AC3E}">
        <p14:creationId xmlns:p14="http://schemas.microsoft.com/office/powerpoint/2010/main" val="14695381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7"/>
            </a:pPr>
            <a:r>
              <a:rPr lang="en-US" dirty="0"/>
              <a:t>________ is used to identify a body part that is on the “belly side” or anterior surface of the body.</a:t>
            </a:r>
          </a:p>
          <a:p>
            <a:pPr marL="914400" lvl="1" indent="-457200">
              <a:buAutoNum type="alphaUcPeriod"/>
            </a:pPr>
            <a:r>
              <a:rPr lang="en-US" dirty="0" smtClean="0"/>
              <a:t>Deep</a:t>
            </a:r>
          </a:p>
          <a:p>
            <a:pPr marL="457200" lvl="1" indent="0">
              <a:buNone/>
            </a:pPr>
            <a:r>
              <a:rPr lang="en-US" dirty="0"/>
              <a:t>	</a:t>
            </a:r>
            <a:r>
              <a:rPr lang="en-US" b="1" dirty="0" smtClean="0"/>
              <a:t>Rationale:</a:t>
            </a:r>
            <a:r>
              <a:rPr lang="en-US" dirty="0" smtClean="0"/>
              <a:t> </a:t>
            </a:r>
            <a:r>
              <a:rPr lang="en-US" i="1" dirty="0" smtClean="0">
                <a:solidFill>
                  <a:srgbClr val="C1500B"/>
                </a:solidFill>
              </a:rPr>
              <a:t>Deep</a:t>
            </a:r>
            <a:r>
              <a:rPr lang="en-US" dirty="0" smtClean="0">
                <a:solidFill>
                  <a:srgbClr val="C1500B"/>
                </a:solidFill>
              </a:rPr>
              <a:t> refers to a structure that is 	further away from the skin’s surface.</a:t>
            </a:r>
            <a:endParaRPr lang="en-US" dirty="0">
              <a:solidFill>
                <a:srgbClr val="C1500B"/>
              </a:solidFill>
            </a:endParaRPr>
          </a:p>
          <a:p>
            <a:pPr marL="457200" lvl="1" indent="0">
              <a:buNone/>
            </a:pPr>
            <a:r>
              <a:rPr lang="en-US" dirty="0" smtClean="0"/>
              <a:t>B.	Superficial </a:t>
            </a:r>
          </a:p>
          <a:p>
            <a:pPr marL="800100" lvl="2" indent="0">
              <a:buNone/>
            </a:pPr>
            <a:r>
              <a:rPr lang="en-US" dirty="0"/>
              <a:t>	</a:t>
            </a:r>
            <a:r>
              <a:rPr lang="en-US" sz="2400" b="1" dirty="0" smtClean="0"/>
              <a:t>Rationale:</a:t>
            </a:r>
            <a:r>
              <a:rPr lang="en-US" sz="2400" dirty="0" smtClean="0"/>
              <a:t> </a:t>
            </a:r>
            <a:r>
              <a:rPr lang="en-US" sz="2400" i="1" dirty="0" smtClean="0">
                <a:solidFill>
                  <a:srgbClr val="C1500B"/>
                </a:solidFill>
              </a:rPr>
              <a:t>Superficial</a:t>
            </a:r>
            <a:r>
              <a:rPr lang="en-US" sz="2400" dirty="0" smtClean="0">
                <a:solidFill>
                  <a:srgbClr val="C1500B"/>
                </a:solidFill>
              </a:rPr>
              <a:t> refers to a structure that 	is closer to the skin’s surface. </a:t>
            </a:r>
            <a:endParaRPr lang="en-US" dirty="0">
              <a:solidFill>
                <a:srgbClr val="C1500B"/>
              </a:solidFill>
            </a:endParaRPr>
          </a:p>
          <a:p>
            <a:endParaRPr lang="en-US" dirty="0">
              <a:solidFill>
                <a:srgbClr val="C1500B"/>
              </a:solidFill>
            </a:endParaRPr>
          </a:p>
        </p:txBody>
      </p:sp>
    </p:spTree>
    <p:extLst>
      <p:ext uri="{BB962C8B-B14F-4D97-AF65-F5344CB8AC3E}">
        <p14:creationId xmlns:p14="http://schemas.microsoft.com/office/powerpoint/2010/main" val="24984119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7"/>
            </a:pPr>
            <a:r>
              <a:rPr lang="en-US" dirty="0"/>
              <a:t>________ is used to identify a body part that is on the “belly side” or anterior surface of the body.</a:t>
            </a:r>
          </a:p>
          <a:p>
            <a:pPr marL="457200" lvl="1" indent="0">
              <a:buNone/>
            </a:pPr>
            <a:r>
              <a:rPr lang="en-US" dirty="0" smtClean="0"/>
              <a:t>C.	Dorsal</a:t>
            </a:r>
          </a:p>
          <a:p>
            <a:pPr marL="457200" lvl="1" indent="0">
              <a:buNone/>
            </a:pPr>
            <a:r>
              <a:rPr lang="en-US" dirty="0"/>
              <a:t>	</a:t>
            </a:r>
            <a:r>
              <a:rPr lang="en-US" b="1" dirty="0" smtClean="0"/>
              <a:t>Rationale:</a:t>
            </a:r>
            <a:r>
              <a:rPr lang="en-US" dirty="0" smtClean="0"/>
              <a:t> </a:t>
            </a:r>
            <a:r>
              <a:rPr lang="en-US" i="1" dirty="0" smtClean="0">
                <a:solidFill>
                  <a:srgbClr val="C1500B"/>
                </a:solidFill>
              </a:rPr>
              <a:t>Dorsal</a:t>
            </a:r>
            <a:r>
              <a:rPr lang="en-US" dirty="0" smtClean="0">
                <a:solidFill>
                  <a:srgbClr val="C1500B"/>
                </a:solidFill>
              </a:rPr>
              <a:t> refers to the back or posterior 	side of the body.</a:t>
            </a:r>
            <a:endParaRPr lang="en-US" dirty="0">
              <a:solidFill>
                <a:srgbClr val="C1500B"/>
              </a:solidFill>
            </a:endParaRPr>
          </a:p>
          <a:p>
            <a:pPr marL="457200" lvl="1" indent="0">
              <a:buNone/>
            </a:pPr>
            <a:r>
              <a:rPr lang="en-US" dirty="0" smtClean="0"/>
              <a:t>D.	Ventral </a:t>
            </a:r>
          </a:p>
          <a:p>
            <a:pPr marL="457200" lvl="1" indent="0">
              <a:buNone/>
            </a:pPr>
            <a:r>
              <a:rPr lang="en-US" dirty="0"/>
              <a:t>	</a:t>
            </a:r>
            <a:r>
              <a:rPr lang="en-US" b="1" dirty="0" smtClean="0"/>
              <a:t>Rationale:</a:t>
            </a:r>
            <a:r>
              <a:rPr lang="en-US" dirty="0" smtClean="0"/>
              <a:t> </a:t>
            </a:r>
            <a:r>
              <a:rPr lang="en-US" dirty="0" smtClean="0">
                <a:solidFill>
                  <a:srgbClr val="C1500B"/>
                </a:solidFill>
              </a:rPr>
              <a:t>Correct answer</a:t>
            </a:r>
            <a:endParaRPr lang="en-US" dirty="0">
              <a:solidFill>
                <a:srgbClr val="C1500B"/>
              </a:solidFill>
            </a:endParaRPr>
          </a:p>
          <a:p>
            <a:endParaRPr lang="en-US" dirty="0"/>
          </a:p>
        </p:txBody>
      </p:sp>
    </p:spTree>
    <p:extLst>
      <p:ext uri="{BB962C8B-B14F-4D97-AF65-F5344CB8AC3E}">
        <p14:creationId xmlns:p14="http://schemas.microsoft.com/office/powerpoint/2010/main" val="34953764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8"/>
            </a:pPr>
            <a:r>
              <a:rPr lang="en-US" dirty="0" smtClean="0"/>
              <a:t>You place a patient in the semi-Fowler</a:t>
            </a:r>
            <a:r>
              <a:rPr lang="en-US" strike="sngStrike" dirty="0" smtClean="0"/>
              <a:t>’s</a:t>
            </a:r>
            <a:r>
              <a:rPr lang="en-US" dirty="0" smtClean="0"/>
              <a:t> position for transport. This means the patient is:</a:t>
            </a:r>
          </a:p>
          <a:p>
            <a:pPr marL="914400" lvl="1" indent="-457200">
              <a:buAutoNum type="alphaUcPeriod"/>
            </a:pPr>
            <a:r>
              <a:rPr lang="en-US" dirty="0"/>
              <a:t>lying on his or her back.</a:t>
            </a:r>
          </a:p>
          <a:p>
            <a:pPr marL="914400" lvl="1" indent="-457200">
              <a:buAutoNum type="alphaUcPeriod"/>
            </a:pPr>
            <a:r>
              <a:rPr lang="en-US" dirty="0"/>
              <a:t>lying on his or her stomach.</a:t>
            </a:r>
          </a:p>
          <a:p>
            <a:pPr marL="914400" lvl="1" indent="-457200">
              <a:buAutoNum type="alphaUcPeriod"/>
            </a:pPr>
            <a:r>
              <a:rPr lang="en-US" dirty="0"/>
              <a:t>sitting at a 45-degree angle.</a:t>
            </a:r>
          </a:p>
          <a:p>
            <a:pPr marL="914400" lvl="1" indent="-457200">
              <a:buAutoNum type="alphaUcPeriod"/>
            </a:pPr>
            <a:r>
              <a:rPr lang="en-US" dirty="0"/>
              <a:t>sitting at a 90-degree angle.</a:t>
            </a:r>
          </a:p>
          <a:p>
            <a:pPr marL="914400" lvl="1" indent="-457200">
              <a:buAutoNum type="alphaUcPeriod"/>
            </a:pPr>
            <a:endParaRPr lang="en-US" dirty="0"/>
          </a:p>
        </p:txBody>
      </p:sp>
    </p:spTree>
    <p:extLst>
      <p:ext uri="{BB962C8B-B14F-4D97-AF65-F5344CB8AC3E}">
        <p14:creationId xmlns:p14="http://schemas.microsoft.com/office/powerpoint/2010/main" val="12001153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0" indent="0">
              <a:buNone/>
            </a:pPr>
            <a:r>
              <a:rPr lang="en-US" b="1" dirty="0" smtClean="0"/>
              <a:t>Answer:</a:t>
            </a:r>
            <a:r>
              <a:rPr lang="en-US" dirty="0" smtClean="0"/>
              <a:t> </a:t>
            </a:r>
            <a:r>
              <a:rPr lang="en-US" b="1" dirty="0" smtClean="0">
                <a:solidFill>
                  <a:srgbClr val="C1500B"/>
                </a:solidFill>
              </a:rPr>
              <a:t>C</a:t>
            </a:r>
          </a:p>
          <a:p>
            <a:pPr marL="0" indent="0">
              <a:buNone/>
            </a:pPr>
            <a:r>
              <a:rPr lang="en-US" b="1" dirty="0" smtClean="0"/>
              <a:t>Rationale: </a:t>
            </a:r>
            <a:r>
              <a:rPr lang="en-US" dirty="0" smtClean="0"/>
              <a:t>A patient that is sitting at a 45-degree angle is said to be in a semi-Fowler</a:t>
            </a:r>
            <a:r>
              <a:rPr lang="en-US" strike="sngStrike" dirty="0" smtClean="0"/>
              <a:t>’s</a:t>
            </a:r>
            <a:r>
              <a:rPr lang="en-US" dirty="0" smtClean="0"/>
              <a:t> position. A patient is said to be supine when positioned on his or her back. When a patient is lying on his or her stomach, they are said to be in a prone position. If you have a patient sitting at a 90-degree angle, you have placed them in a high-Fowler’s position. </a:t>
            </a:r>
          </a:p>
          <a:p>
            <a:pPr marL="0" indent="0">
              <a:buNone/>
            </a:pPr>
            <a:endParaRPr lang="en-US" b="1" dirty="0">
              <a:solidFill>
                <a:srgbClr val="FF6600"/>
              </a:solidFill>
            </a:endParaRPr>
          </a:p>
        </p:txBody>
      </p:sp>
    </p:spTree>
    <p:extLst>
      <p:ext uri="{BB962C8B-B14F-4D97-AF65-F5344CB8AC3E}">
        <p14:creationId xmlns:p14="http://schemas.microsoft.com/office/powerpoint/2010/main" val="33527661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8"/>
            </a:pPr>
            <a:r>
              <a:rPr lang="en-US" dirty="0"/>
              <a:t>You place a patient in the semi-Fowler’s position for transport. This means the patient is:</a:t>
            </a:r>
          </a:p>
          <a:p>
            <a:pPr marL="914400" lvl="1" indent="-457200">
              <a:buAutoNum type="alphaUcPeriod"/>
            </a:pPr>
            <a:r>
              <a:rPr lang="en-US" dirty="0"/>
              <a:t>l</a:t>
            </a:r>
            <a:r>
              <a:rPr lang="en-US" dirty="0" smtClean="0"/>
              <a:t>ying </a:t>
            </a:r>
            <a:r>
              <a:rPr lang="en-US" dirty="0"/>
              <a:t>on his or her </a:t>
            </a:r>
            <a:r>
              <a:rPr lang="en-US" dirty="0" smtClean="0"/>
              <a:t>back.</a:t>
            </a:r>
          </a:p>
          <a:p>
            <a:pPr marL="457200" lvl="1" indent="0">
              <a:buNone/>
            </a:pPr>
            <a:r>
              <a:rPr lang="en-US" dirty="0"/>
              <a:t>	</a:t>
            </a:r>
            <a:r>
              <a:rPr lang="en-US" b="1" dirty="0" smtClean="0"/>
              <a:t>Rationale: </a:t>
            </a:r>
            <a:r>
              <a:rPr lang="en-US" i="1" dirty="0" smtClean="0">
                <a:solidFill>
                  <a:srgbClr val="C1500B"/>
                </a:solidFill>
              </a:rPr>
              <a:t>Supine</a:t>
            </a:r>
            <a:r>
              <a:rPr lang="en-US" dirty="0" smtClean="0">
                <a:solidFill>
                  <a:srgbClr val="C1500B"/>
                </a:solidFill>
              </a:rPr>
              <a:t> is used to describe the 	position when a patient is lying on his or her 	back.</a:t>
            </a:r>
            <a:endParaRPr lang="en-US" dirty="0">
              <a:solidFill>
                <a:srgbClr val="C1500B"/>
              </a:solidFill>
            </a:endParaRPr>
          </a:p>
          <a:p>
            <a:pPr marL="457200" lvl="1" indent="0">
              <a:buNone/>
            </a:pPr>
            <a:r>
              <a:rPr lang="en-US" dirty="0" smtClean="0"/>
              <a:t>B.  lying </a:t>
            </a:r>
            <a:r>
              <a:rPr lang="en-US" dirty="0"/>
              <a:t>on his or her </a:t>
            </a:r>
            <a:r>
              <a:rPr lang="en-US" dirty="0" smtClean="0"/>
              <a:t>stomach.</a:t>
            </a:r>
          </a:p>
          <a:p>
            <a:pPr marL="457200" lvl="1" indent="0">
              <a:buNone/>
            </a:pPr>
            <a:r>
              <a:rPr lang="en-US" dirty="0"/>
              <a:t>	</a:t>
            </a:r>
            <a:r>
              <a:rPr lang="en-US" b="1" dirty="0" smtClean="0"/>
              <a:t>Rationale:</a:t>
            </a:r>
            <a:r>
              <a:rPr lang="en-US" dirty="0" smtClean="0"/>
              <a:t> </a:t>
            </a:r>
            <a:r>
              <a:rPr lang="en-US" i="1" dirty="0" smtClean="0">
                <a:solidFill>
                  <a:srgbClr val="C1500B"/>
                </a:solidFill>
              </a:rPr>
              <a:t>Prone</a:t>
            </a:r>
            <a:r>
              <a:rPr lang="en-US" dirty="0" smtClean="0">
                <a:solidFill>
                  <a:srgbClr val="C1500B"/>
                </a:solidFill>
              </a:rPr>
              <a:t> is used to describe the 	position when a patient is lying on his or her 	stomach.</a:t>
            </a:r>
            <a:endParaRPr lang="en-US" dirty="0">
              <a:solidFill>
                <a:srgbClr val="C1500B"/>
              </a:solidFill>
            </a:endParaRPr>
          </a:p>
        </p:txBody>
      </p:sp>
    </p:spTree>
    <p:extLst>
      <p:ext uri="{BB962C8B-B14F-4D97-AF65-F5344CB8AC3E}">
        <p14:creationId xmlns:p14="http://schemas.microsoft.com/office/powerpoint/2010/main" val="37571941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8"/>
            </a:pPr>
            <a:r>
              <a:rPr lang="en-US" dirty="0"/>
              <a:t>You place a patient in the semi-</a:t>
            </a:r>
            <a:r>
              <a:rPr lang="en-US" dirty="0" smtClean="0"/>
              <a:t>Fowler</a:t>
            </a:r>
            <a:r>
              <a:rPr lang="en-US" strike="sngStrike" dirty="0" smtClean="0"/>
              <a:t>’s</a:t>
            </a:r>
            <a:r>
              <a:rPr lang="en-US" dirty="0" smtClean="0"/>
              <a:t> </a:t>
            </a:r>
            <a:r>
              <a:rPr lang="en-US" dirty="0"/>
              <a:t>position for transport. This means the patient is:</a:t>
            </a:r>
          </a:p>
          <a:p>
            <a:pPr marL="457200" lvl="1" indent="0">
              <a:buNone/>
            </a:pPr>
            <a:r>
              <a:rPr lang="en-US" dirty="0" smtClean="0"/>
              <a:t>C.  sitting </a:t>
            </a:r>
            <a:r>
              <a:rPr lang="en-US" dirty="0"/>
              <a:t>at a 45-degree </a:t>
            </a:r>
            <a:r>
              <a:rPr lang="en-US" dirty="0" smtClean="0"/>
              <a:t>angle.</a:t>
            </a:r>
          </a:p>
          <a:p>
            <a:pPr marL="457200" lvl="1" indent="0">
              <a:buNone/>
            </a:pPr>
            <a:r>
              <a:rPr lang="en-US" dirty="0"/>
              <a:t>	</a:t>
            </a:r>
            <a:r>
              <a:rPr lang="en-US" b="1" dirty="0" smtClean="0"/>
              <a:t>Rationale:</a:t>
            </a:r>
            <a:r>
              <a:rPr lang="en-US" dirty="0" smtClean="0"/>
              <a:t> </a:t>
            </a:r>
            <a:r>
              <a:rPr lang="en-US" dirty="0" smtClean="0">
                <a:solidFill>
                  <a:srgbClr val="C1500B"/>
                </a:solidFill>
              </a:rPr>
              <a:t>Correct answer</a:t>
            </a:r>
            <a:endParaRPr lang="en-US" dirty="0">
              <a:solidFill>
                <a:srgbClr val="C1500B"/>
              </a:solidFill>
            </a:endParaRPr>
          </a:p>
          <a:p>
            <a:pPr marL="457200" lvl="1" indent="0">
              <a:buNone/>
            </a:pPr>
            <a:r>
              <a:rPr lang="en-US" dirty="0" smtClean="0"/>
              <a:t>D.  </a:t>
            </a:r>
            <a:r>
              <a:rPr lang="en-US" dirty="0"/>
              <a:t>s</a:t>
            </a:r>
            <a:r>
              <a:rPr lang="en-US" dirty="0" smtClean="0"/>
              <a:t>itting </a:t>
            </a:r>
            <a:r>
              <a:rPr lang="en-US" dirty="0"/>
              <a:t>at a 90-degree </a:t>
            </a:r>
            <a:r>
              <a:rPr lang="en-US" dirty="0" smtClean="0"/>
              <a:t>angle.</a:t>
            </a:r>
          </a:p>
          <a:p>
            <a:pPr marL="457200" lvl="1" indent="0">
              <a:buNone/>
            </a:pPr>
            <a:r>
              <a:rPr lang="en-US" dirty="0"/>
              <a:t>	</a:t>
            </a:r>
            <a:r>
              <a:rPr lang="en-US" b="1" dirty="0" smtClean="0"/>
              <a:t>Rationale:</a:t>
            </a:r>
            <a:r>
              <a:rPr lang="en-US" dirty="0" smtClean="0"/>
              <a:t> </a:t>
            </a:r>
            <a:r>
              <a:rPr lang="en-US" dirty="0" smtClean="0">
                <a:solidFill>
                  <a:srgbClr val="C1500B"/>
                </a:solidFill>
              </a:rPr>
              <a:t>High-Fowler is used to describe the 	position when a patient is sitting at a 90-degree 	angle.</a:t>
            </a:r>
            <a:endParaRPr lang="en-US" dirty="0">
              <a:solidFill>
                <a:srgbClr val="C1500B"/>
              </a:solidFill>
            </a:endParaRPr>
          </a:p>
          <a:p>
            <a:endParaRPr lang="en-US" dirty="0"/>
          </a:p>
        </p:txBody>
      </p:sp>
    </p:spTree>
    <p:extLst>
      <p:ext uri="{BB962C8B-B14F-4D97-AF65-F5344CB8AC3E}">
        <p14:creationId xmlns:p14="http://schemas.microsoft.com/office/powerpoint/2010/main" val="7343969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9"/>
            </a:pPr>
            <a:r>
              <a:rPr lang="en-US" dirty="0" smtClean="0"/>
              <a:t>A laceration located on the plantar surface is on the:</a:t>
            </a:r>
          </a:p>
          <a:p>
            <a:pPr marL="914400" lvl="1" indent="-457200">
              <a:buAutoNum type="alphaUcPeriod"/>
            </a:pPr>
            <a:r>
              <a:rPr lang="en-US" dirty="0"/>
              <a:t>sole of the foot.</a:t>
            </a:r>
          </a:p>
          <a:p>
            <a:pPr marL="914400" lvl="1" indent="-457200">
              <a:buAutoNum type="alphaUcPeriod"/>
            </a:pPr>
            <a:r>
              <a:rPr lang="en-US" dirty="0"/>
              <a:t>palm of the hand.</a:t>
            </a:r>
          </a:p>
          <a:p>
            <a:pPr marL="914400" lvl="1" indent="-457200">
              <a:buAutoNum type="alphaUcPeriod"/>
            </a:pPr>
            <a:r>
              <a:rPr lang="en-US" dirty="0"/>
              <a:t>back of the body.</a:t>
            </a:r>
          </a:p>
          <a:p>
            <a:pPr marL="914400" lvl="1" indent="-457200">
              <a:buAutoNum type="alphaUcPeriod"/>
            </a:pPr>
            <a:r>
              <a:rPr lang="en-US" dirty="0"/>
              <a:t>front of the body.</a:t>
            </a:r>
          </a:p>
        </p:txBody>
      </p:sp>
    </p:spTree>
    <p:extLst>
      <p:ext uri="{BB962C8B-B14F-4D97-AF65-F5344CB8AC3E}">
        <p14:creationId xmlns:p14="http://schemas.microsoft.com/office/powerpoint/2010/main" val="153449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nSpc>
                <a:spcPct val="85000"/>
              </a:lnSpc>
              <a:defRPr/>
            </a:pPr>
            <a:r>
              <a:rPr lang="en-US" altLang="en-US" dirty="0"/>
              <a:t>Anatomy of a Medical </a:t>
            </a:r>
            <a:r>
              <a:rPr lang="en-US" altLang="en-US" dirty="0" smtClean="0"/>
              <a:t>Term </a:t>
            </a:r>
            <a:br>
              <a:rPr lang="en-US" altLang="en-US" dirty="0" smtClean="0"/>
            </a:br>
            <a:r>
              <a:rPr lang="en-US" altLang="en-US" sz="2800" b="0" dirty="0" smtClean="0"/>
              <a:t>(4 of 7)</a:t>
            </a:r>
          </a:p>
        </p:txBody>
      </p:sp>
      <p:sp>
        <p:nvSpPr>
          <p:cNvPr id="16387" name="Content Placeholder 2"/>
          <p:cNvSpPr>
            <a:spLocks noGrp="1"/>
          </p:cNvSpPr>
          <p:nvPr>
            <p:ph type="body" idx="1"/>
          </p:nvPr>
        </p:nvSpPr>
        <p:spPr/>
        <p:txBody>
          <a:bodyPr rIns="228600"/>
          <a:lstStyle/>
          <a:p>
            <a:pPr>
              <a:spcBef>
                <a:spcPct val="35000"/>
              </a:spcBef>
            </a:pPr>
            <a:r>
              <a:rPr lang="en-US" altLang="en-US" dirty="0" smtClean="0"/>
              <a:t>Word roots</a:t>
            </a:r>
          </a:p>
          <a:p>
            <a:pPr lvl="1">
              <a:spcBef>
                <a:spcPct val="35000"/>
              </a:spcBef>
            </a:pPr>
            <a:r>
              <a:rPr lang="en-US" altLang="en-US" dirty="0" smtClean="0"/>
              <a:t>Main part or stem of a word </a:t>
            </a:r>
          </a:p>
          <a:p>
            <a:pPr lvl="2">
              <a:spcBef>
                <a:spcPct val="35000"/>
              </a:spcBef>
            </a:pPr>
            <a:r>
              <a:rPr lang="en-US" altLang="en-US" dirty="0" smtClean="0"/>
              <a:t>Conveys the essential meaning</a:t>
            </a:r>
          </a:p>
          <a:p>
            <a:pPr lvl="2">
              <a:spcBef>
                <a:spcPct val="35000"/>
              </a:spcBef>
            </a:pPr>
            <a:r>
              <a:rPr lang="en-US" altLang="en-US" dirty="0" smtClean="0"/>
              <a:t>Frequently indicates a body part</a:t>
            </a:r>
          </a:p>
          <a:p>
            <a:pPr lvl="1">
              <a:spcBef>
                <a:spcPct val="35000"/>
              </a:spcBef>
            </a:pPr>
            <a:r>
              <a:rPr lang="en-US" altLang="en-US" dirty="0"/>
              <a:t>Add or change a prefix or suffix to change the meaning of the term</a:t>
            </a:r>
          </a:p>
          <a:p>
            <a:pPr marL="914400" lvl="2" indent="0">
              <a:spcBef>
                <a:spcPct val="35000"/>
              </a:spcBef>
              <a:buNone/>
            </a:pPr>
            <a:endParaRPr lang="en-US" altLang="en-US" dirty="0" smtClean="0"/>
          </a:p>
        </p:txBody>
      </p:sp>
    </p:spTree>
    <p:extLst>
      <p:ext uri="{BB962C8B-B14F-4D97-AF65-F5344CB8AC3E}">
        <p14:creationId xmlns:p14="http://schemas.microsoft.com/office/powerpoint/2010/main" val="30886911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0" indent="0">
              <a:buNone/>
            </a:pPr>
            <a:r>
              <a:rPr lang="en-US" b="1" dirty="0" smtClean="0"/>
              <a:t>Answer: </a:t>
            </a:r>
            <a:r>
              <a:rPr lang="en-US" b="1" dirty="0" smtClean="0">
                <a:solidFill>
                  <a:srgbClr val="C1500B"/>
                </a:solidFill>
              </a:rPr>
              <a:t>A</a:t>
            </a:r>
            <a:r>
              <a:rPr lang="en-US" b="1" dirty="0" smtClean="0"/>
              <a:t> </a:t>
            </a:r>
          </a:p>
          <a:p>
            <a:pPr marL="0" indent="0">
              <a:buNone/>
            </a:pPr>
            <a:r>
              <a:rPr lang="en-US" b="1" dirty="0" smtClean="0"/>
              <a:t>Rationale: </a:t>
            </a:r>
            <a:r>
              <a:rPr lang="en-US" i="1" dirty="0" smtClean="0"/>
              <a:t>Plantar</a:t>
            </a:r>
            <a:r>
              <a:rPr lang="en-US" dirty="0" smtClean="0"/>
              <a:t> refers to the soles of the feet while </a:t>
            </a:r>
            <a:r>
              <a:rPr lang="en-US" i="1" dirty="0" smtClean="0"/>
              <a:t>palmar</a:t>
            </a:r>
            <a:r>
              <a:rPr lang="en-US" dirty="0" smtClean="0"/>
              <a:t> refers to the palms of the hands. </a:t>
            </a:r>
            <a:r>
              <a:rPr lang="en-US" i="1" dirty="0" smtClean="0"/>
              <a:t>Dorsal</a:t>
            </a:r>
            <a:r>
              <a:rPr lang="en-US" dirty="0" smtClean="0"/>
              <a:t> or </a:t>
            </a:r>
            <a:r>
              <a:rPr lang="en-US" i="1" dirty="0" smtClean="0"/>
              <a:t>posterior</a:t>
            </a:r>
            <a:r>
              <a:rPr lang="en-US" dirty="0" smtClean="0"/>
              <a:t> is used when referring to the back of the body. </a:t>
            </a:r>
            <a:r>
              <a:rPr lang="en-US" i="1" dirty="0" smtClean="0"/>
              <a:t>Ventral</a:t>
            </a:r>
            <a:r>
              <a:rPr lang="en-US" dirty="0" smtClean="0"/>
              <a:t> or </a:t>
            </a:r>
            <a:r>
              <a:rPr lang="en-US" i="1" dirty="0" smtClean="0"/>
              <a:t>anterior</a:t>
            </a:r>
            <a:r>
              <a:rPr lang="en-US" dirty="0" smtClean="0"/>
              <a:t> is used to when referring to the front of the body. </a:t>
            </a:r>
            <a:endParaRPr lang="en-US" b="1" dirty="0"/>
          </a:p>
        </p:txBody>
      </p:sp>
    </p:spTree>
    <p:extLst>
      <p:ext uri="{BB962C8B-B14F-4D97-AF65-F5344CB8AC3E}">
        <p14:creationId xmlns:p14="http://schemas.microsoft.com/office/powerpoint/2010/main" val="1506252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9"/>
            </a:pPr>
            <a:r>
              <a:rPr lang="en-US" dirty="0"/>
              <a:t>A laceration located on the plantar surface is on the:</a:t>
            </a:r>
          </a:p>
          <a:p>
            <a:pPr marL="914400" lvl="1" indent="-457200">
              <a:buAutoNum type="alphaUcPeriod"/>
            </a:pPr>
            <a:r>
              <a:rPr lang="en-US" dirty="0"/>
              <a:t>sole of the foot.</a:t>
            </a:r>
          </a:p>
          <a:p>
            <a:pPr marL="457200" lvl="1" indent="0">
              <a:buNone/>
            </a:pPr>
            <a:r>
              <a:rPr lang="en-US" dirty="0"/>
              <a:t>	</a:t>
            </a:r>
            <a:r>
              <a:rPr lang="en-US" b="1" dirty="0"/>
              <a:t>Rationale:</a:t>
            </a:r>
            <a:r>
              <a:rPr lang="en-US" dirty="0"/>
              <a:t> </a:t>
            </a:r>
            <a:r>
              <a:rPr lang="en-US" dirty="0">
                <a:solidFill>
                  <a:srgbClr val="C1500B"/>
                </a:solidFill>
              </a:rPr>
              <a:t>Correct answer</a:t>
            </a:r>
          </a:p>
          <a:p>
            <a:pPr marL="457200" lvl="1" indent="0">
              <a:buNone/>
            </a:pPr>
            <a:r>
              <a:rPr lang="en-US" dirty="0"/>
              <a:t>B.  palm of the hand.</a:t>
            </a:r>
          </a:p>
          <a:p>
            <a:pPr marL="457200" lvl="1" indent="0">
              <a:buNone/>
            </a:pPr>
            <a:r>
              <a:rPr lang="en-US" dirty="0"/>
              <a:t>	</a:t>
            </a:r>
            <a:r>
              <a:rPr lang="en-US" b="1" dirty="0"/>
              <a:t>Rationale:</a:t>
            </a:r>
            <a:r>
              <a:rPr lang="en-US" dirty="0"/>
              <a:t> </a:t>
            </a:r>
            <a:r>
              <a:rPr lang="en-US" i="1" dirty="0">
                <a:solidFill>
                  <a:srgbClr val="C1500B"/>
                </a:solidFill>
              </a:rPr>
              <a:t>Palmar</a:t>
            </a:r>
            <a:r>
              <a:rPr lang="en-US" dirty="0">
                <a:solidFill>
                  <a:srgbClr val="C1500B"/>
                </a:solidFill>
              </a:rPr>
              <a:t> is used to describe the palm 	of the hand.</a:t>
            </a:r>
          </a:p>
          <a:p>
            <a:endParaRPr lang="en-US" dirty="0"/>
          </a:p>
        </p:txBody>
      </p:sp>
    </p:spTree>
    <p:extLst>
      <p:ext uri="{BB962C8B-B14F-4D97-AF65-F5344CB8AC3E}">
        <p14:creationId xmlns:p14="http://schemas.microsoft.com/office/powerpoint/2010/main" val="38897716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9"/>
            </a:pPr>
            <a:r>
              <a:rPr lang="en-US" dirty="0"/>
              <a:t>A laceration located on the plantar surface is on the:</a:t>
            </a:r>
          </a:p>
          <a:p>
            <a:pPr marL="457200" lvl="1" indent="0">
              <a:buNone/>
            </a:pPr>
            <a:r>
              <a:rPr lang="en-US" dirty="0" smtClean="0"/>
              <a:t>C. </a:t>
            </a:r>
            <a:r>
              <a:rPr lang="en-US" dirty="0"/>
              <a:t>back of the body.</a:t>
            </a:r>
          </a:p>
          <a:p>
            <a:pPr marL="457200" lvl="1" indent="0">
              <a:buNone/>
            </a:pPr>
            <a:r>
              <a:rPr lang="en-US" dirty="0"/>
              <a:t>	</a:t>
            </a:r>
            <a:r>
              <a:rPr lang="en-US" b="1" dirty="0"/>
              <a:t>Rationale:</a:t>
            </a:r>
            <a:r>
              <a:rPr lang="en-US" dirty="0"/>
              <a:t> </a:t>
            </a:r>
            <a:r>
              <a:rPr lang="en-US" i="1" dirty="0">
                <a:solidFill>
                  <a:srgbClr val="C1500B"/>
                </a:solidFill>
              </a:rPr>
              <a:t>Dorsal</a:t>
            </a:r>
            <a:r>
              <a:rPr lang="en-US" dirty="0">
                <a:solidFill>
                  <a:srgbClr val="C1500B"/>
                </a:solidFill>
              </a:rPr>
              <a:t> or </a:t>
            </a:r>
            <a:r>
              <a:rPr lang="en-US" i="1" dirty="0">
                <a:solidFill>
                  <a:srgbClr val="C1500B"/>
                </a:solidFill>
              </a:rPr>
              <a:t>posterior</a:t>
            </a:r>
            <a:r>
              <a:rPr lang="en-US" dirty="0">
                <a:solidFill>
                  <a:srgbClr val="C1500B"/>
                </a:solidFill>
              </a:rPr>
              <a:t> is used when 	describing the back of the body.</a:t>
            </a:r>
          </a:p>
          <a:p>
            <a:pPr marL="457200" lvl="1" indent="0">
              <a:buNone/>
            </a:pPr>
            <a:r>
              <a:rPr lang="en-US" dirty="0"/>
              <a:t>D.  front of the body.</a:t>
            </a:r>
          </a:p>
          <a:p>
            <a:pPr marL="457200" lvl="1" indent="0">
              <a:buNone/>
            </a:pPr>
            <a:r>
              <a:rPr lang="en-US" dirty="0"/>
              <a:t>	</a:t>
            </a:r>
            <a:r>
              <a:rPr lang="en-US" b="1" dirty="0"/>
              <a:t>Rationale:</a:t>
            </a:r>
            <a:r>
              <a:rPr lang="en-US" dirty="0"/>
              <a:t> </a:t>
            </a:r>
            <a:r>
              <a:rPr lang="en-US" i="1" dirty="0">
                <a:solidFill>
                  <a:srgbClr val="C1500B"/>
                </a:solidFill>
              </a:rPr>
              <a:t>Ventral</a:t>
            </a:r>
            <a:r>
              <a:rPr lang="en-US" dirty="0">
                <a:solidFill>
                  <a:srgbClr val="C1500B"/>
                </a:solidFill>
              </a:rPr>
              <a:t> or </a:t>
            </a:r>
            <a:r>
              <a:rPr lang="en-US" i="1" dirty="0">
                <a:solidFill>
                  <a:srgbClr val="C1500B"/>
                </a:solidFill>
              </a:rPr>
              <a:t>anterior</a:t>
            </a:r>
            <a:r>
              <a:rPr lang="en-US" dirty="0">
                <a:solidFill>
                  <a:srgbClr val="C1500B"/>
                </a:solidFill>
              </a:rPr>
              <a:t> is used when 	describing the front of the body.</a:t>
            </a:r>
          </a:p>
          <a:p>
            <a:endParaRPr lang="en-US" dirty="0">
              <a:solidFill>
                <a:srgbClr val="C1500B"/>
              </a:solidFill>
            </a:endParaRPr>
          </a:p>
        </p:txBody>
      </p:sp>
    </p:spTree>
    <p:extLst>
      <p:ext uri="{BB962C8B-B14F-4D97-AF65-F5344CB8AC3E}">
        <p14:creationId xmlns:p14="http://schemas.microsoft.com/office/powerpoint/2010/main" val="4971327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10"/>
            </a:pPr>
            <a:r>
              <a:rPr lang="en-US" dirty="0" smtClean="0"/>
              <a:t> When using abbreviations, acronyms, or        symbols, an EMT should:</a:t>
            </a:r>
          </a:p>
          <a:p>
            <a:pPr marL="914400" lvl="1" indent="-457200">
              <a:buAutoNum type="alphaUcPeriod"/>
            </a:pPr>
            <a:r>
              <a:rPr lang="en-US" dirty="0"/>
              <a:t>be familiar with those used in your agency.</a:t>
            </a:r>
          </a:p>
          <a:p>
            <a:pPr marL="914400" lvl="1" indent="-457200">
              <a:buAutoNum type="alphaUcPeriod"/>
            </a:pPr>
            <a:r>
              <a:rPr lang="en-US" dirty="0"/>
              <a:t>use only those that are medically accepted.</a:t>
            </a:r>
          </a:p>
          <a:p>
            <a:pPr marL="914400" lvl="1" indent="-457200">
              <a:buAutoNum type="alphaUcPeriod"/>
            </a:pPr>
            <a:r>
              <a:rPr lang="en-US" dirty="0"/>
              <a:t>use them to shorten documentation.</a:t>
            </a:r>
          </a:p>
          <a:p>
            <a:pPr marL="914400" lvl="1" indent="-457200">
              <a:buAutoNum type="alphaUcPeriod"/>
            </a:pPr>
            <a:r>
              <a:rPr lang="en-US" dirty="0"/>
              <a:t>All of the above.</a:t>
            </a:r>
          </a:p>
          <a:p>
            <a:pPr marL="914400" lvl="1" indent="-457200">
              <a:buAutoNum type="alphaUcPeriod"/>
            </a:pPr>
            <a:endParaRPr lang="en-US" dirty="0" smtClean="0"/>
          </a:p>
          <a:p>
            <a:pPr marL="914400" lvl="1" indent="-457200">
              <a:buAutoNum type="alphaUcPeriod"/>
            </a:pPr>
            <a:endParaRPr lang="en-US" dirty="0" smtClean="0"/>
          </a:p>
          <a:p>
            <a:pPr marL="514350" indent="-514350">
              <a:buAutoNum type="arabicPeriod" startAt="10"/>
            </a:pPr>
            <a:endParaRPr lang="en-US" dirty="0" smtClean="0"/>
          </a:p>
          <a:p>
            <a:pPr marL="457200" lvl="1" indent="0">
              <a:buNone/>
            </a:pPr>
            <a:endParaRPr lang="en-US" dirty="0" smtClean="0"/>
          </a:p>
          <a:p>
            <a:pPr marL="457200" lvl="1" indent="0">
              <a:buNone/>
            </a:pP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26372814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0" indent="0">
              <a:buNone/>
            </a:pPr>
            <a:r>
              <a:rPr lang="en-US" b="1" dirty="0" smtClean="0"/>
              <a:t>Answer:</a:t>
            </a:r>
            <a:r>
              <a:rPr lang="en-US" dirty="0" smtClean="0"/>
              <a:t> </a:t>
            </a:r>
            <a:r>
              <a:rPr lang="en-US" b="1" dirty="0" smtClean="0">
                <a:solidFill>
                  <a:srgbClr val="C1500B"/>
                </a:solidFill>
              </a:rPr>
              <a:t>D</a:t>
            </a:r>
          </a:p>
          <a:p>
            <a:pPr marL="0" indent="0">
              <a:buNone/>
            </a:pPr>
            <a:r>
              <a:rPr lang="en-US" b="1" dirty="0" smtClean="0"/>
              <a:t>Rationale:</a:t>
            </a:r>
            <a:r>
              <a:rPr lang="en-US" b="1" dirty="0" smtClean="0">
                <a:solidFill>
                  <a:srgbClr val="FF6600"/>
                </a:solidFill>
              </a:rPr>
              <a:t> </a:t>
            </a:r>
            <a:r>
              <a:rPr lang="en-US" dirty="0" smtClean="0"/>
              <a:t>Before using abbreviations, acronyms, or symbols in your documentation it is important to know which ones are accepted for use by your agency. You should only use those that are medically accepted so anyone who is reading your report can understand what you are saying. To minimize the length of your documentation you can use abbreviations, acronyms, and/or symbols. </a:t>
            </a:r>
            <a:endParaRPr lang="en-US" b="1" dirty="0"/>
          </a:p>
        </p:txBody>
      </p:sp>
    </p:spTree>
    <p:extLst>
      <p:ext uri="{BB962C8B-B14F-4D97-AF65-F5344CB8AC3E}">
        <p14:creationId xmlns:p14="http://schemas.microsoft.com/office/powerpoint/2010/main" val="33641719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10"/>
            </a:pPr>
            <a:r>
              <a:rPr lang="en-US" dirty="0" smtClean="0"/>
              <a:t> When using abbreviations, acronyms, or         symbols, an EMT should:</a:t>
            </a:r>
          </a:p>
          <a:p>
            <a:pPr marL="914400" lvl="1" indent="-457200">
              <a:buAutoNum type="alphaUcPeriod"/>
            </a:pPr>
            <a:r>
              <a:rPr lang="en-US" dirty="0" smtClean="0"/>
              <a:t>be familiar with those used in your agency.</a:t>
            </a:r>
          </a:p>
          <a:p>
            <a:pPr marL="457200" lvl="1" indent="0">
              <a:buNone/>
            </a:pPr>
            <a:r>
              <a:rPr lang="en-US" dirty="0" smtClean="0"/>
              <a:t>	</a:t>
            </a:r>
            <a:r>
              <a:rPr lang="en-US" b="1" dirty="0" smtClean="0"/>
              <a:t>Rationale:</a:t>
            </a:r>
            <a:r>
              <a:rPr lang="en-US" dirty="0" smtClean="0"/>
              <a:t> </a:t>
            </a:r>
            <a:r>
              <a:rPr lang="en-US" dirty="0" smtClean="0">
                <a:solidFill>
                  <a:srgbClr val="C1500B"/>
                </a:solidFill>
              </a:rPr>
              <a:t>Correct answer. An EMT should be 	familiar with the abbreviations, acronyms, and 	symbols, used by his or her agency.</a:t>
            </a:r>
          </a:p>
          <a:p>
            <a:pPr marL="457200" lvl="1" indent="0">
              <a:buNone/>
            </a:pPr>
            <a:r>
              <a:rPr lang="en-US" dirty="0" smtClean="0"/>
              <a:t>B.  use only those that are medically accepted.</a:t>
            </a:r>
          </a:p>
          <a:p>
            <a:pPr marL="457200" lvl="1" indent="0">
              <a:buNone/>
            </a:pPr>
            <a:r>
              <a:rPr lang="en-US" dirty="0" smtClean="0"/>
              <a:t>	</a:t>
            </a:r>
            <a:r>
              <a:rPr lang="en-US" b="1" dirty="0" smtClean="0"/>
              <a:t>Rationale:</a:t>
            </a:r>
            <a:r>
              <a:rPr lang="en-US" dirty="0" smtClean="0"/>
              <a:t> </a:t>
            </a:r>
            <a:r>
              <a:rPr lang="en-US" dirty="0" smtClean="0">
                <a:solidFill>
                  <a:srgbClr val="C1500B"/>
                </a:solidFill>
              </a:rPr>
              <a:t>Correct answer. An EMT should use 	abbreviations, acronyms, or symbols that are 	medically accepted.</a:t>
            </a:r>
          </a:p>
          <a:p>
            <a:endParaRPr lang="en-US" dirty="0"/>
          </a:p>
        </p:txBody>
      </p:sp>
    </p:spTree>
    <p:extLst>
      <p:ext uri="{BB962C8B-B14F-4D97-AF65-F5344CB8AC3E}">
        <p14:creationId xmlns:p14="http://schemas.microsoft.com/office/powerpoint/2010/main" val="23897476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10"/>
            </a:pPr>
            <a:r>
              <a:rPr lang="en-US" dirty="0" smtClean="0"/>
              <a:t> When </a:t>
            </a:r>
            <a:r>
              <a:rPr lang="en-US" dirty="0"/>
              <a:t>using abbreviations, acronyms, or        </a:t>
            </a:r>
            <a:r>
              <a:rPr lang="en-US" dirty="0" smtClean="0"/>
              <a:t>  symbols</a:t>
            </a:r>
            <a:r>
              <a:rPr lang="en-US" dirty="0"/>
              <a:t>, you should:</a:t>
            </a:r>
          </a:p>
          <a:p>
            <a:pPr marL="457200" lvl="1" indent="0">
              <a:buNone/>
            </a:pPr>
            <a:r>
              <a:rPr lang="en-US" dirty="0" smtClean="0"/>
              <a:t>C.  use </a:t>
            </a:r>
            <a:r>
              <a:rPr lang="en-US" dirty="0"/>
              <a:t>them to shorten documentation</a:t>
            </a:r>
            <a:r>
              <a:rPr lang="en-US" dirty="0" smtClean="0"/>
              <a:t>.</a:t>
            </a:r>
          </a:p>
          <a:p>
            <a:pPr marL="457200" lvl="1" indent="0">
              <a:buNone/>
            </a:pPr>
            <a:r>
              <a:rPr lang="en-US" dirty="0"/>
              <a:t>	</a:t>
            </a:r>
            <a:r>
              <a:rPr lang="en-US" b="1" dirty="0" smtClean="0"/>
              <a:t>Rationale:</a:t>
            </a:r>
            <a:r>
              <a:rPr lang="en-US" dirty="0" smtClean="0"/>
              <a:t> </a:t>
            </a:r>
            <a:r>
              <a:rPr lang="en-US" dirty="0" smtClean="0">
                <a:solidFill>
                  <a:srgbClr val="C1500B"/>
                </a:solidFill>
              </a:rPr>
              <a:t>Correct answer. EMTs can use 	abbreviations, acronyms, or abbreviations to 	shorten documentation.</a:t>
            </a:r>
            <a:endParaRPr lang="en-US" dirty="0">
              <a:solidFill>
                <a:srgbClr val="C1500B"/>
              </a:solidFill>
            </a:endParaRPr>
          </a:p>
          <a:p>
            <a:pPr marL="457200" lvl="1" indent="0">
              <a:buNone/>
            </a:pPr>
            <a:r>
              <a:rPr lang="en-US" dirty="0" smtClean="0"/>
              <a:t>D.	All </a:t>
            </a:r>
            <a:r>
              <a:rPr lang="en-US" dirty="0"/>
              <a:t>of the above</a:t>
            </a:r>
            <a:r>
              <a:rPr lang="en-US" dirty="0" smtClean="0"/>
              <a:t>.</a:t>
            </a:r>
          </a:p>
          <a:p>
            <a:pPr marL="457200" lvl="1" indent="0">
              <a:buNone/>
            </a:pPr>
            <a:r>
              <a:rPr lang="en-US" dirty="0"/>
              <a:t>	</a:t>
            </a:r>
            <a:r>
              <a:rPr lang="en-US" b="1" dirty="0" smtClean="0"/>
              <a:t>Rationale:</a:t>
            </a:r>
            <a:r>
              <a:rPr lang="en-US" dirty="0" smtClean="0"/>
              <a:t> </a:t>
            </a:r>
            <a:r>
              <a:rPr lang="en-US" dirty="0" smtClean="0">
                <a:solidFill>
                  <a:srgbClr val="C1500B"/>
                </a:solidFill>
              </a:rPr>
              <a:t>Correct answer.</a:t>
            </a:r>
            <a:endParaRPr lang="en-US" dirty="0">
              <a:solidFill>
                <a:srgbClr val="C1500B"/>
              </a:solidFill>
            </a:endParaRPr>
          </a:p>
          <a:p>
            <a:endParaRPr lang="en-US" dirty="0"/>
          </a:p>
        </p:txBody>
      </p:sp>
    </p:spTree>
    <p:extLst>
      <p:ext uri="{BB962C8B-B14F-4D97-AF65-F5344CB8AC3E}">
        <p14:creationId xmlns:p14="http://schemas.microsoft.com/office/powerpoint/2010/main" val="220530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Grp="1" noChangeArrowheads="1"/>
          </p:cNvSpPr>
          <p:nvPr>
            <p:ph type="title"/>
          </p:nvPr>
        </p:nvSpPr>
        <p:spPr/>
        <p:txBody>
          <a:bodyPr/>
          <a:lstStyle/>
          <a:p>
            <a:pPr>
              <a:lnSpc>
                <a:spcPct val="85000"/>
              </a:lnSpc>
              <a:defRPr/>
            </a:pPr>
            <a:r>
              <a:rPr lang="en-US" altLang="en-US" dirty="0"/>
              <a:t>Anatomy of a Medical Term</a:t>
            </a:r>
            <a:r>
              <a:rPr lang="en-US" altLang="en-US" dirty="0" smtClean="0"/>
              <a:t> </a:t>
            </a:r>
            <a:br>
              <a:rPr lang="en-US" altLang="en-US" dirty="0" smtClean="0"/>
            </a:br>
            <a:r>
              <a:rPr lang="en-US" altLang="en-US" sz="2800" b="0" dirty="0" smtClean="0"/>
              <a:t>(5 of 7)</a:t>
            </a:r>
          </a:p>
        </p:txBody>
      </p:sp>
      <p:sp>
        <p:nvSpPr>
          <p:cNvPr id="21507" name="Rectangle 1027"/>
          <p:cNvSpPr>
            <a:spLocks noGrp="1" noChangeArrowheads="1"/>
          </p:cNvSpPr>
          <p:nvPr>
            <p:ph type="body" idx="1"/>
          </p:nvPr>
        </p:nvSpPr>
        <p:spPr/>
        <p:txBody>
          <a:bodyPr rIns="228600"/>
          <a:lstStyle/>
          <a:p>
            <a:pPr>
              <a:spcBef>
                <a:spcPct val="35000"/>
              </a:spcBef>
            </a:pPr>
            <a:r>
              <a:rPr lang="en-US" altLang="en-US" dirty="0" smtClean="0"/>
              <a:t>Prefixes</a:t>
            </a:r>
          </a:p>
          <a:p>
            <a:pPr lvl="1">
              <a:spcBef>
                <a:spcPct val="35000"/>
              </a:spcBef>
            </a:pPr>
            <a:r>
              <a:rPr lang="en-US" altLang="en-US" dirty="0" smtClean="0"/>
              <a:t>Usually describe location or intensity</a:t>
            </a:r>
          </a:p>
          <a:p>
            <a:pPr lvl="1">
              <a:spcBef>
                <a:spcPct val="35000"/>
              </a:spcBef>
            </a:pPr>
            <a:r>
              <a:rPr lang="en-US" altLang="en-US" dirty="0" smtClean="0"/>
              <a:t>Not all medical terms have prefixes</a:t>
            </a:r>
          </a:p>
          <a:p>
            <a:pPr lvl="1">
              <a:spcBef>
                <a:spcPct val="35000"/>
              </a:spcBef>
            </a:pPr>
            <a:r>
              <a:rPr lang="en-US" altLang="en-US" dirty="0"/>
              <a:t>Give the word root its specific meaning</a:t>
            </a:r>
          </a:p>
          <a:p>
            <a:pPr marL="457200" lvl="1" indent="0">
              <a:spcBef>
                <a:spcPct val="35000"/>
              </a:spcBef>
              <a:buNone/>
            </a:pPr>
            <a:endParaRPr lang="en-US" altLang="en-US" dirty="0" smtClean="0"/>
          </a:p>
          <a:p>
            <a:pPr lvl="1">
              <a:spcBef>
                <a:spcPct val="35000"/>
              </a:spcBef>
            </a:pPr>
            <a:endParaRPr lang="en-US"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defRPr/>
            </a:pPr>
            <a:r>
              <a:rPr lang="en-US" altLang="en-US" dirty="0"/>
              <a:t>Anatomy of a Medical Term</a:t>
            </a:r>
            <a:r>
              <a:rPr lang="en-US" altLang="en-US" dirty="0" smtClean="0"/>
              <a:t> </a:t>
            </a:r>
            <a:br>
              <a:rPr lang="en-US" altLang="en-US" dirty="0" smtClean="0"/>
            </a:br>
            <a:r>
              <a:rPr lang="en-US" altLang="en-US" sz="2800" b="0" dirty="0" smtClean="0"/>
              <a:t>(6 of 7)</a:t>
            </a:r>
          </a:p>
        </p:txBody>
      </p:sp>
      <p:sp>
        <p:nvSpPr>
          <p:cNvPr id="23555" name="Content Placeholder 2"/>
          <p:cNvSpPr>
            <a:spLocks noGrp="1"/>
          </p:cNvSpPr>
          <p:nvPr>
            <p:ph type="body" idx="1"/>
          </p:nvPr>
        </p:nvSpPr>
        <p:spPr/>
        <p:txBody>
          <a:bodyPr rIns="228600"/>
          <a:lstStyle/>
          <a:p>
            <a:pPr>
              <a:spcBef>
                <a:spcPct val="35000"/>
              </a:spcBef>
            </a:pPr>
            <a:r>
              <a:rPr lang="en-US" altLang="en-US" dirty="0" smtClean="0"/>
              <a:t>Suffixes</a:t>
            </a:r>
          </a:p>
          <a:p>
            <a:pPr lvl="1">
              <a:spcBef>
                <a:spcPct val="35000"/>
              </a:spcBef>
            </a:pPr>
            <a:r>
              <a:rPr lang="en-US" altLang="en-US" dirty="0" smtClean="0"/>
              <a:t>Usually indicate a:</a:t>
            </a:r>
          </a:p>
          <a:p>
            <a:pPr lvl="2">
              <a:spcBef>
                <a:spcPct val="35000"/>
              </a:spcBef>
            </a:pPr>
            <a:r>
              <a:rPr lang="en-US" altLang="en-US" dirty="0" smtClean="0"/>
              <a:t>Procedure</a:t>
            </a:r>
          </a:p>
          <a:p>
            <a:pPr lvl="2">
              <a:spcBef>
                <a:spcPct val="35000"/>
              </a:spcBef>
            </a:pPr>
            <a:r>
              <a:rPr lang="en-US" altLang="en-US" dirty="0" smtClean="0"/>
              <a:t>Condition</a:t>
            </a:r>
          </a:p>
          <a:p>
            <a:pPr lvl="2">
              <a:spcBef>
                <a:spcPct val="35000"/>
              </a:spcBef>
            </a:pPr>
            <a:r>
              <a:rPr lang="en-US" altLang="en-US" dirty="0" smtClean="0"/>
              <a:t>Disease </a:t>
            </a:r>
          </a:p>
          <a:p>
            <a:pPr lvl="2">
              <a:spcBef>
                <a:spcPct val="35000"/>
              </a:spcBef>
            </a:pPr>
            <a:r>
              <a:rPr lang="en-US" altLang="en-US" dirty="0" smtClean="0"/>
              <a:t>Part of speech</a:t>
            </a:r>
          </a:p>
          <a:p>
            <a:pPr lvl="1">
              <a:spcBef>
                <a:spcPct val="35000"/>
              </a:spcBef>
            </a:pPr>
            <a:endParaRPr lang="en-US"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ea typeface="ヒラギノ角ゴ Pro W3" pitchFamily="1" charset="-128"/>
          </a:defRPr>
        </a:defPPr>
      </a:lstStyle>
    </a:spDef>
    <a:ln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ea typeface="ヒラギノ角ゴ Pro W3" pitchFamily="1"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EMT_TEMPLT</Template>
  <TotalTime>23391</TotalTime>
  <Words>3198</Words>
  <Application>Microsoft Office PowerPoint</Application>
  <PresentationFormat>On-screen Show (4:3)</PresentationFormat>
  <Paragraphs>816</Paragraphs>
  <Slides>76</Slides>
  <Notes>36</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design_template</vt:lpstr>
      <vt:lpstr>PowerPoint Presentation</vt:lpstr>
      <vt:lpstr>Introduction (1 of 2)</vt:lpstr>
      <vt:lpstr>Introduction (2 of 2)</vt:lpstr>
      <vt:lpstr>Anatomy of a Medical Term  (1 of 7)</vt:lpstr>
      <vt:lpstr>Anatomy of a Medical Term  (2 of 7)</vt:lpstr>
      <vt:lpstr>Anatomy of a Medical Term  (3 of 7)</vt:lpstr>
      <vt:lpstr>Anatomy of a Medical Term  (4 of 7)</vt:lpstr>
      <vt:lpstr>Anatomy of a Medical Term  (5 of 7)</vt:lpstr>
      <vt:lpstr>Anatomy of a Medical Term  (6 of 7)</vt:lpstr>
      <vt:lpstr>Anatomy of a Medical Term  (7 of 7)</vt:lpstr>
      <vt:lpstr>Word Building Rules </vt:lpstr>
      <vt:lpstr>Plural Endings </vt:lpstr>
      <vt:lpstr>Special Word Parts (1 of 4)</vt:lpstr>
      <vt:lpstr>Special Word Parts (2 of 4)</vt:lpstr>
      <vt:lpstr>Special Word Parts (3 of 4)</vt:lpstr>
      <vt:lpstr>Special Word Parts (4 of 4)</vt:lpstr>
      <vt:lpstr>Common Direction, Movement, and Position Terms (1 of 13)</vt:lpstr>
      <vt:lpstr>Common Direction, Movement, and Position Terms (2 of 13)</vt:lpstr>
      <vt:lpstr>Common Direction, Movement, and Position Terms (3 of 13)</vt:lpstr>
      <vt:lpstr>Common Direction, Movement, and Position Terms (4 of 13)</vt:lpstr>
      <vt:lpstr>Common Direction, Movement, and Position Terms (5 of 13)</vt:lpstr>
      <vt:lpstr>Common Direction, Movement, and Position Terms (6 of 13)</vt:lpstr>
      <vt:lpstr>Common Direction, Movement, and Position Terms (7 of 13)</vt:lpstr>
      <vt:lpstr>Common Direction, Movement, and Position Terms (8 of 13)</vt:lpstr>
      <vt:lpstr>Common Direction, Movement, and Position Terms (9 of 13)</vt:lpstr>
      <vt:lpstr>Common Direction, Movement, and Position Terms (10 of 13)</vt:lpstr>
      <vt:lpstr>Common Direction, Movement, and Position Terms (11 of 13)</vt:lpstr>
      <vt:lpstr>Common Direction, Movement, and Position Terms (12 of 13)</vt:lpstr>
      <vt:lpstr>Common Direction, Movement, and Position Terms (13 of 13)</vt:lpstr>
      <vt:lpstr>Breaking Terms Apart (1 of 5)</vt:lpstr>
      <vt:lpstr>Breaking Terms Apart (2 of 5)</vt:lpstr>
      <vt:lpstr>Breaking Terms Apart (3 of 5)</vt:lpstr>
      <vt:lpstr>Breaking Terms Apart (4 of 5)</vt:lpstr>
      <vt:lpstr>Breaking Terms Apart (5 of 5)</vt:lpstr>
      <vt:lpstr>Abbreviations, Acronyms, and Symbols (1 of 2)</vt:lpstr>
      <vt:lpstr>Abbreviations, Acronyms, and Symbols (2 of 2)</vt:lpstr>
      <vt:lpstr>Review </vt:lpstr>
      <vt:lpstr>Review </vt:lpstr>
      <vt:lpstr>Review </vt:lpstr>
      <vt:lpstr>Review </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jones and bartlett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Jennifer Deforge-Kling</cp:lastModifiedBy>
  <cp:revision>368</cp:revision>
  <dcterms:created xsi:type="dcterms:W3CDTF">2002-02-12T20:19:46Z</dcterms:created>
  <dcterms:modified xsi:type="dcterms:W3CDTF">2016-03-08T17:39:12Z</dcterms:modified>
</cp:coreProperties>
</file>