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3" r:id="rId14"/>
    <p:sldId id="270" r:id="rId15"/>
    <p:sldId id="272"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70818" autoAdjust="0"/>
  </p:normalViewPr>
  <p:slideViewPr>
    <p:cSldViewPr>
      <p:cViewPr>
        <p:scale>
          <a:sx n="50" d="100"/>
          <a:sy n="50" d="100"/>
        </p:scale>
        <p:origin x="-1872" y="-114"/>
      </p:cViewPr>
      <p:guideLst>
        <p:guide orient="horz" pos="3888"/>
        <p:guide orient="horz" pos="480"/>
        <p:guide orient="horz" pos="816"/>
        <p:guide orient="horz" pos="912"/>
        <p:guide pos="518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dirty="0">
                <a:latin typeface="Arial" panose="020B0604020202020204" pitchFamily="34" charset="0"/>
                <a:ea typeface="+mn-ea"/>
              </a:defRPr>
            </a:lvl1pPr>
          </a:lstStyle>
          <a:p>
            <a:pPr>
              <a:defRPr/>
            </a:pPr>
            <a:endParaRPr lang="en-US" altLang="en-US" dirty="0"/>
          </a:p>
        </p:txBody>
      </p:sp>
      <p:sp>
        <p:nvSpPr>
          <p:cNvPr id="1546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dirty="0">
                <a:latin typeface="Arial" panose="020B0604020202020204" pitchFamily="34" charset="0"/>
                <a:ea typeface="+mn-ea"/>
              </a:defRPr>
            </a:lvl1pPr>
          </a:lstStyle>
          <a:p>
            <a:pPr>
              <a:defRPr/>
            </a:pPr>
            <a:endParaRPr lang="en-US" alt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546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46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dirty="0">
                <a:latin typeface="Arial" panose="020B0604020202020204" pitchFamily="34" charset="0"/>
                <a:ea typeface="+mn-ea"/>
              </a:defRPr>
            </a:lvl1pPr>
          </a:lstStyle>
          <a:p>
            <a:pPr>
              <a:defRPr/>
            </a:pPr>
            <a:endParaRPr lang="en-US" altLang="en-US" dirty="0"/>
          </a:p>
        </p:txBody>
      </p:sp>
      <p:sp>
        <p:nvSpPr>
          <p:cNvPr id="1546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defRPr>
            </a:lvl1pPr>
          </a:lstStyle>
          <a:p>
            <a:pPr>
              <a:defRPr/>
            </a:pPr>
            <a:fld id="{77C0F05D-0840-4EB7-8C3D-E3E11F16BC91}" type="slidenum">
              <a:rPr lang="en-US"/>
              <a:pPr>
                <a:defRPr/>
              </a:pPr>
              <a:t>‹#›</a:t>
            </a:fld>
            <a:endParaRPr lang="en-US" dirty="0"/>
          </a:p>
        </p:txBody>
      </p:sp>
    </p:spTree>
    <p:extLst>
      <p:ext uri="{BB962C8B-B14F-4D97-AF65-F5344CB8AC3E}">
        <p14:creationId xmlns:p14="http://schemas.microsoft.com/office/powerpoint/2010/main" val="3659720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Chapter 6: The Human Body</a:t>
            </a:r>
          </a:p>
        </p:txBody>
      </p:sp>
      <p:sp>
        <p:nvSpPr>
          <p:cNvPr id="18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BF11908-9771-4B3D-A7CA-20679C05680C}" type="slidenum">
              <a:rPr lang="en-US" sz="1200" smtClean="0"/>
              <a:pPr>
                <a:defRPr/>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a:t>
            </a:r>
          </a:p>
          <a:p>
            <a:pPr>
              <a:defRPr/>
            </a:pPr>
            <a:endParaRPr lang="en-US" dirty="0">
              <a:latin typeface="Arial" charset="0"/>
              <a:ea typeface="ＭＳ Ｐゴシック" charset="0"/>
            </a:endParaRPr>
          </a:p>
          <a:p>
            <a:pPr>
              <a:defRPr/>
            </a:pPr>
            <a:r>
              <a:rPr lang="en-US" dirty="0">
                <a:latin typeface="Arial" charset="0"/>
                <a:ea typeface="ＭＳ Ｐゴシック" charset="0"/>
              </a:rPr>
              <a:t>Continue presenting the case. </a:t>
            </a:r>
          </a:p>
        </p:txBody>
      </p:sp>
      <p:sp>
        <p:nvSpPr>
          <p:cNvPr id="2765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E89B4EB-A86C-4449-BC03-9B45736267A6}" type="slidenum">
              <a:rPr lang="en-US" sz="1200" smtClean="0"/>
              <a:pPr>
                <a:defRPr/>
              </a:pPr>
              <a:t>10</a:t>
            </a:fld>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altLang="en-US" dirty="0" smtClean="0">
                <a:latin typeface="Arial" charset="0"/>
              </a:rPr>
              <a:t>Instructor Notes </a:t>
            </a:r>
          </a:p>
          <a:p>
            <a:pPr eaLnBrk="1" hangingPunct="1"/>
            <a:endParaRPr lang="en-US" altLang="en-US" dirty="0" smtClean="0">
              <a:latin typeface="Arial" charset="0"/>
            </a:endParaRPr>
          </a:p>
          <a:p>
            <a:pPr eaLnBrk="1" hangingPunct="1">
              <a:buFontTx/>
              <a:buAutoNum type="arabicPeriod" startAt="6"/>
            </a:pPr>
            <a:r>
              <a:rPr lang="en-US" altLang="en-US" dirty="0" smtClean="0">
                <a:latin typeface="Arial" charset="0"/>
              </a:rPr>
              <a:t> In addition to providing the statistical information needed for the patient</a:t>
            </a:r>
            <a:r>
              <a:rPr lang="ja-JP" altLang="en-US" dirty="0" smtClean="0">
                <a:latin typeface="Arial" charset="0"/>
              </a:rPr>
              <a:t>’</a:t>
            </a:r>
            <a:r>
              <a:rPr lang="en-US" altLang="ja-JP" dirty="0" smtClean="0">
                <a:latin typeface="Arial" charset="0"/>
              </a:rPr>
              <a:t>s hospital medical record, you can </a:t>
            </a:r>
            <a:r>
              <a:rPr lang="ja-JP" altLang="en-US" dirty="0" smtClean="0">
                <a:latin typeface="Arial" charset="0"/>
              </a:rPr>
              <a:t>“</a:t>
            </a:r>
            <a:r>
              <a:rPr lang="en-US" altLang="ja-JP" dirty="0" smtClean="0">
                <a:latin typeface="Arial" charset="0"/>
              </a:rPr>
              <a:t>paint a picture</a:t>
            </a:r>
            <a:r>
              <a:rPr lang="ja-JP" altLang="en-US" dirty="0" smtClean="0">
                <a:latin typeface="Arial" charset="0"/>
              </a:rPr>
              <a:t>”</a:t>
            </a:r>
            <a:r>
              <a:rPr lang="en-US" altLang="ja-JP" dirty="0" smtClean="0">
                <a:latin typeface="Arial" charset="0"/>
              </a:rPr>
              <a:t> of how you found the patient at the scene and other details at the scene that are otherwise not available to hospital staff caring for the patient. Your assessment findings can help facilitate prompt care. Information about the treatment provided by EMS and the response of the patient to treatment, as well as changes in the patient</a:t>
            </a:r>
            <a:r>
              <a:rPr lang="ja-JP" altLang="en-US" dirty="0" smtClean="0">
                <a:latin typeface="Arial" charset="0"/>
              </a:rPr>
              <a:t>’</a:t>
            </a:r>
            <a:r>
              <a:rPr lang="en-US" altLang="ja-JP" dirty="0" smtClean="0">
                <a:latin typeface="Arial" charset="0"/>
              </a:rPr>
              <a:t>s vital signs during transport are key pieces of information for hospital providers to consider while providing continued care to the patient.</a:t>
            </a:r>
          </a:p>
          <a:p>
            <a:pPr eaLnBrk="1" hangingPunct="1">
              <a:buFontTx/>
              <a:buAutoNum type="arabicPeriod" startAt="6"/>
            </a:pPr>
            <a:endParaRPr lang="en-US" altLang="en-US" dirty="0" smtClean="0">
              <a:latin typeface="Arial" charset="0"/>
            </a:endParaRPr>
          </a:p>
          <a:p>
            <a:pPr eaLnBrk="1" hangingPunct="1">
              <a:buFontTx/>
              <a:buAutoNum type="arabicPeriod" startAt="6"/>
            </a:pPr>
            <a:r>
              <a:rPr lang="en-US" altLang="en-US" dirty="0" smtClean="0">
                <a:latin typeface="Arial" charset="0"/>
              </a:rPr>
              <a:t> The </a:t>
            </a:r>
            <a:r>
              <a:rPr lang="en-US" altLang="en-US" dirty="0" smtClean="0">
                <a:latin typeface="Arial" charset="0"/>
              </a:rPr>
              <a:t>patient</a:t>
            </a:r>
            <a:r>
              <a:rPr lang="ja-JP" altLang="en-US" dirty="0" smtClean="0">
                <a:latin typeface="Arial" charset="0"/>
              </a:rPr>
              <a:t>’</a:t>
            </a:r>
            <a:r>
              <a:rPr lang="en-US" altLang="ja-JP" dirty="0" smtClean="0">
                <a:latin typeface="Arial" charset="0"/>
              </a:rPr>
              <a:t>s behavior, appearance, and verbal comments at the scene helped to confirm that the patient was in severe pain. The location of the pain, especially during palpation, helped to localize the pain to the patient</a:t>
            </a:r>
            <a:r>
              <a:rPr lang="ja-JP" altLang="en-US" dirty="0" smtClean="0">
                <a:latin typeface="Arial" charset="0"/>
              </a:rPr>
              <a:t>’</a:t>
            </a:r>
            <a:r>
              <a:rPr lang="en-US" altLang="ja-JP" dirty="0" smtClean="0">
                <a:latin typeface="Arial" charset="0"/>
              </a:rPr>
              <a:t>s flank. The fact that it was spasmodic in quality helped to point to pain due to a kidney stone. Although the patient thought he might have hurt his back, he was not aware of any circumstances causing him to have a traumatic injury. Since the pain started rather abruptly and increased over time, this pointed toward a presentation common with kidney stones versus a traumatic injury. </a:t>
            </a:r>
            <a:endParaRPr lang="en-US" altLang="en-US" dirty="0" smtClean="0">
              <a:latin typeface="Arial" charset="0"/>
            </a:endParaRP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FCE1C89-5347-4B46-8DD3-C11695F29E8B}" type="slidenum">
              <a:rPr lang="en-US" sz="1200" smtClean="0"/>
              <a:pPr>
                <a:defRPr/>
              </a:pPr>
              <a:t>11</a:t>
            </a:fld>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eaLnBrk="1" hangingPunct="1"/>
            <a:r>
              <a:rPr lang="en-US" altLang="en-US" dirty="0" smtClean="0">
                <a:latin typeface="Arial" charset="0"/>
              </a:rPr>
              <a:t>Instructor Notes </a:t>
            </a:r>
          </a:p>
          <a:p>
            <a:pPr eaLnBrk="1" hangingPunct="1"/>
            <a:endParaRPr lang="en-US" altLang="en-US" dirty="0" smtClean="0">
              <a:latin typeface="Arial" charset="0"/>
            </a:endParaRPr>
          </a:p>
          <a:p>
            <a:pPr eaLnBrk="1" hangingPunct="1">
              <a:buFontTx/>
              <a:buAutoNum type="arabicPeriod" startAt="8"/>
            </a:pPr>
            <a:r>
              <a:rPr lang="en-US" altLang="en-US" dirty="0" smtClean="0">
                <a:latin typeface="Arial" charset="0"/>
              </a:rPr>
              <a:t> Pain management, IV fluids (which may help to move the kidney stones along more quickly and easily), and placing the patient in a position of comfort were appropriate treatments to manage the patient</a:t>
            </a:r>
            <a:r>
              <a:rPr lang="ja-JP" altLang="en-US" smtClean="0">
                <a:latin typeface="Arial" charset="0"/>
              </a:rPr>
              <a:t>’</a:t>
            </a:r>
            <a:r>
              <a:rPr lang="en-US" altLang="ja-JP" dirty="0" smtClean="0">
                <a:latin typeface="Arial" charset="0"/>
              </a:rPr>
              <a:t>s symptoms. Serial vital signs would also help to determine that the patient was not hypotensive and therefore did not need treatment for shock.</a:t>
            </a:r>
          </a:p>
          <a:p>
            <a:pPr eaLnBrk="1" hangingPunct="1">
              <a:buFontTx/>
              <a:buAutoNum type="arabicPeriod" startAt="8"/>
            </a:pPr>
            <a:endParaRPr lang="en-US" altLang="en-US" dirty="0" smtClean="0">
              <a:latin typeface="Arial" charset="0"/>
            </a:endParaRPr>
          </a:p>
          <a:p>
            <a:pPr eaLnBrk="1" hangingPunct="1">
              <a:buFontTx/>
              <a:buAutoNum type="arabicPeriod" startAt="8"/>
            </a:pPr>
            <a:r>
              <a:rPr lang="en-US" altLang="en-US" dirty="0" smtClean="0">
                <a:latin typeface="Arial" charset="0"/>
              </a:rPr>
              <a:t> If kidney stones were not determined to be the cause of the pain, then spinal immobilization or other management more appropriate to spinal trauma may have been utilized rather than position of comfort. Pain management and ALS care, including starting an IV, may also have been delayed, if the cause was thought to be traumatic based solely on the patient</a:t>
            </a:r>
            <a:r>
              <a:rPr lang="ja-JP" altLang="en-US" smtClean="0">
                <a:latin typeface="Arial" charset="0"/>
              </a:rPr>
              <a:t>’</a:t>
            </a:r>
            <a:r>
              <a:rPr lang="en-US" altLang="ja-JP" dirty="0" smtClean="0">
                <a:latin typeface="Arial" charset="0"/>
              </a:rPr>
              <a:t>s original complaint.</a:t>
            </a:r>
            <a:endParaRPr lang="en-US" altLang="en-US" dirty="0" smtClean="0">
              <a:latin typeface="Arial" charset="0"/>
            </a:endParaRPr>
          </a:p>
        </p:txBody>
      </p:sp>
      <p:sp>
        <p:nvSpPr>
          <p:cNvPr id="297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FC440208-DE83-4F49-90AB-E2ED254726E2}" type="slidenum">
              <a:rPr lang="en-US" sz="1200" smtClean="0"/>
              <a:pPr>
                <a:defRPr/>
              </a:pPr>
              <a:t>12</a:t>
            </a:fld>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 </a:t>
            </a:r>
          </a:p>
          <a:p>
            <a:pPr>
              <a:defRPr/>
            </a:pPr>
            <a:endParaRPr lang="en-US" dirty="0">
              <a:latin typeface="Arial" charset="0"/>
              <a:ea typeface="ＭＳ Ｐゴシック" charset="0"/>
            </a:endParaRPr>
          </a:p>
          <a:p>
            <a:pPr>
              <a:defRPr/>
            </a:pPr>
            <a:r>
              <a:rPr lang="en-US" dirty="0">
                <a:latin typeface="Arial" charset="0"/>
                <a:ea typeface="ＭＳ Ｐゴシック" charset="0"/>
              </a:rPr>
              <a:t>Discuss the lessons learned from this case. </a:t>
            </a:r>
          </a:p>
          <a:p>
            <a:pPr>
              <a:defRPr/>
            </a:pPr>
            <a:endParaRPr lang="en-US" dirty="0">
              <a:latin typeface="Arial" charset="0"/>
              <a:ea typeface="ＭＳ Ｐゴシック" charset="0"/>
            </a:endParaRPr>
          </a:p>
        </p:txBody>
      </p:sp>
      <p:sp>
        <p:nvSpPr>
          <p:cNvPr id="307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C0B74C3-3F8B-449F-ABE5-5ADA564418ED}" type="slidenum">
              <a:rPr lang="en-US" sz="1200" smtClean="0"/>
              <a:pPr>
                <a:defRPr/>
              </a:pPr>
              <a:t>13</a:t>
            </a:fld>
            <a:endParaRPr 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 </a:t>
            </a:r>
          </a:p>
          <a:p>
            <a:pPr>
              <a:defRPr/>
            </a:pPr>
            <a:endParaRPr lang="en-US" dirty="0">
              <a:latin typeface="Arial" charset="0"/>
              <a:ea typeface="ＭＳ Ｐゴシック" charset="0"/>
            </a:endParaRPr>
          </a:p>
          <a:p>
            <a:pPr>
              <a:defRPr/>
            </a:pPr>
            <a:r>
              <a:rPr lang="en-US" dirty="0">
                <a:latin typeface="Arial" charset="0"/>
                <a:ea typeface="ＭＳ Ｐゴシック" charset="0"/>
              </a:rPr>
              <a:t>Discuss the lessons learned from this case. </a:t>
            </a:r>
          </a:p>
          <a:p>
            <a:pPr>
              <a:defRPr/>
            </a:pPr>
            <a:endParaRPr lang="en-US" dirty="0">
              <a:latin typeface="Arial" charset="0"/>
              <a:ea typeface="ＭＳ Ｐゴシック" charset="0"/>
            </a:endParaRPr>
          </a:p>
        </p:txBody>
      </p:sp>
      <p:sp>
        <p:nvSpPr>
          <p:cNvPr id="317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1A2119B-3616-4C56-8AE9-969711B170ED}" type="slidenum">
              <a:rPr lang="en-US" sz="1200" smtClean="0"/>
              <a:pPr>
                <a:defRPr/>
              </a:pPr>
              <a:t>14</a:t>
            </a:fld>
            <a:endParaRPr 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 </a:t>
            </a:r>
          </a:p>
          <a:p>
            <a:pPr>
              <a:defRPr/>
            </a:pPr>
            <a:endParaRPr lang="en-US" dirty="0">
              <a:latin typeface="Arial" charset="0"/>
              <a:ea typeface="ＭＳ Ｐゴシック" charset="0"/>
            </a:endParaRPr>
          </a:p>
          <a:p>
            <a:pPr>
              <a:defRPr/>
            </a:pPr>
            <a:r>
              <a:rPr lang="en-US" dirty="0">
                <a:latin typeface="Arial" charset="0"/>
                <a:ea typeface="ＭＳ Ｐゴシック" charset="0"/>
              </a:rPr>
              <a:t>Discuss the lessons learned from this case. </a:t>
            </a:r>
          </a:p>
          <a:p>
            <a:pPr>
              <a:defRPr/>
            </a:pPr>
            <a:endParaRPr lang="en-US" dirty="0">
              <a:latin typeface="Arial" charset="0"/>
              <a:ea typeface="ＭＳ Ｐゴシック" charset="0"/>
            </a:endParaRPr>
          </a:p>
        </p:txBody>
      </p:sp>
      <p:sp>
        <p:nvSpPr>
          <p:cNvPr id="32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B94B50B-C56A-4ABA-96B6-2E07D6C76924}" type="slidenum">
              <a:rPr lang="en-US" sz="1200" smtClean="0"/>
              <a:pPr>
                <a:defRPr/>
              </a:pPr>
              <a:t>15</a:t>
            </a:fld>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charset="0"/>
                <a:ea typeface="ＭＳ Ｐゴシック" charset="0"/>
              </a:rPr>
              <a:t>Instructor Notes</a:t>
            </a:r>
          </a:p>
          <a:p>
            <a:pPr eaLnBrk="1" hangingPunct="1">
              <a:defRPr/>
            </a:pPr>
            <a:endParaRPr lang="en-US" dirty="0">
              <a:latin typeface="Arial" charset="0"/>
              <a:ea typeface="ＭＳ Ｐゴシック" charset="0"/>
            </a:endParaRPr>
          </a:p>
          <a:p>
            <a:pPr eaLnBrk="1" hangingPunct="1">
              <a:defRPr/>
            </a:pPr>
            <a:r>
              <a:rPr lang="en-US" dirty="0">
                <a:latin typeface="Arial" charset="0"/>
                <a:ea typeface="ＭＳ Ｐゴシック" charset="0"/>
              </a:rPr>
              <a:t>Begin presenting the case. </a:t>
            </a:r>
          </a:p>
          <a:p>
            <a:pPr>
              <a:defRPr/>
            </a:pPr>
            <a:endParaRPr lang="en-US" dirty="0">
              <a:latin typeface="Arial" charset="0"/>
              <a:ea typeface="ＭＳ Ｐゴシック" charset="0"/>
            </a:endParaRPr>
          </a:p>
        </p:txBody>
      </p:sp>
      <p:sp>
        <p:nvSpPr>
          <p:cNvPr id="1946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2C717F7-8306-4059-9661-F4AB7E93BE4D}" type="slidenum">
              <a:rPr lang="en-US" sz="1200" smtClean="0"/>
              <a:pPr>
                <a:defRPr/>
              </a:pPr>
              <a:t>2</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t>Instructor Notes </a:t>
            </a:r>
          </a:p>
          <a:p>
            <a:pPr eaLnBrk="1" hangingPunct="1">
              <a:defRPr/>
            </a:pPr>
            <a:endParaRPr lang="en-US" dirty="0" smtClean="0"/>
          </a:p>
          <a:p>
            <a:pPr eaLnBrk="1" hangingPunct="1">
              <a:defRPr/>
            </a:pPr>
            <a:r>
              <a:rPr lang="en-US" dirty="0" smtClean="0"/>
              <a:t>1. Back pain may be due to trauma, muscle pulls, slipped spinal discs, or kidney stones, among other causes. Understanding human anatomy and physiology helps to direct the assessment: is there pain on palpation or with movement; is the pain constant or intermittent; is it localized or widespread, etc. The assessment findings combined with the history of the pain</a:t>
            </a:r>
            <a:r>
              <a:rPr lang="ja-JP" altLang="en-US" dirty="0" smtClean="0"/>
              <a:t>’</a:t>
            </a:r>
            <a:r>
              <a:rPr lang="en-US" altLang="ja-JP" dirty="0" smtClean="0"/>
              <a:t>s onset and the EMS provider</a:t>
            </a:r>
            <a:r>
              <a:rPr lang="ja-JP" altLang="en-US" dirty="0" smtClean="0"/>
              <a:t>’</a:t>
            </a:r>
            <a:r>
              <a:rPr lang="en-US" altLang="ja-JP" dirty="0" smtClean="0"/>
              <a:t>s knowledge of which anatomical structures cause which symptoms will help determine the best management and transport plan for the patient. </a:t>
            </a:r>
            <a:endParaRPr lang="en-US" dirty="0" smtClean="0"/>
          </a:p>
        </p:txBody>
      </p:sp>
      <p:sp>
        <p:nvSpPr>
          <p:cNvPr id="204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F1CFED6-B073-4CCA-AAE2-7A92BEEECB4C}" type="slidenum">
              <a:rPr lang="en-US" sz="1200" smtClean="0"/>
              <a:pPr>
                <a:defRPr/>
              </a:pPr>
              <a:t>3</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a:t>
            </a:r>
          </a:p>
          <a:p>
            <a:pPr>
              <a:defRPr/>
            </a:pPr>
            <a:endParaRPr lang="en-US" dirty="0">
              <a:latin typeface="Arial" charset="0"/>
              <a:ea typeface="ＭＳ Ｐゴシック" charset="0"/>
            </a:endParaRPr>
          </a:p>
          <a:p>
            <a:pPr>
              <a:defRPr/>
            </a:pPr>
            <a:r>
              <a:rPr lang="en-US" dirty="0">
                <a:latin typeface="Arial" charset="0"/>
                <a:ea typeface="ＭＳ Ｐゴシック" charset="0"/>
              </a:rPr>
              <a:t>Continue presenting the case. </a:t>
            </a:r>
          </a:p>
        </p:txBody>
      </p:sp>
      <p:sp>
        <p:nvSpPr>
          <p:cNvPr id="2150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4429BBF8-B295-4CC7-9BAF-B551F09AA6EE}" type="slidenum">
              <a:rPr lang="en-US" sz="1200" smtClean="0"/>
              <a:pPr>
                <a:defRPr/>
              </a:pPr>
              <a:t>4</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r>
              <a:rPr lang="en-US" altLang="en-US" dirty="0" smtClean="0">
                <a:latin typeface="Arial" charset="0"/>
              </a:rPr>
              <a:t>Instructor Notes </a:t>
            </a:r>
          </a:p>
          <a:p>
            <a:pPr eaLnBrk="1" hangingPunct="1"/>
            <a:endParaRPr lang="en-US" altLang="en-US" dirty="0" smtClean="0">
              <a:latin typeface="Arial" charset="0"/>
            </a:endParaRPr>
          </a:p>
          <a:p>
            <a:pPr eaLnBrk="1" hangingPunct="1">
              <a:buFontTx/>
              <a:buAutoNum type="arabicPeriod" startAt="2"/>
            </a:pPr>
            <a:r>
              <a:rPr lang="en-US" altLang="en-US" dirty="0" smtClean="0">
                <a:latin typeface="Arial" charset="0"/>
              </a:rPr>
              <a:t> The kidneys are retroperitoneal—behind the abdominal cavity—above the umbilicus. Since this patient is experiencing right back pain, the liver, gallbladder, and part of the large intestine also may be considered as pain sources. In addition, the adrenal glands sit on top of each kidney and the pancreas also is retroperitoneal. </a:t>
            </a:r>
          </a:p>
          <a:p>
            <a:pPr eaLnBrk="1" hangingPunct="1"/>
            <a:endParaRPr lang="en-US" altLang="en-US" dirty="0" smtClean="0">
              <a:latin typeface="Arial" charset="0"/>
            </a:endParaRPr>
          </a:p>
          <a:p>
            <a:pPr eaLnBrk="1" hangingPunct="1"/>
            <a:r>
              <a:rPr lang="en-US" altLang="en-US" dirty="0" smtClean="0">
                <a:latin typeface="Arial" charset="0"/>
              </a:rPr>
              <a:t>3. Kidney pain can radiate along nearby nerves so that it can be felt in the abdomen, the side (or flank), the back, or the groin. Kidney stones may migrate down the ureters, causing changes in the pain as the ureters move the kidney stone along, and potentially some hematuria (blood in the urine) due to irritation of the ureter. The pain and stress often causes nausea or vomiting as well. The patient may be anxious and move around trying to find a comfortable position.</a:t>
            </a:r>
          </a:p>
          <a:p>
            <a:pPr eaLnBrk="1" hangingPunct="1">
              <a:buFontTx/>
              <a:buAutoNum type="arabicPeriod" startAt="2"/>
            </a:pPr>
            <a:endParaRPr lang="en-US" altLang="en-US" dirty="0" smtClean="0">
              <a:latin typeface="Arial" charset="0"/>
            </a:endParaRP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EF3782D-E254-4D77-A315-A330F826022C}" type="slidenum">
              <a:rPr lang="en-US" sz="1200" smtClean="0"/>
              <a:pPr>
                <a:defRPr/>
              </a:pPr>
              <a:t>5</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a:t>
            </a:r>
          </a:p>
          <a:p>
            <a:pPr>
              <a:defRPr/>
            </a:pPr>
            <a:endParaRPr lang="en-US" dirty="0">
              <a:latin typeface="Arial" charset="0"/>
              <a:ea typeface="ＭＳ Ｐゴシック" charset="0"/>
            </a:endParaRPr>
          </a:p>
          <a:p>
            <a:pPr>
              <a:defRPr/>
            </a:pPr>
            <a:r>
              <a:rPr lang="en-US" dirty="0">
                <a:latin typeface="Arial" charset="0"/>
                <a:ea typeface="ＭＳ Ｐゴシック" charset="0"/>
              </a:rPr>
              <a:t>Continue presenting the case. </a:t>
            </a:r>
          </a:p>
          <a:p>
            <a:pPr>
              <a:defRPr/>
            </a:pPr>
            <a:endParaRPr lang="en-US" dirty="0">
              <a:latin typeface="Arial" charset="0"/>
              <a:ea typeface="ＭＳ Ｐゴシック" charset="0"/>
            </a:endParaRPr>
          </a:p>
        </p:txBody>
      </p:sp>
      <p:sp>
        <p:nvSpPr>
          <p:cNvPr id="235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86AB96C-995E-4265-A2A6-170D030E4CAA}" type="slidenum">
              <a:rPr lang="en-US" sz="1200" smtClean="0"/>
              <a:pPr>
                <a:defRPr/>
              </a:pPr>
              <a:t>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t>Instructor Notes</a:t>
            </a:r>
          </a:p>
          <a:p>
            <a:pPr eaLnBrk="1" hangingPunct="1">
              <a:defRPr/>
            </a:pPr>
            <a:endParaRPr lang="en-US" dirty="0" smtClean="0"/>
          </a:p>
          <a:p>
            <a:pPr eaLnBrk="1" hangingPunct="1">
              <a:defRPr/>
            </a:pPr>
            <a:r>
              <a:rPr lang="en-US" dirty="0" smtClean="0"/>
              <a:t>4. Lack of knowledge about human anatomy and physiology could significantly delay an assessment of the potential cause of the patient</a:t>
            </a:r>
            <a:r>
              <a:rPr lang="ja-JP" altLang="en-US" dirty="0" smtClean="0"/>
              <a:t>’</a:t>
            </a:r>
            <a:r>
              <a:rPr lang="en-US" altLang="ja-JP" dirty="0" smtClean="0"/>
              <a:t>s pain both in the field and at the receiving hospital, as the hospital staff would have to begin the assessment on the patient</a:t>
            </a:r>
            <a:r>
              <a:rPr lang="ja-JP" altLang="en-US" dirty="0" smtClean="0"/>
              <a:t>’</a:t>
            </a:r>
            <a:r>
              <a:rPr lang="en-US" altLang="ja-JP" dirty="0" smtClean="0"/>
              <a:t>s arrival. You would not be able to focus your assessment and might not start the appropriate treatment, or may even treat the patient incorrectly. For example, immobilizing a patient for back pain that you assume is due to an unknown injury could potentially increase the level of pain for a patient with kidney stones.   </a:t>
            </a:r>
            <a:endParaRPr lang="en-US" dirty="0" smtClean="0"/>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1DDFD34-A68A-4D9D-BC51-FB752C19DFAD}" type="slidenum">
              <a:rPr lang="en-US" sz="1200" smtClean="0"/>
              <a:pPr>
                <a:defRPr/>
              </a:pPr>
              <a:t>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a:t>
            </a:r>
          </a:p>
          <a:p>
            <a:pPr>
              <a:defRPr/>
            </a:pPr>
            <a:endParaRPr lang="en-US" dirty="0">
              <a:latin typeface="Arial" charset="0"/>
              <a:ea typeface="ＭＳ Ｐゴシック" charset="0"/>
            </a:endParaRPr>
          </a:p>
          <a:p>
            <a:pPr>
              <a:defRPr/>
            </a:pPr>
            <a:r>
              <a:rPr lang="en-US" dirty="0">
                <a:latin typeface="Arial" charset="0"/>
                <a:ea typeface="ＭＳ Ｐゴシック" charset="0"/>
              </a:rPr>
              <a:t>Continue presenting the case. </a:t>
            </a:r>
          </a:p>
          <a:p>
            <a:pPr>
              <a:defRPr/>
            </a:pPr>
            <a:endParaRPr lang="en-US" dirty="0">
              <a:latin typeface="Arial" charset="0"/>
              <a:ea typeface="ＭＳ Ｐゴシック" charset="0"/>
            </a:endParaRPr>
          </a:p>
        </p:txBody>
      </p:sp>
      <p:sp>
        <p:nvSpPr>
          <p:cNvPr id="256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4C0376F-2503-479D-8887-0183F4D5177A}" type="slidenum">
              <a:rPr lang="en-US" sz="1200" smtClean="0"/>
              <a:pPr>
                <a:defRPr/>
              </a:pPr>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t>Instructor Notes </a:t>
            </a:r>
          </a:p>
          <a:p>
            <a:pPr eaLnBrk="1" hangingPunct="1">
              <a:defRPr/>
            </a:pPr>
            <a:endParaRPr lang="en-US" dirty="0" smtClean="0"/>
          </a:p>
          <a:p>
            <a:pPr eaLnBrk="1" hangingPunct="1">
              <a:defRPr/>
            </a:pPr>
            <a:r>
              <a:rPr lang="en-US" dirty="0" smtClean="0"/>
              <a:t>5.  Showing knowledge of the appropriate anatomy and physiology and sharing a common terminology with other medical providers increases effective communication, enhances effective patient care, and tends to increase the level of trust and respect of medical providers in you as a prehospital provider.</a:t>
            </a:r>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69899B4-6D2A-48FD-AE1A-E15EFD7C714B}" type="slidenum">
              <a:rPr lang="en-US" sz="1200" smtClean="0"/>
              <a:pPr>
                <a:defRPr/>
              </a:pPr>
              <a:t>9</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descr="C:\fms\Slide Backgrounds\9781284080179_PPBG_EMT11e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6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12700" y="4203700"/>
            <a:ext cx="9194800" cy="1143000"/>
          </a:xfrm>
          <a:solidFill>
            <a:srgbClr val="00652E">
              <a:alpha val="44000"/>
            </a:srgbClr>
          </a:solidFill>
          <a:effectLst/>
          <a:extLst/>
        </p:spPr>
        <p:txBody>
          <a:bodyPr/>
          <a:lstStyle>
            <a:lvl1pPr>
              <a:defRPr sz="4400">
                <a:solidFill>
                  <a:schemeClr val="bg1"/>
                </a:solidFill>
              </a:defRPr>
            </a:lvl1pPr>
          </a:lstStyle>
          <a:p>
            <a:pPr lvl="0"/>
            <a:r>
              <a:rPr lang="en-US" altLang="en-US" noProof="0" dirty="0" smtClean="0"/>
              <a:t>Click to edit Master title style</a:t>
            </a:r>
          </a:p>
        </p:txBody>
      </p:sp>
    </p:spTree>
    <p:extLst>
      <p:ext uri="{BB962C8B-B14F-4D97-AF65-F5344CB8AC3E}">
        <p14:creationId xmlns:p14="http://schemas.microsoft.com/office/powerpoint/2010/main" val="187059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47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181600"/>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181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400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1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17292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9144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428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03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480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56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8925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10078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C:\fms\Slide Backgrounds\9781284080179_PPBG_EMT11e10.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6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14400"/>
            <a:ext cx="822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914400" y="18288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3400" b="1" kern="12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pitchFamily="34" charset="-128"/>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pitchFamily="34" charset="-128"/>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pitchFamily="34" charset="-128"/>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pitchFamily="34" charset="-128"/>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p:titleStyle>
    <p:bodyStyle>
      <a:lvl1pPr marL="288925" indent="-288925" algn="l" rtl="0" eaLnBrk="0" fontAlgn="base" hangingPunct="0">
        <a:spcBef>
          <a:spcPct val="20000"/>
        </a:spcBef>
        <a:spcAft>
          <a:spcPct val="0"/>
        </a:spcAft>
        <a:buClr>
          <a:srgbClr val="00652E"/>
        </a:buClr>
        <a:tabLst>
          <a:tab pos="801688" algn="l"/>
        </a:tabLst>
        <a:defRPr sz="2400" kern="1200">
          <a:solidFill>
            <a:schemeClr val="bg1"/>
          </a:solidFill>
          <a:latin typeface="+mn-lt"/>
          <a:ea typeface="ＭＳ Ｐゴシック" pitchFamily="34" charset="-128"/>
          <a:cs typeface="+mn-cs"/>
        </a:defRPr>
      </a:lvl1pPr>
      <a:lvl2pPr marL="801688" indent="-398463" algn="l" rtl="0" eaLnBrk="0" fontAlgn="base" hangingPunct="0">
        <a:spcBef>
          <a:spcPct val="20000"/>
        </a:spcBef>
        <a:spcAft>
          <a:spcPct val="0"/>
        </a:spcAft>
        <a:tabLst>
          <a:tab pos="801688" algn="l"/>
        </a:tabLst>
        <a:defRPr sz="2200" b="1" kern="1200">
          <a:solidFill>
            <a:schemeClr val="accent2"/>
          </a:solidFill>
          <a:latin typeface="+mn-lt"/>
          <a:ea typeface="ＭＳ Ｐゴシック" pitchFamily="34" charset="-128"/>
          <a:cs typeface="+mn-cs"/>
        </a:defRPr>
      </a:lvl2pPr>
      <a:lvl3pPr marL="1144588" indent="-117475" algn="l" rtl="0" eaLnBrk="0" fontAlgn="base" hangingPunct="0">
        <a:spcBef>
          <a:spcPct val="20000"/>
        </a:spcBef>
        <a:spcAft>
          <a:spcPct val="0"/>
        </a:spcAft>
        <a:buChar char="•"/>
        <a:tabLst>
          <a:tab pos="801688" algn="l"/>
        </a:tabLst>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370263"/>
            <a:ext cx="9172575" cy="1979612"/>
          </a:xfrm>
          <a:prstGeom prst="rect">
            <a:avLst/>
          </a:prstGeom>
          <a:solidFill>
            <a:srgbClr val="00652E">
              <a:alpha val="44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eaLnBrk="0" fontAlgn="base" hangingPunct="0">
              <a:spcBef>
                <a:spcPct val="0"/>
              </a:spcBef>
              <a:spcAft>
                <a:spcPct val="0"/>
              </a:spcAft>
              <a:defRPr sz="4400" b="1" kern="12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pitchFamily="34" charset="-128"/>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pitchFamily="34" charset="-128"/>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pitchFamily="34" charset="-128"/>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pitchFamily="34" charset="-128"/>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a:lstStyle>
          <a:p>
            <a:pPr eaLnBrk="1" hangingPunct="1">
              <a:defRPr/>
            </a:pPr>
            <a:r>
              <a:rPr lang="en-US" sz="4000" dirty="0" smtClean="0"/>
              <a:t>Chapter 6</a:t>
            </a:r>
            <a:r>
              <a:rPr lang="en-US" altLang="en-US" dirty="0" smtClean="0"/>
              <a:t/>
            </a:r>
            <a:br>
              <a:rPr lang="en-US" altLang="en-US" dirty="0" smtClean="0"/>
            </a:br>
            <a:r>
              <a:rPr lang="en-US" altLang="en-US" sz="3200" dirty="0"/>
              <a:t>The Human Body</a:t>
            </a:r>
            <a:endParaRPr lang="en-US" altLang="en-US" sz="3200" dirty="0" smtClean="0">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4" name="Rectangle 6"/>
          <p:cNvSpPr>
            <a:spLocks noGrp="1" noChangeArrowheads="1"/>
          </p:cNvSpPr>
          <p:nvPr>
            <p:ph type="title"/>
          </p:nvPr>
        </p:nvSpPr>
        <p:spPr/>
        <p:txBody>
          <a:bodyPr/>
          <a:lstStyle/>
          <a:p>
            <a:pPr eaLnBrk="1" hangingPunct="1">
              <a:defRPr/>
            </a:pPr>
            <a:r>
              <a:rPr lang="en-US" altLang="en-US" dirty="0">
                <a:solidFill>
                  <a:srgbClr val="F37021"/>
                </a:solidFill>
                <a:ea typeface="+mj-ea"/>
              </a:rPr>
              <a:t>Part 5</a:t>
            </a:r>
          </a:p>
        </p:txBody>
      </p:sp>
      <p:sp>
        <p:nvSpPr>
          <p:cNvPr id="12291" name="Rectangle 7"/>
          <p:cNvSpPr>
            <a:spLocks noGrp="1" noChangeArrowheads="1"/>
          </p:cNvSpPr>
          <p:nvPr>
            <p:ph type="body" idx="1"/>
          </p:nvPr>
        </p:nvSpPr>
        <p:spPr/>
        <p:txBody>
          <a:bodyPr/>
          <a:lstStyle/>
          <a:p>
            <a:pPr eaLnBrk="1" hangingPunct="1"/>
            <a:r>
              <a:rPr lang="en-US" altLang="en-US" dirty="0" smtClean="0"/>
              <a:t>Your partner asks you to complete the documentation for this response. You have never written the narrative portion for an actual patient care report. You feel slightly nervous because these documents become part of the patient’s official record. Your partner explains that she will assist you in the process and will author the portions directly related to ALS care.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8" name="Rectangle 6"/>
          <p:cNvSpPr>
            <a:spLocks noGrp="1" noChangeArrowheads="1"/>
          </p:cNvSpPr>
          <p:nvPr>
            <p:ph type="title"/>
          </p:nvPr>
        </p:nvSpPr>
        <p:spPr/>
        <p:txBody>
          <a:bodyPr/>
          <a:lstStyle/>
          <a:p>
            <a:pPr eaLnBrk="1" hangingPunct="1">
              <a:defRPr/>
            </a:pPr>
            <a:r>
              <a:rPr lang="en-US" altLang="en-US" dirty="0">
                <a:solidFill>
                  <a:srgbClr val="F37021"/>
                </a:solidFill>
                <a:ea typeface="+mj-ea"/>
              </a:rPr>
              <a:t>Part 5</a:t>
            </a:r>
          </a:p>
        </p:txBody>
      </p:sp>
      <p:sp>
        <p:nvSpPr>
          <p:cNvPr id="13315" name="Rectangle 7"/>
          <p:cNvSpPr>
            <a:spLocks noGrp="1" noChangeArrowheads="1"/>
          </p:cNvSpPr>
          <p:nvPr>
            <p:ph type="body" idx="1"/>
          </p:nvPr>
        </p:nvSpPr>
        <p:spPr/>
        <p:txBody>
          <a:bodyPr/>
          <a:lstStyle/>
          <a:p>
            <a:pPr eaLnBrk="1" hangingPunct="1"/>
            <a:r>
              <a:rPr lang="en-US" altLang="en-US" dirty="0" smtClean="0"/>
              <a:t>6. How can your documentation skills and use of correct anatomic terminology assist medical professionals reading your report who were not on the call?</a:t>
            </a:r>
          </a:p>
          <a:p>
            <a:pPr eaLnBrk="1" hangingPunct="1"/>
            <a:endParaRPr lang="en-US" altLang="en-US" dirty="0" smtClean="0"/>
          </a:p>
          <a:p>
            <a:pPr eaLnBrk="1" hangingPunct="1"/>
            <a:r>
              <a:rPr lang="en-US" altLang="en-US" dirty="0" smtClean="0"/>
              <a:t>7.	What clues were available to you from the scene, history, signs, and symptoms that may have helped you determine what was wrong with your patient?</a:t>
            </a:r>
          </a:p>
          <a:p>
            <a:pPr eaLnBrk="1" hangingPunct="1"/>
            <a:endParaRPr lang="en-US" alt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6" name="Rectangle 6"/>
          <p:cNvSpPr>
            <a:spLocks noGrp="1" noChangeArrowheads="1"/>
          </p:cNvSpPr>
          <p:nvPr>
            <p:ph type="title"/>
          </p:nvPr>
        </p:nvSpPr>
        <p:spPr/>
        <p:txBody>
          <a:bodyPr/>
          <a:lstStyle/>
          <a:p>
            <a:pPr eaLnBrk="1" hangingPunct="1">
              <a:defRPr/>
            </a:pPr>
            <a:r>
              <a:rPr lang="en-US" altLang="en-US" dirty="0">
                <a:solidFill>
                  <a:srgbClr val="F37021"/>
                </a:solidFill>
                <a:ea typeface="+mj-ea"/>
              </a:rPr>
              <a:t>Part 5</a:t>
            </a:r>
          </a:p>
        </p:txBody>
      </p:sp>
      <p:sp>
        <p:nvSpPr>
          <p:cNvPr id="14339" name="Rectangle 7"/>
          <p:cNvSpPr>
            <a:spLocks noGrp="1" noChangeArrowheads="1"/>
          </p:cNvSpPr>
          <p:nvPr>
            <p:ph type="body" idx="1"/>
          </p:nvPr>
        </p:nvSpPr>
        <p:spPr/>
        <p:txBody>
          <a:bodyPr/>
          <a:lstStyle/>
          <a:p>
            <a:pPr eaLnBrk="1" hangingPunct="1"/>
            <a:r>
              <a:rPr lang="en-US" altLang="en-US" dirty="0" smtClean="0"/>
              <a:t>8.	Did you treat him appropriately?</a:t>
            </a:r>
          </a:p>
          <a:p>
            <a:pPr eaLnBrk="1" hangingPunct="1"/>
            <a:endParaRPr lang="en-US" altLang="en-US" dirty="0" smtClean="0"/>
          </a:p>
          <a:p>
            <a:pPr eaLnBrk="1" hangingPunct="1"/>
            <a:r>
              <a:rPr lang="en-US" altLang="en-US" dirty="0" smtClean="0"/>
              <a:t>9.	Had you not realized the cause of his condition, would it have altered your management?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Summary</a:t>
            </a:r>
            <a:r>
              <a:rPr lang="en-US" altLang="en-US" dirty="0" smtClean="0">
                <a:ea typeface="+mj-ea"/>
              </a:rPr>
              <a:t> </a:t>
            </a:r>
          </a:p>
        </p:txBody>
      </p:sp>
      <p:sp>
        <p:nvSpPr>
          <p:cNvPr id="15363" name="Rectangle 5"/>
          <p:cNvSpPr>
            <a:spLocks noGrp="1" noChangeArrowheads="1"/>
          </p:cNvSpPr>
          <p:nvPr>
            <p:ph type="body" idx="1"/>
          </p:nvPr>
        </p:nvSpPr>
        <p:spPr/>
        <p:txBody>
          <a:bodyPr/>
          <a:lstStyle/>
          <a:p>
            <a:pPr eaLnBrk="1" hangingPunct="1"/>
            <a:r>
              <a:rPr lang="en-US" altLang="en-US" dirty="0" smtClean="0"/>
              <a:t>Having an understanding of human anatomy can assist you in determining the source of patient illness and injury and therefore can affect the quality of patient care. Using correct anatomic terminology, your communication with other medical professionals will be clear and also aid in the continuity of care. Extending this level of professionalism to your documentation will contribute to your professional image as a knowledgeable and capable provider.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0" name="Rectangle 6"/>
          <p:cNvSpPr>
            <a:spLocks noGrp="1" noChangeArrowheads="1"/>
          </p:cNvSpPr>
          <p:nvPr>
            <p:ph type="title"/>
          </p:nvPr>
        </p:nvSpPr>
        <p:spPr/>
        <p:txBody>
          <a:bodyPr/>
          <a:lstStyle/>
          <a:p>
            <a:pPr eaLnBrk="1" hangingPunct="1">
              <a:defRPr/>
            </a:pPr>
            <a:r>
              <a:rPr lang="en-US" altLang="en-US" dirty="0">
                <a:solidFill>
                  <a:srgbClr val="F37021"/>
                </a:solidFill>
                <a:ea typeface="+mj-ea"/>
              </a:rPr>
              <a:t>Summary</a:t>
            </a:r>
            <a:r>
              <a:rPr lang="en-US" altLang="en-US" dirty="0" smtClean="0">
                <a:ea typeface="+mj-ea"/>
              </a:rPr>
              <a:t> </a:t>
            </a:r>
          </a:p>
        </p:txBody>
      </p:sp>
      <p:sp>
        <p:nvSpPr>
          <p:cNvPr id="16387" name="Rectangle 7"/>
          <p:cNvSpPr>
            <a:spLocks noGrp="1" noChangeArrowheads="1"/>
          </p:cNvSpPr>
          <p:nvPr>
            <p:ph type="body" idx="1"/>
          </p:nvPr>
        </p:nvSpPr>
        <p:spPr/>
        <p:txBody>
          <a:bodyPr/>
          <a:lstStyle/>
          <a:p>
            <a:pPr eaLnBrk="1" hangingPunct="1"/>
            <a:r>
              <a:rPr lang="en-US" altLang="en-US" dirty="0" smtClean="0"/>
              <a:t>Frequently, a patient’s medications and chief complaint provide valuable clues to the underlying condition. This information will greatly aid you in understanding the source and the severity of the patient’s condition(s). You may be unable to obtain information from the patient’s medical history either because there is no significant medical history or because the patient is unable to tell you.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8" name="Rectangle 6"/>
          <p:cNvSpPr>
            <a:spLocks noGrp="1" noChangeArrowheads="1"/>
          </p:cNvSpPr>
          <p:nvPr>
            <p:ph type="title"/>
          </p:nvPr>
        </p:nvSpPr>
        <p:spPr/>
        <p:txBody>
          <a:bodyPr/>
          <a:lstStyle/>
          <a:p>
            <a:pPr eaLnBrk="1" hangingPunct="1">
              <a:defRPr/>
            </a:pPr>
            <a:r>
              <a:rPr lang="en-US" altLang="en-US" dirty="0">
                <a:solidFill>
                  <a:srgbClr val="F37021"/>
                </a:solidFill>
                <a:ea typeface="+mj-ea"/>
              </a:rPr>
              <a:t>Summary</a:t>
            </a:r>
            <a:r>
              <a:rPr lang="en-US" altLang="en-US" dirty="0" smtClean="0">
                <a:ea typeface="+mj-ea"/>
              </a:rPr>
              <a:t> </a:t>
            </a:r>
          </a:p>
        </p:txBody>
      </p:sp>
      <p:sp>
        <p:nvSpPr>
          <p:cNvPr id="17411" name="Rectangle 7"/>
          <p:cNvSpPr>
            <a:spLocks noGrp="1" noChangeArrowheads="1"/>
          </p:cNvSpPr>
          <p:nvPr>
            <p:ph type="body" idx="1"/>
          </p:nvPr>
        </p:nvSpPr>
        <p:spPr/>
        <p:txBody>
          <a:bodyPr/>
          <a:lstStyle/>
          <a:p>
            <a:pPr eaLnBrk="1" hangingPunct="1"/>
            <a:r>
              <a:rPr lang="en-US" altLang="en-US" dirty="0" smtClean="0"/>
              <a:t>Sometimes patients will not know why they are taking certain medications, so it would be helpful for you to have a pocket guide on medications for quick and easy reference. Being able to sort through the clues from the emergency scene itself, from the patient’s complaints, and from the patient’s signs and symptoms and past medical history will all assist you in understanding the cause of your patient’s problem and enable you to make appropriate, timely decisions about your patient’s care.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2" name="Rectangle 6"/>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4099" name="Rectangle 7"/>
          <p:cNvSpPr>
            <a:spLocks noGrp="1" noChangeArrowheads="1"/>
          </p:cNvSpPr>
          <p:nvPr>
            <p:ph type="body" idx="1"/>
          </p:nvPr>
        </p:nvSpPr>
        <p:spPr/>
        <p:txBody>
          <a:bodyPr/>
          <a:lstStyle/>
          <a:p>
            <a:pPr eaLnBrk="1" hangingPunct="1"/>
            <a:r>
              <a:rPr lang="en-US" altLang="en-US" dirty="0" smtClean="0"/>
              <a:t>You are dispatched to 340 Tulip Lane for a 45-year-old man complaining of back pain. You arrive to find an alert and oriented man who is unable to sit still and appears to be in severe pain. He states that he thinks he hurt his back, but he’s not sure how. He states, “This is the worst pain I’ve ever had in my life!” When you ask him where it hurts, he points to his right lower back. He says the pain increases and decreases in intensity in waves and started suddenly, but increased in intensity over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6" name="Rectangle 6"/>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5123" name="Rectangle 7"/>
          <p:cNvSpPr>
            <a:spLocks noGrp="1" noChangeArrowheads="1"/>
          </p:cNvSpPr>
          <p:nvPr>
            <p:ph type="body" idx="1"/>
          </p:nvPr>
        </p:nvSpPr>
        <p:spPr/>
        <p:txBody>
          <a:bodyPr/>
          <a:lstStyle/>
          <a:p>
            <a:pPr eaLnBrk="1" hangingPunct="1"/>
            <a:r>
              <a:rPr lang="en-US" altLang="en-US" dirty="0" smtClean="0"/>
              <a:t>1. Why is knowledge of anatomy important in determining potential sources of pain?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0" name="Rectangle 6"/>
          <p:cNvSpPr>
            <a:spLocks noGrp="1" noChangeArrowheads="1"/>
          </p:cNvSpPr>
          <p:nvPr>
            <p:ph type="title"/>
          </p:nvPr>
        </p:nvSpPr>
        <p:spPr/>
        <p:txBody>
          <a:bodyPr/>
          <a:lstStyle/>
          <a:p>
            <a:pPr eaLnBrk="1" hangingPunct="1">
              <a:defRPr/>
            </a:pPr>
            <a:r>
              <a:rPr lang="en-US" altLang="en-US" dirty="0">
                <a:solidFill>
                  <a:srgbClr val="F37021"/>
                </a:solidFill>
                <a:ea typeface="+mj-ea"/>
              </a:rPr>
              <a:t>Part 2</a:t>
            </a:r>
          </a:p>
        </p:txBody>
      </p:sp>
      <p:sp>
        <p:nvSpPr>
          <p:cNvPr id="6147" name="Rectangle 7"/>
          <p:cNvSpPr>
            <a:spLocks noGrp="1" noChangeArrowheads="1"/>
          </p:cNvSpPr>
          <p:nvPr>
            <p:ph type="body" idx="1"/>
          </p:nvPr>
        </p:nvSpPr>
        <p:spPr/>
        <p:txBody>
          <a:bodyPr/>
          <a:lstStyle/>
          <a:p>
            <a:pPr eaLnBrk="1" hangingPunct="1"/>
            <a:r>
              <a:rPr lang="en-US" altLang="en-US" dirty="0" smtClean="0"/>
              <a:t>You determine that this patient’s origin of pain is most likely his right kidney, as he has tenderness on palpation over his right flank. Further questioning of his medical history points to an increased risk for kidney stones. The paramedic agrees with your assessment, starts an IV, and administers morphine per local protocol.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4" name="Rectangle 6"/>
          <p:cNvSpPr>
            <a:spLocks noGrp="1" noChangeArrowheads="1"/>
          </p:cNvSpPr>
          <p:nvPr>
            <p:ph type="title"/>
          </p:nvPr>
        </p:nvSpPr>
        <p:spPr/>
        <p:txBody>
          <a:bodyPr/>
          <a:lstStyle/>
          <a:p>
            <a:pPr eaLnBrk="1" hangingPunct="1">
              <a:defRPr/>
            </a:pPr>
            <a:r>
              <a:rPr lang="en-US" altLang="en-US" dirty="0">
                <a:solidFill>
                  <a:srgbClr val="F37021"/>
                </a:solidFill>
                <a:ea typeface="+mj-ea"/>
              </a:rPr>
              <a:t>Part 2</a:t>
            </a:r>
          </a:p>
        </p:txBody>
      </p:sp>
      <p:sp>
        <p:nvSpPr>
          <p:cNvPr id="7171" name="Rectangle 7"/>
          <p:cNvSpPr>
            <a:spLocks noGrp="1" noChangeArrowheads="1"/>
          </p:cNvSpPr>
          <p:nvPr>
            <p:ph type="body" idx="1"/>
          </p:nvPr>
        </p:nvSpPr>
        <p:spPr/>
        <p:txBody>
          <a:bodyPr/>
          <a:lstStyle/>
          <a:p>
            <a:pPr eaLnBrk="1" hangingPunct="1"/>
            <a:r>
              <a:rPr lang="en-US" altLang="en-US" dirty="0" smtClean="0"/>
              <a:t>2. Where are the kidneys located in the body? Are there any other organs in the same area?</a:t>
            </a:r>
          </a:p>
          <a:p>
            <a:pPr eaLnBrk="1" hangingPunct="1"/>
            <a:endParaRPr lang="en-US" altLang="en-US" dirty="0" smtClean="0"/>
          </a:p>
          <a:p>
            <a:pPr eaLnBrk="1" hangingPunct="1"/>
            <a:r>
              <a:rPr lang="en-US" altLang="en-US" dirty="0" smtClean="0"/>
              <a:t>3.	Given the location of the kidneys and other components of the urinary system, what other complaints might this patient express?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8" name="Rectangle 6"/>
          <p:cNvSpPr>
            <a:spLocks noGrp="1" noChangeArrowheads="1"/>
          </p:cNvSpPr>
          <p:nvPr>
            <p:ph type="title"/>
          </p:nvPr>
        </p:nvSpPr>
        <p:spPr/>
        <p:txBody>
          <a:bodyPr/>
          <a:lstStyle/>
          <a:p>
            <a:pPr eaLnBrk="1" hangingPunct="1">
              <a:defRPr/>
            </a:pPr>
            <a:r>
              <a:rPr lang="en-US" altLang="en-US" dirty="0">
                <a:solidFill>
                  <a:srgbClr val="F37021"/>
                </a:solidFill>
                <a:ea typeface="+mj-ea"/>
              </a:rPr>
              <a:t>Part 3</a:t>
            </a:r>
          </a:p>
        </p:txBody>
      </p:sp>
      <p:sp>
        <p:nvSpPr>
          <p:cNvPr id="8195" name="Rectangle 7"/>
          <p:cNvSpPr>
            <a:spLocks noGrp="1" noChangeArrowheads="1"/>
          </p:cNvSpPr>
          <p:nvPr>
            <p:ph type="body" idx="1"/>
          </p:nvPr>
        </p:nvSpPr>
        <p:spPr/>
        <p:txBody>
          <a:bodyPr/>
          <a:lstStyle/>
          <a:p>
            <a:pPr eaLnBrk="1" hangingPunct="1"/>
            <a:r>
              <a:rPr lang="en-US" altLang="en-US" dirty="0" smtClean="0"/>
              <a:t>The patient can now sit relatively still and appears to be more comfortable. You feel that your knowledge of human anatomy helped in determining the source of his pain.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2" name="Rectangle 6"/>
          <p:cNvSpPr>
            <a:spLocks noGrp="1" noChangeArrowheads="1"/>
          </p:cNvSpPr>
          <p:nvPr>
            <p:ph type="title"/>
          </p:nvPr>
        </p:nvSpPr>
        <p:spPr/>
        <p:txBody>
          <a:bodyPr/>
          <a:lstStyle/>
          <a:p>
            <a:pPr eaLnBrk="1" hangingPunct="1">
              <a:defRPr/>
            </a:pPr>
            <a:r>
              <a:rPr lang="en-US" altLang="en-US" dirty="0">
                <a:solidFill>
                  <a:srgbClr val="F37021"/>
                </a:solidFill>
                <a:ea typeface="+mj-ea"/>
              </a:rPr>
              <a:t>Part 3</a:t>
            </a:r>
          </a:p>
        </p:txBody>
      </p:sp>
      <p:sp>
        <p:nvSpPr>
          <p:cNvPr id="9219" name="Rectangle 7"/>
          <p:cNvSpPr>
            <a:spLocks noGrp="1" noChangeArrowheads="1"/>
          </p:cNvSpPr>
          <p:nvPr>
            <p:ph type="body" idx="1"/>
          </p:nvPr>
        </p:nvSpPr>
        <p:spPr/>
        <p:txBody>
          <a:bodyPr/>
          <a:lstStyle/>
          <a:p>
            <a:pPr eaLnBrk="1" hangingPunct="1"/>
            <a:r>
              <a:rPr lang="en-US" altLang="en-US" dirty="0" smtClean="0"/>
              <a:t>4. If you are unfamiliar with human anatomy, how could your lack of knowledge significantly affect the quality and the timeliness of your patient care?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6" name="Rectangle 6"/>
          <p:cNvSpPr>
            <a:spLocks noGrp="1" noChangeArrowheads="1"/>
          </p:cNvSpPr>
          <p:nvPr>
            <p:ph type="title"/>
          </p:nvPr>
        </p:nvSpPr>
        <p:spPr/>
        <p:txBody>
          <a:bodyPr/>
          <a:lstStyle/>
          <a:p>
            <a:pPr eaLnBrk="1" hangingPunct="1">
              <a:defRPr/>
            </a:pPr>
            <a:r>
              <a:rPr lang="en-US" altLang="en-US" dirty="0">
                <a:solidFill>
                  <a:srgbClr val="F37021"/>
                </a:solidFill>
                <a:ea typeface="+mj-ea"/>
              </a:rPr>
              <a:t>Part 4</a:t>
            </a:r>
          </a:p>
        </p:txBody>
      </p:sp>
      <p:sp>
        <p:nvSpPr>
          <p:cNvPr id="10243" name="Rectangle 7"/>
          <p:cNvSpPr>
            <a:spLocks noGrp="1" noChangeArrowheads="1"/>
          </p:cNvSpPr>
          <p:nvPr>
            <p:ph type="body" idx="1"/>
          </p:nvPr>
        </p:nvSpPr>
        <p:spPr/>
        <p:txBody>
          <a:bodyPr/>
          <a:lstStyle/>
          <a:p>
            <a:pPr eaLnBrk="1" hangingPunct="1"/>
            <a:r>
              <a:rPr lang="en-US" altLang="en-US" dirty="0" smtClean="0"/>
              <a:t>You arrive at the hospital and listen to the paramedic provide information to the emergency department physician on the patient’s initial presentation. She explains that although the original chief complaint could have led to an incorrect differential diagnosis, your knowledge of anatomy assisted in the appropriate care of this patient. The physician seems to have gained some trust in your knowledge and skills.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0" name="Rectangle 6"/>
          <p:cNvSpPr>
            <a:spLocks noGrp="1" noChangeArrowheads="1"/>
          </p:cNvSpPr>
          <p:nvPr>
            <p:ph type="title"/>
          </p:nvPr>
        </p:nvSpPr>
        <p:spPr/>
        <p:txBody>
          <a:bodyPr/>
          <a:lstStyle/>
          <a:p>
            <a:pPr eaLnBrk="1" hangingPunct="1">
              <a:defRPr/>
            </a:pPr>
            <a:r>
              <a:rPr lang="en-US" altLang="en-US" dirty="0">
                <a:solidFill>
                  <a:srgbClr val="F37021"/>
                </a:solidFill>
                <a:ea typeface="+mj-ea"/>
              </a:rPr>
              <a:t>Part 4</a:t>
            </a:r>
          </a:p>
        </p:txBody>
      </p:sp>
      <p:sp>
        <p:nvSpPr>
          <p:cNvPr id="11267" name="Rectangle 7"/>
          <p:cNvSpPr>
            <a:spLocks noGrp="1" noChangeArrowheads="1"/>
          </p:cNvSpPr>
          <p:nvPr>
            <p:ph type="body" idx="1"/>
          </p:nvPr>
        </p:nvSpPr>
        <p:spPr/>
        <p:txBody>
          <a:bodyPr/>
          <a:lstStyle/>
          <a:p>
            <a:pPr eaLnBrk="1" hangingPunct="1"/>
            <a:r>
              <a:rPr lang="en-US" altLang="en-US" dirty="0" smtClean="0"/>
              <a:t>5. How can your knowledge of anatomy and correct use of medical terminology when speaking to other professional health care providers affect their opinion of you, your agency, and emergency service professionals in general?</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TotalTime>
  <Words>1586</Words>
  <Application>Microsoft Office PowerPoint</Application>
  <PresentationFormat>On-screen Show (4:3)</PresentationFormat>
  <Paragraphs>99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Part 1</vt:lpstr>
      <vt:lpstr>Part 1</vt:lpstr>
      <vt:lpstr>Part 2</vt:lpstr>
      <vt:lpstr>Part 2</vt:lpstr>
      <vt:lpstr>Part 3</vt:lpstr>
      <vt:lpstr>Part 3</vt:lpstr>
      <vt:lpstr>Part 4</vt:lpstr>
      <vt:lpstr>Part 4</vt:lpstr>
      <vt:lpstr>Part 5</vt:lpstr>
      <vt:lpstr>Part 5</vt:lpstr>
      <vt:lpstr>Part 5</vt:lpstr>
      <vt:lpstr>Summary </vt:lpstr>
      <vt:lpstr>Summary </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Deforge-Kling</dc:creator>
  <cp:lastModifiedBy>Jennifer Deforge-Kling</cp:lastModifiedBy>
  <cp:revision>81</cp:revision>
  <cp:lastPrinted>2009-04-22T19:24:48Z</cp:lastPrinted>
  <dcterms:created xsi:type="dcterms:W3CDTF">2009-04-22T19:24:48Z</dcterms:created>
  <dcterms:modified xsi:type="dcterms:W3CDTF">2016-06-07T19:55:11Z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