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xml" ContentType="application/vnd.openxmlformats-officedocument.presentationml.tags+xml"/>
  <Override PartName="/ppt/notesSlides/notesSlide60.xml" ContentType="application/vnd.openxmlformats-officedocument.presentationml.notesSlide+xml"/>
  <Override PartName="/ppt/tags/tag3.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13"/>
  </p:notesMasterIdLst>
  <p:handoutMasterIdLst>
    <p:handoutMasterId r:id="rId114"/>
  </p:handoutMasterIdLst>
  <p:sldIdLst>
    <p:sldId id="278" r:id="rId2"/>
    <p:sldId id="286" r:id="rId3"/>
    <p:sldId id="287" r:id="rId4"/>
    <p:sldId id="288" r:id="rId5"/>
    <p:sldId id="298" r:id="rId6"/>
    <p:sldId id="300" r:id="rId7"/>
    <p:sldId id="405" r:id="rId8"/>
    <p:sldId id="486" r:id="rId9"/>
    <p:sldId id="407" r:id="rId10"/>
    <p:sldId id="306" r:id="rId11"/>
    <p:sldId id="471" r:id="rId12"/>
    <p:sldId id="307" r:id="rId13"/>
    <p:sldId id="308" r:id="rId14"/>
    <p:sldId id="408" r:id="rId15"/>
    <p:sldId id="309" r:id="rId16"/>
    <p:sldId id="310" r:id="rId17"/>
    <p:sldId id="311" r:id="rId18"/>
    <p:sldId id="313" r:id="rId19"/>
    <p:sldId id="319" r:id="rId20"/>
    <p:sldId id="320" r:id="rId21"/>
    <p:sldId id="335" r:id="rId22"/>
    <p:sldId id="336" r:id="rId23"/>
    <p:sldId id="321" r:id="rId24"/>
    <p:sldId id="322" r:id="rId25"/>
    <p:sldId id="323" r:id="rId26"/>
    <p:sldId id="325" r:id="rId27"/>
    <p:sldId id="326" r:id="rId28"/>
    <p:sldId id="328" r:id="rId29"/>
    <p:sldId id="329" r:id="rId30"/>
    <p:sldId id="425" r:id="rId31"/>
    <p:sldId id="330" r:id="rId32"/>
    <p:sldId id="331" r:id="rId33"/>
    <p:sldId id="281" r:id="rId34"/>
    <p:sldId id="345" r:id="rId35"/>
    <p:sldId id="487" r:id="rId36"/>
    <p:sldId id="387" r:id="rId37"/>
    <p:sldId id="413" r:id="rId38"/>
    <p:sldId id="430" r:id="rId39"/>
    <p:sldId id="390" r:id="rId40"/>
    <p:sldId id="391" r:id="rId41"/>
    <p:sldId id="343" r:id="rId42"/>
    <p:sldId id="414" r:id="rId43"/>
    <p:sldId id="415" r:id="rId44"/>
    <p:sldId id="392" r:id="rId45"/>
    <p:sldId id="342" r:id="rId46"/>
    <p:sldId id="393" r:id="rId47"/>
    <p:sldId id="394" r:id="rId48"/>
    <p:sldId id="341" r:id="rId49"/>
    <p:sldId id="340" r:id="rId50"/>
    <p:sldId id="339" r:id="rId51"/>
    <p:sldId id="338" r:id="rId52"/>
    <p:sldId id="356" r:id="rId53"/>
    <p:sldId id="354" r:id="rId54"/>
    <p:sldId id="352" r:id="rId55"/>
    <p:sldId id="417" r:id="rId56"/>
    <p:sldId id="397" r:id="rId57"/>
    <p:sldId id="488" r:id="rId58"/>
    <p:sldId id="483" r:id="rId59"/>
    <p:sldId id="358" r:id="rId60"/>
    <p:sldId id="347" r:id="rId61"/>
    <p:sldId id="367" r:id="rId62"/>
    <p:sldId id="398" r:id="rId63"/>
    <p:sldId id="399" r:id="rId64"/>
    <p:sldId id="365" r:id="rId65"/>
    <p:sldId id="474" r:id="rId66"/>
    <p:sldId id="364" r:id="rId67"/>
    <p:sldId id="368" r:id="rId68"/>
    <p:sldId id="363" r:id="rId69"/>
    <p:sldId id="362" r:id="rId70"/>
    <p:sldId id="369" r:id="rId71"/>
    <p:sldId id="361" r:id="rId72"/>
    <p:sldId id="401" r:id="rId73"/>
    <p:sldId id="360" r:id="rId74"/>
    <p:sldId id="475" r:id="rId75"/>
    <p:sldId id="476" r:id="rId76"/>
    <p:sldId id="478" r:id="rId77"/>
    <p:sldId id="479" r:id="rId78"/>
    <p:sldId id="480" r:id="rId79"/>
    <p:sldId id="481" r:id="rId80"/>
    <p:sldId id="438" r:id="rId81"/>
    <p:sldId id="439" r:id="rId82"/>
    <p:sldId id="489" r:id="rId83"/>
    <p:sldId id="441" r:id="rId84"/>
    <p:sldId id="442" r:id="rId85"/>
    <p:sldId id="443" r:id="rId86"/>
    <p:sldId id="444" r:id="rId87"/>
    <p:sldId id="445" r:id="rId88"/>
    <p:sldId id="446" r:id="rId89"/>
    <p:sldId id="447" r:id="rId90"/>
    <p:sldId id="448" r:id="rId91"/>
    <p:sldId id="449" r:id="rId92"/>
    <p:sldId id="468" r:id="rId93"/>
    <p:sldId id="450" r:id="rId94"/>
    <p:sldId id="451" r:id="rId95"/>
    <p:sldId id="452" r:id="rId96"/>
    <p:sldId id="464" r:id="rId97"/>
    <p:sldId id="454" r:id="rId98"/>
    <p:sldId id="455" r:id="rId99"/>
    <p:sldId id="456" r:id="rId100"/>
    <p:sldId id="457" r:id="rId101"/>
    <p:sldId id="458" r:id="rId102"/>
    <p:sldId id="459" r:id="rId103"/>
    <p:sldId id="460" r:id="rId104"/>
    <p:sldId id="461" r:id="rId105"/>
    <p:sldId id="469" r:id="rId106"/>
    <p:sldId id="462" r:id="rId107"/>
    <p:sldId id="463" r:id="rId108"/>
    <p:sldId id="453" r:id="rId109"/>
    <p:sldId id="465" r:id="rId110"/>
    <p:sldId id="466" r:id="rId111"/>
    <p:sldId id="467" r:id="rId1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304">
          <p15:clr>
            <a:srgbClr val="A4A3A4"/>
          </p15:clr>
        </p15:guide>
        <p15:guide id="2" orient="horz" pos="48">
          <p15:clr>
            <a:srgbClr val="A4A3A4"/>
          </p15:clr>
        </p15:guide>
        <p15:guide id="3" orient="horz" pos="4256">
          <p15:clr>
            <a:srgbClr val="A4A3A4"/>
          </p15:clr>
        </p15:guide>
        <p15:guide id="4" orient="horz" pos="632">
          <p15:clr>
            <a:srgbClr val="A4A3A4"/>
          </p15:clr>
        </p15:guide>
        <p15:guide id="5" orient="horz" pos="3944">
          <p15:clr>
            <a:srgbClr val="A4A3A4"/>
          </p15:clr>
        </p15:guide>
        <p15:guide id="6" pos="5328">
          <p15:clr>
            <a:srgbClr val="A4A3A4"/>
          </p15:clr>
        </p15:guide>
        <p15:guide id="7" pos="432">
          <p15:clr>
            <a:srgbClr val="A4A3A4"/>
          </p15:clr>
        </p15:guide>
        <p15:guide id="8"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00652E"/>
    <a:srgbClr val="FAA61A"/>
    <a:srgbClr val="25207A"/>
    <a:srgbClr val="8C0051"/>
    <a:srgbClr val="F37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6" autoAdjust="0"/>
    <p:restoredTop sz="71547" autoAdjust="0"/>
  </p:normalViewPr>
  <p:slideViewPr>
    <p:cSldViewPr snapToGrid="0">
      <p:cViewPr>
        <p:scale>
          <a:sx n="50" d="100"/>
          <a:sy n="50" d="100"/>
        </p:scale>
        <p:origin x="3280" y="992"/>
      </p:cViewPr>
      <p:guideLst>
        <p:guide orient="horz" pos="2304"/>
        <p:guide orient="horz" pos="48"/>
        <p:guide orient="horz" pos="4256"/>
        <p:guide orient="horz" pos="632"/>
        <p:guide orient="horz" pos="3944"/>
        <p:guide pos="5328"/>
        <p:guide pos="432"/>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handoutMaster" Target="handoutMasters/handoutMaster1.xml"/><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E8B7AC-D173-9546-9D2E-BEE73DEA7C9C}" type="slidenum">
              <a:rPr lang="en-US" altLang="en-US"/>
              <a:pPr/>
              <a:t>‹#›</a:t>
            </a:fld>
            <a:endParaRPr lang="en-US" altLang="en-US"/>
          </a:p>
        </p:txBody>
      </p:sp>
    </p:spTree>
    <p:extLst>
      <p:ext uri="{BB962C8B-B14F-4D97-AF65-F5344CB8AC3E}">
        <p14:creationId xmlns:p14="http://schemas.microsoft.com/office/powerpoint/2010/main" val="170681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177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641FF7-7BFE-A443-975A-157387A37A74}" type="slidenum">
              <a:rPr lang="en-US" altLang="en-US"/>
              <a:pPr/>
              <a:t>‹#›</a:t>
            </a:fld>
            <a:endParaRPr lang="en-US" altLang="en-US"/>
          </a:p>
        </p:txBody>
      </p:sp>
    </p:spTree>
    <p:extLst>
      <p:ext uri="{BB962C8B-B14F-4D97-AF65-F5344CB8AC3E}">
        <p14:creationId xmlns:p14="http://schemas.microsoft.com/office/powerpoint/2010/main" val="738374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6: The Human Body</a:t>
            </a:r>
          </a:p>
        </p:txBody>
      </p:sp>
    </p:spTree>
    <p:extLst>
      <p:ext uri="{BB962C8B-B14F-4D97-AF65-F5344CB8AC3E}">
        <p14:creationId xmlns:p14="http://schemas.microsoft.com/office/powerpoint/2010/main" val="41188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Appendicular skeleton: arms, legs, their connection points, and pelvis</a:t>
            </a:r>
            <a:endParaRPr lang="en-IN" altLang="en-US">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889E1F-7BF9-DB4E-95D5-E7E72F48D5CD}" type="slidenum">
              <a:rPr lang="en-US" altLang="en-US" sz="1200"/>
              <a:pPr eaLnBrk="1" hangingPunct="1"/>
              <a:t>10</a:t>
            </a:fld>
            <a:endParaRPr lang="en-US" altLang="en-US" sz="1200"/>
          </a:p>
        </p:txBody>
      </p:sp>
    </p:spTree>
    <p:extLst>
      <p:ext uri="{BB962C8B-B14F-4D97-AF65-F5344CB8AC3E}">
        <p14:creationId xmlns:p14="http://schemas.microsoft.com/office/powerpoint/2010/main" val="201200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a. Joints</a:t>
            </a:r>
            <a:endParaRPr lang="en-IN" altLang="en-US" b="1">
              <a:latin typeface="Times New Roman" charset="0"/>
              <a:ea typeface="MS PGothic" charset="-128"/>
            </a:endParaRPr>
          </a:p>
          <a:p>
            <a:r>
              <a:rPr lang="en-US" altLang="en-US">
                <a:latin typeface="Times New Roman" charset="0"/>
                <a:ea typeface="MS PGothic" charset="-128"/>
              </a:rPr>
              <a:t>	i. Occur wherever bones come in contact</a:t>
            </a:r>
            <a:endParaRPr lang="en-IN" altLang="en-US" b="1">
              <a:latin typeface="Times New Roman" charset="0"/>
              <a:ea typeface="MS PGothic" charset="-128"/>
            </a:endParaRPr>
          </a:p>
          <a:p>
            <a:r>
              <a:rPr lang="en-US" altLang="en-US">
                <a:latin typeface="Times New Roman" charset="0"/>
                <a:ea typeface="MS PGothic" charset="-128"/>
              </a:rPr>
              <a:t>	ii. Consist of the ends of the bones and the surrounding connecting and supporting tissues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iii. Two types of joints</a:t>
            </a:r>
            <a:endParaRPr lang="en-IN" altLang="en-US">
              <a:latin typeface="Times New Roman" charset="0"/>
              <a:ea typeface="MS PGothic" charset="-128"/>
            </a:endParaRPr>
          </a:p>
          <a:p>
            <a:r>
              <a:rPr lang="en-US" altLang="en-US">
                <a:latin typeface="Times New Roman" charset="0"/>
                <a:ea typeface="MS PGothic" charset="-128"/>
              </a:rPr>
              <a:t>		(a) Ball-and-socket joint (eg, shoulder)</a:t>
            </a:r>
            <a:endParaRPr lang="en-IN" altLang="en-US">
              <a:latin typeface="Times New Roman" charset="0"/>
              <a:ea typeface="MS PGothic" charset="-128"/>
            </a:endParaRPr>
          </a:p>
          <a:p>
            <a:r>
              <a:rPr lang="en-US" altLang="en-US">
                <a:latin typeface="Times New Roman" charset="0"/>
                <a:ea typeface="MS PGothic" charset="-128"/>
              </a:rPr>
              <a:t>			(1) Allows rotation and bending</a:t>
            </a:r>
            <a:endParaRPr lang="en-IN" altLang="en-US">
              <a:latin typeface="Times New Roman" charset="0"/>
              <a:ea typeface="MS PGothic" charset="-128"/>
            </a:endParaRPr>
          </a:p>
          <a:p>
            <a:r>
              <a:rPr lang="en-US" altLang="en-US">
                <a:latin typeface="Times New Roman" charset="0"/>
                <a:ea typeface="MS PGothic" charset="-128"/>
              </a:rPr>
              <a:t>		(b) Hinge joint</a:t>
            </a:r>
            <a:endParaRPr lang="en-IN" altLang="en-US">
              <a:latin typeface="Times New Roman" charset="0"/>
              <a:ea typeface="MS PGothic" charset="-128"/>
            </a:endParaRPr>
          </a:p>
          <a:p>
            <a:r>
              <a:rPr lang="en-US" altLang="en-US">
                <a:latin typeface="Times New Roman" charset="0"/>
                <a:ea typeface="MS PGothic" charset="-128"/>
              </a:rPr>
              <a:t>			(2) Motion is restricted to flexion (bending and extension)</a:t>
            </a:r>
            <a:endParaRPr lang="en-IN" altLang="en-US">
              <a:latin typeface="Times New Roman" charset="0"/>
              <a:ea typeface="MS PGothic"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461A9F-183B-C740-8503-064F731C5564}" type="slidenum">
              <a:rPr lang="en-US" altLang="en-US" sz="1200"/>
              <a:pPr eaLnBrk="1" hangingPunct="1"/>
              <a:t>11</a:t>
            </a:fld>
            <a:endParaRPr lang="en-US" altLang="en-US" sz="1200"/>
          </a:p>
        </p:txBody>
      </p:sp>
    </p:spTree>
    <p:extLst>
      <p:ext uri="{BB962C8B-B14F-4D97-AF65-F5344CB8AC3E}">
        <p14:creationId xmlns:p14="http://schemas.microsoft.com/office/powerpoint/2010/main" val="156898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Upper extremities</a:t>
            </a:r>
            <a:endParaRPr lang="en-IN" altLang="en-US">
              <a:latin typeface="Times New Roman" charset="0"/>
              <a:ea typeface="MS PGothic" charset="-128"/>
            </a:endParaRPr>
          </a:p>
          <a:p>
            <a:r>
              <a:rPr lang="en-US" altLang="en-US">
                <a:latin typeface="Times New Roman" charset="0"/>
                <a:ea typeface="MS PGothic" charset="-128"/>
              </a:rPr>
              <a:t>	i. Extend from shoulder girdle to fingertips</a:t>
            </a:r>
            <a:endParaRPr lang="en-IN" altLang="en-US">
              <a:latin typeface="Times New Roman" charset="0"/>
              <a:ea typeface="MS PGothic" charset="-128"/>
            </a:endParaRPr>
          </a:p>
          <a:p>
            <a:r>
              <a:rPr lang="en-US" altLang="en-US">
                <a:latin typeface="Times New Roman" charset="0"/>
                <a:ea typeface="MS PGothic" charset="-128"/>
              </a:rPr>
              <a:t>	ii. Composed of arms, forearms, hands, and fingers</a:t>
            </a:r>
            <a:endParaRPr lang="en-IN" altLang="en-US">
              <a:latin typeface="Times New Roman" charset="0"/>
              <a:ea typeface="MS PGothic" charset="-128"/>
            </a:endParaRPr>
          </a:p>
          <a:p>
            <a:r>
              <a:rPr lang="en-US" altLang="en-US">
                <a:latin typeface="Times New Roman" charset="0"/>
                <a:ea typeface="MS PGothic" charset="-128"/>
              </a:rPr>
              <a:t>		(a) The shoulder girdle is where three bones come together:</a:t>
            </a:r>
            <a:endParaRPr lang="en-IN" altLang="en-US">
              <a:latin typeface="Times New Roman" charset="0"/>
              <a:ea typeface="MS PGothic" charset="-128"/>
            </a:endParaRPr>
          </a:p>
          <a:p>
            <a:r>
              <a:rPr lang="en-US" altLang="en-US">
                <a:latin typeface="Times New Roman" charset="0"/>
                <a:ea typeface="MS PGothic" charset="-128"/>
              </a:rPr>
              <a:t>			(1) Clavicle (collarbone)</a:t>
            </a:r>
            <a:endParaRPr lang="en-IN" altLang="en-US">
              <a:latin typeface="Times New Roman" charset="0"/>
              <a:ea typeface="MS PGothic" charset="-128"/>
            </a:endParaRPr>
          </a:p>
          <a:p>
            <a:r>
              <a:rPr lang="en-US" altLang="en-US">
                <a:latin typeface="Times New Roman" charset="0"/>
                <a:ea typeface="MS PGothic" charset="-128"/>
              </a:rPr>
              <a:t>			(2) Scapula (shoulder blade)</a:t>
            </a:r>
            <a:endParaRPr lang="en-IN" altLang="en-US">
              <a:latin typeface="Times New Roman" charset="0"/>
              <a:ea typeface="MS PGothic" charset="-128"/>
            </a:endParaRPr>
          </a:p>
          <a:p>
            <a:r>
              <a:rPr lang="en-US" altLang="en-US">
                <a:latin typeface="Times New Roman" charset="0"/>
                <a:ea typeface="MS PGothic" charset="-128"/>
              </a:rPr>
              <a:t>			(3) Humerus (supporting bone of the arm)</a:t>
            </a:r>
            <a:endParaRPr lang="en-IN" altLang="en-US">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5B8C62-4695-5B41-888A-D9B8655BA0EA}" type="slidenum">
              <a:rPr lang="en-US" altLang="en-US" sz="1200"/>
              <a:pPr eaLnBrk="1" hangingPunct="1"/>
              <a:t>12</a:t>
            </a:fld>
            <a:endParaRPr lang="en-US" altLang="en-US" sz="1200"/>
          </a:p>
        </p:txBody>
      </p:sp>
    </p:spTree>
    <p:extLst>
      <p:ext uri="{BB962C8B-B14F-4D97-AF65-F5344CB8AC3E}">
        <p14:creationId xmlns:p14="http://schemas.microsoft.com/office/powerpoint/2010/main" val="96934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Arm</a:t>
            </a:r>
            <a:endParaRPr lang="en-IN" altLang="en-US">
              <a:latin typeface="Times New Roman" charset="0"/>
              <a:ea typeface="MS PGothic" charset="-128"/>
            </a:endParaRPr>
          </a:p>
          <a:p>
            <a:r>
              <a:rPr lang="en-US" altLang="en-US">
                <a:latin typeface="Times New Roman" charset="0"/>
                <a:ea typeface="MS PGothic" charset="-128"/>
              </a:rPr>
              <a:t>	(1) Humerus is the supporting bone</a:t>
            </a:r>
            <a:endParaRPr lang="en-IN" altLang="en-US">
              <a:latin typeface="Times New Roman" charset="0"/>
              <a:ea typeface="MS PGothic" charset="-128"/>
            </a:endParaRPr>
          </a:p>
          <a:p>
            <a:r>
              <a:rPr lang="en-US" altLang="en-US">
                <a:latin typeface="Times New Roman" charset="0"/>
                <a:ea typeface="MS PGothic" charset="-128"/>
              </a:rPr>
              <a:t>	(2) Forearm consists of radius and ulna</a:t>
            </a:r>
            <a:endParaRPr lang="en-IN" altLang="en-US">
              <a:latin typeface="Times New Roman" charset="0"/>
              <a:ea typeface="MS PGothic" charset="-128"/>
            </a:endParaRPr>
          </a:p>
          <a:p>
            <a:r>
              <a:rPr lang="en-US" altLang="en-US">
                <a:latin typeface="Times New Roman" charset="0"/>
                <a:ea typeface="MS PGothic" charset="-128"/>
              </a:rPr>
              <a:t>	(3) Radius lies on the lateral, or thumb, side</a:t>
            </a:r>
            <a:endParaRPr lang="en-IN" altLang="en-US">
              <a:latin typeface="Times New Roman" charset="0"/>
              <a:ea typeface="MS PGothic" charset="-128"/>
            </a:endParaRPr>
          </a:p>
          <a:p>
            <a:r>
              <a:rPr lang="en-US" altLang="en-US">
                <a:latin typeface="Times New Roman" charset="0"/>
                <a:ea typeface="MS PGothic" charset="-128"/>
              </a:rPr>
              <a:t>	(4) Ulna is on the medial, or little, finger</a:t>
            </a:r>
            <a:endParaRPr lang="en-IN" altLang="en-US">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CEF454-13B5-FF41-9715-5E27E902A3F1}" type="slidenum">
              <a:rPr lang="en-US" altLang="en-US" sz="1200"/>
              <a:pPr eaLnBrk="1" hangingPunct="1"/>
              <a:t>13</a:t>
            </a:fld>
            <a:endParaRPr lang="en-US" altLang="en-US" sz="1200"/>
          </a:p>
        </p:txBody>
      </p:sp>
    </p:spTree>
    <p:extLst>
      <p:ext uri="{BB962C8B-B14F-4D97-AF65-F5344CB8AC3E}">
        <p14:creationId xmlns:p14="http://schemas.microsoft.com/office/powerpoint/2010/main" val="96349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Wrist and hand</a:t>
            </a:r>
            <a:endParaRPr lang="en-IN" altLang="en-US">
              <a:latin typeface="Times New Roman" charset="0"/>
              <a:ea typeface="MS PGothic" charset="-128"/>
            </a:endParaRPr>
          </a:p>
          <a:p>
            <a:r>
              <a:rPr lang="en-US" altLang="en-US">
                <a:latin typeface="Times New Roman" charset="0"/>
                <a:ea typeface="MS PGothic" charset="-128"/>
              </a:rPr>
              <a:t>	(1) A modified ball-and-socket joint formed by the ends of the radius and ulna and carpal bones</a:t>
            </a:r>
            <a:endParaRPr lang="en-IN" altLang="en-US">
              <a:latin typeface="Times New Roman" charset="0"/>
              <a:ea typeface="MS PGothic" charset="-128"/>
            </a:endParaRPr>
          </a:p>
          <a:p>
            <a:r>
              <a:rPr lang="en-US" altLang="en-US">
                <a:latin typeface="Times New Roman" charset="0"/>
                <a:ea typeface="MS PGothic" charset="-128"/>
              </a:rPr>
              <a:t>	(3) Five metacarpals extend from the carpal bones and make up the hand</a:t>
            </a:r>
            <a:endParaRPr lang="en-IN" altLang="en-US">
              <a:latin typeface="Times New Roman" charset="0"/>
              <a:ea typeface="MS PGothic" charset="-128"/>
            </a:endParaRPr>
          </a:p>
          <a:p>
            <a:r>
              <a:rPr lang="en-US" altLang="en-US">
                <a:latin typeface="Times New Roman" charset="0"/>
                <a:ea typeface="MS PGothic" charset="-128"/>
              </a:rPr>
              <a:t>	(4) Fingers are composed of phalanges</a:t>
            </a:r>
            <a:endParaRPr lang="en-IN" altLang="en-US">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191DDF-0339-F044-8D12-E5CAE9F7B59D}" type="slidenum">
              <a:rPr lang="en-US" altLang="en-US" sz="1200"/>
              <a:pPr eaLnBrk="1" hangingPunct="1"/>
              <a:t>14</a:t>
            </a:fld>
            <a:endParaRPr lang="en-US" altLang="en-US" sz="1200"/>
          </a:p>
        </p:txBody>
      </p:sp>
    </p:spTree>
    <p:extLst>
      <p:ext uri="{BB962C8B-B14F-4D97-AF65-F5344CB8AC3E}">
        <p14:creationId xmlns:p14="http://schemas.microsoft.com/office/powerpoint/2010/main" val="141616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Pelvis</a:t>
            </a:r>
            <a:endParaRPr lang="en-IN" altLang="en-US">
              <a:latin typeface="Times New Roman" charset="0"/>
              <a:ea typeface="MS PGothic" charset="-128"/>
            </a:endParaRPr>
          </a:p>
          <a:p>
            <a:r>
              <a:rPr lang="en-US" altLang="en-US">
                <a:latin typeface="Times New Roman" charset="0"/>
                <a:ea typeface="MS PGothic" charset="-128"/>
              </a:rPr>
              <a:t>	i. Closed bony ring consisting of three bones: the sacrum and two pelvic bones</a:t>
            </a:r>
            <a:endParaRPr lang="en-IN" altLang="en-US">
              <a:latin typeface="Times New Roman" charset="0"/>
              <a:ea typeface="MS PGothic" charset="-128"/>
            </a:endParaRPr>
          </a:p>
          <a:p>
            <a:r>
              <a:rPr lang="en-US" altLang="en-US">
                <a:latin typeface="Times New Roman" charset="0"/>
                <a:ea typeface="MS PGothic" charset="-128"/>
              </a:rPr>
              <a:t>	ii. Each pelvic bone is formed by fusion of the ilium, ischium, and pubis.</a:t>
            </a:r>
            <a:endParaRPr lang="en-IN" altLang="en-US">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E40BE0-1E8C-DC46-B9C4-12262584C163}" type="slidenum">
              <a:rPr lang="en-US" altLang="en-US" sz="1200"/>
              <a:pPr eaLnBrk="1" hangingPunct="1"/>
              <a:t>15</a:t>
            </a:fld>
            <a:endParaRPr lang="en-US" altLang="en-US" sz="1200"/>
          </a:p>
        </p:txBody>
      </p:sp>
    </p:spTree>
    <p:extLst>
      <p:ext uri="{BB962C8B-B14F-4D97-AF65-F5344CB8AC3E}">
        <p14:creationId xmlns:p14="http://schemas.microsoft.com/office/powerpoint/2010/main" val="1002736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Pelvis</a:t>
            </a:r>
          </a:p>
          <a:p>
            <a:r>
              <a:rPr lang="en-US" altLang="en-US">
                <a:latin typeface="Times New Roman" charset="0"/>
                <a:ea typeface="MS PGothic" charset="-128"/>
              </a:rPr>
              <a:t>		(a) These three bones are joined posteriorly by the sacrum.</a:t>
            </a:r>
          </a:p>
          <a:p>
            <a:r>
              <a:rPr lang="en-US" altLang="en-US">
                <a:latin typeface="Times New Roman" charset="0"/>
                <a:ea typeface="MS PGothic" charset="-128"/>
              </a:rPr>
              <a:t>		(b) Anteriorly, the right pubis and left pubis are joined by a hard bony and cartilaginous joint with minimal motion. This area is called the pubic symphysis.</a:t>
            </a:r>
          </a:p>
          <a:p>
            <a:endParaRPr lang="en-US" altLang="en-US">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FF510B-C14A-2342-8505-3C1D74F351EB}" type="slidenum">
              <a:rPr lang="en-US" altLang="en-US" sz="1200"/>
              <a:pPr eaLnBrk="1" hangingPunct="1"/>
              <a:t>16</a:t>
            </a:fld>
            <a:endParaRPr lang="en-US" altLang="en-US" sz="1200"/>
          </a:p>
        </p:txBody>
      </p:sp>
    </p:spTree>
    <p:extLst>
      <p:ext uri="{BB962C8B-B14F-4D97-AF65-F5344CB8AC3E}">
        <p14:creationId xmlns:p14="http://schemas.microsoft.com/office/powerpoint/2010/main" val="169550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Lower extremities</a:t>
            </a:r>
            <a:endParaRPr lang="en-IN" altLang="en-US">
              <a:latin typeface="Times New Roman" charset="0"/>
              <a:ea typeface="MS PGothic" charset="-128"/>
            </a:endParaRPr>
          </a:p>
          <a:p>
            <a:r>
              <a:rPr lang="en-US" altLang="en-US">
                <a:latin typeface="Times New Roman" charset="0"/>
                <a:ea typeface="MS PGothic" charset="-128"/>
              </a:rPr>
              <a:t>	i. Femur (thighbone)</a:t>
            </a:r>
            <a:endParaRPr lang="en-IN" altLang="en-US">
              <a:latin typeface="Times New Roman" charset="0"/>
              <a:ea typeface="MS PGothic" charset="-128"/>
            </a:endParaRPr>
          </a:p>
          <a:p>
            <a:r>
              <a:rPr lang="en-US" altLang="en-US">
                <a:latin typeface="Times New Roman" charset="0"/>
                <a:ea typeface="MS PGothic" charset="-128"/>
              </a:rPr>
              <a:t>		(a) Longest and one of the strongest bones in the body</a:t>
            </a:r>
            <a:endParaRPr lang="en-IN" altLang="en-US">
              <a:latin typeface="Times New Roman" charset="0"/>
              <a:ea typeface="MS PGothic" charset="-128"/>
            </a:endParaRPr>
          </a:p>
          <a:p>
            <a:r>
              <a:rPr lang="en-US" altLang="en-US">
                <a:latin typeface="Times New Roman" charset="0"/>
                <a:ea typeface="MS PGothic" charset="-128"/>
              </a:rPr>
              <a:t>		(b) The femoral head is where the femur connects into the acetabulum (the pelvic girdle) by a ball-and-socket joint.</a:t>
            </a:r>
            <a:endParaRPr lang="en-IN" altLang="en-US">
              <a:latin typeface="Times New Roman" charset="0"/>
              <a:ea typeface="MS PGothic" charset="-128"/>
            </a:endParaRPr>
          </a:p>
          <a:p>
            <a:r>
              <a:rPr lang="en-US" altLang="en-US">
                <a:latin typeface="Times New Roman" charset="0"/>
                <a:ea typeface="MS PGothic" charset="-128"/>
              </a:rPr>
              <a:t>	ii. Knee</a:t>
            </a:r>
            <a:endParaRPr lang="en-IN" altLang="en-US">
              <a:latin typeface="Times New Roman" charset="0"/>
              <a:ea typeface="MS PGothic" charset="-128"/>
            </a:endParaRPr>
          </a:p>
          <a:p>
            <a:r>
              <a:rPr lang="en-US" altLang="en-US">
                <a:latin typeface="Times New Roman" charset="0"/>
                <a:ea typeface="MS PGothic" charset="-128"/>
              </a:rPr>
              <a:t>		(a) Connects the upper leg to the lower leg</a:t>
            </a:r>
            <a:endParaRPr lang="en-IN" altLang="en-US">
              <a:latin typeface="Times New Roman" charset="0"/>
              <a:ea typeface="MS PGothic" charset="-128"/>
            </a:endParaRPr>
          </a:p>
          <a:p>
            <a:r>
              <a:rPr lang="en-US" altLang="en-US">
                <a:latin typeface="Times New Roman" charset="0"/>
                <a:ea typeface="MS PGothic" charset="-128"/>
              </a:rPr>
              <a:t>		(b) Hinge joint</a:t>
            </a:r>
            <a:endParaRPr lang="en-IN" altLang="en-US">
              <a:latin typeface="Times New Roman" charset="0"/>
              <a:ea typeface="MS PGothic" charset="-128"/>
            </a:endParaRPr>
          </a:p>
          <a:p>
            <a:r>
              <a:rPr lang="en-US" altLang="en-US">
                <a:latin typeface="Times New Roman" charset="0"/>
                <a:ea typeface="MS PGothic" charset="-128"/>
              </a:rPr>
              <a:t>		(c) Kneecap (patella)</a:t>
            </a:r>
            <a:endParaRPr lang="en-IN" altLang="en-US">
              <a:latin typeface="Times New Roman" charset="0"/>
              <a:ea typeface="MS PGothic" charset="-128"/>
            </a:endParaRPr>
          </a:p>
          <a:p>
            <a:r>
              <a:rPr lang="en-US" altLang="en-US">
                <a:latin typeface="Times New Roman" charset="0"/>
                <a:ea typeface="MS PGothic" charset="-128"/>
              </a:rPr>
              <a:t>	iii. Lower leg</a:t>
            </a:r>
            <a:endParaRPr lang="en-IN" altLang="en-US">
              <a:latin typeface="Times New Roman" charset="0"/>
              <a:ea typeface="MS PGothic" charset="-128"/>
            </a:endParaRPr>
          </a:p>
          <a:p>
            <a:r>
              <a:rPr lang="en-US" altLang="en-US">
                <a:latin typeface="Times New Roman" charset="0"/>
                <a:ea typeface="MS PGothic" charset="-128"/>
              </a:rPr>
              <a:t>		(a) Tibia: shinbone</a:t>
            </a:r>
            <a:endParaRPr lang="en-IN" altLang="en-US">
              <a:latin typeface="Times New Roman" charset="0"/>
              <a:ea typeface="MS PGothic" charset="-128"/>
            </a:endParaRPr>
          </a:p>
          <a:p>
            <a:r>
              <a:rPr lang="en-US" altLang="en-US">
                <a:latin typeface="Times New Roman" charset="0"/>
                <a:ea typeface="MS PGothic" charset="-128"/>
              </a:rPr>
              <a:t>		(b) Fibula</a:t>
            </a:r>
            <a:endParaRPr lang="en-IN" altLang="en-US">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4D0F23-373A-EC4C-A3F9-8D8350E0E44B}" type="slidenum">
              <a:rPr lang="en-US" altLang="en-US" sz="1200"/>
              <a:pPr eaLnBrk="1" hangingPunct="1"/>
              <a:t>17</a:t>
            </a:fld>
            <a:endParaRPr lang="en-US" altLang="en-US" sz="1200"/>
          </a:p>
        </p:txBody>
      </p:sp>
    </p:spTree>
    <p:extLst>
      <p:ext uri="{BB962C8B-B14F-4D97-AF65-F5344CB8AC3E}">
        <p14:creationId xmlns:p14="http://schemas.microsoft.com/office/powerpoint/2010/main" val="139778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Ankle</a:t>
            </a:r>
            <a:endParaRPr lang="en-IN" altLang="en-US">
              <a:latin typeface="Times New Roman" charset="0"/>
              <a:ea typeface="MS PGothic" charset="-128"/>
            </a:endParaRPr>
          </a:p>
          <a:p>
            <a:r>
              <a:rPr lang="en-US" altLang="en-US">
                <a:latin typeface="Times New Roman" charset="0"/>
                <a:ea typeface="MS PGothic" charset="-128"/>
              </a:rPr>
              <a:t>	(a) Hinge joint</a:t>
            </a:r>
            <a:endParaRPr lang="en-IN" altLang="en-US">
              <a:latin typeface="Times New Roman" charset="0"/>
              <a:ea typeface="MS PGothic" charset="-128"/>
            </a:endParaRPr>
          </a:p>
          <a:p>
            <a:r>
              <a:rPr lang="en-US" altLang="en-US">
                <a:latin typeface="Times New Roman" charset="0"/>
                <a:ea typeface="MS PGothic" charset="-128"/>
              </a:rPr>
              <a:t>	(b) Allows flexion and extension of the foot</a:t>
            </a:r>
            <a:endParaRPr lang="en-IN" altLang="en-US">
              <a:latin typeface="Times New Roman" charset="0"/>
              <a:ea typeface="MS PGothic" charset="-128"/>
            </a:endParaRPr>
          </a:p>
          <a:p>
            <a:r>
              <a:rPr lang="en-US" altLang="en-US">
                <a:latin typeface="Times New Roman" charset="0"/>
                <a:ea typeface="MS PGothic" charset="-128"/>
              </a:rPr>
              <a:t>v. Foot</a:t>
            </a:r>
            <a:endParaRPr lang="en-IN" altLang="en-US">
              <a:latin typeface="Times New Roman" charset="0"/>
              <a:ea typeface="MS PGothic" charset="-128"/>
            </a:endParaRPr>
          </a:p>
          <a:p>
            <a:r>
              <a:rPr lang="en-US" altLang="en-US">
                <a:latin typeface="Times New Roman" charset="0"/>
                <a:ea typeface="MS PGothic" charset="-128"/>
              </a:rPr>
              <a:t>	(a) Contains 7 tarsal bones</a:t>
            </a:r>
            <a:endParaRPr lang="en-IN" altLang="en-US">
              <a:latin typeface="Times New Roman" charset="0"/>
              <a:ea typeface="MS PGothic" charset="-128"/>
            </a:endParaRPr>
          </a:p>
          <a:p>
            <a:r>
              <a:rPr lang="en-US" altLang="en-US">
                <a:latin typeface="Times New Roman" charset="0"/>
                <a:ea typeface="MS PGothic" charset="-128"/>
              </a:rPr>
              <a:t>	(b) 5 metatarsal bones form the substance of the foot</a:t>
            </a:r>
            <a:endParaRPr lang="en-IN" altLang="en-US">
              <a:latin typeface="Times New Roman" charset="0"/>
              <a:ea typeface="MS PGothic" charset="-128"/>
            </a:endParaRPr>
          </a:p>
          <a:p>
            <a:r>
              <a:rPr lang="en-US" altLang="en-US">
                <a:latin typeface="Times New Roman" charset="0"/>
                <a:ea typeface="MS PGothic" charset="-128"/>
              </a:rPr>
              <a:t>	(c) 5 toes formed by 14 phalanges</a:t>
            </a:r>
            <a:endParaRPr lang="en-IN" altLang="en-US">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05BE8D-0E94-FE47-A152-399AE1DA1260}" type="slidenum">
              <a:rPr lang="en-US" altLang="en-US" sz="1200"/>
              <a:pPr eaLnBrk="1" hangingPunct="1"/>
              <a:t>18</a:t>
            </a:fld>
            <a:endParaRPr lang="en-US" altLang="en-US" sz="1200"/>
          </a:p>
        </p:txBody>
      </p:sp>
    </p:spTree>
    <p:extLst>
      <p:ext uri="{BB962C8B-B14F-4D97-AF65-F5344CB8AC3E}">
        <p14:creationId xmlns:p14="http://schemas.microsoft.com/office/powerpoint/2010/main" val="129523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The Skeletal System: Physiology</a:t>
            </a:r>
          </a:p>
          <a:p>
            <a:r>
              <a:rPr lang="en-US" altLang="en-US">
                <a:latin typeface="Times New Roman" charset="0"/>
                <a:ea typeface="MS PGothic" charset="-128"/>
              </a:rPr>
              <a:t>A. Functions of the skeletal system</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Gives the body its shape</a:t>
            </a:r>
            <a:endParaRPr lang="en-IN" altLang="en-US">
              <a:latin typeface="Times New Roman" charset="0"/>
              <a:ea typeface="MS PGothic" charset="-128"/>
            </a:endParaRPr>
          </a:p>
          <a:p>
            <a:r>
              <a:rPr lang="en-US" altLang="en-US">
                <a:latin typeface="Times New Roman" charset="0"/>
                <a:ea typeface="MS PGothic" charset="-128"/>
              </a:rPr>
              <a:t>	2. Protects fragile organs</a:t>
            </a:r>
            <a:endParaRPr lang="en-IN" altLang="en-US">
              <a:latin typeface="Times New Roman" charset="0"/>
              <a:ea typeface="MS PGothic" charset="-128"/>
            </a:endParaRPr>
          </a:p>
          <a:p>
            <a:r>
              <a:rPr lang="en-US" altLang="en-US">
                <a:latin typeface="Times New Roman" charset="0"/>
                <a:ea typeface="MS PGothic" charset="-128"/>
              </a:rPr>
              <a:t>	3. Allows for movement</a:t>
            </a:r>
            <a:endParaRPr lang="en-IN" altLang="en-US">
              <a:latin typeface="Times New Roman" charset="0"/>
              <a:ea typeface="MS PGothic" charset="-128"/>
            </a:endParaRPr>
          </a:p>
          <a:p>
            <a:r>
              <a:rPr lang="en-US" altLang="en-US">
                <a:latin typeface="Times New Roman" charset="0"/>
                <a:ea typeface="MS PGothic" charset="-128"/>
              </a:rPr>
              <a:t>	4. Stores calcium</a:t>
            </a:r>
            <a:endParaRPr lang="en-IN" altLang="en-US">
              <a:latin typeface="Times New Roman" charset="0"/>
              <a:ea typeface="MS PGothic" charset="-128"/>
            </a:endParaRPr>
          </a:p>
          <a:p>
            <a:r>
              <a:rPr lang="en-US" altLang="en-US">
                <a:latin typeface="Times New Roman" charset="0"/>
                <a:ea typeface="MS PGothic" charset="-128"/>
              </a:rPr>
              <a:t>	5. Helps create blood cells</a:t>
            </a:r>
            <a:endParaRPr lang="en-IN" altLang="en-US">
              <a:latin typeface="Times New Roman" charset="0"/>
              <a:ea typeface="MS PGothic"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206C3E-5885-3542-8898-D72ED46BBE47}" type="slidenum">
              <a:rPr lang="en-US" altLang="en-US" sz="1200"/>
              <a:pPr eaLnBrk="1" hangingPunct="1"/>
              <a:t>19</a:t>
            </a:fld>
            <a:endParaRPr lang="en-US" altLang="en-US" sz="1200"/>
          </a:p>
        </p:txBody>
      </p:sp>
    </p:spTree>
    <p:extLst>
      <p:ext uri="{BB962C8B-B14F-4D97-AF65-F5344CB8AC3E}">
        <p14:creationId xmlns:p14="http://schemas.microsoft.com/office/powerpoint/2010/main" val="210649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p>
          <a:p>
            <a:r>
              <a:rPr lang="en-US" altLang="en-US">
                <a:latin typeface="Times New Roman" charset="0"/>
                <a:ea typeface="MS PGothic" charset="-128"/>
              </a:rPr>
              <a:t>A. A working knowledge of anatomy is important.</a:t>
            </a:r>
            <a:endParaRPr lang="en-IN" altLang="en-US" b="1">
              <a:latin typeface="Times New Roman" charset="0"/>
              <a:ea typeface="MS PGothic" charset="-128"/>
            </a:endParaRPr>
          </a:p>
          <a:p>
            <a:r>
              <a:rPr lang="en-US" altLang="en-US">
                <a:latin typeface="Times New Roman" charset="0"/>
                <a:ea typeface="MS PGothic" charset="-128"/>
              </a:rPr>
              <a:t>B. Knowledge of anatomy helps to communicate correct information:</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To other medical professionals</a:t>
            </a:r>
            <a:endParaRPr lang="en-IN" altLang="en-US">
              <a:latin typeface="Times New Roman" charset="0"/>
              <a:ea typeface="MS PGothic" charset="-128"/>
            </a:endParaRPr>
          </a:p>
          <a:p>
            <a:r>
              <a:rPr lang="en-US" altLang="en-US">
                <a:latin typeface="Times New Roman" charset="0"/>
                <a:ea typeface="MS PGothic" charset="-128"/>
              </a:rPr>
              <a:t>	2. To others who may not understand medical terms</a:t>
            </a:r>
            <a:endParaRPr lang="en-IN" altLang="en-US">
              <a:latin typeface="Times New Roman" charset="0"/>
              <a:ea typeface="MS PGothic"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8EE749-4A68-2A42-AD6D-82DBCA274DCD}" type="slidenum">
              <a:rPr lang="en-US" altLang="en-US" sz="1200"/>
              <a:pPr eaLnBrk="1" hangingPunct="1"/>
              <a:t>2</a:t>
            </a:fld>
            <a:endParaRPr lang="en-US" altLang="en-US" sz="1200"/>
          </a:p>
        </p:txBody>
      </p:sp>
    </p:spTree>
    <p:extLst>
      <p:ext uri="{BB962C8B-B14F-4D97-AF65-F5344CB8AC3E}">
        <p14:creationId xmlns:p14="http://schemas.microsoft.com/office/powerpoint/2010/main" val="1275922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The Musculoskeletal System: Anatomy</a:t>
            </a:r>
          </a:p>
          <a:p>
            <a:r>
              <a:rPr lang="en-US" altLang="en-US">
                <a:latin typeface="Times New Roman" charset="0"/>
                <a:ea typeface="MS PGothic" charset="-128"/>
              </a:rPr>
              <a:t>A. The musculoskeletal system provides: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Form</a:t>
            </a:r>
            <a:endParaRPr lang="en-IN" altLang="en-US">
              <a:latin typeface="Times New Roman" charset="0"/>
              <a:ea typeface="MS PGothic" charset="-128"/>
            </a:endParaRPr>
          </a:p>
          <a:p>
            <a:r>
              <a:rPr lang="en-US" altLang="en-US">
                <a:latin typeface="Times New Roman" charset="0"/>
                <a:ea typeface="MS PGothic" charset="-128"/>
              </a:rPr>
              <a:t>	2. Upright posture</a:t>
            </a:r>
            <a:endParaRPr lang="en-IN" altLang="en-US">
              <a:latin typeface="Times New Roman" charset="0"/>
              <a:ea typeface="MS PGothic" charset="-128"/>
            </a:endParaRPr>
          </a:p>
          <a:p>
            <a:r>
              <a:rPr lang="en-US" altLang="en-US">
                <a:latin typeface="Times New Roman" charset="0"/>
                <a:ea typeface="MS PGothic" charset="-128"/>
              </a:rPr>
              <a:t>	3. Movement</a:t>
            </a:r>
            <a:endParaRPr lang="en-IN" altLang="en-US">
              <a:latin typeface="Times New Roman" charset="0"/>
              <a:ea typeface="MS PGothic" charset="-128"/>
            </a:endParaRPr>
          </a:p>
          <a:p>
            <a:r>
              <a:rPr lang="en-US" altLang="en-US">
                <a:latin typeface="Times New Roman" charset="0"/>
                <a:ea typeface="MS PGothic" charset="-128"/>
              </a:rPr>
              <a:t>	4. Protection for vital internal organs</a:t>
            </a:r>
            <a:endParaRPr lang="en-IN" altLang="en-US">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2C2ED6-F79C-9E48-8639-18FC36521E98}" type="slidenum">
              <a:rPr lang="en-US" altLang="en-US" sz="1200"/>
              <a:pPr eaLnBrk="1" hangingPunct="1"/>
              <a:t>20</a:t>
            </a:fld>
            <a:endParaRPr lang="en-US" altLang="en-US" sz="1200"/>
          </a:p>
        </p:txBody>
      </p:sp>
    </p:spTree>
    <p:extLst>
      <p:ext uri="{BB962C8B-B14F-4D97-AF65-F5344CB8AC3E}">
        <p14:creationId xmlns:p14="http://schemas.microsoft.com/office/powerpoint/2010/main" val="523692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Three types of muscle: skeletal, smooth, and cardiac</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Skeletal muscle attaches to the bones of the skeleton and forms the major muscle mass of the body.</a:t>
            </a:r>
            <a:endParaRPr lang="en-IN" altLang="en-US">
              <a:latin typeface="Times New Roman" charset="0"/>
              <a:ea typeface="MS PGothic" charset="-128"/>
            </a:endParaRPr>
          </a:p>
          <a:p>
            <a:r>
              <a:rPr lang="en-US" altLang="en-US">
                <a:latin typeface="Times New Roman" charset="0"/>
                <a:ea typeface="MS PGothic" charset="-128"/>
              </a:rPr>
              <a:t>		a. Also called voluntary muscle, because it is under direct voluntary control of the brain</a:t>
            </a:r>
            <a:endParaRPr lang="en-IN" altLang="en-US">
              <a:latin typeface="Times New Roman" charset="0"/>
              <a:ea typeface="MS PGothic" charset="-128"/>
            </a:endParaRPr>
          </a:p>
          <a:p>
            <a:r>
              <a:rPr lang="en-US" altLang="en-US">
                <a:latin typeface="Times New Roman" charset="0"/>
                <a:ea typeface="MS PGothic" charset="-128"/>
              </a:rPr>
              <a:t>		b. Movement of the body results from skeletal muscle contraction or relaxation.</a:t>
            </a:r>
            <a:endParaRPr lang="en-IN" altLang="en-US">
              <a:latin typeface="Times New Roman" charset="0"/>
              <a:ea typeface="MS PGothic" charset="-128"/>
            </a:endParaRPr>
          </a:p>
          <a:p>
            <a:r>
              <a:rPr lang="en-US" altLang="en-US">
                <a:latin typeface="Times New Roman" charset="0"/>
                <a:ea typeface="MS PGothic" charset="-128"/>
              </a:rPr>
              <a:t>	2. Smooth muscle is found within blood vessels and intestines.</a:t>
            </a:r>
            <a:endParaRPr lang="en-IN" altLang="en-US">
              <a:latin typeface="Times New Roman" charset="0"/>
              <a:ea typeface="MS PGothic" charset="-128"/>
            </a:endParaRPr>
          </a:p>
          <a:p>
            <a:r>
              <a:rPr lang="en-US" altLang="en-US">
                <a:latin typeface="Times New Roman" charset="0"/>
                <a:ea typeface="MS PGothic" charset="-128"/>
              </a:rPr>
              <a:t>	3. Cardiac muscle is found only within the heart.</a:t>
            </a:r>
            <a:endParaRPr lang="en-IN" altLang="en-US">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C0B1E9-84DA-9C4E-AAF7-2709C5483F17}" type="slidenum">
              <a:rPr lang="en-US" altLang="en-US" sz="1200"/>
              <a:pPr eaLnBrk="1" hangingPunct="1"/>
              <a:t>21</a:t>
            </a:fld>
            <a:endParaRPr lang="en-US" altLang="en-US" sz="1200"/>
          </a:p>
        </p:txBody>
      </p:sp>
    </p:spTree>
    <p:extLst>
      <p:ext uri="{BB962C8B-B14F-4D97-AF65-F5344CB8AC3E}">
        <p14:creationId xmlns:p14="http://schemas.microsoft.com/office/powerpoint/2010/main" val="1304988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muscles of the human body.</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17F075-D4E8-D349-8EE9-FED68E8707A8}" type="slidenum">
              <a:rPr lang="en-US" altLang="en-US" sz="1200"/>
              <a:pPr eaLnBrk="1" hangingPunct="1"/>
              <a:t>22</a:t>
            </a:fld>
            <a:endParaRPr lang="en-US" altLang="en-US" sz="1200"/>
          </a:p>
        </p:txBody>
      </p:sp>
    </p:spTree>
    <p:extLst>
      <p:ext uri="{BB962C8B-B14F-4D97-AF65-F5344CB8AC3E}">
        <p14:creationId xmlns:p14="http://schemas.microsoft.com/office/powerpoint/2010/main" val="683350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The Musculoskeletal System: Physiology</a:t>
            </a:r>
          </a:p>
          <a:p>
            <a:r>
              <a:rPr lang="en-US" altLang="en-US">
                <a:latin typeface="Times New Roman" charset="0"/>
                <a:ea typeface="MS PGothic" charset="-128"/>
              </a:rPr>
              <a:t>A. Contraction and relaxation of the system make it possible to move and manipulate the environment.</a:t>
            </a:r>
            <a:endParaRPr lang="en-IN" altLang="en-US" b="1">
              <a:latin typeface="Times New Roman" charset="0"/>
              <a:ea typeface="MS PGothic" charset="-128"/>
            </a:endParaRPr>
          </a:p>
          <a:p>
            <a:r>
              <a:rPr lang="en-US" altLang="en-US">
                <a:latin typeface="Times New Roman" charset="0"/>
                <a:ea typeface="MS PGothic" charset="-128"/>
              </a:rPr>
              <a:t>	1. A by-product of this movement is heat.</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2. When you get cold, you shiver to produce heat.</a:t>
            </a:r>
            <a:endParaRPr lang="en-IN" altLang="en-US">
              <a:latin typeface="Times New Roman" charset="0"/>
              <a:ea typeface="MS PGothic" charset="-128"/>
            </a:endParaRPr>
          </a:p>
          <a:p>
            <a:r>
              <a:rPr lang="en-US" altLang="en-US">
                <a:latin typeface="Times New Roman" charset="0"/>
                <a:ea typeface="MS PGothic" charset="-128"/>
              </a:rPr>
              <a:t>B. Another function of muscles is to protect the structures under them.</a:t>
            </a:r>
            <a:endParaRPr lang="en-IN" altLang="en-US" b="1">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F123E5-FADD-8A4D-A190-9897E4095B86}" type="slidenum">
              <a:rPr lang="en-US" altLang="en-US" sz="1200"/>
              <a:pPr eaLnBrk="1" hangingPunct="1"/>
              <a:t>23</a:t>
            </a:fld>
            <a:endParaRPr lang="en-US" altLang="en-US" sz="1200"/>
          </a:p>
        </p:txBody>
      </p:sp>
    </p:spTree>
    <p:extLst>
      <p:ext uri="{BB962C8B-B14F-4D97-AF65-F5344CB8AC3E}">
        <p14:creationId xmlns:p14="http://schemas.microsoft.com/office/powerpoint/2010/main" val="324368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The Respiratory System: Anatomy</a:t>
            </a:r>
          </a:p>
          <a:p>
            <a:r>
              <a:rPr lang="en-US" altLang="en-US">
                <a:latin typeface="Times New Roman" charset="0"/>
                <a:ea typeface="MS PGothic" charset="-128"/>
              </a:rPr>
              <a:t>A. The respiratory system consists of structures of the body that contribute to the process of breathing (respiration).</a:t>
            </a:r>
            <a:endParaRPr lang="en-IN" altLang="en-US" b="1">
              <a:latin typeface="Times New Roman" charset="0"/>
              <a:ea typeface="MS PGothic" charset="-128"/>
            </a:endParaRPr>
          </a:p>
          <a:p>
            <a:endParaRPr lang="en-US" altLang="en-US">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381FA5-9CDD-BE4A-AFBF-28F25B4886D7}" type="slidenum">
              <a:rPr lang="en-US" altLang="en-US" sz="1200"/>
              <a:pPr eaLnBrk="1" hangingPunct="1"/>
              <a:t>24</a:t>
            </a:fld>
            <a:endParaRPr lang="en-US" altLang="en-US" sz="1200"/>
          </a:p>
        </p:txBody>
      </p:sp>
    </p:spTree>
    <p:extLst>
      <p:ext uri="{BB962C8B-B14F-4D97-AF65-F5344CB8AC3E}">
        <p14:creationId xmlns:p14="http://schemas.microsoft.com/office/powerpoint/2010/main" val="134092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Upper airway</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Nose</a:t>
            </a:r>
            <a:endParaRPr lang="en-IN" altLang="en-US">
              <a:latin typeface="Times New Roman" charset="0"/>
              <a:ea typeface="MS PGothic" charset="-128"/>
            </a:endParaRPr>
          </a:p>
          <a:p>
            <a:r>
              <a:rPr lang="en-US" altLang="en-US">
                <a:latin typeface="Times New Roman" charset="0"/>
                <a:ea typeface="MS PGothic" charset="-128"/>
              </a:rPr>
              <a:t>	2. Mouth (oral cavity)</a:t>
            </a:r>
            <a:endParaRPr lang="en-IN" altLang="en-US">
              <a:latin typeface="Times New Roman" charset="0"/>
              <a:ea typeface="MS PGothic" charset="-128"/>
            </a:endParaRPr>
          </a:p>
          <a:p>
            <a:r>
              <a:rPr lang="en-US" altLang="en-US">
                <a:latin typeface="Times New Roman" charset="0"/>
                <a:ea typeface="MS PGothic" charset="-128"/>
              </a:rPr>
              <a:t>	3. Tongue</a:t>
            </a:r>
            <a:endParaRPr lang="en-IN" altLang="en-US">
              <a:latin typeface="Times New Roman" charset="0"/>
              <a:ea typeface="MS PGothic" charset="-128"/>
            </a:endParaRPr>
          </a:p>
          <a:p>
            <a:r>
              <a:rPr lang="en-US" altLang="en-US">
                <a:latin typeface="Times New Roman" charset="0"/>
                <a:ea typeface="MS PGothic" charset="-128"/>
              </a:rPr>
              <a:t>	4. Jaw (mandible)</a:t>
            </a:r>
            <a:endParaRPr lang="en-IN" altLang="en-US">
              <a:latin typeface="Times New Roman" charset="0"/>
              <a:ea typeface="MS PGothic" charset="-128"/>
            </a:endParaRPr>
          </a:p>
          <a:p>
            <a:r>
              <a:rPr lang="en-US" altLang="en-US">
                <a:latin typeface="Times New Roman" charset="0"/>
                <a:ea typeface="MS PGothic" charset="-128"/>
              </a:rPr>
              <a:t>	5. Larynx</a:t>
            </a:r>
            <a:endParaRPr lang="en-IN" altLang="en-US">
              <a:latin typeface="Times New Roman" charset="0"/>
              <a:ea typeface="MS PGothic" charset="-128"/>
            </a:endParaRPr>
          </a:p>
          <a:p>
            <a:r>
              <a:rPr lang="en-US" altLang="en-US">
                <a:latin typeface="Times New Roman" charset="0"/>
                <a:ea typeface="MS PGothic" charset="-128"/>
              </a:rPr>
              <a:t>		a. Dividing line between the upper and lower airways</a:t>
            </a:r>
            <a:endParaRPr lang="en-IN" altLang="en-US">
              <a:latin typeface="Times New Roman" charset="0"/>
              <a:ea typeface="MS PGothic" charset="-128"/>
            </a:endParaRPr>
          </a:p>
          <a:p>
            <a:r>
              <a:rPr lang="en-US" altLang="en-US">
                <a:latin typeface="Times New Roman" charset="0"/>
                <a:ea typeface="MS PGothic" charset="-128"/>
              </a:rPr>
              <a:t>	6. Pharynx</a:t>
            </a:r>
            <a:endParaRPr lang="en-IN" altLang="en-US">
              <a:latin typeface="Times New Roman" charset="0"/>
              <a:ea typeface="MS PGothic" charset="-128"/>
            </a:endParaRPr>
          </a:p>
          <a:p>
            <a:r>
              <a:rPr lang="en-US" altLang="en-US">
                <a:latin typeface="Times New Roman" charset="0"/>
                <a:ea typeface="MS PGothic" charset="-128"/>
              </a:rPr>
              <a:t>		a. Nasopharynx</a:t>
            </a:r>
            <a:endParaRPr lang="en-IN" altLang="en-US">
              <a:latin typeface="Times New Roman" charset="0"/>
              <a:ea typeface="MS PGothic" charset="-128"/>
            </a:endParaRPr>
          </a:p>
          <a:p>
            <a:r>
              <a:rPr lang="en-US" altLang="en-US">
                <a:latin typeface="Times New Roman" charset="0"/>
                <a:ea typeface="MS PGothic" charset="-128"/>
              </a:rPr>
              <a:t>		b. Oropharynx (throat)</a:t>
            </a:r>
            <a:endParaRPr lang="en-IN" altLang="en-US">
              <a:latin typeface="Times New Roman" charset="0"/>
              <a:ea typeface="MS PGothic" charset="-128"/>
            </a:endParaRPr>
          </a:p>
          <a:p>
            <a:r>
              <a:rPr lang="en-US" altLang="en-US">
                <a:latin typeface="Times New Roman" charset="0"/>
                <a:ea typeface="MS PGothic" charset="-128"/>
              </a:rPr>
              <a:t>		c. Laryngopharynx</a:t>
            </a:r>
            <a:endParaRPr lang="en-IN" altLang="en-US">
              <a:latin typeface="Times New Roman" charset="0"/>
              <a:ea typeface="MS PGothic" charset="-128"/>
            </a:endParaRPr>
          </a:p>
          <a:p>
            <a:r>
              <a:rPr lang="en-US" altLang="en-US">
                <a:latin typeface="Times New Roman" charset="0"/>
                <a:ea typeface="MS PGothic" charset="-128"/>
              </a:rPr>
              <a:t>	7. Trachea (windpipe)</a:t>
            </a:r>
            <a:endParaRPr lang="en-IN" altLang="en-US">
              <a:latin typeface="Times New Roman" charset="0"/>
              <a:ea typeface="MS PGothic" charset="-128"/>
            </a:endParaRPr>
          </a:p>
          <a:p>
            <a:r>
              <a:rPr lang="en-US" altLang="en-US">
                <a:latin typeface="Times New Roman" charset="0"/>
                <a:ea typeface="MS PGothic" charset="-128"/>
              </a:rPr>
              <a:t>		a. Located at the bottom of the pharynx</a:t>
            </a:r>
            <a:endParaRPr lang="en-IN" altLang="en-US">
              <a:latin typeface="Times New Roman" charset="0"/>
              <a:ea typeface="MS PGothic" charset="-128"/>
            </a:endParaRPr>
          </a:p>
          <a:p>
            <a:r>
              <a:rPr lang="en-US" altLang="en-US">
                <a:latin typeface="Times New Roman" charset="0"/>
                <a:ea typeface="MS PGothic" charset="-128"/>
              </a:rPr>
              <a:t>	8. Epiglottis</a:t>
            </a:r>
            <a:endParaRPr lang="en-IN" altLang="en-US">
              <a:latin typeface="Times New Roman" charset="0"/>
              <a:ea typeface="MS PGothic" charset="-128"/>
            </a:endParaRPr>
          </a:p>
          <a:p>
            <a:r>
              <a:rPr lang="en-US" altLang="en-US">
                <a:latin typeface="Times New Roman" charset="0"/>
                <a:ea typeface="MS PGothic" charset="-128"/>
              </a:rPr>
              <a:t>		a. Thin, leaf-shaped flap that prevents food and liquid from entering the trachea</a:t>
            </a:r>
            <a:endParaRPr lang="en-IN" altLang="en-US">
              <a:latin typeface="Times New Roman" charset="0"/>
              <a:ea typeface="MS PGothic" charset="-128"/>
            </a:endParaRPr>
          </a:p>
          <a:p>
            <a:r>
              <a:rPr lang="en-US" altLang="en-US">
                <a:latin typeface="Times New Roman" charset="0"/>
                <a:ea typeface="MS PGothic" charset="-128"/>
              </a:rPr>
              <a:t>	9. Esophagus</a:t>
            </a:r>
            <a:endParaRPr lang="en-IN" altLang="en-US">
              <a:latin typeface="Times New Roman" charset="0"/>
              <a:ea typeface="MS PGothic" charset="-128"/>
            </a:endParaRPr>
          </a:p>
          <a:p>
            <a:r>
              <a:rPr lang="en-US" altLang="en-US">
                <a:latin typeface="Times New Roman" charset="0"/>
                <a:ea typeface="MS PGothic" charset="-128"/>
              </a:rPr>
              <a:t>		a. Immediately posterior to the trachea</a:t>
            </a:r>
            <a:endParaRPr lang="en-IN" altLang="en-US">
              <a:latin typeface="Times New Roman" charset="0"/>
              <a:ea typeface="MS PGothic" charset="-128"/>
            </a:endParaRPr>
          </a:p>
          <a:p>
            <a:r>
              <a:rPr lang="en-US" altLang="en-US">
                <a:latin typeface="Times New Roman" charset="0"/>
                <a:ea typeface="MS PGothic" charset="-128"/>
              </a:rPr>
              <a:t>		b. Food and liquids enter the pharynx and then pass into the esophagus, which carries them to the stomach.</a:t>
            </a:r>
            <a:endParaRPr lang="en-IN" altLang="en-US">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C345AF-D44B-034F-B04B-636A3C4A9223}" type="slidenum">
              <a:rPr lang="en-US" altLang="en-US" sz="1200"/>
              <a:pPr eaLnBrk="1" hangingPunct="1"/>
              <a:t>25</a:t>
            </a:fld>
            <a:endParaRPr lang="en-US" altLang="en-US" sz="1200"/>
          </a:p>
        </p:txBody>
      </p:sp>
    </p:spTree>
    <p:extLst>
      <p:ext uri="{BB962C8B-B14F-4D97-AF65-F5344CB8AC3E}">
        <p14:creationId xmlns:p14="http://schemas.microsoft.com/office/powerpoint/2010/main" val="1238394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Lower airway</a:t>
            </a:r>
            <a:endParaRPr lang="en-IN" altLang="en-US">
              <a:latin typeface="Times New Roman" charset="0"/>
              <a:ea typeface="MS PGothic" charset="-128"/>
            </a:endParaRPr>
          </a:p>
          <a:p>
            <a:r>
              <a:rPr lang="en-US" altLang="en-US">
                <a:latin typeface="Times New Roman" charset="0"/>
                <a:ea typeface="MS PGothic" charset="-128"/>
              </a:rPr>
              <a:t>	1. Thyroid cartilage (Adam’s apple): forms the anterior part of the larynx</a:t>
            </a:r>
            <a:endParaRPr lang="en-IN" altLang="en-US">
              <a:latin typeface="Times New Roman" charset="0"/>
              <a:ea typeface="MS PGothic" charset="-128"/>
            </a:endParaRPr>
          </a:p>
          <a:p>
            <a:r>
              <a:rPr lang="en-US" altLang="en-US">
                <a:latin typeface="Times New Roman" charset="0"/>
                <a:ea typeface="MS PGothic" charset="-128"/>
              </a:rPr>
              <a:t>	2. Cricoid cartilage: lies immediately below the thyroid cartilage</a:t>
            </a:r>
            <a:endParaRPr lang="en-IN" altLang="en-US">
              <a:latin typeface="Times New Roman" charset="0"/>
              <a:ea typeface="MS PGothic" charset="-128"/>
            </a:endParaRPr>
          </a:p>
          <a:p>
            <a:r>
              <a:rPr lang="en-US" altLang="en-US">
                <a:latin typeface="Times New Roman" charset="0"/>
                <a:ea typeface="MS PGothic" charset="-128"/>
              </a:rPr>
              <a:t>	3. Cricothyroid membrane: lies between the thyroid and cricoid cartilage</a:t>
            </a:r>
            <a:endParaRPr lang="en-IN" altLang="en-US">
              <a:latin typeface="Times New Roman" charset="0"/>
              <a:ea typeface="MS PGothic" charset="-128"/>
            </a:endParaRPr>
          </a:p>
          <a:p>
            <a:r>
              <a:rPr lang="en-US" altLang="en-US">
                <a:latin typeface="Times New Roman" charset="0"/>
                <a:ea typeface="MS PGothic" charset="-128"/>
              </a:rPr>
              <a:t>	4. Trachea: lies below the cricoid cartilage</a:t>
            </a:r>
            <a:endParaRPr lang="en-IN" altLang="en-US">
              <a:latin typeface="Times New Roman" charset="0"/>
              <a:ea typeface="MS PGothic" charset="-128"/>
            </a:endParaRPr>
          </a:p>
          <a:p>
            <a:r>
              <a:rPr lang="en-US" altLang="en-US">
                <a:latin typeface="Times New Roman" charset="0"/>
                <a:ea typeface="MS PGothic" charset="-128"/>
              </a:rPr>
              <a:t>		a. The trachea ends at the carina.</a:t>
            </a:r>
            <a:endParaRPr lang="en-IN" altLang="en-US">
              <a:latin typeface="Times New Roman" charset="0"/>
              <a:ea typeface="MS PGothic" charset="-128"/>
            </a:endParaRPr>
          </a:p>
          <a:p>
            <a:r>
              <a:rPr lang="en-US" altLang="en-US">
                <a:latin typeface="Times New Roman" charset="0"/>
                <a:ea typeface="MS PGothic" charset="-128"/>
              </a:rPr>
              <a:t>		b. It divides into the right and left main stem bronchi, which enter the lungs and branch into smaller airways.</a:t>
            </a:r>
            <a:endParaRPr lang="en-IN" altLang="en-US">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A54E45-0E2D-0C42-939D-848EF5D93533}" type="slidenum">
              <a:rPr lang="en-US" altLang="en-US" sz="1200"/>
              <a:pPr eaLnBrk="1" hangingPunct="1"/>
              <a:t>26</a:t>
            </a:fld>
            <a:endParaRPr lang="en-US" altLang="en-US" sz="1200"/>
          </a:p>
        </p:txBody>
      </p:sp>
    </p:spTree>
    <p:extLst>
      <p:ext uri="{BB962C8B-B14F-4D97-AF65-F5344CB8AC3E}">
        <p14:creationId xmlns:p14="http://schemas.microsoft.com/office/powerpoint/2010/main" val="283073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Lungs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Each lung is divided into lobes.</a:t>
            </a:r>
            <a:endParaRPr lang="en-IN" altLang="en-US">
              <a:latin typeface="Times New Roman" charset="0"/>
              <a:ea typeface="MS PGothic" charset="-128"/>
            </a:endParaRPr>
          </a:p>
          <a:p>
            <a:r>
              <a:rPr lang="en-US" altLang="en-US">
                <a:latin typeface="Times New Roman" charset="0"/>
                <a:ea typeface="MS PGothic" charset="-128"/>
              </a:rPr>
              <a:t>	2. Within the lobes are the bronchi and bronchioles, which end in small grape-like sacs called alveoli.</a:t>
            </a:r>
            <a:endParaRPr lang="en-IN" altLang="en-US">
              <a:latin typeface="Times New Roman" charset="0"/>
              <a:ea typeface="MS PGothic" charset="-128"/>
            </a:endParaRPr>
          </a:p>
          <a:p>
            <a:r>
              <a:rPr lang="en-US" altLang="en-US">
                <a:latin typeface="Times New Roman" charset="0"/>
                <a:ea typeface="MS PGothic" charset="-128"/>
              </a:rPr>
              <a:t>		a. Alveoli allow for gas exchange (oxygen and carbon dioxide).</a:t>
            </a:r>
            <a:endParaRPr lang="en-IN" altLang="en-US">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66B080-A62E-F941-B9B1-D1E32758A6C7}" type="slidenum">
              <a:rPr lang="en-US" altLang="en-US" sz="1200"/>
              <a:pPr eaLnBrk="1" hangingPunct="1"/>
              <a:t>27</a:t>
            </a:fld>
            <a:endParaRPr lang="en-US" altLang="en-US" sz="1200"/>
          </a:p>
        </p:txBody>
      </p:sp>
    </p:spTree>
    <p:extLst>
      <p:ext uri="{BB962C8B-B14F-4D97-AF65-F5344CB8AC3E}">
        <p14:creationId xmlns:p14="http://schemas.microsoft.com/office/powerpoint/2010/main" val="935565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Muscles involved in breathing</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Diaphragm</a:t>
            </a:r>
            <a:endParaRPr lang="en-IN" altLang="en-US">
              <a:latin typeface="Times New Roman" charset="0"/>
              <a:ea typeface="MS PGothic" charset="-128"/>
            </a:endParaRPr>
          </a:p>
          <a:p>
            <a:r>
              <a:rPr lang="en-US" altLang="en-US">
                <a:latin typeface="Times New Roman" charset="0"/>
                <a:ea typeface="MS PGothic" charset="-128"/>
              </a:rPr>
              <a:t>		a. Primary muscle of breathing</a:t>
            </a:r>
            <a:endParaRPr lang="en-IN" altLang="en-US">
              <a:latin typeface="Times New Roman" charset="0"/>
              <a:ea typeface="MS PGothic" charset="-128"/>
            </a:endParaRPr>
          </a:p>
          <a:p>
            <a:r>
              <a:rPr lang="en-US" altLang="en-US">
                <a:latin typeface="Times New Roman" charset="0"/>
                <a:ea typeface="MS PGothic" charset="-128"/>
              </a:rPr>
              <a:t>		b. Divides the thorax from the abdomen</a:t>
            </a:r>
            <a:endParaRPr lang="en-IN" altLang="en-US">
              <a:latin typeface="Times New Roman" charset="0"/>
              <a:ea typeface="MS PGothic" charset="-128"/>
            </a:endParaRPr>
          </a:p>
          <a:p>
            <a:r>
              <a:rPr lang="en-US" altLang="en-US">
                <a:latin typeface="Times New Roman" charset="0"/>
                <a:ea typeface="MS PGothic" charset="-128"/>
              </a:rPr>
              <a:t>	2. Intercostal muscles</a:t>
            </a:r>
            <a:endParaRPr lang="en-IN" altLang="en-US">
              <a:latin typeface="Times New Roman" charset="0"/>
              <a:ea typeface="MS PGothic" charset="-128"/>
            </a:endParaRPr>
          </a:p>
          <a:p>
            <a:r>
              <a:rPr lang="en-US" altLang="en-US">
                <a:latin typeface="Times New Roman" charset="0"/>
                <a:ea typeface="MS PGothic" charset="-128"/>
              </a:rPr>
              <a:t>		a. During inhalation, the diaphragm and intercostal muscles contract, moving the ribs up and out, enlarging the chest cavity, decreasing the pressure in the lungs, and moving air in.</a:t>
            </a:r>
            <a:endParaRPr lang="en-IN" altLang="en-US">
              <a:latin typeface="Times New Roman" charset="0"/>
              <a:ea typeface="MS PGothic" charset="-128"/>
            </a:endParaRPr>
          </a:p>
          <a:p>
            <a:r>
              <a:rPr lang="en-US" altLang="en-US">
                <a:latin typeface="Times New Roman" charset="0"/>
                <a:ea typeface="MS PGothic" charset="-128"/>
              </a:rPr>
              <a:t>		b. During exhalation, the diaphragm and intercostal muscles relax, decreasing the chest cavity, increasing the pressure in the lungs, and moving air out.</a:t>
            </a:r>
            <a:endParaRPr lang="en-IN" altLang="en-US">
              <a:latin typeface="Times New Roman" charset="0"/>
              <a:ea typeface="MS PGothic" charset="-128"/>
            </a:endParaRPr>
          </a:p>
          <a:p>
            <a:r>
              <a:rPr lang="en-US" altLang="en-US">
                <a:latin typeface="Times New Roman" charset="0"/>
                <a:ea typeface="MS PGothic" charset="-128"/>
              </a:rPr>
              <a:t>	3. Neck (cervical muscles)</a:t>
            </a:r>
            <a:endParaRPr lang="en-IN" altLang="en-US">
              <a:latin typeface="Times New Roman" charset="0"/>
              <a:ea typeface="MS PGothic" charset="-128"/>
            </a:endParaRPr>
          </a:p>
          <a:p>
            <a:r>
              <a:rPr lang="en-US" altLang="en-US">
                <a:latin typeface="Times New Roman" charset="0"/>
                <a:ea typeface="MS PGothic" charset="-128"/>
              </a:rPr>
              <a:t>	4. Abdominal muscles</a:t>
            </a:r>
            <a:endParaRPr lang="en-IN" altLang="en-US">
              <a:latin typeface="Times New Roman" charset="0"/>
              <a:ea typeface="MS PGothic" charset="-128"/>
            </a:endParaRPr>
          </a:p>
          <a:p>
            <a:r>
              <a:rPr lang="en-US" altLang="en-US">
                <a:latin typeface="Times New Roman" charset="0"/>
                <a:ea typeface="MS PGothic" charset="-128"/>
              </a:rPr>
              <a:t>	5. Pectoral muscles</a:t>
            </a:r>
            <a:endParaRPr lang="en-IN" altLang="en-US">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52054D-6263-AD47-9064-70BD438CF970}" type="slidenum">
              <a:rPr lang="en-US" altLang="en-US" sz="1200"/>
              <a:pPr eaLnBrk="1" hangingPunct="1"/>
              <a:t>28</a:t>
            </a:fld>
            <a:endParaRPr lang="en-US" altLang="en-US" sz="1200"/>
          </a:p>
        </p:txBody>
      </p:sp>
    </p:spTree>
    <p:extLst>
      <p:ext uri="{BB962C8B-B14F-4D97-AF65-F5344CB8AC3E}">
        <p14:creationId xmlns:p14="http://schemas.microsoft.com/office/powerpoint/2010/main" val="178011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The Respiratory System: Physiology</a:t>
            </a:r>
          </a:p>
          <a:p>
            <a:r>
              <a:rPr lang="en-US" altLang="en-US">
                <a:latin typeface="Times New Roman" charset="0"/>
                <a:ea typeface="MS PGothic" charset="-128"/>
              </a:rPr>
              <a:t>A. The respiratory system’s function is to provide the body with oxygen and eliminate carbon dioxide.</a:t>
            </a:r>
            <a:endParaRPr lang="en-IN" altLang="en-US" b="1">
              <a:latin typeface="Times New Roman" charset="0"/>
              <a:ea typeface="MS PGothic" charset="-128"/>
            </a:endParaRPr>
          </a:p>
          <a:p>
            <a:r>
              <a:rPr lang="en-US" altLang="en-US">
                <a:latin typeface="Times New Roman" charset="0"/>
                <a:ea typeface="MS PGothic" charset="-128"/>
              </a:rPr>
              <a:t>B. Ventilation and respiration are two separate, yet interdependent functions of the respiratory system.</a:t>
            </a:r>
            <a:endParaRPr lang="en-IN" altLang="en-US" b="1">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AE3C2B-CF6A-B545-8A95-BFA150C4D6E6}" type="slidenum">
              <a:rPr lang="en-US" altLang="en-US" sz="1200"/>
              <a:pPr eaLnBrk="1" hangingPunct="1"/>
              <a:t>29</a:t>
            </a:fld>
            <a:endParaRPr lang="en-US" altLang="en-US" sz="1200"/>
          </a:p>
        </p:txBody>
      </p:sp>
    </p:spTree>
    <p:extLst>
      <p:ext uri="{BB962C8B-B14F-4D97-AF65-F5344CB8AC3E}">
        <p14:creationId xmlns:p14="http://schemas.microsoft.com/office/powerpoint/2010/main" val="38946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ChangeArrowheads="1" noTextEdit="1"/>
          </p:cNvSpPr>
          <p:nvPr>
            <p:ph type="sldImg"/>
          </p:nvPr>
        </p:nvSpPr>
        <p:spPr>
          <a:ln/>
        </p:spPr>
      </p:sp>
      <p:sp>
        <p:nvSpPr>
          <p:cNvPr id="1208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Topographic Anatomy</a:t>
            </a:r>
          </a:p>
          <a:p>
            <a:r>
              <a:rPr lang="en-US" altLang="en-US">
                <a:latin typeface="Times New Roman" charset="0"/>
                <a:ea typeface="MS PGothic" charset="-128"/>
              </a:rPr>
              <a:t>A. Superficial landmarks serve as guides to the structures that lie beneath them.</a:t>
            </a:r>
            <a:endParaRPr lang="en-IN" altLang="en-US" b="1">
              <a:latin typeface="Times New Roman" charset="0"/>
              <a:ea typeface="MS PGothic" charset="-128"/>
            </a:endParaRPr>
          </a:p>
          <a:p>
            <a:r>
              <a:rPr lang="en-US" altLang="en-US">
                <a:latin typeface="Times New Roman" charset="0"/>
                <a:ea typeface="MS PGothic" charset="-128"/>
              </a:rPr>
              <a:t>B. Topographic anatomy applies to the body in the anatomic position, so that everyone is referring to the body in the same way.</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Anatomic position: patient stands facing you, arms at side, palms forward</a:t>
            </a:r>
            <a:endParaRPr lang="en-IN" altLang="en-US">
              <a:latin typeface="Times New Roman" charset="0"/>
              <a:ea typeface="MS PGothic" charset="-128"/>
            </a:endParaRPr>
          </a:p>
        </p:txBody>
      </p:sp>
    </p:spTree>
    <p:extLst>
      <p:ext uri="{BB962C8B-B14F-4D97-AF65-F5344CB8AC3E}">
        <p14:creationId xmlns:p14="http://schemas.microsoft.com/office/powerpoint/2010/main" val="1810149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 Respiration</a:t>
            </a:r>
            <a:endParaRPr lang="en-IN" altLang="en-US">
              <a:latin typeface="Times New Roman" charset="0"/>
              <a:ea typeface="MS PGothic" charset="-128"/>
            </a:endParaRPr>
          </a:p>
          <a:p>
            <a:r>
              <a:rPr lang="en-US" altLang="en-US">
                <a:latin typeface="Times New Roman" charset="0"/>
                <a:ea typeface="MS PGothic" charset="-128"/>
              </a:rPr>
              <a:t>	a. Respiration: the exchange of oxygen and carbon dioxide in the alveoli and in tissues of the body</a:t>
            </a:r>
            <a:endParaRPr lang="en-IN" altLang="en-US">
              <a:latin typeface="Times New Roman" charset="0"/>
              <a:ea typeface="MS PGothic" charset="-128"/>
            </a:endParaRPr>
          </a:p>
          <a:p>
            <a:r>
              <a:rPr lang="en-US" altLang="en-US">
                <a:latin typeface="Times New Roman" charset="0"/>
                <a:ea typeface="MS PGothic" charset="-128"/>
              </a:rPr>
              <a:t>	b. Diffusion: the passive process in which oxygen molecules move from an area with a higher concentration of oxygen molecules to an area of lower concentration.</a:t>
            </a:r>
            <a:endParaRPr lang="en-IN" altLang="en-US">
              <a:latin typeface="Times New Roman" charset="0"/>
              <a:ea typeface="MS PGothic" charset="-128"/>
            </a:endParaRPr>
          </a:p>
          <a:p>
            <a:r>
              <a:rPr lang="en-US" altLang="en-US">
                <a:latin typeface="Times New Roman" charset="0"/>
                <a:ea typeface="MS PGothic" charset="-128"/>
              </a:rPr>
              <a:t>	c. The brain stem automatically controls breathing if the level of carbon dioxide or oxygen in arterial blood is too high or too low.</a:t>
            </a:r>
            <a:endParaRPr lang="en-IN" altLang="en-US">
              <a:latin typeface="Times New Roman" charset="0"/>
              <a:ea typeface="MS PGothic" charset="-128"/>
            </a:endParaRPr>
          </a:p>
          <a:p>
            <a:r>
              <a:rPr lang="en-US" altLang="en-US">
                <a:latin typeface="Times New Roman" charset="0"/>
                <a:ea typeface="MS PGothic" charset="-128"/>
              </a:rPr>
              <a:t>		i. The medulla initiates the ventilation cycle when stimulated by high carbon dioxide levels.</a:t>
            </a:r>
            <a:endParaRPr lang="en-IN" altLang="en-US">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9428B6-32F2-964B-9AAF-E0BAE80D406E}" type="slidenum">
              <a:rPr lang="en-US" altLang="en-US" sz="1200"/>
              <a:pPr eaLnBrk="1" hangingPunct="1"/>
              <a:t>30</a:t>
            </a:fld>
            <a:endParaRPr lang="en-US" altLang="en-US" sz="1200"/>
          </a:p>
        </p:txBody>
      </p:sp>
    </p:spTree>
    <p:extLst>
      <p:ext uri="{BB962C8B-B14F-4D97-AF65-F5344CB8AC3E}">
        <p14:creationId xmlns:p14="http://schemas.microsoft.com/office/powerpoint/2010/main" val="253612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Ventilation</a:t>
            </a:r>
            <a:endParaRPr lang="en-IN" altLang="en-US">
              <a:latin typeface="Times New Roman" charset="0"/>
              <a:ea typeface="MS PGothic" charset="-128"/>
            </a:endParaRPr>
          </a:p>
          <a:p>
            <a:r>
              <a:rPr lang="en-US" altLang="en-US">
                <a:latin typeface="Times New Roman" charset="0"/>
                <a:ea typeface="MS PGothic" charset="-128"/>
              </a:rPr>
              <a:t>	a. Ventilation: simple movement of air into and out of the lungs</a:t>
            </a:r>
            <a:endParaRPr lang="en-IN" altLang="en-US">
              <a:latin typeface="Times New Roman" charset="0"/>
              <a:ea typeface="MS PGothic" charset="-128"/>
            </a:endParaRPr>
          </a:p>
          <a:p>
            <a:r>
              <a:rPr lang="en-US" altLang="en-US">
                <a:latin typeface="Times New Roman" charset="0"/>
                <a:ea typeface="MS PGothic" charset="-128"/>
              </a:rPr>
              <a:t>	b. Tidal volume: the amount of air that is moved into or out of the lungs during a single breath</a:t>
            </a:r>
            <a:endParaRPr lang="en-IN" altLang="en-US">
              <a:latin typeface="Times New Roman" charset="0"/>
              <a:ea typeface="MS PGothic" charset="-128"/>
            </a:endParaRPr>
          </a:p>
          <a:p>
            <a:r>
              <a:rPr lang="en-US" altLang="en-US">
                <a:latin typeface="Times New Roman" charset="0"/>
                <a:ea typeface="MS PGothic" charset="-128"/>
              </a:rPr>
              <a:t>	c. Residual volume: the gas that remains in the lungs to keep the lungs open</a:t>
            </a:r>
            <a:endParaRPr lang="en-IN" altLang="en-US">
              <a:latin typeface="Times New Roman" charset="0"/>
              <a:ea typeface="MS PGothic" charset="-128"/>
            </a:endParaRPr>
          </a:p>
          <a:p>
            <a:r>
              <a:rPr lang="en-US" altLang="en-US">
                <a:latin typeface="Times New Roman" charset="0"/>
                <a:ea typeface="MS PGothic" charset="-128"/>
              </a:rPr>
              <a:t>	d. Minute volume: the amount of air that moves in and out of the lungs in 1 minute minus the dead space</a:t>
            </a:r>
            <a:endParaRPr lang="en-IN" altLang="en-US">
              <a:latin typeface="Times New Roman" charset="0"/>
              <a:ea typeface="MS PGothic" charset="-128"/>
            </a:endParaRPr>
          </a:p>
          <a:p>
            <a:r>
              <a:rPr lang="en-US" altLang="en-US">
                <a:latin typeface="Times New Roman" charset="0"/>
                <a:ea typeface="MS PGothic" charset="-128"/>
              </a:rPr>
              <a:t>	e. Respiratory rate × tidal volume = minute volume</a:t>
            </a:r>
            <a:endParaRPr lang="en-IN" altLang="en-US">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EC5DD7-8227-A140-BCC2-717961C13C48}" type="slidenum">
              <a:rPr lang="en-US" altLang="en-US" sz="1200"/>
              <a:pPr eaLnBrk="1" hangingPunct="1"/>
              <a:t>31</a:t>
            </a:fld>
            <a:endParaRPr lang="en-US" altLang="en-US" sz="1200"/>
          </a:p>
        </p:txBody>
      </p:sp>
    </p:spTree>
    <p:extLst>
      <p:ext uri="{BB962C8B-B14F-4D97-AF65-F5344CB8AC3E}">
        <p14:creationId xmlns:p14="http://schemas.microsoft.com/office/powerpoint/2010/main" val="1854370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Normal breathing</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Normal rate and depth (tidal volume)</a:t>
            </a:r>
            <a:endParaRPr lang="en-IN" altLang="en-US">
              <a:latin typeface="Times New Roman" charset="0"/>
              <a:ea typeface="MS PGothic" charset="-128"/>
            </a:endParaRPr>
          </a:p>
          <a:p>
            <a:r>
              <a:rPr lang="en-US" altLang="en-US">
                <a:latin typeface="Times New Roman" charset="0"/>
                <a:ea typeface="MS PGothic" charset="-128"/>
              </a:rPr>
              <a:t>	2. Regular rhythm or pattern of inhalation and exhalation</a:t>
            </a:r>
            <a:endParaRPr lang="en-IN" altLang="en-US">
              <a:latin typeface="Times New Roman" charset="0"/>
              <a:ea typeface="MS PGothic" charset="-128"/>
            </a:endParaRPr>
          </a:p>
          <a:p>
            <a:r>
              <a:rPr lang="en-US" altLang="en-US">
                <a:latin typeface="Times New Roman" charset="0"/>
                <a:ea typeface="MS PGothic" charset="-128"/>
              </a:rPr>
              <a:t>	3. Clear, audible breath sounds on both sides of chest</a:t>
            </a:r>
            <a:endParaRPr lang="en-IN" altLang="en-US">
              <a:latin typeface="Times New Roman" charset="0"/>
              <a:ea typeface="MS PGothic" charset="-128"/>
            </a:endParaRPr>
          </a:p>
          <a:p>
            <a:r>
              <a:rPr lang="en-US" altLang="en-US">
                <a:latin typeface="Times New Roman" charset="0"/>
                <a:ea typeface="MS PGothic" charset="-128"/>
              </a:rPr>
              <a:t>	4. Regular rise and fall movement on both sides of the chest</a:t>
            </a:r>
            <a:endParaRPr lang="en-IN" altLang="en-US">
              <a:latin typeface="Times New Roman" charset="0"/>
              <a:ea typeface="MS PGothic" charset="-128"/>
            </a:endParaRPr>
          </a:p>
          <a:p>
            <a:r>
              <a:rPr lang="en-US" altLang="en-US">
                <a:latin typeface="Times New Roman" charset="0"/>
                <a:ea typeface="MS PGothic" charset="-128"/>
              </a:rPr>
              <a:t>	5. Movement of the abdomen</a:t>
            </a:r>
            <a:endParaRPr lang="en-IN" altLang="en-US">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EA4C60-0E9D-EE4C-A228-3455054FB7D8}" type="slidenum">
              <a:rPr lang="en-US" altLang="en-US" sz="1200"/>
              <a:pPr eaLnBrk="1" hangingPunct="1"/>
              <a:t>32</a:t>
            </a:fld>
            <a:endParaRPr lang="en-US" altLang="en-US" sz="1200"/>
          </a:p>
        </p:txBody>
      </p:sp>
    </p:spTree>
    <p:extLst>
      <p:ext uri="{BB962C8B-B14F-4D97-AF65-F5344CB8AC3E}">
        <p14:creationId xmlns:p14="http://schemas.microsoft.com/office/powerpoint/2010/main" val="2121501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Inadequate breathing patterns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Labored breathing</a:t>
            </a:r>
            <a:endParaRPr lang="en-IN" altLang="en-US">
              <a:latin typeface="Times New Roman" charset="0"/>
              <a:ea typeface="MS PGothic" charset="-128"/>
            </a:endParaRPr>
          </a:p>
          <a:p>
            <a:r>
              <a:rPr lang="en-US" altLang="en-US">
                <a:latin typeface="Times New Roman" charset="0"/>
                <a:ea typeface="MS PGothic" charset="-128"/>
              </a:rPr>
              <a:t>	2. Muscle retractions above the clavicles, between the ribs, and below the rib cage</a:t>
            </a:r>
            <a:endParaRPr lang="en-IN" altLang="en-US">
              <a:latin typeface="Times New Roman" charset="0"/>
              <a:ea typeface="MS PGothic" charset="-128"/>
            </a:endParaRPr>
          </a:p>
          <a:p>
            <a:r>
              <a:rPr lang="en-US" altLang="en-US">
                <a:latin typeface="Times New Roman" charset="0"/>
                <a:ea typeface="MS PGothic" charset="-128"/>
              </a:rPr>
              <a:t>	3. Pale or cyanotic (blue) skin</a:t>
            </a:r>
            <a:endParaRPr lang="en-IN" altLang="en-US">
              <a:latin typeface="Times New Roman" charset="0"/>
              <a:ea typeface="MS PGothic" charset="-128"/>
            </a:endParaRPr>
          </a:p>
          <a:p>
            <a:r>
              <a:rPr lang="en-US" altLang="en-US">
                <a:latin typeface="Times New Roman" charset="0"/>
                <a:ea typeface="MS PGothic" charset="-128"/>
              </a:rPr>
              <a:t>	4. Cool, damp (clammy) skin</a:t>
            </a:r>
            <a:endParaRPr lang="en-IN" altLang="en-US">
              <a:latin typeface="Times New Roman" charset="0"/>
              <a:ea typeface="MS PGothic" charset="-128"/>
            </a:endParaRPr>
          </a:p>
          <a:p>
            <a:r>
              <a:rPr lang="en-US" altLang="en-US">
                <a:latin typeface="Times New Roman" charset="0"/>
                <a:ea typeface="MS PGothic" charset="-128"/>
              </a:rPr>
              <a:t>	5. Patient in the tripod position (leaning forward on arms stretched forward)</a:t>
            </a:r>
            <a:endParaRPr lang="en-IN" altLang="en-US">
              <a:latin typeface="Times New Roman" charset="0"/>
              <a:ea typeface="MS PGothic" charset="-128"/>
            </a:endParaRPr>
          </a:p>
          <a:p>
            <a:r>
              <a:rPr lang="en-US" altLang="en-US">
                <a:latin typeface="Times New Roman" charset="0"/>
                <a:ea typeface="MS PGothic" charset="-128"/>
              </a:rPr>
              <a:t>	6. Agonal gasps</a:t>
            </a:r>
            <a:endParaRPr lang="en-IN" altLang="en-US">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EE45E3-1B52-2D46-933D-DA0B5B4496FF}" type="slidenum">
              <a:rPr lang="en-US" altLang="en-US" sz="1200"/>
              <a:pPr eaLnBrk="1" hangingPunct="1"/>
              <a:t>33</a:t>
            </a:fld>
            <a:endParaRPr lang="en-US" altLang="en-US" sz="1200"/>
          </a:p>
        </p:txBody>
      </p:sp>
    </p:spTree>
    <p:extLst>
      <p:ext uri="{BB962C8B-B14F-4D97-AF65-F5344CB8AC3E}">
        <p14:creationId xmlns:p14="http://schemas.microsoft.com/office/powerpoint/2010/main" val="1404719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IX. The Circulatory System: Anatomy</a:t>
            </a:r>
          </a:p>
          <a:p>
            <a:r>
              <a:rPr lang="en-US" altLang="en-US">
                <a:latin typeface="Times New Roman" charset="0"/>
                <a:ea typeface="MS PGothic" charset="-128"/>
              </a:rPr>
              <a:t>A. The circulatory system (cardiovascular system) is a complex arrangement of connected tubes.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Arteries, arterioles, capillaries, venules, and veins</a:t>
            </a:r>
            <a:endParaRPr lang="en-IN" altLang="en-US">
              <a:latin typeface="Times New Roman" charset="0"/>
              <a:ea typeface="MS PGothic" charset="-128"/>
            </a:endParaRPr>
          </a:p>
          <a:p>
            <a:r>
              <a:rPr lang="en-US" altLang="en-US">
                <a:latin typeface="Times New Roman" charset="0"/>
                <a:ea typeface="MS PGothic" charset="-128"/>
              </a:rPr>
              <a:t>B. Two circuits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The systemic circulation carries oxygen-rich blood from the left ventricle through the body and back to the right atrium.</a:t>
            </a:r>
            <a:endParaRPr lang="en-IN" altLang="en-US">
              <a:latin typeface="Times New Roman" charset="0"/>
              <a:ea typeface="MS PGothic" charset="-128"/>
            </a:endParaRPr>
          </a:p>
          <a:p>
            <a:r>
              <a:rPr lang="en-US" altLang="en-US">
                <a:latin typeface="Times New Roman" charset="0"/>
                <a:ea typeface="MS PGothic" charset="-128"/>
              </a:rPr>
              <a:t>	2. The pulmonary circulation carries oxygen-poor blood from the right ventricle through the lungs and back to the left atrium.</a:t>
            </a:r>
            <a:endParaRPr lang="en-IN" altLang="en-US">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0CDB99-700A-B640-A2FA-29C412AF4366}" type="slidenum">
              <a:rPr lang="en-US" altLang="en-US" sz="1200"/>
              <a:pPr eaLnBrk="1" hangingPunct="1"/>
              <a:t>34</a:t>
            </a:fld>
            <a:endParaRPr lang="en-US" altLang="en-US" sz="1200"/>
          </a:p>
        </p:txBody>
      </p:sp>
    </p:spTree>
    <p:extLst>
      <p:ext uri="{BB962C8B-B14F-4D97-AF65-F5344CB8AC3E}">
        <p14:creationId xmlns:p14="http://schemas.microsoft.com/office/powerpoint/2010/main" val="1830535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circulatory system.</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DFA47D-78DB-C54A-9918-CC0066E5D29D}" type="slidenum">
              <a:rPr lang="en-US" altLang="en-US" sz="1200"/>
              <a:pPr eaLnBrk="1" hangingPunct="1"/>
              <a:t>35</a:t>
            </a:fld>
            <a:endParaRPr lang="en-US" altLang="en-US" sz="1200"/>
          </a:p>
        </p:txBody>
      </p:sp>
    </p:spTree>
    <p:extLst>
      <p:ext uri="{BB962C8B-B14F-4D97-AF65-F5344CB8AC3E}">
        <p14:creationId xmlns:p14="http://schemas.microsoft.com/office/powerpoint/2010/main" val="955085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Heart</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Made of specialized cardiac muscle (myocardium)</a:t>
            </a:r>
            <a:endParaRPr lang="en-IN" altLang="en-US">
              <a:latin typeface="Times New Roman" charset="0"/>
              <a:ea typeface="MS PGothic" charset="-128"/>
            </a:endParaRPr>
          </a:p>
          <a:p>
            <a:r>
              <a:rPr lang="en-US" altLang="en-US">
                <a:latin typeface="Times New Roman" charset="0"/>
                <a:ea typeface="MS PGothic" charset="-128"/>
              </a:rPr>
              <a:t>	2. Works as two paired pumps</a:t>
            </a:r>
            <a:endParaRPr lang="en-IN" altLang="en-US">
              <a:latin typeface="Times New Roman" charset="0"/>
              <a:ea typeface="MS PGothic" charset="-128"/>
            </a:endParaRPr>
          </a:p>
          <a:p>
            <a:r>
              <a:rPr lang="en-US" altLang="en-US">
                <a:latin typeface="Times New Roman" charset="0"/>
                <a:ea typeface="MS PGothic" charset="-128"/>
              </a:rPr>
              <a:t>	3. Each side is divided into:</a:t>
            </a:r>
            <a:endParaRPr lang="en-IN" altLang="en-US">
              <a:latin typeface="Times New Roman" charset="0"/>
              <a:ea typeface="MS PGothic" charset="-128"/>
            </a:endParaRPr>
          </a:p>
          <a:p>
            <a:r>
              <a:rPr lang="en-US" altLang="en-US">
                <a:latin typeface="Times New Roman" charset="0"/>
                <a:ea typeface="MS PGothic" charset="-128"/>
              </a:rPr>
              <a:t>		a. Atrium (upper chamber)</a:t>
            </a:r>
            <a:endParaRPr lang="en-IN" altLang="en-US">
              <a:latin typeface="Times New Roman" charset="0"/>
              <a:ea typeface="MS PGothic" charset="-128"/>
            </a:endParaRPr>
          </a:p>
          <a:p>
            <a:r>
              <a:rPr lang="en-US" altLang="en-US">
                <a:latin typeface="Times New Roman" charset="0"/>
                <a:ea typeface="MS PGothic" charset="-128"/>
              </a:rPr>
              <a:t>		b. Ventricle (lower chamber)</a:t>
            </a:r>
            <a:endParaRPr lang="en-IN" altLang="en-US">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AE42F06-165C-B344-85EC-7FC5D415E763}" type="slidenum">
              <a:rPr lang="en-US" altLang="en-US" sz="1200"/>
              <a:pPr eaLnBrk="1" hangingPunct="1"/>
              <a:t>36</a:t>
            </a:fld>
            <a:endParaRPr lang="en-US" altLang="en-US" sz="1200"/>
          </a:p>
        </p:txBody>
      </p:sp>
    </p:spTree>
    <p:extLst>
      <p:ext uri="{BB962C8B-B14F-4D97-AF65-F5344CB8AC3E}">
        <p14:creationId xmlns:p14="http://schemas.microsoft.com/office/powerpoint/2010/main" val="1827069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Circulation</a:t>
            </a:r>
            <a:endParaRPr lang="en-IN" altLang="en-US">
              <a:latin typeface="Times New Roman" charset="0"/>
              <a:ea typeface="MS PGothic" charset="-128"/>
            </a:endParaRPr>
          </a:p>
          <a:p>
            <a:r>
              <a:rPr lang="en-US" altLang="en-US">
                <a:latin typeface="Times New Roman" charset="0"/>
                <a:ea typeface="MS PGothic" charset="-128"/>
              </a:rPr>
              <a:t>	a. The heart receives its blood from the aorta.</a:t>
            </a:r>
            <a:endParaRPr lang="en-IN" altLang="en-US">
              <a:latin typeface="Times New Roman" charset="0"/>
              <a:ea typeface="MS PGothic" charset="-128"/>
            </a:endParaRPr>
          </a:p>
          <a:p>
            <a:r>
              <a:rPr lang="en-US" altLang="en-US">
                <a:latin typeface="Times New Roman" charset="0"/>
                <a:ea typeface="MS PGothic" charset="-128"/>
              </a:rPr>
              <a:t>	b. The right side of the heart receives deoxygenated blood from the veins of the body.</a:t>
            </a:r>
            <a:endParaRPr lang="en-IN" altLang="en-US">
              <a:latin typeface="Times New Roman" charset="0"/>
              <a:ea typeface="MS PGothic" charset="-128"/>
            </a:endParaRPr>
          </a:p>
          <a:p>
            <a:r>
              <a:rPr lang="en-US" altLang="en-US">
                <a:latin typeface="Times New Roman" charset="0"/>
                <a:ea typeface="MS PGothic" charset="-128"/>
              </a:rPr>
              <a:t>	c. Oxygenated blood returns from the lungs through the pulmonary veins into the left side of the heart and is pumped into the aorta and then to the arteries of the body.</a:t>
            </a:r>
            <a:endParaRPr lang="en-IN" altLang="en-US">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36D69D-8EC0-CF4E-9831-6AC3CF2076DC}" type="slidenum">
              <a:rPr lang="en-US" altLang="en-US" sz="1200"/>
              <a:pPr eaLnBrk="1" hangingPunct="1"/>
              <a:t>37</a:t>
            </a:fld>
            <a:endParaRPr lang="en-US" altLang="en-US" sz="1200"/>
          </a:p>
        </p:txBody>
      </p:sp>
    </p:spTree>
    <p:extLst>
      <p:ext uri="{BB962C8B-B14F-4D97-AF65-F5344CB8AC3E}">
        <p14:creationId xmlns:p14="http://schemas.microsoft.com/office/powerpoint/2010/main" val="688855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right and left sides of the heart.</a:t>
            </a:r>
          </a:p>
          <a:p>
            <a:endParaRPr lang="en-US" altLang="en-US">
              <a:latin typeface="Times New Roman" charset="0"/>
              <a:ea typeface="MS PGothic" charset="-128"/>
            </a:endParaRPr>
          </a:p>
        </p:txBody>
      </p:sp>
    </p:spTree>
    <p:extLst>
      <p:ext uri="{BB962C8B-B14F-4D97-AF65-F5344CB8AC3E}">
        <p14:creationId xmlns:p14="http://schemas.microsoft.com/office/powerpoint/2010/main" val="502131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Normal heart rate (HR)</a:t>
            </a:r>
            <a:endParaRPr lang="en-IN" altLang="en-US">
              <a:latin typeface="Times New Roman" charset="0"/>
              <a:ea typeface="MS PGothic" charset="-128"/>
            </a:endParaRPr>
          </a:p>
          <a:p>
            <a:r>
              <a:rPr lang="en-US" altLang="en-US">
                <a:latin typeface="Times New Roman" charset="0"/>
                <a:ea typeface="MS PGothic" charset="-128"/>
              </a:rPr>
              <a:t>	a. Normal pulse rate for an adult: 60–100 beats/min</a:t>
            </a:r>
            <a:endParaRPr lang="en-IN" altLang="en-US">
              <a:latin typeface="Times New Roman" charset="0"/>
              <a:ea typeface="MS PGothic" charset="-128"/>
            </a:endParaRPr>
          </a:p>
          <a:p>
            <a:r>
              <a:rPr lang="en-US" altLang="en-US">
                <a:latin typeface="Times New Roman" charset="0"/>
                <a:ea typeface="MS PGothic" charset="-128"/>
              </a:rPr>
              <a:t>	b. Stroke volume (SV): the amount of blood moved by one beat</a:t>
            </a:r>
            <a:endParaRPr lang="en-IN" altLang="en-US">
              <a:latin typeface="Times New Roman" charset="0"/>
              <a:ea typeface="MS PGothic" charset="-128"/>
            </a:endParaRPr>
          </a:p>
          <a:p>
            <a:r>
              <a:rPr lang="en-US" altLang="en-US">
                <a:latin typeface="Times New Roman" charset="0"/>
                <a:ea typeface="MS PGothic" charset="-128"/>
              </a:rPr>
              <a:t>	c. Cardiac output (CO): the amount of blood moved in 1 minute</a:t>
            </a:r>
            <a:endParaRPr lang="en-IN" altLang="en-US">
              <a:latin typeface="Times New Roman" charset="0"/>
              <a:ea typeface="MS PGothic" charset="-128"/>
            </a:endParaRPr>
          </a:p>
          <a:p>
            <a:r>
              <a:rPr lang="en-US" altLang="en-US">
                <a:latin typeface="Times New Roman" charset="0"/>
                <a:ea typeface="MS PGothic" charset="-128"/>
              </a:rPr>
              <a:t>		i. CO = HR × SV</a:t>
            </a:r>
            <a:endParaRPr lang="en-IN" altLang="en-US">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F997E2-EA5C-DD4E-A76C-5FC56C685F1B}" type="slidenum">
              <a:rPr lang="en-US" altLang="en-US" sz="1200"/>
              <a:pPr eaLnBrk="1" hangingPunct="1"/>
              <a:t>39</a:t>
            </a:fld>
            <a:endParaRPr lang="en-US" altLang="en-US" sz="1200"/>
          </a:p>
        </p:txBody>
      </p:sp>
    </p:spTree>
    <p:extLst>
      <p:ext uri="{BB962C8B-B14F-4D97-AF65-F5344CB8AC3E}">
        <p14:creationId xmlns:p14="http://schemas.microsoft.com/office/powerpoint/2010/main" val="185962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Planes of the body</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Imaginary straight lines that divide the body</a:t>
            </a:r>
            <a:endParaRPr lang="en-IN" altLang="en-US">
              <a:latin typeface="Times New Roman" charset="0"/>
              <a:ea typeface="MS PGothic" charset="-128"/>
            </a:endParaRPr>
          </a:p>
          <a:p>
            <a:r>
              <a:rPr lang="en-US" altLang="en-US">
                <a:latin typeface="Times New Roman" charset="0"/>
                <a:ea typeface="MS PGothic" charset="-128"/>
              </a:rPr>
              <a:t>	2. Three main areas depending on how the body is divided:</a:t>
            </a:r>
            <a:endParaRPr lang="en-IN" altLang="en-US">
              <a:latin typeface="Times New Roman" charset="0"/>
              <a:ea typeface="MS PGothic" charset="-128"/>
            </a:endParaRPr>
          </a:p>
          <a:p>
            <a:r>
              <a:rPr lang="en-US" altLang="en-US">
                <a:latin typeface="Times New Roman" charset="0"/>
                <a:ea typeface="MS PGothic" charset="-128"/>
              </a:rPr>
              <a:t>		a. Frontal (coronal) plane: divides the body front and back</a:t>
            </a:r>
            <a:endParaRPr lang="en-IN" altLang="en-US">
              <a:latin typeface="Times New Roman" charset="0"/>
              <a:ea typeface="MS PGothic" charset="-128"/>
            </a:endParaRPr>
          </a:p>
          <a:p>
            <a:r>
              <a:rPr lang="en-US" altLang="en-US">
                <a:latin typeface="Times New Roman" charset="0"/>
                <a:ea typeface="MS PGothic" charset="-128"/>
              </a:rPr>
              <a:t>		b. Transverse (axial) plane: divides the body top and bottom</a:t>
            </a:r>
            <a:endParaRPr lang="en-IN" altLang="en-US">
              <a:latin typeface="Times New Roman" charset="0"/>
              <a:ea typeface="MS PGothic" charset="-128"/>
            </a:endParaRPr>
          </a:p>
          <a:p>
            <a:r>
              <a:rPr lang="en-US" altLang="en-US">
                <a:latin typeface="Times New Roman" charset="0"/>
                <a:ea typeface="MS PGothic" charset="-128"/>
              </a:rPr>
              <a:t>		c. Sagittal (lateral) plane: divides the body left and right</a:t>
            </a:r>
            <a:endParaRPr lang="en-IN" altLang="en-US">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399835-6A20-0C4E-8F49-57AD427FDBD2}" type="slidenum">
              <a:rPr lang="en-US" altLang="en-US" sz="1200"/>
              <a:pPr eaLnBrk="1" hangingPunct="1"/>
              <a:t>4</a:t>
            </a:fld>
            <a:endParaRPr lang="en-US" altLang="en-US" sz="1200"/>
          </a:p>
        </p:txBody>
      </p:sp>
    </p:spTree>
    <p:extLst>
      <p:ext uri="{BB962C8B-B14F-4D97-AF65-F5344CB8AC3E}">
        <p14:creationId xmlns:p14="http://schemas.microsoft.com/office/powerpoint/2010/main" val="1935168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Electrical conduction system</a:t>
            </a:r>
            <a:endParaRPr lang="en-IN" altLang="en-US">
              <a:latin typeface="Times New Roman" charset="0"/>
              <a:ea typeface="MS PGothic" charset="-128"/>
            </a:endParaRPr>
          </a:p>
          <a:p>
            <a:r>
              <a:rPr lang="en-US" altLang="en-US">
                <a:latin typeface="Times New Roman" charset="0"/>
                <a:ea typeface="MS PGothic" charset="-128"/>
              </a:rPr>
              <a:t>	a. A network of specialized tissue that is capable of initiating and conducting electrical current runs throughout the heart.</a:t>
            </a:r>
            <a:endParaRPr lang="en-IN" altLang="en-US">
              <a:latin typeface="Times New Roman" charset="0"/>
              <a:ea typeface="MS PGothic" charset="-128"/>
            </a:endParaRPr>
          </a:p>
          <a:p>
            <a:r>
              <a:rPr lang="en-US" altLang="en-US">
                <a:latin typeface="Times New Roman" charset="0"/>
                <a:ea typeface="MS PGothic" charset="-128"/>
              </a:rPr>
              <a:t>	b. Electrical impulses begin high in the atria at the sinoatrial (SA) node, travel to the atrioventricular (AV) node and bundle of His, and then move through the Purkinje fibers to the ventricles.</a:t>
            </a:r>
            <a:endParaRPr lang="en-IN" altLang="en-US">
              <a:latin typeface="Times New Roman" charset="0"/>
              <a:ea typeface="MS PGothic" charset="-128"/>
            </a:endParaRPr>
          </a:p>
          <a:p>
            <a:r>
              <a:rPr lang="en-US" altLang="en-US">
                <a:latin typeface="Times New Roman" charset="0"/>
                <a:ea typeface="MS PGothic" charset="-128"/>
              </a:rPr>
              <a:t>	c. This movement produces a smooth flow of electricity, producing a coordinated pumping action.</a:t>
            </a:r>
            <a:endParaRPr lang="en-IN" altLang="en-US">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9E4226-4A4C-CD40-84BB-25813B738D94}" type="slidenum">
              <a:rPr lang="en-US" altLang="en-US" sz="1200"/>
              <a:pPr eaLnBrk="1" hangingPunct="1"/>
              <a:t>40</a:t>
            </a:fld>
            <a:endParaRPr lang="en-US" altLang="en-US" sz="1200"/>
          </a:p>
        </p:txBody>
      </p:sp>
    </p:spTree>
    <p:extLst>
      <p:ext uri="{BB962C8B-B14F-4D97-AF65-F5344CB8AC3E}">
        <p14:creationId xmlns:p14="http://schemas.microsoft.com/office/powerpoint/2010/main" val="286074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Arteries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Carry blood from the heart to all body tissues</a:t>
            </a:r>
            <a:endParaRPr lang="en-IN" altLang="en-US">
              <a:latin typeface="Times New Roman" charset="0"/>
              <a:ea typeface="MS PGothic" charset="-128"/>
            </a:endParaRPr>
          </a:p>
          <a:p>
            <a:r>
              <a:rPr lang="en-US" altLang="en-US">
                <a:latin typeface="Times New Roman" charset="0"/>
                <a:ea typeface="MS PGothic" charset="-128"/>
              </a:rPr>
              <a:t>	2. Aorta</a:t>
            </a:r>
            <a:endParaRPr lang="en-IN" altLang="en-US">
              <a:latin typeface="Times New Roman" charset="0"/>
              <a:ea typeface="MS PGothic" charset="-128"/>
            </a:endParaRPr>
          </a:p>
          <a:p>
            <a:r>
              <a:rPr lang="en-US" altLang="en-US">
                <a:latin typeface="Times New Roman" charset="0"/>
                <a:ea typeface="MS PGothic" charset="-128"/>
              </a:rPr>
              <a:t>		a. Main artery leaving the left side of the heart and carrying freshly oxygenated blood to the body</a:t>
            </a:r>
            <a:endParaRPr lang="en-IN" altLang="en-US">
              <a:latin typeface="Times New Roman" charset="0"/>
              <a:ea typeface="MS PGothic" charset="-128"/>
            </a:endParaRPr>
          </a:p>
          <a:p>
            <a:r>
              <a:rPr lang="en-US" altLang="en-US">
                <a:latin typeface="Times New Roman" charset="0"/>
                <a:ea typeface="MS PGothic" charset="-128"/>
              </a:rPr>
              <a:t>		b. Has many branches that supply the vital organs</a:t>
            </a:r>
            <a:endParaRPr lang="en-IN" altLang="en-US">
              <a:latin typeface="Times New Roman" charset="0"/>
              <a:ea typeface="MS PGothic" charset="-128"/>
            </a:endParaRPr>
          </a:p>
          <a:p>
            <a:r>
              <a:rPr lang="en-US" altLang="en-US">
                <a:latin typeface="Times New Roman" charset="0"/>
                <a:ea typeface="MS PGothic" charset="-128"/>
              </a:rPr>
              <a:t>	3. The pulmonary artery originates at the right ventricle and carries oxygen-poor blood to the lungs.</a:t>
            </a:r>
            <a:endParaRPr lang="en-IN" altLang="en-US">
              <a:latin typeface="Times New Roman" charset="0"/>
              <a:ea typeface="MS PGothic" charset="-128"/>
            </a:endParaRPr>
          </a:p>
          <a:p>
            <a:r>
              <a:rPr lang="en-US" altLang="en-US">
                <a:latin typeface="Times New Roman" charset="0"/>
                <a:ea typeface="MS PGothic" charset="-128"/>
              </a:rPr>
              <a:t>	4. Arteries branch first into smaller arteries and then into arterioles.</a:t>
            </a:r>
            <a:endParaRPr lang="en-IN" altLang="en-US">
              <a:latin typeface="Times New Roman" charset="0"/>
              <a:ea typeface="MS PGothic" charset="-128"/>
            </a:endParaRPr>
          </a:p>
          <a:p>
            <a:r>
              <a:rPr lang="en-US" altLang="en-US">
                <a:latin typeface="Times New Roman" charset="0"/>
                <a:ea typeface="MS PGothic" charset="-128"/>
              </a:rPr>
              <a:t>		a. Arterioles branch into increasingly smaller vessels until they connect to the capillaries.</a:t>
            </a:r>
            <a:endParaRPr lang="en-IN" altLang="en-US">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F206CB-88FE-D947-A70C-ADEE6D48F9C5}" type="slidenum">
              <a:rPr lang="en-US" altLang="en-US" sz="1200"/>
              <a:pPr eaLnBrk="1" hangingPunct="1"/>
              <a:t>41</a:t>
            </a:fld>
            <a:endParaRPr lang="en-US" altLang="en-US" sz="1200"/>
          </a:p>
        </p:txBody>
      </p:sp>
    </p:spTree>
    <p:extLst>
      <p:ext uri="{BB962C8B-B14F-4D97-AF65-F5344CB8AC3E}">
        <p14:creationId xmlns:p14="http://schemas.microsoft.com/office/powerpoint/2010/main" val="1990677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Pulse is created by the forceful pumping of blood out of the left ventricle and into the major arteries</a:t>
            </a:r>
            <a:endParaRPr lang="en-IN" altLang="en-US">
              <a:latin typeface="Times New Roman" charset="0"/>
              <a:ea typeface="MS PGothic" charset="-128"/>
            </a:endParaRPr>
          </a:p>
          <a:p>
            <a:r>
              <a:rPr lang="en-US" altLang="en-US">
                <a:latin typeface="Times New Roman" charset="0"/>
                <a:ea typeface="MS PGothic" charset="-128"/>
              </a:rPr>
              <a:t>	a. Palpated most easily at the neck, wrist, or groin</a:t>
            </a:r>
            <a:endParaRPr lang="en-IN" altLang="en-US">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B5C006-20D1-8941-A8A7-2FA676EEF3F5}" type="slidenum">
              <a:rPr lang="en-US" altLang="en-US" sz="1200"/>
              <a:pPr eaLnBrk="1" hangingPunct="1"/>
              <a:t>42</a:t>
            </a:fld>
            <a:endParaRPr lang="en-US" altLang="en-US" sz="1200"/>
          </a:p>
        </p:txBody>
      </p:sp>
    </p:spTree>
    <p:extLst>
      <p:ext uri="{BB962C8B-B14F-4D97-AF65-F5344CB8AC3E}">
        <p14:creationId xmlns:p14="http://schemas.microsoft.com/office/powerpoint/2010/main" val="1670333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major arteries of the human body.</a:t>
            </a:r>
          </a:p>
          <a:p>
            <a:endParaRPr lang="en-US" altLang="en-US">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D3425F-2843-C04D-9FE4-BBD5442CAACE}" type="slidenum">
              <a:rPr lang="en-US" altLang="en-US" sz="1200"/>
              <a:pPr eaLnBrk="1" hangingPunct="1"/>
              <a:t>43</a:t>
            </a:fld>
            <a:endParaRPr lang="en-US" altLang="en-US" sz="1200"/>
          </a:p>
        </p:txBody>
      </p:sp>
    </p:spTree>
    <p:extLst>
      <p:ext uri="{BB962C8B-B14F-4D97-AF65-F5344CB8AC3E}">
        <p14:creationId xmlns:p14="http://schemas.microsoft.com/office/powerpoint/2010/main" val="1391253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Capillaries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Tiny blood vessels that connect arterioles to venules</a:t>
            </a:r>
            <a:endParaRPr lang="en-IN" altLang="en-US">
              <a:latin typeface="Times New Roman" charset="0"/>
              <a:ea typeface="MS PGothic" charset="-128"/>
            </a:endParaRPr>
          </a:p>
          <a:p>
            <a:r>
              <a:rPr lang="en-US" altLang="en-US">
                <a:latin typeface="Times New Roman" charset="0"/>
                <a:ea typeface="MS PGothic" charset="-128"/>
              </a:rPr>
              <a:t>	2. Oxygen and nutrients pass from blood cells and plasma in the capillaries to individual tissue cells through the very thin walls of the capillaries.</a:t>
            </a:r>
            <a:endParaRPr lang="en-IN" altLang="en-US">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533A6E-2B8D-234C-BE5D-F872D5A0BAEC}" type="slidenum">
              <a:rPr lang="en-US" altLang="en-US" sz="1200"/>
              <a:pPr eaLnBrk="1" hangingPunct="1"/>
              <a:t>44</a:t>
            </a:fld>
            <a:endParaRPr lang="en-US" altLang="en-US" sz="1200"/>
          </a:p>
        </p:txBody>
      </p:sp>
    </p:spTree>
    <p:extLst>
      <p:ext uri="{BB962C8B-B14F-4D97-AF65-F5344CB8AC3E}">
        <p14:creationId xmlns:p14="http://schemas.microsoft.com/office/powerpoint/2010/main" val="1002281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Veins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Return oxygen-depleted blood to the heart</a:t>
            </a:r>
            <a:endParaRPr lang="en-IN" altLang="en-US">
              <a:latin typeface="Times New Roman" charset="0"/>
              <a:ea typeface="MS PGothic" charset="-128"/>
            </a:endParaRPr>
          </a:p>
          <a:p>
            <a:r>
              <a:rPr lang="en-US" altLang="en-US">
                <a:latin typeface="Times New Roman" charset="0"/>
                <a:ea typeface="MS PGothic" charset="-128"/>
              </a:rPr>
              <a:t>	2. Major veins</a:t>
            </a:r>
            <a:endParaRPr lang="en-IN" altLang="en-US">
              <a:latin typeface="Times New Roman" charset="0"/>
              <a:ea typeface="MS PGothic" charset="-128"/>
            </a:endParaRPr>
          </a:p>
          <a:p>
            <a:r>
              <a:rPr lang="en-US" altLang="en-US">
                <a:latin typeface="Times New Roman" charset="0"/>
                <a:ea typeface="MS PGothic" charset="-128"/>
              </a:rPr>
              <a:t>		a. The superior vena cava carries blood returning from the head, neck, shoulders, and upper extremities.</a:t>
            </a:r>
            <a:endParaRPr lang="en-IN" altLang="en-US">
              <a:latin typeface="Times New Roman" charset="0"/>
              <a:ea typeface="MS PGothic" charset="-128"/>
            </a:endParaRPr>
          </a:p>
          <a:p>
            <a:r>
              <a:rPr lang="en-US" altLang="en-US">
                <a:latin typeface="Times New Roman" charset="0"/>
                <a:ea typeface="MS PGothic" charset="-128"/>
              </a:rPr>
              <a:t>		b. The inferior vena cava carries blood from the abdomen, pelvis, and lower extremities.</a:t>
            </a:r>
            <a:endParaRPr lang="en-IN" altLang="en-US">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43D899-582F-2B41-A8BE-B63C36270297}" type="slidenum">
              <a:rPr lang="en-US" altLang="en-US" sz="1200"/>
              <a:pPr eaLnBrk="1" hangingPunct="1"/>
              <a:t>45</a:t>
            </a:fld>
            <a:endParaRPr lang="en-US" altLang="en-US" sz="1200"/>
          </a:p>
        </p:txBody>
      </p:sp>
    </p:spTree>
    <p:extLst>
      <p:ext uri="{BB962C8B-B14F-4D97-AF65-F5344CB8AC3E}">
        <p14:creationId xmlns:p14="http://schemas.microsoft.com/office/powerpoint/2010/main" val="484048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Spleen</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Solid organ located under the rib cage in the left upper part of the abdomen</a:t>
            </a:r>
            <a:endParaRPr lang="en-IN" altLang="en-US">
              <a:latin typeface="Times New Roman" charset="0"/>
              <a:ea typeface="MS PGothic" charset="-128"/>
            </a:endParaRPr>
          </a:p>
          <a:p>
            <a:r>
              <a:rPr lang="en-US" altLang="en-US">
                <a:latin typeface="Times New Roman" charset="0"/>
                <a:ea typeface="MS PGothic" charset="-128"/>
              </a:rPr>
              <a:t>	2. Filters worn-out blood cells, foreign substances, and bacteria from the blood</a:t>
            </a:r>
            <a:endParaRPr lang="en-IN" altLang="en-US">
              <a:latin typeface="Times New Roman" charset="0"/>
              <a:ea typeface="MS PGothic" charset="-128"/>
            </a:endParaRPr>
          </a:p>
          <a:p>
            <a:r>
              <a:rPr lang="en-US" altLang="en-US">
                <a:latin typeface="Times New Roman" charset="0"/>
                <a:ea typeface="MS PGothic" charset="-128"/>
              </a:rPr>
              <a:t>	3. Highly vascular and is particularly susceptible to injury from blunt trauma</a:t>
            </a:r>
            <a:endParaRPr lang="en-IN" altLang="en-US">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035E9F-6713-8942-8516-0490C5FC194D}" type="slidenum">
              <a:rPr lang="en-US" altLang="en-US" sz="1200"/>
              <a:pPr eaLnBrk="1" hangingPunct="1"/>
              <a:t>46</a:t>
            </a:fld>
            <a:endParaRPr lang="en-US" altLang="en-US" sz="1200"/>
          </a:p>
        </p:txBody>
      </p:sp>
    </p:spTree>
    <p:extLst>
      <p:ext uri="{BB962C8B-B14F-4D97-AF65-F5344CB8AC3E}">
        <p14:creationId xmlns:p14="http://schemas.microsoft.com/office/powerpoint/2010/main" val="734815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Blood composition</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Plasma (the liquid portion of blood) contains:</a:t>
            </a:r>
            <a:endParaRPr lang="en-IN" altLang="en-US">
              <a:latin typeface="Times New Roman" charset="0"/>
              <a:ea typeface="MS PGothic" charset="-128"/>
            </a:endParaRPr>
          </a:p>
          <a:p>
            <a:r>
              <a:rPr lang="en-US" altLang="en-US">
                <a:latin typeface="Times New Roman" charset="0"/>
                <a:ea typeface="MS PGothic" charset="-128"/>
              </a:rPr>
              <a:t>		a. Water (primary component)</a:t>
            </a:r>
            <a:endParaRPr lang="en-IN" altLang="en-US">
              <a:latin typeface="Times New Roman" charset="0"/>
              <a:ea typeface="MS PGothic" charset="-128"/>
            </a:endParaRPr>
          </a:p>
          <a:p>
            <a:r>
              <a:rPr lang="en-US" altLang="en-US">
                <a:latin typeface="Times New Roman" charset="0"/>
                <a:ea typeface="MS PGothic" charset="-128"/>
              </a:rPr>
              <a:t>		b. Proteins (primary component)</a:t>
            </a:r>
            <a:endParaRPr lang="en-IN" altLang="en-US">
              <a:latin typeface="Times New Roman" charset="0"/>
              <a:ea typeface="MS PGothic" charset="-128"/>
            </a:endParaRPr>
          </a:p>
          <a:p>
            <a:r>
              <a:rPr lang="en-US" altLang="en-US">
                <a:latin typeface="Times New Roman" charset="0"/>
                <a:ea typeface="MS PGothic" charset="-128"/>
              </a:rPr>
              <a:t>		c. Oxygen, carbon dioxide, nitrogen</a:t>
            </a:r>
            <a:endParaRPr lang="en-IN" altLang="en-US">
              <a:latin typeface="Times New Roman" charset="0"/>
              <a:ea typeface="MS PGothic" charset="-128"/>
            </a:endParaRPr>
          </a:p>
          <a:p>
            <a:r>
              <a:rPr lang="en-US" altLang="en-US">
                <a:latin typeface="Times New Roman" charset="0"/>
                <a:ea typeface="MS PGothic" charset="-128"/>
              </a:rPr>
              <a:t>		d. Nutrients</a:t>
            </a:r>
            <a:endParaRPr lang="en-IN" altLang="en-US">
              <a:latin typeface="Times New Roman" charset="0"/>
              <a:ea typeface="MS PGothic" charset="-128"/>
            </a:endParaRPr>
          </a:p>
          <a:p>
            <a:r>
              <a:rPr lang="en-US" altLang="en-US">
                <a:latin typeface="Times New Roman" charset="0"/>
                <a:ea typeface="MS PGothic" charset="-128"/>
              </a:rPr>
              <a:t>		e. Cellular wastes</a:t>
            </a:r>
            <a:endParaRPr lang="en-IN" altLang="en-US">
              <a:latin typeface="Times New Roman" charset="0"/>
              <a:ea typeface="MS PGothic" charset="-128"/>
            </a:endParaRPr>
          </a:p>
          <a:p>
            <a:r>
              <a:rPr lang="en-US" altLang="en-US">
                <a:latin typeface="Times New Roman" charset="0"/>
                <a:ea typeface="MS PGothic" charset="-128"/>
              </a:rPr>
              <a:t>	2. Red blood cells (erythrocytes)</a:t>
            </a:r>
            <a:endParaRPr lang="en-IN" altLang="en-US">
              <a:latin typeface="Times New Roman" charset="0"/>
              <a:ea typeface="MS PGothic" charset="-128"/>
            </a:endParaRPr>
          </a:p>
          <a:p>
            <a:r>
              <a:rPr lang="en-US" altLang="en-US">
                <a:latin typeface="Times New Roman" charset="0"/>
                <a:ea typeface="MS PGothic" charset="-128"/>
              </a:rPr>
              <a:t>		a. Contain hemoglobin, which carries oxygen</a:t>
            </a:r>
            <a:endParaRPr lang="en-IN" altLang="en-US">
              <a:latin typeface="Times New Roman" charset="0"/>
              <a:ea typeface="MS PGothic" charset="-128"/>
            </a:endParaRPr>
          </a:p>
          <a:p>
            <a:r>
              <a:rPr lang="en-US" altLang="en-US">
                <a:latin typeface="Times New Roman" charset="0"/>
                <a:ea typeface="MS PGothic" charset="-128"/>
              </a:rPr>
              <a:t>	3. White blood cells (leukocytes)</a:t>
            </a:r>
            <a:endParaRPr lang="en-IN" altLang="en-US">
              <a:latin typeface="Times New Roman" charset="0"/>
              <a:ea typeface="MS PGothic" charset="-128"/>
            </a:endParaRPr>
          </a:p>
          <a:p>
            <a:r>
              <a:rPr lang="en-US" altLang="en-US">
                <a:latin typeface="Times New Roman" charset="0"/>
                <a:ea typeface="MS PGothic" charset="-128"/>
              </a:rPr>
              <a:t>		a. Play a role in the body’s immune defense to fight infection</a:t>
            </a:r>
            <a:endParaRPr lang="en-IN" altLang="en-US">
              <a:latin typeface="Times New Roman" charset="0"/>
              <a:ea typeface="MS PGothic" charset="-128"/>
            </a:endParaRPr>
          </a:p>
          <a:p>
            <a:r>
              <a:rPr lang="en-US" altLang="en-US">
                <a:latin typeface="Times New Roman" charset="0"/>
                <a:ea typeface="MS PGothic" charset="-128"/>
              </a:rPr>
              <a:t>	4. Platelets</a:t>
            </a:r>
            <a:endParaRPr lang="en-IN" altLang="en-US">
              <a:latin typeface="Times New Roman" charset="0"/>
              <a:ea typeface="MS PGothic" charset="-128"/>
            </a:endParaRPr>
          </a:p>
          <a:p>
            <a:r>
              <a:rPr lang="en-US" altLang="en-US">
                <a:latin typeface="Times New Roman" charset="0"/>
                <a:ea typeface="MS PGothic" charset="-128"/>
              </a:rPr>
              <a:t>		a. Essential in the initial formation of a blood clot</a:t>
            </a:r>
            <a:endParaRPr lang="en-IN" altLang="en-US">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086E95-6F20-1D4E-B743-CD20E663E9C6}" type="slidenum">
              <a:rPr lang="en-US" altLang="en-US" sz="1200"/>
              <a:pPr eaLnBrk="1" hangingPunct="1"/>
              <a:t>47</a:t>
            </a:fld>
            <a:endParaRPr lang="en-US" altLang="en-US" sz="1200"/>
          </a:p>
        </p:txBody>
      </p:sp>
    </p:spTree>
    <p:extLst>
      <p:ext uri="{BB962C8B-B14F-4D97-AF65-F5344CB8AC3E}">
        <p14:creationId xmlns:p14="http://schemas.microsoft.com/office/powerpoint/2010/main" val="2017373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 The Circulatory System: Physiology</a:t>
            </a:r>
          </a:p>
          <a:p>
            <a:r>
              <a:rPr lang="en-US" altLang="en-US">
                <a:latin typeface="Times New Roman" charset="0"/>
                <a:ea typeface="MS PGothic" charset="-128"/>
              </a:rPr>
              <a:t>A. Blood pressure: pressure that blood exerts against the walls of arteries</a:t>
            </a:r>
            <a:endParaRPr lang="en-IN" altLang="en-US" b="1">
              <a:latin typeface="Times New Roman" charset="0"/>
              <a:ea typeface="MS PGothic" charset="-128"/>
            </a:endParaRPr>
          </a:p>
          <a:p>
            <a:r>
              <a:rPr lang="en-US" altLang="en-US">
                <a:latin typeface="Times New Roman" charset="0"/>
                <a:ea typeface="MS PGothic" charset="-128"/>
              </a:rPr>
              <a:t>B. Systole: When the left ventricle of heart contracts, it pumps blood from the ventricle into the aorta.</a:t>
            </a:r>
            <a:endParaRPr lang="en-IN" altLang="en-US" b="1">
              <a:latin typeface="Times New Roman" charset="0"/>
              <a:ea typeface="MS PGothic" charset="-128"/>
            </a:endParaRPr>
          </a:p>
          <a:p>
            <a:r>
              <a:rPr lang="en-US" altLang="en-US">
                <a:latin typeface="Times New Roman" charset="0"/>
                <a:ea typeface="MS PGothic" charset="-128"/>
              </a:rPr>
              <a:t>C. Diastole: When the muscle of the ventricle relaxes, the ventricle fills with blood.</a:t>
            </a:r>
            <a:endParaRPr lang="en-IN" altLang="en-US" b="1">
              <a:latin typeface="Times New Roman" charset="0"/>
              <a:ea typeface="MS PGothic" charset="-128"/>
            </a:endParaRPr>
          </a:p>
          <a:p>
            <a:r>
              <a:rPr lang="en-US" altLang="en-US">
                <a:latin typeface="Times New Roman" charset="0"/>
                <a:ea typeface="MS PGothic" charset="-128"/>
              </a:rPr>
              <a:t>D. Forceful ejection of blood from the left ventricle into the aorta is transmitted through the arteries as a pulsatile pressure wave.</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Can be measured with a blood pressure cuff (sphygmomanometer)</a:t>
            </a:r>
            <a:endParaRPr lang="en-IN" altLang="en-US">
              <a:latin typeface="Times New Roman" charset="0"/>
              <a:ea typeface="MS PGothic" charset="-128"/>
            </a:endParaRPr>
          </a:p>
          <a:p>
            <a:r>
              <a:rPr lang="en-US" altLang="en-US">
                <a:latin typeface="Times New Roman" charset="0"/>
                <a:ea typeface="MS PGothic" charset="-128"/>
              </a:rPr>
              <a:t>	2. Systolic blood pressure: high point of wave as heart is contracting</a:t>
            </a:r>
            <a:endParaRPr lang="en-IN" altLang="en-US">
              <a:latin typeface="Times New Roman" charset="0"/>
              <a:ea typeface="MS PGothic" charset="-128"/>
            </a:endParaRPr>
          </a:p>
          <a:p>
            <a:r>
              <a:rPr lang="en-US" altLang="en-US">
                <a:latin typeface="Times New Roman" charset="0"/>
                <a:ea typeface="MS PGothic" charset="-128"/>
              </a:rPr>
              <a:t>	3. Diastolic blood pressure: low point of wave as heart is in relaxation phase</a:t>
            </a:r>
            <a:endParaRPr lang="en-IN" altLang="en-US">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E512E9-53B9-2046-8839-8E54A9FE403F}" type="slidenum">
              <a:rPr lang="en-US" altLang="en-US" sz="1200"/>
              <a:pPr eaLnBrk="1" hangingPunct="1"/>
              <a:t>48</a:t>
            </a:fld>
            <a:endParaRPr lang="en-US" altLang="en-US" sz="1200"/>
          </a:p>
        </p:txBody>
      </p:sp>
    </p:spTree>
    <p:extLst>
      <p:ext uri="{BB962C8B-B14F-4D97-AF65-F5344CB8AC3E}">
        <p14:creationId xmlns:p14="http://schemas.microsoft.com/office/powerpoint/2010/main" val="1526511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Normal circulation in adults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Automatically adjusted and controlled</a:t>
            </a:r>
            <a:endParaRPr lang="en-IN" altLang="en-US">
              <a:latin typeface="Times New Roman" charset="0"/>
              <a:ea typeface="MS PGothic" charset="-128"/>
            </a:endParaRPr>
          </a:p>
          <a:p>
            <a:r>
              <a:rPr lang="en-US" altLang="en-US">
                <a:latin typeface="Times New Roman" charset="0"/>
                <a:ea typeface="MS PGothic" charset="-128"/>
              </a:rPr>
              <a:t>	2. Perfusion: the circulation of blood in an organ or tissue in adequate amounts to meet the current needs of the cells</a:t>
            </a:r>
            <a:endParaRPr lang="en-IN" altLang="en-US">
              <a:latin typeface="Times New Roman" charset="0"/>
              <a:ea typeface="MS PGothic" charset="-128"/>
            </a:endParaRPr>
          </a:p>
          <a:p>
            <a:r>
              <a:rPr lang="en-US" altLang="en-US">
                <a:latin typeface="Times New Roman" charset="0"/>
                <a:ea typeface="MS PGothic" charset="-128"/>
              </a:rPr>
              <a:t>	3. Blood enters organs and tissues through the arteries and leaves through the veins</a:t>
            </a:r>
            <a:endParaRPr lang="en-IN" altLang="en-US">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B7AD20-0758-884C-8DE9-7C2412F0E208}" type="slidenum">
              <a:rPr lang="en-US" altLang="en-US" sz="1200"/>
              <a:pPr eaLnBrk="1" hangingPunct="1"/>
              <a:t>49</a:t>
            </a:fld>
            <a:endParaRPr lang="en-US" altLang="en-US" sz="1200"/>
          </a:p>
        </p:txBody>
      </p:sp>
    </p:spTree>
    <p:extLst>
      <p:ext uri="{BB962C8B-B14F-4D97-AF65-F5344CB8AC3E}">
        <p14:creationId xmlns:p14="http://schemas.microsoft.com/office/powerpoint/2010/main" val="9437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The Skeletal System: Anatomy</a:t>
            </a:r>
          </a:p>
          <a:p>
            <a:r>
              <a:rPr lang="en-US" altLang="en-US">
                <a:latin typeface="Times New Roman" charset="0"/>
                <a:ea typeface="MS PGothic" charset="-128"/>
              </a:rPr>
              <a:t>A. The skeleton gives us our recognizable human form and protects vital internal organs.</a:t>
            </a:r>
            <a:endParaRPr lang="en-IN" altLang="en-US" b="1">
              <a:latin typeface="Times New Roman" charset="0"/>
              <a:ea typeface="MS PGothic" charset="-128"/>
            </a:endParaRPr>
          </a:p>
          <a:p>
            <a:r>
              <a:rPr lang="en-US" altLang="en-US">
                <a:latin typeface="Times New Roman" charset="0"/>
                <a:ea typeface="MS PGothic" charset="-128"/>
              </a:rPr>
              <a:t>B. Components of the skeleton:</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206 bones (constitute the structure of skeletal system)</a:t>
            </a:r>
            <a:endParaRPr lang="en-IN" altLang="en-US">
              <a:latin typeface="Times New Roman" charset="0"/>
              <a:ea typeface="MS PGothic" charset="-128"/>
            </a:endParaRPr>
          </a:p>
          <a:p>
            <a:r>
              <a:rPr lang="en-US" altLang="en-US">
                <a:latin typeface="Times New Roman" charset="0"/>
                <a:ea typeface="MS PGothic" charset="-128"/>
              </a:rPr>
              <a:t>	2. Ligaments (connect bones to each other)</a:t>
            </a:r>
            <a:endParaRPr lang="en-IN" altLang="en-US">
              <a:latin typeface="Times New Roman" charset="0"/>
              <a:ea typeface="MS PGothic" charset="-128"/>
            </a:endParaRPr>
          </a:p>
          <a:p>
            <a:r>
              <a:rPr lang="en-US" altLang="en-US">
                <a:latin typeface="Times New Roman" charset="0"/>
                <a:ea typeface="MS PGothic" charset="-128"/>
              </a:rPr>
              <a:t>	3. Tendons (connect muscles to bones)</a:t>
            </a:r>
            <a:endParaRPr lang="en-IN" altLang="en-US">
              <a:latin typeface="Times New Roman" charset="0"/>
              <a:ea typeface="MS PGothic" charset="-128"/>
            </a:endParaRPr>
          </a:p>
          <a:p>
            <a:r>
              <a:rPr lang="en-US" altLang="en-US">
                <a:latin typeface="Times New Roman" charset="0"/>
                <a:ea typeface="MS PGothic" charset="-128"/>
              </a:rPr>
              <a:t>	4. Cartilage (smooth connective tissue covering the ends of bones at mobile joints)</a:t>
            </a:r>
            <a:endParaRPr lang="en-IN" altLang="en-US">
              <a:latin typeface="Times New Roman" charset="0"/>
              <a:ea typeface="MS PGothic"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0120AF-FA16-ED40-ADBB-F3058F373E15}" type="slidenum">
              <a:rPr lang="en-US" altLang="en-US" sz="1200"/>
              <a:pPr eaLnBrk="1" hangingPunct="1"/>
              <a:t>5</a:t>
            </a:fld>
            <a:endParaRPr lang="en-US" altLang="en-US" sz="1200"/>
          </a:p>
        </p:txBody>
      </p:sp>
    </p:spTree>
    <p:extLst>
      <p:ext uri="{BB962C8B-B14F-4D97-AF65-F5344CB8AC3E}">
        <p14:creationId xmlns:p14="http://schemas.microsoft.com/office/powerpoint/2010/main" val="741196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Inadequate circulation in adults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The system can adjust to compensate for a small blood loss.</a:t>
            </a:r>
            <a:endParaRPr lang="en-IN" altLang="en-US">
              <a:latin typeface="Times New Roman" charset="0"/>
              <a:ea typeface="MS PGothic" charset="-128"/>
            </a:endParaRPr>
          </a:p>
          <a:p>
            <a:r>
              <a:rPr lang="en-US" altLang="en-US">
                <a:latin typeface="Times New Roman" charset="0"/>
                <a:ea typeface="MS PGothic" charset="-128"/>
              </a:rPr>
              <a:t>		a. Vessels constrict.</a:t>
            </a:r>
            <a:endParaRPr lang="en-IN" altLang="en-US">
              <a:latin typeface="Times New Roman" charset="0"/>
              <a:ea typeface="MS PGothic" charset="-128"/>
            </a:endParaRPr>
          </a:p>
          <a:p>
            <a:r>
              <a:rPr lang="en-US" altLang="en-US">
                <a:latin typeface="Times New Roman" charset="0"/>
                <a:ea typeface="MS PGothic" charset="-128"/>
              </a:rPr>
              <a:t>		b. The heart pumps more rapidly.</a:t>
            </a:r>
            <a:endParaRPr lang="en-IN" altLang="en-US">
              <a:latin typeface="Times New Roman" charset="0"/>
              <a:ea typeface="MS PGothic" charset="-128"/>
            </a:endParaRPr>
          </a:p>
          <a:p>
            <a:r>
              <a:rPr lang="en-US" altLang="en-US">
                <a:latin typeface="Times New Roman" charset="0"/>
                <a:ea typeface="MS PGothic" charset="-128"/>
              </a:rPr>
              <a:t>	2. With a large loss, adjustment fails, and the patient goes into shock.</a:t>
            </a:r>
            <a:endParaRPr lang="en-IN" altLang="en-US">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74E371-B7AC-7040-8B03-B304468A6AC5}" type="slidenum">
              <a:rPr lang="en-US" altLang="en-US" sz="1200"/>
              <a:pPr eaLnBrk="1" hangingPunct="1"/>
              <a:t>50</a:t>
            </a:fld>
            <a:endParaRPr lang="en-US" altLang="en-US" sz="1200"/>
          </a:p>
        </p:txBody>
      </p:sp>
    </p:spTree>
    <p:extLst>
      <p:ext uri="{BB962C8B-B14F-4D97-AF65-F5344CB8AC3E}">
        <p14:creationId xmlns:p14="http://schemas.microsoft.com/office/powerpoint/2010/main" val="1276096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Functions of blood</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Perfusion</a:t>
            </a:r>
            <a:endParaRPr lang="en-IN" altLang="en-US">
              <a:latin typeface="Times New Roman" charset="0"/>
              <a:ea typeface="MS PGothic" charset="-128"/>
            </a:endParaRPr>
          </a:p>
          <a:p>
            <a:r>
              <a:rPr lang="en-US" altLang="en-US">
                <a:latin typeface="Times New Roman" charset="0"/>
                <a:ea typeface="MS PGothic" charset="-128"/>
              </a:rPr>
              <a:t>	2. Transporting oxygen</a:t>
            </a:r>
            <a:endParaRPr lang="en-IN" altLang="en-US">
              <a:latin typeface="Times New Roman" charset="0"/>
              <a:ea typeface="MS PGothic" charset="-128"/>
            </a:endParaRPr>
          </a:p>
          <a:p>
            <a:r>
              <a:rPr lang="en-US" altLang="en-US">
                <a:latin typeface="Times New Roman" charset="0"/>
                <a:ea typeface="MS PGothic" charset="-128"/>
              </a:rPr>
              <a:t>	3. Transporting carbon dioxide</a:t>
            </a:r>
            <a:endParaRPr lang="en-IN" altLang="en-US">
              <a:latin typeface="Times New Roman" charset="0"/>
              <a:ea typeface="MS PGothic" charset="-128"/>
            </a:endParaRPr>
          </a:p>
          <a:p>
            <a:r>
              <a:rPr lang="en-US" altLang="en-US">
                <a:latin typeface="Times New Roman" charset="0"/>
                <a:ea typeface="MS PGothic" charset="-128"/>
              </a:rPr>
              <a:t>	4. Transporting wastes and nutrients</a:t>
            </a:r>
            <a:endParaRPr lang="en-IN" altLang="en-US">
              <a:latin typeface="Times New Roman" charset="0"/>
              <a:ea typeface="MS PGothic" charset="-128"/>
            </a:endParaRPr>
          </a:p>
          <a:p>
            <a:r>
              <a:rPr lang="en-US" altLang="en-US">
                <a:latin typeface="Times New Roman" charset="0"/>
                <a:ea typeface="MS PGothic" charset="-128"/>
              </a:rPr>
              <a:t>	5. Clotting (coagulation)</a:t>
            </a:r>
            <a:endParaRPr lang="en-IN" altLang="en-US">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C77A0E-BE3C-A44B-9C51-B44A657866C8}" type="slidenum">
              <a:rPr lang="en-US" altLang="en-US" sz="1200"/>
              <a:pPr eaLnBrk="1" hangingPunct="1"/>
              <a:t>51</a:t>
            </a:fld>
            <a:endParaRPr lang="en-US" altLang="en-US" sz="1200"/>
          </a:p>
        </p:txBody>
      </p:sp>
    </p:spTree>
    <p:extLst>
      <p:ext uri="{BB962C8B-B14F-4D97-AF65-F5344CB8AC3E}">
        <p14:creationId xmlns:p14="http://schemas.microsoft.com/office/powerpoint/2010/main" val="429465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 The Nervous System: Anatomy and Physiology</a:t>
            </a:r>
          </a:p>
          <a:p>
            <a:r>
              <a:rPr lang="en-US" altLang="en-US">
                <a:latin typeface="Times New Roman" charset="0"/>
                <a:ea typeface="MS PGothic" charset="-128"/>
              </a:rPr>
              <a:t>A. The nervous system is perhaps the most complex organ system in the body.</a:t>
            </a:r>
            <a:endParaRPr lang="en-IN" altLang="en-US" b="1">
              <a:latin typeface="Times New Roman" charset="0"/>
              <a:ea typeface="MS PGothic" charset="-128"/>
            </a:endParaRPr>
          </a:p>
          <a:p>
            <a:r>
              <a:rPr lang="en-US" altLang="en-US">
                <a:latin typeface="Times New Roman" charset="0"/>
                <a:ea typeface="MS PGothic" charset="-128"/>
              </a:rPr>
              <a:t>B. Divided into two main portions</a:t>
            </a:r>
            <a:endParaRPr lang="en-IN" altLang="en-US" b="1">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36C746-BBB8-5847-B5AB-A2026AC250FF}" type="slidenum">
              <a:rPr lang="en-US" altLang="en-US" sz="1200"/>
              <a:pPr eaLnBrk="1" hangingPunct="1"/>
              <a:t>52</a:t>
            </a:fld>
            <a:endParaRPr lang="en-US" altLang="en-US" sz="1200"/>
          </a:p>
        </p:txBody>
      </p:sp>
    </p:spTree>
    <p:extLst>
      <p:ext uri="{BB962C8B-B14F-4D97-AF65-F5344CB8AC3E}">
        <p14:creationId xmlns:p14="http://schemas.microsoft.com/office/powerpoint/2010/main" val="341415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 Central nervous system (CNS): the brain and spinal cord</a:t>
            </a:r>
            <a:endParaRPr lang="en-IN" altLang="en-US">
              <a:latin typeface="Times New Roman" charset="0"/>
              <a:ea typeface="MS PGothic" charset="-128"/>
            </a:endParaRPr>
          </a:p>
          <a:p>
            <a:r>
              <a:rPr lang="en-US" altLang="en-US">
                <a:latin typeface="Times New Roman" charset="0"/>
                <a:ea typeface="MS PGothic" charset="-128"/>
              </a:rPr>
              <a:t>	a. The brain is the controlling organ of the body.</a:t>
            </a:r>
            <a:endParaRPr lang="en-IN" altLang="en-US">
              <a:latin typeface="Times New Roman" charset="0"/>
              <a:ea typeface="MS PGothic" charset="-128"/>
            </a:endParaRPr>
          </a:p>
          <a:p>
            <a:r>
              <a:rPr lang="en-US" altLang="en-US">
                <a:latin typeface="Times New Roman" charset="0"/>
                <a:ea typeface="MS PGothic" charset="-128"/>
              </a:rPr>
              <a:t>		i. Cerebrum</a:t>
            </a:r>
            <a:endParaRPr lang="en-IN" altLang="en-US">
              <a:latin typeface="Times New Roman" charset="0"/>
              <a:ea typeface="MS PGothic" charset="-128"/>
            </a:endParaRPr>
          </a:p>
          <a:p>
            <a:r>
              <a:rPr lang="en-US" altLang="en-US">
                <a:latin typeface="Times New Roman" charset="0"/>
                <a:ea typeface="MS PGothic" charset="-128"/>
              </a:rPr>
              <a:t>			(a) Largest part of the brain</a:t>
            </a:r>
            <a:endParaRPr lang="en-IN" altLang="en-US">
              <a:latin typeface="Times New Roman" charset="0"/>
              <a:ea typeface="MS PGothic" charset="-128"/>
            </a:endParaRPr>
          </a:p>
          <a:p>
            <a:r>
              <a:rPr lang="en-US" altLang="en-US">
                <a:latin typeface="Times New Roman" charset="0"/>
                <a:ea typeface="MS PGothic" charset="-128"/>
              </a:rPr>
              <a:t>			(b) Four lobes, each responsible for a specific function such as hearing, balance, and speech</a:t>
            </a:r>
            <a:endParaRPr lang="en-IN" altLang="en-US">
              <a:latin typeface="Times New Roman" charset="0"/>
              <a:ea typeface="MS PGothic" charset="-128"/>
            </a:endParaRPr>
          </a:p>
          <a:p>
            <a:r>
              <a:rPr lang="en-US" altLang="en-US">
                <a:latin typeface="Times New Roman" charset="0"/>
                <a:ea typeface="MS PGothic" charset="-128"/>
              </a:rPr>
              <a:t>		ii. Cerebellum</a:t>
            </a:r>
            <a:endParaRPr lang="en-IN" altLang="en-US">
              <a:latin typeface="Times New Roman" charset="0"/>
              <a:ea typeface="MS PGothic" charset="-128"/>
            </a:endParaRPr>
          </a:p>
          <a:p>
            <a:r>
              <a:rPr lang="en-US" altLang="en-US">
                <a:latin typeface="Times New Roman" charset="0"/>
                <a:ea typeface="MS PGothic" charset="-128"/>
              </a:rPr>
              <a:t>			(a) Coordinates body movements</a:t>
            </a:r>
            <a:endParaRPr lang="en-IN" altLang="en-US">
              <a:latin typeface="Times New Roman" charset="0"/>
              <a:ea typeface="MS PGothic" charset="-128"/>
            </a:endParaRPr>
          </a:p>
          <a:p>
            <a:r>
              <a:rPr lang="en-US" altLang="en-US">
                <a:latin typeface="Times New Roman" charset="0"/>
                <a:ea typeface="MS PGothic" charset="-128"/>
              </a:rPr>
              <a:t>		iii. Brain stem</a:t>
            </a:r>
            <a:endParaRPr lang="en-IN" altLang="en-US">
              <a:latin typeface="Times New Roman" charset="0"/>
              <a:ea typeface="MS PGothic" charset="-128"/>
            </a:endParaRPr>
          </a:p>
          <a:p>
            <a:r>
              <a:rPr lang="en-US" altLang="en-US">
                <a:latin typeface="Times New Roman" charset="0"/>
                <a:ea typeface="MS PGothic" charset="-128"/>
              </a:rPr>
              <a:t>			(a) Controls body functions necessary for life, including cardiac and respiratory functions and regulation of consciousness</a:t>
            </a:r>
            <a:endParaRPr lang="en-IN" altLang="en-US">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B3E32D-156E-174B-B6CA-54751B3C1B1A}" type="slidenum">
              <a:rPr lang="en-US" altLang="en-US" sz="1200"/>
              <a:pPr eaLnBrk="1" hangingPunct="1"/>
              <a:t>53</a:t>
            </a:fld>
            <a:endParaRPr lang="en-US" altLang="en-US" sz="1200"/>
          </a:p>
        </p:txBody>
      </p:sp>
    </p:spTree>
    <p:extLst>
      <p:ext uri="{BB962C8B-B14F-4D97-AF65-F5344CB8AC3E}">
        <p14:creationId xmlns:p14="http://schemas.microsoft.com/office/powerpoint/2010/main" val="88474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The spinal cord is an extension of the brain.</a:t>
            </a:r>
            <a:endParaRPr lang="en-IN" altLang="en-US">
              <a:latin typeface="Times New Roman" charset="0"/>
              <a:ea typeface="MS PGothic" charset="-128"/>
            </a:endParaRPr>
          </a:p>
          <a:p>
            <a:r>
              <a:rPr lang="en-US" altLang="en-US">
                <a:latin typeface="Times New Roman" charset="0"/>
                <a:ea typeface="MS PGothic" charset="-128"/>
              </a:rPr>
              <a:t>	i. Transmits messages between the brain and the body</a:t>
            </a:r>
            <a:endParaRPr lang="en-IN" altLang="en-US">
              <a:latin typeface="Times New Roman" charset="0"/>
              <a:ea typeface="MS PGothic" charset="-128"/>
            </a:endParaRPr>
          </a:p>
          <a:p>
            <a:r>
              <a:rPr lang="en-US" altLang="en-US">
                <a:latin typeface="Times New Roman" charset="0"/>
                <a:ea typeface="MS PGothic" charset="-128"/>
              </a:rPr>
              <a:t>	ii. Cerebrospinal fluid (CSF) cushions the brain and spinal cord.</a:t>
            </a:r>
            <a:endParaRPr lang="en-IN" altLang="en-US">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AC5E20-4AAE-EF4E-8DBE-BC546886D4DD}" type="slidenum">
              <a:rPr lang="en-US" altLang="en-US" sz="1200"/>
              <a:pPr eaLnBrk="1" hangingPunct="1"/>
              <a:t>54</a:t>
            </a:fld>
            <a:endParaRPr lang="en-US" altLang="en-US" sz="1200"/>
          </a:p>
        </p:txBody>
      </p:sp>
    </p:spTree>
    <p:extLst>
      <p:ext uri="{BB962C8B-B14F-4D97-AF65-F5344CB8AC3E}">
        <p14:creationId xmlns:p14="http://schemas.microsoft.com/office/powerpoint/2010/main" val="9274141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Peripheral nervous system</a:t>
            </a:r>
            <a:endParaRPr lang="en-IN" altLang="en-US">
              <a:latin typeface="Times New Roman" charset="0"/>
              <a:ea typeface="MS PGothic" charset="-128"/>
            </a:endParaRPr>
          </a:p>
          <a:p>
            <a:r>
              <a:rPr lang="en-US" altLang="en-US">
                <a:latin typeface="Times New Roman" charset="0"/>
                <a:ea typeface="MS PGothic" charset="-128"/>
              </a:rPr>
              <a:t>	a. Links the CNS to the various organs of the body</a:t>
            </a:r>
            <a:endParaRPr lang="en-IN" altLang="en-US">
              <a:latin typeface="Times New Roman" charset="0"/>
              <a:ea typeface="MS PGothic" charset="-128"/>
            </a:endParaRPr>
          </a:p>
          <a:p>
            <a:r>
              <a:rPr lang="en-US" altLang="en-US">
                <a:latin typeface="Times New Roman" charset="0"/>
                <a:ea typeface="MS PGothic" charset="-128"/>
              </a:rPr>
              <a:t>	b. Divided into two parts:</a:t>
            </a:r>
            <a:endParaRPr lang="en-IN" altLang="en-US">
              <a:latin typeface="Times New Roman" charset="0"/>
              <a:ea typeface="MS PGothic" charset="-128"/>
            </a:endParaRPr>
          </a:p>
          <a:p>
            <a:r>
              <a:rPr lang="en-US" altLang="en-US">
                <a:latin typeface="Times New Roman" charset="0"/>
                <a:ea typeface="MS PGothic" charset="-128"/>
              </a:rPr>
              <a:t>		i. Somatic nervous system (voluntary)</a:t>
            </a:r>
            <a:endParaRPr lang="en-IN" altLang="en-US">
              <a:latin typeface="Times New Roman" charset="0"/>
              <a:ea typeface="MS PGothic" charset="-128"/>
            </a:endParaRPr>
          </a:p>
          <a:p>
            <a:r>
              <a:rPr lang="en-US" altLang="en-US">
                <a:latin typeface="Times New Roman" charset="0"/>
                <a:ea typeface="MS PGothic" charset="-128"/>
              </a:rPr>
              <a:t>			(a) Transmits signals from the brain to voluntary muscles</a:t>
            </a:r>
            <a:endParaRPr lang="en-IN" altLang="en-US">
              <a:latin typeface="Times New Roman" charset="0"/>
              <a:ea typeface="MS PGothic" charset="-128"/>
            </a:endParaRPr>
          </a:p>
          <a:p>
            <a:r>
              <a:rPr lang="en-US" altLang="en-US">
                <a:latin typeface="Times New Roman" charset="0"/>
                <a:ea typeface="MS PGothic" charset="-128"/>
              </a:rPr>
              <a:t>			(b) Allows for activities such as walking, talking, and writing</a:t>
            </a:r>
            <a:endParaRPr lang="en-IN" altLang="en-US">
              <a:latin typeface="Times New Roman" charset="0"/>
              <a:ea typeface="MS PGothic" charset="-128"/>
            </a:endParaRPr>
          </a:p>
          <a:p>
            <a:r>
              <a:rPr lang="en-US" altLang="en-US">
                <a:latin typeface="Times New Roman" charset="0"/>
                <a:ea typeface="MS PGothic" charset="-128"/>
              </a:rPr>
              <a:t>		ii. Autonomic nervous system (involuntary)</a:t>
            </a:r>
            <a:endParaRPr lang="en-IN" altLang="en-US">
              <a:latin typeface="Times New Roman" charset="0"/>
              <a:ea typeface="MS PGothic" charset="-128"/>
            </a:endParaRPr>
          </a:p>
          <a:p>
            <a:r>
              <a:rPr lang="en-US" altLang="en-US">
                <a:latin typeface="Times New Roman" charset="0"/>
                <a:ea typeface="MS PGothic" charset="-128"/>
              </a:rPr>
              <a:t>			(a) Controls involuntary actions necessary for basic body functions such as digestion, dilation, and constriction of blood vessels</a:t>
            </a:r>
            <a:endParaRPr lang="en-IN" altLang="en-US">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35147F-C806-2948-A77F-7F5118B4D78B}" type="slidenum">
              <a:rPr lang="en-US" altLang="en-US" sz="1200"/>
              <a:pPr eaLnBrk="1" hangingPunct="1"/>
              <a:t>55</a:t>
            </a:fld>
            <a:endParaRPr lang="en-US" altLang="en-US" sz="1200"/>
          </a:p>
        </p:txBody>
      </p:sp>
    </p:spTree>
    <p:extLst>
      <p:ext uri="{BB962C8B-B14F-4D97-AF65-F5344CB8AC3E}">
        <p14:creationId xmlns:p14="http://schemas.microsoft.com/office/powerpoint/2010/main" val="6135948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Two types of nerves within peripheral nervous system</a:t>
            </a:r>
            <a:endParaRPr lang="en-IN" altLang="en-US">
              <a:latin typeface="Times New Roman" charset="0"/>
              <a:ea typeface="MS PGothic" charset="-128"/>
            </a:endParaRPr>
          </a:p>
          <a:p>
            <a:r>
              <a:rPr lang="en-US" altLang="en-US">
                <a:latin typeface="Times New Roman" charset="0"/>
                <a:ea typeface="MS PGothic" charset="-128"/>
              </a:rPr>
              <a:t>	i. Sensory nerves carry information from the body to the CNS.</a:t>
            </a:r>
            <a:endParaRPr lang="en-IN" altLang="en-US">
              <a:latin typeface="Times New Roman" charset="0"/>
              <a:ea typeface="MS PGothic" charset="-128"/>
            </a:endParaRPr>
          </a:p>
          <a:p>
            <a:r>
              <a:rPr lang="en-US" altLang="en-US">
                <a:latin typeface="Times New Roman" charset="0"/>
                <a:ea typeface="MS PGothic" charset="-128"/>
              </a:rPr>
              <a:t>	ii. Motor nerves carry information from the CNS to the muscles.</a:t>
            </a:r>
            <a:endParaRPr lang="en-IN" altLang="en-US">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F402FF-F8B1-7042-835A-D6AA38572B42}" type="slidenum">
              <a:rPr lang="en-US" altLang="en-US" sz="1200"/>
              <a:pPr eaLnBrk="1" hangingPunct="1"/>
              <a:t>56</a:t>
            </a:fld>
            <a:endParaRPr lang="en-US" altLang="en-US" sz="1200"/>
          </a:p>
        </p:txBody>
      </p:sp>
    </p:spTree>
    <p:extLst>
      <p:ext uri="{BB962C8B-B14F-4D97-AF65-F5344CB8AC3E}">
        <p14:creationId xmlns:p14="http://schemas.microsoft.com/office/powerpoint/2010/main" val="4720534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 The Integumentary System (Skin): Anatomy</a:t>
            </a:r>
          </a:p>
          <a:p>
            <a:r>
              <a:rPr lang="en-US" altLang="en-US">
                <a:latin typeface="Times New Roman" charset="0"/>
                <a:ea typeface="MS PGothic" charset="-128"/>
              </a:rPr>
              <a:t>A. Two layers of skin</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Epidermis (superficial)</a:t>
            </a:r>
            <a:endParaRPr lang="en-IN" altLang="en-US">
              <a:latin typeface="Times New Roman" charset="0"/>
              <a:ea typeface="MS PGothic" charset="-128"/>
            </a:endParaRPr>
          </a:p>
          <a:p>
            <a:r>
              <a:rPr lang="en-US" altLang="en-US">
                <a:latin typeface="Times New Roman" charset="0"/>
                <a:ea typeface="MS PGothic" charset="-128"/>
              </a:rPr>
              <a:t>		a. Composed of several layers of cells</a:t>
            </a:r>
            <a:endParaRPr lang="en-IN" altLang="en-US">
              <a:latin typeface="Times New Roman" charset="0"/>
              <a:ea typeface="MS PGothic" charset="-128"/>
            </a:endParaRPr>
          </a:p>
          <a:p>
            <a:r>
              <a:rPr lang="en-US" altLang="en-US">
                <a:latin typeface="Times New Roman" charset="0"/>
                <a:ea typeface="MS PGothic" charset="-128"/>
              </a:rPr>
              <a:t>			i. Germinal layer: produces new cells</a:t>
            </a:r>
            <a:endParaRPr lang="en-IN" altLang="en-US">
              <a:latin typeface="Times New Roman" charset="0"/>
              <a:ea typeface="MS PGothic" charset="-128"/>
            </a:endParaRPr>
          </a:p>
          <a:p>
            <a:r>
              <a:rPr lang="en-US" altLang="en-US">
                <a:latin typeface="Times New Roman" charset="0"/>
                <a:ea typeface="MS PGothic" charset="-128"/>
              </a:rPr>
              <a:t>			ii. Stratum corneal layer: surface layer of dead cells</a:t>
            </a:r>
            <a:endParaRPr lang="en-IN" altLang="en-US">
              <a:latin typeface="Times New Roman" charset="0"/>
              <a:ea typeface="MS PGothic" charset="-128"/>
            </a:endParaRPr>
          </a:p>
          <a:p>
            <a:r>
              <a:rPr lang="en-US" altLang="en-US">
                <a:latin typeface="Times New Roman" charset="0"/>
                <a:ea typeface="MS PGothic" charset="-128"/>
              </a:rPr>
              <a:t>			iii. Skin cells are constantly being replaced.</a:t>
            </a:r>
            <a:endParaRPr lang="en-IN" altLang="en-US">
              <a:latin typeface="Times New Roman" charset="0"/>
              <a:ea typeface="MS PGothic" charset="-128"/>
            </a:endParaRPr>
          </a:p>
          <a:p>
            <a:r>
              <a:rPr lang="en-US" altLang="en-US">
                <a:latin typeface="Times New Roman" charset="0"/>
                <a:ea typeface="MS PGothic" charset="-128"/>
              </a:rPr>
              <a:t>	2. Dermis (deeper)</a:t>
            </a:r>
            <a:endParaRPr lang="en-IN" altLang="en-US">
              <a:latin typeface="Times New Roman" charset="0"/>
              <a:ea typeface="MS PGothic" charset="-128"/>
            </a:endParaRPr>
          </a:p>
          <a:p>
            <a:r>
              <a:rPr lang="en-US" altLang="en-US">
                <a:latin typeface="Times New Roman" charset="0"/>
                <a:ea typeface="MS PGothic" charset="-128"/>
              </a:rPr>
              <a:t>		a. Contains special structures of the skin</a:t>
            </a:r>
            <a:endParaRPr lang="en-IN" altLang="en-US">
              <a:latin typeface="Times New Roman" charset="0"/>
              <a:ea typeface="MS PGothic" charset="-128"/>
            </a:endParaRPr>
          </a:p>
          <a:p>
            <a:r>
              <a:rPr lang="en-US" altLang="en-US">
                <a:latin typeface="Times New Roman" charset="0"/>
                <a:ea typeface="MS PGothic" charset="-128"/>
              </a:rPr>
              <a:t>			i. Sweat glands</a:t>
            </a:r>
            <a:endParaRPr lang="en-IN" altLang="en-US">
              <a:latin typeface="Times New Roman" charset="0"/>
              <a:ea typeface="MS PGothic" charset="-128"/>
            </a:endParaRPr>
          </a:p>
          <a:p>
            <a:r>
              <a:rPr lang="en-US" altLang="en-US">
                <a:latin typeface="Times New Roman" charset="0"/>
                <a:ea typeface="MS PGothic" charset="-128"/>
              </a:rPr>
              <a:t>			ii. Sebaceous glands</a:t>
            </a:r>
            <a:endParaRPr lang="en-IN" altLang="en-US">
              <a:latin typeface="Times New Roman" charset="0"/>
              <a:ea typeface="MS PGothic" charset="-128"/>
            </a:endParaRPr>
          </a:p>
          <a:p>
            <a:r>
              <a:rPr lang="en-US" altLang="en-US">
                <a:latin typeface="Times New Roman" charset="0"/>
                <a:ea typeface="MS PGothic" charset="-128"/>
              </a:rPr>
              <a:t>			iii. Hair follicles</a:t>
            </a:r>
            <a:endParaRPr lang="en-IN" altLang="en-US">
              <a:latin typeface="Times New Roman" charset="0"/>
              <a:ea typeface="MS PGothic" charset="-128"/>
            </a:endParaRPr>
          </a:p>
          <a:p>
            <a:r>
              <a:rPr lang="en-US" altLang="en-US">
                <a:latin typeface="Times New Roman" charset="0"/>
                <a:ea typeface="MS PGothic" charset="-128"/>
              </a:rPr>
              <a:t>			iv. Blood vessels</a:t>
            </a:r>
            <a:endParaRPr lang="en-IN" altLang="en-US">
              <a:latin typeface="Times New Roman" charset="0"/>
              <a:ea typeface="MS PGothic" charset="-128"/>
            </a:endParaRPr>
          </a:p>
          <a:p>
            <a:r>
              <a:rPr lang="en-US" altLang="en-US">
                <a:latin typeface="Times New Roman" charset="0"/>
                <a:ea typeface="MS PGothic" charset="-128"/>
              </a:rPr>
              <a:t>			v. Mucous membranes</a:t>
            </a:r>
            <a:endParaRPr lang="en-IN" altLang="en-US">
              <a:latin typeface="Times New Roman" charset="0"/>
              <a:ea typeface="MS PGothic" charset="-128"/>
            </a:endParaRPr>
          </a:p>
          <a:p>
            <a:r>
              <a:rPr lang="en-US" altLang="en-US">
                <a:latin typeface="Times New Roman" charset="0"/>
                <a:ea typeface="MS PGothic" charset="-128"/>
              </a:rPr>
              <a:t>B. Below the skin lies subcutaneous tissue, a layer of fat that serves as an insulator and as an energy reservoir.</a:t>
            </a:r>
            <a:endParaRPr lang="en-IN" altLang="en-US" b="1">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7C131B-CE18-BF41-9A74-51413DB658D4}" type="slidenum">
              <a:rPr lang="en-US" altLang="en-US" sz="1200"/>
              <a:pPr eaLnBrk="1" hangingPunct="1"/>
              <a:t>57</a:t>
            </a:fld>
            <a:endParaRPr lang="en-US" altLang="en-US" sz="1200"/>
          </a:p>
        </p:txBody>
      </p:sp>
    </p:spTree>
    <p:extLst>
      <p:ext uri="{BB962C8B-B14F-4D97-AF65-F5344CB8AC3E}">
        <p14:creationId xmlns:p14="http://schemas.microsoft.com/office/powerpoint/2010/main" val="9970194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layers of the skin.</a:t>
            </a:r>
          </a:p>
          <a:p>
            <a:endParaRPr lang="en-US" altLang="en-US">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072BCC-4AD5-DB48-9865-5BCF79668F62}" type="slidenum">
              <a:rPr lang="en-US" altLang="en-US" sz="1200"/>
              <a:pPr eaLnBrk="1" hangingPunct="1"/>
              <a:t>58</a:t>
            </a:fld>
            <a:endParaRPr lang="en-US" altLang="en-US" sz="1200"/>
          </a:p>
        </p:txBody>
      </p:sp>
    </p:spTree>
    <p:extLst>
      <p:ext uri="{BB962C8B-B14F-4D97-AF65-F5344CB8AC3E}">
        <p14:creationId xmlns:p14="http://schemas.microsoft.com/office/powerpoint/2010/main" val="90679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XIII. The Integumentary System (Skin): Physiology</a:t>
            </a:r>
          </a:p>
          <a:p>
            <a:r>
              <a:rPr lang="en-US" altLang="en-US">
                <a:latin typeface="Times New Roman" charset="0"/>
                <a:ea typeface="MS PGothic" charset="-128"/>
              </a:rPr>
              <a:t>A. The skin is the largest single organ in the body.</a:t>
            </a:r>
            <a:endParaRPr lang="en-IN" altLang="en-US" b="1">
              <a:latin typeface="Times New Roman" charset="0"/>
              <a:ea typeface="MS PGothic" charset="-128"/>
            </a:endParaRPr>
          </a:p>
          <a:p>
            <a:r>
              <a:rPr lang="en-US" altLang="en-US">
                <a:latin typeface="Times New Roman" charset="0"/>
                <a:ea typeface="MS PGothic" charset="-128"/>
              </a:rPr>
              <a:t>B. Three major functions: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Protect the body in the environment</a:t>
            </a:r>
            <a:endParaRPr lang="en-IN" altLang="en-US">
              <a:latin typeface="Times New Roman" charset="0"/>
              <a:ea typeface="MS PGothic" charset="-128"/>
            </a:endParaRPr>
          </a:p>
          <a:p>
            <a:r>
              <a:rPr lang="en-US" altLang="en-US">
                <a:latin typeface="Times New Roman" charset="0"/>
                <a:ea typeface="MS PGothic" charset="-128"/>
              </a:rPr>
              <a:t>	2. Regulate body temperature</a:t>
            </a:r>
            <a:endParaRPr lang="en-IN" altLang="en-US">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a. Sweat is secreted to the skin surface from the sweat glands.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3. Transmit information from the environment to the brain</a:t>
            </a:r>
            <a:endParaRPr lang="en-IN" altLang="en-US">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D4287A-C238-8B4D-9DB1-84965930166A}" type="slidenum">
              <a:rPr lang="en-US" altLang="en-US" sz="1200"/>
              <a:pPr eaLnBrk="1" hangingPunct="1"/>
              <a:t>59</a:t>
            </a:fld>
            <a:endParaRPr lang="en-US" altLang="en-US" sz="1200"/>
          </a:p>
        </p:txBody>
      </p:sp>
    </p:spTree>
    <p:extLst>
      <p:ext uri="{BB962C8B-B14F-4D97-AF65-F5344CB8AC3E}">
        <p14:creationId xmlns:p14="http://schemas.microsoft.com/office/powerpoint/2010/main" val="148068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The skeletal system is divided into two portions: the axial skeleton and the appendicular skeleton.</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Axial skeleton: foundation to which the arms and legs are attached</a:t>
            </a:r>
            <a:endParaRPr lang="en-IN" altLang="en-US">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54E981-45D9-2743-BC3B-C323EF233002}" type="slidenum">
              <a:rPr lang="en-US" altLang="en-US" sz="1200"/>
              <a:pPr eaLnBrk="1" hangingPunct="1"/>
              <a:t>6</a:t>
            </a:fld>
            <a:endParaRPr lang="en-US" altLang="en-US" sz="1200"/>
          </a:p>
        </p:txBody>
      </p:sp>
    </p:spTree>
    <p:extLst>
      <p:ext uri="{BB962C8B-B14F-4D97-AF65-F5344CB8AC3E}">
        <p14:creationId xmlns:p14="http://schemas.microsoft.com/office/powerpoint/2010/main" val="1878910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XIV. The Digestive System: Anatomy</a:t>
            </a:r>
          </a:p>
          <a:p>
            <a:r>
              <a:rPr lang="en-US" altLang="en-US">
                <a:latin typeface="Times New Roman" charset="0"/>
                <a:ea typeface="MS PGothic" charset="-128"/>
              </a:rPr>
              <a:t>A. Digestion: the processing of food that nourishes the individual cells of the body</a:t>
            </a:r>
            <a:endParaRPr lang="en-IN" altLang="en-US" b="1">
              <a:latin typeface="Times New Roman" charset="0"/>
              <a:ea typeface="MS PGothic" charset="-128"/>
            </a:endParaRPr>
          </a:p>
          <a:p>
            <a:r>
              <a:rPr lang="en-US" altLang="en-US">
                <a:latin typeface="Times New Roman" charset="0"/>
                <a:ea typeface="MS PGothic" charset="-128"/>
              </a:rPr>
              <a:t>	1. The digestive system is also called the gastrointestinal system.</a:t>
            </a:r>
            <a:endParaRPr lang="en-IN" altLang="en-US" b="1">
              <a:latin typeface="Times New Roman" charset="0"/>
              <a:ea typeface="MS PGothic" charset="-128"/>
            </a:endParaRPr>
          </a:p>
          <a:p>
            <a:r>
              <a:rPr lang="en-US" altLang="en-US">
                <a:latin typeface="Times New Roman" charset="0"/>
                <a:ea typeface="MS PGothic" charset="-128"/>
              </a:rPr>
              <a:t>B. Components of the digestive system</a:t>
            </a:r>
            <a:endParaRPr lang="en-IN" altLang="en-US">
              <a:latin typeface="Times New Roman" charset="0"/>
              <a:ea typeface="MS PGothic" charset="-128"/>
            </a:endParaRPr>
          </a:p>
          <a:p>
            <a:r>
              <a:rPr lang="en-US" altLang="en-US">
                <a:latin typeface="Times New Roman" charset="0"/>
                <a:ea typeface="MS PGothic" charset="-128"/>
              </a:rPr>
              <a:t>	1. Abdomen</a:t>
            </a:r>
            <a:endParaRPr lang="en-IN" altLang="en-US">
              <a:latin typeface="Times New Roman" charset="0"/>
              <a:ea typeface="MS PGothic" charset="-128"/>
            </a:endParaRPr>
          </a:p>
          <a:p>
            <a:r>
              <a:rPr lang="en-US" altLang="en-US">
                <a:latin typeface="Times New Roman" charset="0"/>
                <a:ea typeface="MS PGothic" charset="-128"/>
              </a:rPr>
              <a:t>		a. Contains major organs of digestion and excretion</a:t>
            </a:r>
            <a:endParaRPr lang="en-IN" altLang="en-US">
              <a:latin typeface="Times New Roman" charset="0"/>
              <a:ea typeface="MS PGothic" charset="-128"/>
            </a:endParaRPr>
          </a:p>
          <a:p>
            <a:r>
              <a:rPr lang="en-US" altLang="en-US">
                <a:latin typeface="Times New Roman" charset="0"/>
                <a:ea typeface="MS PGothic" charset="-128"/>
              </a:rPr>
              <a:t>		b. Quadrants are the easiest way to identify areas.</a:t>
            </a:r>
            <a:endParaRPr lang="en-IN" altLang="en-US">
              <a:latin typeface="Times New Roman" charset="0"/>
              <a:ea typeface="MS PGothic" charset="-128"/>
            </a:endParaRPr>
          </a:p>
          <a:p>
            <a:r>
              <a:rPr lang="en-US" altLang="en-US">
                <a:latin typeface="Times New Roman" charset="0"/>
                <a:ea typeface="MS PGothic" charset="-128"/>
              </a:rPr>
              <a:t>			i. Right upper (RUQ): contains the liver, gallbladder, and a portion of the colon</a:t>
            </a:r>
            <a:endParaRPr lang="en-IN" altLang="en-US">
              <a:latin typeface="Times New Roman" charset="0"/>
              <a:ea typeface="MS PGothic" charset="-128"/>
            </a:endParaRPr>
          </a:p>
          <a:p>
            <a:r>
              <a:rPr lang="en-US" altLang="en-US">
                <a:latin typeface="Times New Roman" charset="0"/>
                <a:ea typeface="MS PGothic" charset="-128"/>
              </a:rPr>
              <a:t>			ii. Left upper (LUQ): contains the stomach, spleen, and a portion of the colon</a:t>
            </a:r>
            <a:endParaRPr lang="en-IN" altLang="en-US">
              <a:latin typeface="Times New Roman" charset="0"/>
              <a:ea typeface="MS PGothic" charset="-128"/>
            </a:endParaRPr>
          </a:p>
          <a:p>
            <a:r>
              <a:rPr lang="en-US" altLang="en-US">
                <a:latin typeface="Times New Roman" charset="0"/>
                <a:ea typeface="MS PGothic" charset="-128"/>
              </a:rPr>
              <a:t>			iii. Right lower (RLQ): contains two portions of the large intestine (cecum and ascending colon)</a:t>
            </a:r>
            <a:endParaRPr lang="en-IN" altLang="en-US">
              <a:latin typeface="Times New Roman" charset="0"/>
              <a:ea typeface="MS PGothic" charset="-128"/>
            </a:endParaRPr>
          </a:p>
          <a:p>
            <a:r>
              <a:rPr lang="en-US" altLang="en-US">
                <a:latin typeface="Times New Roman" charset="0"/>
                <a:ea typeface="MS PGothic" charset="-128"/>
              </a:rPr>
              <a:t>			iv. Left lower (LLQ): contains the descending and sigmoid portions of the colon</a:t>
            </a:r>
            <a:endParaRPr lang="en-IN" altLang="en-US">
              <a:latin typeface="Times New Roman" charset="0"/>
              <a:ea typeface="MS PGothic" charset="-128"/>
            </a:endParaRPr>
          </a:p>
          <a:p>
            <a:r>
              <a:rPr lang="en-US" altLang="en-US">
                <a:latin typeface="Times New Roman" charset="0"/>
                <a:ea typeface="MS PGothic" charset="-128"/>
              </a:rPr>
              <a:t>		c. The small intestine, pancreas, large intestine, and urinary bladder lie in more than one quadrant.</a:t>
            </a:r>
            <a:endParaRPr lang="en-IN" altLang="en-US">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E1E528-5213-4449-9406-EE57289599E8}" type="slidenum">
              <a:rPr lang="en-US" altLang="en-US" sz="1200"/>
              <a:pPr eaLnBrk="1" hangingPunct="1"/>
              <a:t>60</a:t>
            </a:fld>
            <a:endParaRPr lang="en-US" altLang="en-US" sz="1200"/>
          </a:p>
        </p:txBody>
      </p:sp>
    </p:spTree>
    <p:extLst>
      <p:ext uri="{BB962C8B-B14F-4D97-AF65-F5344CB8AC3E}">
        <p14:creationId xmlns:p14="http://schemas.microsoft.com/office/powerpoint/2010/main" val="8492518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main organs of the digestive system.</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20CB528-4F99-A44A-8E71-9DC08D157703}" type="slidenum">
              <a:rPr lang="en-US" altLang="en-US" sz="1200"/>
              <a:pPr eaLnBrk="1" hangingPunct="1"/>
              <a:t>61</a:t>
            </a:fld>
            <a:endParaRPr lang="en-US" altLang="en-US" sz="1200"/>
          </a:p>
        </p:txBody>
      </p:sp>
    </p:spTree>
    <p:extLst>
      <p:ext uri="{BB962C8B-B14F-4D97-AF65-F5344CB8AC3E}">
        <p14:creationId xmlns:p14="http://schemas.microsoft.com/office/powerpoint/2010/main" val="1199138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Mouth</a:t>
            </a:r>
            <a:endParaRPr lang="en-IN" altLang="en-US">
              <a:latin typeface="Times New Roman" charset="0"/>
              <a:ea typeface="MS PGothic" charset="-128"/>
            </a:endParaRPr>
          </a:p>
          <a:p>
            <a:r>
              <a:rPr lang="en-US" altLang="en-US">
                <a:latin typeface="Times New Roman" charset="0"/>
                <a:ea typeface="MS PGothic" charset="-128"/>
              </a:rPr>
              <a:t>	a. Consists of lips, cheeks, gums, teeth, and tongue</a:t>
            </a:r>
            <a:endParaRPr lang="en-IN" altLang="en-US">
              <a:latin typeface="Times New Roman" charset="0"/>
              <a:ea typeface="MS PGothic" charset="-128"/>
            </a:endParaRPr>
          </a:p>
          <a:p>
            <a:r>
              <a:rPr lang="en-US" altLang="en-US">
                <a:latin typeface="Times New Roman" charset="0"/>
                <a:ea typeface="MS PGothic" charset="-128"/>
              </a:rPr>
              <a:t>	b. Salivary glands</a:t>
            </a:r>
            <a:endParaRPr lang="en-IN" altLang="en-US">
              <a:latin typeface="Times New Roman" charset="0"/>
              <a:ea typeface="MS PGothic" charset="-128"/>
            </a:endParaRPr>
          </a:p>
          <a:p>
            <a:r>
              <a:rPr lang="en-US" altLang="en-US">
                <a:latin typeface="Times New Roman" charset="0"/>
                <a:ea typeface="MS PGothic" charset="-128"/>
              </a:rPr>
              <a:t>3. Oropharynx</a:t>
            </a:r>
            <a:endParaRPr lang="en-IN" altLang="en-US">
              <a:latin typeface="Times New Roman" charset="0"/>
              <a:ea typeface="MS PGothic" charset="-128"/>
            </a:endParaRPr>
          </a:p>
          <a:p>
            <a:r>
              <a:rPr lang="en-US" altLang="en-US">
                <a:latin typeface="Times New Roman" charset="0"/>
                <a:ea typeface="MS PGothic" charset="-128"/>
              </a:rPr>
              <a:t>	a. Tubular structure that extends from the back of the mouth to the esophagus and trachea</a:t>
            </a:r>
            <a:endParaRPr lang="en-IN" altLang="en-US">
              <a:latin typeface="Times New Roman" charset="0"/>
              <a:ea typeface="MS PGothic" charset="-128"/>
            </a:endParaRPr>
          </a:p>
          <a:p>
            <a:r>
              <a:rPr lang="en-US" altLang="en-US">
                <a:latin typeface="Times New Roman" charset="0"/>
                <a:ea typeface="MS PGothic" charset="-128"/>
              </a:rPr>
              <a:t>4. Esophagus</a:t>
            </a:r>
            <a:endParaRPr lang="en-IN" altLang="en-US">
              <a:latin typeface="Times New Roman" charset="0"/>
              <a:ea typeface="MS PGothic" charset="-128"/>
            </a:endParaRPr>
          </a:p>
          <a:p>
            <a:r>
              <a:rPr lang="en-US" altLang="en-US">
                <a:latin typeface="Times New Roman" charset="0"/>
                <a:ea typeface="MS PGothic" charset="-128"/>
              </a:rPr>
              <a:t>	a. Collapsible tube about 10 inches long that extends from the end of the pharynx to the stomach</a:t>
            </a:r>
            <a:endParaRPr lang="en-IN" altLang="en-US">
              <a:latin typeface="Times New Roman" charset="0"/>
              <a:ea typeface="MS PGothic" charset="-128"/>
            </a:endParaRPr>
          </a:p>
          <a:p>
            <a:r>
              <a:rPr lang="en-US" altLang="en-US">
                <a:latin typeface="Times New Roman" charset="0"/>
                <a:ea typeface="MS PGothic" charset="-128"/>
              </a:rPr>
              <a:t>	b. Muscles in the wall of the esophagus propel food to the stomach.</a:t>
            </a:r>
            <a:endParaRPr lang="en-IN" altLang="en-US">
              <a:latin typeface="Times New Roman" charset="0"/>
              <a:ea typeface="MS PGothic" charset="-128"/>
            </a:endParaRPr>
          </a:p>
          <a:p>
            <a:r>
              <a:rPr lang="en-US" altLang="en-US">
                <a:latin typeface="Times New Roman" charset="0"/>
                <a:ea typeface="MS PGothic" charset="-128"/>
              </a:rPr>
              <a:t>5. Stomach</a:t>
            </a:r>
            <a:endParaRPr lang="en-IN" altLang="en-US">
              <a:latin typeface="Times New Roman" charset="0"/>
              <a:ea typeface="MS PGothic" charset="-128"/>
            </a:endParaRPr>
          </a:p>
          <a:p>
            <a:r>
              <a:rPr lang="en-US" altLang="en-US">
                <a:latin typeface="Times New Roman" charset="0"/>
                <a:ea typeface="MS PGothic" charset="-128"/>
              </a:rPr>
              <a:t>	a. Hollow organ in LUQ</a:t>
            </a:r>
            <a:endParaRPr lang="en-IN" altLang="en-US">
              <a:latin typeface="Times New Roman" charset="0"/>
              <a:ea typeface="MS PGothic" charset="-128"/>
            </a:endParaRPr>
          </a:p>
          <a:p>
            <a:r>
              <a:rPr lang="en-US" altLang="en-US">
                <a:latin typeface="Times New Roman" charset="0"/>
                <a:ea typeface="MS PGothic" charset="-128"/>
              </a:rPr>
              <a:t>	b. Receives food, stores it, and provides for its movement into the bowel</a:t>
            </a:r>
            <a:endParaRPr lang="en-IN" altLang="en-US">
              <a:latin typeface="Times New Roman" charset="0"/>
              <a:ea typeface="MS PGothic" charset="-128"/>
            </a:endParaRPr>
          </a:p>
          <a:p>
            <a:r>
              <a:rPr lang="en-US" altLang="en-US">
                <a:latin typeface="Times New Roman" charset="0"/>
                <a:ea typeface="MS PGothic" charset="-128"/>
              </a:rPr>
              <a:t>6. Pancreas</a:t>
            </a:r>
            <a:endParaRPr lang="en-IN" altLang="en-US">
              <a:latin typeface="Times New Roman" charset="0"/>
              <a:ea typeface="MS PGothic" charset="-128"/>
            </a:endParaRPr>
          </a:p>
          <a:p>
            <a:r>
              <a:rPr lang="en-US" altLang="en-US">
                <a:latin typeface="Times New Roman" charset="0"/>
                <a:ea typeface="MS PGothic" charset="-128"/>
              </a:rPr>
              <a:t>	a. Flat, solid organ that lies below and behind the liver and stomach</a:t>
            </a:r>
            <a:endParaRPr lang="en-IN" altLang="en-US">
              <a:latin typeface="Times New Roman" charset="0"/>
              <a:ea typeface="MS PGothic" charset="-128"/>
            </a:endParaRPr>
          </a:p>
          <a:p>
            <a:r>
              <a:rPr lang="en-US" altLang="en-US">
                <a:latin typeface="Times New Roman" charset="0"/>
                <a:ea typeface="MS PGothic" charset="-128"/>
              </a:rPr>
              <a:t>	b. Contains two portions: exocrine and endocrine</a:t>
            </a:r>
            <a:endParaRPr lang="en-IN" altLang="en-US">
              <a:latin typeface="Times New Roman" charset="0"/>
              <a:ea typeface="MS PGothic" charset="-128"/>
            </a:endParaRPr>
          </a:p>
          <a:p>
            <a:r>
              <a:rPr lang="en-US" altLang="en-US">
                <a:latin typeface="Times New Roman" charset="0"/>
                <a:ea typeface="MS PGothic" charset="-128"/>
              </a:rPr>
              <a:t>		i. The exocrine portion secretes pancreatic juice containing enzymes that aid in digestion of fat, starch, and protein.</a:t>
            </a:r>
            <a:endParaRPr lang="en-IN" altLang="en-US">
              <a:latin typeface="Times New Roman" charset="0"/>
              <a:ea typeface="MS PGothic" charset="-128"/>
            </a:endParaRPr>
          </a:p>
          <a:p>
            <a:r>
              <a:rPr lang="en-US" altLang="en-US">
                <a:latin typeface="Times New Roman" charset="0"/>
                <a:ea typeface="MS PGothic" charset="-128"/>
              </a:rPr>
              <a:t>		ii. The endocrine portion (islets of Langerhans) produces insulin and glucagon.</a:t>
            </a:r>
            <a:endParaRPr lang="en-IN" altLang="en-US">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D0C160-3BE1-FB43-881E-2969B5069437}" type="slidenum">
              <a:rPr lang="en-US" altLang="en-US" sz="1200"/>
              <a:pPr eaLnBrk="1" hangingPunct="1"/>
              <a:t>62</a:t>
            </a:fld>
            <a:endParaRPr lang="en-US" altLang="en-US" sz="1200"/>
          </a:p>
        </p:txBody>
      </p:sp>
    </p:spTree>
    <p:extLst>
      <p:ext uri="{BB962C8B-B14F-4D97-AF65-F5344CB8AC3E}">
        <p14:creationId xmlns:p14="http://schemas.microsoft.com/office/powerpoint/2010/main" val="1932999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7. Liver</a:t>
            </a:r>
            <a:endParaRPr lang="en-IN" altLang="en-US">
              <a:latin typeface="Times New Roman" charset="0"/>
              <a:ea typeface="MS PGothic" charset="-128"/>
            </a:endParaRPr>
          </a:p>
          <a:p>
            <a:r>
              <a:rPr lang="en-US" altLang="en-US">
                <a:latin typeface="Times New Roman" charset="0"/>
                <a:ea typeface="MS PGothic" charset="-128"/>
              </a:rPr>
              <a:t>	a. Large, solid organ immediately beneath the diaphragm in the RUQ, extending into the LUQ</a:t>
            </a:r>
            <a:endParaRPr lang="en-IN" altLang="en-US">
              <a:latin typeface="Times New Roman" charset="0"/>
              <a:ea typeface="MS PGothic" charset="-128"/>
            </a:endParaRPr>
          </a:p>
          <a:p>
            <a:r>
              <a:rPr lang="en-US" altLang="en-US">
                <a:latin typeface="Times New Roman" charset="0"/>
                <a:ea typeface="MS PGothic" charset="-128"/>
              </a:rPr>
              <a:t>	b. Functions of the liver:</a:t>
            </a:r>
            <a:endParaRPr lang="en-IN" altLang="en-US">
              <a:latin typeface="Times New Roman" charset="0"/>
              <a:ea typeface="MS PGothic" charset="-128"/>
            </a:endParaRPr>
          </a:p>
          <a:p>
            <a:r>
              <a:rPr lang="en-US" altLang="en-US">
                <a:latin typeface="Times New Roman" charset="0"/>
                <a:ea typeface="MS PGothic" charset="-128"/>
              </a:rPr>
              <a:t>		i. Filtering harmful substances</a:t>
            </a:r>
            <a:endParaRPr lang="en-IN" altLang="en-US">
              <a:latin typeface="Times New Roman" charset="0"/>
              <a:ea typeface="MS PGothic" charset="-128"/>
            </a:endParaRPr>
          </a:p>
          <a:p>
            <a:r>
              <a:rPr lang="en-US" altLang="en-US">
                <a:latin typeface="Times New Roman" charset="0"/>
                <a:ea typeface="MS PGothic" charset="-128"/>
              </a:rPr>
              <a:t>		ii. Forming the factors needed for blood clotting and normal plasma production</a:t>
            </a:r>
            <a:endParaRPr lang="en-IN" altLang="en-US">
              <a:latin typeface="Times New Roman" charset="0"/>
              <a:ea typeface="MS PGothic" charset="-128"/>
            </a:endParaRPr>
          </a:p>
          <a:p>
            <a:r>
              <a:rPr lang="en-US" altLang="en-US">
                <a:latin typeface="Times New Roman" charset="0"/>
                <a:ea typeface="MS PGothic" charset="-128"/>
              </a:rPr>
              <a:t>		iii. Storing sugar or starch for immediate use by the body for energy</a:t>
            </a:r>
            <a:endParaRPr lang="en-IN" altLang="en-US">
              <a:latin typeface="Times New Roman" charset="0"/>
              <a:ea typeface="MS PGothic" charset="-128"/>
            </a:endParaRPr>
          </a:p>
          <a:p>
            <a:r>
              <a:rPr lang="en-US" altLang="en-US">
                <a:latin typeface="Times New Roman" charset="0"/>
                <a:ea typeface="MS PGothic" charset="-128"/>
              </a:rPr>
              <a:t>		iv. Producing bile to assist with the digestion of fat</a:t>
            </a:r>
            <a:endParaRPr lang="en-IN" altLang="en-US">
              <a:latin typeface="Times New Roman" charset="0"/>
              <a:ea typeface="MS PGothic" charset="-128"/>
            </a:endParaRPr>
          </a:p>
          <a:p>
            <a:r>
              <a:rPr lang="en-US" altLang="en-US">
                <a:latin typeface="Times New Roman" charset="0"/>
                <a:ea typeface="MS PGothic" charset="-128"/>
              </a:rPr>
              <a:t>8. Small intestine</a:t>
            </a:r>
            <a:endParaRPr lang="en-IN" altLang="en-US">
              <a:latin typeface="Times New Roman" charset="0"/>
              <a:ea typeface="MS PGothic" charset="-128"/>
            </a:endParaRPr>
          </a:p>
          <a:p>
            <a:r>
              <a:rPr lang="en-US" altLang="en-US">
                <a:latin typeface="Times New Roman" charset="0"/>
                <a:ea typeface="MS PGothic" charset="-128"/>
              </a:rPr>
              <a:t>	a. Major hollow organ of the abdomen</a:t>
            </a:r>
            <a:endParaRPr lang="en-IN" altLang="en-US">
              <a:latin typeface="Times New Roman" charset="0"/>
              <a:ea typeface="MS PGothic" charset="-128"/>
            </a:endParaRPr>
          </a:p>
          <a:p>
            <a:r>
              <a:rPr lang="en-US" altLang="en-US">
                <a:latin typeface="Times New Roman" charset="0"/>
                <a:ea typeface="MS PGothic" charset="-128"/>
              </a:rPr>
              <a:t>	b. Produces enzymes and mucus to aid in digestion</a:t>
            </a:r>
            <a:endParaRPr lang="en-IN" altLang="en-US">
              <a:latin typeface="Times New Roman" charset="0"/>
              <a:ea typeface="MS PGothic" charset="-128"/>
            </a:endParaRPr>
          </a:p>
          <a:p>
            <a:r>
              <a:rPr lang="en-US" altLang="en-US">
                <a:latin typeface="Times New Roman" charset="0"/>
                <a:ea typeface="MS PGothic" charset="-128"/>
              </a:rPr>
              <a:t>	c. Composed of the duodenum, jejunum, and ileum</a:t>
            </a:r>
            <a:endParaRPr lang="en-IN" altLang="en-US">
              <a:latin typeface="Times New Roman" charset="0"/>
              <a:ea typeface="MS PGothic" charset="-128"/>
            </a:endParaRPr>
          </a:p>
          <a:p>
            <a:r>
              <a:rPr lang="en-US" altLang="en-US">
                <a:latin typeface="Times New Roman" charset="0"/>
                <a:ea typeface="MS PGothic" charset="-128"/>
              </a:rPr>
              <a:t>9. Large intestine</a:t>
            </a:r>
            <a:endParaRPr lang="en-IN" altLang="en-US">
              <a:latin typeface="Times New Roman" charset="0"/>
              <a:ea typeface="MS PGothic" charset="-128"/>
            </a:endParaRPr>
          </a:p>
          <a:p>
            <a:r>
              <a:rPr lang="en-US" altLang="en-US">
                <a:latin typeface="Times New Roman" charset="0"/>
                <a:ea typeface="MS PGothic" charset="-128"/>
              </a:rPr>
              <a:t>	a. Major hollow organ consisting of the cecum, colon, and rectum</a:t>
            </a:r>
            <a:endParaRPr lang="en-IN" altLang="en-US">
              <a:latin typeface="Times New Roman" charset="0"/>
              <a:ea typeface="MS PGothic" charset="-128"/>
            </a:endParaRPr>
          </a:p>
          <a:p>
            <a:r>
              <a:rPr lang="en-US" altLang="en-US">
                <a:latin typeface="Times New Roman" charset="0"/>
                <a:ea typeface="MS PGothic" charset="-128"/>
              </a:rPr>
              <a:t>	b. The major function of the colon is to absorb the final 5–10% of digested food and water from the intestine to form solid stool.</a:t>
            </a:r>
            <a:endParaRPr lang="en-IN" altLang="en-US">
              <a:latin typeface="Times New Roman" charset="0"/>
              <a:ea typeface="MS PGothic" charset="-128"/>
            </a:endParaRPr>
          </a:p>
          <a:p>
            <a:r>
              <a:rPr lang="en-US" altLang="en-US">
                <a:latin typeface="Times New Roman" charset="0"/>
                <a:ea typeface="MS PGothic" charset="-128"/>
              </a:rPr>
              <a:t>10. Appendix</a:t>
            </a:r>
            <a:endParaRPr lang="en-IN" altLang="en-US">
              <a:latin typeface="Times New Roman" charset="0"/>
              <a:ea typeface="MS PGothic" charset="-128"/>
            </a:endParaRPr>
          </a:p>
          <a:p>
            <a:r>
              <a:rPr lang="en-US" altLang="en-US">
                <a:latin typeface="Times New Roman" charset="0"/>
                <a:ea typeface="MS PGothic" charset="-128"/>
              </a:rPr>
              <a:t>	a. A 3- to 4-inch-long tube that opens into the cecum (first part of large intestine) in the RLQ of the abdomen</a:t>
            </a:r>
            <a:endParaRPr lang="en-IN" altLang="en-US">
              <a:latin typeface="Times New Roman" charset="0"/>
              <a:ea typeface="MS PGothic" charset="-128"/>
            </a:endParaRPr>
          </a:p>
          <a:p>
            <a:r>
              <a:rPr lang="en-US" altLang="en-US">
                <a:latin typeface="Times New Roman" charset="0"/>
                <a:ea typeface="MS PGothic" charset="-128"/>
              </a:rPr>
              <a:t>	b. May easily become obstructed, inflamed, or infected (appendicitis)</a:t>
            </a:r>
            <a:endParaRPr lang="en-IN" altLang="en-US">
              <a:latin typeface="Times New Roman" charset="0"/>
              <a:ea typeface="MS PGothic" charset="-128"/>
            </a:endParaRPr>
          </a:p>
          <a:p>
            <a:r>
              <a:rPr lang="en-US" altLang="en-US">
                <a:latin typeface="Times New Roman" charset="0"/>
                <a:ea typeface="MS PGothic" charset="-128"/>
              </a:rPr>
              <a:t>11. Rectum</a:t>
            </a:r>
            <a:endParaRPr lang="en-IN" altLang="en-US">
              <a:latin typeface="Times New Roman" charset="0"/>
              <a:ea typeface="MS PGothic" charset="-128"/>
            </a:endParaRPr>
          </a:p>
          <a:p>
            <a:r>
              <a:rPr lang="en-US" altLang="en-US">
                <a:latin typeface="Times New Roman" charset="0"/>
                <a:ea typeface="MS PGothic" charset="-128"/>
              </a:rPr>
              <a:t>	a. Large, hollow organ at the lowermost end of the colon adapted to hold quantities of feces until it is expelled</a:t>
            </a:r>
            <a:endParaRPr lang="en-IN" altLang="en-US">
              <a:latin typeface="Times New Roman" charset="0"/>
              <a:ea typeface="MS PGothic" charset="-128"/>
            </a:endParaRPr>
          </a:p>
          <a:p>
            <a:r>
              <a:rPr lang="en-US" altLang="en-US">
                <a:latin typeface="Times New Roman" charset="0"/>
                <a:ea typeface="MS PGothic" charset="-128"/>
              </a:rPr>
              <a:t>	b. At its terminal end is the anus.</a:t>
            </a:r>
            <a:endParaRPr lang="en-IN" altLang="en-US">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614445-B868-AC44-8277-CDC8AA38BBC6}" type="slidenum">
              <a:rPr lang="en-US" altLang="en-US" sz="1200"/>
              <a:pPr eaLnBrk="1" hangingPunct="1"/>
              <a:t>63</a:t>
            </a:fld>
            <a:endParaRPr lang="en-US" altLang="en-US" sz="1200"/>
          </a:p>
        </p:txBody>
      </p:sp>
    </p:spTree>
    <p:extLst>
      <p:ext uri="{BB962C8B-B14F-4D97-AF65-F5344CB8AC3E}">
        <p14:creationId xmlns:p14="http://schemas.microsoft.com/office/powerpoint/2010/main" val="7839509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 The Digestive System: Physiology</a:t>
            </a:r>
          </a:p>
          <a:p>
            <a:r>
              <a:rPr lang="en-US" altLang="en-US">
                <a:latin typeface="Times New Roman" charset="0"/>
                <a:ea typeface="MS PGothic" charset="-128"/>
              </a:rPr>
              <a:t>A. Digestion is a complicated chemical process.</a:t>
            </a:r>
            <a:endParaRPr lang="en-IN" altLang="en-US" b="1">
              <a:latin typeface="Times New Roman" charset="0"/>
              <a:ea typeface="MS PGothic" charset="-128"/>
            </a:endParaRPr>
          </a:p>
          <a:p>
            <a:r>
              <a:rPr lang="en-US" altLang="en-US">
                <a:latin typeface="Times New Roman" charset="0"/>
                <a:ea typeface="MS PGothic" charset="-128"/>
              </a:rPr>
              <a:t>	1. Enzymes are added to food by the salivary glands, stomach, liver, pancreas, and small intestine.</a:t>
            </a:r>
            <a:endParaRPr lang="en-IN" altLang="en-US" b="1">
              <a:latin typeface="Times New Roman" charset="0"/>
              <a:ea typeface="MS PGothic" charset="-128"/>
            </a:endParaRPr>
          </a:p>
          <a:p>
            <a:r>
              <a:rPr lang="en-US" altLang="en-US">
                <a:latin typeface="Times New Roman" charset="0"/>
                <a:ea typeface="MS PGothic" charset="-128"/>
              </a:rPr>
              <a:t>	2. They convert food into basic sugars, fatty acids, and amino acids.</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3. These basic products of digestion are carried across the wall of the intestine to the liver and processed further and stored or transported to the heart.</a:t>
            </a:r>
            <a:endParaRPr lang="en-IN" altLang="en-US">
              <a:latin typeface="Times New Roman" charset="0"/>
              <a:ea typeface="MS PGothic" charset="-128"/>
            </a:endParaRPr>
          </a:p>
          <a:p>
            <a:r>
              <a:rPr lang="en-US" altLang="en-US">
                <a:latin typeface="Times New Roman" charset="0"/>
                <a:ea typeface="MS PGothic" charset="-128"/>
              </a:rPr>
              <a:t>	4. Circulated via blood throughout the body</a:t>
            </a:r>
            <a:endParaRPr lang="en-IN" altLang="en-US">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038206-F96D-E641-AFE6-FD9512A0FA33}" type="slidenum">
              <a:rPr lang="en-US" altLang="en-US" sz="1200"/>
              <a:pPr eaLnBrk="1" hangingPunct="1"/>
              <a:t>64</a:t>
            </a:fld>
            <a:endParaRPr lang="en-US" altLang="en-US" sz="1200"/>
          </a:p>
        </p:txBody>
      </p:sp>
    </p:spTree>
    <p:extLst>
      <p:ext uri="{BB962C8B-B14F-4D97-AF65-F5344CB8AC3E}">
        <p14:creationId xmlns:p14="http://schemas.microsoft.com/office/powerpoint/2010/main" val="10517952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 The Lymphatic System: Anatomy and Physiology</a:t>
            </a:r>
          </a:p>
          <a:p>
            <a:r>
              <a:rPr lang="en-US" altLang="en-US">
                <a:latin typeface="Times New Roman" charset="0"/>
                <a:ea typeface="MS PGothic" charset="-128"/>
              </a:rPr>
              <a:t>A. Composed of the spleen, lymph nodes, lymph, lymph vessels, thymus gland, and other components</a:t>
            </a:r>
            <a:endParaRPr lang="en-IN" altLang="en-US">
              <a:latin typeface="Times New Roman" charset="0"/>
              <a:ea typeface="MS PGothic" charset="-128"/>
            </a:endParaRPr>
          </a:p>
          <a:p>
            <a:r>
              <a:rPr lang="en-US" altLang="en-US">
                <a:latin typeface="Times New Roman" charset="0"/>
                <a:ea typeface="MS PGothic" charset="-128"/>
              </a:rPr>
              <a:t>B. Supports the circulatory system and immune system</a:t>
            </a:r>
            <a:endParaRPr lang="en-IN" altLang="en-US">
              <a:latin typeface="Times New Roman" charset="0"/>
              <a:ea typeface="MS PGothic" charset="-128"/>
            </a:endParaRPr>
          </a:p>
          <a:p>
            <a:r>
              <a:rPr lang="en-US" altLang="en-US">
                <a:latin typeface="Times New Roman" charset="0"/>
                <a:ea typeface="MS PGothic" charset="-128"/>
              </a:rPr>
              <a:t>C. Lymph is a thin, straw-colored fluid that carries oxygen, nutrients, and hormones to the cells and waste products of metabolism away from the cells to be excreted.</a:t>
            </a:r>
            <a:endParaRPr lang="en-IN" altLang="en-US">
              <a:latin typeface="Times New Roman" charset="0"/>
              <a:ea typeface="MS PGothic" charset="-128"/>
            </a:endParaRPr>
          </a:p>
          <a:p>
            <a:r>
              <a:rPr lang="en-US" altLang="en-US">
                <a:latin typeface="Times New Roman" charset="0"/>
                <a:ea typeface="MS PGothic" charset="-128"/>
              </a:rPr>
              <a:t>	1. Lymph vessels form a network throughout the body that serves as an auxiliary to the circulatory system.</a:t>
            </a:r>
            <a:endParaRPr lang="en-IN" altLang="en-US">
              <a:latin typeface="Times New Roman" charset="0"/>
              <a:ea typeface="MS PGothic" charset="-128"/>
            </a:endParaRPr>
          </a:p>
          <a:p>
            <a:r>
              <a:rPr lang="en-US" altLang="en-US">
                <a:latin typeface="Times New Roman" charset="0"/>
                <a:ea typeface="MS PGothic" charset="-128"/>
              </a:rPr>
              <a:t>	2. Lymph nodes are tiny, oval-shaped structures that filter lymph.</a:t>
            </a:r>
            <a:endParaRPr lang="en-IN" altLang="en-US">
              <a:latin typeface="Times New Roman" charset="0"/>
              <a:ea typeface="MS PGothic" charset="-128"/>
            </a:endParaRPr>
          </a:p>
          <a:p>
            <a:r>
              <a:rPr lang="en-US" altLang="en-US">
                <a:latin typeface="Times New Roman" charset="0"/>
                <a:ea typeface="MS PGothic" charset="-128"/>
              </a:rPr>
              <a:t>	3. They help rid the body of toxins and other harmful materials.</a:t>
            </a:r>
            <a:endParaRPr lang="en-IN" altLang="en-US">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2FB351-E291-5C49-89C1-6B9C0C295E27}" type="slidenum">
              <a:rPr lang="en-US" altLang="en-US" sz="1200"/>
              <a:pPr eaLnBrk="1" hangingPunct="1"/>
              <a:t>65</a:t>
            </a:fld>
            <a:endParaRPr lang="en-US" altLang="en-US" sz="1200"/>
          </a:p>
        </p:txBody>
      </p:sp>
    </p:spTree>
    <p:extLst>
      <p:ext uri="{BB962C8B-B14F-4D97-AF65-F5344CB8AC3E}">
        <p14:creationId xmlns:p14="http://schemas.microsoft.com/office/powerpoint/2010/main" val="15849019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XVII. The Endocrine System: Anatomy and Physiology</a:t>
            </a:r>
          </a:p>
          <a:p>
            <a:r>
              <a:rPr lang="en-US" altLang="en-US">
                <a:latin typeface="Times New Roman" charset="0"/>
                <a:ea typeface="MS PGothic" charset="-128"/>
              </a:rPr>
              <a:t>A. The endocrine system is a complex message and control system that integrates many body functions.</a:t>
            </a:r>
            <a:endParaRPr lang="en-IN" altLang="en-US" b="1">
              <a:latin typeface="Times New Roman" charset="0"/>
              <a:ea typeface="MS PGothic" charset="-128"/>
            </a:endParaRPr>
          </a:p>
          <a:p>
            <a:r>
              <a:rPr lang="en-US" altLang="en-US">
                <a:latin typeface="Times New Roman" charset="0"/>
                <a:ea typeface="MS PGothic" charset="-128"/>
              </a:rPr>
              <a:t>B. Endocrine glands release hormones directly into the bloodstream.</a:t>
            </a:r>
            <a:endParaRPr lang="en-IN" altLang="en-US" b="1">
              <a:latin typeface="Times New Roman" charset="0"/>
              <a:ea typeface="MS PGothic" charset="-128"/>
            </a:endParaRPr>
          </a:p>
          <a:p>
            <a:r>
              <a:rPr lang="en-US" altLang="en-US">
                <a:latin typeface="Times New Roman" charset="0"/>
                <a:ea typeface="MS PGothic" charset="-128"/>
              </a:rPr>
              <a:t>	1. Each endocrine gland produces one or more hormones.</a:t>
            </a:r>
            <a:endParaRPr lang="en-IN" altLang="en-US" b="1">
              <a:latin typeface="Times New Roman" charset="0"/>
              <a:ea typeface="MS PGothic" charset="-128"/>
            </a:endParaRPr>
          </a:p>
          <a:p>
            <a:r>
              <a:rPr lang="en-US" altLang="en-US">
                <a:latin typeface="Times New Roman" charset="0"/>
                <a:ea typeface="MS PGothic" charset="-128"/>
              </a:rPr>
              <a:t>	2. Each hormone has a specific effect on some organ, tissue, or process.</a:t>
            </a:r>
            <a:endParaRPr lang="en-IN" altLang="en-US" b="1">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7C2A345-2C42-4946-BC4A-05E0D14ABA47}" type="slidenum">
              <a:rPr lang="en-US" altLang="en-US" sz="1200"/>
              <a:pPr eaLnBrk="1" hangingPunct="1"/>
              <a:t>66</a:t>
            </a:fld>
            <a:endParaRPr lang="en-US" altLang="en-US" sz="1200"/>
          </a:p>
        </p:txBody>
      </p:sp>
    </p:spTree>
    <p:extLst>
      <p:ext uri="{BB962C8B-B14F-4D97-AF65-F5344CB8AC3E}">
        <p14:creationId xmlns:p14="http://schemas.microsoft.com/office/powerpoint/2010/main" val="591935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The brain controls the release of hormones.</a:t>
            </a:r>
            <a:endParaRPr lang="en-IN" altLang="en-US" b="1">
              <a:latin typeface="Times New Roman" charset="0"/>
              <a:ea typeface="MS PGothic" charset="-128"/>
            </a:endParaRPr>
          </a:p>
          <a:p>
            <a:r>
              <a:rPr lang="en-US" altLang="en-US">
                <a:latin typeface="Times New Roman" charset="0"/>
                <a:ea typeface="MS PGothic" charset="-128"/>
              </a:rPr>
              <a:t>	1. This tightly controlled communication system uses primary and secondary feedback loops to keep the body in balance.</a:t>
            </a:r>
            <a:endParaRPr lang="en-IN" altLang="en-US" b="1">
              <a:latin typeface="Times New Roman" charset="0"/>
              <a:ea typeface="MS PGothic" charset="-128"/>
            </a:endParaRPr>
          </a:p>
          <a:p>
            <a:r>
              <a:rPr lang="en-US" altLang="en-US">
                <a:latin typeface="Times New Roman" charset="0"/>
                <a:ea typeface="MS PGothic" charset="-128"/>
              </a:rPr>
              <a:t>D. Excesses or deficiencies in hormones can cause disease processes, such as diabetes.</a:t>
            </a:r>
            <a:endParaRPr lang="en-IN" altLang="en-US" b="1">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D6DE96-69EA-684D-AEBA-0A8E10FB6E0A}" type="slidenum">
              <a:rPr lang="en-US" altLang="en-US" sz="1200"/>
              <a:pPr eaLnBrk="1" hangingPunct="1"/>
              <a:t>67</a:t>
            </a:fld>
            <a:endParaRPr lang="en-US" altLang="en-US" sz="1200"/>
          </a:p>
        </p:txBody>
      </p:sp>
    </p:spTree>
    <p:extLst>
      <p:ext uri="{BB962C8B-B14F-4D97-AF65-F5344CB8AC3E}">
        <p14:creationId xmlns:p14="http://schemas.microsoft.com/office/powerpoint/2010/main" val="5812511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XVIII. The Urinary System: Anatomy and Physiology</a:t>
            </a:r>
          </a:p>
          <a:p>
            <a:r>
              <a:rPr lang="en-US" altLang="en-US">
                <a:latin typeface="Times New Roman" charset="0"/>
                <a:ea typeface="MS PGothic" charset="-128"/>
              </a:rPr>
              <a:t>A. The urinary system controls the discharge of certain waste materials filtered from the blood by the kidneys.</a:t>
            </a:r>
            <a:endParaRPr lang="en-IN" altLang="en-US" b="1">
              <a:latin typeface="Times New Roman" charset="0"/>
              <a:ea typeface="MS PGothic" charset="-128"/>
            </a:endParaRPr>
          </a:p>
          <a:p>
            <a:r>
              <a:rPr lang="en-US" altLang="en-US">
                <a:latin typeface="Times New Roman" charset="0"/>
                <a:ea typeface="MS PGothic" charset="-128"/>
              </a:rPr>
              <a:t>B. Functions of the urinary system:</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1. Control fluid balance in the body</a:t>
            </a:r>
            <a:endParaRPr lang="en-IN" altLang="en-US">
              <a:latin typeface="Times New Roman" charset="0"/>
              <a:ea typeface="MS PGothic" charset="-128"/>
            </a:endParaRPr>
          </a:p>
          <a:p>
            <a:r>
              <a:rPr lang="en-US" altLang="en-US">
                <a:latin typeface="Times New Roman" charset="0"/>
                <a:ea typeface="MS PGothic" charset="-128"/>
              </a:rPr>
              <a:t>	2. Filter and eliminate wastes</a:t>
            </a:r>
            <a:endParaRPr lang="en-IN" altLang="en-US">
              <a:latin typeface="Times New Roman" charset="0"/>
              <a:ea typeface="MS PGothic" charset="-128"/>
            </a:endParaRPr>
          </a:p>
          <a:p>
            <a:r>
              <a:rPr lang="en-US" altLang="en-US">
                <a:latin typeface="Times New Roman" charset="0"/>
                <a:ea typeface="MS PGothic" charset="-128"/>
              </a:rPr>
              <a:t>	3. Control pH balance</a:t>
            </a:r>
            <a:endParaRPr lang="en-IN" altLang="en-US">
              <a:latin typeface="Times New Roman" charset="0"/>
              <a:ea typeface="MS PGothic" charset="-128"/>
            </a:endParaRPr>
          </a:p>
          <a:p>
            <a:r>
              <a:rPr lang="en-US" altLang="en-US">
                <a:latin typeface="Times New Roman" charset="0"/>
                <a:ea typeface="MS PGothic" charset="-128"/>
              </a:rPr>
              <a:t>C. The kidneys are two solid organs that lie in the retroperitoneal space.</a:t>
            </a:r>
            <a:endParaRPr lang="en-IN" altLang="en-US" b="1">
              <a:latin typeface="Times New Roman" charset="0"/>
              <a:ea typeface="MS PGothic" charset="-128"/>
            </a:endParaRPr>
          </a:p>
          <a:p>
            <a:r>
              <a:rPr lang="en-US" altLang="en-US">
                <a:latin typeface="Times New Roman" charset="0"/>
                <a:ea typeface="MS PGothic" charset="-128"/>
              </a:rPr>
              <a:t>	1. Rid the blood of toxic waste products and control the balance of water and salt</a:t>
            </a:r>
            <a:endParaRPr lang="en-IN" altLang="en-US" b="1">
              <a:latin typeface="Times New Roman" charset="0"/>
              <a:ea typeface="MS PGothic" charset="-128"/>
            </a:endParaRPr>
          </a:p>
          <a:p>
            <a:r>
              <a:rPr lang="en-US" altLang="en-US">
                <a:latin typeface="Times New Roman" charset="0"/>
                <a:ea typeface="MS PGothic" charset="-128"/>
              </a:rPr>
              <a:t>	2. A ureter passes from each kidney and drains into the urinary bladder.</a:t>
            </a:r>
            <a:endParaRPr lang="en-IN" altLang="en-US" b="1">
              <a:latin typeface="Times New Roman" charset="0"/>
              <a:ea typeface="MS PGothic" charset="-128"/>
            </a:endParaRPr>
          </a:p>
          <a:p>
            <a:r>
              <a:rPr lang="en-US" altLang="en-US">
                <a:latin typeface="Times New Roman" charset="0"/>
                <a:ea typeface="MS PGothic" charset="-128"/>
              </a:rPr>
              <a:t>D. The urinary bladder is located immediately behind the pubic symphysis in the pelvic cavity and empties to the outside of the body through the urethra.</a:t>
            </a:r>
            <a:endParaRPr lang="en-IN" altLang="en-US" b="1">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1DA1BE-AB4B-AC40-B60E-22A911E51459}" type="slidenum">
              <a:rPr lang="en-US" altLang="en-US" sz="1200"/>
              <a:pPr eaLnBrk="1" hangingPunct="1"/>
              <a:t>68</a:t>
            </a:fld>
            <a:endParaRPr lang="en-US" altLang="en-US" sz="1200"/>
          </a:p>
        </p:txBody>
      </p:sp>
    </p:spTree>
    <p:extLst>
      <p:ext uri="{BB962C8B-B14F-4D97-AF65-F5344CB8AC3E}">
        <p14:creationId xmlns:p14="http://schemas.microsoft.com/office/powerpoint/2010/main" val="1852367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XIX. The Genital System: Anatomy and Physiology</a:t>
            </a:r>
          </a:p>
          <a:p>
            <a:r>
              <a:rPr lang="en-US" altLang="en-US">
                <a:latin typeface="Times New Roman" charset="0"/>
                <a:ea typeface="MS PGothic" charset="-128"/>
              </a:rPr>
              <a:t>A. The genital system controls the reproductive processes by which life is created.</a:t>
            </a:r>
            <a:endParaRPr lang="en-IN" altLang="en-US" b="1">
              <a:latin typeface="Times New Roman" charset="0"/>
              <a:ea typeface="MS PGothic" charset="-128"/>
            </a:endParaRPr>
          </a:p>
          <a:p>
            <a:r>
              <a:rPr lang="en-US" altLang="en-US">
                <a:latin typeface="Times New Roman" charset="0"/>
                <a:ea typeface="MS PGothic" charset="-128"/>
              </a:rPr>
              <a:t>B. The male reproductive system consists of the testicles, epididymis, vasa deferentia, prostate gland, seminal vesicles, and penis.</a:t>
            </a:r>
            <a:endParaRPr lang="en-IN" altLang="en-US" b="1">
              <a:latin typeface="Times New Roman" charset="0"/>
              <a:ea typeface="MS PGothic" charset="-128"/>
            </a:endParaRPr>
          </a:p>
          <a:p>
            <a:r>
              <a:rPr lang="en-US" altLang="en-US">
                <a:latin typeface="Times New Roman" charset="0"/>
                <a:ea typeface="MS PGothic" charset="-128"/>
              </a:rPr>
              <a:t>	1. Lies outside the pelvic cavity (except for the prostate gland and seminal vesicles)</a:t>
            </a:r>
            <a:endParaRPr lang="en-IN" altLang="en-US" b="1">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EA38D2-5EEB-2144-AF3F-441754238AFB}" type="slidenum">
              <a:rPr lang="en-US" altLang="en-US" sz="1200"/>
              <a:pPr eaLnBrk="1" hangingPunct="1"/>
              <a:t>69</a:t>
            </a:fld>
            <a:endParaRPr lang="en-US" altLang="en-US" sz="1200"/>
          </a:p>
        </p:txBody>
      </p:sp>
    </p:spTree>
    <p:extLst>
      <p:ext uri="{BB962C8B-B14F-4D97-AF65-F5344CB8AC3E}">
        <p14:creationId xmlns:p14="http://schemas.microsoft.com/office/powerpoint/2010/main" val="157040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a. Skull</a:t>
            </a:r>
            <a:endParaRPr lang="en-IN" altLang="en-US">
              <a:latin typeface="Times New Roman" charset="0"/>
              <a:ea typeface="MS PGothic" charset="-128"/>
            </a:endParaRPr>
          </a:p>
          <a:p>
            <a:r>
              <a:rPr lang="en-US" altLang="en-US">
                <a:latin typeface="Times New Roman" charset="0"/>
                <a:ea typeface="MS PGothic" charset="-128"/>
              </a:rPr>
              <a:t>	i. Cranium</a:t>
            </a:r>
            <a:endParaRPr lang="en-IN" altLang="en-US">
              <a:latin typeface="Times New Roman" charset="0"/>
              <a:ea typeface="MS PGothic" charset="-128"/>
            </a:endParaRPr>
          </a:p>
          <a:p>
            <a:r>
              <a:rPr lang="en-US" altLang="en-US">
                <a:latin typeface="Times New Roman" charset="0"/>
                <a:ea typeface="MS PGothic" charset="-128"/>
              </a:rPr>
              <a:t>		(a) Protects the brain and consists of 4 bones:</a:t>
            </a:r>
            <a:endParaRPr lang="en-IN" altLang="en-US">
              <a:latin typeface="Times New Roman" charset="0"/>
              <a:ea typeface="MS PGothic" charset="-128"/>
            </a:endParaRPr>
          </a:p>
          <a:p>
            <a:r>
              <a:rPr lang="en-US" altLang="en-US">
                <a:latin typeface="Times New Roman" charset="0"/>
                <a:ea typeface="MS PGothic" charset="-128"/>
              </a:rPr>
              <a:t>			(1) Occiput (posterior portion)</a:t>
            </a:r>
            <a:endParaRPr lang="en-IN" altLang="en-US">
              <a:latin typeface="Times New Roman" charset="0"/>
              <a:ea typeface="MS PGothic" charset="-128"/>
            </a:endParaRPr>
          </a:p>
          <a:p>
            <a:r>
              <a:rPr lang="en-US" altLang="en-US">
                <a:latin typeface="Times New Roman" charset="0"/>
                <a:ea typeface="MS PGothic" charset="-128"/>
              </a:rPr>
              <a:t>			(2) Temporal bones (lateral portions)</a:t>
            </a:r>
            <a:endParaRPr lang="en-IN" altLang="en-US">
              <a:latin typeface="Times New Roman" charset="0"/>
              <a:ea typeface="MS PGothic" charset="-128"/>
            </a:endParaRPr>
          </a:p>
          <a:p>
            <a:r>
              <a:rPr lang="en-US" altLang="en-US">
                <a:latin typeface="Times New Roman" charset="0"/>
                <a:ea typeface="MS PGothic" charset="-128"/>
              </a:rPr>
              <a:t>			(3) Parietal bone (located between the temporal bones and occiput)</a:t>
            </a:r>
            <a:endParaRPr lang="en-IN" altLang="en-US">
              <a:latin typeface="Times New Roman" charset="0"/>
              <a:ea typeface="MS PGothic" charset="-128"/>
            </a:endParaRPr>
          </a:p>
          <a:p>
            <a:r>
              <a:rPr lang="en-US" altLang="en-US">
                <a:latin typeface="Times New Roman" charset="0"/>
                <a:ea typeface="MS PGothic" charset="-128"/>
              </a:rPr>
              <a:t>			(4) Frontal bone (forehead)</a:t>
            </a:r>
            <a:endParaRPr lang="en-IN" altLang="en-US">
              <a:latin typeface="Times New Roman" charset="0"/>
              <a:ea typeface="MS PGothic" charset="-128"/>
            </a:endParaRPr>
          </a:p>
          <a:p>
            <a:r>
              <a:rPr lang="en-US" altLang="en-US">
                <a:latin typeface="Times New Roman" charset="0"/>
                <a:ea typeface="MS PGothic" charset="-128"/>
              </a:rPr>
              <a:t>	ii. Facial bones consist of 14 bones</a:t>
            </a:r>
            <a:endParaRPr lang="en-IN" altLang="en-US">
              <a:latin typeface="Times New Roman" charset="0"/>
              <a:ea typeface="MS PGothic" charset="-128"/>
            </a:endParaRPr>
          </a:p>
          <a:p>
            <a:r>
              <a:rPr lang="en-US" altLang="en-US">
                <a:latin typeface="Times New Roman" charset="0"/>
                <a:ea typeface="MS PGothic" charset="-128"/>
              </a:rPr>
              <a:t>		(a) Upper, nonmovable jawbones (maxillae)</a:t>
            </a:r>
            <a:endParaRPr lang="en-IN" altLang="en-US">
              <a:latin typeface="Times New Roman" charset="0"/>
              <a:ea typeface="MS PGothic" charset="-128"/>
            </a:endParaRPr>
          </a:p>
          <a:p>
            <a:r>
              <a:rPr lang="en-US" altLang="en-US">
                <a:latin typeface="Times New Roman" charset="0"/>
                <a:ea typeface="MS PGothic" charset="-128"/>
              </a:rPr>
              <a:t>		(b) Cheekbones (zygomas)</a:t>
            </a:r>
            <a:endParaRPr lang="en-IN" altLang="en-US">
              <a:latin typeface="Times New Roman" charset="0"/>
              <a:ea typeface="MS PGothic" charset="-128"/>
            </a:endParaRPr>
          </a:p>
          <a:p>
            <a:r>
              <a:rPr lang="en-US" altLang="en-US">
                <a:latin typeface="Times New Roman" charset="0"/>
                <a:ea typeface="MS PGothic" charset="-128"/>
              </a:rPr>
              <a:t>		(c) Lower, movable portion of jaw (mandible)</a:t>
            </a:r>
            <a:endParaRPr lang="en-IN" altLang="en-US">
              <a:latin typeface="Times New Roman" charset="0"/>
              <a:ea typeface="MS PGothic" charset="-128"/>
            </a:endParaRPr>
          </a:p>
          <a:p>
            <a:r>
              <a:rPr lang="en-US" altLang="en-US">
                <a:latin typeface="Times New Roman" charset="0"/>
                <a:ea typeface="MS PGothic" charset="-128"/>
              </a:rPr>
              <a:t>		(d) Orbits (eye sockets) include zygomas, maxillae, and frontal bones of cranium.</a:t>
            </a:r>
            <a:endParaRPr lang="en-IN" altLang="en-US">
              <a:latin typeface="Times New Roman" charset="0"/>
              <a:ea typeface="MS PGothic" charset="-128"/>
            </a:endParaRPr>
          </a:p>
          <a:p>
            <a:r>
              <a:rPr lang="en-US" altLang="en-US">
                <a:latin typeface="Times New Roman" charset="0"/>
                <a:ea typeface="MS PGothic" charset="-128"/>
              </a:rPr>
              <a:t>		(e)Very short bones that form the bridge of the nose</a:t>
            </a:r>
            <a:endParaRPr lang="en-IN" altLang="en-US">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CBA251-5308-234F-9171-58EEA07E2C5F}" type="slidenum">
              <a:rPr lang="en-US" altLang="en-US" sz="1200"/>
              <a:pPr eaLnBrk="1" hangingPunct="1"/>
              <a:t>7</a:t>
            </a:fld>
            <a:endParaRPr lang="en-US" altLang="en-US" sz="1200"/>
          </a:p>
        </p:txBody>
      </p:sp>
    </p:spTree>
    <p:extLst>
      <p:ext uri="{BB962C8B-B14F-4D97-AF65-F5344CB8AC3E}">
        <p14:creationId xmlns:p14="http://schemas.microsoft.com/office/powerpoint/2010/main" val="967694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The female reproductive system consists of the ovaries, fallopian tubes, uterus, cervix, and vagina.</a:t>
            </a:r>
            <a:endParaRPr lang="en-IN" altLang="en-US" b="1">
              <a:latin typeface="Times New Roman" charset="0"/>
              <a:ea typeface="MS PGothic" charset="-128"/>
            </a:endParaRPr>
          </a:p>
          <a:p>
            <a:r>
              <a:rPr lang="en-US" altLang="en-US">
                <a:latin typeface="Times New Roman" charset="0"/>
                <a:ea typeface="MS PGothic" charset="-128"/>
              </a:rPr>
              <a:t>	1. Contained entirely within the pelvic cavity (except the clitoris and labia)</a:t>
            </a:r>
            <a:endParaRPr lang="en-IN" altLang="en-US" b="1">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B3A9CAC-7F36-2F4E-94E8-29709202C5B9}" type="slidenum">
              <a:rPr lang="en-US" altLang="en-US" sz="1200"/>
              <a:pPr eaLnBrk="1" hangingPunct="1"/>
              <a:t>70</a:t>
            </a:fld>
            <a:endParaRPr lang="en-US" altLang="en-US" sz="1200"/>
          </a:p>
        </p:txBody>
      </p:sp>
    </p:spTree>
    <p:extLst>
      <p:ext uri="{BB962C8B-B14F-4D97-AF65-F5344CB8AC3E}">
        <p14:creationId xmlns:p14="http://schemas.microsoft.com/office/powerpoint/2010/main" val="12061744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XX. Life Support Chain</a:t>
            </a:r>
          </a:p>
          <a:p>
            <a:r>
              <a:rPr lang="en-US" altLang="en-US">
                <a:latin typeface="Times New Roman" charset="0"/>
                <a:ea typeface="MS PGothic" charset="-128"/>
              </a:rPr>
              <a:t>A. Cells are the foundation of the human body.</a:t>
            </a:r>
            <a:endParaRPr lang="en-IN" altLang="en-US" b="1">
              <a:latin typeface="Times New Roman" charset="0"/>
              <a:ea typeface="MS PGothic" charset="-128"/>
            </a:endParaRPr>
          </a:p>
          <a:p>
            <a:r>
              <a:rPr lang="en-US" altLang="en-US">
                <a:latin typeface="Times New Roman" charset="0"/>
                <a:ea typeface="MS PGothic" charset="-128"/>
              </a:rPr>
              <a:t>	1. All cells in the body require oxygen, nutrients, and removal of waste.</a:t>
            </a:r>
            <a:endParaRPr lang="en-IN" altLang="en-US" b="1">
              <a:latin typeface="Times New Roman" charset="0"/>
              <a:ea typeface="MS PGothic" charset="-128"/>
            </a:endParaRPr>
          </a:p>
          <a:p>
            <a:r>
              <a:rPr lang="en-US" altLang="en-US">
                <a:latin typeface="Times New Roman" charset="0"/>
                <a:ea typeface="MS PGothic" charset="-128"/>
              </a:rPr>
              <a:t>	2. The respiratory and circulatory systems are the carriers of these supplies and wastes.</a:t>
            </a:r>
            <a:endParaRPr lang="en-IN" altLang="en-US" b="1">
              <a:latin typeface="Times New Roman" charset="0"/>
              <a:ea typeface="MS PGothic" charset="-128"/>
            </a:endParaRPr>
          </a:p>
          <a:p>
            <a:r>
              <a:rPr lang="en-US" altLang="en-US">
                <a:latin typeface="Times New Roman" charset="0"/>
                <a:ea typeface="MS PGothic" charset="-128"/>
              </a:rPr>
              <a:t>	3. If interference occurs, cells become damaged and die.</a:t>
            </a:r>
            <a:endParaRPr lang="en-IN" altLang="en-US" b="1">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B69C38-9196-AC40-B5AB-6D43DE557ABF}" type="slidenum">
              <a:rPr lang="en-US" altLang="en-US" sz="1200"/>
              <a:pPr eaLnBrk="1" hangingPunct="1"/>
              <a:t>71</a:t>
            </a:fld>
            <a:endParaRPr lang="en-US" altLang="en-US" sz="1200"/>
          </a:p>
        </p:txBody>
      </p:sp>
    </p:spTree>
    <p:extLst>
      <p:ext uri="{BB962C8B-B14F-4D97-AF65-F5344CB8AC3E}">
        <p14:creationId xmlns:p14="http://schemas.microsoft.com/office/powerpoint/2010/main" val="20756690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Cells use oxygen to take available nutrients and turn them into chemical energy through metabolism.</a:t>
            </a:r>
            <a:endParaRPr lang="en-IN" altLang="en-US" b="1">
              <a:latin typeface="Times New Roman" charset="0"/>
              <a:ea typeface="MS PGothic" charset="-128"/>
            </a:endParaRPr>
          </a:p>
          <a:p>
            <a:r>
              <a:rPr lang="en-US" altLang="en-US">
                <a:latin typeface="Times New Roman" charset="0"/>
                <a:ea typeface="MS PGothic" charset="-128"/>
              </a:rPr>
              <a:t>	1. Adenosine triphosphate (ATP) is used to store energy.</a:t>
            </a:r>
            <a:endParaRPr lang="en-IN" altLang="en-US" b="1">
              <a:latin typeface="Times New Roman" charset="0"/>
              <a:ea typeface="MS PGothic" charset="-128"/>
            </a:endParaRPr>
          </a:p>
          <a:p>
            <a:r>
              <a:rPr lang="en-US" altLang="en-US">
                <a:latin typeface="Times New Roman" charset="0"/>
                <a:ea typeface="MS PGothic" charset="-128"/>
              </a:rPr>
              <a:t>	2. Aerobic metabolism uses oxygen.</a:t>
            </a:r>
            <a:endParaRPr lang="en-IN" altLang="en-US" b="1">
              <a:latin typeface="Times New Roman" charset="0"/>
              <a:ea typeface="MS PGothic" charset="-128"/>
            </a:endParaRPr>
          </a:p>
          <a:p>
            <a:r>
              <a:rPr lang="en-US" altLang="en-US">
                <a:latin typeface="Times New Roman" charset="0"/>
                <a:ea typeface="MS PGothic" charset="-128"/>
              </a:rPr>
              <a:t>	3. Cells switch to anaerobic metabolism when oxygen is limited.</a:t>
            </a:r>
            <a:endParaRPr lang="en-IN" altLang="en-US" b="1">
              <a:latin typeface="Times New Roman" charset="0"/>
              <a:ea typeface="MS PGothic" charset="-128"/>
            </a:endParaRPr>
          </a:p>
          <a:p>
            <a:r>
              <a:rPr lang="en-US" altLang="en-US">
                <a:latin typeface="Times New Roman" charset="0"/>
                <a:ea typeface="MS PGothic" charset="-128"/>
              </a:rPr>
              <a:t>	4. Movement of oxygen, waste, and nutrients occurs by diffusion.</a:t>
            </a:r>
            <a:endParaRPr lang="en-IN" altLang="en-US" b="1">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AF48CC-B410-5143-BD67-C22437F61D47}" type="slidenum">
              <a:rPr lang="en-US" altLang="en-US" sz="1200"/>
              <a:pPr eaLnBrk="1" hangingPunct="1"/>
              <a:t>72</a:t>
            </a:fld>
            <a:endParaRPr lang="en-US" altLang="en-US" sz="1200"/>
          </a:p>
        </p:txBody>
      </p:sp>
    </p:spTree>
    <p:extLst>
      <p:ext uri="{BB962C8B-B14F-4D97-AF65-F5344CB8AC3E}">
        <p14:creationId xmlns:p14="http://schemas.microsoft.com/office/powerpoint/2010/main" val="20453110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XXI. Pathophysiology</a:t>
            </a:r>
          </a:p>
          <a:p>
            <a:r>
              <a:rPr lang="en-US" altLang="en-US">
                <a:latin typeface="Times New Roman" charset="0"/>
                <a:ea typeface="MS PGothic" charset="-128"/>
              </a:rPr>
              <a:t>A. Pathophysiology is the study of functional changes that occur when the body reacts to disease.</a:t>
            </a:r>
            <a:endParaRPr lang="en-IN" altLang="en-US" b="1">
              <a:latin typeface="Times New Roman" charset="0"/>
              <a:ea typeface="MS PGothic" charset="-128"/>
            </a:endParaRPr>
          </a:p>
          <a:p>
            <a:r>
              <a:rPr lang="en-US" altLang="en-US">
                <a:latin typeface="Times New Roman" charset="0"/>
                <a:ea typeface="MS PGothic" charset="-128"/>
              </a:rPr>
              <a:t>B. Respiratory compromise is the inability to move gas effectively.</a:t>
            </a:r>
            <a:endParaRPr lang="en-IN" altLang="en-US" b="1">
              <a:latin typeface="Times New Roman" charset="0"/>
              <a:ea typeface="MS PGothic" charset="-128"/>
            </a:endParaRPr>
          </a:p>
          <a:p>
            <a:r>
              <a:rPr lang="en-US" altLang="en-US">
                <a:latin typeface="Times New Roman" charset="0"/>
                <a:ea typeface="MS PGothic" charset="-128"/>
              </a:rPr>
              <a:t>	1. Can lead to:</a:t>
            </a:r>
            <a:endParaRPr lang="en-IN" altLang="en-US" b="1">
              <a:latin typeface="Times New Roman" charset="0"/>
              <a:ea typeface="MS PGothic" charset="-128"/>
            </a:endParaRPr>
          </a:p>
          <a:p>
            <a:r>
              <a:rPr lang="en-US" altLang="en-US" b="1">
                <a:latin typeface="Times New Roman" charset="0"/>
                <a:ea typeface="MS PGothic" charset="-128"/>
              </a:rPr>
              <a:t>		</a:t>
            </a:r>
            <a:r>
              <a:rPr lang="en-US" altLang="en-US">
                <a:latin typeface="Times New Roman" charset="0"/>
                <a:ea typeface="MS PGothic" charset="-128"/>
              </a:rPr>
              <a:t>a. Hypoxia: decreased level of oxygen in the body</a:t>
            </a:r>
            <a:endParaRPr lang="en-IN" altLang="en-US">
              <a:latin typeface="Times New Roman" charset="0"/>
              <a:ea typeface="MS PGothic" charset="-128"/>
            </a:endParaRPr>
          </a:p>
          <a:p>
            <a:r>
              <a:rPr lang="en-US" altLang="en-US">
                <a:latin typeface="Times New Roman" charset="0"/>
                <a:ea typeface="MS PGothic" charset="-128"/>
              </a:rPr>
              <a:t>		b. Hypercarbia: elevated level of carbon dioxide in the body</a:t>
            </a:r>
            <a:endParaRPr lang="en-IN" altLang="en-US">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FA15B8-8B3D-284F-86DA-C9693A07359A}" type="slidenum">
              <a:rPr lang="en-US" altLang="en-US" sz="1200"/>
              <a:pPr eaLnBrk="1" hangingPunct="1"/>
              <a:t>73</a:t>
            </a:fld>
            <a:endParaRPr lang="en-US" altLang="en-US" sz="1200"/>
          </a:p>
        </p:txBody>
      </p:sp>
    </p:spTree>
    <p:extLst>
      <p:ext uri="{BB962C8B-B14F-4D97-AF65-F5344CB8AC3E}">
        <p14:creationId xmlns:p14="http://schemas.microsoft.com/office/powerpoint/2010/main" val="7722646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Factors that impair ventilation:</a:t>
            </a:r>
            <a:endParaRPr lang="en-IN" altLang="en-US">
              <a:latin typeface="Times New Roman" charset="0"/>
              <a:ea typeface="MS PGothic" charset="-128"/>
            </a:endParaRPr>
          </a:p>
          <a:p>
            <a:r>
              <a:rPr lang="en-US" altLang="en-US">
                <a:latin typeface="Times New Roman" charset="0"/>
                <a:ea typeface="MS PGothic" charset="-128"/>
              </a:rPr>
              <a:t>	a. Blocked airway</a:t>
            </a:r>
            <a:endParaRPr lang="en-IN" altLang="en-US">
              <a:latin typeface="Times New Roman" charset="0"/>
              <a:ea typeface="MS PGothic" charset="-128"/>
            </a:endParaRPr>
          </a:p>
          <a:p>
            <a:r>
              <a:rPr lang="en-US" altLang="en-US">
                <a:latin typeface="Times New Roman" charset="0"/>
                <a:ea typeface="MS PGothic" charset="-128"/>
              </a:rPr>
              <a:t>	b. Impairment of the muscles of breathing</a:t>
            </a:r>
            <a:endParaRPr lang="en-IN" altLang="en-US">
              <a:latin typeface="Times New Roman" charset="0"/>
              <a:ea typeface="MS PGothic" charset="-128"/>
            </a:endParaRPr>
          </a:p>
          <a:p>
            <a:r>
              <a:rPr lang="en-US" altLang="en-US">
                <a:latin typeface="Times New Roman" charset="0"/>
                <a:ea typeface="MS PGothic" charset="-128"/>
              </a:rPr>
              <a:t>	c. Physiologic obstruction of the airway (eg, asthma attack)</a:t>
            </a:r>
            <a:endParaRPr lang="en-IN" altLang="en-US">
              <a:latin typeface="Times New Roman" charset="0"/>
              <a:ea typeface="MS PGothic" charset="-128"/>
            </a:endParaRPr>
          </a:p>
          <a:p>
            <a:r>
              <a:rPr lang="en-US" altLang="en-US">
                <a:latin typeface="Times New Roman" charset="0"/>
                <a:ea typeface="MS PGothic" charset="-128"/>
              </a:rPr>
              <a:t>	d. Numerous other factors</a:t>
            </a:r>
            <a:endParaRPr lang="en-IN" altLang="en-US">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24C71F-182E-D844-AD92-5944762BC447}" type="slidenum">
              <a:rPr lang="en-US" altLang="en-US" sz="1200"/>
              <a:pPr eaLnBrk="1" hangingPunct="1"/>
              <a:t>74</a:t>
            </a:fld>
            <a:endParaRPr lang="en-US" altLang="en-US" sz="1200"/>
          </a:p>
        </p:txBody>
      </p:sp>
    </p:spTree>
    <p:extLst>
      <p:ext uri="{BB962C8B-B14F-4D97-AF65-F5344CB8AC3E}">
        <p14:creationId xmlns:p14="http://schemas.microsoft.com/office/powerpoint/2010/main" val="616168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Factors that impair respiration:</a:t>
            </a:r>
            <a:endParaRPr lang="en-IN" altLang="en-US">
              <a:latin typeface="Times New Roman" charset="0"/>
              <a:ea typeface="MS PGothic" charset="-128"/>
            </a:endParaRPr>
          </a:p>
          <a:p>
            <a:r>
              <a:rPr lang="en-US" altLang="en-US">
                <a:latin typeface="Times New Roman" charset="0"/>
                <a:ea typeface="MS PGothic" charset="-128"/>
              </a:rPr>
              <a:t>	a. Change in the atmosphere</a:t>
            </a:r>
            <a:endParaRPr lang="en-IN" altLang="en-US">
              <a:latin typeface="Times New Roman" charset="0"/>
              <a:ea typeface="MS PGothic" charset="-128"/>
            </a:endParaRPr>
          </a:p>
          <a:p>
            <a:r>
              <a:rPr lang="en-US" altLang="en-US">
                <a:latin typeface="Times New Roman" charset="0"/>
                <a:ea typeface="MS PGothic" charset="-128"/>
              </a:rPr>
              <a:t>	b. High altitudes</a:t>
            </a:r>
            <a:endParaRPr lang="en-IN" altLang="en-US">
              <a:latin typeface="Times New Roman" charset="0"/>
              <a:ea typeface="MS PGothic" charset="-128"/>
            </a:endParaRPr>
          </a:p>
          <a:p>
            <a:r>
              <a:rPr lang="en-US" altLang="en-US">
                <a:latin typeface="Times New Roman" charset="0"/>
                <a:ea typeface="MS PGothic" charset="-128"/>
              </a:rPr>
              <a:t>	c. Impaired movement of the gas across the cell membrane</a:t>
            </a:r>
            <a:endParaRPr lang="en-IN" altLang="en-US">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19466A-8CD0-0E49-9B08-5E72125244B1}" type="slidenum">
              <a:rPr lang="en-US" altLang="en-US" sz="1200"/>
              <a:pPr eaLnBrk="1" hangingPunct="1"/>
              <a:t>75</a:t>
            </a:fld>
            <a:endParaRPr lang="en-US" altLang="en-US" sz="1200"/>
          </a:p>
        </p:txBody>
      </p:sp>
    </p:spTree>
    <p:extLst>
      <p:ext uri="{BB962C8B-B14F-4D97-AF65-F5344CB8AC3E}">
        <p14:creationId xmlns:p14="http://schemas.microsoft.com/office/powerpoint/2010/main" val="5067422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Effects of respiratory compromise on the body</a:t>
            </a:r>
            <a:endParaRPr lang="en-IN" altLang="en-US">
              <a:latin typeface="Times New Roman" charset="0"/>
              <a:ea typeface="MS PGothic" charset="-128"/>
            </a:endParaRPr>
          </a:p>
          <a:p>
            <a:r>
              <a:rPr lang="en-US" altLang="en-US">
                <a:latin typeface="Times New Roman" charset="0"/>
                <a:ea typeface="MS PGothic" charset="-128"/>
              </a:rPr>
              <a:t>	1. Oxygen levels throughout the body fall and carbon dioxide levels rise.</a:t>
            </a:r>
            <a:endParaRPr lang="en-IN" altLang="en-US">
              <a:latin typeface="Times New Roman" charset="0"/>
              <a:ea typeface="MS PGothic" charset="-128"/>
            </a:endParaRPr>
          </a:p>
          <a:p>
            <a:r>
              <a:rPr lang="en-US" altLang="en-US">
                <a:latin typeface="Times New Roman" charset="0"/>
                <a:ea typeface="MS PGothic" charset="-128"/>
              </a:rPr>
              <a:t>	2. The brain detects an increase in carbon dioxide levels.</a:t>
            </a:r>
            <a:endParaRPr lang="en-IN" altLang="en-US">
              <a:latin typeface="Times New Roman" charset="0"/>
              <a:ea typeface="MS PGothic" charset="-128"/>
            </a:endParaRPr>
          </a:p>
          <a:p>
            <a:r>
              <a:rPr lang="en-US" altLang="en-US">
                <a:latin typeface="Times New Roman" charset="0"/>
                <a:ea typeface="MS PGothic" charset="-128"/>
              </a:rPr>
              <a:t>	3. The body increases its respiratory rate in an attempt to return the carbon dioxide levels to normal.</a:t>
            </a:r>
            <a:endParaRPr lang="en-IN" altLang="en-US">
              <a:latin typeface="Times New Roman" charset="0"/>
              <a:ea typeface="MS PGothic" charset="-128"/>
            </a:endParaRPr>
          </a:p>
          <a:p>
            <a:r>
              <a:rPr lang="en-US" altLang="en-US">
                <a:latin typeface="Times New Roman" charset="0"/>
                <a:ea typeface="MS PGothic" charset="-128"/>
              </a:rPr>
              <a:t>	4. If increased respiratory does not occur or is not effective in returning the carbon dioxide levels to normal, the blood will become more acidic.</a:t>
            </a:r>
            <a:endParaRPr lang="en-IN" altLang="en-US">
              <a:latin typeface="Times New Roman" charset="0"/>
              <a:ea typeface="MS PGothic" charset="-128"/>
            </a:endParaRPr>
          </a:p>
          <a:p>
            <a:r>
              <a:rPr lang="en-US" altLang="en-US">
                <a:latin typeface="Times New Roman" charset="0"/>
                <a:ea typeface="MS PGothic" charset="-128"/>
              </a:rPr>
              <a:t>	5. Blood oxygen levels will begin to fall, which will cause the brain to issue further commands to breathe.</a:t>
            </a:r>
            <a:endParaRPr lang="en-IN" altLang="en-US">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B87BA0-AEDD-404A-A1FB-40369837356A}" type="slidenum">
              <a:rPr lang="en-US" altLang="en-US" sz="1200"/>
              <a:pPr eaLnBrk="1" hangingPunct="1"/>
              <a:t>76</a:t>
            </a:fld>
            <a:endParaRPr lang="en-US" altLang="en-US" sz="1200"/>
          </a:p>
        </p:txBody>
      </p:sp>
    </p:spTree>
    <p:extLst>
      <p:ext uri="{BB962C8B-B14F-4D97-AF65-F5344CB8AC3E}">
        <p14:creationId xmlns:p14="http://schemas.microsoft.com/office/powerpoint/2010/main" val="2044705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Shock</a:t>
            </a:r>
            <a:endParaRPr lang="en-IN" altLang="en-US">
              <a:latin typeface="Times New Roman" charset="0"/>
              <a:ea typeface="MS PGothic" charset="-128"/>
            </a:endParaRPr>
          </a:p>
          <a:p>
            <a:r>
              <a:rPr lang="en-US" altLang="en-US">
                <a:latin typeface="Times New Roman" charset="0"/>
                <a:ea typeface="MS PGothic" charset="-128"/>
              </a:rPr>
              <a:t>	1. A condition in which organs and tissue receive an inadequate flow of blood and oxygen</a:t>
            </a:r>
            <a:endParaRPr lang="en-IN" altLang="en-US">
              <a:latin typeface="Times New Roman" charset="0"/>
              <a:ea typeface="MS PGothic" charset="-128"/>
            </a:endParaRPr>
          </a:p>
          <a:p>
            <a:r>
              <a:rPr lang="en-US" altLang="en-US">
                <a:latin typeface="Times New Roman" charset="0"/>
                <a:ea typeface="MS PGothic" charset="-128"/>
              </a:rPr>
              <a:t>	2. Impaired oxygen delivery causes cellular hypoxia, which leads to anaerobic metabolism, lactic acid production, and organ dysfunction.</a:t>
            </a:r>
            <a:endParaRPr lang="en-IN" altLang="en-US">
              <a:latin typeface="Times New Roman" charset="0"/>
              <a:ea typeface="MS PGothic" charset="-128"/>
            </a:endParaRPr>
          </a:p>
          <a:p>
            <a:r>
              <a:rPr lang="en-US" altLang="en-US">
                <a:latin typeface="Times New Roman" charset="0"/>
                <a:ea typeface="MS PGothic" charset="-128"/>
              </a:rPr>
              <a:t>	3. Shock is categorized into several types depending on the cause.</a:t>
            </a:r>
            <a:endParaRPr lang="en-IN" altLang="en-US">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34BBD8-BFBC-1E45-B9E5-5EE8EA1A5C66}" type="slidenum">
              <a:rPr lang="en-US" altLang="en-US" sz="1200"/>
              <a:pPr eaLnBrk="1" hangingPunct="1"/>
              <a:t>77</a:t>
            </a:fld>
            <a:endParaRPr lang="en-US" altLang="en-US" sz="1200"/>
          </a:p>
        </p:txBody>
      </p:sp>
    </p:spTree>
    <p:extLst>
      <p:ext uri="{BB962C8B-B14F-4D97-AF65-F5344CB8AC3E}">
        <p14:creationId xmlns:p14="http://schemas.microsoft.com/office/powerpoint/2010/main" val="1326119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The effects of shock on the body are similar to those of respiratory compromise.</a:t>
            </a:r>
            <a:endParaRPr lang="en-IN" altLang="en-US">
              <a:latin typeface="Times New Roman" charset="0"/>
              <a:ea typeface="MS PGothic" charset="-128"/>
            </a:endParaRPr>
          </a:p>
          <a:p>
            <a:r>
              <a:rPr lang="en-US" altLang="en-US">
                <a:latin typeface="Times New Roman" charset="0"/>
                <a:ea typeface="MS PGothic" charset="-128"/>
              </a:rPr>
              <a:t>	1. The level of oxygen supplied to the tissues falls.</a:t>
            </a:r>
            <a:endParaRPr lang="en-IN" altLang="en-US">
              <a:latin typeface="Times New Roman" charset="0"/>
              <a:ea typeface="MS PGothic" charset="-128"/>
            </a:endParaRPr>
          </a:p>
          <a:p>
            <a:r>
              <a:rPr lang="en-US" altLang="en-US">
                <a:latin typeface="Times New Roman" charset="0"/>
                <a:ea typeface="MS PGothic" charset="-128"/>
              </a:rPr>
              <a:t>	2. Cells engage in anaerobic metabolism, resulting in lactic acid production.</a:t>
            </a:r>
            <a:endParaRPr lang="en-IN" altLang="en-US">
              <a:latin typeface="Times New Roman" charset="0"/>
              <a:ea typeface="MS PGothic" charset="-128"/>
            </a:endParaRPr>
          </a:p>
          <a:p>
            <a:r>
              <a:rPr lang="en-US" altLang="en-US">
                <a:latin typeface="Times New Roman" charset="0"/>
                <a:ea typeface="MS PGothic" charset="-128"/>
              </a:rPr>
              <a:t>	3. Severe metabolic acidosis ensues, leading to increased levels of carbon dioxide within the blood.</a:t>
            </a:r>
            <a:endParaRPr lang="en-IN" altLang="en-US">
              <a:latin typeface="Times New Roman" charset="0"/>
              <a:ea typeface="MS PGothic" charset="-128"/>
            </a:endParaRPr>
          </a:p>
          <a:p>
            <a:r>
              <a:rPr lang="en-US" altLang="en-US">
                <a:latin typeface="Times New Roman" charset="0"/>
                <a:ea typeface="MS PGothic" charset="-128"/>
              </a:rPr>
              <a:t>	4. Baroreceptors detect decreased blood pressure and initiate the release of epinephrine and norepinephrine.</a:t>
            </a:r>
            <a:endParaRPr lang="en-IN" altLang="en-US">
              <a:latin typeface="Times New Roman" charset="0"/>
              <a:ea typeface="MS PGothic" charset="-128"/>
            </a:endParaRPr>
          </a:p>
          <a:p>
            <a:r>
              <a:rPr lang="en-US" altLang="en-US">
                <a:latin typeface="Times New Roman" charset="0"/>
                <a:ea typeface="MS PGothic" charset="-128"/>
              </a:rPr>
              <a:t>	5. The heart rate increases, the heart beats more forcefully, and blood vessels constrict.</a:t>
            </a:r>
            <a:endParaRPr lang="en-IN" altLang="en-US">
              <a:latin typeface="Times New Roman" charset="0"/>
              <a:ea typeface="MS PGothic" charset="-128"/>
            </a:endParaRPr>
          </a:p>
          <a:p>
            <a:r>
              <a:rPr lang="en-US" altLang="en-US">
                <a:latin typeface="Times New Roman" charset="0"/>
                <a:ea typeface="MS PGothic" charset="-128"/>
              </a:rPr>
              <a:t>	6. Interstitial fluid moves into the capillaries.</a:t>
            </a:r>
            <a:endParaRPr lang="en-IN" altLang="en-US">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6AB374-32C2-0345-B33A-362582E5C69C}" type="slidenum">
              <a:rPr lang="en-US" altLang="en-US" sz="1200"/>
              <a:pPr eaLnBrk="1" hangingPunct="1"/>
              <a:t>78</a:t>
            </a:fld>
            <a:endParaRPr lang="en-US" altLang="en-US" sz="1200"/>
          </a:p>
        </p:txBody>
      </p:sp>
    </p:spTree>
    <p:extLst>
      <p:ext uri="{BB962C8B-B14F-4D97-AF65-F5344CB8AC3E}">
        <p14:creationId xmlns:p14="http://schemas.microsoft.com/office/powerpoint/2010/main" val="15126942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Impairment of cellular metabolism results in the inability to properly use oxygen and glucose at the cellular level.</a:t>
            </a:r>
            <a:endParaRPr lang="en-IN" altLang="en-US">
              <a:latin typeface="Times New Roman" charset="0"/>
              <a:ea typeface="MS PGothic" charset="-128"/>
            </a:endParaRPr>
          </a:p>
          <a:p>
            <a:r>
              <a:rPr lang="en-US" altLang="en-US">
                <a:latin typeface="Times New Roman" charset="0"/>
                <a:ea typeface="MS PGothic" charset="-128"/>
              </a:rPr>
              <a:t>	1. When there is inadequate oxygen, cells will create energy through anaerobic metabolism.</a:t>
            </a:r>
            <a:endParaRPr lang="en-IN" altLang="en-US">
              <a:latin typeface="Times New Roman" charset="0"/>
              <a:ea typeface="MS PGothic" charset="-128"/>
            </a:endParaRPr>
          </a:p>
          <a:p>
            <a:r>
              <a:rPr lang="en-US" altLang="en-US">
                <a:latin typeface="Times New Roman" charset="0"/>
                <a:ea typeface="MS PGothic" charset="-128"/>
              </a:rPr>
              <a:t>		a. Can result in metabolic acidosis</a:t>
            </a:r>
            <a:endParaRPr lang="en-IN" altLang="en-US">
              <a:latin typeface="Times New Roman" charset="0"/>
              <a:ea typeface="MS PGothic" charset="-128"/>
            </a:endParaRPr>
          </a:p>
          <a:p>
            <a:r>
              <a:rPr lang="en-US" altLang="en-US">
                <a:latin typeface="Times New Roman" charset="0"/>
                <a:ea typeface="MS PGothic" charset="-128"/>
              </a:rPr>
              <a:t>		b. Requires more energy than when using glucose for fuel</a:t>
            </a:r>
            <a:endParaRPr lang="en-IN" altLang="en-US">
              <a:latin typeface="Times New Roman" charset="0"/>
              <a:ea typeface="MS PGothic" charset="-128"/>
            </a:endParaRPr>
          </a:p>
          <a:p>
            <a:r>
              <a:rPr lang="en-US" altLang="en-US">
                <a:latin typeface="Times New Roman" charset="0"/>
                <a:ea typeface="MS PGothic" charset="-128"/>
              </a:rPr>
              <a:t>		c. Decreases the blood’s ability to effectively carry oxygen to the cells</a:t>
            </a:r>
            <a:endParaRPr lang="en-IN" altLang="en-US">
              <a:latin typeface="Times New Roman" charset="0"/>
              <a:ea typeface="MS PGothic" charset="-128"/>
            </a:endParaRPr>
          </a:p>
          <a:p>
            <a:r>
              <a:rPr lang="en-US" altLang="en-US">
                <a:latin typeface="Times New Roman" charset="0"/>
                <a:ea typeface="MS PGothic" charset="-128"/>
              </a:rPr>
              <a:t>		d. Decreases the functioning of oxygen within the cell</a:t>
            </a:r>
            <a:endParaRPr lang="en-IN" altLang="en-US">
              <a:latin typeface="Times New Roman" charset="0"/>
              <a:ea typeface="MS PGothic" charset="-128"/>
            </a:endParaRPr>
          </a:p>
          <a:p>
            <a:r>
              <a:rPr lang="en-US" altLang="en-US">
                <a:latin typeface="Times New Roman" charset="0"/>
                <a:ea typeface="MS PGothic" charset="-128"/>
              </a:rPr>
              <a:t>		e. Brain cells cannot use alternative fuels.</a:t>
            </a:r>
            <a:endParaRPr lang="en-IN" altLang="en-US">
              <a:latin typeface="Times New Roman" charset="0"/>
              <a:ea typeface="MS PGothic" charset="-128"/>
            </a:endParaRPr>
          </a:p>
          <a:p>
            <a:r>
              <a:rPr lang="en-US" altLang="en-US">
                <a:latin typeface="Times New Roman" charset="0"/>
                <a:ea typeface="MS PGothic" charset="-128"/>
              </a:rPr>
              <a:t>			i. If their supply of glucose decreases dramatically, brain cells will quickly become damaged or die.</a:t>
            </a:r>
            <a:endParaRPr lang="en-IN" altLang="en-US">
              <a:latin typeface="Times New Roman" charset="0"/>
              <a:ea typeface="MS PGothic" charset="-128"/>
            </a:endParaRPr>
          </a:p>
          <a:p>
            <a:r>
              <a:rPr lang="en-US" altLang="en-US">
                <a:latin typeface="Times New Roman" charset="0"/>
                <a:ea typeface="MS PGothic" charset="-128"/>
              </a:rPr>
              <a:t>		f. Cellular injury, up to a point, may be repairable if normal tissue perfusion is restored.</a:t>
            </a:r>
            <a:endParaRPr lang="en-IN" altLang="en-US">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1CC452-6D27-F94F-82AF-B990BED92FB9}" type="slidenum">
              <a:rPr lang="en-US" altLang="en-US" sz="1200"/>
              <a:pPr eaLnBrk="1" hangingPunct="1"/>
              <a:t>79</a:t>
            </a:fld>
            <a:endParaRPr lang="en-US" altLang="en-US" sz="1200"/>
          </a:p>
        </p:txBody>
      </p:sp>
    </p:spTree>
    <p:extLst>
      <p:ext uri="{BB962C8B-B14F-4D97-AF65-F5344CB8AC3E}">
        <p14:creationId xmlns:p14="http://schemas.microsoft.com/office/powerpoint/2010/main" val="194130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Spinal column</a:t>
            </a:r>
            <a:endParaRPr lang="en-IN" altLang="en-US">
              <a:latin typeface="Times New Roman" charset="0"/>
              <a:ea typeface="MS PGothic" charset="-128"/>
            </a:endParaRPr>
          </a:p>
          <a:p>
            <a:r>
              <a:rPr lang="en-US" altLang="en-US">
                <a:latin typeface="Times New Roman" charset="0"/>
                <a:ea typeface="MS PGothic" charset="-128"/>
              </a:rPr>
              <a:t>	i. Central supporting structure of the body</a:t>
            </a:r>
            <a:endParaRPr lang="en-IN" altLang="en-US">
              <a:latin typeface="Times New Roman" charset="0"/>
              <a:ea typeface="MS PGothic" charset="-128"/>
            </a:endParaRPr>
          </a:p>
          <a:p>
            <a:r>
              <a:rPr lang="en-US" altLang="en-US">
                <a:latin typeface="Times New Roman" charset="0"/>
                <a:ea typeface="MS PGothic" charset="-128"/>
              </a:rPr>
              <a:t>	ii. Composed of 33 vertebrae</a:t>
            </a:r>
            <a:endParaRPr lang="en-IN" altLang="en-US">
              <a:latin typeface="Times New Roman" charset="0"/>
              <a:ea typeface="MS PGothic" charset="-128"/>
            </a:endParaRPr>
          </a:p>
          <a:p>
            <a:r>
              <a:rPr lang="en-US" altLang="en-US">
                <a:latin typeface="Times New Roman" charset="0"/>
                <a:ea typeface="MS PGothic" charset="-128"/>
              </a:rPr>
              <a:t>	iii. The spine is divided into 5 sections (top to bottom), and the vertebrae in each section are numbered from top to bottom.</a:t>
            </a:r>
            <a:endParaRPr lang="en-IN" altLang="en-US">
              <a:latin typeface="Times New Roman" charset="0"/>
              <a:ea typeface="MS PGothic" charset="-128"/>
            </a:endParaRPr>
          </a:p>
          <a:p>
            <a:r>
              <a:rPr lang="en-US" altLang="en-US">
                <a:latin typeface="Times New Roman" charset="0"/>
                <a:ea typeface="MS PGothic" charset="-128"/>
              </a:rPr>
              <a:t>		(a) The cervical spine (neck) has 7 vertebrae.</a:t>
            </a:r>
            <a:endParaRPr lang="en-IN" altLang="en-US">
              <a:latin typeface="Times New Roman" charset="0"/>
              <a:ea typeface="MS PGothic" charset="-128"/>
            </a:endParaRPr>
          </a:p>
          <a:p>
            <a:r>
              <a:rPr lang="en-US" altLang="en-US">
                <a:latin typeface="Times New Roman" charset="0"/>
                <a:ea typeface="MS PGothic" charset="-128"/>
              </a:rPr>
              <a:t>		(b) The thoracic spine (upper back) has one pair of ribs attached to each of the 12 vertebrae.</a:t>
            </a:r>
            <a:endParaRPr lang="en-IN" altLang="en-US">
              <a:latin typeface="Times New Roman" charset="0"/>
              <a:ea typeface="MS PGothic" charset="-128"/>
            </a:endParaRPr>
          </a:p>
          <a:p>
            <a:r>
              <a:rPr lang="en-US" altLang="en-US">
                <a:latin typeface="Times New Roman" charset="0"/>
                <a:ea typeface="MS PGothic" charset="-128"/>
              </a:rPr>
              <a:t>		(c) The lumbar spine (lower back) has 5 vertebrae.</a:t>
            </a:r>
            <a:endParaRPr lang="en-IN" altLang="en-US">
              <a:latin typeface="Times New Roman" charset="0"/>
              <a:ea typeface="MS PGothic" charset="-128"/>
            </a:endParaRPr>
          </a:p>
          <a:p>
            <a:r>
              <a:rPr lang="en-US" altLang="en-US">
                <a:latin typeface="Times New Roman" charset="0"/>
                <a:ea typeface="MS PGothic" charset="-128"/>
              </a:rPr>
              <a:t>		(d) The sacrum (back wall of pelvis) consists of 5 fused vertebrae that join the pelvis.</a:t>
            </a:r>
            <a:endParaRPr lang="en-IN" altLang="en-US">
              <a:latin typeface="Times New Roman" charset="0"/>
              <a:ea typeface="MS PGothic" charset="-128"/>
            </a:endParaRPr>
          </a:p>
          <a:p>
            <a:r>
              <a:rPr lang="en-US" altLang="en-US">
                <a:latin typeface="Times New Roman" charset="0"/>
                <a:ea typeface="MS PGothic" charset="-128"/>
              </a:rPr>
              <a:t>		(e) The coccyx (tailbone) consists of 4 fused vertebrae.</a:t>
            </a:r>
            <a:endParaRPr lang="en-IN" altLang="en-US">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089E80-2784-E741-AC57-CD7E5B658C73}" type="slidenum">
              <a:rPr lang="en-US" altLang="en-US" sz="1200"/>
              <a:pPr eaLnBrk="1" hangingPunct="1"/>
              <a:t>8</a:t>
            </a:fld>
            <a:endParaRPr lang="en-US" altLang="en-US" sz="1200"/>
          </a:p>
        </p:txBody>
      </p:sp>
    </p:spTree>
    <p:extLst>
      <p:ext uri="{BB962C8B-B14F-4D97-AF65-F5344CB8AC3E}">
        <p14:creationId xmlns:p14="http://schemas.microsoft.com/office/powerpoint/2010/main" val="75974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Thorax</a:t>
            </a:r>
            <a:endParaRPr lang="en-IN" altLang="en-US">
              <a:latin typeface="Times New Roman" charset="0"/>
              <a:ea typeface="MS PGothic" charset="-128"/>
            </a:endParaRPr>
          </a:p>
          <a:p>
            <a:r>
              <a:rPr lang="en-US" altLang="en-US">
                <a:latin typeface="Times New Roman" charset="0"/>
                <a:ea typeface="MS PGothic" charset="-128"/>
              </a:rPr>
              <a:t>	i. The thoracic cavity contains the heart, lungs, esophagus, and great vessels.</a:t>
            </a:r>
            <a:endParaRPr lang="en-IN" altLang="en-US">
              <a:latin typeface="Times New Roman" charset="0"/>
              <a:ea typeface="MS PGothic" charset="-128"/>
            </a:endParaRPr>
          </a:p>
          <a:p>
            <a:r>
              <a:rPr lang="en-US" altLang="en-US">
                <a:latin typeface="Times New Roman" charset="0"/>
                <a:ea typeface="MS PGothic" charset="-128"/>
              </a:rPr>
              <a:t>	ii. Formed by 12 thoracic vertebrae and 12 pairs of ribs</a:t>
            </a:r>
            <a:endParaRPr lang="en-IN" altLang="en-US">
              <a:latin typeface="Times New Roman" charset="0"/>
              <a:ea typeface="MS PGothic" charset="-128"/>
            </a:endParaRPr>
          </a:p>
          <a:p>
            <a:r>
              <a:rPr lang="en-US" altLang="en-US">
                <a:latin typeface="Times New Roman" charset="0"/>
                <a:ea typeface="MS PGothic" charset="-128"/>
              </a:rPr>
              <a:t>	iii. Midline of chest is the sternum</a:t>
            </a:r>
            <a:endParaRPr lang="en-IN" altLang="en-US">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496329-6D8D-494C-907E-05A2B81663EF}" type="slidenum">
              <a:rPr lang="en-US" altLang="en-US" sz="1200"/>
              <a:pPr eaLnBrk="1" hangingPunct="1"/>
              <a:t>9</a:t>
            </a:fld>
            <a:endParaRPr lang="en-US" altLang="en-US" sz="1200"/>
          </a:p>
        </p:txBody>
      </p:sp>
    </p:spTree>
    <p:extLst>
      <p:ext uri="{BB962C8B-B14F-4D97-AF65-F5344CB8AC3E}">
        <p14:creationId xmlns:p14="http://schemas.microsoft.com/office/powerpoint/2010/main" val="14808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915" name="Rectangle 3"/>
          <p:cNvSpPr>
            <a:spLocks noGrp="1" noChangeArrowheads="1"/>
          </p:cNvSpPr>
          <p:nvPr>
            <p:ph type="subTitle" idx="1"/>
          </p:nvPr>
        </p:nvSpPr>
        <p:spPr>
          <a:xfrm>
            <a:off x="4572000" y="3657600"/>
            <a:ext cx="4648200" cy="1752600"/>
          </a:xfrm>
          <a:gradFill rotWithShape="0">
            <a:gsLst>
              <a:gs pos="0">
                <a:srgbClr val="66CCFF">
                  <a:alpha val="89999"/>
                </a:srgbClr>
              </a:gs>
              <a:gs pos="100000">
                <a:srgbClr val="0080FF">
                  <a:alpha val="14000"/>
                </a:srgbClr>
              </a:gs>
            </a:gsLst>
            <a:lin ang="2700000" scaled="1"/>
          </a:gradFill>
          <a:ln w="9525">
            <a:noFill/>
          </a:ln>
        </p:spPr>
        <p:txBody>
          <a:bodyPr tIns="137160" bIns="45720"/>
          <a:lstStyle>
            <a:lvl1pPr marL="0" indent="0">
              <a:lnSpc>
                <a:spcPct val="105000"/>
              </a:lnSpc>
              <a:buFontTx/>
              <a:buNone/>
              <a:defRPr sz="3600">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a:noFill/>
        </p:spPr>
        <p:txBody>
          <a:bodyPr anchor="t"/>
          <a:lstStyle>
            <a:lvl1pPr algn="l">
              <a:defRPr>
                <a:effectLst>
                  <a:outerShdw blurRad="38100" dist="38100" dir="2700000" algn="tl">
                    <a:srgbClr val="DDDDDD"/>
                  </a:outerShdw>
                </a:effectLst>
              </a:defRPr>
            </a:lvl1pPr>
          </a:lstStyle>
          <a:p>
            <a:r>
              <a:rPr lang="en-US" dirty="0"/>
              <a:t>Click to edit Master title style</a:t>
            </a:r>
          </a:p>
        </p:txBody>
      </p:sp>
    </p:spTree>
    <p:extLst>
      <p:ext uri="{BB962C8B-B14F-4D97-AF65-F5344CB8AC3E}">
        <p14:creationId xmlns:p14="http://schemas.microsoft.com/office/powerpoint/2010/main" val="179641502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53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8900"/>
            <a:ext cx="1943100" cy="615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900"/>
            <a:ext cx="5676900" cy="615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71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598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221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90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3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447800"/>
            <a:ext cx="777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466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8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753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2917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889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30" r:id="rId1"/>
    <p:sldLayoutId id="2147483921" r:id="rId2"/>
    <p:sldLayoutId id="2147483922" r:id="rId3"/>
    <p:sldLayoutId id="2147483923" r:id="rId4"/>
    <p:sldLayoutId id="2147483924" r:id="rId5"/>
    <p:sldLayoutId id="2147483931" r:id="rId6"/>
    <p:sldLayoutId id="2147483925" r:id="rId7"/>
    <p:sldLayoutId id="2147483926" r:id="rId8"/>
    <p:sldLayoutId id="2147483927" r:id="rId9"/>
    <p:sldLayoutId id="2147483928" r:id="rId10"/>
    <p:sldLayoutId id="2147483929" r:id="rId11"/>
  </p:sldLayoutIdLst>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mj-cs"/>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mn-cs"/>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mn-cs"/>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25.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a:lnSpc>
                <a:spcPct val="105000"/>
              </a:lnSpc>
              <a:spcBef>
                <a:spcPct val="50000"/>
              </a:spcBef>
              <a:buClr>
                <a:srgbClr val="F37021"/>
              </a:buClr>
            </a:pPr>
            <a:endParaRPr lang="en-US" altLang="en-US" sz="100">
              <a:solidFill>
                <a:schemeClr val="bg1"/>
              </a:solidFill>
              <a:latin typeface="Arial" charset="0"/>
            </a:endParaRPr>
          </a:p>
          <a:p>
            <a:pPr>
              <a:lnSpc>
                <a:spcPct val="105000"/>
              </a:lnSpc>
              <a:spcBef>
                <a:spcPts val="800"/>
              </a:spcBef>
              <a:buClr>
                <a:srgbClr val="F37021"/>
              </a:buClr>
            </a:pPr>
            <a:r>
              <a:rPr lang="en-US" altLang="en-US" sz="4000" b="1">
                <a:solidFill>
                  <a:schemeClr val="bg1"/>
                </a:solidFill>
                <a:latin typeface="Arial" charset="0"/>
              </a:rPr>
              <a:t>Chapter 6</a:t>
            </a:r>
          </a:p>
          <a:p>
            <a:pPr eaLnBrk="1" hangingPunct="1">
              <a:lnSpc>
                <a:spcPct val="105000"/>
              </a:lnSpc>
              <a:spcBef>
                <a:spcPts val="200"/>
              </a:spcBef>
              <a:buClr>
                <a:srgbClr val="F37021"/>
              </a:buClr>
            </a:pPr>
            <a:r>
              <a:rPr lang="en-US" altLang="en-US" sz="3200" b="1">
                <a:solidFill>
                  <a:schemeClr val="bg1"/>
                </a:solidFill>
                <a:latin typeface="Arial" charset="0"/>
              </a:rPr>
              <a:t>The Human Body</a:t>
            </a:r>
          </a:p>
          <a:p>
            <a:pPr algn="l">
              <a:lnSpc>
                <a:spcPct val="105000"/>
              </a:lnSpc>
              <a:spcBef>
                <a:spcPct val="50000"/>
              </a:spcBef>
              <a:buClr>
                <a:srgbClr val="F37021"/>
              </a:buClr>
            </a:pPr>
            <a:endParaRPr lang="en-US" altLang="en-US" sz="360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a:t>The Appendicular Skeleton</a:t>
            </a:r>
          </a:p>
        </p:txBody>
      </p:sp>
      <p:sp>
        <p:nvSpPr>
          <p:cNvPr id="13315" name="Content Placeholder 2"/>
          <p:cNvSpPr>
            <a:spLocks noGrp="1"/>
          </p:cNvSpPr>
          <p:nvPr>
            <p:ph type="body" idx="1"/>
          </p:nvPr>
        </p:nvSpPr>
        <p:spPr/>
        <p:txBody>
          <a:bodyPr rIns="228600"/>
          <a:lstStyle/>
          <a:p>
            <a:pPr eaLnBrk="1" hangingPunct="1">
              <a:spcBef>
                <a:spcPct val="35000"/>
              </a:spcBef>
            </a:pPr>
            <a:r>
              <a:rPr lang="en-US" altLang="en-US"/>
              <a:t>Arms, legs, their connection points, and pelvis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Review</a:t>
            </a:r>
          </a:p>
        </p:txBody>
      </p:sp>
      <p:sp>
        <p:nvSpPr>
          <p:cNvPr id="105475"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 </a:t>
            </a:r>
            <a:r>
              <a:rPr lang="en-US" altLang="en-US"/>
              <a:t>The normal resting heart rate for an adult is 60 to 100 beats/min. Bradycardia exists when the adult heart rate is less than </a:t>
            </a:r>
            <a:br>
              <a:rPr lang="en-US" altLang="en-US"/>
            </a:br>
            <a:r>
              <a:rPr lang="en-US" altLang="en-US"/>
              <a:t>60 beats/min, and tachycardia exists when it is greater than 100 beats/min.</a:t>
            </a:r>
          </a:p>
          <a:p>
            <a:pPr marL="0" indent="0"/>
            <a:endParaRPr lang="en-US" alt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Review</a:t>
            </a:r>
          </a:p>
        </p:txBody>
      </p:sp>
      <p:sp>
        <p:nvSpPr>
          <p:cNvPr id="106499" name="Rectangle 3"/>
          <p:cNvSpPr>
            <a:spLocks noGrp="1" noChangeArrowheads="1"/>
          </p:cNvSpPr>
          <p:nvPr>
            <p:ph idx="1"/>
          </p:nvPr>
        </p:nvSpPr>
        <p:spPr/>
        <p:txBody>
          <a:bodyPr/>
          <a:lstStyle/>
          <a:p>
            <a:pPr marL="457200" indent="-457200">
              <a:lnSpc>
                <a:spcPct val="90000"/>
              </a:lnSpc>
              <a:buFontTx/>
              <a:buAutoNum type="arabicPeriod" startAt="7"/>
            </a:pPr>
            <a:r>
              <a:rPr lang="en-US" altLang="en-US"/>
              <a:t>The normal resting adult heart rate is:</a:t>
            </a:r>
          </a:p>
          <a:p>
            <a:pPr marL="1016000" lvl="1" indent="-444500">
              <a:lnSpc>
                <a:spcPct val="90000"/>
              </a:lnSpc>
              <a:buFontTx/>
              <a:buAutoNum type="alphaUcPeriod"/>
            </a:pPr>
            <a:r>
              <a:rPr lang="en-US" altLang="en-US"/>
              <a:t>50 to 70 beats/min.</a:t>
            </a:r>
            <a:br>
              <a:rPr lang="en-US" altLang="en-US"/>
            </a:br>
            <a:r>
              <a:rPr lang="en-US" altLang="en-US" b="1"/>
              <a:t>Rationale: </a:t>
            </a:r>
            <a:r>
              <a:rPr lang="en-US" altLang="en-US">
                <a:solidFill>
                  <a:srgbClr val="C1500B"/>
                </a:solidFill>
              </a:rPr>
              <a:t>Less than 60 beats/min is bradycardia.</a:t>
            </a:r>
          </a:p>
          <a:p>
            <a:pPr marL="1016000" lvl="1" indent="-444500">
              <a:lnSpc>
                <a:spcPct val="90000"/>
              </a:lnSpc>
              <a:buFontTx/>
              <a:buAutoNum type="alphaUcPeriod"/>
            </a:pPr>
            <a:r>
              <a:rPr lang="en-US" altLang="en-US"/>
              <a:t>60 to 100 beats/min.</a:t>
            </a:r>
            <a:br>
              <a:rPr lang="en-US" altLang="en-US"/>
            </a:br>
            <a:r>
              <a:rPr lang="en-US" altLang="en-US" b="1"/>
              <a:t>Rationale: </a:t>
            </a:r>
            <a:r>
              <a:rPr lang="en-US" altLang="en-US">
                <a:solidFill>
                  <a:srgbClr val="C1500B"/>
                </a:solidFill>
              </a:rPr>
              <a:t>Correct answer</a:t>
            </a:r>
          </a:p>
          <a:p>
            <a:pPr marL="1016000" lvl="1" indent="-444500">
              <a:lnSpc>
                <a:spcPct val="90000"/>
              </a:lnSpc>
              <a:buFontTx/>
              <a:buAutoNum type="alphaUcPeriod"/>
            </a:pPr>
            <a:r>
              <a:rPr lang="en-US" altLang="en-US"/>
              <a:t>80 to 110 beats/min.</a:t>
            </a:r>
            <a:br>
              <a:rPr lang="en-US" altLang="en-US"/>
            </a:br>
            <a:r>
              <a:rPr lang="en-US" altLang="en-US" b="1"/>
              <a:t>Rationale: </a:t>
            </a:r>
            <a:r>
              <a:rPr lang="en-US" altLang="en-US">
                <a:solidFill>
                  <a:srgbClr val="C1500B"/>
                </a:solidFill>
              </a:rPr>
              <a:t>Normal is more than 100 beats/min.</a:t>
            </a:r>
          </a:p>
          <a:p>
            <a:pPr marL="1016000" lvl="1" indent="-444500">
              <a:lnSpc>
                <a:spcPct val="90000"/>
              </a:lnSpc>
              <a:buFontTx/>
              <a:buAutoNum type="alphaUcPeriod"/>
            </a:pPr>
            <a:r>
              <a:rPr lang="en-US" altLang="en-US"/>
              <a:t>110 to 120 beats/min.</a:t>
            </a:r>
            <a:br>
              <a:rPr lang="en-US" altLang="en-US"/>
            </a:br>
            <a:r>
              <a:rPr lang="en-US" altLang="en-US" b="1"/>
              <a:t>Rationale: </a:t>
            </a:r>
            <a:r>
              <a:rPr lang="en-US" altLang="en-US">
                <a:solidFill>
                  <a:srgbClr val="C1500B"/>
                </a:solidFill>
              </a:rPr>
              <a:t>More than 100 beats/min is tachycardia.</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Review</a:t>
            </a:r>
          </a:p>
        </p:txBody>
      </p:sp>
      <p:sp>
        <p:nvSpPr>
          <p:cNvPr id="107523" name="Rectangle 3"/>
          <p:cNvSpPr>
            <a:spLocks noGrp="1" noChangeArrowheads="1"/>
          </p:cNvSpPr>
          <p:nvPr>
            <p:ph idx="1"/>
          </p:nvPr>
        </p:nvSpPr>
        <p:spPr/>
        <p:txBody>
          <a:bodyPr/>
          <a:lstStyle/>
          <a:p>
            <a:pPr marL="457200" indent="-457200">
              <a:buFontTx/>
              <a:buAutoNum type="arabicPeriod" startAt="8"/>
            </a:pPr>
            <a:r>
              <a:rPr lang="en-US" altLang="en-US"/>
              <a:t>The left atrium of the heart receives ___________ blood from the ___________.</a:t>
            </a:r>
          </a:p>
          <a:p>
            <a:pPr marL="1016000" lvl="1" indent="-444500">
              <a:buFontTx/>
              <a:buAutoNum type="alphaUcPeriod"/>
            </a:pPr>
            <a:r>
              <a:rPr lang="en-US" altLang="en-US"/>
              <a:t>oxygenated; lungs</a:t>
            </a:r>
          </a:p>
          <a:p>
            <a:pPr marL="1016000" lvl="1" indent="-444500">
              <a:buFontTx/>
              <a:buAutoNum type="alphaUcPeriod"/>
            </a:pPr>
            <a:r>
              <a:rPr lang="en-US" altLang="en-US"/>
              <a:t>deoxygenated; body</a:t>
            </a:r>
          </a:p>
          <a:p>
            <a:pPr marL="1016000" lvl="1" indent="-444500">
              <a:buFontTx/>
              <a:buAutoNum type="alphaUcPeriod"/>
            </a:pPr>
            <a:r>
              <a:rPr lang="en-US" altLang="en-US"/>
              <a:t>oxygenated; body</a:t>
            </a:r>
          </a:p>
          <a:p>
            <a:pPr marL="1016000" lvl="1" indent="-444500">
              <a:buFontTx/>
              <a:buAutoNum type="alphaUcPeriod"/>
            </a:pPr>
            <a:r>
              <a:rPr lang="en-US" altLang="en-US"/>
              <a:t>deoxygenated; lungs</a:t>
            </a:r>
          </a:p>
          <a:p>
            <a:pPr marL="457200" indent="-457200">
              <a:buFontTx/>
              <a:buAutoNum type="arabicPeriod" startAt="8"/>
            </a:pP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r>
              <a:rPr lang="en-US" altLang="en-US"/>
              <a:t>Review</a:t>
            </a:r>
          </a:p>
        </p:txBody>
      </p:sp>
      <p:sp>
        <p:nvSpPr>
          <p:cNvPr id="108547" name="Rectangle 1027"/>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A</a:t>
            </a:r>
          </a:p>
          <a:p>
            <a:pPr marL="0" indent="0">
              <a:buFontTx/>
              <a:buNone/>
            </a:pPr>
            <a:r>
              <a:rPr lang="en-US" altLang="en-US" b="1"/>
              <a:t>Rationale: </a:t>
            </a:r>
            <a:r>
              <a:rPr lang="en-US" altLang="en-US"/>
              <a:t>The left atrium receives oxygenated blood from the lungs via the pulmonary veins. The right atrium receives deoxygenated blood from the body via the vena cavae.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Review </a:t>
            </a:r>
            <a:r>
              <a:rPr lang="en-US" altLang="en-US" sz="2800" b="0"/>
              <a:t>(1 of 2)</a:t>
            </a:r>
          </a:p>
        </p:txBody>
      </p:sp>
      <p:sp>
        <p:nvSpPr>
          <p:cNvPr id="109571" name="Rectangle 3"/>
          <p:cNvSpPr>
            <a:spLocks noGrp="1" noChangeArrowheads="1"/>
          </p:cNvSpPr>
          <p:nvPr>
            <p:ph idx="1"/>
          </p:nvPr>
        </p:nvSpPr>
        <p:spPr/>
        <p:txBody>
          <a:bodyPr/>
          <a:lstStyle/>
          <a:p>
            <a:pPr marL="457200" indent="-457200">
              <a:buFontTx/>
              <a:buAutoNum type="arabicPeriod" startAt="8"/>
            </a:pPr>
            <a:r>
              <a:rPr lang="en-US" altLang="en-US" sz="2400"/>
              <a:t>The left atrium of the heart receives ___________ blood from the ___________.</a:t>
            </a:r>
          </a:p>
          <a:p>
            <a:pPr marL="1016000" lvl="1" indent="-444500">
              <a:buFontTx/>
              <a:buAutoNum type="alphaUcPeriod"/>
            </a:pPr>
            <a:r>
              <a:rPr lang="en-US" altLang="en-US" sz="2200"/>
              <a:t>oxygenated; lungs</a:t>
            </a:r>
            <a:br>
              <a:rPr lang="en-US" altLang="en-US" sz="2200"/>
            </a:br>
            <a:r>
              <a:rPr lang="en-US" altLang="en-US" sz="2200" b="1"/>
              <a:t>Rationale: </a:t>
            </a:r>
            <a:r>
              <a:rPr lang="en-US" altLang="en-US" sz="2200">
                <a:solidFill>
                  <a:srgbClr val="C1500B"/>
                </a:solidFill>
              </a:rPr>
              <a:t>Correct answer</a:t>
            </a:r>
          </a:p>
          <a:p>
            <a:pPr marL="1016000" lvl="1" indent="-444500">
              <a:buFontTx/>
              <a:buAutoNum type="alphaUcPeriod"/>
            </a:pPr>
            <a:r>
              <a:rPr lang="en-US" altLang="en-US" sz="2200"/>
              <a:t>deoxygenated; body</a:t>
            </a:r>
            <a:br>
              <a:rPr lang="en-US" altLang="en-US" sz="2200"/>
            </a:br>
            <a:r>
              <a:rPr lang="en-US" altLang="en-US" sz="2200" b="1"/>
              <a:t>Rationale: </a:t>
            </a:r>
            <a:r>
              <a:rPr lang="en-US" altLang="en-US" sz="2200">
                <a:solidFill>
                  <a:srgbClr val="C1500B"/>
                </a:solidFill>
              </a:rPr>
              <a:t>The right atrium of the heart receives deoxygenated blood from the body.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p:txBody>
          <a:bodyPr/>
          <a:lstStyle/>
          <a:p>
            <a:r>
              <a:rPr lang="en-US" altLang="en-US"/>
              <a:t>Review </a:t>
            </a:r>
            <a:r>
              <a:rPr lang="en-US" altLang="en-US" sz="2800" b="0"/>
              <a:t>(2 of 2)</a:t>
            </a:r>
          </a:p>
        </p:txBody>
      </p:sp>
      <p:sp>
        <p:nvSpPr>
          <p:cNvPr id="110595" name="Rectangle 1027"/>
          <p:cNvSpPr>
            <a:spLocks noGrp="1" noChangeArrowheads="1"/>
          </p:cNvSpPr>
          <p:nvPr>
            <p:ph idx="1"/>
          </p:nvPr>
        </p:nvSpPr>
        <p:spPr/>
        <p:txBody>
          <a:bodyPr/>
          <a:lstStyle/>
          <a:p>
            <a:pPr marL="457200" indent="-457200">
              <a:buFontTx/>
              <a:buAutoNum type="arabicPeriod" startAt="8"/>
            </a:pPr>
            <a:r>
              <a:rPr lang="en-US" altLang="en-US" sz="2400"/>
              <a:t>The left atrium of the heart receives ___________ blood from the ___________.</a:t>
            </a:r>
          </a:p>
          <a:p>
            <a:pPr marL="1016000" lvl="1" indent="-444500">
              <a:buFontTx/>
              <a:buAutoNum type="alphaUcPeriod" startAt="3"/>
            </a:pPr>
            <a:r>
              <a:rPr lang="en-US" altLang="en-US" sz="2200"/>
              <a:t>oxygenated; body</a:t>
            </a:r>
            <a:br>
              <a:rPr lang="en-US" altLang="en-US" sz="2200"/>
            </a:br>
            <a:r>
              <a:rPr lang="en-US" altLang="en-US" sz="2200" b="1"/>
              <a:t>Rationale: </a:t>
            </a:r>
            <a:r>
              <a:rPr lang="en-US" altLang="en-US" sz="2200">
                <a:solidFill>
                  <a:srgbClr val="C1500B"/>
                </a:solidFill>
              </a:rPr>
              <a:t>No part of the heart receives oxygenated blood from the body. It receives oxygenated blood only from the lungs.</a:t>
            </a:r>
          </a:p>
          <a:p>
            <a:pPr marL="1016000" lvl="1" indent="-444500">
              <a:buFontTx/>
              <a:buAutoNum type="alphaUcPeriod" startAt="3"/>
            </a:pPr>
            <a:r>
              <a:rPr lang="en-US" altLang="en-US" sz="2200"/>
              <a:t>deoxygenated; lungs</a:t>
            </a:r>
            <a:br>
              <a:rPr lang="en-US" altLang="en-US" sz="2200"/>
            </a:br>
            <a:r>
              <a:rPr lang="en-US" altLang="en-US" sz="2200" b="1"/>
              <a:t>Rationale: </a:t>
            </a:r>
            <a:r>
              <a:rPr lang="en-US" altLang="en-US" sz="2200">
                <a:solidFill>
                  <a:srgbClr val="C1500B"/>
                </a:solidFill>
              </a:rPr>
              <a:t>The right atrium and right ventricle are the only parts of the heart that receive deoxygenated blood from the body.</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Review</a:t>
            </a:r>
          </a:p>
        </p:txBody>
      </p:sp>
      <p:sp>
        <p:nvSpPr>
          <p:cNvPr id="111619" name="Rectangle 3"/>
          <p:cNvSpPr>
            <a:spLocks noGrp="1" noChangeArrowheads="1"/>
          </p:cNvSpPr>
          <p:nvPr>
            <p:ph idx="1"/>
          </p:nvPr>
        </p:nvSpPr>
        <p:spPr/>
        <p:txBody>
          <a:bodyPr/>
          <a:lstStyle/>
          <a:p>
            <a:pPr marL="457200" indent="-457200">
              <a:buFontTx/>
              <a:buAutoNum type="arabicPeriod" startAt="9"/>
            </a:pPr>
            <a:r>
              <a:rPr lang="en-US" altLang="en-US"/>
              <a:t>The largest part of the brain is the:</a:t>
            </a:r>
          </a:p>
          <a:p>
            <a:pPr marL="1016000" lvl="1" indent="-444500">
              <a:buFontTx/>
              <a:buAutoNum type="alphaUcPeriod"/>
            </a:pPr>
            <a:r>
              <a:rPr lang="en-US" altLang="en-US"/>
              <a:t>cerebrum.</a:t>
            </a:r>
          </a:p>
          <a:p>
            <a:pPr marL="1016000" lvl="1" indent="-444500">
              <a:buFontTx/>
              <a:buAutoNum type="alphaUcPeriod"/>
            </a:pPr>
            <a:r>
              <a:rPr lang="en-US" altLang="en-US"/>
              <a:t>brain stem.</a:t>
            </a:r>
          </a:p>
          <a:p>
            <a:pPr marL="1016000" lvl="1" indent="-444500">
              <a:buFontTx/>
              <a:buAutoNum type="alphaUcPeriod"/>
            </a:pPr>
            <a:r>
              <a:rPr lang="en-US" altLang="en-US"/>
              <a:t>cerebellum.</a:t>
            </a:r>
          </a:p>
          <a:p>
            <a:pPr marL="1016000" lvl="1" indent="-444500">
              <a:buFontTx/>
              <a:buAutoNum type="alphaUcPeriod"/>
            </a:pPr>
            <a:r>
              <a:rPr lang="en-US" altLang="en-US"/>
              <a:t>foramen magnum.</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Review</a:t>
            </a:r>
          </a:p>
        </p:txBody>
      </p:sp>
      <p:sp>
        <p:nvSpPr>
          <p:cNvPr id="112643" name="Rectangle 3"/>
          <p:cNvSpPr>
            <a:spLocks noGrp="1" noChangeArrowheads="1"/>
          </p:cNvSpPr>
          <p:nvPr>
            <p:ph idx="1"/>
          </p:nvPr>
        </p:nvSpPr>
        <p:spPr/>
        <p:txBody>
          <a:bodyPr/>
          <a:lstStyle/>
          <a:p>
            <a:pPr marL="0" indent="0">
              <a:lnSpc>
                <a:spcPct val="90000"/>
              </a:lnSpc>
              <a:buFontTx/>
              <a:buNone/>
            </a:pPr>
            <a:r>
              <a:rPr lang="en-US" altLang="en-US" b="1"/>
              <a:t>Answer: </a:t>
            </a:r>
            <a:r>
              <a:rPr lang="en-US" altLang="en-US">
                <a:solidFill>
                  <a:srgbClr val="C1500B"/>
                </a:solidFill>
              </a:rPr>
              <a:t>A</a:t>
            </a:r>
          </a:p>
          <a:p>
            <a:pPr marL="0" indent="0">
              <a:lnSpc>
                <a:spcPct val="90000"/>
              </a:lnSpc>
              <a:buFontTx/>
              <a:buNone/>
            </a:pPr>
            <a:r>
              <a:rPr lang="en-US" altLang="en-US" sz="2600" b="1"/>
              <a:t>Rationale: </a:t>
            </a:r>
            <a:r>
              <a:rPr lang="en-US" altLang="en-US" sz="2600"/>
              <a:t>The three major parts of the brain are the cerebrum, the brain stem, and the cerebellum. The largest part of the brain is the cerebrum, which is sometimes called the “gray matter.” The cerebellum—sometimes called the “athlete’s brain”—is the smallest part of the brain. The brain stem is responsible for vital functions such as heart rate, breathing, and blood pressure. The foramen magnum is the large opening at the base of the skull through which the spinal cord passes.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Review</a:t>
            </a:r>
          </a:p>
        </p:txBody>
      </p:sp>
      <p:sp>
        <p:nvSpPr>
          <p:cNvPr id="113667" name="Rectangle 3"/>
          <p:cNvSpPr>
            <a:spLocks noGrp="1" noChangeArrowheads="1"/>
          </p:cNvSpPr>
          <p:nvPr>
            <p:ph idx="1"/>
          </p:nvPr>
        </p:nvSpPr>
        <p:spPr/>
        <p:txBody>
          <a:bodyPr/>
          <a:lstStyle/>
          <a:p>
            <a:pPr marL="457200" indent="-457200">
              <a:lnSpc>
                <a:spcPct val="95000"/>
              </a:lnSpc>
              <a:buFontTx/>
              <a:buAutoNum type="arabicPeriod" startAt="9"/>
            </a:pPr>
            <a:r>
              <a:rPr lang="en-US" altLang="en-US" sz="2400"/>
              <a:t>The largest part of the brain is the:</a:t>
            </a:r>
          </a:p>
          <a:p>
            <a:pPr marL="1016000" lvl="1" indent="-444500">
              <a:lnSpc>
                <a:spcPct val="95000"/>
              </a:lnSpc>
              <a:buFontTx/>
              <a:buAutoNum type="alphaUcPeriod"/>
            </a:pPr>
            <a:r>
              <a:rPr lang="en-US" altLang="en-US" sz="2200"/>
              <a:t>cerebrum.</a:t>
            </a:r>
            <a:br>
              <a:rPr lang="en-US" altLang="en-US" sz="2200"/>
            </a:br>
            <a:r>
              <a:rPr lang="en-US" altLang="en-US" sz="2200" b="1"/>
              <a:t>Rationale: </a:t>
            </a:r>
            <a:r>
              <a:rPr lang="en-US" altLang="en-US" sz="2200">
                <a:solidFill>
                  <a:srgbClr val="C1500B"/>
                </a:solidFill>
              </a:rPr>
              <a:t>Correct answer</a:t>
            </a:r>
          </a:p>
          <a:p>
            <a:pPr marL="1016000" lvl="1" indent="-444500">
              <a:lnSpc>
                <a:spcPct val="95000"/>
              </a:lnSpc>
              <a:buFontTx/>
              <a:buAutoNum type="alphaUcPeriod"/>
            </a:pPr>
            <a:r>
              <a:rPr lang="en-US" altLang="en-US" sz="2200"/>
              <a:t>brain stem.</a:t>
            </a:r>
            <a:br>
              <a:rPr lang="en-US" altLang="en-US" sz="2200"/>
            </a:br>
            <a:r>
              <a:rPr lang="en-US" altLang="en-US" sz="2200" b="1"/>
              <a:t>Rationale: </a:t>
            </a:r>
            <a:r>
              <a:rPr lang="en-US" altLang="en-US" sz="2200">
                <a:solidFill>
                  <a:srgbClr val="C1500B"/>
                </a:solidFill>
              </a:rPr>
              <a:t>This bottom portion of the brain is responsible for vital functions, heart rate, breathing, and blood pressure.</a:t>
            </a:r>
          </a:p>
          <a:p>
            <a:pPr marL="1016000" lvl="1" indent="-444500">
              <a:lnSpc>
                <a:spcPct val="95000"/>
              </a:lnSpc>
              <a:buFontTx/>
              <a:buAutoNum type="alphaUcPeriod"/>
            </a:pPr>
            <a:r>
              <a:rPr lang="en-US" altLang="en-US" sz="2200"/>
              <a:t>cerebellum.</a:t>
            </a:r>
            <a:br>
              <a:rPr lang="en-US" altLang="en-US" sz="2200"/>
            </a:br>
            <a:r>
              <a:rPr lang="en-US" altLang="en-US" sz="2200" b="1"/>
              <a:t>Rationale: </a:t>
            </a:r>
            <a:r>
              <a:rPr lang="en-US" altLang="en-US" sz="2200">
                <a:solidFill>
                  <a:srgbClr val="C1500B"/>
                </a:solidFill>
              </a:rPr>
              <a:t>This smallest part of brain is sometimes called the athlete’s brain.</a:t>
            </a:r>
          </a:p>
          <a:p>
            <a:pPr marL="1016000" lvl="1" indent="-444500">
              <a:lnSpc>
                <a:spcPct val="95000"/>
              </a:lnSpc>
              <a:buFontTx/>
              <a:buAutoNum type="alphaUcPeriod"/>
            </a:pPr>
            <a:r>
              <a:rPr lang="en-US" altLang="en-US" sz="2200"/>
              <a:t>foramen magnum.</a:t>
            </a:r>
            <a:br>
              <a:rPr lang="en-US" altLang="en-US" sz="2200"/>
            </a:br>
            <a:r>
              <a:rPr lang="en-US" altLang="en-US" sz="2200" b="1"/>
              <a:t>Rationale: </a:t>
            </a:r>
            <a:r>
              <a:rPr lang="en-US" altLang="en-US" sz="2200">
                <a:solidFill>
                  <a:srgbClr val="C1500B"/>
                </a:solidFill>
              </a:rPr>
              <a:t>The spinal cord passes through this large opening at the base of the skull.</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Review</a:t>
            </a:r>
          </a:p>
        </p:txBody>
      </p:sp>
      <p:sp>
        <p:nvSpPr>
          <p:cNvPr id="114691" name="Rectangle 3"/>
          <p:cNvSpPr>
            <a:spLocks noGrp="1" noChangeArrowheads="1"/>
          </p:cNvSpPr>
          <p:nvPr>
            <p:ph idx="1"/>
          </p:nvPr>
        </p:nvSpPr>
        <p:spPr/>
        <p:txBody>
          <a:bodyPr/>
          <a:lstStyle/>
          <a:p>
            <a:pPr marL="685800" indent="-685800">
              <a:buFontTx/>
              <a:buAutoNum type="arabicPeriod" startAt="10"/>
            </a:pPr>
            <a:r>
              <a:rPr lang="en-US" altLang="en-US"/>
              <a:t>Which of the following statements about red blood cells is FALSE?</a:t>
            </a:r>
          </a:p>
          <a:p>
            <a:pPr marL="1244600" lvl="1" indent="-444500">
              <a:buFontTx/>
              <a:buAutoNum type="alphaUcPeriod"/>
            </a:pPr>
            <a:r>
              <a:rPr lang="en-US" altLang="en-US"/>
              <a:t>They contain iron.</a:t>
            </a:r>
          </a:p>
          <a:p>
            <a:pPr marL="1244600" lvl="1" indent="-444500">
              <a:buFontTx/>
              <a:buAutoNum type="alphaUcPeriod"/>
            </a:pPr>
            <a:r>
              <a:rPr lang="en-US" altLang="en-US"/>
              <a:t>They carry oxygen.</a:t>
            </a:r>
          </a:p>
          <a:p>
            <a:pPr marL="1244600" lvl="1" indent="-444500">
              <a:buFontTx/>
              <a:buAutoNum type="alphaUcPeriod"/>
            </a:pPr>
            <a:r>
              <a:rPr lang="en-US" altLang="en-US"/>
              <a:t>They help to fight infection.</a:t>
            </a:r>
          </a:p>
          <a:p>
            <a:pPr marL="1244600" lvl="1" indent="-444500">
              <a:buFontTx/>
              <a:buAutoNum type="alphaUcPeriod"/>
            </a:pPr>
            <a:r>
              <a:rPr lang="en-US" altLang="en-US"/>
              <a:t>They give color to the blood.</a:t>
            </a:r>
          </a:p>
          <a:p>
            <a:pPr marL="685800" indent="-685800">
              <a:buFontTx/>
              <a:buAutoNum type="arabicPeriod" startAt="10"/>
            </a:pPr>
            <a:endParaRPr lang="en-US"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a:t>Joints</a:t>
            </a:r>
            <a:endParaRPr lang="en-US" altLang="en-US" sz="2800" b="0"/>
          </a:p>
        </p:txBody>
      </p:sp>
      <p:sp>
        <p:nvSpPr>
          <p:cNvPr id="14339" name="Content Placeholder 2"/>
          <p:cNvSpPr>
            <a:spLocks noGrp="1"/>
          </p:cNvSpPr>
          <p:nvPr>
            <p:ph type="body" idx="1"/>
          </p:nvPr>
        </p:nvSpPr>
        <p:spPr>
          <a:xfrm>
            <a:off x="685800" y="1447800"/>
            <a:ext cx="4476750" cy="4800600"/>
          </a:xfrm>
        </p:spPr>
        <p:txBody>
          <a:bodyPr rIns="228600"/>
          <a:lstStyle/>
          <a:p>
            <a:pPr>
              <a:spcBef>
                <a:spcPct val="35000"/>
              </a:spcBef>
            </a:pPr>
            <a:r>
              <a:rPr lang="en-US" altLang="en-US"/>
              <a:t>Occur wherever bones come in contact</a:t>
            </a:r>
          </a:p>
          <a:p>
            <a:pPr>
              <a:spcBef>
                <a:spcPct val="35000"/>
              </a:spcBef>
            </a:pPr>
            <a:r>
              <a:rPr lang="en-US" altLang="en-US"/>
              <a:t>Hinge joint</a:t>
            </a:r>
          </a:p>
          <a:p>
            <a:pPr lvl="1">
              <a:spcBef>
                <a:spcPct val="35000"/>
              </a:spcBef>
            </a:pPr>
            <a:r>
              <a:rPr lang="en-US" altLang="en-US" sz="2000"/>
              <a:t>Motion restricted to one plane</a:t>
            </a:r>
          </a:p>
          <a:p>
            <a:pPr>
              <a:spcBef>
                <a:spcPct val="35000"/>
              </a:spcBef>
            </a:pPr>
            <a:r>
              <a:rPr lang="en-US" altLang="en-US"/>
              <a:t>Ball-and-socket joint</a:t>
            </a:r>
          </a:p>
          <a:p>
            <a:pPr lvl="1">
              <a:spcBef>
                <a:spcPct val="35000"/>
              </a:spcBef>
            </a:pPr>
            <a:r>
              <a:rPr lang="en-US" altLang="en-US" sz="2000"/>
              <a:t>Allows rotation and bending </a:t>
            </a:r>
            <a:endParaRPr lang="en-US" altLang="en-US"/>
          </a:p>
        </p:txBody>
      </p:sp>
      <p:pic>
        <p:nvPicPr>
          <p:cNvPr id="14340" name="Picture 5" descr="\\172.16.33.26\Art\OUTPUT\JB LEARNING\EMT_11E_ITK_PPT WORK\JPEG\Ch06\9781284080179_CH06_FI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38" y="1136650"/>
            <a:ext cx="31305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172.16.33.26\Art\OUTPUT\JB LEARNING\EMT_11E_ITK_PPT WORK\JPEG\Ch06\9781284080179_CH06_FIG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3870325"/>
            <a:ext cx="315753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99263" y="6097588"/>
            <a:ext cx="1835150" cy="230187"/>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
        <p:nvSpPr>
          <p:cNvPr id="7" name="Rectangle 6"/>
          <p:cNvSpPr/>
          <p:nvPr/>
        </p:nvSpPr>
        <p:spPr>
          <a:xfrm>
            <a:off x="6761163" y="3492500"/>
            <a:ext cx="1835150" cy="230188"/>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Review</a:t>
            </a:r>
          </a:p>
        </p:txBody>
      </p:sp>
      <p:sp>
        <p:nvSpPr>
          <p:cNvPr id="115715"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The hemoglobin molecules in red blood cells contain iron, give color to the blood, and carry oxygen. White blood cells play a role in helping the body to fight infection.</a:t>
            </a:r>
          </a:p>
          <a:p>
            <a:pPr marL="0" indent="0"/>
            <a:endParaRPr lang="en-US" alt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Review</a:t>
            </a:r>
          </a:p>
        </p:txBody>
      </p:sp>
      <p:sp>
        <p:nvSpPr>
          <p:cNvPr id="116739" name="Rectangle 3"/>
          <p:cNvSpPr>
            <a:spLocks noGrp="1" noChangeArrowheads="1"/>
          </p:cNvSpPr>
          <p:nvPr>
            <p:ph idx="1"/>
          </p:nvPr>
        </p:nvSpPr>
        <p:spPr/>
        <p:txBody>
          <a:bodyPr/>
          <a:lstStyle/>
          <a:p>
            <a:pPr marL="685800" indent="-685800">
              <a:buFontTx/>
              <a:buAutoNum type="arabicPeriod" startAt="10"/>
            </a:pPr>
            <a:r>
              <a:rPr lang="en-US" altLang="en-US" sz="2400"/>
              <a:t>Which of the following statements about red blood cells is FALSE?</a:t>
            </a:r>
          </a:p>
          <a:p>
            <a:pPr marL="1244600" lvl="1" indent="-444500">
              <a:lnSpc>
                <a:spcPct val="95000"/>
              </a:lnSpc>
              <a:buFontTx/>
              <a:buAutoNum type="alphaUcPeriod"/>
            </a:pPr>
            <a:r>
              <a:rPr lang="en-US" altLang="en-US" sz="2200"/>
              <a:t>They contain iron.</a:t>
            </a:r>
            <a:br>
              <a:rPr lang="en-US" altLang="en-US" sz="2200"/>
            </a:br>
            <a:r>
              <a:rPr lang="en-US" altLang="en-US" sz="2200" b="1"/>
              <a:t>Rationale: </a:t>
            </a:r>
            <a:r>
              <a:rPr lang="en-US" altLang="en-US" sz="2200">
                <a:solidFill>
                  <a:srgbClr val="C1500B"/>
                </a:solidFill>
              </a:rPr>
              <a:t>True; hemoglobin found in red blood cells carries iron.</a:t>
            </a:r>
          </a:p>
          <a:p>
            <a:pPr marL="1244600" lvl="1" indent="-444500">
              <a:lnSpc>
                <a:spcPct val="95000"/>
              </a:lnSpc>
              <a:buFontTx/>
              <a:buAutoNum type="alphaUcPeriod"/>
            </a:pPr>
            <a:r>
              <a:rPr lang="en-US" altLang="en-US" sz="2200"/>
              <a:t>They carry oxygen.</a:t>
            </a:r>
            <a:br>
              <a:rPr lang="en-US" altLang="en-US" sz="2200"/>
            </a:br>
            <a:r>
              <a:rPr lang="en-US" altLang="en-US" sz="2200" b="1"/>
              <a:t>Rationale: </a:t>
            </a:r>
            <a:r>
              <a:rPr lang="en-US" altLang="en-US" sz="2200">
                <a:solidFill>
                  <a:srgbClr val="C1500B"/>
                </a:solidFill>
              </a:rPr>
              <a:t>True; hemoglobin found in red blood cells carries oxygen.</a:t>
            </a:r>
          </a:p>
          <a:p>
            <a:pPr marL="1244600" lvl="1" indent="-444500">
              <a:lnSpc>
                <a:spcPct val="95000"/>
              </a:lnSpc>
              <a:buFontTx/>
              <a:buAutoNum type="alphaUcPeriod"/>
            </a:pPr>
            <a:r>
              <a:rPr lang="en-US" altLang="en-US" sz="2200"/>
              <a:t>They help to fight infection.</a:t>
            </a:r>
            <a:br>
              <a:rPr lang="en-US" altLang="en-US" sz="2200"/>
            </a:br>
            <a:r>
              <a:rPr lang="en-US" altLang="en-US" sz="2200" b="1"/>
              <a:t>Rationale: </a:t>
            </a:r>
            <a:r>
              <a:rPr lang="en-US" altLang="en-US" sz="2200">
                <a:solidFill>
                  <a:srgbClr val="C1500B"/>
                </a:solidFill>
              </a:rPr>
              <a:t>Correct answer</a:t>
            </a:r>
          </a:p>
          <a:p>
            <a:pPr marL="1244600" lvl="1" indent="-444500">
              <a:lnSpc>
                <a:spcPct val="95000"/>
              </a:lnSpc>
              <a:buFontTx/>
              <a:buAutoNum type="alphaUcPeriod"/>
            </a:pPr>
            <a:r>
              <a:rPr lang="en-US" altLang="en-US" sz="2200"/>
              <a:t>They give color to the blood.</a:t>
            </a:r>
            <a:br>
              <a:rPr lang="en-US" altLang="en-US" sz="2200"/>
            </a:br>
            <a:r>
              <a:rPr lang="en-US" altLang="en-US" sz="2200" b="1"/>
              <a:t>Rationale: </a:t>
            </a:r>
            <a:r>
              <a:rPr lang="en-US" altLang="en-US" sz="2200">
                <a:solidFill>
                  <a:srgbClr val="C1500B"/>
                </a:solidFill>
              </a:rPr>
              <a:t>True; hemoglobin found in red blood cells gives blood color.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a:t>The Upper Extremities </a:t>
            </a:r>
            <a:r>
              <a:rPr lang="en-US" altLang="en-US" sz="2800" b="0"/>
              <a:t>(1 of 3)</a:t>
            </a:r>
          </a:p>
        </p:txBody>
      </p:sp>
      <p:sp>
        <p:nvSpPr>
          <p:cNvPr id="15363" name="Content Placeholder 2"/>
          <p:cNvSpPr>
            <a:spLocks noGrp="1"/>
          </p:cNvSpPr>
          <p:nvPr>
            <p:ph idx="1"/>
          </p:nvPr>
        </p:nvSpPr>
        <p:spPr>
          <a:xfrm>
            <a:off x="685800" y="1447800"/>
            <a:ext cx="3562350" cy="4800600"/>
          </a:xfrm>
        </p:spPr>
        <p:txBody>
          <a:bodyPr rIns="228600"/>
          <a:lstStyle/>
          <a:p>
            <a:pPr eaLnBrk="1" hangingPunct="1">
              <a:spcBef>
                <a:spcPct val="35000"/>
              </a:spcBef>
            </a:pPr>
            <a:r>
              <a:rPr lang="en-US" altLang="en-US"/>
              <a:t>Composed of arms, forearms, hands, and fingers</a:t>
            </a:r>
            <a:endParaRPr lang="en-US" altLang="en-US" sz="2000"/>
          </a:p>
          <a:p>
            <a:pPr lvl="1" eaLnBrk="1" hangingPunct="1">
              <a:spcBef>
                <a:spcPct val="35000"/>
              </a:spcBef>
            </a:pPr>
            <a:r>
              <a:rPr lang="en-US" altLang="en-US"/>
              <a:t>Shoulder girdle</a:t>
            </a:r>
          </a:p>
          <a:p>
            <a:pPr lvl="2" eaLnBrk="1" hangingPunct="1"/>
            <a:r>
              <a:rPr lang="en-US" altLang="en-US"/>
              <a:t>Clavicle</a:t>
            </a:r>
          </a:p>
          <a:p>
            <a:pPr lvl="2" eaLnBrk="1" hangingPunct="1"/>
            <a:r>
              <a:rPr lang="en-US" altLang="en-US"/>
              <a:t>Scapula</a:t>
            </a:r>
          </a:p>
          <a:p>
            <a:pPr lvl="2" eaLnBrk="1" hangingPunct="1"/>
            <a:r>
              <a:rPr lang="en-US" altLang="en-US"/>
              <a:t>Humerus</a:t>
            </a:r>
          </a:p>
        </p:txBody>
      </p:sp>
      <p:pic>
        <p:nvPicPr>
          <p:cNvPr id="15364" name="Picture 5" descr="\\172.16.33.26\Art\OUTPUT\JB LEARNING\EMT_11E_ITK_PPT WORK\JPEG\Ch06\9781284080179_CH06_FIG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1743075"/>
            <a:ext cx="467995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54850" y="5065713"/>
            <a:ext cx="1835150" cy="230187"/>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pPr>
            <a:r>
              <a:rPr lang="en-US" altLang="en-US"/>
              <a:t>The Upper Extremities </a:t>
            </a:r>
            <a:r>
              <a:rPr lang="en-US" altLang="en-US" sz="2800" b="0"/>
              <a:t>(2 of 3)</a:t>
            </a:r>
          </a:p>
        </p:txBody>
      </p:sp>
      <p:sp>
        <p:nvSpPr>
          <p:cNvPr id="4" name="Content Placeholder 3"/>
          <p:cNvSpPr>
            <a:spLocks noGrp="1"/>
          </p:cNvSpPr>
          <p:nvPr>
            <p:ph idx="1"/>
          </p:nvPr>
        </p:nvSpPr>
        <p:spPr/>
        <p:txBody>
          <a:bodyPr/>
          <a:lstStyle/>
          <a:p>
            <a:pPr eaLnBrk="1" hangingPunct="1">
              <a:spcBef>
                <a:spcPct val="35000"/>
              </a:spcBef>
              <a:defRPr/>
            </a:pPr>
            <a:r>
              <a:rPr lang="en-US" altLang="en-US" dirty="0"/>
              <a:t>Arm</a:t>
            </a:r>
          </a:p>
          <a:p>
            <a:pPr lvl="1" eaLnBrk="1" hangingPunct="1">
              <a:spcBef>
                <a:spcPct val="35000"/>
              </a:spcBef>
              <a:defRPr/>
            </a:pPr>
            <a:r>
              <a:rPr lang="en-US" altLang="en-US" dirty="0"/>
              <a:t>Humerus is the supporting bone</a:t>
            </a:r>
          </a:p>
          <a:p>
            <a:pPr lvl="1" eaLnBrk="1" hangingPunct="1">
              <a:spcBef>
                <a:spcPct val="35000"/>
              </a:spcBef>
              <a:defRPr/>
            </a:pPr>
            <a:r>
              <a:rPr lang="en-US" altLang="en-US" dirty="0"/>
              <a:t>Forearm</a:t>
            </a:r>
          </a:p>
          <a:p>
            <a:pPr lvl="2" eaLnBrk="1" hangingPunct="1">
              <a:spcBef>
                <a:spcPct val="35000"/>
              </a:spcBef>
              <a:defRPr/>
            </a:pPr>
            <a:r>
              <a:rPr lang="en-US" altLang="en-US" sz="2400" dirty="0"/>
              <a:t>Radius on lateral side</a:t>
            </a:r>
          </a:p>
          <a:p>
            <a:pPr lvl="2" eaLnBrk="1" hangingPunct="1">
              <a:spcBef>
                <a:spcPct val="35000"/>
              </a:spcBef>
              <a:defRPr/>
            </a:pPr>
            <a:r>
              <a:rPr lang="en-US" altLang="en-US" sz="2400" dirty="0"/>
              <a:t>Ulna on medial side</a:t>
            </a:r>
          </a:p>
          <a:p>
            <a:pPr marL="0" indent="0">
              <a:buFontTx/>
              <a:buNone/>
              <a:defRPr/>
            </a:pP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a:t>The Upper Extremities </a:t>
            </a:r>
            <a:r>
              <a:rPr lang="en-US" altLang="en-US" sz="2800" b="0"/>
              <a:t>(3 of 3)</a:t>
            </a:r>
          </a:p>
        </p:txBody>
      </p:sp>
      <p:sp>
        <p:nvSpPr>
          <p:cNvPr id="17411" name="Content Placeholder 3"/>
          <p:cNvSpPr>
            <a:spLocks noGrp="1"/>
          </p:cNvSpPr>
          <p:nvPr>
            <p:ph idx="1"/>
          </p:nvPr>
        </p:nvSpPr>
        <p:spPr>
          <a:xfrm>
            <a:off x="4743450" y="1447800"/>
            <a:ext cx="3714750" cy="4800600"/>
          </a:xfrm>
        </p:spPr>
        <p:txBody>
          <a:bodyPr/>
          <a:lstStyle/>
          <a:p>
            <a:pPr eaLnBrk="1" hangingPunct="1">
              <a:spcBef>
                <a:spcPct val="35000"/>
              </a:spcBef>
            </a:pPr>
            <a:r>
              <a:rPr lang="en-US" altLang="en-US"/>
              <a:t>Wrist and hand</a:t>
            </a:r>
          </a:p>
          <a:p>
            <a:pPr lvl="1" eaLnBrk="1" hangingPunct="1">
              <a:spcBef>
                <a:spcPct val="35000"/>
              </a:spcBef>
            </a:pPr>
            <a:r>
              <a:rPr lang="en-US" altLang="en-US"/>
              <a:t>Ball-and-socket joint</a:t>
            </a:r>
          </a:p>
          <a:p>
            <a:pPr lvl="1" eaLnBrk="1" hangingPunct="1">
              <a:spcBef>
                <a:spcPct val="35000"/>
              </a:spcBef>
            </a:pPr>
            <a:r>
              <a:rPr lang="en-US" altLang="en-US"/>
              <a:t>Principal bones:</a:t>
            </a:r>
          </a:p>
          <a:p>
            <a:pPr lvl="2" eaLnBrk="1" hangingPunct="1">
              <a:spcBef>
                <a:spcPct val="35000"/>
              </a:spcBef>
            </a:pPr>
            <a:r>
              <a:rPr lang="en-US" altLang="en-US"/>
              <a:t>Carpals</a:t>
            </a:r>
          </a:p>
          <a:p>
            <a:pPr lvl="2" eaLnBrk="1" hangingPunct="1">
              <a:spcBef>
                <a:spcPct val="35000"/>
              </a:spcBef>
            </a:pPr>
            <a:r>
              <a:rPr lang="en-US" altLang="en-US"/>
              <a:t>Metacarpals</a:t>
            </a:r>
          </a:p>
          <a:p>
            <a:pPr lvl="2" eaLnBrk="1" hangingPunct="1">
              <a:spcBef>
                <a:spcPct val="35000"/>
              </a:spcBef>
            </a:pPr>
            <a:r>
              <a:rPr lang="en-US" altLang="en-US"/>
              <a:t>Phalanges</a:t>
            </a:r>
          </a:p>
          <a:p>
            <a:endParaRPr lang="en-IN" altLang="en-US"/>
          </a:p>
        </p:txBody>
      </p:sp>
      <p:pic>
        <p:nvPicPr>
          <p:cNvPr id="17412" name="Picture 5" descr="\\172.16.33.26\Art\OUTPUT\JB LEARNING\EMT_11E_ITK_PPT WORK\JPEG\Ch06\9781284080179_CH06_FIG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1654175"/>
            <a:ext cx="414972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3238" y="6037263"/>
            <a:ext cx="1833562" cy="230187"/>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a:t>The Pelvis </a:t>
            </a:r>
            <a:r>
              <a:rPr lang="en-US" altLang="en-US" sz="2800" b="0"/>
              <a:t>(1 of 2)</a:t>
            </a:r>
          </a:p>
        </p:txBody>
      </p:sp>
      <p:sp>
        <p:nvSpPr>
          <p:cNvPr id="18435" name="Content Placeholder 2"/>
          <p:cNvSpPr>
            <a:spLocks noGrp="1"/>
          </p:cNvSpPr>
          <p:nvPr>
            <p:ph idx="1"/>
          </p:nvPr>
        </p:nvSpPr>
        <p:spPr/>
        <p:txBody>
          <a:bodyPr rIns="228600"/>
          <a:lstStyle/>
          <a:p>
            <a:pPr eaLnBrk="1" hangingPunct="1">
              <a:spcBef>
                <a:spcPct val="35000"/>
              </a:spcBef>
            </a:pPr>
            <a:r>
              <a:rPr lang="en-US" altLang="en-US"/>
              <a:t>Closed bony ring consisting of three bones</a:t>
            </a:r>
          </a:p>
          <a:p>
            <a:pPr lvl="1" eaLnBrk="1" hangingPunct="1">
              <a:spcBef>
                <a:spcPct val="35000"/>
              </a:spcBef>
            </a:pPr>
            <a:r>
              <a:rPr lang="en-US" altLang="en-US"/>
              <a:t>Sacrum</a:t>
            </a:r>
          </a:p>
          <a:p>
            <a:pPr lvl="1" eaLnBrk="1" hangingPunct="1">
              <a:spcBef>
                <a:spcPct val="35000"/>
              </a:spcBef>
            </a:pPr>
            <a:r>
              <a:rPr lang="en-US" altLang="en-US"/>
              <a:t>Two pelvic bones</a:t>
            </a:r>
          </a:p>
          <a:p>
            <a:pPr lvl="2" eaLnBrk="1" hangingPunct="1"/>
            <a:r>
              <a:rPr lang="en-US" altLang="en-US" sz="2400"/>
              <a:t>Each pelvic bone is formed by fusion of the ilium, ischium, and pubis.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a:t>The Pelvis </a:t>
            </a:r>
            <a:r>
              <a:rPr lang="en-US" altLang="en-US" sz="2800" b="0"/>
              <a:t>(2 of 2)</a:t>
            </a:r>
          </a:p>
        </p:txBody>
      </p:sp>
      <p:sp>
        <p:nvSpPr>
          <p:cNvPr id="19459" name="Content Placeholder 2"/>
          <p:cNvSpPr>
            <a:spLocks noGrp="1"/>
          </p:cNvSpPr>
          <p:nvPr>
            <p:ph idx="1"/>
          </p:nvPr>
        </p:nvSpPr>
        <p:spPr>
          <a:xfrm>
            <a:off x="4752975" y="1447800"/>
            <a:ext cx="3705225" cy="4800600"/>
          </a:xfrm>
        </p:spPr>
        <p:txBody>
          <a:bodyPr rIns="228600"/>
          <a:lstStyle/>
          <a:p>
            <a:pPr eaLnBrk="1" hangingPunct="1">
              <a:spcBef>
                <a:spcPct val="35000"/>
              </a:spcBef>
            </a:pPr>
            <a:r>
              <a:rPr lang="en-US" altLang="en-US" sz="2400"/>
              <a:t>Posteriorly, the ilium, ischium, and pubis bones are joined by the sacrum.</a:t>
            </a:r>
          </a:p>
          <a:p>
            <a:pPr eaLnBrk="1" hangingPunct="1">
              <a:spcBef>
                <a:spcPct val="35000"/>
              </a:spcBef>
            </a:pPr>
            <a:r>
              <a:rPr lang="en-US" altLang="en-US" sz="2400"/>
              <a:t>Anteriorly, the pubic symphysis is where the right and left pubis are joined.</a:t>
            </a:r>
          </a:p>
        </p:txBody>
      </p:sp>
      <p:pic>
        <p:nvPicPr>
          <p:cNvPr id="19460" name="Picture 6" descr="\\172.16.33.26\Art\OUTPUT\JB LEARNING\EMT_11E_ITK_PPT WORK\JPEG\Ch06\9781284080179_CH06_FIG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639888"/>
            <a:ext cx="410686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33725" y="6005513"/>
            <a:ext cx="1630363" cy="230187"/>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&amp; Bartlett Learning.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a:t>The Lower Extremities </a:t>
            </a:r>
            <a:r>
              <a:rPr lang="en-US" altLang="en-US" sz="2800" b="0"/>
              <a:t>(1 of 2)</a:t>
            </a:r>
          </a:p>
        </p:txBody>
      </p:sp>
      <p:sp>
        <p:nvSpPr>
          <p:cNvPr id="20483" name="Content Placeholder 2"/>
          <p:cNvSpPr>
            <a:spLocks noGrp="1"/>
          </p:cNvSpPr>
          <p:nvPr>
            <p:ph type="body" idx="1"/>
          </p:nvPr>
        </p:nvSpPr>
        <p:spPr/>
        <p:txBody>
          <a:bodyPr rIns="228600"/>
          <a:lstStyle/>
          <a:p>
            <a:pPr eaLnBrk="1" hangingPunct="1">
              <a:spcBef>
                <a:spcPct val="35000"/>
              </a:spcBef>
            </a:pPr>
            <a:r>
              <a:rPr lang="en-US" altLang="en-US"/>
              <a:t>Main components: thigh, leg, and foot</a:t>
            </a:r>
          </a:p>
          <a:p>
            <a:pPr lvl="1" eaLnBrk="1" hangingPunct="1">
              <a:spcBef>
                <a:spcPct val="35000"/>
              </a:spcBef>
            </a:pPr>
            <a:r>
              <a:rPr lang="en-US" altLang="en-US"/>
              <a:t>Femur (thighbone) </a:t>
            </a:r>
          </a:p>
          <a:p>
            <a:pPr lvl="2" eaLnBrk="1" hangingPunct="1">
              <a:spcBef>
                <a:spcPct val="35000"/>
              </a:spcBef>
            </a:pPr>
            <a:r>
              <a:rPr lang="en-US" altLang="en-US"/>
              <a:t>Femur connects into pelvic girdle by ball-and-socket joint</a:t>
            </a:r>
          </a:p>
          <a:p>
            <a:pPr lvl="1" eaLnBrk="1" hangingPunct="1">
              <a:spcBef>
                <a:spcPct val="35000"/>
              </a:spcBef>
            </a:pPr>
            <a:r>
              <a:rPr lang="en-US" altLang="en-US"/>
              <a:t>Knee connects upper leg to lower leg</a:t>
            </a:r>
          </a:p>
          <a:p>
            <a:pPr lvl="2" eaLnBrk="1" hangingPunct="1">
              <a:spcBef>
                <a:spcPct val="35000"/>
              </a:spcBef>
            </a:pPr>
            <a:r>
              <a:rPr lang="en-US" altLang="en-US"/>
              <a:t>Kneecap (patella)</a:t>
            </a:r>
          </a:p>
          <a:p>
            <a:pPr lvl="1" eaLnBrk="1" hangingPunct="1">
              <a:spcBef>
                <a:spcPct val="35000"/>
              </a:spcBef>
            </a:pPr>
            <a:r>
              <a:rPr lang="en-US" altLang="en-US"/>
              <a:t>Lower leg</a:t>
            </a:r>
          </a:p>
          <a:p>
            <a:pPr lvl="2" eaLnBrk="1" hangingPunct="1">
              <a:spcBef>
                <a:spcPct val="35000"/>
              </a:spcBef>
            </a:pPr>
            <a:r>
              <a:rPr lang="en-US" altLang="en-US"/>
              <a:t>Tibia (shinbone)</a:t>
            </a:r>
          </a:p>
          <a:p>
            <a:pPr lvl="2" eaLnBrk="1" hangingPunct="1">
              <a:spcBef>
                <a:spcPct val="35000"/>
              </a:spcBef>
            </a:pPr>
            <a:r>
              <a:rPr lang="en-US" altLang="en-US"/>
              <a:t>Fibula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pPr>
            <a:r>
              <a:rPr lang="en-US" altLang="en-US"/>
              <a:t>The Lower Extremities </a:t>
            </a:r>
            <a:r>
              <a:rPr lang="en-US" altLang="en-US" sz="2800" b="0"/>
              <a:t>(2 of 2)</a:t>
            </a:r>
          </a:p>
        </p:txBody>
      </p:sp>
      <p:sp>
        <p:nvSpPr>
          <p:cNvPr id="21507" name="Content Placeholder 2"/>
          <p:cNvSpPr>
            <a:spLocks noGrp="1"/>
          </p:cNvSpPr>
          <p:nvPr>
            <p:ph idx="1"/>
          </p:nvPr>
        </p:nvSpPr>
        <p:spPr>
          <a:xfrm>
            <a:off x="4448175" y="1447800"/>
            <a:ext cx="4010025" cy="4800600"/>
          </a:xfrm>
        </p:spPr>
        <p:txBody>
          <a:bodyPr rIns="228600"/>
          <a:lstStyle/>
          <a:p>
            <a:pPr eaLnBrk="1" hangingPunct="1">
              <a:spcBef>
                <a:spcPct val="35000"/>
              </a:spcBef>
            </a:pPr>
            <a:r>
              <a:rPr lang="en-US" altLang="en-US"/>
              <a:t>Ankle</a:t>
            </a:r>
          </a:p>
          <a:p>
            <a:pPr lvl="1" eaLnBrk="1" hangingPunct="1">
              <a:spcBef>
                <a:spcPct val="35000"/>
              </a:spcBef>
            </a:pPr>
            <a:r>
              <a:rPr lang="en-US" altLang="en-US"/>
              <a:t>A hinge joint</a:t>
            </a:r>
          </a:p>
          <a:p>
            <a:pPr lvl="1" eaLnBrk="1" hangingPunct="1">
              <a:spcBef>
                <a:spcPct val="35000"/>
              </a:spcBef>
            </a:pPr>
            <a:r>
              <a:rPr lang="en-US" altLang="en-US"/>
              <a:t>Allows flexion/extension of foot</a:t>
            </a:r>
          </a:p>
          <a:p>
            <a:pPr eaLnBrk="1" hangingPunct="1">
              <a:lnSpc>
                <a:spcPct val="90000"/>
              </a:lnSpc>
              <a:spcBef>
                <a:spcPct val="20000"/>
              </a:spcBef>
            </a:pPr>
            <a:r>
              <a:rPr lang="en-US" altLang="en-US"/>
              <a:t>Foot</a:t>
            </a:r>
          </a:p>
          <a:p>
            <a:pPr lvl="1" eaLnBrk="1" hangingPunct="1">
              <a:lnSpc>
                <a:spcPct val="90000"/>
              </a:lnSpc>
              <a:spcBef>
                <a:spcPct val="20000"/>
              </a:spcBef>
            </a:pPr>
            <a:r>
              <a:rPr lang="en-US" altLang="en-US" sz="2200"/>
              <a:t>7 tarsal bones</a:t>
            </a:r>
          </a:p>
          <a:p>
            <a:pPr lvl="1" eaLnBrk="1" hangingPunct="1">
              <a:lnSpc>
                <a:spcPct val="90000"/>
              </a:lnSpc>
              <a:spcBef>
                <a:spcPct val="20000"/>
              </a:spcBef>
            </a:pPr>
            <a:r>
              <a:rPr lang="en-US" altLang="en-US" sz="2200"/>
              <a:t>5 metatarsal bones</a:t>
            </a:r>
          </a:p>
          <a:p>
            <a:pPr lvl="1" eaLnBrk="1" hangingPunct="1">
              <a:lnSpc>
                <a:spcPct val="90000"/>
              </a:lnSpc>
              <a:spcBef>
                <a:spcPct val="20000"/>
              </a:spcBef>
            </a:pPr>
            <a:r>
              <a:rPr lang="en-US" altLang="en-US" sz="2200"/>
              <a:t>Toes are formed by phalanges</a:t>
            </a:r>
          </a:p>
        </p:txBody>
      </p:sp>
      <p:sp>
        <p:nvSpPr>
          <p:cNvPr id="7" name="Rectangle 6"/>
          <p:cNvSpPr/>
          <p:nvPr/>
        </p:nvSpPr>
        <p:spPr>
          <a:xfrm>
            <a:off x="2832100" y="6021388"/>
            <a:ext cx="1630363" cy="231775"/>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&amp; Bartlett Learning.</a:t>
            </a:r>
          </a:p>
        </p:txBody>
      </p:sp>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455738"/>
            <a:ext cx="365125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pPr>
            <a:r>
              <a:rPr lang="en-US" altLang="en-US"/>
              <a:t>The Skeletal System: Physiology</a:t>
            </a:r>
          </a:p>
        </p:txBody>
      </p:sp>
      <p:sp>
        <p:nvSpPr>
          <p:cNvPr id="22531" name="Content Placeholder 2"/>
          <p:cNvSpPr>
            <a:spLocks noGrp="1"/>
          </p:cNvSpPr>
          <p:nvPr>
            <p:ph type="body" idx="1"/>
          </p:nvPr>
        </p:nvSpPr>
        <p:spPr/>
        <p:txBody>
          <a:bodyPr rIns="228600"/>
          <a:lstStyle/>
          <a:p>
            <a:pPr eaLnBrk="1" hangingPunct="1">
              <a:spcBef>
                <a:spcPct val="35000"/>
              </a:spcBef>
            </a:pPr>
            <a:r>
              <a:rPr lang="en-US" altLang="en-US"/>
              <a:t>Functions of the skeletal system</a:t>
            </a:r>
          </a:p>
          <a:p>
            <a:pPr lvl="1" eaLnBrk="1" hangingPunct="1">
              <a:spcBef>
                <a:spcPct val="35000"/>
              </a:spcBef>
            </a:pPr>
            <a:r>
              <a:rPr lang="en-US" altLang="en-US"/>
              <a:t>Gives the body its shape</a:t>
            </a:r>
          </a:p>
          <a:p>
            <a:pPr lvl="1" eaLnBrk="1" hangingPunct="1">
              <a:spcBef>
                <a:spcPct val="35000"/>
              </a:spcBef>
            </a:pPr>
            <a:r>
              <a:rPr lang="en-US" altLang="en-US"/>
              <a:t>Protects fragile organs</a:t>
            </a:r>
          </a:p>
          <a:p>
            <a:pPr lvl="1" eaLnBrk="1" hangingPunct="1">
              <a:spcBef>
                <a:spcPct val="35000"/>
              </a:spcBef>
            </a:pPr>
            <a:r>
              <a:rPr lang="en-US" altLang="en-US"/>
              <a:t>Allows for movement</a:t>
            </a:r>
          </a:p>
          <a:p>
            <a:pPr lvl="1" eaLnBrk="1" hangingPunct="1">
              <a:spcBef>
                <a:spcPct val="35000"/>
              </a:spcBef>
            </a:pPr>
            <a:r>
              <a:rPr lang="en-US" altLang="en-US"/>
              <a:t>Stores calcium</a:t>
            </a:r>
          </a:p>
          <a:p>
            <a:pPr lvl="1" eaLnBrk="1" hangingPunct="1">
              <a:spcBef>
                <a:spcPct val="35000"/>
              </a:spcBef>
            </a:pPr>
            <a:r>
              <a:rPr lang="en-US" altLang="en-US"/>
              <a:t>Helps create blood cells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lnSpc>
                <a:spcPct val="85000"/>
              </a:lnSpc>
            </a:pPr>
            <a:r>
              <a:rPr lang="en-US" altLang="en-US"/>
              <a:t>Introduction</a:t>
            </a:r>
          </a:p>
        </p:txBody>
      </p:sp>
      <p:sp>
        <p:nvSpPr>
          <p:cNvPr id="5123" name="Content Placeholder 2"/>
          <p:cNvSpPr>
            <a:spLocks noGrp="1"/>
          </p:cNvSpPr>
          <p:nvPr>
            <p:ph type="body" idx="1"/>
          </p:nvPr>
        </p:nvSpPr>
        <p:spPr/>
        <p:txBody>
          <a:bodyPr rIns="228600"/>
          <a:lstStyle/>
          <a:p>
            <a:pPr eaLnBrk="1" hangingPunct="1">
              <a:spcBef>
                <a:spcPct val="35000"/>
              </a:spcBef>
            </a:pPr>
            <a:r>
              <a:rPr lang="en-US" altLang="en-US"/>
              <a:t>A working knowledge of anatomy is important. </a:t>
            </a:r>
          </a:p>
          <a:p>
            <a:pPr eaLnBrk="1" hangingPunct="1">
              <a:spcBef>
                <a:spcPct val="35000"/>
              </a:spcBef>
            </a:pPr>
            <a:r>
              <a:rPr lang="en-US" altLang="en-US"/>
              <a:t>Knowledge of anatomy helps to communicate correct information:</a:t>
            </a:r>
          </a:p>
          <a:p>
            <a:pPr lvl="1" eaLnBrk="1" hangingPunct="1">
              <a:spcBef>
                <a:spcPct val="35000"/>
              </a:spcBef>
            </a:pPr>
            <a:r>
              <a:rPr lang="en-US" altLang="en-US"/>
              <a:t>To other medical professionals</a:t>
            </a:r>
          </a:p>
          <a:p>
            <a:pPr lvl="1" eaLnBrk="1" hangingPunct="1">
              <a:spcBef>
                <a:spcPct val="35000"/>
              </a:spcBef>
            </a:pPr>
            <a:r>
              <a:rPr lang="en-US" altLang="en-US"/>
              <a:t>To others who may not understand medical terms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a:t>The Musculoskeletal System: Anatomy </a:t>
            </a:r>
            <a:r>
              <a:rPr lang="en-US" altLang="en-US" sz="2800" b="0"/>
              <a:t>(1 of 3)</a:t>
            </a:r>
          </a:p>
        </p:txBody>
      </p:sp>
      <p:sp>
        <p:nvSpPr>
          <p:cNvPr id="23555" name="Content Placeholder 2"/>
          <p:cNvSpPr>
            <a:spLocks noGrp="1"/>
          </p:cNvSpPr>
          <p:nvPr>
            <p:ph type="body" idx="1"/>
          </p:nvPr>
        </p:nvSpPr>
        <p:spPr/>
        <p:txBody>
          <a:bodyPr rIns="228600"/>
          <a:lstStyle/>
          <a:p>
            <a:pPr eaLnBrk="1" hangingPunct="1">
              <a:spcBef>
                <a:spcPct val="35000"/>
              </a:spcBef>
            </a:pPr>
            <a:r>
              <a:rPr lang="en-US" altLang="en-US"/>
              <a:t>The musculoskeletal system provides:</a:t>
            </a:r>
          </a:p>
          <a:p>
            <a:pPr lvl="1" eaLnBrk="1" hangingPunct="1">
              <a:spcBef>
                <a:spcPct val="35000"/>
              </a:spcBef>
            </a:pPr>
            <a:r>
              <a:rPr lang="en-US" altLang="en-US"/>
              <a:t>Form</a:t>
            </a:r>
          </a:p>
          <a:p>
            <a:pPr lvl="1" eaLnBrk="1" hangingPunct="1">
              <a:spcBef>
                <a:spcPct val="35000"/>
              </a:spcBef>
            </a:pPr>
            <a:r>
              <a:rPr lang="en-US" altLang="en-US"/>
              <a:t>Upright posture</a:t>
            </a:r>
          </a:p>
          <a:p>
            <a:pPr lvl="1" eaLnBrk="1" hangingPunct="1">
              <a:spcBef>
                <a:spcPct val="35000"/>
              </a:spcBef>
            </a:pPr>
            <a:r>
              <a:rPr lang="en-US" altLang="en-US"/>
              <a:t>Movement</a:t>
            </a:r>
          </a:p>
          <a:p>
            <a:pPr lvl="1" eaLnBrk="1" hangingPunct="1">
              <a:spcBef>
                <a:spcPct val="35000"/>
              </a:spcBef>
            </a:pPr>
            <a:r>
              <a:rPr lang="en-US" altLang="en-US"/>
              <a:t>Protection for vital internal organs</a:t>
            </a:r>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The Musculoskeletal System: Anatomy </a:t>
            </a:r>
            <a:r>
              <a:rPr lang="en-US" altLang="en-US" sz="2800" b="0"/>
              <a:t>(2 of 3)</a:t>
            </a:r>
          </a:p>
        </p:txBody>
      </p:sp>
      <p:sp>
        <p:nvSpPr>
          <p:cNvPr id="24579" name="Content Placeholder 2"/>
          <p:cNvSpPr>
            <a:spLocks noGrp="1"/>
          </p:cNvSpPr>
          <p:nvPr>
            <p:ph type="body" idx="1"/>
          </p:nvPr>
        </p:nvSpPr>
        <p:spPr>
          <a:xfrm>
            <a:off x="4572000" y="1450975"/>
            <a:ext cx="3886200" cy="4797425"/>
          </a:xfrm>
        </p:spPr>
        <p:txBody>
          <a:bodyPr rIns="228600"/>
          <a:lstStyle/>
          <a:p>
            <a:pPr eaLnBrk="1" hangingPunct="1">
              <a:spcBef>
                <a:spcPct val="35000"/>
              </a:spcBef>
            </a:pPr>
            <a:r>
              <a:rPr lang="en-US" altLang="en-US"/>
              <a:t>3 types of muscle</a:t>
            </a:r>
          </a:p>
          <a:p>
            <a:pPr lvl="1" eaLnBrk="1" hangingPunct="1">
              <a:spcBef>
                <a:spcPct val="35000"/>
              </a:spcBef>
            </a:pPr>
            <a:r>
              <a:rPr lang="en-US" altLang="en-US"/>
              <a:t>Skeletal (voluntary) muscle</a:t>
            </a:r>
          </a:p>
          <a:p>
            <a:pPr lvl="1" eaLnBrk="1" hangingPunct="1">
              <a:spcBef>
                <a:spcPct val="35000"/>
              </a:spcBef>
            </a:pPr>
            <a:r>
              <a:rPr lang="en-US" altLang="en-US"/>
              <a:t>Smooth muscle</a:t>
            </a:r>
          </a:p>
          <a:p>
            <a:pPr lvl="1" eaLnBrk="1" hangingPunct="1">
              <a:spcBef>
                <a:spcPct val="35000"/>
              </a:spcBef>
            </a:pPr>
            <a:r>
              <a:rPr lang="en-US" altLang="en-US"/>
              <a:t>Cardiac muscle</a:t>
            </a:r>
          </a:p>
        </p:txBody>
      </p:sp>
      <p:pic>
        <p:nvPicPr>
          <p:cNvPr id="24580" name="Picture 5" descr="\\172.16.33.26\Art\OUTPUT\JB LEARNING\EMT_11E_ITK_PPT WORK\JPEG\Ch06\9781284080179_CH06_FI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1517650"/>
            <a:ext cx="33655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71750" y="6230938"/>
            <a:ext cx="1801813" cy="230187"/>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a:t>The Musculoskeletal System:</a:t>
            </a:r>
            <a:br>
              <a:rPr lang="en-US" altLang="en-US"/>
            </a:br>
            <a:r>
              <a:rPr lang="en-US" altLang="en-US"/>
              <a:t>Anatomy </a:t>
            </a:r>
            <a:r>
              <a:rPr lang="en-US" altLang="en-US" sz="2800" b="0"/>
              <a:t>(3 of 3)</a:t>
            </a:r>
          </a:p>
        </p:txBody>
      </p:sp>
      <p:sp>
        <p:nvSpPr>
          <p:cNvPr id="25603" name="Content Placeholder 1"/>
          <p:cNvSpPr>
            <a:spLocks noGrp="1"/>
          </p:cNvSpPr>
          <p:nvPr>
            <p:ph idx="1"/>
          </p:nvPr>
        </p:nvSpPr>
        <p:spPr/>
        <p:txBody>
          <a:bodyPr/>
          <a:lstStyle/>
          <a:p>
            <a:pPr marL="0" indent="0">
              <a:buFontTx/>
              <a:buNone/>
            </a:pPr>
            <a:r>
              <a:rPr lang="en-US" altLang="en-US"/>
              <a:t>  </a:t>
            </a:r>
          </a:p>
        </p:txBody>
      </p:sp>
      <p:pic>
        <p:nvPicPr>
          <p:cNvPr id="25604" name="Picture 4" descr="\\172.16.33.26\Art\OUTPUT\JB LEARNING\EMT_11E_ITK_PPT WORK\JPEG\Ch06\9781284080179_CH06_FI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503363"/>
            <a:ext cx="439102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68863" y="5973763"/>
            <a:ext cx="1801812" cy="230187"/>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a:t>The Musculoskeletal System: Physiology</a:t>
            </a:r>
          </a:p>
        </p:txBody>
      </p:sp>
      <p:sp>
        <p:nvSpPr>
          <p:cNvPr id="26627" name="Content Placeholder 2"/>
          <p:cNvSpPr>
            <a:spLocks noGrp="1"/>
          </p:cNvSpPr>
          <p:nvPr>
            <p:ph type="body" idx="1"/>
          </p:nvPr>
        </p:nvSpPr>
        <p:spPr/>
        <p:txBody>
          <a:bodyPr rIns="228600"/>
          <a:lstStyle/>
          <a:p>
            <a:pPr eaLnBrk="1" hangingPunct="1">
              <a:spcBef>
                <a:spcPct val="35000"/>
              </a:spcBef>
            </a:pPr>
            <a:r>
              <a:rPr lang="en-US" altLang="en-US"/>
              <a:t>Contraction and relaxation of this system make it possible to move and manipulate the environment.</a:t>
            </a:r>
          </a:p>
          <a:p>
            <a:pPr lvl="1" eaLnBrk="1" hangingPunct="1">
              <a:spcBef>
                <a:spcPct val="35000"/>
              </a:spcBef>
            </a:pPr>
            <a:r>
              <a:rPr lang="en-US" altLang="en-US"/>
              <a:t>A by-product of this movement is heat.</a:t>
            </a:r>
          </a:p>
          <a:p>
            <a:pPr eaLnBrk="1" hangingPunct="1">
              <a:spcBef>
                <a:spcPct val="35000"/>
              </a:spcBef>
            </a:pPr>
            <a:r>
              <a:rPr lang="en-US" altLang="en-US"/>
              <a:t>Another function of the muscles is to protect the structures under them.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a:t>The Respiratory System: Anatomy</a:t>
            </a:r>
          </a:p>
        </p:txBody>
      </p:sp>
      <p:sp>
        <p:nvSpPr>
          <p:cNvPr id="27651" name="Content Placeholder 2"/>
          <p:cNvSpPr>
            <a:spLocks noGrp="1"/>
          </p:cNvSpPr>
          <p:nvPr>
            <p:ph type="body" idx="1"/>
          </p:nvPr>
        </p:nvSpPr>
        <p:spPr/>
        <p:txBody>
          <a:bodyPr rIns="228600"/>
          <a:lstStyle/>
          <a:p>
            <a:pPr eaLnBrk="1" hangingPunct="1">
              <a:spcBef>
                <a:spcPct val="35000"/>
              </a:spcBef>
            </a:pPr>
            <a:r>
              <a:rPr lang="en-US" altLang="en-US"/>
              <a:t>Structures of the body that contribute to respiration (the process of breathing)</a:t>
            </a:r>
          </a:p>
        </p:txBody>
      </p:sp>
      <p:pic>
        <p:nvPicPr>
          <p:cNvPr id="27652" name="Picture 5" descr="\\172.16.33.26\Art\OUTPUT\JB LEARNING\EMT_11E_ITK_PPT WORK\JPEG\Ch06\9781284080179_CH06_FI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2757488"/>
            <a:ext cx="460533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81575" y="6137275"/>
            <a:ext cx="1801813"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1"/>
            </p:custDataLst>
          </p:nvPr>
        </p:nvSpPr>
        <p:spPr>
          <a:xfrm>
            <a:off x="477838" y="-1588"/>
            <a:ext cx="8229600" cy="1143001"/>
          </a:xfrm>
        </p:spPr>
        <p:txBody>
          <a:bodyPr/>
          <a:lstStyle/>
          <a:p>
            <a:pPr eaLnBrk="1" hangingPunct="1">
              <a:lnSpc>
                <a:spcPct val="85000"/>
              </a:lnSpc>
            </a:pPr>
            <a:r>
              <a:rPr lang="en-US" altLang="en-US"/>
              <a:t>Upper Airway</a:t>
            </a:r>
            <a:endParaRPr lang="en-US" altLang="en-US" sz="2800" b="0"/>
          </a:p>
        </p:txBody>
      </p:sp>
      <p:sp>
        <p:nvSpPr>
          <p:cNvPr id="28675" name="Content Placeholder 2"/>
          <p:cNvSpPr>
            <a:spLocks noGrp="1"/>
          </p:cNvSpPr>
          <p:nvPr>
            <p:ph sz="half" idx="2"/>
          </p:nvPr>
        </p:nvSpPr>
        <p:spPr>
          <a:xfrm>
            <a:off x="685800" y="1447800"/>
            <a:ext cx="3790950" cy="4811713"/>
          </a:xfrm>
        </p:spPr>
        <p:txBody>
          <a:bodyPr rIns="228600"/>
          <a:lstStyle/>
          <a:p>
            <a:pPr eaLnBrk="1" hangingPunct="1">
              <a:spcBef>
                <a:spcPct val="35000"/>
              </a:spcBef>
            </a:pPr>
            <a:r>
              <a:rPr lang="en-US" altLang="en-US"/>
              <a:t>Nose</a:t>
            </a:r>
          </a:p>
          <a:p>
            <a:pPr eaLnBrk="1" hangingPunct="1">
              <a:spcBef>
                <a:spcPct val="35000"/>
              </a:spcBef>
            </a:pPr>
            <a:r>
              <a:rPr lang="en-US" altLang="en-US"/>
              <a:t>Mouth (oral cavity)</a:t>
            </a:r>
          </a:p>
          <a:p>
            <a:pPr eaLnBrk="1" hangingPunct="1">
              <a:spcBef>
                <a:spcPct val="35000"/>
              </a:spcBef>
            </a:pPr>
            <a:r>
              <a:rPr lang="en-US" altLang="en-US"/>
              <a:t>Tongue</a:t>
            </a:r>
          </a:p>
          <a:p>
            <a:pPr eaLnBrk="1" hangingPunct="1">
              <a:spcBef>
                <a:spcPct val="35000"/>
              </a:spcBef>
            </a:pPr>
            <a:r>
              <a:rPr lang="en-US" altLang="en-US"/>
              <a:t>Jaw (mandible)</a:t>
            </a:r>
          </a:p>
          <a:p>
            <a:pPr eaLnBrk="1" hangingPunct="1">
              <a:spcBef>
                <a:spcPct val="35000"/>
              </a:spcBef>
            </a:pPr>
            <a:r>
              <a:rPr lang="en-US" altLang="en-US"/>
              <a:t>Larynx</a:t>
            </a:r>
          </a:p>
        </p:txBody>
      </p:sp>
      <p:sp>
        <p:nvSpPr>
          <p:cNvPr id="28676" name="Content Placeholder 4"/>
          <p:cNvSpPr>
            <a:spLocks noGrp="1"/>
          </p:cNvSpPr>
          <p:nvPr>
            <p:ph sz="quarter" idx="4"/>
          </p:nvPr>
        </p:nvSpPr>
        <p:spPr>
          <a:xfrm>
            <a:off x="4930775" y="1438275"/>
            <a:ext cx="3527425" cy="4810125"/>
          </a:xfrm>
        </p:spPr>
        <p:txBody>
          <a:bodyPr/>
          <a:lstStyle/>
          <a:p>
            <a:pPr eaLnBrk="1" hangingPunct="1">
              <a:spcBef>
                <a:spcPct val="35000"/>
              </a:spcBef>
            </a:pPr>
            <a:r>
              <a:rPr lang="en-US" altLang="en-US"/>
              <a:t>Pharynx</a:t>
            </a:r>
          </a:p>
          <a:p>
            <a:pPr lvl="1" eaLnBrk="1" hangingPunct="1"/>
            <a:r>
              <a:rPr lang="en-US" altLang="en-US"/>
              <a:t>Nasopharynx</a:t>
            </a:r>
          </a:p>
          <a:p>
            <a:pPr lvl="1" eaLnBrk="1" hangingPunct="1"/>
            <a:r>
              <a:rPr lang="en-US" altLang="en-US"/>
              <a:t>Oropharynx</a:t>
            </a:r>
          </a:p>
          <a:p>
            <a:pPr lvl="1" eaLnBrk="1" hangingPunct="1"/>
            <a:r>
              <a:rPr lang="en-US" altLang="en-US"/>
              <a:t>Laryngopharynx</a:t>
            </a:r>
          </a:p>
          <a:p>
            <a:pPr eaLnBrk="1" hangingPunct="1">
              <a:spcBef>
                <a:spcPct val="35000"/>
              </a:spcBef>
            </a:pPr>
            <a:r>
              <a:rPr lang="en-US" altLang="en-US"/>
              <a:t>Trachea</a:t>
            </a:r>
          </a:p>
          <a:p>
            <a:pPr lvl="1" eaLnBrk="1" hangingPunct="1">
              <a:spcBef>
                <a:spcPct val="35000"/>
              </a:spcBef>
            </a:pPr>
            <a:r>
              <a:rPr lang="en-US" altLang="en-US"/>
              <a:t>Epiglottis</a:t>
            </a:r>
          </a:p>
          <a:p>
            <a:pPr eaLnBrk="1" hangingPunct="1"/>
            <a:r>
              <a:rPr lang="en-US" altLang="en-US"/>
              <a:t>Esophagus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pPr>
            <a:r>
              <a:rPr lang="en-US" altLang="en-US"/>
              <a:t>Lower Airway</a:t>
            </a:r>
          </a:p>
        </p:txBody>
      </p:sp>
      <p:sp>
        <p:nvSpPr>
          <p:cNvPr id="29699" name="Content Placeholder 2"/>
          <p:cNvSpPr>
            <a:spLocks noGrp="1"/>
          </p:cNvSpPr>
          <p:nvPr>
            <p:ph type="body" idx="1"/>
          </p:nvPr>
        </p:nvSpPr>
        <p:spPr/>
        <p:txBody>
          <a:bodyPr rIns="228600"/>
          <a:lstStyle/>
          <a:p>
            <a:pPr eaLnBrk="1" hangingPunct="1">
              <a:spcBef>
                <a:spcPct val="35000"/>
              </a:spcBef>
            </a:pPr>
            <a:r>
              <a:rPr lang="en-US" altLang="en-US"/>
              <a:t>Thyroid cartilage</a:t>
            </a:r>
          </a:p>
          <a:p>
            <a:pPr lvl="1" eaLnBrk="1" hangingPunct="1">
              <a:spcBef>
                <a:spcPct val="35000"/>
              </a:spcBef>
            </a:pPr>
            <a:r>
              <a:rPr lang="en-US" altLang="en-US"/>
              <a:t>Adam’s apple</a:t>
            </a:r>
          </a:p>
          <a:p>
            <a:pPr eaLnBrk="1" hangingPunct="1">
              <a:spcBef>
                <a:spcPct val="35000"/>
              </a:spcBef>
            </a:pPr>
            <a:r>
              <a:rPr lang="en-US" altLang="en-US"/>
              <a:t>Cricoid cartilage: immediately below the thyroid cartilage</a:t>
            </a:r>
          </a:p>
          <a:p>
            <a:pPr lvl="1" eaLnBrk="1" hangingPunct="1">
              <a:spcBef>
                <a:spcPct val="35000"/>
              </a:spcBef>
            </a:pPr>
            <a:r>
              <a:rPr lang="en-US" altLang="en-US"/>
              <a:t>Cricothyroid membrane </a:t>
            </a:r>
          </a:p>
          <a:p>
            <a:pPr eaLnBrk="1" hangingPunct="1">
              <a:spcBef>
                <a:spcPct val="35000"/>
              </a:spcBef>
            </a:pPr>
            <a:r>
              <a:rPr lang="en-US" altLang="en-US"/>
              <a:t>Trachea </a:t>
            </a:r>
          </a:p>
          <a:p>
            <a:pPr lvl="1" eaLnBrk="1" hangingPunct="1">
              <a:spcBef>
                <a:spcPct val="35000"/>
              </a:spcBef>
            </a:pPr>
            <a:r>
              <a:rPr lang="en-US" altLang="en-US"/>
              <a:t>Ends at the carina, dividing into right and left bronchi leading to bronchioles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a:t>Lungs</a:t>
            </a:r>
            <a:endParaRPr lang="en-US" altLang="en-US" sz="2800" b="0"/>
          </a:p>
        </p:txBody>
      </p:sp>
      <p:sp>
        <p:nvSpPr>
          <p:cNvPr id="30723" name="Content Placeholder 2"/>
          <p:cNvSpPr>
            <a:spLocks noGrp="1"/>
          </p:cNvSpPr>
          <p:nvPr>
            <p:ph sz="half" idx="1"/>
          </p:nvPr>
        </p:nvSpPr>
        <p:spPr/>
        <p:txBody>
          <a:bodyPr rIns="228600"/>
          <a:lstStyle/>
          <a:p>
            <a:pPr eaLnBrk="1" hangingPunct="1">
              <a:spcBef>
                <a:spcPct val="35000"/>
              </a:spcBef>
            </a:pPr>
            <a:r>
              <a:rPr lang="en-US" altLang="en-US"/>
              <a:t>Divided into lobes</a:t>
            </a:r>
          </a:p>
          <a:p>
            <a:pPr lvl="1" eaLnBrk="1" hangingPunct="1">
              <a:spcBef>
                <a:spcPct val="35000"/>
              </a:spcBef>
            </a:pPr>
            <a:r>
              <a:rPr lang="en-US" altLang="en-US"/>
              <a:t>Contain bronchi, bronchioles, and alveoli</a:t>
            </a:r>
          </a:p>
          <a:p>
            <a:pPr lvl="2" eaLnBrk="1" hangingPunct="1"/>
            <a:r>
              <a:rPr lang="en-US" altLang="en-US"/>
              <a:t>Allow for gas exchange</a:t>
            </a:r>
            <a:endParaRPr lang="en-US" altLang="en-US" sz="2400"/>
          </a:p>
        </p:txBody>
      </p:sp>
      <p:pic>
        <p:nvPicPr>
          <p:cNvPr id="30724" name="Picture 5" descr="\\172.16.33.26\Art\OUTPUT\JB LEARNING\EMT_11E_ITK_PPT WORK\JPEG\Ch06\9781284080179_CH06_FIG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1673225"/>
            <a:ext cx="4046537"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72288" y="6143625"/>
            <a:ext cx="1801812" cy="231775"/>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pPr>
            <a:r>
              <a:rPr lang="en-US" altLang="en-US"/>
              <a:t>Muscles of Breathing</a:t>
            </a:r>
            <a:endParaRPr lang="en-US" altLang="en-US" sz="2800" b="0"/>
          </a:p>
        </p:txBody>
      </p:sp>
      <p:sp>
        <p:nvSpPr>
          <p:cNvPr id="6"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0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18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18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18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18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18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1800">
                <a:solidFill>
                  <a:schemeClr val="tx1"/>
                </a:solidFill>
                <a:latin typeface="+mn-lt"/>
                <a:ea typeface="+mn-ea"/>
                <a:cs typeface="+mn-cs"/>
              </a:defRPr>
            </a:lvl9pPr>
          </a:lstStyle>
          <a:p>
            <a:pPr eaLnBrk="1" hangingPunct="1">
              <a:spcBef>
                <a:spcPct val="35000"/>
              </a:spcBef>
              <a:buClr>
                <a:schemeClr val="bg1"/>
              </a:buClr>
              <a:defRPr/>
            </a:pPr>
            <a:r>
              <a:rPr lang="en-US" altLang="en-US" kern="0" dirty="0" smtClean="0">
                <a:solidFill>
                  <a:schemeClr val="bg1"/>
                </a:solidFill>
              </a:rPr>
              <a:t>The diaphragm and intercostal muscles are primary muscles of breathing.</a:t>
            </a:r>
          </a:p>
          <a:p>
            <a:pPr eaLnBrk="1" hangingPunct="1">
              <a:spcBef>
                <a:spcPct val="35000"/>
              </a:spcBef>
              <a:buClr>
                <a:schemeClr val="bg1"/>
              </a:buClr>
              <a:defRPr/>
            </a:pPr>
            <a:r>
              <a:rPr lang="en-US" altLang="en-US" kern="0" dirty="0" smtClean="0">
                <a:solidFill>
                  <a:schemeClr val="bg1"/>
                </a:solidFill>
              </a:rPr>
              <a:t>Other muscles involved in breathing:</a:t>
            </a:r>
          </a:p>
          <a:p>
            <a:pPr lvl="1" eaLnBrk="1" hangingPunct="1">
              <a:spcBef>
                <a:spcPct val="35000"/>
              </a:spcBef>
              <a:buClr>
                <a:schemeClr val="bg1"/>
              </a:buClr>
              <a:defRPr/>
            </a:pPr>
            <a:r>
              <a:rPr lang="en-US" altLang="en-US" kern="0" dirty="0" smtClean="0">
                <a:solidFill>
                  <a:schemeClr val="bg1"/>
                </a:solidFill>
              </a:rPr>
              <a:t>Neck (cervical muscles)</a:t>
            </a:r>
          </a:p>
          <a:p>
            <a:pPr lvl="1" eaLnBrk="1" hangingPunct="1">
              <a:spcBef>
                <a:spcPct val="35000"/>
              </a:spcBef>
              <a:buClr>
                <a:schemeClr val="bg1"/>
              </a:buClr>
              <a:defRPr/>
            </a:pPr>
            <a:r>
              <a:rPr lang="en-US" altLang="en-US" kern="0" dirty="0" smtClean="0">
                <a:solidFill>
                  <a:schemeClr val="bg1"/>
                </a:solidFill>
              </a:rPr>
              <a:t>Abdominal muscles</a:t>
            </a:r>
          </a:p>
          <a:p>
            <a:pPr lvl="1" eaLnBrk="1" hangingPunct="1">
              <a:spcBef>
                <a:spcPct val="35000"/>
              </a:spcBef>
              <a:buClr>
                <a:schemeClr val="bg1"/>
              </a:buClr>
              <a:defRPr/>
            </a:pPr>
            <a:r>
              <a:rPr lang="en-US" altLang="en-US" kern="0" dirty="0" smtClean="0">
                <a:solidFill>
                  <a:schemeClr val="bg1"/>
                </a:solidFill>
              </a:rPr>
              <a:t>Pectoral muscles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95263"/>
            <a:ext cx="7772400" cy="914400"/>
          </a:xfrm>
        </p:spPr>
        <p:txBody>
          <a:bodyPr/>
          <a:lstStyle/>
          <a:p>
            <a:pPr eaLnBrk="1" hangingPunct="1">
              <a:lnSpc>
                <a:spcPct val="85000"/>
              </a:lnSpc>
            </a:pPr>
            <a:r>
              <a:rPr lang="en-US" altLang="en-US"/>
              <a:t>The Respiratory System: Physiology </a:t>
            </a:r>
            <a:r>
              <a:rPr lang="en-US" altLang="en-US" sz="2800" b="0"/>
              <a:t>(1 of 3)</a:t>
            </a:r>
          </a:p>
        </p:txBody>
      </p:sp>
      <p:sp>
        <p:nvSpPr>
          <p:cNvPr id="32771" name="Content Placeholder 2"/>
          <p:cNvSpPr>
            <a:spLocks noGrp="1"/>
          </p:cNvSpPr>
          <p:nvPr>
            <p:ph type="body" idx="1"/>
          </p:nvPr>
        </p:nvSpPr>
        <p:spPr/>
        <p:txBody>
          <a:bodyPr rIns="228600"/>
          <a:lstStyle/>
          <a:p>
            <a:pPr eaLnBrk="1" hangingPunct="1">
              <a:spcBef>
                <a:spcPct val="35000"/>
              </a:spcBef>
            </a:pPr>
            <a:r>
              <a:rPr lang="en-US" altLang="en-US"/>
              <a:t>Functions to provide the body with oxygen and eliminate carbon dioxide</a:t>
            </a:r>
          </a:p>
          <a:p>
            <a:pPr eaLnBrk="1" hangingPunct="1">
              <a:spcBef>
                <a:spcPct val="35000"/>
              </a:spcBef>
            </a:pPr>
            <a:r>
              <a:rPr lang="en-US" altLang="en-US"/>
              <a:t>Ventilation and respiration are two separate, interdependent functions of the respiratory system.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lnSpc>
                <a:spcPct val="85000"/>
              </a:lnSpc>
            </a:pPr>
            <a:r>
              <a:rPr lang="en-US" altLang="en-US"/>
              <a:t>Topographic Anatomy</a:t>
            </a:r>
          </a:p>
        </p:txBody>
      </p:sp>
      <p:sp>
        <p:nvSpPr>
          <p:cNvPr id="6147" name="Content Placeholder 2"/>
          <p:cNvSpPr>
            <a:spLocks noGrp="1"/>
          </p:cNvSpPr>
          <p:nvPr>
            <p:ph type="body" idx="1"/>
          </p:nvPr>
        </p:nvSpPr>
        <p:spPr/>
        <p:txBody>
          <a:bodyPr rIns="228600"/>
          <a:lstStyle/>
          <a:p>
            <a:pPr eaLnBrk="1" hangingPunct="1">
              <a:spcBef>
                <a:spcPct val="35000"/>
              </a:spcBef>
            </a:pPr>
            <a:r>
              <a:rPr lang="en-US" altLang="en-US"/>
              <a:t>Superficial landmarks </a:t>
            </a:r>
          </a:p>
          <a:p>
            <a:pPr lvl="1" eaLnBrk="1" hangingPunct="1">
              <a:spcBef>
                <a:spcPct val="35000"/>
              </a:spcBef>
            </a:pPr>
            <a:r>
              <a:rPr lang="en-US" altLang="en-US"/>
              <a:t>Serve as guides to the structures that lie beneath </a:t>
            </a:r>
          </a:p>
          <a:p>
            <a:pPr eaLnBrk="1" hangingPunct="1">
              <a:spcBef>
                <a:spcPct val="35000"/>
              </a:spcBef>
            </a:pPr>
            <a:r>
              <a:rPr lang="en-US" altLang="en-US"/>
              <a:t>Topographic anatomy applies to a body in the </a:t>
            </a:r>
            <a:r>
              <a:rPr lang="en-US" altLang="en-US" i="1"/>
              <a:t>anatomic position.</a:t>
            </a:r>
            <a:endParaRPr lang="en-US" altLang="en-US"/>
          </a:p>
          <a:p>
            <a:pPr lvl="1" eaLnBrk="1" hangingPunct="1">
              <a:spcBef>
                <a:spcPct val="35000"/>
              </a:spcBef>
            </a:pPr>
            <a:r>
              <a:rPr lang="en-US" altLang="en-US"/>
              <a:t>Patient stands facing you, arms at side, palms forward.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type="body" idx="1"/>
          </p:nvPr>
        </p:nvSpPr>
        <p:spPr/>
        <p:txBody>
          <a:bodyPr rIns="228600"/>
          <a:lstStyle/>
          <a:p>
            <a:pPr eaLnBrk="1" hangingPunct="1">
              <a:spcBef>
                <a:spcPct val="35000"/>
              </a:spcBef>
            </a:pPr>
            <a:r>
              <a:rPr lang="en-US" altLang="en-US" i="1"/>
              <a:t>Respiration:</a:t>
            </a:r>
            <a:r>
              <a:rPr lang="en-US" altLang="en-US"/>
              <a:t> the exchange of oxygen and carbon dioxide in alveoli and tissues</a:t>
            </a:r>
          </a:p>
          <a:p>
            <a:pPr lvl="1" eaLnBrk="1" hangingPunct="1">
              <a:spcBef>
                <a:spcPct val="35000"/>
              </a:spcBef>
            </a:pPr>
            <a:r>
              <a:rPr lang="en-US" altLang="en-US"/>
              <a:t>Provides oxygen to the cells and removes  waste carbon dioxide</a:t>
            </a:r>
          </a:p>
          <a:p>
            <a:pPr lvl="1" eaLnBrk="1" hangingPunct="1">
              <a:spcBef>
                <a:spcPct val="35000"/>
              </a:spcBef>
            </a:pPr>
            <a:r>
              <a:rPr lang="en-US" altLang="en-US"/>
              <a:t>Diffusion: the passive process in which oxygen molecules move from an area with a higher concentration of molecules to an area of lower concentration. </a:t>
            </a:r>
          </a:p>
          <a:p>
            <a:pPr lvl="1" eaLnBrk="1" hangingPunct="1">
              <a:spcBef>
                <a:spcPct val="35000"/>
              </a:spcBef>
            </a:pPr>
            <a:r>
              <a:rPr lang="en-US" altLang="en-US"/>
              <a:t>The brain stem controls breathing.</a:t>
            </a:r>
          </a:p>
        </p:txBody>
      </p:sp>
      <p:sp>
        <p:nvSpPr>
          <p:cNvPr id="33795" name="Title 1"/>
          <p:cNvSpPr>
            <a:spLocks noGrp="1"/>
          </p:cNvSpPr>
          <p:nvPr>
            <p:ph type="title"/>
          </p:nvPr>
        </p:nvSpPr>
        <p:spPr>
          <a:xfrm>
            <a:off x="685800" y="195263"/>
            <a:ext cx="7772400" cy="914400"/>
          </a:xfrm>
        </p:spPr>
        <p:txBody>
          <a:bodyPr/>
          <a:lstStyle/>
          <a:p>
            <a:pPr eaLnBrk="1" hangingPunct="1">
              <a:lnSpc>
                <a:spcPct val="85000"/>
              </a:lnSpc>
            </a:pPr>
            <a:r>
              <a:rPr lang="en-US" altLang="en-US"/>
              <a:t>The Respiratory System: Physiology </a:t>
            </a:r>
            <a:r>
              <a:rPr lang="en-US" altLang="en-US" sz="2800" b="0"/>
              <a:t>(2 of 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type="body" idx="1"/>
          </p:nvPr>
        </p:nvSpPr>
        <p:spPr/>
        <p:txBody>
          <a:bodyPr rIns="228600"/>
          <a:lstStyle/>
          <a:p>
            <a:pPr eaLnBrk="1" hangingPunct="1">
              <a:spcBef>
                <a:spcPct val="35000"/>
              </a:spcBef>
            </a:pPr>
            <a:r>
              <a:rPr lang="en-US" altLang="en-US" i="1"/>
              <a:t>Ventilation:</a:t>
            </a:r>
            <a:r>
              <a:rPr lang="en-US" altLang="en-US"/>
              <a:t> simple air movement into and out of the lungs</a:t>
            </a:r>
          </a:p>
          <a:p>
            <a:pPr eaLnBrk="1" hangingPunct="1">
              <a:spcBef>
                <a:spcPct val="35000"/>
              </a:spcBef>
            </a:pPr>
            <a:r>
              <a:rPr lang="en-US" altLang="en-US"/>
              <a:t>Tidal volume</a:t>
            </a:r>
          </a:p>
          <a:p>
            <a:pPr eaLnBrk="1" hangingPunct="1">
              <a:spcBef>
                <a:spcPct val="35000"/>
              </a:spcBef>
            </a:pPr>
            <a:r>
              <a:rPr lang="en-US" altLang="en-US"/>
              <a:t>Residual volume</a:t>
            </a:r>
          </a:p>
          <a:p>
            <a:pPr eaLnBrk="1" hangingPunct="1">
              <a:spcBef>
                <a:spcPct val="35000"/>
              </a:spcBef>
            </a:pPr>
            <a:r>
              <a:rPr lang="en-US" altLang="en-US"/>
              <a:t>Dead space</a:t>
            </a:r>
          </a:p>
          <a:p>
            <a:pPr eaLnBrk="1" hangingPunct="1">
              <a:spcBef>
                <a:spcPct val="35000"/>
              </a:spcBef>
            </a:pPr>
            <a:r>
              <a:rPr lang="en-US" altLang="en-US"/>
              <a:t>Minute volume</a:t>
            </a:r>
          </a:p>
        </p:txBody>
      </p:sp>
      <p:sp>
        <p:nvSpPr>
          <p:cNvPr id="34819" name="Title 1"/>
          <p:cNvSpPr>
            <a:spLocks noGrp="1"/>
          </p:cNvSpPr>
          <p:nvPr>
            <p:ph type="title"/>
          </p:nvPr>
        </p:nvSpPr>
        <p:spPr>
          <a:xfrm>
            <a:off x="685800" y="195263"/>
            <a:ext cx="7772400" cy="914400"/>
          </a:xfrm>
        </p:spPr>
        <p:txBody>
          <a:bodyPr/>
          <a:lstStyle/>
          <a:p>
            <a:pPr eaLnBrk="1" hangingPunct="1">
              <a:lnSpc>
                <a:spcPct val="85000"/>
              </a:lnSpc>
            </a:pPr>
            <a:r>
              <a:rPr lang="en-US" altLang="en-US"/>
              <a:t>The Respiratory System: Physiology </a:t>
            </a:r>
            <a:r>
              <a:rPr lang="en-US" altLang="en-US" sz="2800" b="0"/>
              <a:t>(3 of 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120650"/>
            <a:ext cx="7772400" cy="914400"/>
          </a:xfrm>
        </p:spPr>
        <p:txBody>
          <a:bodyPr/>
          <a:lstStyle/>
          <a:p>
            <a:pPr eaLnBrk="1" hangingPunct="1">
              <a:lnSpc>
                <a:spcPct val="85000"/>
              </a:lnSpc>
            </a:pPr>
            <a:r>
              <a:rPr lang="en-US" altLang="en-US"/>
              <a:t>Characteristics of Normal Breathing</a:t>
            </a:r>
            <a:endParaRPr lang="en-US" altLang="en-US" sz="2800" b="0"/>
          </a:p>
        </p:txBody>
      </p:sp>
      <p:sp>
        <p:nvSpPr>
          <p:cNvPr id="3" name="Content Placeholder 2"/>
          <p:cNvSpPr>
            <a:spLocks noGrp="1"/>
          </p:cNvSpPr>
          <p:nvPr>
            <p:ph idx="1"/>
          </p:nvPr>
        </p:nvSpPr>
        <p:spPr/>
        <p:txBody>
          <a:bodyPr/>
          <a:lstStyle/>
          <a:p>
            <a:pPr eaLnBrk="1" hangingPunct="1">
              <a:spcBef>
                <a:spcPct val="35000"/>
              </a:spcBef>
              <a:defRPr/>
            </a:pPr>
            <a:r>
              <a:rPr lang="en-US" altLang="en-US" dirty="0"/>
              <a:t>Normal rate and depth (tidal volume)</a:t>
            </a:r>
          </a:p>
          <a:p>
            <a:pPr eaLnBrk="1" hangingPunct="1">
              <a:spcBef>
                <a:spcPct val="35000"/>
              </a:spcBef>
              <a:defRPr/>
            </a:pPr>
            <a:r>
              <a:rPr lang="en-US" altLang="en-US" dirty="0"/>
              <a:t>Regular rhythm or pattern of inhalation and exhalation</a:t>
            </a:r>
          </a:p>
          <a:p>
            <a:pPr eaLnBrk="1" hangingPunct="1">
              <a:spcBef>
                <a:spcPct val="35000"/>
              </a:spcBef>
              <a:defRPr/>
            </a:pPr>
            <a:r>
              <a:rPr lang="en-US" altLang="en-US" dirty="0"/>
              <a:t>Clear, audible breath sounds on both sides of chest</a:t>
            </a:r>
          </a:p>
          <a:p>
            <a:pPr eaLnBrk="1" hangingPunct="1">
              <a:spcBef>
                <a:spcPct val="35000"/>
              </a:spcBef>
              <a:defRPr/>
            </a:pPr>
            <a:r>
              <a:rPr lang="en-US" altLang="en-US" dirty="0"/>
              <a:t>Regular rise and fall movement on both sides of the chest</a:t>
            </a:r>
          </a:p>
          <a:p>
            <a:pPr eaLnBrk="1" hangingPunct="1">
              <a:spcBef>
                <a:spcPct val="35000"/>
              </a:spcBef>
              <a:defRPr/>
            </a:pPr>
            <a:r>
              <a:rPr lang="en-US" altLang="en-US" dirty="0"/>
              <a:t>Movement of the abdomen</a:t>
            </a:r>
            <a:endParaRPr lang="en-US" altLang="en-US" sz="4000" dirty="0"/>
          </a:p>
          <a:p>
            <a:pPr eaLnBrk="1" hangingPunct="1">
              <a:spcBef>
                <a:spcPct val="35000"/>
              </a:spcBef>
              <a:defRPr/>
            </a:pPr>
            <a:endParaRPr lang="en-US" altLang="en-US" dirty="0"/>
          </a:p>
          <a:p>
            <a:pPr marL="0" indent="0">
              <a:buFontTx/>
              <a:buNone/>
              <a:defRPr/>
            </a:pP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141288"/>
            <a:ext cx="7772400" cy="914400"/>
          </a:xfrm>
        </p:spPr>
        <p:txBody>
          <a:bodyPr/>
          <a:lstStyle/>
          <a:p>
            <a:pPr eaLnBrk="1" hangingPunct="1">
              <a:lnSpc>
                <a:spcPct val="85000"/>
              </a:lnSpc>
            </a:pPr>
            <a:r>
              <a:rPr lang="en-US" altLang="en-US"/>
              <a:t>Inadequate Breathing </a:t>
            </a:r>
            <a:br>
              <a:rPr lang="en-US" altLang="en-US"/>
            </a:br>
            <a:r>
              <a:rPr lang="en-US" altLang="en-US"/>
              <a:t>Patterns in Adults</a:t>
            </a:r>
          </a:p>
        </p:txBody>
      </p:sp>
      <p:sp>
        <p:nvSpPr>
          <p:cNvPr id="36867" name="Content Placeholder 2"/>
          <p:cNvSpPr>
            <a:spLocks noGrp="1"/>
          </p:cNvSpPr>
          <p:nvPr>
            <p:ph type="body" idx="1"/>
          </p:nvPr>
        </p:nvSpPr>
        <p:spPr/>
        <p:txBody>
          <a:bodyPr rIns="228600"/>
          <a:lstStyle/>
          <a:p>
            <a:pPr eaLnBrk="1" hangingPunct="1">
              <a:spcBef>
                <a:spcPct val="35000"/>
              </a:spcBef>
            </a:pPr>
            <a:r>
              <a:rPr lang="en-US" altLang="en-US"/>
              <a:t>Labored breathing</a:t>
            </a:r>
          </a:p>
          <a:p>
            <a:pPr eaLnBrk="1" hangingPunct="1">
              <a:spcBef>
                <a:spcPct val="35000"/>
              </a:spcBef>
            </a:pPr>
            <a:r>
              <a:rPr lang="en-US" altLang="en-US"/>
              <a:t>Muscle retractions</a:t>
            </a:r>
          </a:p>
          <a:p>
            <a:pPr eaLnBrk="1" hangingPunct="1">
              <a:spcBef>
                <a:spcPct val="35000"/>
              </a:spcBef>
            </a:pPr>
            <a:r>
              <a:rPr lang="en-US" altLang="en-US"/>
              <a:t>Pale, cyanotic, cool, damp skin</a:t>
            </a:r>
          </a:p>
          <a:p>
            <a:pPr eaLnBrk="1" hangingPunct="1">
              <a:spcBef>
                <a:spcPct val="35000"/>
              </a:spcBef>
            </a:pPr>
            <a:r>
              <a:rPr lang="en-US" altLang="en-US"/>
              <a:t>Tripod position</a:t>
            </a:r>
          </a:p>
          <a:p>
            <a:pPr eaLnBrk="1" hangingPunct="1">
              <a:spcBef>
                <a:spcPct val="35000"/>
              </a:spcBef>
            </a:pPr>
            <a:r>
              <a:rPr lang="en-US" altLang="en-US"/>
              <a:t>Agonal gasps (gasping breaths)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120650"/>
            <a:ext cx="7772400" cy="914400"/>
          </a:xfrm>
        </p:spPr>
        <p:txBody>
          <a:bodyPr/>
          <a:lstStyle/>
          <a:p>
            <a:pPr eaLnBrk="1" hangingPunct="1">
              <a:lnSpc>
                <a:spcPct val="85000"/>
              </a:lnSpc>
            </a:pPr>
            <a:r>
              <a:rPr lang="en-US" altLang="en-US"/>
              <a:t>The Circulatory System: Anatomy </a:t>
            </a:r>
            <a:r>
              <a:rPr lang="en-US" altLang="en-US" sz="2800" b="0"/>
              <a:t>(1 of 2)</a:t>
            </a:r>
          </a:p>
        </p:txBody>
      </p:sp>
      <p:sp>
        <p:nvSpPr>
          <p:cNvPr id="37891" name="Content Placeholder 2"/>
          <p:cNvSpPr>
            <a:spLocks noGrp="1"/>
          </p:cNvSpPr>
          <p:nvPr>
            <p:ph type="body" idx="1"/>
          </p:nvPr>
        </p:nvSpPr>
        <p:spPr/>
        <p:txBody>
          <a:bodyPr rIns="228600"/>
          <a:lstStyle/>
          <a:p>
            <a:pPr eaLnBrk="1" hangingPunct="1">
              <a:spcBef>
                <a:spcPct val="35000"/>
              </a:spcBef>
            </a:pPr>
            <a:r>
              <a:rPr lang="en-US" altLang="en-US"/>
              <a:t>A complex arrangement of connected tubes</a:t>
            </a:r>
          </a:p>
          <a:p>
            <a:pPr lvl="1" eaLnBrk="1" hangingPunct="1">
              <a:spcBef>
                <a:spcPct val="35000"/>
              </a:spcBef>
            </a:pPr>
            <a:r>
              <a:rPr lang="en-US" altLang="en-US"/>
              <a:t>Arteries, arterioles, capillaries, venules, veins</a:t>
            </a:r>
          </a:p>
          <a:p>
            <a:pPr eaLnBrk="1" hangingPunct="1">
              <a:spcBef>
                <a:spcPct val="35000"/>
              </a:spcBef>
            </a:pPr>
            <a:r>
              <a:rPr lang="en-US" altLang="en-US"/>
              <a:t>Two circuits</a:t>
            </a:r>
          </a:p>
          <a:p>
            <a:pPr lvl="1" eaLnBrk="1" hangingPunct="1">
              <a:spcBef>
                <a:spcPct val="35000"/>
              </a:spcBef>
            </a:pPr>
            <a:r>
              <a:rPr lang="en-US" altLang="en-US"/>
              <a:t>Systemic circulation (body)</a:t>
            </a:r>
          </a:p>
          <a:p>
            <a:pPr lvl="1" eaLnBrk="1" hangingPunct="1">
              <a:spcBef>
                <a:spcPct val="35000"/>
              </a:spcBef>
            </a:pPr>
            <a:r>
              <a:rPr lang="en-US" altLang="en-US"/>
              <a:t>Pulmonary circulation (lungs)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120650"/>
            <a:ext cx="7772400" cy="914400"/>
          </a:xfrm>
        </p:spPr>
        <p:txBody>
          <a:bodyPr/>
          <a:lstStyle/>
          <a:p>
            <a:pPr eaLnBrk="1" hangingPunct="1">
              <a:lnSpc>
                <a:spcPct val="85000"/>
              </a:lnSpc>
            </a:pPr>
            <a:r>
              <a:rPr lang="en-US" altLang="en-US"/>
              <a:t>The Circulatory System: Anatomy </a:t>
            </a:r>
            <a:r>
              <a:rPr lang="en-US" altLang="en-US" sz="2800" b="0"/>
              <a:t>(2 of 2)</a:t>
            </a:r>
          </a:p>
        </p:txBody>
      </p:sp>
      <p:sp>
        <p:nvSpPr>
          <p:cNvPr id="38915" name="Content Placeholder 2"/>
          <p:cNvSpPr>
            <a:spLocks noGrp="1"/>
          </p:cNvSpPr>
          <p:nvPr>
            <p:ph type="body" idx="1"/>
          </p:nvPr>
        </p:nvSpPr>
        <p:spPr/>
        <p:txBody>
          <a:bodyPr rIns="228600"/>
          <a:lstStyle/>
          <a:p>
            <a:pPr marL="0" indent="0" eaLnBrk="1" hangingPunct="1">
              <a:spcBef>
                <a:spcPct val="35000"/>
              </a:spcBef>
              <a:buFontTx/>
              <a:buNone/>
            </a:pPr>
            <a:r>
              <a:rPr lang="en-US" altLang="en-US"/>
              <a:t> </a:t>
            </a:r>
          </a:p>
        </p:txBody>
      </p:sp>
      <p:pic>
        <p:nvPicPr>
          <p:cNvPr id="38916" name="Picture 4" descr="\\172.16.33.26\Art\OUTPUT\JB LEARNING\EMT_11E_ITK_PPT WORK\JPEG\Ch06\9781284080179_CH06_FIG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17638"/>
            <a:ext cx="5195888" cy="4538662"/>
          </a:xfrm>
          <a:prstGeom prst="rect">
            <a:avLst/>
          </a:prstGeom>
          <a:noFill/>
          <a:ln w="19050">
            <a:solidFill>
              <a:srgbClr val="B3B3B3">
                <a:alpha val="39999"/>
              </a:srgb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432425" y="5991225"/>
            <a:ext cx="1801813"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a:t>The Heart </a:t>
            </a:r>
            <a:r>
              <a:rPr lang="en-US" altLang="en-US" sz="2800" b="0"/>
              <a:t>(1 of 5)</a:t>
            </a:r>
          </a:p>
        </p:txBody>
      </p:sp>
      <p:sp>
        <p:nvSpPr>
          <p:cNvPr id="39939" name="Content Placeholder 2"/>
          <p:cNvSpPr>
            <a:spLocks noGrp="1"/>
          </p:cNvSpPr>
          <p:nvPr>
            <p:ph type="body" idx="1"/>
          </p:nvPr>
        </p:nvSpPr>
        <p:spPr/>
        <p:txBody>
          <a:bodyPr rIns="228600"/>
          <a:lstStyle/>
          <a:p>
            <a:pPr>
              <a:spcBef>
                <a:spcPct val="35000"/>
              </a:spcBef>
            </a:pPr>
            <a:r>
              <a:rPr lang="en-US" altLang="en-US"/>
              <a:t>Made of specialized cardiac muscle </a:t>
            </a:r>
          </a:p>
          <a:p>
            <a:pPr>
              <a:spcBef>
                <a:spcPct val="35000"/>
              </a:spcBef>
            </a:pPr>
            <a:r>
              <a:rPr lang="en-US" altLang="en-US"/>
              <a:t>Works as two paired pumps</a:t>
            </a:r>
          </a:p>
          <a:p>
            <a:pPr lvl="1">
              <a:spcBef>
                <a:spcPct val="35000"/>
              </a:spcBef>
            </a:pPr>
            <a:r>
              <a:rPr lang="en-US" altLang="en-US"/>
              <a:t>Septum divides right and left sides</a:t>
            </a:r>
          </a:p>
          <a:p>
            <a:pPr lvl="1">
              <a:spcBef>
                <a:spcPct val="35000"/>
              </a:spcBef>
            </a:pPr>
            <a:r>
              <a:rPr lang="en-US" altLang="en-US"/>
              <a:t>Each side is divided into:</a:t>
            </a:r>
          </a:p>
          <a:p>
            <a:pPr lvl="2">
              <a:spcBef>
                <a:spcPct val="35000"/>
              </a:spcBef>
            </a:pPr>
            <a:r>
              <a:rPr lang="en-US" altLang="en-US" sz="2400"/>
              <a:t>Atrium (upper chamber)</a:t>
            </a:r>
          </a:p>
          <a:p>
            <a:pPr lvl="2">
              <a:spcBef>
                <a:spcPct val="35000"/>
              </a:spcBef>
            </a:pPr>
            <a:r>
              <a:rPr lang="en-US" altLang="en-US" sz="2400"/>
              <a:t>Ventricle (lower chamber)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a:t>The Heart </a:t>
            </a:r>
            <a:r>
              <a:rPr lang="en-US" altLang="en-US" sz="2800" b="0"/>
              <a:t>(2 of 5)</a:t>
            </a:r>
          </a:p>
        </p:txBody>
      </p:sp>
      <p:sp>
        <p:nvSpPr>
          <p:cNvPr id="40963" name="Content Placeholder 2"/>
          <p:cNvSpPr>
            <a:spLocks noGrp="1"/>
          </p:cNvSpPr>
          <p:nvPr>
            <p:ph type="body" idx="1"/>
          </p:nvPr>
        </p:nvSpPr>
        <p:spPr/>
        <p:txBody>
          <a:bodyPr rIns="228600"/>
          <a:lstStyle/>
          <a:p>
            <a:pPr>
              <a:spcBef>
                <a:spcPct val="35000"/>
              </a:spcBef>
            </a:pPr>
            <a:r>
              <a:rPr lang="en-US" altLang="en-US"/>
              <a:t>Circulation</a:t>
            </a:r>
          </a:p>
          <a:p>
            <a:pPr lvl="1">
              <a:spcBef>
                <a:spcPct val="35000"/>
              </a:spcBef>
            </a:pPr>
            <a:r>
              <a:rPr lang="en-US" altLang="en-US"/>
              <a:t>The heart receives its blood from the aorta.</a:t>
            </a:r>
          </a:p>
          <a:p>
            <a:pPr lvl="1">
              <a:spcBef>
                <a:spcPct val="35000"/>
              </a:spcBef>
            </a:pPr>
            <a:r>
              <a:rPr lang="en-US" altLang="en-US"/>
              <a:t>The right side receives deoxygenated blood from the veins.</a:t>
            </a:r>
          </a:p>
          <a:p>
            <a:pPr lvl="1">
              <a:spcBef>
                <a:spcPct val="35000"/>
              </a:spcBef>
            </a:pPr>
            <a:r>
              <a:rPr lang="en-US" altLang="en-US"/>
              <a:t>The left side receives oxygenated</a:t>
            </a:r>
            <a:r>
              <a:rPr lang="en-US" altLang="en-US" b="1"/>
              <a:t> </a:t>
            </a:r>
            <a:r>
              <a:rPr lang="en-US" altLang="en-US"/>
              <a:t>blood from the lungs.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marL="0" indent="0">
              <a:buFontTx/>
              <a:buNone/>
            </a:pPr>
            <a:endParaRPr lang="en-US" altLang="en-US"/>
          </a:p>
          <a:p>
            <a:pPr marL="0" indent="0">
              <a:buFontTx/>
              <a:buNone/>
            </a:pPr>
            <a:endParaRPr lang="en-US" altLang="en-US"/>
          </a:p>
        </p:txBody>
      </p:sp>
      <p:sp>
        <p:nvSpPr>
          <p:cNvPr id="8" name="Rectangle 7"/>
          <p:cNvSpPr/>
          <p:nvPr/>
        </p:nvSpPr>
        <p:spPr>
          <a:xfrm>
            <a:off x="3940175" y="6210300"/>
            <a:ext cx="1803400"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
        <p:nvSpPr>
          <p:cNvPr id="41988" name="Title 1"/>
          <p:cNvSpPr>
            <a:spLocks noGrp="1"/>
          </p:cNvSpPr>
          <p:nvPr>
            <p:ph type="title"/>
          </p:nvPr>
        </p:nvSpPr>
        <p:spPr/>
        <p:txBody>
          <a:bodyPr/>
          <a:lstStyle/>
          <a:p>
            <a:pPr>
              <a:lnSpc>
                <a:spcPct val="85000"/>
              </a:lnSpc>
            </a:pPr>
            <a:r>
              <a:rPr lang="en-US" altLang="en-US"/>
              <a:t>The Heart </a:t>
            </a:r>
            <a:r>
              <a:rPr lang="en-US" altLang="en-US" sz="2800" b="0"/>
              <a:t>(3 of 5)</a:t>
            </a:r>
          </a:p>
        </p:txBody>
      </p:sp>
      <p:pic>
        <p:nvPicPr>
          <p:cNvPr id="41989"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1130300"/>
            <a:ext cx="26574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a:t>The Heart </a:t>
            </a:r>
            <a:r>
              <a:rPr lang="en-US" altLang="en-US" sz="2800" b="0"/>
              <a:t>(4 of 5)</a:t>
            </a:r>
          </a:p>
        </p:txBody>
      </p:sp>
      <p:sp>
        <p:nvSpPr>
          <p:cNvPr id="43011" name="Content Placeholder 2"/>
          <p:cNvSpPr>
            <a:spLocks noGrp="1"/>
          </p:cNvSpPr>
          <p:nvPr>
            <p:ph type="body" idx="1"/>
          </p:nvPr>
        </p:nvSpPr>
        <p:spPr/>
        <p:txBody>
          <a:bodyPr rIns="228600"/>
          <a:lstStyle/>
          <a:p>
            <a:pPr>
              <a:spcBef>
                <a:spcPct val="35000"/>
              </a:spcBef>
            </a:pPr>
            <a:r>
              <a:rPr lang="en-US" altLang="en-US"/>
              <a:t>Normal adult resting heart rate (HR): 60–100 beats/min</a:t>
            </a:r>
          </a:p>
          <a:p>
            <a:pPr>
              <a:spcBef>
                <a:spcPct val="35000"/>
              </a:spcBef>
            </a:pPr>
            <a:r>
              <a:rPr lang="en-US" altLang="en-US"/>
              <a:t>Stroke volume (SV)</a:t>
            </a:r>
          </a:p>
          <a:p>
            <a:pPr lvl="1">
              <a:spcBef>
                <a:spcPct val="35000"/>
              </a:spcBef>
            </a:pPr>
            <a:r>
              <a:rPr lang="en-US" altLang="en-US"/>
              <a:t>Amount of blood moved by one beat</a:t>
            </a:r>
          </a:p>
          <a:p>
            <a:pPr>
              <a:spcBef>
                <a:spcPct val="35000"/>
              </a:spcBef>
            </a:pPr>
            <a:r>
              <a:rPr lang="en-US" altLang="en-US"/>
              <a:t>Cardiac output (CO)</a:t>
            </a:r>
          </a:p>
          <a:p>
            <a:pPr lvl="1">
              <a:spcBef>
                <a:spcPct val="35000"/>
              </a:spcBef>
            </a:pPr>
            <a:r>
              <a:rPr lang="en-US" altLang="en-US"/>
              <a:t>Amount of blood moved in 1 minute</a:t>
            </a:r>
          </a:p>
          <a:p>
            <a:pPr lvl="1">
              <a:spcBef>
                <a:spcPct val="35000"/>
              </a:spcBef>
            </a:pPr>
            <a:r>
              <a:rPr lang="en-US" altLang="en-US"/>
              <a:t>HR × SV = CO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lnSpc>
                <a:spcPct val="85000"/>
              </a:lnSpc>
            </a:pPr>
            <a:r>
              <a:rPr lang="en-US" altLang="en-US"/>
              <a:t>Planes of the Body</a:t>
            </a:r>
            <a:endParaRPr lang="en-US" altLang="en-US" sz="2800" b="0"/>
          </a:p>
        </p:txBody>
      </p:sp>
      <p:sp>
        <p:nvSpPr>
          <p:cNvPr id="7171" name="Content Placeholder 2"/>
          <p:cNvSpPr>
            <a:spLocks noGrp="1"/>
          </p:cNvSpPr>
          <p:nvPr>
            <p:ph sz="half" idx="1"/>
          </p:nvPr>
        </p:nvSpPr>
        <p:spPr/>
        <p:txBody>
          <a:bodyPr rIns="228600"/>
          <a:lstStyle/>
          <a:p>
            <a:pPr eaLnBrk="1" hangingPunct="1">
              <a:spcBef>
                <a:spcPct val="35000"/>
              </a:spcBef>
            </a:pPr>
            <a:r>
              <a:rPr lang="en-US" altLang="en-US"/>
              <a:t>Imaginary straight lines that divide the body</a:t>
            </a:r>
          </a:p>
          <a:p>
            <a:pPr lvl="1" eaLnBrk="1" hangingPunct="1">
              <a:spcBef>
                <a:spcPct val="35000"/>
              </a:spcBef>
            </a:pPr>
            <a:r>
              <a:rPr lang="en-US" altLang="en-US"/>
              <a:t>Coronal plane: front/back</a:t>
            </a:r>
          </a:p>
          <a:p>
            <a:pPr lvl="1" eaLnBrk="1" hangingPunct="1">
              <a:spcBef>
                <a:spcPct val="35000"/>
              </a:spcBef>
            </a:pPr>
            <a:r>
              <a:rPr lang="en-US" altLang="en-US"/>
              <a:t>Transverse plane: top/bottom</a:t>
            </a:r>
          </a:p>
          <a:p>
            <a:pPr lvl="1" eaLnBrk="1" hangingPunct="1">
              <a:spcBef>
                <a:spcPct val="35000"/>
              </a:spcBef>
            </a:pPr>
            <a:r>
              <a:rPr lang="en-US" altLang="en-US"/>
              <a:t>Sagittal (lateral) plane: left/right</a:t>
            </a:r>
          </a:p>
        </p:txBody>
      </p:sp>
      <p:pic>
        <p:nvPicPr>
          <p:cNvPr id="7172" name="Picture 6" descr="\\172.16.33.26\Art\OUTPUT\JB LEARNING\EMT_11E_ITK_PPT WORK\JPEG\Ch06\9781284080179_CH06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1289050"/>
            <a:ext cx="392747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938963" y="6026150"/>
            <a:ext cx="1803400" cy="230188"/>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a:t>The Heart </a:t>
            </a:r>
            <a:r>
              <a:rPr lang="en-US" altLang="en-US" sz="2800" b="0"/>
              <a:t>(5 of 5)</a:t>
            </a:r>
          </a:p>
        </p:txBody>
      </p:sp>
      <p:sp>
        <p:nvSpPr>
          <p:cNvPr id="44035" name="Content Placeholder 2"/>
          <p:cNvSpPr>
            <a:spLocks noGrp="1"/>
          </p:cNvSpPr>
          <p:nvPr>
            <p:ph type="body" idx="1"/>
          </p:nvPr>
        </p:nvSpPr>
        <p:spPr/>
        <p:txBody>
          <a:bodyPr rIns="228600"/>
          <a:lstStyle/>
          <a:p>
            <a:pPr>
              <a:spcBef>
                <a:spcPct val="35000"/>
              </a:spcBef>
            </a:pPr>
            <a:r>
              <a:rPr lang="en-US" altLang="en-US"/>
              <a:t>Electrical conduction system</a:t>
            </a:r>
          </a:p>
          <a:p>
            <a:pPr lvl="1">
              <a:spcBef>
                <a:spcPct val="35000"/>
              </a:spcBef>
            </a:pPr>
            <a:r>
              <a:rPr lang="en-US" altLang="en-US"/>
              <a:t>Causes smooth, coordinated contractions</a:t>
            </a:r>
          </a:p>
          <a:p>
            <a:pPr lvl="1">
              <a:spcBef>
                <a:spcPct val="35000"/>
              </a:spcBef>
            </a:pPr>
            <a:r>
              <a:rPr lang="en-US" altLang="en-US"/>
              <a:t>Contractions produce the pumping action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lnSpc>
                <a:spcPct val="85000"/>
              </a:lnSpc>
            </a:pPr>
            <a:r>
              <a:rPr lang="en-US" altLang="en-US"/>
              <a:t>Arteries </a:t>
            </a:r>
            <a:r>
              <a:rPr lang="en-US" altLang="en-US" sz="2800" b="0"/>
              <a:t>(1 of 3)</a:t>
            </a:r>
          </a:p>
        </p:txBody>
      </p:sp>
      <p:sp>
        <p:nvSpPr>
          <p:cNvPr id="45059" name="Content Placeholder 2"/>
          <p:cNvSpPr>
            <a:spLocks noGrp="1"/>
          </p:cNvSpPr>
          <p:nvPr>
            <p:ph type="body" idx="1"/>
          </p:nvPr>
        </p:nvSpPr>
        <p:spPr/>
        <p:txBody>
          <a:bodyPr rIns="228600"/>
          <a:lstStyle/>
          <a:p>
            <a:pPr eaLnBrk="1" hangingPunct="1">
              <a:spcBef>
                <a:spcPct val="35000"/>
              </a:spcBef>
            </a:pPr>
            <a:r>
              <a:rPr lang="en-US" altLang="en-US"/>
              <a:t>Arteries carry blood from the heart to all body tissues.</a:t>
            </a:r>
          </a:p>
          <a:p>
            <a:pPr eaLnBrk="1" hangingPunct="1">
              <a:spcBef>
                <a:spcPct val="35000"/>
              </a:spcBef>
            </a:pPr>
            <a:r>
              <a:rPr lang="en-US" altLang="en-US"/>
              <a:t>Pulmonary artery</a:t>
            </a:r>
          </a:p>
          <a:p>
            <a:pPr lvl="1" eaLnBrk="1" hangingPunct="1">
              <a:spcBef>
                <a:spcPct val="35000"/>
              </a:spcBef>
            </a:pPr>
            <a:r>
              <a:rPr lang="en-US" altLang="en-US"/>
              <a:t>Carries oxygen-poor blood to the lungs</a:t>
            </a:r>
          </a:p>
          <a:p>
            <a:pPr eaLnBrk="1" hangingPunct="1">
              <a:spcBef>
                <a:spcPct val="35000"/>
              </a:spcBef>
            </a:pPr>
            <a:r>
              <a:rPr lang="en-US" altLang="en-US"/>
              <a:t>Arteries branch into smaller arteries and then into arterioles. </a:t>
            </a:r>
          </a:p>
          <a:p>
            <a:pPr lvl="1" eaLnBrk="1" hangingPunct="1">
              <a:spcBef>
                <a:spcPct val="35000"/>
              </a:spcBef>
            </a:pPr>
            <a:r>
              <a:rPr lang="en-US" altLang="en-US"/>
              <a:t>Arterioles branch into smaller vessels until they connect to the capillaries.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a:t>Arteries </a:t>
            </a:r>
            <a:r>
              <a:rPr lang="en-US" altLang="en-US" sz="2800" b="0"/>
              <a:t>(2 of 3)</a:t>
            </a:r>
          </a:p>
        </p:txBody>
      </p:sp>
      <p:sp>
        <p:nvSpPr>
          <p:cNvPr id="46083" name="Content Placeholder 2"/>
          <p:cNvSpPr>
            <a:spLocks noGrp="1"/>
          </p:cNvSpPr>
          <p:nvPr>
            <p:ph idx="1"/>
          </p:nvPr>
        </p:nvSpPr>
        <p:spPr/>
        <p:txBody>
          <a:bodyPr rIns="228600"/>
          <a:lstStyle/>
          <a:p>
            <a:pPr eaLnBrk="1" hangingPunct="1">
              <a:spcBef>
                <a:spcPct val="35000"/>
              </a:spcBef>
            </a:pPr>
            <a:r>
              <a:rPr lang="en-US" altLang="en-US"/>
              <a:t>Pulse</a:t>
            </a:r>
          </a:p>
          <a:p>
            <a:pPr lvl="1" eaLnBrk="1" hangingPunct="1">
              <a:spcBef>
                <a:spcPct val="35000"/>
              </a:spcBef>
            </a:pPr>
            <a:r>
              <a:rPr lang="en-US" altLang="en-US"/>
              <a:t>Created by forceful pumping of blood out of the left ventricle and into the major arteries</a:t>
            </a:r>
          </a:p>
          <a:p>
            <a:pPr lvl="1" eaLnBrk="1" hangingPunct="1">
              <a:spcBef>
                <a:spcPct val="35000"/>
              </a:spcBef>
            </a:pPr>
            <a:r>
              <a:rPr lang="en-US" altLang="en-US"/>
              <a:t>Palpated most easily at the neck, wrist, or groin</a:t>
            </a:r>
          </a:p>
          <a:p>
            <a:pPr lvl="1" eaLnBrk="1" hangingPunct="1">
              <a:spcBef>
                <a:spcPct val="35000"/>
              </a:spcBef>
            </a:pPr>
            <a:endParaRPr lang="en-US" altLang="en-US"/>
          </a:p>
          <a:p>
            <a:pPr eaLnBrk="1" hangingPunct="1">
              <a:buFontTx/>
              <a:buNone/>
            </a:pPr>
            <a:endParaRPr lang="en-US" altLang="en-US"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pPr>
            <a:r>
              <a:rPr lang="en-US" altLang="en-US"/>
              <a:t>Arteries </a:t>
            </a:r>
            <a:r>
              <a:rPr lang="en-US" altLang="en-US" sz="2800" b="0"/>
              <a:t>(3 of 3)</a:t>
            </a:r>
          </a:p>
        </p:txBody>
      </p:sp>
      <p:sp>
        <p:nvSpPr>
          <p:cNvPr id="47107" name="Content Placeholder 1"/>
          <p:cNvSpPr>
            <a:spLocks noGrp="1"/>
          </p:cNvSpPr>
          <p:nvPr>
            <p:ph idx="1"/>
          </p:nvPr>
        </p:nvSpPr>
        <p:spPr/>
        <p:txBody>
          <a:bodyPr/>
          <a:lstStyle/>
          <a:p>
            <a:pPr marL="0" indent="0">
              <a:buFontTx/>
              <a:buNone/>
            </a:pPr>
            <a:r>
              <a:rPr lang="en-US" altLang="en-US"/>
              <a:t>  </a:t>
            </a:r>
          </a:p>
        </p:txBody>
      </p:sp>
      <p:pic>
        <p:nvPicPr>
          <p:cNvPr id="47108" name="Picture 4" descr="\\172.16.33.26\Art\OUTPUT\JB LEARNING\EMT_11E_ITK_PPT WORK\JPEG\Ch06\9781284080179_CH06_FIG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44588"/>
            <a:ext cx="35274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41838" y="6081713"/>
            <a:ext cx="1833562" cy="230187"/>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a:t>Capillaries</a:t>
            </a:r>
          </a:p>
        </p:txBody>
      </p:sp>
      <p:sp>
        <p:nvSpPr>
          <p:cNvPr id="48131" name="Content Placeholder 2"/>
          <p:cNvSpPr>
            <a:spLocks noGrp="1"/>
          </p:cNvSpPr>
          <p:nvPr>
            <p:ph sz="half" idx="1"/>
          </p:nvPr>
        </p:nvSpPr>
        <p:spPr/>
        <p:txBody>
          <a:bodyPr rIns="228600"/>
          <a:lstStyle/>
          <a:p>
            <a:pPr>
              <a:spcBef>
                <a:spcPct val="35000"/>
              </a:spcBef>
            </a:pPr>
            <a:r>
              <a:rPr lang="en-US" altLang="en-US"/>
              <a:t>Connect arterioles to venules</a:t>
            </a:r>
          </a:p>
          <a:p>
            <a:pPr>
              <a:spcBef>
                <a:spcPct val="35000"/>
              </a:spcBef>
            </a:pPr>
            <a:r>
              <a:rPr lang="en-US" altLang="en-US"/>
              <a:t>Allow contact between blood and cells</a:t>
            </a:r>
          </a:p>
        </p:txBody>
      </p:sp>
      <p:pic>
        <p:nvPicPr>
          <p:cNvPr id="48132" name="Picture 5" descr="\\172.16.33.26\Art\OUTPUT\JB LEARNING\EMT_11E_ITK_PPT WORK\JPEG\Ch06\9781284080179_CH06_FIG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247775"/>
            <a:ext cx="34702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99250" y="6021388"/>
            <a:ext cx="1833563" cy="230187"/>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a:t>Veins</a:t>
            </a:r>
          </a:p>
        </p:txBody>
      </p:sp>
      <p:sp>
        <p:nvSpPr>
          <p:cNvPr id="49155" name="Content Placeholder 2"/>
          <p:cNvSpPr>
            <a:spLocks noGrp="1"/>
          </p:cNvSpPr>
          <p:nvPr>
            <p:ph type="body" idx="1"/>
          </p:nvPr>
        </p:nvSpPr>
        <p:spPr/>
        <p:txBody>
          <a:bodyPr rIns="228600"/>
          <a:lstStyle/>
          <a:p>
            <a:pPr eaLnBrk="1" hangingPunct="1">
              <a:spcBef>
                <a:spcPct val="35000"/>
              </a:spcBef>
            </a:pPr>
            <a:r>
              <a:rPr lang="en-US" altLang="en-US"/>
              <a:t>Return oxygen-depleted blood to the heart</a:t>
            </a:r>
          </a:p>
          <a:p>
            <a:pPr eaLnBrk="1" hangingPunct="1">
              <a:spcBef>
                <a:spcPct val="35000"/>
              </a:spcBef>
            </a:pPr>
            <a:r>
              <a:rPr lang="en-US" altLang="en-US"/>
              <a:t>Superior vena cava carries blood returning from head, neck, shoulders, and upper extremities</a:t>
            </a:r>
          </a:p>
          <a:p>
            <a:pPr eaLnBrk="1" hangingPunct="1">
              <a:spcBef>
                <a:spcPct val="35000"/>
              </a:spcBef>
            </a:pPr>
            <a:r>
              <a:rPr lang="en-US" altLang="en-US"/>
              <a:t>Inferior vena cava carries blood from abdomen, pelvis, and lower extremities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a:t>Spleen</a:t>
            </a:r>
          </a:p>
        </p:txBody>
      </p:sp>
      <p:sp>
        <p:nvSpPr>
          <p:cNvPr id="50179" name="Content Placeholder 2"/>
          <p:cNvSpPr>
            <a:spLocks noGrp="1"/>
          </p:cNvSpPr>
          <p:nvPr>
            <p:ph type="body" idx="1"/>
          </p:nvPr>
        </p:nvSpPr>
        <p:spPr/>
        <p:txBody>
          <a:bodyPr rIns="228600"/>
          <a:lstStyle/>
          <a:p>
            <a:pPr>
              <a:spcBef>
                <a:spcPct val="35000"/>
              </a:spcBef>
            </a:pPr>
            <a:r>
              <a:rPr lang="en-US" altLang="en-US"/>
              <a:t>Solid organ located under the rib cage</a:t>
            </a:r>
          </a:p>
          <a:p>
            <a:pPr>
              <a:spcBef>
                <a:spcPct val="35000"/>
              </a:spcBef>
            </a:pPr>
            <a:r>
              <a:rPr lang="en-US" altLang="en-US"/>
              <a:t>Filters blood</a:t>
            </a:r>
          </a:p>
          <a:p>
            <a:pPr>
              <a:spcBef>
                <a:spcPct val="35000"/>
              </a:spcBef>
            </a:pPr>
            <a:r>
              <a:rPr lang="en-US" altLang="en-US"/>
              <a:t>Particularly susceptible to injury from blunt trauma</a:t>
            </a:r>
          </a:p>
          <a:p>
            <a:pPr lvl="1">
              <a:spcBef>
                <a:spcPct val="35000"/>
              </a:spcBef>
            </a:pPr>
            <a:r>
              <a:rPr lang="en-US" altLang="en-US"/>
              <a:t>Can lead to severe internal bleeding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a:t>Blood Composition</a:t>
            </a:r>
          </a:p>
        </p:txBody>
      </p:sp>
      <p:sp>
        <p:nvSpPr>
          <p:cNvPr id="51203" name="Content Placeholder 2"/>
          <p:cNvSpPr>
            <a:spLocks noGrp="1"/>
          </p:cNvSpPr>
          <p:nvPr>
            <p:ph type="body" idx="1"/>
          </p:nvPr>
        </p:nvSpPr>
        <p:spPr/>
        <p:txBody>
          <a:bodyPr rIns="228600"/>
          <a:lstStyle/>
          <a:p>
            <a:pPr>
              <a:spcBef>
                <a:spcPct val="35000"/>
              </a:spcBef>
            </a:pPr>
            <a:r>
              <a:rPr lang="en-US" altLang="en-US"/>
              <a:t>Plasma (liquid)</a:t>
            </a:r>
          </a:p>
          <a:p>
            <a:pPr>
              <a:spcBef>
                <a:spcPct val="35000"/>
              </a:spcBef>
            </a:pPr>
            <a:r>
              <a:rPr lang="en-US" altLang="en-US"/>
              <a:t>Red blood cells (erythrocytes)</a:t>
            </a:r>
          </a:p>
          <a:p>
            <a:pPr>
              <a:spcBef>
                <a:spcPct val="35000"/>
              </a:spcBef>
            </a:pPr>
            <a:r>
              <a:rPr lang="en-US" altLang="en-US"/>
              <a:t>White blood cells (leukocytes)</a:t>
            </a:r>
          </a:p>
          <a:p>
            <a:pPr>
              <a:spcBef>
                <a:spcPct val="35000"/>
              </a:spcBef>
            </a:pPr>
            <a:r>
              <a:rPr lang="en-US" altLang="en-US"/>
              <a:t>Platelets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141288"/>
            <a:ext cx="7772400" cy="914400"/>
          </a:xfrm>
        </p:spPr>
        <p:txBody>
          <a:bodyPr/>
          <a:lstStyle/>
          <a:p>
            <a:pPr eaLnBrk="1" hangingPunct="1">
              <a:lnSpc>
                <a:spcPct val="85000"/>
              </a:lnSpc>
            </a:pPr>
            <a:r>
              <a:rPr lang="en-US" altLang="en-US"/>
              <a:t>The Circulatory System: Physiology</a:t>
            </a:r>
            <a:endParaRPr lang="en-US" altLang="en-US" sz="2800" b="0"/>
          </a:p>
        </p:txBody>
      </p:sp>
      <p:sp>
        <p:nvSpPr>
          <p:cNvPr id="52227" name="Content Placeholder 2"/>
          <p:cNvSpPr>
            <a:spLocks noGrp="1"/>
          </p:cNvSpPr>
          <p:nvPr>
            <p:ph type="body" idx="1"/>
          </p:nvPr>
        </p:nvSpPr>
        <p:spPr/>
        <p:txBody>
          <a:bodyPr rIns="228600"/>
          <a:lstStyle/>
          <a:p>
            <a:pPr eaLnBrk="1" hangingPunct="1">
              <a:spcBef>
                <a:spcPct val="35000"/>
              </a:spcBef>
            </a:pPr>
            <a:r>
              <a:rPr lang="en-US" altLang="en-US"/>
              <a:t>Blood pressure: the pressure blood exerts against the walls of the arteries</a:t>
            </a:r>
          </a:p>
          <a:p>
            <a:pPr lvl="1" eaLnBrk="1" hangingPunct="1">
              <a:spcBef>
                <a:spcPct val="35000"/>
              </a:spcBef>
            </a:pPr>
            <a:r>
              <a:rPr lang="en-US" altLang="en-US"/>
              <a:t>Systole occurs when the left ventricle contracts</a:t>
            </a:r>
          </a:p>
          <a:p>
            <a:pPr lvl="1" eaLnBrk="1" hangingPunct="1">
              <a:spcBef>
                <a:spcPct val="35000"/>
              </a:spcBef>
            </a:pPr>
            <a:r>
              <a:rPr lang="en-US" altLang="en-US"/>
              <a:t>Diastole occurs when the left ventricle relaxes</a:t>
            </a:r>
          </a:p>
          <a:p>
            <a:pPr>
              <a:spcBef>
                <a:spcPct val="35000"/>
              </a:spcBef>
            </a:pPr>
            <a:r>
              <a:rPr lang="en-US" altLang="en-US"/>
              <a:t>Blood pressure readings </a:t>
            </a:r>
          </a:p>
          <a:p>
            <a:pPr lvl="1">
              <a:spcBef>
                <a:spcPct val="35000"/>
              </a:spcBef>
            </a:pPr>
            <a:r>
              <a:rPr lang="en-US" altLang="en-US"/>
              <a:t>Systolic blood pressure: high point of wave</a:t>
            </a:r>
          </a:p>
          <a:p>
            <a:pPr lvl="1">
              <a:spcBef>
                <a:spcPct val="35000"/>
              </a:spcBef>
            </a:pPr>
            <a:r>
              <a:rPr lang="en-US" altLang="en-US"/>
              <a:t>Diastolic blood pressure: low point of wave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pPr>
            <a:r>
              <a:rPr lang="en-US" altLang="en-US"/>
              <a:t>Normal Circulation in Adults </a:t>
            </a:r>
            <a:endParaRPr lang="en-US" altLang="en-US" sz="2800" b="0"/>
          </a:p>
        </p:txBody>
      </p:sp>
      <p:sp>
        <p:nvSpPr>
          <p:cNvPr id="53251" name="Content Placeholder 2"/>
          <p:cNvSpPr>
            <a:spLocks noGrp="1"/>
          </p:cNvSpPr>
          <p:nvPr>
            <p:ph type="body" idx="1"/>
          </p:nvPr>
        </p:nvSpPr>
        <p:spPr/>
        <p:txBody>
          <a:bodyPr rIns="228600"/>
          <a:lstStyle/>
          <a:p>
            <a:pPr eaLnBrk="1" hangingPunct="1">
              <a:spcBef>
                <a:spcPct val="35000"/>
              </a:spcBef>
            </a:pPr>
            <a:r>
              <a:rPr lang="en-US" altLang="en-US"/>
              <a:t>Automatically adjusted and controlled</a:t>
            </a:r>
          </a:p>
          <a:p>
            <a:pPr eaLnBrk="1" hangingPunct="1">
              <a:spcBef>
                <a:spcPct val="35000"/>
              </a:spcBef>
            </a:pPr>
            <a:r>
              <a:rPr lang="en-US" altLang="en-US"/>
              <a:t>Perfusion: circulation of blood in an organ or tissue in adequate amounts to meet the needs of cells</a:t>
            </a:r>
          </a:p>
          <a:p>
            <a:pPr eaLnBrk="1" hangingPunct="1"/>
            <a:r>
              <a:rPr lang="en-US" altLang="en-US"/>
              <a:t>Blood enters organs and tissues through arteries.</a:t>
            </a:r>
          </a:p>
          <a:p>
            <a:pPr eaLnBrk="1" hangingPunct="1"/>
            <a:r>
              <a:rPr lang="en-US" altLang="en-US"/>
              <a:t>Blood leaves organs and tissues through veins.</a:t>
            </a:r>
            <a:endParaRPr lang="en-US" altLang="en-US" b="1">
              <a:solidFill>
                <a:srgbClr val="FFFFFF"/>
              </a:solidFill>
            </a:endParaRPr>
          </a:p>
          <a:p>
            <a:pPr eaLnBrk="1" hangingPunct="1"/>
            <a:endParaRPr lang="en-US" altLang="en-US"/>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lnSpc>
                <a:spcPct val="85000"/>
              </a:lnSpc>
            </a:pPr>
            <a:r>
              <a:rPr lang="en-US" altLang="en-US"/>
              <a:t>The Skeletal System: Anatomy </a:t>
            </a:r>
          </a:p>
        </p:txBody>
      </p:sp>
      <p:sp>
        <p:nvSpPr>
          <p:cNvPr id="8195" name="Content Placeholder 2"/>
          <p:cNvSpPr>
            <a:spLocks noGrp="1"/>
          </p:cNvSpPr>
          <p:nvPr>
            <p:ph type="body" idx="1"/>
          </p:nvPr>
        </p:nvSpPr>
        <p:spPr/>
        <p:txBody>
          <a:bodyPr rIns="228600"/>
          <a:lstStyle/>
          <a:p>
            <a:pPr eaLnBrk="1" hangingPunct="1">
              <a:spcBef>
                <a:spcPct val="35000"/>
              </a:spcBef>
            </a:pPr>
            <a:r>
              <a:rPr lang="en-US" altLang="en-US"/>
              <a:t>The skeleton gives us our recognizable human form.</a:t>
            </a:r>
          </a:p>
          <a:p>
            <a:pPr eaLnBrk="1" hangingPunct="1">
              <a:spcBef>
                <a:spcPct val="35000"/>
              </a:spcBef>
            </a:pPr>
            <a:r>
              <a:rPr lang="en-US" altLang="en-US"/>
              <a:t>Protects vital internal organs</a:t>
            </a:r>
          </a:p>
          <a:p>
            <a:pPr eaLnBrk="1" hangingPunct="1">
              <a:spcBef>
                <a:spcPct val="35000"/>
              </a:spcBef>
            </a:pPr>
            <a:r>
              <a:rPr lang="en-US" altLang="en-US"/>
              <a:t>Contains </a:t>
            </a:r>
          </a:p>
          <a:p>
            <a:pPr lvl="1" eaLnBrk="1" hangingPunct="1">
              <a:spcBef>
                <a:spcPct val="35000"/>
              </a:spcBef>
            </a:pPr>
            <a:r>
              <a:rPr lang="en-US" altLang="en-US"/>
              <a:t>Bones</a:t>
            </a:r>
          </a:p>
          <a:p>
            <a:pPr lvl="1" eaLnBrk="1" hangingPunct="1">
              <a:spcBef>
                <a:spcPct val="35000"/>
              </a:spcBef>
            </a:pPr>
            <a:r>
              <a:rPr lang="en-US" altLang="en-US"/>
              <a:t>Ligaments</a:t>
            </a:r>
          </a:p>
          <a:p>
            <a:pPr lvl="1" eaLnBrk="1" hangingPunct="1">
              <a:spcBef>
                <a:spcPct val="35000"/>
              </a:spcBef>
            </a:pPr>
            <a:r>
              <a:rPr lang="en-US" altLang="en-US"/>
              <a:t>Tendons</a:t>
            </a:r>
          </a:p>
          <a:p>
            <a:pPr lvl="1" eaLnBrk="1" hangingPunct="1">
              <a:spcBef>
                <a:spcPct val="35000"/>
              </a:spcBef>
            </a:pPr>
            <a:r>
              <a:rPr lang="en-US" altLang="en-US"/>
              <a:t>Cartilage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152400"/>
            <a:ext cx="7772400" cy="914400"/>
          </a:xfrm>
        </p:spPr>
        <p:txBody>
          <a:bodyPr/>
          <a:lstStyle/>
          <a:p>
            <a:pPr eaLnBrk="1" hangingPunct="1">
              <a:lnSpc>
                <a:spcPct val="85000"/>
              </a:lnSpc>
            </a:pPr>
            <a:r>
              <a:rPr lang="en-US" altLang="en-US"/>
              <a:t>Inadequate Circulation </a:t>
            </a:r>
            <a:br>
              <a:rPr lang="en-US" altLang="en-US"/>
            </a:br>
            <a:r>
              <a:rPr lang="en-US" altLang="en-US"/>
              <a:t>in Adults</a:t>
            </a:r>
          </a:p>
        </p:txBody>
      </p:sp>
      <p:sp>
        <p:nvSpPr>
          <p:cNvPr id="54275" name="Content Placeholder 2"/>
          <p:cNvSpPr>
            <a:spLocks noGrp="1"/>
          </p:cNvSpPr>
          <p:nvPr>
            <p:ph type="body" idx="1"/>
          </p:nvPr>
        </p:nvSpPr>
        <p:spPr/>
        <p:txBody>
          <a:bodyPr rIns="228600"/>
          <a:lstStyle/>
          <a:p>
            <a:pPr eaLnBrk="1" hangingPunct="1">
              <a:spcBef>
                <a:spcPct val="35000"/>
              </a:spcBef>
            </a:pPr>
            <a:r>
              <a:rPr lang="en-US" altLang="en-US"/>
              <a:t>The system can adjust to small blood loss.</a:t>
            </a:r>
          </a:p>
          <a:p>
            <a:pPr eaLnBrk="1" hangingPunct="1">
              <a:spcBef>
                <a:spcPct val="35000"/>
              </a:spcBef>
            </a:pPr>
            <a:r>
              <a:rPr lang="en-US" altLang="en-US"/>
              <a:t>With a large loss, adjustment fails, and the patient goes into shock.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lnSpc>
                <a:spcPct val="85000"/>
              </a:lnSpc>
            </a:pPr>
            <a:r>
              <a:rPr lang="en-US" altLang="en-US"/>
              <a:t>Functions of Blood</a:t>
            </a:r>
          </a:p>
        </p:txBody>
      </p:sp>
      <p:sp>
        <p:nvSpPr>
          <p:cNvPr id="55299" name="Content Placeholder 2"/>
          <p:cNvSpPr>
            <a:spLocks noGrp="1"/>
          </p:cNvSpPr>
          <p:nvPr>
            <p:ph type="body" idx="1"/>
          </p:nvPr>
        </p:nvSpPr>
        <p:spPr/>
        <p:txBody>
          <a:bodyPr rIns="228600"/>
          <a:lstStyle/>
          <a:p>
            <a:pPr eaLnBrk="1" hangingPunct="1">
              <a:spcBef>
                <a:spcPct val="35000"/>
              </a:spcBef>
            </a:pPr>
            <a:r>
              <a:rPr lang="en-US" altLang="en-US"/>
              <a:t>Perfusion</a:t>
            </a:r>
          </a:p>
          <a:p>
            <a:pPr eaLnBrk="1" hangingPunct="1">
              <a:spcBef>
                <a:spcPct val="35000"/>
              </a:spcBef>
            </a:pPr>
            <a:r>
              <a:rPr lang="en-US" altLang="en-US"/>
              <a:t>Transporting oxygen</a:t>
            </a:r>
          </a:p>
          <a:p>
            <a:pPr eaLnBrk="1" hangingPunct="1">
              <a:spcBef>
                <a:spcPct val="35000"/>
              </a:spcBef>
            </a:pPr>
            <a:r>
              <a:rPr lang="en-US" altLang="en-US"/>
              <a:t>Transporting carbon dioxide</a:t>
            </a:r>
          </a:p>
          <a:p>
            <a:pPr eaLnBrk="1" hangingPunct="1">
              <a:spcBef>
                <a:spcPct val="35000"/>
              </a:spcBef>
            </a:pPr>
            <a:r>
              <a:rPr lang="en-US" altLang="en-US"/>
              <a:t>Transporting wastes and nutrients</a:t>
            </a:r>
          </a:p>
          <a:p>
            <a:pPr eaLnBrk="1" hangingPunct="1">
              <a:spcBef>
                <a:spcPct val="35000"/>
              </a:spcBef>
            </a:pPr>
            <a:r>
              <a:rPr lang="en-US" altLang="en-US"/>
              <a:t>Clotting (coagulation)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131763"/>
            <a:ext cx="7772400" cy="914400"/>
          </a:xfrm>
        </p:spPr>
        <p:txBody>
          <a:bodyPr/>
          <a:lstStyle/>
          <a:p>
            <a:pPr eaLnBrk="1" hangingPunct="1">
              <a:lnSpc>
                <a:spcPct val="85000"/>
              </a:lnSpc>
            </a:pPr>
            <a:r>
              <a:rPr lang="en-US" altLang="en-US"/>
              <a:t>The Nervous System: Anatomy and Physiology</a:t>
            </a:r>
            <a:endParaRPr lang="en-US" altLang="en-US" sz="2800" b="0"/>
          </a:p>
        </p:txBody>
      </p:sp>
      <p:sp>
        <p:nvSpPr>
          <p:cNvPr id="56323" name="Content Placeholder 2"/>
          <p:cNvSpPr>
            <a:spLocks noGrp="1"/>
          </p:cNvSpPr>
          <p:nvPr>
            <p:ph type="body" idx="1"/>
          </p:nvPr>
        </p:nvSpPr>
        <p:spPr/>
        <p:txBody>
          <a:bodyPr rIns="228600"/>
          <a:lstStyle/>
          <a:p>
            <a:pPr eaLnBrk="1" hangingPunct="1">
              <a:spcBef>
                <a:spcPct val="35000"/>
              </a:spcBef>
            </a:pPr>
            <a:r>
              <a:rPr lang="en-US" altLang="en-US"/>
              <a:t>The nervous system is perhaps the most complex organ in body</a:t>
            </a:r>
          </a:p>
          <a:p>
            <a:pPr eaLnBrk="1" hangingPunct="1">
              <a:spcBef>
                <a:spcPct val="35000"/>
              </a:spcBef>
            </a:pPr>
            <a:r>
              <a:rPr lang="en-US" altLang="en-US"/>
              <a:t>Divided into two main portions:</a:t>
            </a:r>
          </a:p>
          <a:p>
            <a:pPr lvl="1" eaLnBrk="1" hangingPunct="1">
              <a:spcBef>
                <a:spcPct val="35000"/>
              </a:spcBef>
            </a:pPr>
            <a:r>
              <a:rPr lang="en-US" altLang="en-US"/>
              <a:t>Central nervous system (CNS)</a:t>
            </a:r>
          </a:p>
          <a:p>
            <a:pPr lvl="1" eaLnBrk="1" hangingPunct="1">
              <a:spcBef>
                <a:spcPct val="35000"/>
              </a:spcBef>
            </a:pPr>
            <a:r>
              <a:rPr lang="en-US" altLang="en-US"/>
              <a:t>Peripheral nervous system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lnSpc>
                <a:spcPct val="85000"/>
              </a:lnSpc>
            </a:pPr>
            <a:r>
              <a:rPr lang="en-US" altLang="en-US"/>
              <a:t>Central Nervous System </a:t>
            </a:r>
            <a:r>
              <a:rPr lang="en-US" altLang="en-US" sz="2800" b="0"/>
              <a:t>(1 of 2)</a:t>
            </a:r>
          </a:p>
        </p:txBody>
      </p:sp>
      <p:sp>
        <p:nvSpPr>
          <p:cNvPr id="57347" name="Content Placeholder 2"/>
          <p:cNvSpPr>
            <a:spLocks noGrp="1"/>
          </p:cNvSpPr>
          <p:nvPr>
            <p:ph type="body" idx="1"/>
          </p:nvPr>
        </p:nvSpPr>
        <p:spPr>
          <a:xfrm>
            <a:off x="5105400" y="1447800"/>
            <a:ext cx="3352800" cy="4800600"/>
          </a:xfrm>
        </p:spPr>
        <p:txBody>
          <a:bodyPr rIns="228600"/>
          <a:lstStyle/>
          <a:p>
            <a:pPr eaLnBrk="1" hangingPunct="1">
              <a:spcBef>
                <a:spcPct val="35000"/>
              </a:spcBef>
            </a:pPr>
            <a:r>
              <a:rPr lang="en-US" altLang="en-US"/>
              <a:t>Brain</a:t>
            </a:r>
          </a:p>
          <a:p>
            <a:pPr lvl="1" eaLnBrk="1" hangingPunct="1">
              <a:spcBef>
                <a:spcPct val="35000"/>
              </a:spcBef>
            </a:pPr>
            <a:r>
              <a:rPr lang="en-US" altLang="en-US"/>
              <a:t>Controlling organ of the body</a:t>
            </a:r>
          </a:p>
          <a:p>
            <a:pPr lvl="1" eaLnBrk="1" hangingPunct="1">
              <a:spcBef>
                <a:spcPct val="35000"/>
              </a:spcBef>
            </a:pPr>
            <a:r>
              <a:rPr lang="en-US" altLang="en-US"/>
              <a:t>Subdivisions</a:t>
            </a:r>
          </a:p>
          <a:p>
            <a:pPr lvl="2" eaLnBrk="1" hangingPunct="1"/>
            <a:r>
              <a:rPr lang="en-US" altLang="en-US" sz="2400"/>
              <a:t>Cerebrum</a:t>
            </a:r>
          </a:p>
          <a:p>
            <a:pPr lvl="2" eaLnBrk="1" hangingPunct="1"/>
            <a:r>
              <a:rPr lang="en-US" altLang="en-US" sz="2400"/>
              <a:t>Cerebellum</a:t>
            </a:r>
          </a:p>
          <a:p>
            <a:pPr lvl="2" eaLnBrk="1" hangingPunct="1"/>
            <a:r>
              <a:rPr lang="en-US" altLang="en-US" sz="2400"/>
              <a:t>Brain stem</a:t>
            </a:r>
          </a:p>
        </p:txBody>
      </p:sp>
      <p:pic>
        <p:nvPicPr>
          <p:cNvPr id="57348" name="Picture 5" descr="\\172.16.33.26\Art\OUTPUT\JB LEARNING\EMT_11E_ITK_PPT WORK\JPEG\Ch06\9781284080179_CH06_FIG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731963"/>
            <a:ext cx="44577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5013" y="5287963"/>
            <a:ext cx="1833562" cy="230187"/>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85000"/>
              </a:lnSpc>
            </a:pPr>
            <a:r>
              <a:rPr lang="en-US" altLang="en-US"/>
              <a:t>Central Nervous System </a:t>
            </a:r>
            <a:r>
              <a:rPr lang="en-US" altLang="en-US" sz="2800" b="0"/>
              <a:t>(2 of 2)</a:t>
            </a:r>
          </a:p>
        </p:txBody>
      </p:sp>
      <p:sp>
        <p:nvSpPr>
          <p:cNvPr id="58371" name="Content Placeholder 2"/>
          <p:cNvSpPr>
            <a:spLocks noGrp="1"/>
          </p:cNvSpPr>
          <p:nvPr>
            <p:ph sz="half" idx="1"/>
          </p:nvPr>
        </p:nvSpPr>
        <p:spPr/>
        <p:txBody>
          <a:bodyPr rIns="228600"/>
          <a:lstStyle/>
          <a:p>
            <a:pPr eaLnBrk="1" hangingPunct="1">
              <a:spcBef>
                <a:spcPct val="35000"/>
              </a:spcBef>
            </a:pPr>
            <a:r>
              <a:rPr lang="en-US" altLang="en-US"/>
              <a:t>Spinal cord</a:t>
            </a:r>
          </a:p>
          <a:p>
            <a:pPr lvl="1" eaLnBrk="1" hangingPunct="1">
              <a:spcBef>
                <a:spcPct val="35000"/>
              </a:spcBef>
            </a:pPr>
            <a:r>
              <a:rPr lang="en-US" altLang="en-US"/>
              <a:t>Continuation of the brain</a:t>
            </a:r>
          </a:p>
          <a:p>
            <a:pPr lvl="1" eaLnBrk="1" hangingPunct="1">
              <a:spcBef>
                <a:spcPct val="35000"/>
              </a:spcBef>
            </a:pPr>
            <a:r>
              <a:rPr lang="en-US" altLang="en-US"/>
              <a:t>Transmits messages between brain and body</a:t>
            </a:r>
          </a:p>
        </p:txBody>
      </p:sp>
      <p:pic>
        <p:nvPicPr>
          <p:cNvPr id="58372" name="Picture 5" descr="\\172.16.33.26\Art\OUTPUT\JB LEARNING\EMT_11E_ITK_PPT WORK\JPEG\Ch06\9781284080179_CH06_FI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1306513"/>
            <a:ext cx="360997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788150" y="5937250"/>
            <a:ext cx="1833563"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lnSpc>
                <a:spcPct val="85000"/>
              </a:lnSpc>
            </a:pPr>
            <a:r>
              <a:rPr lang="en-US" altLang="en-US"/>
              <a:t>Peripheral Nervous System </a:t>
            </a:r>
            <a:br>
              <a:rPr lang="en-US" altLang="en-US"/>
            </a:br>
            <a:r>
              <a:rPr lang="en-US" altLang="en-US" sz="2800" b="0"/>
              <a:t>(1 of 2)</a:t>
            </a:r>
          </a:p>
        </p:txBody>
      </p:sp>
      <p:sp>
        <p:nvSpPr>
          <p:cNvPr id="59395" name="Content Placeholder 2"/>
          <p:cNvSpPr>
            <a:spLocks noGrp="1"/>
          </p:cNvSpPr>
          <p:nvPr>
            <p:ph type="body" idx="1"/>
          </p:nvPr>
        </p:nvSpPr>
        <p:spPr/>
        <p:txBody>
          <a:bodyPr rIns="228600"/>
          <a:lstStyle/>
          <a:p>
            <a:pPr eaLnBrk="1" hangingPunct="1">
              <a:spcBef>
                <a:spcPct val="35000"/>
              </a:spcBef>
            </a:pPr>
            <a:r>
              <a:rPr lang="en-US" altLang="en-US"/>
              <a:t>Somatic nervous system</a:t>
            </a:r>
          </a:p>
          <a:p>
            <a:pPr lvl="1" eaLnBrk="1" hangingPunct="1">
              <a:spcBef>
                <a:spcPct val="35000"/>
              </a:spcBef>
            </a:pPr>
            <a:r>
              <a:rPr lang="en-US" altLang="en-US"/>
              <a:t>Transmits signals from brain to voluntary muscles </a:t>
            </a:r>
          </a:p>
          <a:p>
            <a:pPr eaLnBrk="1" hangingPunct="1">
              <a:spcBef>
                <a:spcPct val="35000"/>
              </a:spcBef>
            </a:pPr>
            <a:r>
              <a:rPr lang="en-US" altLang="en-US"/>
              <a:t>Autonomic nervous system</a:t>
            </a:r>
          </a:p>
          <a:p>
            <a:pPr lvl="1" eaLnBrk="1" hangingPunct="1">
              <a:spcBef>
                <a:spcPct val="35000"/>
              </a:spcBef>
            </a:pPr>
            <a:r>
              <a:rPr lang="en-US" altLang="en-US"/>
              <a:t>Involuntary actions</a:t>
            </a:r>
          </a:p>
          <a:p>
            <a:pPr lvl="1" eaLnBrk="1" hangingPunct="1">
              <a:spcBef>
                <a:spcPct val="35000"/>
              </a:spcBef>
            </a:pPr>
            <a:r>
              <a:rPr lang="en-US" altLang="en-US"/>
              <a:t>Split into two areas</a:t>
            </a:r>
          </a:p>
          <a:p>
            <a:pPr lvl="2" eaLnBrk="1" hangingPunct="1"/>
            <a:r>
              <a:rPr lang="en-US" altLang="en-US" sz="2400"/>
              <a:t>Sympathetic nervous system (fight-or-flight)</a:t>
            </a:r>
          </a:p>
          <a:p>
            <a:pPr lvl="2" eaLnBrk="1" hangingPunct="1"/>
            <a:r>
              <a:rPr lang="en-US" altLang="en-US" sz="2400"/>
              <a:t>Parasympathetic nervous system (slows body)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pPr>
            <a:r>
              <a:rPr lang="en-US" altLang="en-US"/>
              <a:t>Peripheral Nervous System </a:t>
            </a:r>
            <a:br>
              <a:rPr lang="en-US" altLang="en-US"/>
            </a:br>
            <a:r>
              <a:rPr lang="en-US" altLang="en-US" sz="2800" b="0"/>
              <a:t>(2 of 2)</a:t>
            </a:r>
          </a:p>
        </p:txBody>
      </p:sp>
      <p:sp>
        <p:nvSpPr>
          <p:cNvPr id="60419" name="Content Placeholder 2"/>
          <p:cNvSpPr>
            <a:spLocks noGrp="1"/>
          </p:cNvSpPr>
          <p:nvPr>
            <p:ph type="body" idx="1"/>
          </p:nvPr>
        </p:nvSpPr>
        <p:spPr/>
        <p:txBody>
          <a:bodyPr rIns="228600"/>
          <a:lstStyle/>
          <a:p>
            <a:pPr>
              <a:spcBef>
                <a:spcPct val="35000"/>
              </a:spcBef>
            </a:pPr>
            <a:r>
              <a:rPr lang="en-US" altLang="en-US"/>
              <a:t>Two types of nerves within peripheral nervous system</a:t>
            </a:r>
          </a:p>
          <a:p>
            <a:pPr lvl="1">
              <a:spcBef>
                <a:spcPct val="35000"/>
              </a:spcBef>
            </a:pPr>
            <a:r>
              <a:rPr lang="en-US" altLang="en-US"/>
              <a:t>Sensory nerves carry information from the body to the CNS.</a:t>
            </a:r>
          </a:p>
          <a:p>
            <a:pPr lvl="1">
              <a:spcBef>
                <a:spcPct val="35000"/>
              </a:spcBef>
            </a:pPr>
            <a:r>
              <a:rPr lang="en-US" altLang="en-US"/>
              <a:t>Motor nerves carry information from the CNS to the muscles.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type="body" idx="1"/>
          </p:nvPr>
        </p:nvSpPr>
        <p:spPr/>
        <p:txBody>
          <a:bodyPr rIns="228600"/>
          <a:lstStyle/>
          <a:p>
            <a:pPr eaLnBrk="1" hangingPunct="1">
              <a:spcBef>
                <a:spcPct val="35000"/>
              </a:spcBef>
            </a:pPr>
            <a:r>
              <a:rPr lang="en-US" altLang="en-US"/>
              <a:t>Two layers</a:t>
            </a:r>
          </a:p>
          <a:p>
            <a:pPr lvl="1" eaLnBrk="1" hangingPunct="1">
              <a:spcBef>
                <a:spcPct val="35000"/>
              </a:spcBef>
            </a:pPr>
            <a:r>
              <a:rPr lang="en-US" altLang="en-US"/>
              <a:t>Epidermis (superficial)</a:t>
            </a:r>
          </a:p>
          <a:p>
            <a:pPr lvl="1" eaLnBrk="1" hangingPunct="1">
              <a:spcBef>
                <a:spcPct val="35000"/>
              </a:spcBef>
            </a:pPr>
            <a:r>
              <a:rPr lang="en-US" altLang="en-US"/>
              <a:t>Dermis (deeper)</a:t>
            </a:r>
          </a:p>
          <a:p>
            <a:pPr eaLnBrk="1" hangingPunct="1">
              <a:spcBef>
                <a:spcPct val="35000"/>
              </a:spcBef>
            </a:pPr>
            <a:r>
              <a:rPr lang="en-US" altLang="en-US"/>
              <a:t>Below the skin lies subcutaneous tissue. </a:t>
            </a:r>
          </a:p>
          <a:p>
            <a:pPr lvl="1" eaLnBrk="1" hangingPunct="1">
              <a:spcBef>
                <a:spcPct val="35000"/>
              </a:spcBef>
            </a:pPr>
            <a:r>
              <a:rPr lang="en-US" altLang="en-US"/>
              <a:t>Fat that insulates and serves as energy reservoir</a:t>
            </a:r>
          </a:p>
        </p:txBody>
      </p:sp>
      <p:sp>
        <p:nvSpPr>
          <p:cNvPr id="61443" name="Title 1"/>
          <p:cNvSpPr>
            <a:spLocks noGrp="1"/>
          </p:cNvSpPr>
          <p:nvPr>
            <p:ph type="title"/>
          </p:nvPr>
        </p:nvSpPr>
        <p:spPr/>
        <p:txBody>
          <a:bodyPr/>
          <a:lstStyle/>
          <a:p>
            <a:pPr eaLnBrk="1" hangingPunct="1">
              <a:lnSpc>
                <a:spcPct val="85000"/>
              </a:lnSpc>
            </a:pPr>
            <a:r>
              <a:rPr lang="en-US" altLang="en-US"/>
              <a:t>The Integumentary System (Skin): Anatomy </a:t>
            </a:r>
            <a:r>
              <a:rPr lang="en-US" altLang="en-US" sz="2800" b="0"/>
              <a:t>(1 of 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lnSpc>
                <a:spcPct val="85000"/>
              </a:lnSpc>
            </a:pPr>
            <a:r>
              <a:rPr lang="en-US" altLang="en-US"/>
              <a:t>The Integumentary System (Skin): Anatomy </a:t>
            </a:r>
            <a:r>
              <a:rPr lang="en-US" altLang="en-US" sz="2800" b="0"/>
              <a:t>(2 of 2)</a:t>
            </a:r>
            <a:endParaRPr lang="en-US" altLang="en-US" sz="1800" b="0"/>
          </a:p>
        </p:txBody>
      </p:sp>
      <p:sp>
        <p:nvSpPr>
          <p:cNvPr id="62467" name="Content Placeholder 1"/>
          <p:cNvSpPr>
            <a:spLocks noGrp="1"/>
          </p:cNvSpPr>
          <p:nvPr>
            <p:ph idx="1"/>
          </p:nvPr>
        </p:nvSpPr>
        <p:spPr/>
        <p:txBody>
          <a:bodyPr/>
          <a:lstStyle/>
          <a:p>
            <a:pPr marL="0" indent="0">
              <a:buFontTx/>
              <a:buNone/>
            </a:pPr>
            <a:r>
              <a:rPr lang="en-US" altLang="en-US"/>
              <a:t>  </a:t>
            </a:r>
          </a:p>
        </p:txBody>
      </p:sp>
      <p:sp>
        <p:nvSpPr>
          <p:cNvPr id="4" name="Content Placeholder 2"/>
          <p:cNvSpPr txBox="1">
            <a:spLocks/>
          </p:cNvSpPr>
          <p:nvPr/>
        </p:nvSpPr>
        <p:spPr>
          <a:xfrm>
            <a:off x="685800" y="1447800"/>
            <a:ext cx="7772400" cy="4800600"/>
          </a:xfrm>
          <a:prstGeom prst="rect">
            <a:avLst/>
          </a:prstGeom>
        </p:spPr>
        <p:txBody>
          <a:bodyPr rIns="22860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marL="0" indent="0" eaLnBrk="1" hangingPunct="1">
              <a:spcBef>
                <a:spcPct val="35000"/>
              </a:spcBef>
              <a:buFontTx/>
              <a:buNone/>
              <a:defRPr/>
            </a:pPr>
            <a:endParaRPr lang="en-US" altLang="en-US" kern="0" dirty="0" smtClean="0"/>
          </a:p>
          <a:p>
            <a:pPr marL="0" indent="0" eaLnBrk="1" hangingPunct="1">
              <a:spcBef>
                <a:spcPct val="35000"/>
              </a:spcBef>
              <a:buFontTx/>
              <a:buNone/>
              <a:defRPr/>
            </a:pPr>
            <a:endParaRPr lang="en-US" altLang="en-US" kern="0" dirty="0"/>
          </a:p>
          <a:p>
            <a:pPr marL="0" indent="0" eaLnBrk="1" hangingPunct="1">
              <a:spcBef>
                <a:spcPct val="35000"/>
              </a:spcBef>
              <a:buFontTx/>
              <a:buNone/>
              <a:defRPr/>
            </a:pPr>
            <a:endParaRPr lang="en-US" altLang="en-US" kern="0" dirty="0" smtClean="0"/>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val="0"/>
              </a:ext>
            </a:extLst>
          </a:blip>
          <a:srcRect l="1994" t="7703" r="3925" b="5080"/>
          <a:stretch>
            <a:fillRect/>
          </a:stretch>
        </p:blipFill>
        <p:spPr bwMode="auto">
          <a:xfrm>
            <a:off x="1233488" y="1776413"/>
            <a:ext cx="6632575"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42038" y="5884863"/>
            <a:ext cx="1833562" cy="230187"/>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pPr>
            <a:r>
              <a:rPr lang="en-US" altLang="en-US"/>
              <a:t>The Integumentary System (Skin): Physiology</a:t>
            </a:r>
            <a:endParaRPr lang="en-US" altLang="en-US" sz="2800" b="0"/>
          </a:p>
        </p:txBody>
      </p:sp>
      <p:sp>
        <p:nvSpPr>
          <p:cNvPr id="63491" name="Content Placeholder 2"/>
          <p:cNvSpPr>
            <a:spLocks noGrp="1"/>
          </p:cNvSpPr>
          <p:nvPr>
            <p:ph type="body" idx="1"/>
          </p:nvPr>
        </p:nvSpPr>
        <p:spPr/>
        <p:txBody>
          <a:bodyPr rIns="228600"/>
          <a:lstStyle/>
          <a:p>
            <a:pPr eaLnBrk="1" hangingPunct="1">
              <a:spcBef>
                <a:spcPct val="35000"/>
              </a:spcBef>
            </a:pPr>
            <a:r>
              <a:rPr lang="en-US" altLang="en-US"/>
              <a:t>The skin is the largest single organ in the body.</a:t>
            </a:r>
          </a:p>
          <a:p>
            <a:pPr eaLnBrk="1" hangingPunct="1">
              <a:spcBef>
                <a:spcPct val="35000"/>
              </a:spcBef>
            </a:pPr>
            <a:r>
              <a:rPr lang="en-US" altLang="en-US"/>
              <a:t>Three major functions</a:t>
            </a:r>
          </a:p>
          <a:p>
            <a:pPr lvl="1" eaLnBrk="1" hangingPunct="1">
              <a:spcBef>
                <a:spcPct val="35000"/>
              </a:spcBef>
            </a:pPr>
            <a:r>
              <a:rPr lang="en-US" altLang="en-US"/>
              <a:t>Protect the body in the environment</a:t>
            </a:r>
          </a:p>
          <a:p>
            <a:pPr lvl="1" eaLnBrk="1" hangingPunct="1">
              <a:spcBef>
                <a:spcPct val="35000"/>
              </a:spcBef>
            </a:pPr>
            <a:r>
              <a:rPr lang="en-US" altLang="en-US"/>
              <a:t>Regulate body temperature</a:t>
            </a:r>
          </a:p>
          <a:p>
            <a:pPr lvl="1" eaLnBrk="1" hangingPunct="1">
              <a:spcBef>
                <a:spcPct val="35000"/>
              </a:spcBef>
            </a:pPr>
            <a:r>
              <a:rPr lang="en-US" altLang="en-US"/>
              <a:t>Transmit information from environment to brain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lnSpc>
                <a:spcPct val="85000"/>
              </a:lnSpc>
            </a:pPr>
            <a:r>
              <a:rPr lang="en-US" altLang="en-US"/>
              <a:t>The Axial Skeleton </a:t>
            </a:r>
            <a:r>
              <a:rPr lang="en-US" altLang="en-US" sz="2800" b="0"/>
              <a:t>(1 of 4)</a:t>
            </a:r>
          </a:p>
        </p:txBody>
      </p:sp>
      <p:sp>
        <p:nvSpPr>
          <p:cNvPr id="9219" name="Content Placeholder 2"/>
          <p:cNvSpPr>
            <a:spLocks noGrp="1"/>
          </p:cNvSpPr>
          <p:nvPr>
            <p:ph type="body" idx="1"/>
          </p:nvPr>
        </p:nvSpPr>
        <p:spPr/>
        <p:txBody>
          <a:bodyPr rIns="228600"/>
          <a:lstStyle/>
          <a:p>
            <a:pPr eaLnBrk="1" hangingPunct="1">
              <a:spcBef>
                <a:spcPct val="35000"/>
              </a:spcBef>
            </a:pPr>
            <a:r>
              <a:rPr lang="en-US" altLang="en-US"/>
              <a:t>The axial skeleton is the foundation to which the arms and legs are attached. </a:t>
            </a:r>
          </a:p>
          <a:p>
            <a:pPr eaLnBrk="1" hangingPunct="1">
              <a:spcBef>
                <a:spcPct val="35000"/>
              </a:spcBef>
            </a:pPr>
            <a:r>
              <a:rPr lang="en-US" altLang="en-US"/>
              <a:t>It includes:</a:t>
            </a:r>
          </a:p>
          <a:p>
            <a:pPr lvl="1" eaLnBrk="1" hangingPunct="1">
              <a:spcBef>
                <a:spcPct val="35000"/>
              </a:spcBef>
            </a:pPr>
            <a:r>
              <a:rPr lang="en-US" altLang="en-US"/>
              <a:t>Skull</a:t>
            </a:r>
          </a:p>
          <a:p>
            <a:pPr lvl="1" eaLnBrk="1" hangingPunct="1">
              <a:spcBef>
                <a:spcPct val="35000"/>
              </a:spcBef>
            </a:pPr>
            <a:r>
              <a:rPr lang="en-US" altLang="en-US"/>
              <a:t>Spinal column</a:t>
            </a:r>
          </a:p>
          <a:p>
            <a:pPr lvl="1" eaLnBrk="1" hangingPunct="1">
              <a:spcBef>
                <a:spcPct val="35000"/>
              </a:spcBef>
            </a:pPr>
            <a:r>
              <a:rPr lang="en-US" altLang="en-US"/>
              <a:t>Thorax</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custDataLst>
              <p:tags r:id="rId1"/>
            </p:custDataLst>
          </p:nvPr>
        </p:nvSpPr>
        <p:spPr/>
        <p:txBody>
          <a:bodyPr/>
          <a:lstStyle/>
          <a:p>
            <a:pPr eaLnBrk="1" hangingPunct="1">
              <a:lnSpc>
                <a:spcPct val="85000"/>
              </a:lnSpc>
            </a:pPr>
            <a:r>
              <a:rPr lang="en-US" altLang="en-US"/>
              <a:t>The Digestive System: Anatomy </a:t>
            </a:r>
            <a:r>
              <a:rPr lang="en-US" altLang="en-US" sz="2800" b="0"/>
              <a:t>(1 of 4)</a:t>
            </a:r>
          </a:p>
        </p:txBody>
      </p:sp>
      <p:sp>
        <p:nvSpPr>
          <p:cNvPr id="64515" name="Content Placeholder 2"/>
          <p:cNvSpPr>
            <a:spLocks noGrp="1"/>
          </p:cNvSpPr>
          <p:nvPr>
            <p:ph type="body" idx="1"/>
          </p:nvPr>
        </p:nvSpPr>
        <p:spPr/>
        <p:txBody>
          <a:bodyPr rIns="228600"/>
          <a:lstStyle/>
          <a:p>
            <a:pPr eaLnBrk="1" hangingPunct="1">
              <a:spcBef>
                <a:spcPct val="35000"/>
              </a:spcBef>
            </a:pPr>
            <a:r>
              <a:rPr lang="en-US" altLang="en-US"/>
              <a:t>Digestion: processing of food that nourishes the cells</a:t>
            </a:r>
          </a:p>
          <a:p>
            <a:pPr eaLnBrk="1" hangingPunct="1">
              <a:spcBef>
                <a:spcPct val="35000"/>
              </a:spcBef>
            </a:pPr>
            <a:r>
              <a:rPr lang="en-US" altLang="en-US"/>
              <a:t>Abdomen: the second major body cavity</a:t>
            </a:r>
          </a:p>
          <a:p>
            <a:pPr lvl="1" eaLnBrk="1" hangingPunct="1">
              <a:spcBef>
                <a:spcPct val="35000"/>
              </a:spcBef>
            </a:pPr>
            <a:r>
              <a:rPr lang="en-US" altLang="en-US"/>
              <a:t>Contains major organs of digestion and excretion</a:t>
            </a:r>
          </a:p>
          <a:p>
            <a:pPr lvl="1" eaLnBrk="1" hangingPunct="1">
              <a:spcBef>
                <a:spcPct val="35000"/>
              </a:spcBef>
            </a:pPr>
            <a:r>
              <a:rPr lang="en-US" altLang="en-US"/>
              <a:t>Quadrants are the easiest way to identify areas:</a:t>
            </a:r>
          </a:p>
          <a:p>
            <a:pPr lvl="2" eaLnBrk="1" hangingPunct="1"/>
            <a:r>
              <a:rPr lang="en-US" altLang="en-US" sz="2400"/>
              <a:t>Right upper </a:t>
            </a:r>
          </a:p>
          <a:p>
            <a:pPr lvl="2" eaLnBrk="1" hangingPunct="1"/>
            <a:r>
              <a:rPr lang="en-US" altLang="en-US" sz="2400"/>
              <a:t>Lower upper </a:t>
            </a:r>
          </a:p>
          <a:p>
            <a:pPr lvl="2" eaLnBrk="1" hangingPunct="1"/>
            <a:r>
              <a:rPr lang="en-US" altLang="en-US" sz="2400"/>
              <a:t>Right lower </a:t>
            </a:r>
          </a:p>
          <a:p>
            <a:pPr lvl="2" eaLnBrk="1" hangingPunct="1"/>
            <a:r>
              <a:rPr lang="en-US" altLang="en-US" sz="2400"/>
              <a:t>Left lower</a:t>
            </a:r>
          </a:p>
          <a:p>
            <a:pPr lvl="2" eaLnBrk="1" hangingPunct="1"/>
            <a:endParaRPr lang="en-US" altLang="en-US" sz="24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custDataLst>
              <p:tags r:id="rId1"/>
            </p:custDataLst>
          </p:nvPr>
        </p:nvSpPr>
        <p:spPr/>
        <p:txBody>
          <a:bodyPr/>
          <a:lstStyle/>
          <a:p>
            <a:pPr eaLnBrk="1" hangingPunct="1">
              <a:lnSpc>
                <a:spcPct val="85000"/>
              </a:lnSpc>
            </a:pPr>
            <a:r>
              <a:rPr lang="en-US" altLang="en-US"/>
              <a:t>The Digestive System: Anatomy </a:t>
            </a:r>
            <a:r>
              <a:rPr lang="en-US" altLang="en-US" sz="2800" b="0"/>
              <a:t>(2 of 4)</a:t>
            </a:r>
          </a:p>
        </p:txBody>
      </p:sp>
      <p:sp>
        <p:nvSpPr>
          <p:cNvPr id="65539" name="Content Placeholder 1"/>
          <p:cNvSpPr>
            <a:spLocks noGrp="1"/>
          </p:cNvSpPr>
          <p:nvPr>
            <p:ph idx="1"/>
          </p:nvPr>
        </p:nvSpPr>
        <p:spPr/>
        <p:txBody>
          <a:bodyPr/>
          <a:lstStyle/>
          <a:p>
            <a:pPr marL="0" indent="0">
              <a:buFontTx/>
              <a:buNone/>
            </a:pPr>
            <a:endParaRPr lang="en-US" altLang="en-US"/>
          </a:p>
          <a:p>
            <a:pPr marL="0" indent="0">
              <a:buFontTx/>
              <a:buNone/>
            </a:pPr>
            <a:endParaRPr lang="en-US" altLang="en-US"/>
          </a:p>
        </p:txBody>
      </p:sp>
      <p:pic>
        <p:nvPicPr>
          <p:cNvPr id="65540" name="Picture 4" descr="\\172.16.33.26\Art\OUTPUT\JB LEARNING\EMT_11E_ITK_PPT WORK\JPEG\Ch06\9781284080179_CH06_FIG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525" y="1455738"/>
            <a:ext cx="48895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99063" y="6024563"/>
            <a:ext cx="1833562" cy="230187"/>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a:t>The Digestive System: Anatomy </a:t>
            </a:r>
            <a:r>
              <a:rPr lang="en-US" altLang="en-US" sz="2800" b="0"/>
              <a:t>(3 of 4)</a:t>
            </a:r>
          </a:p>
        </p:txBody>
      </p:sp>
      <p:sp>
        <p:nvSpPr>
          <p:cNvPr id="66563" name="Content Placeholder 2"/>
          <p:cNvSpPr>
            <a:spLocks noGrp="1"/>
          </p:cNvSpPr>
          <p:nvPr>
            <p:ph idx="1"/>
          </p:nvPr>
        </p:nvSpPr>
        <p:spPr/>
        <p:txBody>
          <a:bodyPr rIns="228600"/>
          <a:lstStyle/>
          <a:p>
            <a:pPr>
              <a:spcBef>
                <a:spcPct val="35000"/>
              </a:spcBef>
            </a:pPr>
            <a:r>
              <a:rPr lang="en-US" altLang="en-US"/>
              <a:t>Mouth</a:t>
            </a:r>
          </a:p>
          <a:p>
            <a:pPr lvl="1">
              <a:spcBef>
                <a:spcPct val="35000"/>
              </a:spcBef>
            </a:pPr>
            <a:r>
              <a:rPr lang="en-US" altLang="en-US"/>
              <a:t>Lips, cheeks, gums, teeth, tongue</a:t>
            </a:r>
          </a:p>
          <a:p>
            <a:pPr lvl="1">
              <a:spcBef>
                <a:spcPct val="35000"/>
              </a:spcBef>
            </a:pPr>
            <a:r>
              <a:rPr lang="en-US" altLang="en-US"/>
              <a:t>Salivary glands</a:t>
            </a:r>
          </a:p>
          <a:p>
            <a:pPr>
              <a:spcBef>
                <a:spcPct val="35000"/>
              </a:spcBef>
            </a:pPr>
            <a:r>
              <a:rPr lang="en-US" altLang="en-US"/>
              <a:t>Oropharynx</a:t>
            </a:r>
          </a:p>
          <a:p>
            <a:pPr>
              <a:spcBef>
                <a:spcPct val="35000"/>
              </a:spcBef>
            </a:pPr>
            <a:r>
              <a:rPr lang="en-US" altLang="en-US"/>
              <a:t>Esophagus</a:t>
            </a:r>
          </a:p>
          <a:p>
            <a:pPr>
              <a:spcBef>
                <a:spcPct val="35000"/>
              </a:spcBef>
            </a:pPr>
            <a:r>
              <a:rPr lang="en-US" altLang="en-US"/>
              <a:t>Stomach</a:t>
            </a:r>
          </a:p>
          <a:p>
            <a:pPr>
              <a:spcBef>
                <a:spcPct val="35000"/>
              </a:spcBef>
            </a:pPr>
            <a:r>
              <a:rPr lang="en-US" altLang="en-US"/>
              <a:t>Pancreas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a:t>The Digestive System: Anatomy </a:t>
            </a:r>
            <a:r>
              <a:rPr lang="en-US" altLang="en-US" sz="2800" b="0"/>
              <a:t>(4 of 4)</a:t>
            </a:r>
          </a:p>
        </p:txBody>
      </p:sp>
      <p:sp>
        <p:nvSpPr>
          <p:cNvPr id="67587" name="Content Placeholder 2"/>
          <p:cNvSpPr>
            <a:spLocks noGrp="1"/>
          </p:cNvSpPr>
          <p:nvPr>
            <p:ph idx="1"/>
          </p:nvPr>
        </p:nvSpPr>
        <p:spPr/>
        <p:txBody>
          <a:bodyPr rIns="228600"/>
          <a:lstStyle/>
          <a:p>
            <a:pPr>
              <a:spcBef>
                <a:spcPct val="35000"/>
              </a:spcBef>
            </a:pPr>
            <a:r>
              <a:rPr lang="en-US" altLang="en-US"/>
              <a:t>Liver</a:t>
            </a:r>
          </a:p>
          <a:p>
            <a:pPr lvl="1">
              <a:spcBef>
                <a:spcPct val="35000"/>
              </a:spcBef>
            </a:pPr>
            <a:r>
              <a:rPr lang="en-US" altLang="en-US"/>
              <a:t>Bile ducts</a:t>
            </a:r>
          </a:p>
          <a:p>
            <a:pPr>
              <a:spcBef>
                <a:spcPct val="35000"/>
              </a:spcBef>
            </a:pPr>
            <a:r>
              <a:rPr lang="en-US" altLang="en-US"/>
              <a:t>Small intestine</a:t>
            </a:r>
          </a:p>
          <a:p>
            <a:pPr>
              <a:spcBef>
                <a:spcPct val="35000"/>
              </a:spcBef>
            </a:pPr>
            <a:r>
              <a:rPr lang="en-US" altLang="en-US"/>
              <a:t>Large intestine</a:t>
            </a:r>
          </a:p>
          <a:p>
            <a:pPr>
              <a:spcBef>
                <a:spcPct val="35000"/>
              </a:spcBef>
            </a:pPr>
            <a:r>
              <a:rPr lang="en-US" altLang="en-US"/>
              <a:t>Appendix</a:t>
            </a:r>
          </a:p>
          <a:p>
            <a:pPr>
              <a:spcBef>
                <a:spcPct val="35000"/>
              </a:spcBef>
            </a:pPr>
            <a:r>
              <a:rPr lang="en-US" altLang="en-US"/>
              <a:t>Rectum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lnSpc>
                <a:spcPct val="85000"/>
              </a:lnSpc>
            </a:pPr>
            <a:r>
              <a:rPr lang="en-US" altLang="en-US"/>
              <a:t>The Digestive System: Physiology</a:t>
            </a:r>
          </a:p>
        </p:txBody>
      </p:sp>
      <p:sp>
        <p:nvSpPr>
          <p:cNvPr id="68611" name="Content Placeholder 2"/>
          <p:cNvSpPr>
            <a:spLocks noGrp="1"/>
          </p:cNvSpPr>
          <p:nvPr>
            <p:ph type="body" idx="1"/>
          </p:nvPr>
        </p:nvSpPr>
        <p:spPr/>
        <p:txBody>
          <a:bodyPr rIns="228600"/>
          <a:lstStyle/>
          <a:p>
            <a:pPr eaLnBrk="1" hangingPunct="1">
              <a:spcBef>
                <a:spcPct val="35000"/>
              </a:spcBef>
            </a:pPr>
            <a:r>
              <a:rPr lang="en-US" altLang="en-US"/>
              <a:t>Enzymes are added to food.</a:t>
            </a:r>
          </a:p>
          <a:p>
            <a:pPr lvl="1" eaLnBrk="1" hangingPunct="1">
              <a:spcBef>
                <a:spcPct val="35000"/>
              </a:spcBef>
            </a:pPr>
            <a:r>
              <a:rPr lang="en-US" altLang="en-US"/>
              <a:t>By salivary glands, stomach, liver, pancreas, and small intestine</a:t>
            </a:r>
          </a:p>
          <a:p>
            <a:pPr eaLnBrk="1" hangingPunct="1">
              <a:spcBef>
                <a:spcPct val="35000"/>
              </a:spcBef>
            </a:pPr>
            <a:r>
              <a:rPr lang="en-US" altLang="en-US"/>
              <a:t>Enzymes convert food into basic sugars, fatty acids, amino acids.</a:t>
            </a:r>
          </a:p>
          <a:p>
            <a:pPr lvl="1" eaLnBrk="1" hangingPunct="1">
              <a:spcBef>
                <a:spcPct val="35000"/>
              </a:spcBef>
            </a:pPr>
            <a:r>
              <a:rPr lang="en-US" altLang="en-US"/>
              <a:t>Further processed by liver</a:t>
            </a:r>
          </a:p>
          <a:p>
            <a:pPr lvl="1" eaLnBrk="1" hangingPunct="1">
              <a:spcBef>
                <a:spcPct val="35000"/>
              </a:spcBef>
            </a:pPr>
            <a:r>
              <a:rPr lang="en-US" altLang="en-US"/>
              <a:t>Circulated via blood throughout the body</a:t>
            </a:r>
            <a:endParaRPr lang="en-US" altLang="en-US" sz="20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a:t>The Lymphatic System</a:t>
            </a:r>
          </a:p>
        </p:txBody>
      </p:sp>
      <p:sp>
        <p:nvSpPr>
          <p:cNvPr id="69635" name="Content Placeholder 2"/>
          <p:cNvSpPr>
            <a:spLocks noGrp="1"/>
          </p:cNvSpPr>
          <p:nvPr>
            <p:ph idx="1"/>
          </p:nvPr>
        </p:nvSpPr>
        <p:spPr/>
        <p:txBody>
          <a:bodyPr/>
          <a:lstStyle/>
          <a:p>
            <a:r>
              <a:rPr lang="en-US" altLang="en-US"/>
              <a:t>Supports the circulatory system and immune system</a:t>
            </a:r>
          </a:p>
          <a:p>
            <a:r>
              <a:rPr lang="en-US" altLang="en-US"/>
              <a:t>Lymph is a thin, straw-colored fluid that carries oxygen and nutrients to cells and waste products away.</a:t>
            </a:r>
          </a:p>
          <a:p>
            <a:r>
              <a:rPr lang="en-US" altLang="en-US"/>
              <a:t>Helps to rid the body of toxins and other harmful materials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131763"/>
            <a:ext cx="7772400" cy="914400"/>
          </a:xfrm>
        </p:spPr>
        <p:txBody>
          <a:bodyPr/>
          <a:lstStyle/>
          <a:p>
            <a:pPr eaLnBrk="1" hangingPunct="1">
              <a:lnSpc>
                <a:spcPct val="85000"/>
              </a:lnSpc>
            </a:pPr>
            <a:r>
              <a:rPr lang="en-US" altLang="en-US"/>
              <a:t>The Endocrine System: Anatomy and Physiology </a:t>
            </a:r>
            <a:r>
              <a:rPr lang="en-US" altLang="en-US" sz="2800" b="0"/>
              <a:t>(1 of 2)</a:t>
            </a:r>
          </a:p>
        </p:txBody>
      </p:sp>
      <p:sp>
        <p:nvSpPr>
          <p:cNvPr id="70659" name="Content Placeholder 2"/>
          <p:cNvSpPr>
            <a:spLocks noGrp="1"/>
          </p:cNvSpPr>
          <p:nvPr>
            <p:ph type="body" idx="1"/>
          </p:nvPr>
        </p:nvSpPr>
        <p:spPr/>
        <p:txBody>
          <a:bodyPr rIns="228600"/>
          <a:lstStyle/>
          <a:p>
            <a:pPr eaLnBrk="1" hangingPunct="1">
              <a:spcBef>
                <a:spcPct val="35000"/>
              </a:spcBef>
            </a:pPr>
            <a:r>
              <a:rPr lang="en-US" altLang="en-US"/>
              <a:t>Complex message and control system </a:t>
            </a:r>
          </a:p>
          <a:p>
            <a:pPr eaLnBrk="1" hangingPunct="1">
              <a:spcBef>
                <a:spcPct val="35000"/>
              </a:spcBef>
            </a:pPr>
            <a:r>
              <a:rPr lang="en-US" altLang="en-US"/>
              <a:t>Integrates many body functions</a:t>
            </a:r>
          </a:p>
          <a:p>
            <a:pPr eaLnBrk="1" hangingPunct="1">
              <a:spcBef>
                <a:spcPct val="35000"/>
              </a:spcBef>
            </a:pPr>
            <a:r>
              <a:rPr lang="en-US" altLang="en-US"/>
              <a:t>Hormones are released directly into the bloodstream.</a:t>
            </a:r>
          </a:p>
          <a:p>
            <a:pPr eaLnBrk="1" hangingPunct="1">
              <a:spcBef>
                <a:spcPct val="35000"/>
              </a:spcBef>
            </a:pPr>
            <a:r>
              <a:rPr lang="en-US" altLang="en-US"/>
              <a:t>Each hormone has a specific effect on some organ, tissue, or process.</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699000" y="1447800"/>
            <a:ext cx="3759200" cy="4800600"/>
          </a:xfrm>
        </p:spPr>
        <p:txBody>
          <a:bodyPr/>
          <a:lstStyle/>
          <a:p>
            <a:pPr marL="0" indent="0">
              <a:buFontTx/>
              <a:buNone/>
            </a:pPr>
            <a:r>
              <a:rPr lang="en-US" altLang="en-US"/>
              <a:t> </a:t>
            </a:r>
          </a:p>
        </p:txBody>
      </p:sp>
      <p:sp>
        <p:nvSpPr>
          <p:cNvPr id="7" name="TextBox 6"/>
          <p:cNvSpPr txBox="1"/>
          <p:nvPr/>
        </p:nvSpPr>
        <p:spPr>
          <a:xfrm>
            <a:off x="4933950" y="1657350"/>
            <a:ext cx="3676650" cy="3259138"/>
          </a:xfrm>
          <a:prstGeom prst="rect">
            <a:avLst/>
          </a:prstGeom>
          <a:noFill/>
        </p:spPr>
        <p:txBody>
          <a:bodyPr>
            <a:spAutoFit/>
          </a:bodyPr>
          <a:lstStyle/>
          <a:p>
            <a:pPr marL="342900" indent="-342900" algn="l">
              <a:spcBef>
                <a:spcPct val="35000"/>
              </a:spcBef>
              <a:buClr>
                <a:schemeClr val="bg1"/>
              </a:buClr>
              <a:buFontTx/>
              <a:buChar char="•"/>
              <a:defRPr/>
            </a:pPr>
            <a:r>
              <a:rPr lang="en-US" altLang="en-US" sz="2800" kern="0" dirty="0">
                <a:solidFill>
                  <a:schemeClr val="bg1"/>
                </a:solidFill>
                <a:latin typeface="Arial"/>
                <a:ea typeface="ヒラギノ角ゴ Pro W3"/>
              </a:rPr>
              <a:t>The brain controls the release of hormones.</a:t>
            </a:r>
          </a:p>
          <a:p>
            <a:pPr marL="342900" indent="-342900" algn="l">
              <a:spcBef>
                <a:spcPct val="35000"/>
              </a:spcBef>
              <a:buClr>
                <a:schemeClr val="bg1"/>
              </a:buClr>
              <a:buFontTx/>
              <a:buChar char="•"/>
              <a:defRPr/>
            </a:pPr>
            <a:r>
              <a:rPr lang="en-US" altLang="en-US" sz="2800" kern="0" dirty="0">
                <a:solidFill>
                  <a:schemeClr val="bg1"/>
                </a:solidFill>
                <a:latin typeface="Arial"/>
                <a:ea typeface="ヒラギノ角ゴ Pro W3"/>
              </a:rPr>
              <a:t>Excesses or deficiencies in hormones can cause disease.</a:t>
            </a:r>
          </a:p>
        </p:txBody>
      </p:sp>
      <p:pic>
        <p:nvPicPr>
          <p:cNvPr id="71684" name="Picture 5" descr="\\172.16.33.26\Art\OUTPUT\JB LEARNING\EMT_11E_ITK_PPT WORK\JPEG\Ch06\9781284080179_CH06_FIG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466850"/>
            <a:ext cx="3335338"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49550" y="5800725"/>
            <a:ext cx="1833563" cy="231775"/>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
        <p:nvSpPr>
          <p:cNvPr id="71686" name="Title 1"/>
          <p:cNvSpPr>
            <a:spLocks noGrp="1"/>
          </p:cNvSpPr>
          <p:nvPr>
            <p:ph type="title"/>
          </p:nvPr>
        </p:nvSpPr>
        <p:spPr>
          <a:xfrm>
            <a:off x="685800" y="131763"/>
            <a:ext cx="7772400" cy="914400"/>
          </a:xfrm>
        </p:spPr>
        <p:txBody>
          <a:bodyPr/>
          <a:lstStyle/>
          <a:p>
            <a:pPr eaLnBrk="1" hangingPunct="1">
              <a:lnSpc>
                <a:spcPct val="85000"/>
              </a:lnSpc>
            </a:pPr>
            <a:r>
              <a:rPr lang="en-US" altLang="en-US"/>
              <a:t>The Endocrine System: Anatomy and Physiology </a:t>
            </a:r>
            <a:r>
              <a:rPr lang="en-US" altLang="en-US" sz="2800" b="0"/>
              <a:t>(2 of 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lnSpc>
                <a:spcPct val="85000"/>
              </a:lnSpc>
            </a:pPr>
            <a:r>
              <a:rPr lang="en-US" altLang="en-US"/>
              <a:t>The Urinary System: Anatomy and Physiology</a:t>
            </a:r>
            <a:endParaRPr lang="en-US" altLang="en-US" sz="2800" b="0"/>
          </a:p>
        </p:txBody>
      </p:sp>
      <p:sp>
        <p:nvSpPr>
          <p:cNvPr id="72707" name="Content Placeholder 2"/>
          <p:cNvSpPr>
            <a:spLocks noGrp="1"/>
          </p:cNvSpPr>
          <p:nvPr>
            <p:ph idx="1"/>
          </p:nvPr>
        </p:nvSpPr>
        <p:spPr>
          <a:xfrm>
            <a:off x="4264025" y="1447800"/>
            <a:ext cx="4205288" cy="4800600"/>
          </a:xfrm>
        </p:spPr>
        <p:txBody>
          <a:bodyPr rIns="228600"/>
          <a:lstStyle/>
          <a:p>
            <a:pPr eaLnBrk="1" hangingPunct="1">
              <a:spcBef>
                <a:spcPct val="35000"/>
              </a:spcBef>
            </a:pPr>
            <a:r>
              <a:rPr lang="en-US" altLang="en-US"/>
              <a:t>Controls fluid balance in the body</a:t>
            </a:r>
          </a:p>
          <a:p>
            <a:pPr eaLnBrk="1" hangingPunct="1">
              <a:spcBef>
                <a:spcPct val="35000"/>
              </a:spcBef>
            </a:pPr>
            <a:r>
              <a:rPr lang="en-US" altLang="en-US"/>
              <a:t>Filters and eliminates wastes</a:t>
            </a:r>
          </a:p>
          <a:p>
            <a:pPr eaLnBrk="1" hangingPunct="1">
              <a:spcBef>
                <a:spcPct val="35000"/>
              </a:spcBef>
            </a:pPr>
            <a:r>
              <a:rPr lang="en-US" altLang="en-US"/>
              <a:t>Controls pH balance</a:t>
            </a:r>
          </a:p>
          <a:p>
            <a:pPr eaLnBrk="1" hangingPunct="1">
              <a:spcBef>
                <a:spcPct val="35000"/>
              </a:spcBef>
            </a:pPr>
            <a:r>
              <a:rPr lang="en-US" altLang="en-US"/>
              <a:t>Kidneys, ureter, urinary bladder</a:t>
            </a:r>
          </a:p>
        </p:txBody>
      </p:sp>
      <p:pic>
        <p:nvPicPr>
          <p:cNvPr id="72708" name="Picture 5" descr="\\172.16.33.26\Art\OUTPUT\JB LEARNING\EMT_11E_ITK_PPT WORK\JPEG\Ch06\9781284080179_CH06_FIG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44625"/>
            <a:ext cx="215423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54200" y="6051550"/>
            <a:ext cx="1833563"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5000"/>
              </a:lnSpc>
            </a:pPr>
            <a:r>
              <a:rPr lang="en-US" altLang="en-US"/>
              <a:t>The Genital System: Anatomy and Physiology </a:t>
            </a:r>
            <a:r>
              <a:rPr lang="en-US" altLang="en-US" sz="2800" b="0"/>
              <a:t>(1 of 2)</a:t>
            </a:r>
          </a:p>
        </p:txBody>
      </p:sp>
      <p:sp>
        <p:nvSpPr>
          <p:cNvPr id="73731" name="Content Placeholder 2"/>
          <p:cNvSpPr>
            <a:spLocks noGrp="1"/>
          </p:cNvSpPr>
          <p:nvPr>
            <p:ph type="body" idx="1"/>
          </p:nvPr>
        </p:nvSpPr>
        <p:spPr/>
        <p:txBody>
          <a:bodyPr rIns="228600"/>
          <a:lstStyle/>
          <a:p>
            <a:pPr eaLnBrk="1" hangingPunct="1">
              <a:spcBef>
                <a:spcPct val="35000"/>
              </a:spcBef>
            </a:pPr>
            <a:r>
              <a:rPr lang="en-US" altLang="en-US"/>
              <a:t>Controls reproductive processes</a:t>
            </a:r>
          </a:p>
          <a:p>
            <a:pPr eaLnBrk="1" hangingPunct="1">
              <a:spcBef>
                <a:spcPct val="35000"/>
              </a:spcBef>
            </a:pPr>
            <a:r>
              <a:rPr lang="en-US" altLang="en-US"/>
              <a:t>Male system:</a:t>
            </a:r>
          </a:p>
          <a:p>
            <a:pPr lvl="1" eaLnBrk="1" hangingPunct="1">
              <a:spcBef>
                <a:spcPct val="35000"/>
              </a:spcBef>
            </a:pPr>
            <a:r>
              <a:rPr lang="en-US" altLang="en-US"/>
              <a:t>Testicles</a:t>
            </a:r>
          </a:p>
          <a:p>
            <a:pPr lvl="1" eaLnBrk="1" hangingPunct="1">
              <a:spcBef>
                <a:spcPct val="35000"/>
              </a:spcBef>
            </a:pPr>
            <a:r>
              <a:rPr lang="en-US" altLang="en-US"/>
              <a:t>Epididymis</a:t>
            </a:r>
          </a:p>
          <a:p>
            <a:pPr lvl="1" eaLnBrk="1" hangingPunct="1">
              <a:spcBef>
                <a:spcPct val="35000"/>
              </a:spcBef>
            </a:pPr>
            <a:r>
              <a:rPr lang="en-US" altLang="en-US"/>
              <a:t>Vasa deferentia</a:t>
            </a:r>
          </a:p>
          <a:p>
            <a:pPr lvl="1" eaLnBrk="1" hangingPunct="1">
              <a:spcBef>
                <a:spcPct val="35000"/>
              </a:spcBef>
            </a:pPr>
            <a:r>
              <a:rPr lang="en-US" altLang="en-US"/>
              <a:t>Prostate gland</a:t>
            </a:r>
          </a:p>
          <a:p>
            <a:pPr lvl="1" eaLnBrk="1" hangingPunct="1">
              <a:spcBef>
                <a:spcPct val="35000"/>
              </a:spcBef>
            </a:pPr>
            <a:r>
              <a:rPr lang="en-US" altLang="en-US"/>
              <a:t>Seminal vesicles</a:t>
            </a:r>
          </a:p>
          <a:p>
            <a:pPr lvl="1" eaLnBrk="1" hangingPunct="1">
              <a:spcBef>
                <a:spcPct val="35000"/>
              </a:spcBef>
            </a:pPr>
            <a:r>
              <a:rPr lang="en-US" altLang="en-US"/>
              <a:t>Penis</a:t>
            </a:r>
          </a:p>
        </p:txBody>
      </p:sp>
      <p:pic>
        <p:nvPicPr>
          <p:cNvPr id="73732" name="Picture 5" descr="\\172.16.33.26\Art\OUTPUT\JB LEARNING\EMT_11E_ITK_PPT WORK\JPEG\Ch06\9781284080179_CH06_FIG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530475"/>
            <a:ext cx="39401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96075" y="4929188"/>
            <a:ext cx="1833563" cy="231775"/>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a:t>The Axial Skeleton </a:t>
            </a:r>
            <a:r>
              <a:rPr lang="en-US" altLang="en-US" sz="2800" b="0"/>
              <a:t>(2 of 4)</a:t>
            </a:r>
          </a:p>
        </p:txBody>
      </p:sp>
      <p:sp>
        <p:nvSpPr>
          <p:cNvPr id="10243" name="Content Placeholder 2"/>
          <p:cNvSpPr>
            <a:spLocks noGrp="1"/>
          </p:cNvSpPr>
          <p:nvPr>
            <p:ph type="body" idx="1"/>
          </p:nvPr>
        </p:nvSpPr>
        <p:spPr/>
        <p:txBody>
          <a:bodyPr rIns="228600"/>
          <a:lstStyle/>
          <a:p>
            <a:pPr eaLnBrk="1" hangingPunct="1">
              <a:lnSpc>
                <a:spcPct val="95000"/>
              </a:lnSpc>
              <a:spcBef>
                <a:spcPct val="25000"/>
              </a:spcBef>
            </a:pPr>
            <a:r>
              <a:rPr lang="en-US" altLang="en-US"/>
              <a:t>Skull</a:t>
            </a:r>
          </a:p>
          <a:p>
            <a:pPr lvl="1" eaLnBrk="1" hangingPunct="1">
              <a:lnSpc>
                <a:spcPct val="95000"/>
              </a:lnSpc>
            </a:pPr>
            <a:r>
              <a:rPr lang="en-US" altLang="en-US"/>
              <a:t>Cranium: made up of 4 bones</a:t>
            </a:r>
          </a:p>
          <a:p>
            <a:pPr lvl="1" eaLnBrk="1" hangingPunct="1">
              <a:lnSpc>
                <a:spcPct val="95000"/>
              </a:lnSpc>
            </a:pPr>
            <a:r>
              <a:rPr lang="en-US" altLang="en-US"/>
              <a:t>Face: made up of 14 bones</a:t>
            </a:r>
          </a:p>
        </p:txBody>
      </p:sp>
      <p:pic>
        <p:nvPicPr>
          <p:cNvPr id="10244" name="Picture 5" descr="\\172.16.33.26\Art\OUTPUT\JB LEARNING\EMT_11E_ITK_PPT WORK\JPEG\Ch06\9781284080179_CH06_FIG02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3082925"/>
            <a:ext cx="6305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16613" y="6142038"/>
            <a:ext cx="1803400" cy="230187"/>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lnSpc>
                <a:spcPct val="85000"/>
              </a:lnSpc>
            </a:pPr>
            <a:r>
              <a:rPr lang="en-US" altLang="en-US"/>
              <a:t>The Genital System: Anatomy and Physiology </a:t>
            </a:r>
            <a:r>
              <a:rPr lang="en-US" altLang="en-US" sz="2800" b="0"/>
              <a:t>(2 of 2)</a:t>
            </a:r>
          </a:p>
        </p:txBody>
      </p:sp>
      <p:sp>
        <p:nvSpPr>
          <p:cNvPr id="74755" name="Content Placeholder 2"/>
          <p:cNvSpPr>
            <a:spLocks noGrp="1"/>
          </p:cNvSpPr>
          <p:nvPr>
            <p:ph type="body" idx="1"/>
          </p:nvPr>
        </p:nvSpPr>
        <p:spPr/>
        <p:txBody>
          <a:bodyPr rIns="228600"/>
          <a:lstStyle/>
          <a:p>
            <a:pPr eaLnBrk="1" hangingPunct="1">
              <a:spcBef>
                <a:spcPct val="35000"/>
              </a:spcBef>
            </a:pPr>
            <a:r>
              <a:rPr lang="en-US" altLang="en-US"/>
              <a:t>Female system:</a:t>
            </a:r>
          </a:p>
          <a:p>
            <a:pPr lvl="1" eaLnBrk="1" hangingPunct="1">
              <a:spcBef>
                <a:spcPct val="35000"/>
              </a:spcBef>
            </a:pPr>
            <a:r>
              <a:rPr lang="en-US" altLang="en-US"/>
              <a:t>Ovaries</a:t>
            </a:r>
          </a:p>
          <a:p>
            <a:pPr lvl="1" eaLnBrk="1" hangingPunct="1">
              <a:spcBef>
                <a:spcPct val="35000"/>
              </a:spcBef>
            </a:pPr>
            <a:r>
              <a:rPr lang="en-US" altLang="en-US"/>
              <a:t>Fallopian </a:t>
            </a:r>
            <a:br>
              <a:rPr lang="en-US" altLang="en-US"/>
            </a:br>
            <a:r>
              <a:rPr lang="en-US" altLang="en-US"/>
              <a:t>tubes</a:t>
            </a:r>
          </a:p>
          <a:p>
            <a:pPr lvl="1" eaLnBrk="1" hangingPunct="1">
              <a:spcBef>
                <a:spcPct val="35000"/>
              </a:spcBef>
            </a:pPr>
            <a:r>
              <a:rPr lang="en-US" altLang="en-US"/>
              <a:t>Uterus </a:t>
            </a:r>
          </a:p>
          <a:p>
            <a:pPr lvl="1" eaLnBrk="1" hangingPunct="1">
              <a:spcBef>
                <a:spcPct val="35000"/>
              </a:spcBef>
            </a:pPr>
            <a:r>
              <a:rPr lang="en-US" altLang="en-US"/>
              <a:t>Cervix</a:t>
            </a:r>
          </a:p>
          <a:p>
            <a:pPr lvl="1" eaLnBrk="1" hangingPunct="1">
              <a:spcBef>
                <a:spcPct val="35000"/>
              </a:spcBef>
            </a:pPr>
            <a:r>
              <a:rPr lang="en-US" altLang="en-US"/>
              <a:t>Vagina</a:t>
            </a:r>
          </a:p>
        </p:txBody>
      </p:sp>
      <p:pic>
        <p:nvPicPr>
          <p:cNvPr id="74756" name="Picture 5" descr="\\172.16.33.26\Art\OUTPUT\JB LEARNING\EMT_11E_ITK_PPT WORK\JPEG\Ch06\9781284080179_CH06_FIG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2328863"/>
            <a:ext cx="53451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40550" y="4670425"/>
            <a:ext cx="1833563"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lnSpc>
                <a:spcPct val="85000"/>
              </a:lnSpc>
            </a:pPr>
            <a:r>
              <a:rPr lang="en-US" altLang="en-US"/>
              <a:t>Life Support Chain </a:t>
            </a:r>
            <a:r>
              <a:rPr lang="en-US" altLang="en-US" sz="2800" b="0"/>
              <a:t>(1 of 2)</a:t>
            </a:r>
          </a:p>
        </p:txBody>
      </p:sp>
      <p:sp>
        <p:nvSpPr>
          <p:cNvPr id="75779" name="Content Placeholder 2"/>
          <p:cNvSpPr>
            <a:spLocks noGrp="1"/>
          </p:cNvSpPr>
          <p:nvPr>
            <p:ph type="body" idx="1"/>
          </p:nvPr>
        </p:nvSpPr>
        <p:spPr/>
        <p:txBody>
          <a:bodyPr rIns="228600"/>
          <a:lstStyle/>
          <a:p>
            <a:pPr eaLnBrk="1" hangingPunct="1">
              <a:spcBef>
                <a:spcPct val="35000"/>
              </a:spcBef>
            </a:pPr>
            <a:r>
              <a:rPr lang="en-US" altLang="en-US"/>
              <a:t>All cells in body require oxygen, nutrients, and removal of waste.</a:t>
            </a:r>
          </a:p>
          <a:p>
            <a:pPr eaLnBrk="1" hangingPunct="1">
              <a:spcBef>
                <a:spcPct val="35000"/>
              </a:spcBef>
            </a:pPr>
            <a:r>
              <a:rPr lang="en-US" altLang="en-US"/>
              <a:t>The respiratory and circulatory systems are the carriers of these supplies and wastes.</a:t>
            </a:r>
          </a:p>
          <a:p>
            <a:pPr eaLnBrk="1" hangingPunct="1">
              <a:spcBef>
                <a:spcPct val="35000"/>
              </a:spcBef>
            </a:pPr>
            <a:r>
              <a:rPr lang="en-US" altLang="en-US"/>
              <a:t>If interference occurs, cells become damaged and die.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a:t>Life Support Chain </a:t>
            </a:r>
            <a:r>
              <a:rPr lang="en-US" altLang="en-US" sz="2800" b="0"/>
              <a:t>(2 of 2)</a:t>
            </a:r>
          </a:p>
        </p:txBody>
      </p:sp>
      <p:sp>
        <p:nvSpPr>
          <p:cNvPr id="3" name="Content Placeholder 2"/>
          <p:cNvSpPr>
            <a:spLocks noGrp="1"/>
          </p:cNvSpPr>
          <p:nvPr>
            <p:ph idx="1"/>
          </p:nvPr>
        </p:nvSpPr>
        <p:spPr/>
        <p:txBody>
          <a:bodyPr/>
          <a:lstStyle/>
          <a:p>
            <a:pPr>
              <a:spcBef>
                <a:spcPct val="35000"/>
              </a:spcBef>
              <a:defRPr/>
            </a:pPr>
            <a:r>
              <a:rPr lang="en-US" altLang="en-US" dirty="0"/>
              <a:t>Cells use oxygen to turn nutrients into chemical energy through metabolism.</a:t>
            </a:r>
          </a:p>
          <a:p>
            <a:pPr lvl="1">
              <a:spcBef>
                <a:spcPct val="35000"/>
              </a:spcBef>
              <a:defRPr/>
            </a:pPr>
            <a:r>
              <a:rPr lang="en-US" altLang="en-US" dirty="0"/>
              <a:t>Adenosine triphosphate (ATP) is used to store energy.</a:t>
            </a:r>
          </a:p>
          <a:p>
            <a:pPr>
              <a:spcBef>
                <a:spcPct val="35000"/>
              </a:spcBef>
              <a:defRPr/>
            </a:pPr>
            <a:r>
              <a:rPr lang="en-US" altLang="en-US" dirty="0"/>
              <a:t>Aerobic metabolism uses oxygen.</a:t>
            </a:r>
          </a:p>
          <a:p>
            <a:pPr>
              <a:spcBef>
                <a:spcPct val="35000"/>
              </a:spcBef>
              <a:defRPr/>
            </a:pPr>
            <a:r>
              <a:rPr lang="en-US" altLang="en-US" dirty="0"/>
              <a:t>Cells switch to anaerobic metabolism when oxygen is limited.</a:t>
            </a:r>
          </a:p>
          <a:p>
            <a:pPr marL="0" indent="0">
              <a:buFontTx/>
              <a:buNone/>
              <a:defRPr/>
            </a:pPr>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lnSpc>
                <a:spcPct val="85000"/>
              </a:lnSpc>
            </a:pPr>
            <a:r>
              <a:rPr lang="en-US" altLang="en-US"/>
              <a:t>Pathophysiology </a:t>
            </a:r>
            <a:r>
              <a:rPr lang="en-US" altLang="en-US" sz="2800"/>
              <a:t>(1 of 4)</a:t>
            </a:r>
            <a:endParaRPr lang="en-US" altLang="en-US"/>
          </a:p>
        </p:txBody>
      </p:sp>
      <p:sp>
        <p:nvSpPr>
          <p:cNvPr id="77827" name="Content Placeholder 2"/>
          <p:cNvSpPr>
            <a:spLocks noGrp="1"/>
          </p:cNvSpPr>
          <p:nvPr>
            <p:ph type="body" idx="1"/>
          </p:nvPr>
        </p:nvSpPr>
        <p:spPr/>
        <p:txBody>
          <a:bodyPr rIns="228600"/>
          <a:lstStyle/>
          <a:p>
            <a:pPr eaLnBrk="1" hangingPunct="1">
              <a:spcBef>
                <a:spcPct val="35000"/>
              </a:spcBef>
            </a:pPr>
            <a:r>
              <a:rPr lang="en-US" altLang="en-US"/>
              <a:t>The study of functional changes that occur when the body reacts to disease</a:t>
            </a:r>
          </a:p>
          <a:p>
            <a:pPr eaLnBrk="1" hangingPunct="1">
              <a:spcBef>
                <a:spcPct val="35000"/>
              </a:spcBef>
            </a:pPr>
            <a:r>
              <a:rPr lang="en-US" altLang="en-US"/>
              <a:t>Respiratory compromise can lead to:</a:t>
            </a:r>
          </a:p>
          <a:p>
            <a:pPr lvl="1" eaLnBrk="1" hangingPunct="1">
              <a:spcBef>
                <a:spcPct val="35000"/>
              </a:spcBef>
            </a:pPr>
            <a:r>
              <a:rPr lang="en-US" altLang="en-US"/>
              <a:t>Hypoxia</a:t>
            </a:r>
          </a:p>
          <a:p>
            <a:pPr lvl="1" eaLnBrk="1" hangingPunct="1">
              <a:spcBef>
                <a:spcPct val="35000"/>
              </a:spcBef>
            </a:pPr>
            <a:r>
              <a:rPr lang="en-US" altLang="en-US"/>
              <a:t>Hypercarbia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a:t>Pathophysiology </a:t>
            </a:r>
            <a:r>
              <a:rPr lang="en-US" altLang="en-US" sz="2800"/>
              <a:t>(2 of 4)</a:t>
            </a:r>
            <a:endParaRPr lang="en-US" altLang="en-US"/>
          </a:p>
        </p:txBody>
      </p:sp>
      <p:sp>
        <p:nvSpPr>
          <p:cNvPr id="78851" name="Content Placeholder 2"/>
          <p:cNvSpPr>
            <a:spLocks noGrp="1"/>
          </p:cNvSpPr>
          <p:nvPr>
            <p:ph idx="1"/>
          </p:nvPr>
        </p:nvSpPr>
        <p:spPr/>
        <p:txBody>
          <a:bodyPr/>
          <a:lstStyle/>
          <a:p>
            <a:r>
              <a:rPr lang="en-US" altLang="en-US"/>
              <a:t>Factors that impair ventilation:</a:t>
            </a:r>
          </a:p>
          <a:p>
            <a:pPr lvl="1"/>
            <a:r>
              <a:rPr lang="en-US" altLang="en-US"/>
              <a:t>Blocked airway</a:t>
            </a:r>
          </a:p>
          <a:p>
            <a:pPr lvl="1"/>
            <a:r>
              <a:rPr lang="en-US" altLang="en-US"/>
              <a:t>Impairment of the muscles of breathing</a:t>
            </a:r>
          </a:p>
          <a:p>
            <a:pPr lvl="1"/>
            <a:r>
              <a:rPr lang="en-US" altLang="en-US"/>
              <a:t>Physiologic obstruction of the airway (asthma)</a:t>
            </a:r>
          </a:p>
          <a:p>
            <a:pPr lvl="1"/>
            <a:r>
              <a:rPr lang="en-US" altLang="en-US"/>
              <a:t>Other factors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a:t>Pathophysiology </a:t>
            </a:r>
            <a:r>
              <a:rPr lang="en-US" altLang="en-US" sz="2800"/>
              <a:t>(3 of 4)</a:t>
            </a:r>
            <a:endParaRPr lang="en-US" altLang="en-US"/>
          </a:p>
        </p:txBody>
      </p:sp>
      <p:sp>
        <p:nvSpPr>
          <p:cNvPr id="79875" name="Content Placeholder 2"/>
          <p:cNvSpPr>
            <a:spLocks noGrp="1"/>
          </p:cNvSpPr>
          <p:nvPr>
            <p:ph idx="1"/>
          </p:nvPr>
        </p:nvSpPr>
        <p:spPr/>
        <p:txBody>
          <a:bodyPr/>
          <a:lstStyle/>
          <a:p>
            <a:r>
              <a:rPr lang="en-US" altLang="en-US"/>
              <a:t>Factors that impair respiration:</a:t>
            </a:r>
          </a:p>
          <a:p>
            <a:pPr lvl="1"/>
            <a:r>
              <a:rPr lang="en-US" altLang="en-US"/>
              <a:t>Change in atmosphere</a:t>
            </a:r>
          </a:p>
          <a:p>
            <a:pPr lvl="1"/>
            <a:r>
              <a:rPr lang="en-US" altLang="en-US"/>
              <a:t>High altitudes</a:t>
            </a:r>
          </a:p>
          <a:p>
            <a:pPr lvl="1"/>
            <a:r>
              <a:rPr lang="en-US" altLang="en-US"/>
              <a:t>Impaired movement of the gas across the cell membrane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t>Pathophysiology </a:t>
            </a:r>
            <a:r>
              <a:rPr lang="en-US" altLang="en-US" sz="2800"/>
              <a:t>(4 of 4)</a:t>
            </a:r>
            <a:endParaRPr lang="en-US" altLang="en-US"/>
          </a:p>
        </p:txBody>
      </p:sp>
      <p:sp>
        <p:nvSpPr>
          <p:cNvPr id="80899" name="Content Placeholder 2"/>
          <p:cNvSpPr>
            <a:spLocks noGrp="1"/>
          </p:cNvSpPr>
          <p:nvPr>
            <p:ph idx="1"/>
          </p:nvPr>
        </p:nvSpPr>
        <p:spPr/>
        <p:txBody>
          <a:bodyPr/>
          <a:lstStyle/>
          <a:p>
            <a:r>
              <a:rPr lang="en-US" altLang="en-US"/>
              <a:t>Effects of respiratory compromise on the body:</a:t>
            </a:r>
          </a:p>
          <a:p>
            <a:pPr lvl="1"/>
            <a:r>
              <a:rPr lang="en-US" altLang="en-US"/>
              <a:t>Oxygen levels fall and carbon dioxide levels rise.</a:t>
            </a:r>
          </a:p>
          <a:p>
            <a:pPr lvl="1"/>
            <a:r>
              <a:rPr lang="en-US" altLang="en-US"/>
              <a:t>Respiratory rate increases.</a:t>
            </a:r>
          </a:p>
          <a:p>
            <a:pPr lvl="1"/>
            <a:r>
              <a:rPr lang="en-US" altLang="en-US"/>
              <a:t>Blood becomes more acidic.</a:t>
            </a:r>
          </a:p>
          <a:p>
            <a:pPr lvl="1"/>
            <a:r>
              <a:rPr lang="en-US" altLang="en-US"/>
              <a:t>The brain sends commands to the body to breathe. </a:t>
            </a:r>
          </a:p>
          <a:p>
            <a:pPr lvl="1"/>
            <a:endParaRPr lang="en-US"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a:t>Shock </a:t>
            </a:r>
            <a:r>
              <a:rPr lang="en-US" altLang="en-US" sz="2800"/>
              <a:t>(1 of 2)</a:t>
            </a:r>
            <a:endParaRPr lang="en-US" altLang="en-US"/>
          </a:p>
        </p:txBody>
      </p:sp>
      <p:sp>
        <p:nvSpPr>
          <p:cNvPr id="81923" name="Content Placeholder 2"/>
          <p:cNvSpPr>
            <a:spLocks noGrp="1"/>
          </p:cNvSpPr>
          <p:nvPr>
            <p:ph idx="1"/>
          </p:nvPr>
        </p:nvSpPr>
        <p:spPr/>
        <p:txBody>
          <a:bodyPr/>
          <a:lstStyle/>
          <a:p>
            <a:r>
              <a:rPr lang="en-US" altLang="en-US"/>
              <a:t>Occurs when organs and tissue do not receive enough oxygen</a:t>
            </a:r>
          </a:p>
          <a:p>
            <a:r>
              <a:rPr lang="en-US" altLang="en-US"/>
              <a:t>Categorized into several types depending on the cause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Shock </a:t>
            </a:r>
            <a:r>
              <a:rPr lang="en-US" altLang="en-US" sz="2800"/>
              <a:t>(2 of 2)</a:t>
            </a:r>
          </a:p>
        </p:txBody>
      </p:sp>
      <p:sp>
        <p:nvSpPr>
          <p:cNvPr id="82947" name="Content Placeholder 2"/>
          <p:cNvSpPr>
            <a:spLocks noGrp="1"/>
          </p:cNvSpPr>
          <p:nvPr>
            <p:ph idx="1"/>
          </p:nvPr>
        </p:nvSpPr>
        <p:spPr/>
        <p:txBody>
          <a:bodyPr/>
          <a:lstStyle/>
          <a:p>
            <a:r>
              <a:rPr lang="en-US" altLang="en-US"/>
              <a:t>Effects of shock on the body:</a:t>
            </a:r>
          </a:p>
          <a:p>
            <a:pPr lvl="1"/>
            <a:r>
              <a:rPr lang="en-US" altLang="en-US"/>
              <a:t>Level of oxygen supplied to tissues falls</a:t>
            </a:r>
          </a:p>
          <a:p>
            <a:pPr lvl="1"/>
            <a:r>
              <a:rPr lang="en-US" altLang="en-US"/>
              <a:t>Cells engage in anaerobic metabolism</a:t>
            </a:r>
          </a:p>
          <a:p>
            <a:pPr lvl="1"/>
            <a:r>
              <a:rPr lang="en-US" altLang="en-US"/>
              <a:t>Severe metabolic acidosis ensues</a:t>
            </a:r>
          </a:p>
          <a:p>
            <a:pPr lvl="1"/>
            <a:r>
              <a:rPr lang="en-US" altLang="en-US"/>
              <a:t>Baroreceptors initiate release of epinephrine and norepinephrine</a:t>
            </a:r>
          </a:p>
          <a:p>
            <a:pPr lvl="1"/>
            <a:r>
              <a:rPr lang="en-US" altLang="en-US"/>
              <a:t>Heart rate increases</a:t>
            </a:r>
          </a:p>
          <a:p>
            <a:pPr lvl="1"/>
            <a:r>
              <a:rPr lang="en-US" altLang="en-US"/>
              <a:t>Interstitial fluid moves into the capillaries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a:t>Impairment of Cellular Metabolism</a:t>
            </a:r>
          </a:p>
        </p:txBody>
      </p:sp>
      <p:sp>
        <p:nvSpPr>
          <p:cNvPr id="83971" name="Content Placeholder 2"/>
          <p:cNvSpPr>
            <a:spLocks noGrp="1"/>
          </p:cNvSpPr>
          <p:nvPr>
            <p:ph idx="1"/>
          </p:nvPr>
        </p:nvSpPr>
        <p:spPr/>
        <p:txBody>
          <a:bodyPr/>
          <a:lstStyle/>
          <a:p>
            <a:r>
              <a:rPr lang="en-US" altLang="en-US"/>
              <a:t>Results in the inability to properly use oxygen and glucose at the cellular level</a:t>
            </a:r>
          </a:p>
          <a:p>
            <a:r>
              <a:rPr lang="en-US" altLang="en-US"/>
              <a:t>Cells create energy through anaerobic metabolism.</a:t>
            </a:r>
          </a:p>
          <a:p>
            <a:r>
              <a:rPr lang="en-US" altLang="en-US"/>
              <a:t>Can result in metabolic acidosis</a:t>
            </a:r>
          </a:p>
          <a:p>
            <a:r>
              <a:rPr lang="en-US" altLang="en-US"/>
              <a:t>Brain cells cannot use alternative fuels.</a:t>
            </a:r>
          </a:p>
          <a:p>
            <a:r>
              <a:rPr lang="en-US" altLang="en-US"/>
              <a:t>Cellular injury may become irreversible.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a:t>The Axial Skeleton </a:t>
            </a:r>
            <a:r>
              <a:rPr lang="en-US" altLang="en-US" sz="2800" b="0"/>
              <a:t>(3 of 4)</a:t>
            </a:r>
          </a:p>
        </p:txBody>
      </p:sp>
      <p:sp>
        <p:nvSpPr>
          <p:cNvPr id="11267" name="Content Placeholder 2"/>
          <p:cNvSpPr>
            <a:spLocks noGrp="1"/>
          </p:cNvSpPr>
          <p:nvPr>
            <p:ph type="body" idx="1"/>
          </p:nvPr>
        </p:nvSpPr>
        <p:spPr/>
        <p:txBody>
          <a:bodyPr rIns="228600"/>
          <a:lstStyle/>
          <a:p>
            <a:pPr eaLnBrk="1" hangingPunct="1">
              <a:spcBef>
                <a:spcPct val="35000"/>
              </a:spcBef>
            </a:pPr>
            <a:r>
              <a:rPr lang="en-US" altLang="en-US"/>
              <a:t>Spinal column</a:t>
            </a:r>
          </a:p>
          <a:p>
            <a:pPr lvl="1" eaLnBrk="1" hangingPunct="1">
              <a:spcBef>
                <a:spcPct val="35000"/>
              </a:spcBef>
            </a:pPr>
            <a:r>
              <a:rPr lang="en-US" altLang="en-US"/>
              <a:t>Composed of 33 </a:t>
            </a:r>
            <a:br>
              <a:rPr lang="en-US" altLang="en-US"/>
            </a:br>
            <a:r>
              <a:rPr lang="en-US" altLang="en-US"/>
              <a:t>bones (vertebrae)</a:t>
            </a:r>
          </a:p>
          <a:p>
            <a:pPr lvl="1" eaLnBrk="1" hangingPunct="1">
              <a:spcBef>
                <a:spcPct val="35000"/>
              </a:spcBef>
            </a:pPr>
            <a:r>
              <a:rPr lang="en-US" altLang="en-US"/>
              <a:t>Divided into 5 sections:</a:t>
            </a:r>
          </a:p>
          <a:p>
            <a:pPr lvl="2" eaLnBrk="1" hangingPunct="1"/>
            <a:r>
              <a:rPr lang="en-US" altLang="en-US" sz="2400"/>
              <a:t>Cervical</a:t>
            </a:r>
          </a:p>
          <a:p>
            <a:pPr lvl="2" eaLnBrk="1" hangingPunct="1"/>
            <a:r>
              <a:rPr lang="en-US" altLang="en-US" sz="2400"/>
              <a:t>Thoracic</a:t>
            </a:r>
          </a:p>
          <a:p>
            <a:pPr lvl="2" eaLnBrk="1" hangingPunct="1"/>
            <a:r>
              <a:rPr lang="en-US" altLang="en-US" sz="2400"/>
              <a:t>Lumbar</a:t>
            </a:r>
          </a:p>
          <a:p>
            <a:pPr lvl="2" eaLnBrk="1" hangingPunct="1"/>
            <a:r>
              <a:rPr lang="en-US" altLang="en-US" sz="2400"/>
              <a:t>Sacrum</a:t>
            </a:r>
          </a:p>
          <a:p>
            <a:pPr lvl="2" eaLnBrk="1" hangingPunct="1"/>
            <a:r>
              <a:rPr lang="en-US" altLang="en-US" sz="2400"/>
              <a:t>Coccyx</a:t>
            </a:r>
            <a:endParaRPr lang="en-US" altLang="en-US"/>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1658938"/>
            <a:ext cx="313055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630988" y="5930900"/>
            <a:ext cx="1803400" cy="230188"/>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Review</a:t>
            </a:r>
          </a:p>
        </p:txBody>
      </p:sp>
      <p:sp>
        <p:nvSpPr>
          <p:cNvPr id="84995" name="Rectangle 3"/>
          <p:cNvSpPr>
            <a:spLocks noGrp="1" noChangeArrowheads="1"/>
          </p:cNvSpPr>
          <p:nvPr>
            <p:ph idx="1"/>
          </p:nvPr>
        </p:nvSpPr>
        <p:spPr/>
        <p:txBody>
          <a:bodyPr/>
          <a:lstStyle/>
          <a:p>
            <a:pPr marL="457200" indent="-457200">
              <a:buFontTx/>
              <a:buAutoNum type="arabicPeriod"/>
            </a:pPr>
            <a:r>
              <a:rPr lang="en-US" altLang="en-US"/>
              <a:t>Which of the following are found in the retroperitoneal space?</a:t>
            </a:r>
          </a:p>
          <a:p>
            <a:pPr marL="1016000" lvl="1" indent="-444500">
              <a:buFontTx/>
              <a:buAutoNum type="alphaUcPeriod"/>
            </a:pPr>
            <a:r>
              <a:rPr lang="en-US" altLang="en-US"/>
              <a:t>Liver</a:t>
            </a:r>
          </a:p>
          <a:p>
            <a:pPr marL="1016000" lvl="1" indent="-444500">
              <a:buFontTx/>
              <a:buAutoNum type="alphaUcPeriod"/>
            </a:pPr>
            <a:r>
              <a:rPr lang="en-US" altLang="en-US"/>
              <a:t>Spleen</a:t>
            </a:r>
          </a:p>
          <a:p>
            <a:pPr marL="1016000" lvl="1" indent="-444500">
              <a:buFontTx/>
              <a:buAutoNum type="alphaUcPeriod"/>
            </a:pPr>
            <a:r>
              <a:rPr lang="en-US" altLang="en-US"/>
              <a:t>Kidneys</a:t>
            </a:r>
          </a:p>
          <a:p>
            <a:pPr marL="1016000" lvl="1" indent="-444500">
              <a:buFontTx/>
              <a:buAutoNum type="alphaUcPeriod"/>
            </a:pPr>
            <a:r>
              <a:rPr lang="en-US" altLang="en-US"/>
              <a:t>Stomach</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Review</a:t>
            </a:r>
          </a:p>
        </p:txBody>
      </p:sp>
      <p:sp>
        <p:nvSpPr>
          <p:cNvPr id="86019"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The kidneys lie in the retroperitoneal space—the space behind the abdominal cavity. The spleen, liver, and stomach are all located within the anterior (true) abdomen.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Review</a:t>
            </a:r>
          </a:p>
        </p:txBody>
      </p:sp>
      <p:sp>
        <p:nvSpPr>
          <p:cNvPr id="87043" name="Rectangle 3"/>
          <p:cNvSpPr>
            <a:spLocks noGrp="1" noChangeArrowheads="1"/>
          </p:cNvSpPr>
          <p:nvPr>
            <p:ph idx="1"/>
          </p:nvPr>
        </p:nvSpPr>
        <p:spPr/>
        <p:txBody>
          <a:bodyPr/>
          <a:lstStyle/>
          <a:p>
            <a:pPr marL="457200" indent="-457200">
              <a:buFontTx/>
              <a:buAutoNum type="arabicPeriod"/>
            </a:pPr>
            <a:r>
              <a:rPr lang="en-US" altLang="en-US" sz="2400"/>
              <a:t>Which of the following are found in the retroperitoneal space?</a:t>
            </a:r>
          </a:p>
          <a:p>
            <a:pPr marL="1016000" lvl="1" indent="-444500">
              <a:spcBef>
                <a:spcPts val="263"/>
              </a:spcBef>
              <a:buFontTx/>
              <a:buAutoNum type="alphaUcPeriod"/>
            </a:pPr>
            <a:r>
              <a:rPr lang="en-US" altLang="en-US" sz="2200"/>
              <a:t>Liver</a:t>
            </a:r>
            <a:br>
              <a:rPr lang="en-US" altLang="en-US" sz="2200"/>
            </a:br>
            <a:r>
              <a:rPr lang="en-US" altLang="en-US" sz="2200" b="1"/>
              <a:t>Rationale: </a:t>
            </a:r>
            <a:r>
              <a:rPr lang="en-US" altLang="en-US" sz="2200">
                <a:solidFill>
                  <a:srgbClr val="C1500B"/>
                </a:solidFill>
              </a:rPr>
              <a:t>The liver lies immediately beneath the diaphragm in the anterior abdomen.</a:t>
            </a:r>
          </a:p>
          <a:p>
            <a:pPr marL="1016000" lvl="1" indent="-444500">
              <a:spcBef>
                <a:spcPts val="263"/>
              </a:spcBef>
              <a:buFontTx/>
              <a:buAutoNum type="alphaUcPeriod"/>
            </a:pPr>
            <a:r>
              <a:rPr lang="en-US" altLang="en-US" sz="2200"/>
              <a:t>Spleen</a:t>
            </a:r>
            <a:br>
              <a:rPr lang="en-US" altLang="en-US" sz="2200"/>
            </a:br>
            <a:r>
              <a:rPr lang="en-US" altLang="en-US" sz="2200" b="1"/>
              <a:t>Rationale: </a:t>
            </a:r>
            <a:r>
              <a:rPr lang="en-US" altLang="en-US" sz="2200">
                <a:solidFill>
                  <a:srgbClr val="C1500B"/>
                </a:solidFill>
              </a:rPr>
              <a:t>The spleen lies under the rib cage in the left upper quadrant of the abdominal cavity.</a:t>
            </a:r>
          </a:p>
          <a:p>
            <a:pPr marL="1016000" lvl="1" indent="-444500">
              <a:spcBef>
                <a:spcPts val="263"/>
              </a:spcBef>
              <a:buFontTx/>
              <a:buAutoNum type="alphaUcPeriod"/>
            </a:pPr>
            <a:r>
              <a:rPr lang="en-US" altLang="en-US" sz="2200"/>
              <a:t>Kidneys</a:t>
            </a:r>
            <a:br>
              <a:rPr lang="en-US" altLang="en-US" sz="2200"/>
            </a:br>
            <a:r>
              <a:rPr lang="en-US" altLang="en-US" sz="2200" b="1"/>
              <a:t>Rationale: </a:t>
            </a:r>
            <a:r>
              <a:rPr lang="en-US" altLang="en-US" sz="2200">
                <a:solidFill>
                  <a:srgbClr val="C1500B"/>
                </a:solidFill>
              </a:rPr>
              <a:t>Correct answer</a:t>
            </a:r>
          </a:p>
          <a:p>
            <a:pPr marL="1016000" lvl="1" indent="-444500">
              <a:spcBef>
                <a:spcPts val="263"/>
              </a:spcBef>
              <a:buFontTx/>
              <a:buAutoNum type="alphaUcPeriod"/>
            </a:pPr>
            <a:r>
              <a:rPr lang="en-US" altLang="en-US" sz="2200"/>
              <a:t>Stomach</a:t>
            </a:r>
            <a:br>
              <a:rPr lang="en-US" altLang="en-US" sz="2200"/>
            </a:br>
            <a:r>
              <a:rPr lang="en-US" altLang="en-US" sz="2200" b="1"/>
              <a:t>Rationale: </a:t>
            </a:r>
            <a:r>
              <a:rPr lang="en-US" altLang="en-US" sz="2200">
                <a:solidFill>
                  <a:srgbClr val="C1500B"/>
                </a:solidFill>
              </a:rPr>
              <a:t>The stomach lies in the left upper quadrant of the abdominal cavity.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Review</a:t>
            </a:r>
          </a:p>
        </p:txBody>
      </p:sp>
      <p:sp>
        <p:nvSpPr>
          <p:cNvPr id="88067" name="Rectangle 3"/>
          <p:cNvSpPr>
            <a:spLocks noGrp="1" noChangeArrowheads="1"/>
          </p:cNvSpPr>
          <p:nvPr>
            <p:ph idx="1"/>
          </p:nvPr>
        </p:nvSpPr>
        <p:spPr/>
        <p:txBody>
          <a:bodyPr/>
          <a:lstStyle/>
          <a:p>
            <a:pPr marL="457200" indent="-457200">
              <a:buFontTx/>
              <a:buAutoNum type="arabicPeriod" startAt="2"/>
            </a:pPr>
            <a:r>
              <a:rPr lang="en-US" altLang="en-US"/>
              <a:t>The cartilaginous tip of the sternum is called the:</a:t>
            </a:r>
          </a:p>
          <a:p>
            <a:pPr marL="1016000" lvl="1" indent="-444500">
              <a:buFontTx/>
              <a:buAutoNum type="alphaUcPeriod"/>
            </a:pPr>
            <a:r>
              <a:rPr lang="en-US" altLang="en-US"/>
              <a:t>costal arch.</a:t>
            </a:r>
          </a:p>
          <a:p>
            <a:pPr marL="1016000" lvl="1" indent="-444500">
              <a:buFontTx/>
              <a:buAutoNum type="alphaUcPeriod"/>
            </a:pPr>
            <a:r>
              <a:rPr lang="en-US" altLang="en-US"/>
              <a:t>manubrium.</a:t>
            </a:r>
          </a:p>
          <a:p>
            <a:pPr marL="1016000" lvl="1" indent="-444500">
              <a:buFontTx/>
              <a:buAutoNum type="alphaUcPeriod"/>
            </a:pPr>
            <a:r>
              <a:rPr lang="en-US" altLang="en-US"/>
              <a:t>angle of Louis.</a:t>
            </a:r>
          </a:p>
          <a:p>
            <a:pPr marL="1016000" lvl="1" indent="-444500">
              <a:buFontTx/>
              <a:buAutoNum type="alphaUcPeriod"/>
            </a:pPr>
            <a:r>
              <a:rPr lang="en-US" altLang="en-US"/>
              <a:t>xiphoid process.</a:t>
            </a:r>
          </a:p>
          <a:p>
            <a:pPr marL="457200" indent="-457200">
              <a:buFontTx/>
              <a:buAutoNum type="arabicPeriod" startAt="2"/>
            </a:pP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Review</a:t>
            </a:r>
          </a:p>
        </p:txBody>
      </p:sp>
      <p:sp>
        <p:nvSpPr>
          <p:cNvPr id="89091"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D</a:t>
            </a:r>
          </a:p>
          <a:p>
            <a:pPr marL="0" indent="0">
              <a:buFontTx/>
              <a:buNone/>
            </a:pPr>
            <a:r>
              <a:rPr lang="en-US" altLang="en-US" b="1"/>
              <a:t>Rationale: </a:t>
            </a:r>
            <a:r>
              <a:rPr lang="en-US" altLang="en-US"/>
              <a:t>The xiphoid process projects from the lower part of the sternum. It is made of cartilage and, relative to other parts of the sternum (eg, manubrium, angle of Louis), is soft to palpation.</a:t>
            </a:r>
          </a:p>
          <a:p>
            <a:pPr marL="0" indent="0"/>
            <a:endParaRPr lang="en-US"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Review</a:t>
            </a:r>
          </a:p>
        </p:txBody>
      </p:sp>
      <p:sp>
        <p:nvSpPr>
          <p:cNvPr id="90115" name="Rectangle 3"/>
          <p:cNvSpPr>
            <a:spLocks noGrp="1" noChangeArrowheads="1"/>
          </p:cNvSpPr>
          <p:nvPr>
            <p:ph idx="1"/>
          </p:nvPr>
        </p:nvSpPr>
        <p:spPr/>
        <p:txBody>
          <a:bodyPr/>
          <a:lstStyle/>
          <a:p>
            <a:pPr marL="457200" indent="-457200">
              <a:buFontTx/>
              <a:buAutoNum type="arabicPeriod" startAt="2"/>
            </a:pPr>
            <a:r>
              <a:rPr lang="en-US" altLang="en-US" sz="2400"/>
              <a:t>The cartilaginous tip of the sternum is called the:</a:t>
            </a:r>
          </a:p>
          <a:p>
            <a:pPr marL="1016000" lvl="1" indent="-444500">
              <a:lnSpc>
                <a:spcPct val="95000"/>
              </a:lnSpc>
              <a:buFontTx/>
              <a:buAutoNum type="alphaUcPeriod"/>
            </a:pPr>
            <a:r>
              <a:rPr lang="en-US" altLang="en-US" sz="2200"/>
              <a:t>costal arch.</a:t>
            </a:r>
            <a:br>
              <a:rPr lang="en-US" altLang="en-US" sz="2200"/>
            </a:br>
            <a:r>
              <a:rPr lang="en-US" altLang="en-US" sz="2200" b="1"/>
              <a:t>Rationale: </a:t>
            </a:r>
            <a:r>
              <a:rPr lang="en-US" altLang="en-US" sz="2200">
                <a:solidFill>
                  <a:srgbClr val="C1500B"/>
                </a:solidFill>
              </a:rPr>
              <a:t>This bridge of cartilage connects the ends of the 6th through 10th ribs to the lower sternum.</a:t>
            </a:r>
          </a:p>
          <a:p>
            <a:pPr marL="1016000" lvl="1" indent="-444500">
              <a:lnSpc>
                <a:spcPct val="95000"/>
              </a:lnSpc>
              <a:buFontTx/>
              <a:buAutoNum type="alphaUcPeriod"/>
            </a:pPr>
            <a:r>
              <a:rPr lang="en-US" altLang="en-US" sz="2200"/>
              <a:t>manubrium.</a:t>
            </a:r>
            <a:br>
              <a:rPr lang="en-US" altLang="en-US" sz="2200"/>
            </a:br>
            <a:r>
              <a:rPr lang="en-US" altLang="en-US" sz="2200" b="1"/>
              <a:t>Rationale: </a:t>
            </a:r>
            <a:r>
              <a:rPr lang="en-US" altLang="en-US" sz="2200">
                <a:solidFill>
                  <a:srgbClr val="C1500B"/>
                </a:solidFill>
              </a:rPr>
              <a:t>This is the upper section of the sternum, one of three parts.</a:t>
            </a:r>
          </a:p>
          <a:p>
            <a:pPr marL="1016000" lvl="1" indent="-444500">
              <a:lnSpc>
                <a:spcPct val="95000"/>
              </a:lnSpc>
              <a:buFontTx/>
              <a:buAutoNum type="alphaUcPeriod"/>
            </a:pPr>
            <a:r>
              <a:rPr lang="en-US" altLang="en-US" sz="2200"/>
              <a:t>angle of Louis.</a:t>
            </a:r>
            <a:br>
              <a:rPr lang="en-US" altLang="en-US" sz="2200"/>
            </a:br>
            <a:r>
              <a:rPr lang="en-US" altLang="en-US" sz="2200" b="1"/>
              <a:t>Rationale: </a:t>
            </a:r>
            <a:r>
              <a:rPr lang="en-US" altLang="en-US" sz="2200">
                <a:solidFill>
                  <a:srgbClr val="C1500B"/>
                </a:solidFill>
              </a:rPr>
              <a:t>This is found at the level where the second rib is attached to the sternum.</a:t>
            </a:r>
          </a:p>
          <a:p>
            <a:pPr marL="1016000" lvl="1" indent="-444500">
              <a:lnSpc>
                <a:spcPct val="95000"/>
              </a:lnSpc>
              <a:buFontTx/>
              <a:buAutoNum type="alphaUcPeriod"/>
            </a:pPr>
            <a:r>
              <a:rPr lang="en-US" altLang="en-US" sz="2200"/>
              <a:t>xiphoid process.</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Review</a:t>
            </a:r>
          </a:p>
        </p:txBody>
      </p:sp>
      <p:sp>
        <p:nvSpPr>
          <p:cNvPr id="91139" name="Rectangle 3"/>
          <p:cNvSpPr>
            <a:spLocks noGrp="1" noChangeArrowheads="1"/>
          </p:cNvSpPr>
          <p:nvPr>
            <p:ph idx="1"/>
          </p:nvPr>
        </p:nvSpPr>
        <p:spPr/>
        <p:txBody>
          <a:bodyPr/>
          <a:lstStyle/>
          <a:p>
            <a:pPr marL="457200" indent="-457200">
              <a:buSzPct val="105000"/>
              <a:buFontTx/>
              <a:buAutoNum type="arabicPeriod" startAt="3"/>
            </a:pPr>
            <a:r>
              <a:rPr lang="en-US" altLang="en-US"/>
              <a:t>A person with bilateral femur fractures has:</a:t>
            </a:r>
          </a:p>
          <a:p>
            <a:pPr marL="1016000" lvl="1" indent="-444500">
              <a:buFontTx/>
              <a:buAutoNum type="alphaUcPeriod"/>
            </a:pPr>
            <a:r>
              <a:rPr lang="en-US" altLang="en-US"/>
              <a:t>fractured one of his or her femurs.</a:t>
            </a:r>
          </a:p>
          <a:p>
            <a:pPr marL="1016000" lvl="1" indent="-444500">
              <a:buFontTx/>
              <a:buAutoNum type="alphaUcPeriod"/>
            </a:pPr>
            <a:r>
              <a:rPr lang="en-US" altLang="en-US"/>
              <a:t>fractured both of his or her femurs.</a:t>
            </a:r>
          </a:p>
          <a:p>
            <a:pPr marL="1016000" lvl="1" indent="-444500">
              <a:buFontTx/>
              <a:buAutoNum type="alphaUcPeriod"/>
            </a:pPr>
            <a:r>
              <a:rPr lang="en-US" altLang="en-US"/>
              <a:t>one femur fractured in two places.</a:t>
            </a:r>
          </a:p>
          <a:p>
            <a:pPr marL="1016000" lvl="1" indent="-444500">
              <a:buFontTx/>
              <a:buAutoNum type="alphaUcPeriod"/>
            </a:pPr>
            <a:r>
              <a:rPr lang="en-US" altLang="en-US"/>
              <a:t>fractured the lateral aspect of the femur.</a:t>
            </a:r>
          </a:p>
          <a:p>
            <a:pPr marL="457200" indent="-457200">
              <a:buSzPct val="105000"/>
              <a:buFontTx/>
              <a:buAutoNum type="arabicPeriod" startAt="3"/>
            </a:pPr>
            <a:endParaRPr lang="en-US" altLang="en-US" sz="24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Review</a:t>
            </a:r>
          </a:p>
        </p:txBody>
      </p:sp>
      <p:sp>
        <p:nvSpPr>
          <p:cNvPr id="92163"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 </a:t>
            </a:r>
            <a:r>
              <a:rPr lang="en-US" altLang="en-US"/>
              <a:t>The term </a:t>
            </a:r>
            <a:r>
              <a:rPr lang="en-US" altLang="en-US" i="1"/>
              <a:t>bilateral</a:t>
            </a:r>
            <a:r>
              <a:rPr lang="en-US" altLang="en-US"/>
              <a:t> refers to both sides of the body with reference to the midline. Therefore, bilateral femur fractures would indicate that both femurs are fractured.</a:t>
            </a:r>
          </a:p>
          <a:p>
            <a:pPr marL="0" indent="0"/>
            <a:endParaRPr lang="en-US" alt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Review</a:t>
            </a:r>
          </a:p>
        </p:txBody>
      </p:sp>
      <p:sp>
        <p:nvSpPr>
          <p:cNvPr id="93187" name="Rectangle 3"/>
          <p:cNvSpPr>
            <a:spLocks noGrp="1" noChangeArrowheads="1"/>
          </p:cNvSpPr>
          <p:nvPr>
            <p:ph idx="1"/>
          </p:nvPr>
        </p:nvSpPr>
        <p:spPr/>
        <p:txBody>
          <a:bodyPr/>
          <a:lstStyle/>
          <a:p>
            <a:pPr marL="457200" indent="-457200">
              <a:buFontTx/>
              <a:buAutoNum type="arabicPeriod" startAt="3"/>
            </a:pPr>
            <a:r>
              <a:rPr lang="en-US" altLang="en-US"/>
              <a:t>A person with bilateral femur fractures has</a:t>
            </a:r>
          </a:p>
          <a:p>
            <a:pPr marL="1016000" lvl="1" indent="-444500">
              <a:buFontTx/>
              <a:buAutoNum type="alphaUcPeriod"/>
            </a:pPr>
            <a:r>
              <a:rPr lang="en-US" altLang="en-US"/>
              <a:t>fractured one of his or her femurs.</a:t>
            </a:r>
            <a:br>
              <a:rPr lang="en-US" altLang="en-US"/>
            </a:br>
            <a:r>
              <a:rPr lang="en-US" altLang="en-US" b="1"/>
              <a:t>Rationale: </a:t>
            </a:r>
            <a:r>
              <a:rPr lang="en-US" altLang="en-US">
                <a:solidFill>
                  <a:srgbClr val="C1500B"/>
                </a:solidFill>
              </a:rPr>
              <a:t>Bilateral means two.</a:t>
            </a:r>
          </a:p>
          <a:p>
            <a:pPr marL="1016000" lvl="1" indent="-444500">
              <a:buFontTx/>
              <a:buAutoNum type="alphaUcPeriod"/>
            </a:pPr>
            <a:r>
              <a:rPr lang="en-US" altLang="en-US"/>
              <a:t>fractured both of his or her femurs.</a:t>
            </a:r>
            <a:br>
              <a:rPr lang="en-US" altLang="en-US"/>
            </a:br>
            <a:r>
              <a:rPr lang="en-US" altLang="en-US" b="1"/>
              <a:t>Rationale: </a:t>
            </a:r>
            <a:r>
              <a:rPr lang="en-US" altLang="en-US">
                <a:solidFill>
                  <a:srgbClr val="C1500B"/>
                </a:solidFill>
              </a:rPr>
              <a:t>Correct answer</a:t>
            </a:r>
          </a:p>
          <a:p>
            <a:pPr marL="1016000" lvl="1" indent="-444500">
              <a:buFontTx/>
              <a:buAutoNum type="alphaUcPeriod"/>
            </a:pPr>
            <a:r>
              <a:rPr lang="en-US" altLang="en-US"/>
              <a:t>one femur fractured in two places.</a:t>
            </a:r>
            <a:br>
              <a:rPr lang="en-US" altLang="en-US"/>
            </a:br>
            <a:r>
              <a:rPr lang="en-US" altLang="en-US" b="1"/>
              <a:t>Rationale: </a:t>
            </a:r>
            <a:r>
              <a:rPr lang="en-US" altLang="en-US">
                <a:solidFill>
                  <a:srgbClr val="C1500B"/>
                </a:solidFill>
              </a:rPr>
              <a:t>A bilateral fracture is one fracture that occurs in two bones. </a:t>
            </a:r>
          </a:p>
          <a:p>
            <a:pPr marL="1016000" lvl="1" indent="-444500">
              <a:buFontTx/>
              <a:buAutoNum type="alphaUcPeriod"/>
            </a:pPr>
            <a:r>
              <a:rPr lang="en-US" altLang="en-US"/>
              <a:t>fractured the lateral aspect of the femur.</a:t>
            </a:r>
            <a:br>
              <a:rPr lang="en-US" altLang="en-US"/>
            </a:br>
            <a:r>
              <a:rPr lang="en-US" altLang="en-US" b="1"/>
              <a:t>Rationale: </a:t>
            </a:r>
            <a:r>
              <a:rPr lang="en-US" altLang="en-US">
                <a:solidFill>
                  <a:srgbClr val="C1500B"/>
                </a:solidFill>
              </a:rPr>
              <a:t>This means that the outside portion of the femur is broken.</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Review</a:t>
            </a:r>
          </a:p>
        </p:txBody>
      </p:sp>
      <p:sp>
        <p:nvSpPr>
          <p:cNvPr id="94211" name="Rectangle 3"/>
          <p:cNvSpPr>
            <a:spLocks noGrp="1" noChangeArrowheads="1"/>
          </p:cNvSpPr>
          <p:nvPr>
            <p:ph idx="1"/>
          </p:nvPr>
        </p:nvSpPr>
        <p:spPr/>
        <p:txBody>
          <a:bodyPr/>
          <a:lstStyle/>
          <a:p>
            <a:pPr marL="457200" indent="-457200">
              <a:buFontTx/>
              <a:buAutoNum type="arabicPeriod" startAt="4"/>
            </a:pPr>
            <a:r>
              <a:rPr lang="en-US" altLang="en-US"/>
              <a:t>The MOST prominent landmark on the anterior surface of the neck is the:</a:t>
            </a:r>
          </a:p>
          <a:p>
            <a:pPr marL="1016000" lvl="1" indent="-444500">
              <a:buFontTx/>
              <a:buAutoNum type="alphaUcPeriod"/>
            </a:pPr>
            <a:r>
              <a:rPr lang="en-US" altLang="en-US"/>
              <a:t>mastoid process.</a:t>
            </a:r>
          </a:p>
          <a:p>
            <a:pPr marL="1016000" lvl="1" indent="-444500">
              <a:buFontTx/>
              <a:buAutoNum type="alphaUcPeriod"/>
            </a:pPr>
            <a:r>
              <a:rPr lang="en-US" altLang="en-US"/>
              <a:t>cricoid cartilage.</a:t>
            </a:r>
          </a:p>
          <a:p>
            <a:pPr marL="1016000" lvl="1" indent="-444500">
              <a:buFontTx/>
              <a:buAutoNum type="alphaUcPeriod"/>
            </a:pPr>
            <a:r>
              <a:rPr lang="en-US" altLang="en-US"/>
              <a:t>thyroid cartilage.</a:t>
            </a:r>
          </a:p>
          <a:p>
            <a:pPr marL="1016000" lvl="1" indent="-444500">
              <a:buFontTx/>
              <a:buAutoNum type="alphaUcPeriod"/>
            </a:pPr>
            <a:r>
              <a:rPr lang="en-US" altLang="en-US"/>
              <a:t>cricothyroid membrane.</a:t>
            </a:r>
          </a:p>
          <a:p>
            <a:pPr marL="457200" indent="-457200">
              <a:buFontTx/>
              <a:buAutoNum type="arabicPeriod" startAt="4"/>
            </a:pP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The Axial Skeleton </a:t>
            </a:r>
            <a:r>
              <a:rPr lang="en-US" altLang="en-US" sz="2800" b="0"/>
              <a:t>(4 of 4)</a:t>
            </a:r>
          </a:p>
        </p:txBody>
      </p:sp>
      <p:sp>
        <p:nvSpPr>
          <p:cNvPr id="12291" name="Content Placeholder 2"/>
          <p:cNvSpPr>
            <a:spLocks noGrp="1"/>
          </p:cNvSpPr>
          <p:nvPr>
            <p:ph type="body" idx="1"/>
          </p:nvPr>
        </p:nvSpPr>
        <p:spPr>
          <a:xfrm>
            <a:off x="681038" y="1447800"/>
            <a:ext cx="3938587" cy="4800600"/>
          </a:xfrm>
        </p:spPr>
        <p:txBody>
          <a:bodyPr rIns="228600"/>
          <a:lstStyle/>
          <a:p>
            <a:pPr eaLnBrk="1" hangingPunct="1">
              <a:spcBef>
                <a:spcPct val="35000"/>
              </a:spcBef>
            </a:pPr>
            <a:r>
              <a:rPr lang="en-US" altLang="en-US"/>
              <a:t>Thorax</a:t>
            </a:r>
          </a:p>
          <a:p>
            <a:pPr lvl="1" eaLnBrk="1" hangingPunct="1">
              <a:spcBef>
                <a:spcPct val="35000"/>
              </a:spcBef>
            </a:pPr>
            <a:r>
              <a:rPr lang="en-US" altLang="en-US"/>
              <a:t>Formed by 12 </a:t>
            </a:r>
            <a:br>
              <a:rPr lang="en-US" altLang="en-US"/>
            </a:br>
            <a:r>
              <a:rPr lang="en-US" altLang="en-US"/>
              <a:t>thoracic vertebrae </a:t>
            </a:r>
            <a:br>
              <a:rPr lang="en-US" altLang="en-US"/>
            </a:br>
            <a:r>
              <a:rPr lang="en-US" altLang="en-US"/>
              <a:t>and 12 pairs of ribs</a:t>
            </a:r>
          </a:p>
          <a:p>
            <a:pPr lvl="1" eaLnBrk="1" hangingPunct="1">
              <a:spcBef>
                <a:spcPct val="35000"/>
              </a:spcBef>
            </a:pPr>
            <a:r>
              <a:rPr lang="en-US" altLang="en-US"/>
              <a:t>Thoracic cavity </a:t>
            </a:r>
            <a:br>
              <a:rPr lang="en-US" altLang="en-US"/>
            </a:br>
            <a:r>
              <a:rPr lang="en-US" altLang="en-US"/>
              <a:t>contains:</a:t>
            </a:r>
          </a:p>
          <a:p>
            <a:pPr lvl="2" eaLnBrk="1" hangingPunct="1"/>
            <a:r>
              <a:rPr lang="en-US" altLang="en-US" sz="2400"/>
              <a:t>Heart</a:t>
            </a:r>
          </a:p>
          <a:p>
            <a:pPr lvl="2" eaLnBrk="1" hangingPunct="1"/>
            <a:r>
              <a:rPr lang="en-US" altLang="en-US" sz="2400"/>
              <a:t>Lungs</a:t>
            </a:r>
          </a:p>
          <a:p>
            <a:pPr lvl="2" eaLnBrk="1" hangingPunct="1"/>
            <a:r>
              <a:rPr lang="en-US" altLang="en-US" sz="2400"/>
              <a:t>Esophagus</a:t>
            </a:r>
          </a:p>
          <a:p>
            <a:pPr lvl="2" eaLnBrk="1" hangingPunct="1"/>
            <a:r>
              <a:rPr lang="en-US" altLang="en-US" sz="2400"/>
              <a:t>Great vessels	</a:t>
            </a:r>
            <a:endParaRPr lang="en-US" altLang="en-US"/>
          </a:p>
        </p:txBody>
      </p:sp>
      <p:pic>
        <p:nvPicPr>
          <p:cNvPr id="122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2127250"/>
            <a:ext cx="385445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11963" y="5530850"/>
            <a:ext cx="1835150" cy="230188"/>
          </a:xfrm>
          <a:prstGeom prst="rect">
            <a:avLst/>
          </a:prstGeom>
        </p:spPr>
        <p:txBody>
          <a:bodyPr wrap="none">
            <a:spAutoFit/>
          </a:bodyPr>
          <a:lstStyle/>
          <a:p>
            <a:pPr algn="r">
              <a:defRPr/>
            </a:pPr>
            <a:r>
              <a:rPr lang="en-IN" sz="900" dirty="0">
                <a:solidFill>
                  <a:schemeClr val="bg1"/>
                </a:solidFill>
                <a:latin typeface="+mn-lt"/>
                <a:ea typeface="ヒラギノ角ゴ Pro W3" pitchFamily="1" charset="-128"/>
                <a:cs typeface="Times New Roman" pitchFamily="18" charset="0"/>
              </a:rPr>
              <a:t>© Jones and Bartlett Publishers.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Review</a:t>
            </a:r>
          </a:p>
        </p:txBody>
      </p:sp>
      <p:sp>
        <p:nvSpPr>
          <p:cNvPr id="95235"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The thyroid cartilage, commonly referred to as the “Adam’s apple,” is the most prominent landmark on the anterior (front) surface of the neck. The cricoid cartilage is located directly inferior to (below) the thyroid cartilage; it is a less prominent landmark.</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Review </a:t>
            </a:r>
            <a:r>
              <a:rPr lang="en-US" altLang="en-US" sz="2800" b="0"/>
              <a:t>(1 of 2)</a:t>
            </a:r>
          </a:p>
        </p:txBody>
      </p:sp>
      <p:sp>
        <p:nvSpPr>
          <p:cNvPr id="96259" name="Rectangle 3"/>
          <p:cNvSpPr>
            <a:spLocks noGrp="1" noChangeArrowheads="1"/>
          </p:cNvSpPr>
          <p:nvPr>
            <p:ph idx="1"/>
          </p:nvPr>
        </p:nvSpPr>
        <p:spPr/>
        <p:txBody>
          <a:bodyPr/>
          <a:lstStyle/>
          <a:p>
            <a:pPr marL="457200" indent="-457200">
              <a:buFontTx/>
              <a:buAutoNum type="arabicPeriod" startAt="4"/>
            </a:pPr>
            <a:r>
              <a:rPr lang="en-US" altLang="en-US" sz="2400"/>
              <a:t>The MOST prominent landmark on the anterior surface of the neck is the:</a:t>
            </a:r>
          </a:p>
          <a:p>
            <a:pPr marL="1016000" lvl="1" indent="-444500">
              <a:buFontTx/>
              <a:buAutoNum type="alphaUcPeriod"/>
            </a:pPr>
            <a:r>
              <a:rPr lang="en-US" altLang="en-US" sz="2200"/>
              <a:t>mastoid process.</a:t>
            </a:r>
            <a:br>
              <a:rPr lang="en-US" altLang="en-US" sz="2200"/>
            </a:br>
            <a:r>
              <a:rPr lang="en-US" altLang="en-US" sz="2200" b="1"/>
              <a:t>Rationale:</a:t>
            </a:r>
            <a:r>
              <a:rPr lang="en-US" altLang="en-US" sz="2200"/>
              <a:t> </a:t>
            </a:r>
            <a:r>
              <a:rPr lang="en-US" altLang="en-US" sz="2200">
                <a:solidFill>
                  <a:srgbClr val="C1500B"/>
                </a:solidFill>
              </a:rPr>
              <a:t>This is the prominent bony mass at the base of the skull.</a:t>
            </a:r>
          </a:p>
          <a:p>
            <a:pPr marL="1016000" lvl="1" indent="-444500">
              <a:buFontTx/>
              <a:buAutoNum type="alphaUcPeriod"/>
            </a:pPr>
            <a:r>
              <a:rPr lang="en-US" altLang="en-US" sz="2200"/>
              <a:t>cricoid cartilage.</a:t>
            </a:r>
            <a:br>
              <a:rPr lang="en-US" altLang="en-US" sz="2200"/>
            </a:br>
            <a:r>
              <a:rPr lang="en-US" altLang="en-US" sz="2200" b="1"/>
              <a:t>Rationale: </a:t>
            </a:r>
            <a:r>
              <a:rPr lang="en-US" altLang="en-US" sz="2200">
                <a:solidFill>
                  <a:srgbClr val="C1500B"/>
                </a:solidFill>
              </a:rPr>
              <a:t>This is the firm ridge of cartilage inferior (below) to the thyroid cartilage.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r>
              <a:rPr lang="en-US" altLang="en-US"/>
              <a:t>Review </a:t>
            </a:r>
            <a:r>
              <a:rPr lang="en-US" altLang="en-US" sz="2800" b="0"/>
              <a:t>(2 of 2)</a:t>
            </a:r>
          </a:p>
        </p:txBody>
      </p:sp>
      <p:sp>
        <p:nvSpPr>
          <p:cNvPr id="97283" name="Rectangle 1027"/>
          <p:cNvSpPr>
            <a:spLocks noGrp="1" noChangeArrowheads="1"/>
          </p:cNvSpPr>
          <p:nvPr>
            <p:ph idx="1"/>
          </p:nvPr>
        </p:nvSpPr>
        <p:spPr/>
        <p:txBody>
          <a:bodyPr/>
          <a:lstStyle/>
          <a:p>
            <a:pPr marL="457200" indent="-457200">
              <a:buFontTx/>
              <a:buAutoNum type="arabicPeriod" startAt="4"/>
            </a:pPr>
            <a:r>
              <a:rPr lang="en-US" altLang="en-US" sz="2400"/>
              <a:t>The MOST prominent landmark on the anterior surface of the neck is the:</a:t>
            </a:r>
          </a:p>
          <a:p>
            <a:pPr marL="1016000" lvl="1" indent="-444500">
              <a:buFontTx/>
              <a:buAutoNum type="alphaUcPeriod" startAt="3"/>
            </a:pPr>
            <a:r>
              <a:rPr lang="en-US" altLang="en-US" sz="2200"/>
              <a:t>thyroid cartilage.</a:t>
            </a:r>
            <a:br>
              <a:rPr lang="en-US" altLang="en-US" sz="2200"/>
            </a:br>
            <a:r>
              <a:rPr lang="en-US" altLang="en-US" sz="2200"/>
              <a:t>Rationale: </a:t>
            </a:r>
            <a:r>
              <a:rPr lang="en-US" altLang="en-US" sz="2200">
                <a:solidFill>
                  <a:srgbClr val="C1500B"/>
                </a:solidFill>
              </a:rPr>
              <a:t>Correct answer</a:t>
            </a:r>
          </a:p>
          <a:p>
            <a:pPr marL="1016000" lvl="1" indent="-444500">
              <a:buFontTx/>
              <a:buAutoNum type="alphaUcPeriod" startAt="3"/>
            </a:pPr>
            <a:r>
              <a:rPr lang="en-US" altLang="en-US" sz="2200"/>
              <a:t>cricothyroid membrane.</a:t>
            </a:r>
            <a:br>
              <a:rPr lang="en-US" altLang="en-US" sz="2200"/>
            </a:br>
            <a:r>
              <a:rPr lang="en-US" altLang="en-US" sz="2200"/>
              <a:t>Rationale: </a:t>
            </a:r>
            <a:r>
              <a:rPr lang="en-US" altLang="en-US" sz="2200">
                <a:solidFill>
                  <a:srgbClr val="C1500B"/>
                </a:solidFill>
              </a:rPr>
              <a:t>This is the thin sheet of connective tissue that joins the thyroid cartilage and the cricoid cartilage.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Review</a:t>
            </a:r>
          </a:p>
        </p:txBody>
      </p:sp>
      <p:sp>
        <p:nvSpPr>
          <p:cNvPr id="98307" name="Rectangle 3"/>
          <p:cNvSpPr>
            <a:spLocks noGrp="1" noChangeArrowheads="1"/>
          </p:cNvSpPr>
          <p:nvPr>
            <p:ph idx="1"/>
          </p:nvPr>
        </p:nvSpPr>
        <p:spPr/>
        <p:txBody>
          <a:bodyPr/>
          <a:lstStyle/>
          <a:p>
            <a:pPr marL="457200" indent="-457200">
              <a:buFontTx/>
              <a:buAutoNum type="arabicPeriod" startAt="5"/>
            </a:pPr>
            <a:r>
              <a:rPr lang="en-US" altLang="en-US"/>
              <a:t>Insulin is produced in the:</a:t>
            </a:r>
          </a:p>
          <a:p>
            <a:pPr marL="1016000" lvl="1" indent="-444500">
              <a:buFontTx/>
              <a:buAutoNum type="alphaUcPeriod"/>
            </a:pPr>
            <a:r>
              <a:rPr lang="en-US" altLang="en-US"/>
              <a:t>liver.</a:t>
            </a:r>
          </a:p>
          <a:p>
            <a:pPr marL="1016000" lvl="1" indent="-444500">
              <a:buFontTx/>
              <a:buAutoNum type="alphaUcPeriod"/>
            </a:pPr>
            <a:r>
              <a:rPr lang="en-US" altLang="en-US"/>
              <a:t>pancreas.</a:t>
            </a:r>
          </a:p>
          <a:p>
            <a:pPr marL="1016000" lvl="1" indent="-444500">
              <a:buFontTx/>
              <a:buAutoNum type="alphaUcPeriod"/>
            </a:pPr>
            <a:r>
              <a:rPr lang="en-US" altLang="en-US"/>
              <a:t>thyroid gland.</a:t>
            </a:r>
          </a:p>
          <a:p>
            <a:pPr marL="1016000" lvl="1" indent="-444500">
              <a:buFontTx/>
              <a:buAutoNum type="alphaUcPeriod"/>
            </a:pPr>
            <a:r>
              <a:rPr lang="en-US" altLang="en-US"/>
              <a:t>adrenal glands.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Review</a:t>
            </a:r>
          </a:p>
        </p:txBody>
      </p:sp>
      <p:sp>
        <p:nvSpPr>
          <p:cNvPr id="99331" name="Rectangle 3"/>
          <p:cNvSpPr>
            <a:spLocks noGrp="1" noChangeArrowheads="1"/>
          </p:cNvSpPr>
          <p:nvPr>
            <p:ph idx="1"/>
          </p:nvPr>
        </p:nvSpPr>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 </a:t>
            </a:r>
            <a:r>
              <a:rPr lang="en-US" altLang="en-US"/>
              <a:t>The pancreas is a solid organ that produces both insulin and digestive juices. Insulin is produced in the islets of Langerhans, which are a part of the pancreas.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Review</a:t>
            </a:r>
          </a:p>
        </p:txBody>
      </p:sp>
      <p:sp>
        <p:nvSpPr>
          <p:cNvPr id="100355" name="Rectangle 3"/>
          <p:cNvSpPr>
            <a:spLocks noGrp="1" noChangeArrowheads="1"/>
          </p:cNvSpPr>
          <p:nvPr>
            <p:ph idx="1"/>
          </p:nvPr>
        </p:nvSpPr>
        <p:spPr/>
        <p:txBody>
          <a:bodyPr/>
          <a:lstStyle/>
          <a:p>
            <a:pPr marL="457200" indent="-457200">
              <a:buFontTx/>
              <a:buAutoNum type="arabicPeriod" startAt="5"/>
            </a:pPr>
            <a:r>
              <a:rPr lang="en-US" altLang="en-US" sz="2400"/>
              <a:t>Insulin is produced in the:</a:t>
            </a:r>
          </a:p>
          <a:p>
            <a:pPr marL="1016000" lvl="1" indent="-444500">
              <a:lnSpc>
                <a:spcPct val="95000"/>
              </a:lnSpc>
              <a:buFontTx/>
              <a:buAutoNum type="alphaUcPeriod"/>
            </a:pPr>
            <a:r>
              <a:rPr lang="en-US" altLang="en-US" sz="2200"/>
              <a:t>liver.</a:t>
            </a:r>
            <a:br>
              <a:rPr lang="en-US" altLang="en-US" sz="2200"/>
            </a:br>
            <a:r>
              <a:rPr lang="en-US" altLang="en-US" sz="2200" b="1"/>
              <a:t>Rationale: </a:t>
            </a:r>
            <a:r>
              <a:rPr lang="en-US" altLang="en-US" sz="2200">
                <a:solidFill>
                  <a:srgbClr val="C1500B"/>
                </a:solidFill>
              </a:rPr>
              <a:t>The poisonous by-products of digestion are rendered harmless by the liver.</a:t>
            </a:r>
          </a:p>
          <a:p>
            <a:pPr marL="1016000" lvl="1" indent="-444500">
              <a:lnSpc>
                <a:spcPct val="95000"/>
              </a:lnSpc>
              <a:buFontTx/>
              <a:buAutoNum type="alphaUcPeriod"/>
            </a:pPr>
            <a:r>
              <a:rPr lang="en-US" altLang="en-US" sz="2200"/>
              <a:t>pancreas.</a:t>
            </a:r>
            <a:br>
              <a:rPr lang="en-US" altLang="en-US" sz="2200"/>
            </a:br>
            <a:r>
              <a:rPr lang="en-US" altLang="en-US" sz="2200" b="1"/>
              <a:t>Rationale: </a:t>
            </a:r>
            <a:r>
              <a:rPr lang="en-US" altLang="en-US" sz="2200">
                <a:solidFill>
                  <a:srgbClr val="C1500B"/>
                </a:solidFill>
              </a:rPr>
              <a:t>Correct answer</a:t>
            </a:r>
          </a:p>
          <a:p>
            <a:pPr marL="1016000" lvl="1" indent="-444500">
              <a:lnSpc>
                <a:spcPct val="95000"/>
              </a:lnSpc>
              <a:buFontTx/>
              <a:buAutoNum type="alphaUcPeriod"/>
            </a:pPr>
            <a:r>
              <a:rPr lang="en-US" altLang="en-US" sz="2200"/>
              <a:t>thyroid gland.</a:t>
            </a:r>
            <a:br>
              <a:rPr lang="en-US" altLang="en-US" sz="2200"/>
            </a:br>
            <a:r>
              <a:rPr lang="en-US" altLang="en-US" sz="2200" b="1"/>
              <a:t>Rationale: </a:t>
            </a:r>
            <a:r>
              <a:rPr lang="en-US" altLang="en-US" sz="2200">
                <a:solidFill>
                  <a:srgbClr val="C1500B"/>
                </a:solidFill>
              </a:rPr>
              <a:t>This gland is found in the neck over the larynx and regulates the body’s metabolism.</a:t>
            </a:r>
          </a:p>
          <a:p>
            <a:pPr marL="1016000" lvl="1" indent="-444500">
              <a:lnSpc>
                <a:spcPct val="95000"/>
              </a:lnSpc>
              <a:buFontTx/>
              <a:buAutoNum type="alphaUcPeriod"/>
            </a:pPr>
            <a:r>
              <a:rPr lang="en-US" altLang="en-US" sz="2200"/>
              <a:t>adrenal glands.</a:t>
            </a:r>
            <a:br>
              <a:rPr lang="en-US" altLang="en-US" sz="2200"/>
            </a:br>
            <a:r>
              <a:rPr lang="en-US" altLang="en-US" sz="2200" b="1"/>
              <a:t>Rationale:</a:t>
            </a:r>
            <a:r>
              <a:rPr lang="en-US" altLang="en-US" sz="2200"/>
              <a:t> </a:t>
            </a:r>
            <a:r>
              <a:rPr lang="en-US" altLang="en-US" sz="2200">
                <a:solidFill>
                  <a:srgbClr val="C1500B"/>
                </a:solidFill>
              </a:rPr>
              <a:t>These glands are located in the kidneys and regulate salt levels, sugar levels, and sexual function.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US" altLang="en-US"/>
              <a:t>Review</a:t>
            </a:r>
          </a:p>
        </p:txBody>
      </p:sp>
      <p:sp>
        <p:nvSpPr>
          <p:cNvPr id="101379" name="Rectangle 1027"/>
          <p:cNvSpPr>
            <a:spLocks noGrp="1" noChangeArrowheads="1"/>
          </p:cNvSpPr>
          <p:nvPr>
            <p:ph idx="1"/>
          </p:nvPr>
        </p:nvSpPr>
        <p:spPr/>
        <p:txBody>
          <a:bodyPr/>
          <a:lstStyle/>
          <a:p>
            <a:pPr marL="457200" indent="-457200">
              <a:buFontTx/>
              <a:buAutoNum type="arabicPeriod" startAt="6"/>
            </a:pPr>
            <a:r>
              <a:rPr lang="en-US" altLang="en-US"/>
              <a:t>_____ connect muscles to bones.</a:t>
            </a:r>
          </a:p>
          <a:p>
            <a:pPr marL="1016000" lvl="1" indent="-444500">
              <a:buFontTx/>
              <a:buAutoNum type="alphaUcPeriod"/>
            </a:pPr>
            <a:r>
              <a:rPr lang="en-US" altLang="en-US"/>
              <a:t>Ligaments</a:t>
            </a:r>
          </a:p>
          <a:p>
            <a:pPr marL="1016000" lvl="1" indent="-444500">
              <a:buFontTx/>
              <a:buAutoNum type="alphaUcPeriod"/>
            </a:pPr>
            <a:r>
              <a:rPr lang="en-US" altLang="en-US"/>
              <a:t>Cartilage</a:t>
            </a:r>
          </a:p>
          <a:p>
            <a:pPr marL="1016000" lvl="1" indent="-444500">
              <a:buFontTx/>
              <a:buAutoNum type="alphaUcPeriod"/>
            </a:pPr>
            <a:r>
              <a:rPr lang="en-US" altLang="en-US"/>
              <a:t>Tendons</a:t>
            </a:r>
          </a:p>
          <a:p>
            <a:pPr marL="1016000" lvl="1" indent="-444500">
              <a:buFontTx/>
              <a:buAutoNum type="alphaUcPeriod"/>
            </a:pPr>
            <a:r>
              <a:rPr lang="en-US" altLang="en-US"/>
              <a:t>Joints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Review</a:t>
            </a:r>
          </a:p>
        </p:txBody>
      </p:sp>
      <p:sp>
        <p:nvSpPr>
          <p:cNvPr id="102403" name="Rectangle 3"/>
          <p:cNvSpPr>
            <a:spLocks noGrp="1" noChangeArrowheads="1"/>
          </p:cNvSpPr>
          <p:nvPr>
            <p:ph idx="1"/>
          </p:nvPr>
        </p:nvSpPr>
        <p:spPr/>
        <p:txBody>
          <a:bodyPr/>
          <a:lstStyle/>
          <a:p>
            <a:pPr marL="0" indent="0">
              <a:buFontTx/>
              <a:buNone/>
            </a:pPr>
            <a:r>
              <a:rPr lang="en-US" altLang="en-US" b="1"/>
              <a:t>Answer: C</a:t>
            </a:r>
          </a:p>
          <a:p>
            <a:pPr marL="0" indent="0">
              <a:buFontTx/>
              <a:buNone/>
            </a:pPr>
            <a:r>
              <a:rPr lang="en-US" altLang="en-US" b="1"/>
              <a:t>Rationale: </a:t>
            </a:r>
            <a:r>
              <a:rPr lang="en-US" altLang="en-US"/>
              <a:t>Tendons connect muscle to bone.  Ligaments connect bone to bone. Cartilage is smooth connective tissue covering the ends of bones at mobile joints. Joints consist of the ends of the bones and the surrounding connecting and supporting tissues.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Review</a:t>
            </a:r>
          </a:p>
        </p:txBody>
      </p:sp>
      <p:sp>
        <p:nvSpPr>
          <p:cNvPr id="103427" name="Rectangle 3"/>
          <p:cNvSpPr>
            <a:spLocks noGrp="1" noChangeArrowheads="1"/>
          </p:cNvSpPr>
          <p:nvPr>
            <p:ph idx="1"/>
          </p:nvPr>
        </p:nvSpPr>
        <p:spPr/>
        <p:txBody>
          <a:bodyPr/>
          <a:lstStyle/>
          <a:p>
            <a:pPr marL="457200" indent="-457200">
              <a:buFontTx/>
              <a:buAutoNum type="arabicPeriod" startAt="6"/>
            </a:pPr>
            <a:r>
              <a:rPr lang="en-US" altLang="en-US" sz="2400"/>
              <a:t>_____ connect muscles to bones.</a:t>
            </a:r>
          </a:p>
          <a:p>
            <a:pPr marL="1016000" lvl="1" indent="-444500">
              <a:buFontTx/>
              <a:buAutoNum type="alphaUcPeriod"/>
            </a:pPr>
            <a:r>
              <a:rPr lang="en-US" altLang="en-US" sz="2200"/>
              <a:t>Ligaments</a:t>
            </a:r>
            <a:br>
              <a:rPr lang="en-US" altLang="en-US" sz="2200"/>
            </a:br>
            <a:r>
              <a:rPr lang="en-US" altLang="en-US" sz="2200" b="1"/>
              <a:t>Rationale: </a:t>
            </a:r>
            <a:r>
              <a:rPr lang="en-US" altLang="en-US" sz="2200">
                <a:solidFill>
                  <a:srgbClr val="C1500B"/>
                </a:solidFill>
              </a:rPr>
              <a:t>Connect bone to bone.</a:t>
            </a:r>
          </a:p>
          <a:p>
            <a:pPr marL="1016000" lvl="1" indent="-444500">
              <a:buFontTx/>
              <a:buAutoNum type="alphaUcPeriod"/>
            </a:pPr>
            <a:r>
              <a:rPr lang="en-US" altLang="en-US" sz="2200"/>
              <a:t>Cartilage</a:t>
            </a:r>
            <a:br>
              <a:rPr lang="en-US" altLang="en-US" sz="2200"/>
            </a:br>
            <a:r>
              <a:rPr lang="en-US" altLang="en-US" sz="2200" b="1"/>
              <a:t>Rationale: </a:t>
            </a:r>
            <a:r>
              <a:rPr lang="en-US" altLang="en-US" sz="2200">
                <a:solidFill>
                  <a:srgbClr val="C1500B"/>
                </a:solidFill>
              </a:rPr>
              <a:t>Cover ends of bones at joints.</a:t>
            </a:r>
          </a:p>
          <a:p>
            <a:pPr marL="1016000" lvl="1" indent="-444500">
              <a:buFontTx/>
              <a:buAutoNum type="alphaUcPeriod"/>
            </a:pPr>
            <a:r>
              <a:rPr lang="en-US" altLang="en-US" sz="2200"/>
              <a:t>Tendons</a:t>
            </a:r>
            <a:br>
              <a:rPr lang="en-US" altLang="en-US" sz="2200"/>
            </a:br>
            <a:r>
              <a:rPr lang="en-US" altLang="en-US" sz="2200" b="1"/>
              <a:t>Rationale: </a:t>
            </a:r>
            <a:r>
              <a:rPr lang="en-US" altLang="en-US" sz="2200">
                <a:solidFill>
                  <a:srgbClr val="C1500B"/>
                </a:solidFill>
              </a:rPr>
              <a:t>Correct answer</a:t>
            </a:r>
          </a:p>
          <a:p>
            <a:pPr marL="1016000" lvl="1" indent="-444500">
              <a:buFontTx/>
              <a:buAutoNum type="alphaUcPeriod"/>
            </a:pPr>
            <a:r>
              <a:rPr lang="en-US" altLang="en-US" sz="2200"/>
              <a:t>Joints</a:t>
            </a:r>
            <a:br>
              <a:rPr lang="en-US" altLang="en-US" sz="2200"/>
            </a:br>
            <a:r>
              <a:rPr lang="en-US" altLang="en-US" sz="2200" b="1"/>
              <a:t>Rationale: </a:t>
            </a:r>
            <a:r>
              <a:rPr lang="en-US" altLang="en-US" sz="2200">
                <a:solidFill>
                  <a:srgbClr val="C1500B"/>
                </a:solidFill>
              </a:rPr>
              <a:t>Occur where two long bones come in contact.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Review</a:t>
            </a:r>
          </a:p>
        </p:txBody>
      </p:sp>
      <p:sp>
        <p:nvSpPr>
          <p:cNvPr id="104451" name="Rectangle 3"/>
          <p:cNvSpPr>
            <a:spLocks noGrp="1" noChangeArrowheads="1"/>
          </p:cNvSpPr>
          <p:nvPr>
            <p:ph idx="1"/>
          </p:nvPr>
        </p:nvSpPr>
        <p:spPr/>
        <p:txBody>
          <a:bodyPr/>
          <a:lstStyle/>
          <a:p>
            <a:pPr marL="457200" indent="-457200">
              <a:buFontTx/>
              <a:buAutoNum type="arabicPeriod" startAt="7"/>
            </a:pPr>
            <a:r>
              <a:rPr lang="en-US" altLang="en-US"/>
              <a:t>The normal resting adult heart rate is:</a:t>
            </a:r>
          </a:p>
          <a:p>
            <a:pPr marL="1016000" lvl="1" indent="-444500">
              <a:buFontTx/>
              <a:buAutoNum type="alphaUcPeriod"/>
            </a:pPr>
            <a:r>
              <a:rPr lang="en-US" altLang="en-US"/>
              <a:t>50 to 70 beats/min.</a:t>
            </a:r>
          </a:p>
          <a:p>
            <a:pPr marL="1016000" lvl="1" indent="-444500">
              <a:buFontTx/>
              <a:buAutoNum type="alphaUcPeriod"/>
            </a:pPr>
            <a:r>
              <a:rPr lang="en-US" altLang="en-US"/>
              <a:t>60 to 100 beats/min.</a:t>
            </a:r>
          </a:p>
          <a:p>
            <a:pPr marL="1016000" lvl="1" indent="-444500">
              <a:buFontTx/>
              <a:buAutoNum type="alphaUcPeriod"/>
            </a:pPr>
            <a:r>
              <a:rPr lang="en-US" altLang="en-US"/>
              <a:t>80 to 110 beats/min.</a:t>
            </a:r>
          </a:p>
          <a:p>
            <a:pPr marL="1016000" lvl="1" indent="-444500">
              <a:buFontTx/>
              <a:buAutoNum type="alphaUcPeriod"/>
            </a:pPr>
            <a:r>
              <a:rPr lang="en-US" altLang="en-US"/>
              <a:t>110 to 120 beats/min.</a:t>
            </a:r>
          </a:p>
          <a:p>
            <a:pPr marL="457200" indent="-457200">
              <a:buFontTx/>
              <a:buAutoNum type="arabicPeriod" startAt="7"/>
            </a:pPr>
            <a:endParaRPr lang="en-US" altLang="en-US" sz="240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SLIDE TITLE Bulleted"/>
</p:tagLst>
</file>

<file path=ppt/tags/tag2.xml><?xml version="1.0" encoding="utf-8"?>
<p:tagLst xmlns:a="http://schemas.openxmlformats.org/drawingml/2006/main" xmlns:r="http://schemas.openxmlformats.org/officeDocument/2006/relationships" xmlns:p="http://schemas.openxmlformats.org/presentationml/2006/main">
  <p:tag name="RNRSTYLE" val="SLIDE TITLE Bulleted"/>
</p:tagLst>
</file>

<file path=ppt/tags/tag3.xml><?xml version="1.0" encoding="utf-8"?>
<p:tagLst xmlns:a="http://schemas.openxmlformats.org/drawingml/2006/main" xmlns:r="http://schemas.openxmlformats.org/officeDocument/2006/relationships" xmlns:p="http://schemas.openxmlformats.org/presentationml/2006/main">
  <p:tag name="RNRSTYLE" val="SLIDE TITLE Bulleted"/>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6066</TotalTime>
  <Words>4651</Words>
  <Application>Microsoft Macintosh PowerPoint</Application>
  <PresentationFormat>On-screen Show (4:3)</PresentationFormat>
  <Paragraphs>1290</Paragraphs>
  <Slides>111</Slides>
  <Notes>79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111</vt:i4>
      </vt:variant>
    </vt:vector>
  </HeadingPairs>
  <TitlesOfParts>
    <vt:vector size="116" baseType="lpstr">
      <vt:lpstr>Times New Roman</vt:lpstr>
      <vt:lpstr>ヒラギノ角ゴ Pro W3</vt:lpstr>
      <vt:lpstr>Arial</vt:lpstr>
      <vt:lpstr>MS PGothic</vt:lpstr>
      <vt:lpstr>design_template</vt:lpstr>
      <vt:lpstr>PowerPoint Presentation</vt:lpstr>
      <vt:lpstr>Introduction</vt:lpstr>
      <vt:lpstr>Topographic Anatomy</vt:lpstr>
      <vt:lpstr>Planes of the Body</vt:lpstr>
      <vt:lpstr>The Skeletal System: Anatomy </vt:lpstr>
      <vt:lpstr>The Axial Skeleton (1 of 4)</vt:lpstr>
      <vt:lpstr>The Axial Skeleton (2 of 4)</vt:lpstr>
      <vt:lpstr>The Axial Skeleton (3 of 4)</vt:lpstr>
      <vt:lpstr>The Axial Skeleton (4 of 4)</vt:lpstr>
      <vt:lpstr>The Appendicular Skeleton</vt:lpstr>
      <vt:lpstr>Joints</vt:lpstr>
      <vt:lpstr>The Upper Extremities (1 of 3)</vt:lpstr>
      <vt:lpstr>The Upper Extremities (2 of 3)</vt:lpstr>
      <vt:lpstr>The Upper Extremities (3 of 3)</vt:lpstr>
      <vt:lpstr>The Pelvis (1 of 2)</vt:lpstr>
      <vt:lpstr>The Pelvis (2 of 2)</vt:lpstr>
      <vt:lpstr>The Lower Extremities (1 of 2)</vt:lpstr>
      <vt:lpstr>The Lower Extremities (2 of 2)</vt:lpstr>
      <vt:lpstr>The Skeletal System: Physiology</vt:lpstr>
      <vt:lpstr>The Musculoskeletal System: Anatomy (1 of 3)</vt:lpstr>
      <vt:lpstr>The Musculoskeletal System: Anatomy (2 of 3)</vt:lpstr>
      <vt:lpstr>The Musculoskeletal System: Anatomy (3 of 3)</vt:lpstr>
      <vt:lpstr>The Musculoskeletal System: Physiology</vt:lpstr>
      <vt:lpstr>The Respiratory System: Anatomy</vt:lpstr>
      <vt:lpstr>Upper Airway</vt:lpstr>
      <vt:lpstr>Lower Airway</vt:lpstr>
      <vt:lpstr>Lungs</vt:lpstr>
      <vt:lpstr>Muscles of Breathing</vt:lpstr>
      <vt:lpstr>The Respiratory System: Physiology (1 of 3)</vt:lpstr>
      <vt:lpstr>The Respiratory System: Physiology (2 of 3)</vt:lpstr>
      <vt:lpstr>The Respiratory System: Physiology (3 of 3)</vt:lpstr>
      <vt:lpstr>Characteristics of Normal Breathing</vt:lpstr>
      <vt:lpstr>Inadequate Breathing  Patterns in Adults</vt:lpstr>
      <vt:lpstr>The Circulatory System: Anatomy (1 of 2)</vt:lpstr>
      <vt:lpstr>The Circulatory System: Anatomy (2 of 2)</vt:lpstr>
      <vt:lpstr>The Heart (1 of 5)</vt:lpstr>
      <vt:lpstr>The Heart (2 of 5)</vt:lpstr>
      <vt:lpstr>The Heart (3 of 5)</vt:lpstr>
      <vt:lpstr>The Heart (4 of 5)</vt:lpstr>
      <vt:lpstr>The Heart (5 of 5)</vt:lpstr>
      <vt:lpstr>Arteries (1 of 3)</vt:lpstr>
      <vt:lpstr>Arteries (2 of 3)</vt:lpstr>
      <vt:lpstr>Arteries (3 of 3)</vt:lpstr>
      <vt:lpstr>Capillaries</vt:lpstr>
      <vt:lpstr>Veins</vt:lpstr>
      <vt:lpstr>Spleen</vt:lpstr>
      <vt:lpstr>Blood Composition</vt:lpstr>
      <vt:lpstr>The Circulatory System: Physiology</vt:lpstr>
      <vt:lpstr>Normal Circulation in Adults </vt:lpstr>
      <vt:lpstr>Inadequate Circulation  in Adults</vt:lpstr>
      <vt:lpstr>Functions of Blood</vt:lpstr>
      <vt:lpstr>The Nervous System: Anatomy and Physiology</vt:lpstr>
      <vt:lpstr>Central Nervous System (1 of 2)</vt:lpstr>
      <vt:lpstr>Central Nervous System (2 of 2)</vt:lpstr>
      <vt:lpstr>Peripheral Nervous System  (1 of 2)</vt:lpstr>
      <vt:lpstr>Peripheral Nervous System  (2 of 2)</vt:lpstr>
      <vt:lpstr>The Integumentary System (Skin): Anatomy (1 of 2)</vt:lpstr>
      <vt:lpstr>The Integumentary System (Skin): Anatomy (2 of 2)</vt:lpstr>
      <vt:lpstr>The Integumentary System (Skin): Physiology</vt:lpstr>
      <vt:lpstr>The Digestive System: Anatomy (1 of 4)</vt:lpstr>
      <vt:lpstr>The Digestive System: Anatomy (2 of 4)</vt:lpstr>
      <vt:lpstr>The Digestive System: Anatomy (3 of 4)</vt:lpstr>
      <vt:lpstr>The Digestive System: Anatomy (4 of 4)</vt:lpstr>
      <vt:lpstr>The Digestive System: Physiology</vt:lpstr>
      <vt:lpstr>The Lymphatic System</vt:lpstr>
      <vt:lpstr>The Endocrine System: Anatomy and Physiology (1 of 2)</vt:lpstr>
      <vt:lpstr>The Endocrine System: Anatomy and Physiology (2 of 2)</vt:lpstr>
      <vt:lpstr>The Urinary System: Anatomy and Physiology</vt:lpstr>
      <vt:lpstr>The Genital System: Anatomy and Physiology (1 of 2)</vt:lpstr>
      <vt:lpstr>The Genital System: Anatomy and Physiology (2 of 2)</vt:lpstr>
      <vt:lpstr>Life Support Chain (1 of 2)</vt:lpstr>
      <vt:lpstr>Life Support Chain (2 of 2)</vt:lpstr>
      <vt:lpstr>Pathophysiology (1 of 4)</vt:lpstr>
      <vt:lpstr>Pathophysiology (2 of 4)</vt:lpstr>
      <vt:lpstr>Pathophysiology (3 of 4)</vt:lpstr>
      <vt:lpstr>Pathophysiology (4 of 4)</vt:lpstr>
      <vt:lpstr>Shock (1 of 2)</vt:lpstr>
      <vt:lpstr>Shock (2 of 2)</vt:lpstr>
      <vt:lpstr>Impairment of Cellular Metabolism</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345</cp:revision>
  <dcterms:created xsi:type="dcterms:W3CDTF">2002-02-12T20:19:46Z</dcterms:created>
  <dcterms:modified xsi:type="dcterms:W3CDTF">2016-03-12T15:24:10Z</dcterms:modified>
</cp:coreProperties>
</file>