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61" r:id="rId5"/>
    <p:sldId id="260" r:id="rId6"/>
    <p:sldId id="262" r:id="rId7"/>
    <p:sldId id="263" r:id="rId8"/>
    <p:sldId id="264" r:id="rId9"/>
    <p:sldId id="265" r:id="rId10"/>
    <p:sldId id="266" r:id="rId11"/>
    <p:sldId id="267" r:id="rId12"/>
    <p:sldId id="269" r:id="rId13"/>
    <p:sldId id="268" r:id="rId14"/>
    <p:sldId id="275" r:id="rId15"/>
    <p:sldId id="270" r:id="rId16"/>
    <p:sldId id="271" r:id="rId17"/>
    <p:sldId id="272" r:id="rId18"/>
    <p:sldId id="273"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1E"/>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75844" autoAdjust="0"/>
  </p:normalViewPr>
  <p:slideViewPr>
    <p:cSldViewPr>
      <p:cViewPr>
        <p:scale>
          <a:sx n="50" d="100"/>
          <a:sy n="50" d="100"/>
        </p:scale>
        <p:origin x="-1866" y="-198"/>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cs typeface="+mn-cs"/>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cs typeface="+mn-cs"/>
              </a:defRPr>
            </a:lvl1pPr>
          </a:lstStyle>
          <a:p>
            <a:pPr>
              <a:defRPr/>
            </a:pPr>
            <a:endParaRPr lang="en-US" altLang="en-US" dirty="0"/>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cs typeface="+mn-cs"/>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9D85EA40-C058-46C4-8772-EBF816C7D181}" type="slidenum">
              <a:rPr lang="en-US"/>
              <a:pPr>
                <a:defRPr/>
              </a:pPr>
              <a:t>‹#›</a:t>
            </a:fld>
            <a:endParaRPr lang="en-US" dirty="0"/>
          </a:p>
        </p:txBody>
      </p:sp>
    </p:spTree>
    <p:extLst>
      <p:ext uri="{BB962C8B-B14F-4D97-AF65-F5344CB8AC3E}">
        <p14:creationId xmlns:p14="http://schemas.microsoft.com/office/powerpoint/2010/main" val="3319942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Chapter 7: Life Span Development</a:t>
            </a:r>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C47F6D3-359A-4797-BE59-8B62D20FE1BB}"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eaLnBrk="1" hangingPunct="1">
              <a:defRPr/>
            </a:pPr>
            <a:r>
              <a:rPr lang="en-US" dirty="0">
                <a:latin typeface="Arial" charset="0"/>
                <a:cs typeface="+mn-cs"/>
              </a:rPr>
              <a:t>4. Although the 14-year-old is a slightly tachypneic and has a fever, those findings are not unusual for a patient with the flu</a:t>
            </a:r>
            <a:r>
              <a:rPr lang="en-US" dirty="0" smtClean="0">
                <a:latin typeface="Arial" charset="0"/>
                <a:cs typeface="+mn-cs"/>
              </a:rPr>
              <a:t>. </a:t>
            </a:r>
            <a:endParaRPr lang="en-US" dirty="0">
              <a:latin typeface="Arial" charset="0"/>
              <a:cs typeface="+mn-cs"/>
            </a:endParaRPr>
          </a:p>
          <a:p>
            <a:pPr eaLnBrk="1" hangingPunct="1">
              <a:defRPr/>
            </a:pPr>
            <a:endParaRPr lang="en-US" dirty="0">
              <a:latin typeface="Arial" charset="0"/>
              <a:cs typeface="+mn-cs"/>
            </a:endParaRPr>
          </a:p>
          <a:p>
            <a:pPr eaLnBrk="1" hangingPunct="1">
              <a:defRPr/>
            </a:pPr>
            <a:r>
              <a:rPr lang="en-US" dirty="0">
                <a:latin typeface="Arial" charset="0"/>
                <a:cs typeface="+mn-cs"/>
              </a:rPr>
              <a:t>5. Neither the toddler nor the adolescent are showing significantly abnormal vital signs or lung findings, and their mental status appears appropriate for their age groups</a:t>
            </a:r>
            <a:r>
              <a:rPr lang="en-US" dirty="0" smtClean="0">
                <a:latin typeface="Arial" charset="0"/>
                <a:cs typeface="+mn-cs"/>
              </a:rPr>
              <a:t>. They </a:t>
            </a:r>
            <a:r>
              <a:rPr lang="en-US" dirty="0">
                <a:latin typeface="Arial" charset="0"/>
                <a:cs typeface="+mn-cs"/>
              </a:rPr>
              <a:t>will not need to be transported to the hospital.</a:t>
            </a:r>
          </a:p>
        </p:txBody>
      </p:sp>
      <p:sp>
        <p:nvSpPr>
          <p:cNvPr id="307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D43CA76-95D9-41EB-8AB5-5C3DE2320330}"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5C97278-FEAB-4823-8B47-0ADCBA1034E4}"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eaLnBrk="1" hangingPunct="1">
              <a:defRPr/>
            </a:pPr>
            <a:r>
              <a:rPr lang="en-US" dirty="0" smtClean="0">
                <a:latin typeface="Arial" charset="0"/>
                <a:cs typeface="+mn-cs"/>
              </a:rPr>
              <a:t>6. She </a:t>
            </a:r>
            <a:r>
              <a:rPr lang="en-US" dirty="0">
                <a:latin typeface="Arial" charset="0"/>
                <a:cs typeface="+mn-cs"/>
              </a:rPr>
              <a:t>has altered mental status, most likely due to hypoxia, as indicated by her low oxygen saturation</a:t>
            </a:r>
            <a:r>
              <a:rPr lang="en-US" dirty="0" smtClean="0">
                <a:latin typeface="Arial" charset="0"/>
                <a:cs typeface="+mn-cs"/>
              </a:rPr>
              <a:t>. She </a:t>
            </a:r>
            <a:r>
              <a:rPr lang="en-US" dirty="0">
                <a:latin typeface="Arial" charset="0"/>
                <a:cs typeface="+mn-cs"/>
              </a:rPr>
              <a:t>also has tachypnea and tachycardia.</a:t>
            </a:r>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E62CCB6-E178-4237-A86E-0663DCF5DE77}" type="slidenum">
              <a:rPr lang="en-US" sz="1200" smtClean="0"/>
              <a:pPr>
                <a:defRPr/>
              </a:pPr>
              <a:t>12</a:t>
            </a:fld>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3DE0C9B-1410-44A3-8A38-1811777C0F82}" type="slidenum">
              <a:rPr lang="en-US" sz="1200" smtClean="0"/>
              <a:pPr>
                <a:defRPr/>
              </a:pPr>
              <a:t>13</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a:t>
            </a:r>
          </a:p>
          <a:p>
            <a:pPr>
              <a:defRPr/>
            </a:pPr>
            <a:endParaRPr lang="en-US" dirty="0" smtClean="0">
              <a:ea typeface="ＭＳ Ｐゴシック" pitchFamily="34" charset="-128"/>
            </a:endParaRPr>
          </a:p>
          <a:p>
            <a:pPr>
              <a:defRPr/>
            </a:pPr>
            <a:r>
              <a:rPr lang="en-US" dirty="0" smtClean="0">
                <a:ea typeface="ＭＳ Ｐゴシック" pitchFamily="34" charset="-128"/>
              </a:rPr>
              <a:t>7. Older adults have a decrease in immune function, and their white blood cells become less aggressive at fighting infection. The vital capacity of the lungs is decreased due to decreased respiratory muscle mass, decreased surface area of the alveoli, and stiffening of the thoracic cage. Also, there are fewer cilia in the throat and the cough reflex decreases, resulting in a weaker cough and more difficulty clearing of the airway. In addition, older adults often have other chronic disease processes, such as COPD, which makes it harder for the body to adapt to the stresses of infection.</a:t>
            </a:r>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9E33C24-A060-41AA-9610-9F3B9C06C6BB}" type="slidenum">
              <a:rPr lang="en-US" sz="1200" smtClean="0"/>
              <a:pPr>
                <a:defRPr/>
              </a:pPr>
              <a:t>14</a:t>
            </a:fld>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C78CD0B-E245-4E44-AB79-21A189CF56A7}" type="slidenum">
              <a:rPr lang="en-US" sz="1200" smtClean="0"/>
              <a:pPr>
                <a:defRPr/>
              </a:pPr>
              <a:t>15</a:t>
            </a:fld>
            <a:endParaRPr lang="en-US" sz="12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368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92FD416-E05B-4160-B950-4E0F91E0137D}" type="slidenum">
              <a:rPr lang="en-US" sz="1200" smtClean="0"/>
              <a:pPr>
                <a:defRPr/>
              </a:pPr>
              <a:t>16</a:t>
            </a:fld>
            <a:endParaRPr lang="en-US" sz="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3789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9467257-75D0-4CD4-B995-47D82B9C0B9C}" type="slidenum">
              <a:rPr lang="en-US" sz="1200" smtClean="0"/>
              <a:pPr>
                <a:defRPr/>
              </a:pPr>
              <a:t>17</a:t>
            </a:fld>
            <a:endParaRPr 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3891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9DF869-78E1-412E-9F39-D9E2E4EEF975}" type="slidenum">
              <a:rPr lang="en-US" sz="1200" smtClean="0"/>
              <a:pPr>
                <a:defRPr/>
              </a:pPr>
              <a:t>18</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Begin presenting the case. </a:t>
            </a:r>
          </a:p>
          <a:p>
            <a:pPr>
              <a:defRPr/>
            </a:pPr>
            <a:endParaRPr lang="en-US" dirty="0">
              <a:latin typeface="Arial" charset="0"/>
              <a:cs typeface="+mn-cs"/>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AA689E1-CE8F-41DA-9DC6-6A862BAA7D61}"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D6BCDCD-6A45-47D7-AA81-0D1C15A1C111}"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D34A56E-17A4-41F1-A9C8-D8046420E960}"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a:t>
            </a:r>
          </a:p>
          <a:p>
            <a:pPr>
              <a:defRPr/>
            </a:pPr>
            <a:endParaRPr lang="en-US" dirty="0" smtClean="0">
              <a:ea typeface="ＭＳ Ｐゴシック" pitchFamily="34" charset="-128"/>
            </a:endParaRPr>
          </a:p>
          <a:p>
            <a:pPr eaLnBrk="1" hangingPunct="1">
              <a:defRPr/>
            </a:pPr>
            <a:r>
              <a:rPr lang="en-US" dirty="0" smtClean="0">
                <a:ea typeface="ＭＳ Ｐゴシック" pitchFamily="34" charset="-128"/>
              </a:rPr>
              <a:t>1. His respiratory rate is higher than the normal range for his age (25–50 breaths/min), but the heart rate, although high, is still within the normal range (100–160 beats/min). He does have a fever, and although it is only 100.6˚F, that is significant in an infant as his immune system is not fully developed.</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2. Infants have a less-rigid horizontal rib cage and depend on their diaphragm much more than an older child or adult, so the abdomen commonly moves with ventilations, and unless combined with retractions, poor color, etc, is considered normal for an infant. A 9-month-old should react to strangers and should show some separation anxiety when his mother walks away. The decreased reaction may be due to fatigue from coughing, or to dehydration because of poor intake of formula.</a:t>
            </a: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B81C478-6010-455F-964C-046D4A75A95F}"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79185C6-17C2-4D9A-8FA8-5B2E545335DE}"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a:t>
            </a:r>
          </a:p>
          <a:p>
            <a:pPr>
              <a:defRPr/>
            </a:pPr>
            <a:endParaRPr lang="en-US" dirty="0" smtClean="0">
              <a:ea typeface="ＭＳ Ｐゴシック" pitchFamily="34" charset="-128"/>
            </a:endParaRPr>
          </a:p>
          <a:p>
            <a:pPr eaLnBrk="1" hangingPunct="1">
              <a:defRPr/>
            </a:pPr>
            <a:r>
              <a:rPr lang="en-US" dirty="0" smtClean="0">
                <a:ea typeface="ＭＳ Ｐゴシック" pitchFamily="34" charset="-128"/>
              </a:rPr>
              <a:t>3. The respiratory rate is in the normal range (20–30 breaths/min), as is the heart rate (90–150 beats/min). Her behavior is normal as well. Toddlers still may be shy with strangers and cry easily, or can be agitated and uncooperative. However, they often respond to being talked to quietly, and can answer simple questions.  </a:t>
            </a: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633FBDF-7005-405A-BC22-0D7888357D16}"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886E3C2-339A-4A36-ABED-F00F2C41C2E6}"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5AC75AA-BF91-4F2A-8833-7393FE7D5739}"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2514600"/>
            <a:ext cx="9144000"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rgbClr val="00652E"/>
                </a:solidFill>
              </a:defRPr>
            </a:lvl1pPr>
          </a:lstStyle>
          <a:p>
            <a:pPr lvl="0"/>
            <a:r>
              <a:rPr lang="en-US" altLang="en-US" noProof="0" smtClean="0"/>
              <a:t>Click to edit Master title style</a:t>
            </a:r>
            <a:endParaRPr lang="en-US" altLang="en-US" noProof="0" dirty="0" smtClean="0"/>
          </a:p>
        </p:txBody>
      </p:sp>
    </p:spTree>
    <p:extLst>
      <p:ext uri="{BB962C8B-B14F-4D97-AF65-F5344CB8AC3E}">
        <p14:creationId xmlns:p14="http://schemas.microsoft.com/office/powerpoint/2010/main" val="349647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38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094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452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550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865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980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856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48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9464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1172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914400"/>
            <a:ext cx="8229600" cy="609600"/>
          </a:xfrm>
          <a:prstGeom prst="rect">
            <a:avLst/>
          </a:prstGeom>
          <a:noFill/>
          <a:ln>
            <a:noFill/>
          </a:ln>
          <a:effectLst>
            <a:outerShdw blurRad="38100" dist="25399" dir="2700000" algn="ctr" rotWithShape="0">
              <a:schemeClr val="accent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3400" b="1" kern="1200">
          <a:solidFill>
            <a:srgbClr val="F3701E"/>
          </a:solidFill>
          <a:latin typeface="+mj-lt"/>
          <a:ea typeface="ＭＳ Ｐゴシック" charset="0"/>
          <a:cs typeface="+mj-cs"/>
        </a:defRPr>
      </a:lvl1pPr>
      <a:lvl2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5pPr>
      <a:lvl6pPr marL="457200" algn="ctr" rtl="0" eaLnBrk="1" fontAlgn="base" hangingPunct="1">
        <a:spcBef>
          <a:spcPct val="0"/>
        </a:spcBef>
        <a:spcAft>
          <a:spcPct val="0"/>
        </a:spcAft>
        <a:defRPr sz="3400" b="1">
          <a:solidFill>
            <a:schemeClr val="bg1"/>
          </a:solidFill>
          <a:latin typeface="Arial" panose="020B0604020202020204" pitchFamily="34" charset="0"/>
        </a:defRPr>
      </a:lvl6pPr>
      <a:lvl7pPr marL="914400" algn="ctr" rtl="0" eaLnBrk="1" fontAlgn="base" hangingPunct="1">
        <a:spcBef>
          <a:spcPct val="0"/>
        </a:spcBef>
        <a:spcAft>
          <a:spcPct val="0"/>
        </a:spcAft>
        <a:defRPr sz="3400" b="1">
          <a:solidFill>
            <a:schemeClr val="bg1"/>
          </a:solidFill>
          <a:latin typeface="Arial" panose="020B0604020202020204" pitchFamily="34" charset="0"/>
        </a:defRPr>
      </a:lvl7pPr>
      <a:lvl8pPr marL="1371600" algn="ctr" rtl="0" eaLnBrk="1" fontAlgn="base" hangingPunct="1">
        <a:spcBef>
          <a:spcPct val="0"/>
        </a:spcBef>
        <a:spcAft>
          <a:spcPct val="0"/>
        </a:spcAft>
        <a:defRPr sz="3400" b="1">
          <a:solidFill>
            <a:schemeClr val="bg1"/>
          </a:solidFill>
          <a:latin typeface="Arial" panose="020B0604020202020204" pitchFamily="34" charset="0"/>
        </a:defRPr>
      </a:lvl8pPr>
      <a:lvl9pPr marL="1828800" algn="ctr" rtl="0" eaLnBrk="1" fontAlgn="base" hangingPunct="1">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44000" cy="1979612"/>
          </a:xfrm>
          <a:prstGeom prst="rect">
            <a:avLst/>
          </a:prstGeom>
          <a:solidFill>
            <a:srgbClr val="00652E">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7</a:t>
            </a:r>
            <a:r>
              <a:rPr lang="en-US" altLang="en-US" dirty="0" smtClean="0"/>
              <a:t/>
            </a:r>
            <a:br>
              <a:rPr lang="en-US" altLang="en-US" dirty="0" smtClean="0"/>
            </a:br>
            <a:r>
              <a:rPr lang="en-US" altLang="en-US" sz="3200" dirty="0"/>
              <a:t>Life Span Development</a:t>
            </a:r>
            <a:endParaRPr lang="en-US" altLang="en-US" sz="3200" dirty="0" smtClean="0">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2291"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4.  Is the 14-year-old showing any abnormal findings? </a:t>
            </a:r>
          </a:p>
          <a:p>
            <a:pPr marL="431800" indent="-431800" eaLnBrk="1" hangingPunct="1"/>
            <a:endParaRPr lang="en-US" dirty="0" smtClean="0">
              <a:ea typeface="ＭＳ Ｐゴシック" pitchFamily="34" charset="-128"/>
            </a:endParaRPr>
          </a:p>
          <a:p>
            <a:pPr marL="431800" indent="-431800" eaLnBrk="1" hangingPunct="1"/>
            <a:r>
              <a:rPr lang="en-US" dirty="0" smtClean="0">
                <a:ea typeface="ＭＳ Ｐゴシック" pitchFamily="34" charset="-128"/>
              </a:rPr>
              <a:t>5.  Do either the toddler or the adolescent need to be transported to the hospital?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eaLnBrk="1" hangingPunct="1">
              <a:defRPr/>
            </a:pPr>
            <a:r>
              <a:rPr lang="en-US" altLang="en-US" dirty="0" smtClean="0">
                <a:ea typeface="+mj-ea"/>
              </a:rPr>
              <a:t>Part 5</a:t>
            </a:r>
          </a:p>
        </p:txBody>
      </p:sp>
      <p:sp>
        <p:nvSpPr>
          <p:cNvPr id="13315" name="Rectangle 5"/>
          <p:cNvSpPr>
            <a:spLocks noGrp="1" noChangeArrowheads="1"/>
          </p:cNvSpPr>
          <p:nvPr>
            <p:ph idx="1"/>
          </p:nvPr>
        </p:nvSpPr>
        <p:spPr/>
        <p:txBody>
          <a:bodyPr/>
          <a:lstStyle/>
          <a:p>
            <a:pPr eaLnBrk="1" hangingPunct="1"/>
            <a:r>
              <a:rPr lang="en-US" dirty="0" smtClean="0">
                <a:ea typeface="ＭＳ Ｐゴシック" pitchFamily="34" charset="-128"/>
              </a:rPr>
              <a:t>You inform your partner that you think the baby should be transported to the hospital. Your partner tells you about his assessment of the grandmother. She seems very confused and responds very slowly to simple questions. Her respiratory rate is 32 breaths/min, her heart rate is 110 beats/min, her blood pressure is 152/90 mm Hg, and her SpO</a:t>
            </a:r>
            <a:r>
              <a:rPr lang="en-US" baseline="-25000" dirty="0" smtClean="0">
                <a:ea typeface="ＭＳ Ｐゴシック" pitchFamily="34" charset="-128"/>
              </a:rPr>
              <a:t>2</a:t>
            </a:r>
            <a:r>
              <a:rPr lang="en-US" sz="1800" dirty="0" smtClean="0">
                <a:ea typeface="ＭＳ Ｐゴシック" pitchFamily="34" charset="-128"/>
              </a:rPr>
              <a:t> </a:t>
            </a:r>
            <a:r>
              <a:rPr lang="en-US" dirty="0" smtClean="0">
                <a:ea typeface="ＭＳ Ｐゴシック" pitchFamily="34" charset="-128"/>
              </a:rPr>
              <a:t>is 88%. She has a weak cough. </a:t>
            </a:r>
            <a:endParaRPr lang="en-US" sz="1800" dirty="0" smtClean="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pPr eaLnBrk="1" hangingPunct="1">
              <a:defRPr/>
            </a:pPr>
            <a:r>
              <a:rPr lang="en-US" altLang="en-US" dirty="0" smtClean="0">
                <a:ea typeface="+mj-ea"/>
              </a:rPr>
              <a:t>Part 5</a:t>
            </a:r>
          </a:p>
        </p:txBody>
      </p:sp>
      <p:sp>
        <p:nvSpPr>
          <p:cNvPr id="14339"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6.  What are the significant findings in the assessment of the grandmother?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pPr eaLnBrk="1" hangingPunct="1">
              <a:defRPr/>
            </a:pPr>
            <a:r>
              <a:rPr lang="en-US" altLang="en-US" dirty="0" smtClean="0">
                <a:ea typeface="+mj-ea"/>
              </a:rPr>
              <a:t>Part 5</a:t>
            </a:r>
          </a:p>
        </p:txBody>
      </p:sp>
      <p:sp>
        <p:nvSpPr>
          <p:cNvPr id="15363" name="Rectangle 5"/>
          <p:cNvSpPr>
            <a:spLocks noGrp="1" noChangeArrowheads="1"/>
          </p:cNvSpPr>
          <p:nvPr>
            <p:ph idx="1"/>
          </p:nvPr>
        </p:nvSpPr>
        <p:spPr/>
        <p:txBody>
          <a:bodyPr/>
          <a:lstStyle/>
          <a:p>
            <a:pPr eaLnBrk="1" hangingPunct="1"/>
            <a:r>
              <a:rPr lang="en-US" dirty="0" smtClean="0">
                <a:ea typeface="ＭＳ Ｐゴシック" pitchFamily="34" charset="-128"/>
              </a:rPr>
              <a:t>The paramedic has started an intravenous line and has obtained a blood glucose reading of 130 mg/dL. He tells you the patient has a history of hypertension, mild COPD, and diabetes. She takes Glucotrol for her diabetes and metoprolol for blood pressure control, and has an inhaler for her COPD. As the patient has crackles in her right lung, the paramedic suspects pneumonia and wants to transport her to the hospital for antibiotics and other pulmonary treatments.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dirty="0" smtClean="0">
                <a:ea typeface="+mj-ea"/>
              </a:rPr>
              <a:t>Part 5</a:t>
            </a:r>
            <a:endParaRPr lang="en-US" dirty="0">
              <a:ea typeface="+mj-ea"/>
            </a:endParaRPr>
          </a:p>
        </p:txBody>
      </p:sp>
      <p:sp>
        <p:nvSpPr>
          <p:cNvPr id="16387" name="Content Placeholder 2"/>
          <p:cNvSpPr>
            <a:spLocks noGrp="1"/>
          </p:cNvSpPr>
          <p:nvPr>
            <p:ph idx="1"/>
          </p:nvPr>
        </p:nvSpPr>
        <p:spPr/>
        <p:txBody>
          <a:bodyPr/>
          <a:lstStyle/>
          <a:p>
            <a:pPr marL="431800" indent="-431800" eaLnBrk="1" hangingPunct="1"/>
            <a:r>
              <a:rPr lang="en-US" dirty="0" smtClean="0">
                <a:ea typeface="ＭＳ Ｐゴシック" pitchFamily="34" charset="-128"/>
              </a:rPr>
              <a:t>7.  What are some of the reasons a older adult is more likely to develop pneumonia as compared to younger members of the family?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p:txBody>
          <a:bodyPr/>
          <a:lstStyle/>
          <a:p>
            <a:pPr eaLnBrk="1" hangingPunct="1">
              <a:defRPr/>
            </a:pPr>
            <a:r>
              <a:rPr lang="en-US" altLang="en-US" dirty="0" smtClean="0">
                <a:ea typeface="+mj-ea"/>
              </a:rPr>
              <a:t>Part 6</a:t>
            </a:r>
          </a:p>
        </p:txBody>
      </p:sp>
      <p:sp>
        <p:nvSpPr>
          <p:cNvPr id="17411" name="Rectangle 5"/>
          <p:cNvSpPr>
            <a:spLocks noGrp="1" noChangeArrowheads="1"/>
          </p:cNvSpPr>
          <p:nvPr>
            <p:ph idx="1"/>
          </p:nvPr>
        </p:nvSpPr>
        <p:spPr/>
        <p:txBody>
          <a:bodyPr/>
          <a:lstStyle/>
          <a:p>
            <a:pPr eaLnBrk="1" hangingPunct="1"/>
            <a:r>
              <a:rPr lang="en-US" dirty="0" smtClean="0">
                <a:ea typeface="ＭＳ Ｐゴシック" pitchFamily="34" charset="-128"/>
              </a:rPr>
              <a:t>You move the grandmother onto the ambulance cot, and attach a nonrebreathing mask secured to the onboard oxygen. You secure the baby in his car seat on the captain</a:t>
            </a:r>
            <a:r>
              <a:rPr lang="en-US" altLang="en-US" dirty="0" smtClean="0">
                <a:ea typeface="ＭＳ Ｐゴシック" pitchFamily="34" charset="-128"/>
              </a:rPr>
              <a:t>’</a:t>
            </a:r>
            <a:r>
              <a:rPr lang="en-US" dirty="0" smtClean="0">
                <a:ea typeface="ＭＳ Ｐゴシック" pitchFamily="34" charset="-128"/>
              </a:rPr>
              <a:t>s chair. His mother rides along in the ambulance and helps you to complete the PCRs and refusal of transport forms for the other two children, who are left at home with a neighbor. The father follows in his vehicle for the 45-minute drive to the nearest hospital.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eaLnBrk="1" hangingPunct="1">
              <a:defRPr/>
            </a:pPr>
            <a:r>
              <a:rPr lang="en-US" altLang="en-US" dirty="0" smtClean="0">
                <a:ea typeface="+mj-ea"/>
              </a:rPr>
              <a:t>Part 6</a:t>
            </a:r>
          </a:p>
        </p:txBody>
      </p:sp>
      <p:sp>
        <p:nvSpPr>
          <p:cNvPr id="18435" name="Rectangle 5"/>
          <p:cNvSpPr>
            <a:spLocks noGrp="1" noChangeArrowheads="1"/>
          </p:cNvSpPr>
          <p:nvPr>
            <p:ph idx="1"/>
          </p:nvPr>
        </p:nvSpPr>
        <p:spPr/>
        <p:txBody>
          <a:bodyPr/>
          <a:lstStyle/>
          <a:p>
            <a:pPr eaLnBrk="1" hangingPunct="1"/>
            <a:r>
              <a:rPr lang="en-US" dirty="0" smtClean="0">
                <a:ea typeface="ＭＳ Ｐゴシック" pitchFamily="34" charset="-128"/>
              </a:rPr>
              <a:t>At the hospital, the grandmother is admitted for treatment of pneumonia, and the baby is given intravenous fluid treatment for dehydration and released to his parents. </a:t>
            </a:r>
          </a:p>
          <a:p>
            <a:pPr eaLnBrk="1" hangingPunct="1"/>
            <a:endParaRPr lang="en-US" dirty="0" smtClean="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19459" name="Rectangle 5"/>
          <p:cNvSpPr>
            <a:spLocks noGrp="1" noChangeArrowheads="1"/>
          </p:cNvSpPr>
          <p:nvPr>
            <p:ph idx="1"/>
          </p:nvPr>
        </p:nvSpPr>
        <p:spPr/>
        <p:txBody>
          <a:bodyPr/>
          <a:lstStyle/>
          <a:p>
            <a:pPr eaLnBrk="1" hangingPunct="1"/>
            <a:r>
              <a:rPr lang="en-US" dirty="0" smtClean="0">
                <a:ea typeface="ＭＳ Ｐゴシック" pitchFamily="34" charset="-128"/>
              </a:rPr>
              <a:t>It is important to understand the changes in anatomy, physiology, and psychologic/behavioral development that occur as a human being progresses through the normal life span. This knowledge provides clues that help evaluate the seriousness of an illness or injury, based on whether a patient is responding appropriately for his or her age group, and whether his or her vital signs are within the normal range.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20483" name="Rectangle 5"/>
          <p:cNvSpPr>
            <a:spLocks noGrp="1" noChangeArrowheads="1"/>
          </p:cNvSpPr>
          <p:nvPr>
            <p:ph idx="1"/>
          </p:nvPr>
        </p:nvSpPr>
        <p:spPr/>
        <p:txBody>
          <a:bodyPr/>
          <a:lstStyle/>
          <a:p>
            <a:pPr eaLnBrk="1" hangingPunct="1"/>
            <a:r>
              <a:rPr lang="en-US" dirty="0" smtClean="0">
                <a:ea typeface="ＭＳ Ｐゴシック" pitchFamily="34" charset="-128"/>
              </a:rPr>
              <a:t>Additionally, understanding the anatomical and physiologic changes of the human body as it ages may explain why some diseases are more prevalent in one age group as compared to another. It also helps us to understand why the same illness has different effects on patients in different age groups.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4099" name="Rectangle 7"/>
          <p:cNvSpPr>
            <a:spLocks noGrp="1" noChangeArrowheads="1"/>
          </p:cNvSpPr>
          <p:nvPr>
            <p:ph idx="1"/>
          </p:nvPr>
        </p:nvSpPr>
        <p:spPr/>
        <p:txBody>
          <a:bodyPr/>
          <a:lstStyle/>
          <a:p>
            <a:pPr eaLnBrk="1" hangingPunct="1"/>
            <a:r>
              <a:rPr lang="en-US" dirty="0" smtClean="0">
                <a:ea typeface="ＭＳ Ｐゴシック" pitchFamily="34" charset="-128"/>
              </a:rPr>
              <a:t>You and your paramedic partner are called to a rural home at 100 Brickhouse Road for a family complaining of respiratory symptoms during an influenza epidemic. The family consists of a 9-month-old boy, a 3-year-old girl, a 14-year-old girl, a 34-year-old mother and her 36-year-old husband, and a 71-year-old grandmother.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5123" name="Rectangle 5"/>
          <p:cNvSpPr>
            <a:spLocks noGrp="1" noChangeArrowheads="1"/>
          </p:cNvSpPr>
          <p:nvPr>
            <p:ph idx="1"/>
          </p:nvPr>
        </p:nvSpPr>
        <p:spPr/>
        <p:txBody>
          <a:bodyPr/>
          <a:lstStyle/>
          <a:p>
            <a:pPr eaLnBrk="1" hangingPunct="1"/>
            <a:r>
              <a:rPr lang="en-US" dirty="0" smtClean="0">
                <a:ea typeface="ＭＳ Ｐゴシック" pitchFamily="34" charset="-128"/>
              </a:rPr>
              <a:t>The father meets you at the door and says he is very concerned about his mother, who has become more lethargic than normal, and the baby, who is breathing fast and has not been taking much formula. He also wants you to check the other children while you are there, as they have all been running fevers and are coughing a lot. You and your partner decide to don masks in addition to your gloves, but you quickly draw a silly face on the mask to avoid scaring the younger children.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6147" name="Rectangle 5"/>
          <p:cNvSpPr>
            <a:spLocks noGrp="1" noChangeArrowheads="1"/>
          </p:cNvSpPr>
          <p:nvPr>
            <p:ph idx="1"/>
          </p:nvPr>
        </p:nvSpPr>
        <p:spPr/>
        <p:txBody>
          <a:bodyPr/>
          <a:lstStyle/>
          <a:p>
            <a:pPr eaLnBrk="1" hangingPunct="1"/>
            <a:r>
              <a:rPr lang="en-US" dirty="0" smtClean="0">
                <a:ea typeface="ＭＳ Ｐゴシック" pitchFamily="34" charset="-128"/>
              </a:rPr>
              <a:t>You decide to start with the baby while your ALS partner assesses the grandmother. The baby is being held by his mother, who hands him to you and goes to check on the other children. The baby does not respond to you when you take him and say his name. You notice that he is </a:t>
            </a:r>
            <a:r>
              <a:rPr lang="en-US" altLang="en-US" dirty="0" smtClean="0">
                <a:ea typeface="ＭＳ Ｐゴシック" pitchFamily="34" charset="-128"/>
              </a:rPr>
              <a:t>“</a:t>
            </a:r>
            <a:r>
              <a:rPr lang="en-US" altLang="ja-JP" dirty="0" smtClean="0">
                <a:ea typeface="ＭＳ Ｐゴシック" pitchFamily="34" charset="-128"/>
              </a:rPr>
              <a:t>belly breathing</a:t>
            </a:r>
            <a:r>
              <a:rPr lang="en-US" altLang="en-US" dirty="0" smtClean="0">
                <a:ea typeface="ＭＳ Ｐゴシック" pitchFamily="34" charset="-128"/>
              </a:rPr>
              <a:t>”</a:t>
            </a:r>
            <a:r>
              <a:rPr lang="en-US" altLang="ja-JP" dirty="0" smtClean="0">
                <a:ea typeface="ＭＳ Ｐゴシック" pitchFamily="34" charset="-128"/>
              </a:rPr>
              <a:t> at a rate of 60 breaths/min. You assess his brachial pulse, which is 152 beats/min, but do not take his blood pressure. His SpO</a:t>
            </a:r>
            <a:r>
              <a:rPr lang="en-US" altLang="ja-JP" baseline="-25000" dirty="0" smtClean="0">
                <a:ea typeface="ＭＳ Ｐゴシック" pitchFamily="34" charset="-128"/>
              </a:rPr>
              <a:t>2</a:t>
            </a:r>
            <a:r>
              <a:rPr lang="en-US" altLang="ja-JP" dirty="0" smtClean="0">
                <a:ea typeface="ＭＳ Ｐゴシック" pitchFamily="34" charset="-128"/>
              </a:rPr>
              <a:t> is 96% and his temperature is 100.6˚F, according to his mother. His nose is congested and he is coughing.</a:t>
            </a:r>
            <a:endParaRPr lang="en-US" dirty="0" smtClean="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7171"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1.  Are the baby’s vital signs within the normal limits for his age?</a:t>
            </a:r>
          </a:p>
          <a:p>
            <a:pPr marL="431800" indent="-431800" eaLnBrk="1" hangingPunct="1"/>
            <a:endParaRPr lang="en-US" dirty="0" smtClean="0">
              <a:ea typeface="ＭＳ Ｐゴシック" pitchFamily="34" charset="-128"/>
            </a:endParaRPr>
          </a:p>
          <a:p>
            <a:pPr marL="431800" indent="-431800" eaLnBrk="1" hangingPunct="1"/>
            <a:r>
              <a:rPr lang="en-US" dirty="0" smtClean="0">
                <a:ea typeface="ＭＳ Ｐゴシック" pitchFamily="34" charset="-128"/>
              </a:rPr>
              <a:t>2.  Is “belly breathing” normal in an infant? Is his mental status normal for a 9-month-old?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8195" name="Rectangle 5"/>
          <p:cNvSpPr>
            <a:spLocks noGrp="1" noChangeArrowheads="1"/>
          </p:cNvSpPr>
          <p:nvPr>
            <p:ph idx="1"/>
          </p:nvPr>
        </p:nvSpPr>
        <p:spPr/>
        <p:txBody>
          <a:bodyPr/>
          <a:lstStyle/>
          <a:p>
            <a:pPr eaLnBrk="1" hangingPunct="1"/>
            <a:r>
              <a:rPr lang="en-US" sz="2200" dirty="0" smtClean="0">
                <a:ea typeface="ＭＳ Ｐゴシック" pitchFamily="34" charset="-128"/>
              </a:rPr>
              <a:t>You decide that the baby should be transported because of the altered mental status and possible dehydration, and then quickly evaluate the other children. The 3-year-old is crying and tries to run and hide when you approach her. Her mother holds the child, and you talk to her quietly, asking her the name of her teddy bear. You let her hold your stethoscope while you count her respirations, which are 28 breaths/min and regular. She lets you listen to her with the stethoscope. You hear coarse sounds in the upper airway, and her heart rate is 120 beats/min</a:t>
            </a:r>
            <a:r>
              <a:rPr lang="en-US" dirty="0" smtClean="0">
                <a:ea typeface="ＭＳ Ｐゴシック" pitchFamily="34" charset="-128"/>
              </a:rPr>
              <a:t>.</a:t>
            </a:r>
          </a:p>
          <a:p>
            <a:pPr eaLnBrk="1" hangingPunct="1"/>
            <a:endParaRPr lang="en-US" dirty="0" smtClean="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9219"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3.  Is there anything unusual about this little girl</a:t>
            </a:r>
            <a:r>
              <a:rPr lang="en-US" altLang="en-US" dirty="0" smtClean="0">
                <a:ea typeface="ＭＳ Ｐゴシック" pitchFamily="34" charset="-128"/>
              </a:rPr>
              <a:t>’</a:t>
            </a:r>
            <a:r>
              <a:rPr lang="en-US" dirty="0" smtClean="0">
                <a:ea typeface="ＭＳ Ｐゴシック" pitchFamily="34" charset="-128"/>
              </a:rPr>
              <a:t>s vital signs and behavior?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0243" name="Rectangle 5"/>
          <p:cNvSpPr>
            <a:spLocks noGrp="1" noChangeArrowheads="1"/>
          </p:cNvSpPr>
          <p:nvPr>
            <p:ph idx="1"/>
          </p:nvPr>
        </p:nvSpPr>
        <p:spPr/>
        <p:txBody>
          <a:bodyPr/>
          <a:lstStyle/>
          <a:p>
            <a:pPr eaLnBrk="1" hangingPunct="1"/>
            <a:r>
              <a:rPr lang="en-US" dirty="0" smtClean="0">
                <a:ea typeface="ＭＳ Ｐゴシック" pitchFamily="34" charset="-128"/>
              </a:rPr>
              <a:t> You then turn to the 14-year-old girl. She is a bit self-conscious, especially when you want to assess her lung sounds, so you ask her mother to stay in the room while you examine the girl. Her lung sounds are clear, although she has a cough and nasal congestion. She has a radial pulse rate of 82 beats/min, a respiratory rate of 22 breaths/min, and a blood pressure of 94/60 mm Hg. She has a temperature of 101°F, and says she had a lot of muscle aches and feels awful.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1267" name="Rectangle 5"/>
          <p:cNvSpPr>
            <a:spLocks noGrp="1" noChangeArrowheads="1"/>
          </p:cNvSpPr>
          <p:nvPr>
            <p:ph idx="1"/>
          </p:nvPr>
        </p:nvSpPr>
        <p:spPr/>
        <p:txBody>
          <a:bodyPr/>
          <a:lstStyle/>
          <a:p>
            <a:pPr eaLnBrk="1" hangingPunct="1"/>
            <a:r>
              <a:rPr lang="en-US" dirty="0" smtClean="0">
                <a:ea typeface="ＭＳ Ｐゴシック" pitchFamily="34" charset="-128"/>
              </a:rPr>
              <a:t>You notice that she is beginning to develop breasts and she tells you that she is menstruating. Her mother notes that she has had a growth spurt this year and is now taller than many of the boys in her class. She also has acne for which she takes minocycline. </a:t>
            </a:r>
          </a:p>
        </p:txBody>
      </p:sp>
    </p:spTree>
  </p:cSld>
  <p:clrMapOvr>
    <a:masterClrMapping/>
  </p:clrMapOvr>
</p:sld>
</file>

<file path=ppt/theme/theme1.xml><?xml version="1.0" encoding="utf-8"?>
<a:theme xmlns:a="http://schemas.openxmlformats.org/drawingml/2006/main" name="CH18_Case Studies_PP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CH18_Case Studies_PPT</Template>
  <TotalTime>1086</TotalTime>
  <Words>1628</Words>
  <Application>Microsoft Office PowerPoint</Application>
  <PresentationFormat>On-screen Show (4:3)</PresentationFormat>
  <Paragraphs>113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CH18_Case Studies_PPT</vt:lpstr>
      <vt:lpstr>PowerPoint Presentation</vt:lpstr>
      <vt:lpstr>Part 1</vt:lpstr>
      <vt:lpstr>Part 1</vt:lpstr>
      <vt:lpstr>Part 2</vt:lpstr>
      <vt:lpstr>Part 2</vt:lpstr>
      <vt:lpstr>Part 3</vt:lpstr>
      <vt:lpstr>Part 3</vt:lpstr>
      <vt:lpstr>Part 4</vt:lpstr>
      <vt:lpstr>Part 4</vt:lpstr>
      <vt:lpstr>Part 4</vt:lpstr>
      <vt:lpstr>Part 5</vt:lpstr>
      <vt:lpstr>Part 5</vt:lpstr>
      <vt:lpstr>Part 5</vt:lpstr>
      <vt:lpstr>Part 5</vt:lpstr>
      <vt:lpstr>Part 6</vt:lpstr>
      <vt:lpstr>Part 6</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Chiumento</dc:creator>
  <cp:lastModifiedBy>Jennifer Deforge-Kling</cp:lastModifiedBy>
  <cp:revision>94</cp:revision>
  <cp:lastPrinted>2009-04-22T19:24:48Z</cp:lastPrinted>
  <dcterms:created xsi:type="dcterms:W3CDTF">2009-04-22T19:24:48Z</dcterms:created>
  <dcterms:modified xsi:type="dcterms:W3CDTF">2016-06-07T19:57:09Z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