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compatMode="1" saveSubsetFonts="1">
  <p:sldMasterIdLst>
    <p:sldMasterId id="2147483649" r:id="rId1"/>
  </p:sldMasterIdLst>
  <p:notesMasterIdLst>
    <p:notesMasterId r:id="rId85"/>
  </p:notesMasterIdLst>
  <p:handoutMasterIdLst>
    <p:handoutMasterId r:id="rId86"/>
  </p:handoutMasterIdLst>
  <p:sldIdLst>
    <p:sldId id="278" r:id="rId2"/>
    <p:sldId id="261" r:id="rId3"/>
    <p:sldId id="394" r:id="rId4"/>
    <p:sldId id="284" r:id="rId5"/>
    <p:sldId id="285" r:id="rId6"/>
    <p:sldId id="334" r:id="rId7"/>
    <p:sldId id="364" r:id="rId8"/>
    <p:sldId id="340" r:id="rId9"/>
    <p:sldId id="341" r:id="rId10"/>
    <p:sldId id="342" r:id="rId11"/>
    <p:sldId id="287" r:id="rId12"/>
    <p:sldId id="288" r:id="rId13"/>
    <p:sldId id="289" r:id="rId14"/>
    <p:sldId id="290" r:id="rId15"/>
    <p:sldId id="291" r:id="rId16"/>
    <p:sldId id="343" r:id="rId17"/>
    <p:sldId id="335" r:id="rId18"/>
    <p:sldId id="293" r:id="rId19"/>
    <p:sldId id="344" r:id="rId20"/>
    <p:sldId id="345" r:id="rId21"/>
    <p:sldId id="346" r:id="rId22"/>
    <p:sldId id="296" r:id="rId23"/>
    <p:sldId id="348" r:id="rId24"/>
    <p:sldId id="298" r:id="rId25"/>
    <p:sldId id="349" r:id="rId26"/>
    <p:sldId id="299" r:id="rId27"/>
    <p:sldId id="351" r:id="rId28"/>
    <p:sldId id="301" r:id="rId29"/>
    <p:sldId id="352" r:id="rId30"/>
    <p:sldId id="353" r:id="rId31"/>
    <p:sldId id="303" r:id="rId32"/>
    <p:sldId id="354" r:id="rId33"/>
    <p:sldId id="355" r:id="rId34"/>
    <p:sldId id="356" r:id="rId35"/>
    <p:sldId id="357" r:id="rId36"/>
    <p:sldId id="358" r:id="rId37"/>
    <p:sldId id="366" r:id="rId38"/>
    <p:sldId id="359" r:id="rId39"/>
    <p:sldId id="360" r:id="rId40"/>
    <p:sldId id="361" r:id="rId41"/>
    <p:sldId id="367" r:id="rId42"/>
    <p:sldId id="414" r:id="rId43"/>
    <p:sldId id="362" r:id="rId44"/>
    <p:sldId id="363" r:id="rId45"/>
    <p:sldId id="368" r:id="rId46"/>
    <p:sldId id="369" r:id="rId47"/>
    <p:sldId id="370" r:id="rId48"/>
    <p:sldId id="371" r:id="rId49"/>
    <p:sldId id="404" r:id="rId50"/>
    <p:sldId id="372" r:id="rId51"/>
    <p:sldId id="373" r:id="rId52"/>
    <p:sldId id="374" r:id="rId53"/>
    <p:sldId id="405" r:id="rId54"/>
    <p:sldId id="375" r:id="rId55"/>
    <p:sldId id="376" r:id="rId56"/>
    <p:sldId id="377" r:id="rId57"/>
    <p:sldId id="406" r:id="rId58"/>
    <p:sldId id="378" r:id="rId59"/>
    <p:sldId id="379" r:id="rId60"/>
    <p:sldId id="380" r:id="rId61"/>
    <p:sldId id="407" r:id="rId62"/>
    <p:sldId id="398" r:id="rId63"/>
    <p:sldId id="399" r:id="rId64"/>
    <p:sldId id="400" r:id="rId65"/>
    <p:sldId id="381" r:id="rId66"/>
    <p:sldId id="382" r:id="rId67"/>
    <p:sldId id="383" r:id="rId68"/>
    <p:sldId id="409" r:id="rId69"/>
    <p:sldId id="401" r:id="rId70"/>
    <p:sldId id="402" r:id="rId71"/>
    <p:sldId id="403" r:id="rId72"/>
    <p:sldId id="384" r:id="rId73"/>
    <p:sldId id="385" r:id="rId74"/>
    <p:sldId id="386" r:id="rId75"/>
    <p:sldId id="411" r:id="rId76"/>
    <p:sldId id="387" r:id="rId77"/>
    <p:sldId id="388" r:id="rId78"/>
    <p:sldId id="389" r:id="rId79"/>
    <p:sldId id="410" r:id="rId80"/>
    <p:sldId id="390" r:id="rId81"/>
    <p:sldId id="391" r:id="rId82"/>
    <p:sldId id="412" r:id="rId83"/>
    <p:sldId id="392" r:id="rId84"/>
  </p:sldIdLst>
  <p:sldSz cx="9144000" cy="6858000" type="screen4x3"/>
  <p:notesSz cx="6858000" cy="9144000"/>
  <p:defaultTextStyle>
    <a:defPPr>
      <a:defRPr lang="en-US"/>
    </a:defPPr>
    <a:lvl1pPr algn="ctr" rtl="0" fontAlgn="base">
      <a:spcBef>
        <a:spcPct val="0"/>
      </a:spcBef>
      <a:spcAft>
        <a:spcPct val="0"/>
      </a:spcAft>
      <a:defRPr sz="2400" kern="1200">
        <a:solidFill>
          <a:schemeClr val="tx1"/>
        </a:solidFill>
        <a:latin typeface="Times New Roman" charset="0"/>
        <a:ea typeface="ヒラギノ角ゴ Pro W3" charset="-128"/>
        <a:cs typeface="+mn-cs"/>
      </a:defRPr>
    </a:lvl1pPr>
    <a:lvl2pPr marL="457200" algn="ctr" rtl="0" fontAlgn="base">
      <a:spcBef>
        <a:spcPct val="0"/>
      </a:spcBef>
      <a:spcAft>
        <a:spcPct val="0"/>
      </a:spcAft>
      <a:defRPr sz="2400" kern="1200">
        <a:solidFill>
          <a:schemeClr val="tx1"/>
        </a:solidFill>
        <a:latin typeface="Times New Roman" charset="0"/>
        <a:ea typeface="ヒラギノ角ゴ Pro W3" charset="-128"/>
        <a:cs typeface="+mn-cs"/>
      </a:defRPr>
    </a:lvl2pPr>
    <a:lvl3pPr marL="914400" algn="ctr" rtl="0" fontAlgn="base">
      <a:spcBef>
        <a:spcPct val="0"/>
      </a:spcBef>
      <a:spcAft>
        <a:spcPct val="0"/>
      </a:spcAft>
      <a:defRPr sz="2400" kern="1200">
        <a:solidFill>
          <a:schemeClr val="tx1"/>
        </a:solidFill>
        <a:latin typeface="Times New Roman" charset="0"/>
        <a:ea typeface="ヒラギノ角ゴ Pro W3" charset="-128"/>
        <a:cs typeface="+mn-cs"/>
      </a:defRPr>
    </a:lvl3pPr>
    <a:lvl4pPr marL="1371600" algn="ctr" rtl="0" fontAlgn="base">
      <a:spcBef>
        <a:spcPct val="0"/>
      </a:spcBef>
      <a:spcAft>
        <a:spcPct val="0"/>
      </a:spcAft>
      <a:defRPr sz="2400" kern="1200">
        <a:solidFill>
          <a:schemeClr val="tx1"/>
        </a:solidFill>
        <a:latin typeface="Times New Roman" charset="0"/>
        <a:ea typeface="ヒラギノ角ゴ Pro W3" charset="-128"/>
        <a:cs typeface="+mn-cs"/>
      </a:defRPr>
    </a:lvl4pPr>
    <a:lvl5pPr marL="1828800" algn="ctr" rtl="0" fontAlgn="base">
      <a:spcBef>
        <a:spcPct val="0"/>
      </a:spcBef>
      <a:spcAft>
        <a:spcPct val="0"/>
      </a:spcAft>
      <a:defRPr sz="2400" kern="1200">
        <a:solidFill>
          <a:schemeClr val="tx1"/>
        </a:solidFill>
        <a:latin typeface="Times New Roman" charset="0"/>
        <a:ea typeface="ヒラギノ角ゴ Pro W3" charset="-128"/>
        <a:cs typeface="+mn-cs"/>
      </a:defRPr>
    </a:lvl5pPr>
    <a:lvl6pPr marL="2286000" algn="l" defTabSz="914400" rtl="0" eaLnBrk="1" latinLnBrk="0" hangingPunct="1">
      <a:defRPr sz="2400" kern="1200">
        <a:solidFill>
          <a:schemeClr val="tx1"/>
        </a:solidFill>
        <a:latin typeface="Times New Roman" charset="0"/>
        <a:ea typeface="ヒラギノ角ゴ Pro W3" charset="-128"/>
        <a:cs typeface="+mn-cs"/>
      </a:defRPr>
    </a:lvl6pPr>
    <a:lvl7pPr marL="2743200" algn="l" defTabSz="914400" rtl="0" eaLnBrk="1" latinLnBrk="0" hangingPunct="1">
      <a:defRPr sz="2400" kern="1200">
        <a:solidFill>
          <a:schemeClr val="tx1"/>
        </a:solidFill>
        <a:latin typeface="Times New Roman" charset="0"/>
        <a:ea typeface="ヒラギノ角ゴ Pro W3" charset="-128"/>
        <a:cs typeface="+mn-cs"/>
      </a:defRPr>
    </a:lvl7pPr>
    <a:lvl8pPr marL="3200400" algn="l" defTabSz="914400" rtl="0" eaLnBrk="1" latinLnBrk="0" hangingPunct="1">
      <a:defRPr sz="2400" kern="1200">
        <a:solidFill>
          <a:schemeClr val="tx1"/>
        </a:solidFill>
        <a:latin typeface="Times New Roman" charset="0"/>
        <a:ea typeface="ヒラギノ角ゴ Pro W3" charset="-128"/>
        <a:cs typeface="+mn-cs"/>
      </a:defRPr>
    </a:lvl8pPr>
    <a:lvl9pPr marL="3657600" algn="l" defTabSz="914400" rtl="0" eaLnBrk="1" latinLnBrk="0" hangingPunct="1">
      <a:defRPr sz="2400" kern="1200">
        <a:solidFill>
          <a:schemeClr val="tx1"/>
        </a:solidFill>
        <a:latin typeface="Times New Roman" charset="0"/>
        <a:ea typeface="ヒラギノ角ゴ Pro W3" charset="-128"/>
        <a:cs typeface="+mn-cs"/>
      </a:defRPr>
    </a:lvl9pPr>
  </p:defaultTextStyle>
  <p:extLst>
    <p:ext uri="{EFAFB233-063F-42B5-8137-9DF3F51BA10A}">
      <p15:sldGuideLst xmlns:p15="http://schemas.microsoft.com/office/powerpoint/2012/main">
        <p15:guide id="1" orient="horz" pos="2160">
          <p15:clr>
            <a:srgbClr val="A4A3A4"/>
          </p15:clr>
        </p15:guide>
        <p15:guide id="2" orient="horz" pos="3936">
          <p15:clr>
            <a:srgbClr val="A4A3A4"/>
          </p15:clr>
        </p15:guide>
        <p15:guide id="3" orient="horz" pos="912">
          <p15:clr>
            <a:srgbClr val="A4A3A4"/>
          </p15:clr>
        </p15:guide>
        <p15:guide id="4" pos="2784">
          <p15:clr>
            <a:srgbClr val="A4A3A4"/>
          </p15:clr>
        </p15:guide>
        <p15:guide id="5" pos="26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F37021"/>
    <a:srgbClr val="C4161C"/>
    <a:srgbClr val="4D207A"/>
    <a:srgbClr val="00652E"/>
    <a:srgbClr val="D7DF23"/>
    <a:srgbClr val="FAA61A"/>
    <a:srgbClr val="002561"/>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491" autoAdjust="0"/>
    <p:restoredTop sz="79903" autoAdjust="0"/>
  </p:normalViewPr>
  <p:slideViewPr>
    <p:cSldViewPr>
      <p:cViewPr>
        <p:scale>
          <a:sx n="50" d="100"/>
          <a:sy n="50" d="100"/>
        </p:scale>
        <p:origin x="3296" y="1232"/>
      </p:cViewPr>
      <p:guideLst>
        <p:guide orient="horz" pos="2160"/>
        <p:guide orient="horz" pos="3936"/>
        <p:guide orient="horz" pos="912"/>
        <p:guide pos="2784"/>
        <p:guide pos="2640"/>
      </p:guideLst>
    </p:cSldViewPr>
  </p:slideViewPr>
  <p:outlineViewPr>
    <p:cViewPr>
      <p:scale>
        <a:sx n="20" d="100"/>
        <a:sy n="20" d="100"/>
      </p:scale>
      <p:origin x="0" y="0"/>
    </p:cViewPr>
    <p:sldLst>
      <p:sld r:id="rId1" collapse="1"/>
    </p:sldLst>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notesMaster" Target="notesMasters/notesMaster1.xml"/><Relationship Id="rId86" Type="http://schemas.openxmlformats.org/officeDocument/2006/relationships/handoutMaster" Target="handoutMasters/handoutMaster1.xml"/><Relationship Id="rId87" Type="http://schemas.openxmlformats.org/officeDocument/2006/relationships/presProps" Target="presProps.xml"/><Relationship Id="rId88" Type="http://schemas.openxmlformats.org/officeDocument/2006/relationships/viewProps" Target="viewProps.xml"/><Relationship Id="rId89"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1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dirty="0">
                <a:latin typeface="Times New Roman" pitchFamily="18" charset="0"/>
                <a:ea typeface="+mn-ea"/>
                <a:cs typeface="+mn-cs"/>
              </a:defRPr>
            </a:lvl1pPr>
          </a:lstStyle>
          <a:p>
            <a:pPr>
              <a:defRPr/>
            </a:pPr>
            <a:endParaRPr lang="en-US"/>
          </a:p>
        </p:txBody>
      </p:sp>
      <p:sp>
        <p:nvSpPr>
          <p:cNvPr id="21507"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dirty="0">
                <a:latin typeface="Times New Roman" pitchFamily="18" charset="0"/>
                <a:ea typeface="+mn-ea"/>
                <a:cs typeface="+mn-cs"/>
              </a:defRPr>
            </a:lvl1pPr>
          </a:lstStyle>
          <a:p>
            <a:pPr>
              <a:defRPr/>
            </a:pPr>
            <a:endParaRPr lang="en-US"/>
          </a:p>
        </p:txBody>
      </p:sp>
      <p:sp>
        <p:nvSpPr>
          <p:cNvPr id="21508"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dirty="0">
                <a:latin typeface="Times New Roman" pitchFamily="18" charset="0"/>
                <a:ea typeface="+mn-ea"/>
                <a:cs typeface="+mn-cs"/>
              </a:defRPr>
            </a:lvl1pPr>
          </a:lstStyle>
          <a:p>
            <a:pPr>
              <a:defRPr/>
            </a:pPr>
            <a:endParaRPr lang="en-US"/>
          </a:p>
        </p:txBody>
      </p:sp>
      <p:sp>
        <p:nvSpPr>
          <p:cNvPr id="21509"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0EEFB509-17FA-F143-A635-5869CE430EB7}" type="slidenum">
              <a:rPr lang="en-US" altLang="en-US"/>
              <a:pPr/>
              <a:t>‹#›</a:t>
            </a:fld>
            <a:endParaRPr lang="en-US" altLang="en-US"/>
          </a:p>
        </p:txBody>
      </p:sp>
    </p:spTree>
    <p:extLst>
      <p:ext uri="{BB962C8B-B14F-4D97-AF65-F5344CB8AC3E}">
        <p14:creationId xmlns:p14="http://schemas.microsoft.com/office/powerpoint/2010/main" val="19089215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dirty="0">
                <a:latin typeface="Times New Roman" pitchFamily="18" charset="0"/>
                <a:ea typeface="+mn-ea"/>
                <a:cs typeface="+mn-cs"/>
              </a:defRPr>
            </a:lvl1pPr>
          </a:lstStyle>
          <a:p>
            <a:pPr>
              <a:defRPr/>
            </a:pPr>
            <a:endParaRPr lang="en-US"/>
          </a:p>
        </p:txBody>
      </p:sp>
      <p:sp>
        <p:nvSpPr>
          <p:cNvPr id="1638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dirty="0">
                <a:latin typeface="Times New Roman" pitchFamily="18" charset="0"/>
                <a:ea typeface="+mn-ea"/>
                <a:cs typeface="+mn-cs"/>
              </a:defRPr>
            </a:lvl1pPr>
          </a:lstStyle>
          <a:p>
            <a:pPr>
              <a:defRPr/>
            </a:pPr>
            <a:endParaRPr lang="en-US"/>
          </a:p>
        </p:txBody>
      </p:sp>
      <p:sp>
        <p:nvSpPr>
          <p:cNvPr id="88068" name="Rectangle 4"/>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638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639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dirty="0">
                <a:latin typeface="Times New Roman" pitchFamily="18" charset="0"/>
                <a:ea typeface="+mn-ea"/>
                <a:cs typeface="+mn-cs"/>
              </a:defRPr>
            </a:lvl1pPr>
          </a:lstStyle>
          <a:p>
            <a:pPr>
              <a:defRPr/>
            </a:pPr>
            <a:endParaRPr lang="en-US"/>
          </a:p>
        </p:txBody>
      </p:sp>
      <p:sp>
        <p:nvSpPr>
          <p:cNvPr id="1639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5A477CAE-4C4E-3B48-BEDA-566433C90D48}" type="slidenum">
              <a:rPr lang="en-US" altLang="en-US"/>
              <a:pPr/>
              <a:t>‹#›</a:t>
            </a:fld>
            <a:endParaRPr lang="en-US" altLang="en-US"/>
          </a:p>
        </p:txBody>
      </p:sp>
    </p:spTree>
    <p:extLst>
      <p:ext uri="{BB962C8B-B14F-4D97-AF65-F5344CB8AC3E}">
        <p14:creationId xmlns:p14="http://schemas.microsoft.com/office/powerpoint/2010/main" val="132831566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Chapter 7: Life Span Development </a:t>
            </a:r>
          </a:p>
        </p:txBody>
      </p:sp>
      <p:sp>
        <p:nvSpPr>
          <p:cNvPr id="890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FA2B9C92-63F6-A54C-B9C1-AD6ABB487DA8}" type="slidenum">
              <a:rPr lang="en-US" altLang="en-US" sz="1200"/>
              <a:pPr eaLnBrk="1" hangingPunct="1"/>
              <a:t>1</a:t>
            </a:fld>
            <a:endParaRPr lang="en-US" altLang="en-US" sz="1200"/>
          </a:p>
        </p:txBody>
      </p:sp>
    </p:spTree>
    <p:extLst>
      <p:ext uri="{BB962C8B-B14F-4D97-AF65-F5344CB8AC3E}">
        <p14:creationId xmlns:p14="http://schemas.microsoft.com/office/powerpoint/2010/main" val="19856328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r>
              <a:rPr lang="en-US" altLang="en-US">
                <a:latin typeface="Times New Roman" charset="0"/>
                <a:ea typeface="MS PGothic" charset="-128"/>
              </a:rPr>
              <a:t>	</a:t>
            </a:r>
          </a:p>
          <a:p>
            <a:r>
              <a:rPr lang="en-US" altLang="en-US">
                <a:latin typeface="Times New Roman" charset="0"/>
                <a:ea typeface="MS PGothic" charset="-128"/>
              </a:rPr>
              <a:t>	c. A neonate’s fontanelles allow the head to be molded.</a:t>
            </a:r>
            <a:endParaRPr lang="en-IN" altLang="en-US">
              <a:latin typeface="Times New Roman" charset="0"/>
              <a:ea typeface="MS PGothic" charset="-128"/>
            </a:endParaRPr>
          </a:p>
          <a:p>
            <a:r>
              <a:rPr lang="en-US" altLang="en-US">
                <a:latin typeface="Times New Roman" charset="0"/>
                <a:ea typeface="MS PGothic" charset="-128"/>
              </a:rPr>
              <a:t>		i. Spaces between the bones that eventually fuse to form the skull</a:t>
            </a:r>
            <a:endParaRPr lang="en-IN" altLang="en-US">
              <a:latin typeface="Times New Roman" charset="0"/>
              <a:ea typeface="MS PGothic" charset="-128"/>
            </a:endParaRPr>
          </a:p>
          <a:p>
            <a:r>
              <a:rPr lang="en-US" altLang="en-US">
                <a:latin typeface="Times New Roman" charset="0"/>
                <a:ea typeface="MS PGothic" charset="-128"/>
              </a:rPr>
              <a:t>		ii. The posterior fontanelle fuses by 3 months.</a:t>
            </a:r>
            <a:endParaRPr lang="en-IN" altLang="en-US">
              <a:latin typeface="Times New Roman" charset="0"/>
              <a:ea typeface="MS PGothic" charset="-128"/>
            </a:endParaRPr>
          </a:p>
          <a:p>
            <a:r>
              <a:rPr lang="en-US" altLang="en-US">
                <a:latin typeface="Times New Roman" charset="0"/>
                <a:ea typeface="MS PGothic" charset="-128"/>
              </a:rPr>
              <a:t>		iii. The anterior fontanelle fuses between 9 and 18 months of age.</a:t>
            </a:r>
            <a:endParaRPr lang="en-IN" altLang="en-US">
              <a:latin typeface="Times New Roman" charset="0"/>
              <a:ea typeface="MS PGothic" charset="-128"/>
            </a:endParaRPr>
          </a:p>
          <a:p>
            <a:r>
              <a:rPr lang="en-US" altLang="en-US">
                <a:latin typeface="Times New Roman" charset="0"/>
                <a:ea typeface="MS PGothic" charset="-128"/>
              </a:rPr>
              <a:t>		iv. If either of the fontanelles is depressed, the infant is most likely dehydrated.</a:t>
            </a:r>
            <a:endParaRPr lang="en-IN" altLang="en-US">
              <a:latin typeface="Times New Roman" charset="0"/>
              <a:ea typeface="MS PGothic" charset="-128"/>
            </a:endParaRPr>
          </a:p>
          <a:p>
            <a:r>
              <a:rPr lang="en-US" altLang="en-US">
                <a:latin typeface="Times New Roman" charset="0"/>
                <a:ea typeface="MS PGothic" charset="-128"/>
              </a:rPr>
              <a:t>		v. A bulging fontanelle is indicative of increased intracranial pressure.</a:t>
            </a:r>
            <a:endParaRPr lang="en-IN" altLang="en-US">
              <a:latin typeface="Times New Roman" charset="0"/>
              <a:ea typeface="MS PGothic" charset="-128"/>
            </a:endParaRPr>
          </a:p>
          <a:p>
            <a:r>
              <a:rPr lang="en-US" altLang="en-US">
                <a:latin typeface="Times New Roman" charset="0"/>
                <a:ea typeface="MS PGothic" charset="-128"/>
              </a:rPr>
              <a:t>6. Immune system</a:t>
            </a:r>
            <a:endParaRPr lang="en-IN" altLang="en-US">
              <a:latin typeface="Times New Roman" charset="0"/>
              <a:ea typeface="MS PGothic" charset="-128"/>
            </a:endParaRPr>
          </a:p>
          <a:p>
            <a:r>
              <a:rPr lang="en-US" altLang="en-US">
                <a:latin typeface="Times New Roman" charset="0"/>
                <a:ea typeface="MS PGothic" charset="-128"/>
              </a:rPr>
              <a:t>	a. Infants maintain some of the mother’s immunities.</a:t>
            </a:r>
            <a:endParaRPr lang="en-IN" altLang="en-US">
              <a:latin typeface="Times New Roman" charset="0"/>
              <a:ea typeface="MS PGothic" charset="-128"/>
            </a:endParaRPr>
          </a:p>
          <a:p>
            <a:r>
              <a:rPr lang="en-US" altLang="en-US">
                <a:latin typeface="Times New Roman" charset="0"/>
                <a:ea typeface="MS PGothic" charset="-128"/>
              </a:rPr>
              <a:t>	b. Infants can also receive antibodies via breastfeeding, further bolstering their immune system.</a:t>
            </a:r>
          </a:p>
        </p:txBody>
      </p:sp>
      <p:sp>
        <p:nvSpPr>
          <p:cNvPr id="98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78D58FFA-1417-B34B-A9E0-316E6B1098EA}" type="slidenum">
              <a:rPr lang="en-US" altLang="en-US" sz="1200"/>
              <a:pPr eaLnBrk="1" hangingPunct="1"/>
              <a:t>10</a:t>
            </a:fld>
            <a:endParaRPr lang="en-US" altLang="en-US" sz="1200"/>
          </a:p>
        </p:txBody>
      </p:sp>
    </p:spTree>
    <p:extLst>
      <p:ext uri="{BB962C8B-B14F-4D97-AF65-F5344CB8AC3E}">
        <p14:creationId xmlns:p14="http://schemas.microsoft.com/office/powerpoint/2010/main" val="5161056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This figure shows the fontanelles on an infant’s head.</a:t>
            </a:r>
          </a:p>
        </p:txBody>
      </p:sp>
      <p:sp>
        <p:nvSpPr>
          <p:cNvPr id="993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F5EA155C-BF9C-F94F-9428-55C82A0EFD73}" type="slidenum">
              <a:rPr lang="en-US" altLang="en-US" sz="1200"/>
              <a:pPr eaLnBrk="1" hangingPunct="1"/>
              <a:t>11</a:t>
            </a:fld>
            <a:endParaRPr lang="en-US" altLang="en-US" sz="1200"/>
          </a:p>
        </p:txBody>
      </p:sp>
    </p:spTree>
    <p:extLst>
      <p:ext uri="{BB962C8B-B14F-4D97-AF65-F5344CB8AC3E}">
        <p14:creationId xmlns:p14="http://schemas.microsoft.com/office/powerpoint/2010/main" val="5016126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D. Psychosocial changes</a:t>
            </a:r>
            <a:endParaRPr lang="en-IN" altLang="en-US">
              <a:latin typeface="Times New Roman" charset="0"/>
              <a:ea typeface="MS PGothic" charset="-128"/>
            </a:endParaRPr>
          </a:p>
          <a:p>
            <a:r>
              <a:rPr lang="en-US" altLang="en-US">
                <a:latin typeface="Times New Roman" charset="0"/>
                <a:ea typeface="MS PGothic" charset="-128"/>
              </a:rPr>
              <a:t>	1. Begin at birth and evolve as the infant interacts with, and reacts to, the environment</a:t>
            </a:r>
          </a:p>
          <a:p>
            <a:endParaRPr lang="en-US" altLang="en-US">
              <a:latin typeface="Times New Roman" charset="0"/>
              <a:ea typeface="MS PGothic" charset="-128"/>
            </a:endParaRPr>
          </a:p>
        </p:txBody>
      </p:sp>
      <p:sp>
        <p:nvSpPr>
          <p:cNvPr id="1003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82B379F3-E288-934F-BB3B-B5B5ADE41618}" type="slidenum">
              <a:rPr lang="en-US" altLang="en-US" sz="1200"/>
              <a:pPr eaLnBrk="1" hangingPunct="1"/>
              <a:t>12</a:t>
            </a:fld>
            <a:endParaRPr lang="en-US" altLang="en-US" sz="1200"/>
          </a:p>
        </p:txBody>
      </p:sp>
    </p:spTree>
    <p:extLst>
      <p:ext uri="{BB962C8B-B14F-4D97-AF65-F5344CB8AC3E}">
        <p14:creationId xmlns:p14="http://schemas.microsoft.com/office/powerpoint/2010/main" val="17310823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1013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2. Crying is the main method of communicating distress.</a:t>
            </a:r>
            <a:endParaRPr lang="en-IN" altLang="en-US">
              <a:latin typeface="Times New Roman" charset="0"/>
              <a:ea typeface="MS PGothic" charset="-128"/>
            </a:endParaRPr>
          </a:p>
          <a:p>
            <a:r>
              <a:rPr lang="en-US" altLang="en-US">
                <a:latin typeface="Times New Roman" charset="0"/>
                <a:ea typeface="MS PGothic" charset="-128"/>
              </a:rPr>
              <a:t>	a. Parents can often tell what is wrong just by the tone of their infant’s crying.</a:t>
            </a:r>
            <a:endParaRPr lang="en-IN" altLang="en-US">
              <a:latin typeface="Times New Roman" charset="0"/>
              <a:ea typeface="MS PGothic" charset="-128"/>
            </a:endParaRPr>
          </a:p>
          <a:p>
            <a:r>
              <a:rPr lang="en-US" altLang="en-US">
                <a:latin typeface="Times New Roman" charset="0"/>
                <a:ea typeface="MS PGothic" charset="-128"/>
              </a:rPr>
              <a:t>3. Infants develop relationships with their parents or caregivers at different rates.</a:t>
            </a:r>
          </a:p>
          <a:p>
            <a:endParaRPr lang="en-US" altLang="en-US">
              <a:latin typeface="Times New Roman" charset="0"/>
              <a:ea typeface="MS PGothic" charset="-128"/>
            </a:endParaRPr>
          </a:p>
        </p:txBody>
      </p:sp>
      <p:sp>
        <p:nvSpPr>
          <p:cNvPr id="1013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30185482-90C4-BF43-B5D6-A95E04AEACA5}" type="slidenum">
              <a:rPr lang="en-US" altLang="en-US" sz="1200"/>
              <a:pPr eaLnBrk="1" hangingPunct="1"/>
              <a:t>13</a:t>
            </a:fld>
            <a:endParaRPr lang="en-US" altLang="en-US" sz="1200"/>
          </a:p>
        </p:txBody>
      </p:sp>
    </p:spTree>
    <p:extLst>
      <p:ext uri="{BB962C8B-B14F-4D97-AF65-F5344CB8AC3E}">
        <p14:creationId xmlns:p14="http://schemas.microsoft.com/office/powerpoint/2010/main" val="1921026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p:spPr>
      </p:sp>
      <p:sp>
        <p:nvSpPr>
          <p:cNvPr id="1024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	a. Bonding, or the formation of a close, personal relationship, is based on a secure attachment.</a:t>
            </a:r>
            <a:endParaRPr lang="en-IN" altLang="en-US">
              <a:latin typeface="Times New Roman" charset="0"/>
              <a:ea typeface="MS PGothic" charset="-128"/>
            </a:endParaRPr>
          </a:p>
          <a:p>
            <a:r>
              <a:rPr lang="en-US" altLang="en-US">
                <a:latin typeface="Times New Roman" charset="0"/>
                <a:ea typeface="MS PGothic" charset="-128"/>
              </a:rPr>
              <a:t>		i. A secure attachment occurs when an infant understands that parents or caregivers will be responsive to his or her needs.</a:t>
            </a:r>
            <a:endParaRPr lang="en-IN" altLang="en-US">
              <a:latin typeface="Times New Roman" charset="0"/>
              <a:ea typeface="MS PGothic" charset="-128"/>
            </a:endParaRPr>
          </a:p>
          <a:p>
            <a:r>
              <a:rPr lang="en-US" altLang="en-US">
                <a:latin typeface="Times New Roman" charset="0"/>
                <a:ea typeface="MS PGothic" charset="-128"/>
              </a:rPr>
              <a:t>4. Anxious-avoidant attachment is found in infants who are repeatedly rejected.</a:t>
            </a:r>
            <a:endParaRPr lang="en-IN" altLang="en-US">
              <a:latin typeface="Times New Roman" charset="0"/>
              <a:ea typeface="MS PGothic" charset="-128"/>
            </a:endParaRPr>
          </a:p>
          <a:p>
            <a:r>
              <a:rPr lang="en-US" altLang="en-US">
                <a:latin typeface="Times New Roman" charset="0"/>
                <a:ea typeface="MS PGothic" charset="-128"/>
              </a:rPr>
              <a:t>	a. Children show little emotional response to their parents or caregivers and treat them as they would strangers.</a:t>
            </a:r>
            <a:endParaRPr lang="en-IN" altLang="en-US">
              <a:latin typeface="Times New Roman" charset="0"/>
              <a:ea typeface="MS PGothic" charset="-128"/>
            </a:endParaRPr>
          </a:p>
          <a:p>
            <a:r>
              <a:rPr lang="en-US" altLang="en-US">
                <a:latin typeface="Times New Roman" charset="0"/>
                <a:ea typeface="MS PGothic" charset="-128"/>
              </a:rPr>
              <a:t>5. Separation anxiety is common in older infants.</a:t>
            </a:r>
            <a:endParaRPr lang="en-IN" altLang="en-US">
              <a:latin typeface="Times New Roman" charset="0"/>
              <a:ea typeface="MS PGothic" charset="-128"/>
            </a:endParaRPr>
          </a:p>
          <a:p>
            <a:r>
              <a:rPr lang="en-US" altLang="en-US">
                <a:latin typeface="Times New Roman" charset="0"/>
                <a:ea typeface="MS PGothic" charset="-128"/>
              </a:rPr>
              <a:t>	a. It involves clingy behavior and fear of unfamiliar places and people.</a:t>
            </a:r>
            <a:endParaRPr lang="en-IN" altLang="en-US">
              <a:latin typeface="Times New Roman" charset="0"/>
              <a:ea typeface="MS PGothic" charset="-128"/>
            </a:endParaRPr>
          </a:p>
          <a:p>
            <a:r>
              <a:rPr lang="en-US" altLang="en-US">
                <a:latin typeface="Times New Roman" charset="0"/>
                <a:ea typeface="MS PGothic" charset="-128"/>
              </a:rPr>
              <a:t>6. Trust and mistrust refers to a stage of development from birth to about 18 months, which involves an infant’s needs being met by his or her parents or caregivers.</a:t>
            </a:r>
            <a:endParaRPr lang="en-IN" altLang="en-US">
              <a:latin typeface="Times New Roman" charset="0"/>
              <a:ea typeface="MS PGothic" charset="-128"/>
            </a:endParaRPr>
          </a:p>
          <a:p>
            <a:r>
              <a:rPr lang="en-US" altLang="en-US">
                <a:latin typeface="Times New Roman" charset="0"/>
                <a:ea typeface="MS PGothic" charset="-128"/>
              </a:rPr>
              <a:t>	a. If the environment is not perceived as secure by the infant, a sense of mistrust will develop.</a:t>
            </a:r>
          </a:p>
        </p:txBody>
      </p:sp>
      <p:sp>
        <p:nvSpPr>
          <p:cNvPr id="1024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C2115DD7-9B87-2142-A5ED-955F7B59CE7B}" type="slidenum">
              <a:rPr lang="en-US" altLang="en-US" sz="1200"/>
              <a:pPr eaLnBrk="1" hangingPunct="1"/>
              <a:t>14</a:t>
            </a:fld>
            <a:endParaRPr lang="en-US" altLang="en-US" sz="1200"/>
          </a:p>
        </p:txBody>
      </p:sp>
    </p:spTree>
    <p:extLst>
      <p:ext uri="{BB962C8B-B14F-4D97-AF65-F5344CB8AC3E}">
        <p14:creationId xmlns:p14="http://schemas.microsoft.com/office/powerpoint/2010/main" val="10018885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III. Toddlers and Preschoolers</a:t>
            </a:r>
          </a:p>
          <a:p>
            <a:r>
              <a:rPr lang="en-US" altLang="en-US">
                <a:latin typeface="Times New Roman" charset="0"/>
                <a:ea typeface="MS PGothic" charset="-128"/>
              </a:rPr>
              <a:t>A. Physical changes</a:t>
            </a:r>
            <a:endParaRPr lang="en-IN" altLang="en-US">
              <a:latin typeface="Times New Roman" charset="0"/>
              <a:ea typeface="MS PGothic" charset="-128"/>
            </a:endParaRPr>
          </a:p>
          <a:p>
            <a:r>
              <a:rPr lang="en-US" altLang="en-US">
                <a:latin typeface="Times New Roman" charset="0"/>
                <a:ea typeface="MS PGothic" charset="-128"/>
              </a:rPr>
              <a:t>	1. Toddlers (ages 1 to 3 years)</a:t>
            </a:r>
            <a:endParaRPr lang="en-IN" altLang="en-US">
              <a:latin typeface="Times New Roman" charset="0"/>
              <a:ea typeface="MS PGothic" charset="-128"/>
            </a:endParaRPr>
          </a:p>
          <a:p>
            <a:r>
              <a:rPr lang="en-US" altLang="en-US">
                <a:latin typeface="Times New Roman" charset="0"/>
                <a:ea typeface="MS PGothic" charset="-128"/>
              </a:rPr>
              <a:t>		a. Pulse rate is normally 90 to 150 beats/min.</a:t>
            </a:r>
            <a:endParaRPr lang="en-IN" altLang="en-US">
              <a:latin typeface="Times New Roman" charset="0"/>
              <a:ea typeface="MS PGothic" charset="-128"/>
            </a:endParaRPr>
          </a:p>
          <a:p>
            <a:r>
              <a:rPr lang="en-US" altLang="en-US">
                <a:latin typeface="Times New Roman" charset="0"/>
                <a:ea typeface="MS PGothic" charset="-128"/>
              </a:rPr>
              <a:t>		b. Respiratory rate is 20 to 30 breaths/min.</a:t>
            </a:r>
            <a:endParaRPr lang="en-IN" altLang="en-US">
              <a:latin typeface="Times New Roman" charset="0"/>
              <a:ea typeface="MS PGothic" charset="-128"/>
            </a:endParaRPr>
          </a:p>
          <a:p>
            <a:r>
              <a:rPr lang="en-US" altLang="en-US">
                <a:latin typeface="Times New Roman" charset="0"/>
                <a:ea typeface="MS PGothic" charset="-128"/>
              </a:rPr>
              <a:t>		c. Systolic blood pressure is 80 to 100 mm Hg.</a:t>
            </a:r>
            <a:endParaRPr lang="en-IN" altLang="en-US">
              <a:latin typeface="Times New Roman" charset="0"/>
              <a:ea typeface="MS PGothic" charset="-128"/>
            </a:endParaRPr>
          </a:p>
          <a:p>
            <a:r>
              <a:rPr lang="en-US" altLang="en-US">
                <a:latin typeface="Times New Roman" charset="0"/>
                <a:ea typeface="MS PGothic" charset="-128"/>
              </a:rPr>
              <a:t>		d. Average temperature is 96.8°F (36° C) to 99.6°F (38° C).</a:t>
            </a:r>
            <a:endParaRPr lang="en-IN" altLang="en-US">
              <a:latin typeface="Times New Roman" charset="0"/>
              <a:ea typeface="MS PGothic" charset="-128"/>
            </a:endParaRPr>
          </a:p>
          <a:p>
            <a:r>
              <a:rPr lang="en-US" altLang="en-US">
                <a:latin typeface="Times New Roman" charset="0"/>
                <a:ea typeface="MS PGothic" charset="-128"/>
              </a:rPr>
              <a:t>	e. A toddler’s lungs continue to develop more terminal bronchioles and alveoli.</a:t>
            </a:r>
          </a:p>
        </p:txBody>
      </p:sp>
      <p:sp>
        <p:nvSpPr>
          <p:cNvPr id="1034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C62745C1-2FB8-FC4F-BD62-06DD6FBBCB14}" type="slidenum">
              <a:rPr lang="en-US" altLang="en-US" sz="1200"/>
              <a:pPr eaLnBrk="1" hangingPunct="1"/>
              <a:t>15</a:t>
            </a:fld>
            <a:endParaRPr lang="en-US" altLang="en-US" sz="1200"/>
          </a:p>
        </p:txBody>
      </p:sp>
    </p:spTree>
    <p:extLst>
      <p:ext uri="{BB962C8B-B14F-4D97-AF65-F5344CB8AC3E}">
        <p14:creationId xmlns:p14="http://schemas.microsoft.com/office/powerpoint/2010/main" val="3215333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ln/>
        </p:spPr>
      </p:sp>
      <p:sp>
        <p:nvSpPr>
          <p:cNvPr id="1044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2. Preschoolers (ages 3 to 6 years)</a:t>
            </a:r>
            <a:endParaRPr lang="en-IN" altLang="en-US">
              <a:latin typeface="Times New Roman" charset="0"/>
              <a:ea typeface="MS PGothic" charset="-128"/>
            </a:endParaRPr>
          </a:p>
          <a:p>
            <a:r>
              <a:rPr lang="en-US" altLang="en-US">
                <a:latin typeface="Times New Roman" charset="0"/>
                <a:ea typeface="MS PGothic" charset="-128"/>
              </a:rPr>
              <a:t>	a. Pulse rate is 80 to 140 beats/min.</a:t>
            </a:r>
            <a:endParaRPr lang="en-IN" altLang="en-US">
              <a:latin typeface="Times New Roman" charset="0"/>
              <a:ea typeface="MS PGothic" charset="-128"/>
            </a:endParaRPr>
          </a:p>
          <a:p>
            <a:r>
              <a:rPr lang="en-US" altLang="en-US">
                <a:latin typeface="Times New Roman" charset="0"/>
                <a:ea typeface="MS PGothic" charset="-128"/>
              </a:rPr>
              <a:t>	b. Respiratory rate is 20 to 25 breaths/min.</a:t>
            </a:r>
            <a:endParaRPr lang="en-IN" altLang="en-US">
              <a:latin typeface="Times New Roman" charset="0"/>
              <a:ea typeface="MS PGothic" charset="-128"/>
            </a:endParaRPr>
          </a:p>
          <a:p>
            <a:r>
              <a:rPr lang="en-US" altLang="en-US">
                <a:latin typeface="Times New Roman" charset="0"/>
                <a:ea typeface="MS PGothic" charset="-128"/>
              </a:rPr>
              <a:t>	c. Systolic blood pressure is 80 to 100 mm Hg.</a:t>
            </a:r>
          </a:p>
          <a:p>
            <a:r>
              <a:rPr lang="en-US" altLang="en-US">
                <a:latin typeface="Times New Roman" charset="0"/>
                <a:ea typeface="MS PGothic" charset="-128"/>
              </a:rPr>
              <a:t>	</a:t>
            </a:r>
          </a:p>
        </p:txBody>
      </p:sp>
      <p:sp>
        <p:nvSpPr>
          <p:cNvPr id="1044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D07E90F3-969D-964E-8C0D-B07D3BDF279C}" type="slidenum">
              <a:rPr lang="en-US" altLang="en-US" sz="1200"/>
              <a:pPr eaLnBrk="1" hangingPunct="1"/>
              <a:t>16</a:t>
            </a:fld>
            <a:endParaRPr lang="en-US" altLang="en-US" sz="1200"/>
          </a:p>
        </p:txBody>
      </p:sp>
    </p:spTree>
    <p:extLst>
      <p:ext uri="{BB962C8B-B14F-4D97-AF65-F5344CB8AC3E}">
        <p14:creationId xmlns:p14="http://schemas.microsoft.com/office/powerpoint/2010/main" val="9413508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a:ln/>
        </p:spPr>
      </p:sp>
      <p:sp>
        <p:nvSpPr>
          <p:cNvPr id="1054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	d. Weight gain should level off.</a:t>
            </a:r>
            <a:endParaRPr lang="en-IN" altLang="en-US">
              <a:latin typeface="Times New Roman" charset="0"/>
              <a:ea typeface="MS PGothic" charset="-128"/>
            </a:endParaRPr>
          </a:p>
          <a:p>
            <a:r>
              <a:rPr lang="en-US" altLang="en-US">
                <a:latin typeface="Times New Roman" charset="0"/>
                <a:ea typeface="MS PGothic" charset="-128"/>
              </a:rPr>
              <a:t>	e. Although toddlers and preschoolers have more lung tissue, they do not have well-developed lung musculature.</a:t>
            </a:r>
            <a:endParaRPr lang="en-IN" altLang="en-US">
              <a:latin typeface="Times New Roman" charset="0"/>
              <a:ea typeface="MS PGothic" charset="-128"/>
            </a:endParaRPr>
          </a:p>
          <a:p>
            <a:r>
              <a:rPr lang="en-US" altLang="en-US">
                <a:latin typeface="Times New Roman" charset="0"/>
                <a:ea typeface="MS PGothic" charset="-128"/>
              </a:rPr>
              <a:t>		i. Prevents them from sustaining deep or rapid respirations for an extended period of time</a:t>
            </a:r>
            <a:endParaRPr lang="en-IN" altLang="en-US">
              <a:latin typeface="Times New Roman" charset="0"/>
              <a:ea typeface="MS PGothic" charset="-128"/>
            </a:endParaRPr>
          </a:p>
          <a:p>
            <a:r>
              <a:rPr lang="en-US" altLang="en-US">
                <a:latin typeface="Times New Roman" charset="0"/>
                <a:ea typeface="MS PGothic" charset="-128"/>
              </a:rPr>
              <a:t>3. The loss of passive immunity is possibly the most obvious development at this stage of human life.</a:t>
            </a:r>
            <a:endParaRPr lang="en-IN" altLang="en-US">
              <a:latin typeface="Times New Roman" charset="0"/>
              <a:ea typeface="MS PGothic" charset="-128"/>
            </a:endParaRPr>
          </a:p>
          <a:p>
            <a:r>
              <a:rPr lang="en-US" altLang="en-US">
                <a:latin typeface="Times New Roman" charset="0"/>
                <a:ea typeface="MS PGothic" charset="-128"/>
              </a:rPr>
              <a:t>	a. Colds often develop that may manifest as gastrointestinal distress or upper respiratory tract infections.</a:t>
            </a:r>
            <a:endParaRPr lang="en-IN" altLang="en-US">
              <a:latin typeface="Times New Roman" charset="0"/>
              <a:ea typeface="MS PGothic" charset="-128"/>
            </a:endParaRPr>
          </a:p>
          <a:p>
            <a:r>
              <a:rPr lang="en-US" altLang="en-US">
                <a:latin typeface="Times New Roman" charset="0"/>
                <a:ea typeface="MS PGothic" charset="-128"/>
              </a:rPr>
              <a:t>	b. Toddlers acquire immunity as their bodies are exposed to various viruses and germs.</a:t>
            </a:r>
            <a:endParaRPr lang="en-IN" altLang="en-US">
              <a:latin typeface="Times New Roman" charset="0"/>
              <a:ea typeface="MS PGothic" charset="-128"/>
            </a:endParaRPr>
          </a:p>
          <a:p>
            <a:r>
              <a:rPr lang="en-US" altLang="en-US">
                <a:latin typeface="Times New Roman" charset="0"/>
                <a:ea typeface="MS PGothic" charset="-128"/>
              </a:rPr>
              <a:t>4. Neuromuscular growth also makes considerable progress at this age.</a:t>
            </a:r>
            <a:endParaRPr lang="en-IN" altLang="en-US">
              <a:latin typeface="Times New Roman" charset="0"/>
              <a:ea typeface="MS PGothic" charset="-128"/>
            </a:endParaRPr>
          </a:p>
          <a:p>
            <a:r>
              <a:rPr lang="en-US" altLang="en-US">
                <a:latin typeface="Times New Roman" charset="0"/>
                <a:ea typeface="MS PGothic" charset="-128"/>
              </a:rPr>
              <a:t>	a. Toddlers and preschoolers spend time exploring by walking, running, jumping, and playing catch.</a:t>
            </a:r>
            <a:endParaRPr lang="en-IN" altLang="en-US">
              <a:latin typeface="Times New Roman" charset="0"/>
              <a:ea typeface="MS PGothic" charset="-128"/>
            </a:endParaRPr>
          </a:p>
          <a:p>
            <a:r>
              <a:rPr lang="en-US" altLang="en-US">
                <a:latin typeface="Times New Roman" charset="0"/>
                <a:ea typeface="MS PGothic" charset="-128"/>
              </a:rPr>
              <a:t>	b. Preschoolers will have a brain that weighs 90% of its final adult weight.</a:t>
            </a:r>
            <a:endParaRPr lang="en-IN" altLang="en-US">
              <a:latin typeface="Times New Roman" charset="0"/>
              <a:ea typeface="MS PGothic" charset="-128"/>
            </a:endParaRPr>
          </a:p>
          <a:p>
            <a:r>
              <a:rPr lang="en-US" altLang="en-US">
                <a:latin typeface="Times New Roman" charset="0"/>
                <a:ea typeface="MS PGothic" charset="-128"/>
              </a:rPr>
              <a:t>	c. Muscle mass and bone density increase.</a:t>
            </a:r>
            <a:endParaRPr lang="en-IN" altLang="en-US">
              <a:latin typeface="Times New Roman" charset="0"/>
              <a:ea typeface="MS PGothic" charset="-128"/>
            </a:endParaRPr>
          </a:p>
          <a:p>
            <a:r>
              <a:rPr lang="en-US" altLang="en-US">
                <a:latin typeface="Times New Roman" charset="0"/>
                <a:ea typeface="MS PGothic" charset="-128"/>
              </a:rPr>
              <a:t>5. Physiologically, toddlers have the neuromuscular control capable for bladder control by 12 to 15 months of age.</a:t>
            </a:r>
            <a:endParaRPr lang="en-IN" altLang="en-US">
              <a:latin typeface="Times New Roman" charset="0"/>
              <a:ea typeface="MS PGothic" charset="-128"/>
            </a:endParaRPr>
          </a:p>
          <a:p>
            <a:r>
              <a:rPr lang="en-US" altLang="en-US">
                <a:latin typeface="Times New Roman" charset="0"/>
                <a:ea typeface="MS PGothic" charset="-128"/>
              </a:rPr>
              <a:t>	a. However, the child may not be psychologically ready until 18 to 30 months of age.</a:t>
            </a:r>
            <a:endParaRPr lang="en-IN" altLang="en-US">
              <a:latin typeface="Times New Roman" charset="0"/>
              <a:ea typeface="MS PGothic" charset="-128"/>
            </a:endParaRPr>
          </a:p>
          <a:p>
            <a:r>
              <a:rPr lang="en-US" altLang="en-US">
                <a:latin typeface="Times New Roman" charset="0"/>
                <a:ea typeface="MS PGothic" charset="-128"/>
              </a:rPr>
              <a:t>	b. The average age for completion of toilet training is 28 months of age.</a:t>
            </a:r>
            <a:endParaRPr lang="en-IN" altLang="en-US">
              <a:latin typeface="Times New Roman" charset="0"/>
              <a:ea typeface="MS PGothic" charset="-128"/>
            </a:endParaRPr>
          </a:p>
          <a:p>
            <a:r>
              <a:rPr lang="en-US" altLang="en-US">
                <a:latin typeface="Times New Roman" charset="0"/>
                <a:ea typeface="MS PGothic" charset="-128"/>
              </a:rPr>
              <a:t>6. The leading cause of death for this age group is unintentional injuries (accidents).</a:t>
            </a:r>
          </a:p>
        </p:txBody>
      </p:sp>
      <p:sp>
        <p:nvSpPr>
          <p:cNvPr id="1054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69854C42-1F27-CD4F-8ED2-2B60C1406B0A}" type="slidenum">
              <a:rPr lang="en-US" altLang="en-US" sz="1200"/>
              <a:pPr eaLnBrk="1" hangingPunct="1"/>
              <a:t>17</a:t>
            </a:fld>
            <a:endParaRPr lang="en-US" altLang="en-US" sz="1200"/>
          </a:p>
        </p:txBody>
      </p:sp>
    </p:spTree>
    <p:extLst>
      <p:ext uri="{BB962C8B-B14F-4D97-AF65-F5344CB8AC3E}">
        <p14:creationId xmlns:p14="http://schemas.microsoft.com/office/powerpoint/2010/main" val="7719101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ln/>
        </p:spPr>
      </p:sp>
      <p:sp>
        <p:nvSpPr>
          <p:cNvPr id="1064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B. Psychosocial changes</a:t>
            </a:r>
            <a:endParaRPr lang="en-IN" altLang="en-US">
              <a:latin typeface="Times New Roman" charset="0"/>
              <a:ea typeface="MS PGothic" charset="-128"/>
            </a:endParaRPr>
          </a:p>
          <a:p>
            <a:r>
              <a:rPr lang="en-US" altLang="en-US">
                <a:latin typeface="Times New Roman" charset="0"/>
                <a:ea typeface="MS PGothic" charset="-128"/>
              </a:rPr>
              <a:t>	1. Toddlers or preschoolers learn to speak and express themselves.</a:t>
            </a:r>
            <a:endParaRPr lang="en-IN" altLang="en-US">
              <a:latin typeface="Times New Roman" charset="0"/>
              <a:ea typeface="MS PGothic" charset="-128"/>
            </a:endParaRPr>
          </a:p>
          <a:p>
            <a:r>
              <a:rPr lang="en-US" altLang="en-US">
                <a:latin typeface="Times New Roman" charset="0"/>
                <a:ea typeface="MS PGothic" charset="-128"/>
              </a:rPr>
              <a:t>	2. At 36 months of age, basic language is mastered.</a:t>
            </a:r>
            <a:endParaRPr lang="en-IN" altLang="en-US">
              <a:latin typeface="Times New Roman" charset="0"/>
              <a:ea typeface="MS PGothic" charset="-128"/>
            </a:endParaRPr>
          </a:p>
          <a:p>
            <a:r>
              <a:rPr lang="en-US" altLang="en-US">
                <a:latin typeface="Times New Roman" charset="0"/>
                <a:ea typeface="MS PGothic" charset="-128"/>
              </a:rPr>
              <a:t>	3. Interaction and playing games with other children begin.</a:t>
            </a:r>
            <a:endParaRPr lang="en-IN" altLang="en-US">
              <a:latin typeface="Times New Roman" charset="0"/>
              <a:ea typeface="MS PGothic" charset="-128"/>
            </a:endParaRPr>
          </a:p>
          <a:p>
            <a:r>
              <a:rPr lang="en-US" altLang="en-US">
                <a:latin typeface="Times New Roman" charset="0"/>
                <a:ea typeface="MS PGothic" charset="-128"/>
              </a:rPr>
              <a:t>	4. By 18 to 24 months, cause and effect begin to become understood.</a:t>
            </a:r>
            <a:endParaRPr lang="en-IN" altLang="en-US">
              <a:latin typeface="Times New Roman" charset="0"/>
              <a:ea typeface="MS PGothic" charset="-128"/>
            </a:endParaRPr>
          </a:p>
          <a:p>
            <a:r>
              <a:rPr lang="en-US" altLang="en-US">
                <a:latin typeface="Times New Roman" charset="0"/>
                <a:ea typeface="MS PGothic" charset="-128"/>
              </a:rPr>
              <a:t>	6. Children learn to recognize gender differences by observing role models.</a:t>
            </a:r>
          </a:p>
        </p:txBody>
      </p:sp>
      <p:sp>
        <p:nvSpPr>
          <p:cNvPr id="1065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688BBB67-A54C-E547-8944-493EE9E01660}" type="slidenum">
              <a:rPr lang="en-US" altLang="en-US" sz="1200"/>
              <a:pPr eaLnBrk="1" hangingPunct="1"/>
              <a:t>18</a:t>
            </a:fld>
            <a:endParaRPr lang="en-US" altLang="en-US" sz="1200"/>
          </a:p>
        </p:txBody>
      </p:sp>
    </p:spTree>
    <p:extLst>
      <p:ext uri="{BB962C8B-B14F-4D97-AF65-F5344CB8AC3E}">
        <p14:creationId xmlns:p14="http://schemas.microsoft.com/office/powerpoint/2010/main" val="5457677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ln/>
        </p:spPr>
      </p:sp>
      <p:sp>
        <p:nvSpPr>
          <p:cNvPr id="1075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IV. School-Age Children</a:t>
            </a:r>
          </a:p>
          <a:p>
            <a:r>
              <a:rPr lang="en-US" altLang="en-US">
                <a:latin typeface="Times New Roman" charset="0"/>
                <a:ea typeface="MS PGothic" charset="-128"/>
              </a:rPr>
              <a:t>A. Physical changes</a:t>
            </a:r>
            <a:endParaRPr lang="en-IN" altLang="en-US">
              <a:latin typeface="Times New Roman" charset="0"/>
              <a:ea typeface="MS PGothic" charset="-128"/>
            </a:endParaRPr>
          </a:p>
          <a:p>
            <a:r>
              <a:rPr lang="en-US" altLang="en-US">
                <a:latin typeface="Times New Roman" charset="0"/>
                <a:ea typeface="MS PGothic" charset="-128"/>
              </a:rPr>
              <a:t>	1. From ages 6 to 12 years, a school-age</a:t>
            </a:r>
            <a:r>
              <a:rPr lang="en-US" altLang="en-US" b="1">
                <a:latin typeface="Times New Roman" charset="0"/>
                <a:ea typeface="MS PGothic" charset="-128"/>
              </a:rPr>
              <a:t> </a:t>
            </a:r>
            <a:r>
              <a:rPr lang="en-US" altLang="en-US">
                <a:latin typeface="Times New Roman" charset="0"/>
                <a:ea typeface="MS PGothic" charset="-128"/>
              </a:rPr>
              <a:t>child’s vital signs and body gradually approach those observed in adulthood.</a:t>
            </a:r>
            <a:endParaRPr lang="en-IN" altLang="en-US">
              <a:latin typeface="Times New Roman" charset="0"/>
              <a:ea typeface="MS PGothic" charset="-128"/>
            </a:endParaRPr>
          </a:p>
          <a:p>
            <a:r>
              <a:rPr lang="en-US" altLang="en-US">
                <a:latin typeface="Times New Roman" charset="0"/>
                <a:ea typeface="MS PGothic" charset="-128"/>
              </a:rPr>
              <a:t>		a. Pulse rate is approximately 70 to 120 beats/min.</a:t>
            </a:r>
            <a:endParaRPr lang="en-IN" altLang="en-US">
              <a:latin typeface="Times New Roman" charset="0"/>
              <a:ea typeface="MS PGothic" charset="-128"/>
            </a:endParaRPr>
          </a:p>
          <a:p>
            <a:r>
              <a:rPr lang="en-US" altLang="en-US">
                <a:latin typeface="Times New Roman" charset="0"/>
                <a:ea typeface="MS PGothic" charset="-128"/>
              </a:rPr>
              <a:t>		b. Respiratory rate is 15 to 20 breaths/min.</a:t>
            </a:r>
            <a:endParaRPr lang="en-IN" altLang="en-US">
              <a:latin typeface="Times New Roman" charset="0"/>
              <a:ea typeface="MS PGothic" charset="-128"/>
            </a:endParaRPr>
          </a:p>
          <a:p>
            <a:r>
              <a:rPr lang="en-US" altLang="en-US">
                <a:latin typeface="Times New Roman" charset="0"/>
                <a:ea typeface="MS PGothic" charset="-128"/>
              </a:rPr>
              <a:t>		c. Blood pressure is 80 to 110 mm Hg.</a:t>
            </a:r>
          </a:p>
          <a:p>
            <a:endParaRPr lang="en-US" altLang="en-US">
              <a:latin typeface="Times New Roman" charset="0"/>
              <a:ea typeface="MS PGothic" charset="-128"/>
            </a:endParaRPr>
          </a:p>
        </p:txBody>
      </p:sp>
      <p:sp>
        <p:nvSpPr>
          <p:cNvPr id="1075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3344FDCB-B357-F343-BA52-867DF0DB275F}" type="slidenum">
              <a:rPr lang="en-US" altLang="en-US" sz="1200"/>
              <a:pPr eaLnBrk="1" hangingPunct="1"/>
              <a:t>19</a:t>
            </a:fld>
            <a:endParaRPr lang="en-US" altLang="en-US" sz="1200"/>
          </a:p>
        </p:txBody>
      </p:sp>
    </p:spTree>
    <p:extLst>
      <p:ext uri="{BB962C8B-B14F-4D97-AF65-F5344CB8AC3E}">
        <p14:creationId xmlns:p14="http://schemas.microsoft.com/office/powerpoint/2010/main" val="8162204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National EMS Education Standard Competencies</a:t>
            </a:r>
          </a:p>
          <a:p>
            <a:endParaRPr lang="en-US" altLang="en-US" b="1">
              <a:latin typeface="Times New Roman" charset="0"/>
              <a:ea typeface="MS PGothic" charset="-128"/>
            </a:endParaRPr>
          </a:p>
          <a:p>
            <a:r>
              <a:rPr lang="en-US" altLang="en-US">
                <a:latin typeface="Times New Roman" charset="0"/>
                <a:ea typeface="MS PGothic" charset="-128"/>
              </a:rPr>
              <a:t>Preparatory</a:t>
            </a:r>
          </a:p>
          <a:p>
            <a:r>
              <a:rPr lang="en-US" altLang="en-US">
                <a:latin typeface="Times New Roman" charset="0"/>
                <a:ea typeface="MS PGothic" charset="-128"/>
              </a:rPr>
              <a:t>Applies fundamental knowledge of the emergency medical services (EMS) system, safety/well-being of the emergency medical technician (EMT), medical/legal, and ethical issues to the provision of emergency care.</a:t>
            </a:r>
          </a:p>
        </p:txBody>
      </p:sp>
      <p:sp>
        <p:nvSpPr>
          <p:cNvPr id="901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839E09E3-0743-674D-B2C6-A2F1518C16AA}" type="slidenum">
              <a:rPr lang="en-US" altLang="en-US" sz="1200"/>
              <a:pPr eaLnBrk="1" hangingPunct="1"/>
              <a:t>2</a:t>
            </a:fld>
            <a:endParaRPr lang="en-US" altLang="en-US" sz="1200"/>
          </a:p>
        </p:txBody>
      </p:sp>
    </p:spTree>
    <p:extLst>
      <p:ext uri="{BB962C8B-B14F-4D97-AF65-F5344CB8AC3E}">
        <p14:creationId xmlns:p14="http://schemas.microsoft.com/office/powerpoint/2010/main" val="6353347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2. Obvious physical traits and body function changes become apparent.</a:t>
            </a:r>
            <a:endParaRPr lang="en-IN" altLang="en-US">
              <a:latin typeface="Times New Roman" charset="0"/>
              <a:ea typeface="MS PGothic" charset="-128"/>
            </a:endParaRPr>
          </a:p>
          <a:p>
            <a:r>
              <a:rPr lang="en-US" altLang="en-US">
                <a:latin typeface="Times New Roman" charset="0"/>
                <a:ea typeface="MS PGothic" charset="-128"/>
              </a:rPr>
              <a:t>	a. Growth of 4 lb (2 kg) and 2.5" (6 cm) each year</a:t>
            </a:r>
            <a:endParaRPr lang="en-IN" altLang="en-US">
              <a:latin typeface="Times New Roman" charset="0"/>
              <a:ea typeface="MS PGothic" charset="-128"/>
            </a:endParaRPr>
          </a:p>
          <a:p>
            <a:r>
              <a:rPr lang="en-US" altLang="en-US">
                <a:latin typeface="Times New Roman" charset="0"/>
                <a:ea typeface="MS PGothic" charset="-128"/>
              </a:rPr>
              <a:t>3. Permanent teeth come in.</a:t>
            </a:r>
            <a:endParaRPr lang="en-IN" altLang="en-US">
              <a:latin typeface="Times New Roman" charset="0"/>
              <a:ea typeface="MS PGothic" charset="-128"/>
            </a:endParaRPr>
          </a:p>
          <a:p>
            <a:r>
              <a:rPr lang="en-US" altLang="en-US">
                <a:latin typeface="Times New Roman" charset="0"/>
                <a:ea typeface="MS PGothic" charset="-128"/>
              </a:rPr>
              <a:t>4. Brain activity increases in both hemispheres.</a:t>
            </a:r>
            <a:endParaRPr lang="en-IN" altLang="en-US">
              <a:latin typeface="Times New Roman" charset="0"/>
              <a:ea typeface="MS PGothic" charset="-128"/>
            </a:endParaRPr>
          </a:p>
          <a:p>
            <a:r>
              <a:rPr lang="en-US" altLang="en-US">
                <a:latin typeface="Times New Roman" charset="0"/>
                <a:ea typeface="MS PGothic" charset="-128"/>
              </a:rPr>
              <a:t>5. Unintentional injuries are the leading cause of death in this age group.</a:t>
            </a:r>
          </a:p>
        </p:txBody>
      </p:sp>
      <p:sp>
        <p:nvSpPr>
          <p:cNvPr id="1085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F29DAAB7-9028-D548-B15C-A21B910E8661}" type="slidenum">
              <a:rPr lang="en-US" altLang="en-US" sz="1200"/>
              <a:pPr eaLnBrk="1" hangingPunct="1"/>
              <a:t>20</a:t>
            </a:fld>
            <a:endParaRPr lang="en-US" altLang="en-US" sz="1200"/>
          </a:p>
        </p:txBody>
      </p:sp>
    </p:spTree>
    <p:extLst>
      <p:ext uri="{BB962C8B-B14F-4D97-AF65-F5344CB8AC3E}">
        <p14:creationId xmlns:p14="http://schemas.microsoft.com/office/powerpoint/2010/main" val="913812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ln/>
        </p:spPr>
      </p:sp>
      <p:sp>
        <p:nvSpPr>
          <p:cNvPr id="1095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B. Psychosocial changes</a:t>
            </a:r>
            <a:endParaRPr lang="en-IN" altLang="en-US">
              <a:latin typeface="Times New Roman" charset="0"/>
              <a:ea typeface="MS PGothic" charset="-128"/>
            </a:endParaRPr>
          </a:p>
          <a:p>
            <a:r>
              <a:rPr lang="en-US" altLang="en-US">
                <a:latin typeface="Times New Roman" charset="0"/>
                <a:ea typeface="MS PGothic" charset="-128"/>
              </a:rPr>
              <a:t>	1. Children learn various types of reasoning.</a:t>
            </a:r>
            <a:endParaRPr lang="en-IN" altLang="en-US">
              <a:latin typeface="Times New Roman" charset="0"/>
              <a:ea typeface="MS PGothic" charset="-128"/>
            </a:endParaRPr>
          </a:p>
          <a:p>
            <a:r>
              <a:rPr lang="en-US" altLang="en-US">
                <a:latin typeface="Times New Roman" charset="0"/>
                <a:ea typeface="MS PGothic" charset="-128"/>
              </a:rPr>
              <a:t>		a. Preconventional reasoning: children act almost purely to avoid punishment and get what they want.</a:t>
            </a:r>
            <a:endParaRPr lang="en-IN" altLang="en-US">
              <a:latin typeface="Times New Roman" charset="0"/>
              <a:ea typeface="MS PGothic" charset="-128"/>
            </a:endParaRPr>
          </a:p>
          <a:p>
            <a:r>
              <a:rPr lang="en-US" altLang="en-US">
                <a:latin typeface="Times New Roman" charset="0"/>
                <a:ea typeface="MS PGothic" charset="-128"/>
              </a:rPr>
              <a:t>		b. Conventional reasoning: children look for approval from their peers and society.</a:t>
            </a:r>
            <a:endParaRPr lang="en-IN" altLang="en-US">
              <a:latin typeface="Times New Roman" charset="0"/>
              <a:ea typeface="MS PGothic" charset="-128"/>
            </a:endParaRPr>
          </a:p>
          <a:p>
            <a:r>
              <a:rPr lang="en-US" altLang="en-US">
                <a:latin typeface="Times New Roman" charset="0"/>
                <a:ea typeface="MS PGothic" charset="-128"/>
              </a:rPr>
              <a:t>		c. Postconventional reasoning: children make decisions guided by their conscience.</a:t>
            </a:r>
            <a:endParaRPr lang="en-IN" altLang="en-US">
              <a:latin typeface="Times New Roman" charset="0"/>
              <a:ea typeface="MS PGothic" charset="-128"/>
            </a:endParaRPr>
          </a:p>
          <a:p>
            <a:r>
              <a:rPr lang="en-US" altLang="en-US">
                <a:latin typeface="Times New Roman" charset="0"/>
                <a:ea typeface="MS PGothic" charset="-128"/>
              </a:rPr>
              <a:t>	2. Children begin to develop their self-concept and self-esteem.</a:t>
            </a:r>
            <a:endParaRPr lang="en-IN" altLang="en-US">
              <a:latin typeface="Times New Roman" charset="0"/>
              <a:ea typeface="MS PGothic" charset="-128"/>
            </a:endParaRPr>
          </a:p>
          <a:p>
            <a:r>
              <a:rPr lang="en-US" altLang="en-US">
                <a:latin typeface="Times New Roman" charset="0"/>
                <a:ea typeface="MS PGothic" charset="-128"/>
              </a:rPr>
              <a:t>		a. Self-concept is our perception of ourselves.</a:t>
            </a:r>
            <a:endParaRPr lang="en-IN" altLang="en-US">
              <a:latin typeface="Times New Roman" charset="0"/>
              <a:ea typeface="MS PGothic" charset="-128"/>
            </a:endParaRPr>
          </a:p>
          <a:p>
            <a:r>
              <a:rPr lang="en-US" altLang="en-US">
                <a:latin typeface="Times New Roman" charset="0"/>
                <a:ea typeface="MS PGothic" charset="-128"/>
              </a:rPr>
              <a:t>		b. Self-esteem is how we feel about ourselves and how we “fit in” with our peers.</a:t>
            </a:r>
          </a:p>
        </p:txBody>
      </p:sp>
      <p:sp>
        <p:nvSpPr>
          <p:cNvPr id="1095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EA8658B4-2294-1346-B3B8-117219ACA2A4}" type="slidenum">
              <a:rPr lang="en-US" altLang="en-US" sz="1200"/>
              <a:pPr eaLnBrk="1" hangingPunct="1"/>
              <a:t>21</a:t>
            </a:fld>
            <a:endParaRPr lang="en-US" altLang="en-US" sz="1200"/>
          </a:p>
        </p:txBody>
      </p:sp>
    </p:spTree>
    <p:extLst>
      <p:ext uri="{BB962C8B-B14F-4D97-AF65-F5344CB8AC3E}">
        <p14:creationId xmlns:p14="http://schemas.microsoft.com/office/powerpoint/2010/main" val="3936426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ln/>
        </p:spPr>
      </p:sp>
      <p:sp>
        <p:nvSpPr>
          <p:cNvPr id="1105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V. Adolescents (Teenagers)</a:t>
            </a:r>
          </a:p>
          <a:p>
            <a:r>
              <a:rPr lang="en-US" altLang="en-US">
                <a:latin typeface="Times New Roman" charset="0"/>
                <a:ea typeface="MS PGothic" charset="-128"/>
              </a:rPr>
              <a:t>A. Physical changes</a:t>
            </a:r>
            <a:endParaRPr lang="en-IN" altLang="en-US">
              <a:latin typeface="Times New Roman" charset="0"/>
              <a:ea typeface="MS PGothic" charset="-128"/>
            </a:endParaRPr>
          </a:p>
          <a:p>
            <a:r>
              <a:rPr lang="en-US" altLang="en-US">
                <a:latin typeface="Times New Roman" charset="0"/>
                <a:ea typeface="MS PGothic" charset="-128"/>
              </a:rPr>
              <a:t>	1. In adolescents (ages 12 to 18 years), vital signs begin to level off within the adult ranges.</a:t>
            </a:r>
            <a:endParaRPr lang="en-IN" altLang="en-US">
              <a:latin typeface="Times New Roman" charset="0"/>
              <a:ea typeface="MS PGothic" charset="-128"/>
            </a:endParaRPr>
          </a:p>
          <a:p>
            <a:r>
              <a:rPr lang="en-US" altLang="en-US">
                <a:latin typeface="Times New Roman" charset="0"/>
                <a:ea typeface="MS PGothic" charset="-128"/>
              </a:rPr>
              <a:t>		a. Pulse rate is 60 to 100 beats/min.</a:t>
            </a:r>
            <a:endParaRPr lang="en-IN" altLang="en-US">
              <a:latin typeface="Times New Roman" charset="0"/>
              <a:ea typeface="MS PGothic" charset="-128"/>
            </a:endParaRPr>
          </a:p>
          <a:p>
            <a:r>
              <a:rPr lang="en-US" altLang="en-US">
                <a:latin typeface="Times New Roman" charset="0"/>
                <a:ea typeface="MS PGothic" charset="-128"/>
              </a:rPr>
              <a:t>		b. Respiratory rate is 12 to 20 breaths/min.</a:t>
            </a:r>
            <a:endParaRPr lang="en-IN" altLang="en-US">
              <a:latin typeface="Times New Roman" charset="0"/>
              <a:ea typeface="MS PGothic" charset="-128"/>
            </a:endParaRPr>
          </a:p>
          <a:p>
            <a:r>
              <a:rPr lang="en-US" altLang="en-US">
                <a:latin typeface="Times New Roman" charset="0"/>
                <a:ea typeface="MS PGothic" charset="-128"/>
              </a:rPr>
              <a:t>		c. Systolic blood pressure is between 90 and 110 mm Hg.</a:t>
            </a:r>
          </a:p>
        </p:txBody>
      </p:sp>
      <p:sp>
        <p:nvSpPr>
          <p:cNvPr id="1105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DD3FF568-7381-984B-8E52-E862906214FF}" type="slidenum">
              <a:rPr lang="en-US" altLang="en-US" sz="1200"/>
              <a:pPr eaLnBrk="1" hangingPunct="1"/>
              <a:t>22</a:t>
            </a:fld>
            <a:endParaRPr lang="en-US" altLang="en-US" sz="1200"/>
          </a:p>
        </p:txBody>
      </p:sp>
    </p:spTree>
    <p:extLst>
      <p:ext uri="{BB962C8B-B14F-4D97-AF65-F5344CB8AC3E}">
        <p14:creationId xmlns:p14="http://schemas.microsoft.com/office/powerpoint/2010/main" val="17024530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a:ln/>
        </p:spPr>
      </p:sp>
      <p:sp>
        <p:nvSpPr>
          <p:cNvPr id="1116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2. Adolescents experience a 2- to 3-year growth spurt (an increase in muscle and bone growth) and body changes.</a:t>
            </a:r>
            <a:endParaRPr lang="en-IN" altLang="en-US">
              <a:latin typeface="Times New Roman" charset="0"/>
              <a:ea typeface="MS PGothic" charset="-128"/>
            </a:endParaRPr>
          </a:p>
          <a:p>
            <a:r>
              <a:rPr lang="en-US" altLang="en-US">
                <a:latin typeface="Times New Roman" charset="0"/>
                <a:ea typeface="MS PGothic" charset="-128"/>
              </a:rPr>
              <a:t>	a. Growth begins with hands and feet, then moves to the long bones of the extremities, and finishes with growth of the torso.</a:t>
            </a:r>
            <a:endParaRPr lang="en-IN" altLang="en-US">
              <a:latin typeface="Times New Roman" charset="0"/>
              <a:ea typeface="MS PGothic" charset="-128"/>
            </a:endParaRPr>
          </a:p>
          <a:p>
            <a:r>
              <a:rPr lang="en-US" altLang="en-US">
                <a:latin typeface="Times New Roman" charset="0"/>
                <a:ea typeface="MS PGothic" charset="-128"/>
              </a:rPr>
              <a:t>	b. Girls generally finish their growth spurt by 16 years and boys by 18 years.</a:t>
            </a:r>
            <a:endParaRPr lang="en-IN" altLang="en-US">
              <a:latin typeface="Times New Roman" charset="0"/>
              <a:ea typeface="MS PGothic" charset="-128"/>
            </a:endParaRPr>
          </a:p>
          <a:p>
            <a:r>
              <a:rPr lang="en-US" altLang="en-US">
                <a:latin typeface="Times New Roman" charset="0"/>
                <a:ea typeface="MS PGothic" charset="-128"/>
              </a:rPr>
              <a:t>		i. When this growth spurt finishes, boys are generally taller and stronger than girls.</a:t>
            </a:r>
            <a:endParaRPr lang="en-IN" altLang="en-US">
              <a:latin typeface="Times New Roman" charset="0"/>
              <a:ea typeface="MS PGothic" charset="-128"/>
            </a:endParaRPr>
          </a:p>
          <a:p>
            <a:r>
              <a:rPr lang="en-US" altLang="en-US">
                <a:latin typeface="Times New Roman" charset="0"/>
                <a:ea typeface="MS PGothic" charset="-128"/>
              </a:rPr>
              <a:t>		ii. Muscle mass and bone density are nearly at adult levels.</a:t>
            </a:r>
            <a:endParaRPr lang="en-IN" altLang="en-US">
              <a:latin typeface="Times New Roman" charset="0"/>
              <a:ea typeface="MS PGothic" charset="-128"/>
            </a:endParaRPr>
          </a:p>
          <a:p>
            <a:r>
              <a:rPr lang="en-US" altLang="en-US">
                <a:latin typeface="Times New Roman" charset="0"/>
                <a:ea typeface="MS PGothic" charset="-128"/>
              </a:rPr>
              <a:t>3. The reproductive system matures.</a:t>
            </a:r>
            <a:endParaRPr lang="en-IN" altLang="en-US">
              <a:latin typeface="Times New Roman" charset="0"/>
              <a:ea typeface="MS PGothic" charset="-128"/>
            </a:endParaRPr>
          </a:p>
          <a:p>
            <a:r>
              <a:rPr lang="en-US" altLang="en-US">
                <a:latin typeface="Times New Roman" charset="0"/>
                <a:ea typeface="MS PGothic" charset="-128"/>
              </a:rPr>
              <a:t>	a. Secondary sexual development takes place.</a:t>
            </a:r>
            <a:endParaRPr lang="en-IN" altLang="en-US">
              <a:latin typeface="Times New Roman" charset="0"/>
              <a:ea typeface="MS PGothic" charset="-128"/>
            </a:endParaRPr>
          </a:p>
          <a:p>
            <a:r>
              <a:rPr lang="en-US" altLang="en-US">
                <a:latin typeface="Times New Roman" charset="0"/>
                <a:ea typeface="MS PGothic" charset="-128"/>
              </a:rPr>
              <a:t>		i. The external sex organs enlarge.</a:t>
            </a:r>
            <a:endParaRPr lang="en-IN" altLang="en-US">
              <a:latin typeface="Times New Roman" charset="0"/>
              <a:ea typeface="MS PGothic" charset="-128"/>
            </a:endParaRPr>
          </a:p>
          <a:p>
            <a:r>
              <a:rPr lang="en-US" altLang="en-US">
                <a:latin typeface="Times New Roman" charset="0"/>
                <a:ea typeface="MS PGothic" charset="-128"/>
              </a:rPr>
              <a:t>		ii. Pubic hair and axillary hair begin to appear.</a:t>
            </a:r>
            <a:endParaRPr lang="en-IN" altLang="en-US">
              <a:latin typeface="Times New Roman" charset="0"/>
              <a:ea typeface="MS PGothic" charset="-128"/>
            </a:endParaRPr>
          </a:p>
          <a:p>
            <a:r>
              <a:rPr lang="en-US" altLang="en-US">
                <a:latin typeface="Times New Roman" charset="0"/>
                <a:ea typeface="MS PGothic" charset="-128"/>
              </a:rPr>
              <a:t>		iii. Voices start to change.</a:t>
            </a:r>
            <a:endParaRPr lang="en-IN" altLang="en-US">
              <a:latin typeface="Times New Roman" charset="0"/>
              <a:ea typeface="MS PGothic" charset="-128"/>
            </a:endParaRPr>
          </a:p>
          <a:p>
            <a:r>
              <a:rPr lang="en-US" altLang="en-US">
                <a:latin typeface="Times New Roman" charset="0"/>
                <a:ea typeface="MS PGothic" charset="-128"/>
              </a:rPr>
              <a:t>		iv. In girls, the breasts and thighs increase in size as fat tissue is deposited there.</a:t>
            </a:r>
            <a:endParaRPr lang="en-IN" altLang="en-US">
              <a:latin typeface="Times New Roman" charset="0"/>
              <a:ea typeface="MS PGothic" charset="-128"/>
            </a:endParaRPr>
          </a:p>
          <a:p>
            <a:r>
              <a:rPr lang="en-US" altLang="en-US">
                <a:latin typeface="Times New Roman" charset="0"/>
                <a:ea typeface="MS PGothic" charset="-128"/>
              </a:rPr>
              <a:t>		v. Menstruation begins.</a:t>
            </a:r>
            <a:endParaRPr lang="en-IN" altLang="en-US">
              <a:latin typeface="Times New Roman" charset="0"/>
              <a:ea typeface="MS PGothic" charset="-128"/>
            </a:endParaRPr>
          </a:p>
          <a:p>
            <a:r>
              <a:rPr lang="en-US" altLang="en-US">
                <a:latin typeface="Times New Roman" charset="0"/>
                <a:ea typeface="MS PGothic" charset="-128"/>
              </a:rPr>
              <a:t>	b. By the middle of adolescence, boys are able to produce sperm and eggs begin to develop in girls. </a:t>
            </a:r>
            <a:endParaRPr lang="en-IN" altLang="en-US">
              <a:latin typeface="Times New Roman" charset="0"/>
              <a:ea typeface="MS PGothic" charset="-128"/>
            </a:endParaRPr>
          </a:p>
          <a:p>
            <a:r>
              <a:rPr lang="en-US" altLang="en-US">
                <a:latin typeface="Times New Roman" charset="0"/>
                <a:ea typeface="MS PGothic" charset="-128"/>
              </a:rPr>
              <a:t>		i. Acne can also occur due to hormonal changes.</a:t>
            </a:r>
            <a:endParaRPr lang="en-IN" altLang="en-US">
              <a:latin typeface="Times New Roman" charset="0"/>
              <a:ea typeface="MS PGothic" charset="-128"/>
            </a:endParaRPr>
          </a:p>
          <a:p>
            <a:r>
              <a:rPr lang="en-US" altLang="en-US">
                <a:latin typeface="Times New Roman" charset="0"/>
                <a:ea typeface="MS PGothic" charset="-128"/>
              </a:rPr>
              <a:t>4. Unintentional injuries are the leading cause of death for adolescents.</a:t>
            </a:r>
          </a:p>
        </p:txBody>
      </p:sp>
      <p:sp>
        <p:nvSpPr>
          <p:cNvPr id="1116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FE6F983C-9EF6-4149-8D65-2A9C0DA6AB23}" type="slidenum">
              <a:rPr lang="en-US" altLang="en-US" sz="1200"/>
              <a:pPr eaLnBrk="1" hangingPunct="1"/>
              <a:t>23</a:t>
            </a:fld>
            <a:endParaRPr lang="en-US" altLang="en-US" sz="1200"/>
          </a:p>
        </p:txBody>
      </p:sp>
    </p:spTree>
    <p:extLst>
      <p:ext uri="{BB962C8B-B14F-4D97-AF65-F5344CB8AC3E}">
        <p14:creationId xmlns:p14="http://schemas.microsoft.com/office/powerpoint/2010/main" val="557608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ln/>
        </p:spPr>
      </p:sp>
      <p:sp>
        <p:nvSpPr>
          <p:cNvPr id="1126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B. Psychosocial changes</a:t>
            </a:r>
            <a:endParaRPr lang="en-IN" altLang="en-US">
              <a:latin typeface="Times New Roman" charset="0"/>
              <a:ea typeface="MS PGothic" charset="-128"/>
            </a:endParaRPr>
          </a:p>
          <a:p>
            <a:r>
              <a:rPr lang="en-US" altLang="en-US">
                <a:latin typeface="Times New Roman" charset="0"/>
                <a:ea typeface="MS PGothic" charset="-128"/>
              </a:rPr>
              <a:t>	1. Adolescents and their families often deal with conflict as adolescents try to gain control of their lives from their parents.</a:t>
            </a:r>
            <a:endParaRPr lang="en-IN" altLang="en-US">
              <a:latin typeface="Times New Roman" charset="0"/>
              <a:ea typeface="MS PGothic" charset="-128"/>
            </a:endParaRPr>
          </a:p>
          <a:p>
            <a:r>
              <a:rPr lang="en-US" altLang="en-US">
                <a:latin typeface="Times New Roman" charset="0"/>
                <a:ea typeface="MS PGothic" charset="-128"/>
              </a:rPr>
              <a:t>		a. Privacy becomes an issue.</a:t>
            </a:r>
            <a:endParaRPr lang="en-IN" altLang="en-US">
              <a:latin typeface="Times New Roman" charset="0"/>
              <a:ea typeface="MS PGothic" charset="-128"/>
            </a:endParaRPr>
          </a:p>
          <a:p>
            <a:r>
              <a:rPr lang="en-US" altLang="en-US">
                <a:latin typeface="Times New Roman" charset="0"/>
                <a:ea typeface="MS PGothic" charset="-128"/>
              </a:rPr>
              <a:t>		b. Self-consciousness increases.</a:t>
            </a:r>
            <a:endParaRPr lang="en-IN" altLang="en-US">
              <a:latin typeface="Times New Roman" charset="0"/>
              <a:ea typeface="MS PGothic" charset="-128"/>
            </a:endParaRPr>
          </a:p>
          <a:p>
            <a:r>
              <a:rPr lang="en-US" altLang="en-US">
                <a:latin typeface="Times New Roman" charset="0"/>
                <a:ea typeface="MS PGothic" charset="-128"/>
              </a:rPr>
              <a:t>	2. Adolescents may struggle to create their own identity.</a:t>
            </a:r>
            <a:endParaRPr lang="en-IN" altLang="en-US">
              <a:latin typeface="Times New Roman" charset="0"/>
              <a:ea typeface="MS PGothic" charset="-128"/>
            </a:endParaRPr>
          </a:p>
          <a:p>
            <a:r>
              <a:rPr lang="en-US" altLang="en-US">
                <a:latin typeface="Times New Roman" charset="0"/>
                <a:ea typeface="MS PGothic" charset="-128"/>
              </a:rPr>
              <a:t>	3. They often want to be treated like adults, yet cared for like younger children.</a:t>
            </a:r>
          </a:p>
        </p:txBody>
      </p:sp>
      <p:sp>
        <p:nvSpPr>
          <p:cNvPr id="1126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6135622B-5002-8949-97EA-DF918F30C7CC}" type="slidenum">
              <a:rPr lang="en-US" altLang="en-US" sz="1200"/>
              <a:pPr eaLnBrk="1" hangingPunct="1"/>
              <a:t>24</a:t>
            </a:fld>
            <a:endParaRPr lang="en-US" altLang="en-US" sz="1200"/>
          </a:p>
        </p:txBody>
      </p:sp>
    </p:spTree>
    <p:extLst>
      <p:ext uri="{BB962C8B-B14F-4D97-AF65-F5344CB8AC3E}">
        <p14:creationId xmlns:p14="http://schemas.microsoft.com/office/powerpoint/2010/main" val="8705425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ln/>
        </p:spPr>
      </p:sp>
      <p:sp>
        <p:nvSpPr>
          <p:cNvPr id="1136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4. Antisocial behavior and peer pressure tend to peak at age 14 to 16 years.</a:t>
            </a:r>
            <a:endParaRPr lang="en-IN" altLang="en-US">
              <a:latin typeface="Times New Roman" charset="0"/>
              <a:ea typeface="MS PGothic" charset="-128"/>
            </a:endParaRPr>
          </a:p>
          <a:p>
            <a:r>
              <a:rPr lang="en-US" altLang="en-US">
                <a:latin typeface="Times New Roman" charset="0"/>
                <a:ea typeface="MS PGothic" charset="-128"/>
              </a:rPr>
              <a:t>	a. Smoking, illicit drug use, and unprotected sex are problems that may arise.</a:t>
            </a:r>
            <a:endParaRPr lang="en-IN" altLang="en-US">
              <a:latin typeface="Times New Roman" charset="0"/>
              <a:ea typeface="MS PGothic" charset="-128"/>
            </a:endParaRPr>
          </a:p>
          <a:p>
            <a:r>
              <a:rPr lang="en-US" altLang="en-US">
                <a:latin typeface="Times New Roman" charset="0"/>
                <a:ea typeface="MS PGothic" charset="-128"/>
              </a:rPr>
              <a:t>	b. Eating disorders can arise in adolescents from an attempt to gain self-control through what they eat.</a:t>
            </a:r>
            <a:endParaRPr lang="en-IN" altLang="en-US">
              <a:latin typeface="Times New Roman" charset="0"/>
              <a:ea typeface="MS PGothic" charset="-128"/>
            </a:endParaRPr>
          </a:p>
          <a:p>
            <a:r>
              <a:rPr lang="en-US" altLang="en-US">
                <a:latin typeface="Times New Roman" charset="0"/>
                <a:ea typeface="MS PGothic" charset="-128"/>
              </a:rPr>
              <a:t>5. Adolescents may show a greater interest in sexual relations.</a:t>
            </a:r>
            <a:endParaRPr lang="en-IN" altLang="en-US">
              <a:latin typeface="Times New Roman" charset="0"/>
              <a:ea typeface="MS PGothic" charset="-128"/>
            </a:endParaRPr>
          </a:p>
          <a:p>
            <a:r>
              <a:rPr lang="en-US" altLang="en-US">
                <a:latin typeface="Times New Roman" charset="0"/>
                <a:ea typeface="MS PGothic" charset="-128"/>
              </a:rPr>
              <a:t>	a. A code of personal ethics develops, based partly on parents’ ethics and values and partly on the influence of the adolescent’s environment.</a:t>
            </a:r>
            <a:endParaRPr lang="en-IN" altLang="en-US">
              <a:latin typeface="Times New Roman" charset="0"/>
              <a:ea typeface="MS PGothic" charset="-128"/>
            </a:endParaRPr>
          </a:p>
          <a:p>
            <a:r>
              <a:rPr lang="en-US" altLang="en-US">
                <a:latin typeface="Times New Roman" charset="0"/>
                <a:ea typeface="MS PGothic" charset="-128"/>
              </a:rPr>
              <a:t>	b. Many adolescents are fixated on their public image and are terri­fied of being embarrassed.</a:t>
            </a:r>
            <a:endParaRPr lang="en-IN" altLang="en-US">
              <a:latin typeface="Times New Roman" charset="0"/>
              <a:ea typeface="MS PGothic" charset="-128"/>
            </a:endParaRPr>
          </a:p>
          <a:p>
            <a:r>
              <a:rPr lang="en-US" altLang="en-US">
                <a:latin typeface="Times New Roman" charset="0"/>
                <a:ea typeface="MS PGothic" charset="-128"/>
              </a:rPr>
              <a:t>	c. Adolescents are at a higher risk than other populations for suicide and depression.</a:t>
            </a:r>
          </a:p>
        </p:txBody>
      </p:sp>
      <p:sp>
        <p:nvSpPr>
          <p:cNvPr id="1136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F6C14DB1-8DB7-F24D-BE6D-B5523033F423}" type="slidenum">
              <a:rPr lang="en-US" altLang="en-US" sz="1200"/>
              <a:pPr eaLnBrk="1" hangingPunct="1"/>
              <a:t>25</a:t>
            </a:fld>
            <a:endParaRPr lang="en-US" altLang="en-US" sz="1200"/>
          </a:p>
        </p:txBody>
      </p:sp>
    </p:spTree>
    <p:extLst>
      <p:ext uri="{BB962C8B-B14F-4D97-AF65-F5344CB8AC3E}">
        <p14:creationId xmlns:p14="http://schemas.microsoft.com/office/powerpoint/2010/main" val="4032903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a:ln/>
        </p:spPr>
      </p:sp>
      <p:sp>
        <p:nvSpPr>
          <p:cNvPr id="1146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VI. Early Adults</a:t>
            </a:r>
          </a:p>
          <a:p>
            <a:r>
              <a:rPr lang="en-US" altLang="en-US">
                <a:latin typeface="Times New Roman" charset="0"/>
                <a:ea typeface="MS PGothic" charset="-128"/>
              </a:rPr>
              <a:t>A. Early adults range in age from 19 to 40 years.</a:t>
            </a:r>
            <a:endParaRPr lang="en-IN" altLang="en-US">
              <a:latin typeface="Times New Roman" charset="0"/>
              <a:ea typeface="MS PGothic" charset="-128"/>
            </a:endParaRPr>
          </a:p>
          <a:p>
            <a:r>
              <a:rPr lang="en-US" altLang="en-US">
                <a:latin typeface="Times New Roman" charset="0"/>
                <a:ea typeface="MS PGothic" charset="-128"/>
              </a:rPr>
              <a:t>B. Physical changes</a:t>
            </a:r>
            <a:endParaRPr lang="en-IN" altLang="en-US">
              <a:latin typeface="Times New Roman" charset="0"/>
              <a:ea typeface="MS PGothic" charset="-128"/>
            </a:endParaRPr>
          </a:p>
          <a:p>
            <a:r>
              <a:rPr lang="en-US" altLang="en-US">
                <a:latin typeface="Times New Roman" charset="0"/>
                <a:ea typeface="MS PGothic" charset="-128"/>
              </a:rPr>
              <a:t>	1. Their vital signs do not vary greatly from those seen through adulthood.</a:t>
            </a:r>
            <a:endParaRPr lang="en-IN" altLang="en-US">
              <a:latin typeface="Times New Roman" charset="0"/>
              <a:ea typeface="MS PGothic" charset="-128"/>
            </a:endParaRPr>
          </a:p>
          <a:p>
            <a:r>
              <a:rPr lang="en-US" altLang="en-US">
                <a:latin typeface="Times New Roman" charset="0"/>
                <a:ea typeface="MS PGothic" charset="-128"/>
              </a:rPr>
              <a:t>		a. Pulse rate will average around 70 beats/min and range between 60 and 100 beats/min.</a:t>
            </a:r>
            <a:endParaRPr lang="en-IN" altLang="en-US">
              <a:latin typeface="Times New Roman" charset="0"/>
              <a:ea typeface="MS PGothic" charset="-128"/>
            </a:endParaRPr>
          </a:p>
          <a:p>
            <a:r>
              <a:rPr lang="en-US" altLang="en-US">
                <a:latin typeface="Times New Roman" charset="0"/>
                <a:ea typeface="MS PGothic" charset="-128"/>
              </a:rPr>
              <a:t>		b. Respiratory rate will stay in the range of 12 to 20 breaths/min.</a:t>
            </a:r>
            <a:endParaRPr lang="en-IN" altLang="en-US">
              <a:latin typeface="Times New Roman" charset="0"/>
              <a:ea typeface="MS PGothic" charset="-128"/>
            </a:endParaRPr>
          </a:p>
          <a:p>
            <a:r>
              <a:rPr lang="en-US" altLang="en-US">
                <a:latin typeface="Times New Roman" charset="0"/>
                <a:ea typeface="MS PGothic" charset="-128"/>
              </a:rPr>
              <a:t>		c. Systolic blood pressure will be between 90 and 140 mm Hg.</a:t>
            </a:r>
          </a:p>
        </p:txBody>
      </p:sp>
      <p:sp>
        <p:nvSpPr>
          <p:cNvPr id="1146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A3C613C1-DDE2-AA4B-B96B-CCD9C26372D4}" type="slidenum">
              <a:rPr lang="en-US" altLang="en-US" sz="1200"/>
              <a:pPr eaLnBrk="1" hangingPunct="1"/>
              <a:t>26</a:t>
            </a:fld>
            <a:endParaRPr lang="en-US" altLang="en-US" sz="1200"/>
          </a:p>
        </p:txBody>
      </p:sp>
    </p:spTree>
    <p:extLst>
      <p:ext uri="{BB962C8B-B14F-4D97-AF65-F5344CB8AC3E}">
        <p14:creationId xmlns:p14="http://schemas.microsoft.com/office/powerpoint/2010/main" val="6424720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a:ln/>
        </p:spPr>
      </p:sp>
      <p:sp>
        <p:nvSpPr>
          <p:cNvPr id="1157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r>
              <a:rPr lang="en-US" altLang="en-US">
                <a:latin typeface="Times New Roman" charset="0"/>
                <a:ea typeface="MS PGothic" charset="-128"/>
              </a:rPr>
              <a:t>	</a:t>
            </a:r>
          </a:p>
          <a:p>
            <a:r>
              <a:rPr lang="en-US" altLang="en-US">
                <a:latin typeface="Times New Roman" charset="0"/>
                <a:ea typeface="MS PGothic" charset="-128"/>
              </a:rPr>
              <a:t>	2. From age 19 years to shortly after 25 years, the body should be functioning at its optimal level.</a:t>
            </a:r>
            <a:endParaRPr lang="en-IN" altLang="en-US">
              <a:latin typeface="Times New Roman" charset="0"/>
              <a:ea typeface="MS PGothic" charset="-128"/>
            </a:endParaRPr>
          </a:p>
          <a:p>
            <a:r>
              <a:rPr lang="en-US" altLang="en-US">
                <a:latin typeface="Times New Roman" charset="0"/>
                <a:ea typeface="MS PGothic" charset="-128"/>
              </a:rPr>
              <a:t>		a. Lifelong habits are solidified.</a:t>
            </a:r>
            <a:endParaRPr lang="en-IN" altLang="en-US">
              <a:latin typeface="Times New Roman" charset="0"/>
              <a:ea typeface="MS PGothic" charset="-128"/>
            </a:endParaRPr>
          </a:p>
          <a:p>
            <a:r>
              <a:rPr lang="en-US" altLang="en-US">
                <a:latin typeface="Times New Roman" charset="0"/>
                <a:ea typeface="MS PGothic" charset="-128"/>
              </a:rPr>
              <a:t>		b. The body is working at peak efficiency, but, as early adulthood continues, subtle erosion begins.</a:t>
            </a:r>
            <a:endParaRPr lang="en-IN" altLang="en-US">
              <a:latin typeface="Times New Roman" charset="0"/>
              <a:ea typeface="MS PGothic" charset="-128"/>
            </a:endParaRPr>
          </a:p>
          <a:p>
            <a:r>
              <a:rPr lang="en-US" altLang="en-US">
                <a:latin typeface="Times New Roman" charset="0"/>
                <a:ea typeface="MS PGothic" charset="-128"/>
              </a:rPr>
              <a:t>			i. Disks in the spine begin to settle, and height sometimes “shrinks.”</a:t>
            </a:r>
            <a:endParaRPr lang="en-IN" altLang="en-US">
              <a:latin typeface="Times New Roman" charset="0"/>
              <a:ea typeface="MS PGothic" charset="-128"/>
            </a:endParaRPr>
          </a:p>
          <a:p>
            <a:r>
              <a:rPr lang="en-US" altLang="en-US">
                <a:latin typeface="Times New Roman" charset="0"/>
                <a:ea typeface="MS PGothic" charset="-128"/>
              </a:rPr>
              <a:t>			ii. Fatty tissue and weight increase.</a:t>
            </a:r>
            <a:endParaRPr lang="en-IN" altLang="en-US">
              <a:latin typeface="Times New Roman" charset="0"/>
              <a:ea typeface="MS PGothic" charset="-128"/>
            </a:endParaRPr>
          </a:p>
          <a:p>
            <a:r>
              <a:rPr lang="en-US" altLang="en-US">
                <a:latin typeface="Times New Roman" charset="0"/>
                <a:ea typeface="MS PGothic" charset="-128"/>
              </a:rPr>
              <a:t>			iii. Muscle strength decreases, and reflexes slow.</a:t>
            </a:r>
            <a:endParaRPr lang="en-IN" altLang="en-US">
              <a:latin typeface="Times New Roman" charset="0"/>
              <a:ea typeface="MS PGothic" charset="-128"/>
            </a:endParaRPr>
          </a:p>
          <a:p>
            <a:r>
              <a:rPr lang="en-US" altLang="en-US">
                <a:latin typeface="Times New Roman" charset="0"/>
                <a:ea typeface="MS PGothic" charset="-128"/>
              </a:rPr>
              <a:t>C. Psychosocial changes</a:t>
            </a:r>
            <a:endParaRPr lang="en-IN" altLang="en-US">
              <a:latin typeface="Times New Roman" charset="0"/>
              <a:ea typeface="MS PGothic" charset="-128"/>
            </a:endParaRPr>
          </a:p>
          <a:p>
            <a:r>
              <a:rPr lang="en-US" altLang="en-US">
                <a:latin typeface="Times New Roman" charset="0"/>
                <a:ea typeface="MS PGothic" charset="-128"/>
              </a:rPr>
              <a:t>	1. Life centers on work, family, and stress.</a:t>
            </a:r>
            <a:endParaRPr lang="en-IN" altLang="en-US">
              <a:latin typeface="Times New Roman" charset="0"/>
              <a:ea typeface="MS PGothic" charset="-128"/>
            </a:endParaRPr>
          </a:p>
          <a:p>
            <a:r>
              <a:rPr lang="en-US" altLang="en-US">
                <a:latin typeface="Times New Roman" charset="0"/>
                <a:ea typeface="MS PGothic" charset="-128"/>
              </a:rPr>
              <a:t>	2. During this period, adults strive to create a place for themselves in the world, and many do everything they can to “settle down.”</a:t>
            </a:r>
            <a:endParaRPr lang="en-IN" altLang="en-US">
              <a:latin typeface="Times New Roman" charset="0"/>
              <a:ea typeface="MS PGothic" charset="-128"/>
            </a:endParaRPr>
          </a:p>
          <a:p>
            <a:r>
              <a:rPr lang="en-US" altLang="en-US">
                <a:latin typeface="Times New Roman" charset="0"/>
                <a:ea typeface="MS PGothic" charset="-128"/>
              </a:rPr>
              <a:t>		a. Along with this comes marriage and family. </a:t>
            </a:r>
            <a:endParaRPr lang="en-IN" altLang="en-US">
              <a:latin typeface="Times New Roman" charset="0"/>
              <a:ea typeface="MS PGothic" charset="-128"/>
            </a:endParaRPr>
          </a:p>
          <a:p>
            <a:r>
              <a:rPr lang="en-US" altLang="en-US">
                <a:latin typeface="Times New Roman" charset="0"/>
                <a:ea typeface="MS PGothic" charset="-128"/>
              </a:rPr>
              <a:t>	3. Despite all of this stress and change, this is one of the more stable periods of life.</a:t>
            </a:r>
          </a:p>
        </p:txBody>
      </p:sp>
      <p:sp>
        <p:nvSpPr>
          <p:cNvPr id="1157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097465B3-5322-E646-B439-677055D7A66A}" type="slidenum">
              <a:rPr lang="en-US" altLang="en-US" sz="1200"/>
              <a:pPr eaLnBrk="1" hangingPunct="1"/>
              <a:t>27</a:t>
            </a:fld>
            <a:endParaRPr lang="en-US" altLang="en-US" sz="1200"/>
          </a:p>
        </p:txBody>
      </p:sp>
    </p:spTree>
    <p:extLst>
      <p:ext uri="{BB962C8B-B14F-4D97-AF65-F5344CB8AC3E}">
        <p14:creationId xmlns:p14="http://schemas.microsoft.com/office/powerpoint/2010/main" val="4807571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a:ln/>
        </p:spPr>
      </p:sp>
      <p:sp>
        <p:nvSpPr>
          <p:cNvPr id="1167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VII. Middle Adults</a:t>
            </a:r>
          </a:p>
          <a:p>
            <a:r>
              <a:rPr lang="en-US" altLang="en-US">
                <a:latin typeface="Times New Roman" charset="0"/>
                <a:ea typeface="MS PGothic" charset="-128"/>
              </a:rPr>
              <a:t>A. Middle adults are ages 41 to 60 years.</a:t>
            </a:r>
            <a:endParaRPr lang="en-IN" altLang="en-US">
              <a:latin typeface="Times New Roman" charset="0"/>
              <a:ea typeface="MS PGothic" charset="-128"/>
            </a:endParaRPr>
          </a:p>
          <a:p>
            <a:r>
              <a:rPr lang="en-US" altLang="en-US">
                <a:latin typeface="Times New Roman" charset="0"/>
                <a:ea typeface="MS PGothic" charset="-128"/>
              </a:rPr>
              <a:t>B. Physical changes</a:t>
            </a:r>
            <a:endParaRPr lang="en-IN" altLang="en-US">
              <a:latin typeface="Times New Roman" charset="0"/>
              <a:ea typeface="MS PGothic" charset="-128"/>
            </a:endParaRPr>
          </a:p>
          <a:p>
            <a:r>
              <a:rPr lang="en-US" altLang="en-US">
                <a:latin typeface="Times New Roman" charset="0"/>
                <a:ea typeface="MS PGothic" charset="-128"/>
              </a:rPr>
              <a:t>	1. Vital signs remain the same.</a:t>
            </a:r>
            <a:endParaRPr lang="en-IN" altLang="en-US">
              <a:latin typeface="Times New Roman" charset="0"/>
              <a:ea typeface="MS PGothic" charset="-128"/>
            </a:endParaRPr>
          </a:p>
          <a:p>
            <a:r>
              <a:rPr lang="en-US" altLang="en-US">
                <a:latin typeface="Times New Roman" charset="0"/>
                <a:ea typeface="MS PGothic" charset="-128"/>
              </a:rPr>
              <a:t>		a. Average pulse rate remains 70 beats/min, with a range between 60 and 100 beats/min.</a:t>
            </a:r>
            <a:endParaRPr lang="en-IN" altLang="en-US">
              <a:latin typeface="Times New Roman" charset="0"/>
              <a:ea typeface="MS PGothic" charset="-128"/>
            </a:endParaRPr>
          </a:p>
          <a:p>
            <a:r>
              <a:rPr lang="en-US" altLang="en-US">
                <a:latin typeface="Times New Roman" charset="0"/>
                <a:ea typeface="MS PGothic" charset="-128"/>
              </a:rPr>
              <a:t>		b. Respiratory rate continues at 12 to 20 breaths/min.</a:t>
            </a:r>
            <a:endParaRPr lang="en-IN" altLang="en-US">
              <a:latin typeface="Times New Roman" charset="0"/>
              <a:ea typeface="MS PGothic" charset="-128"/>
            </a:endParaRPr>
          </a:p>
          <a:p>
            <a:r>
              <a:rPr lang="en-US" altLang="en-US">
                <a:latin typeface="Times New Roman" charset="0"/>
                <a:ea typeface="MS PGothic" charset="-128"/>
              </a:rPr>
              <a:t>		c. Blood pressure remains between 90 and 140 mm Hg.</a:t>
            </a:r>
          </a:p>
          <a:p>
            <a:endParaRPr lang="en-US" altLang="en-US">
              <a:latin typeface="Times New Roman" charset="0"/>
              <a:ea typeface="MS PGothic" charset="-128"/>
            </a:endParaRPr>
          </a:p>
        </p:txBody>
      </p:sp>
      <p:sp>
        <p:nvSpPr>
          <p:cNvPr id="1167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6058ACDA-2F6C-6642-9D6E-BF9C631A5A3A}" type="slidenum">
              <a:rPr lang="en-US" altLang="en-US" sz="1200"/>
              <a:pPr eaLnBrk="1" hangingPunct="1"/>
              <a:t>28</a:t>
            </a:fld>
            <a:endParaRPr lang="en-US" altLang="en-US" sz="1200"/>
          </a:p>
        </p:txBody>
      </p:sp>
    </p:spTree>
    <p:extLst>
      <p:ext uri="{BB962C8B-B14F-4D97-AF65-F5344CB8AC3E}">
        <p14:creationId xmlns:p14="http://schemas.microsoft.com/office/powerpoint/2010/main" val="12521585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ln/>
        </p:spPr>
      </p:sp>
      <p:sp>
        <p:nvSpPr>
          <p:cNvPr id="1177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2. Middle adults are vulnerable to vision and hearing loss.</a:t>
            </a:r>
            <a:endParaRPr lang="en-IN" altLang="en-US">
              <a:latin typeface="Times New Roman" charset="0"/>
              <a:ea typeface="MS PGothic" charset="-128"/>
            </a:endParaRPr>
          </a:p>
          <a:p>
            <a:r>
              <a:rPr lang="en-US" altLang="en-US">
                <a:latin typeface="Times New Roman" charset="0"/>
                <a:ea typeface="MS PGothic" charset="-128"/>
              </a:rPr>
              <a:t>3. Cardiovascular health becomes an issue.</a:t>
            </a:r>
            <a:endParaRPr lang="en-IN" altLang="en-US">
              <a:latin typeface="Times New Roman" charset="0"/>
              <a:ea typeface="MS PGothic" charset="-128"/>
            </a:endParaRPr>
          </a:p>
          <a:p>
            <a:r>
              <a:rPr lang="en-US" altLang="en-US">
                <a:latin typeface="Times New Roman" charset="0"/>
                <a:ea typeface="MS PGothic" charset="-128"/>
              </a:rPr>
              <a:t>4. Cancer incidence increases.</a:t>
            </a:r>
            <a:endParaRPr lang="en-IN" altLang="en-US">
              <a:latin typeface="Times New Roman" charset="0"/>
              <a:ea typeface="MS PGothic" charset="-128"/>
            </a:endParaRPr>
          </a:p>
          <a:p>
            <a:r>
              <a:rPr lang="en-US" altLang="en-US">
                <a:latin typeface="Times New Roman" charset="0"/>
                <a:ea typeface="MS PGothic" charset="-128"/>
              </a:rPr>
              <a:t>5. Menopause takes place in the late 40s or early 50s.</a:t>
            </a:r>
            <a:endParaRPr lang="en-IN" altLang="en-US">
              <a:latin typeface="Times New Roman" charset="0"/>
              <a:ea typeface="MS PGothic" charset="-128"/>
            </a:endParaRPr>
          </a:p>
          <a:p>
            <a:r>
              <a:rPr lang="en-US" altLang="en-US">
                <a:latin typeface="Times New Roman" charset="0"/>
                <a:ea typeface="MS PGothic" charset="-128"/>
              </a:rPr>
              <a:t>6. Diabetes, hypertension, and weight problems are common.</a:t>
            </a:r>
            <a:endParaRPr lang="en-IN" altLang="en-US">
              <a:latin typeface="Times New Roman" charset="0"/>
              <a:ea typeface="MS PGothic" charset="-128"/>
            </a:endParaRPr>
          </a:p>
          <a:p>
            <a:r>
              <a:rPr lang="en-US" altLang="en-US">
                <a:latin typeface="Times New Roman" charset="0"/>
                <a:ea typeface="MS PGothic" charset="-128"/>
              </a:rPr>
              <a:t>7. Exercise and a healthy diet can diminish the effects of aging.</a:t>
            </a:r>
            <a:endParaRPr lang="en-IN" altLang="en-US">
              <a:latin typeface="Times New Roman" charset="0"/>
              <a:ea typeface="MS PGothic" charset="-128"/>
            </a:endParaRPr>
          </a:p>
          <a:p>
            <a:r>
              <a:rPr lang="en-US" altLang="en-US">
                <a:latin typeface="Times New Roman" charset="0"/>
                <a:ea typeface="MS PGothic" charset="-128"/>
              </a:rPr>
              <a:t>8. Unintentional injuries are the leading cause of death in ages 41 to 44 years; cancer is the leading cause of death in ages 45 to 60 years.</a:t>
            </a:r>
          </a:p>
          <a:p>
            <a:endParaRPr lang="en-US" altLang="en-US">
              <a:latin typeface="Times New Roman" charset="0"/>
              <a:ea typeface="MS PGothic" charset="-128"/>
            </a:endParaRPr>
          </a:p>
        </p:txBody>
      </p:sp>
      <p:sp>
        <p:nvSpPr>
          <p:cNvPr id="1177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51D4532B-276A-B142-88DE-62FE6CD53C0D}" type="slidenum">
              <a:rPr lang="en-US" altLang="en-US" sz="1200"/>
              <a:pPr eaLnBrk="1" hangingPunct="1"/>
              <a:t>29</a:t>
            </a:fld>
            <a:endParaRPr lang="en-US" altLang="en-US" sz="1200"/>
          </a:p>
        </p:txBody>
      </p:sp>
    </p:spTree>
    <p:extLst>
      <p:ext uri="{BB962C8B-B14F-4D97-AF65-F5344CB8AC3E}">
        <p14:creationId xmlns:p14="http://schemas.microsoft.com/office/powerpoint/2010/main" val="18361063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National EMS Education Standard Competencies</a:t>
            </a:r>
          </a:p>
          <a:p>
            <a:endParaRPr lang="en-US" altLang="en-US">
              <a:latin typeface="Times New Roman" charset="0"/>
              <a:ea typeface="MS PGothic" charset="-128"/>
            </a:endParaRPr>
          </a:p>
          <a:p>
            <a:r>
              <a:rPr lang="en-US" altLang="en-US">
                <a:latin typeface="Times New Roman" charset="0"/>
                <a:ea typeface="MS PGothic" charset="-128"/>
              </a:rPr>
              <a:t>Life Span Development</a:t>
            </a:r>
          </a:p>
          <a:p>
            <a:r>
              <a:rPr lang="en-US" altLang="en-US">
                <a:latin typeface="Times New Roman" charset="0"/>
                <a:ea typeface="MS PGothic" charset="-128"/>
              </a:rPr>
              <a:t>Applies fundamental knowledge of life span development to patient assessment and management.</a:t>
            </a:r>
          </a:p>
          <a:p>
            <a:endParaRPr lang="en-US" altLang="en-US">
              <a:latin typeface="Times New Roman" charset="0"/>
              <a:ea typeface="MS PGothic" charset="-128"/>
            </a:endParaRPr>
          </a:p>
        </p:txBody>
      </p:sp>
      <p:sp>
        <p:nvSpPr>
          <p:cNvPr id="911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32314AAC-CA33-FA4B-ABDD-56A7D03CC91C}" type="slidenum">
              <a:rPr lang="en-US" altLang="en-US" sz="1200"/>
              <a:pPr eaLnBrk="1" hangingPunct="1"/>
              <a:t>3</a:t>
            </a:fld>
            <a:endParaRPr lang="en-US" altLang="en-US" sz="1200"/>
          </a:p>
        </p:txBody>
      </p:sp>
    </p:spTree>
    <p:extLst>
      <p:ext uri="{BB962C8B-B14F-4D97-AF65-F5344CB8AC3E}">
        <p14:creationId xmlns:p14="http://schemas.microsoft.com/office/powerpoint/2010/main" val="7820806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a:ln/>
        </p:spPr>
      </p:sp>
      <p:sp>
        <p:nvSpPr>
          <p:cNvPr id="1187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C. Psychosocial changes</a:t>
            </a:r>
            <a:endParaRPr lang="en-IN" altLang="en-US">
              <a:latin typeface="Times New Roman" charset="0"/>
              <a:ea typeface="MS PGothic" charset="-128"/>
            </a:endParaRPr>
          </a:p>
          <a:p>
            <a:r>
              <a:rPr lang="en-US" altLang="en-US">
                <a:latin typeface="Times New Roman" charset="0"/>
                <a:ea typeface="MS PGothic" charset="-128"/>
              </a:rPr>
              <a:t>	1. Focus is on achieving life goals</a:t>
            </a:r>
            <a:endParaRPr lang="en-IN" altLang="en-US">
              <a:latin typeface="Times New Roman" charset="0"/>
              <a:ea typeface="MS PGothic" charset="-128"/>
            </a:endParaRPr>
          </a:p>
          <a:p>
            <a:r>
              <a:rPr lang="en-US" altLang="en-US">
                <a:latin typeface="Times New Roman" charset="0"/>
                <a:ea typeface="MS PGothic" charset="-128"/>
              </a:rPr>
              <a:t>	2. Middle adults must readjust their lifestyle as children leave home.</a:t>
            </a:r>
            <a:endParaRPr lang="en-IN" altLang="en-US">
              <a:latin typeface="Times New Roman" charset="0"/>
              <a:ea typeface="MS PGothic" charset="-128"/>
            </a:endParaRPr>
          </a:p>
          <a:p>
            <a:r>
              <a:rPr lang="en-US" altLang="en-US">
                <a:latin typeface="Times New Roman" charset="0"/>
                <a:ea typeface="MS PGothic" charset="-128"/>
              </a:rPr>
              <a:t>	3. Finances become a worrisome issue.</a:t>
            </a:r>
            <a:endParaRPr lang="en-IN" altLang="en-US">
              <a:latin typeface="Times New Roman" charset="0"/>
              <a:ea typeface="MS PGothic" charset="-128"/>
            </a:endParaRPr>
          </a:p>
          <a:p>
            <a:r>
              <a:rPr lang="en-US" altLang="en-US">
                <a:latin typeface="Times New Roman" charset="0"/>
                <a:ea typeface="MS PGothic" charset="-128"/>
              </a:rPr>
              <a:t>	4. Generally, people of this age have the physical, emotional, and spiritual reserves to handle life’s issues.</a:t>
            </a:r>
            <a:endParaRPr lang="en-IN" altLang="en-US">
              <a:latin typeface="Times New Roman" charset="0"/>
              <a:ea typeface="MS PGothic" charset="-128"/>
            </a:endParaRPr>
          </a:p>
          <a:p>
            <a:r>
              <a:rPr lang="en-US" altLang="en-US">
                <a:latin typeface="Times New Roman" charset="0"/>
                <a:ea typeface="MS PGothic" charset="-128"/>
              </a:rPr>
              <a:t>	5. Middle adults may find themselves caring for children leaving for college and caring for their aging parents as well.</a:t>
            </a:r>
          </a:p>
        </p:txBody>
      </p:sp>
      <p:sp>
        <p:nvSpPr>
          <p:cNvPr id="1187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FEEE2AD4-4D0A-AA4D-BF53-51F644AB0E68}" type="slidenum">
              <a:rPr lang="en-US" altLang="en-US" sz="1200"/>
              <a:pPr eaLnBrk="1" hangingPunct="1"/>
              <a:t>30</a:t>
            </a:fld>
            <a:endParaRPr lang="en-US" altLang="en-US" sz="1200"/>
          </a:p>
        </p:txBody>
      </p:sp>
    </p:spTree>
    <p:extLst>
      <p:ext uri="{BB962C8B-B14F-4D97-AF65-F5344CB8AC3E}">
        <p14:creationId xmlns:p14="http://schemas.microsoft.com/office/powerpoint/2010/main" val="991817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ln/>
        </p:spPr>
      </p:sp>
      <p:sp>
        <p:nvSpPr>
          <p:cNvPr id="1198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VIII. Older Adults</a:t>
            </a:r>
          </a:p>
          <a:p>
            <a:r>
              <a:rPr lang="en-US" altLang="en-US">
                <a:latin typeface="Times New Roman" charset="0"/>
                <a:ea typeface="MS PGothic" charset="-128"/>
              </a:rPr>
              <a:t>A. Older adults include those ages 61 years and up.</a:t>
            </a:r>
            <a:endParaRPr lang="en-IN" altLang="en-US">
              <a:latin typeface="Times New Roman" charset="0"/>
              <a:ea typeface="MS PGothic" charset="-128"/>
            </a:endParaRPr>
          </a:p>
          <a:p>
            <a:r>
              <a:rPr lang="en-US" altLang="en-US">
                <a:latin typeface="Times New Roman" charset="0"/>
                <a:ea typeface="MS PGothic" charset="-128"/>
              </a:rPr>
              <a:t>B. Physical changes</a:t>
            </a:r>
            <a:endParaRPr lang="en-IN" altLang="en-US">
              <a:latin typeface="Times New Roman" charset="0"/>
              <a:ea typeface="MS PGothic" charset="-128"/>
            </a:endParaRPr>
          </a:p>
          <a:p>
            <a:r>
              <a:rPr lang="en-US" altLang="en-US">
                <a:latin typeface="Times New Roman" charset="0"/>
                <a:ea typeface="MS PGothic" charset="-128"/>
              </a:rPr>
              <a:t>	1. Life expectancy is constantly changing.</a:t>
            </a:r>
            <a:endParaRPr lang="en-IN" altLang="en-US">
              <a:latin typeface="Times New Roman" charset="0"/>
              <a:ea typeface="MS PGothic" charset="-128"/>
            </a:endParaRPr>
          </a:p>
          <a:p>
            <a:r>
              <a:rPr lang="en-US" altLang="en-US">
                <a:latin typeface="Times New Roman" charset="0"/>
                <a:ea typeface="MS PGothic" charset="-128"/>
              </a:rPr>
              <a:t>		a. In the early 1900s, life expectancy was 47 years.</a:t>
            </a:r>
            <a:endParaRPr lang="en-IN" altLang="en-US">
              <a:latin typeface="Times New Roman" charset="0"/>
              <a:ea typeface="MS PGothic" charset="-128"/>
            </a:endParaRPr>
          </a:p>
          <a:p>
            <a:r>
              <a:rPr lang="en-US" altLang="en-US">
                <a:latin typeface="Times New Roman" charset="0"/>
                <a:ea typeface="MS PGothic" charset="-128"/>
              </a:rPr>
              <a:t>		b. It is now approximately 78 years.</a:t>
            </a:r>
            <a:endParaRPr lang="en-IN" altLang="en-US">
              <a:latin typeface="Times New Roman" charset="0"/>
              <a:ea typeface="MS PGothic" charset="-128"/>
            </a:endParaRPr>
          </a:p>
          <a:p>
            <a:r>
              <a:rPr lang="en-US" altLang="en-US">
                <a:latin typeface="Times New Roman" charset="0"/>
                <a:ea typeface="MS PGothic" charset="-128"/>
              </a:rPr>
              <a:t>		c. The age to which a person will live is based on many factors, including:</a:t>
            </a:r>
            <a:endParaRPr lang="en-IN" altLang="en-US">
              <a:latin typeface="Times New Roman" charset="0"/>
              <a:ea typeface="MS PGothic" charset="-128"/>
            </a:endParaRPr>
          </a:p>
          <a:p>
            <a:r>
              <a:rPr lang="en-US" altLang="en-US">
                <a:latin typeface="Times New Roman" charset="0"/>
                <a:ea typeface="MS PGothic" charset="-128"/>
              </a:rPr>
              <a:t>			i. Year of birth and country in which the person lives</a:t>
            </a:r>
            <a:endParaRPr lang="en-IN" altLang="en-US">
              <a:latin typeface="Times New Roman" charset="0"/>
              <a:ea typeface="MS PGothic" charset="-128"/>
            </a:endParaRPr>
          </a:p>
          <a:p>
            <a:r>
              <a:rPr lang="en-US" altLang="en-US">
                <a:latin typeface="Times New Roman" charset="0"/>
                <a:ea typeface="MS PGothic" charset="-128"/>
              </a:rPr>
              <a:t>			ii. Public heath advances, changes within diets, attitudes regarding exercise, advances in and access to medical care, and personal behaviors</a:t>
            </a:r>
            <a:endParaRPr lang="en-IN" altLang="en-US">
              <a:latin typeface="Times New Roman" charset="0"/>
              <a:ea typeface="MS PGothic" charset="-128"/>
            </a:endParaRPr>
          </a:p>
          <a:p>
            <a:r>
              <a:rPr lang="en-US" altLang="en-US">
                <a:latin typeface="Times New Roman" charset="0"/>
                <a:ea typeface="MS PGothic" charset="-128"/>
              </a:rPr>
              <a:t>		d. Cancer is the leading cause of death in ages 61 to 65 years; heart disease is the leading cause of death in ages 65 years and older. </a:t>
            </a:r>
          </a:p>
          <a:p>
            <a:r>
              <a:rPr lang="en-US" altLang="en-US">
                <a:latin typeface="Times New Roman" charset="0"/>
                <a:ea typeface="MS PGothic" charset="-128"/>
              </a:rPr>
              <a:t> </a:t>
            </a:r>
          </a:p>
        </p:txBody>
      </p:sp>
      <p:sp>
        <p:nvSpPr>
          <p:cNvPr id="1198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D620F824-A5DE-F148-A5F0-132CCDC15687}" type="slidenum">
              <a:rPr lang="en-US" altLang="en-US" sz="1200"/>
              <a:pPr eaLnBrk="1" hangingPunct="1"/>
              <a:t>31</a:t>
            </a:fld>
            <a:endParaRPr lang="en-US" altLang="en-US" sz="1200"/>
          </a:p>
        </p:txBody>
      </p:sp>
    </p:spTree>
    <p:extLst>
      <p:ext uri="{BB962C8B-B14F-4D97-AF65-F5344CB8AC3E}">
        <p14:creationId xmlns:p14="http://schemas.microsoft.com/office/powerpoint/2010/main" val="5005638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a:ln/>
        </p:spPr>
      </p:sp>
      <p:sp>
        <p:nvSpPr>
          <p:cNvPr id="1208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2. Vital signs depend on the patient’s:</a:t>
            </a:r>
            <a:endParaRPr lang="en-IN" altLang="en-US">
              <a:latin typeface="Times New Roman" charset="0"/>
              <a:ea typeface="MS PGothic" charset="-128"/>
            </a:endParaRPr>
          </a:p>
          <a:p>
            <a:r>
              <a:rPr lang="en-US" altLang="en-US">
                <a:latin typeface="Times New Roman" charset="0"/>
                <a:ea typeface="MS PGothic" charset="-128"/>
              </a:rPr>
              <a:t>	a. Overall health</a:t>
            </a:r>
            <a:endParaRPr lang="en-IN" altLang="en-US">
              <a:latin typeface="Times New Roman" charset="0"/>
              <a:ea typeface="MS PGothic" charset="-128"/>
            </a:endParaRPr>
          </a:p>
          <a:p>
            <a:r>
              <a:rPr lang="en-US" altLang="en-US">
                <a:latin typeface="Times New Roman" charset="0"/>
                <a:ea typeface="MS PGothic" charset="-128"/>
              </a:rPr>
              <a:t>	b. Medical conditions</a:t>
            </a:r>
            <a:endParaRPr lang="en-IN" altLang="en-US">
              <a:latin typeface="Times New Roman" charset="0"/>
              <a:ea typeface="MS PGothic" charset="-128"/>
            </a:endParaRPr>
          </a:p>
          <a:p>
            <a:r>
              <a:rPr lang="en-US" altLang="en-US">
                <a:latin typeface="Times New Roman" charset="0"/>
                <a:ea typeface="MS PGothic" charset="-128"/>
              </a:rPr>
              <a:t>	c. Medications taken</a:t>
            </a:r>
            <a:endParaRPr lang="en-IN" altLang="en-US">
              <a:latin typeface="Times New Roman" charset="0"/>
              <a:ea typeface="MS PGothic" charset="-128"/>
            </a:endParaRPr>
          </a:p>
          <a:p>
            <a:r>
              <a:rPr lang="en-US" altLang="en-US">
                <a:latin typeface="Times New Roman" charset="0"/>
                <a:ea typeface="MS PGothic" charset="-128"/>
              </a:rPr>
              <a:t>3. Older adults are often able to overcome numerous medical problems but may need multiple medications.</a:t>
            </a:r>
          </a:p>
          <a:p>
            <a:endParaRPr lang="en-US" altLang="en-US">
              <a:latin typeface="Times New Roman" charset="0"/>
              <a:ea typeface="MS PGothic" charset="-128"/>
            </a:endParaRPr>
          </a:p>
        </p:txBody>
      </p:sp>
      <p:sp>
        <p:nvSpPr>
          <p:cNvPr id="1208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10708459-D51D-BD40-99AD-3CFF98E649AC}" type="slidenum">
              <a:rPr lang="en-US" altLang="en-US" sz="1200"/>
              <a:pPr eaLnBrk="1" hangingPunct="1"/>
              <a:t>32</a:t>
            </a:fld>
            <a:endParaRPr lang="en-US" altLang="en-US" sz="1200"/>
          </a:p>
        </p:txBody>
      </p:sp>
    </p:spTree>
    <p:extLst>
      <p:ext uri="{BB962C8B-B14F-4D97-AF65-F5344CB8AC3E}">
        <p14:creationId xmlns:p14="http://schemas.microsoft.com/office/powerpoint/2010/main" val="128338333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a:ln/>
        </p:spPr>
      </p:sp>
      <p:sp>
        <p:nvSpPr>
          <p:cNvPr id="1218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4. Cardiovascular system</a:t>
            </a:r>
            <a:endParaRPr lang="en-IN" altLang="en-US">
              <a:latin typeface="Times New Roman" charset="0"/>
              <a:ea typeface="MS PGothic" charset="-128"/>
            </a:endParaRPr>
          </a:p>
          <a:p>
            <a:r>
              <a:rPr lang="en-US" altLang="en-US">
                <a:latin typeface="Times New Roman" charset="0"/>
                <a:ea typeface="MS PGothic" charset="-128"/>
              </a:rPr>
              <a:t>	a. Cardiac function declines with age largely due to atherosclerosis.</a:t>
            </a:r>
            <a:endParaRPr lang="en-IN" altLang="en-US">
              <a:latin typeface="Times New Roman" charset="0"/>
              <a:ea typeface="MS PGothic" charset="-128"/>
            </a:endParaRPr>
          </a:p>
          <a:p>
            <a:r>
              <a:rPr lang="en-US" altLang="en-US">
                <a:latin typeface="Times New Roman" charset="0"/>
                <a:ea typeface="MS PGothic" charset="-128"/>
              </a:rPr>
              <a:t>		i. Cholesterol and calcium build up inside the walls of blood vessels, forming plaque.</a:t>
            </a:r>
            <a:endParaRPr lang="en-IN" altLang="en-US">
              <a:latin typeface="Times New Roman" charset="0"/>
              <a:ea typeface="MS PGothic" charset="-128"/>
            </a:endParaRPr>
          </a:p>
          <a:p>
            <a:r>
              <a:rPr lang="en-US" altLang="en-US">
                <a:latin typeface="Times New Roman" charset="0"/>
                <a:ea typeface="MS PGothic" charset="-128"/>
              </a:rPr>
              <a:t>		ii. Accumulation of plaque eventually leads to partial or complete blockage of blood flow.</a:t>
            </a:r>
            <a:endParaRPr lang="en-IN" altLang="en-US">
              <a:latin typeface="Times New Roman" charset="0"/>
              <a:ea typeface="MS PGothic" charset="-128"/>
            </a:endParaRPr>
          </a:p>
          <a:p>
            <a:r>
              <a:rPr lang="en-US" altLang="en-US">
                <a:latin typeface="Times New Roman" charset="0"/>
                <a:ea typeface="MS PGothic" charset="-128"/>
              </a:rPr>
              <a:t>		iii. More than 60% of people older than 65 years have atherosclerotic disease.</a:t>
            </a:r>
            <a:endParaRPr lang="en-IN" altLang="en-US">
              <a:latin typeface="Times New Roman" charset="0"/>
              <a:ea typeface="MS PGothic" charset="-128"/>
            </a:endParaRPr>
          </a:p>
          <a:p>
            <a:r>
              <a:rPr lang="en-US" altLang="en-US">
                <a:latin typeface="Times New Roman" charset="0"/>
                <a:ea typeface="MS PGothic" charset="-128"/>
              </a:rPr>
              <a:t>	b. Heart rate and cardiac output decrease.</a:t>
            </a:r>
            <a:endParaRPr lang="en-IN" altLang="en-US">
              <a:latin typeface="Times New Roman" charset="0"/>
              <a:ea typeface="MS PGothic" charset="-128"/>
            </a:endParaRPr>
          </a:p>
          <a:p>
            <a:r>
              <a:rPr lang="en-US" altLang="en-US">
                <a:latin typeface="Times New Roman" charset="0"/>
                <a:ea typeface="MS PGothic" charset="-128"/>
              </a:rPr>
              <a:t>		i. Cardiac output can no longer meet the demands of the body.</a:t>
            </a:r>
            <a:endParaRPr lang="en-IN" altLang="en-US">
              <a:latin typeface="Times New Roman" charset="0"/>
              <a:ea typeface="MS PGothic" charset="-128"/>
            </a:endParaRPr>
          </a:p>
          <a:p>
            <a:r>
              <a:rPr lang="en-US" altLang="en-US">
                <a:latin typeface="Times New Roman" charset="0"/>
                <a:ea typeface="MS PGothic" charset="-128"/>
              </a:rPr>
              <a:t>	c. The vascular system becomes stiff.</a:t>
            </a:r>
            <a:endParaRPr lang="en-IN" altLang="en-US">
              <a:latin typeface="Times New Roman" charset="0"/>
              <a:ea typeface="MS PGothic" charset="-128"/>
            </a:endParaRPr>
          </a:p>
          <a:p>
            <a:r>
              <a:rPr lang="en-US" altLang="en-US">
                <a:latin typeface="Times New Roman" charset="0"/>
                <a:ea typeface="MS PGothic" charset="-128"/>
              </a:rPr>
              <a:t>		i. Diastolic blood pressure increases with age.</a:t>
            </a:r>
            <a:endParaRPr lang="en-IN" altLang="en-US">
              <a:latin typeface="Times New Roman" charset="0"/>
              <a:ea typeface="MS PGothic" charset="-128"/>
            </a:endParaRPr>
          </a:p>
          <a:p>
            <a:r>
              <a:rPr lang="en-US" altLang="en-US">
                <a:latin typeface="Times New Roman" charset="0"/>
                <a:ea typeface="MS PGothic" charset="-128"/>
              </a:rPr>
              <a:t>		ii. The heart must work harder to move the blood effectively.</a:t>
            </a:r>
            <a:endParaRPr lang="en-IN" altLang="en-US">
              <a:latin typeface="Times New Roman" charset="0"/>
              <a:ea typeface="MS PGothic" charset="-128"/>
            </a:endParaRPr>
          </a:p>
          <a:p>
            <a:r>
              <a:rPr lang="en-US" altLang="en-US">
                <a:latin typeface="Times New Roman" charset="0"/>
                <a:ea typeface="MS PGothic" charset="-128"/>
              </a:rPr>
              <a:t>	d. The ability to produce replacement blood cells declines, as does the blood volume.</a:t>
            </a:r>
          </a:p>
        </p:txBody>
      </p:sp>
      <p:sp>
        <p:nvSpPr>
          <p:cNvPr id="1218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8B1C2231-351B-6249-A337-B5307AC25D82}" type="slidenum">
              <a:rPr lang="en-US" altLang="en-US" sz="1200"/>
              <a:pPr eaLnBrk="1" hangingPunct="1"/>
              <a:t>33</a:t>
            </a:fld>
            <a:endParaRPr lang="en-US" altLang="en-US" sz="1200"/>
          </a:p>
        </p:txBody>
      </p:sp>
    </p:spTree>
    <p:extLst>
      <p:ext uri="{BB962C8B-B14F-4D97-AF65-F5344CB8AC3E}">
        <p14:creationId xmlns:p14="http://schemas.microsoft.com/office/powerpoint/2010/main" val="49796087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a:ln/>
        </p:spPr>
      </p:sp>
      <p:sp>
        <p:nvSpPr>
          <p:cNvPr id="1228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5. Respiratory system</a:t>
            </a:r>
            <a:endParaRPr lang="en-IN" altLang="en-US">
              <a:latin typeface="Times New Roman" charset="0"/>
              <a:ea typeface="MS PGothic" charset="-128"/>
            </a:endParaRPr>
          </a:p>
          <a:p>
            <a:r>
              <a:rPr lang="en-US" altLang="en-US">
                <a:latin typeface="Times New Roman" charset="0"/>
                <a:ea typeface="MS PGothic" charset="-128"/>
              </a:rPr>
              <a:t>	a. The size of the airway increases and the surface area of the alveoli decreases.</a:t>
            </a:r>
            <a:endParaRPr lang="en-IN" altLang="en-US">
              <a:latin typeface="Times New Roman" charset="0"/>
              <a:ea typeface="MS PGothic" charset="-128"/>
            </a:endParaRPr>
          </a:p>
          <a:p>
            <a:r>
              <a:rPr lang="en-US" altLang="en-US">
                <a:latin typeface="Times New Roman" charset="0"/>
                <a:ea typeface="MS PGothic" charset="-128"/>
              </a:rPr>
              <a:t>	b. The natural elasticity of the lungs also decreases.</a:t>
            </a:r>
            <a:endParaRPr lang="en-IN" altLang="en-US">
              <a:latin typeface="Times New Roman" charset="0"/>
              <a:ea typeface="MS PGothic" charset="-128"/>
            </a:endParaRPr>
          </a:p>
          <a:p>
            <a:r>
              <a:rPr lang="en-US" altLang="en-US">
                <a:latin typeface="Times New Roman" charset="0"/>
                <a:ea typeface="MS PGothic" charset="-128"/>
              </a:rPr>
              <a:t>		i. Intercostal muscles are used more to breathe.</a:t>
            </a:r>
            <a:endParaRPr lang="en-IN" altLang="en-US">
              <a:latin typeface="Times New Roman" charset="0"/>
              <a:ea typeface="MS PGothic" charset="-128"/>
            </a:endParaRPr>
          </a:p>
          <a:p>
            <a:r>
              <a:rPr lang="en-US" altLang="en-US">
                <a:latin typeface="Times New Roman" charset="0"/>
                <a:ea typeface="MS PGothic" charset="-128"/>
              </a:rPr>
              <a:t>		ii. Breathing becomes more labor intensive.</a:t>
            </a:r>
            <a:endParaRPr lang="en-IN" altLang="en-US">
              <a:latin typeface="Times New Roman" charset="0"/>
              <a:ea typeface="MS PGothic" charset="-128"/>
            </a:endParaRPr>
          </a:p>
          <a:p>
            <a:r>
              <a:rPr lang="en-US" altLang="en-US">
                <a:latin typeface="Times New Roman" charset="0"/>
                <a:ea typeface="MS PGothic" charset="-128"/>
              </a:rPr>
              <a:t>	c. The changes in the respiratory system are often gradual and go unnoticed until a severe, life-threatening condition occurs.</a:t>
            </a:r>
            <a:endParaRPr lang="en-IN" altLang="en-US">
              <a:latin typeface="Times New Roman" charset="0"/>
              <a:ea typeface="MS PGothic" charset="-128"/>
            </a:endParaRPr>
          </a:p>
          <a:p>
            <a:r>
              <a:rPr lang="en-US" altLang="en-US">
                <a:latin typeface="Times New Roman" charset="0"/>
                <a:ea typeface="MS PGothic" charset="-128"/>
              </a:rPr>
              <a:t>	d. Within the mouth and nose, there is a gradual loss of the mechanisms that protect the upper airway.</a:t>
            </a:r>
            <a:endParaRPr lang="en-IN" altLang="en-US">
              <a:latin typeface="Times New Roman" charset="0"/>
              <a:ea typeface="MS PGothic" charset="-128"/>
            </a:endParaRPr>
          </a:p>
          <a:p>
            <a:r>
              <a:rPr lang="en-US" altLang="en-US">
                <a:latin typeface="Times New Roman" charset="0"/>
                <a:ea typeface="MS PGothic" charset="-128"/>
              </a:rPr>
              <a:t>		i. This leads to a decreased ability to clear secretions as well as decreased cough and gag reflexes.</a:t>
            </a:r>
          </a:p>
        </p:txBody>
      </p:sp>
      <p:sp>
        <p:nvSpPr>
          <p:cNvPr id="1228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5B7DD3CF-2374-E149-B039-AC0F91576719}" type="slidenum">
              <a:rPr lang="en-US" altLang="en-US" sz="1200"/>
              <a:pPr eaLnBrk="1" hangingPunct="1"/>
              <a:t>34</a:t>
            </a:fld>
            <a:endParaRPr lang="en-US" altLang="en-US" sz="1200"/>
          </a:p>
        </p:txBody>
      </p:sp>
    </p:spTree>
    <p:extLst>
      <p:ext uri="{BB962C8B-B14F-4D97-AF65-F5344CB8AC3E}">
        <p14:creationId xmlns:p14="http://schemas.microsoft.com/office/powerpoint/2010/main" val="48468738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a:ln/>
        </p:spPr>
      </p:sp>
      <p:sp>
        <p:nvSpPr>
          <p:cNvPr id="1239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	ii. Aspiration and obstruction become more likely.</a:t>
            </a:r>
            <a:endParaRPr lang="en-IN" altLang="en-US">
              <a:latin typeface="Times New Roman" charset="0"/>
              <a:ea typeface="MS PGothic" charset="-128"/>
            </a:endParaRPr>
          </a:p>
          <a:p>
            <a:r>
              <a:rPr lang="en-US" altLang="en-US">
                <a:latin typeface="Times New Roman" charset="0"/>
                <a:ea typeface="MS PGothic" charset="-128"/>
              </a:rPr>
              <a:t>e. As the smooth muscles of the lower airway weaken with age, strong inhalation can make the walls of the airway collapse inward and cause inspiratory wheezing.</a:t>
            </a:r>
            <a:endParaRPr lang="en-IN" altLang="en-US">
              <a:latin typeface="Times New Roman" charset="0"/>
              <a:ea typeface="MS PGothic" charset="-128"/>
            </a:endParaRPr>
          </a:p>
          <a:p>
            <a:r>
              <a:rPr lang="en-US" altLang="en-US">
                <a:latin typeface="Times New Roman" charset="0"/>
                <a:ea typeface="MS PGothic" charset="-128"/>
              </a:rPr>
              <a:t>	i. The cells of the immune system are less functional.</a:t>
            </a:r>
            <a:endParaRPr lang="en-IN" altLang="en-US">
              <a:latin typeface="Times New Roman" charset="0"/>
              <a:ea typeface="MS PGothic" charset="-128"/>
            </a:endParaRPr>
          </a:p>
          <a:p>
            <a:r>
              <a:rPr lang="en-US" altLang="en-US">
                <a:latin typeface="Times New Roman" charset="0"/>
                <a:ea typeface="MS PGothic" charset="-128"/>
              </a:rPr>
              <a:t>f. By age 75 years, the vital capacity may amount to only 50% of the vital capacity of a young adult. Factors include:</a:t>
            </a:r>
            <a:endParaRPr lang="en-IN" altLang="en-US">
              <a:latin typeface="Times New Roman" charset="0"/>
              <a:ea typeface="MS PGothic" charset="-128"/>
            </a:endParaRPr>
          </a:p>
          <a:p>
            <a:r>
              <a:rPr lang="en-US" altLang="en-US">
                <a:latin typeface="Times New Roman" charset="0"/>
                <a:ea typeface="MS PGothic" charset="-128"/>
              </a:rPr>
              <a:t>	i. Loss of respiratory muscle mass</a:t>
            </a:r>
            <a:endParaRPr lang="en-IN" altLang="en-US">
              <a:latin typeface="Times New Roman" charset="0"/>
              <a:ea typeface="MS PGothic" charset="-128"/>
            </a:endParaRPr>
          </a:p>
          <a:p>
            <a:r>
              <a:rPr lang="en-US" altLang="en-US">
                <a:latin typeface="Times New Roman" charset="0"/>
                <a:ea typeface="MS PGothic" charset="-128"/>
              </a:rPr>
              <a:t>	ii. Increased stiffness of the thoracic cage</a:t>
            </a:r>
            <a:endParaRPr lang="en-IN" altLang="en-US">
              <a:latin typeface="Times New Roman" charset="0"/>
              <a:ea typeface="MS PGothic" charset="-128"/>
            </a:endParaRPr>
          </a:p>
          <a:p>
            <a:r>
              <a:rPr lang="en-US" altLang="en-US">
                <a:latin typeface="Times New Roman" charset="0"/>
                <a:ea typeface="MS PGothic" charset="-128"/>
              </a:rPr>
              <a:t>	iii. Decreased surface area available for the exchange of air</a:t>
            </a:r>
            <a:endParaRPr lang="en-IN" altLang="en-US">
              <a:latin typeface="Times New Roman" charset="0"/>
              <a:ea typeface="MS PGothic" charset="-128"/>
            </a:endParaRPr>
          </a:p>
          <a:p>
            <a:r>
              <a:rPr lang="en-US" altLang="en-US">
                <a:latin typeface="Times New Roman" charset="0"/>
                <a:ea typeface="MS PGothic" charset="-128"/>
              </a:rPr>
              <a:t>g. Residual volume increases with age.</a:t>
            </a:r>
            <a:endParaRPr lang="en-IN" altLang="en-US">
              <a:latin typeface="Times New Roman" charset="0"/>
              <a:ea typeface="MS PGothic" charset="-128"/>
            </a:endParaRPr>
          </a:p>
          <a:p>
            <a:r>
              <a:rPr lang="en-US" altLang="en-US">
                <a:latin typeface="Times New Roman" charset="0"/>
                <a:ea typeface="MS PGothic" charset="-128"/>
              </a:rPr>
              <a:t>	i. A lifetime of breathing, especially breathing air with high levels of pollution, causes the accumulation of pollutants in the lungs.</a:t>
            </a:r>
          </a:p>
        </p:txBody>
      </p:sp>
      <p:sp>
        <p:nvSpPr>
          <p:cNvPr id="1239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D9CDE553-4437-AC4A-A160-90A64098A5A3}" type="slidenum">
              <a:rPr lang="en-US" altLang="en-US" sz="1200"/>
              <a:pPr eaLnBrk="1" hangingPunct="1"/>
              <a:t>35</a:t>
            </a:fld>
            <a:endParaRPr lang="en-US" altLang="en-US" sz="1200"/>
          </a:p>
        </p:txBody>
      </p:sp>
    </p:spTree>
    <p:extLst>
      <p:ext uri="{BB962C8B-B14F-4D97-AF65-F5344CB8AC3E}">
        <p14:creationId xmlns:p14="http://schemas.microsoft.com/office/powerpoint/2010/main" val="73532258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a:ln/>
        </p:spPr>
      </p:sp>
      <p:sp>
        <p:nvSpPr>
          <p:cNvPr id="1249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6. Endocrine system</a:t>
            </a:r>
            <a:endParaRPr lang="en-IN" altLang="en-US">
              <a:latin typeface="Times New Roman" charset="0"/>
              <a:ea typeface="MS PGothic" charset="-128"/>
            </a:endParaRPr>
          </a:p>
          <a:p>
            <a:r>
              <a:rPr lang="en-US" altLang="en-US">
                <a:latin typeface="Times New Roman" charset="0"/>
                <a:ea typeface="MS PGothic" charset="-128"/>
              </a:rPr>
              <a:t>	a. Insulin production drops off and metabolism decreases.</a:t>
            </a:r>
            <a:endParaRPr lang="en-IN" altLang="en-US">
              <a:latin typeface="Times New Roman" charset="0"/>
              <a:ea typeface="MS PGothic" charset="-128"/>
            </a:endParaRPr>
          </a:p>
          <a:p>
            <a:r>
              <a:rPr lang="en-US" altLang="en-US">
                <a:latin typeface="Times New Roman" charset="0"/>
                <a:ea typeface="MS PGothic" charset="-128"/>
              </a:rPr>
              <a:t>	b. People tend to slow down their physical activity.</a:t>
            </a:r>
            <a:endParaRPr lang="en-IN" altLang="en-US">
              <a:latin typeface="Times New Roman" charset="0"/>
              <a:ea typeface="MS PGothic" charset="-128"/>
            </a:endParaRPr>
          </a:p>
          <a:p>
            <a:r>
              <a:rPr lang="en-US" altLang="en-US">
                <a:latin typeface="Times New Roman" charset="0"/>
                <a:ea typeface="MS PGothic" charset="-128"/>
              </a:rPr>
              <a:t>		i. But they tend not to decrease their food intake.</a:t>
            </a:r>
            <a:endParaRPr lang="en-IN" altLang="en-US">
              <a:latin typeface="Times New Roman" charset="0"/>
              <a:ea typeface="MS PGothic" charset="-128"/>
            </a:endParaRPr>
          </a:p>
          <a:p>
            <a:r>
              <a:rPr lang="en-US" altLang="en-US">
                <a:latin typeface="Times New Roman" charset="0"/>
                <a:ea typeface="MS PGothic" charset="-128"/>
              </a:rPr>
              <a:t>		ii. The pancreas may not be able to produce enough insulin for the person’s body size, which can lead to diabetes mellitus.</a:t>
            </a:r>
            <a:endParaRPr lang="en-IN" altLang="en-US">
              <a:latin typeface="Times New Roman" charset="0"/>
              <a:ea typeface="MS PGothic" charset="-128"/>
            </a:endParaRPr>
          </a:p>
          <a:p>
            <a:r>
              <a:rPr lang="en-US" altLang="en-US">
                <a:latin typeface="Times New Roman" charset="0"/>
                <a:ea typeface="MS PGothic" charset="-128"/>
              </a:rPr>
              <a:t>	c. The reproductive system changes to some extent.</a:t>
            </a:r>
          </a:p>
          <a:p>
            <a:r>
              <a:rPr lang="en-US" altLang="en-US">
                <a:latin typeface="Times New Roman" charset="0"/>
                <a:ea typeface="MS PGothic" charset="-128"/>
              </a:rPr>
              <a:t>		</a:t>
            </a:r>
          </a:p>
        </p:txBody>
      </p:sp>
      <p:sp>
        <p:nvSpPr>
          <p:cNvPr id="1249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B1891F89-D7B4-9D42-AE6C-4CBAA9163C9C}" type="slidenum">
              <a:rPr lang="en-US" altLang="en-US" sz="1200"/>
              <a:pPr eaLnBrk="1" hangingPunct="1"/>
              <a:t>36</a:t>
            </a:fld>
            <a:endParaRPr lang="en-US" altLang="en-US" sz="1200"/>
          </a:p>
        </p:txBody>
      </p:sp>
    </p:spTree>
    <p:extLst>
      <p:ext uri="{BB962C8B-B14F-4D97-AF65-F5344CB8AC3E}">
        <p14:creationId xmlns:p14="http://schemas.microsoft.com/office/powerpoint/2010/main" val="194584848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a:ln/>
        </p:spPr>
      </p:sp>
      <p:sp>
        <p:nvSpPr>
          <p:cNvPr id="1259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i. Men are able to produce sperm long into their 80s, but the rigidity of the penis tends to decrease over time.</a:t>
            </a:r>
            <a:endParaRPr lang="en-IN" altLang="en-US">
              <a:latin typeface="Times New Roman" charset="0"/>
              <a:ea typeface="MS PGothic" charset="-128"/>
            </a:endParaRPr>
          </a:p>
          <a:p>
            <a:r>
              <a:rPr lang="en-US" altLang="en-US">
                <a:latin typeface="Times New Roman" charset="0"/>
                <a:ea typeface="MS PGothic" charset="-128"/>
              </a:rPr>
              <a:t>ii. Women have a decrease in the size of their uterus and vagina.</a:t>
            </a:r>
            <a:endParaRPr lang="en-IN" altLang="en-US">
              <a:latin typeface="Times New Roman" charset="0"/>
              <a:ea typeface="MS PGothic" charset="-128"/>
            </a:endParaRPr>
          </a:p>
          <a:p>
            <a:r>
              <a:rPr lang="en-US" altLang="en-US">
                <a:latin typeface="Times New Roman" charset="0"/>
                <a:ea typeface="MS PGothic" charset="-128"/>
              </a:rPr>
              <a:t>iii. Hormone production for both sexes gradually decreases as they age.</a:t>
            </a:r>
            <a:endParaRPr lang="en-IN" altLang="en-US">
              <a:latin typeface="Times New Roman" charset="0"/>
              <a:ea typeface="MS PGothic" charset="-128"/>
            </a:endParaRPr>
          </a:p>
          <a:p>
            <a:r>
              <a:rPr lang="en-US" altLang="en-US">
                <a:latin typeface="Times New Roman" charset="0"/>
                <a:ea typeface="MS PGothic" charset="-128"/>
              </a:rPr>
              <a:t>iv. Sexual desire may diminish with age but does not cease.</a:t>
            </a:r>
          </a:p>
          <a:p>
            <a:r>
              <a:rPr lang="en-US" altLang="en-US">
                <a:latin typeface="Times New Roman" charset="0"/>
                <a:ea typeface="MS PGothic" charset="-128"/>
              </a:rPr>
              <a:t> </a:t>
            </a:r>
          </a:p>
          <a:p>
            <a:endParaRPr lang="en-US" altLang="en-US">
              <a:latin typeface="Times New Roman" charset="0"/>
              <a:ea typeface="MS PGothic" charset="-128"/>
            </a:endParaRPr>
          </a:p>
        </p:txBody>
      </p:sp>
      <p:sp>
        <p:nvSpPr>
          <p:cNvPr id="1259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16D82EEC-8A56-F844-A9ED-7BAF6740F940}" type="slidenum">
              <a:rPr lang="en-US" altLang="en-US" sz="1200"/>
              <a:pPr eaLnBrk="1" hangingPunct="1"/>
              <a:t>37</a:t>
            </a:fld>
            <a:endParaRPr lang="en-US" altLang="en-US" sz="1200"/>
          </a:p>
        </p:txBody>
      </p:sp>
    </p:spTree>
    <p:extLst>
      <p:ext uri="{BB962C8B-B14F-4D97-AF65-F5344CB8AC3E}">
        <p14:creationId xmlns:p14="http://schemas.microsoft.com/office/powerpoint/2010/main" val="199451087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a:ln/>
        </p:spPr>
      </p:sp>
      <p:sp>
        <p:nvSpPr>
          <p:cNvPr id="1269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7. Digestive system</a:t>
            </a:r>
            <a:endParaRPr lang="en-IN" altLang="en-US">
              <a:latin typeface="Times New Roman" charset="0"/>
              <a:ea typeface="MS PGothic" charset="-128"/>
            </a:endParaRPr>
          </a:p>
          <a:p>
            <a:r>
              <a:rPr lang="en-US" altLang="en-US">
                <a:latin typeface="Times New Roman" charset="0"/>
                <a:ea typeface="MS PGothic" charset="-128"/>
              </a:rPr>
              <a:t>	a. Changes in gastric and intestinal function may inhibit nutritional intake and utilization in older adults.</a:t>
            </a:r>
            <a:endParaRPr lang="en-IN" altLang="en-US">
              <a:latin typeface="Times New Roman" charset="0"/>
              <a:ea typeface="MS PGothic" charset="-128"/>
            </a:endParaRPr>
          </a:p>
          <a:p>
            <a:r>
              <a:rPr lang="en-US" altLang="en-US">
                <a:latin typeface="Times New Roman" charset="0"/>
                <a:ea typeface="MS PGothic" charset="-128"/>
              </a:rPr>
              <a:t>		i. Taste sensations decrease.</a:t>
            </a:r>
            <a:endParaRPr lang="en-IN" altLang="en-US">
              <a:latin typeface="Times New Roman" charset="0"/>
              <a:ea typeface="MS PGothic" charset="-128"/>
            </a:endParaRPr>
          </a:p>
          <a:p>
            <a:r>
              <a:rPr lang="en-US" altLang="en-US">
                <a:latin typeface="Times New Roman" charset="0"/>
                <a:ea typeface="MS PGothic" charset="-128"/>
              </a:rPr>
              <a:t>	b. Saliva secretion decreases, and this reduces the body’s ability to process complex carbohydrates.</a:t>
            </a:r>
            <a:endParaRPr lang="en-IN" altLang="en-US">
              <a:latin typeface="Times New Roman" charset="0"/>
              <a:ea typeface="MS PGothic" charset="-128"/>
            </a:endParaRPr>
          </a:p>
          <a:p>
            <a:r>
              <a:rPr lang="en-US" altLang="en-US">
                <a:latin typeface="Times New Roman" charset="0"/>
                <a:ea typeface="MS PGothic" charset="-128"/>
              </a:rPr>
              <a:t>	c. The ability of the intestines to contract and move food diminishes.</a:t>
            </a:r>
            <a:endParaRPr lang="en-IN" altLang="en-US">
              <a:latin typeface="Times New Roman" charset="0"/>
              <a:ea typeface="MS PGothic" charset="-128"/>
            </a:endParaRPr>
          </a:p>
          <a:p>
            <a:r>
              <a:rPr lang="en-US" altLang="en-US">
                <a:latin typeface="Times New Roman" charset="0"/>
                <a:ea typeface="MS PGothic" charset="-128"/>
              </a:rPr>
              <a:t>	d. Gastric acid secretion diminishes.</a:t>
            </a:r>
            <a:endParaRPr lang="en-IN" altLang="en-US">
              <a:latin typeface="Times New Roman" charset="0"/>
              <a:ea typeface="MS PGothic" charset="-128"/>
            </a:endParaRPr>
          </a:p>
          <a:p>
            <a:r>
              <a:rPr lang="en-US" altLang="en-US">
                <a:latin typeface="Times New Roman" charset="0"/>
                <a:ea typeface="MS PGothic" charset="-128"/>
              </a:rPr>
              <a:t>	e. Gallstones become increasingly common.</a:t>
            </a:r>
            <a:endParaRPr lang="en-IN" altLang="en-US">
              <a:latin typeface="Times New Roman" charset="0"/>
              <a:ea typeface="MS PGothic" charset="-128"/>
            </a:endParaRPr>
          </a:p>
          <a:p>
            <a:r>
              <a:rPr lang="en-US" altLang="en-US">
                <a:latin typeface="Times New Roman" charset="0"/>
                <a:ea typeface="MS PGothic" charset="-128"/>
              </a:rPr>
              <a:t>	f. Anal sphincter changes can produce fecal incontinence.</a:t>
            </a:r>
          </a:p>
        </p:txBody>
      </p:sp>
      <p:sp>
        <p:nvSpPr>
          <p:cNvPr id="1269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0F9FE899-DCFA-E64E-BB67-26C5B8A770E7}" type="slidenum">
              <a:rPr lang="en-US" altLang="en-US" sz="1200"/>
              <a:pPr eaLnBrk="1" hangingPunct="1"/>
              <a:t>38</a:t>
            </a:fld>
            <a:endParaRPr lang="en-US" altLang="en-US" sz="1200"/>
          </a:p>
        </p:txBody>
      </p:sp>
    </p:spTree>
    <p:extLst>
      <p:ext uri="{BB962C8B-B14F-4D97-AF65-F5344CB8AC3E}">
        <p14:creationId xmlns:p14="http://schemas.microsoft.com/office/powerpoint/2010/main" val="167209733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a:ln/>
        </p:spPr>
      </p:sp>
      <p:sp>
        <p:nvSpPr>
          <p:cNvPr id="1280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8. Renal systems</a:t>
            </a:r>
            <a:endParaRPr lang="en-IN" altLang="en-US">
              <a:latin typeface="Times New Roman" charset="0"/>
              <a:ea typeface="MS PGothic" charset="-128"/>
            </a:endParaRPr>
          </a:p>
          <a:p>
            <a:r>
              <a:rPr lang="en-US" altLang="en-US">
                <a:latin typeface="Times New Roman" charset="0"/>
                <a:ea typeface="MS PGothic" charset="-128"/>
              </a:rPr>
              <a:t>	a. The filtration function declines by 50% from age 20 to 90 years.</a:t>
            </a:r>
            <a:endParaRPr lang="en-IN" altLang="en-US">
              <a:latin typeface="Times New Roman" charset="0"/>
              <a:ea typeface="MS PGothic" charset="-128"/>
            </a:endParaRPr>
          </a:p>
          <a:p>
            <a:r>
              <a:rPr lang="en-US" altLang="en-US">
                <a:latin typeface="Times New Roman" charset="0"/>
                <a:ea typeface="MS PGothic" charset="-128"/>
              </a:rPr>
              <a:t>	b. Kidney mass decreases 20% over the same span.</a:t>
            </a:r>
            <a:endParaRPr lang="en-IN" altLang="en-US">
              <a:latin typeface="Times New Roman" charset="0"/>
              <a:ea typeface="MS PGothic" charset="-128"/>
            </a:endParaRPr>
          </a:p>
          <a:p>
            <a:r>
              <a:rPr lang="en-US" altLang="en-US">
                <a:latin typeface="Times New Roman" charset="0"/>
                <a:ea typeface="MS PGothic" charset="-128"/>
              </a:rPr>
              <a:t>		i. Due in part to the decreased effectiveness of the blood vessels that supply blood to the nephrons</a:t>
            </a:r>
            <a:endParaRPr lang="en-IN" altLang="en-US">
              <a:latin typeface="Times New Roman" charset="0"/>
              <a:ea typeface="MS PGothic" charset="-128"/>
            </a:endParaRPr>
          </a:p>
          <a:p>
            <a:r>
              <a:rPr lang="en-US" altLang="en-US">
                <a:latin typeface="Times New Roman" charset="0"/>
                <a:ea typeface="MS PGothic" charset="-128"/>
              </a:rPr>
              <a:t>	c. There is a decreased ability to clear wastes from the body.</a:t>
            </a:r>
            <a:endParaRPr lang="en-IN" altLang="en-US">
              <a:latin typeface="Times New Roman" charset="0"/>
              <a:ea typeface="MS PGothic" charset="-128"/>
            </a:endParaRPr>
          </a:p>
          <a:p>
            <a:r>
              <a:rPr lang="en-US" altLang="en-US">
                <a:latin typeface="Times New Roman" charset="0"/>
                <a:ea typeface="MS PGothic" charset="-128"/>
              </a:rPr>
              <a:t>	d. There is a decreased ability to conserve fluids when needed.</a:t>
            </a:r>
          </a:p>
        </p:txBody>
      </p:sp>
      <p:sp>
        <p:nvSpPr>
          <p:cNvPr id="1280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C1C72D20-9BC0-5943-887E-FC248C54690D}" type="slidenum">
              <a:rPr lang="en-US" altLang="en-US" sz="1200"/>
              <a:pPr eaLnBrk="1" hangingPunct="1"/>
              <a:t>39</a:t>
            </a:fld>
            <a:endParaRPr lang="en-US" altLang="en-US" sz="1200"/>
          </a:p>
        </p:txBody>
      </p:sp>
    </p:spTree>
    <p:extLst>
      <p:ext uri="{BB962C8B-B14F-4D97-AF65-F5344CB8AC3E}">
        <p14:creationId xmlns:p14="http://schemas.microsoft.com/office/powerpoint/2010/main" val="9688206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I. Introduction</a:t>
            </a:r>
          </a:p>
          <a:p>
            <a:r>
              <a:rPr lang="en-US" altLang="en-US">
                <a:latin typeface="Times New Roman" charset="0"/>
                <a:ea typeface="MS PGothic" charset="-128"/>
              </a:rPr>
              <a:t>A. Humans develop throughout their lives.</a:t>
            </a:r>
            <a:endParaRPr lang="en-IN" altLang="en-US">
              <a:latin typeface="Times New Roman" charset="0"/>
              <a:ea typeface="MS PGothic" charset="-128"/>
            </a:endParaRPr>
          </a:p>
          <a:p>
            <a:r>
              <a:rPr lang="en-US" altLang="en-US">
                <a:latin typeface="Times New Roman" charset="0"/>
                <a:ea typeface="MS PGothic" charset="-128"/>
              </a:rPr>
              <a:t>	1. Newborns and infants</a:t>
            </a:r>
            <a:endParaRPr lang="en-IN" altLang="en-US">
              <a:latin typeface="Times New Roman" charset="0"/>
              <a:ea typeface="MS PGothic" charset="-128"/>
            </a:endParaRPr>
          </a:p>
          <a:p>
            <a:r>
              <a:rPr lang="en-US" altLang="en-US">
                <a:latin typeface="Times New Roman" charset="0"/>
                <a:ea typeface="MS PGothic" charset="-128"/>
              </a:rPr>
              <a:t>	2. Toddlers and preschoolers</a:t>
            </a:r>
            <a:endParaRPr lang="en-IN" altLang="en-US">
              <a:latin typeface="Times New Roman" charset="0"/>
              <a:ea typeface="MS PGothic" charset="-128"/>
            </a:endParaRPr>
          </a:p>
          <a:p>
            <a:r>
              <a:rPr lang="en-US" altLang="en-US">
                <a:latin typeface="Times New Roman" charset="0"/>
                <a:ea typeface="MS PGothic" charset="-128"/>
              </a:rPr>
              <a:t>	3. School-age children</a:t>
            </a:r>
            <a:endParaRPr lang="en-IN" altLang="en-US">
              <a:latin typeface="Times New Roman" charset="0"/>
              <a:ea typeface="MS PGothic" charset="-128"/>
            </a:endParaRPr>
          </a:p>
          <a:p>
            <a:r>
              <a:rPr lang="en-US" altLang="en-US">
                <a:latin typeface="Times New Roman" charset="0"/>
                <a:ea typeface="MS PGothic" charset="-128"/>
              </a:rPr>
              <a:t>	4. Adolescents</a:t>
            </a:r>
            <a:endParaRPr lang="en-IN" altLang="en-US">
              <a:latin typeface="Times New Roman" charset="0"/>
              <a:ea typeface="MS PGothic" charset="-128"/>
            </a:endParaRPr>
          </a:p>
          <a:p>
            <a:r>
              <a:rPr lang="en-US" altLang="en-US">
                <a:latin typeface="Times New Roman" charset="0"/>
                <a:ea typeface="MS PGothic" charset="-128"/>
              </a:rPr>
              <a:t>	5. Three stages of adulthood: early, middle, and older</a:t>
            </a:r>
            <a:endParaRPr lang="en-IN" altLang="en-US">
              <a:latin typeface="Times New Roman" charset="0"/>
              <a:ea typeface="MS PGothic" charset="-128"/>
            </a:endParaRPr>
          </a:p>
          <a:p>
            <a:r>
              <a:rPr lang="en-US" altLang="en-US">
                <a:latin typeface="Times New Roman" charset="0"/>
                <a:ea typeface="MS PGothic" charset="-128"/>
              </a:rPr>
              <a:t>B. EMTs must be aware of the physical changes a person undergoes at various stages of life.</a:t>
            </a:r>
            <a:endParaRPr lang="en-IN" altLang="en-US">
              <a:latin typeface="Times New Roman" charset="0"/>
              <a:ea typeface="MS PGothic" charset="-128"/>
            </a:endParaRPr>
          </a:p>
          <a:p>
            <a:r>
              <a:rPr lang="en-US" altLang="en-US">
                <a:latin typeface="Times New Roman" charset="0"/>
                <a:ea typeface="MS PGothic" charset="-128"/>
              </a:rPr>
              <a:t>	1. They may alter the approach to patient care.</a:t>
            </a:r>
          </a:p>
        </p:txBody>
      </p:sp>
      <p:sp>
        <p:nvSpPr>
          <p:cNvPr id="921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A074DF8C-CE8D-0840-AE19-D1D51DAD2136}" type="slidenum">
              <a:rPr lang="en-US" altLang="en-US" sz="1200"/>
              <a:pPr eaLnBrk="1" hangingPunct="1"/>
              <a:t>4</a:t>
            </a:fld>
            <a:endParaRPr lang="en-US" altLang="en-US" sz="1200"/>
          </a:p>
        </p:txBody>
      </p:sp>
    </p:spTree>
    <p:extLst>
      <p:ext uri="{BB962C8B-B14F-4D97-AF65-F5344CB8AC3E}">
        <p14:creationId xmlns:p14="http://schemas.microsoft.com/office/powerpoint/2010/main" val="182892624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a:ln/>
        </p:spPr>
      </p:sp>
      <p:sp>
        <p:nvSpPr>
          <p:cNvPr id="1290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9. Nervous system</a:t>
            </a:r>
            <a:endParaRPr lang="en-IN" altLang="en-US">
              <a:latin typeface="Times New Roman" charset="0"/>
              <a:ea typeface="MS PGothic" charset="-128"/>
            </a:endParaRPr>
          </a:p>
          <a:p>
            <a:r>
              <a:rPr lang="en-US" altLang="en-US">
                <a:latin typeface="Times New Roman" charset="0"/>
                <a:ea typeface="MS PGothic" charset="-128"/>
              </a:rPr>
              <a:t>	a. In the central nervous system, the brain weight may shrink 10% to 20% by age 80 years.</a:t>
            </a:r>
            <a:endParaRPr lang="en-IN" altLang="en-US">
              <a:latin typeface="Times New Roman" charset="0"/>
              <a:ea typeface="MS PGothic" charset="-128"/>
            </a:endParaRPr>
          </a:p>
          <a:p>
            <a:r>
              <a:rPr lang="en-US" altLang="en-US">
                <a:latin typeface="Times New Roman" charset="0"/>
                <a:ea typeface="MS PGothic" charset="-128"/>
              </a:rPr>
              <a:t>		i. Motor and sensory neural networks become slower.</a:t>
            </a:r>
            <a:endParaRPr lang="en-IN" altLang="en-US">
              <a:latin typeface="Times New Roman" charset="0"/>
              <a:ea typeface="MS PGothic" charset="-128"/>
            </a:endParaRPr>
          </a:p>
          <a:p>
            <a:r>
              <a:rPr lang="en-US" altLang="en-US">
                <a:latin typeface="Times New Roman" charset="0"/>
                <a:ea typeface="MS PGothic" charset="-128"/>
              </a:rPr>
              <a:t>	b. Neurons are lost.</a:t>
            </a:r>
            <a:endParaRPr lang="en-IN" altLang="en-US">
              <a:latin typeface="Times New Roman" charset="0"/>
              <a:ea typeface="MS PGothic" charset="-128"/>
            </a:endParaRPr>
          </a:p>
          <a:p>
            <a:r>
              <a:rPr lang="en-US" altLang="en-US">
                <a:latin typeface="Times New Roman" charset="0"/>
                <a:ea typeface="MS PGothic" charset="-128"/>
              </a:rPr>
              <a:t>		i. But there is not a loss of knowledge or skill.</a:t>
            </a:r>
            <a:endParaRPr lang="en-IN" altLang="en-US">
              <a:latin typeface="Times New Roman" charset="0"/>
              <a:ea typeface="MS PGothic" charset="-128"/>
            </a:endParaRPr>
          </a:p>
          <a:p>
            <a:r>
              <a:rPr lang="en-US" altLang="en-US">
                <a:latin typeface="Times New Roman" charset="0"/>
                <a:ea typeface="MS PGothic" charset="-128"/>
              </a:rPr>
              <a:t>		ii. Sleep patterns change.</a:t>
            </a:r>
          </a:p>
        </p:txBody>
      </p:sp>
      <p:sp>
        <p:nvSpPr>
          <p:cNvPr id="1290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57D41D57-E983-534D-94E9-67C8F894AE44}" type="slidenum">
              <a:rPr lang="en-US" altLang="en-US" sz="1200"/>
              <a:pPr eaLnBrk="1" hangingPunct="1"/>
              <a:t>40</a:t>
            </a:fld>
            <a:endParaRPr lang="en-US" altLang="en-US" sz="1200"/>
          </a:p>
        </p:txBody>
      </p:sp>
    </p:spTree>
    <p:extLst>
      <p:ext uri="{BB962C8B-B14F-4D97-AF65-F5344CB8AC3E}">
        <p14:creationId xmlns:p14="http://schemas.microsoft.com/office/powerpoint/2010/main" val="74795552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a:ln/>
        </p:spPr>
      </p:sp>
      <p:sp>
        <p:nvSpPr>
          <p:cNvPr id="1300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c. In younger adults, the brain, which is surrounded by the meninges, takes up almost all of the space in the skull.</a:t>
            </a:r>
            <a:endParaRPr lang="en-IN" altLang="en-US">
              <a:latin typeface="Times New Roman" charset="0"/>
              <a:ea typeface="MS PGothic" charset="-128"/>
            </a:endParaRPr>
          </a:p>
          <a:p>
            <a:r>
              <a:rPr lang="en-US" altLang="en-US">
                <a:latin typeface="Times New Roman" charset="0"/>
                <a:ea typeface="MS PGothic" charset="-128"/>
              </a:rPr>
              <a:t>	i. Age-related shrinkage creates a void between the brain and the outermost layer of the meninges, which provides room for the brain to move when stressed.</a:t>
            </a:r>
          </a:p>
          <a:p>
            <a:endParaRPr lang="en-US" altLang="en-US">
              <a:latin typeface="Times New Roman" charset="0"/>
              <a:ea typeface="MS PGothic" charset="-128"/>
            </a:endParaRPr>
          </a:p>
        </p:txBody>
      </p:sp>
      <p:sp>
        <p:nvSpPr>
          <p:cNvPr id="1300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C5CFD025-9361-A245-A0AE-F01FC62FD945}" type="slidenum">
              <a:rPr lang="en-US" altLang="en-US" sz="1200"/>
              <a:pPr eaLnBrk="1" hangingPunct="1"/>
              <a:t>41</a:t>
            </a:fld>
            <a:endParaRPr lang="en-US" altLang="en-US" sz="1200"/>
          </a:p>
        </p:txBody>
      </p:sp>
    </p:spTree>
    <p:extLst>
      <p:ext uri="{BB962C8B-B14F-4D97-AF65-F5344CB8AC3E}">
        <p14:creationId xmlns:p14="http://schemas.microsoft.com/office/powerpoint/2010/main" val="166667236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a:ln/>
        </p:spPr>
      </p:sp>
      <p:sp>
        <p:nvSpPr>
          <p:cNvPr id="1310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d. Peripheral nerve sensation is diminished.</a:t>
            </a:r>
            <a:endParaRPr lang="en-IN" altLang="en-US">
              <a:latin typeface="Times New Roman" charset="0"/>
              <a:ea typeface="MS PGothic" charset="-128"/>
            </a:endParaRPr>
          </a:p>
          <a:p>
            <a:r>
              <a:rPr lang="en-US" altLang="en-US">
                <a:latin typeface="Times New Roman" charset="0"/>
                <a:ea typeface="MS PGothic" charset="-128"/>
              </a:rPr>
              <a:t>	i. Increased reaction times cause longer delays between stimulation and motion.</a:t>
            </a:r>
            <a:endParaRPr lang="en-IN" altLang="en-US">
              <a:latin typeface="Times New Roman" charset="0"/>
              <a:ea typeface="MS PGothic" charset="-128"/>
            </a:endParaRPr>
          </a:p>
          <a:p>
            <a:r>
              <a:rPr lang="en-US" altLang="en-US">
                <a:latin typeface="Times New Roman" charset="0"/>
                <a:ea typeface="MS PGothic" charset="-128"/>
              </a:rPr>
              <a:t>	ii. The resulting slowdown in reflexes and decreased kinesthetic sense may contribute to the incidence of falls and trauma.</a:t>
            </a:r>
          </a:p>
          <a:p>
            <a:endParaRPr lang="en-US" altLang="en-US">
              <a:latin typeface="Times New Roman" charset="0"/>
              <a:ea typeface="MS PGothic" charset="-128"/>
            </a:endParaRPr>
          </a:p>
        </p:txBody>
      </p:sp>
      <p:sp>
        <p:nvSpPr>
          <p:cNvPr id="1310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0BAF3679-0287-E345-894C-BD3E94A33AA0}" type="slidenum">
              <a:rPr lang="en-US" altLang="en-US" sz="1200"/>
              <a:pPr eaLnBrk="1" hangingPunct="1"/>
              <a:t>42</a:t>
            </a:fld>
            <a:endParaRPr lang="en-US" altLang="en-US" sz="1200"/>
          </a:p>
        </p:txBody>
      </p:sp>
    </p:spTree>
    <p:extLst>
      <p:ext uri="{BB962C8B-B14F-4D97-AF65-F5344CB8AC3E}">
        <p14:creationId xmlns:p14="http://schemas.microsoft.com/office/powerpoint/2010/main" val="213319712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a:ln/>
        </p:spPr>
      </p:sp>
      <p:sp>
        <p:nvSpPr>
          <p:cNvPr id="1320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10. Sensory changes</a:t>
            </a:r>
            <a:endParaRPr lang="en-IN" altLang="en-US">
              <a:latin typeface="Times New Roman" charset="0"/>
              <a:ea typeface="MS PGothic" charset="-128"/>
            </a:endParaRPr>
          </a:p>
          <a:p>
            <a:r>
              <a:rPr lang="en-US" altLang="en-US">
                <a:latin typeface="Times New Roman" charset="0"/>
                <a:ea typeface="MS PGothic" charset="-128"/>
              </a:rPr>
              <a:t>	a. Most older adults can see and hear well.</a:t>
            </a:r>
            <a:endParaRPr lang="en-IN" altLang="en-US">
              <a:latin typeface="Times New Roman" charset="0"/>
              <a:ea typeface="MS PGothic" charset="-128"/>
            </a:endParaRPr>
          </a:p>
          <a:p>
            <a:r>
              <a:rPr lang="en-US" altLang="en-US">
                <a:latin typeface="Times New Roman" charset="0"/>
                <a:ea typeface="MS PGothic" charset="-128"/>
              </a:rPr>
              <a:t>		i. They may need glasses or hearing aids.</a:t>
            </a:r>
            <a:endParaRPr lang="en-IN" altLang="en-US">
              <a:latin typeface="Times New Roman" charset="0"/>
              <a:ea typeface="MS PGothic" charset="-128"/>
            </a:endParaRPr>
          </a:p>
          <a:p>
            <a:r>
              <a:rPr lang="en-US" altLang="en-US">
                <a:latin typeface="Times New Roman" charset="0"/>
                <a:ea typeface="MS PGothic" charset="-128"/>
              </a:rPr>
              <a:t>		ii. It is wrong to assume that older patients are blind or deaf.</a:t>
            </a:r>
            <a:endParaRPr lang="en-IN" altLang="en-US">
              <a:latin typeface="Times New Roman" charset="0"/>
              <a:ea typeface="MS PGothic" charset="-128"/>
            </a:endParaRPr>
          </a:p>
          <a:p>
            <a:r>
              <a:rPr lang="en-US" altLang="en-US">
                <a:latin typeface="Times New Roman" charset="0"/>
                <a:ea typeface="MS PGothic" charset="-128"/>
              </a:rPr>
              <a:t>		iii. Visual distortions are common.</a:t>
            </a:r>
            <a:endParaRPr lang="en-IN" altLang="en-US">
              <a:latin typeface="Times New Roman" charset="0"/>
              <a:ea typeface="MS PGothic" charset="-128"/>
            </a:endParaRPr>
          </a:p>
          <a:p>
            <a:r>
              <a:rPr lang="en-US" altLang="en-US">
                <a:latin typeface="Times New Roman" charset="0"/>
                <a:ea typeface="MS PGothic" charset="-128"/>
              </a:rPr>
              <a:t>	b. Hearing loss is four times more common than vision loss.</a:t>
            </a:r>
          </a:p>
        </p:txBody>
      </p:sp>
      <p:sp>
        <p:nvSpPr>
          <p:cNvPr id="1321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C7E58954-1537-1348-B29A-7FFB6B16BD13}" type="slidenum">
              <a:rPr lang="en-US" altLang="en-US" sz="1200"/>
              <a:pPr eaLnBrk="1" hangingPunct="1"/>
              <a:t>43</a:t>
            </a:fld>
            <a:endParaRPr lang="en-US" altLang="en-US" sz="1200"/>
          </a:p>
        </p:txBody>
      </p:sp>
    </p:spTree>
    <p:extLst>
      <p:ext uri="{BB962C8B-B14F-4D97-AF65-F5344CB8AC3E}">
        <p14:creationId xmlns:p14="http://schemas.microsoft.com/office/powerpoint/2010/main" val="40450917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a:ln/>
        </p:spPr>
      </p:sp>
      <p:sp>
        <p:nvSpPr>
          <p:cNvPr id="1331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C. Psychosocial changes</a:t>
            </a:r>
            <a:endParaRPr lang="en-IN" altLang="en-US">
              <a:latin typeface="Times New Roman" charset="0"/>
              <a:ea typeface="MS PGothic" charset="-128"/>
            </a:endParaRPr>
          </a:p>
          <a:p>
            <a:r>
              <a:rPr lang="en-US" altLang="en-US">
                <a:latin typeface="Times New Roman" charset="0"/>
                <a:ea typeface="MS PGothic" charset="-128"/>
              </a:rPr>
              <a:t>	1. Until about 5 years before death, most people retain high brain function.</a:t>
            </a:r>
            <a:endParaRPr lang="en-IN" altLang="en-US">
              <a:latin typeface="Times New Roman" charset="0"/>
              <a:ea typeface="MS PGothic" charset="-128"/>
            </a:endParaRPr>
          </a:p>
          <a:p>
            <a:r>
              <a:rPr lang="en-US" altLang="en-US">
                <a:latin typeface="Times New Roman" charset="0"/>
                <a:ea typeface="MS PGothic" charset="-128"/>
              </a:rPr>
              <a:t>		a. In the 5 years preceding death, mental function is presumed to decline, a theory referred to as the terminal drop hypothesis.</a:t>
            </a:r>
            <a:endParaRPr lang="en-IN" altLang="en-US">
              <a:latin typeface="Times New Roman" charset="0"/>
              <a:ea typeface="MS PGothic" charset="-128"/>
            </a:endParaRPr>
          </a:p>
          <a:p>
            <a:r>
              <a:rPr lang="en-US" altLang="en-US">
                <a:latin typeface="Times New Roman" charset="0"/>
                <a:ea typeface="MS PGothic" charset="-128"/>
              </a:rPr>
              <a:t>	2. As the elderly population continues to grow, we have the responsibility to accommodate their needs during their last 20 to 40 years of life.</a:t>
            </a:r>
            <a:endParaRPr lang="en-IN" altLang="en-US">
              <a:latin typeface="Times New Roman" charset="0"/>
              <a:ea typeface="MS PGothic" charset="-128"/>
            </a:endParaRPr>
          </a:p>
          <a:p>
            <a:r>
              <a:rPr lang="en-US" altLang="en-US">
                <a:latin typeface="Times New Roman" charset="0"/>
                <a:ea typeface="MS PGothic" charset="-128"/>
              </a:rPr>
              <a:t>		a. Statistics indicate that 95% of the elderly live at home.</a:t>
            </a:r>
            <a:endParaRPr lang="en-IN" altLang="en-US">
              <a:latin typeface="Times New Roman" charset="0"/>
              <a:ea typeface="MS PGothic" charset="-128"/>
            </a:endParaRPr>
          </a:p>
          <a:p>
            <a:r>
              <a:rPr lang="en-US" altLang="en-US">
                <a:latin typeface="Times New Roman" charset="0"/>
                <a:ea typeface="MS PGothic" charset="-128"/>
              </a:rPr>
              <a:t>		b. The increasing number of elderly in the United States as a result of the baby boom of the 1940s to 1960s has produced a need for additional assisted living facilities.</a:t>
            </a:r>
            <a:endParaRPr lang="en-IN" altLang="en-US">
              <a:latin typeface="Times New Roman" charset="0"/>
              <a:ea typeface="MS PGothic" charset="-128"/>
            </a:endParaRPr>
          </a:p>
          <a:p>
            <a:r>
              <a:rPr lang="en-US" altLang="en-US">
                <a:latin typeface="Times New Roman" charset="0"/>
                <a:ea typeface="MS PGothic" charset="-128"/>
              </a:rPr>
              <a:t>	3. Financial limits may restrict access to health care or medications.</a:t>
            </a:r>
          </a:p>
        </p:txBody>
      </p:sp>
      <p:sp>
        <p:nvSpPr>
          <p:cNvPr id="1331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44C7AFAE-1501-1647-9E48-AE69A1E4E13C}" type="slidenum">
              <a:rPr lang="en-US" altLang="en-US" sz="1200"/>
              <a:pPr eaLnBrk="1" hangingPunct="1"/>
              <a:t>44</a:t>
            </a:fld>
            <a:endParaRPr lang="en-US" altLang="en-US" sz="1200"/>
          </a:p>
        </p:txBody>
      </p:sp>
    </p:spTree>
    <p:extLst>
      <p:ext uri="{BB962C8B-B14F-4D97-AF65-F5344CB8AC3E}">
        <p14:creationId xmlns:p14="http://schemas.microsoft.com/office/powerpoint/2010/main" val="179996147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a:ln/>
        </p:spPr>
      </p:sp>
      <p:sp>
        <p:nvSpPr>
          <p:cNvPr id="1341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	a. Today, more than 50% of all single women in the United States who are 60 years of age or older are living at or below the poverty level.</a:t>
            </a:r>
            <a:endParaRPr lang="en-IN" altLang="en-US">
              <a:latin typeface="Times New Roman" charset="0"/>
              <a:ea typeface="MS PGothic" charset="-128"/>
            </a:endParaRPr>
          </a:p>
          <a:p>
            <a:r>
              <a:rPr lang="en-US" altLang="en-US">
                <a:latin typeface="Times New Roman" charset="0"/>
                <a:ea typeface="MS PGothic" charset="-128"/>
              </a:rPr>
              <a:t>4. One of the important issues that the elderly need to face is their own mortality.</a:t>
            </a:r>
            <a:endParaRPr lang="en-IN" altLang="en-US">
              <a:latin typeface="Times New Roman" charset="0"/>
              <a:ea typeface="MS PGothic" charset="-128"/>
            </a:endParaRPr>
          </a:p>
          <a:p>
            <a:r>
              <a:rPr lang="en-US" altLang="en-US">
                <a:latin typeface="Times New Roman" charset="0"/>
                <a:ea typeface="MS PGothic" charset="-128"/>
              </a:rPr>
              <a:t>	a. Isolation and depression can be challenges.</a:t>
            </a:r>
          </a:p>
          <a:p>
            <a:endParaRPr lang="en-US" altLang="en-US">
              <a:latin typeface="Times New Roman" charset="0"/>
              <a:ea typeface="MS PGothic" charset="-128"/>
            </a:endParaRPr>
          </a:p>
        </p:txBody>
      </p:sp>
      <p:sp>
        <p:nvSpPr>
          <p:cNvPr id="1341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3D371F94-AF56-DC4E-8048-3402B0AE00D7}" type="slidenum">
              <a:rPr lang="en-US" altLang="en-US" sz="1200"/>
              <a:pPr eaLnBrk="1" hangingPunct="1"/>
              <a:t>45</a:t>
            </a:fld>
            <a:endParaRPr lang="en-US" altLang="en-US" sz="1200"/>
          </a:p>
        </p:txBody>
      </p:sp>
    </p:spTree>
    <p:extLst>
      <p:ext uri="{BB962C8B-B14F-4D97-AF65-F5344CB8AC3E}">
        <p14:creationId xmlns:p14="http://schemas.microsoft.com/office/powerpoint/2010/main" val="3502910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II. Neonates and Infants</a:t>
            </a:r>
          </a:p>
          <a:p>
            <a:r>
              <a:rPr lang="en-US" altLang="en-US">
                <a:latin typeface="Times New Roman" charset="0"/>
                <a:ea typeface="MS PGothic" charset="-128"/>
              </a:rPr>
              <a:t>A. Infants (ages 1 month to 1 year) develop at a startling rate.</a:t>
            </a:r>
            <a:endParaRPr lang="en-IN" altLang="en-US">
              <a:latin typeface="Times New Roman" charset="0"/>
              <a:ea typeface="MS PGothic" charset="-128"/>
            </a:endParaRPr>
          </a:p>
          <a:p>
            <a:r>
              <a:rPr lang="en-US" altLang="en-US">
                <a:latin typeface="Times New Roman" charset="0"/>
                <a:ea typeface="MS PGothic" charset="-128"/>
              </a:rPr>
              <a:t>B. Neonates (birth to 1 month) are covered in Chapter 33, “Obstetrics and Neonatal Care.”</a:t>
            </a:r>
            <a:endParaRPr lang="en-IN" altLang="en-US">
              <a:latin typeface="Times New Roman" charset="0"/>
              <a:ea typeface="MS PGothic" charset="-128"/>
            </a:endParaRPr>
          </a:p>
          <a:p>
            <a:r>
              <a:rPr lang="en-US" altLang="en-US">
                <a:latin typeface="Times New Roman" charset="0"/>
                <a:ea typeface="MS PGothic" charset="-128"/>
              </a:rPr>
              <a:t>	1. The leading cause of death for this age group is congenital abnormalities, according to the Centers for Disease Control and Prevention.</a:t>
            </a:r>
          </a:p>
        </p:txBody>
      </p:sp>
      <p:sp>
        <p:nvSpPr>
          <p:cNvPr id="931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CD17891D-04B4-CA49-93C8-65E6FC49BEE4}" type="slidenum">
              <a:rPr lang="en-US" altLang="en-US" sz="1200"/>
              <a:pPr eaLnBrk="1" hangingPunct="1"/>
              <a:t>5</a:t>
            </a:fld>
            <a:endParaRPr lang="en-US" altLang="en-US" sz="1200"/>
          </a:p>
        </p:txBody>
      </p:sp>
    </p:spTree>
    <p:extLst>
      <p:ext uri="{BB962C8B-B14F-4D97-AF65-F5344CB8AC3E}">
        <p14:creationId xmlns:p14="http://schemas.microsoft.com/office/powerpoint/2010/main" val="18299433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C. Physical changes</a:t>
            </a:r>
            <a:endParaRPr lang="en-IN" altLang="en-US">
              <a:latin typeface="Times New Roman" charset="0"/>
              <a:ea typeface="MS PGothic" charset="-128"/>
            </a:endParaRPr>
          </a:p>
          <a:p>
            <a:r>
              <a:rPr lang="en-US" altLang="en-US">
                <a:latin typeface="Times New Roman" charset="0"/>
                <a:ea typeface="MS PGothic" charset="-128"/>
              </a:rPr>
              <a:t>	1. Vital signs</a:t>
            </a:r>
            <a:endParaRPr lang="en-IN" altLang="en-US">
              <a:latin typeface="Times New Roman" charset="0"/>
              <a:ea typeface="MS PGothic" charset="-128"/>
            </a:endParaRPr>
          </a:p>
          <a:p>
            <a:r>
              <a:rPr lang="en-US" altLang="en-US">
                <a:latin typeface="Times New Roman" charset="0"/>
                <a:ea typeface="MS PGothic" charset="-128"/>
              </a:rPr>
              <a:t>		a. The younger the person, the faster the pulse rate and respirations.</a:t>
            </a:r>
            <a:endParaRPr lang="en-IN" altLang="en-US">
              <a:latin typeface="Times New Roman" charset="0"/>
              <a:ea typeface="MS PGothic" charset="-128"/>
            </a:endParaRPr>
          </a:p>
          <a:p>
            <a:r>
              <a:rPr lang="en-US" altLang="en-US">
                <a:latin typeface="Times New Roman" charset="0"/>
                <a:ea typeface="MS PGothic" charset="-128"/>
              </a:rPr>
              <a:t>			i. At birth, a pulse rate of 90 to 180 beats/min and a respiratory rate of 30 to 60 breaths/min are normal.</a:t>
            </a:r>
            <a:endParaRPr lang="en-IN" altLang="en-US">
              <a:latin typeface="Times New Roman" charset="0"/>
              <a:ea typeface="MS PGothic" charset="-128"/>
            </a:endParaRPr>
          </a:p>
          <a:p>
            <a:r>
              <a:rPr lang="en-US" altLang="en-US">
                <a:latin typeface="Times New Roman" charset="0"/>
                <a:ea typeface="MS PGothic" charset="-128"/>
              </a:rPr>
              <a:t>			ii. Shortly after birth, the pulse often drops to 120 beats/min and the respiratory rate falls to between 30 to 40 breaths/min.</a:t>
            </a:r>
            <a:endParaRPr lang="en-IN" altLang="en-US">
              <a:latin typeface="Times New Roman" charset="0"/>
              <a:ea typeface="MS PGothic" charset="-128"/>
            </a:endParaRPr>
          </a:p>
          <a:p>
            <a:r>
              <a:rPr lang="en-US" altLang="en-US">
                <a:latin typeface="Times New Roman" charset="0"/>
                <a:ea typeface="MS PGothic" charset="-128"/>
              </a:rPr>
              <a:t>			iii. By 1 year, the respiratory rate slows to 20 to 30 breaths/min.</a:t>
            </a:r>
          </a:p>
          <a:p>
            <a:r>
              <a:rPr lang="en-US" altLang="en-US">
                <a:latin typeface="Times New Roman" charset="0"/>
                <a:ea typeface="MS PGothic" charset="-128"/>
              </a:rPr>
              <a:t>		</a:t>
            </a:r>
          </a:p>
        </p:txBody>
      </p:sp>
      <p:sp>
        <p:nvSpPr>
          <p:cNvPr id="942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746752E1-BA8E-9546-B49F-3EB9F33E011E}" type="slidenum">
              <a:rPr lang="en-US" altLang="en-US" sz="1200"/>
              <a:pPr eaLnBrk="1" hangingPunct="1"/>
              <a:t>6</a:t>
            </a:fld>
            <a:endParaRPr lang="en-US" altLang="en-US" sz="1200"/>
          </a:p>
        </p:txBody>
      </p:sp>
    </p:spTree>
    <p:extLst>
      <p:ext uri="{BB962C8B-B14F-4D97-AF65-F5344CB8AC3E}">
        <p14:creationId xmlns:p14="http://schemas.microsoft.com/office/powerpoint/2010/main" val="17453646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r>
              <a:rPr lang="en-US" altLang="en-US">
                <a:latin typeface="Times New Roman" charset="0"/>
                <a:ea typeface="MS PGothic" charset="-128"/>
              </a:rPr>
              <a:t>	</a:t>
            </a:r>
          </a:p>
          <a:p>
            <a:r>
              <a:rPr lang="en-US" altLang="en-US">
                <a:latin typeface="Times New Roman" charset="0"/>
                <a:ea typeface="MS PGothic" charset="-128"/>
              </a:rPr>
              <a:t>	b. Blood pressure directly corresponds to the patient’s weight, so it typically increases with age.</a:t>
            </a:r>
            <a:endParaRPr lang="en-IN" altLang="en-US">
              <a:latin typeface="Times New Roman" charset="0"/>
              <a:ea typeface="MS PGothic" charset="-128"/>
            </a:endParaRPr>
          </a:p>
          <a:p>
            <a:r>
              <a:rPr lang="en-US" altLang="en-US">
                <a:latin typeface="Times New Roman" charset="0"/>
                <a:ea typeface="MS PGothic" charset="-128"/>
              </a:rPr>
              <a:t>		i. The average systolic blood pressure is 50 to 70 mm Hg for a neonate, and 70 to 95 mm Hg for a 1-year-old.</a:t>
            </a:r>
            <a:endParaRPr lang="en-IN" altLang="en-US">
              <a:latin typeface="Times New Roman" charset="0"/>
              <a:ea typeface="MS PGothic" charset="-128"/>
            </a:endParaRPr>
          </a:p>
          <a:p>
            <a:r>
              <a:rPr lang="en-US" altLang="en-US">
                <a:latin typeface="Times New Roman" charset="0"/>
                <a:ea typeface="MS PGothic" charset="-128"/>
              </a:rPr>
              <a:t>2. Weight</a:t>
            </a:r>
            <a:endParaRPr lang="en-IN" altLang="en-US">
              <a:latin typeface="Times New Roman" charset="0"/>
              <a:ea typeface="MS PGothic" charset="-128"/>
            </a:endParaRPr>
          </a:p>
          <a:p>
            <a:r>
              <a:rPr lang="en-US" altLang="en-US">
                <a:latin typeface="Times New Roman" charset="0"/>
                <a:ea typeface="MS PGothic" charset="-128"/>
              </a:rPr>
              <a:t>	a. A neonate usually weighs 6 to 8 lb (3 to 3.5 kg) at birth.</a:t>
            </a:r>
            <a:endParaRPr lang="en-IN" altLang="en-US">
              <a:latin typeface="Times New Roman" charset="0"/>
              <a:ea typeface="MS PGothic" charset="-128"/>
            </a:endParaRPr>
          </a:p>
          <a:p>
            <a:r>
              <a:rPr lang="en-US" altLang="en-US">
                <a:latin typeface="Times New Roman" charset="0"/>
                <a:ea typeface="MS PGothic" charset="-128"/>
              </a:rPr>
              <a:t>	b. The head accounts for 25% of its body weight.</a:t>
            </a:r>
            <a:endParaRPr lang="en-IN" altLang="en-US">
              <a:latin typeface="Times New Roman" charset="0"/>
              <a:ea typeface="MS PGothic" charset="-128"/>
            </a:endParaRPr>
          </a:p>
          <a:p>
            <a:r>
              <a:rPr lang="en-US" altLang="en-US">
                <a:latin typeface="Times New Roman" charset="0"/>
                <a:ea typeface="MS PGothic" charset="-128"/>
              </a:rPr>
              <a:t>	c. After week 2, infants grow at a rate of about 1 oz (30 g) per day, doubling their weight by 4 to 6 months and tripling it by the end of the first year.</a:t>
            </a:r>
          </a:p>
        </p:txBody>
      </p:sp>
      <p:sp>
        <p:nvSpPr>
          <p:cNvPr id="952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030F08E8-4F8B-3242-8B15-9F35DE9E4699}" type="slidenum">
              <a:rPr lang="en-US" altLang="en-US" sz="1200"/>
              <a:pPr eaLnBrk="1" hangingPunct="1"/>
              <a:t>7</a:t>
            </a:fld>
            <a:endParaRPr lang="en-US" altLang="en-US" sz="1200"/>
          </a:p>
        </p:txBody>
      </p:sp>
    </p:spTree>
    <p:extLst>
      <p:ext uri="{BB962C8B-B14F-4D97-AF65-F5344CB8AC3E}">
        <p14:creationId xmlns:p14="http://schemas.microsoft.com/office/powerpoint/2010/main" val="18652440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3. Cardiovascular system</a:t>
            </a:r>
            <a:endParaRPr lang="en-IN" altLang="en-US">
              <a:latin typeface="Times New Roman" charset="0"/>
              <a:ea typeface="MS PGothic" charset="-128"/>
            </a:endParaRPr>
          </a:p>
          <a:p>
            <a:r>
              <a:rPr lang="en-US" altLang="en-US">
                <a:latin typeface="Times New Roman" charset="0"/>
                <a:ea typeface="MS PGothic" charset="-128"/>
              </a:rPr>
              <a:t>	a. At birth, the neonate makes the transition from fetal to independent circulation.</a:t>
            </a:r>
            <a:endParaRPr lang="en-IN" altLang="en-US">
              <a:latin typeface="Times New Roman" charset="0"/>
              <a:ea typeface="MS PGothic" charset="-128"/>
            </a:endParaRPr>
          </a:p>
          <a:p>
            <a:r>
              <a:rPr lang="en-US" altLang="en-US">
                <a:latin typeface="Times New Roman" charset="0"/>
                <a:ea typeface="MS PGothic" charset="-128"/>
              </a:rPr>
              <a:t>4. Pulmonary system</a:t>
            </a:r>
            <a:endParaRPr lang="en-IN" altLang="en-US">
              <a:latin typeface="Times New Roman" charset="0"/>
              <a:ea typeface="MS PGothic" charset="-128"/>
            </a:endParaRPr>
          </a:p>
          <a:p>
            <a:r>
              <a:rPr lang="en-US" altLang="en-US">
                <a:latin typeface="Times New Roman" charset="0"/>
                <a:ea typeface="MS PGothic" charset="-128"/>
              </a:rPr>
              <a:t>	a. Infants younger than 6 months are particularly prone to nasal congestion.</a:t>
            </a:r>
            <a:endParaRPr lang="en-IN" altLang="en-US">
              <a:latin typeface="Times New Roman" charset="0"/>
              <a:ea typeface="MS PGothic" charset="-128"/>
            </a:endParaRPr>
          </a:p>
          <a:p>
            <a:r>
              <a:rPr lang="en-US" altLang="en-US">
                <a:latin typeface="Times New Roman" charset="0"/>
                <a:ea typeface="MS PGothic" charset="-128"/>
              </a:rPr>
              <a:t>	b. The rib cage is less rigid and the ribs sit horizontally.</a:t>
            </a:r>
            <a:endParaRPr lang="en-IN" altLang="en-US">
              <a:latin typeface="Times New Roman" charset="0"/>
              <a:ea typeface="MS PGothic" charset="-128"/>
            </a:endParaRPr>
          </a:p>
          <a:p>
            <a:r>
              <a:rPr lang="en-US" altLang="en-US">
                <a:latin typeface="Times New Roman" charset="0"/>
                <a:ea typeface="MS PGothic" charset="-128"/>
              </a:rPr>
              <a:t>		i. Explains diaphragmatic breathing in infants</a:t>
            </a:r>
            <a:endParaRPr lang="en-IN" altLang="en-US">
              <a:latin typeface="Times New Roman" charset="0"/>
              <a:ea typeface="MS PGothic" charset="-128"/>
            </a:endParaRPr>
          </a:p>
          <a:p>
            <a:r>
              <a:rPr lang="en-US" altLang="en-US">
                <a:latin typeface="Times New Roman" charset="0"/>
                <a:ea typeface="MS PGothic" charset="-128"/>
              </a:rPr>
              <a:t>	c. Infants have proportionately larger tongues and proportionally shorter, narrower airways.</a:t>
            </a:r>
            <a:endParaRPr lang="en-IN" altLang="en-US">
              <a:latin typeface="Times New Roman" charset="0"/>
              <a:ea typeface="MS PGothic" charset="-128"/>
            </a:endParaRPr>
          </a:p>
          <a:p>
            <a:r>
              <a:rPr lang="en-US" altLang="en-US">
                <a:latin typeface="Times New Roman" charset="0"/>
                <a:ea typeface="MS PGothic" charset="-128"/>
              </a:rPr>
              <a:t>		i. Airway obstruction is more common in infants than older children or adults.</a:t>
            </a:r>
            <a:endParaRPr lang="en-IN" altLang="en-US">
              <a:latin typeface="Times New Roman" charset="0"/>
              <a:ea typeface="MS PGothic" charset="-128"/>
            </a:endParaRPr>
          </a:p>
          <a:p>
            <a:r>
              <a:rPr lang="en-US" altLang="en-US">
                <a:latin typeface="Times New Roman" charset="0"/>
                <a:ea typeface="MS PGothic" charset="-128"/>
              </a:rPr>
              <a:t>	d. For bag-mask ventilation, remember that an infant’s lungs are fragile. Too forceful ventilations can result in trauma from pressure, or barotrauma.</a:t>
            </a:r>
            <a:endParaRPr lang="en-IN" altLang="en-US">
              <a:latin typeface="Times New Roman" charset="0"/>
              <a:ea typeface="MS PGothic" charset="-128"/>
            </a:endParaRPr>
          </a:p>
          <a:p>
            <a:r>
              <a:rPr lang="en-US" altLang="en-US">
                <a:latin typeface="Times New Roman" charset="0"/>
                <a:ea typeface="MS PGothic" charset="-128"/>
              </a:rPr>
              <a:t>	e. Respiratory problems can quickly become life threatening.</a:t>
            </a:r>
            <a:endParaRPr lang="en-IN" altLang="en-US">
              <a:latin typeface="Times New Roman" charset="0"/>
              <a:ea typeface="MS PGothic" charset="-128"/>
            </a:endParaRPr>
          </a:p>
          <a:p>
            <a:r>
              <a:rPr lang="en-US" altLang="en-US">
                <a:latin typeface="Times New Roman" charset="0"/>
                <a:ea typeface="MS PGothic" charset="-128"/>
              </a:rPr>
              <a:t>		i. Infants who are struggling to breathe can quickly tire, become overheated, and even become dehydrated.</a:t>
            </a: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20EF969C-14AB-6A4A-A8ED-A7FD98523AD0}" type="slidenum">
              <a:rPr lang="en-US" altLang="en-US" sz="1200"/>
              <a:pPr eaLnBrk="1" hangingPunct="1"/>
              <a:t>8</a:t>
            </a:fld>
            <a:endParaRPr lang="en-US" altLang="en-US" sz="1200"/>
          </a:p>
        </p:txBody>
      </p:sp>
    </p:spTree>
    <p:extLst>
      <p:ext uri="{BB962C8B-B14F-4D97-AF65-F5344CB8AC3E}">
        <p14:creationId xmlns:p14="http://schemas.microsoft.com/office/powerpoint/2010/main" val="1908223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5. Nervous system</a:t>
            </a:r>
            <a:endParaRPr lang="en-IN" altLang="en-US">
              <a:latin typeface="Times New Roman" charset="0"/>
              <a:ea typeface="MS PGothic" charset="-128"/>
            </a:endParaRPr>
          </a:p>
          <a:p>
            <a:r>
              <a:rPr lang="en-US" altLang="en-US">
                <a:latin typeface="Times New Roman" charset="0"/>
                <a:ea typeface="MS PGothic" charset="-128"/>
              </a:rPr>
              <a:t>	a. The nervous system’s evolution continues after birth.</a:t>
            </a:r>
            <a:endParaRPr lang="en-IN" altLang="en-US">
              <a:latin typeface="Times New Roman" charset="0"/>
              <a:ea typeface="MS PGothic" charset="-128"/>
            </a:endParaRPr>
          </a:p>
          <a:p>
            <a:r>
              <a:rPr lang="en-US" altLang="en-US">
                <a:latin typeface="Times New Roman" charset="0"/>
                <a:ea typeface="MS PGothic" charset="-128"/>
              </a:rPr>
              <a:t>	b. A neonate is born with certain reflexes.</a:t>
            </a:r>
            <a:endParaRPr lang="en-IN" altLang="en-US">
              <a:latin typeface="Times New Roman" charset="0"/>
              <a:ea typeface="MS PGothic" charset="-128"/>
            </a:endParaRPr>
          </a:p>
          <a:p>
            <a:r>
              <a:rPr lang="en-US" altLang="en-US">
                <a:latin typeface="Times New Roman" charset="0"/>
                <a:ea typeface="MS PGothic" charset="-128"/>
              </a:rPr>
              <a:t>		i. Moro reflex (startle reflex): when a neonate is caught off guard, it opens its arms wide, spreads its fingers, and seems to grab at things.</a:t>
            </a:r>
            <a:endParaRPr lang="en-IN" altLang="en-US">
              <a:latin typeface="Times New Roman" charset="0"/>
              <a:ea typeface="MS PGothic" charset="-128"/>
            </a:endParaRPr>
          </a:p>
          <a:p>
            <a:r>
              <a:rPr lang="en-US" altLang="en-US">
                <a:latin typeface="Times New Roman" charset="0"/>
                <a:ea typeface="MS PGothic" charset="-128"/>
              </a:rPr>
              <a:t>		ii. Palmar grasp: occurs when an object is placed into the neonate’s palm</a:t>
            </a:r>
            <a:endParaRPr lang="en-IN" altLang="en-US">
              <a:latin typeface="Times New Roman" charset="0"/>
              <a:ea typeface="MS PGothic" charset="-128"/>
            </a:endParaRPr>
          </a:p>
          <a:p>
            <a:r>
              <a:rPr lang="en-US" altLang="en-US">
                <a:latin typeface="Times New Roman" charset="0"/>
                <a:ea typeface="MS PGothic" charset="-128"/>
              </a:rPr>
              <a:t>		iii. Rooting reflex: when something touches a neonate’s cheek, it will turn its head toward the touch.</a:t>
            </a:r>
            <a:endParaRPr lang="en-IN" altLang="en-US">
              <a:latin typeface="Times New Roman" charset="0"/>
              <a:ea typeface="MS PGothic" charset="-128"/>
            </a:endParaRPr>
          </a:p>
          <a:p>
            <a:r>
              <a:rPr lang="en-US" altLang="en-US">
                <a:latin typeface="Times New Roman" charset="0"/>
                <a:ea typeface="MS PGothic" charset="-128"/>
              </a:rPr>
              <a:t>		iv. Sucking reflex: occurs when a neonate’s lips are stroked </a:t>
            </a:r>
          </a:p>
          <a:p>
            <a:r>
              <a:rPr lang="en-US" altLang="en-US">
                <a:latin typeface="Times New Roman" charset="0"/>
                <a:ea typeface="MS PGothic" charset="-128"/>
              </a:rPr>
              <a:t>	</a:t>
            </a:r>
          </a:p>
        </p:txBody>
      </p:sp>
      <p:sp>
        <p:nvSpPr>
          <p:cNvPr id="972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BBEF5F95-99B1-7C4B-8C28-67860F5E1D55}" type="slidenum">
              <a:rPr lang="en-US" altLang="en-US" sz="1200"/>
              <a:pPr eaLnBrk="1" hangingPunct="1"/>
              <a:t>9</a:t>
            </a:fld>
            <a:endParaRPr lang="en-US" altLang="en-US" sz="1200"/>
          </a:p>
        </p:txBody>
      </p:sp>
    </p:spTree>
    <p:extLst>
      <p:ext uri="{BB962C8B-B14F-4D97-AF65-F5344CB8AC3E}">
        <p14:creationId xmlns:p14="http://schemas.microsoft.com/office/powerpoint/2010/main" val="9588405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1011" name="Rectangle 3"/>
          <p:cNvSpPr>
            <a:spLocks noGrp="1" noChangeArrowheads="1"/>
          </p:cNvSpPr>
          <p:nvPr>
            <p:ph type="subTitle" idx="1"/>
          </p:nvPr>
        </p:nvSpPr>
        <p:spPr>
          <a:xfrm>
            <a:off x="4572000" y="3657600"/>
            <a:ext cx="4648200" cy="1752600"/>
          </a:xfrm>
          <a:gradFill rotWithShape="0">
            <a:gsLst>
              <a:gs pos="0">
                <a:srgbClr val="66CCFF">
                  <a:alpha val="89999"/>
                </a:srgbClr>
              </a:gs>
              <a:gs pos="100000">
                <a:srgbClr val="0080FF">
                  <a:alpha val="14000"/>
                </a:srgbClr>
              </a:gs>
            </a:gsLst>
            <a:lin ang="2700000" scaled="1"/>
          </a:gradFill>
          <a:ln w="9525" algn="ctr">
            <a:noFill/>
          </a:ln>
        </p:spPr>
        <p:txBody>
          <a:bodyPr tIns="137160" bIns="45720"/>
          <a:lstStyle>
            <a:lvl1pPr marL="0" indent="0">
              <a:lnSpc>
                <a:spcPct val="105000"/>
              </a:lnSpc>
              <a:buFontTx/>
              <a:buNone/>
              <a:defRPr sz="3600">
                <a:solidFill>
                  <a:schemeClr val="bg1"/>
                </a:solidFill>
              </a:defRPr>
            </a:lvl1pPr>
          </a:lstStyle>
          <a:p>
            <a:r>
              <a:rPr lang="en-US" dirty="0"/>
              <a:t>Click to edit Master subtitle style</a:t>
            </a:r>
          </a:p>
        </p:txBody>
      </p:sp>
      <p:sp>
        <p:nvSpPr>
          <p:cNvPr id="128003" name="Rectangle 2"/>
          <p:cNvSpPr>
            <a:spLocks noGrp="1" noChangeArrowheads="1"/>
          </p:cNvSpPr>
          <p:nvPr>
            <p:ph type="ctrTitle"/>
          </p:nvPr>
        </p:nvSpPr>
        <p:spPr>
          <a:xfrm>
            <a:off x="4572000" y="2362200"/>
            <a:ext cx="4343400" cy="990600"/>
          </a:xfrm>
          <a:effectLst/>
        </p:spPr>
        <p:txBody>
          <a:bodyPr anchor="t"/>
          <a:lstStyle>
            <a:lvl1pPr algn="l">
              <a:defRPr>
                <a:solidFill>
                  <a:srgbClr val="F37021"/>
                </a:solidFill>
                <a:effectLst/>
              </a:defRPr>
            </a:lvl1pPr>
          </a:lstStyle>
          <a:p>
            <a:r>
              <a:rPr lang="en-US" dirty="0"/>
              <a:t>Click to edit Master title style</a:t>
            </a:r>
          </a:p>
        </p:txBody>
      </p:sp>
    </p:spTree>
    <p:extLst>
      <p:ext uri="{BB962C8B-B14F-4D97-AF65-F5344CB8AC3E}">
        <p14:creationId xmlns:p14="http://schemas.microsoft.com/office/powerpoint/2010/main" val="1308896518"/>
      </p:ext>
    </p:extLst>
  </p:cSld>
  <p:clrMapOvr>
    <a:masterClrMapping/>
  </p:clrMapOvr>
  <p:hf sldNum="0"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963931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28600"/>
            <a:ext cx="1943100" cy="6019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228600"/>
            <a:ext cx="5676900" cy="601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50387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88177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0264878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447800"/>
            <a:ext cx="38100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47800"/>
            <a:ext cx="38100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444527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614672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9179464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6174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5149062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6253583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3"/>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Grp="1" noChangeArrowheads="1"/>
          </p:cNvSpPr>
          <p:nvPr>
            <p:ph type="body" idx="1"/>
          </p:nvPr>
        </p:nvSpPr>
        <p:spPr bwMode="auto">
          <a:xfrm>
            <a:off x="685800" y="1447800"/>
            <a:ext cx="77724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228600" tIns="182880" rIns="91440" bIns="9144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2"/>
          <p:cNvSpPr>
            <a:spLocks noGrp="1" noChangeArrowheads="1"/>
          </p:cNvSpPr>
          <p:nvPr>
            <p:ph type="title"/>
          </p:nvPr>
        </p:nvSpPr>
        <p:spPr bwMode="auto">
          <a:xfrm>
            <a:off x="685800" y="228600"/>
            <a:ext cx="7772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Tree>
  </p:cSld>
  <p:clrMap bg1="lt1" tx1="dk1" bg2="lt2" tx2="dk2" accent1="accent1" accent2="accent2" accent3="accent3" accent4="accent4" accent5="accent5" accent6="accent6" hlink="hlink" folHlink="folHlink"/>
  <p:sldLayoutIdLst>
    <p:sldLayoutId id="2147483864"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hf sldNum="0" hdr="0" dt="0"/>
  <p:txStyles>
    <p:titleStyle>
      <a:lvl1pPr algn="ctr" rtl="0" eaLnBrk="0" fontAlgn="base" hangingPunct="0">
        <a:lnSpc>
          <a:spcPct val="90000"/>
        </a:lnSpc>
        <a:spcBef>
          <a:spcPct val="0"/>
        </a:spcBef>
        <a:spcAft>
          <a:spcPct val="0"/>
        </a:spcAft>
        <a:defRPr sz="4000" b="1">
          <a:solidFill>
            <a:srgbClr val="F37021"/>
          </a:solidFill>
          <a:latin typeface="+mj-lt"/>
          <a:ea typeface="+mj-ea"/>
          <a:cs typeface="ヒラギノ角ゴ Pro W3" charset="0"/>
        </a:defRPr>
      </a:lvl1pPr>
      <a:lvl2pPr algn="ctr" rtl="0" eaLnBrk="0" fontAlgn="base" hangingPunct="0">
        <a:lnSpc>
          <a:spcPct val="90000"/>
        </a:lnSpc>
        <a:spcBef>
          <a:spcPct val="0"/>
        </a:spcBef>
        <a:spcAft>
          <a:spcPct val="0"/>
        </a:spcAft>
        <a:defRPr sz="4000" b="1">
          <a:solidFill>
            <a:srgbClr val="F37021"/>
          </a:solidFill>
          <a:latin typeface="Arial" charset="0"/>
          <a:ea typeface="ヒラギノ角ゴ Pro W3" pitchFamily="1" charset="-128"/>
          <a:cs typeface="ヒラギノ角ゴ Pro W3" charset="0"/>
        </a:defRPr>
      </a:lvl2pPr>
      <a:lvl3pPr algn="ctr" rtl="0" eaLnBrk="0" fontAlgn="base" hangingPunct="0">
        <a:lnSpc>
          <a:spcPct val="90000"/>
        </a:lnSpc>
        <a:spcBef>
          <a:spcPct val="0"/>
        </a:spcBef>
        <a:spcAft>
          <a:spcPct val="0"/>
        </a:spcAft>
        <a:defRPr sz="4000" b="1">
          <a:solidFill>
            <a:srgbClr val="F37021"/>
          </a:solidFill>
          <a:latin typeface="Arial" charset="0"/>
          <a:ea typeface="ヒラギノ角ゴ Pro W3" pitchFamily="1" charset="-128"/>
          <a:cs typeface="ヒラギノ角ゴ Pro W3" charset="0"/>
        </a:defRPr>
      </a:lvl3pPr>
      <a:lvl4pPr algn="ctr" rtl="0" eaLnBrk="0" fontAlgn="base" hangingPunct="0">
        <a:lnSpc>
          <a:spcPct val="90000"/>
        </a:lnSpc>
        <a:spcBef>
          <a:spcPct val="0"/>
        </a:spcBef>
        <a:spcAft>
          <a:spcPct val="0"/>
        </a:spcAft>
        <a:defRPr sz="4000" b="1">
          <a:solidFill>
            <a:srgbClr val="F37021"/>
          </a:solidFill>
          <a:latin typeface="Arial" charset="0"/>
          <a:ea typeface="ヒラギノ角ゴ Pro W3" pitchFamily="1" charset="-128"/>
          <a:cs typeface="ヒラギノ角ゴ Pro W3" charset="0"/>
        </a:defRPr>
      </a:lvl4pPr>
      <a:lvl5pPr algn="ctr" rtl="0" eaLnBrk="0" fontAlgn="base" hangingPunct="0">
        <a:lnSpc>
          <a:spcPct val="90000"/>
        </a:lnSpc>
        <a:spcBef>
          <a:spcPct val="0"/>
        </a:spcBef>
        <a:spcAft>
          <a:spcPct val="0"/>
        </a:spcAft>
        <a:defRPr sz="4000" b="1">
          <a:solidFill>
            <a:srgbClr val="F37021"/>
          </a:solidFill>
          <a:latin typeface="Arial" charset="0"/>
          <a:ea typeface="ヒラギノ角ゴ Pro W3" pitchFamily="1" charset="-128"/>
          <a:cs typeface="ヒラギノ角ゴ Pro W3" charset="0"/>
        </a:defRPr>
      </a:lvl5pPr>
      <a:lvl6pPr marL="457200" algn="ctr" rtl="0" eaLnBrk="0" fontAlgn="base" hangingPunct="0">
        <a:lnSpc>
          <a:spcPct val="90000"/>
        </a:lnSpc>
        <a:spcBef>
          <a:spcPct val="0"/>
        </a:spcBef>
        <a:spcAft>
          <a:spcPct val="0"/>
        </a:spcAft>
        <a:defRPr sz="4000" b="1">
          <a:solidFill>
            <a:srgbClr val="F37021"/>
          </a:solidFill>
          <a:latin typeface="Arial" charset="0"/>
          <a:ea typeface="ヒラギノ角ゴ Pro W3" pitchFamily="1" charset="-128"/>
        </a:defRPr>
      </a:lvl6pPr>
      <a:lvl7pPr marL="914400" algn="ctr" rtl="0" eaLnBrk="0" fontAlgn="base" hangingPunct="0">
        <a:lnSpc>
          <a:spcPct val="90000"/>
        </a:lnSpc>
        <a:spcBef>
          <a:spcPct val="0"/>
        </a:spcBef>
        <a:spcAft>
          <a:spcPct val="0"/>
        </a:spcAft>
        <a:defRPr sz="4000" b="1">
          <a:solidFill>
            <a:srgbClr val="F37021"/>
          </a:solidFill>
          <a:latin typeface="Arial" charset="0"/>
          <a:ea typeface="ヒラギノ角ゴ Pro W3" pitchFamily="1" charset="-128"/>
        </a:defRPr>
      </a:lvl7pPr>
      <a:lvl8pPr marL="1371600" algn="ctr" rtl="0" eaLnBrk="0" fontAlgn="base" hangingPunct="0">
        <a:lnSpc>
          <a:spcPct val="90000"/>
        </a:lnSpc>
        <a:spcBef>
          <a:spcPct val="0"/>
        </a:spcBef>
        <a:spcAft>
          <a:spcPct val="0"/>
        </a:spcAft>
        <a:defRPr sz="4000" b="1">
          <a:solidFill>
            <a:srgbClr val="F37021"/>
          </a:solidFill>
          <a:latin typeface="Arial" charset="0"/>
          <a:ea typeface="ヒラギノ角ゴ Pro W3" pitchFamily="1" charset="-128"/>
        </a:defRPr>
      </a:lvl8pPr>
      <a:lvl9pPr marL="1828800" algn="ctr" rtl="0" eaLnBrk="0" fontAlgn="base" hangingPunct="0">
        <a:lnSpc>
          <a:spcPct val="90000"/>
        </a:lnSpc>
        <a:spcBef>
          <a:spcPct val="0"/>
        </a:spcBef>
        <a:spcAft>
          <a:spcPct val="0"/>
        </a:spcAft>
        <a:defRPr sz="4000" b="1">
          <a:solidFill>
            <a:srgbClr val="F37021"/>
          </a:solidFill>
          <a:latin typeface="Arial" charset="0"/>
          <a:ea typeface="ヒラギノ角ゴ Pro W3" pitchFamily="1" charset="-128"/>
        </a:defRPr>
      </a:lvl9pPr>
    </p:titleStyle>
    <p:bodyStyle>
      <a:lvl1pPr marL="342900" indent="-342900" algn="l" rtl="0" eaLnBrk="0" fontAlgn="base" hangingPunct="0">
        <a:spcBef>
          <a:spcPct val="50000"/>
        </a:spcBef>
        <a:spcAft>
          <a:spcPct val="0"/>
        </a:spcAft>
        <a:buClr>
          <a:schemeClr val="bg1"/>
        </a:buClr>
        <a:buChar char="•"/>
        <a:defRPr sz="2800">
          <a:solidFill>
            <a:schemeClr val="bg1"/>
          </a:solidFill>
          <a:latin typeface="+mn-lt"/>
          <a:ea typeface="+mn-ea"/>
          <a:cs typeface="ヒラギノ角ゴ Pro W3" charset="0"/>
        </a:defRPr>
      </a:lvl1pPr>
      <a:lvl2pPr marL="800100" indent="-342900" algn="l" rtl="0" eaLnBrk="0" fontAlgn="base" hangingPunct="0">
        <a:spcBef>
          <a:spcPct val="25000"/>
        </a:spcBef>
        <a:spcAft>
          <a:spcPct val="0"/>
        </a:spcAft>
        <a:buClr>
          <a:schemeClr val="bg1"/>
        </a:buClr>
        <a:buChar char="–"/>
        <a:defRPr sz="2400">
          <a:solidFill>
            <a:schemeClr val="bg1"/>
          </a:solidFill>
          <a:latin typeface="+mn-lt"/>
          <a:ea typeface="+mn-ea"/>
          <a:cs typeface="ヒラギノ角ゴ Pro W3" charset="0"/>
        </a:defRPr>
      </a:lvl2pPr>
      <a:lvl3pPr marL="1143000" indent="-228600" algn="l" rtl="0" eaLnBrk="0" fontAlgn="base" hangingPunct="0">
        <a:spcBef>
          <a:spcPct val="25000"/>
        </a:spcBef>
        <a:spcAft>
          <a:spcPct val="0"/>
        </a:spcAft>
        <a:buClr>
          <a:schemeClr val="bg1"/>
        </a:buClr>
        <a:buChar char="•"/>
        <a:defRPr sz="2200">
          <a:solidFill>
            <a:schemeClr val="bg1"/>
          </a:solidFill>
          <a:latin typeface="+mn-lt"/>
          <a:ea typeface="+mn-ea"/>
          <a:cs typeface="ヒラギノ角ゴ Pro W3" charset="0"/>
        </a:defRPr>
      </a:lvl3pPr>
      <a:lvl4pPr marL="1600200" indent="-228600" algn="l" rtl="0" eaLnBrk="0" fontAlgn="base" hangingPunct="0">
        <a:spcBef>
          <a:spcPct val="25000"/>
        </a:spcBef>
        <a:spcAft>
          <a:spcPct val="0"/>
        </a:spcAft>
        <a:buClr>
          <a:schemeClr val="bg1"/>
        </a:buClr>
        <a:buChar char="–"/>
        <a:defRPr sz="2000">
          <a:solidFill>
            <a:schemeClr val="bg1"/>
          </a:solidFill>
          <a:latin typeface="+mn-lt"/>
          <a:ea typeface="+mn-ea"/>
          <a:cs typeface="ヒラギノ角ゴ Pro W3" charset="0"/>
        </a:defRPr>
      </a:lvl4pPr>
      <a:lvl5pPr marL="2057400" indent="-228600" algn="l" rtl="0" eaLnBrk="0" fontAlgn="base" hangingPunct="0">
        <a:spcBef>
          <a:spcPct val="25000"/>
        </a:spcBef>
        <a:spcAft>
          <a:spcPct val="0"/>
        </a:spcAft>
        <a:buClr>
          <a:schemeClr val="bg1"/>
        </a:buClr>
        <a:buChar char="»"/>
        <a:defRPr sz="2000">
          <a:solidFill>
            <a:schemeClr val="bg1"/>
          </a:solidFill>
          <a:latin typeface="+mn-lt"/>
          <a:ea typeface="+mn-ea"/>
          <a:cs typeface="ヒラギノ角ゴ Pro W3" charset="0"/>
        </a:defRPr>
      </a:lvl5pPr>
      <a:lvl6pPr marL="2514600" indent="-228600" algn="l" rtl="0" eaLnBrk="0" fontAlgn="base" hangingPunct="0">
        <a:spcBef>
          <a:spcPct val="25000"/>
        </a:spcBef>
        <a:spcAft>
          <a:spcPct val="0"/>
        </a:spcAft>
        <a:buChar char="»"/>
        <a:defRPr sz="2000">
          <a:solidFill>
            <a:schemeClr val="tx1"/>
          </a:solidFill>
          <a:latin typeface="+mn-lt"/>
          <a:ea typeface="+mn-ea"/>
        </a:defRPr>
      </a:lvl6pPr>
      <a:lvl7pPr marL="2971800" indent="-228600" algn="l" rtl="0" eaLnBrk="0" fontAlgn="base" hangingPunct="0">
        <a:spcBef>
          <a:spcPct val="25000"/>
        </a:spcBef>
        <a:spcAft>
          <a:spcPct val="0"/>
        </a:spcAft>
        <a:buChar char="»"/>
        <a:defRPr sz="2000">
          <a:solidFill>
            <a:schemeClr val="tx1"/>
          </a:solidFill>
          <a:latin typeface="+mn-lt"/>
          <a:ea typeface="+mn-ea"/>
        </a:defRPr>
      </a:lvl7pPr>
      <a:lvl8pPr marL="3429000" indent="-228600" algn="l" rtl="0" eaLnBrk="0" fontAlgn="base" hangingPunct="0">
        <a:spcBef>
          <a:spcPct val="25000"/>
        </a:spcBef>
        <a:spcAft>
          <a:spcPct val="0"/>
        </a:spcAft>
        <a:buChar char="»"/>
        <a:defRPr sz="2000">
          <a:solidFill>
            <a:schemeClr val="tx1"/>
          </a:solidFill>
          <a:latin typeface="+mn-lt"/>
          <a:ea typeface="+mn-ea"/>
        </a:defRPr>
      </a:lvl8pPr>
      <a:lvl9pPr marL="3886200" indent="-228600" algn="l" rtl="0" eaLnBrk="0" fontAlgn="base" hangingPunct="0">
        <a:spcBef>
          <a:spcPct val="25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4.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5.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6.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7.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9.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0.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11.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tags" Target="../tags/tag1.xml"/><Relationship Id="rId2" Type="http://schemas.openxmlformats.org/officeDocument/2006/relationships/slideLayout" Target="../slideLayouts/slideLayout2.xml"/><Relationship Id="rId3"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12.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13.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txBox="1">
            <a:spLocks noChangeArrowheads="1"/>
          </p:cNvSpPr>
          <p:nvPr/>
        </p:nvSpPr>
        <p:spPr bwMode="auto">
          <a:xfrm>
            <a:off x="0" y="3352800"/>
            <a:ext cx="9144000" cy="1981200"/>
          </a:xfrm>
          <a:prstGeom prst="rect">
            <a:avLst/>
          </a:prstGeom>
          <a:gradFill rotWithShape="0">
            <a:gsLst>
              <a:gs pos="0">
                <a:srgbClr val="66CCFF">
                  <a:alpha val="89998"/>
                </a:srgbClr>
              </a:gs>
              <a:gs pos="100000">
                <a:srgbClr val="0080FF">
                  <a:alpha val="14000"/>
                </a:srgbClr>
              </a:gs>
            </a:gsLst>
            <a:lin ang="2700000" scaled="1"/>
          </a:gradFill>
          <a:ln w="19050" algn="ctr">
            <a:noFill/>
            <a:miter lim="800000"/>
            <a:headEnd/>
            <a:tailEnd/>
          </a:ln>
          <a:extLst>
            <a:ext uri="{91240B29-F687-4F45-9708-019B960494DF}">
              <a14:hiddenLine xmlns:a14="http://schemas.microsoft.com/office/drawing/2010/main" w="9525">
                <a:solidFill>
                  <a:srgbClr val="B3B3B3">
                    <a:alpha val="39999"/>
                  </a:srgbClr>
                </a:solidFill>
                <a:miter lim="800000"/>
                <a:headEnd/>
                <a:tailEnd/>
              </a14:hiddenLine>
            </a:ext>
          </a:extLst>
        </p:spPr>
        <p:txBody>
          <a:bodyPr lIns="228600" tIns="137160"/>
          <a:lstStyle>
            <a:lvl1pPr marL="0" indent="0" algn="l" rtl="0" eaLnBrk="0" fontAlgn="base" hangingPunct="0">
              <a:lnSpc>
                <a:spcPct val="105000"/>
              </a:lnSpc>
              <a:spcBef>
                <a:spcPct val="50000"/>
              </a:spcBef>
              <a:spcAft>
                <a:spcPct val="0"/>
              </a:spcAft>
              <a:buClr>
                <a:schemeClr val="bg1"/>
              </a:buClr>
              <a:buFontTx/>
              <a:buNone/>
              <a:defRPr sz="3600">
                <a:solidFill>
                  <a:schemeClr val="bg1"/>
                </a:solidFill>
                <a:latin typeface="+mn-lt"/>
                <a:ea typeface="+mn-ea"/>
                <a:cs typeface="ヒラギノ角ゴ Pro W3" charset="0"/>
              </a:defRPr>
            </a:lvl1pPr>
            <a:lvl2pPr marL="800100" indent="-342900" algn="l" rtl="0" eaLnBrk="0" fontAlgn="base" hangingPunct="0">
              <a:spcBef>
                <a:spcPct val="25000"/>
              </a:spcBef>
              <a:spcAft>
                <a:spcPct val="0"/>
              </a:spcAft>
              <a:buClr>
                <a:schemeClr val="bg1"/>
              </a:buClr>
              <a:buChar char="–"/>
              <a:defRPr sz="2400">
                <a:solidFill>
                  <a:schemeClr val="bg1"/>
                </a:solidFill>
                <a:latin typeface="+mn-lt"/>
                <a:ea typeface="+mn-ea"/>
                <a:cs typeface="ヒラギノ角ゴ Pro W3" charset="0"/>
              </a:defRPr>
            </a:lvl2pPr>
            <a:lvl3pPr marL="1143000" indent="-228600" algn="l" rtl="0" eaLnBrk="0" fontAlgn="base" hangingPunct="0">
              <a:spcBef>
                <a:spcPct val="25000"/>
              </a:spcBef>
              <a:spcAft>
                <a:spcPct val="0"/>
              </a:spcAft>
              <a:buClr>
                <a:schemeClr val="bg1"/>
              </a:buClr>
              <a:buChar char="•"/>
              <a:defRPr sz="2200">
                <a:solidFill>
                  <a:schemeClr val="bg1"/>
                </a:solidFill>
                <a:latin typeface="+mn-lt"/>
                <a:ea typeface="+mn-ea"/>
                <a:cs typeface="ヒラギノ角ゴ Pro W3" charset="0"/>
              </a:defRPr>
            </a:lvl3pPr>
            <a:lvl4pPr marL="1600200" indent="-228600" algn="l" rtl="0" eaLnBrk="0" fontAlgn="base" hangingPunct="0">
              <a:spcBef>
                <a:spcPct val="25000"/>
              </a:spcBef>
              <a:spcAft>
                <a:spcPct val="0"/>
              </a:spcAft>
              <a:buClr>
                <a:schemeClr val="bg1"/>
              </a:buClr>
              <a:buChar char="–"/>
              <a:defRPr sz="2000">
                <a:solidFill>
                  <a:schemeClr val="bg1"/>
                </a:solidFill>
                <a:latin typeface="+mn-lt"/>
                <a:ea typeface="+mn-ea"/>
                <a:cs typeface="ヒラギノ角ゴ Pro W3" charset="0"/>
              </a:defRPr>
            </a:lvl4pPr>
            <a:lvl5pPr marL="2057400" indent="-228600" algn="l" rtl="0" eaLnBrk="0" fontAlgn="base" hangingPunct="0">
              <a:spcBef>
                <a:spcPct val="25000"/>
              </a:spcBef>
              <a:spcAft>
                <a:spcPct val="0"/>
              </a:spcAft>
              <a:buClr>
                <a:schemeClr val="bg1"/>
              </a:buClr>
              <a:buChar char="»"/>
              <a:defRPr sz="2000">
                <a:solidFill>
                  <a:schemeClr val="bg1"/>
                </a:solidFill>
                <a:latin typeface="+mn-lt"/>
                <a:ea typeface="+mn-ea"/>
                <a:cs typeface="ヒラギノ角ゴ Pro W3" charset="0"/>
              </a:defRPr>
            </a:lvl5pPr>
            <a:lvl6pPr marL="2514600" indent="-228600" algn="l" rtl="0" eaLnBrk="0" fontAlgn="base" hangingPunct="0">
              <a:spcBef>
                <a:spcPct val="25000"/>
              </a:spcBef>
              <a:spcAft>
                <a:spcPct val="0"/>
              </a:spcAft>
              <a:buChar char="»"/>
              <a:defRPr sz="2000">
                <a:solidFill>
                  <a:schemeClr val="tx1"/>
                </a:solidFill>
                <a:latin typeface="+mn-lt"/>
                <a:ea typeface="+mn-ea"/>
              </a:defRPr>
            </a:lvl6pPr>
            <a:lvl7pPr marL="2971800" indent="-228600" algn="l" rtl="0" eaLnBrk="0" fontAlgn="base" hangingPunct="0">
              <a:spcBef>
                <a:spcPct val="25000"/>
              </a:spcBef>
              <a:spcAft>
                <a:spcPct val="0"/>
              </a:spcAft>
              <a:buChar char="»"/>
              <a:defRPr sz="2000">
                <a:solidFill>
                  <a:schemeClr val="tx1"/>
                </a:solidFill>
                <a:latin typeface="+mn-lt"/>
                <a:ea typeface="+mn-ea"/>
              </a:defRPr>
            </a:lvl7pPr>
            <a:lvl8pPr marL="3429000" indent="-228600" algn="l" rtl="0" eaLnBrk="0" fontAlgn="base" hangingPunct="0">
              <a:spcBef>
                <a:spcPct val="25000"/>
              </a:spcBef>
              <a:spcAft>
                <a:spcPct val="0"/>
              </a:spcAft>
              <a:buChar char="»"/>
              <a:defRPr sz="2000">
                <a:solidFill>
                  <a:schemeClr val="tx1"/>
                </a:solidFill>
                <a:latin typeface="+mn-lt"/>
                <a:ea typeface="+mn-ea"/>
              </a:defRPr>
            </a:lvl8pPr>
            <a:lvl9pPr marL="3886200" indent="-228600" algn="l" rtl="0" eaLnBrk="0" fontAlgn="base" hangingPunct="0">
              <a:spcBef>
                <a:spcPct val="25000"/>
              </a:spcBef>
              <a:spcAft>
                <a:spcPct val="0"/>
              </a:spcAft>
              <a:buChar char="»"/>
              <a:defRPr sz="2000">
                <a:solidFill>
                  <a:schemeClr val="tx1"/>
                </a:solidFill>
                <a:latin typeface="+mn-lt"/>
                <a:ea typeface="+mn-ea"/>
              </a:defRPr>
            </a:lvl9pPr>
          </a:lstStyle>
          <a:p>
            <a:pPr>
              <a:defRPr/>
            </a:pPr>
            <a:endParaRPr lang="en-US" sz="100" kern="0" dirty="0" smtClean="0">
              <a:latin typeface="+mj-lt"/>
            </a:endParaRPr>
          </a:p>
          <a:p>
            <a:pPr algn="ctr">
              <a:spcBef>
                <a:spcPts val="2500"/>
              </a:spcBef>
              <a:defRPr/>
            </a:pPr>
            <a:r>
              <a:rPr lang="en-US" sz="4000" b="1" kern="0" dirty="0" smtClean="0">
                <a:latin typeface="+mj-lt"/>
              </a:rPr>
              <a:t>Chapter 7</a:t>
            </a:r>
            <a:endParaRPr lang="en-US" altLang="en-US" sz="4000" b="1" kern="0" dirty="0" smtClean="0">
              <a:latin typeface="+mj-lt"/>
            </a:endParaRPr>
          </a:p>
          <a:p>
            <a:pPr algn="ctr">
              <a:spcBef>
                <a:spcPts val="200"/>
              </a:spcBef>
              <a:defRPr/>
            </a:pPr>
            <a:r>
              <a:rPr lang="en-US" altLang="en-US" b="1" kern="0" dirty="0"/>
              <a:t>Life Span </a:t>
            </a:r>
            <a:r>
              <a:rPr lang="en-US" altLang="en-US" b="1" kern="0" dirty="0" smtClean="0"/>
              <a:t>Development</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a:lnSpc>
                <a:spcPct val="85000"/>
              </a:lnSpc>
            </a:pPr>
            <a:r>
              <a:rPr lang="en-US" altLang="en-US"/>
              <a:t>Neonates &amp; Infants </a:t>
            </a:r>
            <a:r>
              <a:rPr lang="en-US" altLang="en-US" sz="2800" b="0"/>
              <a:t>(6 of 10)</a:t>
            </a:r>
          </a:p>
        </p:txBody>
      </p:sp>
      <p:sp>
        <p:nvSpPr>
          <p:cNvPr id="12291" name="Content Placeholder 2"/>
          <p:cNvSpPr>
            <a:spLocks noGrp="1"/>
          </p:cNvSpPr>
          <p:nvPr>
            <p:ph type="body" idx="1"/>
          </p:nvPr>
        </p:nvSpPr>
        <p:spPr/>
        <p:txBody>
          <a:bodyPr rIns="228600"/>
          <a:lstStyle/>
          <a:p>
            <a:pPr>
              <a:spcBef>
                <a:spcPct val="35000"/>
              </a:spcBef>
            </a:pPr>
            <a:r>
              <a:rPr lang="en-US" altLang="en-US"/>
              <a:t>Fontanelles</a:t>
            </a:r>
          </a:p>
          <a:p>
            <a:pPr lvl="1">
              <a:spcBef>
                <a:spcPct val="35000"/>
              </a:spcBef>
            </a:pPr>
            <a:r>
              <a:rPr lang="en-US" altLang="en-US"/>
              <a:t>Spaces between the bones that eventually fuse to form the skull</a:t>
            </a:r>
          </a:p>
          <a:p>
            <a:pPr lvl="1">
              <a:spcBef>
                <a:spcPct val="35000"/>
              </a:spcBef>
            </a:pPr>
            <a:r>
              <a:rPr lang="en-US" altLang="en-US"/>
              <a:t>Posterior fontanelle fuses by 3 months.</a:t>
            </a:r>
          </a:p>
          <a:p>
            <a:pPr lvl="1">
              <a:spcBef>
                <a:spcPct val="35000"/>
              </a:spcBef>
            </a:pPr>
            <a:r>
              <a:rPr lang="en-US" altLang="en-US"/>
              <a:t>Anterior fontanelle fuses between age 9 and 18 months.</a:t>
            </a:r>
          </a:p>
          <a:p>
            <a:pPr>
              <a:spcBef>
                <a:spcPct val="35000"/>
              </a:spcBef>
            </a:pPr>
            <a:r>
              <a:rPr lang="en-US" altLang="en-US"/>
              <a:t>Infant’s immune system maintains some of the mother’s immunities.</a:t>
            </a:r>
            <a:endParaRPr lang="en-US" altLang="en-US" sz="320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lnSpc>
                <a:spcPct val="85000"/>
              </a:lnSpc>
            </a:pPr>
            <a:r>
              <a:rPr lang="en-US" altLang="en-US"/>
              <a:t>Neonates &amp; Infants </a:t>
            </a:r>
            <a:r>
              <a:rPr lang="en-US" altLang="en-US" sz="2800" b="0"/>
              <a:t>(7 of 10)</a:t>
            </a:r>
          </a:p>
        </p:txBody>
      </p:sp>
      <p:pic>
        <p:nvPicPr>
          <p:cNvPr id="1331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2228850"/>
            <a:ext cx="6562725"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6403975" y="4870450"/>
            <a:ext cx="1660525" cy="230188"/>
          </a:xfrm>
          <a:prstGeom prst="rect">
            <a:avLst/>
          </a:prstGeom>
        </p:spPr>
        <p:txBody>
          <a:bodyPr wrap="none">
            <a:spAutoFit/>
          </a:bodyPr>
          <a:lstStyle/>
          <a:p>
            <a:pPr>
              <a:defRPr/>
            </a:pPr>
            <a:r>
              <a:rPr lang="en-IN" sz="900" dirty="0">
                <a:solidFill>
                  <a:schemeClr val="bg1"/>
                </a:solidFill>
                <a:latin typeface="+mj-lt"/>
              </a:rPr>
              <a:t>© Jones &amp; Bartlett Learning.</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lnSpc>
                <a:spcPct val="85000"/>
              </a:lnSpc>
            </a:pPr>
            <a:r>
              <a:rPr lang="en-US" altLang="en-US"/>
              <a:t>Neonates &amp; Infants </a:t>
            </a:r>
            <a:r>
              <a:rPr lang="en-US" altLang="en-US" sz="2800" b="0"/>
              <a:t>(8 of 10)</a:t>
            </a:r>
          </a:p>
        </p:txBody>
      </p:sp>
      <p:sp>
        <p:nvSpPr>
          <p:cNvPr id="14339" name="Content Placeholder 2"/>
          <p:cNvSpPr>
            <a:spLocks noGrp="1"/>
          </p:cNvSpPr>
          <p:nvPr>
            <p:ph type="body" idx="1"/>
          </p:nvPr>
        </p:nvSpPr>
        <p:spPr>
          <a:xfrm>
            <a:off x="677863" y="990600"/>
            <a:ext cx="4275137" cy="4800600"/>
          </a:xfrm>
        </p:spPr>
        <p:txBody>
          <a:bodyPr rIns="228600"/>
          <a:lstStyle/>
          <a:p>
            <a:pPr eaLnBrk="1" hangingPunct="1">
              <a:spcBef>
                <a:spcPct val="35000"/>
              </a:spcBef>
            </a:pPr>
            <a:r>
              <a:rPr lang="en-US" altLang="en-US"/>
              <a:t>Psychosocial changes</a:t>
            </a:r>
          </a:p>
          <a:p>
            <a:pPr lvl="1" eaLnBrk="1" hangingPunct="1">
              <a:spcBef>
                <a:spcPct val="35000"/>
              </a:spcBef>
            </a:pPr>
            <a:r>
              <a:rPr lang="en-US" altLang="en-US"/>
              <a:t>Begin at birth and evolve as the infant interacts with the environment</a:t>
            </a:r>
          </a:p>
          <a:p>
            <a:pPr lvl="1" eaLnBrk="1" hangingPunct="1">
              <a:spcBef>
                <a:spcPct val="35000"/>
              </a:spcBef>
            </a:pPr>
            <a:endParaRPr lang="en-US" altLang="en-US"/>
          </a:p>
        </p:txBody>
      </p:sp>
      <p:sp>
        <p:nvSpPr>
          <p:cNvPr id="3" name="Rectangle 2"/>
          <p:cNvSpPr/>
          <p:nvPr/>
        </p:nvSpPr>
        <p:spPr>
          <a:xfrm rot="5400000">
            <a:off x="7163594" y="5496719"/>
            <a:ext cx="1628775" cy="230187"/>
          </a:xfrm>
          <a:prstGeom prst="rect">
            <a:avLst/>
          </a:prstGeom>
        </p:spPr>
        <p:txBody>
          <a:bodyPr wrap="none">
            <a:spAutoFit/>
          </a:bodyPr>
          <a:lstStyle/>
          <a:p>
            <a:pPr>
              <a:defRPr/>
            </a:pPr>
            <a:r>
              <a:rPr lang="en-IN" sz="900" dirty="0">
                <a:solidFill>
                  <a:schemeClr val="bg1"/>
                </a:solidFill>
                <a:latin typeface="+mj-lt"/>
              </a:rPr>
              <a:t>© Jones &amp; Bartlett Learning.</a:t>
            </a:r>
          </a:p>
        </p:txBody>
      </p:sp>
      <p:pic>
        <p:nvPicPr>
          <p:cNvPr id="14341" name="Picture 6" descr="\\172.16.33.26\Art\OUTPUT\JB LEARNING\EMT_11E_ITK_PPT WORK\Ch07\9781284080179_FO07_T0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7088" y="1371600"/>
            <a:ext cx="3187700" cy="494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lnSpc>
                <a:spcPct val="85000"/>
              </a:lnSpc>
            </a:pPr>
            <a:r>
              <a:rPr lang="en-US" altLang="en-US"/>
              <a:t>Neonates &amp; Infants </a:t>
            </a:r>
            <a:r>
              <a:rPr lang="en-US" altLang="en-US" sz="2800" b="0"/>
              <a:t>(9 of 10)</a:t>
            </a:r>
          </a:p>
        </p:txBody>
      </p:sp>
      <p:sp>
        <p:nvSpPr>
          <p:cNvPr id="15363" name="Content Placeholder 2"/>
          <p:cNvSpPr>
            <a:spLocks noGrp="1"/>
          </p:cNvSpPr>
          <p:nvPr>
            <p:ph type="body" idx="1"/>
          </p:nvPr>
        </p:nvSpPr>
        <p:spPr/>
        <p:txBody>
          <a:bodyPr rIns="228600"/>
          <a:lstStyle/>
          <a:p>
            <a:pPr eaLnBrk="1" hangingPunct="1">
              <a:spcBef>
                <a:spcPct val="35000"/>
              </a:spcBef>
            </a:pPr>
            <a:r>
              <a:rPr lang="en-US" altLang="en-US"/>
              <a:t>Psychosocial changes (cont’d)</a:t>
            </a:r>
          </a:p>
          <a:p>
            <a:pPr lvl="1" eaLnBrk="1" hangingPunct="1">
              <a:spcBef>
                <a:spcPct val="35000"/>
              </a:spcBef>
            </a:pPr>
            <a:r>
              <a:rPr lang="en-US" altLang="en-US"/>
              <a:t>Crying is the main method of communicating distress.</a:t>
            </a:r>
          </a:p>
          <a:p>
            <a:pPr lvl="1" eaLnBrk="1" hangingPunct="1">
              <a:spcBef>
                <a:spcPct val="35000"/>
              </a:spcBef>
            </a:pPr>
            <a:r>
              <a:rPr lang="en-US" altLang="en-US"/>
              <a:t>Infants develop relationships with their parents or caregivers at different rates.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lnSpc>
                <a:spcPct val="85000"/>
              </a:lnSpc>
            </a:pPr>
            <a:r>
              <a:rPr lang="en-US" altLang="en-US"/>
              <a:t>Neonates &amp; Infants </a:t>
            </a:r>
            <a:r>
              <a:rPr lang="en-US" altLang="en-US" sz="2800" b="0"/>
              <a:t>(10 of 10)</a:t>
            </a:r>
          </a:p>
        </p:txBody>
      </p:sp>
      <p:sp>
        <p:nvSpPr>
          <p:cNvPr id="16387" name="Content Placeholder 2"/>
          <p:cNvSpPr>
            <a:spLocks noGrp="1"/>
          </p:cNvSpPr>
          <p:nvPr>
            <p:ph type="body" idx="1"/>
          </p:nvPr>
        </p:nvSpPr>
        <p:spPr/>
        <p:txBody>
          <a:bodyPr rIns="228600"/>
          <a:lstStyle/>
          <a:p>
            <a:pPr eaLnBrk="1" hangingPunct="1">
              <a:spcBef>
                <a:spcPct val="35000"/>
              </a:spcBef>
            </a:pPr>
            <a:r>
              <a:rPr lang="en-US" altLang="en-US"/>
              <a:t>Psychosocial changes (cont’d)</a:t>
            </a:r>
          </a:p>
          <a:p>
            <a:pPr lvl="1" eaLnBrk="1" hangingPunct="1">
              <a:spcBef>
                <a:spcPct val="35000"/>
              </a:spcBef>
            </a:pPr>
            <a:r>
              <a:rPr lang="en-US" altLang="en-US"/>
              <a:t>Bonding is based on a secure attachment.</a:t>
            </a:r>
          </a:p>
          <a:p>
            <a:pPr lvl="1" eaLnBrk="1" hangingPunct="1">
              <a:spcBef>
                <a:spcPct val="35000"/>
              </a:spcBef>
            </a:pPr>
            <a:r>
              <a:rPr lang="en-US" altLang="en-US"/>
              <a:t>Anxious-avoidant attachment is found in infants who are repeatedly rejected.</a:t>
            </a:r>
          </a:p>
          <a:p>
            <a:pPr lvl="1" eaLnBrk="1" hangingPunct="1">
              <a:spcBef>
                <a:spcPct val="35000"/>
              </a:spcBef>
            </a:pPr>
            <a:r>
              <a:rPr lang="en-US" altLang="en-US"/>
              <a:t>Separation anxiety is common in older infants.</a:t>
            </a:r>
          </a:p>
          <a:p>
            <a:pPr lvl="1" eaLnBrk="1" hangingPunct="1">
              <a:spcBef>
                <a:spcPct val="35000"/>
              </a:spcBef>
            </a:pPr>
            <a:r>
              <a:rPr lang="en-US" altLang="en-US"/>
              <a:t>Trust and mistrust involves an infant’s needs being met.</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lnSpc>
                <a:spcPct val="85000"/>
              </a:lnSpc>
            </a:pPr>
            <a:r>
              <a:rPr lang="en-US" altLang="en-US"/>
              <a:t>Toddlers and Preschoolers </a:t>
            </a:r>
            <a:br>
              <a:rPr lang="en-US" altLang="en-US"/>
            </a:br>
            <a:r>
              <a:rPr lang="en-US" altLang="en-US" sz="2800" b="0"/>
              <a:t>(1 of 4)</a:t>
            </a:r>
          </a:p>
        </p:txBody>
      </p:sp>
      <p:sp>
        <p:nvSpPr>
          <p:cNvPr id="17411" name="Content Placeholder 2"/>
          <p:cNvSpPr>
            <a:spLocks noGrp="1"/>
          </p:cNvSpPr>
          <p:nvPr>
            <p:ph type="body" idx="1"/>
          </p:nvPr>
        </p:nvSpPr>
        <p:spPr>
          <a:xfrm>
            <a:off x="304800" y="1447800"/>
            <a:ext cx="4648200" cy="4800600"/>
          </a:xfrm>
        </p:spPr>
        <p:txBody>
          <a:bodyPr rIns="228600"/>
          <a:lstStyle/>
          <a:p>
            <a:pPr eaLnBrk="1" hangingPunct="1">
              <a:spcBef>
                <a:spcPct val="35000"/>
              </a:spcBef>
            </a:pPr>
            <a:r>
              <a:rPr lang="en-US" altLang="en-US"/>
              <a:t>Toddlers (1 to 3 years)</a:t>
            </a:r>
          </a:p>
          <a:p>
            <a:pPr lvl="1" eaLnBrk="1" hangingPunct="1">
              <a:spcBef>
                <a:spcPct val="35000"/>
              </a:spcBef>
            </a:pPr>
            <a:r>
              <a:rPr lang="en-US" altLang="en-US"/>
              <a:t>Pulse: 90 to 150 beats/min</a:t>
            </a:r>
          </a:p>
          <a:p>
            <a:pPr lvl="1" eaLnBrk="1" hangingPunct="1">
              <a:spcBef>
                <a:spcPct val="35000"/>
              </a:spcBef>
            </a:pPr>
            <a:r>
              <a:rPr lang="en-US" altLang="en-US"/>
              <a:t>Respiratory rate: 20 to 30 breaths/min</a:t>
            </a:r>
          </a:p>
          <a:p>
            <a:pPr lvl="1" eaLnBrk="1" hangingPunct="1">
              <a:spcBef>
                <a:spcPct val="35000"/>
              </a:spcBef>
            </a:pPr>
            <a:r>
              <a:rPr lang="en-US" altLang="en-US"/>
              <a:t>Systolic blood pressure: 80 to 100 mm Hg</a:t>
            </a:r>
          </a:p>
          <a:p>
            <a:pPr lvl="1" eaLnBrk="1" hangingPunct="1">
              <a:spcBef>
                <a:spcPct val="35000"/>
              </a:spcBef>
            </a:pPr>
            <a:r>
              <a:rPr lang="en-US" altLang="en-US"/>
              <a:t>Temperature: 96.8°F to 99.6°F</a:t>
            </a:r>
          </a:p>
        </p:txBody>
      </p:sp>
      <p:pic>
        <p:nvPicPr>
          <p:cNvPr id="1741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1600200"/>
            <a:ext cx="3048000" cy="423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7296150" y="5854700"/>
            <a:ext cx="1263650" cy="230188"/>
          </a:xfrm>
          <a:prstGeom prst="rect">
            <a:avLst/>
          </a:prstGeom>
        </p:spPr>
        <p:txBody>
          <a:bodyPr wrap="none">
            <a:spAutoFit/>
          </a:bodyPr>
          <a:lstStyle/>
          <a:p>
            <a:pPr>
              <a:defRPr/>
            </a:pPr>
            <a:r>
              <a:rPr lang="en-IN" sz="900" dirty="0">
                <a:solidFill>
                  <a:schemeClr val="bg1"/>
                </a:solidFill>
                <a:latin typeface="+mj-lt"/>
              </a:rPr>
              <a:t>© EML/ShutterStock.</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a:lnSpc>
                <a:spcPct val="85000"/>
              </a:lnSpc>
            </a:pPr>
            <a:r>
              <a:rPr lang="en-US" altLang="en-US"/>
              <a:t>Toddlers and Preschoolers </a:t>
            </a:r>
            <a:br>
              <a:rPr lang="en-US" altLang="en-US"/>
            </a:br>
            <a:r>
              <a:rPr lang="en-US" altLang="en-US" sz="2800" b="0"/>
              <a:t>(2 of 4)</a:t>
            </a:r>
          </a:p>
        </p:txBody>
      </p:sp>
      <p:sp>
        <p:nvSpPr>
          <p:cNvPr id="18435" name="Content Placeholder 2"/>
          <p:cNvSpPr>
            <a:spLocks noGrp="1"/>
          </p:cNvSpPr>
          <p:nvPr>
            <p:ph type="body" idx="1"/>
          </p:nvPr>
        </p:nvSpPr>
        <p:spPr>
          <a:xfrm>
            <a:off x="533400" y="1447800"/>
            <a:ext cx="4343400" cy="4800600"/>
          </a:xfrm>
        </p:spPr>
        <p:txBody>
          <a:bodyPr rIns="228600"/>
          <a:lstStyle/>
          <a:p>
            <a:pPr>
              <a:spcBef>
                <a:spcPct val="35000"/>
              </a:spcBef>
            </a:pPr>
            <a:r>
              <a:rPr lang="en-US" altLang="en-US"/>
              <a:t>Preschoolers (3 to 6 years)</a:t>
            </a:r>
          </a:p>
          <a:p>
            <a:pPr lvl="1">
              <a:spcBef>
                <a:spcPct val="35000"/>
              </a:spcBef>
            </a:pPr>
            <a:r>
              <a:rPr lang="en-US" altLang="en-US"/>
              <a:t>Pulse: 80 to 140 beats/min</a:t>
            </a:r>
          </a:p>
          <a:p>
            <a:pPr lvl="1">
              <a:spcBef>
                <a:spcPct val="35000"/>
              </a:spcBef>
            </a:pPr>
            <a:r>
              <a:rPr lang="en-US" altLang="en-US"/>
              <a:t>Respiratory rate: 20 to 25 breaths/min</a:t>
            </a:r>
          </a:p>
          <a:p>
            <a:pPr lvl="1">
              <a:spcBef>
                <a:spcPct val="35000"/>
              </a:spcBef>
            </a:pPr>
            <a:r>
              <a:rPr lang="en-US" altLang="en-US"/>
              <a:t>Systolic blood pressure: 80 to 100 mm Hg</a:t>
            </a:r>
          </a:p>
        </p:txBody>
      </p:sp>
      <p:pic>
        <p:nvPicPr>
          <p:cNvPr id="1843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1457325"/>
            <a:ext cx="3048000" cy="474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6604000" y="6213475"/>
            <a:ext cx="1930400" cy="230188"/>
          </a:xfrm>
          <a:prstGeom prst="rect">
            <a:avLst/>
          </a:prstGeom>
        </p:spPr>
        <p:txBody>
          <a:bodyPr wrap="none">
            <a:spAutoFit/>
          </a:bodyPr>
          <a:lstStyle/>
          <a:p>
            <a:pPr>
              <a:defRPr/>
            </a:pPr>
            <a:r>
              <a:rPr lang="en-IN" sz="900" dirty="0">
                <a:solidFill>
                  <a:schemeClr val="bg1"/>
                </a:solidFill>
                <a:latin typeface="+mj-lt"/>
              </a:rPr>
              <a:t>© Maxim Bolotnikov/ShutterStock.</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lnSpc>
                <a:spcPct val="85000"/>
              </a:lnSpc>
            </a:pPr>
            <a:r>
              <a:rPr lang="en-US" altLang="en-US"/>
              <a:t>Toddlers and Preschoolers </a:t>
            </a:r>
            <a:br>
              <a:rPr lang="en-US" altLang="en-US"/>
            </a:br>
            <a:r>
              <a:rPr lang="en-US" altLang="en-US" sz="2800" b="0"/>
              <a:t>(3 of 4)</a:t>
            </a:r>
          </a:p>
        </p:txBody>
      </p:sp>
      <p:sp>
        <p:nvSpPr>
          <p:cNvPr id="19459" name="Content Placeholder 2"/>
          <p:cNvSpPr>
            <a:spLocks noGrp="1"/>
          </p:cNvSpPr>
          <p:nvPr>
            <p:ph type="body" idx="1"/>
          </p:nvPr>
        </p:nvSpPr>
        <p:spPr/>
        <p:txBody>
          <a:bodyPr rIns="228600"/>
          <a:lstStyle/>
          <a:p>
            <a:pPr eaLnBrk="1" hangingPunct="1">
              <a:spcBef>
                <a:spcPct val="35000"/>
              </a:spcBef>
            </a:pPr>
            <a:r>
              <a:rPr lang="en-US" altLang="en-US"/>
              <a:t>Preschoolers (cont’d)</a:t>
            </a:r>
          </a:p>
          <a:p>
            <a:pPr lvl="1" eaLnBrk="1" hangingPunct="1">
              <a:spcBef>
                <a:spcPct val="35000"/>
              </a:spcBef>
            </a:pPr>
            <a:r>
              <a:rPr lang="en-US" altLang="en-US"/>
              <a:t>Weight gain should level off.</a:t>
            </a:r>
          </a:p>
          <a:p>
            <a:pPr lvl="1" eaLnBrk="1" hangingPunct="1">
              <a:spcBef>
                <a:spcPct val="35000"/>
              </a:spcBef>
            </a:pPr>
            <a:r>
              <a:rPr lang="en-US" altLang="en-US"/>
              <a:t>Passive immunity is lost.</a:t>
            </a:r>
          </a:p>
          <a:p>
            <a:pPr lvl="2" eaLnBrk="1" hangingPunct="1">
              <a:spcBef>
                <a:spcPct val="35000"/>
              </a:spcBef>
            </a:pPr>
            <a:r>
              <a:rPr lang="en-US" altLang="en-US" sz="2400"/>
              <a:t>Toddlers acquire immunity as their bodies are exposed to various viruses and germs.</a:t>
            </a:r>
          </a:p>
          <a:p>
            <a:pPr lvl="1" eaLnBrk="1" hangingPunct="1">
              <a:spcBef>
                <a:spcPct val="35000"/>
              </a:spcBef>
            </a:pPr>
            <a:r>
              <a:rPr lang="en-US" altLang="en-US"/>
              <a:t>Neuromuscular growth also makes considerable progress at this age.</a:t>
            </a:r>
          </a:p>
          <a:p>
            <a:pPr lvl="1" eaLnBrk="1" hangingPunct="1">
              <a:spcBef>
                <a:spcPct val="35000"/>
              </a:spcBef>
            </a:pPr>
            <a:r>
              <a:rPr lang="en-US" altLang="en-US"/>
              <a:t>Average age for completion of toilet training is 28 months.  </a:t>
            </a:r>
          </a:p>
          <a:p>
            <a:pPr lvl="1" eaLnBrk="1" hangingPunct="1">
              <a:spcBef>
                <a:spcPct val="35000"/>
              </a:spcBef>
            </a:pPr>
            <a:endParaRPr lang="en-US" alt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lnSpc>
                <a:spcPct val="85000"/>
              </a:lnSpc>
            </a:pPr>
            <a:r>
              <a:rPr lang="en-US" altLang="en-US"/>
              <a:t>Toddlers and Preschoolers </a:t>
            </a:r>
            <a:br>
              <a:rPr lang="en-US" altLang="en-US"/>
            </a:br>
            <a:r>
              <a:rPr lang="en-US" altLang="en-US" sz="2800" b="0"/>
              <a:t>(4 of 4)</a:t>
            </a:r>
          </a:p>
        </p:txBody>
      </p:sp>
      <p:sp>
        <p:nvSpPr>
          <p:cNvPr id="20483" name="Content Placeholder 2"/>
          <p:cNvSpPr>
            <a:spLocks noGrp="1"/>
          </p:cNvSpPr>
          <p:nvPr>
            <p:ph type="body" idx="1"/>
          </p:nvPr>
        </p:nvSpPr>
        <p:spPr/>
        <p:txBody>
          <a:bodyPr rIns="228600"/>
          <a:lstStyle/>
          <a:p>
            <a:pPr eaLnBrk="1" hangingPunct="1">
              <a:spcBef>
                <a:spcPct val="35000"/>
              </a:spcBef>
            </a:pPr>
            <a:r>
              <a:rPr lang="en-US" altLang="en-US"/>
              <a:t>Psychosocial changes</a:t>
            </a:r>
          </a:p>
          <a:p>
            <a:pPr lvl="1" eaLnBrk="1" hangingPunct="1">
              <a:spcBef>
                <a:spcPct val="35000"/>
              </a:spcBef>
            </a:pPr>
            <a:r>
              <a:rPr lang="en-US" altLang="en-US"/>
              <a:t>Learn to speak and express themselves</a:t>
            </a:r>
          </a:p>
          <a:p>
            <a:pPr lvl="1" eaLnBrk="1" hangingPunct="1">
              <a:spcBef>
                <a:spcPct val="35000"/>
              </a:spcBef>
            </a:pPr>
            <a:r>
              <a:rPr lang="en-US" altLang="en-US"/>
              <a:t>Master basic language</a:t>
            </a:r>
            <a:r>
              <a:rPr lang="en-US" altLang="en-US" b="1">
                <a:solidFill>
                  <a:srgbClr val="D7DF23"/>
                </a:solidFill>
              </a:rPr>
              <a:t> </a:t>
            </a:r>
          </a:p>
          <a:p>
            <a:pPr lvl="1" eaLnBrk="1" hangingPunct="1">
              <a:spcBef>
                <a:spcPct val="35000"/>
              </a:spcBef>
            </a:pPr>
            <a:r>
              <a:rPr lang="en-US" altLang="en-US"/>
              <a:t>Interact and play</a:t>
            </a:r>
            <a:r>
              <a:rPr lang="en-US" altLang="en-US">
                <a:solidFill>
                  <a:srgbClr val="D7DF23"/>
                </a:solidFill>
              </a:rPr>
              <a:t> </a:t>
            </a:r>
            <a:r>
              <a:rPr lang="en-US" altLang="en-US"/>
              <a:t>games with other children</a:t>
            </a:r>
          </a:p>
          <a:p>
            <a:pPr lvl="1" eaLnBrk="1" hangingPunct="1">
              <a:spcBef>
                <a:spcPct val="35000"/>
              </a:spcBef>
            </a:pPr>
            <a:r>
              <a:rPr lang="en-US" altLang="en-US"/>
              <a:t>Begin to understand cause and effect</a:t>
            </a:r>
          </a:p>
          <a:p>
            <a:pPr lvl="1" eaLnBrk="1" hangingPunct="1">
              <a:spcBef>
                <a:spcPct val="35000"/>
              </a:spcBef>
            </a:pPr>
            <a:r>
              <a:rPr lang="en-US" altLang="en-US"/>
              <a:t>Learn to recognize gender differences by observing role models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a:lnSpc>
                <a:spcPct val="85000"/>
              </a:lnSpc>
            </a:pPr>
            <a:r>
              <a:rPr lang="en-US" altLang="en-US"/>
              <a:t>School-Age Children </a:t>
            </a:r>
            <a:r>
              <a:rPr lang="en-US" altLang="en-US" sz="2800" b="0"/>
              <a:t>(1 of 3)</a:t>
            </a:r>
          </a:p>
        </p:txBody>
      </p:sp>
      <p:sp>
        <p:nvSpPr>
          <p:cNvPr id="21507" name="Content Placeholder 2"/>
          <p:cNvSpPr>
            <a:spLocks noGrp="1"/>
          </p:cNvSpPr>
          <p:nvPr>
            <p:ph type="body" idx="1"/>
          </p:nvPr>
        </p:nvSpPr>
        <p:spPr>
          <a:xfrm>
            <a:off x="3733800" y="1447800"/>
            <a:ext cx="4724400" cy="4800600"/>
          </a:xfrm>
        </p:spPr>
        <p:txBody>
          <a:bodyPr rIns="228600"/>
          <a:lstStyle/>
          <a:p>
            <a:pPr>
              <a:spcBef>
                <a:spcPct val="35000"/>
              </a:spcBef>
            </a:pPr>
            <a:r>
              <a:rPr lang="en-US" altLang="en-US"/>
              <a:t>6 to 12 years</a:t>
            </a:r>
          </a:p>
          <a:p>
            <a:pPr>
              <a:spcBef>
                <a:spcPct val="35000"/>
              </a:spcBef>
            </a:pPr>
            <a:r>
              <a:rPr lang="en-US" altLang="en-US"/>
              <a:t>Vital signs approach those in adulthood.</a:t>
            </a:r>
          </a:p>
          <a:p>
            <a:pPr lvl="1">
              <a:spcBef>
                <a:spcPct val="35000"/>
              </a:spcBef>
            </a:pPr>
            <a:r>
              <a:rPr lang="en-US" altLang="en-US"/>
              <a:t>Pulse: 70 to 120 beats/min</a:t>
            </a:r>
          </a:p>
          <a:p>
            <a:pPr lvl="1">
              <a:spcBef>
                <a:spcPct val="35000"/>
              </a:spcBef>
            </a:pPr>
            <a:r>
              <a:rPr lang="en-US" altLang="en-US"/>
              <a:t>Respiration rate: 15 to 20 breaths/min</a:t>
            </a:r>
          </a:p>
          <a:p>
            <a:pPr lvl="1">
              <a:spcBef>
                <a:spcPct val="35000"/>
              </a:spcBef>
            </a:pPr>
            <a:r>
              <a:rPr lang="en-US" altLang="en-US"/>
              <a:t>Systolic blood pressure: 80 to 110 mm Hg</a:t>
            </a:r>
          </a:p>
        </p:txBody>
      </p:sp>
      <p:pic>
        <p:nvPicPr>
          <p:cNvPr id="2150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600200"/>
            <a:ext cx="30480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2322513" y="6013450"/>
            <a:ext cx="1423987" cy="231775"/>
          </a:xfrm>
          <a:prstGeom prst="rect">
            <a:avLst/>
          </a:prstGeom>
        </p:spPr>
        <p:txBody>
          <a:bodyPr wrap="none">
            <a:spAutoFit/>
          </a:bodyPr>
          <a:lstStyle/>
          <a:p>
            <a:pPr>
              <a:defRPr/>
            </a:pPr>
            <a:r>
              <a:rPr lang="en-IN" sz="900" dirty="0">
                <a:solidFill>
                  <a:schemeClr val="bg1"/>
                </a:solidFill>
                <a:latin typeface="+mj-lt"/>
              </a:rPr>
              <a:t>© Trout55/ShutterStock.</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lnSpc>
                <a:spcPct val="85000"/>
              </a:lnSpc>
            </a:pPr>
            <a:r>
              <a:rPr lang="en-US" altLang="en-US"/>
              <a:t>National EMS Education Standard Competencies </a:t>
            </a:r>
            <a:r>
              <a:rPr lang="en-US" altLang="en-US" sz="2800" b="0"/>
              <a:t>(1 of 2)</a:t>
            </a:r>
          </a:p>
        </p:txBody>
      </p:sp>
      <p:sp>
        <p:nvSpPr>
          <p:cNvPr id="4099" name="Rectangle 3"/>
          <p:cNvSpPr>
            <a:spLocks noGrp="1" noChangeArrowheads="1"/>
          </p:cNvSpPr>
          <p:nvPr>
            <p:ph type="body" idx="1"/>
          </p:nvPr>
        </p:nvSpPr>
        <p:spPr/>
        <p:txBody>
          <a:bodyPr rIns="228600"/>
          <a:lstStyle/>
          <a:p>
            <a:pPr marL="0" indent="0" eaLnBrk="1" hangingPunct="1">
              <a:buFontTx/>
              <a:buNone/>
            </a:pPr>
            <a:r>
              <a:rPr lang="en-US" altLang="en-US" b="1"/>
              <a:t>Preparatory</a:t>
            </a:r>
          </a:p>
          <a:p>
            <a:pPr marL="0" indent="0" eaLnBrk="1" hangingPunct="1">
              <a:spcBef>
                <a:spcPct val="35000"/>
              </a:spcBef>
              <a:buFontTx/>
              <a:buNone/>
            </a:pPr>
            <a:r>
              <a:rPr lang="en-US" altLang="en-US"/>
              <a:t>Applies fundamental knowledge of the emergency medical services (EMS) system; safety/well-being of the emergency medical technician (EMT), medical/legal, and ethical issues to the provision of emergency care.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a:lnSpc>
                <a:spcPct val="85000"/>
              </a:lnSpc>
            </a:pPr>
            <a:r>
              <a:rPr lang="en-US" altLang="en-US"/>
              <a:t>School-Age Children </a:t>
            </a:r>
            <a:r>
              <a:rPr lang="en-US" altLang="en-US" sz="2800" b="0"/>
              <a:t>(2 of 3)</a:t>
            </a:r>
          </a:p>
        </p:txBody>
      </p:sp>
      <p:sp>
        <p:nvSpPr>
          <p:cNvPr id="22531" name="Content Placeholder 2"/>
          <p:cNvSpPr>
            <a:spLocks noGrp="1"/>
          </p:cNvSpPr>
          <p:nvPr>
            <p:ph type="body" idx="1"/>
          </p:nvPr>
        </p:nvSpPr>
        <p:spPr/>
        <p:txBody>
          <a:bodyPr rIns="228600"/>
          <a:lstStyle/>
          <a:p>
            <a:pPr>
              <a:spcBef>
                <a:spcPct val="35000"/>
              </a:spcBef>
            </a:pPr>
            <a:r>
              <a:rPr lang="en-US" altLang="en-US"/>
              <a:t>Obvious physical traits and body function changes become apparent.</a:t>
            </a:r>
          </a:p>
          <a:p>
            <a:pPr>
              <a:spcBef>
                <a:spcPct val="35000"/>
              </a:spcBef>
            </a:pPr>
            <a:r>
              <a:rPr lang="en-US" altLang="en-US"/>
              <a:t>Growth of 4 lb and 2.5″ each year</a:t>
            </a:r>
          </a:p>
          <a:p>
            <a:pPr>
              <a:spcBef>
                <a:spcPct val="35000"/>
              </a:spcBef>
            </a:pPr>
            <a:r>
              <a:rPr lang="en-US" altLang="en-US"/>
              <a:t>Permanent teeth come in.</a:t>
            </a:r>
          </a:p>
          <a:p>
            <a:pPr>
              <a:spcBef>
                <a:spcPct val="35000"/>
              </a:spcBef>
            </a:pPr>
            <a:r>
              <a:rPr lang="en-US" altLang="en-US"/>
              <a:t>Brain activity increases in both hemispheres.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a:lnSpc>
                <a:spcPct val="85000"/>
              </a:lnSpc>
            </a:pPr>
            <a:r>
              <a:rPr lang="en-US" altLang="en-US"/>
              <a:t>School-Age Children </a:t>
            </a:r>
            <a:r>
              <a:rPr lang="en-US" altLang="en-US" sz="2800" b="0"/>
              <a:t>(3 of 3)</a:t>
            </a:r>
          </a:p>
        </p:txBody>
      </p:sp>
      <p:sp>
        <p:nvSpPr>
          <p:cNvPr id="23555" name="Content Placeholder 2"/>
          <p:cNvSpPr>
            <a:spLocks noGrp="1"/>
          </p:cNvSpPr>
          <p:nvPr>
            <p:ph type="body" idx="1"/>
          </p:nvPr>
        </p:nvSpPr>
        <p:spPr/>
        <p:txBody>
          <a:bodyPr rIns="228600"/>
          <a:lstStyle/>
          <a:p>
            <a:pPr>
              <a:spcBef>
                <a:spcPct val="35000"/>
              </a:spcBef>
            </a:pPr>
            <a:r>
              <a:rPr lang="en-US" altLang="en-US"/>
              <a:t>Psychosocial changes</a:t>
            </a:r>
          </a:p>
          <a:p>
            <a:pPr lvl="1">
              <a:spcBef>
                <a:spcPct val="35000"/>
              </a:spcBef>
            </a:pPr>
            <a:r>
              <a:rPr lang="en-US" altLang="en-US"/>
              <a:t>Preconventional reasoning: children act to avoid punishment and get what they want</a:t>
            </a:r>
          </a:p>
          <a:p>
            <a:pPr lvl="1">
              <a:spcBef>
                <a:spcPct val="35000"/>
              </a:spcBef>
            </a:pPr>
            <a:r>
              <a:rPr lang="en-US" altLang="en-US"/>
              <a:t>Conventional reasoning: children look for approval from peers and society</a:t>
            </a:r>
          </a:p>
          <a:p>
            <a:pPr lvl="1">
              <a:spcBef>
                <a:spcPct val="35000"/>
              </a:spcBef>
            </a:pPr>
            <a:r>
              <a:rPr lang="en-US" altLang="en-US"/>
              <a:t>Postconventional reasoning: children make decisions guided by their conscience.</a:t>
            </a:r>
          </a:p>
          <a:p>
            <a:pPr lvl="1">
              <a:spcBef>
                <a:spcPct val="35000"/>
              </a:spcBef>
            </a:pPr>
            <a:r>
              <a:rPr lang="en-US" altLang="en-US"/>
              <a:t>Self-concept and self-esteem develop.</a:t>
            </a:r>
            <a:endParaRPr lang="en-US" altLang="en-US" sz="2800"/>
          </a:p>
          <a:p>
            <a:pPr lvl="1">
              <a:spcBef>
                <a:spcPct val="35000"/>
              </a:spcBef>
            </a:pPr>
            <a:endParaRPr lang="en-US" altLang="en-US" sz="2800" b="1">
              <a:solidFill>
                <a:srgbClr val="FFFFFF"/>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lnSpc>
                <a:spcPct val="85000"/>
              </a:lnSpc>
            </a:pPr>
            <a:r>
              <a:rPr lang="en-US" altLang="en-US"/>
              <a:t>Adolescents (Teenagers) </a:t>
            </a:r>
            <a:r>
              <a:rPr lang="en-US" altLang="en-US" sz="2800" b="0"/>
              <a:t>(1 of 4)</a:t>
            </a:r>
          </a:p>
        </p:txBody>
      </p:sp>
      <p:sp>
        <p:nvSpPr>
          <p:cNvPr id="24579" name="Content Placeholder 2"/>
          <p:cNvSpPr>
            <a:spLocks noGrp="1"/>
          </p:cNvSpPr>
          <p:nvPr>
            <p:ph type="body" idx="1"/>
          </p:nvPr>
        </p:nvSpPr>
        <p:spPr>
          <a:xfrm>
            <a:off x="4114800" y="1447800"/>
            <a:ext cx="4343400" cy="4800600"/>
          </a:xfrm>
        </p:spPr>
        <p:txBody>
          <a:bodyPr rIns="228600"/>
          <a:lstStyle/>
          <a:p>
            <a:pPr eaLnBrk="1" hangingPunct="1">
              <a:spcBef>
                <a:spcPct val="35000"/>
              </a:spcBef>
            </a:pPr>
            <a:r>
              <a:rPr lang="en-US" altLang="en-US"/>
              <a:t>12 to 18 years</a:t>
            </a:r>
          </a:p>
          <a:p>
            <a:pPr eaLnBrk="1" hangingPunct="1">
              <a:spcBef>
                <a:spcPct val="35000"/>
              </a:spcBef>
            </a:pPr>
            <a:r>
              <a:rPr lang="en-US" altLang="en-US"/>
              <a:t>Vital signs level off.</a:t>
            </a:r>
          </a:p>
          <a:p>
            <a:pPr lvl="1" eaLnBrk="1" hangingPunct="1">
              <a:spcBef>
                <a:spcPct val="35000"/>
              </a:spcBef>
            </a:pPr>
            <a:r>
              <a:rPr lang="en-US" altLang="en-US"/>
              <a:t>Pulse: 60 to 100 beats/min</a:t>
            </a:r>
          </a:p>
          <a:p>
            <a:pPr lvl="1" eaLnBrk="1" hangingPunct="1">
              <a:spcBef>
                <a:spcPct val="35000"/>
              </a:spcBef>
            </a:pPr>
            <a:r>
              <a:rPr lang="en-US" altLang="en-US"/>
              <a:t>Respirations: 12 to 20 breaths/min</a:t>
            </a:r>
          </a:p>
          <a:p>
            <a:pPr lvl="1" eaLnBrk="1" hangingPunct="1">
              <a:spcBef>
                <a:spcPct val="35000"/>
              </a:spcBef>
            </a:pPr>
            <a:r>
              <a:rPr lang="en-US" altLang="en-US"/>
              <a:t>Systolic blood pressure: 90 to 110 mm Hg</a:t>
            </a:r>
          </a:p>
        </p:txBody>
      </p:sp>
      <p:pic>
        <p:nvPicPr>
          <p:cNvPr id="2458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676400"/>
            <a:ext cx="30480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2097088" y="6100763"/>
            <a:ext cx="1712912" cy="230187"/>
          </a:xfrm>
          <a:prstGeom prst="rect">
            <a:avLst/>
          </a:prstGeom>
        </p:spPr>
        <p:txBody>
          <a:bodyPr wrap="none">
            <a:spAutoFit/>
          </a:bodyPr>
          <a:lstStyle/>
          <a:p>
            <a:pPr>
              <a:defRPr/>
            </a:pPr>
            <a:r>
              <a:rPr lang="en-IN" sz="900" dirty="0">
                <a:solidFill>
                  <a:schemeClr val="bg1"/>
                </a:solidFill>
                <a:latin typeface="+mj-lt"/>
              </a:rPr>
              <a:t>© Jamie Wilson/ShutterStock.</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lnSpc>
                <a:spcPct val="85000"/>
              </a:lnSpc>
            </a:pPr>
            <a:r>
              <a:rPr lang="en-US" altLang="en-US"/>
              <a:t>Adolescents (Teenagers) </a:t>
            </a:r>
            <a:r>
              <a:rPr lang="en-US" altLang="en-US" sz="2800" b="0"/>
              <a:t>(2 of 4)</a:t>
            </a:r>
          </a:p>
        </p:txBody>
      </p:sp>
      <p:sp>
        <p:nvSpPr>
          <p:cNvPr id="25603" name="Content Placeholder 2"/>
          <p:cNvSpPr>
            <a:spLocks noGrp="1"/>
          </p:cNvSpPr>
          <p:nvPr>
            <p:ph type="body" idx="1"/>
          </p:nvPr>
        </p:nvSpPr>
        <p:spPr/>
        <p:txBody>
          <a:bodyPr rIns="228600"/>
          <a:lstStyle/>
          <a:p>
            <a:pPr eaLnBrk="1" hangingPunct="1">
              <a:spcBef>
                <a:spcPct val="35000"/>
              </a:spcBef>
            </a:pPr>
            <a:r>
              <a:rPr lang="en-US" altLang="en-US"/>
              <a:t>2- to 3-year growth spurt</a:t>
            </a:r>
          </a:p>
          <a:p>
            <a:pPr lvl="1" eaLnBrk="1" hangingPunct="1">
              <a:spcBef>
                <a:spcPct val="35000"/>
              </a:spcBef>
            </a:pPr>
            <a:r>
              <a:rPr lang="en-US" altLang="en-US"/>
              <a:t>Girls finish by 16 years; boys by 18 years.</a:t>
            </a:r>
          </a:p>
          <a:p>
            <a:pPr eaLnBrk="1" hangingPunct="1">
              <a:spcBef>
                <a:spcPct val="35000"/>
              </a:spcBef>
            </a:pPr>
            <a:r>
              <a:rPr lang="en-US" altLang="en-US"/>
              <a:t>Reproductive system matures.</a:t>
            </a:r>
          </a:p>
          <a:p>
            <a:pPr lvl="1" eaLnBrk="1" hangingPunct="1">
              <a:spcBef>
                <a:spcPct val="35000"/>
              </a:spcBef>
            </a:pPr>
            <a:r>
              <a:rPr lang="en-US" altLang="en-US"/>
              <a:t>Secondary sexual development takes place.</a:t>
            </a:r>
          </a:p>
          <a:p>
            <a:pPr lvl="1" eaLnBrk="1" hangingPunct="1">
              <a:spcBef>
                <a:spcPct val="35000"/>
              </a:spcBef>
            </a:pPr>
            <a:r>
              <a:rPr lang="en-US" altLang="en-US"/>
              <a:t>Voices start to change.</a:t>
            </a:r>
          </a:p>
          <a:p>
            <a:pPr lvl="1" eaLnBrk="1" hangingPunct="1">
              <a:spcBef>
                <a:spcPct val="35000"/>
              </a:spcBef>
            </a:pPr>
            <a:r>
              <a:rPr lang="en-US" altLang="en-US"/>
              <a:t>Menstruation begins.</a:t>
            </a:r>
          </a:p>
          <a:p>
            <a:pPr lvl="1" eaLnBrk="1" hangingPunct="1">
              <a:spcBef>
                <a:spcPct val="35000"/>
              </a:spcBef>
            </a:pPr>
            <a:r>
              <a:rPr lang="en-US" altLang="en-US"/>
              <a:t>Acne can occur.</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eaLnBrk="1" hangingPunct="1">
              <a:lnSpc>
                <a:spcPct val="85000"/>
              </a:lnSpc>
            </a:pPr>
            <a:r>
              <a:rPr lang="en-US" altLang="en-US"/>
              <a:t>Adolescents (Teenagers) </a:t>
            </a:r>
            <a:r>
              <a:rPr lang="en-US" altLang="en-US" sz="2800" b="0"/>
              <a:t>(3 of 4)</a:t>
            </a:r>
          </a:p>
        </p:txBody>
      </p:sp>
      <p:sp>
        <p:nvSpPr>
          <p:cNvPr id="26627" name="Content Placeholder 2"/>
          <p:cNvSpPr>
            <a:spLocks noGrp="1"/>
          </p:cNvSpPr>
          <p:nvPr>
            <p:ph type="body" idx="1"/>
          </p:nvPr>
        </p:nvSpPr>
        <p:spPr/>
        <p:txBody>
          <a:bodyPr rIns="228600"/>
          <a:lstStyle/>
          <a:p>
            <a:pPr eaLnBrk="1" hangingPunct="1">
              <a:spcBef>
                <a:spcPct val="35000"/>
              </a:spcBef>
            </a:pPr>
            <a:r>
              <a:rPr lang="en-US" altLang="en-US"/>
              <a:t>Psychosocial changes</a:t>
            </a:r>
          </a:p>
          <a:p>
            <a:pPr lvl="1" eaLnBrk="1" hangingPunct="1">
              <a:spcBef>
                <a:spcPct val="35000"/>
              </a:spcBef>
            </a:pPr>
            <a:r>
              <a:rPr lang="en-US" altLang="en-US"/>
              <a:t>Adolescents and their families often deal with conflict.</a:t>
            </a:r>
          </a:p>
          <a:p>
            <a:pPr lvl="1" eaLnBrk="1" hangingPunct="1">
              <a:spcBef>
                <a:spcPct val="35000"/>
              </a:spcBef>
            </a:pPr>
            <a:r>
              <a:rPr lang="en-US" altLang="en-US"/>
              <a:t>Privacy becomes an issue.</a:t>
            </a:r>
          </a:p>
          <a:p>
            <a:pPr lvl="1" eaLnBrk="1" hangingPunct="1">
              <a:spcBef>
                <a:spcPct val="35000"/>
              </a:spcBef>
            </a:pPr>
            <a:r>
              <a:rPr lang="en-US" altLang="en-US"/>
              <a:t>Self-consciousness increases.</a:t>
            </a:r>
          </a:p>
          <a:p>
            <a:pPr lvl="1" eaLnBrk="1" hangingPunct="1">
              <a:spcBef>
                <a:spcPct val="35000"/>
              </a:spcBef>
            </a:pPr>
            <a:r>
              <a:rPr lang="en-US" altLang="en-US"/>
              <a:t>Adolescents may struggle to create their own identity.</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a:lnSpc>
                <a:spcPct val="85000"/>
              </a:lnSpc>
            </a:pPr>
            <a:r>
              <a:rPr lang="en-US" altLang="en-US"/>
              <a:t>Adolescents (Teenagers) </a:t>
            </a:r>
            <a:r>
              <a:rPr lang="en-US" altLang="en-US" sz="2800" b="0"/>
              <a:t>(4 of 4)</a:t>
            </a:r>
          </a:p>
        </p:txBody>
      </p:sp>
      <p:sp>
        <p:nvSpPr>
          <p:cNvPr id="27651" name="Content Placeholder 2"/>
          <p:cNvSpPr>
            <a:spLocks noGrp="1"/>
          </p:cNvSpPr>
          <p:nvPr>
            <p:ph type="body" idx="1"/>
          </p:nvPr>
        </p:nvSpPr>
        <p:spPr/>
        <p:txBody>
          <a:bodyPr rIns="228600"/>
          <a:lstStyle/>
          <a:p>
            <a:pPr>
              <a:spcBef>
                <a:spcPct val="35000"/>
              </a:spcBef>
            </a:pPr>
            <a:r>
              <a:rPr lang="en-US" altLang="en-US"/>
              <a:t>Psychosocial changes (cont’d)</a:t>
            </a:r>
          </a:p>
          <a:p>
            <a:pPr lvl="1">
              <a:spcBef>
                <a:spcPct val="35000"/>
              </a:spcBef>
            </a:pPr>
            <a:r>
              <a:rPr lang="en-US" altLang="en-US"/>
              <a:t>Antisocial behavior and peer pressure peak at age 14 to 16 years.</a:t>
            </a:r>
          </a:p>
          <a:p>
            <a:pPr lvl="2">
              <a:spcBef>
                <a:spcPct val="35000"/>
              </a:spcBef>
            </a:pPr>
            <a:r>
              <a:rPr lang="en-US" altLang="en-US" sz="2400"/>
              <a:t>Smoking, illicit drug use, unprotected sex</a:t>
            </a:r>
          </a:p>
          <a:p>
            <a:pPr lvl="2">
              <a:spcBef>
                <a:spcPct val="35000"/>
              </a:spcBef>
            </a:pPr>
            <a:r>
              <a:rPr lang="en-US" altLang="en-US" sz="2400"/>
              <a:t>Eating disorders</a:t>
            </a:r>
          </a:p>
          <a:p>
            <a:pPr lvl="1">
              <a:spcBef>
                <a:spcPct val="35000"/>
              </a:spcBef>
            </a:pPr>
            <a:r>
              <a:rPr lang="en-US" altLang="en-US"/>
              <a:t>Code of ethics develops.</a:t>
            </a:r>
          </a:p>
          <a:p>
            <a:pPr lvl="1">
              <a:spcBef>
                <a:spcPct val="35000"/>
              </a:spcBef>
            </a:pPr>
            <a:r>
              <a:rPr lang="en-US" altLang="en-US"/>
              <a:t>High risk of suicide and depression</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eaLnBrk="1" hangingPunct="1">
              <a:lnSpc>
                <a:spcPct val="85000"/>
              </a:lnSpc>
            </a:pPr>
            <a:r>
              <a:rPr lang="en-US" altLang="en-US"/>
              <a:t>Early Adults </a:t>
            </a:r>
            <a:r>
              <a:rPr lang="en-US" altLang="en-US" sz="2800" b="0"/>
              <a:t>(1 of 2)</a:t>
            </a:r>
          </a:p>
        </p:txBody>
      </p:sp>
      <p:sp>
        <p:nvSpPr>
          <p:cNvPr id="28675" name="Content Placeholder 2"/>
          <p:cNvSpPr>
            <a:spLocks noGrp="1"/>
          </p:cNvSpPr>
          <p:nvPr>
            <p:ph type="body" idx="1"/>
          </p:nvPr>
        </p:nvSpPr>
        <p:spPr>
          <a:xfrm>
            <a:off x="4191000" y="1447800"/>
            <a:ext cx="4267200" cy="4800600"/>
          </a:xfrm>
        </p:spPr>
        <p:txBody>
          <a:bodyPr rIns="228600"/>
          <a:lstStyle/>
          <a:p>
            <a:pPr eaLnBrk="1" hangingPunct="1">
              <a:spcBef>
                <a:spcPct val="35000"/>
              </a:spcBef>
            </a:pPr>
            <a:r>
              <a:rPr lang="en-US" altLang="en-US"/>
              <a:t>19 to 40 years</a:t>
            </a:r>
          </a:p>
          <a:p>
            <a:pPr eaLnBrk="1" hangingPunct="1">
              <a:spcBef>
                <a:spcPct val="35000"/>
              </a:spcBef>
            </a:pPr>
            <a:r>
              <a:rPr lang="en-US" altLang="en-US"/>
              <a:t>Vital signs do not vary greatly.</a:t>
            </a:r>
          </a:p>
          <a:p>
            <a:pPr lvl="1" eaLnBrk="1" hangingPunct="1">
              <a:spcBef>
                <a:spcPct val="35000"/>
              </a:spcBef>
            </a:pPr>
            <a:r>
              <a:rPr lang="en-US" altLang="en-US"/>
              <a:t>Pulse: 60 to 100 beats/min</a:t>
            </a:r>
          </a:p>
          <a:p>
            <a:pPr lvl="1" eaLnBrk="1" hangingPunct="1">
              <a:spcBef>
                <a:spcPct val="35000"/>
              </a:spcBef>
            </a:pPr>
            <a:r>
              <a:rPr lang="en-US" altLang="en-US"/>
              <a:t>Respiratory rate: 12 to 20 breaths/min</a:t>
            </a:r>
          </a:p>
          <a:p>
            <a:pPr lvl="1" eaLnBrk="1" hangingPunct="1">
              <a:spcBef>
                <a:spcPct val="35000"/>
              </a:spcBef>
            </a:pPr>
            <a:r>
              <a:rPr lang="en-US" altLang="en-US"/>
              <a:t>Systolic blood pressure: 90 to 140 mm Hg</a:t>
            </a:r>
          </a:p>
        </p:txBody>
      </p:sp>
      <p:pic>
        <p:nvPicPr>
          <p:cNvPr id="2867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1200" y="1674813"/>
            <a:ext cx="30480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2320925" y="6094413"/>
            <a:ext cx="1565275" cy="230187"/>
          </a:xfrm>
          <a:prstGeom prst="rect">
            <a:avLst/>
          </a:prstGeom>
        </p:spPr>
        <p:txBody>
          <a:bodyPr wrap="none">
            <a:spAutoFit/>
          </a:bodyPr>
          <a:lstStyle/>
          <a:p>
            <a:pPr>
              <a:defRPr/>
            </a:pPr>
            <a:r>
              <a:rPr lang="en-IN" sz="900" dirty="0">
                <a:solidFill>
                  <a:schemeClr val="bg1"/>
                </a:solidFill>
                <a:latin typeface="+mj-lt"/>
              </a:rPr>
              <a:t>© Rubberball Productions.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a:lnSpc>
                <a:spcPct val="85000"/>
              </a:lnSpc>
            </a:pPr>
            <a:r>
              <a:rPr lang="en-US" altLang="en-US"/>
              <a:t>Early Adults </a:t>
            </a:r>
            <a:r>
              <a:rPr lang="en-US" altLang="en-US" sz="2800" b="0"/>
              <a:t>(2 of 2)</a:t>
            </a:r>
          </a:p>
        </p:txBody>
      </p:sp>
      <p:sp>
        <p:nvSpPr>
          <p:cNvPr id="29699" name="Content Placeholder 2"/>
          <p:cNvSpPr>
            <a:spLocks noGrp="1"/>
          </p:cNvSpPr>
          <p:nvPr>
            <p:ph type="body" idx="1"/>
          </p:nvPr>
        </p:nvSpPr>
        <p:spPr/>
        <p:txBody>
          <a:bodyPr rIns="228600"/>
          <a:lstStyle/>
          <a:p>
            <a:pPr>
              <a:spcBef>
                <a:spcPct val="35000"/>
              </a:spcBef>
            </a:pPr>
            <a:r>
              <a:rPr lang="en-US" altLang="en-US"/>
              <a:t>From age 19 to 25 years, the body should be functioning at its optimal level.</a:t>
            </a:r>
          </a:p>
          <a:p>
            <a:pPr lvl="1">
              <a:spcBef>
                <a:spcPct val="35000"/>
              </a:spcBef>
            </a:pPr>
            <a:r>
              <a:rPr lang="en-US" altLang="en-US"/>
              <a:t>Lifelong habits are solidified.</a:t>
            </a:r>
          </a:p>
          <a:p>
            <a:pPr>
              <a:spcBef>
                <a:spcPct val="35000"/>
              </a:spcBef>
            </a:pPr>
            <a:r>
              <a:rPr lang="en-US" altLang="en-US"/>
              <a:t>Psychosocial changes</a:t>
            </a:r>
          </a:p>
          <a:p>
            <a:pPr lvl="1">
              <a:spcBef>
                <a:spcPct val="35000"/>
              </a:spcBef>
            </a:pPr>
            <a:r>
              <a:rPr lang="en-US" altLang="en-US"/>
              <a:t>Life centers on work, family, and stress.</a:t>
            </a:r>
          </a:p>
          <a:p>
            <a:pPr lvl="1">
              <a:spcBef>
                <a:spcPct val="35000"/>
              </a:spcBef>
            </a:pPr>
            <a:r>
              <a:rPr lang="en-US" altLang="en-US"/>
              <a:t>Settling down, marriage, and family</a:t>
            </a:r>
          </a:p>
          <a:p>
            <a:pPr lvl="1">
              <a:spcBef>
                <a:spcPct val="35000"/>
              </a:spcBef>
            </a:pPr>
            <a:r>
              <a:rPr lang="en-US" altLang="en-US"/>
              <a:t>One of the more stable periods of life</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eaLnBrk="1" hangingPunct="1">
              <a:lnSpc>
                <a:spcPct val="85000"/>
              </a:lnSpc>
            </a:pPr>
            <a:r>
              <a:rPr lang="en-US" altLang="en-US"/>
              <a:t>Middle Adults </a:t>
            </a:r>
            <a:r>
              <a:rPr lang="en-US" altLang="en-US" sz="2800" b="0"/>
              <a:t>(1 of 3)</a:t>
            </a:r>
          </a:p>
        </p:txBody>
      </p:sp>
      <p:sp>
        <p:nvSpPr>
          <p:cNvPr id="30723" name="Content Placeholder 2"/>
          <p:cNvSpPr>
            <a:spLocks noGrp="1"/>
          </p:cNvSpPr>
          <p:nvPr>
            <p:ph type="body" idx="1"/>
          </p:nvPr>
        </p:nvSpPr>
        <p:spPr>
          <a:xfrm>
            <a:off x="4038600" y="1447800"/>
            <a:ext cx="4419600" cy="4800600"/>
          </a:xfrm>
        </p:spPr>
        <p:txBody>
          <a:bodyPr rIns="228600"/>
          <a:lstStyle/>
          <a:p>
            <a:pPr eaLnBrk="1" hangingPunct="1">
              <a:spcBef>
                <a:spcPct val="35000"/>
              </a:spcBef>
            </a:pPr>
            <a:r>
              <a:rPr lang="en-US" altLang="en-US"/>
              <a:t>41 to 60 years</a:t>
            </a:r>
          </a:p>
          <a:p>
            <a:pPr eaLnBrk="1" hangingPunct="1">
              <a:spcBef>
                <a:spcPct val="35000"/>
              </a:spcBef>
            </a:pPr>
            <a:r>
              <a:rPr lang="en-US" altLang="en-US"/>
              <a:t>Vital signs remain the same.</a:t>
            </a:r>
          </a:p>
          <a:p>
            <a:pPr lvl="1" eaLnBrk="1" hangingPunct="1">
              <a:spcBef>
                <a:spcPct val="35000"/>
              </a:spcBef>
            </a:pPr>
            <a:r>
              <a:rPr lang="en-US" altLang="en-US"/>
              <a:t>Pulse: 60 to 100 beats/min</a:t>
            </a:r>
          </a:p>
          <a:p>
            <a:pPr lvl="1" eaLnBrk="1" hangingPunct="1">
              <a:spcBef>
                <a:spcPct val="35000"/>
              </a:spcBef>
            </a:pPr>
            <a:r>
              <a:rPr lang="en-US" altLang="en-US"/>
              <a:t>Respiratory rate: 12 to 20 breaths/min</a:t>
            </a:r>
          </a:p>
          <a:p>
            <a:pPr lvl="1" eaLnBrk="1" hangingPunct="1">
              <a:spcBef>
                <a:spcPct val="35000"/>
              </a:spcBef>
            </a:pPr>
            <a:r>
              <a:rPr lang="en-US" altLang="en-US"/>
              <a:t>Systolic blood pressure: 90 to 140 mm Hg</a:t>
            </a:r>
          </a:p>
        </p:txBody>
      </p:sp>
      <p:sp>
        <p:nvSpPr>
          <p:cNvPr id="6" name="Rectangle 5"/>
          <p:cNvSpPr/>
          <p:nvPr/>
        </p:nvSpPr>
        <p:spPr>
          <a:xfrm>
            <a:off x="2944813" y="6088063"/>
            <a:ext cx="839787" cy="230187"/>
          </a:xfrm>
          <a:prstGeom prst="rect">
            <a:avLst/>
          </a:prstGeom>
        </p:spPr>
        <p:txBody>
          <a:bodyPr wrap="none">
            <a:spAutoFit/>
          </a:bodyPr>
          <a:lstStyle/>
          <a:p>
            <a:pPr>
              <a:defRPr/>
            </a:pPr>
            <a:r>
              <a:rPr lang="en-IN" sz="900" dirty="0">
                <a:solidFill>
                  <a:schemeClr val="bg1"/>
                </a:solidFill>
                <a:latin typeface="+mj-lt"/>
              </a:rPr>
              <a:t>© Photodisc.</a:t>
            </a:r>
          </a:p>
        </p:txBody>
      </p:sp>
      <p:pic>
        <p:nvPicPr>
          <p:cNvPr id="30725" name="Picture 6" descr="\\172.16.33.26\Art\OUTPUT\JB LEARNING\EMT_11E_ITK_PPT WORK\Ch07\9781284080179_CH07_CP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638" y="1676400"/>
            <a:ext cx="3022600" cy="439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a:lnSpc>
                <a:spcPct val="85000"/>
              </a:lnSpc>
            </a:pPr>
            <a:r>
              <a:rPr lang="en-US" altLang="en-US"/>
              <a:t>Middle Adults </a:t>
            </a:r>
            <a:r>
              <a:rPr lang="en-US" altLang="en-US" sz="2800" b="0"/>
              <a:t>(2 of 3)</a:t>
            </a:r>
          </a:p>
        </p:txBody>
      </p:sp>
      <p:sp>
        <p:nvSpPr>
          <p:cNvPr id="31747" name="Content Placeholder 2"/>
          <p:cNvSpPr>
            <a:spLocks noGrp="1"/>
          </p:cNvSpPr>
          <p:nvPr>
            <p:ph type="body" idx="1"/>
          </p:nvPr>
        </p:nvSpPr>
        <p:spPr/>
        <p:txBody>
          <a:bodyPr rIns="228600"/>
          <a:lstStyle/>
          <a:p>
            <a:pPr>
              <a:spcBef>
                <a:spcPct val="35000"/>
              </a:spcBef>
            </a:pPr>
            <a:r>
              <a:rPr lang="en-US" altLang="en-US"/>
              <a:t>Vulnerable to vision and hearing loss</a:t>
            </a:r>
          </a:p>
          <a:p>
            <a:pPr>
              <a:spcBef>
                <a:spcPct val="35000"/>
              </a:spcBef>
            </a:pPr>
            <a:r>
              <a:rPr lang="en-US" altLang="en-US"/>
              <a:t>Cancer incidence increases.</a:t>
            </a:r>
          </a:p>
          <a:p>
            <a:pPr>
              <a:spcBef>
                <a:spcPct val="35000"/>
              </a:spcBef>
            </a:pPr>
            <a:r>
              <a:rPr lang="en-US" altLang="en-US"/>
              <a:t>Menopause occurs in late 40s or early 50s.</a:t>
            </a:r>
          </a:p>
          <a:p>
            <a:pPr>
              <a:spcBef>
                <a:spcPct val="35000"/>
              </a:spcBef>
            </a:pPr>
            <a:r>
              <a:rPr lang="en-US" altLang="en-US"/>
              <a:t>Diabetes, hypertension, and weight problems are common.</a:t>
            </a:r>
          </a:p>
          <a:p>
            <a:pPr>
              <a:spcBef>
                <a:spcPct val="35000"/>
              </a:spcBef>
            </a:pPr>
            <a:r>
              <a:rPr lang="en-US" altLang="en-US"/>
              <a:t>Exercise and healthy diet can diminish the effects of aging.</a:t>
            </a:r>
          </a:p>
          <a:p>
            <a:pPr lvl="1">
              <a:buFontTx/>
              <a:buNone/>
            </a:pPr>
            <a:endParaRPr lang="en-US" altLang="en-US" sz="280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lnSpc>
                <a:spcPct val="85000"/>
              </a:lnSpc>
            </a:pPr>
            <a:r>
              <a:rPr lang="en-US" altLang="en-US"/>
              <a:t>National EMS Education Standard Competencies </a:t>
            </a:r>
            <a:r>
              <a:rPr lang="en-US" altLang="en-US" sz="2800" b="0"/>
              <a:t>(2 of 2)</a:t>
            </a:r>
          </a:p>
        </p:txBody>
      </p:sp>
      <p:sp>
        <p:nvSpPr>
          <p:cNvPr id="5123" name="Rectangle 3"/>
          <p:cNvSpPr>
            <a:spLocks noGrp="1" noChangeArrowheads="1"/>
          </p:cNvSpPr>
          <p:nvPr>
            <p:ph type="body" idx="1"/>
            <p:custDataLst>
              <p:tags r:id="rId1"/>
            </p:custDataLst>
          </p:nvPr>
        </p:nvSpPr>
        <p:spPr/>
        <p:txBody>
          <a:bodyPr rIns="228600"/>
          <a:lstStyle/>
          <a:p>
            <a:pPr marL="0" indent="0" eaLnBrk="1" hangingPunct="1">
              <a:lnSpc>
                <a:spcPct val="90000"/>
              </a:lnSpc>
              <a:buFontTx/>
              <a:buNone/>
            </a:pPr>
            <a:r>
              <a:rPr lang="en-US" altLang="en-US" b="1"/>
              <a:t>Life Span Development</a:t>
            </a:r>
          </a:p>
          <a:p>
            <a:pPr marL="0" indent="0" eaLnBrk="1" hangingPunct="1">
              <a:spcBef>
                <a:spcPct val="35000"/>
              </a:spcBef>
              <a:buFontTx/>
              <a:buNone/>
            </a:pPr>
            <a:r>
              <a:rPr lang="en-US" altLang="en-US"/>
              <a:t>Applies fundamental knowledge of life span development to patient assessment and management.</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a:lnSpc>
                <a:spcPct val="85000"/>
              </a:lnSpc>
            </a:pPr>
            <a:r>
              <a:rPr lang="en-US" altLang="en-US"/>
              <a:t>Middle Adults </a:t>
            </a:r>
            <a:r>
              <a:rPr lang="en-US" altLang="en-US" sz="2800" b="0"/>
              <a:t>(3 of 3)</a:t>
            </a:r>
          </a:p>
        </p:txBody>
      </p:sp>
      <p:sp>
        <p:nvSpPr>
          <p:cNvPr id="32771" name="Content Placeholder 2"/>
          <p:cNvSpPr>
            <a:spLocks noGrp="1"/>
          </p:cNvSpPr>
          <p:nvPr>
            <p:ph type="body" idx="1"/>
          </p:nvPr>
        </p:nvSpPr>
        <p:spPr>
          <a:ln w="19050">
            <a:miter lim="800000"/>
            <a:headEnd/>
            <a:tailEnd/>
          </a:ln>
          <a:extLst/>
        </p:spPr>
        <p:txBody>
          <a:bodyPr rIns="228600"/>
          <a:lstStyle/>
          <a:p>
            <a:pPr>
              <a:spcBef>
                <a:spcPct val="35000"/>
              </a:spcBef>
              <a:defRPr/>
            </a:pPr>
            <a:r>
              <a:rPr lang="en-US" dirty="0"/>
              <a:t>Psychosocial changes</a:t>
            </a:r>
          </a:p>
          <a:p>
            <a:pPr lvl="1">
              <a:spcBef>
                <a:spcPct val="35000"/>
              </a:spcBef>
              <a:defRPr/>
            </a:pPr>
            <a:r>
              <a:rPr lang="en-US" dirty="0"/>
              <a:t>Focus on achieving life goals</a:t>
            </a:r>
          </a:p>
          <a:p>
            <a:pPr lvl="1">
              <a:spcBef>
                <a:spcPct val="35000"/>
              </a:spcBef>
              <a:defRPr/>
            </a:pPr>
            <a:r>
              <a:rPr lang="en-US" dirty="0"/>
              <a:t>Readjust lifestyle as children leave home</a:t>
            </a:r>
          </a:p>
          <a:p>
            <a:pPr lvl="1">
              <a:spcBef>
                <a:spcPct val="35000"/>
              </a:spcBef>
              <a:defRPr/>
            </a:pPr>
            <a:r>
              <a:rPr lang="en-US" dirty="0"/>
              <a:t>Generally have the physical, emotional, and spiritual reserves to handle life’s issues</a:t>
            </a:r>
          </a:p>
          <a:p>
            <a:pPr lvl="1">
              <a:spcBef>
                <a:spcPct val="35000"/>
              </a:spcBef>
              <a:defRPr/>
            </a:pPr>
            <a:r>
              <a:rPr lang="en-US" dirty="0"/>
              <a:t>May be caring </a:t>
            </a:r>
            <a:r>
              <a:rPr lang="en-US" dirty="0" smtClean="0"/>
              <a:t>for both </a:t>
            </a:r>
            <a:r>
              <a:rPr lang="en-US" dirty="0"/>
              <a:t>children leaving for college and aging </a:t>
            </a:r>
            <a:r>
              <a:rPr lang="en-US" dirty="0" smtClean="0"/>
              <a:t>parents</a:t>
            </a:r>
            <a:endParaRPr lang="en-US" strike="sngStrike"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eaLnBrk="1" hangingPunct="1">
              <a:lnSpc>
                <a:spcPct val="85000"/>
              </a:lnSpc>
            </a:pPr>
            <a:r>
              <a:rPr lang="en-US" altLang="en-US"/>
              <a:t>Older Adults </a:t>
            </a:r>
            <a:r>
              <a:rPr lang="en-US" altLang="en-US" sz="2800" b="0"/>
              <a:t>(1 of 15)</a:t>
            </a:r>
          </a:p>
        </p:txBody>
      </p:sp>
      <p:sp>
        <p:nvSpPr>
          <p:cNvPr id="33795" name="Content Placeholder 2"/>
          <p:cNvSpPr>
            <a:spLocks noGrp="1"/>
          </p:cNvSpPr>
          <p:nvPr>
            <p:ph type="body" idx="1"/>
          </p:nvPr>
        </p:nvSpPr>
        <p:spPr>
          <a:xfrm>
            <a:off x="4038600" y="1447800"/>
            <a:ext cx="4419600" cy="4800600"/>
          </a:xfrm>
        </p:spPr>
        <p:txBody>
          <a:bodyPr rIns="228600"/>
          <a:lstStyle/>
          <a:p>
            <a:pPr eaLnBrk="1" hangingPunct="1">
              <a:spcBef>
                <a:spcPct val="35000"/>
              </a:spcBef>
            </a:pPr>
            <a:r>
              <a:rPr lang="en-US" altLang="en-US"/>
              <a:t>61 years and older</a:t>
            </a:r>
          </a:p>
          <a:p>
            <a:pPr eaLnBrk="1" hangingPunct="1">
              <a:spcBef>
                <a:spcPct val="35000"/>
              </a:spcBef>
            </a:pPr>
            <a:r>
              <a:rPr lang="en-US" altLang="en-US"/>
              <a:t>Life expectancy is constantly changing.</a:t>
            </a:r>
          </a:p>
          <a:p>
            <a:pPr lvl="1" eaLnBrk="1" hangingPunct="1">
              <a:spcBef>
                <a:spcPct val="35000"/>
              </a:spcBef>
            </a:pPr>
            <a:r>
              <a:rPr lang="en-US" altLang="en-US"/>
              <a:t>Now approximately 78 years</a:t>
            </a:r>
          </a:p>
        </p:txBody>
      </p:sp>
      <p:sp>
        <p:nvSpPr>
          <p:cNvPr id="6" name="Rectangle 5"/>
          <p:cNvSpPr/>
          <p:nvPr/>
        </p:nvSpPr>
        <p:spPr>
          <a:xfrm>
            <a:off x="3262313" y="4572000"/>
            <a:ext cx="839787" cy="230188"/>
          </a:xfrm>
          <a:prstGeom prst="rect">
            <a:avLst/>
          </a:prstGeom>
        </p:spPr>
        <p:txBody>
          <a:bodyPr wrap="none">
            <a:spAutoFit/>
          </a:bodyPr>
          <a:lstStyle/>
          <a:p>
            <a:pPr>
              <a:defRPr/>
            </a:pPr>
            <a:r>
              <a:rPr lang="en-IN" sz="900" dirty="0">
                <a:solidFill>
                  <a:schemeClr val="bg1"/>
                </a:solidFill>
                <a:latin typeface="+mj-lt"/>
              </a:rPr>
              <a:t>© Photodisc.</a:t>
            </a:r>
          </a:p>
        </p:txBody>
      </p:sp>
      <p:pic>
        <p:nvPicPr>
          <p:cNvPr id="33797" name="Picture 6" descr="\\172.16.33.26\Art\OUTPUT\JB LEARNING\EMT_11E_ITK_PPT WORK\Ch07\9781284080179_CH07_0240-0259-1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850" y="1752600"/>
            <a:ext cx="3565525" cy="280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a:lnSpc>
                <a:spcPct val="85000"/>
              </a:lnSpc>
            </a:pPr>
            <a:r>
              <a:rPr lang="en-US" altLang="en-US"/>
              <a:t>Older Adults </a:t>
            </a:r>
            <a:r>
              <a:rPr lang="en-US" altLang="en-US" sz="2800" b="0"/>
              <a:t>(2 of 15)</a:t>
            </a:r>
          </a:p>
        </p:txBody>
      </p:sp>
      <p:sp>
        <p:nvSpPr>
          <p:cNvPr id="34819" name="Content Placeholder 2"/>
          <p:cNvSpPr>
            <a:spLocks noGrp="1"/>
          </p:cNvSpPr>
          <p:nvPr>
            <p:ph type="body" idx="1"/>
          </p:nvPr>
        </p:nvSpPr>
        <p:spPr/>
        <p:txBody>
          <a:bodyPr rIns="228600"/>
          <a:lstStyle/>
          <a:p>
            <a:pPr>
              <a:spcBef>
                <a:spcPct val="35000"/>
              </a:spcBef>
            </a:pPr>
            <a:r>
              <a:rPr lang="en-US" altLang="en-US"/>
              <a:t>Vital signs depend on the patient’s:</a:t>
            </a:r>
          </a:p>
          <a:p>
            <a:pPr lvl="1">
              <a:spcBef>
                <a:spcPct val="35000"/>
              </a:spcBef>
            </a:pPr>
            <a:r>
              <a:rPr lang="en-US" altLang="en-US"/>
              <a:t>Overall health</a:t>
            </a:r>
          </a:p>
          <a:p>
            <a:pPr lvl="1">
              <a:spcBef>
                <a:spcPct val="35000"/>
              </a:spcBef>
            </a:pPr>
            <a:r>
              <a:rPr lang="en-US" altLang="en-US"/>
              <a:t>Medical conditions</a:t>
            </a:r>
          </a:p>
          <a:p>
            <a:pPr lvl="1">
              <a:spcBef>
                <a:spcPct val="35000"/>
              </a:spcBef>
            </a:pPr>
            <a:r>
              <a:rPr lang="en-US" altLang="en-US"/>
              <a:t>Medications taken</a:t>
            </a:r>
          </a:p>
          <a:p>
            <a:pPr>
              <a:spcBef>
                <a:spcPct val="35000"/>
              </a:spcBef>
            </a:pPr>
            <a:r>
              <a:rPr lang="en-US" altLang="en-US"/>
              <a:t>Older adults are often able to overcome numerous medical problems but may need multiple medications.</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a:lnSpc>
                <a:spcPct val="85000"/>
              </a:lnSpc>
            </a:pPr>
            <a:r>
              <a:rPr lang="en-US" altLang="en-US"/>
              <a:t>Older Adults </a:t>
            </a:r>
            <a:r>
              <a:rPr lang="en-US" altLang="en-US" sz="2800" b="0"/>
              <a:t>(3 of 15)</a:t>
            </a:r>
          </a:p>
        </p:txBody>
      </p:sp>
      <p:sp>
        <p:nvSpPr>
          <p:cNvPr id="35843" name="Content Placeholder 2"/>
          <p:cNvSpPr>
            <a:spLocks noGrp="1"/>
          </p:cNvSpPr>
          <p:nvPr>
            <p:ph type="body" idx="1"/>
          </p:nvPr>
        </p:nvSpPr>
        <p:spPr/>
        <p:txBody>
          <a:bodyPr rIns="228600"/>
          <a:lstStyle/>
          <a:p>
            <a:pPr>
              <a:spcBef>
                <a:spcPct val="35000"/>
              </a:spcBef>
            </a:pPr>
            <a:r>
              <a:rPr lang="en-US" altLang="en-US"/>
              <a:t>Cardiovascular system</a:t>
            </a:r>
          </a:p>
          <a:p>
            <a:pPr lvl="1">
              <a:spcBef>
                <a:spcPct val="35000"/>
              </a:spcBef>
            </a:pPr>
            <a:r>
              <a:rPr lang="en-US" altLang="en-US"/>
              <a:t>Declines with age largely due to atherosclerosis</a:t>
            </a:r>
          </a:p>
          <a:p>
            <a:pPr lvl="1">
              <a:spcBef>
                <a:spcPct val="35000"/>
              </a:spcBef>
            </a:pPr>
            <a:r>
              <a:rPr lang="en-US" altLang="en-US"/>
              <a:t>Heart rate and cardiac output decrease.</a:t>
            </a:r>
          </a:p>
          <a:p>
            <a:pPr lvl="1">
              <a:spcBef>
                <a:spcPct val="35000"/>
              </a:spcBef>
            </a:pPr>
            <a:r>
              <a:rPr lang="en-US" altLang="en-US"/>
              <a:t>Vascular system becomes stiff.</a:t>
            </a:r>
          </a:p>
          <a:p>
            <a:pPr lvl="1">
              <a:spcBef>
                <a:spcPct val="35000"/>
              </a:spcBef>
            </a:pPr>
            <a:r>
              <a:rPr lang="en-US" altLang="en-US"/>
              <a:t>Ability to produce replacement blood cells declines, as does blood volume.</a:t>
            </a:r>
            <a:endParaRPr lang="en-US" altLang="en-US" sz="250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a:lnSpc>
                <a:spcPct val="85000"/>
              </a:lnSpc>
            </a:pPr>
            <a:r>
              <a:rPr lang="en-US" altLang="en-US"/>
              <a:t>Older Adults </a:t>
            </a:r>
            <a:r>
              <a:rPr lang="en-US" altLang="en-US" sz="2800" b="0"/>
              <a:t>(4 of 15)</a:t>
            </a:r>
          </a:p>
        </p:txBody>
      </p:sp>
      <p:sp>
        <p:nvSpPr>
          <p:cNvPr id="36867" name="Content Placeholder 2"/>
          <p:cNvSpPr>
            <a:spLocks noGrp="1"/>
          </p:cNvSpPr>
          <p:nvPr>
            <p:ph type="body" idx="1"/>
          </p:nvPr>
        </p:nvSpPr>
        <p:spPr/>
        <p:txBody>
          <a:bodyPr rIns="228600"/>
          <a:lstStyle/>
          <a:p>
            <a:pPr>
              <a:spcBef>
                <a:spcPct val="35000"/>
              </a:spcBef>
            </a:pPr>
            <a:r>
              <a:rPr lang="en-US" altLang="en-US"/>
              <a:t>Respiratory system</a:t>
            </a:r>
          </a:p>
          <a:p>
            <a:pPr lvl="1">
              <a:spcBef>
                <a:spcPct val="35000"/>
              </a:spcBef>
            </a:pPr>
            <a:r>
              <a:rPr lang="en-US" altLang="en-US"/>
              <a:t>Size of airway increases.</a:t>
            </a:r>
          </a:p>
          <a:p>
            <a:pPr lvl="1">
              <a:spcBef>
                <a:spcPct val="35000"/>
              </a:spcBef>
            </a:pPr>
            <a:r>
              <a:rPr lang="en-US" altLang="en-US"/>
              <a:t>Surface area of alveoli decreases.</a:t>
            </a:r>
          </a:p>
          <a:p>
            <a:pPr lvl="1">
              <a:spcBef>
                <a:spcPct val="35000"/>
              </a:spcBef>
            </a:pPr>
            <a:r>
              <a:rPr lang="en-US" altLang="en-US"/>
              <a:t>Natural elasticity of the lungs decreases.</a:t>
            </a:r>
          </a:p>
          <a:p>
            <a:pPr lvl="2"/>
            <a:r>
              <a:rPr lang="en-US" altLang="en-US" sz="2400"/>
              <a:t>Intercostal muscles are used more to breathe.</a:t>
            </a:r>
          </a:p>
          <a:p>
            <a:pPr lvl="2"/>
            <a:r>
              <a:rPr lang="en-US" altLang="en-US" sz="2400"/>
              <a:t>Breathing becomes more labor intensive.</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pPr>
              <a:lnSpc>
                <a:spcPct val="85000"/>
              </a:lnSpc>
            </a:pPr>
            <a:r>
              <a:rPr lang="en-US" altLang="en-US"/>
              <a:t>Older Adults </a:t>
            </a:r>
            <a:r>
              <a:rPr lang="en-US" altLang="en-US" sz="2800" b="0"/>
              <a:t>(5 of 15)</a:t>
            </a:r>
          </a:p>
        </p:txBody>
      </p:sp>
      <p:sp>
        <p:nvSpPr>
          <p:cNvPr id="37891" name="Content Placeholder 2"/>
          <p:cNvSpPr>
            <a:spLocks noGrp="1"/>
          </p:cNvSpPr>
          <p:nvPr>
            <p:ph type="body" idx="1"/>
          </p:nvPr>
        </p:nvSpPr>
        <p:spPr/>
        <p:txBody>
          <a:bodyPr rIns="228600"/>
          <a:lstStyle/>
          <a:p>
            <a:pPr>
              <a:spcBef>
                <a:spcPct val="35000"/>
              </a:spcBef>
            </a:pPr>
            <a:r>
              <a:rPr lang="en-US" altLang="en-US"/>
              <a:t>Respiratory system (cont’d)</a:t>
            </a:r>
          </a:p>
          <a:p>
            <a:pPr lvl="1">
              <a:spcBef>
                <a:spcPct val="35000"/>
              </a:spcBef>
            </a:pPr>
            <a:r>
              <a:rPr lang="en-US" altLang="en-US"/>
              <a:t>Aspiration and obstruction become more likely.</a:t>
            </a:r>
          </a:p>
          <a:p>
            <a:pPr lvl="1">
              <a:spcBef>
                <a:spcPct val="35000"/>
              </a:spcBef>
            </a:pPr>
            <a:r>
              <a:rPr lang="en-US" altLang="en-US"/>
              <a:t>By age 75 years, vital capacity may amount to only 50% of a young adult’s vital capacity.</a:t>
            </a:r>
          </a:p>
          <a:p>
            <a:pPr lvl="2">
              <a:spcBef>
                <a:spcPct val="35000"/>
              </a:spcBef>
            </a:pPr>
            <a:r>
              <a:rPr lang="en-US" altLang="en-US"/>
              <a:t>Loss of respiratory muscle mass	</a:t>
            </a:r>
          </a:p>
          <a:p>
            <a:pPr lvl="2">
              <a:spcBef>
                <a:spcPct val="35000"/>
              </a:spcBef>
            </a:pPr>
            <a:r>
              <a:rPr lang="en-US" altLang="en-US"/>
              <a:t>Increased stiffness of the thoracic cage</a:t>
            </a:r>
          </a:p>
          <a:p>
            <a:pPr lvl="2">
              <a:spcBef>
                <a:spcPct val="35000"/>
              </a:spcBef>
            </a:pPr>
            <a:r>
              <a:rPr lang="en-US" altLang="en-US"/>
              <a:t>Decreased surface area available for the exchange of air</a:t>
            </a:r>
          </a:p>
          <a:p>
            <a:pPr lvl="1">
              <a:spcBef>
                <a:spcPct val="35000"/>
              </a:spcBef>
            </a:pPr>
            <a:r>
              <a:rPr lang="en-US" altLang="en-US"/>
              <a:t>Residual volume increases.</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pPr>
              <a:lnSpc>
                <a:spcPct val="85000"/>
              </a:lnSpc>
            </a:pPr>
            <a:r>
              <a:rPr lang="en-US" altLang="en-US"/>
              <a:t>Older Adults </a:t>
            </a:r>
            <a:r>
              <a:rPr lang="en-US" altLang="en-US" sz="2800" b="0"/>
              <a:t>(6 of 15)</a:t>
            </a:r>
          </a:p>
        </p:txBody>
      </p:sp>
      <p:sp>
        <p:nvSpPr>
          <p:cNvPr id="38915" name="Content Placeholder 2"/>
          <p:cNvSpPr>
            <a:spLocks noGrp="1"/>
          </p:cNvSpPr>
          <p:nvPr>
            <p:ph type="body" idx="1"/>
          </p:nvPr>
        </p:nvSpPr>
        <p:spPr/>
        <p:txBody>
          <a:bodyPr rIns="228600"/>
          <a:lstStyle/>
          <a:p>
            <a:pPr>
              <a:spcBef>
                <a:spcPct val="35000"/>
              </a:spcBef>
            </a:pPr>
            <a:r>
              <a:rPr lang="en-US" altLang="en-US"/>
              <a:t>Endocrine system</a:t>
            </a:r>
          </a:p>
          <a:p>
            <a:pPr lvl="1">
              <a:spcBef>
                <a:spcPct val="35000"/>
              </a:spcBef>
            </a:pPr>
            <a:r>
              <a:rPr lang="en-US" altLang="en-US"/>
              <a:t>Insulin production drops off.</a:t>
            </a:r>
          </a:p>
          <a:p>
            <a:pPr lvl="1">
              <a:spcBef>
                <a:spcPct val="35000"/>
              </a:spcBef>
            </a:pPr>
            <a:r>
              <a:rPr lang="en-US" altLang="en-US"/>
              <a:t>Metabolism decreases.</a:t>
            </a:r>
          </a:p>
          <a:p>
            <a:pPr lvl="1">
              <a:spcBef>
                <a:spcPct val="35000"/>
              </a:spcBef>
            </a:pPr>
            <a:r>
              <a:rPr lang="en-US" altLang="en-US"/>
              <a:t>People tend to slow down their physical activity but do not decrease their food intake.</a:t>
            </a:r>
          </a:p>
          <a:p>
            <a:pPr lvl="1">
              <a:spcBef>
                <a:spcPct val="35000"/>
              </a:spcBef>
            </a:pPr>
            <a:r>
              <a:rPr lang="en-US" altLang="en-US"/>
              <a:t>The reproductive system changes to some extent.</a:t>
            </a:r>
          </a:p>
          <a:p>
            <a:pPr lvl="1">
              <a:spcBef>
                <a:spcPct val="35000"/>
              </a:spcBef>
            </a:pPr>
            <a:endParaRPr lang="en-US" alt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a:lnSpc>
                <a:spcPct val="85000"/>
              </a:lnSpc>
            </a:pPr>
            <a:r>
              <a:rPr lang="en-US" altLang="en-US"/>
              <a:t>Older Adults </a:t>
            </a:r>
            <a:r>
              <a:rPr lang="en-US" altLang="en-US" sz="2800" b="0"/>
              <a:t>(7 of 15)</a:t>
            </a:r>
          </a:p>
        </p:txBody>
      </p:sp>
      <p:sp>
        <p:nvSpPr>
          <p:cNvPr id="39939" name="Rectangle 3"/>
          <p:cNvSpPr>
            <a:spLocks noGrp="1" noChangeArrowheads="1"/>
          </p:cNvSpPr>
          <p:nvPr>
            <p:ph type="body" idx="1"/>
          </p:nvPr>
        </p:nvSpPr>
        <p:spPr/>
        <p:txBody>
          <a:bodyPr rIns="228600"/>
          <a:lstStyle/>
          <a:p>
            <a:pPr>
              <a:spcBef>
                <a:spcPct val="35000"/>
              </a:spcBef>
            </a:pPr>
            <a:r>
              <a:rPr lang="en-US" altLang="en-US"/>
              <a:t>Endocrine system (cont’d)</a:t>
            </a:r>
          </a:p>
          <a:p>
            <a:pPr lvl="1">
              <a:spcBef>
                <a:spcPct val="35000"/>
              </a:spcBef>
            </a:pPr>
            <a:r>
              <a:rPr lang="en-US" altLang="en-US"/>
              <a:t>Men are able to produce sperm, but the rigidity of their penis decreases over time.</a:t>
            </a:r>
          </a:p>
          <a:p>
            <a:pPr lvl="1">
              <a:spcBef>
                <a:spcPct val="35000"/>
              </a:spcBef>
            </a:pPr>
            <a:r>
              <a:rPr lang="en-US" altLang="en-US"/>
              <a:t>Women have a decrease in the size of their uterus and vagina.</a:t>
            </a:r>
          </a:p>
          <a:p>
            <a:pPr lvl="1">
              <a:spcBef>
                <a:spcPct val="35000"/>
              </a:spcBef>
            </a:pPr>
            <a:r>
              <a:rPr lang="en-US" altLang="en-US"/>
              <a:t>Hormone production for both sexes gradually decreases.</a:t>
            </a:r>
          </a:p>
          <a:p>
            <a:pPr lvl="1">
              <a:spcBef>
                <a:spcPct val="35000"/>
              </a:spcBef>
            </a:pPr>
            <a:r>
              <a:rPr lang="en-US" altLang="en-US"/>
              <a:t>Sexual desire may diminish but does not cease.</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pPr>
              <a:lnSpc>
                <a:spcPct val="85000"/>
              </a:lnSpc>
            </a:pPr>
            <a:r>
              <a:rPr lang="en-US" altLang="en-US"/>
              <a:t>Older Adults </a:t>
            </a:r>
            <a:r>
              <a:rPr lang="en-US" altLang="en-US" sz="2800" b="0"/>
              <a:t>(8 of 15)</a:t>
            </a:r>
          </a:p>
        </p:txBody>
      </p:sp>
      <p:sp>
        <p:nvSpPr>
          <p:cNvPr id="40963" name="Content Placeholder 2"/>
          <p:cNvSpPr>
            <a:spLocks noGrp="1"/>
          </p:cNvSpPr>
          <p:nvPr>
            <p:ph type="body" idx="1"/>
          </p:nvPr>
        </p:nvSpPr>
        <p:spPr/>
        <p:txBody>
          <a:bodyPr rIns="228600"/>
          <a:lstStyle/>
          <a:p>
            <a:pPr>
              <a:spcBef>
                <a:spcPct val="35000"/>
              </a:spcBef>
            </a:pPr>
            <a:r>
              <a:rPr lang="en-US" altLang="en-US"/>
              <a:t>Digestive system</a:t>
            </a:r>
          </a:p>
          <a:p>
            <a:pPr lvl="1">
              <a:spcBef>
                <a:spcPct val="35000"/>
              </a:spcBef>
            </a:pPr>
            <a:r>
              <a:rPr lang="en-US" altLang="en-US"/>
              <a:t>Taste sensations decrease.</a:t>
            </a:r>
          </a:p>
          <a:p>
            <a:pPr lvl="1">
              <a:spcBef>
                <a:spcPct val="35000"/>
              </a:spcBef>
            </a:pPr>
            <a:r>
              <a:rPr lang="en-US" altLang="en-US"/>
              <a:t>Saliva secretion decreases.</a:t>
            </a:r>
          </a:p>
          <a:p>
            <a:pPr lvl="1">
              <a:spcBef>
                <a:spcPct val="35000"/>
              </a:spcBef>
            </a:pPr>
            <a:r>
              <a:rPr lang="en-US" altLang="en-US"/>
              <a:t>Ability of the intestines to contract and move food diminishes.</a:t>
            </a:r>
          </a:p>
          <a:p>
            <a:pPr lvl="1">
              <a:spcBef>
                <a:spcPct val="35000"/>
              </a:spcBef>
            </a:pPr>
            <a:r>
              <a:rPr lang="en-US" altLang="en-US"/>
              <a:t>Gallstones become increasingly common.</a:t>
            </a:r>
          </a:p>
          <a:p>
            <a:pPr lvl="1">
              <a:spcBef>
                <a:spcPct val="35000"/>
              </a:spcBef>
            </a:pPr>
            <a:r>
              <a:rPr lang="en-US" altLang="en-US"/>
              <a:t>Anal sphincter changes can produce fecal incontinence.</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pPr>
              <a:lnSpc>
                <a:spcPct val="85000"/>
              </a:lnSpc>
            </a:pPr>
            <a:r>
              <a:rPr lang="en-US" altLang="en-US"/>
              <a:t>Older Adults </a:t>
            </a:r>
            <a:r>
              <a:rPr lang="en-US" altLang="en-US" sz="2800" b="0"/>
              <a:t>(9 of 15)</a:t>
            </a:r>
          </a:p>
        </p:txBody>
      </p:sp>
      <p:sp>
        <p:nvSpPr>
          <p:cNvPr id="41987" name="Content Placeholder 2"/>
          <p:cNvSpPr>
            <a:spLocks noGrp="1"/>
          </p:cNvSpPr>
          <p:nvPr>
            <p:ph type="body" idx="1"/>
          </p:nvPr>
        </p:nvSpPr>
        <p:spPr/>
        <p:txBody>
          <a:bodyPr rIns="228600"/>
          <a:lstStyle/>
          <a:p>
            <a:pPr>
              <a:spcBef>
                <a:spcPct val="35000"/>
              </a:spcBef>
            </a:pPr>
            <a:r>
              <a:rPr lang="en-US" altLang="en-US"/>
              <a:t>Renal system</a:t>
            </a:r>
          </a:p>
          <a:p>
            <a:pPr lvl="1">
              <a:spcBef>
                <a:spcPct val="35000"/>
              </a:spcBef>
            </a:pPr>
            <a:r>
              <a:rPr lang="en-US" altLang="en-US"/>
              <a:t>Filtration function declines.</a:t>
            </a:r>
          </a:p>
          <a:p>
            <a:pPr lvl="1">
              <a:spcBef>
                <a:spcPct val="35000"/>
              </a:spcBef>
            </a:pPr>
            <a:r>
              <a:rPr lang="en-US" altLang="en-US"/>
              <a:t>Kidney mass decreases by 20%.</a:t>
            </a:r>
          </a:p>
          <a:p>
            <a:pPr lvl="1">
              <a:spcBef>
                <a:spcPct val="35000"/>
              </a:spcBef>
            </a:pPr>
            <a:r>
              <a:rPr lang="en-US" altLang="en-US"/>
              <a:t>Decreased ability to clear wastes from the body</a:t>
            </a:r>
          </a:p>
          <a:p>
            <a:pPr lvl="1">
              <a:spcBef>
                <a:spcPct val="35000"/>
              </a:spcBef>
            </a:pPr>
            <a:r>
              <a:rPr lang="en-US" altLang="en-US"/>
              <a:t>Decreased ability to conserve fluids when needed</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lnSpc>
                <a:spcPct val="85000"/>
              </a:lnSpc>
            </a:pPr>
            <a:r>
              <a:rPr lang="en-US" altLang="en-US"/>
              <a:t>Introduction</a:t>
            </a:r>
          </a:p>
        </p:txBody>
      </p:sp>
      <p:sp>
        <p:nvSpPr>
          <p:cNvPr id="6147" name="Content Placeholder 2"/>
          <p:cNvSpPr>
            <a:spLocks noGrp="1"/>
          </p:cNvSpPr>
          <p:nvPr>
            <p:ph type="body" idx="1"/>
          </p:nvPr>
        </p:nvSpPr>
        <p:spPr/>
        <p:txBody>
          <a:bodyPr rIns="228600"/>
          <a:lstStyle/>
          <a:p>
            <a:pPr eaLnBrk="1" hangingPunct="1">
              <a:spcBef>
                <a:spcPct val="35000"/>
              </a:spcBef>
            </a:pPr>
            <a:r>
              <a:rPr lang="en-US" altLang="en-US"/>
              <a:t>Humans develop throughout their lives.</a:t>
            </a:r>
          </a:p>
          <a:p>
            <a:pPr eaLnBrk="1" hangingPunct="1">
              <a:spcBef>
                <a:spcPct val="35000"/>
              </a:spcBef>
            </a:pPr>
            <a:r>
              <a:rPr lang="en-US" altLang="en-US"/>
              <a:t>EMTs must be aware of the physical changes a person undergoes at various stages of life.</a:t>
            </a:r>
          </a:p>
          <a:p>
            <a:pPr lvl="1" eaLnBrk="1" hangingPunct="1">
              <a:spcBef>
                <a:spcPct val="35000"/>
              </a:spcBef>
            </a:pPr>
            <a:r>
              <a:rPr lang="en-US" altLang="en-US"/>
              <a:t>May affect the approach to patient care</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pPr>
              <a:lnSpc>
                <a:spcPct val="85000"/>
              </a:lnSpc>
            </a:pPr>
            <a:r>
              <a:rPr lang="en-US" altLang="en-US"/>
              <a:t>Older Adults </a:t>
            </a:r>
            <a:r>
              <a:rPr lang="en-US" altLang="en-US" sz="2800" b="0"/>
              <a:t>(10 of 15)</a:t>
            </a:r>
          </a:p>
        </p:txBody>
      </p:sp>
      <p:sp>
        <p:nvSpPr>
          <p:cNvPr id="43011" name="Content Placeholder 2"/>
          <p:cNvSpPr>
            <a:spLocks noGrp="1"/>
          </p:cNvSpPr>
          <p:nvPr>
            <p:ph type="body" idx="1"/>
          </p:nvPr>
        </p:nvSpPr>
        <p:spPr/>
        <p:txBody>
          <a:bodyPr rIns="228600"/>
          <a:lstStyle/>
          <a:p>
            <a:pPr>
              <a:spcBef>
                <a:spcPct val="35000"/>
              </a:spcBef>
            </a:pPr>
            <a:r>
              <a:rPr lang="en-US" altLang="en-US"/>
              <a:t>Nervous system</a:t>
            </a:r>
          </a:p>
          <a:p>
            <a:pPr lvl="1">
              <a:spcBef>
                <a:spcPct val="35000"/>
              </a:spcBef>
            </a:pPr>
            <a:r>
              <a:rPr lang="en-US" altLang="en-US"/>
              <a:t>Motor and sensory neural networks become slower.</a:t>
            </a:r>
          </a:p>
          <a:p>
            <a:pPr lvl="1">
              <a:spcBef>
                <a:spcPct val="35000"/>
              </a:spcBef>
            </a:pPr>
            <a:r>
              <a:rPr lang="en-US" altLang="en-US"/>
              <a:t>Neurons are lost but there is no loss of knowledge or skill.</a:t>
            </a:r>
          </a:p>
          <a:p>
            <a:pPr lvl="1">
              <a:spcBef>
                <a:spcPct val="35000"/>
              </a:spcBef>
            </a:pPr>
            <a:r>
              <a:rPr lang="en-US" altLang="en-US"/>
              <a:t>Sleep patterns change.</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a:lnSpc>
                <a:spcPct val="85000"/>
              </a:lnSpc>
            </a:pPr>
            <a:r>
              <a:rPr lang="en-US" altLang="en-US"/>
              <a:t>Older Adults </a:t>
            </a:r>
            <a:r>
              <a:rPr lang="en-US" altLang="en-US" sz="2800" b="0"/>
              <a:t>(11 of 15)</a:t>
            </a:r>
          </a:p>
        </p:txBody>
      </p:sp>
      <p:sp>
        <p:nvSpPr>
          <p:cNvPr id="44035" name="Rectangle 3"/>
          <p:cNvSpPr>
            <a:spLocks noGrp="1" noChangeArrowheads="1"/>
          </p:cNvSpPr>
          <p:nvPr>
            <p:ph type="body" idx="1"/>
          </p:nvPr>
        </p:nvSpPr>
        <p:spPr>
          <a:xfrm>
            <a:off x="685800" y="1447800"/>
            <a:ext cx="4724400" cy="4800600"/>
          </a:xfrm>
        </p:spPr>
        <p:txBody>
          <a:bodyPr rIns="228600"/>
          <a:lstStyle/>
          <a:p>
            <a:pPr>
              <a:spcBef>
                <a:spcPct val="35000"/>
              </a:spcBef>
            </a:pPr>
            <a:r>
              <a:rPr lang="en-US" altLang="en-US"/>
              <a:t>Nervous system (cont’d)</a:t>
            </a:r>
          </a:p>
          <a:p>
            <a:pPr lvl="1">
              <a:spcBef>
                <a:spcPct val="35000"/>
              </a:spcBef>
            </a:pPr>
            <a:r>
              <a:rPr lang="en-US" altLang="en-US"/>
              <a:t>Age-related shrinkage creates a void between the brain and the outermost layer of the meninges.</a:t>
            </a:r>
          </a:p>
        </p:txBody>
      </p:sp>
      <p:sp>
        <p:nvSpPr>
          <p:cNvPr id="6" name="Rectangle 5"/>
          <p:cNvSpPr/>
          <p:nvPr/>
        </p:nvSpPr>
        <p:spPr>
          <a:xfrm>
            <a:off x="7038975" y="6007100"/>
            <a:ext cx="1628775" cy="230188"/>
          </a:xfrm>
          <a:prstGeom prst="rect">
            <a:avLst/>
          </a:prstGeom>
        </p:spPr>
        <p:txBody>
          <a:bodyPr wrap="none">
            <a:spAutoFit/>
          </a:bodyPr>
          <a:lstStyle/>
          <a:p>
            <a:pPr>
              <a:defRPr/>
            </a:pPr>
            <a:r>
              <a:rPr lang="en-IN" sz="900" dirty="0">
                <a:solidFill>
                  <a:schemeClr val="bg1"/>
                </a:solidFill>
                <a:latin typeface="+mj-lt"/>
              </a:rPr>
              <a:t>© Jones &amp; Bartlett Learning.</a:t>
            </a:r>
          </a:p>
        </p:txBody>
      </p:sp>
      <p:pic>
        <p:nvPicPr>
          <p:cNvPr id="44037" name="Picture 6" descr="\\172.16.33.26\Art\OUTPUT\JB LEARNING\EMT_11E_ITK_PPT WORK\Ch07\9781284080179_CH07_CP1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1709738"/>
            <a:ext cx="2994025" cy="428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a:lnSpc>
                <a:spcPct val="85000"/>
              </a:lnSpc>
            </a:pPr>
            <a:r>
              <a:rPr lang="en-US" altLang="en-US"/>
              <a:t>Older Adults </a:t>
            </a:r>
            <a:r>
              <a:rPr lang="en-US" altLang="en-US" sz="2800" b="0"/>
              <a:t>(12 of 15)</a:t>
            </a:r>
          </a:p>
        </p:txBody>
      </p:sp>
      <p:sp>
        <p:nvSpPr>
          <p:cNvPr id="45059" name="Rectangle 3"/>
          <p:cNvSpPr>
            <a:spLocks noGrp="1" noChangeArrowheads="1"/>
          </p:cNvSpPr>
          <p:nvPr>
            <p:ph type="body" idx="1"/>
          </p:nvPr>
        </p:nvSpPr>
        <p:spPr/>
        <p:txBody>
          <a:bodyPr rIns="228600"/>
          <a:lstStyle/>
          <a:p>
            <a:pPr>
              <a:spcBef>
                <a:spcPct val="35000"/>
              </a:spcBef>
            </a:pPr>
            <a:r>
              <a:rPr lang="en-US" altLang="en-US"/>
              <a:t>Nervous system (cont’d)</a:t>
            </a:r>
          </a:p>
          <a:p>
            <a:pPr lvl="1">
              <a:spcBef>
                <a:spcPct val="35000"/>
              </a:spcBef>
            </a:pPr>
            <a:r>
              <a:rPr lang="en-US" altLang="en-US"/>
              <a:t>Peripheral nerve sensation is diminished.</a:t>
            </a:r>
          </a:p>
          <a:p>
            <a:pPr lvl="1">
              <a:spcBef>
                <a:spcPct val="35000"/>
              </a:spcBef>
            </a:pPr>
            <a:r>
              <a:rPr lang="en-US" altLang="en-US"/>
              <a:t>Increased reaction times cause longer delays between stimulation and motion.</a:t>
            </a:r>
          </a:p>
          <a:p>
            <a:pPr lvl="1">
              <a:spcBef>
                <a:spcPct val="35000"/>
              </a:spcBef>
            </a:pPr>
            <a:r>
              <a:rPr lang="en-US" altLang="en-US"/>
              <a:t>Slowdown in reflexes and decreased kinesthetic sense may contribute to falls and trauma.</a:t>
            </a:r>
          </a:p>
          <a:p>
            <a:pPr>
              <a:spcBef>
                <a:spcPct val="35000"/>
              </a:spcBef>
            </a:pPr>
            <a:endParaRPr lang="en-US" alt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pPr>
              <a:lnSpc>
                <a:spcPct val="85000"/>
              </a:lnSpc>
            </a:pPr>
            <a:r>
              <a:rPr lang="en-US" altLang="en-US"/>
              <a:t>Older Adults </a:t>
            </a:r>
            <a:r>
              <a:rPr lang="en-US" altLang="en-US" sz="2800" b="0"/>
              <a:t>(13 of 15)</a:t>
            </a:r>
          </a:p>
        </p:txBody>
      </p:sp>
      <p:sp>
        <p:nvSpPr>
          <p:cNvPr id="46083" name="Content Placeholder 2"/>
          <p:cNvSpPr>
            <a:spLocks noGrp="1"/>
          </p:cNvSpPr>
          <p:nvPr>
            <p:ph type="body" idx="1"/>
          </p:nvPr>
        </p:nvSpPr>
        <p:spPr/>
        <p:txBody>
          <a:bodyPr rIns="228600"/>
          <a:lstStyle/>
          <a:p>
            <a:pPr>
              <a:spcBef>
                <a:spcPct val="35000"/>
              </a:spcBef>
            </a:pPr>
            <a:r>
              <a:rPr lang="en-US" altLang="en-US"/>
              <a:t>Sensory changes</a:t>
            </a:r>
          </a:p>
          <a:p>
            <a:pPr lvl="1">
              <a:spcBef>
                <a:spcPct val="35000"/>
              </a:spcBef>
            </a:pPr>
            <a:r>
              <a:rPr lang="en-US" altLang="en-US"/>
              <a:t>Most older adults can see and hear well.</a:t>
            </a:r>
          </a:p>
          <a:p>
            <a:pPr lvl="1">
              <a:spcBef>
                <a:spcPct val="35000"/>
              </a:spcBef>
            </a:pPr>
            <a:r>
              <a:rPr lang="en-US" altLang="en-US"/>
              <a:t>May need glasses or hearing aids</a:t>
            </a:r>
          </a:p>
          <a:p>
            <a:pPr lvl="1">
              <a:spcBef>
                <a:spcPct val="35000"/>
              </a:spcBef>
            </a:pPr>
            <a:r>
              <a:rPr lang="en-US" altLang="en-US"/>
              <a:t>Visual distortions are common.</a:t>
            </a:r>
          </a:p>
          <a:p>
            <a:pPr lvl="1">
              <a:spcBef>
                <a:spcPct val="35000"/>
              </a:spcBef>
            </a:pPr>
            <a:r>
              <a:rPr lang="en-US" altLang="en-US"/>
              <a:t>Hearing loss is four times more common than vision loss.</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pPr>
              <a:lnSpc>
                <a:spcPct val="85000"/>
              </a:lnSpc>
            </a:pPr>
            <a:r>
              <a:rPr lang="en-US" altLang="en-US"/>
              <a:t>Older Adults </a:t>
            </a:r>
            <a:r>
              <a:rPr lang="en-US" altLang="en-US" sz="2800" b="0"/>
              <a:t>(14 of 15)</a:t>
            </a:r>
          </a:p>
        </p:txBody>
      </p:sp>
      <p:sp>
        <p:nvSpPr>
          <p:cNvPr id="47107" name="Content Placeholder 2"/>
          <p:cNvSpPr>
            <a:spLocks noGrp="1"/>
          </p:cNvSpPr>
          <p:nvPr>
            <p:ph type="body" idx="1"/>
          </p:nvPr>
        </p:nvSpPr>
        <p:spPr/>
        <p:txBody>
          <a:bodyPr rIns="228600"/>
          <a:lstStyle/>
          <a:p>
            <a:pPr>
              <a:spcBef>
                <a:spcPct val="35000"/>
              </a:spcBef>
            </a:pPr>
            <a:r>
              <a:rPr lang="en-US" altLang="en-US"/>
              <a:t>Psychosocial changes</a:t>
            </a:r>
          </a:p>
          <a:p>
            <a:pPr lvl="1">
              <a:spcBef>
                <a:spcPct val="35000"/>
              </a:spcBef>
            </a:pPr>
            <a:r>
              <a:rPr lang="en-US" altLang="en-US"/>
              <a:t>Until about 5 years before death, most people retain high brain function.</a:t>
            </a:r>
          </a:p>
          <a:p>
            <a:pPr lvl="1">
              <a:spcBef>
                <a:spcPct val="35000"/>
              </a:spcBef>
            </a:pPr>
            <a:r>
              <a:rPr lang="en-US" altLang="en-US"/>
              <a:t>Statistics indicate that 95% of the elderly live at home.</a:t>
            </a:r>
          </a:p>
          <a:p>
            <a:pPr lvl="1">
              <a:spcBef>
                <a:spcPct val="35000"/>
              </a:spcBef>
            </a:pPr>
            <a:r>
              <a:rPr lang="en-US" altLang="en-US"/>
              <a:t>Financial limits may restrict access to health care or medications.</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a:lnSpc>
                <a:spcPct val="85000"/>
              </a:lnSpc>
            </a:pPr>
            <a:r>
              <a:rPr lang="en-US" altLang="en-US"/>
              <a:t>Older Adults </a:t>
            </a:r>
            <a:r>
              <a:rPr lang="en-US" altLang="en-US" sz="2800" b="0"/>
              <a:t>(15 of 15)</a:t>
            </a:r>
          </a:p>
        </p:txBody>
      </p:sp>
      <p:sp>
        <p:nvSpPr>
          <p:cNvPr id="48131" name="Rectangle 3"/>
          <p:cNvSpPr>
            <a:spLocks noGrp="1" noChangeArrowheads="1"/>
          </p:cNvSpPr>
          <p:nvPr>
            <p:ph type="body" idx="1"/>
          </p:nvPr>
        </p:nvSpPr>
        <p:spPr/>
        <p:txBody>
          <a:bodyPr rIns="228600"/>
          <a:lstStyle/>
          <a:p>
            <a:pPr>
              <a:spcBef>
                <a:spcPct val="35000"/>
              </a:spcBef>
            </a:pPr>
            <a:r>
              <a:rPr lang="en-US" altLang="en-US"/>
              <a:t>Psychosocial changes (cont’d)</a:t>
            </a:r>
          </a:p>
          <a:p>
            <a:pPr lvl="1">
              <a:spcBef>
                <a:spcPct val="35000"/>
              </a:spcBef>
            </a:pPr>
            <a:r>
              <a:rPr lang="en-US" altLang="en-US"/>
              <a:t>More than 50% of all single women in the United States who are 60 years of age or older are living at or below the poverty line.</a:t>
            </a:r>
          </a:p>
          <a:p>
            <a:pPr lvl="1">
              <a:spcBef>
                <a:spcPct val="35000"/>
              </a:spcBef>
            </a:pPr>
            <a:r>
              <a:rPr lang="en-US" altLang="en-US"/>
              <a:t>Elderly need to face their own mortality.</a:t>
            </a:r>
          </a:p>
          <a:p>
            <a:pPr lvl="1">
              <a:spcBef>
                <a:spcPct val="35000"/>
              </a:spcBef>
            </a:pPr>
            <a:r>
              <a:rPr lang="en-US" altLang="en-US"/>
              <a:t>Isolation and depression can be challenges.</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5" name="Rectangle 2"/>
          <p:cNvSpPr>
            <a:spLocks noGrp="1" noChangeArrowheads="1"/>
          </p:cNvSpPr>
          <p:nvPr>
            <p:ph type="title"/>
          </p:nvPr>
        </p:nvSpPr>
        <p:spPr/>
        <p:txBody>
          <a:bodyPr/>
          <a:lstStyle/>
          <a:p>
            <a:pPr>
              <a:lnSpc>
                <a:spcPct val="85000"/>
              </a:lnSpc>
            </a:pPr>
            <a:r>
              <a:rPr lang="en-US" altLang="en-US"/>
              <a:t>Review</a:t>
            </a:r>
          </a:p>
        </p:txBody>
      </p:sp>
      <p:sp>
        <p:nvSpPr>
          <p:cNvPr id="49156" name="Rectangle 3"/>
          <p:cNvSpPr>
            <a:spLocks noGrp="1" noChangeArrowheads="1"/>
          </p:cNvSpPr>
          <p:nvPr>
            <p:ph idx="1"/>
          </p:nvPr>
        </p:nvSpPr>
        <p:spPr/>
        <p:txBody>
          <a:bodyPr rIns="228600"/>
          <a:lstStyle/>
          <a:p>
            <a:pPr marL="457200" indent="-457200">
              <a:spcBef>
                <a:spcPct val="35000"/>
              </a:spcBef>
              <a:buFontTx/>
              <a:buAutoNum type="arabicPeriod"/>
            </a:pPr>
            <a:r>
              <a:rPr lang="en-US" altLang="en-US"/>
              <a:t>When providing bag-mask ventilations to an infant, what is most important to remember?</a:t>
            </a:r>
          </a:p>
          <a:p>
            <a:pPr marL="1016000" lvl="1" indent="-444500">
              <a:spcBef>
                <a:spcPct val="35000"/>
              </a:spcBef>
              <a:buFontTx/>
              <a:buAutoNum type="alphaUcPeriod"/>
            </a:pPr>
            <a:r>
              <a:rPr lang="en-US" altLang="en-US"/>
              <a:t>Blood pressure typically increases with age.</a:t>
            </a:r>
          </a:p>
          <a:p>
            <a:pPr marL="1016000" lvl="1" indent="-444500">
              <a:spcBef>
                <a:spcPct val="35000"/>
              </a:spcBef>
              <a:buFontTx/>
              <a:buAutoNum type="alphaUcPeriod"/>
            </a:pPr>
            <a:r>
              <a:rPr lang="en-US" altLang="en-US"/>
              <a:t>An infant’s lungs are fragile.</a:t>
            </a:r>
          </a:p>
          <a:p>
            <a:pPr marL="1016000" lvl="1" indent="-444500">
              <a:spcBef>
                <a:spcPct val="35000"/>
              </a:spcBef>
              <a:buFontTx/>
              <a:buAutoNum type="alphaUcPeriod"/>
            </a:pPr>
            <a:r>
              <a:rPr lang="en-US" altLang="en-US"/>
              <a:t>An infant grows at a rate of about 30 g per day.</a:t>
            </a:r>
          </a:p>
          <a:p>
            <a:pPr marL="1016000" lvl="1" indent="-444500">
              <a:spcBef>
                <a:spcPct val="35000"/>
              </a:spcBef>
              <a:buFontTx/>
              <a:buAutoNum type="alphaUcPeriod"/>
            </a:pPr>
            <a:r>
              <a:rPr lang="en-US" altLang="en-US"/>
              <a:t>An infant has a proportionately larger tongue than an adult.</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9" name="Rectangle 2"/>
          <p:cNvSpPr>
            <a:spLocks noGrp="1" noChangeArrowheads="1"/>
          </p:cNvSpPr>
          <p:nvPr>
            <p:ph type="title"/>
          </p:nvPr>
        </p:nvSpPr>
        <p:spPr/>
        <p:txBody>
          <a:bodyPr/>
          <a:lstStyle/>
          <a:p>
            <a:pPr>
              <a:lnSpc>
                <a:spcPct val="85000"/>
              </a:lnSpc>
            </a:pPr>
            <a:r>
              <a:rPr lang="en-US" altLang="en-US"/>
              <a:t>Review</a:t>
            </a:r>
          </a:p>
        </p:txBody>
      </p:sp>
      <p:sp>
        <p:nvSpPr>
          <p:cNvPr id="50180" name="Rectangle 3"/>
          <p:cNvSpPr>
            <a:spLocks noGrp="1" noChangeArrowheads="1"/>
          </p:cNvSpPr>
          <p:nvPr>
            <p:ph type="body" idx="1"/>
          </p:nvPr>
        </p:nvSpPr>
        <p:spPr/>
        <p:txBody>
          <a:bodyPr rIns="228600"/>
          <a:lstStyle/>
          <a:p>
            <a:pPr marL="0" indent="0">
              <a:buFontTx/>
              <a:buNone/>
            </a:pPr>
            <a:r>
              <a:rPr lang="en-US" altLang="en-US" b="1"/>
              <a:t>Answer: </a:t>
            </a:r>
            <a:r>
              <a:rPr lang="en-US" altLang="en-US">
                <a:solidFill>
                  <a:srgbClr val="F37021"/>
                </a:solidFill>
              </a:rPr>
              <a:t>B</a:t>
            </a:r>
          </a:p>
          <a:p>
            <a:pPr marL="0" indent="0">
              <a:spcBef>
                <a:spcPct val="35000"/>
              </a:spcBef>
              <a:buFontTx/>
              <a:buNone/>
            </a:pPr>
            <a:r>
              <a:rPr lang="en-US" altLang="en-US" b="1"/>
              <a:t>Rationale: </a:t>
            </a:r>
            <a:r>
              <a:rPr lang="en-US" altLang="en-US"/>
              <a:t>It is important to remember that an infant’s lungs are fragile; ventilations that are too forceful can result in trauma from pressure, or barotrauma. Due to the large size of the infant’s occiput and the increased flexibility of the trachea, the airway can easily be inadvertently occluded by incorrect positioning, either overextension or overflexion.</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3" name="Rectangle 2"/>
          <p:cNvSpPr>
            <a:spLocks noGrp="1" noChangeArrowheads="1"/>
          </p:cNvSpPr>
          <p:nvPr>
            <p:ph type="title"/>
          </p:nvPr>
        </p:nvSpPr>
        <p:spPr/>
        <p:txBody>
          <a:bodyPr/>
          <a:lstStyle/>
          <a:p>
            <a:pPr>
              <a:lnSpc>
                <a:spcPct val="85000"/>
              </a:lnSpc>
            </a:pPr>
            <a:r>
              <a:rPr lang="en-US" altLang="en-US"/>
              <a:t>Review</a:t>
            </a:r>
          </a:p>
        </p:txBody>
      </p:sp>
      <p:sp>
        <p:nvSpPr>
          <p:cNvPr id="51204" name="Rectangle 3"/>
          <p:cNvSpPr>
            <a:spLocks noGrp="1" noChangeArrowheads="1"/>
          </p:cNvSpPr>
          <p:nvPr>
            <p:ph type="body" idx="1"/>
          </p:nvPr>
        </p:nvSpPr>
        <p:spPr/>
        <p:txBody>
          <a:bodyPr rIns="228600"/>
          <a:lstStyle/>
          <a:p>
            <a:pPr marL="457200" indent="-457200">
              <a:spcBef>
                <a:spcPct val="35000"/>
              </a:spcBef>
              <a:buFontTx/>
              <a:buAutoNum type="arabicPeriod"/>
            </a:pPr>
            <a:r>
              <a:rPr lang="en-US" altLang="en-US" sz="2400"/>
              <a:t>When providing bag-mask ventilations to an infant, what is most important to remember?</a:t>
            </a:r>
          </a:p>
          <a:p>
            <a:pPr marL="1016000" lvl="1" indent="-444500">
              <a:spcBef>
                <a:spcPct val="35000"/>
              </a:spcBef>
              <a:buFontTx/>
              <a:buAutoNum type="alphaUcPeriod"/>
            </a:pPr>
            <a:r>
              <a:rPr lang="en-US" altLang="en-US" sz="2200"/>
              <a:t>Blood pressure typically increases with age.</a:t>
            </a:r>
            <a:br>
              <a:rPr lang="en-US" altLang="en-US" sz="2200"/>
            </a:br>
            <a:r>
              <a:rPr lang="en-US" altLang="en-US" sz="2200" b="1"/>
              <a:t>Rationale: </a:t>
            </a:r>
            <a:r>
              <a:rPr lang="en-US" altLang="en-US" sz="2200">
                <a:solidFill>
                  <a:srgbClr val="F37021"/>
                </a:solidFill>
              </a:rPr>
              <a:t>This is not crucial information when giving ventilations.</a:t>
            </a:r>
          </a:p>
          <a:p>
            <a:pPr marL="1016000" lvl="1" indent="-444500">
              <a:spcBef>
                <a:spcPct val="35000"/>
              </a:spcBef>
              <a:buFontTx/>
              <a:buAutoNum type="alphaUcPeriod"/>
            </a:pPr>
            <a:r>
              <a:rPr lang="en-US" altLang="en-US" sz="2200"/>
              <a:t>An infant’s lungs are fragile.</a:t>
            </a:r>
            <a:br>
              <a:rPr lang="en-US" altLang="en-US" sz="2200"/>
            </a:br>
            <a:r>
              <a:rPr lang="en-US" altLang="en-US" sz="2200" b="1"/>
              <a:t>Rationale: </a:t>
            </a:r>
            <a:r>
              <a:rPr lang="en-US" altLang="en-US" sz="2200">
                <a:solidFill>
                  <a:srgbClr val="F37021"/>
                </a:solidFill>
              </a:rPr>
              <a:t>Correct answer</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7" name="Rectangle 2"/>
          <p:cNvSpPr>
            <a:spLocks noGrp="1" noChangeArrowheads="1"/>
          </p:cNvSpPr>
          <p:nvPr>
            <p:ph type="title"/>
          </p:nvPr>
        </p:nvSpPr>
        <p:spPr/>
        <p:txBody>
          <a:bodyPr/>
          <a:lstStyle/>
          <a:p>
            <a:pPr>
              <a:lnSpc>
                <a:spcPct val="85000"/>
              </a:lnSpc>
            </a:pPr>
            <a:r>
              <a:rPr lang="en-US" altLang="en-US"/>
              <a:t>Review</a:t>
            </a:r>
          </a:p>
        </p:txBody>
      </p:sp>
      <p:sp>
        <p:nvSpPr>
          <p:cNvPr id="52228" name="Rectangle 3"/>
          <p:cNvSpPr>
            <a:spLocks noGrp="1" noChangeArrowheads="1"/>
          </p:cNvSpPr>
          <p:nvPr>
            <p:ph type="body" idx="1"/>
          </p:nvPr>
        </p:nvSpPr>
        <p:spPr/>
        <p:txBody>
          <a:bodyPr rIns="228600"/>
          <a:lstStyle/>
          <a:p>
            <a:pPr marL="457200" indent="-457200">
              <a:spcBef>
                <a:spcPct val="35000"/>
              </a:spcBef>
              <a:buFontTx/>
              <a:buAutoNum type="arabicPeriod"/>
            </a:pPr>
            <a:r>
              <a:rPr lang="en-US" altLang="en-US" sz="2400"/>
              <a:t>When providing bag-mask ventilations to an infant, what is most important to remember?</a:t>
            </a:r>
          </a:p>
          <a:p>
            <a:pPr marL="1016000" lvl="1" indent="-444500">
              <a:spcBef>
                <a:spcPct val="35000"/>
              </a:spcBef>
              <a:buFontTx/>
              <a:buAutoNum type="alphaUcPeriod" startAt="3"/>
            </a:pPr>
            <a:r>
              <a:rPr lang="en-US" altLang="en-US" sz="2200"/>
              <a:t>An infant grows at a rate of about 30 g per day.</a:t>
            </a:r>
            <a:br>
              <a:rPr lang="en-US" altLang="en-US" sz="2200"/>
            </a:br>
            <a:r>
              <a:rPr lang="en-US" altLang="en-US" sz="2200" b="1"/>
              <a:t>Rationale: </a:t>
            </a:r>
            <a:r>
              <a:rPr lang="en-US" altLang="en-US" sz="2200">
                <a:solidFill>
                  <a:srgbClr val="F37021"/>
                </a:solidFill>
              </a:rPr>
              <a:t>This is not crucial information when giving ventilations.</a:t>
            </a:r>
          </a:p>
          <a:p>
            <a:pPr marL="1016000" lvl="1" indent="-444500">
              <a:spcBef>
                <a:spcPct val="35000"/>
              </a:spcBef>
              <a:buFontTx/>
              <a:buAutoNum type="alphaUcPeriod" startAt="3"/>
            </a:pPr>
            <a:r>
              <a:rPr lang="en-US" altLang="en-US" sz="2200"/>
              <a:t>An infant has a proportionately larger tongue than an adult.</a:t>
            </a:r>
            <a:br>
              <a:rPr lang="en-US" altLang="en-US" sz="2200"/>
            </a:br>
            <a:r>
              <a:rPr lang="en-US" altLang="en-US" sz="2200" b="1"/>
              <a:t>Rationale: </a:t>
            </a:r>
            <a:r>
              <a:rPr lang="en-US" altLang="en-US" sz="2200">
                <a:solidFill>
                  <a:srgbClr val="F37021"/>
                </a:solidFill>
              </a:rPr>
              <a:t>The large tongue could occlude the airway, but it is more important to remember the fragility of the lungs.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lnSpc>
                <a:spcPct val="85000"/>
              </a:lnSpc>
            </a:pPr>
            <a:r>
              <a:rPr lang="en-US" altLang="en-US"/>
              <a:t>Neonates &amp; Infants </a:t>
            </a:r>
            <a:r>
              <a:rPr lang="en-US" altLang="en-US" sz="2800" b="0"/>
              <a:t>(1 of 10)</a:t>
            </a:r>
          </a:p>
        </p:txBody>
      </p:sp>
      <p:sp>
        <p:nvSpPr>
          <p:cNvPr id="7171" name="Content Placeholder 2"/>
          <p:cNvSpPr>
            <a:spLocks noGrp="1"/>
          </p:cNvSpPr>
          <p:nvPr>
            <p:ph type="body" idx="1"/>
          </p:nvPr>
        </p:nvSpPr>
        <p:spPr>
          <a:xfrm>
            <a:off x="4343400" y="1447800"/>
            <a:ext cx="4114800" cy="4800600"/>
          </a:xfrm>
        </p:spPr>
        <p:txBody>
          <a:bodyPr rIns="228600"/>
          <a:lstStyle/>
          <a:p>
            <a:pPr eaLnBrk="1" hangingPunct="1">
              <a:spcBef>
                <a:spcPct val="35000"/>
              </a:spcBef>
            </a:pPr>
            <a:r>
              <a:rPr lang="en-US" altLang="en-US"/>
              <a:t>Neonates</a:t>
            </a:r>
          </a:p>
          <a:p>
            <a:pPr lvl="1" eaLnBrk="1" hangingPunct="1">
              <a:spcBef>
                <a:spcPct val="35000"/>
              </a:spcBef>
            </a:pPr>
            <a:r>
              <a:rPr lang="en-US" altLang="en-US"/>
              <a:t>Birth to 1 month</a:t>
            </a:r>
          </a:p>
          <a:p>
            <a:pPr eaLnBrk="1" hangingPunct="1">
              <a:spcBef>
                <a:spcPct val="35000"/>
              </a:spcBef>
            </a:pPr>
            <a:r>
              <a:rPr lang="en-US" altLang="en-US"/>
              <a:t>Infants</a:t>
            </a:r>
          </a:p>
          <a:p>
            <a:pPr lvl="1" eaLnBrk="1" hangingPunct="1">
              <a:spcBef>
                <a:spcPct val="35000"/>
              </a:spcBef>
            </a:pPr>
            <a:r>
              <a:rPr lang="en-US" altLang="en-US"/>
              <a:t>1 month to 1 year</a:t>
            </a:r>
          </a:p>
          <a:p>
            <a:pPr lvl="1" eaLnBrk="1" hangingPunct="1">
              <a:spcBef>
                <a:spcPct val="35000"/>
              </a:spcBef>
            </a:pPr>
            <a:r>
              <a:rPr lang="en-US" altLang="en-US"/>
              <a:t>Develop at a startling rate</a:t>
            </a:r>
          </a:p>
        </p:txBody>
      </p:sp>
      <p:pic>
        <p:nvPicPr>
          <p:cNvPr id="717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0100" y="1752600"/>
            <a:ext cx="3048000" cy="406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1905000" y="5830888"/>
            <a:ext cx="2006600" cy="231775"/>
          </a:xfrm>
          <a:prstGeom prst="rect">
            <a:avLst/>
          </a:prstGeom>
        </p:spPr>
        <p:txBody>
          <a:bodyPr wrap="none">
            <a:spAutoFit/>
          </a:bodyPr>
          <a:lstStyle/>
          <a:p>
            <a:pPr>
              <a:defRPr/>
            </a:pPr>
            <a:r>
              <a:rPr lang="en-IN" sz="900" dirty="0">
                <a:solidFill>
                  <a:schemeClr val="bg1"/>
                </a:solidFill>
                <a:latin typeface="+mj-lt"/>
              </a:rPr>
              <a:t>© Johanna Goodyear/ShutterStock.</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1" name="Rectangle 2"/>
          <p:cNvSpPr>
            <a:spLocks noGrp="1" noChangeArrowheads="1"/>
          </p:cNvSpPr>
          <p:nvPr>
            <p:ph type="title"/>
          </p:nvPr>
        </p:nvSpPr>
        <p:spPr/>
        <p:txBody>
          <a:bodyPr/>
          <a:lstStyle/>
          <a:p>
            <a:pPr>
              <a:lnSpc>
                <a:spcPct val="85000"/>
              </a:lnSpc>
            </a:pPr>
            <a:r>
              <a:rPr lang="en-US" altLang="en-US"/>
              <a:t>Review</a:t>
            </a:r>
          </a:p>
        </p:txBody>
      </p:sp>
      <p:sp>
        <p:nvSpPr>
          <p:cNvPr id="53252" name="Rectangle 3"/>
          <p:cNvSpPr>
            <a:spLocks noGrp="1" noChangeArrowheads="1"/>
          </p:cNvSpPr>
          <p:nvPr>
            <p:ph type="body" idx="1"/>
          </p:nvPr>
        </p:nvSpPr>
        <p:spPr/>
        <p:txBody>
          <a:bodyPr rIns="228600"/>
          <a:lstStyle/>
          <a:p>
            <a:pPr marL="457200" indent="-457200">
              <a:spcBef>
                <a:spcPct val="35000"/>
              </a:spcBef>
              <a:buFontTx/>
              <a:buAutoNum type="arabicPeriod" startAt="2"/>
            </a:pPr>
            <a:r>
              <a:rPr lang="en-US" altLang="en-US"/>
              <a:t>You see an infant capable of reaching out to people and drooling. She is most likely:</a:t>
            </a:r>
          </a:p>
          <a:p>
            <a:pPr marL="1016000" lvl="1" indent="-444500">
              <a:spcBef>
                <a:spcPct val="35000"/>
              </a:spcBef>
              <a:buFontTx/>
              <a:buAutoNum type="alphaUcPeriod"/>
            </a:pPr>
            <a:r>
              <a:rPr lang="en-US" altLang="en-US"/>
              <a:t>2 months of age.</a:t>
            </a:r>
          </a:p>
          <a:p>
            <a:pPr marL="1016000" lvl="1" indent="-444500">
              <a:spcBef>
                <a:spcPct val="35000"/>
              </a:spcBef>
              <a:buFontTx/>
              <a:buAutoNum type="alphaUcPeriod"/>
            </a:pPr>
            <a:r>
              <a:rPr lang="en-US" altLang="en-US"/>
              <a:t>3 months of age.</a:t>
            </a:r>
          </a:p>
          <a:p>
            <a:pPr marL="1016000" lvl="1" indent="-444500">
              <a:spcBef>
                <a:spcPct val="35000"/>
              </a:spcBef>
              <a:buFontTx/>
              <a:buAutoNum type="alphaUcPeriod"/>
            </a:pPr>
            <a:r>
              <a:rPr lang="en-US" altLang="en-US"/>
              <a:t>4 months of age.</a:t>
            </a:r>
          </a:p>
          <a:p>
            <a:pPr marL="1016000" lvl="1" indent="-444500">
              <a:spcBef>
                <a:spcPct val="35000"/>
              </a:spcBef>
              <a:buFontTx/>
              <a:buAutoNum type="alphaUcPeriod"/>
            </a:pPr>
            <a:r>
              <a:rPr lang="en-US" altLang="en-US"/>
              <a:t>5 months of age.</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5" name="Rectangle 2"/>
          <p:cNvSpPr>
            <a:spLocks noGrp="1" noChangeArrowheads="1"/>
          </p:cNvSpPr>
          <p:nvPr>
            <p:ph type="title"/>
          </p:nvPr>
        </p:nvSpPr>
        <p:spPr/>
        <p:txBody>
          <a:bodyPr/>
          <a:lstStyle/>
          <a:p>
            <a:pPr>
              <a:lnSpc>
                <a:spcPct val="85000"/>
              </a:lnSpc>
            </a:pPr>
            <a:r>
              <a:rPr lang="en-US" altLang="en-US"/>
              <a:t>Review</a:t>
            </a:r>
          </a:p>
        </p:txBody>
      </p:sp>
      <p:sp>
        <p:nvSpPr>
          <p:cNvPr id="54276" name="Rectangle 3"/>
          <p:cNvSpPr>
            <a:spLocks noGrp="1" noChangeArrowheads="1"/>
          </p:cNvSpPr>
          <p:nvPr>
            <p:ph type="body" idx="1"/>
          </p:nvPr>
        </p:nvSpPr>
        <p:spPr/>
        <p:txBody>
          <a:bodyPr rIns="228600"/>
          <a:lstStyle/>
          <a:p>
            <a:pPr marL="0" indent="0">
              <a:buFontTx/>
              <a:buNone/>
            </a:pPr>
            <a:r>
              <a:rPr lang="en-US" altLang="en-US" b="1"/>
              <a:t>Answer: </a:t>
            </a:r>
            <a:r>
              <a:rPr lang="en-US" altLang="en-US">
                <a:solidFill>
                  <a:srgbClr val="F37021"/>
                </a:solidFill>
              </a:rPr>
              <a:t>C</a:t>
            </a:r>
          </a:p>
          <a:p>
            <a:pPr marL="0" indent="0">
              <a:spcBef>
                <a:spcPct val="35000"/>
              </a:spcBef>
              <a:buFontTx/>
              <a:buNone/>
            </a:pPr>
            <a:r>
              <a:rPr lang="en-US" altLang="en-US" b="1"/>
              <a:t>Rationale: </a:t>
            </a:r>
            <a:r>
              <a:rPr lang="en-US" altLang="en-US"/>
              <a:t>An infant’s psychosocial development begins at birth and continues to evolve as the infant interacts with, and reacts to, the environment. At 4 months of age, an infant is likely to start reaching out to people and drooling.</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299" name="Rectangle 2"/>
          <p:cNvSpPr>
            <a:spLocks noGrp="1" noChangeArrowheads="1"/>
          </p:cNvSpPr>
          <p:nvPr>
            <p:ph type="title"/>
          </p:nvPr>
        </p:nvSpPr>
        <p:spPr/>
        <p:txBody>
          <a:bodyPr/>
          <a:lstStyle/>
          <a:p>
            <a:pPr>
              <a:lnSpc>
                <a:spcPct val="85000"/>
              </a:lnSpc>
            </a:pPr>
            <a:r>
              <a:rPr lang="en-US" altLang="en-US"/>
              <a:t>Review</a:t>
            </a:r>
          </a:p>
        </p:txBody>
      </p:sp>
      <p:sp>
        <p:nvSpPr>
          <p:cNvPr id="55300" name="Rectangle 3"/>
          <p:cNvSpPr>
            <a:spLocks noGrp="1" noChangeArrowheads="1"/>
          </p:cNvSpPr>
          <p:nvPr>
            <p:ph type="body" idx="1"/>
          </p:nvPr>
        </p:nvSpPr>
        <p:spPr>
          <a:xfrm>
            <a:off x="685800" y="1447800"/>
            <a:ext cx="7772400" cy="4724400"/>
          </a:xfrm>
        </p:spPr>
        <p:txBody>
          <a:bodyPr rIns="228600"/>
          <a:lstStyle/>
          <a:p>
            <a:pPr marL="457200" indent="-457200">
              <a:spcBef>
                <a:spcPct val="35000"/>
              </a:spcBef>
              <a:buFontTx/>
              <a:buAutoNum type="arabicPeriod" startAt="2"/>
            </a:pPr>
            <a:r>
              <a:rPr lang="en-US" altLang="en-US" sz="2400"/>
              <a:t>You see an infant capable of reaching out to people and drooling. She is most likely:</a:t>
            </a:r>
          </a:p>
          <a:p>
            <a:pPr marL="1016000" lvl="1" indent="-444500">
              <a:spcBef>
                <a:spcPct val="35000"/>
              </a:spcBef>
              <a:buFontTx/>
              <a:buAutoNum type="alphaUcPeriod"/>
            </a:pPr>
            <a:r>
              <a:rPr lang="en-US" altLang="en-US" sz="2200"/>
              <a:t>2 months of age.</a:t>
            </a:r>
            <a:br>
              <a:rPr lang="en-US" altLang="en-US" sz="2200"/>
            </a:br>
            <a:r>
              <a:rPr lang="en-US" altLang="en-US" sz="2200" b="1"/>
              <a:t>Rationale: </a:t>
            </a:r>
            <a:r>
              <a:rPr lang="en-US" altLang="en-US" sz="2200">
                <a:solidFill>
                  <a:srgbClr val="F37021"/>
                </a:solidFill>
              </a:rPr>
              <a:t>Psychosocial development at this age involves recognizing familiar faces.</a:t>
            </a:r>
          </a:p>
          <a:p>
            <a:pPr marL="1016000" lvl="1" indent="-444500">
              <a:spcBef>
                <a:spcPct val="35000"/>
              </a:spcBef>
              <a:buFontTx/>
              <a:buAutoNum type="alphaUcPeriod"/>
            </a:pPr>
            <a:r>
              <a:rPr lang="en-US" altLang="en-US" sz="2200"/>
              <a:t>3 months of age.</a:t>
            </a:r>
            <a:br>
              <a:rPr lang="en-US" altLang="en-US" sz="2200"/>
            </a:br>
            <a:r>
              <a:rPr lang="en-US" altLang="en-US" sz="2200" b="1"/>
              <a:t>Rationale: </a:t>
            </a:r>
            <a:r>
              <a:rPr lang="en-US" altLang="en-US" sz="2200">
                <a:solidFill>
                  <a:srgbClr val="F37021"/>
                </a:solidFill>
              </a:rPr>
              <a:t>Psychosocial development involves bringing objects to the mouth.</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3" name="Rectangle 2"/>
          <p:cNvSpPr>
            <a:spLocks noGrp="1" noChangeArrowheads="1"/>
          </p:cNvSpPr>
          <p:nvPr>
            <p:ph type="title"/>
          </p:nvPr>
        </p:nvSpPr>
        <p:spPr/>
        <p:txBody>
          <a:bodyPr/>
          <a:lstStyle/>
          <a:p>
            <a:pPr>
              <a:lnSpc>
                <a:spcPct val="85000"/>
              </a:lnSpc>
            </a:pPr>
            <a:r>
              <a:rPr lang="en-US" altLang="en-US"/>
              <a:t>Review</a:t>
            </a:r>
          </a:p>
        </p:txBody>
      </p:sp>
      <p:sp>
        <p:nvSpPr>
          <p:cNvPr id="56324" name="Rectangle 3"/>
          <p:cNvSpPr>
            <a:spLocks noGrp="1" noChangeArrowheads="1"/>
          </p:cNvSpPr>
          <p:nvPr>
            <p:ph type="body" idx="1"/>
          </p:nvPr>
        </p:nvSpPr>
        <p:spPr>
          <a:xfrm>
            <a:off x="685800" y="1447800"/>
            <a:ext cx="7772400" cy="4724400"/>
          </a:xfrm>
        </p:spPr>
        <p:txBody>
          <a:bodyPr rIns="228600"/>
          <a:lstStyle/>
          <a:p>
            <a:pPr marL="457200" indent="-457200">
              <a:spcBef>
                <a:spcPct val="35000"/>
              </a:spcBef>
              <a:buFontTx/>
              <a:buAutoNum type="arabicPeriod" startAt="2"/>
            </a:pPr>
            <a:r>
              <a:rPr lang="en-US" altLang="en-US" sz="2400"/>
              <a:t>You see an infant capable of reaching out to people and drooling. She is most likely:</a:t>
            </a:r>
          </a:p>
          <a:p>
            <a:pPr marL="1016000" lvl="1" indent="-444500">
              <a:spcBef>
                <a:spcPct val="35000"/>
              </a:spcBef>
              <a:buFontTx/>
              <a:buAutoNum type="alphaUcPeriod" startAt="3"/>
            </a:pPr>
            <a:r>
              <a:rPr lang="en-US" altLang="en-US" sz="2200"/>
              <a:t>4 months of age.</a:t>
            </a:r>
            <a:br>
              <a:rPr lang="en-US" altLang="en-US" sz="2200"/>
            </a:br>
            <a:r>
              <a:rPr lang="en-US" altLang="en-US" sz="2200" b="1"/>
              <a:t>Rationale: </a:t>
            </a:r>
            <a:r>
              <a:rPr lang="en-US" altLang="en-US" sz="2200">
                <a:solidFill>
                  <a:srgbClr val="F37021"/>
                </a:solidFill>
              </a:rPr>
              <a:t>Correct answer</a:t>
            </a:r>
          </a:p>
          <a:p>
            <a:pPr marL="1016000" lvl="1" indent="-444500">
              <a:spcBef>
                <a:spcPct val="35000"/>
              </a:spcBef>
              <a:buFontTx/>
              <a:buAutoNum type="alphaUcPeriod" startAt="3"/>
            </a:pPr>
            <a:r>
              <a:rPr lang="en-US" altLang="en-US" sz="2200"/>
              <a:t>5 months of age.</a:t>
            </a:r>
            <a:br>
              <a:rPr lang="en-US" altLang="en-US" sz="2200"/>
            </a:br>
            <a:r>
              <a:rPr lang="en-US" altLang="en-US" sz="2200" b="1"/>
              <a:t>Rationale: </a:t>
            </a:r>
            <a:r>
              <a:rPr lang="en-US" altLang="en-US" sz="2200">
                <a:solidFill>
                  <a:srgbClr val="F37021"/>
                </a:solidFill>
              </a:rPr>
              <a:t>Psychosocial development involves sleeping through the night.</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7" name="Rectangle 2"/>
          <p:cNvSpPr>
            <a:spLocks noGrp="1" noChangeArrowheads="1"/>
          </p:cNvSpPr>
          <p:nvPr>
            <p:ph type="title"/>
          </p:nvPr>
        </p:nvSpPr>
        <p:spPr/>
        <p:txBody>
          <a:bodyPr/>
          <a:lstStyle/>
          <a:p>
            <a:pPr>
              <a:lnSpc>
                <a:spcPct val="85000"/>
              </a:lnSpc>
            </a:pPr>
            <a:r>
              <a:rPr lang="en-US" altLang="en-US"/>
              <a:t>Review</a:t>
            </a:r>
          </a:p>
        </p:txBody>
      </p:sp>
      <p:sp>
        <p:nvSpPr>
          <p:cNvPr id="57348" name="Rectangle 3"/>
          <p:cNvSpPr>
            <a:spLocks noGrp="1" noChangeArrowheads="1"/>
          </p:cNvSpPr>
          <p:nvPr>
            <p:ph type="body" idx="1"/>
          </p:nvPr>
        </p:nvSpPr>
        <p:spPr/>
        <p:txBody>
          <a:bodyPr rIns="228600"/>
          <a:lstStyle/>
          <a:p>
            <a:pPr marL="457200" indent="-457200">
              <a:spcBef>
                <a:spcPct val="35000"/>
              </a:spcBef>
              <a:buFontTx/>
              <a:buAutoNum type="arabicPeriod" startAt="3"/>
            </a:pPr>
            <a:r>
              <a:rPr lang="en-US" altLang="en-US"/>
              <a:t>An infant who is repeatedly rejected experiences what type of attachment?</a:t>
            </a:r>
          </a:p>
          <a:p>
            <a:pPr marL="1016000" lvl="1" indent="-444500">
              <a:spcBef>
                <a:spcPct val="35000"/>
              </a:spcBef>
              <a:buFontTx/>
              <a:buAutoNum type="alphaUcPeriod"/>
            </a:pPr>
            <a:r>
              <a:rPr lang="en-US" altLang="en-US"/>
              <a:t>Secure attachment</a:t>
            </a:r>
          </a:p>
          <a:p>
            <a:pPr marL="1016000" lvl="1" indent="-444500">
              <a:spcBef>
                <a:spcPct val="35000"/>
              </a:spcBef>
              <a:buFontTx/>
              <a:buAutoNum type="alphaUcPeriod"/>
            </a:pPr>
            <a:r>
              <a:rPr lang="en-US" altLang="en-US"/>
              <a:t>Anxious-avoidant attachment</a:t>
            </a:r>
          </a:p>
          <a:p>
            <a:pPr marL="1016000" lvl="1" indent="-444500">
              <a:spcBef>
                <a:spcPct val="35000"/>
              </a:spcBef>
              <a:buFontTx/>
              <a:buAutoNum type="alphaUcPeriod"/>
            </a:pPr>
            <a:r>
              <a:rPr lang="en-US" altLang="en-US"/>
              <a:t>Trust and mistrust</a:t>
            </a:r>
          </a:p>
          <a:p>
            <a:pPr marL="1016000" lvl="1" indent="-444500">
              <a:spcBef>
                <a:spcPct val="35000"/>
              </a:spcBef>
              <a:buFontTx/>
              <a:buAutoNum type="alphaUcPeriod"/>
            </a:pPr>
            <a:r>
              <a:rPr lang="en-US" altLang="en-US"/>
              <a:t>Rejection attachment</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1" name="Rectangle 2"/>
          <p:cNvSpPr>
            <a:spLocks noGrp="1" noChangeArrowheads="1"/>
          </p:cNvSpPr>
          <p:nvPr>
            <p:ph type="title"/>
          </p:nvPr>
        </p:nvSpPr>
        <p:spPr/>
        <p:txBody>
          <a:bodyPr/>
          <a:lstStyle/>
          <a:p>
            <a:pPr>
              <a:lnSpc>
                <a:spcPct val="85000"/>
              </a:lnSpc>
            </a:pPr>
            <a:r>
              <a:rPr lang="en-US" altLang="en-US"/>
              <a:t>Review</a:t>
            </a:r>
          </a:p>
        </p:txBody>
      </p:sp>
      <p:sp>
        <p:nvSpPr>
          <p:cNvPr id="58372" name="Rectangle 3"/>
          <p:cNvSpPr>
            <a:spLocks noGrp="1" noChangeArrowheads="1"/>
          </p:cNvSpPr>
          <p:nvPr>
            <p:ph type="body" idx="1"/>
          </p:nvPr>
        </p:nvSpPr>
        <p:spPr/>
        <p:txBody>
          <a:bodyPr rIns="228600"/>
          <a:lstStyle/>
          <a:p>
            <a:pPr marL="0" indent="0">
              <a:buFontTx/>
              <a:buNone/>
            </a:pPr>
            <a:r>
              <a:rPr lang="en-US" altLang="en-US" b="1"/>
              <a:t>Answer: </a:t>
            </a:r>
            <a:r>
              <a:rPr lang="en-US" altLang="en-US">
                <a:solidFill>
                  <a:srgbClr val="F37021"/>
                </a:solidFill>
              </a:rPr>
              <a:t>B</a:t>
            </a:r>
          </a:p>
          <a:p>
            <a:pPr marL="0" indent="0">
              <a:spcBef>
                <a:spcPct val="35000"/>
              </a:spcBef>
              <a:buFontTx/>
              <a:buNone/>
            </a:pPr>
            <a:r>
              <a:rPr lang="en-US" altLang="en-US" b="1"/>
              <a:t>Rationale: </a:t>
            </a:r>
            <a:r>
              <a:rPr lang="en-US" altLang="en-US"/>
              <a:t>Anxious-avoidant attachment is observed in infants who are repeatedly rejected. In this attachment style, children show little emotional response to their parents or caregivers and treat them as they would strangers. These children develop an isolated lifestyle where they do not have to depend on the support and care of others.</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5" name="Rectangle 2"/>
          <p:cNvSpPr>
            <a:spLocks noGrp="1" noChangeArrowheads="1"/>
          </p:cNvSpPr>
          <p:nvPr>
            <p:ph type="title"/>
          </p:nvPr>
        </p:nvSpPr>
        <p:spPr/>
        <p:txBody>
          <a:bodyPr/>
          <a:lstStyle/>
          <a:p>
            <a:pPr>
              <a:lnSpc>
                <a:spcPct val="85000"/>
              </a:lnSpc>
            </a:pPr>
            <a:r>
              <a:rPr lang="en-US" altLang="en-US"/>
              <a:t>Review</a:t>
            </a:r>
          </a:p>
        </p:txBody>
      </p:sp>
      <p:sp>
        <p:nvSpPr>
          <p:cNvPr id="59396" name="Rectangle 3"/>
          <p:cNvSpPr>
            <a:spLocks noGrp="1" noChangeArrowheads="1"/>
          </p:cNvSpPr>
          <p:nvPr>
            <p:ph type="body" idx="1"/>
          </p:nvPr>
        </p:nvSpPr>
        <p:spPr/>
        <p:txBody>
          <a:bodyPr rIns="228600"/>
          <a:lstStyle/>
          <a:p>
            <a:pPr marL="457200" indent="-457200">
              <a:spcBef>
                <a:spcPct val="35000"/>
              </a:spcBef>
              <a:buFontTx/>
              <a:buAutoNum type="arabicPeriod" startAt="3"/>
            </a:pPr>
            <a:r>
              <a:rPr lang="en-US" altLang="en-US" sz="2400"/>
              <a:t>An infant who is repeatedly rejected experiences what type of attachment?</a:t>
            </a:r>
          </a:p>
          <a:p>
            <a:pPr marL="1016000" lvl="1" indent="-444500">
              <a:spcBef>
                <a:spcPct val="35000"/>
              </a:spcBef>
              <a:buFontTx/>
              <a:buAutoNum type="alphaUcPeriod"/>
            </a:pPr>
            <a:r>
              <a:rPr lang="en-US" altLang="en-US" sz="2200"/>
              <a:t>Secure attachment</a:t>
            </a:r>
            <a:br>
              <a:rPr lang="en-US" altLang="en-US" sz="2200"/>
            </a:br>
            <a:r>
              <a:rPr lang="en-US" altLang="en-US" sz="2200" b="1"/>
              <a:t>Rationale: </a:t>
            </a:r>
            <a:r>
              <a:rPr lang="en-US" altLang="en-US" sz="2200">
                <a:solidFill>
                  <a:srgbClr val="F37021"/>
                </a:solidFill>
              </a:rPr>
              <a:t>An infant understands that parents or caregivers will be responsive to his or her needs.</a:t>
            </a:r>
          </a:p>
          <a:p>
            <a:pPr marL="1016000" lvl="1" indent="-444500">
              <a:spcBef>
                <a:spcPct val="35000"/>
              </a:spcBef>
              <a:buFontTx/>
              <a:buAutoNum type="alphaUcPeriod"/>
            </a:pPr>
            <a:r>
              <a:rPr lang="en-US" altLang="en-US" sz="2200"/>
              <a:t>Anxious-avoidant attachment</a:t>
            </a:r>
            <a:br>
              <a:rPr lang="en-US" altLang="en-US" sz="2200"/>
            </a:br>
            <a:r>
              <a:rPr lang="en-US" altLang="en-US" sz="2200" b="1"/>
              <a:t>Rationale: </a:t>
            </a:r>
            <a:r>
              <a:rPr lang="en-US" altLang="en-US" sz="2200">
                <a:solidFill>
                  <a:srgbClr val="F37021"/>
                </a:solidFill>
              </a:rPr>
              <a:t>Correct answer</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Rectangle 2"/>
          <p:cNvSpPr>
            <a:spLocks noGrp="1" noChangeArrowheads="1"/>
          </p:cNvSpPr>
          <p:nvPr>
            <p:ph type="title"/>
          </p:nvPr>
        </p:nvSpPr>
        <p:spPr/>
        <p:txBody>
          <a:bodyPr/>
          <a:lstStyle/>
          <a:p>
            <a:pPr>
              <a:lnSpc>
                <a:spcPct val="85000"/>
              </a:lnSpc>
            </a:pPr>
            <a:r>
              <a:rPr lang="en-US" altLang="en-US"/>
              <a:t>Review</a:t>
            </a:r>
          </a:p>
        </p:txBody>
      </p:sp>
      <p:sp>
        <p:nvSpPr>
          <p:cNvPr id="60420" name="Rectangle 3"/>
          <p:cNvSpPr>
            <a:spLocks noGrp="1" noChangeArrowheads="1"/>
          </p:cNvSpPr>
          <p:nvPr>
            <p:ph type="body" idx="1"/>
          </p:nvPr>
        </p:nvSpPr>
        <p:spPr/>
        <p:txBody>
          <a:bodyPr rIns="228600"/>
          <a:lstStyle/>
          <a:p>
            <a:pPr marL="457200" indent="-457200">
              <a:spcBef>
                <a:spcPct val="35000"/>
              </a:spcBef>
              <a:buFontTx/>
              <a:buAutoNum type="arabicPeriod" startAt="3"/>
            </a:pPr>
            <a:r>
              <a:rPr lang="en-US" altLang="en-US" sz="2400"/>
              <a:t>An infant who is repeatedly rejected experiences what type of attachment?</a:t>
            </a:r>
          </a:p>
          <a:p>
            <a:pPr marL="1016000" lvl="1" indent="-444500">
              <a:spcBef>
                <a:spcPct val="35000"/>
              </a:spcBef>
              <a:buFontTx/>
              <a:buAutoNum type="alphaUcPeriod" startAt="3"/>
            </a:pPr>
            <a:r>
              <a:rPr lang="en-US" altLang="en-US" sz="2200"/>
              <a:t>Trust and mistrust</a:t>
            </a:r>
            <a:br>
              <a:rPr lang="en-US" altLang="en-US" sz="2200"/>
            </a:br>
            <a:r>
              <a:rPr lang="en-US" altLang="en-US" sz="2200" b="1"/>
              <a:t>Rationale: </a:t>
            </a:r>
            <a:r>
              <a:rPr lang="en-US" altLang="en-US" sz="2200">
                <a:solidFill>
                  <a:srgbClr val="F37021"/>
                </a:solidFill>
              </a:rPr>
              <a:t>An infant’s needs are met by his or her parents or caregivers.</a:t>
            </a:r>
          </a:p>
          <a:p>
            <a:pPr marL="1016000" lvl="1" indent="-444500">
              <a:spcBef>
                <a:spcPct val="35000"/>
              </a:spcBef>
              <a:buFontTx/>
              <a:buAutoNum type="alphaUcPeriod" startAt="3"/>
            </a:pPr>
            <a:r>
              <a:rPr lang="en-US" altLang="en-US" sz="2200"/>
              <a:t>Rejection attachment</a:t>
            </a:r>
            <a:br>
              <a:rPr lang="en-US" altLang="en-US" sz="2200"/>
            </a:br>
            <a:r>
              <a:rPr lang="en-US" altLang="en-US" sz="2200" b="1"/>
              <a:t>Rationale: </a:t>
            </a:r>
            <a:r>
              <a:rPr lang="en-US" altLang="en-US" sz="2200">
                <a:solidFill>
                  <a:srgbClr val="F37021"/>
                </a:solidFill>
              </a:rPr>
              <a:t>Not a real type of attachment.</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3" name="Rectangle 2"/>
          <p:cNvSpPr>
            <a:spLocks noGrp="1" noChangeArrowheads="1"/>
          </p:cNvSpPr>
          <p:nvPr>
            <p:ph type="title"/>
          </p:nvPr>
        </p:nvSpPr>
        <p:spPr/>
        <p:txBody>
          <a:bodyPr/>
          <a:lstStyle/>
          <a:p>
            <a:pPr>
              <a:lnSpc>
                <a:spcPct val="85000"/>
              </a:lnSpc>
            </a:pPr>
            <a:r>
              <a:rPr lang="en-US" altLang="en-US"/>
              <a:t>Review</a:t>
            </a:r>
          </a:p>
        </p:txBody>
      </p:sp>
      <p:sp>
        <p:nvSpPr>
          <p:cNvPr id="61444" name="Rectangle 3"/>
          <p:cNvSpPr>
            <a:spLocks noGrp="1" noChangeArrowheads="1"/>
          </p:cNvSpPr>
          <p:nvPr>
            <p:ph type="body" idx="1"/>
          </p:nvPr>
        </p:nvSpPr>
        <p:spPr/>
        <p:txBody>
          <a:bodyPr rIns="228600"/>
          <a:lstStyle/>
          <a:p>
            <a:pPr marL="457200" indent="-457200">
              <a:spcBef>
                <a:spcPct val="35000"/>
              </a:spcBef>
              <a:buFontTx/>
              <a:buAutoNum type="arabicPeriod" startAt="4"/>
            </a:pPr>
            <a:r>
              <a:rPr lang="en-US" altLang="en-US"/>
              <a:t>Why do colds develop so easily in toddlers and preschoolers?</a:t>
            </a:r>
          </a:p>
          <a:p>
            <a:pPr marL="1016000" lvl="1" indent="-444500">
              <a:spcBef>
                <a:spcPct val="35000"/>
              </a:spcBef>
              <a:buFontTx/>
              <a:buAutoNum type="alphaUcPeriod"/>
            </a:pPr>
            <a:r>
              <a:rPr lang="en-US" altLang="en-US"/>
              <a:t>They experience a loss of passive immunity.</a:t>
            </a:r>
          </a:p>
          <a:p>
            <a:pPr marL="1016000" lvl="1" indent="-444500">
              <a:spcBef>
                <a:spcPct val="35000"/>
              </a:spcBef>
              <a:buFontTx/>
              <a:buAutoNum type="alphaUcPeriod"/>
            </a:pPr>
            <a:r>
              <a:rPr lang="en-US" altLang="en-US"/>
              <a:t>They do not have well-developed lung musculature.</a:t>
            </a:r>
          </a:p>
          <a:p>
            <a:pPr marL="1016000" lvl="1" indent="-444500">
              <a:spcBef>
                <a:spcPct val="35000"/>
              </a:spcBef>
              <a:buFontTx/>
              <a:buAutoNum type="alphaUcPeriod"/>
            </a:pPr>
            <a:r>
              <a:rPr lang="en-US" altLang="en-US"/>
              <a:t>They are spending a lot of time around playmates and classmates.</a:t>
            </a:r>
          </a:p>
          <a:p>
            <a:pPr marL="1016000" lvl="1" indent="-444500">
              <a:spcBef>
                <a:spcPct val="35000"/>
              </a:spcBef>
              <a:buFontTx/>
              <a:buAutoNum type="alphaUcPeriod"/>
            </a:pPr>
            <a:r>
              <a:rPr lang="en-US" altLang="en-US"/>
              <a:t>All of the above</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7" name="Rectangle 2"/>
          <p:cNvSpPr>
            <a:spLocks noGrp="1" noChangeArrowheads="1"/>
          </p:cNvSpPr>
          <p:nvPr>
            <p:ph type="title"/>
          </p:nvPr>
        </p:nvSpPr>
        <p:spPr/>
        <p:txBody>
          <a:bodyPr/>
          <a:lstStyle/>
          <a:p>
            <a:pPr>
              <a:lnSpc>
                <a:spcPct val="85000"/>
              </a:lnSpc>
            </a:pPr>
            <a:r>
              <a:rPr lang="en-US" altLang="en-US"/>
              <a:t>Review</a:t>
            </a:r>
          </a:p>
        </p:txBody>
      </p:sp>
      <p:sp>
        <p:nvSpPr>
          <p:cNvPr id="62468" name="Rectangle 3"/>
          <p:cNvSpPr>
            <a:spLocks noGrp="1" noChangeArrowheads="1"/>
          </p:cNvSpPr>
          <p:nvPr>
            <p:ph type="body" idx="1"/>
          </p:nvPr>
        </p:nvSpPr>
        <p:spPr/>
        <p:txBody>
          <a:bodyPr rIns="228600"/>
          <a:lstStyle/>
          <a:p>
            <a:pPr marL="0" indent="0">
              <a:buFontTx/>
              <a:buNone/>
            </a:pPr>
            <a:r>
              <a:rPr lang="en-US" altLang="en-US" b="1"/>
              <a:t>Answer: </a:t>
            </a:r>
            <a:r>
              <a:rPr lang="en-US" altLang="en-US">
                <a:solidFill>
                  <a:srgbClr val="F37021"/>
                </a:solidFill>
              </a:rPr>
              <a:t>D</a:t>
            </a:r>
          </a:p>
          <a:p>
            <a:pPr marL="0" indent="0">
              <a:spcBef>
                <a:spcPct val="35000"/>
              </a:spcBef>
              <a:buFontTx/>
              <a:buNone/>
            </a:pPr>
            <a:r>
              <a:rPr lang="en-US" altLang="en-US" b="1"/>
              <a:t>Rationale: </a:t>
            </a:r>
            <a:r>
              <a:rPr lang="en-US" altLang="en-US"/>
              <a:t>All of these choices contribute to a toddler or preschooler’s increased likelihood of contracting a cold.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a:lnSpc>
                <a:spcPct val="85000"/>
              </a:lnSpc>
            </a:pPr>
            <a:r>
              <a:rPr lang="en-US" altLang="en-US"/>
              <a:t>Neonates &amp; Infants </a:t>
            </a:r>
            <a:r>
              <a:rPr lang="en-US" altLang="en-US" sz="2800" b="0"/>
              <a:t>(2 of 10)</a:t>
            </a:r>
          </a:p>
        </p:txBody>
      </p:sp>
      <p:sp>
        <p:nvSpPr>
          <p:cNvPr id="8195" name="Content Placeholder 2"/>
          <p:cNvSpPr>
            <a:spLocks noGrp="1"/>
          </p:cNvSpPr>
          <p:nvPr>
            <p:ph type="body" idx="1"/>
          </p:nvPr>
        </p:nvSpPr>
        <p:spPr/>
        <p:txBody>
          <a:bodyPr rIns="228600"/>
          <a:lstStyle/>
          <a:p>
            <a:pPr>
              <a:spcBef>
                <a:spcPct val="35000"/>
              </a:spcBef>
            </a:pPr>
            <a:r>
              <a:rPr lang="en-US" altLang="en-US"/>
              <a:t>Vital signs</a:t>
            </a:r>
          </a:p>
          <a:p>
            <a:pPr lvl="1">
              <a:spcBef>
                <a:spcPct val="35000"/>
              </a:spcBef>
            </a:pPr>
            <a:r>
              <a:rPr lang="en-US" altLang="en-US"/>
              <a:t>At birth, pulse rate is 90 to 180 beats/min and respiratory rate is 30 to 60 breaths/min</a:t>
            </a:r>
          </a:p>
          <a:p>
            <a:pPr lvl="1">
              <a:spcBef>
                <a:spcPct val="35000"/>
              </a:spcBef>
            </a:pPr>
            <a:r>
              <a:rPr lang="en-US" altLang="en-US"/>
              <a:t>Shortly after birth, pulse rate drops to 100 to 160 beats/min and respiratory rate slows to 25 to 50 breaths/min.</a:t>
            </a:r>
          </a:p>
          <a:p>
            <a:pPr lvl="1">
              <a:spcBef>
                <a:spcPct val="35000"/>
              </a:spcBef>
            </a:pPr>
            <a:r>
              <a:rPr lang="en-US" altLang="en-US"/>
              <a:t>By 1 year, respiratory rate slows to 20 to 30 breaths/min.</a:t>
            </a:r>
          </a:p>
          <a:p>
            <a:pPr lvl="1">
              <a:spcBef>
                <a:spcPct val="35000"/>
              </a:spcBef>
            </a:pPr>
            <a:endParaRPr lang="en-US" altLang="en-US"/>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1" name="Rectangle 2"/>
          <p:cNvSpPr>
            <a:spLocks noGrp="1" noChangeArrowheads="1"/>
          </p:cNvSpPr>
          <p:nvPr>
            <p:ph type="title"/>
          </p:nvPr>
        </p:nvSpPr>
        <p:spPr/>
        <p:txBody>
          <a:bodyPr/>
          <a:lstStyle/>
          <a:p>
            <a:pPr>
              <a:lnSpc>
                <a:spcPct val="85000"/>
              </a:lnSpc>
            </a:pPr>
            <a:r>
              <a:rPr lang="en-US" altLang="en-US"/>
              <a:t>Review</a:t>
            </a:r>
          </a:p>
        </p:txBody>
      </p:sp>
      <p:sp>
        <p:nvSpPr>
          <p:cNvPr id="63492" name="Rectangle 3"/>
          <p:cNvSpPr>
            <a:spLocks noGrp="1" noChangeArrowheads="1"/>
          </p:cNvSpPr>
          <p:nvPr>
            <p:ph type="body" idx="1"/>
          </p:nvPr>
        </p:nvSpPr>
        <p:spPr/>
        <p:txBody>
          <a:bodyPr rIns="228600"/>
          <a:lstStyle/>
          <a:p>
            <a:pPr marL="533400" indent="-533400">
              <a:spcBef>
                <a:spcPct val="35000"/>
              </a:spcBef>
              <a:buFontTx/>
              <a:buAutoNum type="arabicPeriod" startAt="4"/>
            </a:pPr>
            <a:r>
              <a:rPr lang="en-US" altLang="en-US" sz="2400"/>
              <a:t>Why do colds develop so easily in toddlers and preschoolers?</a:t>
            </a:r>
          </a:p>
          <a:p>
            <a:pPr marL="1028700" lvl="1" indent="-457200">
              <a:spcBef>
                <a:spcPct val="35000"/>
              </a:spcBef>
              <a:buFontTx/>
              <a:buAutoNum type="alphaUcPeriod"/>
            </a:pPr>
            <a:r>
              <a:rPr lang="en-US" altLang="en-US" sz="2200"/>
              <a:t>They experience a loss of passive immunity.</a:t>
            </a:r>
            <a:br>
              <a:rPr lang="en-US" altLang="en-US" sz="2200"/>
            </a:br>
            <a:r>
              <a:rPr lang="en-US" altLang="en-US" sz="2200" b="1"/>
              <a:t>Rationale: </a:t>
            </a:r>
            <a:r>
              <a:rPr lang="en-US" altLang="en-US" sz="2200">
                <a:solidFill>
                  <a:srgbClr val="F37021"/>
                </a:solidFill>
              </a:rPr>
              <a:t>Colds easily develop and can manifest as gastrointestinal distress or upper respiratory tract infections.</a:t>
            </a:r>
          </a:p>
          <a:p>
            <a:pPr marL="1028700" lvl="1" indent="-457200">
              <a:spcBef>
                <a:spcPct val="35000"/>
              </a:spcBef>
              <a:buFontTx/>
              <a:buAutoNum type="alphaUcPeriod"/>
            </a:pPr>
            <a:r>
              <a:rPr lang="en-US" altLang="en-US" sz="2200"/>
              <a:t>They do not have well-developed lung musculature.</a:t>
            </a:r>
            <a:br>
              <a:rPr lang="en-US" altLang="en-US" sz="2200"/>
            </a:br>
            <a:r>
              <a:rPr lang="en-US" altLang="en-US" sz="2200" b="1"/>
              <a:t>Rationale: </a:t>
            </a:r>
            <a:r>
              <a:rPr lang="en-US" altLang="en-US" sz="2200">
                <a:solidFill>
                  <a:srgbClr val="F37021"/>
                </a:solidFill>
              </a:rPr>
              <a:t>This prevents them from sustaining deep or rapid respirations for an extended period of time.</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5" name="Rectangle 2"/>
          <p:cNvSpPr>
            <a:spLocks noGrp="1" noChangeArrowheads="1"/>
          </p:cNvSpPr>
          <p:nvPr>
            <p:ph type="title"/>
          </p:nvPr>
        </p:nvSpPr>
        <p:spPr/>
        <p:txBody>
          <a:bodyPr/>
          <a:lstStyle/>
          <a:p>
            <a:pPr>
              <a:lnSpc>
                <a:spcPct val="85000"/>
              </a:lnSpc>
            </a:pPr>
            <a:r>
              <a:rPr lang="en-US" altLang="en-US"/>
              <a:t>Review</a:t>
            </a:r>
          </a:p>
        </p:txBody>
      </p:sp>
      <p:sp>
        <p:nvSpPr>
          <p:cNvPr id="64516" name="Rectangle 3"/>
          <p:cNvSpPr>
            <a:spLocks noGrp="1" noChangeArrowheads="1"/>
          </p:cNvSpPr>
          <p:nvPr>
            <p:ph type="body" idx="1"/>
          </p:nvPr>
        </p:nvSpPr>
        <p:spPr/>
        <p:txBody>
          <a:bodyPr rIns="228600"/>
          <a:lstStyle/>
          <a:p>
            <a:pPr marL="457200" indent="-457200">
              <a:spcBef>
                <a:spcPct val="35000"/>
              </a:spcBef>
              <a:buFontTx/>
              <a:buAutoNum type="arabicPeriod" startAt="4"/>
            </a:pPr>
            <a:r>
              <a:rPr lang="en-US" altLang="en-US" sz="2400"/>
              <a:t>Why do colds develop so easily in toddlers and preschoolers?</a:t>
            </a:r>
          </a:p>
          <a:p>
            <a:pPr marL="1016000" lvl="1" indent="-444500">
              <a:spcBef>
                <a:spcPct val="35000"/>
              </a:spcBef>
              <a:buFontTx/>
              <a:buAutoNum type="alphaUcPeriod" startAt="3"/>
            </a:pPr>
            <a:r>
              <a:rPr lang="en-US" altLang="en-US" sz="2200"/>
              <a:t>They are spending a lot of time around playmates and classmates.</a:t>
            </a:r>
            <a:br>
              <a:rPr lang="en-US" altLang="en-US" sz="2200"/>
            </a:br>
            <a:r>
              <a:rPr lang="en-US" altLang="en-US" sz="2200" b="1"/>
              <a:t>Rationale: </a:t>
            </a:r>
            <a:r>
              <a:rPr lang="en-US" altLang="en-US" sz="2200">
                <a:solidFill>
                  <a:srgbClr val="F37021"/>
                </a:solidFill>
              </a:rPr>
              <a:t>They can contract viruses and bacteria easily around other children.</a:t>
            </a:r>
          </a:p>
          <a:p>
            <a:pPr marL="1016000" lvl="1" indent="-444500">
              <a:spcBef>
                <a:spcPct val="35000"/>
              </a:spcBef>
              <a:buFontTx/>
              <a:buAutoNum type="alphaUcPeriod" startAt="3"/>
            </a:pPr>
            <a:r>
              <a:rPr lang="en-US" altLang="en-US" sz="2200"/>
              <a:t>All of the above</a:t>
            </a:r>
            <a:br>
              <a:rPr lang="en-US" altLang="en-US" sz="2200"/>
            </a:br>
            <a:r>
              <a:rPr lang="en-US" altLang="en-US" sz="2200" b="1"/>
              <a:t>Rationale: </a:t>
            </a:r>
            <a:r>
              <a:rPr lang="en-US" altLang="en-US" sz="2200">
                <a:solidFill>
                  <a:srgbClr val="F37021"/>
                </a:solidFill>
              </a:rPr>
              <a:t>Correct answer</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39" name="Rectangle 2"/>
          <p:cNvSpPr>
            <a:spLocks noGrp="1" noChangeArrowheads="1"/>
          </p:cNvSpPr>
          <p:nvPr>
            <p:ph type="title"/>
          </p:nvPr>
        </p:nvSpPr>
        <p:spPr/>
        <p:txBody>
          <a:bodyPr/>
          <a:lstStyle/>
          <a:p>
            <a:pPr>
              <a:lnSpc>
                <a:spcPct val="85000"/>
              </a:lnSpc>
            </a:pPr>
            <a:r>
              <a:rPr lang="en-US" altLang="en-US"/>
              <a:t>Review</a:t>
            </a:r>
          </a:p>
        </p:txBody>
      </p:sp>
      <p:sp>
        <p:nvSpPr>
          <p:cNvPr id="65540" name="Rectangle 3"/>
          <p:cNvSpPr>
            <a:spLocks noGrp="1" noChangeArrowheads="1"/>
          </p:cNvSpPr>
          <p:nvPr>
            <p:ph type="body" idx="1"/>
          </p:nvPr>
        </p:nvSpPr>
        <p:spPr/>
        <p:txBody>
          <a:bodyPr rIns="228600"/>
          <a:lstStyle/>
          <a:p>
            <a:pPr marL="457200" indent="-457200">
              <a:spcBef>
                <a:spcPct val="35000"/>
              </a:spcBef>
              <a:buFontTx/>
              <a:buAutoNum type="arabicPeriod" startAt="5"/>
            </a:pPr>
            <a:r>
              <a:rPr lang="en-US" altLang="en-US"/>
              <a:t>The pulse rate of a toddler is:</a:t>
            </a:r>
          </a:p>
          <a:p>
            <a:pPr marL="1016000" lvl="1" indent="-444500">
              <a:spcBef>
                <a:spcPct val="35000"/>
              </a:spcBef>
              <a:buFontTx/>
              <a:buAutoNum type="alphaUcPeriod"/>
            </a:pPr>
            <a:r>
              <a:rPr lang="en-US" altLang="en-US"/>
              <a:t>80 to 140 beats/min</a:t>
            </a:r>
          </a:p>
          <a:p>
            <a:pPr marL="1016000" lvl="1" indent="-444500">
              <a:spcBef>
                <a:spcPct val="35000"/>
              </a:spcBef>
              <a:buFontTx/>
              <a:buAutoNum type="alphaUcPeriod"/>
            </a:pPr>
            <a:r>
              <a:rPr lang="en-US" altLang="en-US"/>
              <a:t>90 to 150 beats/min</a:t>
            </a:r>
          </a:p>
          <a:p>
            <a:pPr marL="1016000" lvl="1" indent="-444500">
              <a:spcBef>
                <a:spcPct val="35000"/>
              </a:spcBef>
              <a:buFontTx/>
              <a:buAutoNum type="alphaUcPeriod"/>
            </a:pPr>
            <a:r>
              <a:rPr lang="en-US" altLang="en-US"/>
              <a:t>90 to 180 beats/min</a:t>
            </a:r>
          </a:p>
          <a:p>
            <a:pPr marL="1016000" lvl="1" indent="-444500">
              <a:spcBef>
                <a:spcPct val="35000"/>
              </a:spcBef>
              <a:buFontTx/>
              <a:buAutoNum type="alphaUcPeriod"/>
            </a:pPr>
            <a:r>
              <a:rPr lang="en-US" altLang="en-US"/>
              <a:t>100 to 160 beats/min</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3" name="Rectangle 2"/>
          <p:cNvSpPr>
            <a:spLocks noGrp="1" noChangeArrowheads="1"/>
          </p:cNvSpPr>
          <p:nvPr>
            <p:ph type="title"/>
          </p:nvPr>
        </p:nvSpPr>
        <p:spPr/>
        <p:txBody>
          <a:bodyPr/>
          <a:lstStyle/>
          <a:p>
            <a:pPr>
              <a:lnSpc>
                <a:spcPct val="85000"/>
              </a:lnSpc>
            </a:pPr>
            <a:r>
              <a:rPr lang="en-US" altLang="en-US"/>
              <a:t>Review</a:t>
            </a:r>
          </a:p>
        </p:txBody>
      </p:sp>
      <p:sp>
        <p:nvSpPr>
          <p:cNvPr id="66564" name="Rectangle 3"/>
          <p:cNvSpPr>
            <a:spLocks noGrp="1" noChangeArrowheads="1"/>
          </p:cNvSpPr>
          <p:nvPr>
            <p:ph type="body" idx="1"/>
          </p:nvPr>
        </p:nvSpPr>
        <p:spPr/>
        <p:txBody>
          <a:bodyPr rIns="228600"/>
          <a:lstStyle/>
          <a:p>
            <a:pPr marL="0" indent="0">
              <a:buFontTx/>
              <a:buNone/>
            </a:pPr>
            <a:r>
              <a:rPr lang="en-US" altLang="en-US" b="1"/>
              <a:t>Answer: </a:t>
            </a:r>
            <a:r>
              <a:rPr lang="en-US" altLang="en-US">
                <a:solidFill>
                  <a:srgbClr val="F37021"/>
                </a:solidFill>
              </a:rPr>
              <a:t>B</a:t>
            </a:r>
          </a:p>
          <a:p>
            <a:pPr marL="0" indent="0">
              <a:spcBef>
                <a:spcPct val="35000"/>
              </a:spcBef>
              <a:buFontTx/>
              <a:buNone/>
            </a:pPr>
            <a:r>
              <a:rPr lang="en-US" altLang="en-US" b="1"/>
              <a:t>Rationale: </a:t>
            </a:r>
            <a:r>
              <a:rPr lang="en-US" altLang="en-US"/>
              <a:t>A toddler’s pulse rate is 90 to 150 beats/min. </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7" name="Rectangle 2"/>
          <p:cNvSpPr>
            <a:spLocks noGrp="1" noChangeArrowheads="1"/>
          </p:cNvSpPr>
          <p:nvPr>
            <p:ph type="title"/>
          </p:nvPr>
        </p:nvSpPr>
        <p:spPr/>
        <p:txBody>
          <a:bodyPr/>
          <a:lstStyle/>
          <a:p>
            <a:pPr>
              <a:lnSpc>
                <a:spcPct val="85000"/>
              </a:lnSpc>
            </a:pPr>
            <a:r>
              <a:rPr lang="en-US" altLang="en-US"/>
              <a:t>Review</a:t>
            </a:r>
          </a:p>
        </p:txBody>
      </p:sp>
      <p:sp>
        <p:nvSpPr>
          <p:cNvPr id="67588" name="Rectangle 3"/>
          <p:cNvSpPr>
            <a:spLocks noGrp="1" noChangeArrowheads="1"/>
          </p:cNvSpPr>
          <p:nvPr>
            <p:ph type="body" idx="1"/>
          </p:nvPr>
        </p:nvSpPr>
        <p:spPr/>
        <p:txBody>
          <a:bodyPr rIns="228600"/>
          <a:lstStyle/>
          <a:p>
            <a:pPr marL="457200" indent="-457200">
              <a:spcBef>
                <a:spcPct val="35000"/>
              </a:spcBef>
              <a:buFontTx/>
              <a:buAutoNum type="arabicPeriod" startAt="5"/>
            </a:pPr>
            <a:r>
              <a:rPr lang="en-US" altLang="en-US" sz="2400"/>
              <a:t>The pulse rate of a toddler is:</a:t>
            </a:r>
          </a:p>
          <a:p>
            <a:pPr marL="1016000" lvl="1" indent="-444500">
              <a:spcBef>
                <a:spcPct val="35000"/>
              </a:spcBef>
              <a:buFontTx/>
              <a:buAutoNum type="alphaUcPeriod"/>
            </a:pPr>
            <a:r>
              <a:rPr lang="en-US" altLang="en-US" sz="2200"/>
              <a:t>80 to 140 beats/min.</a:t>
            </a:r>
            <a:br>
              <a:rPr lang="en-US" altLang="en-US" sz="2200"/>
            </a:br>
            <a:r>
              <a:rPr lang="en-US" altLang="en-US" sz="2200" b="1"/>
              <a:t>Rationale: </a:t>
            </a:r>
            <a:r>
              <a:rPr lang="en-US" altLang="en-US" sz="2200">
                <a:solidFill>
                  <a:srgbClr val="F37021"/>
                </a:solidFill>
              </a:rPr>
              <a:t>The pulse rate of a preschool-age child is 80 to 140 beats/min.</a:t>
            </a:r>
          </a:p>
          <a:p>
            <a:pPr marL="1016000" lvl="1" indent="-444500">
              <a:spcBef>
                <a:spcPct val="35000"/>
              </a:spcBef>
              <a:buFontTx/>
              <a:buAutoNum type="alphaUcPeriod"/>
            </a:pPr>
            <a:r>
              <a:rPr lang="en-US" altLang="en-US" sz="2200"/>
              <a:t>90 to 150 beats/min. </a:t>
            </a:r>
            <a:br>
              <a:rPr lang="en-US" altLang="en-US" sz="2200"/>
            </a:br>
            <a:r>
              <a:rPr lang="en-US" altLang="en-US" sz="2200" b="1"/>
              <a:t>Rationale: </a:t>
            </a:r>
            <a:r>
              <a:rPr lang="en-US" altLang="en-US" sz="2200">
                <a:solidFill>
                  <a:srgbClr val="F37021"/>
                </a:solidFill>
              </a:rPr>
              <a:t>Correct answer</a:t>
            </a:r>
          </a:p>
          <a:p>
            <a:pPr marL="1016000" lvl="1" indent="-444500">
              <a:spcBef>
                <a:spcPct val="35000"/>
              </a:spcBef>
              <a:buFontTx/>
              <a:buAutoNum type="alphaUcPeriod"/>
            </a:pPr>
            <a:r>
              <a:rPr lang="en-US" altLang="en-US" sz="2200"/>
              <a:t>90 to 180 beats/min </a:t>
            </a:r>
            <a:br>
              <a:rPr lang="en-US" altLang="en-US" sz="2200"/>
            </a:br>
            <a:r>
              <a:rPr lang="en-US" altLang="en-US" sz="2200" b="1"/>
              <a:t>Rationale: </a:t>
            </a:r>
            <a:r>
              <a:rPr lang="en-US" altLang="en-US" sz="2200">
                <a:solidFill>
                  <a:srgbClr val="F37021"/>
                </a:solidFill>
              </a:rPr>
              <a:t>The pulse rate of a neonate is 90 to 180 beats/min.</a:t>
            </a:r>
          </a:p>
          <a:p>
            <a:pPr marL="1016000" lvl="1" indent="-444500">
              <a:spcBef>
                <a:spcPct val="35000"/>
              </a:spcBef>
              <a:buFontTx/>
              <a:buAutoNum type="alphaUcPeriod"/>
            </a:pPr>
            <a:r>
              <a:rPr lang="en-US" altLang="en-US" sz="2200"/>
              <a:t>100 to 160 beats/min </a:t>
            </a:r>
            <a:br>
              <a:rPr lang="en-US" altLang="en-US" sz="2200"/>
            </a:br>
            <a:r>
              <a:rPr lang="en-US" altLang="en-US" sz="2200" b="1"/>
              <a:t>Rationale: </a:t>
            </a:r>
            <a:r>
              <a:rPr lang="en-US" altLang="en-US" sz="2200">
                <a:solidFill>
                  <a:srgbClr val="F37021"/>
                </a:solidFill>
              </a:rPr>
              <a:t>The pulse rate of an infant is 100 to 160 beats/min.</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1" name="Rectangle 2"/>
          <p:cNvSpPr>
            <a:spLocks noGrp="1" noChangeArrowheads="1"/>
          </p:cNvSpPr>
          <p:nvPr>
            <p:ph type="title"/>
          </p:nvPr>
        </p:nvSpPr>
        <p:spPr/>
        <p:txBody>
          <a:bodyPr/>
          <a:lstStyle/>
          <a:p>
            <a:pPr>
              <a:lnSpc>
                <a:spcPct val="85000"/>
              </a:lnSpc>
            </a:pPr>
            <a:r>
              <a:rPr lang="en-US" altLang="en-US"/>
              <a:t>Review</a:t>
            </a:r>
          </a:p>
        </p:txBody>
      </p:sp>
      <p:sp>
        <p:nvSpPr>
          <p:cNvPr id="68612" name="Rectangle 3"/>
          <p:cNvSpPr>
            <a:spLocks noGrp="1" noChangeArrowheads="1"/>
          </p:cNvSpPr>
          <p:nvPr>
            <p:ph type="body" idx="1"/>
          </p:nvPr>
        </p:nvSpPr>
        <p:spPr/>
        <p:txBody>
          <a:bodyPr rIns="228600"/>
          <a:lstStyle/>
          <a:p>
            <a:pPr marL="457200" indent="-457200">
              <a:spcBef>
                <a:spcPct val="35000"/>
              </a:spcBef>
              <a:buFontTx/>
              <a:buAutoNum type="arabicPeriod" startAt="6"/>
            </a:pPr>
            <a:r>
              <a:rPr lang="en-US" altLang="en-US"/>
              <a:t>A school-age child looking for approval from his peers and society is demonstrating what kind of reasoning?</a:t>
            </a:r>
          </a:p>
          <a:p>
            <a:pPr marL="1016000" lvl="1" indent="-444500">
              <a:spcBef>
                <a:spcPct val="35000"/>
              </a:spcBef>
              <a:buFontTx/>
              <a:buAutoNum type="alphaUcPeriod"/>
            </a:pPr>
            <a:r>
              <a:rPr lang="en-US" altLang="en-US"/>
              <a:t>Preconventional reasoning</a:t>
            </a:r>
          </a:p>
          <a:p>
            <a:pPr marL="1016000" lvl="1" indent="-444500">
              <a:spcBef>
                <a:spcPct val="35000"/>
              </a:spcBef>
              <a:buFontTx/>
              <a:buAutoNum type="alphaUcPeriod"/>
            </a:pPr>
            <a:r>
              <a:rPr lang="en-US" altLang="en-US"/>
              <a:t>Conventional reasoning</a:t>
            </a:r>
          </a:p>
          <a:p>
            <a:pPr marL="1016000" lvl="1" indent="-444500">
              <a:spcBef>
                <a:spcPct val="35000"/>
              </a:spcBef>
              <a:buFontTx/>
              <a:buAutoNum type="alphaUcPeriod"/>
            </a:pPr>
            <a:r>
              <a:rPr lang="en-US" altLang="en-US"/>
              <a:t>Postconventional reasoning</a:t>
            </a:r>
          </a:p>
          <a:p>
            <a:pPr marL="1016000" lvl="1" indent="-444500">
              <a:spcBef>
                <a:spcPct val="35000"/>
              </a:spcBef>
              <a:buFontTx/>
              <a:buAutoNum type="alphaUcPeriod"/>
            </a:pPr>
            <a:r>
              <a:rPr lang="en-US" altLang="en-US"/>
              <a:t>Trust and mistrust</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5" name="Rectangle 2"/>
          <p:cNvSpPr>
            <a:spLocks noGrp="1" noChangeArrowheads="1"/>
          </p:cNvSpPr>
          <p:nvPr>
            <p:ph type="title"/>
          </p:nvPr>
        </p:nvSpPr>
        <p:spPr/>
        <p:txBody>
          <a:bodyPr/>
          <a:lstStyle/>
          <a:p>
            <a:pPr>
              <a:lnSpc>
                <a:spcPct val="85000"/>
              </a:lnSpc>
            </a:pPr>
            <a:r>
              <a:rPr lang="en-US" altLang="en-US"/>
              <a:t>Review</a:t>
            </a:r>
          </a:p>
        </p:txBody>
      </p:sp>
      <p:sp>
        <p:nvSpPr>
          <p:cNvPr id="69636" name="Rectangle 3"/>
          <p:cNvSpPr>
            <a:spLocks noGrp="1" noChangeArrowheads="1"/>
          </p:cNvSpPr>
          <p:nvPr>
            <p:ph type="body" idx="1"/>
          </p:nvPr>
        </p:nvSpPr>
        <p:spPr/>
        <p:txBody>
          <a:bodyPr rIns="228600"/>
          <a:lstStyle/>
          <a:p>
            <a:pPr marL="0" indent="0">
              <a:buFontTx/>
              <a:buNone/>
            </a:pPr>
            <a:r>
              <a:rPr lang="en-US" altLang="en-US" b="1"/>
              <a:t>Answer: </a:t>
            </a:r>
            <a:r>
              <a:rPr lang="en-US" altLang="en-US">
                <a:solidFill>
                  <a:srgbClr val="F37021"/>
                </a:solidFill>
              </a:rPr>
              <a:t>B</a:t>
            </a:r>
          </a:p>
          <a:p>
            <a:pPr marL="0" indent="0">
              <a:spcBef>
                <a:spcPct val="35000"/>
              </a:spcBef>
              <a:buFontTx/>
              <a:buNone/>
            </a:pPr>
            <a:r>
              <a:rPr lang="en-US" altLang="en-US" b="1"/>
              <a:t>Rationale: </a:t>
            </a:r>
            <a:r>
              <a:rPr lang="en-US" altLang="en-US"/>
              <a:t>During school-age development, children begin to develop their self-concept and self-esteem. It is a critical time in human development. Children who look for approval from their peers and society are demonstrating conventional reasoning.</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59" name="Rectangle 2"/>
          <p:cNvSpPr>
            <a:spLocks noGrp="1" noChangeArrowheads="1"/>
          </p:cNvSpPr>
          <p:nvPr>
            <p:ph type="title"/>
          </p:nvPr>
        </p:nvSpPr>
        <p:spPr/>
        <p:txBody>
          <a:bodyPr/>
          <a:lstStyle/>
          <a:p>
            <a:pPr>
              <a:lnSpc>
                <a:spcPct val="85000"/>
              </a:lnSpc>
            </a:pPr>
            <a:r>
              <a:rPr lang="en-US" altLang="en-US"/>
              <a:t>Review</a:t>
            </a:r>
          </a:p>
        </p:txBody>
      </p:sp>
      <p:sp>
        <p:nvSpPr>
          <p:cNvPr id="70660" name="Rectangle 3"/>
          <p:cNvSpPr>
            <a:spLocks noGrp="1" noChangeArrowheads="1"/>
          </p:cNvSpPr>
          <p:nvPr>
            <p:ph type="body" idx="1"/>
          </p:nvPr>
        </p:nvSpPr>
        <p:spPr/>
        <p:txBody>
          <a:bodyPr rIns="228600"/>
          <a:lstStyle/>
          <a:p>
            <a:pPr marL="457200" indent="-457200">
              <a:spcBef>
                <a:spcPct val="35000"/>
              </a:spcBef>
              <a:buFontTx/>
              <a:buAutoNum type="arabicPeriod" startAt="6"/>
            </a:pPr>
            <a:r>
              <a:rPr lang="en-US" altLang="en-US" sz="2400"/>
              <a:t>A school-age child looking for approval from his peers and society is demonstrating what kind of reasoning?</a:t>
            </a:r>
          </a:p>
          <a:p>
            <a:pPr marL="1016000" lvl="1" indent="-444500">
              <a:spcBef>
                <a:spcPct val="35000"/>
              </a:spcBef>
              <a:buFontTx/>
              <a:buAutoNum type="alphaUcPeriod"/>
            </a:pPr>
            <a:r>
              <a:rPr lang="en-US" altLang="en-US" sz="2200"/>
              <a:t>Preconventional reasoning</a:t>
            </a:r>
            <a:br>
              <a:rPr lang="en-US" altLang="en-US" sz="2200"/>
            </a:br>
            <a:r>
              <a:rPr lang="en-US" altLang="en-US" sz="2200" b="1"/>
              <a:t>Rationale: </a:t>
            </a:r>
            <a:r>
              <a:rPr lang="en-US" altLang="en-US" sz="2200">
                <a:solidFill>
                  <a:srgbClr val="F37021"/>
                </a:solidFill>
              </a:rPr>
              <a:t>Children act almost purely to avoid punishment and to get what they want.</a:t>
            </a:r>
          </a:p>
          <a:p>
            <a:pPr marL="1016000" lvl="1" indent="-444500">
              <a:spcBef>
                <a:spcPct val="35000"/>
              </a:spcBef>
              <a:buFontTx/>
              <a:buAutoNum type="alphaUcPeriod"/>
            </a:pPr>
            <a:r>
              <a:rPr lang="en-US" altLang="en-US" sz="2200"/>
              <a:t>Conventional reasoning</a:t>
            </a:r>
            <a:br>
              <a:rPr lang="en-US" altLang="en-US" sz="2200"/>
            </a:br>
            <a:r>
              <a:rPr lang="en-US" altLang="en-US" sz="2200" b="1"/>
              <a:t>Rationale: </a:t>
            </a:r>
            <a:r>
              <a:rPr lang="en-US" altLang="en-US" sz="2200">
                <a:solidFill>
                  <a:srgbClr val="F37021"/>
                </a:solidFill>
              </a:rPr>
              <a:t>Correct answer</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3" name="Rectangle 2"/>
          <p:cNvSpPr>
            <a:spLocks noGrp="1" noChangeArrowheads="1"/>
          </p:cNvSpPr>
          <p:nvPr>
            <p:ph type="title"/>
          </p:nvPr>
        </p:nvSpPr>
        <p:spPr/>
        <p:txBody>
          <a:bodyPr/>
          <a:lstStyle/>
          <a:p>
            <a:pPr>
              <a:lnSpc>
                <a:spcPct val="85000"/>
              </a:lnSpc>
            </a:pPr>
            <a:r>
              <a:rPr lang="en-US" altLang="en-US"/>
              <a:t>Review</a:t>
            </a:r>
          </a:p>
        </p:txBody>
      </p:sp>
      <p:sp>
        <p:nvSpPr>
          <p:cNvPr id="71684" name="Rectangle 3"/>
          <p:cNvSpPr>
            <a:spLocks noGrp="1" noChangeArrowheads="1"/>
          </p:cNvSpPr>
          <p:nvPr>
            <p:ph type="body" idx="1"/>
          </p:nvPr>
        </p:nvSpPr>
        <p:spPr/>
        <p:txBody>
          <a:bodyPr rIns="228600"/>
          <a:lstStyle/>
          <a:p>
            <a:pPr marL="457200" indent="-457200">
              <a:spcBef>
                <a:spcPct val="35000"/>
              </a:spcBef>
              <a:buFontTx/>
              <a:buAutoNum type="arabicPeriod" startAt="6"/>
            </a:pPr>
            <a:r>
              <a:rPr lang="en-US" altLang="en-US" sz="2400"/>
              <a:t>A school-age child looking for approval from his peers and society is demonstrating what kind of reasoning?</a:t>
            </a:r>
          </a:p>
          <a:p>
            <a:pPr marL="1016000" lvl="1" indent="-444500">
              <a:spcBef>
                <a:spcPct val="35000"/>
              </a:spcBef>
              <a:buFontTx/>
              <a:buAutoNum type="alphaUcPeriod" startAt="3"/>
            </a:pPr>
            <a:r>
              <a:rPr lang="en-US" altLang="en-US" sz="2200"/>
              <a:t>Postconventional reasoning</a:t>
            </a:r>
            <a:br>
              <a:rPr lang="en-US" altLang="en-US" sz="2200"/>
            </a:br>
            <a:r>
              <a:rPr lang="en-US" altLang="en-US" sz="2200" b="1"/>
              <a:t>Rationale: </a:t>
            </a:r>
            <a:r>
              <a:rPr lang="en-US" altLang="en-US" sz="2200">
                <a:solidFill>
                  <a:srgbClr val="F37021"/>
                </a:solidFill>
              </a:rPr>
              <a:t>Children make decisions guided by their conscience.</a:t>
            </a:r>
          </a:p>
          <a:p>
            <a:pPr marL="1016000" lvl="1" indent="-444500">
              <a:spcBef>
                <a:spcPct val="35000"/>
              </a:spcBef>
              <a:buFontTx/>
              <a:buAutoNum type="alphaUcPeriod" startAt="3"/>
            </a:pPr>
            <a:r>
              <a:rPr lang="en-US" altLang="en-US" sz="2200"/>
              <a:t>Trust and mistrust</a:t>
            </a:r>
            <a:br>
              <a:rPr lang="en-US" altLang="en-US" sz="2200"/>
            </a:br>
            <a:r>
              <a:rPr lang="en-US" altLang="en-US" sz="2200" b="1"/>
              <a:t>Rationale: </a:t>
            </a:r>
            <a:r>
              <a:rPr lang="en-US" altLang="en-US" sz="2200">
                <a:solidFill>
                  <a:srgbClr val="F37021"/>
                </a:solidFill>
              </a:rPr>
              <a:t>Refers to a stage of infant development.</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07" name="Rectangle 2"/>
          <p:cNvSpPr>
            <a:spLocks noGrp="1" noChangeArrowheads="1"/>
          </p:cNvSpPr>
          <p:nvPr>
            <p:ph type="title"/>
          </p:nvPr>
        </p:nvSpPr>
        <p:spPr/>
        <p:txBody>
          <a:bodyPr/>
          <a:lstStyle/>
          <a:p>
            <a:pPr>
              <a:lnSpc>
                <a:spcPct val="85000"/>
              </a:lnSpc>
            </a:pPr>
            <a:r>
              <a:rPr lang="en-US" altLang="en-US"/>
              <a:t>Review</a:t>
            </a:r>
          </a:p>
        </p:txBody>
      </p:sp>
      <p:sp>
        <p:nvSpPr>
          <p:cNvPr id="72708" name="Rectangle 3"/>
          <p:cNvSpPr>
            <a:spLocks noGrp="1" noChangeArrowheads="1"/>
          </p:cNvSpPr>
          <p:nvPr>
            <p:ph type="body" idx="1"/>
          </p:nvPr>
        </p:nvSpPr>
        <p:spPr/>
        <p:txBody>
          <a:bodyPr rIns="228600"/>
          <a:lstStyle/>
          <a:p>
            <a:pPr marL="457200" indent="-457200">
              <a:spcBef>
                <a:spcPct val="35000"/>
              </a:spcBef>
              <a:buFontTx/>
              <a:buAutoNum type="arabicPeriod" startAt="7"/>
            </a:pPr>
            <a:r>
              <a:rPr lang="en-US" altLang="en-US"/>
              <a:t>Self-concept is:</a:t>
            </a:r>
          </a:p>
          <a:p>
            <a:pPr marL="1016000" lvl="1" indent="-444500">
              <a:spcBef>
                <a:spcPct val="35000"/>
              </a:spcBef>
              <a:buFontTx/>
              <a:buAutoNum type="alphaUcPeriod"/>
            </a:pPr>
            <a:r>
              <a:rPr lang="en-US" altLang="en-US"/>
              <a:t>our perception of ourselves.</a:t>
            </a:r>
          </a:p>
          <a:p>
            <a:pPr marL="1016000" lvl="1" indent="-444500">
              <a:spcBef>
                <a:spcPct val="35000"/>
              </a:spcBef>
              <a:buFontTx/>
              <a:buAutoNum type="alphaUcPeriod"/>
            </a:pPr>
            <a:r>
              <a:rPr lang="en-US" altLang="en-US"/>
              <a:t>how we feel about ourselves.</a:t>
            </a:r>
          </a:p>
          <a:p>
            <a:pPr marL="1016000" lvl="1" indent="-444500">
              <a:spcBef>
                <a:spcPct val="35000"/>
              </a:spcBef>
              <a:buFontTx/>
              <a:buAutoNum type="alphaUcPeriod"/>
            </a:pPr>
            <a:r>
              <a:rPr lang="en-US" altLang="en-US"/>
              <a:t>how we fit in with peers.</a:t>
            </a:r>
          </a:p>
          <a:p>
            <a:pPr marL="1016000" lvl="1" indent="-444500">
              <a:spcBef>
                <a:spcPct val="35000"/>
              </a:spcBef>
              <a:buFontTx/>
              <a:buAutoNum type="alphaUcPeriod"/>
            </a:pPr>
            <a:r>
              <a:rPr lang="en-US" altLang="en-US"/>
              <a:t>how we react to certain situations.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a:lnSpc>
                <a:spcPct val="85000"/>
              </a:lnSpc>
            </a:pPr>
            <a:r>
              <a:rPr lang="en-US" altLang="en-US"/>
              <a:t>Neonates &amp; Infants </a:t>
            </a:r>
            <a:r>
              <a:rPr lang="en-US" altLang="en-US" sz="2800" b="0"/>
              <a:t>(3 of 10)</a:t>
            </a:r>
          </a:p>
        </p:txBody>
      </p:sp>
      <p:sp>
        <p:nvSpPr>
          <p:cNvPr id="9219" name="Rectangle 3"/>
          <p:cNvSpPr>
            <a:spLocks noGrp="1" noChangeArrowheads="1"/>
          </p:cNvSpPr>
          <p:nvPr>
            <p:ph type="body" idx="1"/>
          </p:nvPr>
        </p:nvSpPr>
        <p:spPr/>
        <p:txBody>
          <a:bodyPr rIns="228600"/>
          <a:lstStyle/>
          <a:p>
            <a:pPr>
              <a:spcBef>
                <a:spcPct val="35000"/>
              </a:spcBef>
            </a:pPr>
            <a:r>
              <a:rPr lang="en-US" altLang="en-US"/>
              <a:t>Blood pressure</a:t>
            </a:r>
          </a:p>
          <a:p>
            <a:pPr lvl="1">
              <a:spcBef>
                <a:spcPct val="35000"/>
              </a:spcBef>
            </a:pPr>
            <a:r>
              <a:rPr lang="en-US" altLang="en-US"/>
              <a:t>Directly corresponds to the patient’s weight</a:t>
            </a:r>
          </a:p>
          <a:p>
            <a:pPr lvl="1">
              <a:spcBef>
                <a:spcPct val="35000"/>
              </a:spcBef>
            </a:pPr>
            <a:r>
              <a:rPr lang="en-US" altLang="en-US"/>
              <a:t>Typically increases with weight</a:t>
            </a:r>
          </a:p>
          <a:p>
            <a:pPr>
              <a:spcBef>
                <a:spcPct val="35000"/>
              </a:spcBef>
            </a:pPr>
            <a:r>
              <a:rPr lang="en-US" altLang="en-US"/>
              <a:t>Weight</a:t>
            </a:r>
          </a:p>
          <a:p>
            <a:pPr lvl="1">
              <a:spcBef>
                <a:spcPct val="35000"/>
              </a:spcBef>
            </a:pPr>
            <a:r>
              <a:rPr lang="en-US" altLang="en-US"/>
              <a:t>Neonate weighs 6 to 8 lb (3 to 3.5 kg) at birth.</a:t>
            </a:r>
          </a:p>
          <a:p>
            <a:pPr lvl="1">
              <a:spcBef>
                <a:spcPct val="35000"/>
              </a:spcBef>
            </a:pPr>
            <a:r>
              <a:rPr lang="en-US" altLang="en-US"/>
              <a:t>Growth of about 1 oz per day</a:t>
            </a:r>
          </a:p>
          <a:p>
            <a:pPr lvl="1">
              <a:spcBef>
                <a:spcPct val="35000"/>
              </a:spcBef>
            </a:pPr>
            <a:r>
              <a:rPr lang="en-US" altLang="en-US"/>
              <a:t>Weight triples by the end of the first year</a:t>
            </a:r>
          </a:p>
          <a:p>
            <a:pPr lvl="1">
              <a:spcBef>
                <a:spcPct val="35000"/>
              </a:spcBef>
            </a:pPr>
            <a:endParaRPr lang="en-US" altLang="en-US"/>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1" name="Rectangle 2"/>
          <p:cNvSpPr>
            <a:spLocks noGrp="1" noChangeArrowheads="1"/>
          </p:cNvSpPr>
          <p:nvPr>
            <p:ph type="title"/>
          </p:nvPr>
        </p:nvSpPr>
        <p:spPr/>
        <p:txBody>
          <a:bodyPr/>
          <a:lstStyle/>
          <a:p>
            <a:pPr>
              <a:lnSpc>
                <a:spcPct val="85000"/>
              </a:lnSpc>
            </a:pPr>
            <a:r>
              <a:rPr lang="en-US" altLang="en-US"/>
              <a:t>Review</a:t>
            </a:r>
          </a:p>
        </p:txBody>
      </p:sp>
      <p:sp>
        <p:nvSpPr>
          <p:cNvPr id="73732" name="Rectangle 3"/>
          <p:cNvSpPr>
            <a:spLocks noGrp="1" noChangeArrowheads="1"/>
          </p:cNvSpPr>
          <p:nvPr>
            <p:ph type="body" idx="1"/>
          </p:nvPr>
        </p:nvSpPr>
        <p:spPr/>
        <p:txBody>
          <a:bodyPr rIns="228600"/>
          <a:lstStyle/>
          <a:p>
            <a:pPr marL="0" indent="0">
              <a:buFontTx/>
              <a:buNone/>
            </a:pPr>
            <a:r>
              <a:rPr lang="en-US" altLang="en-US" b="1"/>
              <a:t>Answer: </a:t>
            </a:r>
            <a:r>
              <a:rPr lang="en-US" altLang="en-US">
                <a:solidFill>
                  <a:srgbClr val="F37021"/>
                </a:solidFill>
              </a:rPr>
              <a:t>A</a:t>
            </a:r>
          </a:p>
          <a:p>
            <a:pPr marL="0" indent="0">
              <a:spcBef>
                <a:spcPct val="35000"/>
              </a:spcBef>
              <a:buFontTx/>
              <a:buNone/>
            </a:pPr>
            <a:r>
              <a:rPr lang="en-US" altLang="en-US" b="1"/>
              <a:t>Rationale: </a:t>
            </a:r>
            <a:r>
              <a:rPr lang="en-US" altLang="en-US"/>
              <a:t>Self-concept is how we perceive ourselves.</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5" name="Rectangle 2"/>
          <p:cNvSpPr>
            <a:spLocks noGrp="1" noChangeArrowheads="1"/>
          </p:cNvSpPr>
          <p:nvPr>
            <p:ph type="title"/>
          </p:nvPr>
        </p:nvSpPr>
        <p:spPr/>
        <p:txBody>
          <a:bodyPr/>
          <a:lstStyle/>
          <a:p>
            <a:pPr>
              <a:lnSpc>
                <a:spcPct val="85000"/>
              </a:lnSpc>
            </a:pPr>
            <a:r>
              <a:rPr lang="en-US" altLang="en-US"/>
              <a:t>Review</a:t>
            </a:r>
          </a:p>
        </p:txBody>
      </p:sp>
      <p:sp>
        <p:nvSpPr>
          <p:cNvPr id="74756" name="Rectangle 3"/>
          <p:cNvSpPr>
            <a:spLocks noGrp="1" noChangeArrowheads="1"/>
          </p:cNvSpPr>
          <p:nvPr>
            <p:ph type="body" idx="1"/>
          </p:nvPr>
        </p:nvSpPr>
        <p:spPr/>
        <p:txBody>
          <a:bodyPr rIns="228600"/>
          <a:lstStyle/>
          <a:p>
            <a:pPr marL="457200" indent="-457200">
              <a:spcBef>
                <a:spcPct val="35000"/>
              </a:spcBef>
              <a:buFontTx/>
              <a:buAutoNum type="arabicPeriod" startAt="7"/>
            </a:pPr>
            <a:r>
              <a:rPr lang="en-US" altLang="en-US" sz="2400"/>
              <a:t>Self-concept is:</a:t>
            </a:r>
          </a:p>
          <a:p>
            <a:pPr marL="1016000" lvl="1" indent="-444500">
              <a:spcBef>
                <a:spcPct val="35000"/>
              </a:spcBef>
              <a:buFontTx/>
              <a:buAutoNum type="alphaUcPeriod"/>
            </a:pPr>
            <a:r>
              <a:rPr lang="en-US" altLang="en-US" sz="2200"/>
              <a:t>our perception of ourselves.</a:t>
            </a:r>
            <a:br>
              <a:rPr lang="en-US" altLang="en-US" sz="2200"/>
            </a:br>
            <a:r>
              <a:rPr lang="en-US" altLang="en-US" sz="2200" b="1"/>
              <a:t>Rationale: </a:t>
            </a:r>
            <a:r>
              <a:rPr lang="en-US" altLang="en-US" sz="2200">
                <a:solidFill>
                  <a:srgbClr val="F37021"/>
                </a:solidFill>
              </a:rPr>
              <a:t>Correct answer.</a:t>
            </a:r>
          </a:p>
          <a:p>
            <a:pPr marL="1016000" lvl="1" indent="-444500">
              <a:spcBef>
                <a:spcPct val="35000"/>
              </a:spcBef>
              <a:buFontTx/>
              <a:buAutoNum type="alphaUcPeriod"/>
            </a:pPr>
            <a:r>
              <a:rPr lang="en-US" altLang="en-US" sz="2200"/>
              <a:t>how we feel about ourselves. </a:t>
            </a:r>
            <a:br>
              <a:rPr lang="en-US" altLang="en-US" sz="2200"/>
            </a:br>
            <a:r>
              <a:rPr lang="en-US" altLang="en-US" sz="2200" b="1"/>
              <a:t>Rationale: </a:t>
            </a:r>
            <a:r>
              <a:rPr lang="en-US" altLang="en-US" sz="2200">
                <a:solidFill>
                  <a:srgbClr val="F37021"/>
                </a:solidFill>
              </a:rPr>
              <a:t>This is an example of self-esteem.</a:t>
            </a:r>
          </a:p>
          <a:p>
            <a:pPr marL="1016000" lvl="1" indent="-444500">
              <a:spcBef>
                <a:spcPct val="35000"/>
              </a:spcBef>
              <a:buFontTx/>
              <a:buAutoNum type="alphaUcPeriod"/>
            </a:pPr>
            <a:r>
              <a:rPr lang="en-US" altLang="en-US" sz="2200"/>
              <a:t>how we fit in with peers.</a:t>
            </a:r>
            <a:br>
              <a:rPr lang="en-US" altLang="en-US" sz="2200"/>
            </a:br>
            <a:r>
              <a:rPr lang="en-US" altLang="en-US" sz="2200" b="1"/>
              <a:t>Rationale: </a:t>
            </a:r>
            <a:r>
              <a:rPr lang="en-US" altLang="en-US" sz="2200">
                <a:solidFill>
                  <a:srgbClr val="F37021"/>
                </a:solidFill>
              </a:rPr>
              <a:t>This is an example of self-esteem.</a:t>
            </a:r>
          </a:p>
          <a:p>
            <a:pPr marL="1016000" lvl="1" indent="-444500">
              <a:spcBef>
                <a:spcPct val="35000"/>
              </a:spcBef>
              <a:buFontTx/>
              <a:buAutoNum type="alphaUcPeriod"/>
            </a:pPr>
            <a:r>
              <a:rPr lang="en-US" altLang="en-US" sz="2200"/>
              <a:t>how we feel about others.</a:t>
            </a:r>
            <a:br>
              <a:rPr lang="en-US" altLang="en-US" sz="2200"/>
            </a:br>
            <a:r>
              <a:rPr lang="en-US" altLang="en-US" sz="2200" b="1"/>
              <a:t>Rationale: </a:t>
            </a:r>
            <a:r>
              <a:rPr lang="en-US" altLang="en-US" sz="2200">
                <a:solidFill>
                  <a:srgbClr val="F37021"/>
                </a:solidFill>
              </a:rPr>
              <a:t>This is an example of how we perceive others.</a:t>
            </a:r>
            <a:endParaRPr lang="en-US" altLang="en-US" sz="2000">
              <a:solidFill>
                <a:srgbClr val="F37021"/>
              </a:solidFill>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79" name="Rectangle 2"/>
          <p:cNvSpPr>
            <a:spLocks noGrp="1" noChangeArrowheads="1"/>
          </p:cNvSpPr>
          <p:nvPr>
            <p:ph type="title"/>
          </p:nvPr>
        </p:nvSpPr>
        <p:spPr/>
        <p:txBody>
          <a:bodyPr/>
          <a:lstStyle/>
          <a:p>
            <a:pPr>
              <a:lnSpc>
                <a:spcPct val="85000"/>
              </a:lnSpc>
            </a:pPr>
            <a:r>
              <a:rPr lang="en-US" altLang="en-US"/>
              <a:t>Review</a:t>
            </a:r>
          </a:p>
        </p:txBody>
      </p:sp>
      <p:sp>
        <p:nvSpPr>
          <p:cNvPr id="75780" name="Rectangle 3"/>
          <p:cNvSpPr>
            <a:spLocks noGrp="1" noChangeArrowheads="1"/>
          </p:cNvSpPr>
          <p:nvPr>
            <p:ph type="body" idx="1"/>
          </p:nvPr>
        </p:nvSpPr>
        <p:spPr/>
        <p:txBody>
          <a:bodyPr rIns="228600"/>
          <a:lstStyle/>
          <a:p>
            <a:pPr marL="457200" indent="-457200">
              <a:spcBef>
                <a:spcPct val="35000"/>
              </a:spcBef>
              <a:buFontTx/>
              <a:buAutoNum type="arabicPeriod" startAt="8"/>
            </a:pPr>
            <a:r>
              <a:rPr lang="en-US" altLang="en-US"/>
              <a:t>Why should you be concerned about a 16-year-old patient who seems depressed?</a:t>
            </a:r>
          </a:p>
          <a:p>
            <a:pPr marL="1016000" lvl="1" indent="-444500">
              <a:spcBef>
                <a:spcPct val="35000"/>
              </a:spcBef>
              <a:buFontTx/>
              <a:buAutoNum type="alphaUcPeriod"/>
            </a:pPr>
            <a:r>
              <a:rPr lang="en-US" altLang="en-US"/>
              <a:t>She could be exhibiting rebellious behavior.</a:t>
            </a:r>
          </a:p>
          <a:p>
            <a:pPr marL="1016000" lvl="1" indent="-444500">
              <a:spcBef>
                <a:spcPct val="35000"/>
              </a:spcBef>
              <a:buFontTx/>
              <a:buAutoNum type="alphaUcPeriod"/>
            </a:pPr>
            <a:r>
              <a:rPr lang="en-US" altLang="en-US"/>
              <a:t>She has just finished her growth spurt and may be disappointed in the results.</a:t>
            </a:r>
          </a:p>
          <a:p>
            <a:pPr marL="1016000" lvl="1" indent="-444500">
              <a:spcBef>
                <a:spcPct val="35000"/>
              </a:spcBef>
              <a:buFontTx/>
              <a:buAutoNum type="alphaUcPeriod"/>
            </a:pPr>
            <a:r>
              <a:rPr lang="en-US" altLang="en-US"/>
              <a:t>Adolescents are at a higher risk for suicide.</a:t>
            </a:r>
          </a:p>
          <a:p>
            <a:pPr marL="1016000" lvl="1" indent="-444500">
              <a:spcBef>
                <a:spcPct val="35000"/>
              </a:spcBef>
              <a:buFontTx/>
              <a:buAutoNum type="alphaUcPeriod"/>
            </a:pPr>
            <a:r>
              <a:rPr lang="en-US" altLang="en-US"/>
              <a:t>She may be having unprotected sex.</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3" name="Rectangle 2"/>
          <p:cNvSpPr>
            <a:spLocks noGrp="1" noChangeArrowheads="1"/>
          </p:cNvSpPr>
          <p:nvPr>
            <p:ph type="title"/>
          </p:nvPr>
        </p:nvSpPr>
        <p:spPr/>
        <p:txBody>
          <a:bodyPr/>
          <a:lstStyle/>
          <a:p>
            <a:pPr>
              <a:lnSpc>
                <a:spcPct val="85000"/>
              </a:lnSpc>
            </a:pPr>
            <a:r>
              <a:rPr lang="en-US" altLang="en-US"/>
              <a:t>Review</a:t>
            </a:r>
          </a:p>
        </p:txBody>
      </p:sp>
      <p:sp>
        <p:nvSpPr>
          <p:cNvPr id="76804" name="Rectangle 3"/>
          <p:cNvSpPr>
            <a:spLocks noGrp="1" noChangeArrowheads="1"/>
          </p:cNvSpPr>
          <p:nvPr>
            <p:ph type="body" idx="1"/>
          </p:nvPr>
        </p:nvSpPr>
        <p:spPr/>
        <p:txBody>
          <a:bodyPr rIns="228600"/>
          <a:lstStyle/>
          <a:p>
            <a:pPr marL="0" indent="0">
              <a:buFontTx/>
              <a:buNone/>
            </a:pPr>
            <a:r>
              <a:rPr lang="en-US" altLang="en-US" b="1"/>
              <a:t>Answer: </a:t>
            </a:r>
            <a:r>
              <a:rPr lang="en-US" altLang="en-US">
                <a:solidFill>
                  <a:srgbClr val="F37021"/>
                </a:solidFill>
              </a:rPr>
              <a:t>C</a:t>
            </a:r>
          </a:p>
          <a:p>
            <a:pPr marL="0" indent="0">
              <a:spcBef>
                <a:spcPct val="35000"/>
              </a:spcBef>
              <a:buFontTx/>
              <a:buNone/>
            </a:pPr>
            <a:r>
              <a:rPr lang="en-US" altLang="en-US" b="1"/>
              <a:t>Rationale: </a:t>
            </a:r>
            <a:r>
              <a:rPr lang="en-US" altLang="en-US"/>
              <a:t>Adolescents are struggling to create their own identity, but are caught between two worlds. They want to be treated like adults yet want to be cared for like younger children. Many adolescents are fixated on their public image and are terrified of being embarrassed. Because of all these factors, adolescents are at a higher risk than other populations for suicide and depression.</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27" name="Rectangle 2"/>
          <p:cNvSpPr>
            <a:spLocks noGrp="1" noChangeArrowheads="1"/>
          </p:cNvSpPr>
          <p:nvPr>
            <p:ph type="title"/>
          </p:nvPr>
        </p:nvSpPr>
        <p:spPr/>
        <p:txBody>
          <a:bodyPr/>
          <a:lstStyle/>
          <a:p>
            <a:pPr>
              <a:lnSpc>
                <a:spcPct val="85000"/>
              </a:lnSpc>
            </a:pPr>
            <a:r>
              <a:rPr lang="en-US" altLang="en-US"/>
              <a:t>Review</a:t>
            </a:r>
          </a:p>
        </p:txBody>
      </p:sp>
      <p:sp>
        <p:nvSpPr>
          <p:cNvPr id="77828" name="Rectangle 3"/>
          <p:cNvSpPr>
            <a:spLocks noGrp="1" noChangeArrowheads="1"/>
          </p:cNvSpPr>
          <p:nvPr>
            <p:ph type="body" idx="1"/>
          </p:nvPr>
        </p:nvSpPr>
        <p:spPr/>
        <p:txBody>
          <a:bodyPr rIns="228600"/>
          <a:lstStyle/>
          <a:p>
            <a:pPr marL="457200" indent="-457200">
              <a:spcBef>
                <a:spcPct val="35000"/>
              </a:spcBef>
              <a:buFontTx/>
              <a:buAutoNum type="arabicPeriod" startAt="8"/>
            </a:pPr>
            <a:r>
              <a:rPr lang="en-US" altLang="en-US" sz="2400"/>
              <a:t>Why should you be concerned about a 16-year-old patient who seems depressed?</a:t>
            </a:r>
          </a:p>
          <a:p>
            <a:pPr marL="1016000" lvl="1" indent="-444500">
              <a:spcBef>
                <a:spcPct val="35000"/>
              </a:spcBef>
              <a:buFontTx/>
              <a:buAutoNum type="alphaUcPeriod"/>
            </a:pPr>
            <a:r>
              <a:rPr lang="en-US" altLang="en-US" sz="2200"/>
              <a:t>She could be exhibiting rebellious behavior.</a:t>
            </a:r>
            <a:br>
              <a:rPr lang="en-US" altLang="en-US" sz="2200"/>
            </a:br>
            <a:r>
              <a:rPr lang="en-US" altLang="en-US" sz="2200" b="1"/>
              <a:t>Rationale: </a:t>
            </a:r>
            <a:r>
              <a:rPr lang="en-US" altLang="en-US" sz="2200">
                <a:solidFill>
                  <a:srgbClr val="F37021"/>
                </a:solidFill>
              </a:rPr>
              <a:t>An adolescent may exhibit rebellious behavior to try and find his or her identity, but it is not a cause for concern.</a:t>
            </a:r>
          </a:p>
          <a:p>
            <a:pPr marL="1016000" lvl="1" indent="-444500">
              <a:spcBef>
                <a:spcPct val="35000"/>
              </a:spcBef>
              <a:buFontTx/>
              <a:buAutoNum type="alphaUcPeriod"/>
            </a:pPr>
            <a:r>
              <a:rPr lang="en-US" altLang="en-US" sz="2200"/>
              <a:t>She has just finished her growth spurt and may be disappointed in the results.</a:t>
            </a:r>
            <a:br>
              <a:rPr lang="en-US" altLang="en-US" sz="2200"/>
            </a:br>
            <a:r>
              <a:rPr lang="en-US" altLang="en-US" sz="2200" b="1"/>
              <a:t>Rationale: </a:t>
            </a:r>
            <a:r>
              <a:rPr lang="en-US" altLang="en-US" sz="2200">
                <a:solidFill>
                  <a:srgbClr val="F37021"/>
                </a:solidFill>
              </a:rPr>
              <a:t>While girls finish their growth spurt around 16 years of age, it will not likely cause depression.</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1" name="Rectangle 2"/>
          <p:cNvSpPr>
            <a:spLocks noGrp="1" noChangeArrowheads="1"/>
          </p:cNvSpPr>
          <p:nvPr>
            <p:ph type="title"/>
          </p:nvPr>
        </p:nvSpPr>
        <p:spPr/>
        <p:txBody>
          <a:bodyPr/>
          <a:lstStyle/>
          <a:p>
            <a:pPr>
              <a:lnSpc>
                <a:spcPct val="85000"/>
              </a:lnSpc>
            </a:pPr>
            <a:r>
              <a:rPr lang="en-US" altLang="en-US"/>
              <a:t>Review</a:t>
            </a:r>
          </a:p>
        </p:txBody>
      </p:sp>
      <p:sp>
        <p:nvSpPr>
          <p:cNvPr id="78852" name="Rectangle 3"/>
          <p:cNvSpPr>
            <a:spLocks noGrp="1" noChangeArrowheads="1"/>
          </p:cNvSpPr>
          <p:nvPr>
            <p:ph type="body" idx="1"/>
          </p:nvPr>
        </p:nvSpPr>
        <p:spPr/>
        <p:txBody>
          <a:bodyPr rIns="228600"/>
          <a:lstStyle/>
          <a:p>
            <a:pPr marL="457200" indent="-457200">
              <a:spcBef>
                <a:spcPct val="35000"/>
              </a:spcBef>
              <a:buFontTx/>
              <a:buAutoNum type="arabicPeriod" startAt="8"/>
            </a:pPr>
            <a:r>
              <a:rPr lang="en-US" altLang="en-US" sz="2400"/>
              <a:t>Why should you be concerned about a 16-year-old patient who seems depressed?</a:t>
            </a:r>
          </a:p>
          <a:p>
            <a:pPr marL="1016000" lvl="1" indent="-444500">
              <a:spcBef>
                <a:spcPct val="35000"/>
              </a:spcBef>
              <a:buFontTx/>
              <a:buAutoNum type="alphaUcPeriod" startAt="3"/>
            </a:pPr>
            <a:r>
              <a:rPr lang="en-US" altLang="en-US" sz="2200"/>
              <a:t>Adolescents are at a higher risk for suicide.</a:t>
            </a:r>
            <a:br>
              <a:rPr lang="en-US" altLang="en-US" sz="2200"/>
            </a:br>
            <a:r>
              <a:rPr lang="en-US" altLang="en-US" sz="2200" b="1"/>
              <a:t>Rationale: </a:t>
            </a:r>
            <a:r>
              <a:rPr lang="en-US" altLang="en-US" sz="2200">
                <a:solidFill>
                  <a:srgbClr val="F37021"/>
                </a:solidFill>
              </a:rPr>
              <a:t>Correct answer</a:t>
            </a:r>
          </a:p>
          <a:p>
            <a:pPr marL="1016000" lvl="1" indent="-444500">
              <a:spcBef>
                <a:spcPct val="35000"/>
              </a:spcBef>
              <a:buFontTx/>
              <a:buAutoNum type="alphaUcPeriod" startAt="3"/>
            </a:pPr>
            <a:r>
              <a:rPr lang="en-US" altLang="en-US" sz="2200"/>
              <a:t>She may be having unprotected sex.</a:t>
            </a:r>
            <a:br>
              <a:rPr lang="en-US" altLang="en-US" sz="2200"/>
            </a:br>
            <a:r>
              <a:rPr lang="en-US" altLang="en-US" sz="2200" b="1"/>
              <a:t>Rationale: </a:t>
            </a:r>
            <a:r>
              <a:rPr lang="en-US" altLang="en-US" sz="2200">
                <a:solidFill>
                  <a:srgbClr val="F37021"/>
                </a:solidFill>
              </a:rPr>
              <a:t>Peer pressure among adolescents could cause such rebellious behavior, but depression is not proof of such activity.</a:t>
            </a:r>
            <a:endParaRPr lang="en-US" altLang="en-US" sz="2000">
              <a:solidFill>
                <a:srgbClr val="F37021"/>
              </a:solidFill>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75" name="Rectangle 2"/>
          <p:cNvSpPr>
            <a:spLocks noGrp="1" noChangeArrowheads="1"/>
          </p:cNvSpPr>
          <p:nvPr>
            <p:ph type="title"/>
          </p:nvPr>
        </p:nvSpPr>
        <p:spPr/>
        <p:txBody>
          <a:bodyPr/>
          <a:lstStyle/>
          <a:p>
            <a:pPr>
              <a:lnSpc>
                <a:spcPct val="85000"/>
              </a:lnSpc>
            </a:pPr>
            <a:r>
              <a:rPr lang="en-US" altLang="en-US"/>
              <a:t>Review</a:t>
            </a:r>
          </a:p>
        </p:txBody>
      </p:sp>
      <p:sp>
        <p:nvSpPr>
          <p:cNvPr id="79876" name="Rectangle 3"/>
          <p:cNvSpPr>
            <a:spLocks noGrp="1" noChangeArrowheads="1"/>
          </p:cNvSpPr>
          <p:nvPr>
            <p:ph type="body" idx="1"/>
          </p:nvPr>
        </p:nvSpPr>
        <p:spPr/>
        <p:txBody>
          <a:bodyPr rIns="228600"/>
          <a:lstStyle/>
          <a:p>
            <a:pPr marL="457200" indent="-457200">
              <a:spcBef>
                <a:spcPct val="35000"/>
              </a:spcBef>
              <a:buFontTx/>
              <a:buAutoNum type="arabicPeriod" startAt="9"/>
            </a:pPr>
            <a:r>
              <a:rPr lang="en-US" altLang="en-US"/>
              <a:t>Why do finances become an issue during middle adulthood?</a:t>
            </a:r>
          </a:p>
          <a:p>
            <a:pPr marL="1016000" lvl="1" indent="-444500">
              <a:spcBef>
                <a:spcPct val="35000"/>
              </a:spcBef>
              <a:buFontTx/>
              <a:buAutoNum type="alphaUcPeriod"/>
            </a:pPr>
            <a:r>
              <a:rPr lang="en-US" altLang="en-US"/>
              <a:t>Middle adults are often supporting both their children and their parents.</a:t>
            </a:r>
          </a:p>
          <a:p>
            <a:pPr marL="1016000" lvl="1" indent="-444500">
              <a:spcBef>
                <a:spcPct val="35000"/>
              </a:spcBef>
              <a:buFontTx/>
              <a:buAutoNum type="alphaUcPeriod"/>
            </a:pPr>
            <a:r>
              <a:rPr lang="en-US" altLang="en-US"/>
              <a:t>Middle adults make less money than early adults.</a:t>
            </a:r>
          </a:p>
          <a:p>
            <a:pPr marL="1016000" lvl="1" indent="-444500">
              <a:spcBef>
                <a:spcPct val="35000"/>
              </a:spcBef>
              <a:buFontTx/>
              <a:buAutoNum type="alphaUcPeriod"/>
            </a:pPr>
            <a:r>
              <a:rPr lang="en-US" altLang="en-US"/>
              <a:t>Their deteriorating health makes it difficult to get to work.</a:t>
            </a:r>
          </a:p>
          <a:p>
            <a:pPr marL="1016000" lvl="1" indent="-444500">
              <a:spcBef>
                <a:spcPct val="35000"/>
              </a:spcBef>
              <a:buFontTx/>
              <a:buAutoNum type="alphaUcPeriod"/>
            </a:pPr>
            <a:r>
              <a:rPr lang="en-US" altLang="en-US"/>
              <a:t>Hearing loss prevents them from working.</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899" name="Rectangle 2"/>
          <p:cNvSpPr>
            <a:spLocks noGrp="1" noChangeArrowheads="1"/>
          </p:cNvSpPr>
          <p:nvPr>
            <p:ph type="title"/>
          </p:nvPr>
        </p:nvSpPr>
        <p:spPr/>
        <p:txBody>
          <a:bodyPr/>
          <a:lstStyle/>
          <a:p>
            <a:pPr>
              <a:lnSpc>
                <a:spcPct val="85000"/>
              </a:lnSpc>
            </a:pPr>
            <a:r>
              <a:rPr lang="en-US" altLang="en-US"/>
              <a:t>Review</a:t>
            </a:r>
          </a:p>
        </p:txBody>
      </p:sp>
      <p:sp>
        <p:nvSpPr>
          <p:cNvPr id="80900" name="Rectangle 3"/>
          <p:cNvSpPr>
            <a:spLocks noGrp="1" noChangeArrowheads="1"/>
          </p:cNvSpPr>
          <p:nvPr>
            <p:ph type="body" idx="1"/>
          </p:nvPr>
        </p:nvSpPr>
        <p:spPr/>
        <p:txBody>
          <a:bodyPr rIns="228600"/>
          <a:lstStyle/>
          <a:p>
            <a:pPr marL="0" indent="0">
              <a:buFontTx/>
              <a:buNone/>
            </a:pPr>
            <a:r>
              <a:rPr lang="en-US" altLang="en-US" b="1"/>
              <a:t>Answer: </a:t>
            </a:r>
            <a:r>
              <a:rPr lang="en-US" altLang="en-US">
                <a:solidFill>
                  <a:srgbClr val="F37021"/>
                </a:solidFill>
              </a:rPr>
              <a:t>A</a:t>
            </a:r>
          </a:p>
          <a:p>
            <a:pPr marL="0" indent="0">
              <a:spcBef>
                <a:spcPct val="35000"/>
              </a:spcBef>
              <a:buFontTx/>
              <a:buNone/>
            </a:pPr>
            <a:r>
              <a:rPr lang="en-US" altLang="en-US" b="1"/>
              <a:t>Rationale: </a:t>
            </a:r>
            <a:r>
              <a:rPr lang="en-US" altLang="en-US"/>
              <a:t>The parents of adults in this age group are getting older and now need care. Most of the elderly in the United States are cared for by family members inside the home. Therefore, a person in middle adulthood may need to manage children who are leaving for college while at the same time caring for parents who require greater assistance.</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3" name="Rectangle 2"/>
          <p:cNvSpPr>
            <a:spLocks noGrp="1" noChangeArrowheads="1"/>
          </p:cNvSpPr>
          <p:nvPr>
            <p:ph type="title"/>
          </p:nvPr>
        </p:nvSpPr>
        <p:spPr/>
        <p:txBody>
          <a:bodyPr/>
          <a:lstStyle/>
          <a:p>
            <a:pPr>
              <a:lnSpc>
                <a:spcPct val="85000"/>
              </a:lnSpc>
            </a:pPr>
            <a:r>
              <a:rPr lang="en-US" altLang="en-US"/>
              <a:t>Review</a:t>
            </a:r>
          </a:p>
        </p:txBody>
      </p:sp>
      <p:sp>
        <p:nvSpPr>
          <p:cNvPr id="81924" name="Rectangle 3"/>
          <p:cNvSpPr>
            <a:spLocks noGrp="1" noChangeArrowheads="1"/>
          </p:cNvSpPr>
          <p:nvPr>
            <p:ph type="body" idx="1"/>
          </p:nvPr>
        </p:nvSpPr>
        <p:spPr/>
        <p:txBody>
          <a:bodyPr rIns="228600"/>
          <a:lstStyle/>
          <a:p>
            <a:pPr marL="457200" indent="-457200">
              <a:spcBef>
                <a:spcPct val="35000"/>
              </a:spcBef>
              <a:buFontTx/>
              <a:buAutoNum type="arabicPeriod" startAt="9"/>
            </a:pPr>
            <a:r>
              <a:rPr lang="en-US" altLang="en-US" sz="2400"/>
              <a:t>Why do finances become an issue during middle adulthood?</a:t>
            </a:r>
          </a:p>
          <a:p>
            <a:pPr marL="1016000" lvl="1" indent="-444500">
              <a:spcBef>
                <a:spcPct val="35000"/>
              </a:spcBef>
              <a:buFontTx/>
              <a:buAutoNum type="alphaUcPeriod"/>
            </a:pPr>
            <a:r>
              <a:rPr lang="en-US" altLang="en-US" sz="2200"/>
              <a:t>Middle adults are often supporting both their children and their parents.</a:t>
            </a:r>
            <a:br>
              <a:rPr lang="en-US" altLang="en-US" sz="2200"/>
            </a:br>
            <a:r>
              <a:rPr lang="en-US" altLang="en-US" sz="2200" b="1"/>
              <a:t>Rationale: </a:t>
            </a:r>
            <a:r>
              <a:rPr lang="en-US" altLang="en-US" sz="2200">
                <a:solidFill>
                  <a:srgbClr val="F37021"/>
                </a:solidFill>
              </a:rPr>
              <a:t>Correct answer</a:t>
            </a:r>
          </a:p>
          <a:p>
            <a:pPr marL="1016000" lvl="1" indent="-444500">
              <a:spcBef>
                <a:spcPct val="35000"/>
              </a:spcBef>
              <a:buFontTx/>
              <a:buAutoNum type="alphaUcPeriod"/>
            </a:pPr>
            <a:r>
              <a:rPr lang="en-US" altLang="en-US" sz="2200"/>
              <a:t>Middle adults make less money than early adults.</a:t>
            </a:r>
            <a:br>
              <a:rPr lang="en-US" altLang="en-US" sz="2200"/>
            </a:br>
            <a:r>
              <a:rPr lang="en-US" altLang="en-US" sz="2200" b="1"/>
              <a:t>Rationale: </a:t>
            </a:r>
            <a:r>
              <a:rPr lang="en-US" altLang="en-US" sz="2200">
                <a:solidFill>
                  <a:srgbClr val="F37021"/>
                </a:solidFill>
              </a:rPr>
              <a:t>This statement has no evidentiary support</a:t>
            </a:r>
            <a:r>
              <a:rPr lang="en-US" altLang="en-US" sz="2200"/>
              <a:t>.</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47" name="Rectangle 2"/>
          <p:cNvSpPr>
            <a:spLocks noGrp="1" noChangeArrowheads="1"/>
          </p:cNvSpPr>
          <p:nvPr>
            <p:ph type="title"/>
          </p:nvPr>
        </p:nvSpPr>
        <p:spPr/>
        <p:txBody>
          <a:bodyPr/>
          <a:lstStyle/>
          <a:p>
            <a:pPr>
              <a:lnSpc>
                <a:spcPct val="85000"/>
              </a:lnSpc>
            </a:pPr>
            <a:r>
              <a:rPr lang="en-US" altLang="en-US"/>
              <a:t>Review</a:t>
            </a:r>
          </a:p>
        </p:txBody>
      </p:sp>
      <p:sp>
        <p:nvSpPr>
          <p:cNvPr id="82948" name="Rectangle 3"/>
          <p:cNvSpPr>
            <a:spLocks noGrp="1" noChangeArrowheads="1"/>
          </p:cNvSpPr>
          <p:nvPr>
            <p:ph type="body" idx="1"/>
          </p:nvPr>
        </p:nvSpPr>
        <p:spPr/>
        <p:txBody>
          <a:bodyPr rIns="228600"/>
          <a:lstStyle/>
          <a:p>
            <a:pPr marL="457200" indent="-457200">
              <a:spcBef>
                <a:spcPct val="35000"/>
              </a:spcBef>
              <a:buFontTx/>
              <a:buAutoNum type="arabicPeriod" startAt="9"/>
            </a:pPr>
            <a:r>
              <a:rPr lang="en-US" altLang="en-US" sz="2400"/>
              <a:t>Why do finances become an issue during middle adulthood?</a:t>
            </a:r>
          </a:p>
          <a:p>
            <a:pPr marL="1016000" lvl="1" indent="-444500">
              <a:spcBef>
                <a:spcPct val="35000"/>
              </a:spcBef>
              <a:buFontTx/>
              <a:buAutoNum type="alphaUcPeriod" startAt="3"/>
            </a:pPr>
            <a:r>
              <a:rPr lang="en-US" altLang="en-US" sz="2200"/>
              <a:t>Their deteriorating health makes it difficult to get to work.</a:t>
            </a:r>
            <a:br>
              <a:rPr lang="en-US" altLang="en-US" sz="2200"/>
            </a:br>
            <a:r>
              <a:rPr lang="en-US" altLang="en-US" sz="2200" b="1"/>
              <a:t>Rationale: </a:t>
            </a:r>
            <a:r>
              <a:rPr lang="en-US" altLang="en-US" sz="2200">
                <a:solidFill>
                  <a:srgbClr val="F37021"/>
                </a:solidFill>
              </a:rPr>
              <a:t>Generally, health is stable during middle adulthood, and crisis is viewed as a challenge to be overcome.</a:t>
            </a:r>
          </a:p>
          <a:p>
            <a:pPr marL="1016000" lvl="1" indent="-444500">
              <a:spcBef>
                <a:spcPct val="35000"/>
              </a:spcBef>
              <a:buFontTx/>
              <a:buAutoNum type="alphaUcPeriod" startAt="3"/>
            </a:pPr>
            <a:r>
              <a:rPr lang="en-US" altLang="en-US" sz="2200"/>
              <a:t>Hearing loss prevents them from working.</a:t>
            </a:r>
            <a:br>
              <a:rPr lang="en-US" altLang="en-US" sz="2200"/>
            </a:br>
            <a:r>
              <a:rPr lang="en-US" altLang="en-US" sz="2200" b="1"/>
              <a:t>Rationale: </a:t>
            </a:r>
            <a:r>
              <a:rPr lang="en-US" altLang="en-US" sz="2200">
                <a:solidFill>
                  <a:srgbClr val="F37021"/>
                </a:solidFill>
              </a:rPr>
              <a:t>Middle adults are vulnerable to hearing loss, but this does not stop them from excelling in the workplace.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a:lnSpc>
                <a:spcPct val="85000"/>
              </a:lnSpc>
            </a:pPr>
            <a:r>
              <a:rPr lang="en-US" altLang="en-US"/>
              <a:t>Neonates &amp; Infants </a:t>
            </a:r>
            <a:r>
              <a:rPr lang="en-US" altLang="en-US" sz="2800" b="0"/>
              <a:t>(4 of 10)</a:t>
            </a:r>
          </a:p>
        </p:txBody>
      </p:sp>
      <p:sp>
        <p:nvSpPr>
          <p:cNvPr id="10243" name="Content Placeholder 2"/>
          <p:cNvSpPr>
            <a:spLocks noGrp="1"/>
          </p:cNvSpPr>
          <p:nvPr>
            <p:ph type="body" idx="1"/>
          </p:nvPr>
        </p:nvSpPr>
        <p:spPr/>
        <p:txBody>
          <a:bodyPr rIns="228600"/>
          <a:lstStyle/>
          <a:p>
            <a:pPr>
              <a:spcBef>
                <a:spcPct val="35000"/>
              </a:spcBef>
            </a:pPr>
            <a:r>
              <a:rPr lang="en-US" altLang="en-US"/>
              <a:t>Cardiovascular system</a:t>
            </a:r>
          </a:p>
          <a:p>
            <a:pPr lvl="1">
              <a:spcBef>
                <a:spcPct val="35000"/>
              </a:spcBef>
            </a:pPr>
            <a:r>
              <a:rPr lang="en-US" altLang="en-US"/>
              <a:t>At birth, neonate makes transition from fetal to independent circulation.</a:t>
            </a:r>
          </a:p>
          <a:p>
            <a:pPr>
              <a:spcBef>
                <a:spcPct val="35000"/>
              </a:spcBef>
            </a:pPr>
            <a:r>
              <a:rPr lang="en-US" altLang="en-US"/>
              <a:t>Pulmonary system</a:t>
            </a:r>
          </a:p>
          <a:p>
            <a:pPr lvl="1">
              <a:spcBef>
                <a:spcPct val="35000"/>
              </a:spcBef>
            </a:pPr>
            <a:r>
              <a:rPr lang="en-US" altLang="en-US"/>
              <a:t>Infants younger than 6 months are prone to nasal congestion.</a:t>
            </a:r>
          </a:p>
          <a:p>
            <a:pPr lvl="1">
              <a:spcBef>
                <a:spcPct val="35000"/>
              </a:spcBef>
            </a:pPr>
            <a:r>
              <a:rPr lang="en-US" altLang="en-US"/>
              <a:t>Infants have larger tongues and shorter, narrower airways, so airway obstruction is more common than in older children or adults.</a:t>
            </a:r>
          </a:p>
          <a:p>
            <a:pPr lvl="1">
              <a:spcBef>
                <a:spcPct val="35000"/>
              </a:spcBef>
            </a:pPr>
            <a:endParaRPr lang="en-US" altLang="en-US"/>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1" name="Rectangle 2"/>
          <p:cNvSpPr>
            <a:spLocks noGrp="1" noChangeArrowheads="1"/>
          </p:cNvSpPr>
          <p:nvPr>
            <p:ph type="title"/>
          </p:nvPr>
        </p:nvSpPr>
        <p:spPr/>
        <p:txBody>
          <a:bodyPr/>
          <a:lstStyle/>
          <a:p>
            <a:pPr>
              <a:lnSpc>
                <a:spcPct val="85000"/>
              </a:lnSpc>
            </a:pPr>
            <a:r>
              <a:rPr lang="en-US" altLang="en-US"/>
              <a:t>Review</a:t>
            </a:r>
          </a:p>
        </p:txBody>
      </p:sp>
      <p:sp>
        <p:nvSpPr>
          <p:cNvPr id="83972" name="Rectangle 3"/>
          <p:cNvSpPr>
            <a:spLocks noGrp="1" noChangeArrowheads="1"/>
          </p:cNvSpPr>
          <p:nvPr>
            <p:ph type="body" idx="1"/>
          </p:nvPr>
        </p:nvSpPr>
        <p:spPr/>
        <p:txBody>
          <a:bodyPr rIns="228600"/>
          <a:lstStyle/>
          <a:p>
            <a:pPr marL="685800" indent="-685800">
              <a:spcBef>
                <a:spcPct val="35000"/>
              </a:spcBef>
              <a:buFontTx/>
              <a:buAutoNum type="arabicPeriod" startAt="10"/>
            </a:pPr>
            <a:r>
              <a:rPr lang="en-US" altLang="en-US"/>
              <a:t>Why is breathing more labor intensive for the elderly?</a:t>
            </a:r>
          </a:p>
          <a:p>
            <a:pPr marL="1244600" lvl="1" indent="-444500">
              <a:spcBef>
                <a:spcPct val="35000"/>
              </a:spcBef>
              <a:buFontTx/>
              <a:buAutoNum type="alphaUcPeriod"/>
            </a:pPr>
            <a:r>
              <a:rPr lang="en-US" altLang="en-US"/>
              <a:t>The size of the airway increases and the surface area of the alveoli decreases.</a:t>
            </a:r>
          </a:p>
          <a:p>
            <a:pPr marL="1244600" lvl="1" indent="-444500">
              <a:spcBef>
                <a:spcPct val="35000"/>
              </a:spcBef>
              <a:buFontTx/>
              <a:buAutoNum type="alphaUcPeriod"/>
            </a:pPr>
            <a:r>
              <a:rPr lang="en-US" altLang="en-US"/>
              <a:t>The natural elasticity of the lungs decreases.</a:t>
            </a:r>
          </a:p>
          <a:p>
            <a:pPr marL="1244600" lvl="1" indent="-444500">
              <a:spcBef>
                <a:spcPct val="35000"/>
              </a:spcBef>
              <a:buFontTx/>
              <a:buAutoNum type="alphaUcPeriod"/>
            </a:pPr>
            <a:r>
              <a:rPr lang="en-US" altLang="en-US"/>
              <a:t>The overall strength of the intercostal muscles and the diaphragm decreases.</a:t>
            </a:r>
          </a:p>
          <a:p>
            <a:pPr marL="1244600" lvl="1" indent="-444500">
              <a:spcBef>
                <a:spcPct val="35000"/>
              </a:spcBef>
              <a:buFontTx/>
              <a:buAutoNum type="alphaUcPeriod"/>
            </a:pPr>
            <a:r>
              <a:rPr lang="en-US" altLang="en-US"/>
              <a:t>All of the above</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995" name="Rectangle 2"/>
          <p:cNvSpPr>
            <a:spLocks noGrp="1" noChangeArrowheads="1"/>
          </p:cNvSpPr>
          <p:nvPr>
            <p:ph type="title"/>
          </p:nvPr>
        </p:nvSpPr>
        <p:spPr/>
        <p:txBody>
          <a:bodyPr/>
          <a:lstStyle/>
          <a:p>
            <a:pPr>
              <a:lnSpc>
                <a:spcPct val="85000"/>
              </a:lnSpc>
            </a:pPr>
            <a:r>
              <a:rPr lang="en-US" altLang="en-US"/>
              <a:t>Review</a:t>
            </a:r>
          </a:p>
        </p:txBody>
      </p:sp>
      <p:sp>
        <p:nvSpPr>
          <p:cNvPr id="84996" name="Rectangle 3"/>
          <p:cNvSpPr>
            <a:spLocks noGrp="1" noChangeArrowheads="1"/>
          </p:cNvSpPr>
          <p:nvPr>
            <p:ph type="body" idx="1"/>
          </p:nvPr>
        </p:nvSpPr>
        <p:spPr/>
        <p:txBody>
          <a:bodyPr rIns="228600"/>
          <a:lstStyle/>
          <a:p>
            <a:pPr marL="0" indent="0">
              <a:buFontTx/>
              <a:buNone/>
            </a:pPr>
            <a:r>
              <a:rPr lang="en-US" altLang="en-US" b="1"/>
              <a:t>Answer: </a:t>
            </a:r>
            <a:r>
              <a:rPr lang="en-US" altLang="en-US">
                <a:solidFill>
                  <a:srgbClr val="F37021"/>
                </a:solidFill>
              </a:rPr>
              <a:t>D</a:t>
            </a:r>
          </a:p>
          <a:p>
            <a:pPr marL="0" indent="0">
              <a:spcBef>
                <a:spcPct val="35000"/>
              </a:spcBef>
              <a:buFontTx/>
              <a:buNone/>
            </a:pPr>
            <a:r>
              <a:rPr lang="en-US" altLang="en-US" b="1"/>
              <a:t>Rationale: </a:t>
            </a:r>
            <a:r>
              <a:rPr lang="en-US" altLang="en-US"/>
              <a:t>All three of these factors make breathing more labor intensive for the elderly.</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19" name="Rectangle 2"/>
          <p:cNvSpPr>
            <a:spLocks noGrp="1" noChangeArrowheads="1"/>
          </p:cNvSpPr>
          <p:nvPr>
            <p:ph type="title"/>
          </p:nvPr>
        </p:nvSpPr>
        <p:spPr/>
        <p:txBody>
          <a:bodyPr/>
          <a:lstStyle/>
          <a:p>
            <a:pPr>
              <a:lnSpc>
                <a:spcPct val="85000"/>
              </a:lnSpc>
            </a:pPr>
            <a:r>
              <a:rPr lang="en-US" altLang="en-US"/>
              <a:t>Review</a:t>
            </a:r>
          </a:p>
        </p:txBody>
      </p:sp>
      <p:sp>
        <p:nvSpPr>
          <p:cNvPr id="86020" name="Rectangle 3"/>
          <p:cNvSpPr>
            <a:spLocks noGrp="1" noChangeArrowheads="1"/>
          </p:cNvSpPr>
          <p:nvPr>
            <p:ph type="body" idx="1"/>
          </p:nvPr>
        </p:nvSpPr>
        <p:spPr/>
        <p:txBody>
          <a:bodyPr rIns="228600"/>
          <a:lstStyle/>
          <a:p>
            <a:pPr marL="685800" indent="-685800">
              <a:spcBef>
                <a:spcPct val="35000"/>
              </a:spcBef>
              <a:buFontTx/>
              <a:buAutoNum type="arabicPeriod" startAt="10"/>
            </a:pPr>
            <a:r>
              <a:rPr lang="en-US" altLang="en-US"/>
              <a:t>Why is breathing more labor intensive for the elderly?</a:t>
            </a:r>
          </a:p>
          <a:p>
            <a:pPr marL="1244600" lvl="1" indent="-444500">
              <a:spcBef>
                <a:spcPct val="35000"/>
              </a:spcBef>
              <a:buFontTx/>
              <a:buAutoNum type="alphaUcPeriod"/>
            </a:pPr>
            <a:r>
              <a:rPr lang="en-US" altLang="en-US" sz="2200"/>
              <a:t>The size of the airway increases and the surface area of the alveoli decreases.</a:t>
            </a:r>
            <a:br>
              <a:rPr lang="en-US" altLang="en-US" sz="2200"/>
            </a:br>
            <a:r>
              <a:rPr lang="en-US" altLang="en-US" sz="2200" b="1"/>
              <a:t>Rationale: </a:t>
            </a:r>
            <a:r>
              <a:rPr lang="en-US" altLang="en-US" sz="2200">
                <a:solidFill>
                  <a:srgbClr val="F37021"/>
                </a:solidFill>
              </a:rPr>
              <a:t>Breathing becomes more difficult when the alveoli can no longer exchange gases.</a:t>
            </a:r>
          </a:p>
          <a:p>
            <a:pPr marL="1244600" lvl="1" indent="-444500">
              <a:spcBef>
                <a:spcPct val="35000"/>
              </a:spcBef>
              <a:buFontTx/>
              <a:buAutoNum type="alphaUcPeriod"/>
            </a:pPr>
            <a:r>
              <a:rPr lang="en-US" altLang="en-US" sz="2200"/>
              <a:t>The natural elasticity of the lungs decreases.</a:t>
            </a:r>
            <a:br>
              <a:rPr lang="en-US" altLang="en-US" sz="2200"/>
            </a:br>
            <a:r>
              <a:rPr lang="en-US" altLang="en-US" sz="2200" b="1"/>
              <a:t>Rationale: </a:t>
            </a:r>
            <a:r>
              <a:rPr lang="en-US" altLang="en-US" sz="2200">
                <a:solidFill>
                  <a:srgbClr val="F37021"/>
                </a:solidFill>
              </a:rPr>
              <a:t>This forces individuals to use the muscles between their ribs to breathe, which makes breathing more difficult.</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3" name="Rectangle 2"/>
          <p:cNvSpPr>
            <a:spLocks noGrp="1" noChangeArrowheads="1"/>
          </p:cNvSpPr>
          <p:nvPr>
            <p:ph type="title"/>
          </p:nvPr>
        </p:nvSpPr>
        <p:spPr/>
        <p:txBody>
          <a:bodyPr/>
          <a:lstStyle/>
          <a:p>
            <a:pPr>
              <a:lnSpc>
                <a:spcPct val="85000"/>
              </a:lnSpc>
            </a:pPr>
            <a:r>
              <a:rPr lang="en-US" altLang="en-US"/>
              <a:t>Review</a:t>
            </a:r>
          </a:p>
        </p:txBody>
      </p:sp>
      <p:sp>
        <p:nvSpPr>
          <p:cNvPr id="87044" name="Rectangle 3"/>
          <p:cNvSpPr>
            <a:spLocks noGrp="1" noChangeArrowheads="1"/>
          </p:cNvSpPr>
          <p:nvPr>
            <p:ph type="body" idx="1"/>
          </p:nvPr>
        </p:nvSpPr>
        <p:spPr/>
        <p:txBody>
          <a:bodyPr rIns="228600"/>
          <a:lstStyle/>
          <a:p>
            <a:pPr marL="685800" indent="-685800">
              <a:spcBef>
                <a:spcPct val="35000"/>
              </a:spcBef>
              <a:buFontTx/>
              <a:buAutoNum type="arabicPeriod" startAt="10"/>
            </a:pPr>
            <a:r>
              <a:rPr lang="en-US" altLang="en-US"/>
              <a:t>Why is breathing more labor intensive for the elderly?</a:t>
            </a:r>
          </a:p>
          <a:p>
            <a:pPr marL="1244600" lvl="1" indent="-444500">
              <a:spcBef>
                <a:spcPct val="35000"/>
              </a:spcBef>
              <a:buFontTx/>
              <a:buAutoNum type="alphaUcPeriod" startAt="3"/>
            </a:pPr>
            <a:r>
              <a:rPr lang="en-US" altLang="en-US" sz="2200"/>
              <a:t>The overall strength of the intercostal muscles and the diaphragm decreases.</a:t>
            </a:r>
            <a:br>
              <a:rPr lang="en-US" altLang="en-US" sz="2200"/>
            </a:br>
            <a:r>
              <a:rPr lang="en-US" altLang="en-US" sz="2200" b="1"/>
              <a:t>Rationale: </a:t>
            </a:r>
            <a:r>
              <a:rPr lang="en-US" altLang="en-US" sz="2200">
                <a:solidFill>
                  <a:srgbClr val="F37021"/>
                </a:solidFill>
              </a:rPr>
              <a:t>Breathing becomes more difficult when these muscles are weakened.</a:t>
            </a:r>
          </a:p>
          <a:p>
            <a:pPr marL="1244600" lvl="1" indent="-444500">
              <a:spcBef>
                <a:spcPct val="35000"/>
              </a:spcBef>
              <a:buFontTx/>
              <a:buAutoNum type="alphaUcPeriod" startAt="3"/>
            </a:pPr>
            <a:r>
              <a:rPr lang="en-US" altLang="en-US" sz="2200"/>
              <a:t>All of the above</a:t>
            </a:r>
            <a:br>
              <a:rPr lang="en-US" altLang="en-US" sz="2200"/>
            </a:br>
            <a:r>
              <a:rPr lang="en-US" altLang="en-US" sz="2200" b="1"/>
              <a:t>Rationale: </a:t>
            </a:r>
            <a:r>
              <a:rPr lang="en-US" altLang="en-US" sz="2200">
                <a:solidFill>
                  <a:srgbClr val="F37021"/>
                </a:solidFill>
              </a:rPr>
              <a:t>Correct answer</a:t>
            </a:r>
            <a:endParaRPr lang="en-US" altLang="en-US" sz="2000">
              <a:solidFill>
                <a:srgbClr val="F3702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a:lnSpc>
                <a:spcPct val="85000"/>
              </a:lnSpc>
            </a:pPr>
            <a:r>
              <a:rPr lang="en-US" altLang="en-US"/>
              <a:t>Neonates &amp; Infants </a:t>
            </a:r>
            <a:r>
              <a:rPr lang="en-US" altLang="en-US" sz="2800" b="0"/>
              <a:t>(5 of 10)</a:t>
            </a:r>
          </a:p>
        </p:txBody>
      </p:sp>
      <p:sp>
        <p:nvSpPr>
          <p:cNvPr id="11267" name="Content Placeholder 2"/>
          <p:cNvSpPr>
            <a:spLocks noGrp="1"/>
          </p:cNvSpPr>
          <p:nvPr>
            <p:ph type="body" idx="1"/>
          </p:nvPr>
        </p:nvSpPr>
        <p:spPr/>
        <p:txBody>
          <a:bodyPr rIns="228600"/>
          <a:lstStyle/>
          <a:p>
            <a:pPr>
              <a:spcBef>
                <a:spcPct val="35000"/>
              </a:spcBef>
            </a:pPr>
            <a:r>
              <a:rPr lang="en-US" altLang="en-US"/>
              <a:t>Nervous system</a:t>
            </a:r>
          </a:p>
          <a:p>
            <a:pPr lvl="1">
              <a:spcBef>
                <a:spcPct val="35000"/>
              </a:spcBef>
            </a:pPr>
            <a:r>
              <a:rPr lang="en-US" altLang="en-US"/>
              <a:t>Evolution continues after birth</a:t>
            </a:r>
          </a:p>
          <a:p>
            <a:pPr lvl="1">
              <a:spcBef>
                <a:spcPct val="35000"/>
              </a:spcBef>
            </a:pPr>
            <a:r>
              <a:rPr lang="en-US" altLang="en-US"/>
              <a:t>Moro reflex: neonate opens arms wide, spreads fingers, and seems to grab at things</a:t>
            </a:r>
          </a:p>
          <a:p>
            <a:pPr lvl="1">
              <a:spcBef>
                <a:spcPct val="35000"/>
              </a:spcBef>
            </a:pPr>
            <a:r>
              <a:rPr lang="en-US" altLang="en-US"/>
              <a:t>Palmar grasp: occurs when an object is placed into the neonate’s palm</a:t>
            </a:r>
          </a:p>
          <a:p>
            <a:pPr lvl="1">
              <a:spcBef>
                <a:spcPct val="35000"/>
              </a:spcBef>
            </a:pPr>
            <a:r>
              <a:rPr lang="en-US" altLang="en-US"/>
              <a:t>Rooting reflex: neonate instinctively turns head when something touches its cheek</a:t>
            </a:r>
          </a:p>
          <a:p>
            <a:pPr lvl="1">
              <a:spcBef>
                <a:spcPct val="35000"/>
              </a:spcBef>
            </a:pPr>
            <a:r>
              <a:rPr lang="en-US" altLang="en-US"/>
              <a:t>Sucking reflex: Occurs when a neonate’s lips are stroked</a:t>
            </a:r>
          </a:p>
          <a:p>
            <a:pPr lvl="1">
              <a:spcBef>
                <a:spcPct val="35000"/>
              </a:spcBef>
            </a:pPr>
            <a:endParaRPr lang="en-US" altLang="en-US" sz="280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RNRSTYLE" val="Credit line"/>
</p:tagLst>
</file>

<file path=ppt/theme/theme1.xml><?xml version="1.0" encoding="utf-8"?>
<a:theme xmlns:a="http://schemas.openxmlformats.org/drawingml/2006/main" name="design_template">
  <a:themeElements>
    <a:clrScheme name="design_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sign_template">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FFFF">
            <a:alpha val="27000"/>
          </a:srgbClr>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 charset="0"/>
            <a:ea typeface="ヒラギノ角ゴ Pro W3" pitchFamily="1" charset="-128"/>
          </a:defRPr>
        </a:defPPr>
      </a:lstStyle>
    </a:spDef>
    <a:lnDef>
      <a:spPr bwMode="auto">
        <a:xfrm>
          <a:off x="0" y="0"/>
          <a:ext cx="1" cy="1"/>
        </a:xfrm>
        <a:custGeom>
          <a:avLst/>
          <a:gdLst/>
          <a:ahLst/>
          <a:cxnLst/>
          <a:rect l="0" t="0" r="0" b="0"/>
          <a:pathLst/>
        </a:custGeom>
        <a:solidFill>
          <a:srgbClr val="00FFFF">
            <a:alpha val="27000"/>
          </a:srgbClr>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 charset="0"/>
            <a:ea typeface="ヒラギノ角ゴ Pro W3" pitchFamily="1" charset="-128"/>
          </a:defRPr>
        </a:defPPr>
      </a:lstStyle>
    </a:lnDef>
  </a:objectDefaults>
  <a:extraClrSchemeLst>
    <a:extraClrScheme>
      <a:clrScheme name="design_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sign_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sign_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sign_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sign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sign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sign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EMT_TEMPLT</Template>
  <TotalTime>1959</TotalTime>
  <Words>3760</Words>
  <Application>Microsoft Macintosh PowerPoint</Application>
  <PresentationFormat>On-screen Show (4:3)</PresentationFormat>
  <Paragraphs>852</Paragraphs>
  <Slides>83</Slides>
  <Notes>45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83</vt:i4>
      </vt:variant>
    </vt:vector>
  </HeadingPairs>
  <TitlesOfParts>
    <vt:vector size="88" baseType="lpstr">
      <vt:lpstr>Times New Roman</vt:lpstr>
      <vt:lpstr>ヒラギノ角ゴ Pro W3</vt:lpstr>
      <vt:lpstr>Arial</vt:lpstr>
      <vt:lpstr>MS PGothic</vt:lpstr>
      <vt:lpstr>design_template</vt:lpstr>
      <vt:lpstr>PowerPoint Presentation</vt:lpstr>
      <vt:lpstr>National EMS Education Standard Competencies (1 of 2)</vt:lpstr>
      <vt:lpstr>National EMS Education Standard Competencies (2 of 2)</vt:lpstr>
      <vt:lpstr>Introduction</vt:lpstr>
      <vt:lpstr>Neonates &amp; Infants (1 of 10)</vt:lpstr>
      <vt:lpstr>Neonates &amp; Infants (2 of 10)</vt:lpstr>
      <vt:lpstr>Neonates &amp; Infants (3 of 10)</vt:lpstr>
      <vt:lpstr>Neonates &amp; Infants (4 of 10)</vt:lpstr>
      <vt:lpstr>Neonates &amp; Infants (5 of 10)</vt:lpstr>
      <vt:lpstr>Neonates &amp; Infants (6 of 10)</vt:lpstr>
      <vt:lpstr>Neonates &amp; Infants (7 of 10)</vt:lpstr>
      <vt:lpstr>Neonates &amp; Infants (8 of 10)</vt:lpstr>
      <vt:lpstr>Neonates &amp; Infants (9 of 10)</vt:lpstr>
      <vt:lpstr>Neonates &amp; Infants (10 of 10)</vt:lpstr>
      <vt:lpstr>Toddlers and Preschoolers  (1 of 4)</vt:lpstr>
      <vt:lpstr>Toddlers and Preschoolers  (2 of 4)</vt:lpstr>
      <vt:lpstr>Toddlers and Preschoolers  (3 of 4)</vt:lpstr>
      <vt:lpstr>Toddlers and Preschoolers  (4 of 4)</vt:lpstr>
      <vt:lpstr>School-Age Children (1 of 3)</vt:lpstr>
      <vt:lpstr>School-Age Children (2 of 3)</vt:lpstr>
      <vt:lpstr>School-Age Children (3 of 3)</vt:lpstr>
      <vt:lpstr>Adolescents (Teenagers) (1 of 4)</vt:lpstr>
      <vt:lpstr>Adolescents (Teenagers) (2 of 4)</vt:lpstr>
      <vt:lpstr>Adolescents (Teenagers) (3 of 4)</vt:lpstr>
      <vt:lpstr>Adolescents (Teenagers) (4 of 4)</vt:lpstr>
      <vt:lpstr>Early Adults (1 of 2)</vt:lpstr>
      <vt:lpstr>Early Adults (2 of 2)</vt:lpstr>
      <vt:lpstr>Middle Adults (1 of 3)</vt:lpstr>
      <vt:lpstr>Middle Adults (2 of 3)</vt:lpstr>
      <vt:lpstr>Middle Adults (3 of 3)</vt:lpstr>
      <vt:lpstr>Older Adults (1 of 15)</vt:lpstr>
      <vt:lpstr>Older Adults (2 of 15)</vt:lpstr>
      <vt:lpstr>Older Adults (3 of 15)</vt:lpstr>
      <vt:lpstr>Older Adults (4 of 15)</vt:lpstr>
      <vt:lpstr>Older Adults (5 of 15)</vt:lpstr>
      <vt:lpstr>Older Adults (6 of 15)</vt:lpstr>
      <vt:lpstr>Older Adults (7 of 15)</vt:lpstr>
      <vt:lpstr>Older Adults (8 of 15)</vt:lpstr>
      <vt:lpstr>Older Adults (9 of 15)</vt:lpstr>
      <vt:lpstr>Older Adults (10 of 15)</vt:lpstr>
      <vt:lpstr>Older Adults (11 of 15)</vt:lpstr>
      <vt:lpstr>Older Adults (12 of 15)</vt:lpstr>
      <vt:lpstr>Older Adults (13 of 15)</vt:lpstr>
      <vt:lpstr>Older Adults (14 of 15)</vt:lpstr>
      <vt:lpstr>Older Adults (15 of 15)</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vector>
  </TitlesOfParts>
  <Company>jones and bartlett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CarolB</dc:creator>
  <cp:lastModifiedBy>Microsoft Office User</cp:lastModifiedBy>
  <cp:revision>189</cp:revision>
  <dcterms:created xsi:type="dcterms:W3CDTF">2002-02-12T20:19:46Z</dcterms:created>
  <dcterms:modified xsi:type="dcterms:W3CDTF">2016-03-12T15:39:51Z</dcterms:modified>
</cp:coreProperties>
</file>