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01E"/>
    <a:srgbClr val="0065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68" autoAdjust="0"/>
    <p:restoredTop sz="72405" autoAdjust="0"/>
  </p:normalViewPr>
  <p:slideViewPr>
    <p:cSldViewPr>
      <p:cViewPr>
        <p:scale>
          <a:sx n="50" d="100"/>
          <a:sy n="50" d="100"/>
        </p:scale>
        <p:origin x="-1878" y="-144"/>
      </p:cViewPr>
      <p:guideLst>
        <p:guide orient="horz" pos="3888"/>
        <p:guide orient="horz" pos="480"/>
        <p:guide orient="horz" pos="816"/>
        <p:guide orient="horz" pos="912"/>
        <p:guide pos="5184"/>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ea typeface="+mn-ea"/>
                <a:cs typeface="+mn-cs"/>
              </a:defRPr>
            </a:lvl1pPr>
          </a:lstStyle>
          <a:p>
            <a:pPr>
              <a:defRPr/>
            </a:pPr>
            <a:endParaRPr lang="en-US" altLang="en-US" dirty="0"/>
          </a:p>
        </p:txBody>
      </p:sp>
      <p:sp>
        <p:nvSpPr>
          <p:cNvPr id="1546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ea typeface="+mn-ea"/>
                <a:cs typeface="+mn-cs"/>
              </a:defRPr>
            </a:lvl1pPr>
          </a:lstStyle>
          <a:p>
            <a:pPr>
              <a:defRPr/>
            </a:pPr>
            <a:endParaRPr lang="en-US" alt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1546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546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ea typeface="+mn-ea"/>
                <a:cs typeface="+mn-cs"/>
              </a:defRPr>
            </a:lvl1pPr>
          </a:lstStyle>
          <a:p>
            <a:pPr>
              <a:defRPr/>
            </a:pPr>
            <a:endParaRPr lang="en-US" altLang="en-US" dirty="0"/>
          </a:p>
        </p:txBody>
      </p:sp>
      <p:sp>
        <p:nvSpPr>
          <p:cNvPr id="1546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116D4E8C-58DE-48AE-BF11-AC61C4A679FF}" type="slidenum">
              <a:rPr lang="en-US"/>
              <a:pPr>
                <a:defRPr/>
              </a:pPr>
              <a:t>‹#›</a:t>
            </a:fld>
            <a:endParaRPr lang="en-US" dirty="0"/>
          </a:p>
        </p:txBody>
      </p:sp>
    </p:spTree>
    <p:extLst>
      <p:ext uri="{BB962C8B-B14F-4D97-AF65-F5344CB8AC3E}">
        <p14:creationId xmlns:p14="http://schemas.microsoft.com/office/powerpoint/2010/main" val="20677222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Chapter 8: Lifting and Moving Patients </a:t>
            </a:r>
          </a:p>
        </p:txBody>
      </p:sp>
      <p:sp>
        <p:nvSpPr>
          <p:cNvPr id="1536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B6F85C27-2727-40D5-82B5-EF4A862DABDF}" type="slidenum">
              <a:rPr lang="en-US" sz="1200" smtClean="0"/>
              <a:pPr>
                <a:defRPr/>
              </a:pPr>
              <a:t>1</a:t>
            </a:fld>
            <a:endParaRPr lang="en-US"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 </a:t>
            </a:r>
          </a:p>
          <a:p>
            <a:pPr>
              <a:defRPr/>
            </a:pPr>
            <a:endParaRPr lang="en-US" dirty="0">
              <a:latin typeface="Arial" charset="0"/>
              <a:cs typeface="+mn-cs"/>
            </a:endParaRPr>
          </a:p>
          <a:p>
            <a:pPr>
              <a:defRPr/>
            </a:pPr>
            <a:r>
              <a:rPr lang="en-US" dirty="0">
                <a:latin typeface="Arial" charset="0"/>
                <a:cs typeface="+mn-cs"/>
              </a:rPr>
              <a:t>Discuss the lessons learned from this case. </a:t>
            </a:r>
          </a:p>
          <a:p>
            <a:pPr>
              <a:defRPr/>
            </a:pPr>
            <a:endParaRPr lang="en-US" dirty="0">
              <a:latin typeface="Arial" charset="0"/>
              <a:cs typeface="+mn-cs"/>
            </a:endParaRPr>
          </a:p>
        </p:txBody>
      </p:sp>
      <p:sp>
        <p:nvSpPr>
          <p:cNvPr id="2458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B89FEC93-FD87-40B4-A908-457D3921CA9F}" type="slidenum">
              <a:rPr lang="en-US" sz="1200" smtClean="0"/>
              <a:pPr>
                <a:defRPr/>
              </a:pPr>
              <a:t>10</a:t>
            </a:fld>
            <a:endParaRPr lang="en-US" sz="12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 </a:t>
            </a:r>
          </a:p>
          <a:p>
            <a:pPr>
              <a:defRPr/>
            </a:pPr>
            <a:endParaRPr lang="en-US" dirty="0">
              <a:latin typeface="Arial" charset="0"/>
              <a:cs typeface="+mn-cs"/>
            </a:endParaRPr>
          </a:p>
          <a:p>
            <a:pPr>
              <a:defRPr/>
            </a:pPr>
            <a:r>
              <a:rPr lang="en-US" dirty="0">
                <a:latin typeface="Arial" charset="0"/>
                <a:cs typeface="+mn-cs"/>
              </a:rPr>
              <a:t>Discuss the lessons learned from this case. </a:t>
            </a:r>
          </a:p>
          <a:p>
            <a:pPr>
              <a:defRPr/>
            </a:pPr>
            <a:endParaRPr lang="en-US" dirty="0">
              <a:latin typeface="Arial" charset="0"/>
              <a:cs typeface="+mn-cs"/>
            </a:endParaRPr>
          </a:p>
        </p:txBody>
      </p:sp>
      <p:sp>
        <p:nvSpPr>
          <p:cNvPr id="2560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1F5869B2-09AE-46EB-A47A-3930D79257C5}" type="slidenum">
              <a:rPr lang="en-US" sz="1200" smtClean="0"/>
              <a:pPr>
                <a:defRPr/>
              </a:pPr>
              <a:t>11</a:t>
            </a:fld>
            <a:endParaRPr lang="en-US" sz="12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 </a:t>
            </a:r>
          </a:p>
          <a:p>
            <a:pPr>
              <a:defRPr/>
            </a:pPr>
            <a:endParaRPr lang="en-US" dirty="0">
              <a:latin typeface="Arial" charset="0"/>
              <a:cs typeface="+mn-cs"/>
            </a:endParaRPr>
          </a:p>
          <a:p>
            <a:pPr>
              <a:defRPr/>
            </a:pPr>
            <a:r>
              <a:rPr lang="en-US" dirty="0">
                <a:latin typeface="Arial" charset="0"/>
                <a:cs typeface="+mn-cs"/>
              </a:rPr>
              <a:t>Discuss the lessons learned from this case. </a:t>
            </a:r>
          </a:p>
          <a:p>
            <a:pPr>
              <a:defRPr/>
            </a:pPr>
            <a:endParaRPr lang="en-US" dirty="0">
              <a:latin typeface="Arial" charset="0"/>
              <a:cs typeface="+mn-cs"/>
            </a:endParaRPr>
          </a:p>
        </p:txBody>
      </p:sp>
      <p:sp>
        <p:nvSpPr>
          <p:cNvPr id="2662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74789986-398F-4B15-B336-8AAE0DBCDD44}" type="slidenum">
              <a:rPr lang="en-US" sz="1200" smtClean="0"/>
              <a:pPr>
                <a:defRPr/>
              </a:pPr>
              <a:t>12</a:t>
            </a:fld>
            <a:endParaRPr lang="en-US" sz="12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a:t>
            </a:r>
          </a:p>
          <a:p>
            <a:pPr>
              <a:defRPr/>
            </a:pPr>
            <a:endParaRPr lang="en-US" dirty="0">
              <a:latin typeface="Arial" charset="0"/>
              <a:cs typeface="+mn-cs"/>
            </a:endParaRPr>
          </a:p>
          <a:p>
            <a:pPr>
              <a:defRPr/>
            </a:pPr>
            <a:r>
              <a:rPr lang="en-US" dirty="0">
                <a:latin typeface="Arial" charset="0"/>
                <a:cs typeface="+mn-cs"/>
              </a:rPr>
              <a:t>Begin presenting the case. </a:t>
            </a:r>
          </a:p>
          <a:p>
            <a:pPr>
              <a:defRPr/>
            </a:pPr>
            <a:endParaRPr lang="en-US" dirty="0">
              <a:latin typeface="Arial" charset="0"/>
              <a:cs typeface="+mn-cs"/>
            </a:endParaRPr>
          </a:p>
        </p:txBody>
      </p:sp>
      <p:sp>
        <p:nvSpPr>
          <p:cNvPr id="1638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60B2B358-E3FC-4406-B487-AA614DDB7B3E}" type="slidenum">
              <a:rPr lang="en-US" sz="1200" smtClean="0"/>
              <a:pPr>
                <a:defRPr/>
              </a:pPr>
              <a:t>2</a:t>
            </a:fld>
            <a:endParaRPr lang="en-US" sz="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pPr eaLnBrk="1" hangingPunct="1"/>
            <a:r>
              <a:rPr lang="en-US" altLang="en-US" dirty="0" smtClean="0">
                <a:latin typeface="Arial" charset="0"/>
                <a:ea typeface="ＭＳ Ｐゴシック" pitchFamily="34" charset="-128"/>
              </a:rPr>
              <a:t>Instructor Notes </a:t>
            </a:r>
          </a:p>
          <a:p>
            <a:pPr eaLnBrk="1" hangingPunct="1"/>
            <a:endParaRPr lang="en-US" altLang="en-US" dirty="0" smtClean="0">
              <a:latin typeface="Arial" charset="0"/>
              <a:ea typeface="ＭＳ Ｐゴシック" pitchFamily="34" charset="-128"/>
            </a:endParaRPr>
          </a:p>
          <a:p>
            <a:pPr eaLnBrk="1" hangingPunct="1">
              <a:buFontTx/>
              <a:buAutoNum type="arabicPeriod"/>
            </a:pPr>
            <a:r>
              <a:rPr lang="en-US" altLang="en-US" dirty="0" smtClean="0">
                <a:latin typeface="Arial" charset="0"/>
                <a:ea typeface="ＭＳ Ｐゴシック" pitchFamily="34" charset="-128"/>
              </a:rPr>
              <a:t> </a:t>
            </a:r>
            <a:r>
              <a:rPr lang="en-US" altLang="en-US" dirty="0" smtClean="0">
                <a:solidFill>
                  <a:srgbClr val="FF0000"/>
                </a:solidFill>
                <a:latin typeface="Arial" charset="0"/>
                <a:ea typeface="ＭＳ Ｐゴシック" pitchFamily="34" charset="-128"/>
              </a:rPr>
              <a:t>Because </a:t>
            </a:r>
            <a:r>
              <a:rPr lang="en-US" altLang="en-US" dirty="0" smtClean="0">
                <a:latin typeface="Arial" charset="0"/>
                <a:ea typeface="ＭＳ Ｐゴシック" pitchFamily="34" charset="-128"/>
              </a:rPr>
              <a:t>this patient is stable and does not need any immediate treatment for life-threatening injuries, the first priority for her treatment is to safely and carefully remove the patient from her vehicle to the ambulance, using a method that will minimize movement of the spine.   </a:t>
            </a:r>
          </a:p>
          <a:p>
            <a:pPr eaLnBrk="1" hangingPunct="1">
              <a:buFontTx/>
              <a:buAutoNum type="arabicPeriod"/>
            </a:pPr>
            <a:endParaRPr lang="en-US" altLang="en-US" dirty="0" smtClean="0">
              <a:latin typeface="Arial" charset="0"/>
              <a:ea typeface="ＭＳ Ｐゴシック" pitchFamily="34" charset="-128"/>
            </a:endParaRPr>
          </a:p>
          <a:p>
            <a:pPr eaLnBrk="1" hangingPunct="1">
              <a:buFontTx/>
              <a:buAutoNum type="arabicPeriod"/>
            </a:pPr>
            <a:r>
              <a:rPr lang="en-US" altLang="en-US" dirty="0" smtClean="0">
                <a:latin typeface="Arial" charset="0"/>
                <a:ea typeface="ＭＳ Ｐゴシック" pitchFamily="34" charset="-128"/>
              </a:rPr>
              <a:t> To remove the patient safely, there must be sufficient personnel, whether fellow crew members or additional personnel such as firefighters, in order to maintain good spinal alignment and to keep the patient balanced when being moved to the stretcher.</a:t>
            </a:r>
          </a:p>
        </p:txBody>
      </p:sp>
      <p:sp>
        <p:nvSpPr>
          <p:cNvPr id="1741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61885EB3-273D-4E89-9D26-D7260D308D98}" type="slidenum">
              <a:rPr lang="en-US" sz="1200" smtClean="0"/>
              <a:pPr>
                <a:defRPr/>
              </a:pPr>
              <a:t>3</a:t>
            </a:fld>
            <a:endParaRPr lang="en-US" sz="1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a:t>
            </a:r>
          </a:p>
          <a:p>
            <a:pPr>
              <a:defRPr/>
            </a:pPr>
            <a:endParaRPr lang="en-US" dirty="0">
              <a:latin typeface="Arial" charset="0"/>
              <a:cs typeface="+mn-cs"/>
            </a:endParaRPr>
          </a:p>
          <a:p>
            <a:pPr>
              <a:defRPr/>
            </a:pPr>
            <a:r>
              <a:rPr lang="en-US" dirty="0">
                <a:latin typeface="Arial" charset="0"/>
                <a:cs typeface="+mn-cs"/>
              </a:rPr>
              <a:t>Continue presenting the case. </a:t>
            </a:r>
          </a:p>
          <a:p>
            <a:pPr>
              <a:defRPr/>
            </a:pPr>
            <a:endParaRPr lang="en-US" dirty="0">
              <a:latin typeface="Arial" charset="0"/>
              <a:cs typeface="+mn-cs"/>
            </a:endParaRPr>
          </a:p>
        </p:txBody>
      </p:sp>
      <p:sp>
        <p:nvSpPr>
          <p:cNvPr id="1843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A7CBD79-319B-45C8-9ED7-C6681D9CAD21}" type="slidenum">
              <a:rPr lang="en-US" sz="1200" smtClean="0"/>
              <a:pPr>
                <a:defRPr/>
              </a:pPr>
              <a:t>4</a:t>
            </a:fld>
            <a:endParaRPr lang="en-US" sz="1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ea typeface="ＭＳ Ｐゴシック" pitchFamily="34" charset="-128"/>
              </a:rPr>
              <a:t>Instructor Notes </a:t>
            </a:r>
          </a:p>
          <a:p>
            <a:pPr eaLnBrk="1" hangingPunct="1">
              <a:defRPr/>
            </a:pPr>
            <a:endParaRPr lang="en-US" dirty="0" smtClean="0">
              <a:ea typeface="ＭＳ Ｐゴシック" pitchFamily="34" charset="-128"/>
            </a:endParaRPr>
          </a:p>
          <a:p>
            <a:pPr eaLnBrk="1" hangingPunct="1">
              <a:defRPr/>
            </a:pPr>
            <a:r>
              <a:rPr lang="en-US" dirty="0" smtClean="0">
                <a:ea typeface="ＭＳ Ｐゴシック" pitchFamily="34" charset="-128"/>
              </a:rPr>
              <a:t>3. Because she has symptoms indicating the potential for a cervical spine injury, a cervical collar will be important to minimize the movement of the cervical spine. A short backboard or vest-type immobilization device may also be utilized when removing the patient from the vehicle. A long backboard may be used to slide the patient out of the vehicle and/or to immobilize the patient for transfer to an ambulance stretcher. The goal is to remove the patient with as little motion of the cervical spine as possible, and so manual stabilization of the neck by a provider until the patient is fully secured on the ambulance stretcher is very important. Although the cervical collar can help limit movement, it cannot totally stabilize the neck by itself during the transfer of the patient to the ambulance stretcher.</a:t>
            </a:r>
          </a:p>
        </p:txBody>
      </p:sp>
      <p:sp>
        <p:nvSpPr>
          <p:cNvPr id="1946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FE113D60-74CC-444D-9F02-FA7714DBF97F}" type="slidenum">
              <a:rPr lang="en-US" sz="1200" smtClean="0"/>
              <a:pPr>
                <a:defRPr/>
              </a:pPr>
              <a:t>5</a:t>
            </a:fld>
            <a:endParaRPr lang="en-US" sz="12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a:t>
            </a:r>
          </a:p>
          <a:p>
            <a:pPr>
              <a:defRPr/>
            </a:pPr>
            <a:endParaRPr lang="en-US" dirty="0">
              <a:latin typeface="Arial" charset="0"/>
              <a:cs typeface="+mn-cs"/>
            </a:endParaRPr>
          </a:p>
          <a:p>
            <a:pPr>
              <a:defRPr/>
            </a:pPr>
            <a:r>
              <a:rPr lang="en-US" dirty="0">
                <a:latin typeface="Arial" charset="0"/>
                <a:cs typeface="+mn-cs"/>
              </a:rPr>
              <a:t>Continue presenting the case. </a:t>
            </a:r>
          </a:p>
          <a:p>
            <a:pPr>
              <a:defRPr/>
            </a:pPr>
            <a:endParaRPr lang="en-US" dirty="0">
              <a:latin typeface="Arial" charset="0"/>
              <a:cs typeface="+mn-cs"/>
            </a:endParaRPr>
          </a:p>
        </p:txBody>
      </p:sp>
      <p:sp>
        <p:nvSpPr>
          <p:cNvPr id="2048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5EA59D8A-06A3-4127-B877-C9A4F3374F9C}" type="slidenum">
              <a:rPr lang="en-US" sz="1200" smtClean="0"/>
              <a:pPr>
                <a:defRPr/>
              </a:pPr>
              <a:t>6</a:t>
            </a:fld>
            <a:endParaRPr lang="en-US"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a:latin typeface="Arial" charset="0"/>
                <a:cs typeface="+mn-cs"/>
              </a:rPr>
              <a:t>Instructor Notes </a:t>
            </a:r>
          </a:p>
          <a:p>
            <a:pPr eaLnBrk="1" hangingPunct="1">
              <a:defRPr/>
            </a:pPr>
            <a:endParaRPr lang="en-US" dirty="0">
              <a:latin typeface="Arial" charset="0"/>
              <a:cs typeface="+mn-cs"/>
            </a:endParaRPr>
          </a:p>
          <a:p>
            <a:pPr eaLnBrk="1" hangingPunct="1">
              <a:defRPr/>
            </a:pPr>
            <a:r>
              <a:rPr lang="en-US" dirty="0">
                <a:latin typeface="Arial" charset="0"/>
                <a:cs typeface="+mn-cs"/>
              </a:rPr>
              <a:t>4. Due to the potential hazards on scene, a rapid extrication of the patient from the vehicle is necessary. Three knowledgeable and practiced providers are needed to perform a rapid extrication. </a:t>
            </a:r>
          </a:p>
        </p:txBody>
      </p:sp>
      <p:sp>
        <p:nvSpPr>
          <p:cNvPr id="2150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9703642-1AA2-4A08-8813-66D8EB536A73}" type="slidenum">
              <a:rPr lang="en-US" sz="1200" smtClean="0"/>
              <a:pPr>
                <a:defRPr/>
              </a:pPr>
              <a:t>7</a:t>
            </a:fld>
            <a:endParaRPr lang="en-US"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a:t>
            </a:r>
          </a:p>
          <a:p>
            <a:pPr>
              <a:defRPr/>
            </a:pPr>
            <a:endParaRPr lang="en-US" dirty="0">
              <a:latin typeface="Arial" charset="0"/>
              <a:cs typeface="+mn-cs"/>
            </a:endParaRPr>
          </a:p>
          <a:p>
            <a:pPr>
              <a:defRPr/>
            </a:pPr>
            <a:r>
              <a:rPr lang="en-US" dirty="0">
                <a:latin typeface="Arial" charset="0"/>
                <a:cs typeface="+mn-cs"/>
              </a:rPr>
              <a:t>Continue presenting the case. </a:t>
            </a:r>
          </a:p>
          <a:p>
            <a:pPr>
              <a:defRPr/>
            </a:pPr>
            <a:endParaRPr lang="en-US" dirty="0">
              <a:latin typeface="Arial" charset="0"/>
              <a:cs typeface="+mn-cs"/>
            </a:endParaRPr>
          </a:p>
        </p:txBody>
      </p:sp>
      <p:sp>
        <p:nvSpPr>
          <p:cNvPr id="2253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21E8146-EDB6-421B-BC9A-C80DC57A7090}" type="slidenum">
              <a:rPr lang="en-US" sz="1200" smtClean="0"/>
              <a:pPr>
                <a:defRPr/>
              </a:pPr>
              <a:t>8</a:t>
            </a:fld>
            <a:endParaRPr lang="en-US"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ea typeface="ＭＳ Ｐゴシック" pitchFamily="34" charset="-128"/>
              </a:rPr>
              <a:t>Instructor Notes </a:t>
            </a:r>
          </a:p>
          <a:p>
            <a:pPr eaLnBrk="1" hangingPunct="1">
              <a:defRPr/>
            </a:pPr>
            <a:endParaRPr lang="en-US" dirty="0" smtClean="0">
              <a:ea typeface="ＭＳ Ｐゴシック" pitchFamily="34" charset="-128"/>
            </a:endParaRPr>
          </a:p>
          <a:p>
            <a:pPr eaLnBrk="1" hangingPunct="1">
              <a:defRPr/>
            </a:pPr>
            <a:r>
              <a:rPr lang="en-US" dirty="0" smtClean="0">
                <a:ea typeface="ＭＳ Ｐゴシック" pitchFamily="34" charset="-128"/>
              </a:rPr>
              <a:t>5. The cervical collar should not be removed unless there is an issue with the patient</a:t>
            </a:r>
            <a:r>
              <a:rPr lang="ja-JP" altLang="en-US" smtClean="0">
                <a:ea typeface="ＭＳ Ｐゴシック" pitchFamily="34" charset="-128"/>
              </a:rPr>
              <a:t>’</a:t>
            </a:r>
            <a:r>
              <a:rPr lang="en-US" altLang="ja-JP" dirty="0" smtClean="0">
                <a:ea typeface="ＭＳ Ｐゴシック" pitchFamily="34" charset="-128"/>
              </a:rPr>
              <a:t>s airway. If the cervical collar must be removed, maintain manual stabilization of the cervical spine. Chapter 28: Head and Spine Injuries discusses spinal immobilization considerations in detail. </a:t>
            </a:r>
            <a:endParaRPr lang="en-US" dirty="0" smtClean="0">
              <a:ea typeface="ＭＳ Ｐゴシック" pitchFamily="34" charset="-128"/>
            </a:endParaRPr>
          </a:p>
        </p:txBody>
      </p:sp>
      <p:sp>
        <p:nvSpPr>
          <p:cNvPr id="2355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85CE4E1-5996-4D81-A158-C893A257C278}" type="slidenum">
              <a:rPr lang="en-US" sz="1200" smtClean="0"/>
              <a:pPr>
                <a:defRPr/>
              </a:pPr>
              <a:t>9</a:t>
            </a:fld>
            <a:endParaRPr lang="en-US"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2" name="Rectangle 2"/>
          <p:cNvSpPr>
            <a:spLocks noGrp="1" noChangeArrowheads="1"/>
          </p:cNvSpPr>
          <p:nvPr>
            <p:ph type="ctrTitle"/>
          </p:nvPr>
        </p:nvSpPr>
        <p:spPr>
          <a:xfrm>
            <a:off x="0" y="2514600"/>
            <a:ext cx="9144000" cy="1143000"/>
          </a:xfrm>
          <a:solidFill>
            <a:schemeClr val="bg1">
              <a:alpha val="44000"/>
            </a:schemeClr>
          </a:solidFill>
          <a:effectLst/>
          <a:extLst>
            <a:ext uri="{AF507438-7753-43E0-B8FC-AC1667EBCBE1}">
              <a14:hiddenEffects xmlns:a14="http://schemas.microsoft.com/office/drawing/2010/main">
                <a:effectLst>
                  <a:outerShdw blurRad="38100" dist="25399" dir="2700000" algn="ctr" rotWithShape="0">
                    <a:schemeClr val="bg2"/>
                  </a:outerShdw>
                </a:effectLst>
              </a14:hiddenEffects>
            </a:ext>
          </a:extLst>
        </p:spPr>
        <p:txBody>
          <a:bodyPr/>
          <a:lstStyle>
            <a:lvl1pPr>
              <a:defRPr sz="4400">
                <a:solidFill>
                  <a:schemeClr val="bg1"/>
                </a:solidFill>
              </a:defRPr>
            </a:lvl1pPr>
          </a:lstStyle>
          <a:p>
            <a:pPr lvl="0"/>
            <a:r>
              <a:rPr lang="en-US" altLang="en-US" noProof="0" dirty="0" smtClean="0"/>
              <a:t>Click to edit Master title style</a:t>
            </a:r>
          </a:p>
        </p:txBody>
      </p:sp>
    </p:spTree>
    <p:extLst>
      <p:ext uri="{BB962C8B-B14F-4D97-AF65-F5344CB8AC3E}">
        <p14:creationId xmlns:p14="http://schemas.microsoft.com/office/powerpoint/2010/main" val="400308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2034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181600"/>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76263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34743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82237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828800"/>
            <a:ext cx="3581400" cy="4267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3581400" cy="4267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36189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439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3025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24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68388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39913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914400"/>
            <a:ext cx="82296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914400" y="1828800"/>
            <a:ext cx="7315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3400" b="1" kern="1200">
          <a:solidFill>
            <a:srgbClr val="F3701E"/>
          </a:solidFill>
          <a:latin typeface="+mj-lt"/>
          <a:ea typeface="ＭＳ Ｐゴシック" charset="0"/>
          <a:cs typeface="ＭＳ Ｐゴシック" charset="0"/>
        </a:defRPr>
      </a:lvl1pPr>
      <a:lvl2pPr algn="ctr" rtl="0" eaLnBrk="0" fontAlgn="base" hangingPunct="0">
        <a:spcBef>
          <a:spcPct val="0"/>
        </a:spcBef>
        <a:spcAft>
          <a:spcPct val="0"/>
        </a:spcAft>
        <a:defRPr sz="3400" b="1">
          <a:solidFill>
            <a:srgbClr val="F3701E"/>
          </a:solidFill>
          <a:latin typeface="Arial" panose="020B0604020202020204" pitchFamily="34" charset="0"/>
          <a:ea typeface="ＭＳ Ｐゴシック" charset="0"/>
          <a:cs typeface="ＭＳ Ｐゴシック" charset="0"/>
        </a:defRPr>
      </a:lvl2pPr>
      <a:lvl3pPr algn="ctr" rtl="0" eaLnBrk="0" fontAlgn="base" hangingPunct="0">
        <a:spcBef>
          <a:spcPct val="0"/>
        </a:spcBef>
        <a:spcAft>
          <a:spcPct val="0"/>
        </a:spcAft>
        <a:defRPr sz="3400" b="1">
          <a:solidFill>
            <a:srgbClr val="F3701E"/>
          </a:solidFill>
          <a:latin typeface="Arial" panose="020B0604020202020204" pitchFamily="34" charset="0"/>
          <a:ea typeface="ＭＳ Ｐゴシック" charset="0"/>
          <a:cs typeface="ＭＳ Ｐゴシック" charset="0"/>
        </a:defRPr>
      </a:lvl3pPr>
      <a:lvl4pPr algn="ctr" rtl="0" eaLnBrk="0" fontAlgn="base" hangingPunct="0">
        <a:spcBef>
          <a:spcPct val="0"/>
        </a:spcBef>
        <a:spcAft>
          <a:spcPct val="0"/>
        </a:spcAft>
        <a:defRPr sz="3400" b="1">
          <a:solidFill>
            <a:srgbClr val="F3701E"/>
          </a:solidFill>
          <a:latin typeface="Arial" panose="020B0604020202020204" pitchFamily="34" charset="0"/>
          <a:ea typeface="ＭＳ Ｐゴシック" charset="0"/>
          <a:cs typeface="ＭＳ Ｐゴシック" charset="0"/>
        </a:defRPr>
      </a:lvl4pPr>
      <a:lvl5pPr algn="ctr" rtl="0" eaLnBrk="0" fontAlgn="base" hangingPunct="0">
        <a:spcBef>
          <a:spcPct val="0"/>
        </a:spcBef>
        <a:spcAft>
          <a:spcPct val="0"/>
        </a:spcAft>
        <a:defRPr sz="3400" b="1">
          <a:solidFill>
            <a:srgbClr val="F3701E"/>
          </a:solidFill>
          <a:latin typeface="Arial" panose="020B0604020202020204" pitchFamily="34" charset="0"/>
          <a:ea typeface="ＭＳ Ｐゴシック" charset="0"/>
          <a:cs typeface="ＭＳ Ｐゴシック" charset="0"/>
        </a:defRPr>
      </a:lvl5pPr>
      <a:lvl6pPr marL="457200" algn="ctr" rtl="0" fontAlgn="base">
        <a:spcBef>
          <a:spcPct val="0"/>
        </a:spcBef>
        <a:spcAft>
          <a:spcPct val="0"/>
        </a:spcAft>
        <a:defRPr sz="3400" b="1">
          <a:solidFill>
            <a:schemeClr val="bg1"/>
          </a:solidFill>
          <a:latin typeface="Arial" panose="020B0604020202020204" pitchFamily="34" charset="0"/>
        </a:defRPr>
      </a:lvl6pPr>
      <a:lvl7pPr marL="914400" algn="ctr" rtl="0" fontAlgn="base">
        <a:spcBef>
          <a:spcPct val="0"/>
        </a:spcBef>
        <a:spcAft>
          <a:spcPct val="0"/>
        </a:spcAft>
        <a:defRPr sz="3400" b="1">
          <a:solidFill>
            <a:schemeClr val="bg1"/>
          </a:solidFill>
          <a:latin typeface="Arial" panose="020B0604020202020204" pitchFamily="34" charset="0"/>
        </a:defRPr>
      </a:lvl7pPr>
      <a:lvl8pPr marL="1371600" algn="ctr" rtl="0" fontAlgn="base">
        <a:spcBef>
          <a:spcPct val="0"/>
        </a:spcBef>
        <a:spcAft>
          <a:spcPct val="0"/>
        </a:spcAft>
        <a:defRPr sz="3400" b="1">
          <a:solidFill>
            <a:schemeClr val="bg1"/>
          </a:solidFill>
          <a:latin typeface="Arial" panose="020B0604020202020204" pitchFamily="34" charset="0"/>
        </a:defRPr>
      </a:lvl8pPr>
      <a:lvl9pPr marL="1828800" algn="ctr" rtl="0" fontAlgn="base">
        <a:spcBef>
          <a:spcPct val="0"/>
        </a:spcBef>
        <a:spcAft>
          <a:spcPct val="0"/>
        </a:spcAft>
        <a:defRPr sz="3400" b="1">
          <a:solidFill>
            <a:schemeClr val="bg1"/>
          </a:solidFill>
          <a:latin typeface="Arial" panose="020B0604020202020204" pitchFamily="34" charset="0"/>
        </a:defRPr>
      </a:lvl9pPr>
    </p:titleStyle>
    <p:bodyStyle>
      <a:lvl1pPr marL="288925" indent="-288925" algn="l" rtl="0" eaLnBrk="0" fontAlgn="base" hangingPunct="0">
        <a:spcBef>
          <a:spcPct val="20000"/>
        </a:spcBef>
        <a:spcAft>
          <a:spcPct val="0"/>
        </a:spcAft>
        <a:buClr>
          <a:srgbClr val="00652E"/>
        </a:buClr>
        <a:tabLst>
          <a:tab pos="801688" algn="l"/>
        </a:tabLst>
        <a:defRPr sz="2400" kern="1200">
          <a:solidFill>
            <a:schemeClr val="bg1"/>
          </a:solidFill>
          <a:latin typeface="+mn-lt"/>
          <a:ea typeface="ＭＳ Ｐゴシック" charset="0"/>
          <a:cs typeface="ＭＳ Ｐゴシック" charset="0"/>
        </a:defRPr>
      </a:lvl1pPr>
      <a:lvl2pPr marL="801688" indent="-398463" algn="l" rtl="0" eaLnBrk="0" fontAlgn="base" hangingPunct="0">
        <a:spcBef>
          <a:spcPct val="20000"/>
        </a:spcBef>
        <a:spcAft>
          <a:spcPct val="0"/>
        </a:spcAft>
        <a:tabLst>
          <a:tab pos="801688" algn="l"/>
        </a:tabLst>
        <a:defRPr sz="2200" b="1" kern="1200">
          <a:solidFill>
            <a:schemeClr val="accent2"/>
          </a:solidFill>
          <a:latin typeface="+mn-lt"/>
          <a:ea typeface="ＭＳ Ｐゴシック" charset="0"/>
          <a:cs typeface="+mn-cs"/>
        </a:defRPr>
      </a:lvl2pPr>
      <a:lvl3pPr marL="1144588" indent="-117475" algn="l" rtl="0" eaLnBrk="0" fontAlgn="base" hangingPunct="0">
        <a:spcBef>
          <a:spcPct val="20000"/>
        </a:spcBef>
        <a:spcAft>
          <a:spcPct val="0"/>
        </a:spcAft>
        <a:buChar char="•"/>
        <a:tabLst>
          <a:tab pos="801688" algn="l"/>
        </a:tabLst>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tabLst>
          <a:tab pos="801688" algn="l"/>
        </a:tabLst>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tabLst>
          <a:tab pos="801688" algn="l"/>
        </a:tabLst>
        <a:defRPr sz="20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3370263"/>
            <a:ext cx="9172575" cy="1979612"/>
          </a:xfrm>
          <a:prstGeom prst="rect">
            <a:avLst/>
          </a:prstGeom>
          <a:solidFill>
            <a:srgbClr val="00652E">
              <a:alpha val="44000"/>
            </a:srgbClr>
          </a:solidFill>
          <a:ln>
            <a:noFill/>
          </a:ln>
          <a:effectLst>
            <a:outerShdw blurRad="38100" dist="25399"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lvl1pPr algn="ctr" rtl="0" eaLnBrk="0" fontAlgn="base" hangingPunct="0">
              <a:spcBef>
                <a:spcPct val="0"/>
              </a:spcBef>
              <a:spcAft>
                <a:spcPct val="0"/>
              </a:spcAft>
              <a:defRPr sz="4400" b="1" kern="1200">
                <a:solidFill>
                  <a:schemeClr val="bg1"/>
                </a:solidFill>
                <a:latin typeface="+mj-lt"/>
                <a:ea typeface="ＭＳ Ｐゴシック" charset="0"/>
                <a:cs typeface="+mj-cs"/>
              </a:defRPr>
            </a:lvl1pPr>
            <a:lvl2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2pPr>
            <a:lvl3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3pPr>
            <a:lvl4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4pPr>
            <a:lvl5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5pPr>
            <a:lvl6pPr marL="457200" algn="ctr" rtl="0" fontAlgn="base">
              <a:spcBef>
                <a:spcPct val="0"/>
              </a:spcBef>
              <a:spcAft>
                <a:spcPct val="0"/>
              </a:spcAft>
              <a:defRPr sz="3400" b="1">
                <a:solidFill>
                  <a:schemeClr val="bg1"/>
                </a:solidFill>
                <a:latin typeface="Arial" panose="020B0604020202020204" pitchFamily="34" charset="0"/>
              </a:defRPr>
            </a:lvl6pPr>
            <a:lvl7pPr marL="914400" algn="ctr" rtl="0" fontAlgn="base">
              <a:spcBef>
                <a:spcPct val="0"/>
              </a:spcBef>
              <a:spcAft>
                <a:spcPct val="0"/>
              </a:spcAft>
              <a:defRPr sz="3400" b="1">
                <a:solidFill>
                  <a:schemeClr val="bg1"/>
                </a:solidFill>
                <a:latin typeface="Arial" panose="020B0604020202020204" pitchFamily="34" charset="0"/>
              </a:defRPr>
            </a:lvl7pPr>
            <a:lvl8pPr marL="1371600" algn="ctr" rtl="0" fontAlgn="base">
              <a:spcBef>
                <a:spcPct val="0"/>
              </a:spcBef>
              <a:spcAft>
                <a:spcPct val="0"/>
              </a:spcAft>
              <a:defRPr sz="3400" b="1">
                <a:solidFill>
                  <a:schemeClr val="bg1"/>
                </a:solidFill>
                <a:latin typeface="Arial" panose="020B0604020202020204" pitchFamily="34" charset="0"/>
              </a:defRPr>
            </a:lvl8pPr>
            <a:lvl9pPr marL="1828800" algn="ctr" rtl="0" fontAlgn="base">
              <a:spcBef>
                <a:spcPct val="0"/>
              </a:spcBef>
              <a:spcAft>
                <a:spcPct val="0"/>
              </a:spcAft>
              <a:defRPr sz="3400" b="1">
                <a:solidFill>
                  <a:schemeClr val="bg1"/>
                </a:solidFill>
                <a:latin typeface="Arial" panose="020B0604020202020204" pitchFamily="34" charset="0"/>
              </a:defRPr>
            </a:lvl9pPr>
          </a:lstStyle>
          <a:p>
            <a:pPr eaLnBrk="1" hangingPunct="1">
              <a:defRPr/>
            </a:pPr>
            <a:r>
              <a:rPr lang="en-US" sz="4000" dirty="0" smtClean="0"/>
              <a:t>Chapter 8</a:t>
            </a:r>
            <a:r>
              <a:rPr lang="en-US" altLang="en-US" dirty="0" smtClean="0"/>
              <a:t/>
            </a:r>
            <a:br>
              <a:rPr lang="en-US" altLang="en-US" dirty="0" smtClean="0"/>
            </a:br>
            <a:r>
              <a:rPr lang="en-US" altLang="en-US" sz="3200" dirty="0"/>
              <a:t>Lifting and Moving Patients</a:t>
            </a:r>
            <a:endParaRPr lang="en-US" altLang="en-US" sz="3200" dirty="0" smtClean="0">
              <a:ea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Rectangle 4"/>
          <p:cNvSpPr>
            <a:spLocks noGrp="1" noChangeArrowheads="1"/>
          </p:cNvSpPr>
          <p:nvPr>
            <p:ph type="title"/>
          </p:nvPr>
        </p:nvSpPr>
        <p:spPr/>
        <p:txBody>
          <a:bodyPr/>
          <a:lstStyle/>
          <a:p>
            <a:pPr eaLnBrk="1" hangingPunct="1">
              <a:defRPr/>
            </a:pPr>
            <a:r>
              <a:rPr lang="en-US" altLang="en-US" dirty="0" smtClean="0">
                <a:ea typeface="+mj-ea"/>
                <a:cs typeface="+mj-cs"/>
              </a:rPr>
              <a:t>Summary</a:t>
            </a:r>
          </a:p>
        </p:txBody>
      </p:sp>
      <p:sp>
        <p:nvSpPr>
          <p:cNvPr id="11267" name="Rectangle 5"/>
          <p:cNvSpPr>
            <a:spLocks noGrp="1" noChangeArrowheads="1"/>
          </p:cNvSpPr>
          <p:nvPr>
            <p:ph type="body" idx="1"/>
          </p:nvPr>
        </p:nvSpPr>
        <p:spPr/>
        <p:txBody>
          <a:bodyPr/>
          <a:lstStyle/>
          <a:p>
            <a:pPr eaLnBrk="1" hangingPunct="1">
              <a:defRPr/>
            </a:pPr>
            <a:r>
              <a:rPr lang="en-US" dirty="0">
                <a:cs typeface="+mn-cs"/>
              </a:rPr>
              <a:t>You reassess the patient and find that her airway is patent and breathing adequate. You explain to the patient why she is immobilized and empathize with her discomfort. </a:t>
            </a:r>
          </a:p>
          <a:p>
            <a:pPr eaLnBrk="1" hangingPunct="1">
              <a:defRPr/>
            </a:pPr>
            <a:endParaRPr lang="en-US" dirty="0">
              <a:cs typeface="+mn-cs"/>
            </a:endParaRPr>
          </a:p>
          <a:p>
            <a:pPr eaLnBrk="1" hangingPunct="1">
              <a:defRPr/>
            </a:pPr>
            <a:r>
              <a:rPr lang="en-US" dirty="0">
                <a:cs typeface="+mn-cs"/>
              </a:rPr>
              <a:t>In the emergency department she is evaluated by the physician and radiographs are ordered. She is eventually released with a diagnosis of muscle strain.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2" name="Rectangle 4"/>
          <p:cNvSpPr>
            <a:spLocks noGrp="1" noChangeArrowheads="1"/>
          </p:cNvSpPr>
          <p:nvPr>
            <p:ph type="title"/>
          </p:nvPr>
        </p:nvSpPr>
        <p:spPr/>
        <p:txBody>
          <a:bodyPr/>
          <a:lstStyle/>
          <a:p>
            <a:pPr eaLnBrk="1" hangingPunct="1">
              <a:defRPr/>
            </a:pPr>
            <a:r>
              <a:rPr lang="en-US" altLang="en-US" dirty="0" smtClean="0">
                <a:ea typeface="+mj-ea"/>
                <a:cs typeface="+mj-cs"/>
              </a:rPr>
              <a:t>Summary </a:t>
            </a:r>
          </a:p>
        </p:txBody>
      </p:sp>
      <p:sp>
        <p:nvSpPr>
          <p:cNvPr id="13315" name="Rectangle 5"/>
          <p:cNvSpPr>
            <a:spLocks noGrp="1" noChangeArrowheads="1"/>
          </p:cNvSpPr>
          <p:nvPr>
            <p:ph type="body" idx="1"/>
          </p:nvPr>
        </p:nvSpPr>
        <p:spPr/>
        <p:txBody>
          <a:bodyPr/>
          <a:lstStyle/>
          <a:p>
            <a:pPr eaLnBrk="1" hangingPunct="1"/>
            <a:r>
              <a:rPr lang="en-US" dirty="0" smtClean="0">
                <a:ea typeface="ＭＳ Ｐゴシック" pitchFamily="34" charset="-128"/>
              </a:rPr>
              <a:t>As with any patient involved in a traumatic injury, cervical spine immobilization should always be considered. It is common for pain, tingling, and discomfort to begin after the initial shock of the incident has subsided. Keep this in mind any time a trauma patient tells you that he or she is feeling no neck or back pain.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6" name="Rectangle 4"/>
          <p:cNvSpPr>
            <a:spLocks noGrp="1" noChangeArrowheads="1"/>
          </p:cNvSpPr>
          <p:nvPr>
            <p:ph type="title"/>
          </p:nvPr>
        </p:nvSpPr>
        <p:spPr/>
        <p:txBody>
          <a:bodyPr/>
          <a:lstStyle/>
          <a:p>
            <a:pPr eaLnBrk="1" hangingPunct="1">
              <a:defRPr/>
            </a:pPr>
            <a:r>
              <a:rPr lang="en-US" altLang="en-US" dirty="0" smtClean="0">
                <a:ea typeface="+mj-ea"/>
                <a:cs typeface="+mj-cs"/>
              </a:rPr>
              <a:t>Summary </a:t>
            </a:r>
          </a:p>
        </p:txBody>
      </p:sp>
      <p:sp>
        <p:nvSpPr>
          <p:cNvPr id="13315" name="Rectangle 5"/>
          <p:cNvSpPr>
            <a:spLocks noGrp="1" noChangeArrowheads="1"/>
          </p:cNvSpPr>
          <p:nvPr>
            <p:ph type="body" idx="1"/>
          </p:nvPr>
        </p:nvSpPr>
        <p:spPr/>
        <p:txBody>
          <a:bodyPr/>
          <a:lstStyle/>
          <a:p>
            <a:pPr eaLnBrk="1" hangingPunct="1">
              <a:defRPr/>
            </a:pPr>
            <a:r>
              <a:rPr lang="en-US" dirty="0">
                <a:cs typeface="+mn-cs"/>
              </a:rPr>
              <a:t>Your goal is to always </a:t>
            </a:r>
            <a:r>
              <a:rPr lang="en-US" dirty="0" smtClean="0">
                <a:cs typeface="+mn-cs"/>
              </a:rPr>
              <a:t>provide </a:t>
            </a:r>
            <a:r>
              <a:rPr lang="en-US" dirty="0">
                <a:cs typeface="+mn-cs"/>
              </a:rPr>
              <a:t>care </a:t>
            </a:r>
            <a:r>
              <a:rPr lang="en-US" dirty="0" smtClean="0">
                <a:cs typeface="+mn-cs"/>
              </a:rPr>
              <a:t>that will results in the </a:t>
            </a:r>
            <a:r>
              <a:rPr lang="en-US" dirty="0">
                <a:cs typeface="+mn-cs"/>
              </a:rPr>
              <a:t>greatest benefit </a:t>
            </a:r>
            <a:r>
              <a:rPr lang="en-US" dirty="0" smtClean="0">
                <a:cs typeface="+mn-cs"/>
              </a:rPr>
              <a:t>to the </a:t>
            </a:r>
            <a:r>
              <a:rPr lang="en-US" dirty="0">
                <a:cs typeface="+mn-cs"/>
              </a:rPr>
              <a:t>patient. Know how your equipment works and maintain good communication with your patient to ensure he or she remains comfortable.</a:t>
            </a:r>
          </a:p>
          <a:p>
            <a:pPr eaLnBrk="1" hangingPunct="1">
              <a:defRPr/>
            </a:pPr>
            <a:endParaRPr lang="en-US" dirty="0">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6" name="Rectangle 4"/>
          <p:cNvSpPr>
            <a:spLocks noGrp="1" noChangeArrowheads="1"/>
          </p:cNvSpPr>
          <p:nvPr>
            <p:ph type="title"/>
          </p:nvPr>
        </p:nvSpPr>
        <p:spPr/>
        <p:txBody>
          <a:bodyPr/>
          <a:lstStyle/>
          <a:p>
            <a:pPr eaLnBrk="1" hangingPunct="1">
              <a:defRPr/>
            </a:pPr>
            <a:r>
              <a:rPr lang="en-US" altLang="en-US" dirty="0" smtClean="0">
                <a:ea typeface="+mj-ea"/>
                <a:cs typeface="+mj-cs"/>
              </a:rPr>
              <a:t>Part 1</a:t>
            </a:r>
          </a:p>
        </p:txBody>
      </p:sp>
      <p:sp>
        <p:nvSpPr>
          <p:cNvPr id="4099" name="Rectangle 5"/>
          <p:cNvSpPr>
            <a:spLocks noGrp="1" noChangeArrowheads="1"/>
          </p:cNvSpPr>
          <p:nvPr>
            <p:ph type="body" idx="1"/>
          </p:nvPr>
        </p:nvSpPr>
        <p:spPr/>
        <p:txBody>
          <a:bodyPr/>
          <a:lstStyle/>
          <a:p>
            <a:pPr eaLnBrk="1" hangingPunct="1"/>
            <a:r>
              <a:rPr lang="en-US" dirty="0" smtClean="0">
                <a:ea typeface="ＭＳ Ｐゴシック" pitchFamily="34" charset="-128"/>
              </a:rPr>
              <a:t>You are dispatched to a motor vehicle crash in which a car ran into a pole. Upon arrival you find a single patient, a 54-year-old woman complaining of neck pain. There is minor damage to the front of the vehicle. The patient was wearing her seat belt, and the air bag deployed. She denies having any other injury and a rapid exam reveals no other obvious injuries.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0" name="Rectangle 4"/>
          <p:cNvSpPr>
            <a:spLocks noGrp="1" noChangeArrowheads="1"/>
          </p:cNvSpPr>
          <p:nvPr>
            <p:ph type="title"/>
          </p:nvPr>
        </p:nvSpPr>
        <p:spPr/>
        <p:txBody>
          <a:bodyPr/>
          <a:lstStyle/>
          <a:p>
            <a:pPr eaLnBrk="1" hangingPunct="1">
              <a:defRPr/>
            </a:pPr>
            <a:r>
              <a:rPr lang="en-US" altLang="en-US" dirty="0" smtClean="0">
                <a:ea typeface="+mj-ea"/>
                <a:cs typeface="+mj-cs"/>
              </a:rPr>
              <a:t>Part 1</a:t>
            </a:r>
          </a:p>
        </p:txBody>
      </p:sp>
      <p:sp>
        <p:nvSpPr>
          <p:cNvPr id="4099" name="Rectangle 5"/>
          <p:cNvSpPr>
            <a:spLocks noGrp="1" noChangeArrowheads="1"/>
          </p:cNvSpPr>
          <p:nvPr>
            <p:ph type="body" idx="1"/>
          </p:nvPr>
        </p:nvSpPr>
        <p:spPr/>
        <p:txBody>
          <a:bodyPr/>
          <a:lstStyle/>
          <a:p>
            <a:pPr eaLnBrk="1" hangingPunct="1">
              <a:defRPr/>
            </a:pPr>
            <a:r>
              <a:rPr lang="en-US" dirty="0">
                <a:cs typeface="+mn-cs"/>
              </a:rPr>
              <a:t>1. What are your treatment priorities?</a:t>
            </a:r>
          </a:p>
          <a:p>
            <a:pPr eaLnBrk="1" hangingPunct="1">
              <a:defRPr/>
            </a:pPr>
            <a:endParaRPr lang="en-US" dirty="0">
              <a:cs typeface="+mn-cs"/>
            </a:endParaRPr>
          </a:p>
          <a:p>
            <a:pPr eaLnBrk="1" hangingPunct="1">
              <a:defRPr/>
            </a:pPr>
            <a:r>
              <a:rPr lang="en-US" dirty="0">
                <a:cs typeface="+mn-cs"/>
              </a:rPr>
              <a:t>2.	 What resources can you call on to help you?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4" name="Rectangle 4"/>
          <p:cNvSpPr>
            <a:spLocks noGrp="1" noChangeArrowheads="1"/>
          </p:cNvSpPr>
          <p:nvPr>
            <p:ph type="title"/>
          </p:nvPr>
        </p:nvSpPr>
        <p:spPr/>
        <p:txBody>
          <a:bodyPr/>
          <a:lstStyle/>
          <a:p>
            <a:pPr eaLnBrk="1" hangingPunct="1">
              <a:defRPr/>
            </a:pPr>
            <a:r>
              <a:rPr lang="en-US" altLang="en-US" dirty="0" smtClean="0">
                <a:ea typeface="+mj-ea"/>
                <a:cs typeface="+mj-cs"/>
              </a:rPr>
              <a:t>Part 2</a:t>
            </a:r>
          </a:p>
        </p:txBody>
      </p:sp>
      <p:sp>
        <p:nvSpPr>
          <p:cNvPr id="6147" name="Rectangle 5"/>
          <p:cNvSpPr>
            <a:spLocks noGrp="1" noChangeArrowheads="1"/>
          </p:cNvSpPr>
          <p:nvPr>
            <p:ph type="body" idx="1"/>
          </p:nvPr>
        </p:nvSpPr>
        <p:spPr/>
        <p:txBody>
          <a:bodyPr/>
          <a:lstStyle/>
          <a:p>
            <a:pPr eaLnBrk="1" hangingPunct="1"/>
            <a:r>
              <a:rPr lang="en-US" dirty="0" smtClean="0">
                <a:ea typeface="ＭＳ Ｐゴシック" pitchFamily="34" charset="-128"/>
              </a:rPr>
              <a:t>Your partner gets into the back seat of the car and holds the patient</a:t>
            </a:r>
            <a:r>
              <a:rPr lang="en-US" altLang="en-US" dirty="0" smtClean="0">
                <a:ea typeface="ＭＳ Ｐゴシック" pitchFamily="34" charset="-128"/>
              </a:rPr>
              <a:t>’</a:t>
            </a:r>
            <a:r>
              <a:rPr lang="en-US" dirty="0" smtClean="0">
                <a:ea typeface="ＭＳ Ｐゴシック" pitchFamily="34" charset="-128"/>
              </a:rPr>
              <a:t>s head to minimize the possibility of cervical spine injury. Any movement causes your patient to complain of severe pain in her neck and lower back. She complains of tingling in her hands.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8" name="Rectangle 4"/>
          <p:cNvSpPr>
            <a:spLocks noGrp="1" noChangeArrowheads="1"/>
          </p:cNvSpPr>
          <p:nvPr>
            <p:ph type="title"/>
          </p:nvPr>
        </p:nvSpPr>
        <p:spPr/>
        <p:txBody>
          <a:bodyPr/>
          <a:lstStyle/>
          <a:p>
            <a:pPr eaLnBrk="1" hangingPunct="1">
              <a:defRPr/>
            </a:pPr>
            <a:r>
              <a:rPr lang="en-US" altLang="en-US" dirty="0" smtClean="0">
                <a:ea typeface="+mj-ea"/>
                <a:cs typeface="+mj-cs"/>
              </a:rPr>
              <a:t>Part 2</a:t>
            </a:r>
          </a:p>
        </p:txBody>
      </p:sp>
      <p:sp>
        <p:nvSpPr>
          <p:cNvPr id="6147" name="Rectangle 5"/>
          <p:cNvSpPr>
            <a:spLocks noGrp="1" noChangeArrowheads="1"/>
          </p:cNvSpPr>
          <p:nvPr>
            <p:ph type="body" idx="1"/>
          </p:nvPr>
        </p:nvSpPr>
        <p:spPr/>
        <p:txBody>
          <a:bodyPr/>
          <a:lstStyle/>
          <a:p>
            <a:pPr eaLnBrk="1" hangingPunct="1">
              <a:defRPr/>
            </a:pPr>
            <a:r>
              <a:rPr lang="en-US" dirty="0">
                <a:cs typeface="+mn-cs"/>
              </a:rPr>
              <a:t>3.	 What is the best way to remove this patient from the vehicle? Are there any devices that can assist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Rectangle 4"/>
          <p:cNvSpPr>
            <a:spLocks noGrp="1" noChangeArrowheads="1"/>
          </p:cNvSpPr>
          <p:nvPr>
            <p:ph type="title"/>
          </p:nvPr>
        </p:nvSpPr>
        <p:spPr/>
        <p:txBody>
          <a:bodyPr/>
          <a:lstStyle/>
          <a:p>
            <a:pPr eaLnBrk="1" hangingPunct="1">
              <a:defRPr/>
            </a:pPr>
            <a:r>
              <a:rPr lang="en-US" altLang="en-US" dirty="0" smtClean="0">
                <a:ea typeface="+mj-ea"/>
                <a:cs typeface="+mj-cs"/>
              </a:rPr>
              <a:t>Part 3</a:t>
            </a:r>
          </a:p>
        </p:txBody>
      </p:sp>
      <p:sp>
        <p:nvSpPr>
          <p:cNvPr id="8195" name="Rectangle 5"/>
          <p:cNvSpPr>
            <a:spLocks noGrp="1" noChangeArrowheads="1"/>
          </p:cNvSpPr>
          <p:nvPr>
            <p:ph type="body" idx="1"/>
          </p:nvPr>
        </p:nvSpPr>
        <p:spPr/>
        <p:txBody>
          <a:bodyPr/>
          <a:lstStyle/>
          <a:p>
            <a:pPr eaLnBrk="1" hangingPunct="1"/>
            <a:r>
              <a:rPr lang="en-US" dirty="0" smtClean="0">
                <a:ea typeface="ＭＳ Ｐゴシック" pitchFamily="34" charset="-128"/>
              </a:rPr>
              <a:t>As you are assessing the patient, your partner calls out, </a:t>
            </a:r>
            <a:r>
              <a:rPr lang="en-US" altLang="en-US" dirty="0" smtClean="0">
                <a:ea typeface="ＭＳ Ｐゴシック" pitchFamily="34" charset="-128"/>
              </a:rPr>
              <a:t>“</a:t>
            </a:r>
            <a:r>
              <a:rPr lang="en-US" dirty="0" smtClean="0">
                <a:ea typeface="ＭＳ Ｐゴシック" pitchFamily="34" charset="-128"/>
              </a:rPr>
              <a:t>Smoke!</a:t>
            </a:r>
            <a:r>
              <a:rPr lang="en-US" altLang="en-US" dirty="0" smtClean="0">
                <a:ea typeface="ＭＳ Ｐゴシック" pitchFamily="34" charset="-128"/>
              </a:rPr>
              <a:t>”</a:t>
            </a:r>
            <a:r>
              <a:rPr lang="en-US" dirty="0" smtClean="0">
                <a:ea typeface="ＭＳ Ｐゴシック" pitchFamily="34" charset="-128"/>
              </a:rPr>
              <a:t> A thin line of smoke is escaping from the hood of the vehicle. </a:t>
            </a:r>
          </a:p>
          <a:p>
            <a:pPr eaLnBrk="1" hangingPunct="1"/>
            <a:endParaRPr lang="en-US" dirty="0" smtClean="0">
              <a:ea typeface="ＭＳ Ｐゴシック"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6" name="Rectangle 4"/>
          <p:cNvSpPr>
            <a:spLocks noGrp="1" noChangeArrowheads="1"/>
          </p:cNvSpPr>
          <p:nvPr>
            <p:ph type="title"/>
          </p:nvPr>
        </p:nvSpPr>
        <p:spPr/>
        <p:txBody>
          <a:bodyPr/>
          <a:lstStyle/>
          <a:p>
            <a:pPr eaLnBrk="1" hangingPunct="1">
              <a:defRPr/>
            </a:pPr>
            <a:r>
              <a:rPr lang="en-US" altLang="en-US" dirty="0" smtClean="0">
                <a:ea typeface="+mj-ea"/>
                <a:cs typeface="+mj-cs"/>
              </a:rPr>
              <a:t>Part 3</a:t>
            </a:r>
          </a:p>
        </p:txBody>
      </p:sp>
      <p:sp>
        <p:nvSpPr>
          <p:cNvPr id="8195" name="Rectangle 5"/>
          <p:cNvSpPr>
            <a:spLocks noGrp="1" noChangeArrowheads="1"/>
          </p:cNvSpPr>
          <p:nvPr>
            <p:ph type="body" idx="1"/>
          </p:nvPr>
        </p:nvSpPr>
        <p:spPr/>
        <p:txBody>
          <a:bodyPr/>
          <a:lstStyle/>
          <a:p>
            <a:pPr eaLnBrk="1" hangingPunct="1">
              <a:defRPr/>
            </a:pPr>
            <a:r>
              <a:rPr lang="en-US" dirty="0">
                <a:cs typeface="+mn-cs"/>
              </a:rPr>
              <a:t>4.	 What is the best way to move the patient from the vehicle to the stretcher? How many providers would be ideal for this maneuver?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80" name="Rectangle 4"/>
          <p:cNvSpPr>
            <a:spLocks noGrp="1" noChangeArrowheads="1"/>
          </p:cNvSpPr>
          <p:nvPr>
            <p:ph type="title"/>
          </p:nvPr>
        </p:nvSpPr>
        <p:spPr/>
        <p:txBody>
          <a:bodyPr/>
          <a:lstStyle/>
          <a:p>
            <a:pPr eaLnBrk="1" hangingPunct="1">
              <a:defRPr/>
            </a:pPr>
            <a:r>
              <a:rPr lang="en-US" altLang="en-US" dirty="0" smtClean="0">
                <a:ea typeface="+mj-ea"/>
                <a:cs typeface="+mj-cs"/>
              </a:rPr>
              <a:t>Part 4</a:t>
            </a:r>
          </a:p>
        </p:txBody>
      </p:sp>
      <p:sp>
        <p:nvSpPr>
          <p:cNvPr id="9219" name="Rectangle 5"/>
          <p:cNvSpPr>
            <a:spLocks noGrp="1" noChangeArrowheads="1"/>
          </p:cNvSpPr>
          <p:nvPr>
            <p:ph type="body" idx="1"/>
          </p:nvPr>
        </p:nvSpPr>
        <p:spPr/>
        <p:txBody>
          <a:bodyPr/>
          <a:lstStyle/>
          <a:p>
            <a:pPr eaLnBrk="1" hangingPunct="1">
              <a:defRPr/>
            </a:pPr>
            <a:r>
              <a:rPr lang="en-US" dirty="0">
                <a:cs typeface="+mn-cs"/>
              </a:rPr>
              <a:t>Once you have loaded your patient into the back of the ambulance, she complains that the cervical collar is uncomfortable and it is hard for her to breathe.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4" name="Rectangle 4"/>
          <p:cNvSpPr>
            <a:spLocks noGrp="1" noChangeArrowheads="1"/>
          </p:cNvSpPr>
          <p:nvPr>
            <p:ph type="title"/>
          </p:nvPr>
        </p:nvSpPr>
        <p:spPr/>
        <p:txBody>
          <a:bodyPr/>
          <a:lstStyle/>
          <a:p>
            <a:pPr eaLnBrk="1" hangingPunct="1">
              <a:defRPr/>
            </a:pPr>
            <a:r>
              <a:rPr lang="en-US" altLang="en-US" dirty="0" smtClean="0">
                <a:ea typeface="+mj-ea"/>
                <a:cs typeface="+mj-cs"/>
              </a:rPr>
              <a:t>Part 4</a:t>
            </a:r>
          </a:p>
        </p:txBody>
      </p:sp>
      <p:sp>
        <p:nvSpPr>
          <p:cNvPr id="10243" name="Rectangle 5"/>
          <p:cNvSpPr>
            <a:spLocks noGrp="1" noChangeArrowheads="1"/>
          </p:cNvSpPr>
          <p:nvPr>
            <p:ph type="body" idx="1"/>
          </p:nvPr>
        </p:nvSpPr>
        <p:spPr/>
        <p:txBody>
          <a:bodyPr/>
          <a:lstStyle/>
          <a:p>
            <a:pPr eaLnBrk="1" hangingPunct="1">
              <a:defRPr/>
            </a:pPr>
            <a:r>
              <a:rPr lang="en-US" dirty="0">
                <a:cs typeface="+mn-cs"/>
              </a:rPr>
              <a:t>5. What should you do?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2531</TotalTime>
  <Words>790</Words>
  <Application>Microsoft Office PowerPoint</Application>
  <PresentationFormat>On-screen Show (4:3)</PresentationFormat>
  <Paragraphs>75</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PowerPoint Presentation</vt:lpstr>
      <vt:lpstr>Part 1</vt:lpstr>
      <vt:lpstr>Part 1</vt:lpstr>
      <vt:lpstr>Part 2</vt:lpstr>
      <vt:lpstr>Part 2</vt:lpstr>
      <vt:lpstr>Part 3</vt:lpstr>
      <vt:lpstr>Part 3</vt:lpstr>
      <vt:lpstr>Part 4</vt:lpstr>
      <vt:lpstr>Part 4</vt:lpstr>
      <vt:lpstr>Summary</vt:lpstr>
      <vt:lpstr>Summary </vt:lpstr>
      <vt:lpstr>Summary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Deforge-Kling</dc:creator>
  <cp:lastModifiedBy>Jennifer Deforge-Kling</cp:lastModifiedBy>
  <cp:revision>77</cp:revision>
  <cp:lastPrinted>2009-04-22T19:24:48Z</cp:lastPrinted>
  <dcterms:created xsi:type="dcterms:W3CDTF">2009-04-22T19:24:48Z</dcterms:created>
  <dcterms:modified xsi:type="dcterms:W3CDTF">2016-06-07T19:57:57Z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