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compatMode="1" saveSubsetFonts="1">
  <p:sldMasterIdLst>
    <p:sldMasterId id="2147483649" r:id="rId1"/>
  </p:sldMasterIdLst>
  <p:notesMasterIdLst>
    <p:notesMasterId r:id="rId115"/>
  </p:notesMasterIdLst>
  <p:handoutMasterIdLst>
    <p:handoutMasterId r:id="rId116"/>
  </p:handoutMasterIdLst>
  <p:sldIdLst>
    <p:sldId id="1619" r:id="rId2"/>
    <p:sldId id="1620" r:id="rId3"/>
    <p:sldId id="1621" r:id="rId4"/>
    <p:sldId id="1749" r:id="rId5"/>
    <p:sldId id="1751" r:id="rId6"/>
    <p:sldId id="1752" r:id="rId7"/>
    <p:sldId id="1757" r:id="rId8"/>
    <p:sldId id="1753" r:id="rId9"/>
    <p:sldId id="1755" r:id="rId10"/>
    <p:sldId id="1756" r:id="rId11"/>
    <p:sldId id="1622" r:id="rId12"/>
    <p:sldId id="1623" r:id="rId13"/>
    <p:sldId id="1772" r:id="rId14"/>
    <p:sldId id="1625" r:id="rId15"/>
    <p:sldId id="1627" r:id="rId16"/>
    <p:sldId id="1628" r:id="rId17"/>
    <p:sldId id="1629" r:id="rId18"/>
    <p:sldId id="1630" r:id="rId19"/>
    <p:sldId id="1631" r:id="rId20"/>
    <p:sldId id="1633" r:id="rId21"/>
    <p:sldId id="1634" r:id="rId22"/>
    <p:sldId id="1758" r:id="rId23"/>
    <p:sldId id="1771" r:id="rId24"/>
    <p:sldId id="1762" r:id="rId25"/>
    <p:sldId id="1763" r:id="rId26"/>
    <p:sldId id="1759" r:id="rId27"/>
    <p:sldId id="1760" r:id="rId28"/>
    <p:sldId id="1637" r:id="rId29"/>
    <p:sldId id="1638" r:id="rId30"/>
    <p:sldId id="1764" r:id="rId31"/>
    <p:sldId id="1765" r:id="rId32"/>
    <p:sldId id="1639" r:id="rId33"/>
    <p:sldId id="1640" r:id="rId34"/>
    <p:sldId id="1643" r:id="rId35"/>
    <p:sldId id="1645" r:id="rId36"/>
    <p:sldId id="1642" r:id="rId37"/>
    <p:sldId id="1766" r:id="rId38"/>
    <p:sldId id="1767" r:id="rId39"/>
    <p:sldId id="1646" r:id="rId40"/>
    <p:sldId id="1647" r:id="rId41"/>
    <p:sldId id="1648" r:id="rId42"/>
    <p:sldId id="1654" r:id="rId43"/>
    <p:sldId id="1655" r:id="rId44"/>
    <p:sldId id="1656" r:id="rId45"/>
    <p:sldId id="1657" r:id="rId46"/>
    <p:sldId id="1658" r:id="rId47"/>
    <p:sldId id="1659" r:id="rId48"/>
    <p:sldId id="1660" r:id="rId49"/>
    <p:sldId id="1661" r:id="rId50"/>
    <p:sldId id="1662" r:id="rId51"/>
    <p:sldId id="1663" r:id="rId52"/>
    <p:sldId id="1664" r:id="rId53"/>
    <p:sldId id="1666" r:id="rId54"/>
    <p:sldId id="1667" r:id="rId55"/>
    <p:sldId id="1668" r:id="rId56"/>
    <p:sldId id="1669" r:id="rId57"/>
    <p:sldId id="1675" r:id="rId58"/>
    <p:sldId id="1676" r:id="rId59"/>
    <p:sldId id="1677" r:id="rId60"/>
    <p:sldId id="1680" r:id="rId61"/>
    <p:sldId id="1681" r:id="rId62"/>
    <p:sldId id="1682" r:id="rId63"/>
    <p:sldId id="1685" r:id="rId64"/>
    <p:sldId id="1686" r:id="rId65"/>
    <p:sldId id="1768" r:id="rId66"/>
    <p:sldId id="1687" r:id="rId67"/>
    <p:sldId id="1688" r:id="rId68"/>
    <p:sldId id="1689" r:id="rId69"/>
    <p:sldId id="1691" r:id="rId70"/>
    <p:sldId id="1692" r:id="rId71"/>
    <p:sldId id="1769" r:id="rId72"/>
    <p:sldId id="1770" r:id="rId73"/>
    <p:sldId id="1693" r:id="rId74"/>
    <p:sldId id="1694" r:id="rId75"/>
    <p:sldId id="1695" r:id="rId76"/>
    <p:sldId id="1710" r:id="rId77"/>
    <p:sldId id="1711" r:id="rId78"/>
    <p:sldId id="1712" r:id="rId79"/>
    <p:sldId id="1713" r:id="rId80"/>
    <p:sldId id="1714" r:id="rId81"/>
    <p:sldId id="1715" r:id="rId82"/>
    <p:sldId id="1740" r:id="rId83"/>
    <p:sldId id="1716" r:id="rId84"/>
    <p:sldId id="1717" r:id="rId85"/>
    <p:sldId id="1718" r:id="rId86"/>
    <p:sldId id="1741" r:id="rId87"/>
    <p:sldId id="1719" r:id="rId88"/>
    <p:sldId id="1720" r:id="rId89"/>
    <p:sldId id="1721" r:id="rId90"/>
    <p:sldId id="1742" r:id="rId91"/>
    <p:sldId id="1722" r:id="rId92"/>
    <p:sldId id="1723" r:id="rId93"/>
    <p:sldId id="1724" r:id="rId94"/>
    <p:sldId id="1743" r:id="rId95"/>
    <p:sldId id="1725" r:id="rId96"/>
    <p:sldId id="1726" r:id="rId97"/>
    <p:sldId id="1727" r:id="rId98"/>
    <p:sldId id="1744" r:id="rId99"/>
    <p:sldId id="1728" r:id="rId100"/>
    <p:sldId id="1729" r:id="rId101"/>
    <p:sldId id="1730" r:id="rId102"/>
    <p:sldId id="1731" r:id="rId103"/>
    <p:sldId id="1732" r:id="rId104"/>
    <p:sldId id="1733" r:id="rId105"/>
    <p:sldId id="1745" r:id="rId106"/>
    <p:sldId id="1734" r:id="rId107"/>
    <p:sldId id="1735" r:id="rId108"/>
    <p:sldId id="1736" r:id="rId109"/>
    <p:sldId id="1746" r:id="rId110"/>
    <p:sldId id="1737" r:id="rId111"/>
    <p:sldId id="1738" r:id="rId112"/>
    <p:sldId id="1739" r:id="rId113"/>
    <p:sldId id="1747" r:id="rId114"/>
  </p:sldIdLst>
  <p:sldSz cx="9144000" cy="6858000" type="screen4x3"/>
  <p:notesSz cx="6858000" cy="9144000"/>
  <p:defaultTextStyle>
    <a:defPPr>
      <a:defRPr lang="en-US"/>
    </a:defPPr>
    <a:lvl1pPr algn="ctr" rtl="0" fontAlgn="base">
      <a:spcBef>
        <a:spcPct val="0"/>
      </a:spcBef>
      <a:spcAft>
        <a:spcPct val="0"/>
      </a:spcAft>
      <a:defRPr sz="2400" kern="1200">
        <a:solidFill>
          <a:schemeClr val="tx1"/>
        </a:solidFill>
        <a:latin typeface="Times New Roman" charset="0"/>
        <a:ea typeface="ヒラギノ角ゴ Pro W3" charset="-128"/>
        <a:cs typeface="+mn-cs"/>
      </a:defRPr>
    </a:lvl1pPr>
    <a:lvl2pPr marL="457200" algn="ctr" rtl="0" fontAlgn="base">
      <a:spcBef>
        <a:spcPct val="0"/>
      </a:spcBef>
      <a:spcAft>
        <a:spcPct val="0"/>
      </a:spcAft>
      <a:defRPr sz="2400" kern="1200">
        <a:solidFill>
          <a:schemeClr val="tx1"/>
        </a:solidFill>
        <a:latin typeface="Times New Roman" charset="0"/>
        <a:ea typeface="ヒラギノ角ゴ Pro W3" charset="-128"/>
        <a:cs typeface="+mn-cs"/>
      </a:defRPr>
    </a:lvl2pPr>
    <a:lvl3pPr marL="914400" algn="ctr" rtl="0" fontAlgn="base">
      <a:spcBef>
        <a:spcPct val="0"/>
      </a:spcBef>
      <a:spcAft>
        <a:spcPct val="0"/>
      </a:spcAft>
      <a:defRPr sz="2400" kern="1200">
        <a:solidFill>
          <a:schemeClr val="tx1"/>
        </a:solidFill>
        <a:latin typeface="Times New Roman" charset="0"/>
        <a:ea typeface="ヒラギノ角ゴ Pro W3" charset="-128"/>
        <a:cs typeface="+mn-cs"/>
      </a:defRPr>
    </a:lvl3pPr>
    <a:lvl4pPr marL="1371600" algn="ctr" rtl="0" fontAlgn="base">
      <a:spcBef>
        <a:spcPct val="0"/>
      </a:spcBef>
      <a:spcAft>
        <a:spcPct val="0"/>
      </a:spcAft>
      <a:defRPr sz="2400" kern="1200">
        <a:solidFill>
          <a:schemeClr val="tx1"/>
        </a:solidFill>
        <a:latin typeface="Times New Roman" charset="0"/>
        <a:ea typeface="ヒラギノ角ゴ Pro W3" charset="-128"/>
        <a:cs typeface="+mn-cs"/>
      </a:defRPr>
    </a:lvl4pPr>
    <a:lvl5pPr marL="1828800" algn="ctr" rtl="0" fontAlgn="base">
      <a:spcBef>
        <a:spcPct val="0"/>
      </a:spcBef>
      <a:spcAft>
        <a:spcPct val="0"/>
      </a:spcAft>
      <a:defRPr sz="2400" kern="1200">
        <a:solidFill>
          <a:schemeClr val="tx1"/>
        </a:solidFill>
        <a:latin typeface="Times New Roman" charset="0"/>
        <a:ea typeface="ヒラギノ角ゴ Pro W3" charset="-128"/>
        <a:cs typeface="+mn-cs"/>
      </a:defRPr>
    </a:lvl5pPr>
    <a:lvl6pPr marL="2286000" algn="l" defTabSz="914400" rtl="0" eaLnBrk="1" latinLnBrk="0" hangingPunct="1">
      <a:defRPr sz="2400" kern="1200">
        <a:solidFill>
          <a:schemeClr val="tx1"/>
        </a:solidFill>
        <a:latin typeface="Times New Roman" charset="0"/>
        <a:ea typeface="ヒラギノ角ゴ Pro W3" charset="-128"/>
        <a:cs typeface="+mn-cs"/>
      </a:defRPr>
    </a:lvl6pPr>
    <a:lvl7pPr marL="2743200" algn="l" defTabSz="914400" rtl="0" eaLnBrk="1" latinLnBrk="0" hangingPunct="1">
      <a:defRPr sz="2400" kern="1200">
        <a:solidFill>
          <a:schemeClr val="tx1"/>
        </a:solidFill>
        <a:latin typeface="Times New Roman" charset="0"/>
        <a:ea typeface="ヒラギノ角ゴ Pro W3" charset="-128"/>
        <a:cs typeface="+mn-cs"/>
      </a:defRPr>
    </a:lvl7pPr>
    <a:lvl8pPr marL="3200400" algn="l" defTabSz="914400" rtl="0" eaLnBrk="1" latinLnBrk="0" hangingPunct="1">
      <a:defRPr sz="2400" kern="1200">
        <a:solidFill>
          <a:schemeClr val="tx1"/>
        </a:solidFill>
        <a:latin typeface="Times New Roman" charset="0"/>
        <a:ea typeface="ヒラギノ角ゴ Pro W3" charset="-128"/>
        <a:cs typeface="+mn-cs"/>
      </a:defRPr>
    </a:lvl8pPr>
    <a:lvl9pPr marL="3657600" algn="l" defTabSz="914400" rtl="0" eaLnBrk="1" latinLnBrk="0" hangingPunct="1">
      <a:defRPr sz="2400" kern="1200">
        <a:solidFill>
          <a:schemeClr val="tx1"/>
        </a:solidFill>
        <a:latin typeface="Times New Roman" charset="0"/>
        <a:ea typeface="ヒラギノ角ゴ Pro W3" charset="-128"/>
        <a:cs typeface="+mn-cs"/>
      </a:defRPr>
    </a:lvl9pPr>
  </p:defaultTextStyle>
  <p:extLst>
    <p:ext uri="{EFAFB233-063F-42B5-8137-9DF3F51BA10A}">
      <p15:sldGuideLst xmlns:p15="http://schemas.microsoft.com/office/powerpoint/2012/main">
        <p15:guide id="1" orient="horz" pos="912">
          <p15:clr>
            <a:srgbClr val="A4A3A4"/>
          </p15:clr>
        </p15:guide>
        <p15:guide id="2" orient="horz" pos="3936">
          <p15:clr>
            <a:srgbClr val="A4A3A4"/>
          </p15:clr>
        </p15:guide>
        <p15:guide id="3" pos="2880">
          <p15:clr>
            <a:srgbClr val="A4A3A4"/>
          </p15:clr>
        </p15:guide>
        <p15:guide id="4" pos="432">
          <p15:clr>
            <a:srgbClr val="A4A3A4"/>
          </p15:clr>
        </p15:guide>
        <p15:guide id="5" pos="5328">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F37021"/>
    <a:srgbClr val="8C0051"/>
    <a:srgbClr val="4D207A"/>
    <a:srgbClr val="2B87A6"/>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491" autoAdjust="0"/>
    <p:restoredTop sz="71547" autoAdjust="0"/>
  </p:normalViewPr>
  <p:slideViewPr>
    <p:cSldViewPr>
      <p:cViewPr>
        <p:scale>
          <a:sx n="50" d="100"/>
          <a:sy n="50" d="100"/>
        </p:scale>
        <p:origin x="3296" y="992"/>
      </p:cViewPr>
      <p:guideLst>
        <p:guide orient="horz" pos="912"/>
        <p:guide orient="horz" pos="3936"/>
        <p:guide pos="2880"/>
        <p:guide pos="432"/>
        <p:guide pos="5328"/>
      </p:guideLst>
    </p:cSldViewPr>
  </p:slideViewPr>
  <p:outlineViewPr>
    <p:cViewPr>
      <p:scale>
        <a:sx n="33" d="100"/>
        <a:sy n="33" d="100"/>
      </p:scale>
      <p:origin x="0" y="69648"/>
    </p:cViewPr>
  </p:outlineViewPr>
  <p:notesTextViewPr>
    <p:cViewPr>
      <p:scale>
        <a:sx n="100" d="100"/>
        <a:sy n="100" d="100"/>
      </p:scale>
      <p:origin x="0" y="0"/>
    </p:cViewPr>
  </p:notesTextViewPr>
  <p:sorterViewPr>
    <p:cViewPr>
      <p:scale>
        <a:sx n="128" d="100"/>
        <a:sy n="128" d="100"/>
      </p:scale>
      <p:origin x="0" y="0"/>
    </p:cViewPr>
  </p:sorterViewPr>
  <p:notesViewPr>
    <p:cSldViewPr>
      <p:cViewPr varScale="1">
        <p:scale>
          <a:sx n="83" d="100"/>
          <a:sy n="83" d="100"/>
        </p:scale>
        <p:origin x="-199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120"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90" Type="http://schemas.openxmlformats.org/officeDocument/2006/relationships/slide" Target="slides/slide89.xml"/><Relationship Id="rId91" Type="http://schemas.openxmlformats.org/officeDocument/2006/relationships/slide" Target="slides/slide90.xml"/><Relationship Id="rId92" Type="http://schemas.openxmlformats.org/officeDocument/2006/relationships/slide" Target="slides/slide91.xml"/><Relationship Id="rId93" Type="http://schemas.openxmlformats.org/officeDocument/2006/relationships/slide" Target="slides/slide92.xml"/><Relationship Id="rId94" Type="http://schemas.openxmlformats.org/officeDocument/2006/relationships/slide" Target="slides/slide93.xml"/><Relationship Id="rId95" Type="http://schemas.openxmlformats.org/officeDocument/2006/relationships/slide" Target="slides/slide94.xml"/><Relationship Id="rId96" Type="http://schemas.openxmlformats.org/officeDocument/2006/relationships/slide" Target="slides/slide95.xml"/><Relationship Id="rId101" Type="http://schemas.openxmlformats.org/officeDocument/2006/relationships/slide" Target="slides/slide100.xml"/><Relationship Id="rId102" Type="http://schemas.openxmlformats.org/officeDocument/2006/relationships/slide" Target="slides/slide101.xml"/><Relationship Id="rId103" Type="http://schemas.openxmlformats.org/officeDocument/2006/relationships/slide" Target="slides/slide102.xml"/><Relationship Id="rId104" Type="http://schemas.openxmlformats.org/officeDocument/2006/relationships/slide" Target="slides/slide103.xml"/><Relationship Id="rId105" Type="http://schemas.openxmlformats.org/officeDocument/2006/relationships/slide" Target="slides/slide104.xml"/><Relationship Id="rId106" Type="http://schemas.openxmlformats.org/officeDocument/2006/relationships/slide" Target="slides/slide105.xml"/><Relationship Id="rId107" Type="http://schemas.openxmlformats.org/officeDocument/2006/relationships/slide" Target="slides/slide106.xml"/><Relationship Id="rId108" Type="http://schemas.openxmlformats.org/officeDocument/2006/relationships/slide" Target="slides/slide107.xml"/><Relationship Id="rId109" Type="http://schemas.openxmlformats.org/officeDocument/2006/relationships/slide" Target="slides/slide108.xml"/><Relationship Id="rId97" Type="http://schemas.openxmlformats.org/officeDocument/2006/relationships/slide" Target="slides/slide96.xml"/><Relationship Id="rId98" Type="http://schemas.openxmlformats.org/officeDocument/2006/relationships/slide" Target="slides/slide97.xml"/><Relationship Id="rId99" Type="http://schemas.openxmlformats.org/officeDocument/2006/relationships/slide" Target="slides/slide98.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00" Type="http://schemas.openxmlformats.org/officeDocument/2006/relationships/slide" Target="slides/slide99.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110" Type="http://schemas.openxmlformats.org/officeDocument/2006/relationships/slide" Target="slides/slide109.xml"/><Relationship Id="rId111" Type="http://schemas.openxmlformats.org/officeDocument/2006/relationships/slide" Target="slides/slide110.xml"/><Relationship Id="rId112" Type="http://schemas.openxmlformats.org/officeDocument/2006/relationships/slide" Target="slides/slide111.xml"/><Relationship Id="rId113" Type="http://schemas.openxmlformats.org/officeDocument/2006/relationships/slide" Target="slides/slide112.xml"/><Relationship Id="rId114" Type="http://schemas.openxmlformats.org/officeDocument/2006/relationships/slide" Target="slides/slide113.xml"/><Relationship Id="rId115" Type="http://schemas.openxmlformats.org/officeDocument/2006/relationships/notesMaster" Target="notesMasters/notesMaster1.xml"/><Relationship Id="rId116" Type="http://schemas.openxmlformats.org/officeDocument/2006/relationships/handoutMaster" Target="handoutMasters/handoutMaster1.xml"/><Relationship Id="rId117" Type="http://schemas.openxmlformats.org/officeDocument/2006/relationships/presProps" Target="presProps.xml"/><Relationship Id="rId118" Type="http://schemas.openxmlformats.org/officeDocument/2006/relationships/viewProps" Target="viewProps.xml"/><Relationship Id="rId119" Type="http://schemas.openxmlformats.org/officeDocument/2006/relationships/theme" Target="theme/theme1.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slide" Target="slides/slide84.xml"/><Relationship Id="rId86" Type="http://schemas.openxmlformats.org/officeDocument/2006/relationships/slide" Target="slides/slide85.xml"/><Relationship Id="rId87" Type="http://schemas.openxmlformats.org/officeDocument/2006/relationships/slide" Target="slides/slide86.xml"/><Relationship Id="rId88" Type="http://schemas.openxmlformats.org/officeDocument/2006/relationships/slide" Target="slides/slide87.xml"/><Relationship Id="rId89" Type="http://schemas.openxmlformats.org/officeDocument/2006/relationships/slide" Target="slides/slide8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dirty="0">
                <a:latin typeface="Times New Roman" pitchFamily="18" charset="0"/>
                <a:ea typeface="+mn-ea"/>
                <a:cs typeface="+mn-cs"/>
              </a:defRPr>
            </a:lvl1pPr>
          </a:lstStyle>
          <a:p>
            <a:pPr>
              <a:defRPr/>
            </a:pPr>
            <a:endParaRPr lang="en-US"/>
          </a:p>
        </p:txBody>
      </p:sp>
      <p:sp>
        <p:nvSpPr>
          <p:cNvPr id="21507"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dirty="0">
                <a:latin typeface="Times New Roman" pitchFamily="18" charset="0"/>
                <a:ea typeface="+mn-ea"/>
                <a:cs typeface="+mn-cs"/>
              </a:defRPr>
            </a:lvl1pPr>
          </a:lstStyle>
          <a:p>
            <a:pPr>
              <a:defRPr/>
            </a:pPr>
            <a:endParaRPr lang="en-US"/>
          </a:p>
        </p:txBody>
      </p:sp>
      <p:sp>
        <p:nvSpPr>
          <p:cNvPr id="21508"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dirty="0">
                <a:latin typeface="Times New Roman" pitchFamily="18" charset="0"/>
                <a:ea typeface="+mn-ea"/>
                <a:cs typeface="+mn-cs"/>
              </a:defRPr>
            </a:lvl1pPr>
          </a:lstStyle>
          <a:p>
            <a:pPr>
              <a:defRPr/>
            </a:pPr>
            <a:endParaRPr lang="en-US"/>
          </a:p>
        </p:txBody>
      </p:sp>
      <p:sp>
        <p:nvSpPr>
          <p:cNvPr id="21509"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9C39B2D7-0A39-C94A-AA5B-DA66855C81B9}" type="slidenum">
              <a:rPr lang="en-US" altLang="en-US"/>
              <a:pPr/>
              <a:t>‹#›</a:t>
            </a:fld>
            <a:endParaRPr lang="en-US" altLang="en-US"/>
          </a:p>
        </p:txBody>
      </p:sp>
    </p:spTree>
    <p:extLst>
      <p:ext uri="{BB962C8B-B14F-4D97-AF65-F5344CB8AC3E}">
        <p14:creationId xmlns:p14="http://schemas.microsoft.com/office/powerpoint/2010/main" val="15766853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dirty="0">
                <a:latin typeface="Times New Roman" pitchFamily="18" charset="0"/>
                <a:ea typeface="+mn-ea"/>
                <a:cs typeface="+mn-cs"/>
              </a:defRPr>
            </a:lvl1pPr>
          </a:lstStyle>
          <a:p>
            <a:pPr>
              <a:defRPr/>
            </a:pPr>
            <a:endParaRPr lang="en-US"/>
          </a:p>
        </p:txBody>
      </p:sp>
      <p:sp>
        <p:nvSpPr>
          <p:cNvPr id="16387"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dirty="0">
                <a:latin typeface="Times New Roman" pitchFamily="18" charset="0"/>
                <a:ea typeface="+mn-ea"/>
                <a:cs typeface="+mn-cs"/>
              </a:defRPr>
            </a:lvl1pPr>
          </a:lstStyle>
          <a:p>
            <a:pPr>
              <a:defRPr/>
            </a:pPr>
            <a:endParaRPr lang="en-US"/>
          </a:p>
        </p:txBody>
      </p:sp>
      <p:sp>
        <p:nvSpPr>
          <p:cNvPr id="119812" name="Rectangle 4"/>
          <p:cNvSpPr>
            <a:spLocks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6389"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6390"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dirty="0">
                <a:latin typeface="Times New Roman" pitchFamily="18" charset="0"/>
                <a:ea typeface="+mn-ea"/>
                <a:cs typeface="+mn-cs"/>
              </a:defRPr>
            </a:lvl1pPr>
          </a:lstStyle>
          <a:p>
            <a:pPr>
              <a:defRPr/>
            </a:pPr>
            <a:endParaRPr lang="en-US"/>
          </a:p>
        </p:txBody>
      </p:sp>
      <p:sp>
        <p:nvSpPr>
          <p:cNvPr id="16391"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0A29ADC7-31FA-9F40-BF45-9A1604464D67}" type="slidenum">
              <a:rPr lang="en-US" altLang="en-US"/>
              <a:pPr/>
              <a:t>‹#›</a:t>
            </a:fld>
            <a:endParaRPr lang="en-US" altLang="en-US"/>
          </a:p>
        </p:txBody>
      </p:sp>
    </p:spTree>
    <p:extLst>
      <p:ext uri="{BB962C8B-B14F-4D97-AF65-F5344CB8AC3E}">
        <p14:creationId xmlns:p14="http://schemas.microsoft.com/office/powerpoint/2010/main" val="183542760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0.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2.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3.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4.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5.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a:ln/>
        </p:spPr>
      </p:sp>
      <p:sp>
        <p:nvSpPr>
          <p:cNvPr id="1208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rPr>
              <a:t>Chapter 8: Lifting and Moving Patients</a:t>
            </a:r>
          </a:p>
        </p:txBody>
      </p:sp>
      <p:sp>
        <p:nvSpPr>
          <p:cNvPr id="1208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2A22401A-C651-7B4E-AAE5-28B60C5B8C63}" type="slidenum">
              <a:rPr lang="en-US" altLang="en-US" sz="1200"/>
              <a:pPr eaLnBrk="1" hangingPunct="1"/>
              <a:t>1</a:t>
            </a:fld>
            <a:endParaRPr lang="en-US" altLang="en-US" sz="1200"/>
          </a:p>
        </p:txBody>
      </p:sp>
    </p:spTree>
    <p:extLst>
      <p:ext uri="{BB962C8B-B14F-4D97-AF65-F5344CB8AC3E}">
        <p14:creationId xmlns:p14="http://schemas.microsoft.com/office/powerpoint/2010/main" val="15498058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p:cNvSpPr>
            <a:spLocks noGrp="1" noRot="1" noChangeAspect="1" noTextEdit="1"/>
          </p:cNvSpPr>
          <p:nvPr>
            <p:ph type="sldImg"/>
          </p:nvPr>
        </p:nvSpPr>
        <p:spPr>
          <a:ln/>
        </p:spPr>
      </p:sp>
      <p:sp>
        <p:nvSpPr>
          <p:cNvPr id="1300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rPr>
              <a:t>Lecture Outline </a:t>
            </a:r>
          </a:p>
          <a:p>
            <a:endParaRPr lang="en-US" altLang="en-US">
              <a:latin typeface="Times New Roman" charset="0"/>
              <a:ea typeface="MS PGothic" charset="-128"/>
            </a:endParaRPr>
          </a:p>
          <a:p>
            <a:r>
              <a:rPr lang="en-US" altLang="en-US">
                <a:latin typeface="Times New Roman" charset="0"/>
                <a:ea typeface="MS PGothic" charset="-128"/>
              </a:rPr>
              <a:t>2. Can also be used to move patients out of awkward places</a:t>
            </a:r>
          </a:p>
          <a:p>
            <a:r>
              <a:rPr lang="en-US" altLang="en-US">
                <a:latin typeface="Times New Roman" charset="0"/>
                <a:ea typeface="MS PGothic" charset="-128"/>
              </a:rPr>
              <a:t>3. Backboards are 6–7 feet long.</a:t>
            </a:r>
          </a:p>
          <a:p>
            <a:r>
              <a:rPr lang="en-US" altLang="en-US">
                <a:latin typeface="Times New Roman" charset="0"/>
                <a:ea typeface="MS PGothic" charset="-128"/>
              </a:rPr>
              <a:t>4. Commonly used for patients who are found lying down</a:t>
            </a:r>
          </a:p>
          <a:p>
            <a:r>
              <a:rPr lang="en-US" altLang="en-US">
                <a:latin typeface="Times New Roman" charset="0"/>
                <a:ea typeface="MS PGothic" charset="-128"/>
              </a:rPr>
              <a:t>5. Parallel to the sides and ends of the board are long holes that serve as handles and that allow straps to be used to secure the patient to the board.</a:t>
            </a:r>
          </a:p>
          <a:p>
            <a:r>
              <a:rPr lang="en-US" altLang="en-US">
                <a:latin typeface="Times New Roman" charset="0"/>
                <a:ea typeface="MS PGothic" charset="-128"/>
              </a:rPr>
              <a:t>6. If your service uses wooden backboards, you must follow infection control procedures before you can reuse them.</a:t>
            </a:r>
          </a:p>
          <a:p>
            <a:r>
              <a:rPr lang="en-US" altLang="en-US">
                <a:latin typeface="Times New Roman" charset="0"/>
                <a:ea typeface="MS PGothic" charset="-128"/>
              </a:rPr>
              <a:t>7. Newer backboards are made of lighter plastic materials that will not absorb blood or other infectious substances.</a:t>
            </a:r>
          </a:p>
        </p:txBody>
      </p:sp>
      <p:sp>
        <p:nvSpPr>
          <p:cNvPr id="1300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3BE851E0-CB85-3046-95B1-23CABBC7A673}" type="slidenum">
              <a:rPr lang="en-US" altLang="en-US" sz="1200"/>
              <a:pPr eaLnBrk="1" hangingPunct="1"/>
              <a:t>10</a:t>
            </a:fld>
            <a:endParaRPr lang="en-US" altLang="en-US" sz="1200"/>
          </a:p>
        </p:txBody>
      </p:sp>
    </p:spTree>
    <p:extLst>
      <p:ext uri="{BB962C8B-B14F-4D97-AF65-F5344CB8AC3E}">
        <p14:creationId xmlns:p14="http://schemas.microsoft.com/office/powerpoint/2010/main" val="7875709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p:cNvSpPr>
            <a:spLocks noGrp="1" noRot="1" noChangeAspect="1" noTextEdit="1"/>
          </p:cNvSpPr>
          <p:nvPr>
            <p:ph type="sldImg"/>
          </p:nvPr>
        </p:nvSpPr>
        <p:spPr>
          <a:ln/>
        </p:spPr>
      </p:sp>
      <p:sp>
        <p:nvSpPr>
          <p:cNvPr id="1310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rPr>
              <a:t>Lecture Outline </a:t>
            </a:r>
          </a:p>
          <a:p>
            <a:endParaRPr lang="en-US" altLang="en-US">
              <a:latin typeface="Times New Roman" charset="0"/>
              <a:ea typeface="MS PGothic" charset="-128"/>
            </a:endParaRPr>
          </a:p>
          <a:p>
            <a:r>
              <a:rPr lang="en-US" altLang="en-US">
                <a:latin typeface="Times New Roman" charset="0"/>
                <a:ea typeface="MS PGothic" charset="-128"/>
              </a:rPr>
              <a:t>IV. Moving and Positioning the Patient</a:t>
            </a:r>
          </a:p>
          <a:p>
            <a:r>
              <a:rPr lang="en-US" altLang="en-US">
                <a:latin typeface="Times New Roman" charset="0"/>
                <a:ea typeface="MS PGothic" charset="-128"/>
              </a:rPr>
              <a:t>A. When you move a patient, take care that injury does not occur:</a:t>
            </a:r>
          </a:p>
          <a:p>
            <a:r>
              <a:rPr lang="en-US" altLang="en-US">
                <a:latin typeface="Times New Roman" charset="0"/>
                <a:ea typeface="MS PGothic" charset="-128"/>
              </a:rPr>
              <a:t>	1. To you</a:t>
            </a:r>
          </a:p>
          <a:p>
            <a:r>
              <a:rPr lang="en-US" altLang="en-US">
                <a:latin typeface="Times New Roman" charset="0"/>
                <a:ea typeface="MS PGothic" charset="-128"/>
              </a:rPr>
              <a:t>	2. To your team</a:t>
            </a:r>
          </a:p>
          <a:p>
            <a:r>
              <a:rPr lang="en-US" altLang="en-US">
                <a:latin typeface="Times New Roman" charset="0"/>
                <a:ea typeface="MS PGothic" charset="-128"/>
              </a:rPr>
              <a:t>	3. To the patient</a:t>
            </a:r>
          </a:p>
          <a:p>
            <a:r>
              <a:rPr lang="en-US" altLang="en-US">
                <a:latin typeface="Times New Roman" charset="0"/>
                <a:ea typeface="MS PGothic" charset="-128"/>
              </a:rPr>
              <a:t>B. Patient lifting and moving are technical skills that require repeated training and practice. </a:t>
            </a:r>
          </a:p>
          <a:p>
            <a:endParaRPr lang="en-US" altLang="en-US">
              <a:latin typeface="Times New Roman" charset="0"/>
              <a:ea typeface="MS PGothic" charset="-128"/>
            </a:endParaRPr>
          </a:p>
        </p:txBody>
      </p:sp>
      <p:sp>
        <p:nvSpPr>
          <p:cNvPr id="1310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2F623622-68BF-1C4A-9F20-484EF8F34186}" type="slidenum">
              <a:rPr lang="en-US" altLang="en-US" sz="1200"/>
              <a:pPr eaLnBrk="1" hangingPunct="1"/>
              <a:t>11</a:t>
            </a:fld>
            <a:endParaRPr lang="en-US" altLang="en-US" sz="1200"/>
          </a:p>
        </p:txBody>
      </p:sp>
    </p:spTree>
    <p:extLst>
      <p:ext uri="{BB962C8B-B14F-4D97-AF65-F5344CB8AC3E}">
        <p14:creationId xmlns:p14="http://schemas.microsoft.com/office/powerpoint/2010/main" val="17637443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p:cNvSpPr>
            <a:spLocks noGrp="1" noRot="1" noChangeAspect="1" noTextEdit="1"/>
          </p:cNvSpPr>
          <p:nvPr>
            <p:ph type="sldImg"/>
          </p:nvPr>
        </p:nvSpPr>
        <p:spPr>
          <a:ln/>
        </p:spPr>
      </p:sp>
      <p:sp>
        <p:nvSpPr>
          <p:cNvPr id="1320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rPr>
              <a:t>Lecture Outline </a:t>
            </a:r>
          </a:p>
          <a:p>
            <a:endParaRPr lang="en-US" altLang="en-US">
              <a:latin typeface="Times New Roman" charset="0"/>
              <a:ea typeface="MS PGothic" charset="-128"/>
            </a:endParaRPr>
          </a:p>
          <a:p>
            <a:r>
              <a:rPr lang="en-US" altLang="en-US">
                <a:latin typeface="Times New Roman" charset="0"/>
                <a:ea typeface="MS PGothic" charset="-128"/>
              </a:rPr>
              <a:t>C. Many EMTs are injured while lifting and moving patients.</a:t>
            </a:r>
          </a:p>
          <a:p>
            <a:r>
              <a:rPr lang="en-US" altLang="en-US">
                <a:latin typeface="Times New Roman" charset="0"/>
                <a:ea typeface="MS PGothic" charset="-128"/>
              </a:rPr>
              <a:t>D. Using proper body mechanics and maintaining physical fitness greatly reduce the chance of injury.</a:t>
            </a:r>
          </a:p>
          <a:p>
            <a:r>
              <a:rPr lang="en-US" altLang="en-US">
                <a:latin typeface="Times New Roman" charset="0"/>
                <a:ea typeface="MS PGothic" charset="-128"/>
              </a:rPr>
              <a:t>E. You must master the skills necessary for the use of all equip­ment and understand the advantages and limitations of each device before you use it in the field. </a:t>
            </a:r>
          </a:p>
          <a:p>
            <a:endParaRPr lang="en-US" altLang="en-US">
              <a:latin typeface="Times New Roman" charset="0"/>
              <a:ea typeface="MS PGothic" charset="-128"/>
            </a:endParaRPr>
          </a:p>
        </p:txBody>
      </p:sp>
      <p:sp>
        <p:nvSpPr>
          <p:cNvPr id="1321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FE7878A1-2E2C-C145-83E5-131371A7A34D}" type="slidenum">
              <a:rPr lang="en-US" altLang="en-US" sz="1200"/>
              <a:pPr eaLnBrk="1" hangingPunct="1"/>
              <a:t>12</a:t>
            </a:fld>
            <a:endParaRPr lang="en-US" altLang="en-US" sz="1200"/>
          </a:p>
        </p:txBody>
      </p:sp>
    </p:spTree>
    <p:extLst>
      <p:ext uri="{BB962C8B-B14F-4D97-AF65-F5344CB8AC3E}">
        <p14:creationId xmlns:p14="http://schemas.microsoft.com/office/powerpoint/2010/main" val="15353344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Image Placeholder 1"/>
          <p:cNvSpPr>
            <a:spLocks noGrp="1" noRot="1" noChangeAspect="1" noTextEdit="1"/>
          </p:cNvSpPr>
          <p:nvPr>
            <p:ph type="sldImg"/>
          </p:nvPr>
        </p:nvSpPr>
        <p:spPr>
          <a:ln/>
        </p:spPr>
      </p:sp>
      <p:sp>
        <p:nvSpPr>
          <p:cNvPr id="1331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rPr>
              <a:t>Lecture Outline </a:t>
            </a:r>
          </a:p>
          <a:p>
            <a:endParaRPr lang="en-US" altLang="en-US">
              <a:latin typeface="Times New Roman" charset="0"/>
              <a:ea typeface="MS PGothic" charset="-128"/>
            </a:endParaRPr>
          </a:p>
          <a:p>
            <a:r>
              <a:rPr lang="en-US" altLang="en-US">
                <a:latin typeface="Times New Roman" charset="0"/>
                <a:ea typeface="MS PGothic" charset="-128"/>
              </a:rPr>
              <a:t>V. Body Mechanics</a:t>
            </a:r>
          </a:p>
          <a:p>
            <a:r>
              <a:rPr lang="en-US" altLang="en-US">
                <a:latin typeface="Times New Roman" charset="0"/>
                <a:ea typeface="MS PGothic" charset="-128"/>
              </a:rPr>
              <a:t>A. Anatomy review</a:t>
            </a:r>
          </a:p>
          <a:p>
            <a:r>
              <a:rPr lang="en-US" altLang="en-US">
                <a:latin typeface="Times New Roman" charset="0"/>
                <a:ea typeface="MS PGothic" charset="-128"/>
              </a:rPr>
              <a:t>	1. The shoulder girdle rests on the rib cage and is supported by the vertebrae.  </a:t>
            </a:r>
          </a:p>
          <a:p>
            <a:r>
              <a:rPr lang="en-US" altLang="en-US">
                <a:latin typeface="Times New Roman" charset="0"/>
                <a:ea typeface="MS PGothic" charset="-128"/>
              </a:rPr>
              <a:t>	2. The arms are connected to and hang from the shoulder girdle. </a:t>
            </a:r>
          </a:p>
          <a:p>
            <a:r>
              <a:rPr lang="en-US" altLang="en-US">
                <a:latin typeface="Times New Roman" charset="0"/>
                <a:ea typeface="MS PGothic" charset="-128"/>
              </a:rPr>
              <a:t>	3. When standing upright, the vertebrae are stacked on top of each other and aligned over the sacrum. </a:t>
            </a:r>
          </a:p>
          <a:p>
            <a:r>
              <a:rPr lang="en-US" altLang="en-US">
                <a:latin typeface="Times New Roman" charset="0"/>
                <a:ea typeface="MS PGothic" charset="-128"/>
              </a:rPr>
              <a:t>	4. The sacrum is both the mechanical weight-bearing base of the spinal column and the fused central posterior section of the pelvic girdle.</a:t>
            </a:r>
          </a:p>
          <a:p>
            <a:r>
              <a:rPr lang="en-US" altLang="en-US">
                <a:latin typeface="Times New Roman" charset="0"/>
                <a:ea typeface="MS PGothic" charset="-128"/>
              </a:rPr>
              <a:t>	5. Body mechanics:</a:t>
            </a:r>
            <a:r>
              <a:rPr lang="en-US" altLang="en-US" b="1">
                <a:latin typeface="Times New Roman" charset="0"/>
                <a:ea typeface="MS PGothic" charset="-128"/>
              </a:rPr>
              <a:t> </a:t>
            </a:r>
            <a:r>
              <a:rPr lang="en-US" altLang="en-US">
                <a:latin typeface="Times New Roman" charset="0"/>
                <a:ea typeface="MS PGothic" charset="-128"/>
              </a:rPr>
              <a:t>the relationship between the body’s anatomic structures and the physical forces associated with lifting, moving, and carrying</a:t>
            </a:r>
          </a:p>
          <a:p>
            <a:r>
              <a:rPr lang="en-US" altLang="en-US">
                <a:latin typeface="Times New Roman" charset="0"/>
                <a:ea typeface="MS PGothic" charset="-128"/>
              </a:rPr>
              <a:t>		a. Maintaining proper posture and body movement during daily activities is applying the use of body mechanics. </a:t>
            </a:r>
          </a:p>
          <a:p>
            <a:r>
              <a:rPr lang="en-US" altLang="en-US">
                <a:latin typeface="Times New Roman" charset="0"/>
                <a:ea typeface="MS PGothic" charset="-128"/>
              </a:rPr>
              <a:t>		b. Using good body mechanics while lifting and moving patients reduces your risk of injury.</a:t>
            </a:r>
          </a:p>
          <a:p>
            <a:r>
              <a:rPr lang="en-US" altLang="en-US">
                <a:latin typeface="Times New Roman" charset="0"/>
                <a:ea typeface="MS PGothic" charset="-128"/>
              </a:rPr>
              <a:t>	6. When standing upright, the weight of anything being lifted and carried in the hands is reflected onto the shoulder girdle, the spinal column, the pelvis, and then the legs</a:t>
            </a:r>
          </a:p>
          <a:p>
            <a:endParaRPr lang="en-US" altLang="en-US">
              <a:latin typeface="Times New Roman" charset="0"/>
              <a:ea typeface="MS PGothic" charset="-128"/>
            </a:endParaRPr>
          </a:p>
        </p:txBody>
      </p:sp>
      <p:sp>
        <p:nvSpPr>
          <p:cNvPr id="1331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7EB9AC9C-4C6F-8F42-8607-310A2CDE4CC4}" type="slidenum">
              <a:rPr lang="en-US" altLang="en-US" sz="1200"/>
              <a:pPr eaLnBrk="1" hangingPunct="1"/>
              <a:t>13</a:t>
            </a:fld>
            <a:endParaRPr lang="en-US" altLang="en-US" sz="1200"/>
          </a:p>
        </p:txBody>
      </p:sp>
    </p:spTree>
    <p:extLst>
      <p:ext uri="{BB962C8B-B14F-4D97-AF65-F5344CB8AC3E}">
        <p14:creationId xmlns:p14="http://schemas.microsoft.com/office/powerpoint/2010/main" val="2026324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Image Placeholder 1"/>
          <p:cNvSpPr>
            <a:spLocks noGrp="1" noRot="1" noChangeAspect="1" noTextEdit="1"/>
          </p:cNvSpPr>
          <p:nvPr>
            <p:ph type="sldImg"/>
          </p:nvPr>
        </p:nvSpPr>
        <p:spPr>
          <a:ln/>
        </p:spPr>
      </p:sp>
      <p:sp>
        <p:nvSpPr>
          <p:cNvPr id="1341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rPr>
              <a:t>Lecture Outline </a:t>
            </a:r>
          </a:p>
          <a:p>
            <a:endParaRPr lang="en-US" altLang="en-US">
              <a:latin typeface="Times New Roman" charset="0"/>
              <a:ea typeface="MS PGothic" charset="-128"/>
            </a:endParaRPr>
          </a:p>
          <a:p>
            <a:r>
              <a:rPr lang="en-US" altLang="en-US">
                <a:latin typeface="Times New Roman" charset="0"/>
                <a:ea typeface="MS PGothic" charset="-128"/>
              </a:rPr>
              <a:t>B. Lifting position</a:t>
            </a:r>
          </a:p>
          <a:p>
            <a:r>
              <a:rPr lang="en-US" altLang="en-US">
                <a:latin typeface="Times New Roman" charset="0"/>
                <a:ea typeface="MS PGothic" charset="-128"/>
              </a:rPr>
              <a:t>	1. The shoulder girdle should be aligned over the pelvis.</a:t>
            </a:r>
          </a:p>
          <a:p>
            <a:r>
              <a:rPr lang="en-US" altLang="en-US">
                <a:latin typeface="Times New Roman" charset="0"/>
                <a:ea typeface="MS PGothic" charset="-128"/>
              </a:rPr>
              <a:t>	2. The hands should be held close to the legs.</a:t>
            </a:r>
          </a:p>
          <a:p>
            <a:r>
              <a:rPr lang="en-US" altLang="en-US">
                <a:latin typeface="Times New Roman" charset="0"/>
                <a:ea typeface="MS PGothic" charset="-128"/>
              </a:rPr>
              <a:t>	3. Force then goes essentially straight down the spinal column.</a:t>
            </a:r>
          </a:p>
          <a:p>
            <a:r>
              <a:rPr lang="en-US" altLang="en-US">
                <a:latin typeface="Times New Roman" charset="0"/>
                <a:ea typeface="MS PGothic" charset="-128"/>
              </a:rPr>
              <a:t>	4. Very little strain occurs.</a:t>
            </a:r>
          </a:p>
          <a:p>
            <a:endParaRPr lang="en-US" altLang="en-US">
              <a:latin typeface="Times New Roman" charset="0"/>
              <a:ea typeface="MS PGothic" charset="-128"/>
            </a:endParaRPr>
          </a:p>
        </p:txBody>
      </p:sp>
      <p:sp>
        <p:nvSpPr>
          <p:cNvPr id="1341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10442D65-4F15-E749-A5EA-DE705DDF239D}" type="slidenum">
              <a:rPr lang="en-US" altLang="en-US" sz="1200"/>
              <a:pPr eaLnBrk="1" hangingPunct="1"/>
              <a:t>14</a:t>
            </a:fld>
            <a:endParaRPr lang="en-US" altLang="en-US" sz="1200"/>
          </a:p>
        </p:txBody>
      </p:sp>
    </p:spTree>
    <p:extLst>
      <p:ext uri="{BB962C8B-B14F-4D97-AF65-F5344CB8AC3E}">
        <p14:creationId xmlns:p14="http://schemas.microsoft.com/office/powerpoint/2010/main" val="18813679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a:ln/>
        </p:spPr>
      </p:sp>
      <p:sp>
        <p:nvSpPr>
          <p:cNvPr id="1351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rPr>
              <a:t>This figure shows the correct way to lift.</a:t>
            </a:r>
          </a:p>
          <a:p>
            <a:endParaRPr lang="en-US" altLang="en-US">
              <a:latin typeface="Times New Roman" charset="0"/>
              <a:ea typeface="MS PGothic" charset="-128"/>
            </a:endParaRPr>
          </a:p>
        </p:txBody>
      </p:sp>
      <p:sp>
        <p:nvSpPr>
          <p:cNvPr id="1351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8DF67F50-0340-7D42-814C-99B6A69CBAA3}" type="slidenum">
              <a:rPr lang="en-US" altLang="en-US" sz="1200"/>
              <a:pPr eaLnBrk="1" hangingPunct="1"/>
              <a:t>15</a:t>
            </a:fld>
            <a:endParaRPr lang="en-US" altLang="en-US" sz="1200"/>
          </a:p>
        </p:txBody>
      </p:sp>
    </p:spTree>
    <p:extLst>
      <p:ext uri="{BB962C8B-B14F-4D97-AF65-F5344CB8AC3E}">
        <p14:creationId xmlns:p14="http://schemas.microsoft.com/office/powerpoint/2010/main" val="6025726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Image Placeholder 1"/>
          <p:cNvSpPr>
            <a:spLocks noGrp="1" noRot="1" noChangeAspect="1" noTextEdit="1"/>
          </p:cNvSpPr>
          <p:nvPr>
            <p:ph type="sldImg"/>
          </p:nvPr>
        </p:nvSpPr>
        <p:spPr>
          <a:ln/>
        </p:spPr>
      </p:sp>
      <p:sp>
        <p:nvSpPr>
          <p:cNvPr id="1361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rPr>
              <a:t>Lecture Outline </a:t>
            </a:r>
          </a:p>
          <a:p>
            <a:endParaRPr lang="en-US" altLang="en-US">
              <a:latin typeface="Times New Roman" charset="0"/>
              <a:ea typeface="MS PGothic" charset="-128"/>
            </a:endParaRPr>
          </a:p>
          <a:p>
            <a:r>
              <a:rPr lang="en-US" altLang="en-US">
                <a:latin typeface="Times New Roman" charset="0"/>
                <a:ea typeface="MS PGothic" charset="-128"/>
              </a:rPr>
              <a:t>C. You may injure your back:</a:t>
            </a:r>
          </a:p>
          <a:p>
            <a:r>
              <a:rPr lang="en-US" altLang="en-US">
                <a:latin typeface="Times New Roman" charset="0"/>
                <a:ea typeface="MS PGothic" charset="-128"/>
              </a:rPr>
              <a:t>	1. If you lift while leaning forward</a:t>
            </a:r>
          </a:p>
          <a:p>
            <a:r>
              <a:rPr lang="en-US" altLang="en-US">
                <a:latin typeface="Times New Roman" charset="0"/>
                <a:ea typeface="MS PGothic" charset="-128"/>
              </a:rPr>
              <a:t>	2. If you lift with your back straight but bent forward at the hips</a:t>
            </a:r>
          </a:p>
          <a:p>
            <a:endParaRPr lang="en-US" altLang="en-US">
              <a:latin typeface="Times New Roman" charset="0"/>
              <a:ea typeface="MS PGothic" charset="-128"/>
            </a:endParaRPr>
          </a:p>
        </p:txBody>
      </p:sp>
      <p:sp>
        <p:nvSpPr>
          <p:cNvPr id="1361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88EDF9E8-3862-8A43-9410-2A2A4C9FD4CD}" type="slidenum">
              <a:rPr lang="en-US" altLang="en-US" sz="1200"/>
              <a:pPr eaLnBrk="1" hangingPunct="1"/>
              <a:t>16</a:t>
            </a:fld>
            <a:endParaRPr lang="en-US" altLang="en-US" sz="1200"/>
          </a:p>
        </p:txBody>
      </p:sp>
    </p:spTree>
    <p:extLst>
      <p:ext uri="{BB962C8B-B14F-4D97-AF65-F5344CB8AC3E}">
        <p14:creationId xmlns:p14="http://schemas.microsoft.com/office/powerpoint/2010/main" val="20538892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p:cNvSpPr>
            <a:spLocks noGrp="1" noRot="1" noChangeAspect="1" noTextEdit="1"/>
          </p:cNvSpPr>
          <p:nvPr>
            <p:ph type="sldImg"/>
          </p:nvPr>
        </p:nvSpPr>
        <p:spPr>
          <a:ln/>
        </p:spPr>
      </p:sp>
      <p:sp>
        <p:nvSpPr>
          <p:cNvPr id="1372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rPr>
              <a:t>This figure shows an incorrect way to lift.</a:t>
            </a:r>
          </a:p>
        </p:txBody>
      </p:sp>
      <p:sp>
        <p:nvSpPr>
          <p:cNvPr id="1372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39C23AF1-A889-B64D-B6DF-61167562C3BC}" type="slidenum">
              <a:rPr lang="en-US" altLang="en-US" sz="1200"/>
              <a:pPr eaLnBrk="1" hangingPunct="1"/>
              <a:t>17</a:t>
            </a:fld>
            <a:endParaRPr lang="en-US" altLang="en-US" sz="1200"/>
          </a:p>
        </p:txBody>
      </p:sp>
    </p:spTree>
    <p:extLst>
      <p:ext uri="{BB962C8B-B14F-4D97-AF65-F5344CB8AC3E}">
        <p14:creationId xmlns:p14="http://schemas.microsoft.com/office/powerpoint/2010/main" val="10646509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a:ln/>
        </p:spPr>
      </p:sp>
      <p:sp>
        <p:nvSpPr>
          <p:cNvPr id="138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rPr>
              <a:t>Lecture Outline </a:t>
            </a:r>
          </a:p>
          <a:p>
            <a:endParaRPr lang="en-US" altLang="en-US">
              <a:latin typeface="Times New Roman" charset="0"/>
              <a:ea typeface="MS PGothic" charset="-128"/>
            </a:endParaRPr>
          </a:p>
          <a:p>
            <a:r>
              <a:rPr lang="en-US" altLang="en-US">
                <a:latin typeface="Times New Roman" charset="0"/>
                <a:ea typeface="MS PGothic" charset="-128"/>
              </a:rPr>
              <a:t>D. Lifting technique</a:t>
            </a:r>
          </a:p>
          <a:p>
            <a:r>
              <a:rPr lang="en-US" altLang="en-US">
                <a:latin typeface="Times New Roman" charset="0"/>
                <a:ea typeface="MS PGothic" charset="-128"/>
              </a:rPr>
              <a:t>	1. Legs should be spread about 15 inches apart (shoulder width).</a:t>
            </a:r>
          </a:p>
          <a:p>
            <a:r>
              <a:rPr lang="en-US" altLang="en-US">
                <a:latin typeface="Times New Roman" charset="0"/>
                <a:ea typeface="MS PGothic" charset="-128"/>
              </a:rPr>
              <a:t>	2. Place feet so that your center of gravity is properly balanced.</a:t>
            </a:r>
          </a:p>
          <a:p>
            <a:r>
              <a:rPr lang="en-US" altLang="en-US">
                <a:latin typeface="Times New Roman" charset="0"/>
                <a:ea typeface="MS PGothic" charset="-128"/>
              </a:rPr>
              <a:t>	3. With your back held upright, bring your upper body down by bending the legs.</a:t>
            </a:r>
          </a:p>
          <a:p>
            <a:r>
              <a:rPr lang="en-US" altLang="en-US">
                <a:latin typeface="Times New Roman" charset="0"/>
                <a:ea typeface="MS PGothic" charset="-128"/>
              </a:rPr>
              <a:t>	4. Grasp the patient or stretcher and make any necessary adjustments in the location of your feet.</a:t>
            </a:r>
          </a:p>
          <a:p>
            <a:endParaRPr lang="en-US" altLang="en-US">
              <a:latin typeface="Times New Roman" charset="0"/>
              <a:ea typeface="MS PGothic" charset="-128"/>
            </a:endParaRPr>
          </a:p>
        </p:txBody>
      </p:sp>
      <p:sp>
        <p:nvSpPr>
          <p:cNvPr id="138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037AFE4C-8A19-584C-8C8F-5AFC6AF0A43B}" type="slidenum">
              <a:rPr lang="en-US" altLang="en-US" sz="1200"/>
              <a:pPr eaLnBrk="1" hangingPunct="1"/>
              <a:t>18</a:t>
            </a:fld>
            <a:endParaRPr lang="en-US" altLang="en-US" sz="1200"/>
          </a:p>
        </p:txBody>
      </p:sp>
    </p:spTree>
    <p:extLst>
      <p:ext uri="{BB962C8B-B14F-4D97-AF65-F5344CB8AC3E}">
        <p14:creationId xmlns:p14="http://schemas.microsoft.com/office/powerpoint/2010/main" val="7546353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p:cNvSpPr>
            <a:spLocks noGrp="1" noRot="1" noChangeAspect="1" noTextEdit="1"/>
          </p:cNvSpPr>
          <p:nvPr>
            <p:ph type="sldImg"/>
          </p:nvPr>
        </p:nvSpPr>
        <p:spPr>
          <a:ln/>
        </p:spPr>
      </p:sp>
      <p:sp>
        <p:nvSpPr>
          <p:cNvPr id="1392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rPr>
              <a:t>Lecture Outline </a:t>
            </a:r>
          </a:p>
          <a:p>
            <a:r>
              <a:rPr lang="en-US" altLang="en-US">
                <a:latin typeface="Times New Roman" charset="0"/>
                <a:ea typeface="MS PGothic" charset="-128"/>
              </a:rPr>
              <a:t>	</a:t>
            </a:r>
          </a:p>
          <a:p>
            <a:r>
              <a:rPr lang="en-US" altLang="en-US">
                <a:latin typeface="Times New Roman" charset="0"/>
                <a:ea typeface="MS PGothic" charset="-128"/>
              </a:rPr>
              <a:t>5. Lift the patient by raising your upper body and arms and straightening your legs until you are in a standing position, and then curling your arms up to waist height.</a:t>
            </a:r>
          </a:p>
          <a:p>
            <a:r>
              <a:rPr lang="en-US" altLang="en-US">
                <a:latin typeface="Times New Roman" charset="0"/>
                <a:ea typeface="MS PGothic" charset="-128"/>
              </a:rPr>
              <a:t>6. Lifting by extending the properly placed flexed legs is the safest and most powerful way to lift.</a:t>
            </a:r>
          </a:p>
          <a:p>
            <a:r>
              <a:rPr lang="en-US" altLang="en-US">
                <a:latin typeface="Times New Roman" charset="0"/>
                <a:ea typeface="MS PGothic" charset="-128"/>
              </a:rPr>
              <a:t>	a. This is called the power lift.</a:t>
            </a:r>
          </a:p>
          <a:p>
            <a:r>
              <a:rPr lang="en-US" altLang="en-US">
                <a:latin typeface="Times New Roman" charset="0"/>
                <a:ea typeface="MS PGothic" charset="-128"/>
              </a:rPr>
              <a:t>7. Hold your arms so that your hands are almost adjacent to the plane described by your anterior torso, and keep the weight you are lifting as close to your body as possible.</a:t>
            </a:r>
          </a:p>
          <a:p>
            <a:r>
              <a:rPr lang="en-US" altLang="en-US">
                <a:latin typeface="Times New Roman" charset="0"/>
                <a:ea typeface="MS PGothic" charset="-128"/>
              </a:rPr>
              <a:t>8. Keep your arms the same distance apart as when hanging your arms at each side of your body.</a:t>
            </a:r>
          </a:p>
          <a:p>
            <a:r>
              <a:rPr lang="en-US" altLang="en-US">
                <a:latin typeface="Times New Roman" charset="0"/>
                <a:ea typeface="MS PGothic" charset="-128"/>
              </a:rPr>
              <a:t>E. Reverse these steps when you are lowering the stretcher. </a:t>
            </a:r>
          </a:p>
          <a:p>
            <a:endParaRPr lang="en-US" altLang="en-US">
              <a:latin typeface="Times New Roman" charset="0"/>
              <a:ea typeface="MS PGothic" charset="-128"/>
            </a:endParaRPr>
          </a:p>
        </p:txBody>
      </p:sp>
      <p:sp>
        <p:nvSpPr>
          <p:cNvPr id="1392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CA2639EC-A59D-5540-876C-514A32F68702}" type="slidenum">
              <a:rPr lang="en-US" altLang="en-US" sz="1200"/>
              <a:pPr eaLnBrk="1" hangingPunct="1"/>
              <a:t>19</a:t>
            </a:fld>
            <a:endParaRPr lang="en-US" altLang="en-US" sz="1200"/>
          </a:p>
        </p:txBody>
      </p:sp>
    </p:spTree>
    <p:extLst>
      <p:ext uri="{BB962C8B-B14F-4D97-AF65-F5344CB8AC3E}">
        <p14:creationId xmlns:p14="http://schemas.microsoft.com/office/powerpoint/2010/main" val="1185805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a:ln/>
        </p:spPr>
      </p:sp>
      <p:sp>
        <p:nvSpPr>
          <p:cNvPr id="1218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rPr>
              <a:t>National EMS Education Standard Competencies</a:t>
            </a:r>
          </a:p>
          <a:p>
            <a:endParaRPr lang="en-US" altLang="en-US">
              <a:latin typeface="Times New Roman" charset="0"/>
              <a:ea typeface="MS PGothic" charset="-128"/>
            </a:endParaRPr>
          </a:p>
          <a:p>
            <a:r>
              <a:rPr lang="en-US" altLang="en-US">
                <a:latin typeface="Times New Roman" charset="0"/>
                <a:ea typeface="MS PGothic" charset="-128"/>
              </a:rPr>
              <a:t>EMS Operations</a:t>
            </a:r>
          </a:p>
          <a:p>
            <a:r>
              <a:rPr lang="en-US" altLang="en-US">
                <a:latin typeface="Times New Roman" charset="0"/>
                <a:ea typeface="MS PGothic" charset="-128"/>
              </a:rPr>
              <a:t>Knowledge of operational roles and responsibilities to ensure safe patient, public, and personnel safety.</a:t>
            </a:r>
          </a:p>
          <a:p>
            <a:endParaRPr lang="en-US" altLang="en-US">
              <a:latin typeface="Times New Roman" charset="0"/>
              <a:ea typeface="MS PGothic" charset="-128"/>
            </a:endParaRPr>
          </a:p>
        </p:txBody>
      </p:sp>
      <p:sp>
        <p:nvSpPr>
          <p:cNvPr id="1218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EDECE799-2036-444D-BB10-A07E93B9AB1F}" type="slidenum">
              <a:rPr lang="en-US" altLang="en-US" sz="1200"/>
              <a:pPr eaLnBrk="1" hangingPunct="1"/>
              <a:t>2</a:t>
            </a:fld>
            <a:endParaRPr lang="en-US" altLang="en-US" sz="1200"/>
          </a:p>
        </p:txBody>
      </p:sp>
    </p:spTree>
    <p:extLst>
      <p:ext uri="{BB962C8B-B14F-4D97-AF65-F5344CB8AC3E}">
        <p14:creationId xmlns:p14="http://schemas.microsoft.com/office/powerpoint/2010/main" val="7578337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a:ln/>
        </p:spPr>
      </p:sp>
      <p:sp>
        <p:nvSpPr>
          <p:cNvPr id="1402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rPr>
              <a:t>Lecture Outline </a:t>
            </a:r>
          </a:p>
          <a:p>
            <a:endParaRPr lang="en-US" altLang="en-US">
              <a:latin typeface="Times New Roman" charset="0"/>
              <a:ea typeface="MS PGothic" charset="-128"/>
            </a:endParaRPr>
          </a:p>
          <a:p>
            <a:r>
              <a:rPr lang="en-US" altLang="en-US">
                <a:latin typeface="Times New Roman" charset="0"/>
                <a:ea typeface="MS PGothic" charset="-128"/>
              </a:rPr>
              <a:t>F. Use the power grip to get maximum force from hands when you are lifting.</a:t>
            </a:r>
          </a:p>
          <a:p>
            <a:r>
              <a:rPr lang="en-US" altLang="en-US">
                <a:latin typeface="Times New Roman" charset="0"/>
                <a:ea typeface="MS PGothic" charset="-128"/>
              </a:rPr>
              <a:t>	1. Palms up and the thumbs extended upward</a:t>
            </a:r>
          </a:p>
          <a:p>
            <a:r>
              <a:rPr lang="en-US" altLang="en-US">
                <a:latin typeface="Times New Roman" charset="0"/>
                <a:ea typeface="MS PGothic" charset="-128"/>
              </a:rPr>
              <a:t>	2. Hands about 10 inches apart</a:t>
            </a:r>
          </a:p>
          <a:p>
            <a:r>
              <a:rPr lang="en-US" altLang="en-US">
                <a:latin typeface="Times New Roman" charset="0"/>
                <a:ea typeface="MS PGothic" charset="-128"/>
              </a:rPr>
              <a:t>	3. All fingers at same angle; fingers and thumb curled tightly over the top of the handle</a:t>
            </a:r>
          </a:p>
          <a:p>
            <a:r>
              <a:rPr lang="en-US" altLang="en-US">
                <a:latin typeface="Times New Roman" charset="0"/>
                <a:ea typeface="MS PGothic" charset="-128"/>
              </a:rPr>
              <a:t>	4. Fully support the handle on your curved palm.</a:t>
            </a:r>
          </a:p>
          <a:p>
            <a:r>
              <a:rPr lang="en-US" altLang="en-US">
                <a:latin typeface="Times New Roman" charset="0"/>
                <a:ea typeface="MS PGothic" charset="-128"/>
              </a:rPr>
              <a:t>	5. When directly lifting a patient, tightly grip the patient in a place and manner that will ensure that you will not lose your grasp on the patient.</a:t>
            </a:r>
          </a:p>
        </p:txBody>
      </p:sp>
      <p:sp>
        <p:nvSpPr>
          <p:cNvPr id="1402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52867A34-F1FC-BA4B-A070-1332FAEA7D6D}" type="slidenum">
              <a:rPr lang="en-US" altLang="en-US" sz="1200"/>
              <a:pPr eaLnBrk="1" hangingPunct="1"/>
              <a:t>20</a:t>
            </a:fld>
            <a:endParaRPr lang="en-US" altLang="en-US" sz="1200"/>
          </a:p>
        </p:txBody>
      </p:sp>
    </p:spTree>
    <p:extLst>
      <p:ext uri="{BB962C8B-B14F-4D97-AF65-F5344CB8AC3E}">
        <p14:creationId xmlns:p14="http://schemas.microsoft.com/office/powerpoint/2010/main" val="1184458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p:cNvSpPr>
            <a:spLocks noGrp="1" noRot="1" noChangeAspect="1" noTextEdit="1"/>
          </p:cNvSpPr>
          <p:nvPr>
            <p:ph type="sldImg"/>
          </p:nvPr>
        </p:nvSpPr>
        <p:spPr>
          <a:ln/>
        </p:spPr>
      </p:sp>
      <p:sp>
        <p:nvSpPr>
          <p:cNvPr id="1413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rPr>
              <a:t>Lecture Outline </a:t>
            </a:r>
          </a:p>
          <a:p>
            <a:endParaRPr lang="en-US" altLang="en-US">
              <a:latin typeface="Times New Roman" charset="0"/>
              <a:ea typeface="MS PGothic" charset="-128"/>
            </a:endParaRPr>
          </a:p>
          <a:p>
            <a:r>
              <a:rPr lang="en-US" altLang="en-US">
                <a:latin typeface="Times New Roman" charset="0"/>
                <a:ea typeface="MS PGothic" charset="-128"/>
              </a:rPr>
              <a:t>5. When directly lifting a patient, tightly grip the patient in a place and manner that will ensure that you will not lose your grasp on the patient.</a:t>
            </a:r>
          </a:p>
        </p:txBody>
      </p:sp>
      <p:sp>
        <p:nvSpPr>
          <p:cNvPr id="1413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009E88D3-F2B3-3746-9442-D527C248023B}" type="slidenum">
              <a:rPr lang="en-US" altLang="en-US" sz="1200"/>
              <a:pPr eaLnBrk="1" hangingPunct="1"/>
              <a:t>21</a:t>
            </a:fld>
            <a:endParaRPr lang="en-US" altLang="en-US" sz="1200"/>
          </a:p>
        </p:txBody>
      </p:sp>
    </p:spTree>
    <p:extLst>
      <p:ext uri="{BB962C8B-B14F-4D97-AF65-F5344CB8AC3E}">
        <p14:creationId xmlns:p14="http://schemas.microsoft.com/office/powerpoint/2010/main" val="15559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Slide Image Placeholder 1"/>
          <p:cNvSpPr>
            <a:spLocks noGrp="1" noRot="1" noChangeAspect="1" noTextEdit="1"/>
          </p:cNvSpPr>
          <p:nvPr>
            <p:ph type="sldImg"/>
          </p:nvPr>
        </p:nvSpPr>
        <p:spPr>
          <a:ln/>
        </p:spPr>
      </p:sp>
      <p:sp>
        <p:nvSpPr>
          <p:cNvPr id="1423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rPr>
              <a:t>Lecture Outline </a:t>
            </a:r>
          </a:p>
          <a:p>
            <a:endParaRPr lang="en-US" altLang="en-US">
              <a:latin typeface="Times New Roman" charset="0"/>
              <a:ea typeface="MS PGothic" charset="-128"/>
            </a:endParaRPr>
          </a:p>
          <a:p>
            <a:r>
              <a:rPr lang="en-US" altLang="en-US">
                <a:latin typeface="Times New Roman" charset="0"/>
                <a:ea typeface="MS PGothic" charset="-128"/>
              </a:rPr>
              <a:t>VI. Principles of Safe Reaching and Pulling</a:t>
            </a:r>
          </a:p>
          <a:p>
            <a:r>
              <a:rPr lang="en-US" altLang="en-US">
                <a:latin typeface="Times New Roman" charset="0"/>
                <a:ea typeface="MS PGothic" charset="-128"/>
              </a:rPr>
              <a:t>A. The same body mechanics and principles apply to moving, lifting, and carrying a patient. </a:t>
            </a:r>
          </a:p>
          <a:p>
            <a:r>
              <a:rPr lang="en-US" altLang="en-US">
                <a:latin typeface="Times New Roman" charset="0"/>
                <a:ea typeface="MS PGothic" charset="-128"/>
              </a:rPr>
              <a:t>B. Body drag</a:t>
            </a:r>
          </a:p>
          <a:p>
            <a:r>
              <a:rPr lang="en-US" altLang="en-US">
                <a:latin typeface="Times New Roman" charset="0"/>
                <a:ea typeface="MS PGothic" charset="-128"/>
              </a:rPr>
              <a:t>	1. Keep your back locked in a slight curve created by tightening your abdominal muscles, not curved or bent laterally</a:t>
            </a:r>
          </a:p>
          <a:p>
            <a:r>
              <a:rPr lang="en-US" altLang="en-US">
                <a:latin typeface="Times New Roman" charset="0"/>
                <a:ea typeface="MS PGothic" charset="-128"/>
              </a:rPr>
              <a:t>	2. Kneel to minimize the distance you will have to lean over.</a:t>
            </a:r>
          </a:p>
          <a:p>
            <a:r>
              <a:rPr lang="en-US" altLang="en-US">
                <a:latin typeface="Times New Roman" charset="0"/>
                <a:ea typeface="MS PGothic" charset="-128"/>
              </a:rPr>
              <a:t>	3. Extend arms no more than 15–20 inches in front of you.</a:t>
            </a:r>
          </a:p>
          <a:p>
            <a:r>
              <a:rPr lang="en-US" altLang="en-US">
                <a:latin typeface="Times New Roman" charset="0"/>
                <a:ea typeface="MS PGothic" charset="-128"/>
              </a:rPr>
              <a:t>	4. When you can pull no farther because your hands have reached the front of your torso, stop and move back another 15–20 inches.</a:t>
            </a:r>
          </a:p>
          <a:p>
            <a:r>
              <a:rPr lang="en-US" altLang="en-US">
                <a:latin typeface="Times New Roman" charset="0"/>
                <a:ea typeface="MS PGothic" charset="-128"/>
              </a:rPr>
              <a:t>	5. Alternate between pull­ing the patient by slowly flexing your arms and reposi­tioning yourself.</a:t>
            </a:r>
          </a:p>
          <a:p>
            <a:endParaRPr lang="en-US" altLang="en-US">
              <a:latin typeface="Times New Roman" charset="0"/>
              <a:ea typeface="MS PGothic" charset="-128"/>
            </a:endParaRPr>
          </a:p>
        </p:txBody>
      </p:sp>
      <p:sp>
        <p:nvSpPr>
          <p:cNvPr id="1423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9CB177E0-BDFD-B54B-AEC0-C09B0D50602D}" type="slidenum">
              <a:rPr lang="en-US" altLang="en-US" sz="1200"/>
              <a:pPr eaLnBrk="1" hangingPunct="1"/>
              <a:t>22</a:t>
            </a:fld>
            <a:endParaRPr lang="en-US" altLang="en-US" sz="1200"/>
          </a:p>
        </p:txBody>
      </p:sp>
    </p:spTree>
    <p:extLst>
      <p:ext uri="{BB962C8B-B14F-4D97-AF65-F5344CB8AC3E}">
        <p14:creationId xmlns:p14="http://schemas.microsoft.com/office/powerpoint/2010/main" val="38140083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Slide Image Placeholder 1"/>
          <p:cNvSpPr>
            <a:spLocks noGrp="1" noRot="1" noChangeAspect="1" noTextEdit="1"/>
          </p:cNvSpPr>
          <p:nvPr>
            <p:ph type="sldImg"/>
          </p:nvPr>
        </p:nvSpPr>
        <p:spPr>
          <a:ln/>
        </p:spPr>
      </p:sp>
      <p:sp>
        <p:nvSpPr>
          <p:cNvPr id="1433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rPr>
              <a:t>These figures show how to perform a body drag.</a:t>
            </a:r>
          </a:p>
        </p:txBody>
      </p:sp>
      <p:sp>
        <p:nvSpPr>
          <p:cNvPr id="1433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ED707800-56CE-5A47-BBF5-EE523CF3A074}" type="slidenum">
              <a:rPr lang="en-US" altLang="en-US" sz="1200"/>
              <a:pPr eaLnBrk="1" hangingPunct="1"/>
              <a:t>23</a:t>
            </a:fld>
            <a:endParaRPr lang="en-US" altLang="en-US" sz="1200"/>
          </a:p>
        </p:txBody>
      </p:sp>
    </p:spTree>
    <p:extLst>
      <p:ext uri="{BB962C8B-B14F-4D97-AF65-F5344CB8AC3E}">
        <p14:creationId xmlns:p14="http://schemas.microsoft.com/office/powerpoint/2010/main" val="211259758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p:cNvSpPr>
            <a:spLocks noGrp="1" noRot="1" noChangeAspect="1" noTextEdit="1"/>
          </p:cNvSpPr>
          <p:nvPr>
            <p:ph type="sldImg"/>
          </p:nvPr>
        </p:nvSpPr>
        <p:spPr>
          <a:ln/>
        </p:spPr>
      </p:sp>
      <p:sp>
        <p:nvSpPr>
          <p:cNvPr id="1443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rPr>
              <a:t>Lecture Outline </a:t>
            </a:r>
          </a:p>
          <a:p>
            <a:endParaRPr lang="en-US" altLang="en-US">
              <a:latin typeface="Times New Roman" charset="0"/>
              <a:ea typeface="MS PGothic" charset="-128"/>
            </a:endParaRPr>
          </a:p>
          <a:p>
            <a:r>
              <a:rPr lang="en-US" altLang="en-US">
                <a:latin typeface="Times New Roman" charset="0"/>
                <a:ea typeface="MS PGothic" charset="-128"/>
              </a:rPr>
              <a:t>C. If you must drag a patient across a bed, kneel on the bed to avoid reaching beyond the recommended distance. </a:t>
            </a:r>
          </a:p>
          <a:p>
            <a:r>
              <a:rPr lang="en-US" altLang="en-US">
                <a:latin typeface="Times New Roman" charset="0"/>
                <a:ea typeface="MS PGothic" charset="-128"/>
              </a:rPr>
              <a:t>	1. Drag the patient to within 15–20 inches.</a:t>
            </a:r>
          </a:p>
          <a:p>
            <a:r>
              <a:rPr lang="en-US" altLang="en-US">
                <a:latin typeface="Times New Roman" charset="0"/>
                <a:ea typeface="MS PGothic" charset="-128"/>
              </a:rPr>
              <a:t>	2. Complete the drag while standing at the side of the bed.</a:t>
            </a:r>
          </a:p>
          <a:p>
            <a:r>
              <a:rPr lang="en-US" altLang="en-US">
                <a:latin typeface="Times New Roman" charset="0"/>
                <a:ea typeface="MS PGothic" charset="-128"/>
              </a:rPr>
              <a:t>	3. Use the sheet or blanket under the patient rather than dragging the patient by his or her clothing.</a:t>
            </a:r>
          </a:p>
          <a:p>
            <a:endParaRPr lang="en-US" altLang="en-US">
              <a:latin typeface="Times New Roman" charset="0"/>
              <a:ea typeface="MS PGothic" charset="-128"/>
            </a:endParaRPr>
          </a:p>
        </p:txBody>
      </p:sp>
      <p:sp>
        <p:nvSpPr>
          <p:cNvPr id="1443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72F2ED1C-5800-9C4A-8AF0-4377E189FE1E}" type="slidenum">
              <a:rPr lang="en-US" altLang="en-US" sz="1200"/>
              <a:pPr eaLnBrk="1" hangingPunct="1"/>
              <a:t>24</a:t>
            </a:fld>
            <a:endParaRPr lang="en-US" altLang="en-US" sz="1200"/>
          </a:p>
        </p:txBody>
      </p:sp>
    </p:spTree>
    <p:extLst>
      <p:ext uri="{BB962C8B-B14F-4D97-AF65-F5344CB8AC3E}">
        <p14:creationId xmlns:p14="http://schemas.microsoft.com/office/powerpoint/2010/main" val="208044163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Slide Image Placeholder 1"/>
          <p:cNvSpPr>
            <a:spLocks noGrp="1" noRot="1" noChangeAspect="1" noTextEdit="1"/>
          </p:cNvSpPr>
          <p:nvPr>
            <p:ph type="sldImg"/>
          </p:nvPr>
        </p:nvSpPr>
        <p:spPr>
          <a:ln/>
        </p:spPr>
      </p:sp>
      <p:sp>
        <p:nvSpPr>
          <p:cNvPr id="1454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rPr>
              <a:t>Lecture Outline </a:t>
            </a:r>
          </a:p>
          <a:p>
            <a:endParaRPr lang="en-US" altLang="en-US">
              <a:latin typeface="Times New Roman" charset="0"/>
              <a:ea typeface="MS PGothic" charset="-128"/>
            </a:endParaRPr>
          </a:p>
          <a:p>
            <a:r>
              <a:rPr lang="en-US" altLang="en-US">
                <a:latin typeface="Times New Roman" charset="0"/>
                <a:ea typeface="MS PGothic" charset="-128"/>
              </a:rPr>
              <a:t>D. In the hospital, transfer the patient from the stretcher to a bed with a body drag.</a:t>
            </a:r>
          </a:p>
          <a:p>
            <a:r>
              <a:rPr lang="en-US" altLang="en-US">
                <a:latin typeface="Times New Roman" charset="0"/>
                <a:ea typeface="MS PGothic" charset="-128"/>
              </a:rPr>
              <a:t>	1. The stretcher should be the same height or slightly higher than the bed.</a:t>
            </a:r>
          </a:p>
          <a:p>
            <a:r>
              <a:rPr lang="en-US" altLang="en-US">
                <a:latin typeface="Times New Roman" charset="0"/>
                <a:ea typeface="MS PGothic" charset="-128"/>
              </a:rPr>
              <a:t>	2. You and a partner should kneel on the bed and drag in increments.</a:t>
            </a:r>
          </a:p>
          <a:p>
            <a:r>
              <a:rPr lang="en-US" altLang="en-US">
                <a:latin typeface="Times New Roman" charset="0"/>
                <a:ea typeface="MS PGothic" charset="-128"/>
              </a:rPr>
              <a:t>E. Another method involves an EMT on each side of the patient, just beyond the patient’s shoulder and facing the patient’s groin.</a:t>
            </a:r>
          </a:p>
          <a:p>
            <a:r>
              <a:rPr lang="en-US" altLang="en-US">
                <a:latin typeface="Times New Roman" charset="0"/>
                <a:ea typeface="MS PGothic" charset="-128"/>
              </a:rPr>
              <a:t>	a. Extend one arm across and in front of your chest, and grasp the patient’s armpit.</a:t>
            </a:r>
          </a:p>
          <a:p>
            <a:r>
              <a:rPr lang="en-US" altLang="en-US">
                <a:latin typeface="Times New Roman" charset="0"/>
                <a:ea typeface="MS PGothic" charset="-128"/>
              </a:rPr>
              <a:t>	b. Extend your other arm in front and to the side of the patient’s torso, and grasp the patient’s belt.</a:t>
            </a:r>
          </a:p>
          <a:p>
            <a:r>
              <a:rPr lang="en-US" altLang="en-US">
                <a:latin typeface="Times New Roman" charset="0"/>
                <a:ea typeface="MS PGothic" charset="-128"/>
              </a:rPr>
              <a:t>	c. Raise your elbows and flex your arms to pull the patient.</a:t>
            </a:r>
          </a:p>
          <a:p>
            <a:endParaRPr lang="en-US" altLang="en-US">
              <a:latin typeface="Times New Roman" charset="0"/>
              <a:ea typeface="MS PGothic" charset="-128"/>
            </a:endParaRPr>
          </a:p>
        </p:txBody>
      </p:sp>
      <p:sp>
        <p:nvSpPr>
          <p:cNvPr id="1454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1F08B709-4F42-174E-AD16-21A32B85BD10}" type="slidenum">
              <a:rPr lang="en-US" altLang="en-US" sz="1200"/>
              <a:pPr eaLnBrk="1" hangingPunct="1"/>
              <a:t>25</a:t>
            </a:fld>
            <a:endParaRPr lang="en-US" altLang="en-US" sz="1200"/>
          </a:p>
        </p:txBody>
      </p:sp>
    </p:spTree>
    <p:extLst>
      <p:ext uri="{BB962C8B-B14F-4D97-AF65-F5344CB8AC3E}">
        <p14:creationId xmlns:p14="http://schemas.microsoft.com/office/powerpoint/2010/main" val="65373495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lide Image Placeholder 1"/>
          <p:cNvSpPr>
            <a:spLocks noGrp="1" noRot="1" noChangeAspect="1" noTextEdit="1"/>
          </p:cNvSpPr>
          <p:nvPr>
            <p:ph type="sldImg"/>
          </p:nvPr>
        </p:nvSpPr>
        <p:spPr>
          <a:ln/>
        </p:spPr>
      </p:sp>
      <p:sp>
        <p:nvSpPr>
          <p:cNvPr id="1464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rPr>
              <a:t>Lecture Outline </a:t>
            </a:r>
          </a:p>
          <a:p>
            <a:endParaRPr lang="en-US" altLang="en-US">
              <a:latin typeface="Times New Roman" charset="0"/>
              <a:ea typeface="MS PGothic" charset="-128"/>
            </a:endParaRPr>
          </a:p>
          <a:p>
            <a:r>
              <a:rPr lang="en-US" altLang="en-US">
                <a:latin typeface="Times New Roman" charset="0"/>
                <a:ea typeface="MS PGothic" charset="-128"/>
              </a:rPr>
              <a:t>F. Log rolling a patient onto his or her side</a:t>
            </a:r>
          </a:p>
          <a:p>
            <a:r>
              <a:rPr lang="en-US" altLang="en-US">
                <a:latin typeface="Times New Roman" charset="0"/>
                <a:ea typeface="MS PGothic" charset="-128"/>
              </a:rPr>
              <a:t>	</a:t>
            </a:r>
          </a:p>
        </p:txBody>
      </p:sp>
      <p:sp>
        <p:nvSpPr>
          <p:cNvPr id="1464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5DE3FC25-0A47-C849-9399-FF563767A5FD}" type="slidenum">
              <a:rPr lang="en-US" altLang="en-US" sz="1200"/>
              <a:pPr eaLnBrk="1" hangingPunct="1"/>
              <a:t>26</a:t>
            </a:fld>
            <a:endParaRPr lang="en-US" altLang="en-US" sz="1200"/>
          </a:p>
        </p:txBody>
      </p:sp>
    </p:spTree>
    <p:extLst>
      <p:ext uri="{BB962C8B-B14F-4D97-AF65-F5344CB8AC3E}">
        <p14:creationId xmlns:p14="http://schemas.microsoft.com/office/powerpoint/2010/main" val="79706744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p:cNvSpPr>
            <a:spLocks noGrp="1" noRot="1" noChangeAspect="1" noTextEdit="1"/>
          </p:cNvSpPr>
          <p:nvPr>
            <p:ph type="sldImg"/>
          </p:nvPr>
        </p:nvSpPr>
        <p:spPr>
          <a:ln/>
        </p:spPr>
      </p:sp>
      <p:sp>
        <p:nvSpPr>
          <p:cNvPr id="1474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rPr>
              <a:t>Lecture Outline </a:t>
            </a:r>
          </a:p>
          <a:p>
            <a:endParaRPr lang="en-US" altLang="en-US">
              <a:latin typeface="Times New Roman" charset="0"/>
              <a:ea typeface="MS PGothic" charset="-128"/>
            </a:endParaRPr>
          </a:p>
          <a:p>
            <a:r>
              <a:rPr lang="en-US" altLang="en-US">
                <a:latin typeface="Times New Roman" charset="0"/>
                <a:ea typeface="MS PGothic" charset="-128"/>
              </a:rPr>
              <a:t>1. Kneel as close to the patient’s side as possible.</a:t>
            </a:r>
          </a:p>
          <a:p>
            <a:r>
              <a:rPr lang="en-US" altLang="en-US">
                <a:latin typeface="Times New Roman" charset="0"/>
                <a:ea typeface="MS PGothic" charset="-128"/>
              </a:rPr>
              <a:t>2. When you lean forward, keep your back straight and lean solely from the hips.</a:t>
            </a:r>
          </a:p>
          <a:p>
            <a:r>
              <a:rPr lang="en-US" altLang="en-US">
                <a:latin typeface="Times New Roman" charset="0"/>
                <a:ea typeface="MS PGothic" charset="-128"/>
              </a:rPr>
              <a:t>3. Roll the patient without stopping until the patient is resting on his or her side and braced against your thighs.</a:t>
            </a:r>
          </a:p>
          <a:p>
            <a:r>
              <a:rPr lang="en-US" altLang="en-US">
                <a:latin typeface="Times New Roman" charset="0"/>
                <a:ea typeface="MS PGothic" charset="-128"/>
              </a:rPr>
              <a:t>4. Pulling toward you allows your legs to prevent the patient from rolling over completely and from rolling beyond the intended distance.</a:t>
            </a:r>
          </a:p>
          <a:p>
            <a:endParaRPr lang="en-US" altLang="en-US">
              <a:latin typeface="Times New Roman" charset="0"/>
              <a:ea typeface="MS PGothic" charset="-128"/>
            </a:endParaRPr>
          </a:p>
        </p:txBody>
      </p:sp>
      <p:sp>
        <p:nvSpPr>
          <p:cNvPr id="1474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E099738B-351B-4545-A9B1-1D6C86AE9956}" type="slidenum">
              <a:rPr lang="en-US" altLang="en-US" sz="1200"/>
              <a:pPr eaLnBrk="1" hangingPunct="1"/>
              <a:t>27</a:t>
            </a:fld>
            <a:endParaRPr lang="en-US" altLang="en-US" sz="1200"/>
          </a:p>
        </p:txBody>
      </p:sp>
    </p:spTree>
    <p:extLst>
      <p:ext uri="{BB962C8B-B14F-4D97-AF65-F5344CB8AC3E}">
        <p14:creationId xmlns:p14="http://schemas.microsoft.com/office/powerpoint/2010/main" val="30947409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a:ln/>
        </p:spPr>
      </p:sp>
      <p:sp>
        <p:nvSpPr>
          <p:cNvPr id="1484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rPr>
              <a:t>Lecture Outline </a:t>
            </a:r>
          </a:p>
          <a:p>
            <a:endParaRPr lang="en-US" altLang="en-US">
              <a:latin typeface="Times New Roman" charset="0"/>
              <a:ea typeface="MS PGothic" charset="-128"/>
            </a:endParaRPr>
          </a:p>
          <a:p>
            <a:r>
              <a:rPr lang="en-US" altLang="en-US">
                <a:latin typeface="Times New Roman" charset="0"/>
                <a:ea typeface="MS PGothic" charset="-128"/>
              </a:rPr>
              <a:t>VII. Principles of Safe Lifting and Carrying</a:t>
            </a:r>
          </a:p>
          <a:p>
            <a:r>
              <a:rPr lang="en-US" altLang="en-US">
                <a:latin typeface="Times New Roman" charset="0"/>
                <a:ea typeface="MS PGothic" charset="-128"/>
              </a:rPr>
              <a:t>A. Whenever possible, use a device that can be rolled to move a patient.</a:t>
            </a:r>
          </a:p>
          <a:p>
            <a:r>
              <a:rPr lang="en-US" altLang="en-US">
                <a:latin typeface="Times New Roman" charset="0"/>
                <a:ea typeface="MS PGothic" charset="-128"/>
              </a:rPr>
              <a:t>B. When a wheeled device is not available, make sure that you understand and follow the proper guidelines for carrying a patient on a stretcher.</a:t>
            </a:r>
          </a:p>
          <a:p>
            <a:endParaRPr lang="en-US" altLang="en-US">
              <a:latin typeface="Times New Roman" charset="0"/>
              <a:ea typeface="MS PGothic" charset="-128"/>
            </a:endParaRPr>
          </a:p>
        </p:txBody>
      </p:sp>
      <p:sp>
        <p:nvSpPr>
          <p:cNvPr id="1484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961C363F-3C43-9245-A27E-A1BD125DB946}" type="slidenum">
              <a:rPr lang="en-US" altLang="en-US" sz="1200"/>
              <a:pPr eaLnBrk="1" hangingPunct="1"/>
              <a:t>28</a:t>
            </a:fld>
            <a:endParaRPr lang="en-US" altLang="en-US" sz="1200"/>
          </a:p>
        </p:txBody>
      </p:sp>
    </p:spTree>
    <p:extLst>
      <p:ext uri="{BB962C8B-B14F-4D97-AF65-F5344CB8AC3E}">
        <p14:creationId xmlns:p14="http://schemas.microsoft.com/office/powerpoint/2010/main" val="12570482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Slide Image Placeholder 1"/>
          <p:cNvSpPr>
            <a:spLocks noGrp="1" noRot="1" noChangeAspect="1" noTextEdit="1"/>
          </p:cNvSpPr>
          <p:nvPr>
            <p:ph type="sldImg"/>
          </p:nvPr>
        </p:nvSpPr>
        <p:spPr>
          <a:ln/>
        </p:spPr>
      </p:sp>
      <p:sp>
        <p:nvSpPr>
          <p:cNvPr id="1495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rPr>
              <a:t>Lecture Outline </a:t>
            </a:r>
          </a:p>
          <a:p>
            <a:endParaRPr lang="en-US" altLang="en-US">
              <a:latin typeface="Times New Roman" charset="0"/>
              <a:ea typeface="MS PGothic" charset="-128"/>
            </a:endParaRPr>
          </a:p>
          <a:p>
            <a:r>
              <a:rPr lang="en-US" altLang="en-US">
                <a:latin typeface="Times New Roman" charset="0"/>
                <a:ea typeface="MS PGothic" charset="-128"/>
              </a:rPr>
              <a:t>C. Patient weight </a:t>
            </a:r>
          </a:p>
          <a:p>
            <a:r>
              <a:rPr lang="en-US" altLang="en-US">
                <a:latin typeface="Times New Roman" charset="0"/>
                <a:ea typeface="MS PGothic" charset="-128"/>
              </a:rPr>
              <a:t>	1. Estimate the patient’s weight before lifting.</a:t>
            </a:r>
          </a:p>
          <a:p>
            <a:r>
              <a:rPr lang="en-US" altLang="en-US">
                <a:latin typeface="Times New Roman" charset="0"/>
                <a:ea typeface="MS PGothic" charset="-128"/>
              </a:rPr>
              <a:t>		a. Adults often weigh 120–220 lb.</a:t>
            </a:r>
          </a:p>
          <a:p>
            <a:r>
              <a:rPr lang="en-US" altLang="en-US">
                <a:latin typeface="Times New Roman" charset="0"/>
                <a:ea typeface="MS PGothic" charset="-128"/>
              </a:rPr>
              <a:t>		b. Two EMTs should be able to safely lift this weight.</a:t>
            </a:r>
          </a:p>
          <a:p>
            <a:r>
              <a:rPr lang="en-US" altLang="en-US">
                <a:latin typeface="Times New Roman" charset="0"/>
                <a:ea typeface="MS PGothic" charset="-128"/>
              </a:rPr>
              <a:t>	2. Try to use four providers to lift when possible. </a:t>
            </a:r>
          </a:p>
          <a:p>
            <a:r>
              <a:rPr lang="en-US" altLang="en-US">
                <a:latin typeface="Times New Roman" charset="0"/>
                <a:ea typeface="MS PGothic" charset="-128"/>
              </a:rPr>
              <a:t>		a. More stability </a:t>
            </a:r>
          </a:p>
          <a:p>
            <a:r>
              <a:rPr lang="en-US" altLang="en-US">
                <a:latin typeface="Times New Roman" charset="0"/>
                <a:ea typeface="MS PGothic" charset="-128"/>
              </a:rPr>
              <a:t>		b. Requires less strength</a:t>
            </a:r>
          </a:p>
          <a:p>
            <a:r>
              <a:rPr lang="en-US" altLang="en-US">
                <a:latin typeface="Times New Roman" charset="0"/>
                <a:ea typeface="MS PGothic" charset="-128"/>
              </a:rPr>
              <a:t>	</a:t>
            </a:r>
          </a:p>
        </p:txBody>
      </p:sp>
      <p:sp>
        <p:nvSpPr>
          <p:cNvPr id="1495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CD10DD5D-6EA0-164C-8F1F-E7B30298C83E}" type="slidenum">
              <a:rPr lang="en-US" altLang="en-US" sz="1200"/>
              <a:pPr eaLnBrk="1" hangingPunct="1"/>
              <a:t>29</a:t>
            </a:fld>
            <a:endParaRPr lang="en-US" altLang="en-US" sz="1200"/>
          </a:p>
        </p:txBody>
      </p:sp>
    </p:spTree>
    <p:extLst>
      <p:ext uri="{BB962C8B-B14F-4D97-AF65-F5344CB8AC3E}">
        <p14:creationId xmlns:p14="http://schemas.microsoft.com/office/powerpoint/2010/main" val="17445519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p:cNvSpPr>
            <a:spLocks noGrp="1" noRot="1" noChangeAspect="1" noTextEdit="1"/>
          </p:cNvSpPr>
          <p:nvPr>
            <p:ph type="sldImg"/>
          </p:nvPr>
        </p:nvSpPr>
        <p:spPr>
          <a:ln/>
        </p:spPr>
      </p:sp>
      <p:sp>
        <p:nvSpPr>
          <p:cNvPr id="1228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rPr>
              <a:t>Lecture Outline </a:t>
            </a:r>
          </a:p>
          <a:p>
            <a:endParaRPr lang="en-US" altLang="en-US">
              <a:latin typeface="Times New Roman" charset="0"/>
              <a:ea typeface="MS PGothic" charset="-128"/>
            </a:endParaRPr>
          </a:p>
          <a:p>
            <a:r>
              <a:rPr lang="en-US" altLang="en-US">
                <a:latin typeface="Times New Roman" charset="0"/>
                <a:ea typeface="MS PGothic" charset="-128"/>
              </a:rPr>
              <a:t>I. Introduction</a:t>
            </a:r>
          </a:p>
          <a:p>
            <a:r>
              <a:rPr lang="en-US" altLang="en-US">
                <a:latin typeface="Times New Roman" charset="0"/>
                <a:ea typeface="MS PGothic" charset="-128"/>
              </a:rPr>
              <a:t>A. In the course of a call, you will have to move patients several times to provide emergency medical care and transport.</a:t>
            </a:r>
          </a:p>
          <a:p>
            <a:r>
              <a:rPr lang="en-US" altLang="en-US">
                <a:latin typeface="Times New Roman" charset="0"/>
                <a:ea typeface="MS PGothic" charset="-128"/>
              </a:rPr>
              <a:t>	1. Once you have assessed the patient and provided emergency care, you and your team may have to move the patient onto a backboard or stretcher.</a:t>
            </a:r>
          </a:p>
          <a:p>
            <a:r>
              <a:rPr lang="en-US" altLang="en-US">
                <a:latin typeface="Times New Roman" charset="0"/>
                <a:ea typeface="MS PGothic" charset="-128"/>
              </a:rPr>
              <a:t>B. At a minimum, you will have to lift and carry the patient to the stretcher, move the stretcher to the ambulance, and load the stretcher into the patient compartment.</a:t>
            </a:r>
          </a:p>
          <a:p>
            <a:r>
              <a:rPr lang="en-US" altLang="en-US">
                <a:latin typeface="Times New Roman" charset="0"/>
                <a:ea typeface="MS PGothic" charset="-128"/>
              </a:rPr>
              <a:t>C. Upon arrival at the hospital, the patient must be removed from the ambulance, wheeled into the emergency department (ED), and transferred to the ED bed.</a:t>
            </a:r>
          </a:p>
          <a:p>
            <a:r>
              <a:rPr lang="en-US" altLang="en-US">
                <a:latin typeface="Times New Roman" charset="0"/>
                <a:ea typeface="MS PGothic" charset="-128"/>
              </a:rPr>
              <a:t>D. To move patients without injury to the patient, yourself, or your team, you need to learn how to lift and carry a patient properly.</a:t>
            </a:r>
          </a:p>
          <a:p>
            <a:r>
              <a:rPr lang="en-US" altLang="en-US">
                <a:latin typeface="Times New Roman" charset="0"/>
                <a:ea typeface="MS PGothic" charset="-128"/>
              </a:rPr>
              <a:t>	1. Knowledge of proper body mechanics and a power grip is important.</a:t>
            </a:r>
          </a:p>
          <a:p>
            <a:r>
              <a:rPr lang="en-US" altLang="en-US">
                <a:latin typeface="Times New Roman" charset="0"/>
                <a:ea typeface="MS PGothic" charset="-128"/>
              </a:rPr>
              <a:t>E.  Lifting and carrying are dynamic processes; to avoid unexpected, dangerous shifts in weight and to reduce the risk of injury to yourself, your part­ner, and the patient, you and your team should practice these techniques often.</a:t>
            </a:r>
          </a:p>
          <a:p>
            <a:endParaRPr lang="en-US" altLang="en-US">
              <a:latin typeface="Times New Roman" charset="0"/>
              <a:ea typeface="MS PGothic" charset="-128"/>
            </a:endParaRPr>
          </a:p>
        </p:txBody>
      </p:sp>
      <p:sp>
        <p:nvSpPr>
          <p:cNvPr id="1228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DDC529AA-39B8-224A-883B-5E1A42AA1D47}" type="slidenum">
              <a:rPr lang="en-US" altLang="en-US" sz="1200"/>
              <a:pPr eaLnBrk="1" hangingPunct="1"/>
              <a:t>3</a:t>
            </a:fld>
            <a:endParaRPr lang="en-US" altLang="en-US" sz="1200"/>
          </a:p>
        </p:txBody>
      </p:sp>
    </p:spTree>
    <p:extLst>
      <p:ext uri="{BB962C8B-B14F-4D97-AF65-F5344CB8AC3E}">
        <p14:creationId xmlns:p14="http://schemas.microsoft.com/office/powerpoint/2010/main" val="18573764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Slide Image Placeholder 1"/>
          <p:cNvSpPr>
            <a:spLocks noGrp="1" noRot="1" noChangeAspect="1" noTextEdit="1"/>
          </p:cNvSpPr>
          <p:nvPr>
            <p:ph type="sldImg"/>
          </p:nvPr>
        </p:nvSpPr>
        <p:spPr>
          <a:ln/>
        </p:spPr>
      </p:sp>
      <p:sp>
        <p:nvSpPr>
          <p:cNvPr id="1505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rPr>
              <a:t>Lecture Outline </a:t>
            </a:r>
          </a:p>
          <a:p>
            <a:endParaRPr lang="en-US" altLang="en-US">
              <a:latin typeface="Times New Roman" charset="0"/>
              <a:ea typeface="MS PGothic" charset="-128"/>
            </a:endParaRPr>
          </a:p>
          <a:p>
            <a:r>
              <a:rPr lang="en-US" altLang="en-US">
                <a:latin typeface="Times New Roman" charset="0"/>
                <a:ea typeface="MS PGothic" charset="-128"/>
              </a:rPr>
              <a:t>3. Do not attempt to lift a patient who weighs more than 250 lb with fewer than four providers.</a:t>
            </a:r>
          </a:p>
          <a:p>
            <a:r>
              <a:rPr lang="en-US" altLang="en-US">
                <a:latin typeface="Times New Roman" charset="0"/>
                <a:ea typeface="MS PGothic" charset="-128"/>
              </a:rPr>
              <a:t>4. Know the weight limitations of the equipment and how to handle patients who exceed the weight limitations.</a:t>
            </a:r>
          </a:p>
          <a:p>
            <a:endParaRPr lang="en-US" altLang="en-US">
              <a:latin typeface="Times New Roman" charset="0"/>
              <a:ea typeface="MS PGothic" charset="-128"/>
            </a:endParaRPr>
          </a:p>
          <a:p>
            <a:endParaRPr lang="en-US" altLang="en-US">
              <a:latin typeface="Times New Roman" charset="0"/>
              <a:ea typeface="MS PGothic" charset="-128"/>
            </a:endParaRPr>
          </a:p>
        </p:txBody>
      </p:sp>
      <p:sp>
        <p:nvSpPr>
          <p:cNvPr id="1505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BF858201-FEF7-A041-AA9D-C13E97215FC6}" type="slidenum">
              <a:rPr lang="en-US" altLang="en-US" sz="1200"/>
              <a:pPr eaLnBrk="1" hangingPunct="1"/>
              <a:t>30</a:t>
            </a:fld>
            <a:endParaRPr lang="en-US" altLang="en-US" sz="1200"/>
          </a:p>
        </p:txBody>
      </p:sp>
    </p:spTree>
    <p:extLst>
      <p:ext uri="{BB962C8B-B14F-4D97-AF65-F5344CB8AC3E}">
        <p14:creationId xmlns:p14="http://schemas.microsoft.com/office/powerpoint/2010/main" val="109067687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Slide Image Placeholder 1"/>
          <p:cNvSpPr>
            <a:spLocks noGrp="1" noRot="1" noChangeAspect="1" noTextEdit="1"/>
          </p:cNvSpPr>
          <p:nvPr>
            <p:ph type="sldImg"/>
          </p:nvPr>
        </p:nvSpPr>
        <p:spPr>
          <a:ln/>
        </p:spPr>
      </p:sp>
      <p:sp>
        <p:nvSpPr>
          <p:cNvPr id="1515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rPr>
              <a:t>Lecture Outline </a:t>
            </a:r>
          </a:p>
          <a:p>
            <a:endParaRPr lang="en-US" altLang="en-US">
              <a:latin typeface="Times New Roman" charset="0"/>
              <a:ea typeface="MS PGothic" charset="-128"/>
            </a:endParaRPr>
          </a:p>
          <a:p>
            <a:r>
              <a:rPr lang="en-US" altLang="en-US">
                <a:latin typeface="Times New Roman" charset="0"/>
                <a:ea typeface="MS PGothic" charset="-128"/>
              </a:rPr>
              <a:t>D. Lifting and carrying a patient on a backboard or stretcher </a:t>
            </a:r>
            <a:endParaRPr lang="en-IN" altLang="en-US">
              <a:latin typeface="Times New Roman" charset="0"/>
              <a:ea typeface="MS PGothic" charset="-128"/>
            </a:endParaRPr>
          </a:p>
          <a:p>
            <a:r>
              <a:rPr lang="en-US" altLang="en-US">
                <a:latin typeface="Times New Roman" charset="0"/>
                <a:ea typeface="MS PGothic" charset="-128"/>
              </a:rPr>
              <a:t>	1. More of the patient’s weight rests on the head half of the device than on the foot half.</a:t>
            </a:r>
            <a:endParaRPr lang="en-IN" altLang="en-US">
              <a:latin typeface="Times New Roman" charset="0"/>
              <a:ea typeface="MS PGothic" charset="-128"/>
            </a:endParaRPr>
          </a:p>
          <a:p>
            <a:r>
              <a:rPr lang="en-US" altLang="en-US">
                <a:latin typeface="Times New Roman" charset="0"/>
                <a:ea typeface="MS PGothic" charset="-128"/>
              </a:rPr>
              <a:t>	2. The diamond carry uses one EMT at the head and one at the foot of the backboard, and one on each side of the torso (Skill Drill 8-2).</a:t>
            </a:r>
            <a:endParaRPr lang="en-IN" altLang="en-US">
              <a:latin typeface="Times New Roman" charset="0"/>
              <a:ea typeface="MS PGothic" charset="-128"/>
            </a:endParaRPr>
          </a:p>
          <a:p>
            <a:r>
              <a:rPr lang="en-US" altLang="en-US">
                <a:latin typeface="Times New Roman" charset="0"/>
                <a:ea typeface="MS PGothic" charset="-128"/>
              </a:rPr>
              <a:t>	3. The one-handed carry includes four or more rescuers each using one hand to support the backboard so that they are able to face forward as they are walking (Skill Drill 8-3).</a:t>
            </a:r>
            <a:endParaRPr lang="en-IN" altLang="en-US">
              <a:latin typeface="Times New Roman" charset="0"/>
              <a:ea typeface="MS PGothic" charset="-128"/>
            </a:endParaRPr>
          </a:p>
          <a:p>
            <a:endParaRPr lang="en-US" altLang="en-US">
              <a:latin typeface="Times New Roman" charset="0"/>
              <a:ea typeface="MS PGothic" charset="-128"/>
            </a:endParaRPr>
          </a:p>
        </p:txBody>
      </p:sp>
      <p:sp>
        <p:nvSpPr>
          <p:cNvPr id="1515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3E8C96B5-081E-7B40-97B1-F563014BF380}" type="slidenum">
              <a:rPr lang="en-US" altLang="en-US" sz="1200"/>
              <a:pPr eaLnBrk="1" hangingPunct="1"/>
              <a:t>31</a:t>
            </a:fld>
            <a:endParaRPr lang="en-US" altLang="en-US" sz="1200"/>
          </a:p>
        </p:txBody>
      </p:sp>
    </p:spTree>
    <p:extLst>
      <p:ext uri="{BB962C8B-B14F-4D97-AF65-F5344CB8AC3E}">
        <p14:creationId xmlns:p14="http://schemas.microsoft.com/office/powerpoint/2010/main" val="8587775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Slide Image Placeholder 1"/>
          <p:cNvSpPr>
            <a:spLocks noGrp="1" noRot="1" noChangeAspect="1" noTextEdit="1"/>
          </p:cNvSpPr>
          <p:nvPr>
            <p:ph type="sldImg"/>
          </p:nvPr>
        </p:nvSpPr>
        <p:spPr>
          <a:ln/>
        </p:spPr>
      </p:sp>
      <p:sp>
        <p:nvSpPr>
          <p:cNvPr id="1525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rPr>
              <a:t>This figure shows the diamond carry for stretchers.</a:t>
            </a:r>
          </a:p>
        </p:txBody>
      </p:sp>
      <p:sp>
        <p:nvSpPr>
          <p:cNvPr id="1525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4A8EEC2D-72A9-E04B-B635-CB7EF115B1A3}" type="slidenum">
              <a:rPr lang="en-US" altLang="en-US" sz="1200"/>
              <a:pPr eaLnBrk="1" hangingPunct="1"/>
              <a:t>32</a:t>
            </a:fld>
            <a:endParaRPr lang="en-US" altLang="en-US" sz="1200"/>
          </a:p>
        </p:txBody>
      </p:sp>
    </p:spTree>
    <p:extLst>
      <p:ext uri="{BB962C8B-B14F-4D97-AF65-F5344CB8AC3E}">
        <p14:creationId xmlns:p14="http://schemas.microsoft.com/office/powerpoint/2010/main" val="23840069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Slide Image Placeholder 1"/>
          <p:cNvSpPr>
            <a:spLocks noGrp="1" noRot="1" noChangeAspect="1" noTextEdit="1"/>
          </p:cNvSpPr>
          <p:nvPr>
            <p:ph type="sldImg"/>
          </p:nvPr>
        </p:nvSpPr>
        <p:spPr>
          <a:ln/>
        </p:spPr>
      </p:sp>
      <p:sp>
        <p:nvSpPr>
          <p:cNvPr id="1536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rPr>
              <a:t>Lecture Outline </a:t>
            </a:r>
          </a:p>
          <a:p>
            <a:endParaRPr lang="en-US" altLang="en-US">
              <a:latin typeface="Times New Roman" charset="0"/>
              <a:ea typeface="MS PGothic" charset="-128"/>
            </a:endParaRPr>
          </a:p>
          <a:p>
            <a:r>
              <a:rPr lang="en-US" altLang="en-US">
                <a:latin typeface="Times New Roman" charset="0"/>
                <a:ea typeface="MS PGothic" charset="-128"/>
              </a:rPr>
              <a:t>4. When the stretcher must be carried, it is best if four providers are available to carry it. One provider should be positioned at each corner of the stretcher to provide an even lift.</a:t>
            </a:r>
            <a:endParaRPr lang="en-IN" altLang="en-US">
              <a:latin typeface="Times New Roman" charset="0"/>
              <a:ea typeface="MS PGothic" charset="-128"/>
            </a:endParaRPr>
          </a:p>
          <a:p>
            <a:r>
              <a:rPr lang="en-US" altLang="en-US">
                <a:latin typeface="Times New Roman" charset="0"/>
                <a:ea typeface="MS PGothic" charset="-128"/>
              </a:rPr>
              <a:t>5. When you are rolling the wheeled ambulance stretcher, make sure that it is in the fully elevated position. </a:t>
            </a:r>
            <a:endParaRPr lang="en-IN" altLang="en-US">
              <a:latin typeface="Times New Roman" charset="0"/>
              <a:ea typeface="MS PGothic" charset="-128"/>
            </a:endParaRPr>
          </a:p>
          <a:p>
            <a:r>
              <a:rPr lang="en-IN" altLang="en-US">
                <a:latin typeface="Times New Roman" charset="0"/>
                <a:ea typeface="MS PGothic" charset="-128"/>
              </a:rPr>
              <a:t>	a. Your partner should control the head end and assist you by pushing with his or her arms held with the elbows bent. </a:t>
            </a:r>
            <a:endParaRPr lang="en-US" altLang="en-US">
              <a:latin typeface="Times New Roman" charset="0"/>
              <a:ea typeface="MS PGothic" charset="-128"/>
            </a:endParaRPr>
          </a:p>
        </p:txBody>
      </p:sp>
      <p:sp>
        <p:nvSpPr>
          <p:cNvPr id="1536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432ABACA-CBB8-6344-BECC-7D873AC90D2B}" type="slidenum">
              <a:rPr lang="en-US" altLang="en-US" sz="1200"/>
              <a:pPr eaLnBrk="1" hangingPunct="1"/>
              <a:t>33</a:t>
            </a:fld>
            <a:endParaRPr lang="en-US" altLang="en-US" sz="1200"/>
          </a:p>
        </p:txBody>
      </p:sp>
    </p:spTree>
    <p:extLst>
      <p:ext uri="{BB962C8B-B14F-4D97-AF65-F5344CB8AC3E}">
        <p14:creationId xmlns:p14="http://schemas.microsoft.com/office/powerpoint/2010/main" val="174346240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Slide Image Placeholder 1"/>
          <p:cNvSpPr>
            <a:spLocks noGrp="1" noRot="1" noChangeAspect="1" noTextEdit="1"/>
          </p:cNvSpPr>
          <p:nvPr>
            <p:ph type="sldImg"/>
          </p:nvPr>
        </p:nvSpPr>
        <p:spPr>
          <a:ln/>
        </p:spPr>
      </p:sp>
      <p:sp>
        <p:nvSpPr>
          <p:cNvPr id="1546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rPr>
              <a:t>Lecture Outline </a:t>
            </a:r>
          </a:p>
          <a:p>
            <a:endParaRPr lang="en-US" altLang="en-US">
              <a:latin typeface="Times New Roman" charset="0"/>
              <a:ea typeface="MS PGothic" charset="-128"/>
            </a:endParaRPr>
          </a:p>
          <a:p>
            <a:r>
              <a:rPr lang="en-US" altLang="en-US">
                <a:latin typeface="Times New Roman" charset="0"/>
                <a:ea typeface="MS PGothic" charset="-128"/>
              </a:rPr>
              <a:t>E. Moving a patient with a stair chair</a:t>
            </a:r>
            <a:endParaRPr lang="en-IN" altLang="en-US">
              <a:latin typeface="Times New Roman" charset="0"/>
              <a:ea typeface="MS PGothic" charset="-128"/>
            </a:endParaRPr>
          </a:p>
          <a:p>
            <a:r>
              <a:rPr lang="en-US" altLang="en-US">
                <a:latin typeface="Times New Roman" charset="0"/>
                <a:ea typeface="MS PGothic" charset="-128"/>
              </a:rPr>
              <a:t>	1. Use a stair chair to carry a patient up or down a flight of stairs or other significant incline if:</a:t>
            </a:r>
            <a:endParaRPr lang="en-IN" altLang="en-US">
              <a:latin typeface="Times New Roman" charset="0"/>
              <a:ea typeface="MS PGothic" charset="-128"/>
            </a:endParaRPr>
          </a:p>
          <a:p>
            <a:r>
              <a:rPr lang="en-US" altLang="en-US">
                <a:latin typeface="Times New Roman" charset="0"/>
                <a:ea typeface="MS PGothic" charset="-128"/>
              </a:rPr>
              <a:t>		a. The patient is conscious.</a:t>
            </a:r>
            <a:endParaRPr lang="en-IN" altLang="en-US">
              <a:latin typeface="Times New Roman" charset="0"/>
              <a:ea typeface="MS PGothic" charset="-128"/>
            </a:endParaRPr>
          </a:p>
          <a:p>
            <a:r>
              <a:rPr lang="en-US" altLang="en-US">
                <a:latin typeface="Times New Roman" charset="0"/>
                <a:ea typeface="MS PGothic" charset="-128"/>
              </a:rPr>
              <a:t>		b. The patient’s condition allows him or her to be placed in a sitting position. </a:t>
            </a:r>
            <a:endParaRPr lang="en-IN" altLang="en-US">
              <a:latin typeface="Times New Roman" charset="0"/>
              <a:ea typeface="MS PGothic" charset="-128"/>
            </a:endParaRPr>
          </a:p>
          <a:p>
            <a:r>
              <a:rPr lang="en-US" altLang="en-US">
                <a:latin typeface="Times New Roman" charset="0"/>
                <a:ea typeface="MS PGothic" charset="-128"/>
              </a:rPr>
              <a:t>	2. A stair chair is a lightweight folding chair with a molded seat, adjust­able safety straps, and fold-out handles at both the head and feet. </a:t>
            </a:r>
            <a:endParaRPr lang="en-IN" altLang="en-US">
              <a:latin typeface="Times New Roman" charset="0"/>
              <a:ea typeface="MS PGothic" charset="-128"/>
            </a:endParaRPr>
          </a:p>
          <a:p>
            <a:r>
              <a:rPr lang="en-US" altLang="en-US">
                <a:latin typeface="Times New Roman" charset="0"/>
                <a:ea typeface="MS PGothic" charset="-128"/>
              </a:rPr>
              <a:t>	3. Most models have rubber wheels in the back with casters in front so that they can roll along the floor and make turns.</a:t>
            </a:r>
            <a:endParaRPr lang="en-IN" altLang="en-US">
              <a:latin typeface="Times New Roman" charset="0"/>
              <a:ea typeface="MS PGothic" charset="-128"/>
            </a:endParaRPr>
          </a:p>
          <a:p>
            <a:r>
              <a:rPr lang="en-US" altLang="en-US">
                <a:latin typeface="Times New Roman" charset="0"/>
                <a:ea typeface="MS PGothic" charset="-128"/>
              </a:rPr>
              <a:t>	4. Some have a specially designed track to facilitate movement down steps with little lifting required.</a:t>
            </a:r>
          </a:p>
        </p:txBody>
      </p:sp>
      <p:sp>
        <p:nvSpPr>
          <p:cNvPr id="1546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EBF0EB4A-2C57-314E-8387-2EEEAD344F14}" type="slidenum">
              <a:rPr lang="en-US" altLang="en-US" sz="1200"/>
              <a:pPr eaLnBrk="1" hangingPunct="1"/>
              <a:t>34</a:t>
            </a:fld>
            <a:endParaRPr lang="en-US" altLang="en-US" sz="1200"/>
          </a:p>
        </p:txBody>
      </p:sp>
    </p:spTree>
    <p:extLst>
      <p:ext uri="{BB962C8B-B14F-4D97-AF65-F5344CB8AC3E}">
        <p14:creationId xmlns:p14="http://schemas.microsoft.com/office/powerpoint/2010/main" val="210572755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Slide Image Placeholder 1"/>
          <p:cNvSpPr>
            <a:spLocks noGrp="1" noRot="1" noChangeAspect="1" noTextEdit="1"/>
          </p:cNvSpPr>
          <p:nvPr>
            <p:ph type="sldImg"/>
          </p:nvPr>
        </p:nvSpPr>
        <p:spPr>
          <a:ln/>
        </p:spPr>
      </p:sp>
      <p:sp>
        <p:nvSpPr>
          <p:cNvPr id="1556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rPr>
              <a:t>Lecture Outline </a:t>
            </a:r>
          </a:p>
          <a:p>
            <a:endParaRPr lang="en-US" altLang="en-US">
              <a:latin typeface="Times New Roman" charset="0"/>
              <a:ea typeface="MS PGothic" charset="-128"/>
            </a:endParaRPr>
          </a:p>
          <a:p>
            <a:r>
              <a:rPr lang="en-US" altLang="en-US">
                <a:latin typeface="Times New Roman" charset="0"/>
                <a:ea typeface="MS PGothic" charset="-128"/>
              </a:rPr>
              <a:t>F. Moving a patient on stairs with a stretcher</a:t>
            </a:r>
            <a:endParaRPr lang="en-IN" altLang="en-US">
              <a:latin typeface="Times New Roman" charset="0"/>
              <a:ea typeface="MS PGothic" charset="-128"/>
            </a:endParaRPr>
          </a:p>
          <a:p>
            <a:r>
              <a:rPr lang="en-US" altLang="en-US">
                <a:latin typeface="Times New Roman" charset="0"/>
                <a:ea typeface="MS PGothic" charset="-128"/>
              </a:rPr>
              <a:t>	1. A backboard should be used for a patient:</a:t>
            </a:r>
            <a:endParaRPr lang="en-IN" altLang="en-US">
              <a:latin typeface="Times New Roman" charset="0"/>
              <a:ea typeface="MS PGothic" charset="-128"/>
            </a:endParaRPr>
          </a:p>
          <a:p>
            <a:r>
              <a:rPr lang="en-US" altLang="en-US">
                <a:latin typeface="Times New Roman" charset="0"/>
                <a:ea typeface="MS PGothic" charset="-128"/>
              </a:rPr>
              <a:t>		a. Who is unresponsive</a:t>
            </a:r>
            <a:endParaRPr lang="en-IN" altLang="en-US">
              <a:latin typeface="Times New Roman" charset="0"/>
              <a:ea typeface="MS PGothic" charset="-128"/>
            </a:endParaRPr>
          </a:p>
          <a:p>
            <a:r>
              <a:rPr lang="en-US" altLang="en-US">
                <a:latin typeface="Times New Roman" charset="0"/>
                <a:ea typeface="MS PGothic" charset="-128"/>
              </a:rPr>
              <a:t>		b. Who must be moved in supine position</a:t>
            </a:r>
            <a:endParaRPr lang="en-IN" altLang="en-US">
              <a:latin typeface="Times New Roman" charset="0"/>
              <a:ea typeface="MS PGothic" charset="-128"/>
            </a:endParaRPr>
          </a:p>
          <a:p>
            <a:r>
              <a:rPr lang="en-US" altLang="en-US">
                <a:latin typeface="Times New Roman" charset="0"/>
                <a:ea typeface="MS PGothic" charset="-128"/>
              </a:rPr>
              <a:t>		c. Who must be immobilized	</a:t>
            </a:r>
          </a:p>
        </p:txBody>
      </p:sp>
      <p:sp>
        <p:nvSpPr>
          <p:cNvPr id="1556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B413BC02-EF73-F740-A141-26633104E582}" type="slidenum">
              <a:rPr lang="en-US" altLang="en-US" sz="1200"/>
              <a:pPr eaLnBrk="1" hangingPunct="1"/>
              <a:t>35</a:t>
            </a:fld>
            <a:endParaRPr lang="en-US" altLang="en-US" sz="1200"/>
          </a:p>
        </p:txBody>
      </p:sp>
    </p:spTree>
    <p:extLst>
      <p:ext uri="{BB962C8B-B14F-4D97-AF65-F5344CB8AC3E}">
        <p14:creationId xmlns:p14="http://schemas.microsoft.com/office/powerpoint/2010/main" val="43248071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Slide Image Placeholder 1"/>
          <p:cNvSpPr>
            <a:spLocks noGrp="1" noRot="1" noChangeAspect="1" noTextEdit="1"/>
          </p:cNvSpPr>
          <p:nvPr>
            <p:ph type="sldImg"/>
          </p:nvPr>
        </p:nvSpPr>
        <p:spPr>
          <a:ln/>
        </p:spPr>
      </p:sp>
      <p:sp>
        <p:nvSpPr>
          <p:cNvPr id="1566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rPr>
              <a:t>Lecture Outline </a:t>
            </a:r>
          </a:p>
          <a:p>
            <a:endParaRPr lang="en-US" altLang="en-US">
              <a:latin typeface="Times New Roman" charset="0"/>
              <a:ea typeface="MS PGothic" charset="-128"/>
            </a:endParaRPr>
          </a:p>
          <a:p>
            <a:r>
              <a:rPr lang="en-US" altLang="en-US">
                <a:latin typeface="Times New Roman" charset="0"/>
                <a:ea typeface="MS PGothic" charset="-128"/>
              </a:rPr>
              <a:t>2. Carry the patient on the backboard down the stairs to the prepared stretcher.</a:t>
            </a:r>
            <a:endParaRPr lang="en-IN" altLang="en-US">
              <a:latin typeface="Times New Roman" charset="0"/>
              <a:ea typeface="MS PGothic" charset="-128"/>
            </a:endParaRPr>
          </a:p>
          <a:p>
            <a:r>
              <a:rPr lang="en-US" altLang="en-US">
                <a:latin typeface="Times New Roman" charset="0"/>
                <a:ea typeface="MS PGothic" charset="-128"/>
              </a:rPr>
              <a:t>	a. Place the strongest EMTs at the head and foot ends of the board.</a:t>
            </a:r>
            <a:endParaRPr lang="en-IN" altLang="en-US">
              <a:latin typeface="Times New Roman" charset="0"/>
              <a:ea typeface="MS PGothic" charset="-128"/>
            </a:endParaRPr>
          </a:p>
          <a:p>
            <a:r>
              <a:rPr lang="en-US" altLang="en-US">
                <a:latin typeface="Times New Roman" charset="0"/>
                <a:ea typeface="MS PGothic" charset="-128"/>
              </a:rPr>
              <a:t>	b. The taller person should be at the foot end.</a:t>
            </a:r>
            <a:endParaRPr lang="en-IN" altLang="en-US">
              <a:latin typeface="Times New Roman" charset="0"/>
              <a:ea typeface="MS PGothic" charset="-128"/>
            </a:endParaRPr>
          </a:p>
          <a:p>
            <a:r>
              <a:rPr lang="en-US" altLang="en-US">
                <a:latin typeface="Times New Roman" charset="0"/>
                <a:ea typeface="MS PGothic" charset="-128"/>
              </a:rPr>
              <a:t>3. Once you reach the stretcher, place both the backboard and the patient on the stretcher; secure both to the stretcher with additional straps.</a:t>
            </a:r>
            <a:endParaRPr lang="en-IN" altLang="en-US">
              <a:latin typeface="Times New Roman" charset="0"/>
              <a:ea typeface="MS PGothic" charset="-128"/>
            </a:endParaRPr>
          </a:p>
          <a:p>
            <a:r>
              <a:rPr lang="en-US" altLang="en-US">
                <a:latin typeface="Times New Roman" charset="0"/>
                <a:ea typeface="MS PGothic" charset="-128"/>
              </a:rPr>
              <a:t>4. To carry a patient on stairs on a backboard, follow the steps in Skill Drill 8-5.</a:t>
            </a:r>
          </a:p>
        </p:txBody>
      </p:sp>
      <p:sp>
        <p:nvSpPr>
          <p:cNvPr id="1566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A4AB68A7-A166-4E4B-A8CC-5C9E0D16C81F}" type="slidenum">
              <a:rPr lang="en-US" altLang="en-US" sz="1200"/>
              <a:pPr eaLnBrk="1" hangingPunct="1"/>
              <a:t>36</a:t>
            </a:fld>
            <a:endParaRPr lang="en-US" altLang="en-US" sz="1200"/>
          </a:p>
        </p:txBody>
      </p:sp>
    </p:spTree>
    <p:extLst>
      <p:ext uri="{BB962C8B-B14F-4D97-AF65-F5344CB8AC3E}">
        <p14:creationId xmlns:p14="http://schemas.microsoft.com/office/powerpoint/2010/main" val="161864832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Slide Image Placeholder 1"/>
          <p:cNvSpPr>
            <a:spLocks noGrp="1" noRot="1" noChangeAspect="1" noTextEdit="1"/>
          </p:cNvSpPr>
          <p:nvPr>
            <p:ph type="sldImg"/>
          </p:nvPr>
        </p:nvSpPr>
        <p:spPr>
          <a:ln/>
        </p:spPr>
      </p:sp>
      <p:sp>
        <p:nvSpPr>
          <p:cNvPr id="1576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rPr>
              <a:t>Lecture Outline </a:t>
            </a:r>
          </a:p>
          <a:p>
            <a:endParaRPr lang="en-US" altLang="en-US">
              <a:latin typeface="Times New Roman" charset="0"/>
              <a:ea typeface="MS PGothic" charset="-128"/>
            </a:endParaRPr>
          </a:p>
          <a:p>
            <a:r>
              <a:rPr lang="en-US" altLang="en-US">
                <a:latin typeface="Times New Roman" charset="0"/>
                <a:ea typeface="MS PGothic" charset="-128"/>
              </a:rPr>
              <a:t>G. Loading a wheeled stretcher into an ambulance</a:t>
            </a:r>
            <a:endParaRPr lang="en-IN" altLang="en-US">
              <a:latin typeface="Times New Roman" charset="0"/>
              <a:ea typeface="MS PGothic" charset="-128"/>
            </a:endParaRPr>
          </a:p>
          <a:p>
            <a:r>
              <a:rPr lang="en-US" altLang="en-US">
                <a:latin typeface="Times New Roman" charset="0"/>
                <a:ea typeface="MS PGothic" charset="-128"/>
              </a:rPr>
              <a:t>	1. Ensure the frame is held firmly between two hands so it does not tip.	</a:t>
            </a:r>
          </a:p>
        </p:txBody>
      </p:sp>
      <p:sp>
        <p:nvSpPr>
          <p:cNvPr id="1577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06FE57C6-D06E-6A41-AB0C-1E19D1581FC7}" type="slidenum">
              <a:rPr lang="en-US" altLang="en-US" sz="1200"/>
              <a:pPr eaLnBrk="1" hangingPunct="1"/>
              <a:t>37</a:t>
            </a:fld>
            <a:endParaRPr lang="en-US" altLang="en-US" sz="1200"/>
          </a:p>
        </p:txBody>
      </p:sp>
    </p:spTree>
    <p:extLst>
      <p:ext uri="{BB962C8B-B14F-4D97-AF65-F5344CB8AC3E}">
        <p14:creationId xmlns:p14="http://schemas.microsoft.com/office/powerpoint/2010/main" val="29962530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Slide Image Placeholder 1"/>
          <p:cNvSpPr>
            <a:spLocks noGrp="1" noRot="1" noChangeAspect="1" noTextEdit="1"/>
          </p:cNvSpPr>
          <p:nvPr>
            <p:ph type="sldImg"/>
          </p:nvPr>
        </p:nvSpPr>
        <p:spPr>
          <a:ln/>
        </p:spPr>
      </p:sp>
      <p:sp>
        <p:nvSpPr>
          <p:cNvPr id="1587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rPr>
              <a:t>Lecture Outline </a:t>
            </a:r>
          </a:p>
          <a:p>
            <a:endParaRPr lang="en-US" altLang="en-US">
              <a:latin typeface="Times New Roman" charset="0"/>
              <a:ea typeface="MS PGothic" charset="-128"/>
            </a:endParaRPr>
          </a:p>
          <a:p>
            <a:r>
              <a:rPr lang="en-US" altLang="en-US">
                <a:latin typeface="Times New Roman" charset="0"/>
                <a:ea typeface="MS PGothic" charset="-128"/>
              </a:rPr>
              <a:t>2. Newer models are self-loading.</a:t>
            </a:r>
            <a:endParaRPr lang="en-IN" altLang="en-US">
              <a:latin typeface="Times New Roman" charset="0"/>
              <a:ea typeface="MS PGothic" charset="-128"/>
            </a:endParaRPr>
          </a:p>
          <a:p>
            <a:r>
              <a:rPr lang="en-US" altLang="en-US">
                <a:latin typeface="Times New Roman" charset="0"/>
                <a:ea typeface="MS PGothic" charset="-128"/>
              </a:rPr>
              <a:t>	a. Extra wheels at the head end of the stretcher allow you to push the stretcher into the back of the ambulance.</a:t>
            </a:r>
            <a:endParaRPr lang="en-IN" altLang="en-US">
              <a:latin typeface="Times New Roman" charset="0"/>
              <a:ea typeface="MS PGothic" charset="-128"/>
            </a:endParaRPr>
          </a:p>
          <a:p>
            <a:r>
              <a:rPr lang="en-US" altLang="en-US">
                <a:latin typeface="Times New Roman" charset="0"/>
                <a:ea typeface="MS PGothic" charset="-128"/>
              </a:rPr>
              <a:t>3. Models that are not self-loading need to be lowered and then lifted to the height of the floor of the ambulance.</a:t>
            </a:r>
            <a:endParaRPr lang="en-IN" altLang="en-US">
              <a:latin typeface="Times New Roman" charset="0"/>
              <a:ea typeface="MS PGothic" charset="-128"/>
            </a:endParaRPr>
          </a:p>
          <a:p>
            <a:r>
              <a:rPr lang="en-US" altLang="en-US">
                <a:latin typeface="Times New Roman" charset="0"/>
                <a:ea typeface="MS PGothic" charset="-128"/>
              </a:rPr>
              <a:t>4. Clamps inside the ambulance will hold the stretcher in place during transport.</a:t>
            </a:r>
            <a:endParaRPr lang="en-IN" altLang="en-US">
              <a:latin typeface="Times New Roman" charset="0"/>
              <a:ea typeface="MS PGothic" charset="-128"/>
            </a:endParaRPr>
          </a:p>
          <a:p>
            <a:r>
              <a:rPr lang="en-US" altLang="en-US">
                <a:latin typeface="Times New Roman" charset="0"/>
                <a:ea typeface="MS PGothic" charset="-128"/>
              </a:rPr>
              <a:t>5. Follow the steps in Skill Drill 35-6 to load a stretcher onto an ambulance.</a:t>
            </a:r>
            <a:endParaRPr lang="en-IN" altLang="en-US">
              <a:latin typeface="Times New Roman" charset="0"/>
              <a:ea typeface="MS PGothic" charset="-128"/>
            </a:endParaRPr>
          </a:p>
          <a:p>
            <a:endParaRPr lang="en-US" altLang="en-US">
              <a:latin typeface="Times New Roman" charset="0"/>
              <a:ea typeface="MS PGothic" charset="-128"/>
            </a:endParaRPr>
          </a:p>
        </p:txBody>
      </p:sp>
      <p:sp>
        <p:nvSpPr>
          <p:cNvPr id="1587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36F92E97-9AEB-034F-A61F-C8F706CA57C1}" type="slidenum">
              <a:rPr lang="en-US" altLang="en-US" sz="1200"/>
              <a:pPr eaLnBrk="1" hangingPunct="1"/>
              <a:t>38</a:t>
            </a:fld>
            <a:endParaRPr lang="en-US" altLang="en-US" sz="1200"/>
          </a:p>
        </p:txBody>
      </p:sp>
    </p:spTree>
    <p:extLst>
      <p:ext uri="{BB962C8B-B14F-4D97-AF65-F5344CB8AC3E}">
        <p14:creationId xmlns:p14="http://schemas.microsoft.com/office/powerpoint/2010/main" val="210086618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Slide Image Placeholder 1"/>
          <p:cNvSpPr>
            <a:spLocks noGrp="1" noRot="1" noChangeAspect="1" noTextEdit="1"/>
          </p:cNvSpPr>
          <p:nvPr>
            <p:ph type="sldImg"/>
          </p:nvPr>
        </p:nvSpPr>
        <p:spPr>
          <a:ln/>
        </p:spPr>
      </p:sp>
      <p:sp>
        <p:nvSpPr>
          <p:cNvPr id="1597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rPr>
              <a:t>Lecture Outline </a:t>
            </a:r>
          </a:p>
          <a:p>
            <a:endParaRPr lang="en-US" altLang="en-US">
              <a:latin typeface="Times New Roman" charset="0"/>
              <a:ea typeface="MS PGothic" charset="-128"/>
            </a:endParaRPr>
          </a:p>
          <a:p>
            <a:r>
              <a:rPr lang="en-US" altLang="en-US">
                <a:latin typeface="Times New Roman" charset="0"/>
                <a:ea typeface="MS PGothic" charset="-128"/>
              </a:rPr>
              <a:t>VIII. Directions and Commands</a:t>
            </a:r>
            <a:endParaRPr lang="en-IN" altLang="en-US">
              <a:latin typeface="Times New Roman" charset="0"/>
              <a:ea typeface="MS PGothic" charset="-128"/>
            </a:endParaRPr>
          </a:p>
          <a:p>
            <a:r>
              <a:rPr lang="en-US" altLang="en-US">
                <a:latin typeface="Times New Roman" charset="0"/>
                <a:ea typeface="MS PGothic" charset="-128"/>
              </a:rPr>
              <a:t>A. Team actions must be coordinated.</a:t>
            </a:r>
            <a:endParaRPr lang="en-IN" altLang="en-US">
              <a:latin typeface="Times New Roman" charset="0"/>
              <a:ea typeface="MS PGothic" charset="-128"/>
            </a:endParaRPr>
          </a:p>
          <a:p>
            <a:r>
              <a:rPr lang="en-US" altLang="en-US">
                <a:latin typeface="Times New Roman" charset="0"/>
                <a:ea typeface="MS PGothic" charset="-128"/>
              </a:rPr>
              <a:t>B. Team leader</a:t>
            </a:r>
            <a:endParaRPr lang="en-IN" altLang="en-US">
              <a:latin typeface="Times New Roman" charset="0"/>
              <a:ea typeface="MS PGothic" charset="-128"/>
            </a:endParaRPr>
          </a:p>
          <a:p>
            <a:r>
              <a:rPr lang="en-US" altLang="en-US">
                <a:latin typeface="Times New Roman" charset="0"/>
                <a:ea typeface="MS PGothic" charset="-128"/>
              </a:rPr>
              <a:t>	1. Indicates where each team member should be</a:t>
            </a:r>
            <a:endParaRPr lang="en-IN" altLang="en-US">
              <a:latin typeface="Times New Roman" charset="0"/>
              <a:ea typeface="MS PGothic" charset="-128"/>
            </a:endParaRPr>
          </a:p>
          <a:p>
            <a:r>
              <a:rPr lang="en-US" altLang="en-US">
                <a:latin typeface="Times New Roman" charset="0"/>
                <a:ea typeface="MS PGothic" charset="-128"/>
              </a:rPr>
              <a:t>	2. Rapidly describes the sequence of steps to perform before lifting</a:t>
            </a:r>
            <a:endParaRPr lang="en-IN" altLang="en-US">
              <a:latin typeface="Times New Roman" charset="0"/>
              <a:ea typeface="MS PGothic" charset="-128"/>
            </a:endParaRPr>
          </a:p>
        </p:txBody>
      </p:sp>
      <p:sp>
        <p:nvSpPr>
          <p:cNvPr id="1597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F8AFFDAF-C711-144F-B890-8D2834D2A149}" type="slidenum">
              <a:rPr lang="en-US" altLang="en-US" sz="1200"/>
              <a:pPr eaLnBrk="1" hangingPunct="1"/>
              <a:t>39</a:t>
            </a:fld>
            <a:endParaRPr lang="en-US" altLang="en-US" sz="1200"/>
          </a:p>
        </p:txBody>
      </p:sp>
    </p:spTree>
    <p:extLst>
      <p:ext uri="{BB962C8B-B14F-4D97-AF65-F5344CB8AC3E}">
        <p14:creationId xmlns:p14="http://schemas.microsoft.com/office/powerpoint/2010/main" val="3317800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a:ln/>
        </p:spPr>
      </p:sp>
      <p:sp>
        <p:nvSpPr>
          <p:cNvPr id="1239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rPr>
              <a:t>Lecture Outline </a:t>
            </a:r>
          </a:p>
          <a:p>
            <a:endParaRPr lang="en-US" altLang="en-US">
              <a:latin typeface="Times New Roman" charset="0"/>
              <a:ea typeface="MS PGothic" charset="-128"/>
            </a:endParaRPr>
          </a:p>
          <a:p>
            <a:r>
              <a:rPr lang="en-US" altLang="en-US">
                <a:latin typeface="Times New Roman" charset="0"/>
                <a:ea typeface="MS PGothic" charset="-128"/>
              </a:rPr>
              <a:t>II. The Wheeled Ambulance Stretcher</a:t>
            </a:r>
          </a:p>
          <a:p>
            <a:r>
              <a:rPr lang="en-US" altLang="en-US">
                <a:latin typeface="Times New Roman" charset="0"/>
                <a:ea typeface="MS PGothic" charset="-128"/>
              </a:rPr>
              <a:t>A. Also called an ambulance stretcher or gurney</a:t>
            </a:r>
          </a:p>
          <a:p>
            <a:r>
              <a:rPr lang="en-US" altLang="en-US">
                <a:latin typeface="Times New Roman" charset="0"/>
                <a:ea typeface="MS PGothic" charset="-128"/>
              </a:rPr>
              <a:t>	1. The device most commonly used to move and transport patients</a:t>
            </a:r>
          </a:p>
          <a:p>
            <a:endParaRPr lang="en-US" altLang="en-US">
              <a:latin typeface="Times New Roman" charset="0"/>
              <a:ea typeface="MS PGothic" charset="-128"/>
            </a:endParaRPr>
          </a:p>
        </p:txBody>
      </p:sp>
      <p:sp>
        <p:nvSpPr>
          <p:cNvPr id="1239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7176D16D-B226-5F46-8794-D1D72F1EB21E}" type="slidenum">
              <a:rPr lang="en-US" altLang="en-US" sz="1200"/>
              <a:pPr eaLnBrk="1" hangingPunct="1"/>
              <a:t>4</a:t>
            </a:fld>
            <a:endParaRPr lang="en-US" altLang="en-US" sz="1200"/>
          </a:p>
        </p:txBody>
      </p:sp>
    </p:spTree>
    <p:extLst>
      <p:ext uri="{BB962C8B-B14F-4D97-AF65-F5344CB8AC3E}">
        <p14:creationId xmlns:p14="http://schemas.microsoft.com/office/powerpoint/2010/main" val="139891084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Slide Image Placeholder 1"/>
          <p:cNvSpPr>
            <a:spLocks noGrp="1" noRot="1" noChangeAspect="1" noTextEdit="1"/>
          </p:cNvSpPr>
          <p:nvPr>
            <p:ph type="sldImg"/>
          </p:nvPr>
        </p:nvSpPr>
        <p:spPr>
          <a:ln/>
        </p:spPr>
      </p:sp>
      <p:sp>
        <p:nvSpPr>
          <p:cNvPr id="1607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rPr>
              <a:t>Lecture Outline </a:t>
            </a:r>
          </a:p>
          <a:p>
            <a:endParaRPr lang="en-US" altLang="en-US">
              <a:latin typeface="Times New Roman" charset="0"/>
              <a:ea typeface="MS PGothic" charset="-128"/>
            </a:endParaRPr>
          </a:p>
          <a:p>
            <a:r>
              <a:rPr lang="en-US" altLang="en-US">
                <a:latin typeface="Times New Roman" charset="0"/>
                <a:ea typeface="MS PGothic" charset="-128"/>
              </a:rPr>
              <a:t>C. Preparatory commands are used.</a:t>
            </a:r>
            <a:endParaRPr lang="en-IN" altLang="en-US">
              <a:latin typeface="Times New Roman" charset="0"/>
              <a:ea typeface="MS PGothic" charset="-128"/>
            </a:endParaRPr>
          </a:p>
          <a:p>
            <a:r>
              <a:rPr lang="en-US" altLang="en-US">
                <a:latin typeface="Times New Roman" charset="0"/>
                <a:ea typeface="MS PGothic" charset="-128"/>
              </a:rPr>
              <a:t>D. Example</a:t>
            </a:r>
            <a:endParaRPr lang="en-IN" altLang="en-US">
              <a:latin typeface="Times New Roman" charset="0"/>
              <a:ea typeface="MS PGothic" charset="-128"/>
            </a:endParaRPr>
          </a:p>
          <a:p>
            <a:r>
              <a:rPr lang="en-US" altLang="en-US">
                <a:latin typeface="Times New Roman" charset="0"/>
                <a:ea typeface="MS PGothic" charset="-128"/>
              </a:rPr>
              <a:t>	1. The team leader says, “All ready to stop,” to get the team’s attention, identify who should act, and prepare the team to act.</a:t>
            </a:r>
            <a:endParaRPr lang="en-IN" altLang="en-US">
              <a:latin typeface="Times New Roman" charset="0"/>
              <a:ea typeface="MS PGothic" charset="-128"/>
            </a:endParaRPr>
          </a:p>
          <a:p>
            <a:r>
              <a:rPr lang="en-US" altLang="en-US">
                <a:latin typeface="Times New Roman" charset="0"/>
                <a:ea typeface="MS PGothic" charset="-128"/>
              </a:rPr>
              <a:t>	2. The team leader says, “Stop!” in a louder voice to indicate the exact moment of execution.</a:t>
            </a:r>
            <a:endParaRPr lang="en-IN" altLang="en-US">
              <a:latin typeface="Times New Roman" charset="0"/>
              <a:ea typeface="MS PGothic" charset="-128"/>
            </a:endParaRPr>
          </a:p>
          <a:p>
            <a:r>
              <a:rPr lang="en-US" altLang="en-US">
                <a:latin typeface="Times New Roman" charset="0"/>
                <a:ea typeface="MS PGothic" charset="-128"/>
              </a:rPr>
              <a:t>	3. Countdowns are often used to lift a patient.</a:t>
            </a:r>
            <a:endParaRPr lang="en-IN" altLang="en-US">
              <a:latin typeface="Times New Roman" charset="0"/>
              <a:ea typeface="MS PGothic" charset="-128"/>
            </a:endParaRPr>
          </a:p>
          <a:p>
            <a:r>
              <a:rPr lang="en-US" altLang="en-US">
                <a:latin typeface="Times New Roman" charset="0"/>
                <a:ea typeface="MS PGothic" charset="-128"/>
              </a:rPr>
              <a:t>		a. Example: “One, two, three.”</a:t>
            </a:r>
            <a:endParaRPr lang="en-IN" altLang="en-US">
              <a:latin typeface="Times New Roman" charset="0"/>
              <a:ea typeface="MS PGothic" charset="-128"/>
            </a:endParaRPr>
          </a:p>
          <a:p>
            <a:r>
              <a:rPr lang="en-US" altLang="en-US">
                <a:latin typeface="Times New Roman" charset="0"/>
                <a:ea typeface="MS PGothic" charset="-128"/>
              </a:rPr>
              <a:t>		b. Always clarify if “three” is part of the preparatory command or whether it is to serve as the order to execute.</a:t>
            </a:r>
          </a:p>
          <a:p>
            <a:endParaRPr lang="en-US" altLang="en-US">
              <a:latin typeface="Times New Roman" charset="0"/>
              <a:ea typeface="MS PGothic" charset="-128"/>
            </a:endParaRPr>
          </a:p>
        </p:txBody>
      </p:sp>
      <p:sp>
        <p:nvSpPr>
          <p:cNvPr id="1607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68C3733D-AAC4-E94A-BB7E-500D9BBEFDE1}" type="slidenum">
              <a:rPr lang="en-US" altLang="en-US" sz="1200"/>
              <a:pPr eaLnBrk="1" hangingPunct="1"/>
              <a:t>40</a:t>
            </a:fld>
            <a:endParaRPr lang="en-US" altLang="en-US" sz="1200"/>
          </a:p>
        </p:txBody>
      </p:sp>
    </p:spTree>
    <p:extLst>
      <p:ext uri="{BB962C8B-B14F-4D97-AF65-F5344CB8AC3E}">
        <p14:creationId xmlns:p14="http://schemas.microsoft.com/office/powerpoint/2010/main" val="136047543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Slide Image Placeholder 1"/>
          <p:cNvSpPr>
            <a:spLocks noGrp="1" noRot="1" noChangeAspect="1" noTextEdit="1"/>
          </p:cNvSpPr>
          <p:nvPr>
            <p:ph type="sldImg"/>
          </p:nvPr>
        </p:nvSpPr>
        <p:spPr>
          <a:ln/>
        </p:spPr>
      </p:sp>
      <p:sp>
        <p:nvSpPr>
          <p:cNvPr id="1617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rPr>
              <a:t>Lecture Outline </a:t>
            </a:r>
          </a:p>
          <a:p>
            <a:endParaRPr lang="en-US" altLang="en-US">
              <a:latin typeface="Times New Roman" charset="0"/>
              <a:ea typeface="MS PGothic" charset="-128"/>
            </a:endParaRPr>
          </a:p>
          <a:p>
            <a:r>
              <a:rPr lang="en-US" altLang="en-US">
                <a:latin typeface="Times New Roman" charset="0"/>
                <a:ea typeface="MS PGothic" charset="-128"/>
              </a:rPr>
              <a:t>4. Carefully plan ahead.</a:t>
            </a:r>
            <a:endParaRPr lang="en-IN" altLang="en-US">
              <a:latin typeface="Times New Roman" charset="0"/>
              <a:ea typeface="MS PGothic" charset="-128"/>
            </a:endParaRPr>
          </a:p>
          <a:p>
            <a:r>
              <a:rPr lang="en-US" altLang="en-US">
                <a:latin typeface="Times New Roman" charset="0"/>
                <a:ea typeface="MS PGothic" charset="-128"/>
              </a:rPr>
              <a:t>5. Select the methods that will involve the least amount of lifting and carrying.</a:t>
            </a:r>
            <a:endParaRPr lang="en-IN" altLang="en-US">
              <a:latin typeface="Times New Roman" charset="0"/>
              <a:ea typeface="MS PGothic" charset="-128"/>
            </a:endParaRPr>
          </a:p>
          <a:p>
            <a:r>
              <a:rPr lang="en-US" altLang="en-US">
                <a:latin typeface="Times New Roman" charset="0"/>
                <a:ea typeface="MS PGothic" charset="-128"/>
              </a:rPr>
              <a:t>	a. Always consider whether there is an option that will cause less strain to you and the other EMTs.</a:t>
            </a:r>
            <a:endParaRPr lang="en-IN" altLang="en-US">
              <a:latin typeface="Times New Roman" charset="0"/>
              <a:ea typeface="MS PGothic" charset="-128"/>
            </a:endParaRPr>
          </a:p>
        </p:txBody>
      </p:sp>
      <p:sp>
        <p:nvSpPr>
          <p:cNvPr id="1617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3F5D54E1-D494-3A4E-A901-5E0456C89BBB}" type="slidenum">
              <a:rPr lang="en-US" altLang="en-US" sz="1200"/>
              <a:pPr eaLnBrk="1" hangingPunct="1"/>
              <a:t>41</a:t>
            </a:fld>
            <a:endParaRPr lang="en-US" altLang="en-US" sz="1200"/>
          </a:p>
        </p:txBody>
      </p:sp>
    </p:spTree>
    <p:extLst>
      <p:ext uri="{BB962C8B-B14F-4D97-AF65-F5344CB8AC3E}">
        <p14:creationId xmlns:p14="http://schemas.microsoft.com/office/powerpoint/2010/main" val="125231366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Image Placeholder 1"/>
          <p:cNvSpPr>
            <a:spLocks noGrp="1" noRot="1" noChangeAspect="1" noTextEdit="1"/>
          </p:cNvSpPr>
          <p:nvPr>
            <p:ph type="sldImg"/>
          </p:nvPr>
        </p:nvSpPr>
        <p:spPr>
          <a:ln/>
        </p:spPr>
      </p:sp>
      <p:sp>
        <p:nvSpPr>
          <p:cNvPr id="1628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rPr>
              <a:t>Lecture Outline </a:t>
            </a:r>
          </a:p>
          <a:p>
            <a:endParaRPr lang="en-US" altLang="en-US">
              <a:latin typeface="Times New Roman" charset="0"/>
              <a:ea typeface="MS PGothic" charset="-128"/>
            </a:endParaRPr>
          </a:p>
          <a:p>
            <a:r>
              <a:rPr lang="en-US" altLang="en-US">
                <a:latin typeface="Times New Roman" charset="0"/>
                <a:ea typeface="MS PGothic" charset="-128"/>
              </a:rPr>
              <a:t>IX. Emergency Moves</a:t>
            </a:r>
            <a:endParaRPr lang="en-IN" altLang="en-US">
              <a:latin typeface="Times New Roman" charset="0"/>
              <a:ea typeface="MS PGothic" charset="-128"/>
            </a:endParaRPr>
          </a:p>
          <a:p>
            <a:r>
              <a:rPr lang="en-US" altLang="en-US">
                <a:latin typeface="Times New Roman" charset="0"/>
                <a:ea typeface="MS PGothic" charset="-128"/>
              </a:rPr>
              <a:t>A. Emergency moves are used when there is a potential for danger before assessment and care are provided.</a:t>
            </a:r>
            <a:endParaRPr lang="en-IN" altLang="en-US">
              <a:latin typeface="Times New Roman" charset="0"/>
              <a:ea typeface="MS PGothic" charset="-128"/>
            </a:endParaRPr>
          </a:p>
          <a:p>
            <a:r>
              <a:rPr lang="en-US" altLang="en-US">
                <a:latin typeface="Times New Roman" charset="0"/>
                <a:ea typeface="MS PGothic" charset="-128"/>
              </a:rPr>
              <a:t>	1. Examples: fire, explosives, hazardous materials</a:t>
            </a:r>
            <a:endParaRPr lang="en-IN" altLang="en-US">
              <a:latin typeface="Times New Roman" charset="0"/>
              <a:ea typeface="MS PGothic" charset="-128"/>
            </a:endParaRPr>
          </a:p>
          <a:p>
            <a:r>
              <a:rPr lang="en-US" altLang="en-US">
                <a:latin typeface="Times New Roman" charset="0"/>
                <a:ea typeface="MS PGothic" charset="-128"/>
              </a:rPr>
              <a:t>B. Use such moves when you cannot properly assess the patient or provide immediate care because of the patient’s location or position.</a:t>
            </a:r>
          </a:p>
          <a:p>
            <a:endParaRPr lang="en-US" altLang="en-US">
              <a:latin typeface="Times New Roman" charset="0"/>
              <a:ea typeface="MS PGothic" charset="-128"/>
            </a:endParaRPr>
          </a:p>
        </p:txBody>
      </p:sp>
      <p:sp>
        <p:nvSpPr>
          <p:cNvPr id="1628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ACCD9951-14C7-1647-8D8B-C7430E577E8E}" type="slidenum">
              <a:rPr lang="en-US" altLang="en-US" sz="1200"/>
              <a:pPr eaLnBrk="1" hangingPunct="1"/>
              <a:t>42</a:t>
            </a:fld>
            <a:endParaRPr lang="en-US" altLang="en-US" sz="1200"/>
          </a:p>
        </p:txBody>
      </p:sp>
    </p:spTree>
    <p:extLst>
      <p:ext uri="{BB962C8B-B14F-4D97-AF65-F5344CB8AC3E}">
        <p14:creationId xmlns:p14="http://schemas.microsoft.com/office/powerpoint/2010/main" val="14852660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Slide Image Placeholder 1"/>
          <p:cNvSpPr>
            <a:spLocks noGrp="1" noRot="1" noChangeAspect="1" noTextEdit="1"/>
          </p:cNvSpPr>
          <p:nvPr>
            <p:ph type="sldImg"/>
          </p:nvPr>
        </p:nvSpPr>
        <p:spPr>
          <a:ln/>
        </p:spPr>
      </p:sp>
      <p:sp>
        <p:nvSpPr>
          <p:cNvPr id="1638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rPr>
              <a:t>Lecture Outline </a:t>
            </a:r>
          </a:p>
          <a:p>
            <a:endParaRPr lang="en-US" altLang="en-US">
              <a:latin typeface="Times New Roman" charset="0"/>
              <a:ea typeface="MS PGothic" charset="-128"/>
            </a:endParaRPr>
          </a:p>
          <a:p>
            <a:r>
              <a:rPr lang="en-US" altLang="en-US">
                <a:latin typeface="Times New Roman" charset="0"/>
                <a:ea typeface="MS PGothic" charset="-128"/>
              </a:rPr>
              <a:t>C. If you are alone, use a drag to pull the patient along the long axis of the body.</a:t>
            </a:r>
            <a:endParaRPr lang="en-IN" altLang="en-US">
              <a:latin typeface="Times New Roman" charset="0"/>
              <a:ea typeface="MS PGothic" charset="-128"/>
            </a:endParaRPr>
          </a:p>
          <a:p>
            <a:r>
              <a:rPr lang="en-US" altLang="en-US">
                <a:latin typeface="Times New Roman" charset="0"/>
                <a:ea typeface="MS PGothic" charset="-128"/>
              </a:rPr>
              <a:t>D. Use techniques to help prevent aggravation of the patient’s spinal injury, if present.</a:t>
            </a:r>
            <a:endParaRPr lang="en-IN" altLang="en-US">
              <a:latin typeface="Times New Roman" charset="0"/>
              <a:ea typeface="MS PGothic" charset="-128"/>
            </a:endParaRPr>
          </a:p>
          <a:p>
            <a:r>
              <a:rPr lang="en-US" altLang="en-US">
                <a:latin typeface="Times New Roman" charset="0"/>
                <a:ea typeface="MS PGothic" charset="-128"/>
              </a:rPr>
              <a:t>	1. Clothes drag: Pull on the patient’s clothing in the neck and shoulder area.</a:t>
            </a:r>
            <a:endParaRPr lang="en-IN" altLang="en-US">
              <a:latin typeface="Times New Roman" charset="0"/>
              <a:ea typeface="MS PGothic" charset="-128"/>
            </a:endParaRPr>
          </a:p>
          <a:p>
            <a:r>
              <a:rPr lang="en-US" altLang="en-US">
                <a:latin typeface="Times New Roman" charset="0"/>
                <a:ea typeface="MS PGothic" charset="-128"/>
              </a:rPr>
              <a:t>	2. Blanket drag: Place the patient on a blanket, coat, or other item that can be pulled.</a:t>
            </a:r>
            <a:endParaRPr lang="en-IN" altLang="en-US">
              <a:latin typeface="Times New Roman" charset="0"/>
              <a:ea typeface="MS PGothic" charset="-128"/>
            </a:endParaRPr>
          </a:p>
          <a:p>
            <a:r>
              <a:rPr lang="en-US" altLang="en-US">
                <a:latin typeface="Times New Roman" charset="0"/>
                <a:ea typeface="MS PGothic" charset="-128"/>
              </a:rPr>
              <a:t>	3. Arm drag: Rotate the patient’s arms so they are extended straight on the ground beyond his or her head, grasp the wrists, and drag the patient.</a:t>
            </a:r>
            <a:endParaRPr lang="en-IN" altLang="en-US">
              <a:latin typeface="Times New Roman" charset="0"/>
              <a:ea typeface="MS PGothic" charset="-128"/>
            </a:endParaRPr>
          </a:p>
          <a:p>
            <a:r>
              <a:rPr lang="en-US" altLang="en-US">
                <a:latin typeface="Times New Roman" charset="0"/>
                <a:ea typeface="MS PGothic" charset="-128"/>
              </a:rPr>
              <a:t>	4. Arm-to-arm drag: Place your arms under the patient’s shoulders and through the armpits, and, while grasping your opposite wrist, drag the patient backward.</a:t>
            </a:r>
            <a:endParaRPr lang="en-IN" altLang="en-US">
              <a:latin typeface="Times New Roman" charset="0"/>
              <a:ea typeface="MS PGothic" charset="-128"/>
            </a:endParaRPr>
          </a:p>
          <a:p>
            <a:endParaRPr lang="en-US" altLang="en-US">
              <a:latin typeface="Times New Roman" charset="0"/>
              <a:ea typeface="MS PGothic" charset="-128"/>
            </a:endParaRPr>
          </a:p>
        </p:txBody>
      </p:sp>
      <p:sp>
        <p:nvSpPr>
          <p:cNvPr id="1638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CB80F497-A8F5-E247-B044-2A02C2994CE2}" type="slidenum">
              <a:rPr lang="en-US" altLang="en-US" sz="1200"/>
              <a:pPr eaLnBrk="1" hangingPunct="1"/>
              <a:t>43</a:t>
            </a:fld>
            <a:endParaRPr lang="en-US" altLang="en-US" sz="1200"/>
          </a:p>
        </p:txBody>
      </p:sp>
    </p:spTree>
    <p:extLst>
      <p:ext uri="{BB962C8B-B14F-4D97-AF65-F5344CB8AC3E}">
        <p14:creationId xmlns:p14="http://schemas.microsoft.com/office/powerpoint/2010/main" val="91058519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Slide Image Placeholder 1"/>
          <p:cNvSpPr>
            <a:spLocks noGrp="1" noRot="1" noChangeAspect="1" noTextEdit="1"/>
          </p:cNvSpPr>
          <p:nvPr>
            <p:ph type="sldImg"/>
          </p:nvPr>
        </p:nvSpPr>
        <p:spPr>
          <a:ln/>
        </p:spPr>
      </p:sp>
      <p:sp>
        <p:nvSpPr>
          <p:cNvPr id="1648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rPr>
              <a:t>These figures show the different types of drags: clothes drag, blanket drag, arm drag, and armpit drag.</a:t>
            </a:r>
          </a:p>
        </p:txBody>
      </p:sp>
      <p:sp>
        <p:nvSpPr>
          <p:cNvPr id="1648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0111A615-8FD8-B746-B32F-B574F468354A}" type="slidenum">
              <a:rPr lang="en-US" altLang="en-US" sz="1200"/>
              <a:pPr eaLnBrk="1" hangingPunct="1"/>
              <a:t>44</a:t>
            </a:fld>
            <a:endParaRPr lang="en-US" altLang="en-US" sz="1200"/>
          </a:p>
        </p:txBody>
      </p:sp>
    </p:spTree>
    <p:extLst>
      <p:ext uri="{BB962C8B-B14F-4D97-AF65-F5344CB8AC3E}">
        <p14:creationId xmlns:p14="http://schemas.microsoft.com/office/powerpoint/2010/main" val="123687022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Slide Image Placeholder 1"/>
          <p:cNvSpPr>
            <a:spLocks noGrp="1" noRot="1" noChangeAspect="1" noTextEdit="1"/>
          </p:cNvSpPr>
          <p:nvPr>
            <p:ph type="sldImg"/>
          </p:nvPr>
        </p:nvSpPr>
        <p:spPr>
          <a:ln/>
        </p:spPr>
      </p:sp>
      <p:sp>
        <p:nvSpPr>
          <p:cNvPr id="1658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rPr>
              <a:t>Lecture Outline </a:t>
            </a:r>
          </a:p>
          <a:p>
            <a:endParaRPr lang="en-US" altLang="en-US">
              <a:latin typeface="Times New Roman" charset="0"/>
              <a:ea typeface="MS PGothic" charset="-128"/>
            </a:endParaRPr>
          </a:p>
          <a:p>
            <a:r>
              <a:rPr lang="en-US" altLang="en-US">
                <a:latin typeface="Times New Roman" charset="0"/>
                <a:ea typeface="MS PGothic" charset="-128"/>
              </a:rPr>
              <a:t>E. Removing an unconscious patient from a vehicle alone</a:t>
            </a:r>
            <a:endParaRPr lang="en-IN" altLang="en-US">
              <a:latin typeface="Times New Roman" charset="0"/>
              <a:ea typeface="MS PGothic" charset="-128"/>
            </a:endParaRPr>
          </a:p>
          <a:p>
            <a:r>
              <a:rPr lang="en-US" altLang="en-US">
                <a:latin typeface="Times New Roman" charset="0"/>
                <a:ea typeface="MS PGothic" charset="-128"/>
              </a:rPr>
              <a:t>	1. Move the patient’s legs clear of the pedals.</a:t>
            </a:r>
            <a:endParaRPr lang="en-IN" altLang="en-US">
              <a:latin typeface="Times New Roman" charset="0"/>
              <a:ea typeface="MS PGothic" charset="-128"/>
            </a:endParaRPr>
          </a:p>
          <a:p>
            <a:r>
              <a:rPr lang="en-US" altLang="en-US">
                <a:latin typeface="Times New Roman" charset="0"/>
                <a:ea typeface="MS PGothic" charset="-128"/>
              </a:rPr>
              <a:t>	2. Rotate the patient so that his or her back is toward the open car door.</a:t>
            </a:r>
            <a:endParaRPr lang="en-IN" altLang="en-US">
              <a:latin typeface="Times New Roman" charset="0"/>
              <a:ea typeface="MS PGothic" charset="-128"/>
            </a:endParaRPr>
          </a:p>
          <a:p>
            <a:r>
              <a:rPr lang="en-US" altLang="en-US">
                <a:latin typeface="Times New Roman" charset="0"/>
                <a:ea typeface="MS PGothic" charset="-128"/>
              </a:rPr>
              <a:t>	3. Place your arms under the patient’s shoulders and through the patient’s armpits, and support the patient’s head against your body.</a:t>
            </a:r>
            <a:endParaRPr lang="en-IN" altLang="en-US">
              <a:latin typeface="Times New Roman" charset="0"/>
              <a:ea typeface="MS PGothic" charset="-128"/>
            </a:endParaRPr>
          </a:p>
          <a:p>
            <a:r>
              <a:rPr lang="en-US" altLang="en-US">
                <a:latin typeface="Times New Roman" charset="0"/>
                <a:ea typeface="MS PGothic" charset="-128"/>
              </a:rPr>
              <a:t>	4. If the legs and feet clear the car, rapidly drag the patient from the seat to a safe location.</a:t>
            </a:r>
            <a:endParaRPr lang="en-IN" altLang="en-US">
              <a:latin typeface="Times New Roman" charset="0"/>
              <a:ea typeface="MS PGothic" charset="-128"/>
            </a:endParaRPr>
          </a:p>
          <a:p>
            <a:r>
              <a:rPr lang="en-US" altLang="en-US">
                <a:latin typeface="Times New Roman" charset="0"/>
                <a:ea typeface="MS PGothic" charset="-128"/>
              </a:rPr>
              <a:t>		a. If the legs and feet do not clear the car, lower the patient to the ground until the patient is on his or her back, clear the legs from the vehicle, and drag the patient to a safe location.</a:t>
            </a:r>
            <a:endParaRPr lang="en-IN" altLang="en-US">
              <a:latin typeface="Times New Roman" charset="0"/>
              <a:ea typeface="MS PGothic" charset="-128"/>
            </a:endParaRPr>
          </a:p>
          <a:p>
            <a:endParaRPr lang="en-US" altLang="en-US">
              <a:latin typeface="Times New Roman" charset="0"/>
              <a:ea typeface="MS PGothic" charset="-128"/>
            </a:endParaRPr>
          </a:p>
        </p:txBody>
      </p:sp>
      <p:sp>
        <p:nvSpPr>
          <p:cNvPr id="1658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66517B93-1530-D245-9A03-50C695B901BE}" type="slidenum">
              <a:rPr lang="en-US" altLang="en-US" sz="1200"/>
              <a:pPr eaLnBrk="1" hangingPunct="1"/>
              <a:t>45</a:t>
            </a:fld>
            <a:endParaRPr lang="en-US" altLang="en-US" sz="1200"/>
          </a:p>
        </p:txBody>
      </p:sp>
    </p:spTree>
    <p:extLst>
      <p:ext uri="{BB962C8B-B14F-4D97-AF65-F5344CB8AC3E}">
        <p14:creationId xmlns:p14="http://schemas.microsoft.com/office/powerpoint/2010/main" val="43623584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Slide Image Placeholder 1"/>
          <p:cNvSpPr>
            <a:spLocks noGrp="1" noRot="1" noChangeAspect="1" noTextEdit="1"/>
          </p:cNvSpPr>
          <p:nvPr>
            <p:ph type="sldImg"/>
          </p:nvPr>
        </p:nvSpPr>
        <p:spPr>
          <a:ln/>
        </p:spPr>
      </p:sp>
      <p:sp>
        <p:nvSpPr>
          <p:cNvPr id="1669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rPr>
              <a:t>These figures show the steps to remove an unconscious patient from a vehicle.</a:t>
            </a:r>
          </a:p>
        </p:txBody>
      </p:sp>
      <p:sp>
        <p:nvSpPr>
          <p:cNvPr id="1669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50BA9A66-8C3F-B342-8404-DA0233BE6962}" type="slidenum">
              <a:rPr lang="en-US" altLang="en-US" sz="1200"/>
              <a:pPr eaLnBrk="1" hangingPunct="1"/>
              <a:t>46</a:t>
            </a:fld>
            <a:endParaRPr lang="en-US" altLang="en-US" sz="1200"/>
          </a:p>
        </p:txBody>
      </p:sp>
    </p:spTree>
    <p:extLst>
      <p:ext uri="{BB962C8B-B14F-4D97-AF65-F5344CB8AC3E}">
        <p14:creationId xmlns:p14="http://schemas.microsoft.com/office/powerpoint/2010/main" val="30664244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Slide Image Placeholder 1"/>
          <p:cNvSpPr>
            <a:spLocks noGrp="1" noRot="1" noChangeAspect="1" noTextEdit="1"/>
          </p:cNvSpPr>
          <p:nvPr>
            <p:ph type="sldImg"/>
          </p:nvPr>
        </p:nvSpPr>
        <p:spPr>
          <a:ln/>
        </p:spPr>
      </p:sp>
      <p:sp>
        <p:nvSpPr>
          <p:cNvPr id="1679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rPr>
              <a:t>Lecture Outline </a:t>
            </a:r>
          </a:p>
          <a:p>
            <a:endParaRPr lang="en-US" altLang="en-US">
              <a:latin typeface="Times New Roman" charset="0"/>
              <a:ea typeface="MS PGothic" charset="-128"/>
            </a:endParaRPr>
          </a:p>
          <a:p>
            <a:r>
              <a:rPr lang="en-US" altLang="en-US">
                <a:latin typeface="Times New Roman" charset="0"/>
                <a:ea typeface="MS PGothic" charset="-128"/>
              </a:rPr>
              <a:t>X. Urgent Moves</a:t>
            </a:r>
            <a:endParaRPr lang="en-IN" altLang="en-US">
              <a:latin typeface="Times New Roman" charset="0"/>
              <a:ea typeface="MS PGothic" charset="-128"/>
            </a:endParaRPr>
          </a:p>
          <a:p>
            <a:r>
              <a:rPr lang="en-US" altLang="en-US">
                <a:latin typeface="Times New Roman" charset="0"/>
                <a:ea typeface="MS PGothic" charset="-128"/>
              </a:rPr>
              <a:t>A. An urgent move may be necessary to move patient:</a:t>
            </a:r>
            <a:endParaRPr lang="en-IN" altLang="en-US">
              <a:latin typeface="Times New Roman" charset="0"/>
              <a:ea typeface="MS PGothic" charset="-128"/>
            </a:endParaRPr>
          </a:p>
          <a:p>
            <a:r>
              <a:rPr lang="en-US" altLang="en-US">
                <a:latin typeface="Times New Roman" charset="0"/>
                <a:ea typeface="MS PGothic" charset="-128"/>
              </a:rPr>
              <a:t>	1. With altered level of consciousness</a:t>
            </a:r>
            <a:endParaRPr lang="en-IN" altLang="en-US">
              <a:latin typeface="Times New Roman" charset="0"/>
              <a:ea typeface="MS PGothic" charset="-128"/>
            </a:endParaRPr>
          </a:p>
          <a:p>
            <a:r>
              <a:rPr lang="en-US" altLang="en-US">
                <a:latin typeface="Times New Roman" charset="0"/>
                <a:ea typeface="MS PGothic" charset="-128"/>
              </a:rPr>
              <a:t>	2. With inadequate ventilation</a:t>
            </a:r>
            <a:endParaRPr lang="en-IN" altLang="en-US">
              <a:latin typeface="Times New Roman" charset="0"/>
              <a:ea typeface="MS PGothic" charset="-128"/>
            </a:endParaRPr>
          </a:p>
          <a:p>
            <a:r>
              <a:rPr lang="en-US" altLang="en-US">
                <a:latin typeface="Times New Roman" charset="0"/>
                <a:ea typeface="MS PGothic" charset="-128"/>
              </a:rPr>
              <a:t>	3. In shock</a:t>
            </a:r>
            <a:endParaRPr lang="en-IN" altLang="en-US">
              <a:latin typeface="Times New Roman" charset="0"/>
              <a:ea typeface="MS PGothic" charset="-128"/>
            </a:endParaRPr>
          </a:p>
          <a:p>
            <a:r>
              <a:rPr lang="en-US" altLang="en-US">
                <a:latin typeface="Times New Roman" charset="0"/>
                <a:ea typeface="MS PGothic" charset="-128"/>
              </a:rPr>
              <a:t>	4. In extreme weather conditions </a:t>
            </a:r>
            <a:endParaRPr lang="en-IN" altLang="en-US">
              <a:latin typeface="Times New Roman" charset="0"/>
              <a:ea typeface="MS PGothic" charset="-128"/>
            </a:endParaRPr>
          </a:p>
          <a:p>
            <a:r>
              <a:rPr lang="en-US" altLang="en-US">
                <a:latin typeface="Times New Roman" charset="0"/>
                <a:ea typeface="MS PGothic" charset="-128"/>
              </a:rPr>
              <a:t>B. Rapid extrication technique should be used when a patient is sitting in a vehicle and must be urgently moved (Skill Drill 8-7). Whether a backboard is used for this skill will depend on your local protocols. </a:t>
            </a:r>
            <a:endParaRPr lang="en-IN" altLang="en-US">
              <a:latin typeface="Times New Roman" charset="0"/>
              <a:ea typeface="MS PGothic" charset="-128"/>
            </a:endParaRPr>
          </a:p>
        </p:txBody>
      </p:sp>
      <p:sp>
        <p:nvSpPr>
          <p:cNvPr id="1679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6995175D-9446-444D-AA28-91637E75E941}" type="slidenum">
              <a:rPr lang="en-US" altLang="en-US" sz="1200"/>
              <a:pPr eaLnBrk="1" hangingPunct="1"/>
              <a:t>47</a:t>
            </a:fld>
            <a:endParaRPr lang="en-US" altLang="en-US" sz="1200"/>
          </a:p>
        </p:txBody>
      </p:sp>
    </p:spTree>
    <p:extLst>
      <p:ext uri="{BB962C8B-B14F-4D97-AF65-F5344CB8AC3E}">
        <p14:creationId xmlns:p14="http://schemas.microsoft.com/office/powerpoint/2010/main" val="192627034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Slide Image Placeholder 1"/>
          <p:cNvSpPr>
            <a:spLocks noGrp="1" noRot="1" noChangeAspect="1" noTextEdit="1"/>
          </p:cNvSpPr>
          <p:nvPr>
            <p:ph type="sldImg"/>
          </p:nvPr>
        </p:nvSpPr>
        <p:spPr>
          <a:ln/>
        </p:spPr>
      </p:sp>
      <p:sp>
        <p:nvSpPr>
          <p:cNvPr id="1689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rPr>
              <a:t>Lecture Outline </a:t>
            </a:r>
          </a:p>
          <a:p>
            <a:endParaRPr lang="en-US" altLang="en-US">
              <a:latin typeface="Times New Roman" charset="0"/>
              <a:ea typeface="MS PGothic" charset="-128"/>
            </a:endParaRPr>
          </a:p>
          <a:p>
            <a:r>
              <a:rPr lang="en-US" altLang="en-US">
                <a:latin typeface="Times New Roman" charset="0"/>
                <a:ea typeface="MS PGothic" charset="-128"/>
              </a:rPr>
              <a:t>1. This technique should be used if only urgency exists.</a:t>
            </a:r>
            <a:endParaRPr lang="en-IN" altLang="en-US">
              <a:latin typeface="Times New Roman" charset="0"/>
              <a:ea typeface="MS PGothic" charset="-128"/>
            </a:endParaRPr>
          </a:p>
          <a:p>
            <a:r>
              <a:rPr lang="en-US" altLang="en-US">
                <a:latin typeface="Times New Roman" charset="0"/>
                <a:ea typeface="MS PGothic" charset="-128"/>
              </a:rPr>
              <a:t>	a. The vehicle or scene is unsafe.</a:t>
            </a:r>
            <a:endParaRPr lang="en-IN" altLang="en-US">
              <a:latin typeface="Times New Roman" charset="0"/>
              <a:ea typeface="MS PGothic" charset="-128"/>
            </a:endParaRPr>
          </a:p>
          <a:p>
            <a:r>
              <a:rPr lang="en-US" altLang="en-US">
                <a:latin typeface="Times New Roman" charset="0"/>
                <a:ea typeface="MS PGothic" charset="-128"/>
              </a:rPr>
              <a:t>	b. Explosives or other hazards are on scene.</a:t>
            </a:r>
            <a:endParaRPr lang="en-IN" altLang="en-US">
              <a:latin typeface="Times New Roman" charset="0"/>
              <a:ea typeface="MS PGothic" charset="-128"/>
            </a:endParaRPr>
          </a:p>
          <a:p>
            <a:r>
              <a:rPr lang="en-US" altLang="en-US">
                <a:latin typeface="Times New Roman" charset="0"/>
                <a:ea typeface="MS PGothic" charset="-128"/>
              </a:rPr>
              <a:t>	c. There is fire or a danger of fire.</a:t>
            </a:r>
            <a:endParaRPr lang="en-IN" altLang="en-US">
              <a:latin typeface="Times New Roman" charset="0"/>
              <a:ea typeface="MS PGothic" charset="-128"/>
            </a:endParaRPr>
          </a:p>
          <a:p>
            <a:r>
              <a:rPr lang="en-US" altLang="en-US">
                <a:latin typeface="Times New Roman" charset="0"/>
                <a:ea typeface="MS PGothic" charset="-128"/>
              </a:rPr>
              <a:t>	d. The patient cannot be properly assessed prior to removal from the vehicle.</a:t>
            </a:r>
            <a:endParaRPr lang="en-IN" altLang="en-US">
              <a:latin typeface="Times New Roman" charset="0"/>
              <a:ea typeface="MS PGothic" charset="-128"/>
            </a:endParaRPr>
          </a:p>
          <a:p>
            <a:r>
              <a:rPr lang="en-US" altLang="en-US">
                <a:latin typeface="Times New Roman" charset="0"/>
                <a:ea typeface="MS PGothic" charset="-128"/>
              </a:rPr>
              <a:t>	e. The patient needs immediate intervention that requires a supine position.</a:t>
            </a:r>
            <a:endParaRPr lang="en-IN" altLang="en-US">
              <a:latin typeface="Times New Roman" charset="0"/>
              <a:ea typeface="MS PGothic" charset="-128"/>
            </a:endParaRPr>
          </a:p>
          <a:p>
            <a:r>
              <a:rPr lang="en-US" altLang="en-US">
                <a:latin typeface="Times New Roman" charset="0"/>
                <a:ea typeface="MS PGothic" charset="-128"/>
              </a:rPr>
              <a:t>	f. The patient has a life-threatening condition requiring immediate transport.</a:t>
            </a:r>
            <a:endParaRPr lang="en-IN" altLang="en-US">
              <a:latin typeface="Times New Roman" charset="0"/>
              <a:ea typeface="MS PGothic" charset="-128"/>
            </a:endParaRPr>
          </a:p>
          <a:p>
            <a:r>
              <a:rPr lang="en-US" altLang="en-US">
                <a:latin typeface="Times New Roman" charset="0"/>
                <a:ea typeface="MS PGothic" charset="-128"/>
              </a:rPr>
              <a:t>	g. The patient blocks your access to another seriously injured patient.</a:t>
            </a:r>
            <a:endParaRPr lang="en-IN" altLang="en-US">
              <a:latin typeface="Times New Roman" charset="0"/>
              <a:ea typeface="MS PGothic" charset="-128"/>
            </a:endParaRPr>
          </a:p>
          <a:p>
            <a:r>
              <a:rPr lang="en-US" altLang="en-US">
                <a:latin typeface="Times New Roman" charset="0"/>
                <a:ea typeface="MS PGothic" charset="-128"/>
              </a:rPr>
              <a:t>2. Proper placement of immobilization devices usually requires 6–8 minutes.</a:t>
            </a:r>
            <a:endParaRPr lang="en-IN" altLang="en-US">
              <a:latin typeface="Times New Roman" charset="0"/>
              <a:ea typeface="MS PGothic" charset="-128"/>
            </a:endParaRPr>
          </a:p>
          <a:p>
            <a:r>
              <a:rPr lang="en-US" altLang="en-US">
                <a:latin typeface="Times New Roman" charset="0"/>
                <a:ea typeface="MS PGothic" charset="-128"/>
              </a:rPr>
              <a:t>3. Using the rapid extrication technique, a patient can be moved from sitting in a vehicle to supine on a backboard in 1 minute or less.</a:t>
            </a:r>
            <a:endParaRPr lang="en-IN" altLang="en-US">
              <a:latin typeface="Times New Roman" charset="0"/>
              <a:ea typeface="MS PGothic" charset="-128"/>
            </a:endParaRPr>
          </a:p>
          <a:p>
            <a:r>
              <a:rPr lang="en-US" altLang="en-US">
                <a:latin typeface="Times New Roman" charset="0"/>
                <a:ea typeface="MS PGothic" charset="-128"/>
              </a:rPr>
              <a:t>4. Because of its rapid nature, this technique increases the risk of damage if the patient has a spinal injury.</a:t>
            </a:r>
            <a:endParaRPr lang="en-IN" altLang="en-US">
              <a:latin typeface="Times New Roman" charset="0"/>
              <a:ea typeface="MS PGothic" charset="-128"/>
            </a:endParaRPr>
          </a:p>
          <a:p>
            <a:r>
              <a:rPr lang="en-US" altLang="en-US">
                <a:latin typeface="Times New Roman" charset="0"/>
                <a:ea typeface="MS PGothic" charset="-128"/>
              </a:rPr>
              <a:t>5. Look at all available options before using this technique.</a:t>
            </a:r>
            <a:endParaRPr lang="en-IN" altLang="en-US">
              <a:latin typeface="Times New Roman" charset="0"/>
              <a:ea typeface="MS PGothic" charset="-128"/>
            </a:endParaRPr>
          </a:p>
          <a:p>
            <a:r>
              <a:rPr lang="en-US" altLang="en-US">
                <a:latin typeface="Times New Roman" charset="0"/>
                <a:ea typeface="MS PGothic" charset="-128"/>
              </a:rPr>
              <a:t>6. You should not use this technique if no urgency exists.</a:t>
            </a:r>
            <a:endParaRPr lang="en-IN" altLang="en-US">
              <a:latin typeface="Times New Roman" charset="0"/>
              <a:ea typeface="MS PGothic" charset="-128"/>
            </a:endParaRPr>
          </a:p>
          <a:p>
            <a:r>
              <a:rPr lang="en-US" altLang="en-US">
                <a:latin typeface="Times New Roman" charset="0"/>
                <a:ea typeface="MS PGothic" charset="-128"/>
              </a:rPr>
              <a:t>7. It requires a team of three providers who are knowledgeable and practiced in the procedure.</a:t>
            </a:r>
            <a:endParaRPr lang="en-IN" altLang="en-US">
              <a:latin typeface="Times New Roman" charset="0"/>
              <a:ea typeface="MS PGothic" charset="-128"/>
            </a:endParaRPr>
          </a:p>
          <a:p>
            <a:r>
              <a:rPr lang="en-US" altLang="en-US">
                <a:latin typeface="Times New Roman" charset="0"/>
                <a:ea typeface="MS PGothic" charset="-128"/>
              </a:rPr>
              <a:t>8. Once the patient has been moved onto the backboard, move the patient away from the hazard to begin life-saving treatment.</a:t>
            </a:r>
            <a:endParaRPr lang="en-IN" altLang="en-US">
              <a:latin typeface="Times New Roman" charset="0"/>
              <a:ea typeface="MS PGothic" charset="-128"/>
            </a:endParaRPr>
          </a:p>
          <a:p>
            <a:r>
              <a:rPr lang="en-US" altLang="en-US">
                <a:latin typeface="Times New Roman" charset="0"/>
                <a:ea typeface="MS PGothic" charset="-128"/>
              </a:rPr>
              <a:t> </a:t>
            </a:r>
          </a:p>
        </p:txBody>
      </p:sp>
      <p:sp>
        <p:nvSpPr>
          <p:cNvPr id="1689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16C3F75A-16C9-9B4B-897B-C513D02B5A4F}" type="slidenum">
              <a:rPr lang="en-US" altLang="en-US" sz="1200"/>
              <a:pPr eaLnBrk="1" hangingPunct="1"/>
              <a:t>48</a:t>
            </a:fld>
            <a:endParaRPr lang="en-US" altLang="en-US" sz="1200"/>
          </a:p>
        </p:txBody>
      </p:sp>
    </p:spTree>
    <p:extLst>
      <p:ext uri="{BB962C8B-B14F-4D97-AF65-F5344CB8AC3E}">
        <p14:creationId xmlns:p14="http://schemas.microsoft.com/office/powerpoint/2010/main" val="150976031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Slide Image Placeholder 1"/>
          <p:cNvSpPr>
            <a:spLocks noGrp="1" noRot="1" noChangeAspect="1" noTextEdit="1"/>
          </p:cNvSpPr>
          <p:nvPr>
            <p:ph type="sldImg"/>
          </p:nvPr>
        </p:nvSpPr>
        <p:spPr>
          <a:ln/>
        </p:spPr>
      </p:sp>
      <p:sp>
        <p:nvSpPr>
          <p:cNvPr id="1699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rPr>
              <a:t>Lecture Outline </a:t>
            </a:r>
          </a:p>
          <a:p>
            <a:endParaRPr lang="en-US" altLang="en-US">
              <a:latin typeface="Times New Roman" charset="0"/>
              <a:ea typeface="MS PGothic" charset="-128"/>
            </a:endParaRPr>
          </a:p>
          <a:p>
            <a:r>
              <a:rPr lang="en-US" altLang="en-US">
                <a:latin typeface="Times New Roman" charset="0"/>
                <a:ea typeface="MS PGothic" charset="-128"/>
              </a:rPr>
              <a:t>XI. Nonurgent Moves</a:t>
            </a:r>
            <a:endParaRPr lang="en-IN" altLang="en-US">
              <a:latin typeface="Times New Roman" charset="0"/>
              <a:ea typeface="MS PGothic" charset="-128"/>
            </a:endParaRPr>
          </a:p>
          <a:p>
            <a:r>
              <a:rPr lang="en-US" altLang="en-US">
                <a:latin typeface="Times New Roman" charset="0"/>
                <a:ea typeface="MS PGothic" charset="-128"/>
              </a:rPr>
              <a:t>A. Used when both the scene and the patient are stable.</a:t>
            </a:r>
            <a:endParaRPr lang="en-IN" altLang="en-US">
              <a:latin typeface="Times New Roman" charset="0"/>
              <a:ea typeface="MS PGothic" charset="-128"/>
            </a:endParaRPr>
          </a:p>
          <a:p>
            <a:r>
              <a:rPr lang="en-US" altLang="en-US">
                <a:latin typeface="Times New Roman" charset="0"/>
                <a:ea typeface="MS PGothic" charset="-128"/>
              </a:rPr>
              <a:t>B. Carefully plan how to move the patient.</a:t>
            </a:r>
            <a:endParaRPr lang="en-IN" altLang="en-US">
              <a:latin typeface="Times New Roman" charset="0"/>
              <a:ea typeface="MS PGothic" charset="-128"/>
            </a:endParaRPr>
          </a:p>
          <a:p>
            <a:r>
              <a:rPr lang="en-US" altLang="en-US">
                <a:latin typeface="Times New Roman" charset="0"/>
                <a:ea typeface="MS PGothic" charset="-128"/>
              </a:rPr>
              <a:t>C. The team leader must ensure there are enough providers, obstacles are identified and removed, the proper equipment is available, and the procedure and path to be followed are identified.</a:t>
            </a:r>
            <a:endParaRPr lang="en-IN" altLang="en-US">
              <a:latin typeface="Times New Roman" charset="0"/>
              <a:ea typeface="MS PGothic" charset="-128"/>
            </a:endParaRPr>
          </a:p>
          <a:p>
            <a:endParaRPr lang="en-US" altLang="en-US">
              <a:latin typeface="Times New Roman" charset="0"/>
              <a:ea typeface="MS PGothic" charset="-128"/>
            </a:endParaRPr>
          </a:p>
        </p:txBody>
      </p:sp>
      <p:sp>
        <p:nvSpPr>
          <p:cNvPr id="1699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7516645B-8C52-A845-9DD8-EBF13BACFE62}" type="slidenum">
              <a:rPr lang="en-US" altLang="en-US" sz="1200"/>
              <a:pPr eaLnBrk="1" hangingPunct="1"/>
              <a:t>49</a:t>
            </a:fld>
            <a:endParaRPr lang="en-US" altLang="en-US" sz="1200"/>
          </a:p>
        </p:txBody>
      </p:sp>
    </p:spTree>
    <p:extLst>
      <p:ext uri="{BB962C8B-B14F-4D97-AF65-F5344CB8AC3E}">
        <p14:creationId xmlns:p14="http://schemas.microsoft.com/office/powerpoint/2010/main" val="20222576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a:ln/>
        </p:spPr>
      </p:sp>
      <p:sp>
        <p:nvSpPr>
          <p:cNvPr id="1249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rPr>
              <a:t>Lecture Outline </a:t>
            </a:r>
          </a:p>
          <a:p>
            <a:endParaRPr lang="en-US" altLang="en-US">
              <a:latin typeface="Times New Roman" charset="0"/>
              <a:ea typeface="MS PGothic" charset="-128"/>
            </a:endParaRPr>
          </a:p>
          <a:p>
            <a:r>
              <a:rPr lang="en-US" altLang="en-US">
                <a:latin typeface="Times New Roman" charset="0"/>
                <a:ea typeface="MS PGothic" charset="-128"/>
              </a:rPr>
              <a:t>2. Weighs 40–145 lb (18–66 kg), depending on its design and features</a:t>
            </a:r>
          </a:p>
          <a:p>
            <a:r>
              <a:rPr lang="en-US" altLang="en-US">
                <a:latin typeface="Times New Roman" charset="0"/>
                <a:ea typeface="MS PGothic" charset="-128"/>
              </a:rPr>
              <a:t>3. Generally not taken up or down stairs or to other locations where the patient must be carried for any significant distance</a:t>
            </a:r>
          </a:p>
          <a:p>
            <a:endParaRPr lang="en-US" altLang="en-US">
              <a:latin typeface="Times New Roman" charset="0"/>
              <a:ea typeface="MS PGothic" charset="-128"/>
            </a:endParaRPr>
          </a:p>
        </p:txBody>
      </p:sp>
      <p:sp>
        <p:nvSpPr>
          <p:cNvPr id="1249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D69FF76A-E23A-264B-AFB6-FE2AFCC47A2A}" type="slidenum">
              <a:rPr lang="en-US" altLang="en-US" sz="1200"/>
              <a:pPr eaLnBrk="1" hangingPunct="1"/>
              <a:t>5</a:t>
            </a:fld>
            <a:endParaRPr lang="en-US" altLang="en-US" sz="1200"/>
          </a:p>
        </p:txBody>
      </p:sp>
    </p:spTree>
    <p:extLst>
      <p:ext uri="{BB962C8B-B14F-4D97-AF65-F5344CB8AC3E}">
        <p14:creationId xmlns:p14="http://schemas.microsoft.com/office/powerpoint/2010/main" val="84360455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Slide Image Placeholder 1"/>
          <p:cNvSpPr>
            <a:spLocks noGrp="1" noRot="1" noChangeAspect="1" noTextEdit="1"/>
          </p:cNvSpPr>
          <p:nvPr>
            <p:ph type="sldImg"/>
          </p:nvPr>
        </p:nvSpPr>
        <p:spPr>
          <a:ln/>
        </p:spPr>
      </p:sp>
      <p:sp>
        <p:nvSpPr>
          <p:cNvPr id="171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rPr>
              <a:t>Lecture Outline </a:t>
            </a:r>
          </a:p>
          <a:p>
            <a:endParaRPr lang="en-US" altLang="en-US">
              <a:latin typeface="Times New Roman" charset="0"/>
              <a:ea typeface="MS PGothic" charset="-128"/>
            </a:endParaRPr>
          </a:p>
          <a:p>
            <a:r>
              <a:rPr lang="en-US" altLang="en-US">
                <a:latin typeface="Times New Roman" charset="0"/>
                <a:ea typeface="MS PGothic" charset="-128"/>
              </a:rPr>
              <a:t>D. Methods for lifting and carrying</a:t>
            </a:r>
            <a:endParaRPr lang="en-IN" altLang="en-US">
              <a:latin typeface="Times New Roman" charset="0"/>
              <a:ea typeface="MS PGothic" charset="-128"/>
            </a:endParaRPr>
          </a:p>
          <a:p>
            <a:r>
              <a:rPr lang="en-US" altLang="en-US">
                <a:latin typeface="Times New Roman" charset="0"/>
                <a:ea typeface="MS PGothic" charset="-128"/>
              </a:rPr>
              <a:t>	1. Direct ground lift (Skill Drill 8-8)</a:t>
            </a:r>
            <a:endParaRPr lang="en-IN" altLang="en-US">
              <a:latin typeface="Times New Roman" charset="0"/>
              <a:ea typeface="MS PGothic" charset="-128"/>
            </a:endParaRPr>
          </a:p>
          <a:p>
            <a:r>
              <a:rPr lang="en-US" altLang="en-US">
                <a:latin typeface="Times New Roman" charset="0"/>
                <a:ea typeface="MS PGothic" charset="-128"/>
              </a:rPr>
              <a:t>		a. Used for patients with no suspected spinal injury who are found supine on the ground</a:t>
            </a:r>
            <a:endParaRPr lang="en-IN" altLang="en-US">
              <a:latin typeface="Times New Roman" charset="0"/>
              <a:ea typeface="MS PGothic" charset="-128"/>
            </a:endParaRPr>
          </a:p>
          <a:p>
            <a:r>
              <a:rPr lang="en-US" altLang="en-US">
                <a:latin typeface="Times New Roman" charset="0"/>
                <a:ea typeface="MS PGothic" charset="-128"/>
              </a:rPr>
              <a:t>		b. Use the direct ground lift when the patient will need to be carried a distance to the stretcher.</a:t>
            </a:r>
            <a:endParaRPr lang="en-IN" altLang="en-US">
              <a:latin typeface="Times New Roman" charset="0"/>
              <a:ea typeface="MS PGothic" charset="-128"/>
            </a:endParaRPr>
          </a:p>
          <a:p>
            <a:r>
              <a:rPr lang="en-US" altLang="en-US">
                <a:latin typeface="Times New Roman" charset="0"/>
                <a:ea typeface="MS PGothic" charset="-128"/>
              </a:rPr>
              <a:t>		c. EMTs stand side by side to lift and carry the patient.</a:t>
            </a:r>
            <a:endParaRPr lang="en-IN" altLang="en-US">
              <a:latin typeface="Times New Roman" charset="0"/>
              <a:ea typeface="MS PGothic" charset="-128"/>
            </a:endParaRPr>
          </a:p>
          <a:p>
            <a:r>
              <a:rPr lang="en-US" altLang="en-US">
                <a:latin typeface="Times New Roman" charset="0"/>
                <a:ea typeface="MS PGothic" charset="-128"/>
              </a:rPr>
              <a:t>		d. Ideally it should be performed by three EMTs, but it can be done with two.</a:t>
            </a:r>
            <a:endParaRPr lang="en-IN" altLang="en-US">
              <a:latin typeface="Times New Roman" charset="0"/>
              <a:ea typeface="MS PGothic" charset="-128"/>
            </a:endParaRPr>
          </a:p>
        </p:txBody>
      </p:sp>
      <p:sp>
        <p:nvSpPr>
          <p:cNvPr id="1710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28F27DBB-12B5-B747-A569-6A819B36526D}" type="slidenum">
              <a:rPr lang="en-US" altLang="en-US" sz="1200"/>
              <a:pPr eaLnBrk="1" hangingPunct="1"/>
              <a:t>50</a:t>
            </a:fld>
            <a:endParaRPr lang="en-US" altLang="en-US" sz="1200"/>
          </a:p>
        </p:txBody>
      </p:sp>
    </p:spTree>
    <p:extLst>
      <p:ext uri="{BB962C8B-B14F-4D97-AF65-F5344CB8AC3E}">
        <p14:creationId xmlns:p14="http://schemas.microsoft.com/office/powerpoint/2010/main" val="200849588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Slide Image Placeholder 1"/>
          <p:cNvSpPr>
            <a:spLocks noGrp="1" noRot="1" noChangeAspect="1" noTextEdit="1"/>
          </p:cNvSpPr>
          <p:nvPr>
            <p:ph type="sldImg"/>
          </p:nvPr>
        </p:nvSpPr>
        <p:spPr>
          <a:ln/>
        </p:spPr>
      </p:sp>
      <p:sp>
        <p:nvSpPr>
          <p:cNvPr id="1720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rPr>
              <a:t>Lecture Outline </a:t>
            </a:r>
          </a:p>
          <a:p>
            <a:endParaRPr lang="en-US" altLang="en-US">
              <a:latin typeface="Times New Roman" charset="0"/>
              <a:ea typeface="MS PGothic" charset="-128"/>
            </a:endParaRPr>
          </a:p>
          <a:p>
            <a:r>
              <a:rPr lang="en-US" altLang="en-US">
                <a:latin typeface="Times New Roman" charset="0"/>
                <a:ea typeface="MS PGothic" charset="-128"/>
              </a:rPr>
              <a:t>2. Extremity lift (Skill Drill 8-9)</a:t>
            </a:r>
            <a:endParaRPr lang="en-IN" altLang="en-US">
              <a:latin typeface="Times New Roman" charset="0"/>
              <a:ea typeface="MS PGothic" charset="-128"/>
            </a:endParaRPr>
          </a:p>
          <a:p>
            <a:r>
              <a:rPr lang="en-US" altLang="en-US">
                <a:latin typeface="Times New Roman" charset="0"/>
                <a:ea typeface="MS PGothic" charset="-128"/>
              </a:rPr>
              <a:t>	a. Used for patients with no suspected extremity or spinal injury who are supine or in a sitting position</a:t>
            </a:r>
            <a:endParaRPr lang="en-IN" altLang="en-US">
              <a:latin typeface="Times New Roman" charset="0"/>
              <a:ea typeface="MS PGothic" charset="-128"/>
            </a:endParaRPr>
          </a:p>
          <a:p>
            <a:r>
              <a:rPr lang="en-US" altLang="en-US">
                <a:latin typeface="Times New Roman" charset="0"/>
                <a:ea typeface="MS PGothic" charset="-128"/>
              </a:rPr>
              <a:t>	b. May be helpful when the patient is in a small space because it does not require EMTs to stand side by side</a:t>
            </a:r>
            <a:endParaRPr lang="en-IN" altLang="en-US">
              <a:latin typeface="Times New Roman" charset="0"/>
              <a:ea typeface="MS PGothic" charset="-128"/>
            </a:endParaRPr>
          </a:p>
          <a:p>
            <a:r>
              <a:rPr lang="en-US" altLang="en-US">
                <a:latin typeface="Times New Roman" charset="0"/>
                <a:ea typeface="MS PGothic" charset="-128"/>
              </a:rPr>
              <a:t>	c. One EMT is positioned at the patient’s head and the other EMT is positioned at the patient’s feet.</a:t>
            </a:r>
            <a:endParaRPr lang="en-IN" altLang="en-US">
              <a:latin typeface="Times New Roman" charset="0"/>
              <a:ea typeface="MS PGothic" charset="-128"/>
            </a:endParaRPr>
          </a:p>
          <a:p>
            <a:r>
              <a:rPr lang="en-US" altLang="en-US">
                <a:latin typeface="Times New Roman" charset="0"/>
                <a:ea typeface="MS PGothic" charset="-128"/>
              </a:rPr>
              <a:t>	d. Coordinate your movements using direct verbal commands.</a:t>
            </a:r>
            <a:endParaRPr lang="en-IN" altLang="en-US">
              <a:latin typeface="Times New Roman" charset="0"/>
              <a:ea typeface="MS PGothic" charset="-128"/>
            </a:endParaRPr>
          </a:p>
          <a:p>
            <a:endParaRPr lang="en-US" altLang="en-US">
              <a:latin typeface="Times New Roman" charset="0"/>
              <a:ea typeface="MS PGothic" charset="-128"/>
            </a:endParaRPr>
          </a:p>
        </p:txBody>
      </p:sp>
      <p:sp>
        <p:nvSpPr>
          <p:cNvPr id="1720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DF663001-E61E-4F47-AE14-981897A95BD8}" type="slidenum">
              <a:rPr lang="en-US" altLang="en-US" sz="1200"/>
              <a:pPr eaLnBrk="1" hangingPunct="1"/>
              <a:t>51</a:t>
            </a:fld>
            <a:endParaRPr lang="en-US" altLang="en-US" sz="1200"/>
          </a:p>
        </p:txBody>
      </p:sp>
    </p:spTree>
    <p:extLst>
      <p:ext uri="{BB962C8B-B14F-4D97-AF65-F5344CB8AC3E}">
        <p14:creationId xmlns:p14="http://schemas.microsoft.com/office/powerpoint/2010/main" val="49484158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a:ln/>
        </p:spPr>
      </p:sp>
      <p:sp>
        <p:nvSpPr>
          <p:cNvPr id="1730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rPr>
              <a:t>Lecture Outline </a:t>
            </a:r>
          </a:p>
          <a:p>
            <a:endParaRPr lang="en-US" altLang="en-US">
              <a:latin typeface="Times New Roman" charset="0"/>
              <a:ea typeface="MS PGothic" charset="-128"/>
            </a:endParaRPr>
          </a:p>
          <a:p>
            <a:r>
              <a:rPr lang="en-US" altLang="en-US">
                <a:latin typeface="Times New Roman" charset="0"/>
                <a:ea typeface="MS PGothic" charset="-128"/>
              </a:rPr>
              <a:t>E. Transfer moves</a:t>
            </a:r>
            <a:endParaRPr lang="en-IN" altLang="en-US">
              <a:latin typeface="Times New Roman" charset="0"/>
              <a:ea typeface="MS PGothic" charset="-128"/>
            </a:endParaRPr>
          </a:p>
          <a:p>
            <a:r>
              <a:rPr lang="en-US" altLang="en-US">
                <a:latin typeface="Times New Roman" charset="0"/>
                <a:ea typeface="MS PGothic" charset="-128"/>
              </a:rPr>
              <a:t>	1. Direct carry</a:t>
            </a:r>
            <a:endParaRPr lang="en-IN" altLang="en-US">
              <a:latin typeface="Times New Roman" charset="0"/>
              <a:ea typeface="MS PGothic" charset="-128"/>
            </a:endParaRPr>
          </a:p>
          <a:p>
            <a:r>
              <a:rPr lang="en-US" altLang="en-US">
                <a:latin typeface="Times New Roman" charset="0"/>
                <a:ea typeface="MS PGothic" charset="-128"/>
              </a:rPr>
              <a:t>		a. With two or more rescuers, move the supine patient from the bed to stretcher using a direct carry method (Skill Drill 8-10).</a:t>
            </a:r>
            <a:endParaRPr lang="en-IN" altLang="en-US">
              <a:latin typeface="Times New Roman" charset="0"/>
              <a:ea typeface="MS PGothic" charset="-128"/>
            </a:endParaRPr>
          </a:p>
          <a:p>
            <a:r>
              <a:rPr lang="en-US" altLang="en-US">
                <a:latin typeface="Times New Roman" charset="0"/>
                <a:ea typeface="MS PGothic" charset="-128"/>
              </a:rPr>
              <a:t>	2. Draw sheet method</a:t>
            </a:r>
            <a:endParaRPr lang="en-IN" altLang="en-US">
              <a:latin typeface="Times New Roman" charset="0"/>
              <a:ea typeface="MS PGothic" charset="-128"/>
            </a:endParaRPr>
          </a:p>
          <a:p>
            <a:r>
              <a:rPr lang="en-US" altLang="en-US">
                <a:latin typeface="Times New Roman" charset="0"/>
                <a:ea typeface="MS PGothic" charset="-128"/>
              </a:rPr>
              <a:t>		a. With two or more rescuers, move the patient from the bed to the stretcher using a sheet or blanket.</a:t>
            </a:r>
            <a:endParaRPr lang="en-IN" altLang="en-US">
              <a:latin typeface="Times New Roman" charset="0"/>
              <a:ea typeface="MS PGothic" charset="-128"/>
            </a:endParaRPr>
          </a:p>
          <a:p>
            <a:r>
              <a:rPr lang="en-US" altLang="en-US">
                <a:latin typeface="Times New Roman" charset="0"/>
                <a:ea typeface="MS PGothic" charset="-128"/>
              </a:rPr>
              <a:t>		b. Place the stretcher next to the bed, making sure it is at the same height or slightly lower, the rails are lowered, and straps are unbuckled. Hold or secure the stretcher to keep it from moving. Loosen the bottom sheet underneath the patient, or log roll the patient onto a blanket. Reach across the stretcher, and grasp the sheet or blanket firmly at the patient’s head, chest, hips, and knees. Gently slide the patient onto the stretcher.</a:t>
            </a:r>
            <a:endParaRPr lang="en-IN" altLang="en-US">
              <a:latin typeface="Times New Roman" charset="0"/>
              <a:ea typeface="MS PGothic" charset="-128"/>
            </a:endParaRPr>
          </a:p>
          <a:p>
            <a:r>
              <a:rPr lang="en-US" altLang="en-US">
                <a:latin typeface="Times New Roman" charset="0"/>
                <a:ea typeface="MS PGothic" charset="-128"/>
              </a:rPr>
              <a:t>		c. Center the patient on the sheet and tightly roll up the excess fabric on each side. This produces a cylindrical handle that provides a strong, secure way to grasp the fabric. </a:t>
            </a:r>
            <a:endParaRPr lang="en-IN" altLang="en-US">
              <a:latin typeface="Times New Roman" charset="0"/>
              <a:ea typeface="MS PGothic" charset="-128"/>
            </a:endParaRPr>
          </a:p>
          <a:p>
            <a:r>
              <a:rPr lang="en-US" altLang="en-US">
                <a:latin typeface="Times New Roman" charset="0"/>
                <a:ea typeface="MS PGothic" charset="-128"/>
              </a:rPr>
              <a:t>	3. Using a scoop stretcher (Skill Drill 8-11)</a:t>
            </a:r>
            <a:endParaRPr lang="en-IN" altLang="en-US">
              <a:latin typeface="Times New Roman" charset="0"/>
              <a:ea typeface="MS PGothic" charset="-128"/>
            </a:endParaRPr>
          </a:p>
          <a:p>
            <a:r>
              <a:rPr lang="en-US" altLang="en-US">
                <a:latin typeface="Times New Roman" charset="0"/>
                <a:ea typeface="MS PGothic" charset="-128"/>
              </a:rPr>
              <a:t>		a. Insert the halves of the scoop stretcher under each side of the patient.</a:t>
            </a:r>
            <a:endParaRPr lang="en-IN" altLang="en-US">
              <a:latin typeface="Times New Roman" charset="0"/>
              <a:ea typeface="MS PGothic" charset="-128"/>
            </a:endParaRPr>
          </a:p>
          <a:p>
            <a:r>
              <a:rPr lang="en-US" altLang="en-US">
                <a:latin typeface="Times New Roman" charset="0"/>
                <a:ea typeface="MS PGothic" charset="-128"/>
              </a:rPr>
              <a:t>		b. Fasten the sides together.</a:t>
            </a:r>
            <a:endParaRPr lang="en-IN" altLang="en-US">
              <a:latin typeface="Times New Roman" charset="0"/>
              <a:ea typeface="MS PGothic" charset="-128"/>
            </a:endParaRPr>
          </a:p>
          <a:p>
            <a:r>
              <a:rPr lang="en-US" altLang="en-US">
                <a:latin typeface="Times New Roman" charset="0"/>
                <a:ea typeface="MS PGothic" charset="-128"/>
              </a:rPr>
              <a:t>		c. With two or more rescuers, move the patient to a nearby stretcher.</a:t>
            </a:r>
            <a:endParaRPr lang="en-IN" altLang="en-US">
              <a:latin typeface="Times New Roman" charset="0"/>
              <a:ea typeface="MS PGothic" charset="-128"/>
            </a:endParaRPr>
          </a:p>
          <a:p>
            <a:r>
              <a:rPr lang="en-US" altLang="en-US">
                <a:latin typeface="Times New Roman" charset="0"/>
                <a:ea typeface="MS PGothic" charset="-128"/>
              </a:rPr>
              <a:t>	4. Other carries</a:t>
            </a:r>
            <a:endParaRPr lang="en-IN" altLang="en-US">
              <a:latin typeface="Times New Roman" charset="0"/>
              <a:ea typeface="MS PGothic" charset="-128"/>
            </a:endParaRPr>
          </a:p>
          <a:p>
            <a:r>
              <a:rPr lang="en-US" altLang="en-US">
                <a:latin typeface="Times New Roman" charset="0"/>
                <a:ea typeface="MS PGothic" charset="-128"/>
              </a:rPr>
              <a:t>		a. Place a backboard next to the patient, log roll or slide to move the patient onto the backboard, secure the patient, and lift and carry the backboard to the nearby prepared stretcher. </a:t>
            </a:r>
            <a:endParaRPr lang="en-IN" altLang="en-US">
              <a:latin typeface="Times New Roman" charset="0"/>
              <a:ea typeface="MS PGothic" charset="-128"/>
            </a:endParaRPr>
          </a:p>
          <a:p>
            <a:r>
              <a:rPr lang="en-US" altLang="en-US">
                <a:latin typeface="Times New Roman" charset="0"/>
                <a:ea typeface="MS PGothic" charset="-128"/>
              </a:rPr>
              <a:t>		b. Assist the patient to the edge of the bed, and place the patient’s legs over the side, helping the patient to sit up. Move the stretcher so that its foot end touches the bed near the patient. Help the patient to stand and rotate so that he or she can sit down on the center of the stretcher. Lift the patient’s legs, and rotate them onto the stretcher while your partner lowers the patient’s torso onto the stretcher. </a:t>
            </a:r>
            <a:endParaRPr lang="en-IN" altLang="en-US">
              <a:latin typeface="Times New Roman" charset="0"/>
              <a:ea typeface="MS PGothic" charset="-128"/>
            </a:endParaRPr>
          </a:p>
          <a:p>
            <a:r>
              <a:rPr lang="en-US" altLang="en-US">
                <a:latin typeface="Times New Roman" charset="0"/>
                <a:ea typeface="MS PGothic" charset="-128"/>
              </a:rPr>
              <a:t>F. If the patient is in a chair and cannot assist you, transfer the patient from the chair to a stair chair.</a:t>
            </a:r>
          </a:p>
        </p:txBody>
      </p:sp>
      <p:sp>
        <p:nvSpPr>
          <p:cNvPr id="1730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728BF72A-168B-C447-A9A7-B05BD9CD8892}" type="slidenum">
              <a:rPr lang="en-US" altLang="en-US" sz="1200"/>
              <a:pPr eaLnBrk="1" hangingPunct="1"/>
              <a:t>52</a:t>
            </a:fld>
            <a:endParaRPr lang="en-US" altLang="en-US" sz="1200"/>
          </a:p>
        </p:txBody>
      </p:sp>
    </p:spTree>
    <p:extLst>
      <p:ext uri="{BB962C8B-B14F-4D97-AF65-F5344CB8AC3E}">
        <p14:creationId xmlns:p14="http://schemas.microsoft.com/office/powerpoint/2010/main" val="174577068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Slide Image Placeholder 1"/>
          <p:cNvSpPr>
            <a:spLocks noGrp="1" noRot="1" noChangeAspect="1" noTextEdit="1"/>
          </p:cNvSpPr>
          <p:nvPr>
            <p:ph type="sldImg"/>
          </p:nvPr>
        </p:nvSpPr>
        <p:spPr>
          <a:ln/>
        </p:spPr>
      </p:sp>
      <p:sp>
        <p:nvSpPr>
          <p:cNvPr id="1740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rPr>
              <a:t>Lecture Outline </a:t>
            </a:r>
          </a:p>
          <a:p>
            <a:endParaRPr lang="en-US" altLang="en-US">
              <a:latin typeface="Times New Roman" charset="0"/>
              <a:ea typeface="MS PGothic" charset="-128"/>
            </a:endParaRPr>
          </a:p>
          <a:p>
            <a:r>
              <a:rPr lang="en-US" altLang="en-US">
                <a:latin typeface="Times New Roman" charset="0"/>
                <a:ea typeface="MS PGothic" charset="-128"/>
              </a:rPr>
              <a:t>XII. Geriatrics</a:t>
            </a:r>
            <a:endParaRPr lang="en-IN" altLang="en-US">
              <a:latin typeface="Times New Roman" charset="0"/>
              <a:ea typeface="MS PGothic" charset="-128"/>
            </a:endParaRPr>
          </a:p>
          <a:p>
            <a:r>
              <a:rPr lang="en-US" altLang="en-US">
                <a:latin typeface="Times New Roman" charset="0"/>
                <a:ea typeface="MS PGothic" charset="-128"/>
              </a:rPr>
              <a:t>A. Most patients transported by EMS are geriatric patients.</a:t>
            </a:r>
            <a:endParaRPr lang="en-IN" altLang="en-US">
              <a:latin typeface="Times New Roman" charset="0"/>
              <a:ea typeface="MS PGothic" charset="-128"/>
            </a:endParaRPr>
          </a:p>
          <a:p>
            <a:r>
              <a:rPr lang="en-US" altLang="en-US">
                <a:latin typeface="Times New Roman" charset="0"/>
                <a:ea typeface="MS PGothic" charset="-128"/>
              </a:rPr>
              <a:t>B. Skeletal changes</a:t>
            </a:r>
            <a:endParaRPr lang="en-IN" altLang="en-US">
              <a:latin typeface="Times New Roman" charset="0"/>
              <a:ea typeface="MS PGothic" charset="-128"/>
            </a:endParaRPr>
          </a:p>
          <a:p>
            <a:r>
              <a:rPr lang="en-US" altLang="en-US">
                <a:latin typeface="Times New Roman" charset="0"/>
                <a:ea typeface="MS PGothic" charset="-128"/>
              </a:rPr>
              <a:t>	1. Skeletal changes in older people may cause brittle bones, rigidity, and spinal curvatures.</a:t>
            </a:r>
            <a:endParaRPr lang="en-IN" altLang="en-US">
              <a:latin typeface="Times New Roman" charset="0"/>
              <a:ea typeface="MS PGothic" charset="-128"/>
            </a:endParaRPr>
          </a:p>
          <a:p>
            <a:r>
              <a:rPr lang="en-US" altLang="en-US">
                <a:latin typeface="Times New Roman" charset="0"/>
                <a:ea typeface="MS PGothic" charset="-128"/>
              </a:rPr>
              <a:t>	2. Present special challenges in packaging and moving older patients</a:t>
            </a:r>
            <a:endParaRPr lang="en-IN" altLang="en-US">
              <a:latin typeface="Times New Roman" charset="0"/>
              <a:ea typeface="MS PGothic" charset="-128"/>
            </a:endParaRPr>
          </a:p>
          <a:p>
            <a:r>
              <a:rPr lang="en-US" altLang="en-US">
                <a:latin typeface="Times New Roman" charset="0"/>
                <a:ea typeface="MS PGothic" charset="-128"/>
              </a:rPr>
              <a:t>	3. Many patients cannot lie supine on a backboard or scoop stretcher without causing further injury.</a:t>
            </a:r>
            <a:endParaRPr lang="en-IN" altLang="en-US">
              <a:latin typeface="Times New Roman" charset="0"/>
              <a:ea typeface="MS PGothic" charset="-128"/>
            </a:endParaRPr>
          </a:p>
          <a:p>
            <a:r>
              <a:rPr lang="en-US" altLang="en-US">
                <a:latin typeface="Times New Roman" charset="0"/>
                <a:ea typeface="MS PGothic" charset="-128"/>
              </a:rPr>
              <a:t>	4. Consider geriatric-specific immobilization devices, such as a vacuum mattress.</a:t>
            </a:r>
            <a:endParaRPr lang="en-IN" altLang="en-US">
              <a:latin typeface="Times New Roman" charset="0"/>
              <a:ea typeface="MS PGothic" charset="-128"/>
            </a:endParaRPr>
          </a:p>
          <a:p>
            <a:r>
              <a:rPr lang="en-US" altLang="en-US">
                <a:latin typeface="Times New Roman" charset="0"/>
                <a:ea typeface="MS PGothic" charset="-128"/>
              </a:rPr>
              <a:t>	5. Consult local protocols.</a:t>
            </a:r>
            <a:endParaRPr lang="en-IN" altLang="en-US">
              <a:latin typeface="Times New Roman" charset="0"/>
              <a:ea typeface="MS PGothic" charset="-128"/>
            </a:endParaRPr>
          </a:p>
          <a:p>
            <a:r>
              <a:rPr lang="en-US" altLang="en-US">
                <a:latin typeface="Times New Roman" charset="0"/>
                <a:ea typeface="MS PGothic" charset="-128"/>
              </a:rPr>
              <a:t>C. Fear</a:t>
            </a:r>
            <a:endParaRPr lang="en-IN" altLang="en-US">
              <a:latin typeface="Times New Roman" charset="0"/>
              <a:ea typeface="MS PGothic" charset="-128"/>
            </a:endParaRPr>
          </a:p>
          <a:p>
            <a:r>
              <a:rPr lang="en-US" altLang="en-US">
                <a:latin typeface="Times New Roman" charset="0"/>
                <a:ea typeface="MS PGothic" charset="-128"/>
              </a:rPr>
              <a:t>	1. For many older patients, the fear of illness and disability is ever present, and an emergency trip to the hospital can be a terrifying and disorienting experience. The possibility of never returning home is a real fear for many of these patients. </a:t>
            </a:r>
            <a:endParaRPr lang="en-IN" altLang="en-US">
              <a:latin typeface="Times New Roman" charset="0"/>
              <a:ea typeface="MS PGothic" charset="-128"/>
            </a:endParaRPr>
          </a:p>
          <a:p>
            <a:r>
              <a:rPr lang="en-US" altLang="en-US">
                <a:latin typeface="Times New Roman" charset="0"/>
                <a:ea typeface="MS PGothic" charset="-128"/>
              </a:rPr>
              <a:t>	2. Allay the patient’s fears with a sympathetic and compassionate approach.</a:t>
            </a:r>
            <a:endParaRPr lang="en-IN" altLang="en-US">
              <a:latin typeface="Times New Roman" charset="0"/>
              <a:ea typeface="MS PGothic" charset="-128"/>
            </a:endParaRPr>
          </a:p>
          <a:p>
            <a:r>
              <a:rPr lang="en-US" altLang="en-US">
                <a:latin typeface="Times New Roman" charset="0"/>
                <a:ea typeface="MS PGothic" charset="-128"/>
              </a:rPr>
              <a:t>	3. Slow down, explain, and anticipate. </a:t>
            </a:r>
          </a:p>
        </p:txBody>
      </p:sp>
      <p:sp>
        <p:nvSpPr>
          <p:cNvPr id="1740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C6004E17-D204-EA47-BF7F-CED8B715304B}" type="slidenum">
              <a:rPr lang="en-US" altLang="en-US" sz="1200"/>
              <a:pPr eaLnBrk="1" hangingPunct="1"/>
              <a:t>53</a:t>
            </a:fld>
            <a:endParaRPr lang="en-US" altLang="en-US" sz="1200"/>
          </a:p>
        </p:txBody>
      </p:sp>
    </p:spTree>
    <p:extLst>
      <p:ext uri="{BB962C8B-B14F-4D97-AF65-F5344CB8AC3E}">
        <p14:creationId xmlns:p14="http://schemas.microsoft.com/office/powerpoint/2010/main" val="9880022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Slide Image Placeholder 1"/>
          <p:cNvSpPr>
            <a:spLocks noGrp="1" noRot="1" noChangeAspect="1" noTextEdit="1"/>
          </p:cNvSpPr>
          <p:nvPr>
            <p:ph type="sldImg"/>
          </p:nvPr>
        </p:nvSpPr>
        <p:spPr>
          <a:ln/>
        </p:spPr>
      </p:sp>
      <p:sp>
        <p:nvSpPr>
          <p:cNvPr id="1751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rPr>
              <a:t>These figures show the skeletal changes caused by aging.</a:t>
            </a:r>
          </a:p>
        </p:txBody>
      </p:sp>
      <p:sp>
        <p:nvSpPr>
          <p:cNvPr id="1751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6F2FAF0B-C66C-8846-BD72-B8877A0B8F1B}" type="slidenum">
              <a:rPr lang="en-US" altLang="en-US" sz="1200"/>
              <a:pPr eaLnBrk="1" hangingPunct="1"/>
              <a:t>54</a:t>
            </a:fld>
            <a:endParaRPr lang="en-US" altLang="en-US" sz="1200"/>
          </a:p>
        </p:txBody>
      </p:sp>
    </p:spTree>
    <p:extLst>
      <p:ext uri="{BB962C8B-B14F-4D97-AF65-F5344CB8AC3E}">
        <p14:creationId xmlns:p14="http://schemas.microsoft.com/office/powerpoint/2010/main" val="53043840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Slide Image Placeholder 1"/>
          <p:cNvSpPr>
            <a:spLocks noGrp="1" noRot="1" noChangeAspect="1" noTextEdit="1"/>
          </p:cNvSpPr>
          <p:nvPr>
            <p:ph type="sldImg"/>
          </p:nvPr>
        </p:nvSpPr>
        <p:spPr>
          <a:ln/>
        </p:spPr>
      </p:sp>
      <p:sp>
        <p:nvSpPr>
          <p:cNvPr id="1761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rPr>
              <a:t>Lecture Outline </a:t>
            </a:r>
          </a:p>
          <a:p>
            <a:endParaRPr lang="en-US" altLang="en-US">
              <a:latin typeface="Times New Roman" charset="0"/>
              <a:ea typeface="MS PGothic" charset="-128"/>
            </a:endParaRPr>
          </a:p>
          <a:p>
            <a:r>
              <a:rPr lang="en-US" altLang="en-US">
                <a:latin typeface="Times New Roman" charset="0"/>
                <a:ea typeface="MS PGothic" charset="-128"/>
              </a:rPr>
              <a:t>XIII. Bariatrics</a:t>
            </a:r>
            <a:endParaRPr lang="en-IN" altLang="en-US">
              <a:latin typeface="Times New Roman" charset="0"/>
              <a:ea typeface="MS PGothic" charset="-128"/>
            </a:endParaRPr>
          </a:p>
          <a:p>
            <a:r>
              <a:rPr lang="en-US" altLang="en-US">
                <a:latin typeface="Times New Roman" charset="0"/>
                <a:ea typeface="MS PGothic" charset="-128"/>
              </a:rPr>
              <a:t>A. Approximately 76 million adults in the United States are obese.</a:t>
            </a:r>
            <a:endParaRPr lang="en-IN" altLang="en-US">
              <a:latin typeface="Times New Roman" charset="0"/>
              <a:ea typeface="MS PGothic" charset="-128"/>
            </a:endParaRPr>
          </a:p>
          <a:p>
            <a:r>
              <a:rPr lang="en-US" altLang="en-US">
                <a:latin typeface="Times New Roman" charset="0"/>
                <a:ea typeface="MS PGothic" charset="-128"/>
              </a:rPr>
              <a:t>	1. 40% of adults aged 40–59</a:t>
            </a:r>
            <a:endParaRPr lang="en-IN" altLang="en-US">
              <a:latin typeface="Times New Roman" charset="0"/>
              <a:ea typeface="MS PGothic" charset="-128"/>
            </a:endParaRPr>
          </a:p>
          <a:p>
            <a:r>
              <a:rPr lang="en-US" altLang="en-US">
                <a:latin typeface="Times New Roman" charset="0"/>
                <a:ea typeface="MS PGothic" charset="-128"/>
              </a:rPr>
              <a:t>	2. 30% of adults aged 20–39</a:t>
            </a:r>
            <a:endParaRPr lang="en-IN" altLang="en-US">
              <a:latin typeface="Times New Roman" charset="0"/>
              <a:ea typeface="MS PGothic" charset="-128"/>
            </a:endParaRPr>
          </a:p>
          <a:p>
            <a:r>
              <a:rPr lang="en-US" altLang="en-US">
                <a:latin typeface="Times New Roman" charset="0"/>
                <a:ea typeface="MS PGothic" charset="-128"/>
              </a:rPr>
              <a:t>	3. 35% of adults aged 61 or older</a:t>
            </a:r>
            <a:endParaRPr lang="en-IN" altLang="en-US">
              <a:latin typeface="Times New Roman" charset="0"/>
              <a:ea typeface="MS PGothic" charset="-128"/>
            </a:endParaRPr>
          </a:p>
          <a:p>
            <a:r>
              <a:rPr lang="en-US" altLang="en-US">
                <a:latin typeface="Times New Roman" charset="0"/>
                <a:ea typeface="MS PGothic" charset="-128"/>
              </a:rPr>
              <a:t>	4. 17% of children </a:t>
            </a:r>
            <a:endParaRPr lang="en-IN" altLang="en-US">
              <a:latin typeface="Times New Roman" charset="0"/>
              <a:ea typeface="MS PGothic" charset="-128"/>
            </a:endParaRPr>
          </a:p>
          <a:p>
            <a:r>
              <a:rPr lang="en-US" altLang="en-US">
                <a:latin typeface="Times New Roman" charset="0"/>
                <a:ea typeface="MS PGothic" charset="-128"/>
              </a:rPr>
              <a:t>B. Bariatrics: the management (prevention or control) of obesity and allied diseases.</a:t>
            </a:r>
            <a:endParaRPr lang="en-IN" altLang="en-US">
              <a:latin typeface="Times New Roman" charset="0"/>
              <a:ea typeface="MS PGothic" charset="-128"/>
            </a:endParaRPr>
          </a:p>
          <a:p>
            <a:r>
              <a:rPr lang="en-US" altLang="en-US">
                <a:latin typeface="Times New Roman" charset="0"/>
                <a:ea typeface="MS PGothic" charset="-128"/>
              </a:rPr>
              <a:t>C. The larger the patient, the more likely he or she will need emergency treatment and transportation.</a:t>
            </a:r>
            <a:endParaRPr lang="en-IN" altLang="en-US">
              <a:latin typeface="Times New Roman" charset="0"/>
              <a:ea typeface="MS PGothic" charset="-128"/>
            </a:endParaRPr>
          </a:p>
          <a:p>
            <a:r>
              <a:rPr lang="en-US" altLang="en-US">
                <a:latin typeface="Times New Roman" charset="0"/>
                <a:ea typeface="MS PGothic" charset="-128"/>
              </a:rPr>
              <a:t>D. Bariatric patients are taking an increasing toll on the health of EMTs; back injuries account for the largest number of missed days of work. </a:t>
            </a:r>
          </a:p>
        </p:txBody>
      </p:sp>
      <p:sp>
        <p:nvSpPr>
          <p:cNvPr id="1761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0DB9BF6E-DE03-124E-81EA-92E00BC584C5}" type="slidenum">
              <a:rPr lang="en-US" altLang="en-US" sz="1200"/>
              <a:pPr eaLnBrk="1" hangingPunct="1"/>
              <a:t>55</a:t>
            </a:fld>
            <a:endParaRPr lang="en-US" altLang="en-US" sz="1200"/>
          </a:p>
        </p:txBody>
      </p:sp>
    </p:spTree>
    <p:extLst>
      <p:ext uri="{BB962C8B-B14F-4D97-AF65-F5344CB8AC3E}">
        <p14:creationId xmlns:p14="http://schemas.microsoft.com/office/powerpoint/2010/main" val="87372136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Slide Image Placeholder 1"/>
          <p:cNvSpPr>
            <a:spLocks noGrp="1" noRot="1" noChangeAspect="1" noTextEdit="1"/>
          </p:cNvSpPr>
          <p:nvPr>
            <p:ph type="sldImg"/>
          </p:nvPr>
        </p:nvSpPr>
        <p:spPr>
          <a:ln/>
        </p:spPr>
      </p:sp>
      <p:sp>
        <p:nvSpPr>
          <p:cNvPr id="1771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rPr>
              <a:t>Lecture Outline </a:t>
            </a:r>
          </a:p>
          <a:p>
            <a:endParaRPr lang="en-US" altLang="en-US">
              <a:latin typeface="Times New Roman" charset="0"/>
              <a:ea typeface="MS PGothic" charset="-128"/>
            </a:endParaRPr>
          </a:p>
          <a:p>
            <a:r>
              <a:rPr lang="en-US" altLang="en-US">
                <a:latin typeface="Times New Roman" charset="0"/>
                <a:ea typeface="MS PGothic" charset="-128"/>
              </a:rPr>
              <a:t>E. Stretchers and equipment are being produced with ever-higher capacities.</a:t>
            </a:r>
            <a:endParaRPr lang="en-IN" altLang="en-US">
              <a:latin typeface="Times New Roman" charset="0"/>
              <a:ea typeface="MS PGothic" charset="-128"/>
            </a:endParaRPr>
          </a:p>
          <a:p>
            <a:r>
              <a:rPr lang="en-US" altLang="en-US">
                <a:latin typeface="Times New Roman" charset="0"/>
                <a:ea typeface="MS PGothic" charset="-128"/>
              </a:rPr>
              <a:t>	1. Increased capacity does not address the danger to users of that equipment.</a:t>
            </a:r>
            <a:endParaRPr lang="en-IN" altLang="en-US">
              <a:latin typeface="Times New Roman" charset="0"/>
              <a:ea typeface="MS PGothic" charset="-128"/>
            </a:endParaRPr>
          </a:p>
          <a:p>
            <a:r>
              <a:rPr lang="en-US" altLang="en-US">
                <a:latin typeface="Times New Roman" charset="0"/>
                <a:ea typeface="MS PGothic" charset="-128"/>
              </a:rPr>
              <a:t>	2. Mechanical ambulance lifts are used in Europe but are uncommon in the United States.</a:t>
            </a:r>
            <a:endParaRPr lang="en-IN" altLang="en-US">
              <a:latin typeface="Times New Roman" charset="0"/>
              <a:ea typeface="MS PGothic" charset="-128"/>
            </a:endParaRPr>
          </a:p>
          <a:p>
            <a:endParaRPr lang="en-US" altLang="en-US">
              <a:latin typeface="Times New Roman" charset="0"/>
              <a:ea typeface="MS PGothic" charset="-128"/>
            </a:endParaRPr>
          </a:p>
        </p:txBody>
      </p:sp>
      <p:sp>
        <p:nvSpPr>
          <p:cNvPr id="1771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E291C05F-631B-6349-A36A-EC6AD1274A81}" type="slidenum">
              <a:rPr lang="en-US" altLang="en-US" sz="1200"/>
              <a:pPr eaLnBrk="1" hangingPunct="1"/>
              <a:t>56</a:t>
            </a:fld>
            <a:endParaRPr lang="en-US" altLang="en-US" sz="1200"/>
          </a:p>
        </p:txBody>
      </p:sp>
    </p:spTree>
    <p:extLst>
      <p:ext uri="{BB962C8B-B14F-4D97-AF65-F5344CB8AC3E}">
        <p14:creationId xmlns:p14="http://schemas.microsoft.com/office/powerpoint/2010/main" val="14182017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Slide Image Placeholder 1"/>
          <p:cNvSpPr>
            <a:spLocks noGrp="1" noRot="1" noChangeAspect="1" noTextEdit="1"/>
          </p:cNvSpPr>
          <p:nvPr>
            <p:ph type="sldImg"/>
          </p:nvPr>
        </p:nvSpPr>
        <p:spPr>
          <a:ln/>
        </p:spPr>
      </p:sp>
      <p:sp>
        <p:nvSpPr>
          <p:cNvPr id="1781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rPr>
              <a:t>Lecture Outline </a:t>
            </a:r>
          </a:p>
          <a:p>
            <a:endParaRPr lang="en-US" altLang="en-US">
              <a:latin typeface="Times New Roman" charset="0"/>
              <a:ea typeface="MS PGothic" charset="-128"/>
            </a:endParaRPr>
          </a:p>
          <a:p>
            <a:r>
              <a:rPr lang="en-US" altLang="en-US">
                <a:latin typeface="Times New Roman" charset="0"/>
                <a:ea typeface="MS PGothic" charset="-128"/>
              </a:rPr>
              <a:t>XIV. Additional Patient-Moving Equipment</a:t>
            </a:r>
            <a:endParaRPr lang="en-IN" altLang="en-US">
              <a:latin typeface="Times New Roman" charset="0"/>
              <a:ea typeface="MS PGothic" charset="-128"/>
            </a:endParaRPr>
          </a:p>
          <a:p>
            <a:r>
              <a:rPr lang="en-US" altLang="en-US">
                <a:latin typeface="Times New Roman" charset="0"/>
                <a:ea typeface="MS PGothic" charset="-128"/>
              </a:rPr>
              <a:t>A. Bariatric stretchers</a:t>
            </a:r>
            <a:endParaRPr lang="en-IN" altLang="en-US">
              <a:latin typeface="Times New Roman" charset="0"/>
              <a:ea typeface="MS PGothic" charset="-128"/>
            </a:endParaRPr>
          </a:p>
          <a:p>
            <a:r>
              <a:rPr lang="en-US" altLang="en-US">
                <a:latin typeface="Times New Roman" charset="0"/>
                <a:ea typeface="MS PGothic" charset="-128"/>
              </a:rPr>
              <a:t>	1. A specialized wheeled stretcher for overweight or obese patients</a:t>
            </a:r>
            <a:endParaRPr lang="en-IN" altLang="en-US">
              <a:latin typeface="Times New Roman" charset="0"/>
              <a:ea typeface="MS PGothic" charset="-128"/>
            </a:endParaRPr>
          </a:p>
          <a:p>
            <a:r>
              <a:rPr lang="en-US" altLang="en-US">
                <a:latin typeface="Times New Roman" charset="0"/>
                <a:ea typeface="MS PGothic" charset="-128"/>
              </a:rPr>
              <a:t>	2. Wider patient surface area</a:t>
            </a:r>
            <a:endParaRPr lang="en-IN" altLang="en-US">
              <a:latin typeface="Times New Roman" charset="0"/>
              <a:ea typeface="MS PGothic" charset="-128"/>
            </a:endParaRPr>
          </a:p>
          <a:p>
            <a:r>
              <a:rPr lang="en-US" altLang="en-US">
                <a:latin typeface="Times New Roman" charset="0"/>
                <a:ea typeface="MS PGothic" charset="-128"/>
              </a:rPr>
              <a:t>	3. Wider wheelbase allowing for increased stability</a:t>
            </a:r>
          </a:p>
        </p:txBody>
      </p:sp>
      <p:sp>
        <p:nvSpPr>
          <p:cNvPr id="1781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1E2B32FE-591C-3B45-BF49-0F03E26680F1}" type="slidenum">
              <a:rPr lang="en-US" altLang="en-US" sz="1200"/>
              <a:pPr eaLnBrk="1" hangingPunct="1"/>
              <a:t>57</a:t>
            </a:fld>
            <a:endParaRPr lang="en-US" altLang="en-US" sz="1200"/>
          </a:p>
        </p:txBody>
      </p:sp>
    </p:spTree>
    <p:extLst>
      <p:ext uri="{BB962C8B-B14F-4D97-AF65-F5344CB8AC3E}">
        <p14:creationId xmlns:p14="http://schemas.microsoft.com/office/powerpoint/2010/main" val="201233350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Slide Image Placeholder 1"/>
          <p:cNvSpPr>
            <a:spLocks noGrp="1" noRot="1" noChangeAspect="1" noTextEdit="1"/>
          </p:cNvSpPr>
          <p:nvPr>
            <p:ph type="sldImg"/>
          </p:nvPr>
        </p:nvSpPr>
        <p:spPr>
          <a:ln/>
        </p:spPr>
      </p:sp>
      <p:sp>
        <p:nvSpPr>
          <p:cNvPr id="1792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rPr>
              <a:t>Lecture Outline </a:t>
            </a:r>
          </a:p>
          <a:p>
            <a:endParaRPr lang="en-US" altLang="en-US">
              <a:latin typeface="Times New Roman" charset="0"/>
              <a:ea typeface="MS PGothic" charset="-128"/>
            </a:endParaRPr>
          </a:p>
          <a:p>
            <a:r>
              <a:rPr lang="en-US" altLang="en-US">
                <a:latin typeface="Times New Roman" charset="0"/>
                <a:ea typeface="MS PGothic" charset="-128"/>
              </a:rPr>
              <a:t>4. Some are equipped with optional features such as a tow package, which allows for an ambulance-mounted winch to assist in loading the patient into the ambulance, or telescoping side lift handles, which allow for increased leverage when lifting with multiple providers.</a:t>
            </a:r>
            <a:endParaRPr lang="en-IN" altLang="en-US">
              <a:latin typeface="Times New Roman" charset="0"/>
              <a:ea typeface="MS PGothic" charset="-128"/>
            </a:endParaRPr>
          </a:p>
          <a:p>
            <a:r>
              <a:rPr lang="en-US" altLang="en-US">
                <a:latin typeface="Times New Roman" charset="0"/>
                <a:ea typeface="MS PGothic" charset="-128"/>
              </a:rPr>
              <a:t>5. The most important feature is the increased weight-lifting capacity.</a:t>
            </a:r>
            <a:endParaRPr lang="en-IN" altLang="en-US">
              <a:latin typeface="Times New Roman" charset="0"/>
              <a:ea typeface="MS PGothic" charset="-128"/>
            </a:endParaRPr>
          </a:p>
          <a:p>
            <a:r>
              <a:rPr lang="en-US" altLang="en-US">
                <a:latin typeface="Times New Roman" charset="0"/>
                <a:ea typeface="MS PGothic" charset="-128"/>
              </a:rPr>
              <a:t>	a. Typical stretchers are rated to a maximum weight of 650 lb. </a:t>
            </a:r>
            <a:endParaRPr lang="en-IN" altLang="en-US">
              <a:latin typeface="Times New Roman" charset="0"/>
              <a:ea typeface="MS PGothic" charset="-128"/>
            </a:endParaRPr>
          </a:p>
          <a:p>
            <a:r>
              <a:rPr lang="en-US" altLang="en-US">
                <a:latin typeface="Times New Roman" charset="0"/>
                <a:ea typeface="MS PGothic" charset="-128"/>
              </a:rPr>
              <a:t>	b. The bariatric stretcher is rated to hold 850–900 lb.</a:t>
            </a:r>
            <a:endParaRPr lang="en-IN" altLang="en-US">
              <a:latin typeface="Times New Roman" charset="0"/>
              <a:ea typeface="MS PGothic" charset="-128"/>
            </a:endParaRPr>
          </a:p>
        </p:txBody>
      </p:sp>
      <p:sp>
        <p:nvSpPr>
          <p:cNvPr id="1792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21ABF761-450A-8040-B70D-072F25B99084}" type="slidenum">
              <a:rPr lang="en-US" altLang="en-US" sz="1200"/>
              <a:pPr eaLnBrk="1" hangingPunct="1"/>
              <a:t>58</a:t>
            </a:fld>
            <a:endParaRPr lang="en-US" altLang="en-US" sz="1200"/>
          </a:p>
        </p:txBody>
      </p:sp>
    </p:spTree>
    <p:extLst>
      <p:ext uri="{BB962C8B-B14F-4D97-AF65-F5344CB8AC3E}">
        <p14:creationId xmlns:p14="http://schemas.microsoft.com/office/powerpoint/2010/main" val="56932916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Slide Image Placeholder 1"/>
          <p:cNvSpPr>
            <a:spLocks noGrp="1" noRot="1" noChangeAspect="1" noTextEdit="1"/>
          </p:cNvSpPr>
          <p:nvPr>
            <p:ph type="sldImg"/>
          </p:nvPr>
        </p:nvSpPr>
        <p:spPr>
          <a:ln/>
        </p:spPr>
      </p:sp>
      <p:sp>
        <p:nvSpPr>
          <p:cNvPr id="1802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rPr>
              <a:t>Lecture Outline </a:t>
            </a:r>
          </a:p>
          <a:p>
            <a:endParaRPr lang="en-US" altLang="en-US">
              <a:latin typeface="Times New Roman" charset="0"/>
              <a:ea typeface="MS PGothic" charset="-128"/>
            </a:endParaRPr>
          </a:p>
          <a:p>
            <a:r>
              <a:rPr lang="en-US" altLang="en-US">
                <a:latin typeface="Times New Roman" charset="0"/>
                <a:ea typeface="MS PGothic" charset="-128"/>
              </a:rPr>
              <a:t>B. Pneumatic and electronic-powered wheeled stretchers</a:t>
            </a:r>
            <a:endParaRPr lang="en-IN" altLang="en-US">
              <a:latin typeface="Times New Roman" charset="0"/>
              <a:ea typeface="MS PGothic" charset="-128"/>
            </a:endParaRPr>
          </a:p>
          <a:p>
            <a:r>
              <a:rPr lang="en-US" altLang="en-US">
                <a:latin typeface="Times New Roman" charset="0"/>
                <a:ea typeface="MS PGothic" charset="-128"/>
              </a:rPr>
              <a:t>	1. Battery operated with electronic controls to raise and lower the undercarriage</a:t>
            </a:r>
            <a:endParaRPr lang="en-IN" altLang="en-US">
              <a:latin typeface="Times New Roman" charset="0"/>
              <a:ea typeface="MS PGothic" charset="-128"/>
            </a:endParaRPr>
          </a:p>
          <a:p>
            <a:r>
              <a:rPr lang="en-US" altLang="en-US">
                <a:latin typeface="Times New Roman" charset="0"/>
                <a:ea typeface="MS PGothic" charset="-128"/>
              </a:rPr>
              <a:t>	2. The added controls and equipment increase the weight of the stretcher.</a:t>
            </a:r>
            <a:endParaRPr lang="en-IN" altLang="en-US">
              <a:latin typeface="Times New Roman" charset="0"/>
              <a:ea typeface="MS PGothic" charset="-128"/>
            </a:endParaRPr>
          </a:p>
          <a:p>
            <a:r>
              <a:rPr lang="en-US" altLang="en-US">
                <a:latin typeface="Times New Roman" charset="0"/>
                <a:ea typeface="MS PGothic" charset="-128"/>
              </a:rPr>
              <a:t>		a. This creates a potential hazard when transporting a patient on uneven terrain or up and down steps.</a:t>
            </a:r>
            <a:endParaRPr lang="en-IN" altLang="en-US">
              <a:latin typeface="Times New Roman" charset="0"/>
              <a:ea typeface="MS PGothic" charset="-128"/>
            </a:endParaRPr>
          </a:p>
        </p:txBody>
      </p:sp>
      <p:sp>
        <p:nvSpPr>
          <p:cNvPr id="1802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888B6FB5-4813-DF4D-A32D-5A7604AEDCF7}" type="slidenum">
              <a:rPr lang="en-US" altLang="en-US" sz="1200"/>
              <a:pPr eaLnBrk="1" hangingPunct="1"/>
              <a:t>59</a:t>
            </a:fld>
            <a:endParaRPr lang="en-US" altLang="en-US" sz="1200"/>
          </a:p>
        </p:txBody>
      </p:sp>
    </p:spTree>
    <p:extLst>
      <p:ext uri="{BB962C8B-B14F-4D97-AF65-F5344CB8AC3E}">
        <p14:creationId xmlns:p14="http://schemas.microsoft.com/office/powerpoint/2010/main" val="16755447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noTextEdit="1"/>
          </p:cNvSpPr>
          <p:nvPr>
            <p:ph type="sldImg"/>
          </p:nvPr>
        </p:nvSpPr>
        <p:spPr>
          <a:ln/>
        </p:spPr>
      </p:sp>
      <p:sp>
        <p:nvSpPr>
          <p:cNvPr id="1259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rPr>
              <a:t>Lecture Outline </a:t>
            </a:r>
          </a:p>
          <a:p>
            <a:endParaRPr lang="en-US" altLang="en-US">
              <a:latin typeface="Times New Roman" charset="0"/>
              <a:ea typeface="MS PGothic" charset="-128"/>
            </a:endParaRPr>
          </a:p>
          <a:p>
            <a:r>
              <a:rPr lang="en-US" altLang="en-US">
                <a:latin typeface="Times New Roman" charset="0"/>
                <a:ea typeface="MS PGothic" charset="-128"/>
              </a:rPr>
              <a:t>4. Moving a patient by rolling, using a stretcher or other wheeled device, is pre­ferred when the situation allows and helps prevent injuries from carrying.</a:t>
            </a:r>
          </a:p>
          <a:p>
            <a:r>
              <a:rPr lang="en-US" altLang="en-US">
                <a:latin typeface="Times New Roman" charset="0"/>
                <a:ea typeface="MS PGothic" charset="-128"/>
              </a:rPr>
              <a:t>5. Modern stretchers are available in a number of models.</a:t>
            </a:r>
          </a:p>
          <a:p>
            <a:r>
              <a:rPr lang="en-US" altLang="en-US">
                <a:latin typeface="Times New Roman" charset="0"/>
                <a:ea typeface="MS PGothic" charset="-128"/>
              </a:rPr>
              <a:t>	a. Before going on a call, familiarize yourself with the specific features of the stretcher that your ambulance carries. </a:t>
            </a:r>
          </a:p>
          <a:p>
            <a:endParaRPr lang="en-US" altLang="en-US">
              <a:latin typeface="Times New Roman" charset="0"/>
              <a:ea typeface="MS PGothic" charset="-128"/>
            </a:endParaRPr>
          </a:p>
        </p:txBody>
      </p:sp>
      <p:sp>
        <p:nvSpPr>
          <p:cNvPr id="1259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D15DEC35-9A89-2A4B-93BD-772CB2A73596}" type="slidenum">
              <a:rPr lang="en-US" altLang="en-US" sz="1200"/>
              <a:pPr eaLnBrk="1" hangingPunct="1"/>
              <a:t>6</a:t>
            </a:fld>
            <a:endParaRPr lang="en-US" altLang="en-US" sz="1200"/>
          </a:p>
        </p:txBody>
      </p:sp>
    </p:spTree>
    <p:extLst>
      <p:ext uri="{BB962C8B-B14F-4D97-AF65-F5344CB8AC3E}">
        <p14:creationId xmlns:p14="http://schemas.microsoft.com/office/powerpoint/2010/main" val="77478561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Slide Image Placeholder 1"/>
          <p:cNvSpPr>
            <a:spLocks noGrp="1" noRot="1" noChangeAspect="1" noTextEdit="1"/>
          </p:cNvSpPr>
          <p:nvPr>
            <p:ph type="sldImg"/>
          </p:nvPr>
        </p:nvSpPr>
        <p:spPr>
          <a:ln/>
        </p:spPr>
      </p:sp>
      <p:sp>
        <p:nvSpPr>
          <p:cNvPr id="1812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rPr>
              <a:t>Lecture Outline </a:t>
            </a:r>
          </a:p>
          <a:p>
            <a:endParaRPr lang="en-US" altLang="en-US">
              <a:latin typeface="Times New Roman" charset="0"/>
              <a:ea typeface="MS PGothic" charset="-128"/>
            </a:endParaRPr>
          </a:p>
          <a:p>
            <a:r>
              <a:rPr lang="en-US" altLang="en-US">
                <a:latin typeface="Times New Roman" charset="0"/>
                <a:ea typeface="MS PGothic" charset="-128"/>
              </a:rPr>
              <a:t>C. Portable/folding stretchers</a:t>
            </a:r>
            <a:endParaRPr lang="en-IN" altLang="en-US">
              <a:latin typeface="Times New Roman" charset="0"/>
              <a:ea typeface="MS PGothic" charset="-128"/>
            </a:endParaRPr>
          </a:p>
          <a:p>
            <a:r>
              <a:rPr lang="en-US" altLang="en-US">
                <a:latin typeface="Times New Roman" charset="0"/>
                <a:ea typeface="MS PGothic" charset="-128"/>
              </a:rPr>
              <a:t>	1. A stretcher with a strong rectangular tubular metal frame with rigid fabric stretched across it</a:t>
            </a:r>
            <a:endParaRPr lang="en-IN" altLang="en-US">
              <a:latin typeface="Times New Roman" charset="0"/>
              <a:ea typeface="MS PGothic" charset="-128"/>
            </a:endParaRPr>
          </a:p>
          <a:p>
            <a:endParaRPr lang="en-US" altLang="en-US">
              <a:latin typeface="Times New Roman" charset="0"/>
              <a:ea typeface="MS PGothic" charset="-128"/>
            </a:endParaRPr>
          </a:p>
        </p:txBody>
      </p:sp>
      <p:sp>
        <p:nvSpPr>
          <p:cNvPr id="1812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EBFB4606-5B4F-AD4C-B4C3-75AE93D99F30}" type="slidenum">
              <a:rPr lang="en-US" altLang="en-US" sz="1200"/>
              <a:pPr eaLnBrk="1" hangingPunct="1"/>
              <a:t>60</a:t>
            </a:fld>
            <a:endParaRPr lang="en-US" altLang="en-US" sz="1200"/>
          </a:p>
        </p:txBody>
      </p:sp>
    </p:spTree>
    <p:extLst>
      <p:ext uri="{BB962C8B-B14F-4D97-AF65-F5344CB8AC3E}">
        <p14:creationId xmlns:p14="http://schemas.microsoft.com/office/powerpoint/2010/main" val="92729803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Slide Image Placeholder 1"/>
          <p:cNvSpPr>
            <a:spLocks noGrp="1" noRot="1" noChangeAspect="1" noTextEdit="1"/>
          </p:cNvSpPr>
          <p:nvPr>
            <p:ph type="sldImg"/>
          </p:nvPr>
        </p:nvSpPr>
        <p:spPr>
          <a:ln/>
        </p:spPr>
      </p:sp>
      <p:sp>
        <p:nvSpPr>
          <p:cNvPr id="1822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rPr>
              <a:t>Lecture Outline </a:t>
            </a:r>
          </a:p>
          <a:p>
            <a:endParaRPr lang="en-US" altLang="en-US">
              <a:latin typeface="Times New Roman" charset="0"/>
              <a:ea typeface="MS PGothic" charset="-128"/>
            </a:endParaRPr>
          </a:p>
          <a:p>
            <a:r>
              <a:rPr lang="en-US" altLang="en-US">
                <a:latin typeface="Times New Roman" charset="0"/>
                <a:ea typeface="MS PGothic" charset="-128"/>
              </a:rPr>
              <a:t>2. Does not have a second frame or an adjustable undercarriage</a:t>
            </a:r>
            <a:endParaRPr lang="en-IN" altLang="en-US">
              <a:latin typeface="Times New Roman" charset="0"/>
              <a:ea typeface="MS PGothic" charset="-128"/>
            </a:endParaRPr>
          </a:p>
          <a:p>
            <a:r>
              <a:rPr lang="en-US" altLang="en-US">
                <a:latin typeface="Times New Roman" charset="0"/>
                <a:ea typeface="MS PGothic" charset="-128"/>
              </a:rPr>
              <a:t>3. Some models have two wheels that make it easier to move the loaded stretcher.</a:t>
            </a:r>
            <a:endParaRPr lang="en-IN" altLang="en-US">
              <a:latin typeface="Times New Roman" charset="0"/>
              <a:ea typeface="MS PGothic" charset="-128"/>
            </a:endParaRPr>
          </a:p>
          <a:p>
            <a:r>
              <a:rPr lang="en-US" altLang="en-US">
                <a:latin typeface="Times New Roman" charset="0"/>
                <a:ea typeface="MS PGothic" charset="-128"/>
              </a:rPr>
              <a:t>4. Some models can be folded in half for storage.</a:t>
            </a:r>
            <a:endParaRPr lang="en-IN" altLang="en-US">
              <a:latin typeface="Times New Roman" charset="0"/>
              <a:ea typeface="MS PGothic" charset="-128"/>
            </a:endParaRPr>
          </a:p>
          <a:p>
            <a:r>
              <a:rPr lang="en-US" altLang="en-US">
                <a:latin typeface="Times New Roman" charset="0"/>
                <a:ea typeface="MS PGothic" charset="-128"/>
              </a:rPr>
              <a:t>5. Used in areas that are difficult to reach or when a second patient must be transported on the squad bench</a:t>
            </a:r>
            <a:endParaRPr lang="en-IN" altLang="en-US">
              <a:latin typeface="Times New Roman" charset="0"/>
              <a:ea typeface="MS PGothic" charset="-128"/>
            </a:endParaRPr>
          </a:p>
          <a:p>
            <a:r>
              <a:rPr lang="en-US" altLang="en-US">
                <a:latin typeface="Times New Roman" charset="0"/>
                <a:ea typeface="MS PGothic" charset="-128"/>
              </a:rPr>
              <a:t>6. Weigh much less than wheeled stretchers</a:t>
            </a:r>
            <a:endParaRPr lang="en-IN" altLang="en-US">
              <a:latin typeface="Times New Roman" charset="0"/>
              <a:ea typeface="MS PGothic" charset="-128"/>
            </a:endParaRPr>
          </a:p>
          <a:p>
            <a:r>
              <a:rPr lang="en-US" altLang="en-US">
                <a:latin typeface="Times New Roman" charset="0"/>
                <a:ea typeface="MS PGothic" charset="-128"/>
              </a:rPr>
              <a:t>7. Because most models do not have wheels, your team must support all of the patient’s weight, equipment, and the stretcher itself.</a:t>
            </a:r>
          </a:p>
        </p:txBody>
      </p:sp>
      <p:sp>
        <p:nvSpPr>
          <p:cNvPr id="1822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FCF31B8E-1C6F-6E49-93C4-0F01E5A0C15C}" type="slidenum">
              <a:rPr lang="en-US" altLang="en-US" sz="1200"/>
              <a:pPr eaLnBrk="1" hangingPunct="1"/>
              <a:t>61</a:t>
            </a:fld>
            <a:endParaRPr lang="en-US" altLang="en-US" sz="1200"/>
          </a:p>
        </p:txBody>
      </p:sp>
    </p:spTree>
    <p:extLst>
      <p:ext uri="{BB962C8B-B14F-4D97-AF65-F5344CB8AC3E}">
        <p14:creationId xmlns:p14="http://schemas.microsoft.com/office/powerpoint/2010/main" val="80923115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Slide Image Placeholder 1"/>
          <p:cNvSpPr>
            <a:spLocks noGrp="1" noRot="1" noChangeAspect="1" noTextEdit="1"/>
          </p:cNvSpPr>
          <p:nvPr>
            <p:ph type="sldImg"/>
          </p:nvPr>
        </p:nvSpPr>
        <p:spPr>
          <a:ln/>
        </p:spPr>
      </p:sp>
      <p:sp>
        <p:nvSpPr>
          <p:cNvPr id="1832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rPr>
              <a:t>Lecture Outline </a:t>
            </a:r>
          </a:p>
          <a:p>
            <a:endParaRPr lang="en-US" altLang="en-US">
              <a:latin typeface="Times New Roman" charset="0"/>
              <a:ea typeface="MS PGothic" charset="-128"/>
            </a:endParaRPr>
          </a:p>
          <a:p>
            <a:r>
              <a:rPr lang="en-US" altLang="en-US">
                <a:latin typeface="Times New Roman" charset="0"/>
                <a:ea typeface="MS PGothic" charset="-128"/>
              </a:rPr>
              <a:t>D. Flexible stretchers</a:t>
            </a:r>
            <a:endParaRPr lang="en-IN" altLang="en-US">
              <a:latin typeface="Times New Roman" charset="0"/>
              <a:ea typeface="MS PGothic" charset="-128"/>
            </a:endParaRPr>
          </a:p>
          <a:p>
            <a:r>
              <a:rPr lang="en-US" altLang="en-US">
                <a:latin typeface="Times New Roman" charset="0"/>
                <a:ea typeface="MS PGothic" charset="-128"/>
              </a:rPr>
              <a:t>	1. Can be rolled up across the stretcher’s width or length so the stretcher becomes a smaller tubular package</a:t>
            </a:r>
            <a:endParaRPr lang="en-IN" altLang="en-US">
              <a:latin typeface="Times New Roman" charset="0"/>
              <a:ea typeface="MS PGothic" charset="-128"/>
            </a:endParaRPr>
          </a:p>
          <a:p>
            <a:r>
              <a:rPr lang="en-US" altLang="en-US">
                <a:latin typeface="Times New Roman" charset="0"/>
                <a:ea typeface="MS PGothic" charset="-128"/>
              </a:rPr>
              <a:t>	2. Excellent for storage and carrying</a:t>
            </a:r>
            <a:endParaRPr lang="en-IN" altLang="en-US">
              <a:latin typeface="Times New Roman" charset="0"/>
              <a:ea typeface="MS PGothic" charset="-128"/>
            </a:endParaRPr>
          </a:p>
          <a:p>
            <a:r>
              <a:rPr lang="en-US" altLang="en-US">
                <a:latin typeface="Times New Roman" charset="0"/>
                <a:ea typeface="MS PGothic" charset="-128"/>
              </a:rPr>
              <a:t>	3. Conform around a patient’s sides and do not extend beyond them</a:t>
            </a:r>
            <a:endParaRPr lang="en-IN" altLang="en-US">
              <a:latin typeface="Times New Roman" charset="0"/>
              <a:ea typeface="MS PGothic" charset="-128"/>
            </a:endParaRPr>
          </a:p>
          <a:p>
            <a:r>
              <a:rPr lang="en-US" altLang="en-US">
                <a:latin typeface="Times New Roman" charset="0"/>
                <a:ea typeface="MS PGothic" charset="-128"/>
              </a:rPr>
              <a:t>	4. When extended, useful when removing a patient from or through a confined space</a:t>
            </a:r>
            <a:endParaRPr lang="en-IN" altLang="en-US">
              <a:latin typeface="Times New Roman" charset="0"/>
              <a:ea typeface="MS PGothic" charset="-128"/>
            </a:endParaRPr>
          </a:p>
          <a:p>
            <a:r>
              <a:rPr lang="en-US" altLang="en-US">
                <a:latin typeface="Times New Roman" charset="0"/>
                <a:ea typeface="MS PGothic" charset="-128"/>
              </a:rPr>
              <a:t>	5. Certain flexible stretchers can be belayed or rappelled by ropes.</a:t>
            </a:r>
            <a:endParaRPr lang="en-IN" altLang="en-US">
              <a:latin typeface="Times New Roman" charset="0"/>
              <a:ea typeface="MS PGothic" charset="-128"/>
            </a:endParaRPr>
          </a:p>
          <a:p>
            <a:r>
              <a:rPr lang="en-US" altLang="en-US">
                <a:latin typeface="Times New Roman" charset="0"/>
                <a:ea typeface="MS PGothic" charset="-128"/>
              </a:rPr>
              <a:t>	6. The most uncomfortable stretcher but provides excellent support and immobilization</a:t>
            </a:r>
            <a:endParaRPr lang="en-IN" altLang="en-US">
              <a:latin typeface="Times New Roman" charset="0"/>
              <a:ea typeface="MS PGothic" charset="-128"/>
            </a:endParaRPr>
          </a:p>
          <a:p>
            <a:endParaRPr lang="en-US" altLang="en-US">
              <a:latin typeface="Times New Roman" charset="0"/>
              <a:ea typeface="MS PGothic" charset="-128"/>
            </a:endParaRPr>
          </a:p>
        </p:txBody>
      </p:sp>
      <p:sp>
        <p:nvSpPr>
          <p:cNvPr id="1833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2C46CFD5-5CDD-6F4D-9F80-C8B0AF29E0B7}" type="slidenum">
              <a:rPr lang="en-US" altLang="en-US" sz="1200"/>
              <a:pPr eaLnBrk="1" hangingPunct="1"/>
              <a:t>62</a:t>
            </a:fld>
            <a:endParaRPr lang="en-US" altLang="en-US" sz="1200"/>
          </a:p>
        </p:txBody>
      </p:sp>
    </p:spTree>
    <p:extLst>
      <p:ext uri="{BB962C8B-B14F-4D97-AF65-F5344CB8AC3E}">
        <p14:creationId xmlns:p14="http://schemas.microsoft.com/office/powerpoint/2010/main" val="73415286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Slide Image Placeholder 1"/>
          <p:cNvSpPr>
            <a:spLocks noGrp="1" noRot="1" noChangeAspect="1" noTextEdit="1"/>
          </p:cNvSpPr>
          <p:nvPr>
            <p:ph type="sldImg"/>
          </p:nvPr>
        </p:nvSpPr>
        <p:spPr>
          <a:ln/>
        </p:spPr>
      </p:sp>
      <p:sp>
        <p:nvSpPr>
          <p:cNvPr id="1843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rPr>
              <a:t>Lecture Outline </a:t>
            </a:r>
          </a:p>
          <a:p>
            <a:endParaRPr lang="en-US" altLang="en-US">
              <a:latin typeface="Times New Roman" charset="0"/>
              <a:ea typeface="MS PGothic" charset="-128"/>
            </a:endParaRPr>
          </a:p>
          <a:p>
            <a:r>
              <a:rPr lang="en-US" altLang="en-US">
                <a:latin typeface="Times New Roman" charset="0"/>
                <a:ea typeface="MS PGothic" charset="-128"/>
              </a:rPr>
              <a:t>E. Short backboards</a:t>
            </a:r>
            <a:endParaRPr lang="en-IN" altLang="en-US">
              <a:latin typeface="Times New Roman" charset="0"/>
              <a:ea typeface="MS PGothic" charset="-128"/>
            </a:endParaRPr>
          </a:p>
          <a:p>
            <a:r>
              <a:rPr lang="en-US" altLang="en-US">
                <a:latin typeface="Times New Roman" charset="0"/>
                <a:ea typeface="MS PGothic" charset="-128"/>
              </a:rPr>
              <a:t>	1. Used to immobilize the head, torso, and neck of a seated patient with a suspected spinal injury until the patient can be moved to a long backboard</a:t>
            </a:r>
            <a:endParaRPr lang="en-IN" altLang="en-US">
              <a:latin typeface="Times New Roman" charset="0"/>
              <a:ea typeface="MS PGothic" charset="-128"/>
            </a:endParaRPr>
          </a:p>
          <a:p>
            <a:r>
              <a:rPr lang="en-US" altLang="en-US">
                <a:latin typeface="Times New Roman" charset="0"/>
                <a:ea typeface="MS PGothic" charset="-128"/>
              </a:rPr>
              <a:t>		a. 3–4 feet long</a:t>
            </a:r>
            <a:endParaRPr lang="en-IN" altLang="en-US">
              <a:latin typeface="Times New Roman" charset="0"/>
              <a:ea typeface="MS PGothic" charset="-128"/>
            </a:endParaRPr>
          </a:p>
          <a:p>
            <a:r>
              <a:rPr lang="en-US" altLang="en-US">
                <a:latin typeface="Times New Roman" charset="0"/>
                <a:ea typeface="MS PGothic" charset="-128"/>
              </a:rPr>
              <a:t>		b. Short wooden backboards have mostly been replaced with a vest-type device such as the KED, which is designed to immobilize that patient until he or she is moved from a sitting position to a supine position on a backboard.</a:t>
            </a:r>
            <a:endParaRPr lang="en-IN" altLang="en-US">
              <a:latin typeface="Times New Roman" charset="0"/>
              <a:ea typeface="MS PGothic" charset="-128"/>
            </a:endParaRPr>
          </a:p>
          <a:p>
            <a:endParaRPr lang="en-US" altLang="en-US">
              <a:latin typeface="Times New Roman" charset="0"/>
              <a:ea typeface="MS PGothic" charset="-128"/>
            </a:endParaRPr>
          </a:p>
        </p:txBody>
      </p:sp>
      <p:sp>
        <p:nvSpPr>
          <p:cNvPr id="1843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58E49E36-B56F-8341-BC7E-CA455C57E295}" type="slidenum">
              <a:rPr lang="en-US" altLang="en-US" sz="1200"/>
              <a:pPr eaLnBrk="1" hangingPunct="1"/>
              <a:t>63</a:t>
            </a:fld>
            <a:endParaRPr lang="en-US" altLang="en-US" sz="1200"/>
          </a:p>
        </p:txBody>
      </p:sp>
    </p:spTree>
    <p:extLst>
      <p:ext uri="{BB962C8B-B14F-4D97-AF65-F5344CB8AC3E}">
        <p14:creationId xmlns:p14="http://schemas.microsoft.com/office/powerpoint/2010/main" val="1613599619"/>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Slide Image Placeholder 1"/>
          <p:cNvSpPr>
            <a:spLocks noGrp="1" noRot="1" noChangeAspect="1" noTextEdit="1"/>
          </p:cNvSpPr>
          <p:nvPr>
            <p:ph type="sldImg"/>
          </p:nvPr>
        </p:nvSpPr>
        <p:spPr>
          <a:ln/>
        </p:spPr>
      </p:sp>
      <p:sp>
        <p:nvSpPr>
          <p:cNvPr id="1853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rPr>
              <a:t>Lecture Outline </a:t>
            </a:r>
          </a:p>
          <a:p>
            <a:endParaRPr lang="en-US" altLang="en-US">
              <a:latin typeface="Times New Roman" charset="0"/>
              <a:ea typeface="MS PGothic" charset="-128"/>
            </a:endParaRPr>
          </a:p>
          <a:p>
            <a:r>
              <a:rPr lang="en-US" altLang="en-US">
                <a:latin typeface="Times New Roman" charset="0"/>
                <a:ea typeface="MS PGothic" charset="-128"/>
              </a:rPr>
              <a:t>F. Vacuum mattresses</a:t>
            </a:r>
            <a:endParaRPr lang="en-IN" altLang="en-US">
              <a:latin typeface="Times New Roman" charset="0"/>
              <a:ea typeface="MS PGothic" charset="-128"/>
            </a:endParaRPr>
          </a:p>
          <a:p>
            <a:r>
              <a:rPr lang="en-US" altLang="en-US">
                <a:latin typeface="Times New Roman" charset="0"/>
                <a:ea typeface="MS PGothic" charset="-128"/>
              </a:rPr>
              <a:t>	1. Alternative to the backboard for immobilizing geriatric and pediatric patients</a:t>
            </a:r>
            <a:endParaRPr lang="en-IN" altLang="en-US">
              <a:latin typeface="Times New Roman" charset="0"/>
              <a:ea typeface="MS PGothic" charset="-128"/>
            </a:endParaRPr>
          </a:p>
          <a:p>
            <a:r>
              <a:rPr lang="en-US" altLang="en-US">
                <a:latin typeface="Times New Roman" charset="0"/>
                <a:ea typeface="MS PGothic" charset="-128"/>
              </a:rPr>
              <a:t>	2. The patient is placed on the mattress and the air is removed from the device, allowing it to mold around the patient.</a:t>
            </a:r>
            <a:endParaRPr lang="en-IN" altLang="en-US">
              <a:latin typeface="Times New Roman" charset="0"/>
              <a:ea typeface="MS PGothic" charset="-128"/>
            </a:endParaRPr>
          </a:p>
          <a:p>
            <a:r>
              <a:rPr lang="en-US" altLang="en-US">
                <a:latin typeface="Times New Roman" charset="0"/>
                <a:ea typeface="MS PGothic" charset="-128"/>
              </a:rPr>
              <a:t>	3. Provides a high degree of immobilization, comfort, and thermal insulation</a:t>
            </a:r>
            <a:endParaRPr lang="en-IN" altLang="en-US">
              <a:latin typeface="Times New Roman" charset="0"/>
              <a:ea typeface="MS PGothic" charset="-128"/>
            </a:endParaRPr>
          </a:p>
          <a:p>
            <a:endParaRPr lang="en-US" altLang="en-US">
              <a:latin typeface="Times New Roman" charset="0"/>
              <a:ea typeface="MS PGothic" charset="-128"/>
            </a:endParaRPr>
          </a:p>
        </p:txBody>
      </p:sp>
      <p:sp>
        <p:nvSpPr>
          <p:cNvPr id="1853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2511A381-D4C6-2741-B875-D49E9C108444}" type="slidenum">
              <a:rPr lang="en-US" altLang="en-US" sz="1200"/>
              <a:pPr eaLnBrk="1" hangingPunct="1"/>
              <a:t>64</a:t>
            </a:fld>
            <a:endParaRPr lang="en-US" altLang="en-US" sz="1200"/>
          </a:p>
        </p:txBody>
      </p:sp>
    </p:spTree>
    <p:extLst>
      <p:ext uri="{BB962C8B-B14F-4D97-AF65-F5344CB8AC3E}">
        <p14:creationId xmlns:p14="http://schemas.microsoft.com/office/powerpoint/2010/main" val="134530221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Slide Image Placeholder 1"/>
          <p:cNvSpPr>
            <a:spLocks noGrp="1" noRot="1" noChangeAspect="1" noTextEdit="1"/>
          </p:cNvSpPr>
          <p:nvPr>
            <p:ph type="sldImg"/>
          </p:nvPr>
        </p:nvSpPr>
        <p:spPr>
          <a:ln/>
        </p:spPr>
      </p:sp>
      <p:sp>
        <p:nvSpPr>
          <p:cNvPr id="1863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rPr>
              <a:t>Lecture Outline </a:t>
            </a:r>
          </a:p>
          <a:p>
            <a:endParaRPr lang="en-US" altLang="en-US">
              <a:latin typeface="Times New Roman" charset="0"/>
              <a:ea typeface="MS PGothic" charset="-128"/>
            </a:endParaRPr>
          </a:p>
          <a:p>
            <a:r>
              <a:rPr lang="en-US" altLang="en-US">
                <a:latin typeface="Times New Roman" charset="0"/>
                <a:ea typeface="MS PGothic" charset="-128"/>
              </a:rPr>
              <a:t>G. Basket stretcher</a:t>
            </a:r>
            <a:endParaRPr lang="en-IN" altLang="en-US">
              <a:latin typeface="Times New Roman" charset="0"/>
              <a:ea typeface="MS PGothic" charset="-128"/>
            </a:endParaRPr>
          </a:p>
          <a:p>
            <a:r>
              <a:rPr lang="en-US" altLang="en-US">
                <a:latin typeface="Times New Roman" charset="0"/>
                <a:ea typeface="MS PGothic" charset="-128"/>
              </a:rPr>
              <a:t>	1. A rigid stretcher also called a Stokes litter</a:t>
            </a:r>
            <a:endParaRPr lang="en-IN" altLang="en-US">
              <a:latin typeface="Times New Roman" charset="0"/>
              <a:ea typeface="MS PGothic" charset="-128"/>
            </a:endParaRPr>
          </a:p>
          <a:p>
            <a:r>
              <a:rPr lang="en-US" altLang="en-US">
                <a:latin typeface="Times New Roman" charset="0"/>
                <a:ea typeface="MS PGothic" charset="-128"/>
              </a:rPr>
              <a:t>	2. Used to carry the patient across uneven terrain from a remote location that is inaccessible by ambulance or other vehicle</a:t>
            </a:r>
            <a:endParaRPr lang="en-IN" altLang="en-US">
              <a:latin typeface="Times New Roman" charset="0"/>
              <a:ea typeface="MS PGothic" charset="-128"/>
            </a:endParaRPr>
          </a:p>
          <a:p>
            <a:r>
              <a:rPr lang="en-US" altLang="en-US">
                <a:latin typeface="Times New Roman" charset="0"/>
                <a:ea typeface="MS PGothic" charset="-128"/>
              </a:rPr>
              <a:t>	3. Used for technical rope rescues and some water rescues</a:t>
            </a:r>
            <a:endParaRPr lang="en-IN" altLang="en-US">
              <a:latin typeface="Times New Roman" charset="0"/>
              <a:ea typeface="MS PGothic" charset="-128"/>
            </a:endParaRPr>
          </a:p>
          <a:p>
            <a:endParaRPr lang="en-US" altLang="en-US">
              <a:latin typeface="Times New Roman" charset="0"/>
              <a:ea typeface="MS PGothic" charset="-128"/>
            </a:endParaRPr>
          </a:p>
          <a:p>
            <a:endParaRPr lang="en-US" altLang="en-US">
              <a:latin typeface="Times New Roman" charset="0"/>
              <a:ea typeface="MS PGothic" charset="-128"/>
            </a:endParaRPr>
          </a:p>
        </p:txBody>
      </p:sp>
      <p:sp>
        <p:nvSpPr>
          <p:cNvPr id="1863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64E2807F-AF99-E54E-9E80-206CD329432D}" type="slidenum">
              <a:rPr lang="en-US" altLang="en-US" sz="1200"/>
              <a:pPr eaLnBrk="1" hangingPunct="1"/>
              <a:t>65</a:t>
            </a:fld>
            <a:endParaRPr lang="en-US" altLang="en-US" sz="1200"/>
          </a:p>
        </p:txBody>
      </p:sp>
    </p:spTree>
    <p:extLst>
      <p:ext uri="{BB962C8B-B14F-4D97-AF65-F5344CB8AC3E}">
        <p14:creationId xmlns:p14="http://schemas.microsoft.com/office/powerpoint/2010/main" val="1786525503"/>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Slide Image Placeholder 1"/>
          <p:cNvSpPr>
            <a:spLocks noGrp="1" noRot="1" noChangeAspect="1" noTextEdit="1"/>
          </p:cNvSpPr>
          <p:nvPr>
            <p:ph type="sldImg"/>
          </p:nvPr>
        </p:nvSpPr>
        <p:spPr>
          <a:ln/>
        </p:spPr>
      </p:sp>
      <p:sp>
        <p:nvSpPr>
          <p:cNvPr id="1873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rPr>
              <a:t>Lecture Outline </a:t>
            </a:r>
          </a:p>
          <a:p>
            <a:endParaRPr lang="en-US" altLang="en-US">
              <a:latin typeface="Times New Roman" charset="0"/>
              <a:ea typeface="MS PGothic" charset="-128"/>
            </a:endParaRPr>
          </a:p>
          <a:p>
            <a:r>
              <a:rPr lang="en-US" altLang="en-US">
                <a:latin typeface="Times New Roman" charset="0"/>
                <a:ea typeface="MS PGothic" charset="-128"/>
              </a:rPr>
              <a:t>4. If the patient has a suspected spinal injury, secure the patient to a backboard and place the backboard inside the basket stretcher.</a:t>
            </a:r>
            <a:endParaRPr lang="en-IN" altLang="en-US">
              <a:latin typeface="Times New Roman" charset="0"/>
              <a:ea typeface="MS PGothic" charset="-128"/>
            </a:endParaRPr>
          </a:p>
          <a:p>
            <a:r>
              <a:rPr lang="en-US" altLang="en-US">
                <a:latin typeface="Times New Roman" charset="0"/>
                <a:ea typeface="MS PGothic" charset="-128"/>
              </a:rPr>
              <a:t>5. When you return the ambulance, lift the backboard out of the basket stretcher and place it on the wheeled ambulance stretcher.</a:t>
            </a:r>
            <a:endParaRPr lang="en-IN" altLang="en-US">
              <a:latin typeface="Times New Roman" charset="0"/>
              <a:ea typeface="MS PGothic" charset="-128"/>
            </a:endParaRPr>
          </a:p>
          <a:p>
            <a:r>
              <a:rPr lang="en-US" altLang="en-US">
                <a:latin typeface="Times New Roman" charset="0"/>
                <a:ea typeface="MS PGothic" charset="-128"/>
              </a:rPr>
              <a:t>6. Basket stretchers are made of plastic with an aluminum frame or have a full steel frame that is connected by woven wire mesh.</a:t>
            </a:r>
            <a:endParaRPr lang="en-IN" altLang="en-US">
              <a:latin typeface="Times New Roman" charset="0"/>
              <a:ea typeface="MS PGothic" charset="-128"/>
            </a:endParaRPr>
          </a:p>
          <a:p>
            <a:r>
              <a:rPr lang="en-US" altLang="en-US">
                <a:latin typeface="Times New Roman" charset="0"/>
                <a:ea typeface="MS PGothic" charset="-128"/>
              </a:rPr>
              <a:t>7. Their design allows water to drain through the stretcher.</a:t>
            </a:r>
            <a:endParaRPr lang="en-IN" altLang="en-US">
              <a:latin typeface="Times New Roman" charset="0"/>
              <a:ea typeface="MS PGothic" charset="-128"/>
            </a:endParaRPr>
          </a:p>
          <a:p>
            <a:r>
              <a:rPr lang="en-US" altLang="en-US">
                <a:latin typeface="Times New Roman" charset="0"/>
                <a:ea typeface="MS PGothic" charset="-128"/>
              </a:rPr>
              <a:t>	</a:t>
            </a:r>
          </a:p>
        </p:txBody>
      </p:sp>
      <p:sp>
        <p:nvSpPr>
          <p:cNvPr id="1873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DDF02725-8112-5947-87E6-48C7C200C190}" type="slidenum">
              <a:rPr lang="en-US" altLang="en-US" sz="1200"/>
              <a:pPr eaLnBrk="1" hangingPunct="1"/>
              <a:t>66</a:t>
            </a:fld>
            <a:endParaRPr lang="en-US" altLang="en-US" sz="1200"/>
          </a:p>
        </p:txBody>
      </p:sp>
    </p:spTree>
    <p:extLst>
      <p:ext uri="{BB962C8B-B14F-4D97-AF65-F5344CB8AC3E}">
        <p14:creationId xmlns:p14="http://schemas.microsoft.com/office/powerpoint/2010/main" val="17776567"/>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Slide Image Placeholder 1"/>
          <p:cNvSpPr>
            <a:spLocks noGrp="1" noRot="1" noChangeAspect="1" noTextEdit="1"/>
          </p:cNvSpPr>
          <p:nvPr>
            <p:ph type="sldImg"/>
          </p:nvPr>
        </p:nvSpPr>
        <p:spPr>
          <a:ln/>
        </p:spPr>
      </p:sp>
      <p:sp>
        <p:nvSpPr>
          <p:cNvPr id="1884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rPr>
              <a:t>Lecture Outline </a:t>
            </a:r>
          </a:p>
          <a:p>
            <a:endParaRPr lang="en-US" altLang="en-US">
              <a:latin typeface="Times New Roman" charset="0"/>
              <a:ea typeface="MS PGothic" charset="-128"/>
            </a:endParaRPr>
          </a:p>
          <a:p>
            <a:r>
              <a:rPr lang="en-US" altLang="en-US">
                <a:latin typeface="Times New Roman" charset="0"/>
                <a:ea typeface="MS PGothic" charset="-128"/>
              </a:rPr>
              <a:t>H. Scoop stretchers</a:t>
            </a:r>
            <a:endParaRPr lang="en-IN" altLang="en-US">
              <a:latin typeface="Times New Roman" charset="0"/>
              <a:ea typeface="MS PGothic" charset="-128"/>
            </a:endParaRPr>
          </a:p>
          <a:p>
            <a:r>
              <a:rPr lang="en-US" altLang="en-US">
                <a:latin typeface="Times New Roman" charset="0"/>
                <a:ea typeface="MS PGothic" charset="-128"/>
              </a:rPr>
              <a:t>	1. Also called an orthopaedic stretcher</a:t>
            </a:r>
            <a:endParaRPr lang="en-IN" altLang="en-US">
              <a:latin typeface="Times New Roman" charset="0"/>
              <a:ea typeface="MS PGothic" charset="-128"/>
            </a:endParaRPr>
          </a:p>
          <a:p>
            <a:endParaRPr lang="en-US" altLang="en-US">
              <a:latin typeface="Times New Roman" charset="0"/>
              <a:ea typeface="MS PGothic" charset="-128"/>
            </a:endParaRPr>
          </a:p>
        </p:txBody>
      </p:sp>
      <p:sp>
        <p:nvSpPr>
          <p:cNvPr id="1884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9DF1CC40-731A-DD4E-A2BA-84ECBE2A19AD}" type="slidenum">
              <a:rPr lang="en-US" altLang="en-US" sz="1200"/>
              <a:pPr eaLnBrk="1" hangingPunct="1"/>
              <a:t>67</a:t>
            </a:fld>
            <a:endParaRPr lang="en-US" altLang="en-US" sz="1200"/>
          </a:p>
        </p:txBody>
      </p:sp>
    </p:spTree>
    <p:extLst>
      <p:ext uri="{BB962C8B-B14F-4D97-AF65-F5344CB8AC3E}">
        <p14:creationId xmlns:p14="http://schemas.microsoft.com/office/powerpoint/2010/main" val="270534636"/>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Slide Image Placeholder 1"/>
          <p:cNvSpPr>
            <a:spLocks noGrp="1" noRot="1" noChangeAspect="1" noTextEdit="1"/>
          </p:cNvSpPr>
          <p:nvPr>
            <p:ph type="sldImg"/>
          </p:nvPr>
        </p:nvSpPr>
        <p:spPr>
          <a:ln/>
        </p:spPr>
      </p:sp>
      <p:sp>
        <p:nvSpPr>
          <p:cNvPr id="1894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rPr>
              <a:t>Lecture Outline </a:t>
            </a:r>
          </a:p>
          <a:p>
            <a:endParaRPr lang="en-US" altLang="en-US">
              <a:latin typeface="Times New Roman" charset="0"/>
              <a:ea typeface="MS PGothic" charset="-128"/>
            </a:endParaRPr>
          </a:p>
          <a:p>
            <a:r>
              <a:rPr lang="en-US" altLang="en-US">
                <a:latin typeface="Times New Roman" charset="0"/>
                <a:ea typeface="MS PGothic" charset="-128"/>
              </a:rPr>
              <a:t>2. Designed to be split into two or four pieces</a:t>
            </a:r>
            <a:endParaRPr lang="en-IN" altLang="en-US">
              <a:latin typeface="Times New Roman" charset="0"/>
              <a:ea typeface="MS PGothic" charset="-128"/>
            </a:endParaRPr>
          </a:p>
          <a:p>
            <a:r>
              <a:rPr lang="en-US" altLang="en-US">
                <a:latin typeface="Times New Roman" charset="0"/>
                <a:ea typeface="MS PGothic" charset="-128"/>
              </a:rPr>
              <a:t>3. Pieces are fitted around the patient who is lying on the ground or on a flat surface</a:t>
            </a:r>
            <a:endParaRPr lang="en-IN" altLang="en-US">
              <a:latin typeface="Times New Roman" charset="0"/>
              <a:ea typeface="MS PGothic" charset="-128"/>
            </a:endParaRPr>
          </a:p>
          <a:p>
            <a:r>
              <a:rPr lang="en-US" altLang="en-US">
                <a:latin typeface="Times New Roman" charset="0"/>
                <a:ea typeface="MS PGothic" charset="-128"/>
              </a:rPr>
              <a:t>4. The parts are then reconnected and the patient is lifted and put onto a backboard.</a:t>
            </a:r>
            <a:endParaRPr lang="en-IN" altLang="en-US">
              <a:latin typeface="Times New Roman" charset="0"/>
              <a:ea typeface="MS PGothic" charset="-128"/>
            </a:endParaRPr>
          </a:p>
          <a:p>
            <a:r>
              <a:rPr lang="en-US" altLang="en-US">
                <a:latin typeface="Times New Roman" charset="0"/>
                <a:ea typeface="MS PGothic" charset="-128"/>
              </a:rPr>
              <a:t>5. Both sides of the patient must be accessible to use a scoop stretcher.</a:t>
            </a:r>
            <a:endParaRPr lang="en-IN" altLang="en-US">
              <a:latin typeface="Times New Roman" charset="0"/>
              <a:ea typeface="MS PGothic" charset="-128"/>
            </a:endParaRPr>
          </a:p>
          <a:p>
            <a:r>
              <a:rPr lang="en-US" altLang="en-US">
                <a:latin typeface="Times New Roman" charset="0"/>
                <a:ea typeface="MS PGothic" charset="-128"/>
              </a:rPr>
              <a:t>6. You must fully immobilize and secure the patient on the scoop stretcher.</a:t>
            </a:r>
            <a:endParaRPr lang="en-IN" altLang="en-US">
              <a:latin typeface="Times New Roman" charset="0"/>
              <a:ea typeface="MS PGothic" charset="-128"/>
            </a:endParaRPr>
          </a:p>
          <a:p>
            <a:endParaRPr lang="en-US" altLang="en-US">
              <a:latin typeface="Times New Roman" charset="0"/>
              <a:ea typeface="MS PGothic" charset="-128"/>
            </a:endParaRPr>
          </a:p>
        </p:txBody>
      </p:sp>
      <p:sp>
        <p:nvSpPr>
          <p:cNvPr id="1894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F25E3423-E60B-D94B-8E79-B89B7F0E6C9A}" type="slidenum">
              <a:rPr lang="en-US" altLang="en-US" sz="1200"/>
              <a:pPr eaLnBrk="1" hangingPunct="1"/>
              <a:t>68</a:t>
            </a:fld>
            <a:endParaRPr lang="en-US" altLang="en-US" sz="1200"/>
          </a:p>
        </p:txBody>
      </p:sp>
    </p:spTree>
    <p:extLst>
      <p:ext uri="{BB962C8B-B14F-4D97-AF65-F5344CB8AC3E}">
        <p14:creationId xmlns:p14="http://schemas.microsoft.com/office/powerpoint/2010/main" val="652746553"/>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Slide Image Placeholder 1"/>
          <p:cNvSpPr>
            <a:spLocks noGrp="1" noRot="1" noChangeAspect="1" noTextEdit="1"/>
          </p:cNvSpPr>
          <p:nvPr>
            <p:ph type="sldImg"/>
          </p:nvPr>
        </p:nvSpPr>
        <p:spPr>
          <a:ln/>
        </p:spPr>
      </p:sp>
      <p:sp>
        <p:nvSpPr>
          <p:cNvPr id="1904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rPr>
              <a:t>Lecture Outline </a:t>
            </a:r>
          </a:p>
          <a:p>
            <a:endParaRPr lang="en-US" altLang="en-US">
              <a:latin typeface="Times New Roman" charset="0"/>
              <a:ea typeface="MS PGothic" charset="-128"/>
            </a:endParaRPr>
          </a:p>
          <a:p>
            <a:r>
              <a:rPr lang="en-US" altLang="en-US">
                <a:latin typeface="Times New Roman" charset="0"/>
                <a:ea typeface="MS PGothic" charset="-128"/>
              </a:rPr>
              <a:t>I. Neonatal isolette</a:t>
            </a:r>
            <a:endParaRPr lang="en-IN" altLang="en-US">
              <a:latin typeface="Times New Roman" charset="0"/>
              <a:ea typeface="MS PGothic" charset="-128"/>
            </a:endParaRPr>
          </a:p>
          <a:p>
            <a:r>
              <a:rPr lang="en-US" altLang="en-US">
                <a:latin typeface="Times New Roman" charset="0"/>
                <a:ea typeface="MS PGothic" charset="-128"/>
              </a:rPr>
              <a:t>	1. A neonatal patient cannot be transported on a wheeled ambulance stretcher.</a:t>
            </a:r>
            <a:endParaRPr lang="en-IN" altLang="en-US">
              <a:latin typeface="Times New Roman" charset="0"/>
              <a:ea typeface="MS PGothic" charset="-128"/>
            </a:endParaRPr>
          </a:p>
          <a:p>
            <a:r>
              <a:rPr lang="en-US" altLang="en-US">
                <a:latin typeface="Times New Roman" charset="0"/>
                <a:ea typeface="MS PGothic" charset="-128"/>
              </a:rPr>
              <a:t>	2. A neonatal isolette is sometimes referred to as an incubator.</a:t>
            </a:r>
            <a:endParaRPr lang="en-IN" altLang="en-US">
              <a:latin typeface="Times New Roman" charset="0"/>
              <a:ea typeface="MS PGothic" charset="-128"/>
            </a:endParaRPr>
          </a:p>
          <a:p>
            <a:r>
              <a:rPr lang="en-US" altLang="en-US">
                <a:latin typeface="Times New Roman" charset="0"/>
                <a:ea typeface="MS PGothic" charset="-128"/>
              </a:rPr>
              <a:t>	3. Keeps the neonatal patient warm, with moistened air in a clean environment</a:t>
            </a:r>
            <a:endParaRPr lang="en-IN" altLang="en-US">
              <a:latin typeface="Times New Roman" charset="0"/>
              <a:ea typeface="MS PGothic" charset="-128"/>
            </a:endParaRPr>
          </a:p>
          <a:p>
            <a:r>
              <a:rPr lang="en-US" altLang="en-US">
                <a:latin typeface="Times New Roman" charset="0"/>
                <a:ea typeface="MS PGothic" charset="-128"/>
              </a:rPr>
              <a:t>	4. Protects from noise, drafts, infection, and excess handling</a:t>
            </a:r>
            <a:endParaRPr lang="en-IN" altLang="en-US">
              <a:latin typeface="Times New Roman" charset="0"/>
              <a:ea typeface="MS PGothic" charset="-128"/>
            </a:endParaRPr>
          </a:p>
          <a:p>
            <a:r>
              <a:rPr lang="en-US" altLang="en-US">
                <a:latin typeface="Times New Roman" charset="0"/>
                <a:ea typeface="MS PGothic" charset="-128"/>
              </a:rPr>
              <a:t>	5. The isolette can be:</a:t>
            </a:r>
            <a:endParaRPr lang="en-IN" altLang="en-US">
              <a:latin typeface="Times New Roman" charset="0"/>
              <a:ea typeface="MS PGothic" charset="-128"/>
            </a:endParaRPr>
          </a:p>
          <a:p>
            <a:r>
              <a:rPr lang="en-US" altLang="en-US">
                <a:latin typeface="Times New Roman" charset="0"/>
                <a:ea typeface="MS PGothic" charset="-128"/>
              </a:rPr>
              <a:t>		a. Placed directly on a wheeled ambulance stretcher and secured with seatbelts</a:t>
            </a:r>
            <a:endParaRPr lang="en-IN" altLang="en-US">
              <a:latin typeface="Times New Roman" charset="0"/>
              <a:ea typeface="MS PGothic" charset="-128"/>
            </a:endParaRPr>
          </a:p>
          <a:p>
            <a:r>
              <a:rPr lang="en-US" altLang="en-US">
                <a:latin typeface="Times New Roman" charset="0"/>
                <a:ea typeface="MS PGothic" charset="-128"/>
              </a:rPr>
              <a:t>		b. Freestanding and secured into the back of an ambulance in place of where the standard stretcher would be</a:t>
            </a:r>
            <a:endParaRPr lang="en-IN" altLang="en-US">
              <a:latin typeface="Times New Roman" charset="0"/>
              <a:ea typeface="MS PGothic" charset="-128"/>
            </a:endParaRPr>
          </a:p>
          <a:p>
            <a:endParaRPr lang="en-US" altLang="en-US">
              <a:latin typeface="Times New Roman" charset="0"/>
              <a:ea typeface="MS PGothic" charset="-128"/>
            </a:endParaRPr>
          </a:p>
        </p:txBody>
      </p:sp>
      <p:sp>
        <p:nvSpPr>
          <p:cNvPr id="1904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1D0409EA-267F-3A42-A710-19E13039A63E}" type="slidenum">
              <a:rPr lang="en-US" altLang="en-US" sz="1200"/>
              <a:pPr eaLnBrk="1" hangingPunct="1"/>
              <a:t>69</a:t>
            </a:fld>
            <a:endParaRPr lang="en-US" altLang="en-US" sz="1200"/>
          </a:p>
        </p:txBody>
      </p:sp>
    </p:spTree>
    <p:extLst>
      <p:ext uri="{BB962C8B-B14F-4D97-AF65-F5344CB8AC3E}">
        <p14:creationId xmlns:p14="http://schemas.microsoft.com/office/powerpoint/2010/main" val="13648473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Image Placeholder 1"/>
          <p:cNvSpPr>
            <a:spLocks noGrp="1" noRot="1" noChangeAspect="1" noTextEdit="1"/>
          </p:cNvSpPr>
          <p:nvPr>
            <p:ph type="sldImg"/>
          </p:nvPr>
        </p:nvSpPr>
        <p:spPr>
          <a:ln/>
        </p:spPr>
      </p:sp>
      <p:sp>
        <p:nvSpPr>
          <p:cNvPr id="1269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rPr>
              <a:t>Lecture Outline </a:t>
            </a:r>
          </a:p>
          <a:p>
            <a:endParaRPr lang="en-US" altLang="en-US">
              <a:latin typeface="Times New Roman" charset="0"/>
              <a:ea typeface="MS PGothic" charset="-128"/>
            </a:endParaRPr>
          </a:p>
          <a:p>
            <a:r>
              <a:rPr lang="en-US" altLang="en-US">
                <a:latin typeface="Times New Roman" charset="0"/>
                <a:ea typeface="MS PGothic" charset="-128"/>
              </a:rPr>
              <a:t>6. General features of stretchers</a:t>
            </a:r>
          </a:p>
          <a:p>
            <a:r>
              <a:rPr lang="en-US" altLang="en-US">
                <a:latin typeface="Times New Roman" charset="0"/>
                <a:ea typeface="MS PGothic" charset="-128"/>
              </a:rPr>
              <a:t>	a. Specific head end and specific foot end</a:t>
            </a:r>
          </a:p>
          <a:p>
            <a:r>
              <a:rPr lang="en-US" altLang="en-US">
                <a:latin typeface="Times New Roman" charset="0"/>
                <a:ea typeface="MS PGothic" charset="-128"/>
              </a:rPr>
              <a:t>	b. Strong, rectangular, tubular metal main frame to which all other parts are attached</a:t>
            </a:r>
          </a:p>
          <a:p>
            <a:r>
              <a:rPr lang="en-US" altLang="en-US">
                <a:latin typeface="Times New Roman" charset="0"/>
                <a:ea typeface="MS PGothic" charset="-128"/>
              </a:rPr>
              <a:t>	c. Stretcher is pulled, pushed, or lifted by this main frame or its handles.</a:t>
            </a:r>
          </a:p>
          <a:p>
            <a:r>
              <a:rPr lang="en-US" altLang="en-US">
                <a:latin typeface="Times New Roman" charset="0"/>
                <a:ea typeface="MS PGothic" charset="-128"/>
              </a:rPr>
              <a:t>	d.  Most models have a second tubular frame made up of three sections that is attached within or above the main frame.</a:t>
            </a:r>
          </a:p>
          <a:p>
            <a:r>
              <a:rPr lang="en-US" altLang="en-US">
                <a:latin typeface="Times New Roman" charset="0"/>
                <a:ea typeface="MS PGothic" charset="-128"/>
              </a:rPr>
              <a:t>		i. A metal plate is fastened to each of the three sections between its sides and serves as the platform on which 		the stretcher mattress and patient are supported.</a:t>
            </a:r>
          </a:p>
          <a:p>
            <a:r>
              <a:rPr lang="en-US" altLang="en-US">
                <a:latin typeface="Times New Roman" charset="0"/>
                <a:ea typeface="MS PGothic" charset="-128"/>
              </a:rPr>
              <a:t>	e. The head section of the stretcher runs from the head end to near the center, where the patient’s hips will be.</a:t>
            </a:r>
          </a:p>
          <a:p>
            <a:r>
              <a:rPr lang="en-US" altLang="en-US">
                <a:latin typeface="Times New Roman" charset="0"/>
                <a:ea typeface="MS PGothic" charset="-128"/>
              </a:rPr>
              <a:t>	f. Hinges at the center allow the head end to be elevated and the patient’s back to be positioned at any desired angle.</a:t>
            </a:r>
          </a:p>
          <a:p>
            <a:r>
              <a:rPr lang="en-US" altLang="en-US">
                <a:latin typeface="Times New Roman" charset="0"/>
                <a:ea typeface="MS PGothic" charset="-128"/>
              </a:rPr>
              <a:t>	g. Retractable guardrails are attached along the central portion of the main frame.</a:t>
            </a:r>
          </a:p>
          <a:p>
            <a:r>
              <a:rPr lang="en-US" altLang="en-US">
                <a:latin typeface="Times New Roman" charset="0"/>
                <a:ea typeface="MS PGothic" charset="-128"/>
              </a:rPr>
              <a:t>		i. Can be lowered when a patient is being loaded onto or out of a stretcher</a:t>
            </a:r>
          </a:p>
          <a:p>
            <a:r>
              <a:rPr lang="en-US" altLang="en-US">
                <a:latin typeface="Times New Roman" charset="0"/>
                <a:ea typeface="MS PGothic" charset="-128"/>
              </a:rPr>
              <a:t>		ii. Prevent the patient from rolling off of the stretcher</a:t>
            </a:r>
          </a:p>
        </p:txBody>
      </p:sp>
      <p:sp>
        <p:nvSpPr>
          <p:cNvPr id="1269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6FB2D07B-1BB8-B84A-A209-0E3E57141763}" type="slidenum">
              <a:rPr lang="en-US" altLang="en-US" sz="1200"/>
              <a:pPr eaLnBrk="1" hangingPunct="1"/>
              <a:t>7</a:t>
            </a:fld>
            <a:endParaRPr lang="en-US" altLang="en-US" sz="1200"/>
          </a:p>
        </p:txBody>
      </p:sp>
    </p:spTree>
    <p:extLst>
      <p:ext uri="{BB962C8B-B14F-4D97-AF65-F5344CB8AC3E}">
        <p14:creationId xmlns:p14="http://schemas.microsoft.com/office/powerpoint/2010/main" val="1628546772"/>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Slide Image Placeholder 1"/>
          <p:cNvSpPr>
            <a:spLocks noGrp="1" noRot="1" noChangeAspect="1" noTextEdit="1"/>
          </p:cNvSpPr>
          <p:nvPr>
            <p:ph type="sldImg"/>
          </p:nvPr>
        </p:nvSpPr>
        <p:spPr>
          <a:ln/>
        </p:spPr>
      </p:sp>
      <p:sp>
        <p:nvSpPr>
          <p:cNvPr id="1914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rPr>
              <a:t>Lecture Outline </a:t>
            </a:r>
          </a:p>
          <a:p>
            <a:endParaRPr lang="en-US" altLang="en-US">
              <a:latin typeface="Times New Roman" charset="0"/>
              <a:ea typeface="MS PGothic" charset="-128"/>
            </a:endParaRPr>
          </a:p>
          <a:p>
            <a:r>
              <a:rPr lang="en-US" altLang="en-US">
                <a:latin typeface="Times New Roman" charset="0"/>
                <a:ea typeface="MS PGothic" charset="-128"/>
              </a:rPr>
              <a:t>J. Decontamination</a:t>
            </a:r>
            <a:endParaRPr lang="en-IN" altLang="en-US">
              <a:latin typeface="Times New Roman" charset="0"/>
              <a:ea typeface="MS PGothic" charset="-128"/>
            </a:endParaRPr>
          </a:p>
          <a:p>
            <a:r>
              <a:rPr lang="en-US" altLang="en-US">
                <a:latin typeface="Times New Roman" charset="0"/>
                <a:ea typeface="MS PGothic" charset="-128"/>
              </a:rPr>
              <a:t>	1. It is essential that you decontaminate equipment after use.</a:t>
            </a:r>
            <a:endParaRPr lang="en-IN" altLang="en-US">
              <a:latin typeface="Times New Roman" charset="0"/>
              <a:ea typeface="MS PGothic" charset="-128"/>
            </a:endParaRPr>
          </a:p>
          <a:p>
            <a:r>
              <a:rPr lang="en-US" altLang="en-US">
                <a:latin typeface="Times New Roman" charset="0"/>
                <a:ea typeface="MS PGothic" charset="-128"/>
              </a:rPr>
              <a:t>		a. For your own safety</a:t>
            </a:r>
            <a:endParaRPr lang="en-IN" altLang="en-US">
              <a:latin typeface="Times New Roman" charset="0"/>
              <a:ea typeface="MS PGothic" charset="-128"/>
            </a:endParaRPr>
          </a:p>
          <a:p>
            <a:r>
              <a:rPr lang="en-US" altLang="en-US">
                <a:latin typeface="Times New Roman" charset="0"/>
                <a:ea typeface="MS PGothic" charset="-128"/>
              </a:rPr>
              <a:t>		b. For the safety of crew using the equipment after you</a:t>
            </a:r>
            <a:endParaRPr lang="en-IN" altLang="en-US">
              <a:latin typeface="Times New Roman" charset="0"/>
              <a:ea typeface="MS PGothic" charset="-128"/>
            </a:endParaRPr>
          </a:p>
          <a:p>
            <a:r>
              <a:rPr lang="en-US" altLang="en-US">
                <a:latin typeface="Times New Roman" charset="0"/>
                <a:ea typeface="MS PGothic" charset="-128"/>
              </a:rPr>
              <a:t>		c. For the safety of your patients</a:t>
            </a:r>
            <a:endParaRPr lang="en-IN" altLang="en-US">
              <a:latin typeface="Times New Roman" charset="0"/>
              <a:ea typeface="MS PGothic" charset="-128"/>
            </a:endParaRPr>
          </a:p>
          <a:p>
            <a:r>
              <a:rPr lang="en-US" altLang="en-US">
                <a:latin typeface="Times New Roman" charset="0"/>
                <a:ea typeface="MS PGothic" charset="-128"/>
              </a:rPr>
              <a:t>		d. To prevent the spread of disease</a:t>
            </a:r>
            <a:endParaRPr lang="en-IN" altLang="en-US">
              <a:latin typeface="Times New Roman" charset="0"/>
              <a:ea typeface="MS PGothic" charset="-128"/>
            </a:endParaRPr>
          </a:p>
          <a:p>
            <a:r>
              <a:rPr lang="en-US" altLang="en-US">
                <a:latin typeface="Times New Roman" charset="0"/>
                <a:ea typeface="MS PGothic" charset="-128"/>
              </a:rPr>
              <a:t>		e. Know and follow your local standard operating procedures for disinfecting equipment.</a:t>
            </a:r>
            <a:endParaRPr lang="en-IN" altLang="en-US">
              <a:latin typeface="Times New Roman" charset="0"/>
              <a:ea typeface="MS PGothic" charset="-128"/>
            </a:endParaRPr>
          </a:p>
          <a:p>
            <a:endParaRPr lang="en-US" altLang="en-US">
              <a:latin typeface="Times New Roman" charset="0"/>
              <a:ea typeface="MS PGothic" charset="-128"/>
            </a:endParaRPr>
          </a:p>
        </p:txBody>
      </p:sp>
      <p:sp>
        <p:nvSpPr>
          <p:cNvPr id="1914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FD8863C3-8B1B-D044-AFAC-03D119683247}" type="slidenum">
              <a:rPr lang="en-US" altLang="en-US" sz="1200"/>
              <a:pPr eaLnBrk="1" hangingPunct="1"/>
              <a:t>70</a:t>
            </a:fld>
            <a:endParaRPr lang="en-US" altLang="en-US" sz="1200"/>
          </a:p>
        </p:txBody>
      </p:sp>
    </p:spTree>
    <p:extLst>
      <p:ext uri="{BB962C8B-B14F-4D97-AF65-F5344CB8AC3E}">
        <p14:creationId xmlns:p14="http://schemas.microsoft.com/office/powerpoint/2010/main" val="1717334158"/>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Slide Image Placeholder 1"/>
          <p:cNvSpPr>
            <a:spLocks noGrp="1" noRot="1" noChangeAspect="1" noTextEdit="1"/>
          </p:cNvSpPr>
          <p:nvPr>
            <p:ph type="sldImg"/>
          </p:nvPr>
        </p:nvSpPr>
        <p:spPr>
          <a:ln/>
        </p:spPr>
      </p:sp>
      <p:sp>
        <p:nvSpPr>
          <p:cNvPr id="1925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rPr>
              <a:t>Lecture Outline </a:t>
            </a:r>
          </a:p>
          <a:p>
            <a:endParaRPr lang="en-US" altLang="en-US">
              <a:latin typeface="Times New Roman" charset="0"/>
              <a:ea typeface="MS PGothic" charset="-128"/>
            </a:endParaRPr>
          </a:p>
          <a:p>
            <a:r>
              <a:rPr lang="en-US" altLang="en-US">
                <a:latin typeface="Times New Roman" charset="0"/>
                <a:ea typeface="MS PGothic" charset="-128"/>
              </a:rPr>
              <a:t>XV. Patient Positioning</a:t>
            </a:r>
            <a:endParaRPr lang="en-IN" altLang="en-US">
              <a:latin typeface="Times New Roman" charset="0"/>
              <a:ea typeface="MS PGothic" charset="-128"/>
            </a:endParaRPr>
          </a:p>
          <a:p>
            <a:r>
              <a:rPr lang="en-US" altLang="en-US">
                <a:latin typeface="Times New Roman" charset="0"/>
                <a:ea typeface="MS PGothic" charset="-128"/>
              </a:rPr>
              <a:t>A. A patient must be properly positioned based on the chief complaint. </a:t>
            </a:r>
            <a:endParaRPr lang="en-IN" altLang="en-US">
              <a:latin typeface="Times New Roman" charset="0"/>
              <a:ea typeface="MS PGothic" charset="-128"/>
            </a:endParaRPr>
          </a:p>
          <a:p>
            <a:r>
              <a:rPr lang="en-US" altLang="en-US">
                <a:latin typeface="Times New Roman" charset="0"/>
                <a:ea typeface="MS PGothic" charset="-128"/>
              </a:rPr>
              <a:t>	1. Certain patient conditions, such as head injury, shock, spinal injury, pregnancy, and obese patients, call for special lifting and moving techniques. </a:t>
            </a:r>
            <a:endParaRPr lang="en-IN" altLang="en-US">
              <a:latin typeface="Times New Roman" charset="0"/>
              <a:ea typeface="MS PGothic" charset="-128"/>
            </a:endParaRPr>
          </a:p>
          <a:p>
            <a:r>
              <a:rPr lang="en-US" altLang="en-US">
                <a:latin typeface="Times New Roman" charset="0"/>
                <a:ea typeface="MS PGothic" charset="-128"/>
              </a:rPr>
              <a:t>	2. A patient with no suspected injury reporting chest pain or respiratory distress should be placed in a position of comfort—typically a Fowler or semi-Fowler position. </a:t>
            </a:r>
            <a:endParaRPr lang="en-IN" altLang="en-US">
              <a:latin typeface="Times New Roman" charset="0"/>
              <a:ea typeface="MS PGothic" charset="-128"/>
            </a:endParaRPr>
          </a:p>
          <a:p>
            <a:r>
              <a:rPr lang="en-US" altLang="en-US">
                <a:latin typeface="Times New Roman" charset="0"/>
                <a:ea typeface="MS PGothic" charset="-128"/>
              </a:rPr>
              <a:t>	3. Patients who are in shock should be packaged and placed in a supine position. </a:t>
            </a:r>
            <a:endParaRPr lang="en-IN" altLang="en-US">
              <a:latin typeface="Times New Roman" charset="0"/>
              <a:ea typeface="MS PGothic" charset="-128"/>
            </a:endParaRPr>
          </a:p>
        </p:txBody>
      </p:sp>
      <p:sp>
        <p:nvSpPr>
          <p:cNvPr id="1925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4BE24253-C7A9-2C4F-9891-13ED7A33CA53}" type="slidenum">
              <a:rPr lang="en-US" altLang="en-US" sz="1200"/>
              <a:pPr eaLnBrk="1" hangingPunct="1"/>
              <a:t>71</a:t>
            </a:fld>
            <a:endParaRPr lang="en-US" altLang="en-US" sz="1200"/>
          </a:p>
        </p:txBody>
      </p:sp>
    </p:spTree>
    <p:extLst>
      <p:ext uri="{BB962C8B-B14F-4D97-AF65-F5344CB8AC3E}">
        <p14:creationId xmlns:p14="http://schemas.microsoft.com/office/powerpoint/2010/main" val="1054977826"/>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Slide Image Placeholder 1"/>
          <p:cNvSpPr>
            <a:spLocks noGrp="1" noRot="1" noChangeAspect="1" noTextEdit="1"/>
          </p:cNvSpPr>
          <p:nvPr>
            <p:ph type="sldImg"/>
          </p:nvPr>
        </p:nvSpPr>
        <p:spPr>
          <a:ln/>
        </p:spPr>
      </p:sp>
      <p:sp>
        <p:nvSpPr>
          <p:cNvPr id="1935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rPr>
              <a:t>Lecture Outline </a:t>
            </a:r>
          </a:p>
          <a:p>
            <a:endParaRPr lang="en-US" altLang="en-US">
              <a:latin typeface="Times New Roman" charset="0"/>
              <a:ea typeface="MS PGothic" charset="-128"/>
            </a:endParaRPr>
          </a:p>
          <a:p>
            <a:r>
              <a:rPr lang="en-US" altLang="en-US">
                <a:latin typeface="Times New Roman" charset="0"/>
                <a:ea typeface="MS PGothic" charset="-128"/>
              </a:rPr>
              <a:t>4. Patients in late stages of pregnancy should be positioned and transported on their left side if they are uncomfortable or hypotensive when supine. </a:t>
            </a:r>
            <a:endParaRPr lang="en-IN" altLang="en-US">
              <a:latin typeface="Times New Roman" charset="0"/>
              <a:ea typeface="MS PGothic" charset="-128"/>
            </a:endParaRPr>
          </a:p>
          <a:p>
            <a:r>
              <a:rPr lang="en-US" altLang="en-US">
                <a:latin typeface="Times New Roman" charset="0"/>
                <a:ea typeface="MS PGothic" charset="-128"/>
              </a:rPr>
              <a:t>5. An unresponsive patient with no suspected spinal, hip, or pelvic injury should be placed in the recovery position. </a:t>
            </a:r>
            <a:endParaRPr lang="en-IN" altLang="en-US">
              <a:latin typeface="Times New Roman" charset="0"/>
              <a:ea typeface="MS PGothic" charset="-128"/>
            </a:endParaRPr>
          </a:p>
          <a:p>
            <a:r>
              <a:rPr lang="en-US" altLang="en-US">
                <a:latin typeface="Times New Roman" charset="0"/>
                <a:ea typeface="MS PGothic" charset="-128"/>
              </a:rPr>
              <a:t>6. A patient who is nauseated or vomiting should be transported in a position of comfort. </a:t>
            </a:r>
            <a:endParaRPr lang="en-IN" altLang="en-US">
              <a:latin typeface="Times New Roman" charset="0"/>
              <a:ea typeface="MS PGothic" charset="-128"/>
            </a:endParaRPr>
          </a:p>
          <a:p>
            <a:r>
              <a:rPr lang="en-US" altLang="en-US">
                <a:latin typeface="Times New Roman" charset="0"/>
                <a:ea typeface="MS PGothic" charset="-128"/>
              </a:rPr>
              <a:t>7. Obese patients should be positioned the same as other patients with a similar condition</a:t>
            </a:r>
            <a:endParaRPr lang="en-IN" altLang="en-US">
              <a:latin typeface="Times New Roman" charset="0"/>
              <a:ea typeface="MS PGothic" charset="-128"/>
            </a:endParaRPr>
          </a:p>
          <a:p>
            <a:r>
              <a:rPr lang="en-US" altLang="en-US">
                <a:latin typeface="Times New Roman" charset="0"/>
                <a:ea typeface="MS PGothic" charset="-128"/>
              </a:rPr>
              <a:t>	a. Ensure their dignity is maintained.</a:t>
            </a:r>
            <a:endParaRPr lang="en-IN" altLang="en-US">
              <a:latin typeface="Times New Roman" charset="0"/>
              <a:ea typeface="MS PGothic" charset="-128"/>
            </a:endParaRPr>
          </a:p>
          <a:p>
            <a:endParaRPr lang="en-US" altLang="en-US">
              <a:latin typeface="Times New Roman" charset="0"/>
              <a:ea typeface="MS PGothic" charset="-128"/>
            </a:endParaRPr>
          </a:p>
        </p:txBody>
      </p:sp>
      <p:sp>
        <p:nvSpPr>
          <p:cNvPr id="1935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DC7D392A-040A-0645-A9A3-EC0335E51373}" type="slidenum">
              <a:rPr lang="en-US" altLang="en-US" sz="1200"/>
              <a:pPr eaLnBrk="1" hangingPunct="1"/>
              <a:t>72</a:t>
            </a:fld>
            <a:endParaRPr lang="en-US" altLang="en-US" sz="1200"/>
          </a:p>
        </p:txBody>
      </p:sp>
    </p:spTree>
    <p:extLst>
      <p:ext uri="{BB962C8B-B14F-4D97-AF65-F5344CB8AC3E}">
        <p14:creationId xmlns:p14="http://schemas.microsoft.com/office/powerpoint/2010/main" val="1387331950"/>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Slide Image Placeholder 1"/>
          <p:cNvSpPr>
            <a:spLocks noGrp="1" noRot="1" noChangeAspect="1" noTextEdit="1"/>
          </p:cNvSpPr>
          <p:nvPr>
            <p:ph type="sldImg"/>
          </p:nvPr>
        </p:nvSpPr>
        <p:spPr>
          <a:ln/>
        </p:spPr>
      </p:sp>
      <p:sp>
        <p:nvSpPr>
          <p:cNvPr id="1945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rPr>
              <a:t>Lecture Outline </a:t>
            </a:r>
          </a:p>
          <a:p>
            <a:endParaRPr lang="en-US" altLang="en-US">
              <a:latin typeface="Times New Roman" charset="0"/>
              <a:ea typeface="MS PGothic" charset="-128"/>
            </a:endParaRPr>
          </a:p>
          <a:p>
            <a:r>
              <a:rPr lang="en-US" altLang="en-US">
                <a:latin typeface="Times New Roman" charset="0"/>
                <a:ea typeface="MS PGothic" charset="-128"/>
              </a:rPr>
              <a:t>XVI. Medical Restraints</a:t>
            </a:r>
            <a:endParaRPr lang="en-IN" altLang="en-US">
              <a:latin typeface="Times New Roman" charset="0"/>
              <a:ea typeface="MS PGothic" charset="-128"/>
            </a:endParaRPr>
          </a:p>
          <a:p>
            <a:r>
              <a:rPr lang="en-US" altLang="en-US">
                <a:latin typeface="Times New Roman" charset="0"/>
                <a:ea typeface="MS PGothic" charset="-128"/>
              </a:rPr>
              <a:t>A. First evaluate the patient for correctible causes of combativeness.</a:t>
            </a:r>
            <a:endParaRPr lang="en-IN" altLang="en-US">
              <a:latin typeface="Times New Roman" charset="0"/>
              <a:ea typeface="MS PGothic" charset="-128"/>
            </a:endParaRPr>
          </a:p>
          <a:p>
            <a:r>
              <a:rPr lang="en-US" altLang="en-US">
                <a:latin typeface="Times New Roman" charset="0"/>
                <a:ea typeface="MS PGothic" charset="-128"/>
              </a:rPr>
              <a:t>	1. These include head injury, hypoxia, and hypoglycemia.</a:t>
            </a:r>
            <a:endParaRPr lang="en-IN" altLang="en-US">
              <a:latin typeface="Times New Roman" charset="0"/>
              <a:ea typeface="MS PGothic" charset="-128"/>
            </a:endParaRPr>
          </a:p>
          <a:p>
            <a:r>
              <a:rPr lang="en-US" altLang="en-US">
                <a:latin typeface="Times New Roman" charset="0"/>
                <a:ea typeface="MS PGothic" charset="-128"/>
              </a:rPr>
              <a:t>B. Follow local protocols. Obtain medical control authorization if necessary.</a:t>
            </a:r>
            <a:endParaRPr lang="en-IN" altLang="en-US">
              <a:latin typeface="Times New Roman" charset="0"/>
              <a:ea typeface="MS PGothic" charset="-128"/>
            </a:endParaRPr>
          </a:p>
          <a:p>
            <a:r>
              <a:rPr lang="en-US" altLang="en-US">
                <a:latin typeface="Times New Roman" charset="0"/>
                <a:ea typeface="MS PGothic" charset="-128"/>
              </a:rPr>
              <a:t>	1. There may be consequences for either applying the restraints or failing to restrain a patient who should have been restrained.</a:t>
            </a:r>
            <a:endParaRPr lang="en-IN" altLang="en-US">
              <a:latin typeface="Times New Roman" charset="0"/>
              <a:ea typeface="MS PGothic" charset="-128"/>
            </a:endParaRPr>
          </a:p>
          <a:p>
            <a:r>
              <a:rPr lang="en-US" altLang="en-US">
                <a:latin typeface="Times New Roman" charset="0"/>
                <a:ea typeface="MS PGothic" charset="-128"/>
              </a:rPr>
              <a:t>C. If the patient poses a danger to you, your team members, himself or herself, or bystanders, the application of physical restraints needs to be considered. </a:t>
            </a:r>
            <a:endParaRPr lang="en-IN" altLang="en-US">
              <a:latin typeface="Times New Roman" charset="0"/>
              <a:ea typeface="MS PGothic" charset="-128"/>
            </a:endParaRPr>
          </a:p>
          <a:p>
            <a:r>
              <a:rPr lang="en-US" altLang="en-US">
                <a:latin typeface="Times New Roman" charset="0"/>
                <a:ea typeface="MS PGothic" charset="-128"/>
              </a:rPr>
              <a:t>	1. Before you take action to restrain the patient, attempt to speak to the patient in a calming manner, and de-escalate the situation. </a:t>
            </a:r>
            <a:endParaRPr lang="en-IN" altLang="en-US">
              <a:latin typeface="Times New Roman" charset="0"/>
              <a:ea typeface="MS PGothic" charset="-128"/>
            </a:endParaRPr>
          </a:p>
          <a:p>
            <a:r>
              <a:rPr lang="en-US" altLang="en-US">
                <a:latin typeface="Times New Roman" charset="0"/>
                <a:ea typeface="MS PGothic" charset="-128"/>
              </a:rPr>
              <a:t>D. Restraint requires a minimum of five personnel.</a:t>
            </a:r>
            <a:endParaRPr lang="en-IN" altLang="en-US">
              <a:latin typeface="Times New Roman" charset="0"/>
              <a:ea typeface="MS PGothic" charset="-128"/>
            </a:endParaRPr>
          </a:p>
          <a:p>
            <a:r>
              <a:rPr lang="en-US" altLang="en-US">
                <a:latin typeface="Times New Roman" charset="0"/>
                <a:ea typeface="MS PGothic" charset="-128"/>
              </a:rPr>
              <a:t>	1. One for each extremity of the patient, and one for his or her head</a:t>
            </a:r>
            <a:endParaRPr lang="en-IN" altLang="en-US">
              <a:latin typeface="Times New Roman" charset="0"/>
              <a:ea typeface="MS PGothic" charset="-128"/>
            </a:endParaRPr>
          </a:p>
          <a:p>
            <a:r>
              <a:rPr lang="en-US" altLang="en-US">
                <a:latin typeface="Times New Roman" charset="0"/>
                <a:ea typeface="MS PGothic" charset="-128"/>
              </a:rPr>
              <a:t>	2. One EMT should be the established team leader.</a:t>
            </a:r>
            <a:endParaRPr lang="en-IN" altLang="en-US">
              <a:latin typeface="Times New Roman" charset="0"/>
              <a:ea typeface="MS PGothic" charset="-128"/>
            </a:endParaRPr>
          </a:p>
          <a:p>
            <a:r>
              <a:rPr lang="en-US" altLang="en-US">
                <a:latin typeface="Times New Roman" charset="0"/>
                <a:ea typeface="MS PGothic" charset="-128"/>
              </a:rPr>
              <a:t>	3. Develop a plan to restrain the patient together.</a:t>
            </a:r>
            <a:endParaRPr lang="en-IN" altLang="en-US">
              <a:latin typeface="Times New Roman" charset="0"/>
              <a:ea typeface="MS PGothic" charset="-128"/>
            </a:endParaRPr>
          </a:p>
          <a:p>
            <a:r>
              <a:rPr lang="en-US" altLang="en-US">
                <a:latin typeface="Times New Roman" charset="0"/>
                <a:ea typeface="MS PGothic" charset="-128"/>
              </a:rPr>
              <a:t>	4. A patient who is caught off guard is less likely to cause injury to responders.</a:t>
            </a:r>
            <a:endParaRPr lang="en-IN" altLang="en-US">
              <a:latin typeface="Times New Roman" charset="0"/>
              <a:ea typeface="MS PGothic" charset="-128"/>
            </a:endParaRPr>
          </a:p>
          <a:p>
            <a:r>
              <a:rPr lang="en-US" altLang="en-US">
                <a:latin typeface="Times New Roman" charset="0"/>
                <a:ea typeface="MS PGothic" charset="-128"/>
              </a:rPr>
              <a:t>E. The patient should be in the supine position.</a:t>
            </a:r>
            <a:endParaRPr lang="en-IN" altLang="en-US">
              <a:latin typeface="Times New Roman" charset="0"/>
              <a:ea typeface="MS PGothic" charset="-128"/>
            </a:endParaRPr>
          </a:p>
          <a:p>
            <a:r>
              <a:rPr lang="en-US" altLang="en-US">
                <a:latin typeface="Times New Roman" charset="0"/>
                <a:ea typeface="MS PGothic" charset="-128"/>
              </a:rPr>
              <a:t>	1. A patient in the prone position can develop positional asphyxia.</a:t>
            </a:r>
          </a:p>
        </p:txBody>
      </p:sp>
      <p:sp>
        <p:nvSpPr>
          <p:cNvPr id="1945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3FB8915D-02FA-1848-8CEF-29E2F303DC32}" type="slidenum">
              <a:rPr lang="en-US" altLang="en-US" sz="1200"/>
              <a:pPr eaLnBrk="1" hangingPunct="1"/>
              <a:t>73</a:t>
            </a:fld>
            <a:endParaRPr lang="en-US" altLang="en-US" sz="1200"/>
          </a:p>
        </p:txBody>
      </p:sp>
    </p:spTree>
    <p:extLst>
      <p:ext uri="{BB962C8B-B14F-4D97-AF65-F5344CB8AC3E}">
        <p14:creationId xmlns:p14="http://schemas.microsoft.com/office/powerpoint/2010/main" val="1658128171"/>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Slide Image Placeholder 1"/>
          <p:cNvSpPr>
            <a:spLocks noGrp="1" noRot="1" noChangeAspect="1" noTextEdit="1"/>
          </p:cNvSpPr>
          <p:nvPr>
            <p:ph type="sldImg"/>
          </p:nvPr>
        </p:nvSpPr>
        <p:spPr>
          <a:ln/>
        </p:spPr>
      </p:sp>
      <p:sp>
        <p:nvSpPr>
          <p:cNvPr id="1955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rPr>
              <a:t>Lecture Outline </a:t>
            </a:r>
          </a:p>
          <a:p>
            <a:endParaRPr lang="en-US" altLang="en-US">
              <a:latin typeface="Times New Roman" charset="0"/>
              <a:ea typeface="MS PGothic" charset="-128"/>
            </a:endParaRPr>
          </a:p>
          <a:p>
            <a:r>
              <a:rPr lang="en-US" altLang="en-US">
                <a:latin typeface="Times New Roman" charset="0"/>
                <a:ea typeface="MS PGothic" charset="-128"/>
              </a:rPr>
              <a:t>F. Each extremity should have a restraint applied to it.</a:t>
            </a:r>
            <a:endParaRPr lang="en-IN" altLang="en-US">
              <a:latin typeface="Times New Roman" charset="0"/>
              <a:ea typeface="MS PGothic" charset="-128"/>
            </a:endParaRPr>
          </a:p>
          <a:p>
            <a:r>
              <a:rPr lang="en-US" altLang="en-US">
                <a:latin typeface="Times New Roman" charset="0"/>
                <a:ea typeface="MS PGothic" charset="-128"/>
              </a:rPr>
              <a:t>G. The patient should be restrained on a backboard with one arm above his or her head and the other arm by his or her side.</a:t>
            </a:r>
            <a:endParaRPr lang="en-IN" altLang="en-US">
              <a:latin typeface="Times New Roman" charset="0"/>
              <a:ea typeface="MS PGothic" charset="-128"/>
            </a:endParaRPr>
          </a:p>
          <a:p>
            <a:r>
              <a:rPr lang="en-US" altLang="en-US">
                <a:latin typeface="Times New Roman" charset="0"/>
                <a:ea typeface="MS PGothic" charset="-128"/>
              </a:rPr>
              <a:t>H. Assess the patient’s ABCs, mental status, and distal circulation after restraints are applied.</a:t>
            </a:r>
            <a:endParaRPr lang="en-IN" altLang="en-US">
              <a:latin typeface="Times New Roman" charset="0"/>
              <a:ea typeface="MS PGothic" charset="-128"/>
            </a:endParaRPr>
          </a:p>
          <a:p>
            <a:r>
              <a:rPr lang="en-US" altLang="en-US">
                <a:latin typeface="Times New Roman" charset="0"/>
                <a:ea typeface="MS PGothic" charset="-128"/>
              </a:rPr>
              <a:t>I. Document all information.</a:t>
            </a:r>
            <a:endParaRPr lang="en-IN" altLang="en-US">
              <a:latin typeface="Times New Roman" charset="0"/>
              <a:ea typeface="MS PGothic" charset="-128"/>
            </a:endParaRPr>
          </a:p>
          <a:p>
            <a:endParaRPr lang="en-US" altLang="en-US">
              <a:latin typeface="Times New Roman" charset="0"/>
              <a:ea typeface="MS PGothic" charset="-128"/>
            </a:endParaRPr>
          </a:p>
        </p:txBody>
      </p:sp>
      <p:sp>
        <p:nvSpPr>
          <p:cNvPr id="1955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AEAEDFF0-458F-EA4F-90B7-AA01576A9210}" type="slidenum">
              <a:rPr lang="en-US" altLang="en-US" sz="1200"/>
              <a:pPr eaLnBrk="1" hangingPunct="1"/>
              <a:t>74</a:t>
            </a:fld>
            <a:endParaRPr lang="en-US" altLang="en-US" sz="1200"/>
          </a:p>
        </p:txBody>
      </p:sp>
    </p:spTree>
    <p:extLst>
      <p:ext uri="{BB962C8B-B14F-4D97-AF65-F5344CB8AC3E}">
        <p14:creationId xmlns:p14="http://schemas.microsoft.com/office/powerpoint/2010/main" val="264882878"/>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Slide Image Placeholder 1"/>
          <p:cNvSpPr>
            <a:spLocks noGrp="1" noRot="1" noChangeAspect="1" noTextEdit="1"/>
          </p:cNvSpPr>
          <p:nvPr>
            <p:ph type="sldImg"/>
          </p:nvPr>
        </p:nvSpPr>
        <p:spPr>
          <a:ln/>
        </p:spPr>
      </p:sp>
      <p:sp>
        <p:nvSpPr>
          <p:cNvPr id="1966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rPr>
              <a:t>Lecture Outline </a:t>
            </a:r>
          </a:p>
          <a:p>
            <a:endParaRPr lang="en-US" altLang="en-US">
              <a:latin typeface="Times New Roman" charset="0"/>
              <a:ea typeface="MS PGothic" charset="-128"/>
            </a:endParaRPr>
          </a:p>
          <a:p>
            <a:r>
              <a:rPr lang="en-US" altLang="en-US">
                <a:latin typeface="Times New Roman" charset="0"/>
                <a:ea typeface="MS PGothic" charset="-128"/>
              </a:rPr>
              <a:t>XVII. Personnel Considerations</a:t>
            </a:r>
            <a:endParaRPr lang="en-IN" altLang="en-US">
              <a:latin typeface="Times New Roman" charset="0"/>
              <a:ea typeface="MS PGothic" charset="-128"/>
            </a:endParaRPr>
          </a:p>
          <a:p>
            <a:r>
              <a:rPr lang="en-US" altLang="en-US">
                <a:latin typeface="Times New Roman" charset="0"/>
                <a:ea typeface="MS PGothic" charset="-128"/>
              </a:rPr>
              <a:t>A. Ask yourself these questions before moving a patient:</a:t>
            </a:r>
            <a:endParaRPr lang="en-IN" altLang="en-US">
              <a:latin typeface="Times New Roman" charset="0"/>
              <a:ea typeface="MS PGothic" charset="-128"/>
            </a:endParaRPr>
          </a:p>
          <a:p>
            <a:r>
              <a:rPr lang="en-US" altLang="en-US">
                <a:latin typeface="Times New Roman" charset="0"/>
                <a:ea typeface="MS PGothic" charset="-128"/>
              </a:rPr>
              <a:t>	1. Am I physically strong enough to lift/move this patient?</a:t>
            </a:r>
            <a:endParaRPr lang="en-IN" altLang="en-US">
              <a:latin typeface="Times New Roman" charset="0"/>
              <a:ea typeface="MS PGothic" charset="-128"/>
            </a:endParaRPr>
          </a:p>
          <a:p>
            <a:r>
              <a:rPr lang="en-US" altLang="en-US">
                <a:latin typeface="Times New Roman" charset="0"/>
                <a:ea typeface="MS PGothic" charset="-128"/>
              </a:rPr>
              <a:t>	2. Is there adequate room to get the proper stance to lift the patient?</a:t>
            </a:r>
            <a:endParaRPr lang="en-IN" altLang="en-US">
              <a:latin typeface="Times New Roman" charset="0"/>
              <a:ea typeface="MS PGothic" charset="-128"/>
            </a:endParaRPr>
          </a:p>
          <a:p>
            <a:r>
              <a:rPr lang="en-US" altLang="en-US">
                <a:latin typeface="Times New Roman" charset="0"/>
                <a:ea typeface="MS PGothic" charset="-128"/>
              </a:rPr>
              <a:t>	3. Do I need additional personnel for lifting assistance?</a:t>
            </a:r>
            <a:endParaRPr lang="en-IN" altLang="en-US">
              <a:latin typeface="Times New Roman" charset="0"/>
              <a:ea typeface="MS PGothic" charset="-128"/>
            </a:endParaRPr>
          </a:p>
          <a:p>
            <a:r>
              <a:rPr lang="en-US" altLang="en-US">
                <a:latin typeface="Times New Roman" charset="0"/>
                <a:ea typeface="MS PGothic" charset="-128"/>
              </a:rPr>
              <a:t>B. Injured EMTs cannot help anyone.</a:t>
            </a:r>
            <a:endParaRPr lang="en-IN" altLang="en-US">
              <a:latin typeface="Times New Roman" charset="0"/>
              <a:ea typeface="MS PGothic" charset="-128"/>
            </a:endParaRPr>
          </a:p>
          <a:p>
            <a:endParaRPr lang="en-US" altLang="en-US">
              <a:latin typeface="Times New Roman" charset="0"/>
              <a:ea typeface="MS PGothic" charset="-128"/>
            </a:endParaRPr>
          </a:p>
        </p:txBody>
      </p:sp>
      <p:sp>
        <p:nvSpPr>
          <p:cNvPr id="1966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F5F3A17E-014B-874B-945B-35B0897B033E}" type="slidenum">
              <a:rPr lang="en-US" altLang="en-US" sz="1200"/>
              <a:pPr eaLnBrk="1" hangingPunct="1"/>
              <a:t>75</a:t>
            </a:fld>
            <a:endParaRPr lang="en-US" altLang="en-US" sz="1200"/>
          </a:p>
        </p:txBody>
      </p:sp>
    </p:spTree>
    <p:extLst>
      <p:ext uri="{BB962C8B-B14F-4D97-AF65-F5344CB8AC3E}">
        <p14:creationId xmlns:p14="http://schemas.microsoft.com/office/powerpoint/2010/main" val="1529303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Image Placeholder 1"/>
          <p:cNvSpPr>
            <a:spLocks noGrp="1" noRot="1" noChangeAspect="1" noTextEdit="1"/>
          </p:cNvSpPr>
          <p:nvPr>
            <p:ph type="sldImg"/>
          </p:nvPr>
        </p:nvSpPr>
        <p:spPr>
          <a:ln/>
        </p:spPr>
      </p:sp>
      <p:sp>
        <p:nvSpPr>
          <p:cNvPr id="1280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rPr>
              <a:t>Lecture Outline </a:t>
            </a:r>
          </a:p>
          <a:p>
            <a:endParaRPr lang="en-US" altLang="en-US">
              <a:latin typeface="Times New Roman" charset="0"/>
              <a:ea typeface="MS PGothic" charset="-128"/>
            </a:endParaRPr>
          </a:p>
          <a:p>
            <a:r>
              <a:rPr lang="en-US" altLang="en-US">
                <a:latin typeface="Times New Roman" charset="0"/>
                <a:ea typeface="MS PGothic" charset="-128"/>
              </a:rPr>
              <a:t>h. The undercarriage frame allows the litter to be adjusted to any height and locked into place.</a:t>
            </a:r>
          </a:p>
          <a:p>
            <a:r>
              <a:rPr lang="en-US" altLang="en-US">
                <a:latin typeface="Times New Roman" charset="0"/>
                <a:ea typeface="MS PGothic" charset="-128"/>
              </a:rPr>
              <a:t>	i. From 12 inches above the ground for when the stretcher is secured within the ambulance to 32–36 inches above the ground for when the stretcher is being rolled</a:t>
            </a:r>
          </a:p>
          <a:p>
            <a:r>
              <a:rPr lang="en-US" altLang="en-US">
                <a:latin typeface="Times New Roman" charset="0"/>
                <a:ea typeface="MS PGothic" charset="-128"/>
              </a:rPr>
              <a:t>i. The mattress on a stretcher must be fluid resis­tant so that it does not absorb any type of potentially infectious material, including water, blood, or other body fluid. </a:t>
            </a:r>
          </a:p>
          <a:p>
            <a:r>
              <a:rPr lang="en-US" altLang="en-US">
                <a:latin typeface="Times New Roman" charset="0"/>
                <a:ea typeface="MS PGothic" charset="-128"/>
              </a:rPr>
              <a:t>j. Patients must always be secured with the straps on the stretcher. In the event of a crash while en route to the hospital, the straps help safeguard the patient from further injury.</a:t>
            </a:r>
          </a:p>
          <a:p>
            <a:endParaRPr lang="en-US" altLang="en-US">
              <a:latin typeface="Times New Roman" charset="0"/>
              <a:ea typeface="MS PGothic" charset="-128"/>
            </a:endParaRPr>
          </a:p>
        </p:txBody>
      </p:sp>
      <p:sp>
        <p:nvSpPr>
          <p:cNvPr id="1280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41D80E96-D9DC-2E46-B2C9-691E62E54F02}" type="slidenum">
              <a:rPr lang="en-US" altLang="en-US" sz="1200"/>
              <a:pPr eaLnBrk="1" hangingPunct="1"/>
              <a:t>8</a:t>
            </a:fld>
            <a:endParaRPr lang="en-US" altLang="en-US" sz="1200"/>
          </a:p>
        </p:txBody>
      </p:sp>
    </p:spTree>
    <p:extLst>
      <p:ext uri="{BB962C8B-B14F-4D97-AF65-F5344CB8AC3E}">
        <p14:creationId xmlns:p14="http://schemas.microsoft.com/office/powerpoint/2010/main" val="13065159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a:ln/>
        </p:spPr>
      </p:sp>
      <p:sp>
        <p:nvSpPr>
          <p:cNvPr id="1290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rPr>
              <a:t>Lecture Outline </a:t>
            </a:r>
          </a:p>
          <a:p>
            <a:endParaRPr lang="en-US" altLang="en-US">
              <a:latin typeface="Times New Roman" charset="0"/>
              <a:ea typeface="MS PGothic" charset="-128"/>
            </a:endParaRPr>
          </a:p>
          <a:p>
            <a:r>
              <a:rPr lang="en-US" altLang="en-US">
                <a:latin typeface="Times New Roman" charset="0"/>
                <a:ea typeface="MS PGothic" charset="-128"/>
              </a:rPr>
              <a:t>III. Backboards</a:t>
            </a:r>
          </a:p>
          <a:p>
            <a:r>
              <a:rPr lang="en-US" altLang="en-US">
                <a:latin typeface="Times New Roman" charset="0"/>
                <a:ea typeface="MS PGothic" charset="-128"/>
              </a:rPr>
              <a:t>A.  Long, flat boards made of rigid, rectangular material</a:t>
            </a:r>
          </a:p>
          <a:p>
            <a:r>
              <a:rPr lang="en-US" altLang="en-US">
                <a:latin typeface="Times New Roman" charset="0"/>
                <a:ea typeface="MS PGothic" charset="-128"/>
              </a:rPr>
              <a:t>	1. Used to carry and immobilize supine patients with suspected hip, pelvic, spinal, and lower extremity injuries or other multiple trauma</a:t>
            </a:r>
          </a:p>
          <a:p>
            <a:r>
              <a:rPr lang="en-US" altLang="en-US">
                <a:latin typeface="Times New Roman" charset="0"/>
                <a:ea typeface="MS PGothic" charset="-128"/>
              </a:rPr>
              <a:t>	</a:t>
            </a:r>
          </a:p>
        </p:txBody>
      </p:sp>
      <p:sp>
        <p:nvSpPr>
          <p:cNvPr id="1290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8731A49C-92CC-0B4E-9BF3-E93B722FD97A}" type="slidenum">
              <a:rPr lang="en-US" altLang="en-US" sz="1200"/>
              <a:pPr eaLnBrk="1" hangingPunct="1"/>
              <a:t>9</a:t>
            </a:fld>
            <a:endParaRPr lang="en-US" altLang="en-US" sz="1200"/>
          </a:p>
        </p:txBody>
      </p:sp>
    </p:spTree>
    <p:extLst>
      <p:ext uri="{BB962C8B-B14F-4D97-AF65-F5344CB8AC3E}">
        <p14:creationId xmlns:p14="http://schemas.microsoft.com/office/powerpoint/2010/main" val="5939365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25283" name="Rectangle 3"/>
          <p:cNvSpPr>
            <a:spLocks noGrp="1" noChangeArrowheads="1"/>
          </p:cNvSpPr>
          <p:nvPr>
            <p:ph type="subTitle" idx="1"/>
          </p:nvPr>
        </p:nvSpPr>
        <p:spPr>
          <a:xfrm>
            <a:off x="4343400" y="3657600"/>
            <a:ext cx="4876800" cy="1752600"/>
          </a:xfrm>
          <a:gradFill rotWithShape="0">
            <a:gsLst>
              <a:gs pos="0">
                <a:srgbClr val="66CCFF">
                  <a:alpha val="89999"/>
                </a:srgbClr>
              </a:gs>
              <a:gs pos="100000">
                <a:srgbClr val="0080FF">
                  <a:alpha val="14000"/>
                </a:srgbClr>
              </a:gs>
            </a:gsLst>
            <a:lin ang="2700000" scaled="1"/>
          </a:gradFill>
          <a:ln w="9525">
            <a:noFill/>
          </a:ln>
          <a:extLst>
            <a:ext uri="{91240B29-F687-4F45-9708-019B960494DF}">
              <a14:hiddenLine xmlns:a14="http://schemas.microsoft.com/office/drawing/2010/main" w="9525" algn="ctr">
                <a:solidFill>
                  <a:srgbClr val="B3B3B3">
                    <a:alpha val="39999"/>
                  </a:srgbClr>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tIns="137160" bIns="45720"/>
          <a:lstStyle>
            <a:lvl1pPr marL="0" indent="0">
              <a:lnSpc>
                <a:spcPct val="105000"/>
              </a:lnSpc>
              <a:buFontTx/>
              <a:buNone/>
              <a:defRPr sz="3200" b="1">
                <a:solidFill>
                  <a:schemeClr val="bg1"/>
                </a:solidFill>
              </a:defRPr>
            </a:lvl1pPr>
          </a:lstStyle>
          <a:p>
            <a:pPr lvl="0"/>
            <a:r>
              <a:rPr lang="en-US" noProof="0" smtClean="0"/>
              <a:t>Click to edit Master subtitle style</a:t>
            </a:r>
          </a:p>
        </p:txBody>
      </p:sp>
      <p:sp>
        <p:nvSpPr>
          <p:cNvPr id="128003" name="Rectangle 2"/>
          <p:cNvSpPr>
            <a:spLocks noGrp="1" noChangeArrowheads="1"/>
          </p:cNvSpPr>
          <p:nvPr>
            <p:ph type="ctrTitle"/>
          </p:nvPr>
        </p:nvSpPr>
        <p:spPr>
          <a:xfrm>
            <a:off x="4572000" y="2362200"/>
            <a:ext cx="4343400" cy="990600"/>
          </a:xfrm>
        </p:spPr>
        <p:txBody>
          <a:bodyPr lIns="228600" anchor="t"/>
          <a:lstStyle>
            <a:lvl1pPr algn="l">
              <a:defRPr>
                <a:effectLst>
                  <a:outerShdw blurRad="38100" dist="38100" dir="2700000" algn="tl">
                    <a:srgbClr val="C0C0C0"/>
                  </a:outerShdw>
                </a:effectLst>
              </a:defRPr>
            </a:lvl1pPr>
          </a:lstStyle>
          <a:p>
            <a:pPr lvl="0"/>
            <a:r>
              <a:rPr lang="en-US" noProof="0" smtClean="0"/>
              <a:t>Click to edit Master title style</a:t>
            </a:r>
          </a:p>
        </p:txBody>
      </p:sp>
    </p:spTree>
    <p:extLst>
      <p:ext uri="{BB962C8B-B14F-4D97-AF65-F5344CB8AC3E}">
        <p14:creationId xmlns:p14="http://schemas.microsoft.com/office/powerpoint/2010/main" val="9648622"/>
      </p:ext>
    </p:extLst>
  </p:cSld>
  <p:clrMapOvr>
    <a:masterClrMapping/>
  </p:clrMapOvr>
  <p:hf sldNum="0" hd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325754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228600"/>
            <a:ext cx="1943100" cy="6019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228600"/>
            <a:ext cx="5676900" cy="6019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935533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093623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8056020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447800"/>
            <a:ext cx="38100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47800"/>
            <a:ext cx="38100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164075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17889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685800" y="1447800"/>
            <a:ext cx="7772400" cy="480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031164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430090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7243431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09752345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685800" y="1447800"/>
            <a:ext cx="77724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228600" tIns="182880" rIns="91440" bIns="9144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7" name="Rectangle 2"/>
          <p:cNvSpPr>
            <a:spLocks noGrp="1" noChangeArrowheads="1"/>
          </p:cNvSpPr>
          <p:nvPr>
            <p:ph type="title"/>
          </p:nvPr>
        </p:nvSpPr>
        <p:spPr bwMode="auto">
          <a:xfrm>
            <a:off x="685800" y="228600"/>
            <a:ext cx="7772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Tree>
  </p:cSld>
  <p:clrMap bg1="lt1" tx1="dk1" bg2="lt2" tx2="dk2" accent1="accent1" accent2="accent2" accent3="accent3" accent4="accent4" accent5="accent5" accent6="accent6" hlink="hlink" folHlink="folHlink"/>
  <p:sldLayoutIdLst>
    <p:sldLayoutId id="2147483920" r:id="rId1"/>
    <p:sldLayoutId id="2147483911" r:id="rId2"/>
    <p:sldLayoutId id="2147483912" r:id="rId3"/>
    <p:sldLayoutId id="2147483913" r:id="rId4"/>
    <p:sldLayoutId id="2147483914" r:id="rId5"/>
    <p:sldLayoutId id="2147483921" r:id="rId6"/>
    <p:sldLayoutId id="2147483915" r:id="rId7"/>
    <p:sldLayoutId id="2147483916" r:id="rId8"/>
    <p:sldLayoutId id="2147483917" r:id="rId9"/>
    <p:sldLayoutId id="2147483918" r:id="rId10"/>
    <p:sldLayoutId id="2147483919" r:id="rId11"/>
  </p:sldLayoutIdLst>
  <p:hf sldNum="0" hdr="0" dt="0"/>
  <p:txStyles>
    <p:titleStyle>
      <a:lvl1pPr algn="ctr" rtl="0" eaLnBrk="0" fontAlgn="base" hangingPunct="0">
        <a:lnSpc>
          <a:spcPct val="90000"/>
        </a:lnSpc>
        <a:spcBef>
          <a:spcPct val="0"/>
        </a:spcBef>
        <a:spcAft>
          <a:spcPct val="0"/>
        </a:spcAft>
        <a:defRPr sz="4000" b="1">
          <a:solidFill>
            <a:srgbClr val="F37021"/>
          </a:solidFill>
          <a:latin typeface="+mj-lt"/>
          <a:ea typeface="+mj-ea"/>
          <a:cs typeface="ヒラギノ角ゴ Pro W3" charset="0"/>
        </a:defRPr>
      </a:lvl1pPr>
      <a:lvl2pPr algn="ctr" rtl="0" eaLnBrk="0" fontAlgn="base" hangingPunct="0">
        <a:lnSpc>
          <a:spcPct val="90000"/>
        </a:lnSpc>
        <a:spcBef>
          <a:spcPct val="0"/>
        </a:spcBef>
        <a:spcAft>
          <a:spcPct val="0"/>
        </a:spcAft>
        <a:defRPr sz="4000" b="1">
          <a:solidFill>
            <a:srgbClr val="F37021"/>
          </a:solidFill>
          <a:latin typeface="Arial" charset="0"/>
          <a:ea typeface="ヒラギノ角ゴ Pro W3" pitchFamily="1" charset="-128"/>
          <a:cs typeface="ヒラギノ角ゴ Pro W3" charset="0"/>
        </a:defRPr>
      </a:lvl2pPr>
      <a:lvl3pPr algn="ctr" rtl="0" eaLnBrk="0" fontAlgn="base" hangingPunct="0">
        <a:lnSpc>
          <a:spcPct val="90000"/>
        </a:lnSpc>
        <a:spcBef>
          <a:spcPct val="0"/>
        </a:spcBef>
        <a:spcAft>
          <a:spcPct val="0"/>
        </a:spcAft>
        <a:defRPr sz="4000" b="1">
          <a:solidFill>
            <a:srgbClr val="F37021"/>
          </a:solidFill>
          <a:latin typeface="Arial" charset="0"/>
          <a:ea typeface="ヒラギノ角ゴ Pro W3" pitchFamily="1" charset="-128"/>
          <a:cs typeface="ヒラギノ角ゴ Pro W3" charset="0"/>
        </a:defRPr>
      </a:lvl3pPr>
      <a:lvl4pPr algn="ctr" rtl="0" eaLnBrk="0" fontAlgn="base" hangingPunct="0">
        <a:lnSpc>
          <a:spcPct val="90000"/>
        </a:lnSpc>
        <a:spcBef>
          <a:spcPct val="0"/>
        </a:spcBef>
        <a:spcAft>
          <a:spcPct val="0"/>
        </a:spcAft>
        <a:defRPr sz="4000" b="1">
          <a:solidFill>
            <a:srgbClr val="F37021"/>
          </a:solidFill>
          <a:latin typeface="Arial" charset="0"/>
          <a:ea typeface="ヒラギノ角ゴ Pro W3" pitchFamily="1" charset="-128"/>
          <a:cs typeface="ヒラギノ角ゴ Pro W3" charset="0"/>
        </a:defRPr>
      </a:lvl4pPr>
      <a:lvl5pPr algn="ctr" rtl="0" eaLnBrk="0" fontAlgn="base" hangingPunct="0">
        <a:lnSpc>
          <a:spcPct val="90000"/>
        </a:lnSpc>
        <a:spcBef>
          <a:spcPct val="0"/>
        </a:spcBef>
        <a:spcAft>
          <a:spcPct val="0"/>
        </a:spcAft>
        <a:defRPr sz="4000" b="1">
          <a:solidFill>
            <a:srgbClr val="F37021"/>
          </a:solidFill>
          <a:latin typeface="Arial" charset="0"/>
          <a:ea typeface="ヒラギノ角ゴ Pro W3" pitchFamily="1" charset="-128"/>
          <a:cs typeface="ヒラギノ角ゴ Pro W3" charset="0"/>
        </a:defRPr>
      </a:lvl5pPr>
      <a:lvl6pPr marL="457200" algn="ctr" rtl="0" eaLnBrk="0" fontAlgn="base" hangingPunct="0">
        <a:lnSpc>
          <a:spcPct val="90000"/>
        </a:lnSpc>
        <a:spcBef>
          <a:spcPct val="0"/>
        </a:spcBef>
        <a:spcAft>
          <a:spcPct val="0"/>
        </a:spcAft>
        <a:defRPr sz="4000" b="1">
          <a:solidFill>
            <a:srgbClr val="F37021"/>
          </a:solidFill>
          <a:latin typeface="Arial" charset="0"/>
          <a:ea typeface="ヒラギノ角ゴ Pro W3" pitchFamily="1" charset="-128"/>
        </a:defRPr>
      </a:lvl6pPr>
      <a:lvl7pPr marL="914400" algn="ctr" rtl="0" eaLnBrk="0" fontAlgn="base" hangingPunct="0">
        <a:lnSpc>
          <a:spcPct val="90000"/>
        </a:lnSpc>
        <a:spcBef>
          <a:spcPct val="0"/>
        </a:spcBef>
        <a:spcAft>
          <a:spcPct val="0"/>
        </a:spcAft>
        <a:defRPr sz="4000" b="1">
          <a:solidFill>
            <a:srgbClr val="F37021"/>
          </a:solidFill>
          <a:latin typeface="Arial" charset="0"/>
          <a:ea typeface="ヒラギノ角ゴ Pro W3" pitchFamily="1" charset="-128"/>
        </a:defRPr>
      </a:lvl7pPr>
      <a:lvl8pPr marL="1371600" algn="ctr" rtl="0" eaLnBrk="0" fontAlgn="base" hangingPunct="0">
        <a:lnSpc>
          <a:spcPct val="90000"/>
        </a:lnSpc>
        <a:spcBef>
          <a:spcPct val="0"/>
        </a:spcBef>
        <a:spcAft>
          <a:spcPct val="0"/>
        </a:spcAft>
        <a:defRPr sz="4000" b="1">
          <a:solidFill>
            <a:srgbClr val="F37021"/>
          </a:solidFill>
          <a:latin typeface="Arial" charset="0"/>
          <a:ea typeface="ヒラギノ角ゴ Pro W3" pitchFamily="1" charset="-128"/>
        </a:defRPr>
      </a:lvl8pPr>
      <a:lvl9pPr marL="1828800" algn="ctr" rtl="0" eaLnBrk="0" fontAlgn="base" hangingPunct="0">
        <a:lnSpc>
          <a:spcPct val="90000"/>
        </a:lnSpc>
        <a:spcBef>
          <a:spcPct val="0"/>
        </a:spcBef>
        <a:spcAft>
          <a:spcPct val="0"/>
        </a:spcAft>
        <a:defRPr sz="4000" b="1">
          <a:solidFill>
            <a:srgbClr val="F37021"/>
          </a:solidFill>
          <a:latin typeface="Arial" charset="0"/>
          <a:ea typeface="ヒラギノ角ゴ Pro W3" pitchFamily="1" charset="-128"/>
        </a:defRPr>
      </a:lvl9pPr>
    </p:titleStyle>
    <p:bodyStyle>
      <a:lvl1pPr marL="342900" indent="-342900" algn="l" rtl="0" eaLnBrk="0" fontAlgn="base" hangingPunct="0">
        <a:spcBef>
          <a:spcPct val="50000"/>
        </a:spcBef>
        <a:spcAft>
          <a:spcPct val="0"/>
        </a:spcAft>
        <a:buClr>
          <a:schemeClr val="bg1"/>
        </a:buClr>
        <a:buChar char="•"/>
        <a:defRPr sz="2800">
          <a:solidFill>
            <a:schemeClr val="bg1"/>
          </a:solidFill>
          <a:latin typeface="+mn-lt"/>
          <a:ea typeface="+mn-ea"/>
          <a:cs typeface="ヒラギノ角ゴ Pro W3" charset="0"/>
        </a:defRPr>
      </a:lvl1pPr>
      <a:lvl2pPr marL="800100" indent="-342900" algn="l" rtl="0" eaLnBrk="0" fontAlgn="base" hangingPunct="0">
        <a:spcBef>
          <a:spcPct val="25000"/>
        </a:spcBef>
        <a:spcAft>
          <a:spcPct val="0"/>
        </a:spcAft>
        <a:buClr>
          <a:schemeClr val="bg1"/>
        </a:buClr>
        <a:buChar char="–"/>
        <a:defRPr sz="2400">
          <a:solidFill>
            <a:schemeClr val="bg1"/>
          </a:solidFill>
          <a:latin typeface="+mn-lt"/>
          <a:ea typeface="+mn-ea"/>
          <a:cs typeface="ヒラギノ角ゴ Pro W3" charset="0"/>
        </a:defRPr>
      </a:lvl2pPr>
      <a:lvl3pPr marL="1143000" indent="-228600" algn="l" rtl="0" eaLnBrk="0" fontAlgn="base" hangingPunct="0">
        <a:spcBef>
          <a:spcPct val="25000"/>
        </a:spcBef>
        <a:spcAft>
          <a:spcPct val="0"/>
        </a:spcAft>
        <a:buClr>
          <a:schemeClr val="bg1"/>
        </a:buClr>
        <a:buChar char="•"/>
        <a:defRPr sz="2200">
          <a:solidFill>
            <a:schemeClr val="bg1"/>
          </a:solidFill>
          <a:latin typeface="+mn-lt"/>
          <a:ea typeface="+mn-ea"/>
          <a:cs typeface="ヒラギノ角ゴ Pro W3" charset="0"/>
        </a:defRPr>
      </a:lvl3pPr>
      <a:lvl4pPr marL="1600200" indent="-228600" algn="l" rtl="0" eaLnBrk="0" fontAlgn="base" hangingPunct="0">
        <a:spcBef>
          <a:spcPct val="25000"/>
        </a:spcBef>
        <a:spcAft>
          <a:spcPct val="0"/>
        </a:spcAft>
        <a:buClr>
          <a:schemeClr val="bg1"/>
        </a:buClr>
        <a:buChar char="–"/>
        <a:defRPr sz="2000">
          <a:solidFill>
            <a:schemeClr val="bg1"/>
          </a:solidFill>
          <a:latin typeface="+mn-lt"/>
          <a:ea typeface="+mn-ea"/>
          <a:cs typeface="ヒラギノ角ゴ Pro W3" charset="0"/>
        </a:defRPr>
      </a:lvl4pPr>
      <a:lvl5pPr marL="2057400" indent="-228600" algn="l" rtl="0" eaLnBrk="0" fontAlgn="base" hangingPunct="0">
        <a:spcBef>
          <a:spcPct val="25000"/>
        </a:spcBef>
        <a:spcAft>
          <a:spcPct val="0"/>
        </a:spcAft>
        <a:buClr>
          <a:schemeClr val="bg1"/>
        </a:buClr>
        <a:buChar char="»"/>
        <a:defRPr sz="2000">
          <a:solidFill>
            <a:schemeClr val="bg1"/>
          </a:solidFill>
          <a:latin typeface="+mn-lt"/>
          <a:ea typeface="+mn-ea"/>
          <a:cs typeface="ヒラギノ角ゴ Pro W3" charset="0"/>
        </a:defRPr>
      </a:lvl5pPr>
      <a:lvl6pPr marL="2514600" indent="-228600" algn="l" rtl="0" eaLnBrk="0" fontAlgn="base" hangingPunct="0">
        <a:spcBef>
          <a:spcPct val="25000"/>
        </a:spcBef>
        <a:spcAft>
          <a:spcPct val="0"/>
        </a:spcAft>
        <a:buChar char="»"/>
        <a:defRPr sz="2000">
          <a:solidFill>
            <a:schemeClr val="tx1"/>
          </a:solidFill>
          <a:latin typeface="+mn-lt"/>
          <a:ea typeface="+mn-ea"/>
        </a:defRPr>
      </a:lvl6pPr>
      <a:lvl7pPr marL="2971800" indent="-228600" algn="l" rtl="0" eaLnBrk="0" fontAlgn="base" hangingPunct="0">
        <a:spcBef>
          <a:spcPct val="25000"/>
        </a:spcBef>
        <a:spcAft>
          <a:spcPct val="0"/>
        </a:spcAft>
        <a:buChar char="»"/>
        <a:defRPr sz="2000">
          <a:solidFill>
            <a:schemeClr val="tx1"/>
          </a:solidFill>
          <a:latin typeface="+mn-lt"/>
          <a:ea typeface="+mn-ea"/>
        </a:defRPr>
      </a:lvl7pPr>
      <a:lvl8pPr marL="3429000" indent="-228600" algn="l" rtl="0" eaLnBrk="0" fontAlgn="base" hangingPunct="0">
        <a:spcBef>
          <a:spcPct val="25000"/>
        </a:spcBef>
        <a:spcAft>
          <a:spcPct val="0"/>
        </a:spcAft>
        <a:buChar char="»"/>
        <a:defRPr sz="2000">
          <a:solidFill>
            <a:schemeClr val="tx1"/>
          </a:solidFill>
          <a:latin typeface="+mn-lt"/>
          <a:ea typeface="+mn-ea"/>
        </a:defRPr>
      </a:lvl8pPr>
      <a:lvl9pPr marL="3886200" indent="-228600" algn="l" rtl="0" eaLnBrk="0" fontAlgn="base" hangingPunct="0">
        <a:spcBef>
          <a:spcPct val="25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6.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7.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8.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9.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3" Type="http://schemas.openxmlformats.org/officeDocument/2006/relationships/image" Target="../media/image10.jpeg"/><Relationship Id="rId4" Type="http://schemas.openxmlformats.org/officeDocument/2006/relationships/image" Target="../media/image11.jpeg"/><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12.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13.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14.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image" Target="../media/image15.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4.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3" Type="http://schemas.openxmlformats.org/officeDocument/2006/relationships/image" Target="../media/image16.jpeg"/><Relationship Id="rId4" Type="http://schemas.openxmlformats.org/officeDocument/2006/relationships/image" Target="../media/image17.jpeg"/><Relationship Id="rId5" Type="http://schemas.openxmlformats.org/officeDocument/2006/relationships/image" Target="../media/image18.jpeg"/><Relationship Id="rId6" Type="http://schemas.openxmlformats.org/officeDocument/2006/relationships/image" Target="../media/image19.jpeg"/><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3" Type="http://schemas.openxmlformats.org/officeDocument/2006/relationships/image" Target="../media/image20.jpeg"/><Relationship Id="rId4" Type="http://schemas.openxmlformats.org/officeDocument/2006/relationships/image" Target="../media/image21.jpeg"/><Relationship Id="rId1" Type="http://schemas.openxmlformats.org/officeDocument/2006/relationships/slideLayout" Target="../slideLayouts/slideLayout2.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3" Type="http://schemas.openxmlformats.org/officeDocument/2006/relationships/image" Target="../media/image22.jpeg"/><Relationship Id="rId4" Type="http://schemas.openxmlformats.org/officeDocument/2006/relationships/image" Target="../media/image23.jpeg"/><Relationship Id="rId1" Type="http://schemas.openxmlformats.org/officeDocument/2006/relationships/slideLayout" Target="../slideLayouts/slideLayout2.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7.xml"/><Relationship Id="rId3" Type="http://schemas.openxmlformats.org/officeDocument/2006/relationships/image" Target="../media/image24.jpe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9.xml"/><Relationship Id="rId3" Type="http://schemas.openxmlformats.org/officeDocument/2006/relationships/image" Target="../media/image25.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0.xml"/><Relationship Id="rId3" Type="http://schemas.openxmlformats.org/officeDocument/2006/relationships/image" Target="../media/image26.jpe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2.xml"/><Relationship Id="rId3" Type="http://schemas.openxmlformats.org/officeDocument/2006/relationships/image" Target="../media/image27.jpe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3.xml"/><Relationship Id="rId3" Type="http://schemas.openxmlformats.org/officeDocument/2006/relationships/image" Target="../media/image28.jpe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5.xml"/><Relationship Id="rId3" Type="http://schemas.openxmlformats.org/officeDocument/2006/relationships/image" Target="../media/image29.jpe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7.xml"/><Relationship Id="rId3" Type="http://schemas.openxmlformats.org/officeDocument/2006/relationships/image" Target="../media/image30.jpe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8.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0.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4.xml"/><Relationship Id="rId3" Type="http://schemas.openxmlformats.org/officeDocument/2006/relationships/image" Target="../media/image31.jpe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5.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5.jpeg"/></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ubTitle" idx="1"/>
          </p:nvPr>
        </p:nvSpPr>
        <p:spPr>
          <a:xfrm>
            <a:off x="0" y="3352800"/>
            <a:ext cx="9144000" cy="1981200"/>
          </a:xfrm>
          <a:gradFill>
            <a:gsLst>
              <a:gs pos="0">
                <a:srgbClr val="66CCFF">
                  <a:alpha val="89998"/>
                </a:srgbClr>
              </a:gs>
              <a:gs pos="100000">
                <a:srgbClr val="0080FF">
                  <a:alpha val="14000"/>
                </a:srgbClr>
              </a:gs>
            </a:gsLst>
          </a:gradFill>
          <a:extLst>
            <a:ext uri="{91240B29-F687-4F45-9708-019B960494DF}">
              <a14:hiddenLine xmlns:a14="http://schemas.microsoft.com/office/drawing/2010/main" w="9525">
                <a:solidFill>
                  <a:srgbClr val="B3B3B3">
                    <a:alpha val="39999"/>
                  </a:srgbClr>
                </a:solidFill>
                <a:miter lim="800000"/>
                <a:headEnd/>
                <a:tailEnd/>
              </a14:hiddenLine>
            </a:ext>
          </a:extLst>
        </p:spPr>
        <p:txBody>
          <a:bodyPr/>
          <a:lstStyle/>
          <a:p>
            <a:endParaRPr lang="en-US" altLang="en-US" sz="100"/>
          </a:p>
          <a:p>
            <a:pPr algn="ctr">
              <a:spcBef>
                <a:spcPts val="800"/>
              </a:spcBef>
            </a:pPr>
            <a:r>
              <a:rPr lang="en-US" altLang="en-US" sz="4000"/>
              <a:t>Chapter 8</a:t>
            </a:r>
          </a:p>
          <a:p>
            <a:pPr algn="ctr">
              <a:spcBef>
                <a:spcPts val="200"/>
              </a:spcBef>
            </a:pPr>
            <a:r>
              <a:rPr lang="en-US" altLang="en-US"/>
              <a:t>Lifting and Moving Patients</a:t>
            </a:r>
          </a:p>
          <a:p>
            <a:endParaRPr lang="en-US" alt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4498" name="Title 1"/>
          <p:cNvSpPr>
            <a:spLocks noGrp="1"/>
          </p:cNvSpPr>
          <p:nvPr>
            <p:ph type="title"/>
          </p:nvPr>
        </p:nvSpPr>
        <p:spPr/>
        <p:txBody>
          <a:bodyPr/>
          <a:lstStyle/>
          <a:p>
            <a:pPr>
              <a:lnSpc>
                <a:spcPct val="85000"/>
              </a:lnSpc>
              <a:defRPr/>
            </a:pPr>
            <a:r>
              <a:rPr lang="en-US" dirty="0">
                <a:solidFill>
                  <a:srgbClr val="F27021"/>
                </a:solidFill>
                <a:cs typeface="+mj-cs"/>
              </a:rPr>
              <a:t>Backboards</a:t>
            </a:r>
            <a:r>
              <a:rPr lang="en-US" dirty="0">
                <a:solidFill>
                  <a:srgbClr val="FF0000"/>
                </a:solidFill>
              </a:rPr>
              <a:t> </a:t>
            </a:r>
            <a:r>
              <a:rPr lang="en-US" sz="2800" b="0" dirty="0"/>
              <a:t>(2 of 2)</a:t>
            </a:r>
          </a:p>
        </p:txBody>
      </p:sp>
      <p:sp>
        <p:nvSpPr>
          <p:cNvPr id="13315" name="Content Placeholder 2"/>
          <p:cNvSpPr>
            <a:spLocks noGrp="1"/>
          </p:cNvSpPr>
          <p:nvPr>
            <p:ph type="body" idx="1"/>
          </p:nvPr>
        </p:nvSpPr>
        <p:spPr/>
        <p:txBody>
          <a:bodyPr rIns="228600"/>
          <a:lstStyle/>
          <a:p>
            <a:pPr>
              <a:spcBef>
                <a:spcPct val="35000"/>
              </a:spcBef>
            </a:pPr>
            <a:r>
              <a:rPr lang="en-US" altLang="en-US"/>
              <a:t>Commonly used for patients found lying down</a:t>
            </a:r>
          </a:p>
          <a:p>
            <a:pPr>
              <a:spcBef>
                <a:spcPct val="35000"/>
              </a:spcBef>
            </a:pPr>
            <a:r>
              <a:rPr lang="en-US" altLang="en-US"/>
              <a:t>Used to move patients out of awkward places</a:t>
            </a:r>
          </a:p>
          <a:p>
            <a:pPr>
              <a:spcBef>
                <a:spcPct val="35000"/>
              </a:spcBef>
            </a:pPr>
            <a:r>
              <a:rPr lang="en-US" altLang="en-US"/>
              <a:t>6–7 feet long</a:t>
            </a:r>
          </a:p>
          <a:p>
            <a:pPr>
              <a:spcBef>
                <a:spcPct val="35000"/>
              </a:spcBef>
            </a:pPr>
            <a:r>
              <a:rPr lang="en-US" altLang="en-US"/>
              <a:t>Holes serve as handles and as a place to secure straps.</a:t>
            </a:r>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0578" name="Rectangle 2"/>
          <p:cNvSpPr>
            <a:spLocks noGrp="1" noChangeArrowheads="1"/>
          </p:cNvSpPr>
          <p:nvPr>
            <p:ph type="title"/>
          </p:nvPr>
        </p:nvSpPr>
        <p:spPr/>
        <p:txBody>
          <a:bodyPr/>
          <a:lstStyle/>
          <a:p>
            <a:pPr>
              <a:lnSpc>
                <a:spcPct val="85000"/>
              </a:lnSpc>
              <a:defRPr/>
            </a:pPr>
            <a:r>
              <a:rPr lang="en-US" dirty="0" smtClean="0">
                <a:cs typeface="+mj-cs"/>
              </a:rPr>
              <a:t>Review</a:t>
            </a:r>
          </a:p>
        </p:txBody>
      </p:sp>
      <p:sp>
        <p:nvSpPr>
          <p:cNvPr id="105475" name="Rectangle 3"/>
          <p:cNvSpPr>
            <a:spLocks noGrp="1" noChangeArrowheads="1"/>
          </p:cNvSpPr>
          <p:nvPr>
            <p:ph idx="1"/>
          </p:nvPr>
        </p:nvSpPr>
        <p:spPr/>
        <p:txBody>
          <a:bodyPr rIns="228600"/>
          <a:lstStyle/>
          <a:p>
            <a:pPr marL="0" indent="0">
              <a:buFontTx/>
              <a:buNone/>
            </a:pPr>
            <a:r>
              <a:rPr lang="en-US" altLang="en-US" b="1"/>
              <a:t>Answer: </a:t>
            </a:r>
            <a:r>
              <a:rPr lang="en-US" altLang="en-US">
                <a:solidFill>
                  <a:srgbClr val="F37021"/>
                </a:solidFill>
              </a:rPr>
              <a:t>C</a:t>
            </a:r>
          </a:p>
          <a:p>
            <a:pPr marL="0" indent="0">
              <a:spcBef>
                <a:spcPct val="35000"/>
              </a:spcBef>
              <a:buFontTx/>
              <a:buNone/>
            </a:pPr>
            <a:r>
              <a:rPr lang="en-US" altLang="en-US" b="1"/>
              <a:t>Rationale: </a:t>
            </a:r>
            <a:r>
              <a:rPr lang="en-US" altLang="en-US"/>
              <a:t>The firefighter's drag is a one-person technique that is used when a patient must be removed from a life-threatening situation immediately.</a:t>
            </a:r>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1602" name="Rectangle 2"/>
          <p:cNvSpPr>
            <a:spLocks noGrp="1" noChangeArrowheads="1"/>
          </p:cNvSpPr>
          <p:nvPr>
            <p:ph type="title"/>
          </p:nvPr>
        </p:nvSpPr>
        <p:spPr/>
        <p:txBody>
          <a:bodyPr/>
          <a:lstStyle/>
          <a:p>
            <a:pPr>
              <a:lnSpc>
                <a:spcPct val="85000"/>
              </a:lnSpc>
              <a:defRPr/>
            </a:pPr>
            <a:r>
              <a:rPr lang="en-US" dirty="0" smtClean="0">
                <a:cs typeface="+mj-cs"/>
              </a:rPr>
              <a:t>Review</a:t>
            </a:r>
          </a:p>
        </p:txBody>
      </p:sp>
      <p:sp>
        <p:nvSpPr>
          <p:cNvPr id="106499" name="Rectangle 3"/>
          <p:cNvSpPr>
            <a:spLocks noGrp="1" noChangeArrowheads="1"/>
          </p:cNvSpPr>
          <p:nvPr>
            <p:ph idx="1"/>
          </p:nvPr>
        </p:nvSpPr>
        <p:spPr/>
        <p:txBody>
          <a:bodyPr rIns="228600"/>
          <a:lstStyle/>
          <a:p>
            <a:pPr marL="457200" indent="-457200">
              <a:spcBef>
                <a:spcPct val="35000"/>
              </a:spcBef>
              <a:buFontTx/>
              <a:buAutoNum type="arabicPeriod" startAt="7"/>
            </a:pPr>
            <a:r>
              <a:rPr lang="en-US" altLang="en-US"/>
              <a:t>Which of the following techniques is considered to be an emergency move?</a:t>
            </a:r>
          </a:p>
          <a:p>
            <a:pPr marL="1016000" lvl="1" indent="-444500">
              <a:spcBef>
                <a:spcPct val="15000"/>
              </a:spcBef>
              <a:buFontTx/>
              <a:buAutoNum type="alphaUcPeriod"/>
            </a:pPr>
            <a:r>
              <a:rPr lang="en-US" altLang="en-US" sz="2100"/>
              <a:t>Extremity lift</a:t>
            </a:r>
            <a:br>
              <a:rPr lang="en-US" altLang="en-US" sz="2100"/>
            </a:br>
            <a:r>
              <a:rPr lang="en-US" altLang="en-US" sz="2100" b="1"/>
              <a:t>Rationale: </a:t>
            </a:r>
            <a:r>
              <a:rPr lang="en-US" altLang="en-US" sz="2100">
                <a:solidFill>
                  <a:srgbClr val="F37021"/>
                </a:solidFill>
              </a:rPr>
              <a:t>This is a nonurgent move, helpful in narrow spaces.</a:t>
            </a:r>
          </a:p>
          <a:p>
            <a:pPr marL="1016000" lvl="1" indent="-444500">
              <a:spcBef>
                <a:spcPct val="15000"/>
              </a:spcBef>
              <a:buFontTx/>
              <a:buAutoNum type="alphaUcPeriod"/>
            </a:pPr>
            <a:r>
              <a:rPr lang="en-US" altLang="en-US" sz="2100"/>
              <a:t>Supine transfer</a:t>
            </a:r>
            <a:br>
              <a:rPr lang="en-US" altLang="en-US" sz="2100"/>
            </a:br>
            <a:r>
              <a:rPr lang="en-US" altLang="en-US" sz="2100" b="1"/>
              <a:t>Rationale: </a:t>
            </a:r>
            <a:r>
              <a:rPr lang="en-US" altLang="en-US" sz="2100">
                <a:solidFill>
                  <a:srgbClr val="F37021"/>
                </a:solidFill>
              </a:rPr>
              <a:t>This is not considered to be an emergency move.</a:t>
            </a:r>
          </a:p>
          <a:p>
            <a:pPr marL="1016000" lvl="1" indent="-444500">
              <a:spcBef>
                <a:spcPct val="15000"/>
              </a:spcBef>
              <a:buFontTx/>
              <a:buAutoNum type="alphaUcPeriod"/>
            </a:pPr>
            <a:r>
              <a:rPr lang="en-US" altLang="en-US" sz="2100"/>
              <a:t>Firefighter's drag</a:t>
            </a:r>
            <a:br>
              <a:rPr lang="en-US" altLang="en-US" sz="2100"/>
            </a:br>
            <a:r>
              <a:rPr lang="en-US" altLang="en-US" sz="2100" b="1"/>
              <a:t>Rationale: </a:t>
            </a:r>
            <a:r>
              <a:rPr lang="en-US" altLang="en-US" sz="2100">
                <a:solidFill>
                  <a:srgbClr val="F37021"/>
                </a:solidFill>
              </a:rPr>
              <a:t>Correct answer</a:t>
            </a:r>
          </a:p>
          <a:p>
            <a:pPr marL="1016000" lvl="1" indent="-444500">
              <a:spcBef>
                <a:spcPct val="15000"/>
              </a:spcBef>
              <a:buFontTx/>
              <a:buAutoNum type="alphaUcPeriod"/>
            </a:pPr>
            <a:r>
              <a:rPr lang="en-US" altLang="en-US" sz="2100"/>
              <a:t>Direct ground lift</a:t>
            </a:r>
            <a:br>
              <a:rPr lang="en-US" altLang="en-US" sz="2100"/>
            </a:br>
            <a:r>
              <a:rPr lang="en-US" altLang="en-US" sz="2100" b="1"/>
              <a:t>Rationale: </a:t>
            </a:r>
            <a:r>
              <a:rPr lang="en-US" altLang="en-US" sz="2100">
                <a:solidFill>
                  <a:srgbClr val="F37021"/>
                </a:solidFill>
              </a:rPr>
              <a:t>This is a nonurgent move, used to carry a patient over long distances to the cot.</a:t>
            </a:r>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2626" name="Rectangle 2"/>
          <p:cNvSpPr>
            <a:spLocks noGrp="1" noChangeArrowheads="1"/>
          </p:cNvSpPr>
          <p:nvPr>
            <p:ph type="title"/>
          </p:nvPr>
        </p:nvSpPr>
        <p:spPr/>
        <p:txBody>
          <a:bodyPr/>
          <a:lstStyle/>
          <a:p>
            <a:pPr>
              <a:lnSpc>
                <a:spcPct val="85000"/>
              </a:lnSpc>
              <a:defRPr/>
            </a:pPr>
            <a:r>
              <a:rPr lang="en-US" dirty="0" smtClean="0">
                <a:cs typeface="+mj-cs"/>
              </a:rPr>
              <a:t>Review</a:t>
            </a:r>
          </a:p>
        </p:txBody>
      </p:sp>
      <p:sp>
        <p:nvSpPr>
          <p:cNvPr id="107523" name="Rectangle 3"/>
          <p:cNvSpPr>
            <a:spLocks noGrp="1" noChangeArrowheads="1"/>
          </p:cNvSpPr>
          <p:nvPr>
            <p:ph idx="1"/>
          </p:nvPr>
        </p:nvSpPr>
        <p:spPr/>
        <p:txBody>
          <a:bodyPr rIns="228600"/>
          <a:lstStyle/>
          <a:p>
            <a:pPr marL="457200" indent="-457200">
              <a:spcBef>
                <a:spcPct val="35000"/>
              </a:spcBef>
              <a:buFontTx/>
              <a:buAutoNum type="arabicPeriod" startAt="8"/>
            </a:pPr>
            <a:r>
              <a:rPr lang="en-US" altLang="en-US"/>
              <a:t>To extract a patient from the basement of a building, you must transport the patient up a flight of stairs. In doing this, you must ensure that:</a:t>
            </a:r>
          </a:p>
          <a:p>
            <a:pPr marL="1016000" lvl="1" indent="-444500">
              <a:spcBef>
                <a:spcPct val="15000"/>
              </a:spcBef>
              <a:buFontTx/>
              <a:buAutoNum type="alphaUcPeriod"/>
            </a:pPr>
            <a:r>
              <a:rPr lang="en-US" altLang="en-US"/>
              <a:t>the elevated head of the backboard goes first.</a:t>
            </a:r>
          </a:p>
          <a:p>
            <a:pPr marL="1016000" lvl="1" indent="-444500">
              <a:spcBef>
                <a:spcPct val="15000"/>
              </a:spcBef>
              <a:buFontTx/>
              <a:buAutoNum type="alphaUcPeriod"/>
            </a:pPr>
            <a:r>
              <a:rPr lang="en-US" altLang="en-US"/>
              <a:t>the backboard with the elevated foot end goes first.</a:t>
            </a:r>
          </a:p>
          <a:p>
            <a:pPr marL="1016000" lvl="1" indent="-444500">
              <a:spcBef>
                <a:spcPct val="15000"/>
              </a:spcBef>
              <a:buFontTx/>
              <a:buAutoNum type="alphaUcPeriod"/>
            </a:pPr>
            <a:r>
              <a:rPr lang="en-US" altLang="en-US"/>
              <a:t>the backboard is slightly tilted to the left to distribute weight.</a:t>
            </a:r>
          </a:p>
          <a:p>
            <a:pPr marL="1016000" lvl="1" indent="-444500">
              <a:spcBef>
                <a:spcPct val="15000"/>
              </a:spcBef>
              <a:buFontTx/>
              <a:buAutoNum type="alphaUcPeriod"/>
            </a:pPr>
            <a:r>
              <a:rPr lang="en-US" altLang="en-US"/>
              <a:t>the patient's feet are higher than his or her head, whichever end is carried first.</a:t>
            </a:r>
            <a:endParaRPr lang="en-US" altLang="en-US" sz="2000"/>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3650" name="Rectangle 2"/>
          <p:cNvSpPr>
            <a:spLocks noGrp="1" noChangeArrowheads="1"/>
          </p:cNvSpPr>
          <p:nvPr>
            <p:ph type="title"/>
          </p:nvPr>
        </p:nvSpPr>
        <p:spPr/>
        <p:txBody>
          <a:bodyPr/>
          <a:lstStyle/>
          <a:p>
            <a:pPr>
              <a:lnSpc>
                <a:spcPct val="85000"/>
              </a:lnSpc>
              <a:defRPr/>
            </a:pPr>
            <a:r>
              <a:rPr lang="en-US" dirty="0" smtClean="0">
                <a:cs typeface="+mj-cs"/>
              </a:rPr>
              <a:t>Review</a:t>
            </a:r>
          </a:p>
        </p:txBody>
      </p:sp>
      <p:sp>
        <p:nvSpPr>
          <p:cNvPr id="108547" name="Rectangle 3"/>
          <p:cNvSpPr>
            <a:spLocks noGrp="1" noChangeArrowheads="1"/>
          </p:cNvSpPr>
          <p:nvPr>
            <p:ph idx="1"/>
          </p:nvPr>
        </p:nvSpPr>
        <p:spPr/>
        <p:txBody>
          <a:bodyPr rIns="228600"/>
          <a:lstStyle/>
          <a:p>
            <a:pPr marL="0" indent="0">
              <a:buFontTx/>
              <a:buNone/>
            </a:pPr>
            <a:r>
              <a:rPr lang="en-US" altLang="en-US" b="1"/>
              <a:t>Answer: </a:t>
            </a:r>
            <a:r>
              <a:rPr lang="en-US" altLang="en-US">
                <a:solidFill>
                  <a:srgbClr val="F37021"/>
                </a:solidFill>
              </a:rPr>
              <a:t>A</a:t>
            </a:r>
          </a:p>
          <a:p>
            <a:pPr marL="0" indent="0">
              <a:spcBef>
                <a:spcPct val="35000"/>
              </a:spcBef>
              <a:buFontTx/>
              <a:buNone/>
            </a:pPr>
            <a:r>
              <a:rPr lang="en-US" altLang="en-US" b="1"/>
              <a:t>Rationale: </a:t>
            </a:r>
            <a:r>
              <a:rPr lang="en-US" altLang="en-US"/>
              <a:t>When you carry a patient upstairs or up an incline, you must ensure that the elevated head of the backboard or stretcher goes first. This will help to equally distribute the weight.</a:t>
            </a:r>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4674" name="Rectangle 2"/>
          <p:cNvSpPr>
            <a:spLocks noGrp="1" noChangeArrowheads="1"/>
          </p:cNvSpPr>
          <p:nvPr>
            <p:ph type="title"/>
          </p:nvPr>
        </p:nvSpPr>
        <p:spPr/>
        <p:txBody>
          <a:bodyPr/>
          <a:lstStyle/>
          <a:p>
            <a:pPr>
              <a:lnSpc>
                <a:spcPct val="85000"/>
              </a:lnSpc>
              <a:defRPr/>
            </a:pPr>
            <a:r>
              <a:rPr lang="en-US" dirty="0" smtClean="0">
                <a:cs typeface="+mj-cs"/>
              </a:rPr>
              <a:t>Review </a:t>
            </a:r>
            <a:r>
              <a:rPr lang="en-US" sz="2800" b="0" dirty="0" smtClean="0">
                <a:cs typeface="+mj-cs"/>
              </a:rPr>
              <a:t>(1 of 2)</a:t>
            </a:r>
          </a:p>
        </p:txBody>
      </p:sp>
      <p:sp>
        <p:nvSpPr>
          <p:cNvPr id="109571" name="Rectangle 3"/>
          <p:cNvSpPr>
            <a:spLocks noGrp="1" noChangeArrowheads="1"/>
          </p:cNvSpPr>
          <p:nvPr>
            <p:ph idx="1"/>
          </p:nvPr>
        </p:nvSpPr>
        <p:spPr/>
        <p:txBody>
          <a:bodyPr rIns="228600"/>
          <a:lstStyle/>
          <a:p>
            <a:pPr marL="457200" indent="-457200">
              <a:spcBef>
                <a:spcPct val="35000"/>
              </a:spcBef>
              <a:buFontTx/>
              <a:buAutoNum type="arabicPeriod" startAt="8"/>
            </a:pPr>
            <a:r>
              <a:rPr lang="en-US" altLang="en-US"/>
              <a:t>To extract a patient from the basement of a building, you must transport the patient up a flight of stairs. In doing this, you must ensure that:</a:t>
            </a:r>
          </a:p>
          <a:p>
            <a:pPr marL="1016000" lvl="1" indent="-444500">
              <a:spcBef>
                <a:spcPct val="35000"/>
              </a:spcBef>
              <a:buFontTx/>
              <a:buAutoNum type="alphaUcPeriod"/>
            </a:pPr>
            <a:r>
              <a:rPr lang="en-US" altLang="en-US"/>
              <a:t>the elevated head of the backboard goes first.</a:t>
            </a:r>
            <a:br>
              <a:rPr lang="en-US" altLang="en-US"/>
            </a:br>
            <a:r>
              <a:rPr lang="en-US" altLang="en-US" b="1"/>
              <a:t>Rationale: </a:t>
            </a:r>
            <a:r>
              <a:rPr lang="en-US" altLang="en-US">
                <a:solidFill>
                  <a:srgbClr val="F37021"/>
                </a:solidFill>
              </a:rPr>
              <a:t>Correct answer</a:t>
            </a:r>
          </a:p>
          <a:p>
            <a:pPr marL="1016000" lvl="1" indent="-444500">
              <a:spcBef>
                <a:spcPct val="35000"/>
              </a:spcBef>
              <a:buFontTx/>
              <a:buAutoNum type="alphaUcPeriod"/>
            </a:pPr>
            <a:r>
              <a:rPr lang="en-US" altLang="en-US"/>
              <a:t>the backboard with the elevated foot end goes first.</a:t>
            </a:r>
            <a:br>
              <a:rPr lang="en-US" altLang="en-US"/>
            </a:br>
            <a:r>
              <a:rPr lang="en-US" altLang="en-US" b="1"/>
              <a:t>Rationale: </a:t>
            </a:r>
            <a:r>
              <a:rPr lang="en-US" altLang="en-US">
                <a:solidFill>
                  <a:srgbClr val="F37021"/>
                </a:solidFill>
              </a:rPr>
              <a:t>Always try to carry the head higher to distribute the weight.</a:t>
            </a:r>
          </a:p>
        </p:txBody>
      </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5746" name="Rectangle 2"/>
          <p:cNvSpPr>
            <a:spLocks noGrp="1" noChangeArrowheads="1"/>
          </p:cNvSpPr>
          <p:nvPr>
            <p:ph type="title"/>
          </p:nvPr>
        </p:nvSpPr>
        <p:spPr/>
        <p:txBody>
          <a:bodyPr/>
          <a:lstStyle/>
          <a:p>
            <a:pPr>
              <a:lnSpc>
                <a:spcPct val="85000"/>
              </a:lnSpc>
              <a:defRPr/>
            </a:pPr>
            <a:r>
              <a:rPr lang="en-US" dirty="0" smtClean="0">
                <a:cs typeface="+mj-cs"/>
              </a:rPr>
              <a:t>Review </a:t>
            </a:r>
            <a:r>
              <a:rPr lang="en-US" sz="2800" b="0" dirty="0" smtClean="0">
                <a:cs typeface="+mj-cs"/>
              </a:rPr>
              <a:t>(2 of 2)</a:t>
            </a:r>
          </a:p>
        </p:txBody>
      </p:sp>
      <p:sp>
        <p:nvSpPr>
          <p:cNvPr id="110595" name="Rectangle 3"/>
          <p:cNvSpPr>
            <a:spLocks noGrp="1" noChangeArrowheads="1"/>
          </p:cNvSpPr>
          <p:nvPr>
            <p:ph idx="1"/>
          </p:nvPr>
        </p:nvSpPr>
        <p:spPr/>
        <p:txBody>
          <a:bodyPr rIns="228600"/>
          <a:lstStyle/>
          <a:p>
            <a:pPr marL="457200" indent="-457200">
              <a:spcBef>
                <a:spcPct val="35000"/>
              </a:spcBef>
              <a:buFontTx/>
              <a:buAutoNum type="arabicPeriod" startAt="8"/>
            </a:pPr>
            <a:r>
              <a:rPr lang="en-US" altLang="en-US" sz="2100"/>
              <a:t>To extract a patient from the basement of a building, you must transport the patient up a flight of stairs. In doing this, you must ensure that:</a:t>
            </a:r>
          </a:p>
          <a:p>
            <a:pPr marL="1016000" lvl="1" indent="-444500">
              <a:spcBef>
                <a:spcPct val="35000"/>
              </a:spcBef>
              <a:buFontTx/>
              <a:buAutoNum type="alphaUcPeriod" startAt="3"/>
            </a:pPr>
            <a:r>
              <a:rPr lang="en-US" altLang="en-US" sz="2100"/>
              <a:t>the backboard is slightly tilted to the left to distribute weight.</a:t>
            </a:r>
            <a:br>
              <a:rPr lang="en-US" altLang="en-US" sz="2100"/>
            </a:br>
            <a:r>
              <a:rPr lang="en-US" altLang="en-US" sz="2100" b="1"/>
              <a:t>Rationale: </a:t>
            </a:r>
            <a:r>
              <a:rPr lang="en-US" altLang="en-US" sz="2100">
                <a:solidFill>
                  <a:srgbClr val="F37021"/>
                </a:solidFill>
              </a:rPr>
              <a:t>Backboards are designed to carry a patient flat, and the weight is best distributed when the head is slightly elevated.</a:t>
            </a:r>
          </a:p>
          <a:p>
            <a:pPr marL="1016000" lvl="1" indent="-444500">
              <a:spcBef>
                <a:spcPct val="35000"/>
              </a:spcBef>
              <a:buFontTx/>
              <a:buAutoNum type="alphaUcPeriod" startAt="3"/>
            </a:pPr>
            <a:r>
              <a:rPr lang="en-US" altLang="en-US" sz="2100"/>
              <a:t>the patient's feet are higher than his or her head, whichever end is carried first.</a:t>
            </a:r>
            <a:br>
              <a:rPr lang="en-US" altLang="en-US" sz="2100"/>
            </a:br>
            <a:r>
              <a:rPr lang="en-US" altLang="en-US" sz="2100" b="1"/>
              <a:t>Rationale: </a:t>
            </a:r>
            <a:r>
              <a:rPr lang="en-US" altLang="en-US" sz="2100">
                <a:solidFill>
                  <a:srgbClr val="F37021"/>
                </a:solidFill>
              </a:rPr>
              <a:t>Carries are easier with the patient</a:t>
            </a:r>
            <a:r>
              <a:rPr lang="ja-JP" altLang="en-US" sz="2100">
                <a:solidFill>
                  <a:srgbClr val="F37021"/>
                </a:solidFill>
              </a:rPr>
              <a:t>’</a:t>
            </a:r>
            <a:r>
              <a:rPr lang="en-US" altLang="ja-JP" sz="2100">
                <a:solidFill>
                  <a:srgbClr val="F37021"/>
                </a:solidFill>
              </a:rPr>
              <a:t>s head first and elevated for distribution of the patient</a:t>
            </a:r>
            <a:r>
              <a:rPr lang="ja-JP" altLang="en-US" sz="2100">
                <a:solidFill>
                  <a:srgbClr val="F37021"/>
                </a:solidFill>
              </a:rPr>
              <a:t>’</a:t>
            </a:r>
            <a:r>
              <a:rPr lang="en-US" altLang="ja-JP" sz="2100">
                <a:solidFill>
                  <a:srgbClr val="F37021"/>
                </a:solidFill>
              </a:rPr>
              <a:t>s weight.</a:t>
            </a:r>
            <a:endParaRPr lang="en-US" altLang="en-US" sz="2100">
              <a:solidFill>
                <a:srgbClr val="F37021"/>
              </a:solidFill>
            </a:endParaRPr>
          </a:p>
        </p:txBody>
      </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5698" name="Rectangle 2"/>
          <p:cNvSpPr>
            <a:spLocks noGrp="1" noChangeArrowheads="1"/>
          </p:cNvSpPr>
          <p:nvPr>
            <p:ph type="title"/>
          </p:nvPr>
        </p:nvSpPr>
        <p:spPr/>
        <p:txBody>
          <a:bodyPr/>
          <a:lstStyle/>
          <a:p>
            <a:pPr>
              <a:lnSpc>
                <a:spcPct val="85000"/>
              </a:lnSpc>
              <a:defRPr/>
            </a:pPr>
            <a:r>
              <a:rPr lang="en-US" dirty="0" smtClean="0">
                <a:cs typeface="+mj-cs"/>
              </a:rPr>
              <a:t>Review</a:t>
            </a:r>
          </a:p>
        </p:txBody>
      </p:sp>
      <p:sp>
        <p:nvSpPr>
          <p:cNvPr id="111619" name="Rectangle 3"/>
          <p:cNvSpPr>
            <a:spLocks noGrp="1" noChangeArrowheads="1"/>
          </p:cNvSpPr>
          <p:nvPr>
            <p:ph idx="1"/>
          </p:nvPr>
        </p:nvSpPr>
        <p:spPr/>
        <p:txBody>
          <a:bodyPr rIns="228600"/>
          <a:lstStyle/>
          <a:p>
            <a:pPr marL="457200" indent="-457200">
              <a:spcBef>
                <a:spcPct val="35000"/>
              </a:spcBef>
              <a:buFontTx/>
              <a:buAutoNum type="arabicPeriod" startAt="9"/>
            </a:pPr>
            <a:r>
              <a:rPr lang="en-US" altLang="en-US"/>
              <a:t>If an injured patient needs to be moved but is not in immediate danger from fire or building collapse, you should first:</a:t>
            </a:r>
          </a:p>
          <a:p>
            <a:pPr marL="1016000" lvl="1" indent="-444500">
              <a:spcBef>
                <a:spcPct val="35000"/>
              </a:spcBef>
              <a:buFontTx/>
              <a:buAutoNum type="alphaUcPeriod"/>
            </a:pPr>
            <a:r>
              <a:rPr lang="en-US" altLang="en-US"/>
              <a:t>order the equipment you need for extrication.</a:t>
            </a:r>
          </a:p>
          <a:p>
            <a:pPr marL="1016000" lvl="1" indent="-444500">
              <a:spcBef>
                <a:spcPct val="35000"/>
              </a:spcBef>
              <a:buFontTx/>
              <a:buAutoNum type="alphaUcPeriod"/>
            </a:pPr>
            <a:r>
              <a:rPr lang="en-US" altLang="en-US"/>
              <a:t>check the patient</a:t>
            </a:r>
            <a:r>
              <a:rPr lang="ja-JP" altLang="en-US"/>
              <a:t>’</a:t>
            </a:r>
            <a:r>
              <a:rPr lang="en-US" altLang="ja-JP"/>
              <a:t>s airway, breathing, and circulation.</a:t>
            </a:r>
          </a:p>
          <a:p>
            <a:pPr marL="1016000" lvl="1" indent="-444500">
              <a:spcBef>
                <a:spcPct val="35000"/>
              </a:spcBef>
              <a:buFontTx/>
              <a:buAutoNum type="alphaUcPeriod"/>
            </a:pPr>
            <a:r>
              <a:rPr lang="en-US" altLang="en-US"/>
              <a:t>remove the patient with the rapid extrication technique.</a:t>
            </a:r>
          </a:p>
          <a:p>
            <a:pPr marL="1016000" lvl="1" indent="-444500">
              <a:spcBef>
                <a:spcPct val="35000"/>
              </a:spcBef>
              <a:buFontTx/>
              <a:buAutoNum type="alphaUcPeriod"/>
            </a:pPr>
            <a:r>
              <a:rPr lang="en-US" altLang="en-US"/>
              <a:t>determine the number of people you will need to move the patient.</a:t>
            </a:r>
            <a:endParaRPr lang="en-US" altLang="en-US" sz="2000"/>
          </a:p>
        </p:txBody>
      </p: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22" name="Rectangle 2"/>
          <p:cNvSpPr>
            <a:spLocks noGrp="1" noChangeArrowheads="1"/>
          </p:cNvSpPr>
          <p:nvPr>
            <p:ph type="title"/>
          </p:nvPr>
        </p:nvSpPr>
        <p:spPr/>
        <p:txBody>
          <a:bodyPr/>
          <a:lstStyle/>
          <a:p>
            <a:pPr>
              <a:lnSpc>
                <a:spcPct val="85000"/>
              </a:lnSpc>
              <a:defRPr/>
            </a:pPr>
            <a:r>
              <a:rPr lang="en-US" dirty="0" smtClean="0">
                <a:cs typeface="+mj-cs"/>
              </a:rPr>
              <a:t>Review</a:t>
            </a:r>
          </a:p>
        </p:txBody>
      </p:sp>
      <p:sp>
        <p:nvSpPr>
          <p:cNvPr id="112643" name="Rectangle 3"/>
          <p:cNvSpPr>
            <a:spLocks noGrp="1" noChangeArrowheads="1"/>
          </p:cNvSpPr>
          <p:nvPr>
            <p:ph idx="1"/>
          </p:nvPr>
        </p:nvSpPr>
        <p:spPr/>
        <p:txBody>
          <a:bodyPr rIns="228600"/>
          <a:lstStyle/>
          <a:p>
            <a:pPr marL="0" indent="0">
              <a:buFontTx/>
              <a:buNone/>
            </a:pPr>
            <a:r>
              <a:rPr lang="en-US" altLang="en-US" b="1"/>
              <a:t>Answer: </a:t>
            </a:r>
            <a:r>
              <a:rPr lang="en-US" altLang="en-US">
                <a:solidFill>
                  <a:srgbClr val="F37021"/>
                </a:solidFill>
              </a:rPr>
              <a:t>B</a:t>
            </a:r>
          </a:p>
          <a:p>
            <a:pPr marL="0" indent="0">
              <a:spcBef>
                <a:spcPct val="35000"/>
              </a:spcBef>
              <a:buFontTx/>
              <a:buNone/>
            </a:pPr>
            <a:r>
              <a:rPr lang="en-US" altLang="en-US" b="1"/>
              <a:t>Rationale: </a:t>
            </a:r>
            <a:r>
              <a:rPr lang="en-US" altLang="en-US"/>
              <a:t>The only time your attention should be directed away from the primary assessment of the patient is when the patient</a:t>
            </a:r>
            <a:r>
              <a:rPr lang="ja-JP" altLang="en-US"/>
              <a:t>’</a:t>
            </a:r>
            <a:r>
              <a:rPr lang="en-US" altLang="ja-JP"/>
              <a:t>s life or your life is in immediate danger.</a:t>
            </a:r>
            <a:endParaRPr lang="en-US" altLang="en-US"/>
          </a:p>
        </p:txBody>
      </p:sp>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7746" name="Rectangle 2"/>
          <p:cNvSpPr>
            <a:spLocks noGrp="1" noChangeArrowheads="1"/>
          </p:cNvSpPr>
          <p:nvPr>
            <p:ph type="title"/>
          </p:nvPr>
        </p:nvSpPr>
        <p:spPr/>
        <p:txBody>
          <a:bodyPr/>
          <a:lstStyle/>
          <a:p>
            <a:pPr>
              <a:lnSpc>
                <a:spcPct val="85000"/>
              </a:lnSpc>
              <a:defRPr/>
            </a:pPr>
            <a:r>
              <a:rPr lang="en-US" dirty="0" smtClean="0">
                <a:cs typeface="+mj-cs"/>
              </a:rPr>
              <a:t>Review </a:t>
            </a:r>
            <a:r>
              <a:rPr lang="en-US" sz="2800" b="0" dirty="0" smtClean="0">
                <a:cs typeface="+mj-cs"/>
              </a:rPr>
              <a:t>(1 of 2)</a:t>
            </a:r>
          </a:p>
        </p:txBody>
      </p:sp>
      <p:sp>
        <p:nvSpPr>
          <p:cNvPr id="113667" name="Rectangle 3"/>
          <p:cNvSpPr>
            <a:spLocks noGrp="1" noChangeArrowheads="1"/>
          </p:cNvSpPr>
          <p:nvPr>
            <p:ph idx="1"/>
          </p:nvPr>
        </p:nvSpPr>
        <p:spPr/>
        <p:txBody>
          <a:bodyPr rIns="228600"/>
          <a:lstStyle/>
          <a:p>
            <a:pPr marL="457200" indent="-457200">
              <a:spcBef>
                <a:spcPct val="35000"/>
              </a:spcBef>
              <a:buFontTx/>
              <a:buAutoNum type="arabicPeriod" startAt="9"/>
            </a:pPr>
            <a:r>
              <a:rPr lang="en-US" altLang="en-US"/>
              <a:t>If an injured patient needs to be moved but is not in immediate danger from fire or building collapse, you should first:</a:t>
            </a:r>
          </a:p>
          <a:p>
            <a:pPr marL="1016000" lvl="1" indent="-444500">
              <a:spcBef>
                <a:spcPct val="35000"/>
              </a:spcBef>
              <a:buFontTx/>
              <a:buAutoNum type="alphaUcPeriod"/>
            </a:pPr>
            <a:r>
              <a:rPr lang="en-US" altLang="en-US"/>
              <a:t>order the equipment you need for extrication.</a:t>
            </a:r>
            <a:br>
              <a:rPr lang="en-US" altLang="en-US"/>
            </a:br>
            <a:r>
              <a:rPr lang="en-US" altLang="en-US" b="1"/>
              <a:t>Rationale: </a:t>
            </a:r>
            <a:r>
              <a:rPr lang="en-US" altLang="en-US">
                <a:solidFill>
                  <a:srgbClr val="F37021"/>
                </a:solidFill>
              </a:rPr>
              <a:t>This is not the first thing you should do.</a:t>
            </a:r>
          </a:p>
          <a:p>
            <a:pPr marL="1016000" lvl="1" indent="-444500">
              <a:spcBef>
                <a:spcPct val="35000"/>
              </a:spcBef>
              <a:buFontTx/>
              <a:buAutoNum type="alphaUcPeriod"/>
            </a:pPr>
            <a:r>
              <a:rPr lang="en-US" altLang="en-US"/>
              <a:t>check the patient</a:t>
            </a:r>
            <a:r>
              <a:rPr lang="ja-JP" altLang="en-US"/>
              <a:t>’</a:t>
            </a:r>
            <a:r>
              <a:rPr lang="en-US" altLang="ja-JP"/>
              <a:t>s airway, breathing, and circulation.</a:t>
            </a:r>
            <a:br>
              <a:rPr lang="en-US" altLang="ja-JP"/>
            </a:br>
            <a:r>
              <a:rPr lang="en-US" altLang="ja-JP" b="1"/>
              <a:t>Rationale: </a:t>
            </a:r>
            <a:r>
              <a:rPr lang="en-US" altLang="ja-JP">
                <a:solidFill>
                  <a:srgbClr val="F37021"/>
                </a:solidFill>
              </a:rPr>
              <a:t>Correct answer</a:t>
            </a:r>
            <a:endParaRPr lang="en-US" altLang="en-US">
              <a:solidFill>
                <a:srgbClr val="F37021"/>
              </a:solidFill>
            </a:endParaRPr>
          </a:p>
        </p:txBody>
      </p:sp>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6770" name="Rectangle 2"/>
          <p:cNvSpPr>
            <a:spLocks noGrp="1" noChangeArrowheads="1"/>
          </p:cNvSpPr>
          <p:nvPr>
            <p:ph type="title"/>
          </p:nvPr>
        </p:nvSpPr>
        <p:spPr/>
        <p:txBody>
          <a:bodyPr/>
          <a:lstStyle/>
          <a:p>
            <a:pPr>
              <a:lnSpc>
                <a:spcPct val="85000"/>
              </a:lnSpc>
              <a:defRPr/>
            </a:pPr>
            <a:r>
              <a:rPr lang="en-US" dirty="0" smtClean="0">
                <a:cs typeface="+mj-cs"/>
              </a:rPr>
              <a:t>Review </a:t>
            </a:r>
            <a:r>
              <a:rPr lang="en-US" sz="2800" b="0" dirty="0" smtClean="0">
                <a:cs typeface="+mj-cs"/>
              </a:rPr>
              <a:t>(2 of 2)</a:t>
            </a:r>
          </a:p>
        </p:txBody>
      </p:sp>
      <p:sp>
        <p:nvSpPr>
          <p:cNvPr id="114691" name="Rectangle 3"/>
          <p:cNvSpPr>
            <a:spLocks noGrp="1" noChangeArrowheads="1"/>
          </p:cNvSpPr>
          <p:nvPr>
            <p:ph idx="1"/>
          </p:nvPr>
        </p:nvSpPr>
        <p:spPr/>
        <p:txBody>
          <a:bodyPr rIns="228600"/>
          <a:lstStyle/>
          <a:p>
            <a:pPr marL="457200" indent="-457200">
              <a:spcBef>
                <a:spcPct val="35000"/>
              </a:spcBef>
              <a:buFontTx/>
              <a:buAutoNum type="arabicPeriod" startAt="9"/>
            </a:pPr>
            <a:r>
              <a:rPr lang="en-US" altLang="en-US" sz="2300"/>
              <a:t>If an injured patient needs to be moved but is not in immediate danger from fire or building collapse, you should first:</a:t>
            </a:r>
          </a:p>
          <a:p>
            <a:pPr marL="1016000" lvl="1" indent="-444500">
              <a:spcBef>
                <a:spcPct val="35000"/>
              </a:spcBef>
              <a:buFontTx/>
              <a:buAutoNum type="alphaUcPeriod" startAt="3"/>
            </a:pPr>
            <a:r>
              <a:rPr lang="en-US" altLang="en-US" sz="2300"/>
              <a:t>remove the patient with the rapid extrication technique.</a:t>
            </a:r>
            <a:br>
              <a:rPr lang="en-US" altLang="en-US" sz="2300"/>
            </a:br>
            <a:r>
              <a:rPr lang="en-US" altLang="en-US" sz="2300" b="1"/>
              <a:t>Rationale: </a:t>
            </a:r>
            <a:r>
              <a:rPr lang="en-US" altLang="en-US" sz="2300">
                <a:solidFill>
                  <a:srgbClr val="F37021"/>
                </a:solidFill>
              </a:rPr>
              <a:t>The patient is not in immediate danger, so this is not needed.</a:t>
            </a:r>
          </a:p>
          <a:p>
            <a:pPr marL="1016000" lvl="1" indent="-444500">
              <a:spcBef>
                <a:spcPct val="35000"/>
              </a:spcBef>
              <a:buFontTx/>
              <a:buAutoNum type="alphaUcPeriod" startAt="3"/>
            </a:pPr>
            <a:r>
              <a:rPr lang="en-US" altLang="en-US" sz="2300"/>
              <a:t>determine the number of people you will need to move the patient.</a:t>
            </a:r>
            <a:br>
              <a:rPr lang="en-US" altLang="en-US" sz="2300"/>
            </a:br>
            <a:r>
              <a:rPr lang="en-US" altLang="en-US" sz="2300" b="1"/>
              <a:t>Rationale: </a:t>
            </a:r>
            <a:r>
              <a:rPr lang="en-US" altLang="en-US" sz="2300">
                <a:solidFill>
                  <a:srgbClr val="F37021"/>
                </a:solidFill>
              </a:rPr>
              <a:t>After the ABC</a:t>
            </a:r>
            <a:r>
              <a:rPr lang="en-US" altLang="ja-JP" sz="2300">
                <a:solidFill>
                  <a:srgbClr val="F37021"/>
                </a:solidFill>
              </a:rPr>
              <a:t>s have been checked, the EMT can then determine the safest method of extrication</a:t>
            </a:r>
            <a:r>
              <a:rPr lang="en-US" altLang="ja-JP" sz="2300"/>
              <a:t>.</a:t>
            </a:r>
            <a:endParaRPr lang="en-US" altLang="en-US" sz="230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1010" name="Title 1"/>
          <p:cNvSpPr>
            <a:spLocks noGrp="1"/>
          </p:cNvSpPr>
          <p:nvPr>
            <p:ph type="title"/>
          </p:nvPr>
        </p:nvSpPr>
        <p:spPr/>
        <p:txBody>
          <a:bodyPr/>
          <a:lstStyle/>
          <a:p>
            <a:pPr>
              <a:lnSpc>
                <a:spcPct val="85000"/>
              </a:lnSpc>
              <a:defRPr/>
            </a:pPr>
            <a:r>
              <a:rPr lang="en-US" dirty="0" smtClean="0">
                <a:cs typeface="+mj-cs"/>
              </a:rPr>
              <a:t>Moving and Positioning the Patient </a:t>
            </a:r>
            <a:r>
              <a:rPr lang="en-US" sz="2800" b="0" dirty="0" smtClean="0">
                <a:cs typeface="+mj-cs"/>
              </a:rPr>
              <a:t>(1 of 2)</a:t>
            </a:r>
          </a:p>
        </p:txBody>
      </p:sp>
      <p:sp>
        <p:nvSpPr>
          <p:cNvPr id="14339" name="Content Placeholder 2"/>
          <p:cNvSpPr>
            <a:spLocks noGrp="1"/>
          </p:cNvSpPr>
          <p:nvPr>
            <p:ph type="body" idx="1"/>
          </p:nvPr>
        </p:nvSpPr>
        <p:spPr/>
        <p:txBody>
          <a:bodyPr rIns="228600"/>
          <a:lstStyle/>
          <a:p>
            <a:pPr>
              <a:spcBef>
                <a:spcPct val="35000"/>
              </a:spcBef>
            </a:pPr>
            <a:r>
              <a:rPr lang="en-US" altLang="en-US"/>
              <a:t>When you move a patient, take care that injury does not occur:</a:t>
            </a:r>
          </a:p>
          <a:p>
            <a:pPr lvl="1">
              <a:spcBef>
                <a:spcPct val="35000"/>
              </a:spcBef>
            </a:pPr>
            <a:r>
              <a:rPr lang="en-US" altLang="en-US"/>
              <a:t>To you</a:t>
            </a:r>
          </a:p>
          <a:p>
            <a:pPr lvl="1">
              <a:spcBef>
                <a:spcPct val="35000"/>
              </a:spcBef>
            </a:pPr>
            <a:r>
              <a:rPr lang="en-US" altLang="en-US"/>
              <a:t>To your team</a:t>
            </a:r>
          </a:p>
          <a:p>
            <a:pPr lvl="1">
              <a:spcBef>
                <a:spcPct val="35000"/>
              </a:spcBef>
            </a:pPr>
            <a:r>
              <a:rPr lang="en-US" altLang="en-US"/>
              <a:t>To the patient</a:t>
            </a:r>
          </a:p>
          <a:p>
            <a:pPr>
              <a:spcBef>
                <a:spcPct val="35000"/>
              </a:spcBef>
            </a:pPr>
            <a:r>
              <a:rPr lang="en-US" altLang="en-US"/>
              <a:t>Patient lifting and moving are technical skills that require repeated training and practice. </a:t>
            </a:r>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8770" name="Rectangle 2"/>
          <p:cNvSpPr>
            <a:spLocks noGrp="1" noChangeArrowheads="1"/>
          </p:cNvSpPr>
          <p:nvPr>
            <p:ph type="title"/>
          </p:nvPr>
        </p:nvSpPr>
        <p:spPr/>
        <p:txBody>
          <a:bodyPr/>
          <a:lstStyle/>
          <a:p>
            <a:pPr>
              <a:lnSpc>
                <a:spcPct val="85000"/>
              </a:lnSpc>
              <a:defRPr/>
            </a:pPr>
            <a:r>
              <a:rPr lang="en-US" dirty="0" smtClean="0">
                <a:cs typeface="+mj-cs"/>
              </a:rPr>
              <a:t>Review</a:t>
            </a:r>
          </a:p>
        </p:txBody>
      </p:sp>
      <p:sp>
        <p:nvSpPr>
          <p:cNvPr id="115715" name="Rectangle 3"/>
          <p:cNvSpPr>
            <a:spLocks noGrp="1" noChangeArrowheads="1"/>
          </p:cNvSpPr>
          <p:nvPr>
            <p:ph idx="1"/>
          </p:nvPr>
        </p:nvSpPr>
        <p:spPr/>
        <p:txBody>
          <a:bodyPr rIns="228600"/>
          <a:lstStyle/>
          <a:p>
            <a:pPr marL="682625" indent="-682625">
              <a:spcBef>
                <a:spcPct val="35000"/>
              </a:spcBef>
              <a:buFontTx/>
              <a:buAutoNum type="arabicPeriod" startAt="10"/>
            </a:pPr>
            <a:r>
              <a:rPr lang="en-US" altLang="en-US"/>
              <a:t>The rapid extrication technique is a:</a:t>
            </a:r>
          </a:p>
          <a:p>
            <a:pPr marL="1241425" lvl="1" indent="-444500">
              <a:spcBef>
                <a:spcPct val="35000"/>
              </a:spcBef>
              <a:buFontTx/>
              <a:buAutoNum type="alphaUcPeriod"/>
            </a:pPr>
            <a:r>
              <a:rPr lang="en-US" altLang="en-US"/>
              <a:t>nonurgent move to remove a patient from a vehicle.</a:t>
            </a:r>
          </a:p>
          <a:p>
            <a:pPr marL="1241425" lvl="1" indent="-444500">
              <a:spcBef>
                <a:spcPct val="35000"/>
              </a:spcBef>
              <a:buFontTx/>
              <a:buAutoNum type="alphaUcPeriod"/>
            </a:pPr>
            <a:r>
              <a:rPr lang="en-US" altLang="en-US"/>
              <a:t>technique used to transfer a patient from a bed to a stretcher.</a:t>
            </a:r>
          </a:p>
          <a:p>
            <a:pPr marL="1241425" lvl="1" indent="-444500">
              <a:spcBef>
                <a:spcPct val="35000"/>
              </a:spcBef>
              <a:buFontTx/>
              <a:buAutoNum type="alphaUcPeriod"/>
            </a:pPr>
            <a:r>
              <a:rPr lang="en-US" altLang="en-US"/>
              <a:t>technique used to lift a patient with no suspected spinal injury onto a stretcher.</a:t>
            </a:r>
          </a:p>
          <a:p>
            <a:pPr marL="1241425" lvl="1" indent="-444500">
              <a:spcBef>
                <a:spcPct val="35000"/>
              </a:spcBef>
              <a:buFontTx/>
              <a:buAutoNum type="alphaUcPeriod"/>
            </a:pPr>
            <a:r>
              <a:rPr lang="en-US" altLang="en-US"/>
              <a:t>technique used to quickly remove a patient from a vehicle and onto a backboard.</a:t>
            </a:r>
            <a:endParaRPr lang="en-US" altLang="en-US" sz="2000"/>
          </a:p>
        </p:txBody>
      </p:sp>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9794" name="Rectangle 2"/>
          <p:cNvSpPr>
            <a:spLocks noGrp="1" noChangeArrowheads="1"/>
          </p:cNvSpPr>
          <p:nvPr>
            <p:ph type="title"/>
          </p:nvPr>
        </p:nvSpPr>
        <p:spPr/>
        <p:txBody>
          <a:bodyPr/>
          <a:lstStyle/>
          <a:p>
            <a:pPr>
              <a:lnSpc>
                <a:spcPct val="85000"/>
              </a:lnSpc>
              <a:defRPr/>
            </a:pPr>
            <a:r>
              <a:rPr lang="en-US" dirty="0" smtClean="0">
                <a:cs typeface="+mj-cs"/>
              </a:rPr>
              <a:t>Review</a:t>
            </a:r>
          </a:p>
        </p:txBody>
      </p:sp>
      <p:sp>
        <p:nvSpPr>
          <p:cNvPr id="116739" name="Rectangle 3"/>
          <p:cNvSpPr>
            <a:spLocks noGrp="1" noChangeArrowheads="1"/>
          </p:cNvSpPr>
          <p:nvPr>
            <p:ph idx="1"/>
          </p:nvPr>
        </p:nvSpPr>
        <p:spPr/>
        <p:txBody>
          <a:bodyPr rIns="228600"/>
          <a:lstStyle/>
          <a:p>
            <a:pPr marL="0" indent="0">
              <a:lnSpc>
                <a:spcPct val="90000"/>
              </a:lnSpc>
              <a:buFontTx/>
              <a:buNone/>
            </a:pPr>
            <a:r>
              <a:rPr lang="en-US" altLang="en-US" b="1"/>
              <a:t>Answer: </a:t>
            </a:r>
            <a:r>
              <a:rPr lang="en-US" altLang="en-US">
                <a:solidFill>
                  <a:srgbClr val="F37021"/>
                </a:solidFill>
              </a:rPr>
              <a:t>D</a:t>
            </a:r>
          </a:p>
          <a:p>
            <a:pPr marL="0" indent="0">
              <a:spcBef>
                <a:spcPct val="35000"/>
              </a:spcBef>
              <a:buFontTx/>
              <a:buNone/>
            </a:pPr>
            <a:r>
              <a:rPr lang="en-US" altLang="en-US" b="1"/>
              <a:t>Rationale: </a:t>
            </a:r>
            <a:r>
              <a:rPr lang="en-US" altLang="en-US"/>
              <a:t>With the rapid extrication technique, a seriously injured patient can be moved from a sitting position in a vehicle to a supine position on a backboard while protecting the spine at the same time.</a:t>
            </a:r>
          </a:p>
        </p:txBody>
      </p:sp>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0818" name="Rectangle 2"/>
          <p:cNvSpPr>
            <a:spLocks noGrp="1" noChangeArrowheads="1"/>
          </p:cNvSpPr>
          <p:nvPr>
            <p:ph type="title"/>
          </p:nvPr>
        </p:nvSpPr>
        <p:spPr/>
        <p:txBody>
          <a:bodyPr/>
          <a:lstStyle/>
          <a:p>
            <a:pPr>
              <a:lnSpc>
                <a:spcPct val="85000"/>
              </a:lnSpc>
              <a:defRPr/>
            </a:pPr>
            <a:r>
              <a:rPr lang="en-US" dirty="0" smtClean="0">
                <a:cs typeface="+mj-cs"/>
              </a:rPr>
              <a:t>Review </a:t>
            </a:r>
            <a:r>
              <a:rPr lang="en-US" sz="2800" b="0" dirty="0" smtClean="0">
                <a:cs typeface="+mj-cs"/>
              </a:rPr>
              <a:t>(1 of 2)</a:t>
            </a:r>
          </a:p>
        </p:txBody>
      </p:sp>
      <p:sp>
        <p:nvSpPr>
          <p:cNvPr id="117763" name="Rectangle 3"/>
          <p:cNvSpPr>
            <a:spLocks noGrp="1" noChangeArrowheads="1"/>
          </p:cNvSpPr>
          <p:nvPr>
            <p:ph idx="1"/>
          </p:nvPr>
        </p:nvSpPr>
        <p:spPr/>
        <p:txBody>
          <a:bodyPr rIns="228600"/>
          <a:lstStyle/>
          <a:p>
            <a:pPr marL="688975" indent="-688975">
              <a:spcBef>
                <a:spcPct val="35000"/>
              </a:spcBef>
              <a:buFontTx/>
              <a:buAutoNum type="arabicPeriod" startAt="10"/>
            </a:pPr>
            <a:r>
              <a:rPr lang="en-US" altLang="en-US"/>
              <a:t>The rapid extrication technique is a:</a:t>
            </a:r>
          </a:p>
          <a:p>
            <a:pPr marL="1247775" lvl="1" indent="-444500">
              <a:spcBef>
                <a:spcPct val="35000"/>
              </a:spcBef>
              <a:buFontTx/>
              <a:buAutoNum type="alphaUcPeriod"/>
            </a:pPr>
            <a:r>
              <a:rPr lang="en-US" altLang="en-US"/>
              <a:t>nonurgent move to remove a patient from a vehicle.</a:t>
            </a:r>
            <a:br>
              <a:rPr lang="en-US" altLang="en-US"/>
            </a:br>
            <a:r>
              <a:rPr lang="en-US" altLang="en-US" b="1"/>
              <a:t>Rationale: </a:t>
            </a:r>
            <a:r>
              <a:rPr lang="en-US" altLang="en-US">
                <a:solidFill>
                  <a:srgbClr val="F37021"/>
                </a:solidFill>
              </a:rPr>
              <a:t>This technique is considered to be an urgent move.</a:t>
            </a:r>
          </a:p>
          <a:p>
            <a:pPr marL="1247775" lvl="1" indent="-444500">
              <a:spcBef>
                <a:spcPct val="35000"/>
              </a:spcBef>
              <a:buFontTx/>
              <a:buAutoNum type="alphaUcPeriod"/>
            </a:pPr>
            <a:r>
              <a:rPr lang="en-US" altLang="en-US"/>
              <a:t>technique used to transfer a patient from a bed to a stretcher.</a:t>
            </a:r>
            <a:br>
              <a:rPr lang="en-US" altLang="en-US"/>
            </a:br>
            <a:r>
              <a:rPr lang="en-US" altLang="en-US" b="1"/>
              <a:t>Rationale: </a:t>
            </a:r>
            <a:r>
              <a:rPr lang="en-US" altLang="en-US">
                <a:solidFill>
                  <a:srgbClr val="F37021"/>
                </a:solidFill>
              </a:rPr>
              <a:t>This technique is used to move a patient from a vehicle to a backboard.</a:t>
            </a:r>
          </a:p>
        </p:txBody>
      </p:sp>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7794" name="Rectangle 2"/>
          <p:cNvSpPr>
            <a:spLocks noGrp="1" noChangeArrowheads="1"/>
          </p:cNvSpPr>
          <p:nvPr>
            <p:ph type="title"/>
          </p:nvPr>
        </p:nvSpPr>
        <p:spPr/>
        <p:txBody>
          <a:bodyPr/>
          <a:lstStyle/>
          <a:p>
            <a:pPr>
              <a:lnSpc>
                <a:spcPct val="85000"/>
              </a:lnSpc>
              <a:defRPr/>
            </a:pPr>
            <a:r>
              <a:rPr lang="en-US" dirty="0" smtClean="0">
                <a:cs typeface="+mj-cs"/>
              </a:rPr>
              <a:t>Review </a:t>
            </a:r>
            <a:r>
              <a:rPr lang="en-US" sz="2800" b="0" dirty="0" smtClean="0">
                <a:cs typeface="+mj-cs"/>
              </a:rPr>
              <a:t>(2 of 2)</a:t>
            </a:r>
          </a:p>
        </p:txBody>
      </p:sp>
      <p:sp>
        <p:nvSpPr>
          <p:cNvPr id="118787" name="Rectangle 3"/>
          <p:cNvSpPr>
            <a:spLocks noGrp="1" noChangeArrowheads="1"/>
          </p:cNvSpPr>
          <p:nvPr>
            <p:ph idx="1"/>
          </p:nvPr>
        </p:nvSpPr>
        <p:spPr/>
        <p:txBody>
          <a:bodyPr rIns="228600"/>
          <a:lstStyle/>
          <a:p>
            <a:pPr marL="688975" indent="-688975">
              <a:spcBef>
                <a:spcPct val="35000"/>
              </a:spcBef>
              <a:buFontTx/>
              <a:buAutoNum type="arabicPeriod" startAt="10"/>
            </a:pPr>
            <a:r>
              <a:rPr lang="en-US" altLang="en-US"/>
              <a:t>The rapid extrication technique is a:</a:t>
            </a:r>
          </a:p>
          <a:p>
            <a:pPr marL="1260475" lvl="1" indent="-457200">
              <a:spcBef>
                <a:spcPct val="35000"/>
              </a:spcBef>
              <a:buFontTx/>
              <a:buAutoNum type="alphaUcPeriod" startAt="3"/>
            </a:pPr>
            <a:r>
              <a:rPr lang="en-US" altLang="en-US"/>
              <a:t>technique used to lift a patient with no suspected spinal injury onto a stretcher.</a:t>
            </a:r>
            <a:br>
              <a:rPr lang="en-US" altLang="en-US"/>
            </a:br>
            <a:r>
              <a:rPr lang="en-US" altLang="en-US" b="1"/>
              <a:t>Rationale: </a:t>
            </a:r>
            <a:r>
              <a:rPr lang="en-US" altLang="en-US">
                <a:solidFill>
                  <a:srgbClr val="F37021"/>
                </a:solidFill>
              </a:rPr>
              <a:t>This is not a lifting technique. The patient is placed on a backboard, not a stretcher.</a:t>
            </a:r>
          </a:p>
          <a:p>
            <a:pPr marL="1260475" lvl="1" indent="-457200">
              <a:spcBef>
                <a:spcPct val="35000"/>
              </a:spcBef>
              <a:buFontTx/>
              <a:buAutoNum type="alphaUcPeriod" startAt="3"/>
            </a:pPr>
            <a:r>
              <a:rPr lang="en-US" altLang="en-US"/>
              <a:t>technique used to quickly remove a patient from a vehicle and onto a backboard.</a:t>
            </a:r>
            <a:br>
              <a:rPr lang="en-US" altLang="en-US"/>
            </a:br>
            <a:r>
              <a:rPr lang="en-US" altLang="en-US" b="1"/>
              <a:t>Rationale: </a:t>
            </a:r>
            <a:r>
              <a:rPr lang="en-US" altLang="en-US">
                <a:solidFill>
                  <a:srgbClr val="F37021"/>
                </a:solidFill>
              </a:rPr>
              <a:t>Correct answer</a:t>
            </a:r>
            <a:endParaRPr lang="en-US" altLang="en-US" sz="2000">
              <a:solidFill>
                <a:srgbClr val="F37021"/>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2034" name="Title 1"/>
          <p:cNvSpPr>
            <a:spLocks noGrp="1"/>
          </p:cNvSpPr>
          <p:nvPr>
            <p:ph type="title"/>
          </p:nvPr>
        </p:nvSpPr>
        <p:spPr/>
        <p:txBody>
          <a:bodyPr/>
          <a:lstStyle/>
          <a:p>
            <a:pPr>
              <a:lnSpc>
                <a:spcPct val="85000"/>
              </a:lnSpc>
              <a:defRPr/>
            </a:pPr>
            <a:r>
              <a:rPr lang="en-US" dirty="0" smtClean="0">
                <a:cs typeface="+mj-cs"/>
              </a:rPr>
              <a:t>Moving and Positioning the Patient </a:t>
            </a:r>
            <a:r>
              <a:rPr lang="en-US" sz="2800" b="0" dirty="0" smtClean="0">
                <a:cs typeface="+mj-cs"/>
              </a:rPr>
              <a:t>(2 of 2)</a:t>
            </a:r>
          </a:p>
        </p:txBody>
      </p:sp>
      <p:sp>
        <p:nvSpPr>
          <p:cNvPr id="15363" name="Content Placeholder 2"/>
          <p:cNvSpPr>
            <a:spLocks noGrp="1"/>
          </p:cNvSpPr>
          <p:nvPr>
            <p:ph type="body" idx="1"/>
          </p:nvPr>
        </p:nvSpPr>
        <p:spPr/>
        <p:txBody>
          <a:bodyPr rIns="228600"/>
          <a:lstStyle/>
          <a:p>
            <a:pPr>
              <a:spcBef>
                <a:spcPct val="35000"/>
              </a:spcBef>
            </a:pPr>
            <a:r>
              <a:rPr lang="en-US" altLang="en-US"/>
              <a:t>Many EMTs are injured lifting and moving patients.</a:t>
            </a:r>
            <a:endParaRPr lang="en-US" altLang="en-US" sz="3300"/>
          </a:p>
          <a:p>
            <a:pPr>
              <a:spcBef>
                <a:spcPct val="35000"/>
              </a:spcBef>
            </a:pPr>
            <a:r>
              <a:rPr lang="en-US" altLang="en-US"/>
              <a:t>Using proper body mechanics and maintaining physical fitness greatly reduce the chance of injury. </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Content Placeholder 2"/>
          <p:cNvSpPr>
            <a:spLocks noGrp="1"/>
          </p:cNvSpPr>
          <p:nvPr>
            <p:ph type="body" idx="1"/>
          </p:nvPr>
        </p:nvSpPr>
        <p:spPr>
          <a:xfrm>
            <a:off x="4572000" y="1447800"/>
            <a:ext cx="3886200" cy="4800600"/>
          </a:xfrm>
        </p:spPr>
        <p:txBody>
          <a:bodyPr rIns="228600"/>
          <a:lstStyle/>
          <a:p>
            <a:pPr>
              <a:spcBef>
                <a:spcPct val="35000"/>
              </a:spcBef>
            </a:pPr>
            <a:r>
              <a:rPr lang="en-US" altLang="en-US"/>
              <a:t>Anatomy review</a:t>
            </a:r>
          </a:p>
        </p:txBody>
      </p:sp>
      <p:pic>
        <p:nvPicPr>
          <p:cNvPr id="16387" name="Picture 6" descr="\\172.16.33.26\Art\OUTPUT\JB LEARNING\EMT_11E_ITK_PPT WORK\JPEG\Ch08\9781284080179_CH08_CP03.jpg"/>
          <p:cNvPicPr>
            <a:picLocks noChangeAspect="1" noChangeArrowheads="1"/>
          </p:cNvPicPr>
          <p:nvPr/>
        </p:nvPicPr>
        <p:blipFill>
          <a:blip r:embed="rId3">
            <a:extLst>
              <a:ext uri="{28A0092B-C50C-407E-A947-70E740481C1C}">
                <a14:useLocalDpi xmlns:a14="http://schemas.microsoft.com/office/drawing/2010/main" val="0"/>
              </a:ext>
            </a:extLst>
          </a:blip>
          <a:srcRect t="1538" r="1866" b="1538"/>
          <a:stretch>
            <a:fillRect/>
          </a:stretch>
        </p:blipFill>
        <p:spPr bwMode="auto">
          <a:xfrm>
            <a:off x="1066800" y="1371600"/>
            <a:ext cx="2632075" cy="473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bwMode="auto">
          <a:xfrm>
            <a:off x="1460500" y="6137275"/>
            <a:ext cx="2971800" cy="228600"/>
          </a:xfrm>
          <a:prstGeom prst="rect">
            <a:avLst/>
          </a:prstGeom>
          <a:noFill/>
          <a:ln>
            <a:noFill/>
          </a:ln>
          <a:effectLst/>
          <a:extLst/>
        </p:spPr>
        <p:txBody>
          <a:bodyPr wrap="none" anchor="ctr"/>
          <a:lstStyle/>
          <a:p>
            <a:pPr>
              <a:defRPr/>
            </a:pPr>
            <a:r>
              <a:rPr lang="en-IN" sz="900" dirty="0">
                <a:solidFill>
                  <a:schemeClr val="bg1"/>
                </a:solidFill>
                <a:latin typeface="+mn-lt"/>
                <a:ea typeface="ヒラギノ角ゴ Pro W3" pitchFamily="1" charset="-128"/>
              </a:rPr>
              <a:t>© Jones and Bartlett Learning.</a:t>
            </a:r>
          </a:p>
        </p:txBody>
      </p:sp>
      <p:sp>
        <p:nvSpPr>
          <p:cNvPr id="7" name="Title 1"/>
          <p:cNvSpPr>
            <a:spLocks noGrp="1"/>
          </p:cNvSpPr>
          <p:nvPr>
            <p:ph type="title"/>
          </p:nvPr>
        </p:nvSpPr>
        <p:spPr/>
        <p:txBody>
          <a:bodyPr/>
          <a:lstStyle/>
          <a:p>
            <a:pPr>
              <a:lnSpc>
                <a:spcPct val="85000"/>
              </a:lnSpc>
              <a:defRPr/>
            </a:pPr>
            <a:r>
              <a:rPr lang="en-US" dirty="0" smtClean="0">
                <a:cs typeface="+mj-cs"/>
              </a:rPr>
              <a:t>Body Mechanics </a:t>
            </a:r>
            <a:r>
              <a:rPr lang="en-US" sz="2800" b="0" dirty="0" smtClean="0">
                <a:cs typeface="+mj-cs"/>
              </a:rPr>
              <a:t>(1 of 9)</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082" name="Title 1"/>
          <p:cNvSpPr>
            <a:spLocks noGrp="1"/>
          </p:cNvSpPr>
          <p:nvPr>
            <p:ph type="title"/>
          </p:nvPr>
        </p:nvSpPr>
        <p:spPr/>
        <p:txBody>
          <a:bodyPr/>
          <a:lstStyle/>
          <a:p>
            <a:pPr>
              <a:lnSpc>
                <a:spcPct val="85000"/>
              </a:lnSpc>
              <a:defRPr/>
            </a:pPr>
            <a:r>
              <a:rPr lang="en-US" dirty="0" smtClean="0">
                <a:cs typeface="+mj-cs"/>
              </a:rPr>
              <a:t>Body Mechanics </a:t>
            </a:r>
            <a:r>
              <a:rPr lang="en-US" sz="2800" b="0" dirty="0" smtClean="0">
                <a:cs typeface="+mj-cs"/>
              </a:rPr>
              <a:t>(2 of 9)</a:t>
            </a:r>
          </a:p>
        </p:txBody>
      </p:sp>
      <p:sp>
        <p:nvSpPr>
          <p:cNvPr id="17411" name="Content Placeholder 2"/>
          <p:cNvSpPr>
            <a:spLocks noGrp="1"/>
          </p:cNvSpPr>
          <p:nvPr>
            <p:ph type="body" idx="1"/>
          </p:nvPr>
        </p:nvSpPr>
        <p:spPr/>
        <p:txBody>
          <a:bodyPr rIns="228600"/>
          <a:lstStyle/>
          <a:p>
            <a:pPr>
              <a:spcBef>
                <a:spcPct val="35000"/>
              </a:spcBef>
            </a:pPr>
            <a:r>
              <a:rPr lang="en-US" altLang="en-US"/>
              <a:t>Lifting position</a:t>
            </a:r>
          </a:p>
          <a:p>
            <a:pPr lvl="1">
              <a:spcBef>
                <a:spcPct val="35000"/>
              </a:spcBef>
            </a:pPr>
            <a:r>
              <a:rPr lang="en-US" altLang="en-US"/>
              <a:t>Shoulder girdle should be aligned over pelvis</a:t>
            </a:r>
          </a:p>
          <a:p>
            <a:pPr lvl="1">
              <a:spcBef>
                <a:spcPct val="35000"/>
              </a:spcBef>
            </a:pPr>
            <a:r>
              <a:rPr lang="en-US" altLang="en-US"/>
              <a:t>Hands should be held close to legs</a:t>
            </a:r>
          </a:p>
          <a:p>
            <a:pPr lvl="1">
              <a:spcBef>
                <a:spcPct val="35000"/>
              </a:spcBef>
            </a:pPr>
            <a:r>
              <a:rPr lang="en-US" altLang="en-US"/>
              <a:t>Force then goes essentially straight down spinal column</a:t>
            </a:r>
          </a:p>
          <a:p>
            <a:pPr lvl="1">
              <a:spcBef>
                <a:spcPct val="35000"/>
              </a:spcBef>
            </a:pPr>
            <a:r>
              <a:rPr lang="en-US" altLang="en-US"/>
              <a:t>Very little strain occurs</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6130" name="Title 1"/>
          <p:cNvSpPr>
            <a:spLocks noGrp="1"/>
          </p:cNvSpPr>
          <p:nvPr>
            <p:ph type="title"/>
          </p:nvPr>
        </p:nvSpPr>
        <p:spPr/>
        <p:txBody>
          <a:bodyPr/>
          <a:lstStyle/>
          <a:p>
            <a:pPr>
              <a:lnSpc>
                <a:spcPct val="85000"/>
              </a:lnSpc>
              <a:defRPr/>
            </a:pPr>
            <a:r>
              <a:rPr lang="en-US" dirty="0" smtClean="0">
                <a:cs typeface="+mj-cs"/>
              </a:rPr>
              <a:t>Body Mechanics </a:t>
            </a:r>
            <a:r>
              <a:rPr lang="en-US" sz="2800" b="0" dirty="0" smtClean="0">
                <a:cs typeface="+mj-cs"/>
              </a:rPr>
              <a:t>(3 of 9)</a:t>
            </a:r>
          </a:p>
        </p:txBody>
      </p:sp>
      <p:sp>
        <p:nvSpPr>
          <p:cNvPr id="18435" name="Content Placeholder 2"/>
          <p:cNvSpPr>
            <a:spLocks noGrp="1"/>
          </p:cNvSpPr>
          <p:nvPr>
            <p:ph type="body" idx="1"/>
          </p:nvPr>
        </p:nvSpPr>
        <p:spPr>
          <a:xfrm>
            <a:off x="4572000" y="1447800"/>
            <a:ext cx="3886200" cy="4800600"/>
          </a:xfrm>
        </p:spPr>
        <p:txBody>
          <a:bodyPr rIns="228600"/>
          <a:lstStyle/>
          <a:p>
            <a:pPr>
              <a:spcBef>
                <a:spcPct val="35000"/>
              </a:spcBef>
            </a:pPr>
            <a:r>
              <a:rPr lang="en-US" altLang="en-US"/>
              <a:t>This is the correct way to lift.</a:t>
            </a:r>
          </a:p>
        </p:txBody>
      </p:sp>
      <p:pic>
        <p:nvPicPr>
          <p:cNvPr id="18436" name="Picture 5" descr="\\172.16.33.26\Art\OUTPUT\JB LEARNING\EMT_11E_ITK_PPT WORK\JPEG\Ch08\9781284080179_CH08_CP0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2800" y="1473200"/>
            <a:ext cx="3530600" cy="446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bwMode="auto">
          <a:xfrm>
            <a:off x="1485900" y="5943600"/>
            <a:ext cx="2971800" cy="228600"/>
          </a:xfrm>
          <a:prstGeom prst="rect">
            <a:avLst/>
          </a:prstGeom>
          <a:noFill/>
          <a:ln>
            <a:noFill/>
          </a:ln>
          <a:effectLst/>
          <a:extLst/>
        </p:spPr>
        <p:txBody>
          <a:bodyPr wrap="none" anchor="ctr"/>
          <a:lstStyle/>
          <a:p>
            <a:pPr algn="r">
              <a:defRPr/>
            </a:pPr>
            <a:r>
              <a:rPr lang="en-IN" sz="900" dirty="0">
                <a:solidFill>
                  <a:schemeClr val="bg1"/>
                </a:solidFill>
                <a:latin typeface="+mn-lt"/>
                <a:ea typeface="ヒラギノ角ゴ Pro W3" pitchFamily="1" charset="-128"/>
              </a:rPr>
              <a:t>© Jones &amp; Bartlett Learning. Courtesy of MIEMSS.</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7154" name="Title 1"/>
          <p:cNvSpPr>
            <a:spLocks noGrp="1"/>
          </p:cNvSpPr>
          <p:nvPr>
            <p:ph type="title"/>
          </p:nvPr>
        </p:nvSpPr>
        <p:spPr/>
        <p:txBody>
          <a:bodyPr/>
          <a:lstStyle/>
          <a:p>
            <a:pPr>
              <a:lnSpc>
                <a:spcPct val="85000"/>
              </a:lnSpc>
              <a:defRPr/>
            </a:pPr>
            <a:r>
              <a:rPr lang="en-US" dirty="0" smtClean="0">
                <a:cs typeface="+mj-cs"/>
              </a:rPr>
              <a:t>Body Mechanics </a:t>
            </a:r>
            <a:r>
              <a:rPr lang="en-US" sz="2800" b="0" dirty="0" smtClean="0">
                <a:cs typeface="+mj-cs"/>
              </a:rPr>
              <a:t>(4 of 9)</a:t>
            </a:r>
          </a:p>
        </p:txBody>
      </p:sp>
      <p:sp>
        <p:nvSpPr>
          <p:cNvPr id="19459" name="Content Placeholder 2"/>
          <p:cNvSpPr>
            <a:spLocks noGrp="1"/>
          </p:cNvSpPr>
          <p:nvPr>
            <p:ph type="body" idx="1"/>
          </p:nvPr>
        </p:nvSpPr>
        <p:spPr/>
        <p:txBody>
          <a:bodyPr rIns="228600"/>
          <a:lstStyle/>
          <a:p>
            <a:pPr>
              <a:spcBef>
                <a:spcPct val="35000"/>
              </a:spcBef>
            </a:pPr>
            <a:r>
              <a:rPr lang="en-US" altLang="en-US"/>
              <a:t>You may injure your back:</a:t>
            </a:r>
          </a:p>
          <a:p>
            <a:pPr lvl="1">
              <a:spcBef>
                <a:spcPct val="35000"/>
              </a:spcBef>
            </a:pPr>
            <a:r>
              <a:rPr lang="en-US" altLang="en-US"/>
              <a:t>If you lift while leaning forward</a:t>
            </a:r>
          </a:p>
          <a:p>
            <a:pPr lvl="1">
              <a:spcBef>
                <a:spcPct val="35000"/>
              </a:spcBef>
            </a:pPr>
            <a:r>
              <a:rPr lang="en-US" altLang="en-US"/>
              <a:t>If you lift with your back straight but bent significantly forward at the hips</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8178" name="Title 1"/>
          <p:cNvSpPr>
            <a:spLocks noGrp="1"/>
          </p:cNvSpPr>
          <p:nvPr>
            <p:ph type="title"/>
          </p:nvPr>
        </p:nvSpPr>
        <p:spPr/>
        <p:txBody>
          <a:bodyPr/>
          <a:lstStyle/>
          <a:p>
            <a:pPr>
              <a:lnSpc>
                <a:spcPct val="85000"/>
              </a:lnSpc>
              <a:defRPr/>
            </a:pPr>
            <a:r>
              <a:rPr lang="en-US" dirty="0" smtClean="0">
                <a:cs typeface="+mj-cs"/>
              </a:rPr>
              <a:t>Body Mechanics </a:t>
            </a:r>
            <a:r>
              <a:rPr lang="en-US" sz="2800" b="0" dirty="0" smtClean="0">
                <a:cs typeface="+mj-cs"/>
              </a:rPr>
              <a:t>(5 of 9)</a:t>
            </a:r>
          </a:p>
        </p:txBody>
      </p:sp>
      <p:sp>
        <p:nvSpPr>
          <p:cNvPr id="24579" name="Content Placeholder 2"/>
          <p:cNvSpPr>
            <a:spLocks noGrp="1"/>
          </p:cNvSpPr>
          <p:nvPr>
            <p:ph type="body" idx="1"/>
          </p:nvPr>
        </p:nvSpPr>
        <p:spPr/>
        <p:txBody>
          <a:bodyPr rIns="228600"/>
          <a:lstStyle/>
          <a:p>
            <a:pPr>
              <a:spcBef>
                <a:spcPct val="35000"/>
              </a:spcBef>
              <a:defRPr/>
            </a:pPr>
            <a:r>
              <a:rPr lang="en-US" altLang="en-US" dirty="0" smtClean="0"/>
              <a:t>This is an incorrect method of lifting.</a:t>
            </a:r>
          </a:p>
          <a:p>
            <a:pPr>
              <a:spcBef>
                <a:spcPct val="35000"/>
              </a:spcBef>
              <a:defRPr/>
            </a:pPr>
            <a:endParaRPr lang="en-US" altLang="en-US" dirty="0"/>
          </a:p>
          <a:p>
            <a:pPr marL="0" indent="0">
              <a:spcBef>
                <a:spcPct val="35000"/>
              </a:spcBef>
              <a:buFontTx/>
              <a:buNone/>
              <a:defRPr/>
            </a:pPr>
            <a:endParaRPr lang="en-US" altLang="en-US" dirty="0" smtClean="0"/>
          </a:p>
          <a:p>
            <a:pPr marL="0" indent="0" algn="ctr">
              <a:spcBef>
                <a:spcPct val="35000"/>
              </a:spcBef>
              <a:buFontTx/>
              <a:buNone/>
              <a:defRPr/>
            </a:pPr>
            <a:endParaRPr lang="en-US" altLang="en-US" dirty="0"/>
          </a:p>
        </p:txBody>
      </p:sp>
      <p:pic>
        <p:nvPicPr>
          <p:cNvPr id="20484" name="Picture 4" descr="\\172.16.33.26\Art\OUTPUT\JB LEARNING\EMT_11E_ITK_PPT WORK\JPEG\Ch08\9781284080179_CH08_CP0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2514600"/>
            <a:ext cx="6157913" cy="273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bwMode="auto">
          <a:xfrm>
            <a:off x="4660900" y="5257800"/>
            <a:ext cx="2971800" cy="228600"/>
          </a:xfrm>
          <a:prstGeom prst="rect">
            <a:avLst/>
          </a:prstGeom>
          <a:noFill/>
          <a:ln>
            <a:noFill/>
          </a:ln>
          <a:effectLst/>
          <a:extLst/>
        </p:spPr>
        <p:txBody>
          <a:bodyPr wrap="none" anchor="ctr"/>
          <a:lstStyle/>
          <a:p>
            <a:pPr algn="r">
              <a:defRPr/>
            </a:pPr>
            <a:r>
              <a:rPr lang="en-IN" sz="900" dirty="0">
                <a:solidFill>
                  <a:schemeClr val="bg1"/>
                </a:solidFill>
                <a:latin typeface="+mn-lt"/>
                <a:ea typeface="ヒラギノ角ゴ Pro W3" pitchFamily="1" charset="-128"/>
              </a:rPr>
              <a:t>© Jones &amp; Bartlett Learning. Courtesy of MIEMSS.</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9202" name="Title 1"/>
          <p:cNvSpPr>
            <a:spLocks noGrp="1"/>
          </p:cNvSpPr>
          <p:nvPr>
            <p:ph type="title"/>
          </p:nvPr>
        </p:nvSpPr>
        <p:spPr/>
        <p:txBody>
          <a:bodyPr/>
          <a:lstStyle/>
          <a:p>
            <a:pPr>
              <a:lnSpc>
                <a:spcPct val="85000"/>
              </a:lnSpc>
              <a:defRPr/>
            </a:pPr>
            <a:r>
              <a:rPr lang="en-US" dirty="0" smtClean="0">
                <a:cs typeface="+mj-cs"/>
              </a:rPr>
              <a:t>Body Mechanics </a:t>
            </a:r>
            <a:r>
              <a:rPr lang="en-US" sz="2800" b="0" dirty="0" smtClean="0">
                <a:cs typeface="+mj-cs"/>
              </a:rPr>
              <a:t>(6 of 9)</a:t>
            </a:r>
          </a:p>
        </p:txBody>
      </p:sp>
      <p:sp>
        <p:nvSpPr>
          <p:cNvPr id="21507" name="Content Placeholder 2"/>
          <p:cNvSpPr>
            <a:spLocks noGrp="1"/>
          </p:cNvSpPr>
          <p:nvPr>
            <p:ph type="body" idx="1"/>
          </p:nvPr>
        </p:nvSpPr>
        <p:spPr/>
        <p:txBody>
          <a:bodyPr rIns="228600"/>
          <a:lstStyle/>
          <a:p>
            <a:pPr>
              <a:spcBef>
                <a:spcPct val="35000"/>
              </a:spcBef>
            </a:pPr>
            <a:r>
              <a:rPr lang="en-US" altLang="en-US"/>
              <a:t>Lifting technique</a:t>
            </a:r>
          </a:p>
          <a:p>
            <a:pPr lvl="1">
              <a:spcBef>
                <a:spcPct val="35000"/>
              </a:spcBef>
            </a:pPr>
            <a:r>
              <a:rPr lang="en-US" altLang="en-US"/>
              <a:t>Legs should be spread about 15</a:t>
            </a:r>
            <a:r>
              <a:rPr lang="en-US" altLang="en-US">
                <a:ea typeface="MS PGothic" charset="-128"/>
              </a:rPr>
              <a:t> inches</a:t>
            </a:r>
            <a:r>
              <a:rPr lang="en-US" altLang="en-US"/>
              <a:t> apart (shoulder width).</a:t>
            </a:r>
          </a:p>
          <a:p>
            <a:pPr lvl="1">
              <a:spcBef>
                <a:spcPct val="35000"/>
              </a:spcBef>
            </a:pPr>
            <a:r>
              <a:rPr lang="en-US" altLang="en-US"/>
              <a:t>Place feet so the center of gravity is balanced.</a:t>
            </a:r>
          </a:p>
          <a:p>
            <a:pPr lvl="1">
              <a:spcBef>
                <a:spcPct val="35000"/>
              </a:spcBef>
            </a:pPr>
            <a:r>
              <a:rPr lang="en-US" altLang="en-US"/>
              <a:t>With your back held upright, bring your upper body down by bending the legs.</a:t>
            </a:r>
          </a:p>
          <a:p>
            <a:pPr lvl="1">
              <a:spcBef>
                <a:spcPct val="35000"/>
              </a:spcBef>
            </a:pPr>
            <a:r>
              <a:rPr lang="en-US" altLang="en-US"/>
              <a:t>Grasp the patient/stretcher.</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0226" name="Title 1"/>
          <p:cNvSpPr>
            <a:spLocks noGrp="1"/>
          </p:cNvSpPr>
          <p:nvPr>
            <p:ph type="title"/>
          </p:nvPr>
        </p:nvSpPr>
        <p:spPr/>
        <p:txBody>
          <a:bodyPr/>
          <a:lstStyle/>
          <a:p>
            <a:pPr>
              <a:lnSpc>
                <a:spcPct val="85000"/>
              </a:lnSpc>
              <a:defRPr/>
            </a:pPr>
            <a:r>
              <a:rPr lang="en-US" dirty="0" smtClean="0">
                <a:cs typeface="+mj-cs"/>
              </a:rPr>
              <a:t>Body Mechanics </a:t>
            </a:r>
            <a:r>
              <a:rPr lang="en-US" sz="2800" b="0" dirty="0" smtClean="0">
                <a:cs typeface="+mj-cs"/>
              </a:rPr>
              <a:t>(7 of 9)</a:t>
            </a:r>
          </a:p>
        </p:txBody>
      </p:sp>
      <p:sp>
        <p:nvSpPr>
          <p:cNvPr id="22531" name="Content Placeholder 2"/>
          <p:cNvSpPr>
            <a:spLocks noGrp="1"/>
          </p:cNvSpPr>
          <p:nvPr>
            <p:ph type="body" idx="1"/>
          </p:nvPr>
        </p:nvSpPr>
        <p:spPr/>
        <p:txBody>
          <a:bodyPr rIns="228600"/>
          <a:lstStyle/>
          <a:p>
            <a:pPr>
              <a:spcBef>
                <a:spcPct val="35000"/>
              </a:spcBef>
            </a:pPr>
            <a:r>
              <a:rPr lang="en-US" altLang="en-US"/>
              <a:t>Lifting technique (cont</a:t>
            </a:r>
            <a:r>
              <a:rPr lang="ja-JP" altLang="en-US"/>
              <a:t>’</a:t>
            </a:r>
            <a:r>
              <a:rPr lang="en-US" altLang="ja-JP"/>
              <a:t>d)</a:t>
            </a:r>
          </a:p>
          <a:p>
            <a:pPr lvl="1">
              <a:spcBef>
                <a:spcPct val="35000"/>
              </a:spcBef>
            </a:pPr>
            <a:r>
              <a:rPr lang="en-US" altLang="en-US"/>
              <a:t>Lift the patient by raising your upper body and arms and straightening your legs until standing.</a:t>
            </a:r>
          </a:p>
          <a:p>
            <a:pPr lvl="1">
              <a:spcBef>
                <a:spcPct val="35000"/>
              </a:spcBef>
            </a:pPr>
            <a:r>
              <a:rPr lang="en-US" altLang="en-US"/>
              <a:t>Keep the weight close to your body.</a:t>
            </a:r>
          </a:p>
          <a:p>
            <a:pPr lvl="1">
              <a:spcBef>
                <a:spcPct val="35000"/>
              </a:spcBef>
            </a:pPr>
            <a:r>
              <a:rPr lang="en-US" altLang="en-US"/>
              <a:t>Keep your arms the same distance apart.</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lnSpc>
                <a:spcPct val="85000"/>
              </a:lnSpc>
            </a:pPr>
            <a:r>
              <a:rPr lang="en-US" altLang="en-US"/>
              <a:t>National EMS Education Standard Competencies</a:t>
            </a:r>
          </a:p>
        </p:txBody>
      </p:sp>
      <p:sp>
        <p:nvSpPr>
          <p:cNvPr id="5123" name="Rectangle 3"/>
          <p:cNvSpPr>
            <a:spLocks noGrp="1" noChangeArrowheads="1"/>
          </p:cNvSpPr>
          <p:nvPr>
            <p:ph type="body" idx="1"/>
          </p:nvPr>
        </p:nvSpPr>
        <p:spPr/>
        <p:txBody>
          <a:bodyPr rIns="228600"/>
          <a:lstStyle/>
          <a:p>
            <a:pPr marL="0" indent="0" eaLnBrk="1" hangingPunct="1">
              <a:buFontTx/>
              <a:buNone/>
            </a:pPr>
            <a:r>
              <a:rPr lang="en-US" altLang="en-US" b="1"/>
              <a:t>EMS Operations</a:t>
            </a:r>
          </a:p>
          <a:p>
            <a:pPr marL="0" indent="0" eaLnBrk="1" hangingPunct="1">
              <a:spcBef>
                <a:spcPct val="35000"/>
              </a:spcBef>
              <a:buFontTx/>
              <a:buNone/>
            </a:pPr>
            <a:r>
              <a:rPr lang="en-US" altLang="en-US"/>
              <a:t>Knowledge of operational roles and responsibilities to ensure patient, public, and personnel safety.</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2274" name="Title 1"/>
          <p:cNvSpPr>
            <a:spLocks noGrp="1"/>
          </p:cNvSpPr>
          <p:nvPr>
            <p:ph type="title"/>
          </p:nvPr>
        </p:nvSpPr>
        <p:spPr/>
        <p:txBody>
          <a:bodyPr/>
          <a:lstStyle/>
          <a:p>
            <a:pPr>
              <a:lnSpc>
                <a:spcPct val="85000"/>
              </a:lnSpc>
              <a:defRPr/>
            </a:pPr>
            <a:r>
              <a:rPr lang="en-US" dirty="0" smtClean="0">
                <a:cs typeface="+mj-cs"/>
              </a:rPr>
              <a:t>Body Mechanics </a:t>
            </a:r>
            <a:r>
              <a:rPr lang="en-US" sz="2800" b="0" dirty="0" smtClean="0">
                <a:cs typeface="+mj-cs"/>
              </a:rPr>
              <a:t>(8 of 9)</a:t>
            </a:r>
          </a:p>
        </p:txBody>
      </p:sp>
      <p:sp>
        <p:nvSpPr>
          <p:cNvPr id="23555" name="Content Placeholder 2"/>
          <p:cNvSpPr>
            <a:spLocks noGrp="1"/>
          </p:cNvSpPr>
          <p:nvPr>
            <p:ph type="body" idx="1"/>
          </p:nvPr>
        </p:nvSpPr>
        <p:spPr/>
        <p:txBody>
          <a:bodyPr rIns="228600"/>
          <a:lstStyle/>
          <a:p>
            <a:pPr>
              <a:spcBef>
                <a:spcPct val="35000"/>
              </a:spcBef>
            </a:pPr>
            <a:r>
              <a:rPr lang="en-US" altLang="en-US"/>
              <a:t>The power grip gets maximum force from the hands.</a:t>
            </a:r>
          </a:p>
          <a:p>
            <a:pPr lvl="1">
              <a:spcBef>
                <a:spcPct val="35000"/>
              </a:spcBef>
            </a:pPr>
            <a:r>
              <a:rPr lang="en-US" altLang="en-US"/>
              <a:t>Palms up</a:t>
            </a:r>
          </a:p>
          <a:p>
            <a:pPr lvl="1">
              <a:spcBef>
                <a:spcPct val="35000"/>
              </a:spcBef>
            </a:pPr>
            <a:r>
              <a:rPr lang="en-US" altLang="en-US"/>
              <a:t>Hands about 10 inches apart</a:t>
            </a:r>
          </a:p>
          <a:p>
            <a:pPr lvl="1">
              <a:spcBef>
                <a:spcPct val="35000"/>
              </a:spcBef>
            </a:pPr>
            <a:r>
              <a:rPr lang="en-US" altLang="en-US"/>
              <a:t>All fingers at same angle</a:t>
            </a:r>
          </a:p>
          <a:p>
            <a:pPr lvl="1">
              <a:spcBef>
                <a:spcPct val="35000"/>
              </a:spcBef>
            </a:pPr>
            <a:r>
              <a:rPr lang="en-US" altLang="en-US"/>
              <a:t>Fully support handle on curved palm</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3298" name="Title 1"/>
          <p:cNvSpPr>
            <a:spLocks noGrp="1"/>
          </p:cNvSpPr>
          <p:nvPr>
            <p:ph type="title"/>
          </p:nvPr>
        </p:nvSpPr>
        <p:spPr/>
        <p:txBody>
          <a:bodyPr/>
          <a:lstStyle/>
          <a:p>
            <a:pPr>
              <a:lnSpc>
                <a:spcPct val="85000"/>
              </a:lnSpc>
              <a:defRPr/>
            </a:pPr>
            <a:r>
              <a:rPr lang="en-US" dirty="0" smtClean="0">
                <a:cs typeface="+mj-cs"/>
              </a:rPr>
              <a:t>Body Mechanics </a:t>
            </a:r>
            <a:r>
              <a:rPr lang="en-US" sz="2800" b="0" dirty="0" smtClean="0">
                <a:cs typeface="+mj-cs"/>
              </a:rPr>
              <a:t>(9 of 9)</a:t>
            </a:r>
          </a:p>
        </p:txBody>
      </p:sp>
      <p:sp>
        <p:nvSpPr>
          <p:cNvPr id="24579" name="Content Placeholder 1"/>
          <p:cNvSpPr>
            <a:spLocks noGrp="1"/>
          </p:cNvSpPr>
          <p:nvPr>
            <p:ph idx="1"/>
          </p:nvPr>
        </p:nvSpPr>
        <p:spPr>
          <a:xfrm>
            <a:off x="4572000" y="1447800"/>
            <a:ext cx="3886200" cy="4800600"/>
          </a:xfrm>
        </p:spPr>
        <p:txBody>
          <a:bodyPr/>
          <a:lstStyle/>
          <a:p>
            <a:pPr>
              <a:spcBef>
                <a:spcPct val="35000"/>
              </a:spcBef>
              <a:defRPr/>
            </a:pPr>
            <a:r>
              <a:rPr lang="en-US" altLang="en-US" dirty="0"/>
              <a:t>When directly lifting a patient, tightly grip the patient in a place and manner that will ensure that you will not lose your grasp on the patient. </a:t>
            </a:r>
          </a:p>
          <a:p>
            <a:pPr marL="0" indent="0">
              <a:buFontTx/>
              <a:buNone/>
              <a:defRPr/>
            </a:pPr>
            <a:endParaRPr lang="en-IN" altLang="en-US" dirty="0" smtClean="0"/>
          </a:p>
        </p:txBody>
      </p:sp>
      <p:pic>
        <p:nvPicPr>
          <p:cNvPr id="24580" name="Picture 6" descr="\\172.16.33.26\Art\OUTPUT\JB LEARNING\EMT_11E_ITK_PPT WORK\JPEG\Ch08\9781284080179_CH08_CP0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250" y="1679575"/>
            <a:ext cx="4030663" cy="297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bwMode="auto">
          <a:xfrm>
            <a:off x="1636713" y="4678363"/>
            <a:ext cx="2971800" cy="228600"/>
          </a:xfrm>
          <a:prstGeom prst="rect">
            <a:avLst/>
          </a:prstGeom>
          <a:noFill/>
          <a:ln>
            <a:noFill/>
          </a:ln>
          <a:effectLst/>
          <a:extLst/>
        </p:spPr>
        <p:txBody>
          <a:bodyPr wrap="none" anchor="ctr"/>
          <a:lstStyle/>
          <a:p>
            <a:pPr algn="r">
              <a:defRPr/>
            </a:pPr>
            <a:r>
              <a:rPr lang="en-IN" sz="900" dirty="0">
                <a:solidFill>
                  <a:schemeClr val="bg1"/>
                </a:solidFill>
                <a:latin typeface="+mn-lt"/>
                <a:ea typeface="ヒラギノ角ゴ Pro W3" pitchFamily="1" charset="-128"/>
              </a:rPr>
              <a:t>© Jones &amp; Bartlett Learning. Courtesy of MIEMSS.</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8658" name="Title 1"/>
          <p:cNvSpPr>
            <a:spLocks noGrp="1"/>
          </p:cNvSpPr>
          <p:nvPr>
            <p:ph type="title"/>
          </p:nvPr>
        </p:nvSpPr>
        <p:spPr/>
        <p:txBody>
          <a:bodyPr/>
          <a:lstStyle/>
          <a:p>
            <a:pPr>
              <a:lnSpc>
                <a:spcPct val="85000"/>
              </a:lnSpc>
              <a:defRPr/>
            </a:pPr>
            <a:r>
              <a:rPr lang="en-US" dirty="0" smtClean="0">
                <a:cs typeface="+mj-cs"/>
              </a:rPr>
              <a:t>Principles of Safe Reaching and Pulling </a:t>
            </a:r>
            <a:r>
              <a:rPr lang="en-US" sz="2800" b="0" dirty="0" smtClean="0">
                <a:cs typeface="+mj-cs"/>
              </a:rPr>
              <a:t>(1 of 6)</a:t>
            </a:r>
          </a:p>
        </p:txBody>
      </p:sp>
      <p:sp>
        <p:nvSpPr>
          <p:cNvPr id="25603" name="Content Placeholder 2"/>
          <p:cNvSpPr>
            <a:spLocks noGrp="1"/>
          </p:cNvSpPr>
          <p:nvPr>
            <p:ph type="body" idx="1"/>
          </p:nvPr>
        </p:nvSpPr>
        <p:spPr/>
        <p:txBody>
          <a:bodyPr rIns="228600"/>
          <a:lstStyle/>
          <a:p>
            <a:pPr>
              <a:spcBef>
                <a:spcPct val="35000"/>
              </a:spcBef>
            </a:pPr>
            <a:r>
              <a:rPr lang="en-US" altLang="en-US"/>
              <a:t>Body drag</a:t>
            </a:r>
          </a:p>
          <a:p>
            <a:pPr lvl="1">
              <a:spcBef>
                <a:spcPct val="35000"/>
              </a:spcBef>
            </a:pPr>
            <a:r>
              <a:rPr lang="en-US" altLang="en-US"/>
              <a:t>The same body mechanics and principles apply to moving, lifting, and carrying a patient.</a:t>
            </a:r>
          </a:p>
          <a:p>
            <a:pPr lvl="1">
              <a:spcBef>
                <a:spcPct val="35000"/>
              </a:spcBef>
            </a:pPr>
            <a:r>
              <a:rPr lang="en-US" altLang="en-US"/>
              <a:t>Keep your back locked by tightening your abdominal muscles.</a:t>
            </a:r>
          </a:p>
          <a:p>
            <a:pPr lvl="1">
              <a:spcBef>
                <a:spcPct val="35000"/>
              </a:spcBef>
            </a:pPr>
            <a:r>
              <a:rPr lang="en-US" altLang="en-US"/>
              <a:t>Kneel.</a:t>
            </a:r>
          </a:p>
          <a:p>
            <a:pPr lvl="1">
              <a:spcBef>
                <a:spcPct val="35000"/>
              </a:spcBef>
            </a:pPr>
            <a:r>
              <a:rPr lang="en-US" altLang="en-US"/>
              <a:t>Extend your arms no more than 15</a:t>
            </a:r>
            <a:r>
              <a:rPr lang="en-US" altLang="en-US">
                <a:ea typeface="MS PGothic" charset="-128"/>
              </a:rPr>
              <a:t>–</a:t>
            </a:r>
            <a:r>
              <a:rPr lang="en-US" altLang="en-US"/>
              <a:t>20</a:t>
            </a:r>
            <a:r>
              <a:rPr lang="en-US" altLang="en-US">
                <a:ea typeface="MS PGothic" charset="-128"/>
              </a:rPr>
              <a:t> inches</a:t>
            </a:r>
            <a:r>
              <a:rPr lang="en-US" altLang="en-US"/>
              <a:t> in front of you.</a:t>
            </a:r>
          </a:p>
          <a:p>
            <a:pPr lvl="1"/>
            <a:r>
              <a:rPr lang="en-US" altLang="en-US"/>
              <a:t>Alternate between pulling the patient by flexing your arms and repositioning yourself. </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8658" name="Title 1"/>
          <p:cNvSpPr>
            <a:spLocks noGrp="1"/>
          </p:cNvSpPr>
          <p:nvPr>
            <p:ph type="title"/>
          </p:nvPr>
        </p:nvSpPr>
        <p:spPr/>
        <p:txBody>
          <a:bodyPr/>
          <a:lstStyle/>
          <a:p>
            <a:pPr>
              <a:lnSpc>
                <a:spcPct val="85000"/>
              </a:lnSpc>
              <a:defRPr/>
            </a:pPr>
            <a:r>
              <a:rPr lang="en-US" dirty="0" smtClean="0">
                <a:cs typeface="+mj-cs"/>
              </a:rPr>
              <a:t>Principles of Safe Reaching and Pulling </a:t>
            </a:r>
            <a:r>
              <a:rPr lang="en-US" sz="2800" b="0" dirty="0" smtClean="0">
                <a:cs typeface="+mj-cs"/>
              </a:rPr>
              <a:t>(2 of 6)</a:t>
            </a:r>
          </a:p>
        </p:txBody>
      </p:sp>
      <p:sp>
        <p:nvSpPr>
          <p:cNvPr id="26627" name="Content Placeholder 2"/>
          <p:cNvSpPr>
            <a:spLocks noGrp="1"/>
          </p:cNvSpPr>
          <p:nvPr>
            <p:ph type="body" idx="1"/>
          </p:nvPr>
        </p:nvSpPr>
        <p:spPr/>
        <p:txBody>
          <a:bodyPr rIns="228600"/>
          <a:lstStyle/>
          <a:p>
            <a:pPr marL="0" indent="0">
              <a:spcBef>
                <a:spcPct val="35000"/>
              </a:spcBef>
              <a:buFontTx/>
              <a:buNone/>
            </a:pPr>
            <a:endParaRPr lang="en-US" altLang="en-US"/>
          </a:p>
          <a:p>
            <a:pPr marL="0" indent="0">
              <a:spcBef>
                <a:spcPct val="35000"/>
              </a:spcBef>
              <a:buFontTx/>
              <a:buNone/>
            </a:pPr>
            <a:endParaRPr lang="en-US" altLang="en-US"/>
          </a:p>
        </p:txBody>
      </p:sp>
      <p:pic>
        <p:nvPicPr>
          <p:cNvPr id="26628" name="Picture 4" descr="\\172.16.33.26\Art\OUTPUT\JB LEARNING\EMT_11E_ITK_PPT WORK\JPEG\Ch08\9781284080179_CH08_CP07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0100" y="2362200"/>
            <a:ext cx="3617913" cy="2417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9" name="Picture 5" descr="\\172.16.33.26\Art\OUTPUT\JB LEARNING\EMT_11E_ITK_PPT WORK\JPEG\Ch08\9781284080179_CH08_CP07B.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10100" y="2362200"/>
            <a:ext cx="3617913" cy="2417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bwMode="auto">
          <a:xfrm>
            <a:off x="2349500" y="4805363"/>
            <a:ext cx="2171700" cy="228600"/>
          </a:xfrm>
          <a:prstGeom prst="rect">
            <a:avLst/>
          </a:prstGeom>
          <a:noFill/>
          <a:ln>
            <a:noFill/>
          </a:ln>
          <a:effectLst/>
          <a:extLst/>
        </p:spPr>
        <p:txBody>
          <a:bodyPr wrap="none" anchor="ctr"/>
          <a:lstStyle/>
          <a:p>
            <a:pPr algn="r">
              <a:defRPr/>
            </a:pPr>
            <a:r>
              <a:rPr lang="en-IN" sz="900" dirty="0">
                <a:solidFill>
                  <a:schemeClr val="bg1"/>
                </a:solidFill>
                <a:latin typeface="+mn-lt"/>
                <a:ea typeface="ヒラギノ角ゴ Pro W3" pitchFamily="1" charset="-128"/>
              </a:rPr>
              <a:t>© Jones &amp; Bartlett Learning.</a:t>
            </a:r>
          </a:p>
        </p:txBody>
      </p:sp>
      <p:sp>
        <p:nvSpPr>
          <p:cNvPr id="7" name="Rectangle 6"/>
          <p:cNvSpPr/>
          <p:nvPr/>
        </p:nvSpPr>
        <p:spPr bwMode="auto">
          <a:xfrm>
            <a:off x="5969000" y="4792663"/>
            <a:ext cx="2370138" cy="228600"/>
          </a:xfrm>
          <a:prstGeom prst="rect">
            <a:avLst/>
          </a:prstGeom>
          <a:noFill/>
          <a:ln>
            <a:noFill/>
          </a:ln>
          <a:effectLst/>
          <a:extLst/>
        </p:spPr>
        <p:txBody>
          <a:bodyPr wrap="none" anchor="ctr"/>
          <a:lstStyle/>
          <a:p>
            <a:pPr algn="r">
              <a:defRPr/>
            </a:pPr>
            <a:r>
              <a:rPr lang="en-IN" sz="900" dirty="0">
                <a:solidFill>
                  <a:schemeClr val="bg1"/>
                </a:solidFill>
                <a:latin typeface="+mn-lt"/>
                <a:ea typeface="ヒラギノ角ゴ Pro W3" pitchFamily="1" charset="-128"/>
              </a:rPr>
              <a:t>© Jones &amp; Bartlett Learning.</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8658" name="Title 1"/>
          <p:cNvSpPr>
            <a:spLocks noGrp="1"/>
          </p:cNvSpPr>
          <p:nvPr>
            <p:ph type="title"/>
          </p:nvPr>
        </p:nvSpPr>
        <p:spPr/>
        <p:txBody>
          <a:bodyPr/>
          <a:lstStyle/>
          <a:p>
            <a:pPr>
              <a:lnSpc>
                <a:spcPct val="85000"/>
              </a:lnSpc>
              <a:defRPr/>
            </a:pPr>
            <a:r>
              <a:rPr lang="en-US" dirty="0" smtClean="0">
                <a:cs typeface="+mj-cs"/>
              </a:rPr>
              <a:t>Principles of Safe Reaching and Pulling </a:t>
            </a:r>
            <a:r>
              <a:rPr lang="en-US" sz="2800" b="0" dirty="0" smtClean="0">
                <a:cs typeface="+mj-cs"/>
              </a:rPr>
              <a:t>(3 of 6)</a:t>
            </a:r>
          </a:p>
        </p:txBody>
      </p:sp>
      <p:sp>
        <p:nvSpPr>
          <p:cNvPr id="27651" name="Content Placeholder 2"/>
          <p:cNvSpPr>
            <a:spLocks noGrp="1"/>
          </p:cNvSpPr>
          <p:nvPr>
            <p:ph type="body" idx="1"/>
          </p:nvPr>
        </p:nvSpPr>
        <p:spPr/>
        <p:txBody>
          <a:bodyPr rIns="228600"/>
          <a:lstStyle/>
          <a:p>
            <a:r>
              <a:rPr lang="en-US" altLang="en-US"/>
              <a:t>To drag a patient across a bed:</a:t>
            </a:r>
          </a:p>
          <a:p>
            <a:pPr lvl="1"/>
            <a:r>
              <a:rPr lang="en-US" altLang="en-US"/>
              <a:t>Kneel on the bed to avoid reaching beyond the recommended distance.</a:t>
            </a:r>
          </a:p>
          <a:p>
            <a:pPr lvl="1"/>
            <a:r>
              <a:rPr lang="en-US" altLang="en-US"/>
              <a:t>Drag the patient to within 15–20 inches.</a:t>
            </a:r>
          </a:p>
          <a:p>
            <a:pPr lvl="1"/>
            <a:r>
              <a:rPr lang="en-US" altLang="en-US"/>
              <a:t>Complete the drag while standing at the side of the bed.</a:t>
            </a:r>
          </a:p>
          <a:p>
            <a:pPr lvl="1"/>
            <a:r>
              <a:rPr lang="en-US" altLang="en-US"/>
              <a:t>Use the sheet or blanket under the patient rather than dragging the patient by his or her clothing.</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8658" name="Title 1"/>
          <p:cNvSpPr>
            <a:spLocks noGrp="1"/>
          </p:cNvSpPr>
          <p:nvPr>
            <p:ph type="title"/>
          </p:nvPr>
        </p:nvSpPr>
        <p:spPr/>
        <p:txBody>
          <a:bodyPr/>
          <a:lstStyle/>
          <a:p>
            <a:pPr>
              <a:lnSpc>
                <a:spcPct val="85000"/>
              </a:lnSpc>
              <a:defRPr/>
            </a:pPr>
            <a:r>
              <a:rPr lang="en-US" dirty="0" smtClean="0">
                <a:cs typeface="+mj-cs"/>
              </a:rPr>
              <a:t>Principles of Safe Reaching and Pulling </a:t>
            </a:r>
            <a:r>
              <a:rPr lang="en-US" sz="2800" b="0" dirty="0" smtClean="0">
                <a:cs typeface="+mj-cs"/>
              </a:rPr>
              <a:t>(4 of 6)</a:t>
            </a:r>
          </a:p>
        </p:txBody>
      </p:sp>
      <p:sp>
        <p:nvSpPr>
          <p:cNvPr id="28675" name="Content Placeholder 2"/>
          <p:cNvSpPr>
            <a:spLocks noGrp="1"/>
          </p:cNvSpPr>
          <p:nvPr>
            <p:ph type="body" idx="1"/>
          </p:nvPr>
        </p:nvSpPr>
        <p:spPr/>
        <p:txBody>
          <a:bodyPr rIns="228600"/>
          <a:lstStyle/>
          <a:p>
            <a:r>
              <a:rPr lang="en-US" altLang="en-US"/>
              <a:t>In the hospital, transfer the patient from the stretcher to a bed with a body drag.</a:t>
            </a:r>
          </a:p>
          <a:p>
            <a:pPr lvl="1"/>
            <a:r>
              <a:rPr lang="en-US" altLang="en-US"/>
              <a:t>The stretcher should be the same height or slightly higher than the bed.</a:t>
            </a:r>
          </a:p>
          <a:p>
            <a:pPr lvl="1"/>
            <a:r>
              <a:rPr lang="en-US" altLang="en-US"/>
              <a:t>You and a partner should kneel on the bed and drag in increments.</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9682" name="Title 1"/>
          <p:cNvSpPr>
            <a:spLocks noGrp="1"/>
          </p:cNvSpPr>
          <p:nvPr>
            <p:ph type="title"/>
          </p:nvPr>
        </p:nvSpPr>
        <p:spPr/>
        <p:txBody>
          <a:bodyPr/>
          <a:lstStyle/>
          <a:p>
            <a:pPr>
              <a:lnSpc>
                <a:spcPct val="85000"/>
              </a:lnSpc>
              <a:defRPr/>
            </a:pPr>
            <a:r>
              <a:rPr lang="en-US" dirty="0" smtClean="0">
                <a:cs typeface="+mj-cs"/>
              </a:rPr>
              <a:t>Principles of Safe Reaching and Pulling </a:t>
            </a:r>
            <a:r>
              <a:rPr lang="en-US" sz="2800" b="0" dirty="0" smtClean="0">
                <a:cs typeface="+mj-cs"/>
              </a:rPr>
              <a:t>(5 of 6)</a:t>
            </a:r>
          </a:p>
        </p:txBody>
      </p:sp>
      <p:sp>
        <p:nvSpPr>
          <p:cNvPr id="34819" name="Content Placeholder 2"/>
          <p:cNvSpPr>
            <a:spLocks noGrp="1"/>
          </p:cNvSpPr>
          <p:nvPr>
            <p:ph type="body" idx="1"/>
          </p:nvPr>
        </p:nvSpPr>
        <p:spPr/>
        <p:txBody>
          <a:bodyPr rIns="228600"/>
          <a:lstStyle/>
          <a:p>
            <a:pPr>
              <a:spcBef>
                <a:spcPct val="35000"/>
              </a:spcBef>
              <a:defRPr/>
            </a:pPr>
            <a:r>
              <a:rPr lang="en-US" altLang="en-US" dirty="0" smtClean="0"/>
              <a:t>Log roll the patient onto his or her side to place a patient on a backboard.</a:t>
            </a:r>
          </a:p>
          <a:p>
            <a:pPr>
              <a:spcBef>
                <a:spcPct val="35000"/>
              </a:spcBef>
              <a:defRPr/>
            </a:pPr>
            <a:endParaRPr lang="en-US" altLang="en-US" dirty="0" smtClean="0"/>
          </a:p>
          <a:p>
            <a:pPr marL="0" indent="0" algn="ctr">
              <a:spcBef>
                <a:spcPct val="35000"/>
              </a:spcBef>
              <a:buFontTx/>
              <a:buNone/>
              <a:defRPr/>
            </a:pPr>
            <a:endParaRPr lang="en-US" altLang="en-US" dirty="0" smtClean="0"/>
          </a:p>
        </p:txBody>
      </p:sp>
      <p:pic>
        <p:nvPicPr>
          <p:cNvPr id="29700" name="Picture 4" descr="\\172.16.33.26\Art\OUTPUT\JB LEARNING\EMT_11E_ITK_PPT WORK\JPEG\Ch08\9781284080179_CH08_CP0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4950" y="2741613"/>
            <a:ext cx="5762625" cy="302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bwMode="auto">
          <a:xfrm>
            <a:off x="4406900" y="5778500"/>
            <a:ext cx="2971800" cy="228600"/>
          </a:xfrm>
          <a:prstGeom prst="rect">
            <a:avLst/>
          </a:prstGeom>
          <a:noFill/>
          <a:ln>
            <a:noFill/>
          </a:ln>
          <a:effectLst/>
          <a:extLst/>
        </p:spPr>
        <p:txBody>
          <a:bodyPr wrap="none" anchor="ctr"/>
          <a:lstStyle/>
          <a:p>
            <a:pPr algn="r">
              <a:defRPr/>
            </a:pPr>
            <a:r>
              <a:rPr lang="en-IN" sz="900" dirty="0">
                <a:solidFill>
                  <a:schemeClr val="bg1"/>
                </a:solidFill>
                <a:latin typeface="+mn-lt"/>
                <a:ea typeface="ヒラギノ角ゴ Pro W3" pitchFamily="1" charset="-128"/>
              </a:rPr>
              <a:t>© Jones &amp; Bartlett Learning. Courtesy of MIEMSS.</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0706" name="Title 1"/>
          <p:cNvSpPr>
            <a:spLocks noGrp="1"/>
          </p:cNvSpPr>
          <p:nvPr>
            <p:ph type="title"/>
          </p:nvPr>
        </p:nvSpPr>
        <p:spPr/>
        <p:txBody>
          <a:bodyPr/>
          <a:lstStyle/>
          <a:p>
            <a:pPr>
              <a:lnSpc>
                <a:spcPct val="85000"/>
              </a:lnSpc>
              <a:defRPr/>
            </a:pPr>
            <a:r>
              <a:rPr lang="en-US" dirty="0" smtClean="0">
                <a:cs typeface="+mj-cs"/>
              </a:rPr>
              <a:t>Principles of Safe Reaching and Pulling </a:t>
            </a:r>
            <a:r>
              <a:rPr lang="en-US" sz="2800" b="0" dirty="0" smtClean="0">
                <a:cs typeface="+mj-cs"/>
              </a:rPr>
              <a:t>(6 of 6)</a:t>
            </a:r>
          </a:p>
        </p:txBody>
      </p:sp>
      <p:sp>
        <p:nvSpPr>
          <p:cNvPr id="30723" name="Content Placeholder 2"/>
          <p:cNvSpPr>
            <a:spLocks noGrp="1"/>
          </p:cNvSpPr>
          <p:nvPr>
            <p:ph type="body" idx="1"/>
          </p:nvPr>
        </p:nvSpPr>
        <p:spPr/>
        <p:txBody>
          <a:bodyPr rIns="228600"/>
          <a:lstStyle/>
          <a:p>
            <a:pPr>
              <a:spcBef>
                <a:spcPct val="35000"/>
              </a:spcBef>
            </a:pPr>
            <a:r>
              <a:rPr lang="en-US" altLang="en-US"/>
              <a:t>Log rolling (cont</a:t>
            </a:r>
            <a:r>
              <a:rPr lang="ja-JP" altLang="en-US"/>
              <a:t>’</a:t>
            </a:r>
            <a:r>
              <a:rPr lang="en-US" altLang="ja-JP"/>
              <a:t>d)</a:t>
            </a:r>
          </a:p>
          <a:p>
            <a:pPr lvl="1">
              <a:spcBef>
                <a:spcPct val="35000"/>
              </a:spcBef>
            </a:pPr>
            <a:r>
              <a:rPr lang="en-US" altLang="en-US"/>
              <a:t>Kneel as close to the patient</a:t>
            </a:r>
            <a:r>
              <a:rPr lang="ja-JP" altLang="en-US"/>
              <a:t>’</a:t>
            </a:r>
            <a:r>
              <a:rPr lang="en-US" altLang="ja-JP"/>
              <a:t>s side as possible.</a:t>
            </a:r>
          </a:p>
          <a:p>
            <a:pPr lvl="1">
              <a:spcBef>
                <a:spcPct val="35000"/>
              </a:spcBef>
            </a:pPr>
            <a:r>
              <a:rPr lang="en-US" altLang="en-US"/>
              <a:t>Keep your back straight and lean solely from the hips.</a:t>
            </a:r>
          </a:p>
          <a:p>
            <a:pPr lvl="1"/>
            <a:r>
              <a:rPr lang="en-US" altLang="en-US"/>
              <a:t>Roll the patient without stopping until the patient is resting on his or her side and braced against your thighs.</a:t>
            </a:r>
          </a:p>
          <a:p>
            <a:pPr lvl="1"/>
            <a:r>
              <a:rPr lang="en-US" altLang="en-US"/>
              <a:t>Pulling toward you allows your legs to prevent the patient from rolling over completely.</a:t>
            </a:r>
            <a:endParaRPr lang="en-US" altLang="en-US" sz="400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6370" name="Title 1"/>
          <p:cNvSpPr>
            <a:spLocks noGrp="1"/>
          </p:cNvSpPr>
          <p:nvPr>
            <p:ph type="title"/>
          </p:nvPr>
        </p:nvSpPr>
        <p:spPr/>
        <p:txBody>
          <a:bodyPr/>
          <a:lstStyle/>
          <a:p>
            <a:pPr>
              <a:lnSpc>
                <a:spcPct val="85000"/>
              </a:lnSpc>
              <a:defRPr/>
            </a:pPr>
            <a:r>
              <a:rPr lang="en-US" dirty="0">
                <a:cs typeface="+mj-cs"/>
              </a:rPr>
              <a:t>Principles of Safe Lifting and Carrying</a:t>
            </a:r>
            <a:r>
              <a:rPr lang="en-US" dirty="0">
                <a:solidFill>
                  <a:srgbClr val="FF0000"/>
                </a:solidFill>
              </a:rPr>
              <a:t> </a:t>
            </a:r>
            <a:r>
              <a:rPr lang="en-US" sz="2800" b="0" dirty="0" smtClean="0">
                <a:cs typeface="+mj-cs"/>
              </a:rPr>
              <a:t>(1 of 11)</a:t>
            </a:r>
          </a:p>
        </p:txBody>
      </p:sp>
      <p:sp>
        <p:nvSpPr>
          <p:cNvPr id="31747" name="Content Placeholder 2"/>
          <p:cNvSpPr>
            <a:spLocks noGrp="1"/>
          </p:cNvSpPr>
          <p:nvPr>
            <p:ph type="body" idx="1"/>
          </p:nvPr>
        </p:nvSpPr>
        <p:spPr/>
        <p:txBody>
          <a:bodyPr rIns="228600"/>
          <a:lstStyle/>
          <a:p>
            <a:pPr>
              <a:spcBef>
                <a:spcPct val="35000"/>
              </a:spcBef>
            </a:pPr>
            <a:r>
              <a:rPr lang="en-US" altLang="en-US"/>
              <a:t>Whenever possible, use a device that can be rolled.</a:t>
            </a:r>
          </a:p>
          <a:p>
            <a:pPr>
              <a:spcBef>
                <a:spcPct val="35000"/>
              </a:spcBef>
            </a:pPr>
            <a:r>
              <a:rPr lang="en-US" altLang="en-US"/>
              <a:t>When a wheeled device is not available, make sure that you understand and follow the guidelines for carrying a patient on a stretcher.</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7394" name="Title 1"/>
          <p:cNvSpPr>
            <a:spLocks noGrp="1"/>
          </p:cNvSpPr>
          <p:nvPr>
            <p:ph type="title"/>
          </p:nvPr>
        </p:nvSpPr>
        <p:spPr/>
        <p:txBody>
          <a:bodyPr/>
          <a:lstStyle/>
          <a:p>
            <a:pPr>
              <a:lnSpc>
                <a:spcPct val="85000"/>
              </a:lnSpc>
              <a:defRPr/>
            </a:pPr>
            <a:r>
              <a:rPr lang="en-US" dirty="0">
                <a:cs typeface="+mj-cs"/>
              </a:rPr>
              <a:t>Principles of Safe Lifting and Carrying</a:t>
            </a:r>
            <a:r>
              <a:rPr lang="en-US" dirty="0">
                <a:solidFill>
                  <a:srgbClr val="FF0000"/>
                </a:solidFill>
              </a:rPr>
              <a:t> </a:t>
            </a:r>
            <a:r>
              <a:rPr lang="en-US" sz="2800" b="0" dirty="0" smtClean="0">
                <a:cs typeface="+mj-cs"/>
              </a:rPr>
              <a:t>(2 of 11)</a:t>
            </a:r>
          </a:p>
        </p:txBody>
      </p:sp>
      <p:sp>
        <p:nvSpPr>
          <p:cNvPr id="32771" name="Content Placeholder 2"/>
          <p:cNvSpPr>
            <a:spLocks noGrp="1"/>
          </p:cNvSpPr>
          <p:nvPr>
            <p:ph type="body" idx="1"/>
          </p:nvPr>
        </p:nvSpPr>
        <p:spPr/>
        <p:txBody>
          <a:bodyPr rIns="228600"/>
          <a:lstStyle/>
          <a:p>
            <a:r>
              <a:rPr lang="en-US" altLang="en-US"/>
              <a:t>Patient weight </a:t>
            </a:r>
          </a:p>
          <a:p>
            <a:pPr lvl="1"/>
            <a:r>
              <a:rPr lang="en-US" altLang="en-US"/>
              <a:t>Estimate the patient’s weight before lifting.</a:t>
            </a:r>
          </a:p>
          <a:p>
            <a:pPr lvl="2"/>
            <a:r>
              <a:rPr lang="en-US" altLang="en-US"/>
              <a:t>Adults often weigh 120–220 lb.</a:t>
            </a:r>
          </a:p>
          <a:p>
            <a:pPr lvl="2"/>
            <a:r>
              <a:rPr lang="en-US" altLang="en-US"/>
              <a:t>Two EMTs should be able to safely lift this weight.</a:t>
            </a:r>
          </a:p>
          <a:p>
            <a:pPr lvl="1"/>
            <a:r>
              <a:rPr lang="en-US" altLang="en-US"/>
              <a:t>Try to use four providers to lift when possible. </a:t>
            </a:r>
          </a:p>
          <a:p>
            <a:pPr lvl="2"/>
            <a:r>
              <a:rPr lang="en-US" altLang="en-US"/>
              <a:t>More stability </a:t>
            </a:r>
          </a:p>
          <a:p>
            <a:pPr lvl="2"/>
            <a:r>
              <a:rPr lang="en-US" altLang="en-US"/>
              <a:t>Requires less strength</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9986" name="Title 1"/>
          <p:cNvSpPr>
            <a:spLocks noGrp="1"/>
          </p:cNvSpPr>
          <p:nvPr>
            <p:ph type="title"/>
          </p:nvPr>
        </p:nvSpPr>
        <p:spPr/>
        <p:txBody>
          <a:bodyPr/>
          <a:lstStyle/>
          <a:p>
            <a:pPr>
              <a:lnSpc>
                <a:spcPct val="85000"/>
              </a:lnSpc>
              <a:defRPr/>
            </a:pPr>
            <a:r>
              <a:rPr lang="en-US" dirty="0" smtClean="0">
                <a:cs typeface="+mj-cs"/>
              </a:rPr>
              <a:t>Introduction</a:t>
            </a:r>
          </a:p>
        </p:txBody>
      </p:sp>
      <p:sp>
        <p:nvSpPr>
          <p:cNvPr id="6147" name="Content Placeholder 2"/>
          <p:cNvSpPr>
            <a:spLocks noGrp="1"/>
          </p:cNvSpPr>
          <p:nvPr>
            <p:ph type="body" idx="1"/>
          </p:nvPr>
        </p:nvSpPr>
        <p:spPr/>
        <p:txBody>
          <a:bodyPr rIns="228600"/>
          <a:lstStyle/>
          <a:p>
            <a:pPr>
              <a:spcBef>
                <a:spcPct val="35000"/>
              </a:spcBef>
            </a:pPr>
            <a:r>
              <a:rPr lang="en-US" altLang="en-US"/>
              <a:t>In the course of a call, you will have to move patients to provide emergency medical care and transport.</a:t>
            </a:r>
          </a:p>
          <a:p>
            <a:pPr>
              <a:spcBef>
                <a:spcPct val="35000"/>
              </a:spcBef>
            </a:pPr>
            <a:r>
              <a:rPr lang="en-US" altLang="en-US"/>
              <a:t>To move patients without injury, you need to learn the proper techniques.</a:t>
            </a:r>
          </a:p>
          <a:p>
            <a:pPr>
              <a:spcBef>
                <a:spcPct val="35000"/>
              </a:spcBef>
            </a:pPr>
            <a:r>
              <a:rPr lang="en-US" altLang="en-US"/>
              <a:t>Knowledge of proper body mechanics and a power grip is important.</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7394" name="Title 1"/>
          <p:cNvSpPr>
            <a:spLocks noGrp="1"/>
          </p:cNvSpPr>
          <p:nvPr>
            <p:ph type="title"/>
          </p:nvPr>
        </p:nvSpPr>
        <p:spPr/>
        <p:txBody>
          <a:bodyPr/>
          <a:lstStyle/>
          <a:p>
            <a:pPr>
              <a:lnSpc>
                <a:spcPct val="85000"/>
              </a:lnSpc>
              <a:defRPr/>
            </a:pPr>
            <a:r>
              <a:rPr lang="en-US" dirty="0">
                <a:cs typeface="+mj-cs"/>
              </a:rPr>
              <a:t>Principles of Safe Lifting and Carrying</a:t>
            </a:r>
            <a:r>
              <a:rPr lang="en-US" dirty="0">
                <a:solidFill>
                  <a:srgbClr val="FF0000"/>
                </a:solidFill>
              </a:rPr>
              <a:t> </a:t>
            </a:r>
            <a:r>
              <a:rPr lang="en-US" sz="2800" b="0" dirty="0" smtClean="0">
                <a:cs typeface="+mj-cs"/>
              </a:rPr>
              <a:t>(3 of 11)</a:t>
            </a:r>
          </a:p>
        </p:txBody>
      </p:sp>
      <p:sp>
        <p:nvSpPr>
          <p:cNvPr id="33795" name="Content Placeholder 2"/>
          <p:cNvSpPr>
            <a:spLocks noGrp="1"/>
          </p:cNvSpPr>
          <p:nvPr>
            <p:ph type="body" idx="1"/>
          </p:nvPr>
        </p:nvSpPr>
        <p:spPr/>
        <p:txBody>
          <a:bodyPr rIns="228600"/>
          <a:lstStyle/>
          <a:p>
            <a:r>
              <a:rPr lang="en-US" altLang="en-US"/>
              <a:t>Patient weight (cont’d)</a:t>
            </a:r>
          </a:p>
          <a:p>
            <a:pPr lvl="1"/>
            <a:r>
              <a:rPr lang="en-US" altLang="en-US"/>
              <a:t>Do not attempt to lift a patient who weighs more than 250 lb with fewer than four providers.</a:t>
            </a:r>
          </a:p>
          <a:p>
            <a:pPr lvl="1"/>
            <a:r>
              <a:rPr lang="en-US" altLang="en-US"/>
              <a:t>Know the weight limitations of the equipment and how to handle patients who exceed the weight limitations.</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7394" name="Title 1"/>
          <p:cNvSpPr>
            <a:spLocks noGrp="1"/>
          </p:cNvSpPr>
          <p:nvPr>
            <p:ph type="title"/>
          </p:nvPr>
        </p:nvSpPr>
        <p:spPr/>
        <p:txBody>
          <a:bodyPr/>
          <a:lstStyle/>
          <a:p>
            <a:pPr>
              <a:lnSpc>
                <a:spcPct val="85000"/>
              </a:lnSpc>
              <a:defRPr/>
            </a:pPr>
            <a:r>
              <a:rPr lang="en-US" dirty="0">
                <a:cs typeface="+mj-cs"/>
              </a:rPr>
              <a:t>Principles of Safe Lifting and Carrying</a:t>
            </a:r>
            <a:r>
              <a:rPr lang="en-US" dirty="0">
                <a:solidFill>
                  <a:srgbClr val="FF0000"/>
                </a:solidFill>
              </a:rPr>
              <a:t> </a:t>
            </a:r>
            <a:r>
              <a:rPr lang="en-US" sz="2800" b="0" dirty="0" smtClean="0">
                <a:cs typeface="+mj-cs"/>
              </a:rPr>
              <a:t>(4 of 11)</a:t>
            </a:r>
          </a:p>
        </p:txBody>
      </p:sp>
      <p:sp>
        <p:nvSpPr>
          <p:cNvPr id="34819" name="Content Placeholder 2"/>
          <p:cNvSpPr>
            <a:spLocks noGrp="1"/>
          </p:cNvSpPr>
          <p:nvPr>
            <p:ph type="body" idx="1"/>
          </p:nvPr>
        </p:nvSpPr>
        <p:spPr/>
        <p:txBody>
          <a:bodyPr rIns="228600"/>
          <a:lstStyle/>
          <a:p>
            <a:pPr>
              <a:spcBef>
                <a:spcPct val="35000"/>
              </a:spcBef>
            </a:pPr>
            <a:r>
              <a:rPr lang="en-US" altLang="en-US"/>
              <a:t>Lifting and carrying a patient on a backboard or stretcher </a:t>
            </a:r>
          </a:p>
          <a:p>
            <a:pPr lvl="1">
              <a:spcBef>
                <a:spcPct val="35000"/>
              </a:spcBef>
            </a:pPr>
            <a:r>
              <a:rPr lang="en-US" altLang="en-US"/>
              <a:t>More of the patient</a:t>
            </a:r>
            <a:r>
              <a:rPr lang="ja-JP" altLang="en-US"/>
              <a:t>’</a:t>
            </a:r>
            <a:r>
              <a:rPr lang="en-US" altLang="ja-JP"/>
              <a:t>s weight rests on the head half of the device than on the foot half.</a:t>
            </a:r>
          </a:p>
          <a:p>
            <a:pPr lvl="1">
              <a:spcBef>
                <a:spcPct val="35000"/>
              </a:spcBef>
            </a:pPr>
            <a:r>
              <a:rPr lang="en-US" altLang="en-US"/>
              <a:t>The diamond carry and the one-handed carry use one EMT at the head and the foot, and one on each side of the patient</a:t>
            </a:r>
            <a:r>
              <a:rPr lang="ja-JP" altLang="en-US"/>
              <a:t>’</a:t>
            </a:r>
            <a:r>
              <a:rPr lang="en-US" altLang="ja-JP"/>
              <a:t>s torso.</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bwMode="auto">
          <a:xfrm>
            <a:off x="685800" y="1447800"/>
            <a:ext cx="7772400" cy="4800600"/>
          </a:xfrm>
          <a:prstGeom prst="rect">
            <a:avLst/>
          </a:prstGeom>
          <a:noFill/>
          <a:ln w="19050">
            <a:noFill/>
            <a:miter lim="800000"/>
            <a:headEnd/>
            <a:tailEnd/>
          </a:ln>
        </p:spPr>
        <p:txBody>
          <a:bodyPr lIns="228600" tIns="182880" rIns="228600" bIns="91440"/>
          <a:lstStyle>
            <a:lvl1pPr marL="342900" indent="-342900" algn="l" rtl="0" eaLnBrk="0" fontAlgn="base" hangingPunct="0">
              <a:spcBef>
                <a:spcPct val="50000"/>
              </a:spcBef>
              <a:spcAft>
                <a:spcPct val="0"/>
              </a:spcAft>
              <a:buClr>
                <a:srgbClr val="F37021"/>
              </a:buClr>
              <a:buChar char="•"/>
              <a:defRPr sz="2800">
                <a:solidFill>
                  <a:schemeClr val="tx1"/>
                </a:solidFill>
                <a:latin typeface="+mn-lt"/>
                <a:ea typeface="+mn-ea"/>
                <a:cs typeface="ヒラギノ角ゴ Pro W3" charset="0"/>
              </a:defRPr>
            </a:lvl1pPr>
            <a:lvl2pPr marL="800100" indent="-342900" algn="l" rtl="0" eaLnBrk="0" fontAlgn="base" hangingPunct="0">
              <a:spcBef>
                <a:spcPct val="25000"/>
              </a:spcBef>
              <a:spcAft>
                <a:spcPct val="0"/>
              </a:spcAft>
              <a:buClr>
                <a:srgbClr val="F37021"/>
              </a:buClr>
              <a:buChar char="–"/>
              <a:defRPr sz="2400">
                <a:solidFill>
                  <a:schemeClr val="tx1"/>
                </a:solidFill>
                <a:latin typeface="+mn-lt"/>
                <a:ea typeface="+mn-ea"/>
                <a:cs typeface="ヒラギノ角ゴ Pro W3" charset="0"/>
              </a:defRPr>
            </a:lvl2pPr>
            <a:lvl3pPr marL="1143000" indent="-228600" algn="l" rtl="0" eaLnBrk="0" fontAlgn="base" hangingPunct="0">
              <a:spcBef>
                <a:spcPct val="25000"/>
              </a:spcBef>
              <a:spcAft>
                <a:spcPct val="0"/>
              </a:spcAft>
              <a:buClr>
                <a:srgbClr val="F37021"/>
              </a:buClr>
              <a:buChar char="•"/>
              <a:defRPr sz="2200">
                <a:solidFill>
                  <a:schemeClr val="tx1"/>
                </a:solidFill>
                <a:latin typeface="+mn-lt"/>
                <a:ea typeface="+mn-ea"/>
                <a:cs typeface="ヒラギノ角ゴ Pro W3" charset="0"/>
              </a:defRPr>
            </a:lvl3pPr>
            <a:lvl4pPr marL="1600200" indent="-228600" algn="l" rtl="0" eaLnBrk="0" fontAlgn="base" hangingPunct="0">
              <a:spcBef>
                <a:spcPct val="25000"/>
              </a:spcBef>
              <a:spcAft>
                <a:spcPct val="0"/>
              </a:spcAft>
              <a:buChar char="–"/>
              <a:defRPr sz="2000">
                <a:solidFill>
                  <a:schemeClr val="tx1"/>
                </a:solidFill>
                <a:latin typeface="+mn-lt"/>
                <a:ea typeface="+mn-ea"/>
                <a:cs typeface="ヒラギノ角ゴ Pro W3" charset="0"/>
              </a:defRPr>
            </a:lvl4pPr>
            <a:lvl5pPr marL="2057400" indent="-228600" algn="l" rtl="0" eaLnBrk="0" fontAlgn="base" hangingPunct="0">
              <a:spcBef>
                <a:spcPct val="25000"/>
              </a:spcBef>
              <a:spcAft>
                <a:spcPct val="0"/>
              </a:spcAft>
              <a:buChar char="»"/>
              <a:defRPr sz="2000">
                <a:solidFill>
                  <a:schemeClr val="tx1"/>
                </a:solidFill>
                <a:latin typeface="+mn-lt"/>
                <a:ea typeface="+mn-ea"/>
                <a:cs typeface="ヒラギノ角ゴ Pro W3" charset="0"/>
              </a:defRPr>
            </a:lvl5pPr>
            <a:lvl6pPr marL="2514600" indent="-228600" algn="l" rtl="0" eaLnBrk="0" fontAlgn="base" hangingPunct="0">
              <a:spcBef>
                <a:spcPct val="25000"/>
              </a:spcBef>
              <a:spcAft>
                <a:spcPct val="0"/>
              </a:spcAft>
              <a:buChar char="»"/>
              <a:defRPr sz="2000">
                <a:solidFill>
                  <a:schemeClr val="tx1"/>
                </a:solidFill>
                <a:latin typeface="+mn-lt"/>
                <a:ea typeface="+mn-ea"/>
              </a:defRPr>
            </a:lvl6pPr>
            <a:lvl7pPr marL="2971800" indent="-228600" algn="l" rtl="0" eaLnBrk="0" fontAlgn="base" hangingPunct="0">
              <a:spcBef>
                <a:spcPct val="25000"/>
              </a:spcBef>
              <a:spcAft>
                <a:spcPct val="0"/>
              </a:spcAft>
              <a:buChar char="»"/>
              <a:defRPr sz="2000">
                <a:solidFill>
                  <a:schemeClr val="tx1"/>
                </a:solidFill>
                <a:latin typeface="+mn-lt"/>
                <a:ea typeface="+mn-ea"/>
              </a:defRPr>
            </a:lvl7pPr>
            <a:lvl8pPr marL="3429000" indent="-228600" algn="l" rtl="0" eaLnBrk="0" fontAlgn="base" hangingPunct="0">
              <a:spcBef>
                <a:spcPct val="25000"/>
              </a:spcBef>
              <a:spcAft>
                <a:spcPct val="0"/>
              </a:spcAft>
              <a:buChar char="»"/>
              <a:defRPr sz="2000">
                <a:solidFill>
                  <a:schemeClr val="tx1"/>
                </a:solidFill>
                <a:latin typeface="+mn-lt"/>
                <a:ea typeface="+mn-ea"/>
              </a:defRPr>
            </a:lvl8pPr>
            <a:lvl9pPr marL="3886200" indent="-228600" algn="l" rtl="0" eaLnBrk="0" fontAlgn="base" hangingPunct="0">
              <a:spcBef>
                <a:spcPct val="25000"/>
              </a:spcBef>
              <a:spcAft>
                <a:spcPct val="0"/>
              </a:spcAft>
              <a:buChar char="»"/>
              <a:defRPr sz="2000">
                <a:solidFill>
                  <a:schemeClr val="tx1"/>
                </a:solidFill>
                <a:latin typeface="+mn-lt"/>
                <a:ea typeface="+mn-ea"/>
              </a:defRPr>
            </a:lvl9pPr>
          </a:lstStyle>
          <a:p>
            <a:pPr>
              <a:spcBef>
                <a:spcPct val="35000"/>
              </a:spcBef>
              <a:defRPr/>
            </a:pPr>
            <a:endParaRPr lang="en-US" altLang="ja-JP" kern="0" dirty="0" smtClean="0"/>
          </a:p>
        </p:txBody>
      </p:sp>
      <p:sp>
        <p:nvSpPr>
          <p:cNvPr id="1468418" name="Title 1"/>
          <p:cNvSpPr>
            <a:spLocks noGrp="1"/>
          </p:cNvSpPr>
          <p:nvPr>
            <p:ph type="title"/>
          </p:nvPr>
        </p:nvSpPr>
        <p:spPr/>
        <p:txBody>
          <a:bodyPr/>
          <a:lstStyle/>
          <a:p>
            <a:pPr>
              <a:lnSpc>
                <a:spcPct val="85000"/>
              </a:lnSpc>
              <a:defRPr/>
            </a:pPr>
            <a:r>
              <a:rPr lang="en-US" dirty="0">
                <a:cs typeface="+mj-cs"/>
              </a:rPr>
              <a:t>Principles of Safe Lifting and Carrying</a:t>
            </a:r>
            <a:r>
              <a:rPr lang="en-US" dirty="0">
                <a:solidFill>
                  <a:srgbClr val="FF0000"/>
                </a:solidFill>
              </a:rPr>
              <a:t> </a:t>
            </a:r>
            <a:r>
              <a:rPr lang="en-US" sz="2800" b="0" dirty="0" smtClean="0">
                <a:cs typeface="+mj-cs"/>
              </a:rPr>
              <a:t>(5 of 11)</a:t>
            </a:r>
          </a:p>
        </p:txBody>
      </p:sp>
      <p:pic>
        <p:nvPicPr>
          <p:cNvPr id="35844" name="Picture 5" descr="\\172.16.33.26\Art\OUTPUT\JB LEARNING\EMT_11E_ITK_PPT WORK\JPEG\Ch08\9781284080179_CH08_CP09.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754188" y="1663700"/>
            <a:ext cx="5637212" cy="3563938"/>
          </a:xfrm>
          <a:noFill/>
          <a:extLs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bwMode="auto">
          <a:xfrm>
            <a:off x="4521200" y="5245100"/>
            <a:ext cx="2971800" cy="228600"/>
          </a:xfrm>
          <a:prstGeom prst="rect">
            <a:avLst/>
          </a:prstGeom>
          <a:noFill/>
          <a:ln>
            <a:noFill/>
          </a:ln>
          <a:effectLst/>
          <a:extLst/>
        </p:spPr>
        <p:txBody>
          <a:bodyPr wrap="none" anchor="ctr"/>
          <a:lstStyle/>
          <a:p>
            <a:pPr algn="r">
              <a:defRPr/>
            </a:pPr>
            <a:r>
              <a:rPr lang="en-IN" sz="900" dirty="0">
                <a:solidFill>
                  <a:schemeClr val="bg1"/>
                </a:solidFill>
                <a:latin typeface="+mn-lt"/>
                <a:ea typeface="ヒラギノ角ゴ Pro W3" pitchFamily="1" charset="-128"/>
              </a:rPr>
              <a:t>© Jones &amp; Bartlett Learning. Courtesy of MIEMSS.</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9442" name="Title 1"/>
          <p:cNvSpPr>
            <a:spLocks noGrp="1"/>
          </p:cNvSpPr>
          <p:nvPr>
            <p:ph type="title"/>
          </p:nvPr>
        </p:nvSpPr>
        <p:spPr/>
        <p:txBody>
          <a:bodyPr/>
          <a:lstStyle/>
          <a:p>
            <a:pPr>
              <a:lnSpc>
                <a:spcPct val="85000"/>
              </a:lnSpc>
              <a:defRPr/>
            </a:pPr>
            <a:r>
              <a:rPr lang="en-US" dirty="0">
                <a:cs typeface="+mj-cs"/>
              </a:rPr>
              <a:t>Principles of Safe Lifting and Carrying</a:t>
            </a:r>
            <a:r>
              <a:rPr lang="en-US" dirty="0">
                <a:solidFill>
                  <a:srgbClr val="FF0000"/>
                </a:solidFill>
              </a:rPr>
              <a:t> </a:t>
            </a:r>
            <a:r>
              <a:rPr lang="en-US" sz="2800" b="0" dirty="0" smtClean="0">
                <a:cs typeface="+mj-cs"/>
              </a:rPr>
              <a:t>(6 of 11)</a:t>
            </a:r>
          </a:p>
        </p:txBody>
      </p:sp>
      <p:sp>
        <p:nvSpPr>
          <p:cNvPr id="36867" name="Content Placeholder 2"/>
          <p:cNvSpPr>
            <a:spLocks noGrp="1"/>
          </p:cNvSpPr>
          <p:nvPr>
            <p:ph type="body" idx="1"/>
          </p:nvPr>
        </p:nvSpPr>
        <p:spPr/>
        <p:txBody>
          <a:bodyPr rIns="228600"/>
          <a:lstStyle/>
          <a:p>
            <a:r>
              <a:rPr lang="en-US" altLang="en-US"/>
              <a:t>Lifting and carrying a patient on a backboard or stretcher (cont’d)</a:t>
            </a:r>
          </a:p>
          <a:p>
            <a:pPr lvl="1"/>
            <a:r>
              <a:rPr lang="en-US" altLang="en-US"/>
              <a:t>Use four providers—one provider at each corner of the stretcher to provide an even lift.</a:t>
            </a:r>
          </a:p>
          <a:p>
            <a:pPr lvl="1"/>
            <a:r>
              <a:rPr lang="en-US" altLang="en-US"/>
              <a:t>When rolling the wheeled ambulance stretcher, make sure that it is in the fully elevated position. </a:t>
            </a:r>
          </a:p>
          <a:p>
            <a:pPr lvl="1"/>
            <a:r>
              <a:rPr lang="en-US" altLang="en-US"/>
              <a:t>Your partner should control the head end and assist you by pushing with his or her arms held with the elbows bent. </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2514" name="Title 1"/>
          <p:cNvSpPr>
            <a:spLocks noGrp="1"/>
          </p:cNvSpPr>
          <p:nvPr>
            <p:ph type="title"/>
          </p:nvPr>
        </p:nvSpPr>
        <p:spPr/>
        <p:txBody>
          <a:bodyPr/>
          <a:lstStyle/>
          <a:p>
            <a:pPr>
              <a:lnSpc>
                <a:spcPct val="85000"/>
              </a:lnSpc>
              <a:defRPr/>
            </a:pPr>
            <a:r>
              <a:rPr lang="en-US" dirty="0">
                <a:cs typeface="+mj-cs"/>
              </a:rPr>
              <a:t>Principles of Safe Lifting and Carrying</a:t>
            </a:r>
            <a:r>
              <a:rPr lang="en-US" dirty="0">
                <a:solidFill>
                  <a:srgbClr val="FF0000"/>
                </a:solidFill>
              </a:rPr>
              <a:t> </a:t>
            </a:r>
            <a:r>
              <a:rPr lang="en-US" sz="2800" b="0" dirty="0" smtClean="0">
                <a:cs typeface="+mj-cs"/>
              </a:rPr>
              <a:t>(7 of 11)</a:t>
            </a:r>
          </a:p>
        </p:txBody>
      </p:sp>
      <p:sp>
        <p:nvSpPr>
          <p:cNvPr id="35843" name="Content Placeholder 2"/>
          <p:cNvSpPr>
            <a:spLocks noGrp="1"/>
          </p:cNvSpPr>
          <p:nvPr>
            <p:ph type="body" idx="1"/>
          </p:nvPr>
        </p:nvSpPr>
        <p:spPr>
          <a:xfrm>
            <a:off x="685800" y="1447800"/>
            <a:ext cx="4724400" cy="4800600"/>
          </a:xfrm>
        </p:spPr>
        <p:txBody>
          <a:bodyPr rIns="228600"/>
          <a:lstStyle/>
          <a:p>
            <a:pPr>
              <a:defRPr/>
            </a:pPr>
            <a:r>
              <a:rPr lang="en-US" altLang="en-US" dirty="0" smtClean="0"/>
              <a:t>Moving a patient with a stair chair</a:t>
            </a:r>
          </a:p>
          <a:p>
            <a:pPr lvl="1">
              <a:defRPr/>
            </a:pPr>
            <a:r>
              <a:rPr lang="en-US" altLang="en-US" dirty="0" smtClean="0"/>
              <a:t>Use a stair chair to carry a conscious patient up or down a flight of stairs  </a:t>
            </a:r>
          </a:p>
          <a:p>
            <a:pPr lvl="1">
              <a:defRPr/>
            </a:pPr>
            <a:r>
              <a:rPr lang="en-US" altLang="en-US" dirty="0" smtClean="0"/>
              <a:t>This lightweight, wheeled folding chair has a molded seat, adjustable safety straps, and fold-out handles at both the head and feet.</a:t>
            </a:r>
          </a:p>
          <a:p>
            <a:pPr marL="457200" lvl="1" indent="0">
              <a:spcBef>
                <a:spcPct val="35000"/>
              </a:spcBef>
              <a:buFontTx/>
              <a:buNone/>
              <a:defRPr/>
            </a:pPr>
            <a:r>
              <a:rPr lang="en-US" altLang="en-US" dirty="0" smtClean="0"/>
              <a:t/>
            </a:r>
            <a:br>
              <a:rPr lang="en-US" altLang="en-US" dirty="0" smtClean="0"/>
            </a:br>
            <a:endParaRPr lang="en-US" altLang="en-US" dirty="0" smtClean="0"/>
          </a:p>
        </p:txBody>
      </p:sp>
      <p:pic>
        <p:nvPicPr>
          <p:cNvPr id="37892" name="Picture 5" descr="\\172.16.33.26\Art\OUTPUT\JB LEARNING\EMT_11E_ITK_PPT WORK\JPEG\Ch08\9781284080179_CH08_CP1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1609725"/>
            <a:ext cx="3365500" cy="420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bwMode="auto">
          <a:xfrm>
            <a:off x="7073900" y="5822950"/>
            <a:ext cx="2184400" cy="241300"/>
          </a:xfrm>
          <a:prstGeom prst="rect">
            <a:avLst/>
          </a:prstGeom>
          <a:noFill/>
          <a:ln>
            <a:noFill/>
          </a:ln>
          <a:effectLst/>
          <a:extLst/>
        </p:spPr>
        <p:txBody>
          <a:bodyPr wrap="none" anchor="ctr"/>
          <a:lstStyle/>
          <a:p>
            <a:pPr>
              <a:defRPr/>
            </a:pPr>
            <a:r>
              <a:rPr lang="en-IN" sz="900" dirty="0">
                <a:solidFill>
                  <a:schemeClr val="bg1"/>
                </a:solidFill>
                <a:latin typeface="+mn-lt"/>
                <a:ea typeface="ヒラギノ角ゴ Pro W3" pitchFamily="1" charset="-128"/>
              </a:rPr>
              <a:t>© Jones &amp; Bartlett Learning.</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62" name="Title 1"/>
          <p:cNvSpPr>
            <a:spLocks noGrp="1"/>
          </p:cNvSpPr>
          <p:nvPr>
            <p:ph type="title"/>
          </p:nvPr>
        </p:nvSpPr>
        <p:spPr/>
        <p:txBody>
          <a:bodyPr/>
          <a:lstStyle/>
          <a:p>
            <a:pPr>
              <a:lnSpc>
                <a:spcPct val="85000"/>
              </a:lnSpc>
              <a:defRPr/>
            </a:pPr>
            <a:r>
              <a:rPr lang="en-US" dirty="0">
                <a:cs typeface="+mj-cs"/>
              </a:rPr>
              <a:t>Principles of Safe Lifting and Carrying</a:t>
            </a:r>
            <a:r>
              <a:rPr lang="en-US" dirty="0">
                <a:solidFill>
                  <a:srgbClr val="FF0000"/>
                </a:solidFill>
              </a:rPr>
              <a:t> </a:t>
            </a:r>
            <a:r>
              <a:rPr lang="en-US" sz="2800" b="0" dirty="0" smtClean="0">
                <a:cs typeface="+mj-cs"/>
              </a:rPr>
              <a:t>(8 of 11)</a:t>
            </a:r>
          </a:p>
        </p:txBody>
      </p:sp>
      <p:sp>
        <p:nvSpPr>
          <p:cNvPr id="38915" name="Content Placeholder 2"/>
          <p:cNvSpPr>
            <a:spLocks noGrp="1"/>
          </p:cNvSpPr>
          <p:nvPr>
            <p:ph type="body" idx="1"/>
          </p:nvPr>
        </p:nvSpPr>
        <p:spPr/>
        <p:txBody>
          <a:bodyPr rIns="228600"/>
          <a:lstStyle/>
          <a:p>
            <a:pPr>
              <a:spcBef>
                <a:spcPct val="35000"/>
              </a:spcBef>
            </a:pPr>
            <a:r>
              <a:rPr lang="en-US" altLang="en-US"/>
              <a:t>Moving a patient on stairs with a stretcher </a:t>
            </a:r>
          </a:p>
          <a:p>
            <a:pPr lvl="1">
              <a:spcBef>
                <a:spcPct val="35000"/>
              </a:spcBef>
            </a:pPr>
            <a:r>
              <a:rPr lang="en-US" altLang="en-US"/>
              <a:t>A backboard should be used instead for a patient:</a:t>
            </a:r>
          </a:p>
          <a:p>
            <a:pPr lvl="2">
              <a:spcBef>
                <a:spcPct val="35000"/>
              </a:spcBef>
            </a:pPr>
            <a:r>
              <a:rPr lang="en-US" altLang="en-US"/>
              <a:t>Who is unresponsive</a:t>
            </a:r>
          </a:p>
          <a:p>
            <a:pPr lvl="2">
              <a:spcBef>
                <a:spcPct val="35000"/>
              </a:spcBef>
            </a:pPr>
            <a:r>
              <a:rPr lang="en-US" altLang="en-US"/>
              <a:t>Who must be moved in supine position</a:t>
            </a:r>
          </a:p>
          <a:p>
            <a:pPr lvl="2">
              <a:spcBef>
                <a:spcPct val="35000"/>
              </a:spcBef>
            </a:pPr>
            <a:r>
              <a:rPr lang="en-US" altLang="en-US"/>
              <a:t>Who must be immobilized</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1490" name="Title 1"/>
          <p:cNvSpPr>
            <a:spLocks noGrp="1"/>
          </p:cNvSpPr>
          <p:nvPr>
            <p:ph type="title"/>
          </p:nvPr>
        </p:nvSpPr>
        <p:spPr/>
        <p:txBody>
          <a:bodyPr/>
          <a:lstStyle/>
          <a:p>
            <a:pPr>
              <a:lnSpc>
                <a:spcPct val="85000"/>
              </a:lnSpc>
              <a:defRPr/>
            </a:pPr>
            <a:r>
              <a:rPr lang="en-US" dirty="0">
                <a:cs typeface="+mj-cs"/>
              </a:rPr>
              <a:t>Principles of Safe Lifting and Carrying</a:t>
            </a:r>
            <a:r>
              <a:rPr lang="en-US" dirty="0">
                <a:solidFill>
                  <a:srgbClr val="FF0000"/>
                </a:solidFill>
              </a:rPr>
              <a:t> </a:t>
            </a:r>
            <a:r>
              <a:rPr lang="en-US" sz="2800" b="0" dirty="0" smtClean="0">
                <a:cs typeface="+mj-cs"/>
              </a:rPr>
              <a:t>(9 of 11)</a:t>
            </a:r>
          </a:p>
        </p:txBody>
      </p:sp>
      <p:sp>
        <p:nvSpPr>
          <p:cNvPr id="39939" name="Content Placeholder 2"/>
          <p:cNvSpPr>
            <a:spLocks noGrp="1"/>
          </p:cNvSpPr>
          <p:nvPr>
            <p:ph type="body" idx="1"/>
          </p:nvPr>
        </p:nvSpPr>
        <p:spPr/>
        <p:txBody>
          <a:bodyPr rIns="228600"/>
          <a:lstStyle/>
          <a:p>
            <a:pPr>
              <a:spcBef>
                <a:spcPct val="35000"/>
              </a:spcBef>
            </a:pPr>
            <a:r>
              <a:rPr lang="en-US" altLang="en-US"/>
              <a:t>Moving a patient on stairs with a stretcher (cont’d)</a:t>
            </a:r>
          </a:p>
          <a:p>
            <a:pPr lvl="1"/>
            <a:r>
              <a:rPr lang="en-US" altLang="en-US"/>
              <a:t>Carry the patient on the backboard down to the prepared stretcher. </a:t>
            </a:r>
          </a:p>
          <a:p>
            <a:pPr lvl="1"/>
            <a:r>
              <a:rPr lang="en-US" altLang="en-US"/>
              <a:t>Place the strongest EMTs at the head and foot ends, with the taller person at the foot end.</a:t>
            </a:r>
          </a:p>
          <a:p>
            <a:pPr lvl="1"/>
            <a:r>
              <a:rPr lang="en-US" altLang="en-US"/>
              <a:t>Place both the backboard and the patient on the stretcher; secure both to the stretcher with additional straps.</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8354" name="Title 1"/>
          <p:cNvSpPr>
            <a:spLocks noGrp="1"/>
          </p:cNvSpPr>
          <p:nvPr>
            <p:ph type="title"/>
          </p:nvPr>
        </p:nvSpPr>
        <p:spPr/>
        <p:txBody>
          <a:bodyPr/>
          <a:lstStyle/>
          <a:p>
            <a:pPr>
              <a:lnSpc>
                <a:spcPct val="85000"/>
              </a:lnSpc>
              <a:defRPr/>
            </a:pPr>
            <a:r>
              <a:rPr lang="en-US" dirty="0">
                <a:cs typeface="+mj-cs"/>
              </a:rPr>
              <a:t>Principles of Safe Lifting and Carrying</a:t>
            </a:r>
            <a:r>
              <a:rPr lang="en-US" dirty="0">
                <a:solidFill>
                  <a:srgbClr val="FF0000"/>
                </a:solidFill>
              </a:rPr>
              <a:t> </a:t>
            </a:r>
            <a:r>
              <a:rPr lang="en-US" sz="2800" b="0" dirty="0" smtClean="0">
                <a:cs typeface="+mj-cs"/>
              </a:rPr>
              <a:t>(10 of 11)</a:t>
            </a:r>
          </a:p>
        </p:txBody>
      </p:sp>
      <p:sp>
        <p:nvSpPr>
          <p:cNvPr id="40963" name="Content Placeholder 2"/>
          <p:cNvSpPr>
            <a:spLocks noGrp="1"/>
          </p:cNvSpPr>
          <p:nvPr>
            <p:ph type="body" idx="1"/>
          </p:nvPr>
        </p:nvSpPr>
        <p:spPr>
          <a:xfrm>
            <a:off x="4572000" y="1447800"/>
            <a:ext cx="3886200" cy="4800600"/>
          </a:xfrm>
        </p:spPr>
        <p:txBody>
          <a:bodyPr rIns="228600"/>
          <a:lstStyle/>
          <a:p>
            <a:pPr>
              <a:spcBef>
                <a:spcPct val="35000"/>
              </a:spcBef>
            </a:pPr>
            <a:r>
              <a:rPr lang="en-US" altLang="en-US"/>
              <a:t>Loading a wheeled stretcher into an ambulance</a:t>
            </a:r>
          </a:p>
          <a:p>
            <a:pPr lvl="1">
              <a:spcBef>
                <a:spcPct val="35000"/>
              </a:spcBef>
            </a:pPr>
            <a:r>
              <a:rPr lang="en-US" altLang="en-US"/>
              <a:t>Ensure the frame is held firmly between two hands so it does not tip.</a:t>
            </a:r>
          </a:p>
        </p:txBody>
      </p:sp>
      <p:pic>
        <p:nvPicPr>
          <p:cNvPr id="40964" name="Picture 5" descr="\\172.16.33.26\Art\OUTPUT\JB LEARNING\EMT_11E_ITK_PPT WORK\JPEG\Ch08\9781284080179_CH08_CP1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2600" y="1778000"/>
            <a:ext cx="4017963" cy="338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bwMode="auto">
          <a:xfrm>
            <a:off x="1625600" y="5181600"/>
            <a:ext cx="2971800" cy="228600"/>
          </a:xfrm>
          <a:prstGeom prst="rect">
            <a:avLst/>
          </a:prstGeom>
          <a:noFill/>
          <a:ln>
            <a:noFill/>
          </a:ln>
          <a:effectLst/>
          <a:extLst/>
        </p:spPr>
        <p:txBody>
          <a:bodyPr wrap="none" anchor="ctr"/>
          <a:lstStyle/>
          <a:p>
            <a:pPr algn="r">
              <a:defRPr/>
            </a:pPr>
            <a:r>
              <a:rPr lang="en-IN" sz="900" dirty="0">
                <a:solidFill>
                  <a:schemeClr val="bg1"/>
                </a:solidFill>
                <a:latin typeface="+mn-lt"/>
                <a:ea typeface="ヒラギノ角ゴ Pro W3" pitchFamily="1" charset="-128"/>
              </a:rPr>
              <a:t>© Jones &amp; Bartlett Learning.</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9378" name="Title 1"/>
          <p:cNvSpPr>
            <a:spLocks noGrp="1"/>
          </p:cNvSpPr>
          <p:nvPr>
            <p:ph type="title"/>
          </p:nvPr>
        </p:nvSpPr>
        <p:spPr/>
        <p:txBody>
          <a:bodyPr/>
          <a:lstStyle/>
          <a:p>
            <a:pPr>
              <a:lnSpc>
                <a:spcPct val="85000"/>
              </a:lnSpc>
              <a:defRPr/>
            </a:pPr>
            <a:r>
              <a:rPr lang="en-US" dirty="0">
                <a:cs typeface="+mj-cs"/>
              </a:rPr>
              <a:t>Principles of Safe Lifting and Carrying</a:t>
            </a:r>
            <a:r>
              <a:rPr lang="en-US" dirty="0">
                <a:solidFill>
                  <a:srgbClr val="FF0000"/>
                </a:solidFill>
              </a:rPr>
              <a:t> </a:t>
            </a:r>
            <a:r>
              <a:rPr lang="en-US" sz="2800" b="0" dirty="0" smtClean="0">
                <a:cs typeface="+mj-cs"/>
              </a:rPr>
              <a:t>(11 of 11)</a:t>
            </a:r>
          </a:p>
        </p:txBody>
      </p:sp>
      <p:sp>
        <p:nvSpPr>
          <p:cNvPr id="41987" name="Content Placeholder 2"/>
          <p:cNvSpPr>
            <a:spLocks noGrp="1"/>
          </p:cNvSpPr>
          <p:nvPr>
            <p:ph type="body" idx="1"/>
          </p:nvPr>
        </p:nvSpPr>
        <p:spPr/>
        <p:txBody>
          <a:bodyPr rIns="228600"/>
          <a:lstStyle/>
          <a:p>
            <a:pPr>
              <a:spcBef>
                <a:spcPct val="35000"/>
              </a:spcBef>
            </a:pPr>
            <a:r>
              <a:rPr lang="en-US" altLang="en-US"/>
              <a:t>Loading a wheeled stretcher into an ambulance (cont</a:t>
            </a:r>
            <a:r>
              <a:rPr lang="ja-JP" altLang="en-US"/>
              <a:t>’</a:t>
            </a:r>
            <a:r>
              <a:rPr lang="en-US" altLang="ja-JP"/>
              <a:t>d)</a:t>
            </a:r>
          </a:p>
          <a:p>
            <a:pPr lvl="1">
              <a:spcBef>
                <a:spcPct val="35000"/>
              </a:spcBef>
            </a:pPr>
            <a:r>
              <a:rPr lang="en-US" altLang="en-US"/>
              <a:t>Newer models are self-loading, allowing you to push the stretcher into the ambulance.</a:t>
            </a:r>
          </a:p>
          <a:p>
            <a:pPr lvl="1">
              <a:spcBef>
                <a:spcPct val="35000"/>
              </a:spcBef>
            </a:pPr>
            <a:r>
              <a:rPr lang="en-US" altLang="en-US"/>
              <a:t>Other models need to be lowered and lifted to the height of the floor of ambulance.</a:t>
            </a:r>
          </a:p>
          <a:p>
            <a:pPr lvl="1">
              <a:spcBef>
                <a:spcPct val="35000"/>
              </a:spcBef>
            </a:pPr>
            <a:r>
              <a:rPr lang="en-US" altLang="en-US"/>
              <a:t>Clamps in the ambulance hold the stretcher in place.</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5586" name="Title 1"/>
          <p:cNvSpPr>
            <a:spLocks noGrp="1"/>
          </p:cNvSpPr>
          <p:nvPr>
            <p:ph type="title"/>
          </p:nvPr>
        </p:nvSpPr>
        <p:spPr/>
        <p:txBody>
          <a:bodyPr/>
          <a:lstStyle/>
          <a:p>
            <a:pPr>
              <a:lnSpc>
                <a:spcPct val="85000"/>
              </a:lnSpc>
              <a:defRPr/>
            </a:pPr>
            <a:r>
              <a:rPr lang="en-US" dirty="0" smtClean="0">
                <a:cs typeface="+mj-cs"/>
              </a:rPr>
              <a:t>Directions and Commands </a:t>
            </a:r>
            <a:br>
              <a:rPr lang="en-US" dirty="0" smtClean="0">
                <a:cs typeface="+mj-cs"/>
              </a:rPr>
            </a:br>
            <a:r>
              <a:rPr lang="en-US" sz="2800" b="0" dirty="0" smtClean="0">
                <a:cs typeface="+mj-cs"/>
              </a:rPr>
              <a:t>(1 of 3)</a:t>
            </a:r>
          </a:p>
        </p:txBody>
      </p:sp>
      <p:sp>
        <p:nvSpPr>
          <p:cNvPr id="43011" name="Content Placeholder 2"/>
          <p:cNvSpPr>
            <a:spLocks noGrp="1"/>
          </p:cNvSpPr>
          <p:nvPr>
            <p:ph type="body" idx="1"/>
          </p:nvPr>
        </p:nvSpPr>
        <p:spPr/>
        <p:txBody>
          <a:bodyPr rIns="228600"/>
          <a:lstStyle/>
          <a:p>
            <a:pPr>
              <a:spcBef>
                <a:spcPct val="35000"/>
              </a:spcBef>
            </a:pPr>
            <a:r>
              <a:rPr lang="en-US" altLang="en-US"/>
              <a:t>Team actions must be coordinated.</a:t>
            </a:r>
          </a:p>
          <a:p>
            <a:pPr>
              <a:spcBef>
                <a:spcPct val="35000"/>
              </a:spcBef>
            </a:pPr>
            <a:r>
              <a:rPr lang="en-US" altLang="en-US"/>
              <a:t>Team leader</a:t>
            </a:r>
          </a:p>
          <a:p>
            <a:pPr lvl="1">
              <a:spcBef>
                <a:spcPct val="35000"/>
              </a:spcBef>
            </a:pPr>
            <a:r>
              <a:rPr lang="en-US" altLang="en-US"/>
              <a:t>Indicates where each team member should be</a:t>
            </a:r>
          </a:p>
          <a:p>
            <a:pPr lvl="1">
              <a:spcBef>
                <a:spcPct val="35000"/>
              </a:spcBef>
            </a:pPr>
            <a:r>
              <a:rPr lang="en-US" altLang="en-US"/>
              <a:t>Rapidly describes the sequence of steps to perform before lifting</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3234" name="Title 1"/>
          <p:cNvSpPr>
            <a:spLocks noGrp="1"/>
          </p:cNvSpPr>
          <p:nvPr>
            <p:ph type="title"/>
          </p:nvPr>
        </p:nvSpPr>
        <p:spPr/>
        <p:txBody>
          <a:bodyPr/>
          <a:lstStyle/>
          <a:p>
            <a:pPr>
              <a:lnSpc>
                <a:spcPct val="85000"/>
              </a:lnSpc>
              <a:defRPr/>
            </a:pPr>
            <a:r>
              <a:rPr lang="en-US" dirty="0" smtClean="0">
                <a:solidFill>
                  <a:srgbClr val="F27021"/>
                </a:solidFill>
                <a:cs typeface="+mj-cs"/>
              </a:rPr>
              <a:t>The Wheeled Ambulance </a:t>
            </a:r>
            <a:r>
              <a:rPr lang="en-US" dirty="0" smtClean="0">
                <a:cs typeface="+mj-cs"/>
              </a:rPr>
              <a:t>Stretcher</a:t>
            </a:r>
            <a:r>
              <a:rPr lang="en-US" dirty="0" smtClean="0">
                <a:solidFill>
                  <a:srgbClr val="FF0000"/>
                </a:solidFill>
                <a:cs typeface="+mj-cs"/>
              </a:rPr>
              <a:t> </a:t>
            </a:r>
            <a:r>
              <a:rPr lang="en-US" sz="2800" b="0" dirty="0" smtClean="0">
                <a:cs typeface="+mj-cs"/>
              </a:rPr>
              <a:t>(1 of 5)</a:t>
            </a:r>
          </a:p>
        </p:txBody>
      </p:sp>
      <p:sp>
        <p:nvSpPr>
          <p:cNvPr id="7171" name="Content Placeholder 2"/>
          <p:cNvSpPr>
            <a:spLocks noGrp="1"/>
          </p:cNvSpPr>
          <p:nvPr>
            <p:ph type="body" idx="1"/>
          </p:nvPr>
        </p:nvSpPr>
        <p:spPr>
          <a:xfrm>
            <a:off x="4419600" y="1447800"/>
            <a:ext cx="4038600" cy="4800600"/>
          </a:xfrm>
        </p:spPr>
        <p:txBody>
          <a:bodyPr rIns="228600"/>
          <a:lstStyle/>
          <a:p>
            <a:pPr>
              <a:spcBef>
                <a:spcPct val="35000"/>
              </a:spcBef>
            </a:pPr>
            <a:r>
              <a:rPr lang="en-US" altLang="en-US"/>
              <a:t>Wheeled ambulance stretcher</a:t>
            </a:r>
          </a:p>
          <a:p>
            <a:pPr lvl="1">
              <a:spcBef>
                <a:spcPct val="35000"/>
              </a:spcBef>
            </a:pPr>
            <a:r>
              <a:rPr lang="en-US" altLang="en-US"/>
              <a:t>Also called an</a:t>
            </a:r>
            <a:r>
              <a:rPr lang="en-US" altLang="en-US">
                <a:solidFill>
                  <a:srgbClr val="FF0000"/>
                </a:solidFill>
              </a:rPr>
              <a:t> </a:t>
            </a:r>
            <a:r>
              <a:rPr lang="en-US" altLang="en-US"/>
              <a:t>ambulance</a:t>
            </a:r>
            <a:r>
              <a:rPr lang="en-US" altLang="en-US">
                <a:solidFill>
                  <a:srgbClr val="FF0000"/>
                </a:solidFill>
              </a:rPr>
              <a:t> </a:t>
            </a:r>
            <a:r>
              <a:rPr lang="en-US" altLang="en-US"/>
              <a:t>stretcher or gurney</a:t>
            </a:r>
          </a:p>
          <a:p>
            <a:pPr lvl="1">
              <a:spcBef>
                <a:spcPct val="35000"/>
              </a:spcBef>
            </a:pPr>
            <a:r>
              <a:rPr lang="en-US" altLang="en-US"/>
              <a:t>Most commonly used device</a:t>
            </a:r>
          </a:p>
        </p:txBody>
      </p:sp>
      <p:pic>
        <p:nvPicPr>
          <p:cNvPr id="7172" name="Picture 5" descr="\\172.16.33.26\Art\OUTPUT\JB LEARNING\EMT_11E_ITK_PPT WORK\JPEG\Ch08\9781284080179_CH08_FIG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6900" y="1752600"/>
            <a:ext cx="3786188" cy="3678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bwMode="auto">
          <a:xfrm>
            <a:off x="2260600" y="5461000"/>
            <a:ext cx="2230438" cy="228600"/>
          </a:xfrm>
          <a:prstGeom prst="rect">
            <a:avLst/>
          </a:prstGeom>
          <a:noFill/>
          <a:ln>
            <a:noFill/>
          </a:ln>
          <a:effectLst/>
          <a:extLst/>
        </p:spPr>
        <p:txBody>
          <a:bodyPr wrap="none" anchor="ctr"/>
          <a:lstStyle/>
          <a:p>
            <a:pPr algn="r">
              <a:defRPr/>
            </a:pPr>
            <a:r>
              <a:rPr lang="en-IN" sz="900" dirty="0">
                <a:solidFill>
                  <a:schemeClr val="bg1"/>
                </a:solidFill>
                <a:latin typeface="+mn-lt"/>
                <a:ea typeface="ヒラギノ角ゴ Pro W3" pitchFamily="1" charset="-128"/>
              </a:rPr>
              <a:t>© Jones and Bartlett Learning.</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6610" name="Title 1"/>
          <p:cNvSpPr>
            <a:spLocks noGrp="1"/>
          </p:cNvSpPr>
          <p:nvPr>
            <p:ph type="title"/>
          </p:nvPr>
        </p:nvSpPr>
        <p:spPr/>
        <p:txBody>
          <a:bodyPr/>
          <a:lstStyle/>
          <a:p>
            <a:pPr>
              <a:lnSpc>
                <a:spcPct val="85000"/>
              </a:lnSpc>
              <a:defRPr/>
            </a:pPr>
            <a:r>
              <a:rPr lang="en-US" dirty="0" smtClean="0">
                <a:cs typeface="+mj-cs"/>
              </a:rPr>
              <a:t>Directions and Commands </a:t>
            </a:r>
            <a:br>
              <a:rPr lang="en-US" dirty="0" smtClean="0">
                <a:cs typeface="+mj-cs"/>
              </a:rPr>
            </a:br>
            <a:r>
              <a:rPr lang="en-US" sz="2800" b="0" dirty="0" smtClean="0">
                <a:cs typeface="+mj-cs"/>
              </a:rPr>
              <a:t>(2 of 3)</a:t>
            </a:r>
          </a:p>
        </p:txBody>
      </p:sp>
      <p:sp>
        <p:nvSpPr>
          <p:cNvPr id="44035" name="Content Placeholder 2"/>
          <p:cNvSpPr>
            <a:spLocks noGrp="1"/>
          </p:cNvSpPr>
          <p:nvPr>
            <p:ph type="body" idx="1"/>
          </p:nvPr>
        </p:nvSpPr>
        <p:spPr/>
        <p:txBody>
          <a:bodyPr rIns="228600"/>
          <a:lstStyle/>
          <a:p>
            <a:pPr>
              <a:spcBef>
                <a:spcPct val="35000"/>
              </a:spcBef>
            </a:pPr>
            <a:r>
              <a:rPr lang="en-US" altLang="en-US"/>
              <a:t>Preparatory commands are used.</a:t>
            </a:r>
          </a:p>
          <a:p>
            <a:pPr>
              <a:spcBef>
                <a:spcPct val="35000"/>
              </a:spcBef>
            </a:pPr>
            <a:r>
              <a:rPr lang="en-US" altLang="en-US"/>
              <a:t>Example:</a:t>
            </a:r>
          </a:p>
          <a:p>
            <a:pPr lvl="1">
              <a:spcBef>
                <a:spcPct val="35000"/>
              </a:spcBef>
            </a:pPr>
            <a:r>
              <a:rPr lang="en-US" altLang="en-US"/>
              <a:t>Team leader says, </a:t>
            </a:r>
            <a:r>
              <a:rPr lang="ja-JP" altLang="en-US"/>
              <a:t>“</a:t>
            </a:r>
            <a:r>
              <a:rPr lang="en-US" altLang="ja-JP"/>
              <a:t>All ready to stop,</a:t>
            </a:r>
            <a:r>
              <a:rPr lang="ja-JP" altLang="en-US"/>
              <a:t>”</a:t>
            </a:r>
            <a:r>
              <a:rPr lang="en-US" altLang="ja-JP"/>
              <a:t> to get team</a:t>
            </a:r>
            <a:r>
              <a:rPr lang="ja-JP" altLang="en-US"/>
              <a:t>’</a:t>
            </a:r>
            <a:r>
              <a:rPr lang="en-US" altLang="ja-JP"/>
              <a:t>s attention.</a:t>
            </a:r>
          </a:p>
          <a:p>
            <a:pPr lvl="1">
              <a:spcBef>
                <a:spcPct val="35000"/>
              </a:spcBef>
            </a:pPr>
            <a:r>
              <a:rPr lang="en-US" altLang="en-US"/>
              <a:t>Team leader says, </a:t>
            </a:r>
            <a:r>
              <a:rPr lang="ja-JP" altLang="en-US"/>
              <a:t>“</a:t>
            </a:r>
            <a:r>
              <a:rPr lang="en-US" altLang="ja-JP"/>
              <a:t>Stop!</a:t>
            </a:r>
            <a:r>
              <a:rPr lang="ja-JP" altLang="en-US"/>
              <a:t>”</a:t>
            </a:r>
            <a:r>
              <a:rPr lang="en-US" altLang="ja-JP"/>
              <a:t> in a louder voice.</a:t>
            </a:r>
          </a:p>
          <a:p>
            <a:pPr>
              <a:spcBef>
                <a:spcPct val="35000"/>
              </a:spcBef>
            </a:pPr>
            <a:r>
              <a:rPr lang="en-US" altLang="en-US"/>
              <a:t>Countdowns are also used.</a:t>
            </a:r>
            <a:endParaRPr lang="en-US" altLang="en-US" sz="320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7634" name="Title 1"/>
          <p:cNvSpPr>
            <a:spLocks noGrp="1"/>
          </p:cNvSpPr>
          <p:nvPr>
            <p:ph type="title"/>
          </p:nvPr>
        </p:nvSpPr>
        <p:spPr/>
        <p:txBody>
          <a:bodyPr/>
          <a:lstStyle/>
          <a:p>
            <a:pPr>
              <a:lnSpc>
                <a:spcPct val="85000"/>
              </a:lnSpc>
              <a:defRPr/>
            </a:pPr>
            <a:r>
              <a:rPr lang="en-US" dirty="0" smtClean="0">
                <a:cs typeface="+mj-cs"/>
              </a:rPr>
              <a:t>Directions and Commands </a:t>
            </a:r>
            <a:br>
              <a:rPr lang="en-US" dirty="0" smtClean="0">
                <a:cs typeface="+mj-cs"/>
              </a:rPr>
            </a:br>
            <a:r>
              <a:rPr lang="en-US" sz="2800" b="0" dirty="0" smtClean="0">
                <a:cs typeface="+mj-cs"/>
              </a:rPr>
              <a:t>(3 of 3)</a:t>
            </a:r>
          </a:p>
        </p:txBody>
      </p:sp>
      <p:sp>
        <p:nvSpPr>
          <p:cNvPr id="45059" name="Content Placeholder 2"/>
          <p:cNvSpPr>
            <a:spLocks noGrp="1"/>
          </p:cNvSpPr>
          <p:nvPr>
            <p:ph type="body" idx="1"/>
          </p:nvPr>
        </p:nvSpPr>
        <p:spPr/>
        <p:txBody>
          <a:bodyPr rIns="228600"/>
          <a:lstStyle/>
          <a:p>
            <a:r>
              <a:rPr lang="en-US" altLang="en-US"/>
              <a:t>Carefully plan ahead.</a:t>
            </a:r>
          </a:p>
          <a:p>
            <a:r>
              <a:rPr lang="en-US" altLang="en-US"/>
              <a:t>Select the methods that will involve the least amount of lifting and carrying. </a:t>
            </a:r>
          </a:p>
          <a:p>
            <a:pPr lvl="1"/>
            <a:r>
              <a:rPr lang="en-US" altLang="en-US"/>
              <a:t>Consider whether there is an option that will cause less strain.</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3778" name="Title 1"/>
          <p:cNvSpPr>
            <a:spLocks noGrp="1"/>
          </p:cNvSpPr>
          <p:nvPr>
            <p:ph type="title"/>
          </p:nvPr>
        </p:nvSpPr>
        <p:spPr/>
        <p:txBody>
          <a:bodyPr/>
          <a:lstStyle/>
          <a:p>
            <a:pPr>
              <a:lnSpc>
                <a:spcPct val="85000"/>
              </a:lnSpc>
              <a:defRPr/>
            </a:pPr>
            <a:r>
              <a:rPr lang="en-US" dirty="0" smtClean="0">
                <a:cs typeface="+mj-cs"/>
              </a:rPr>
              <a:t>Emergency Moves </a:t>
            </a:r>
            <a:r>
              <a:rPr lang="en-US" sz="2800" b="0" dirty="0" smtClean="0">
                <a:cs typeface="+mj-cs"/>
              </a:rPr>
              <a:t>(1 of 5)</a:t>
            </a:r>
          </a:p>
        </p:txBody>
      </p:sp>
      <p:sp>
        <p:nvSpPr>
          <p:cNvPr id="46083" name="Content Placeholder 2"/>
          <p:cNvSpPr>
            <a:spLocks noGrp="1"/>
          </p:cNvSpPr>
          <p:nvPr>
            <p:ph type="body" idx="1"/>
          </p:nvPr>
        </p:nvSpPr>
        <p:spPr/>
        <p:txBody>
          <a:bodyPr rIns="228600"/>
          <a:lstStyle/>
          <a:p>
            <a:pPr>
              <a:spcBef>
                <a:spcPct val="35000"/>
              </a:spcBef>
            </a:pPr>
            <a:r>
              <a:rPr lang="en-US" altLang="en-US"/>
              <a:t>Use when there is potential for danger </a:t>
            </a:r>
          </a:p>
          <a:p>
            <a:pPr lvl="1">
              <a:spcBef>
                <a:spcPct val="35000"/>
              </a:spcBef>
            </a:pPr>
            <a:r>
              <a:rPr lang="en-US" altLang="en-US"/>
              <a:t>Fire, explosives, hazardous materials</a:t>
            </a:r>
          </a:p>
          <a:p>
            <a:pPr>
              <a:spcBef>
                <a:spcPct val="35000"/>
              </a:spcBef>
            </a:pPr>
            <a:r>
              <a:rPr lang="en-US" altLang="en-US"/>
              <a:t>Use when you cannot properly assess the patient or provide immediate care because of the patient</a:t>
            </a:r>
            <a:r>
              <a:rPr lang="ja-JP" altLang="en-US"/>
              <a:t>’</a:t>
            </a:r>
            <a:r>
              <a:rPr lang="en-US" altLang="ja-JP"/>
              <a:t>s location or position</a:t>
            </a:r>
            <a:endParaRPr lang="en-US" altLang="en-US"/>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02" name="Title 1"/>
          <p:cNvSpPr>
            <a:spLocks noGrp="1"/>
          </p:cNvSpPr>
          <p:nvPr>
            <p:ph type="title"/>
          </p:nvPr>
        </p:nvSpPr>
        <p:spPr/>
        <p:txBody>
          <a:bodyPr/>
          <a:lstStyle/>
          <a:p>
            <a:pPr>
              <a:lnSpc>
                <a:spcPct val="85000"/>
              </a:lnSpc>
              <a:defRPr/>
            </a:pPr>
            <a:r>
              <a:rPr lang="en-US" dirty="0" smtClean="0">
                <a:cs typeface="+mj-cs"/>
              </a:rPr>
              <a:t>Emergency Moves </a:t>
            </a:r>
            <a:r>
              <a:rPr lang="en-US" sz="2800" b="0" dirty="0" smtClean="0">
                <a:cs typeface="+mj-cs"/>
              </a:rPr>
              <a:t>(2 of 5)</a:t>
            </a:r>
          </a:p>
        </p:txBody>
      </p:sp>
      <p:sp>
        <p:nvSpPr>
          <p:cNvPr id="47107" name="Content Placeholder 2"/>
          <p:cNvSpPr>
            <a:spLocks noGrp="1"/>
          </p:cNvSpPr>
          <p:nvPr>
            <p:ph type="body" idx="1"/>
          </p:nvPr>
        </p:nvSpPr>
        <p:spPr/>
        <p:txBody>
          <a:bodyPr rIns="228600"/>
          <a:lstStyle/>
          <a:p>
            <a:pPr>
              <a:spcBef>
                <a:spcPct val="35000"/>
              </a:spcBef>
            </a:pPr>
            <a:r>
              <a:rPr lang="en-US" altLang="en-US"/>
              <a:t>If you are alone, use a drag to pull the patient along the long axis of the body.</a:t>
            </a:r>
          </a:p>
          <a:p>
            <a:pPr>
              <a:spcBef>
                <a:spcPct val="35000"/>
              </a:spcBef>
            </a:pPr>
            <a:r>
              <a:rPr lang="en-US" altLang="en-US"/>
              <a:t>Use techniques to help prevent aggravation of patient spinal injury.</a:t>
            </a:r>
          </a:p>
          <a:p>
            <a:pPr lvl="1">
              <a:spcBef>
                <a:spcPct val="35000"/>
              </a:spcBef>
            </a:pPr>
            <a:r>
              <a:rPr lang="en-US" altLang="en-US"/>
              <a:t>Clothes drag</a:t>
            </a:r>
          </a:p>
          <a:p>
            <a:pPr lvl="1">
              <a:spcBef>
                <a:spcPct val="35000"/>
              </a:spcBef>
            </a:pPr>
            <a:r>
              <a:rPr lang="en-US" altLang="en-US"/>
              <a:t>Blanket drag</a:t>
            </a:r>
          </a:p>
          <a:p>
            <a:pPr lvl="1">
              <a:spcBef>
                <a:spcPct val="35000"/>
              </a:spcBef>
            </a:pPr>
            <a:r>
              <a:rPr lang="en-US" altLang="en-US"/>
              <a:t>Arm drag</a:t>
            </a:r>
          </a:p>
          <a:p>
            <a:pPr lvl="1">
              <a:spcBef>
                <a:spcPct val="35000"/>
              </a:spcBef>
            </a:pPr>
            <a:r>
              <a:rPr lang="en-US" altLang="en-US"/>
              <a:t>Arm-to-arm drag</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2"/>
          <p:cNvSpPr txBox="1">
            <a:spLocks/>
          </p:cNvSpPr>
          <p:nvPr/>
        </p:nvSpPr>
        <p:spPr bwMode="auto">
          <a:xfrm>
            <a:off x="685800" y="1447800"/>
            <a:ext cx="7772400" cy="4800600"/>
          </a:xfrm>
          <a:prstGeom prst="rect">
            <a:avLst/>
          </a:prstGeom>
          <a:noFill/>
          <a:ln w="19050">
            <a:noFill/>
            <a:miter lim="800000"/>
            <a:headEnd/>
            <a:tailEnd/>
          </a:ln>
        </p:spPr>
        <p:txBody>
          <a:bodyPr lIns="228600" tIns="182880" rIns="228600" bIns="91440"/>
          <a:lstStyle>
            <a:lvl1pPr marL="342900" indent="-342900" algn="l" rtl="0" eaLnBrk="0" fontAlgn="base" hangingPunct="0">
              <a:spcBef>
                <a:spcPct val="50000"/>
              </a:spcBef>
              <a:spcAft>
                <a:spcPct val="0"/>
              </a:spcAft>
              <a:buClr>
                <a:srgbClr val="F37021"/>
              </a:buClr>
              <a:buChar char="•"/>
              <a:defRPr sz="2800">
                <a:solidFill>
                  <a:schemeClr val="tx1"/>
                </a:solidFill>
                <a:latin typeface="+mn-lt"/>
                <a:ea typeface="+mn-ea"/>
                <a:cs typeface="ヒラギノ角ゴ Pro W3" charset="0"/>
              </a:defRPr>
            </a:lvl1pPr>
            <a:lvl2pPr marL="800100" indent="-342900" algn="l" rtl="0" eaLnBrk="0" fontAlgn="base" hangingPunct="0">
              <a:spcBef>
                <a:spcPct val="25000"/>
              </a:spcBef>
              <a:spcAft>
                <a:spcPct val="0"/>
              </a:spcAft>
              <a:buClr>
                <a:srgbClr val="F37021"/>
              </a:buClr>
              <a:buChar char="–"/>
              <a:defRPr sz="2400">
                <a:solidFill>
                  <a:schemeClr val="tx1"/>
                </a:solidFill>
                <a:latin typeface="+mn-lt"/>
                <a:ea typeface="+mn-ea"/>
                <a:cs typeface="ヒラギノ角ゴ Pro W3" charset="0"/>
              </a:defRPr>
            </a:lvl2pPr>
            <a:lvl3pPr marL="1143000" indent="-228600" algn="l" rtl="0" eaLnBrk="0" fontAlgn="base" hangingPunct="0">
              <a:spcBef>
                <a:spcPct val="25000"/>
              </a:spcBef>
              <a:spcAft>
                <a:spcPct val="0"/>
              </a:spcAft>
              <a:buClr>
                <a:srgbClr val="F37021"/>
              </a:buClr>
              <a:buChar char="•"/>
              <a:defRPr sz="2200">
                <a:solidFill>
                  <a:schemeClr val="tx1"/>
                </a:solidFill>
                <a:latin typeface="+mn-lt"/>
                <a:ea typeface="+mn-ea"/>
                <a:cs typeface="ヒラギノ角ゴ Pro W3" charset="0"/>
              </a:defRPr>
            </a:lvl3pPr>
            <a:lvl4pPr marL="1600200" indent="-228600" algn="l" rtl="0" eaLnBrk="0" fontAlgn="base" hangingPunct="0">
              <a:spcBef>
                <a:spcPct val="25000"/>
              </a:spcBef>
              <a:spcAft>
                <a:spcPct val="0"/>
              </a:spcAft>
              <a:buChar char="–"/>
              <a:defRPr sz="2000">
                <a:solidFill>
                  <a:schemeClr val="tx1"/>
                </a:solidFill>
                <a:latin typeface="+mn-lt"/>
                <a:ea typeface="+mn-ea"/>
                <a:cs typeface="ヒラギノ角ゴ Pro W3" charset="0"/>
              </a:defRPr>
            </a:lvl4pPr>
            <a:lvl5pPr marL="2057400" indent="-228600" algn="l" rtl="0" eaLnBrk="0" fontAlgn="base" hangingPunct="0">
              <a:spcBef>
                <a:spcPct val="25000"/>
              </a:spcBef>
              <a:spcAft>
                <a:spcPct val="0"/>
              </a:spcAft>
              <a:buChar char="»"/>
              <a:defRPr sz="2000">
                <a:solidFill>
                  <a:schemeClr val="tx1"/>
                </a:solidFill>
                <a:latin typeface="+mn-lt"/>
                <a:ea typeface="+mn-ea"/>
                <a:cs typeface="ヒラギノ角ゴ Pro W3" charset="0"/>
              </a:defRPr>
            </a:lvl5pPr>
            <a:lvl6pPr marL="2514600" indent="-228600" algn="l" rtl="0" eaLnBrk="0" fontAlgn="base" hangingPunct="0">
              <a:spcBef>
                <a:spcPct val="25000"/>
              </a:spcBef>
              <a:spcAft>
                <a:spcPct val="0"/>
              </a:spcAft>
              <a:buChar char="»"/>
              <a:defRPr sz="2000">
                <a:solidFill>
                  <a:schemeClr val="tx1"/>
                </a:solidFill>
                <a:latin typeface="+mn-lt"/>
                <a:ea typeface="+mn-ea"/>
              </a:defRPr>
            </a:lvl6pPr>
            <a:lvl7pPr marL="2971800" indent="-228600" algn="l" rtl="0" eaLnBrk="0" fontAlgn="base" hangingPunct="0">
              <a:spcBef>
                <a:spcPct val="25000"/>
              </a:spcBef>
              <a:spcAft>
                <a:spcPct val="0"/>
              </a:spcAft>
              <a:buChar char="»"/>
              <a:defRPr sz="2000">
                <a:solidFill>
                  <a:schemeClr val="tx1"/>
                </a:solidFill>
                <a:latin typeface="+mn-lt"/>
                <a:ea typeface="+mn-ea"/>
              </a:defRPr>
            </a:lvl7pPr>
            <a:lvl8pPr marL="3429000" indent="-228600" algn="l" rtl="0" eaLnBrk="0" fontAlgn="base" hangingPunct="0">
              <a:spcBef>
                <a:spcPct val="25000"/>
              </a:spcBef>
              <a:spcAft>
                <a:spcPct val="0"/>
              </a:spcAft>
              <a:buChar char="»"/>
              <a:defRPr sz="2000">
                <a:solidFill>
                  <a:schemeClr val="tx1"/>
                </a:solidFill>
                <a:latin typeface="+mn-lt"/>
                <a:ea typeface="+mn-ea"/>
              </a:defRPr>
            </a:lvl8pPr>
            <a:lvl9pPr marL="3886200" indent="-228600" algn="l" rtl="0" eaLnBrk="0" fontAlgn="base" hangingPunct="0">
              <a:spcBef>
                <a:spcPct val="25000"/>
              </a:spcBef>
              <a:spcAft>
                <a:spcPct val="0"/>
              </a:spcAft>
              <a:buChar char="»"/>
              <a:defRPr sz="2000">
                <a:solidFill>
                  <a:schemeClr val="tx1"/>
                </a:solidFill>
                <a:latin typeface="+mn-lt"/>
                <a:ea typeface="+mn-ea"/>
              </a:defRPr>
            </a:lvl9pPr>
          </a:lstStyle>
          <a:p>
            <a:pPr marL="0" indent="0">
              <a:spcBef>
                <a:spcPct val="35000"/>
              </a:spcBef>
              <a:buFontTx/>
              <a:buNone/>
              <a:defRPr/>
            </a:pPr>
            <a:endParaRPr lang="en-US" altLang="en-US" kern="0" dirty="0" smtClean="0"/>
          </a:p>
        </p:txBody>
      </p:sp>
      <p:pic>
        <p:nvPicPr>
          <p:cNvPr id="48131" name="Picture 5" descr="\\172.16.33.26\Art\OUTPUT\JB LEARNING\EMT_11E_ITK_PPT WORK\JPEG\Ch08\9781284080179_CH08_CP12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6638" y="1460500"/>
            <a:ext cx="3394075" cy="2144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2" name="Picture 6" descr="\\172.16.33.26\Art\OUTPUT\JB LEARNING\EMT_11E_ITK_PPT WORK\JPEG\Ch08\9781284080179_CH08_CP12B.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29175" y="1536700"/>
            <a:ext cx="3305175" cy="208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3" name="Picture 7" descr="\\172.16.33.26\Art\OUTPUT\JB LEARNING\EMT_11E_ITK_PPT WORK\JPEG\Ch08\9781284080179_CH08_CP12C.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36638" y="3930650"/>
            <a:ext cx="3394075" cy="2144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4" name="Picture 8" descr="\\172.16.33.26\Art\OUTPUT\JB LEARNING\EMT_11E_ITK_PPT WORK\JPEG\Ch08\9781284080179_CH08_CP12D.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29175" y="3987800"/>
            <a:ext cx="3303588" cy="208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85826" name="Title 1"/>
          <p:cNvSpPr>
            <a:spLocks noGrp="1"/>
          </p:cNvSpPr>
          <p:nvPr>
            <p:ph type="title"/>
          </p:nvPr>
        </p:nvSpPr>
        <p:spPr/>
        <p:txBody>
          <a:bodyPr/>
          <a:lstStyle/>
          <a:p>
            <a:pPr>
              <a:lnSpc>
                <a:spcPct val="85000"/>
              </a:lnSpc>
              <a:defRPr/>
            </a:pPr>
            <a:r>
              <a:rPr lang="en-US" dirty="0" smtClean="0">
                <a:cs typeface="+mj-cs"/>
              </a:rPr>
              <a:t>Emergency Moves </a:t>
            </a:r>
            <a:r>
              <a:rPr lang="en-US" sz="2800" b="0" dirty="0" smtClean="0">
                <a:cs typeface="+mj-cs"/>
              </a:rPr>
              <a:t>(3 of 5)</a:t>
            </a:r>
          </a:p>
        </p:txBody>
      </p:sp>
      <p:sp>
        <p:nvSpPr>
          <p:cNvPr id="17" name="Rectangle 16"/>
          <p:cNvSpPr/>
          <p:nvPr/>
        </p:nvSpPr>
        <p:spPr bwMode="auto">
          <a:xfrm>
            <a:off x="1562100" y="3617913"/>
            <a:ext cx="2971800" cy="228600"/>
          </a:xfrm>
          <a:prstGeom prst="rect">
            <a:avLst/>
          </a:prstGeom>
          <a:noFill/>
          <a:ln>
            <a:noFill/>
          </a:ln>
          <a:effectLst/>
          <a:extLst/>
        </p:spPr>
        <p:txBody>
          <a:bodyPr wrap="none" anchor="ctr"/>
          <a:lstStyle/>
          <a:p>
            <a:pPr algn="r">
              <a:defRPr/>
            </a:pPr>
            <a:r>
              <a:rPr lang="en-IN" sz="900" dirty="0">
                <a:solidFill>
                  <a:schemeClr val="bg1"/>
                </a:solidFill>
                <a:latin typeface="+mn-lt"/>
                <a:ea typeface="ヒラギノ角ゴ Pro W3" pitchFamily="1" charset="-128"/>
              </a:rPr>
              <a:t>© Jones &amp; Bartlett Learning. Courtesy of MIEMSS.</a:t>
            </a:r>
          </a:p>
        </p:txBody>
      </p:sp>
      <p:sp>
        <p:nvSpPr>
          <p:cNvPr id="18" name="Rectangle 17"/>
          <p:cNvSpPr/>
          <p:nvPr/>
        </p:nvSpPr>
        <p:spPr bwMode="auto">
          <a:xfrm>
            <a:off x="5283200" y="3630613"/>
            <a:ext cx="2971800" cy="228600"/>
          </a:xfrm>
          <a:prstGeom prst="rect">
            <a:avLst/>
          </a:prstGeom>
          <a:noFill/>
          <a:ln>
            <a:noFill/>
          </a:ln>
          <a:effectLst/>
          <a:extLst/>
        </p:spPr>
        <p:txBody>
          <a:bodyPr wrap="none" anchor="ctr"/>
          <a:lstStyle/>
          <a:p>
            <a:pPr algn="r">
              <a:defRPr/>
            </a:pPr>
            <a:r>
              <a:rPr lang="en-IN" sz="900" dirty="0">
                <a:solidFill>
                  <a:schemeClr val="bg1"/>
                </a:solidFill>
                <a:latin typeface="+mn-lt"/>
                <a:ea typeface="ヒラギノ角ゴ Pro W3" pitchFamily="1" charset="-128"/>
              </a:rPr>
              <a:t>© Jones &amp; Bartlett Learning. Courtesy of MIEMSS.</a:t>
            </a:r>
          </a:p>
        </p:txBody>
      </p:sp>
      <p:sp>
        <p:nvSpPr>
          <p:cNvPr id="28" name="Rectangle 27"/>
          <p:cNvSpPr/>
          <p:nvPr/>
        </p:nvSpPr>
        <p:spPr bwMode="auto">
          <a:xfrm>
            <a:off x="1562100" y="6088063"/>
            <a:ext cx="2971800" cy="228600"/>
          </a:xfrm>
          <a:prstGeom prst="rect">
            <a:avLst/>
          </a:prstGeom>
          <a:noFill/>
          <a:ln>
            <a:noFill/>
          </a:ln>
          <a:effectLst/>
          <a:extLst/>
        </p:spPr>
        <p:txBody>
          <a:bodyPr wrap="none" anchor="ctr"/>
          <a:lstStyle/>
          <a:p>
            <a:pPr algn="r">
              <a:defRPr/>
            </a:pPr>
            <a:r>
              <a:rPr lang="en-IN" sz="900" dirty="0">
                <a:solidFill>
                  <a:schemeClr val="bg1"/>
                </a:solidFill>
                <a:latin typeface="+mn-lt"/>
                <a:ea typeface="ヒラギノ角ゴ Pro W3" pitchFamily="1" charset="-128"/>
              </a:rPr>
              <a:t>© Jones &amp; Bartlett Learning. Courtesy of MIEMSS.</a:t>
            </a:r>
          </a:p>
        </p:txBody>
      </p:sp>
      <p:sp>
        <p:nvSpPr>
          <p:cNvPr id="29" name="Rectangle 28"/>
          <p:cNvSpPr/>
          <p:nvPr/>
        </p:nvSpPr>
        <p:spPr bwMode="auto">
          <a:xfrm>
            <a:off x="5257800" y="6083300"/>
            <a:ext cx="2971800" cy="228600"/>
          </a:xfrm>
          <a:prstGeom prst="rect">
            <a:avLst/>
          </a:prstGeom>
          <a:noFill/>
          <a:ln>
            <a:noFill/>
          </a:ln>
          <a:effectLst/>
          <a:extLst/>
        </p:spPr>
        <p:txBody>
          <a:bodyPr wrap="none" anchor="ctr"/>
          <a:lstStyle/>
          <a:p>
            <a:pPr algn="r">
              <a:defRPr/>
            </a:pPr>
            <a:r>
              <a:rPr lang="en-IN" sz="900" dirty="0">
                <a:solidFill>
                  <a:schemeClr val="bg1"/>
                </a:solidFill>
                <a:latin typeface="+mn-lt"/>
                <a:ea typeface="ヒラギノ角ゴ Pro W3" pitchFamily="1" charset="-128"/>
              </a:rPr>
              <a:t>© Jones &amp; Bartlett Learning. Courtesy of MIEMSS.</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6850" name="Title 1"/>
          <p:cNvSpPr>
            <a:spLocks noGrp="1"/>
          </p:cNvSpPr>
          <p:nvPr>
            <p:ph type="title"/>
          </p:nvPr>
        </p:nvSpPr>
        <p:spPr/>
        <p:txBody>
          <a:bodyPr/>
          <a:lstStyle/>
          <a:p>
            <a:pPr>
              <a:lnSpc>
                <a:spcPct val="85000"/>
              </a:lnSpc>
              <a:defRPr/>
            </a:pPr>
            <a:r>
              <a:rPr lang="en-US" dirty="0" smtClean="0">
                <a:cs typeface="+mj-cs"/>
              </a:rPr>
              <a:t>Emergency Moves </a:t>
            </a:r>
            <a:r>
              <a:rPr lang="en-US" sz="2800" b="0" dirty="0" smtClean="0">
                <a:cs typeface="+mj-cs"/>
              </a:rPr>
              <a:t>(4 of 5)</a:t>
            </a:r>
          </a:p>
        </p:txBody>
      </p:sp>
      <p:sp>
        <p:nvSpPr>
          <p:cNvPr id="49155" name="Content Placeholder 2"/>
          <p:cNvSpPr>
            <a:spLocks noGrp="1"/>
          </p:cNvSpPr>
          <p:nvPr>
            <p:ph type="body" idx="1"/>
          </p:nvPr>
        </p:nvSpPr>
        <p:spPr/>
        <p:txBody>
          <a:bodyPr rIns="228600"/>
          <a:lstStyle/>
          <a:p>
            <a:pPr>
              <a:spcBef>
                <a:spcPct val="35000"/>
              </a:spcBef>
            </a:pPr>
            <a:r>
              <a:rPr lang="en-US" altLang="en-US"/>
              <a:t>To remove an unconscious patient from a vehicle alone:</a:t>
            </a:r>
          </a:p>
          <a:p>
            <a:pPr lvl="1">
              <a:spcBef>
                <a:spcPct val="35000"/>
              </a:spcBef>
            </a:pPr>
            <a:r>
              <a:rPr lang="en-US" altLang="en-US"/>
              <a:t>Move the patient’s legs clear of the pedals.</a:t>
            </a:r>
          </a:p>
          <a:p>
            <a:pPr lvl="1">
              <a:spcBef>
                <a:spcPct val="35000"/>
              </a:spcBef>
            </a:pPr>
            <a:r>
              <a:rPr lang="en-US" altLang="en-US"/>
              <a:t>Rotate the patient so the back is toward the open car door.</a:t>
            </a:r>
          </a:p>
          <a:p>
            <a:pPr lvl="1">
              <a:spcBef>
                <a:spcPct val="35000"/>
              </a:spcBef>
            </a:pPr>
            <a:r>
              <a:rPr lang="en-US" altLang="en-US"/>
              <a:t>Place your arms through the armpits and support the head against your body.</a:t>
            </a:r>
          </a:p>
          <a:p>
            <a:pPr lvl="1">
              <a:spcBef>
                <a:spcPct val="35000"/>
              </a:spcBef>
            </a:pPr>
            <a:r>
              <a:rPr lang="en-US" altLang="en-US"/>
              <a:t>Drag the patient from the seat to a safe location.</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2"/>
          <p:cNvSpPr txBox="1">
            <a:spLocks/>
          </p:cNvSpPr>
          <p:nvPr/>
        </p:nvSpPr>
        <p:spPr bwMode="auto">
          <a:xfrm>
            <a:off x="685800" y="1447800"/>
            <a:ext cx="7772400" cy="4800600"/>
          </a:xfrm>
          <a:prstGeom prst="rect">
            <a:avLst/>
          </a:prstGeom>
          <a:noFill/>
          <a:ln w="19050">
            <a:noFill/>
            <a:miter lim="800000"/>
            <a:headEnd/>
            <a:tailEnd/>
          </a:ln>
        </p:spPr>
        <p:txBody>
          <a:bodyPr lIns="228600" tIns="182880" rIns="228600" bIns="91440"/>
          <a:lstStyle>
            <a:lvl1pPr marL="342900" indent="-342900" algn="l" rtl="0" eaLnBrk="0" fontAlgn="base" hangingPunct="0">
              <a:spcBef>
                <a:spcPct val="50000"/>
              </a:spcBef>
              <a:spcAft>
                <a:spcPct val="0"/>
              </a:spcAft>
              <a:buClr>
                <a:srgbClr val="F37021"/>
              </a:buClr>
              <a:buChar char="•"/>
              <a:defRPr sz="2800">
                <a:solidFill>
                  <a:schemeClr val="tx1"/>
                </a:solidFill>
                <a:latin typeface="+mn-lt"/>
                <a:ea typeface="+mn-ea"/>
                <a:cs typeface="ヒラギノ角ゴ Pro W3" charset="0"/>
              </a:defRPr>
            </a:lvl1pPr>
            <a:lvl2pPr marL="800100" indent="-342900" algn="l" rtl="0" eaLnBrk="0" fontAlgn="base" hangingPunct="0">
              <a:spcBef>
                <a:spcPct val="25000"/>
              </a:spcBef>
              <a:spcAft>
                <a:spcPct val="0"/>
              </a:spcAft>
              <a:buClr>
                <a:srgbClr val="F37021"/>
              </a:buClr>
              <a:buChar char="–"/>
              <a:defRPr sz="2400">
                <a:solidFill>
                  <a:schemeClr val="tx1"/>
                </a:solidFill>
                <a:latin typeface="+mn-lt"/>
                <a:ea typeface="+mn-ea"/>
                <a:cs typeface="ヒラギノ角ゴ Pro W3" charset="0"/>
              </a:defRPr>
            </a:lvl2pPr>
            <a:lvl3pPr marL="1143000" indent="-228600" algn="l" rtl="0" eaLnBrk="0" fontAlgn="base" hangingPunct="0">
              <a:spcBef>
                <a:spcPct val="25000"/>
              </a:spcBef>
              <a:spcAft>
                <a:spcPct val="0"/>
              </a:spcAft>
              <a:buClr>
                <a:srgbClr val="F37021"/>
              </a:buClr>
              <a:buChar char="•"/>
              <a:defRPr sz="2200">
                <a:solidFill>
                  <a:schemeClr val="tx1"/>
                </a:solidFill>
                <a:latin typeface="+mn-lt"/>
                <a:ea typeface="+mn-ea"/>
                <a:cs typeface="ヒラギノ角ゴ Pro W3" charset="0"/>
              </a:defRPr>
            </a:lvl3pPr>
            <a:lvl4pPr marL="1600200" indent="-228600" algn="l" rtl="0" eaLnBrk="0" fontAlgn="base" hangingPunct="0">
              <a:spcBef>
                <a:spcPct val="25000"/>
              </a:spcBef>
              <a:spcAft>
                <a:spcPct val="0"/>
              </a:spcAft>
              <a:buChar char="–"/>
              <a:defRPr sz="2000">
                <a:solidFill>
                  <a:schemeClr val="tx1"/>
                </a:solidFill>
                <a:latin typeface="+mn-lt"/>
                <a:ea typeface="+mn-ea"/>
                <a:cs typeface="ヒラギノ角ゴ Pro W3" charset="0"/>
              </a:defRPr>
            </a:lvl4pPr>
            <a:lvl5pPr marL="2057400" indent="-228600" algn="l" rtl="0" eaLnBrk="0" fontAlgn="base" hangingPunct="0">
              <a:spcBef>
                <a:spcPct val="25000"/>
              </a:spcBef>
              <a:spcAft>
                <a:spcPct val="0"/>
              </a:spcAft>
              <a:buChar char="»"/>
              <a:defRPr sz="2000">
                <a:solidFill>
                  <a:schemeClr val="tx1"/>
                </a:solidFill>
                <a:latin typeface="+mn-lt"/>
                <a:ea typeface="+mn-ea"/>
                <a:cs typeface="ヒラギノ角ゴ Pro W3" charset="0"/>
              </a:defRPr>
            </a:lvl5pPr>
            <a:lvl6pPr marL="2514600" indent="-228600" algn="l" rtl="0" eaLnBrk="0" fontAlgn="base" hangingPunct="0">
              <a:spcBef>
                <a:spcPct val="25000"/>
              </a:spcBef>
              <a:spcAft>
                <a:spcPct val="0"/>
              </a:spcAft>
              <a:buChar char="»"/>
              <a:defRPr sz="2000">
                <a:solidFill>
                  <a:schemeClr val="tx1"/>
                </a:solidFill>
                <a:latin typeface="+mn-lt"/>
                <a:ea typeface="+mn-ea"/>
              </a:defRPr>
            </a:lvl6pPr>
            <a:lvl7pPr marL="2971800" indent="-228600" algn="l" rtl="0" eaLnBrk="0" fontAlgn="base" hangingPunct="0">
              <a:spcBef>
                <a:spcPct val="25000"/>
              </a:spcBef>
              <a:spcAft>
                <a:spcPct val="0"/>
              </a:spcAft>
              <a:buChar char="»"/>
              <a:defRPr sz="2000">
                <a:solidFill>
                  <a:schemeClr val="tx1"/>
                </a:solidFill>
                <a:latin typeface="+mn-lt"/>
                <a:ea typeface="+mn-ea"/>
              </a:defRPr>
            </a:lvl7pPr>
            <a:lvl8pPr marL="3429000" indent="-228600" algn="l" rtl="0" eaLnBrk="0" fontAlgn="base" hangingPunct="0">
              <a:spcBef>
                <a:spcPct val="25000"/>
              </a:spcBef>
              <a:spcAft>
                <a:spcPct val="0"/>
              </a:spcAft>
              <a:buChar char="»"/>
              <a:defRPr sz="2000">
                <a:solidFill>
                  <a:schemeClr val="tx1"/>
                </a:solidFill>
                <a:latin typeface="+mn-lt"/>
                <a:ea typeface="+mn-ea"/>
              </a:defRPr>
            </a:lvl8pPr>
            <a:lvl9pPr marL="3886200" indent="-228600" algn="l" rtl="0" eaLnBrk="0" fontAlgn="base" hangingPunct="0">
              <a:spcBef>
                <a:spcPct val="25000"/>
              </a:spcBef>
              <a:spcAft>
                <a:spcPct val="0"/>
              </a:spcAft>
              <a:buChar char="»"/>
              <a:defRPr sz="2000">
                <a:solidFill>
                  <a:schemeClr val="tx1"/>
                </a:solidFill>
                <a:latin typeface="+mn-lt"/>
                <a:ea typeface="+mn-ea"/>
              </a:defRPr>
            </a:lvl9pPr>
          </a:lstStyle>
          <a:p>
            <a:pPr marL="0" indent="0">
              <a:spcBef>
                <a:spcPct val="35000"/>
              </a:spcBef>
              <a:buFontTx/>
              <a:buNone/>
              <a:defRPr/>
            </a:pPr>
            <a:endParaRPr lang="en-US" altLang="en-US" kern="0" dirty="0" smtClean="0"/>
          </a:p>
        </p:txBody>
      </p:sp>
      <p:sp>
        <p:nvSpPr>
          <p:cNvPr id="1487874" name="Title 1"/>
          <p:cNvSpPr>
            <a:spLocks noGrp="1"/>
          </p:cNvSpPr>
          <p:nvPr>
            <p:ph type="title"/>
          </p:nvPr>
        </p:nvSpPr>
        <p:spPr/>
        <p:txBody>
          <a:bodyPr/>
          <a:lstStyle/>
          <a:p>
            <a:pPr>
              <a:lnSpc>
                <a:spcPct val="85000"/>
              </a:lnSpc>
              <a:defRPr/>
            </a:pPr>
            <a:r>
              <a:rPr lang="en-US" dirty="0" smtClean="0">
                <a:cs typeface="+mj-cs"/>
              </a:rPr>
              <a:t>Emergency Moves </a:t>
            </a:r>
            <a:r>
              <a:rPr lang="en-US" sz="2800" b="0" dirty="0" smtClean="0">
                <a:cs typeface="+mj-cs"/>
              </a:rPr>
              <a:t>(5 of 5)</a:t>
            </a:r>
          </a:p>
        </p:txBody>
      </p:sp>
      <p:pic>
        <p:nvPicPr>
          <p:cNvPr id="50180" name="Picture 5" descr="\\172.16.33.26\Art\OUTPUT\JB LEARNING\EMT_11E_ITK_PPT WORK\JPEG\Ch08\9781284080179_CH08_CP13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5813" y="2159000"/>
            <a:ext cx="3657600" cy="270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1" name="Picture 6" descr="\\172.16.33.26\Art\OUTPUT\JB LEARNING\EMT_11E_ITK_PPT WORK\JPEG\Ch08\9781284080179_CH08_CP13B.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67263" y="2159000"/>
            <a:ext cx="3706812" cy="273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14"/>
          <p:cNvSpPr/>
          <p:nvPr/>
        </p:nvSpPr>
        <p:spPr bwMode="auto">
          <a:xfrm>
            <a:off x="1654175" y="4876800"/>
            <a:ext cx="2971800" cy="228600"/>
          </a:xfrm>
          <a:prstGeom prst="rect">
            <a:avLst/>
          </a:prstGeom>
          <a:noFill/>
          <a:ln>
            <a:noFill/>
          </a:ln>
          <a:effectLst/>
          <a:extLst/>
        </p:spPr>
        <p:txBody>
          <a:bodyPr wrap="none" anchor="ctr"/>
          <a:lstStyle/>
          <a:p>
            <a:pPr>
              <a:defRPr/>
            </a:pPr>
            <a:r>
              <a:rPr lang="en-IN" sz="900" dirty="0">
                <a:solidFill>
                  <a:schemeClr val="bg1"/>
                </a:solidFill>
                <a:latin typeface="+mn-lt"/>
                <a:ea typeface="ヒラギノ角ゴ Pro W3" pitchFamily="1" charset="-128"/>
              </a:rPr>
              <a:t>© Jones &amp; Bartlett Learning. Courtesy of MIEMSS.</a:t>
            </a:r>
          </a:p>
        </p:txBody>
      </p:sp>
      <p:sp>
        <p:nvSpPr>
          <p:cNvPr id="16" name="Rectangle 15"/>
          <p:cNvSpPr/>
          <p:nvPr/>
        </p:nvSpPr>
        <p:spPr bwMode="auto">
          <a:xfrm>
            <a:off x="5702300" y="4918075"/>
            <a:ext cx="2971800" cy="228600"/>
          </a:xfrm>
          <a:prstGeom prst="rect">
            <a:avLst/>
          </a:prstGeom>
          <a:noFill/>
          <a:ln>
            <a:noFill/>
          </a:ln>
          <a:effectLst/>
          <a:extLst/>
        </p:spPr>
        <p:txBody>
          <a:bodyPr wrap="none" anchor="ctr"/>
          <a:lstStyle/>
          <a:p>
            <a:pPr>
              <a:defRPr/>
            </a:pPr>
            <a:r>
              <a:rPr lang="en-IN" sz="900" dirty="0">
                <a:solidFill>
                  <a:schemeClr val="bg1"/>
                </a:solidFill>
                <a:latin typeface="+mn-lt"/>
                <a:ea typeface="ヒラギノ角ゴ Pro W3" pitchFamily="1" charset="-128"/>
              </a:rPr>
              <a:t>© Jones &amp; Bartlett Learning. Courtesy of MIEMSS.</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8898" name="Title 1"/>
          <p:cNvSpPr>
            <a:spLocks noGrp="1"/>
          </p:cNvSpPr>
          <p:nvPr>
            <p:ph type="title"/>
          </p:nvPr>
        </p:nvSpPr>
        <p:spPr/>
        <p:txBody>
          <a:bodyPr/>
          <a:lstStyle/>
          <a:p>
            <a:pPr>
              <a:lnSpc>
                <a:spcPct val="85000"/>
              </a:lnSpc>
              <a:defRPr/>
            </a:pPr>
            <a:r>
              <a:rPr lang="en-US" dirty="0" smtClean="0">
                <a:cs typeface="+mj-cs"/>
              </a:rPr>
              <a:t>Urgent Moves </a:t>
            </a:r>
            <a:r>
              <a:rPr lang="en-US" sz="2800" b="0" dirty="0" smtClean="0">
                <a:cs typeface="+mj-cs"/>
              </a:rPr>
              <a:t>(1 of 2)</a:t>
            </a:r>
          </a:p>
        </p:txBody>
      </p:sp>
      <p:sp>
        <p:nvSpPr>
          <p:cNvPr id="57347" name="Content Placeholder 2"/>
          <p:cNvSpPr>
            <a:spLocks noGrp="1"/>
          </p:cNvSpPr>
          <p:nvPr>
            <p:ph type="body" idx="1"/>
          </p:nvPr>
        </p:nvSpPr>
        <p:spPr/>
        <p:txBody>
          <a:bodyPr rIns="228600"/>
          <a:lstStyle/>
          <a:p>
            <a:pPr>
              <a:spcBef>
                <a:spcPct val="35000"/>
              </a:spcBef>
              <a:defRPr/>
            </a:pPr>
            <a:r>
              <a:rPr lang="en-US" altLang="en-US" dirty="0" smtClean="0"/>
              <a:t>Necessary to move patient:</a:t>
            </a:r>
          </a:p>
          <a:p>
            <a:pPr lvl="1">
              <a:spcBef>
                <a:spcPct val="35000"/>
              </a:spcBef>
              <a:defRPr/>
            </a:pPr>
            <a:r>
              <a:rPr lang="en-US" altLang="en-US" dirty="0" smtClean="0"/>
              <a:t>With altered level of consciousness</a:t>
            </a:r>
          </a:p>
          <a:p>
            <a:pPr lvl="1">
              <a:spcBef>
                <a:spcPct val="35000"/>
              </a:spcBef>
              <a:defRPr/>
            </a:pPr>
            <a:r>
              <a:rPr lang="en-US" altLang="en-US" dirty="0" smtClean="0"/>
              <a:t>With inadequate ventilation</a:t>
            </a:r>
          </a:p>
          <a:p>
            <a:pPr lvl="1">
              <a:spcBef>
                <a:spcPct val="35000"/>
              </a:spcBef>
              <a:defRPr/>
            </a:pPr>
            <a:r>
              <a:rPr lang="en-US" altLang="en-US" dirty="0" smtClean="0"/>
              <a:t>In shock</a:t>
            </a:r>
          </a:p>
          <a:p>
            <a:pPr lvl="1">
              <a:spcBef>
                <a:spcPct val="35000"/>
              </a:spcBef>
              <a:defRPr/>
            </a:pPr>
            <a:r>
              <a:rPr lang="en-US" altLang="en-US" dirty="0"/>
              <a:t>I</a:t>
            </a:r>
            <a:r>
              <a:rPr lang="en-US" altLang="en-US" dirty="0" smtClean="0"/>
              <a:t>n extreme weather conditions</a:t>
            </a:r>
          </a:p>
          <a:p>
            <a:pPr>
              <a:spcBef>
                <a:spcPct val="35000"/>
              </a:spcBef>
              <a:defRPr/>
            </a:pPr>
            <a:r>
              <a:rPr lang="en-US" altLang="en-US" dirty="0" smtClean="0"/>
              <a:t>Rapid extrication technique requires a team of knowledgeable EMTs.</a:t>
            </a:r>
          </a:p>
          <a:p>
            <a:pPr marL="457200" lvl="1" indent="0">
              <a:spcBef>
                <a:spcPct val="35000"/>
              </a:spcBef>
              <a:buFontTx/>
              <a:buNone/>
              <a:defRPr/>
            </a:pPr>
            <a:endParaRPr lang="en-US" altLang="en-US" dirty="0" smtClean="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9922" name="Title 1"/>
          <p:cNvSpPr>
            <a:spLocks noGrp="1"/>
          </p:cNvSpPr>
          <p:nvPr>
            <p:ph type="title"/>
          </p:nvPr>
        </p:nvSpPr>
        <p:spPr/>
        <p:txBody>
          <a:bodyPr/>
          <a:lstStyle/>
          <a:p>
            <a:pPr>
              <a:lnSpc>
                <a:spcPct val="85000"/>
              </a:lnSpc>
              <a:defRPr/>
            </a:pPr>
            <a:r>
              <a:rPr lang="en-US" dirty="0" smtClean="0">
                <a:cs typeface="+mj-cs"/>
              </a:rPr>
              <a:t>Urgent Moves </a:t>
            </a:r>
            <a:r>
              <a:rPr lang="en-US" sz="2800" b="0" dirty="0" smtClean="0">
                <a:cs typeface="+mj-cs"/>
              </a:rPr>
              <a:t>(2 of 2)</a:t>
            </a:r>
          </a:p>
        </p:txBody>
      </p:sp>
      <p:sp>
        <p:nvSpPr>
          <p:cNvPr id="52227" name="Content Placeholder 2"/>
          <p:cNvSpPr>
            <a:spLocks noGrp="1"/>
          </p:cNvSpPr>
          <p:nvPr>
            <p:ph type="body" idx="1"/>
          </p:nvPr>
        </p:nvSpPr>
        <p:spPr/>
        <p:txBody>
          <a:bodyPr rIns="228600"/>
          <a:lstStyle/>
          <a:p>
            <a:pPr>
              <a:spcBef>
                <a:spcPct val="35000"/>
              </a:spcBef>
            </a:pPr>
            <a:r>
              <a:rPr lang="en-US" altLang="en-US"/>
              <a:t>Rapid extrication technique should be used only if urgency exists.</a:t>
            </a:r>
          </a:p>
          <a:p>
            <a:pPr>
              <a:spcBef>
                <a:spcPct val="35000"/>
              </a:spcBef>
            </a:pPr>
            <a:r>
              <a:rPr lang="en-US" altLang="en-US"/>
              <a:t>The patient can be moved within 1 minute.</a:t>
            </a:r>
          </a:p>
          <a:p>
            <a:pPr>
              <a:spcBef>
                <a:spcPct val="35000"/>
              </a:spcBef>
            </a:pPr>
            <a:r>
              <a:rPr lang="en-US" altLang="en-US"/>
              <a:t>This techniques increases the risk of damage if the patient has a spinal injury.</a:t>
            </a:r>
          </a:p>
          <a:p>
            <a:pPr>
              <a:spcBef>
                <a:spcPct val="35000"/>
              </a:spcBef>
            </a:pPr>
            <a:r>
              <a:rPr lang="en-US" altLang="en-US"/>
              <a:t>Look at all options before using an urgent move.</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0946" name="Title 1"/>
          <p:cNvSpPr>
            <a:spLocks noGrp="1"/>
          </p:cNvSpPr>
          <p:nvPr>
            <p:ph type="title"/>
          </p:nvPr>
        </p:nvSpPr>
        <p:spPr/>
        <p:txBody>
          <a:bodyPr/>
          <a:lstStyle/>
          <a:p>
            <a:pPr>
              <a:lnSpc>
                <a:spcPct val="85000"/>
              </a:lnSpc>
              <a:defRPr/>
            </a:pPr>
            <a:r>
              <a:rPr lang="en-US" dirty="0" smtClean="0">
                <a:cs typeface="+mj-cs"/>
              </a:rPr>
              <a:t>Nonurgent Moves </a:t>
            </a:r>
            <a:r>
              <a:rPr lang="en-US" sz="2800" b="0" dirty="0" smtClean="0">
                <a:cs typeface="+mj-cs"/>
              </a:rPr>
              <a:t>(1 of 4)</a:t>
            </a:r>
          </a:p>
        </p:txBody>
      </p:sp>
      <p:sp>
        <p:nvSpPr>
          <p:cNvPr id="53251" name="Content Placeholder 2"/>
          <p:cNvSpPr>
            <a:spLocks noGrp="1"/>
          </p:cNvSpPr>
          <p:nvPr>
            <p:ph type="body" idx="1"/>
          </p:nvPr>
        </p:nvSpPr>
        <p:spPr/>
        <p:txBody>
          <a:bodyPr rIns="228600"/>
          <a:lstStyle/>
          <a:p>
            <a:pPr>
              <a:spcBef>
                <a:spcPct val="35000"/>
              </a:spcBef>
            </a:pPr>
            <a:r>
              <a:rPr lang="en-US" altLang="en-US"/>
              <a:t>Used when both the scene and the patient are stable</a:t>
            </a:r>
          </a:p>
          <a:p>
            <a:pPr>
              <a:spcBef>
                <a:spcPct val="35000"/>
              </a:spcBef>
            </a:pPr>
            <a:r>
              <a:rPr lang="en-US" altLang="en-US"/>
              <a:t>Carefully plan how to move the patient.</a:t>
            </a:r>
          </a:p>
          <a:p>
            <a:pPr>
              <a:spcBef>
                <a:spcPct val="35000"/>
              </a:spcBef>
            </a:pPr>
            <a:r>
              <a:rPr lang="en-US" altLang="en-US"/>
              <a:t>Team leader should plan the move.</a:t>
            </a:r>
          </a:p>
          <a:p>
            <a:pPr lvl="1">
              <a:spcBef>
                <a:spcPct val="35000"/>
              </a:spcBef>
            </a:pPr>
            <a:r>
              <a:rPr lang="en-US" altLang="en-US"/>
              <a:t>Personnel</a:t>
            </a:r>
          </a:p>
          <a:p>
            <a:pPr lvl="1">
              <a:spcBef>
                <a:spcPct val="35000"/>
              </a:spcBef>
            </a:pPr>
            <a:r>
              <a:rPr lang="en-US" altLang="en-US"/>
              <a:t>Obstacles identified</a:t>
            </a:r>
          </a:p>
          <a:p>
            <a:pPr lvl="1">
              <a:spcBef>
                <a:spcPct val="35000"/>
              </a:spcBef>
            </a:pPr>
            <a:r>
              <a:rPr lang="en-US" altLang="en-US"/>
              <a:t>Equipment</a:t>
            </a:r>
          </a:p>
          <a:p>
            <a:pPr lvl="1">
              <a:spcBef>
                <a:spcPct val="35000"/>
              </a:spcBef>
            </a:pPr>
            <a:r>
              <a:rPr lang="en-US" altLang="en-US"/>
              <a:t>Procedure and</a:t>
            </a:r>
            <a:r>
              <a:rPr lang="en-US" altLang="en-US">
                <a:solidFill>
                  <a:srgbClr val="FF0000"/>
                </a:solidFill>
              </a:rPr>
              <a:t> </a:t>
            </a:r>
            <a:r>
              <a:rPr lang="en-US" altLang="en-US"/>
              <a:t>path	</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0466" name="Title 1"/>
          <p:cNvSpPr>
            <a:spLocks noGrp="1"/>
          </p:cNvSpPr>
          <p:nvPr>
            <p:ph type="title"/>
          </p:nvPr>
        </p:nvSpPr>
        <p:spPr/>
        <p:txBody>
          <a:bodyPr/>
          <a:lstStyle/>
          <a:p>
            <a:pPr>
              <a:lnSpc>
                <a:spcPct val="85000"/>
              </a:lnSpc>
              <a:defRPr/>
            </a:pPr>
            <a:r>
              <a:rPr lang="en-US" dirty="0"/>
              <a:t>The Wheeled Ambulance Stretcher</a:t>
            </a:r>
            <a:r>
              <a:rPr lang="en-US" dirty="0">
                <a:solidFill>
                  <a:srgbClr val="FF0000"/>
                </a:solidFill>
              </a:rPr>
              <a:t> </a:t>
            </a:r>
            <a:r>
              <a:rPr lang="en-US" sz="2800" b="0" dirty="0" smtClean="0"/>
              <a:t>(2 </a:t>
            </a:r>
            <a:r>
              <a:rPr lang="en-US" sz="2800" b="0" dirty="0"/>
              <a:t>of 5</a:t>
            </a:r>
            <a:r>
              <a:rPr lang="en-US" sz="2800" b="0" dirty="0" smtClean="0"/>
              <a:t>)</a:t>
            </a:r>
            <a:endParaRPr lang="en-US" sz="2800" b="0" dirty="0" smtClean="0">
              <a:cs typeface="+mj-cs"/>
            </a:endParaRPr>
          </a:p>
        </p:txBody>
      </p:sp>
      <p:sp>
        <p:nvSpPr>
          <p:cNvPr id="8195" name="Content Placeholder 2"/>
          <p:cNvSpPr>
            <a:spLocks noGrp="1"/>
          </p:cNvSpPr>
          <p:nvPr>
            <p:ph type="body" idx="1"/>
          </p:nvPr>
        </p:nvSpPr>
        <p:spPr/>
        <p:txBody>
          <a:bodyPr rIns="228600"/>
          <a:lstStyle/>
          <a:p>
            <a:pPr>
              <a:spcBef>
                <a:spcPct val="35000"/>
              </a:spcBef>
            </a:pPr>
            <a:r>
              <a:rPr lang="en-US" altLang="en-US"/>
              <a:t>The wheeled ambulance stretcher weighs 40–145 lb.</a:t>
            </a:r>
          </a:p>
          <a:p>
            <a:pPr lvl="1">
              <a:spcBef>
                <a:spcPct val="35000"/>
              </a:spcBef>
            </a:pPr>
            <a:r>
              <a:rPr lang="en-US" altLang="en-US"/>
              <a:t>Generally not taken up or down stairs or where the patient must be carried for any significant distance </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1970" name="Title 1"/>
          <p:cNvSpPr>
            <a:spLocks noGrp="1"/>
          </p:cNvSpPr>
          <p:nvPr>
            <p:ph type="title"/>
          </p:nvPr>
        </p:nvSpPr>
        <p:spPr/>
        <p:txBody>
          <a:bodyPr/>
          <a:lstStyle/>
          <a:p>
            <a:pPr>
              <a:lnSpc>
                <a:spcPct val="85000"/>
              </a:lnSpc>
              <a:defRPr/>
            </a:pPr>
            <a:r>
              <a:rPr lang="en-US" dirty="0" smtClean="0">
                <a:cs typeface="+mj-cs"/>
              </a:rPr>
              <a:t>Nonurgent Moves </a:t>
            </a:r>
            <a:r>
              <a:rPr lang="en-US" sz="2800" b="0" dirty="0" smtClean="0">
                <a:cs typeface="+mj-cs"/>
              </a:rPr>
              <a:t>(2 of 4)</a:t>
            </a:r>
          </a:p>
        </p:txBody>
      </p:sp>
      <p:sp>
        <p:nvSpPr>
          <p:cNvPr id="54275" name="Content Placeholder 2"/>
          <p:cNvSpPr>
            <a:spLocks noGrp="1"/>
          </p:cNvSpPr>
          <p:nvPr>
            <p:ph type="body" idx="1"/>
          </p:nvPr>
        </p:nvSpPr>
        <p:spPr/>
        <p:txBody>
          <a:bodyPr rIns="228600"/>
          <a:lstStyle/>
          <a:p>
            <a:pPr>
              <a:spcBef>
                <a:spcPct val="35000"/>
              </a:spcBef>
            </a:pPr>
            <a:r>
              <a:rPr lang="en-US" altLang="en-US"/>
              <a:t>Choose between:</a:t>
            </a:r>
          </a:p>
          <a:p>
            <a:pPr lvl="1">
              <a:spcBef>
                <a:spcPct val="35000"/>
              </a:spcBef>
            </a:pPr>
            <a:r>
              <a:rPr lang="en-US" altLang="en-US"/>
              <a:t>Direct ground lift </a:t>
            </a:r>
          </a:p>
          <a:p>
            <a:pPr lvl="2">
              <a:spcBef>
                <a:spcPct val="35000"/>
              </a:spcBef>
            </a:pPr>
            <a:r>
              <a:rPr lang="en-US" altLang="en-US" sz="2400"/>
              <a:t>For patients with no suspected spinal injury who are supine</a:t>
            </a:r>
          </a:p>
          <a:p>
            <a:pPr lvl="2"/>
            <a:r>
              <a:rPr lang="en-US" altLang="en-US" sz="2400"/>
              <a:t>Patients who need to be carried over some distance</a:t>
            </a:r>
          </a:p>
          <a:p>
            <a:pPr lvl="2"/>
            <a:r>
              <a:rPr lang="en-US" altLang="en-US" sz="2400"/>
              <a:t>EMTs stand side by side to lift and carry the patients.</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2994" name="Title 1"/>
          <p:cNvSpPr>
            <a:spLocks noGrp="1"/>
          </p:cNvSpPr>
          <p:nvPr>
            <p:ph type="title"/>
          </p:nvPr>
        </p:nvSpPr>
        <p:spPr/>
        <p:txBody>
          <a:bodyPr/>
          <a:lstStyle/>
          <a:p>
            <a:pPr>
              <a:lnSpc>
                <a:spcPct val="85000"/>
              </a:lnSpc>
              <a:defRPr/>
            </a:pPr>
            <a:r>
              <a:rPr lang="en-US" dirty="0" smtClean="0">
                <a:cs typeface="+mj-cs"/>
              </a:rPr>
              <a:t>Nonurgent Moves </a:t>
            </a:r>
            <a:r>
              <a:rPr lang="en-US" sz="2800" b="0" dirty="0" smtClean="0">
                <a:cs typeface="+mj-cs"/>
              </a:rPr>
              <a:t>(3 of 4)</a:t>
            </a:r>
          </a:p>
        </p:txBody>
      </p:sp>
      <p:sp>
        <p:nvSpPr>
          <p:cNvPr id="55299" name="Content Placeholder 2"/>
          <p:cNvSpPr>
            <a:spLocks noGrp="1"/>
          </p:cNvSpPr>
          <p:nvPr>
            <p:ph type="body" idx="1"/>
          </p:nvPr>
        </p:nvSpPr>
        <p:spPr/>
        <p:txBody>
          <a:bodyPr rIns="228600"/>
          <a:lstStyle/>
          <a:p>
            <a:pPr lvl="1">
              <a:spcBef>
                <a:spcPct val="35000"/>
              </a:spcBef>
            </a:pPr>
            <a:r>
              <a:rPr lang="en-US" altLang="en-US"/>
              <a:t>Extremity lift </a:t>
            </a:r>
          </a:p>
          <a:p>
            <a:pPr lvl="2">
              <a:spcBef>
                <a:spcPct val="35000"/>
              </a:spcBef>
            </a:pPr>
            <a:r>
              <a:rPr lang="en-US" altLang="en-US" sz="2400"/>
              <a:t>For those patients with no suspected spinal injury who are supine or sitting</a:t>
            </a:r>
          </a:p>
          <a:p>
            <a:pPr lvl="2"/>
            <a:r>
              <a:rPr lang="en-US" altLang="en-US" sz="2400"/>
              <a:t>Helpful when the patient is in a small space</a:t>
            </a:r>
          </a:p>
          <a:p>
            <a:pPr lvl="2"/>
            <a:r>
              <a:rPr lang="en-US" altLang="en-US" sz="2400"/>
              <a:t>One EMT is at the patient</a:t>
            </a:r>
            <a:r>
              <a:rPr lang="ja-JP" altLang="en-US" sz="2400"/>
              <a:t>’</a:t>
            </a:r>
            <a:r>
              <a:rPr lang="en-US" altLang="ja-JP" sz="2400"/>
              <a:t>s head and the other at the patient</a:t>
            </a:r>
            <a:r>
              <a:rPr lang="ja-JP" altLang="en-US" sz="2400"/>
              <a:t>’</a:t>
            </a:r>
            <a:r>
              <a:rPr lang="en-US" altLang="ja-JP" sz="2400"/>
              <a:t>s feet.</a:t>
            </a:r>
          </a:p>
          <a:p>
            <a:pPr lvl="2"/>
            <a:r>
              <a:rPr lang="en-US" altLang="en-US" sz="2400"/>
              <a:t>Coordinate moves verbally.</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4018" name="Title 1"/>
          <p:cNvSpPr>
            <a:spLocks noGrp="1"/>
          </p:cNvSpPr>
          <p:nvPr>
            <p:ph type="title"/>
          </p:nvPr>
        </p:nvSpPr>
        <p:spPr/>
        <p:txBody>
          <a:bodyPr/>
          <a:lstStyle/>
          <a:p>
            <a:pPr>
              <a:lnSpc>
                <a:spcPct val="85000"/>
              </a:lnSpc>
              <a:defRPr/>
            </a:pPr>
            <a:r>
              <a:rPr lang="en-US" dirty="0" smtClean="0">
                <a:cs typeface="+mj-cs"/>
              </a:rPr>
              <a:t>Nonurgent Moves </a:t>
            </a:r>
            <a:r>
              <a:rPr lang="en-US" sz="2800" b="0" dirty="0" smtClean="0">
                <a:cs typeface="+mj-cs"/>
              </a:rPr>
              <a:t>(4 of 4)</a:t>
            </a:r>
          </a:p>
        </p:txBody>
      </p:sp>
      <p:sp>
        <p:nvSpPr>
          <p:cNvPr id="56323" name="Content Placeholder 2"/>
          <p:cNvSpPr>
            <a:spLocks noGrp="1"/>
          </p:cNvSpPr>
          <p:nvPr>
            <p:ph type="body" idx="1"/>
          </p:nvPr>
        </p:nvSpPr>
        <p:spPr/>
        <p:txBody>
          <a:bodyPr rIns="228600"/>
          <a:lstStyle/>
          <a:p>
            <a:pPr>
              <a:spcBef>
                <a:spcPct val="35000"/>
              </a:spcBef>
            </a:pPr>
            <a:r>
              <a:rPr lang="en-US" altLang="en-US"/>
              <a:t>Transfer moves</a:t>
            </a:r>
          </a:p>
          <a:p>
            <a:pPr lvl="1">
              <a:spcBef>
                <a:spcPct val="35000"/>
              </a:spcBef>
            </a:pPr>
            <a:r>
              <a:rPr lang="en-US" altLang="en-US"/>
              <a:t>Direct carry </a:t>
            </a:r>
          </a:p>
          <a:p>
            <a:pPr lvl="2">
              <a:spcBef>
                <a:spcPct val="35000"/>
              </a:spcBef>
            </a:pPr>
            <a:r>
              <a:rPr lang="en-US" altLang="en-US"/>
              <a:t>Move supine patient from bed to stretcher using a direct carry method</a:t>
            </a:r>
          </a:p>
          <a:p>
            <a:pPr lvl="1">
              <a:spcBef>
                <a:spcPct val="35000"/>
              </a:spcBef>
            </a:pPr>
            <a:r>
              <a:rPr lang="en-US" altLang="en-US"/>
              <a:t>Draw sheet method</a:t>
            </a:r>
          </a:p>
          <a:p>
            <a:pPr lvl="2"/>
            <a:r>
              <a:rPr lang="en-US" altLang="en-US" sz="2400"/>
              <a:t>Move patient from bed to stretcher using a sheet or blanket</a:t>
            </a:r>
          </a:p>
          <a:p>
            <a:pPr lvl="1">
              <a:spcBef>
                <a:spcPct val="35000"/>
              </a:spcBef>
            </a:pPr>
            <a:r>
              <a:rPr lang="en-US" altLang="en-US"/>
              <a:t>Scoop stretcher </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6066" name="Title 1"/>
          <p:cNvSpPr>
            <a:spLocks noGrp="1"/>
          </p:cNvSpPr>
          <p:nvPr>
            <p:ph type="title"/>
          </p:nvPr>
        </p:nvSpPr>
        <p:spPr/>
        <p:txBody>
          <a:bodyPr/>
          <a:lstStyle/>
          <a:p>
            <a:pPr>
              <a:lnSpc>
                <a:spcPct val="85000"/>
              </a:lnSpc>
              <a:defRPr/>
            </a:pPr>
            <a:r>
              <a:rPr lang="en-US" dirty="0" smtClean="0">
                <a:cs typeface="+mj-cs"/>
              </a:rPr>
              <a:t>Geriatrics </a:t>
            </a:r>
            <a:r>
              <a:rPr lang="en-US" sz="2800" b="0" dirty="0" smtClean="0">
                <a:cs typeface="+mj-cs"/>
              </a:rPr>
              <a:t>(1 of 2)</a:t>
            </a:r>
          </a:p>
        </p:txBody>
      </p:sp>
      <p:sp>
        <p:nvSpPr>
          <p:cNvPr id="57347" name="Content Placeholder 2"/>
          <p:cNvSpPr>
            <a:spLocks noGrp="1"/>
          </p:cNvSpPr>
          <p:nvPr>
            <p:ph type="body" idx="1"/>
          </p:nvPr>
        </p:nvSpPr>
        <p:spPr/>
        <p:txBody>
          <a:bodyPr rIns="228600"/>
          <a:lstStyle/>
          <a:p>
            <a:pPr>
              <a:spcBef>
                <a:spcPct val="35000"/>
              </a:spcBef>
            </a:pPr>
            <a:r>
              <a:rPr lang="en-US" altLang="en-US"/>
              <a:t>Most patients transported by EMS are geriatric patients.</a:t>
            </a:r>
          </a:p>
          <a:p>
            <a:pPr>
              <a:spcBef>
                <a:spcPct val="35000"/>
              </a:spcBef>
            </a:pPr>
            <a:r>
              <a:rPr lang="en-US" altLang="en-US"/>
              <a:t>Skeletal changes may cause brittle bones, rigidity, and spinal curvatures that present special challenges.</a:t>
            </a:r>
          </a:p>
          <a:p>
            <a:pPr>
              <a:spcBef>
                <a:spcPct val="35000"/>
              </a:spcBef>
            </a:pPr>
            <a:r>
              <a:rPr lang="en-US" altLang="en-US"/>
              <a:t>Allay the patient</a:t>
            </a:r>
            <a:r>
              <a:rPr lang="ja-JP" altLang="en-US"/>
              <a:t>’</a:t>
            </a:r>
            <a:r>
              <a:rPr lang="en-US" altLang="ja-JP"/>
              <a:t>s fears with a sympathetic and compassionate approach.</a:t>
            </a:r>
            <a:endParaRPr lang="en-US" altLang="en-US"/>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txBox="1">
            <a:spLocks/>
          </p:cNvSpPr>
          <p:nvPr/>
        </p:nvSpPr>
        <p:spPr bwMode="auto">
          <a:xfrm>
            <a:off x="685800" y="1447800"/>
            <a:ext cx="7772400" cy="4800600"/>
          </a:xfrm>
          <a:prstGeom prst="rect">
            <a:avLst/>
          </a:prstGeom>
          <a:noFill/>
          <a:ln w="19050">
            <a:noFill/>
            <a:miter lim="800000"/>
            <a:headEnd/>
            <a:tailEnd/>
          </a:ln>
        </p:spPr>
        <p:txBody>
          <a:bodyPr lIns="228600" tIns="182880" rIns="228600" bIns="91440"/>
          <a:lstStyle>
            <a:lvl1pPr marL="342900" indent="-342900" algn="l" rtl="0" eaLnBrk="0" fontAlgn="base" hangingPunct="0">
              <a:spcBef>
                <a:spcPct val="50000"/>
              </a:spcBef>
              <a:spcAft>
                <a:spcPct val="0"/>
              </a:spcAft>
              <a:buClr>
                <a:srgbClr val="F37021"/>
              </a:buClr>
              <a:buChar char="•"/>
              <a:defRPr sz="2800">
                <a:solidFill>
                  <a:schemeClr val="tx1"/>
                </a:solidFill>
                <a:latin typeface="+mn-lt"/>
                <a:ea typeface="+mn-ea"/>
                <a:cs typeface="ヒラギノ角ゴ Pro W3" charset="0"/>
              </a:defRPr>
            </a:lvl1pPr>
            <a:lvl2pPr marL="800100" indent="-342900" algn="l" rtl="0" eaLnBrk="0" fontAlgn="base" hangingPunct="0">
              <a:spcBef>
                <a:spcPct val="25000"/>
              </a:spcBef>
              <a:spcAft>
                <a:spcPct val="0"/>
              </a:spcAft>
              <a:buClr>
                <a:srgbClr val="F37021"/>
              </a:buClr>
              <a:buChar char="–"/>
              <a:defRPr sz="2400">
                <a:solidFill>
                  <a:schemeClr val="tx1"/>
                </a:solidFill>
                <a:latin typeface="+mn-lt"/>
                <a:ea typeface="+mn-ea"/>
                <a:cs typeface="ヒラギノ角ゴ Pro W3" charset="0"/>
              </a:defRPr>
            </a:lvl2pPr>
            <a:lvl3pPr marL="1143000" indent="-228600" algn="l" rtl="0" eaLnBrk="0" fontAlgn="base" hangingPunct="0">
              <a:spcBef>
                <a:spcPct val="25000"/>
              </a:spcBef>
              <a:spcAft>
                <a:spcPct val="0"/>
              </a:spcAft>
              <a:buClr>
                <a:srgbClr val="F37021"/>
              </a:buClr>
              <a:buChar char="•"/>
              <a:defRPr sz="2200">
                <a:solidFill>
                  <a:schemeClr val="tx1"/>
                </a:solidFill>
                <a:latin typeface="+mn-lt"/>
                <a:ea typeface="+mn-ea"/>
                <a:cs typeface="ヒラギノ角ゴ Pro W3" charset="0"/>
              </a:defRPr>
            </a:lvl3pPr>
            <a:lvl4pPr marL="1600200" indent="-228600" algn="l" rtl="0" eaLnBrk="0" fontAlgn="base" hangingPunct="0">
              <a:spcBef>
                <a:spcPct val="25000"/>
              </a:spcBef>
              <a:spcAft>
                <a:spcPct val="0"/>
              </a:spcAft>
              <a:buChar char="–"/>
              <a:defRPr sz="2000">
                <a:solidFill>
                  <a:schemeClr val="tx1"/>
                </a:solidFill>
                <a:latin typeface="+mn-lt"/>
                <a:ea typeface="+mn-ea"/>
                <a:cs typeface="ヒラギノ角ゴ Pro W3" charset="0"/>
              </a:defRPr>
            </a:lvl4pPr>
            <a:lvl5pPr marL="2057400" indent="-228600" algn="l" rtl="0" eaLnBrk="0" fontAlgn="base" hangingPunct="0">
              <a:spcBef>
                <a:spcPct val="25000"/>
              </a:spcBef>
              <a:spcAft>
                <a:spcPct val="0"/>
              </a:spcAft>
              <a:buChar char="»"/>
              <a:defRPr sz="2000">
                <a:solidFill>
                  <a:schemeClr val="tx1"/>
                </a:solidFill>
                <a:latin typeface="+mn-lt"/>
                <a:ea typeface="+mn-ea"/>
                <a:cs typeface="ヒラギノ角ゴ Pro W3" charset="0"/>
              </a:defRPr>
            </a:lvl5pPr>
            <a:lvl6pPr marL="2514600" indent="-228600" algn="l" rtl="0" eaLnBrk="0" fontAlgn="base" hangingPunct="0">
              <a:spcBef>
                <a:spcPct val="25000"/>
              </a:spcBef>
              <a:spcAft>
                <a:spcPct val="0"/>
              </a:spcAft>
              <a:buChar char="»"/>
              <a:defRPr sz="2000">
                <a:solidFill>
                  <a:schemeClr val="tx1"/>
                </a:solidFill>
                <a:latin typeface="+mn-lt"/>
                <a:ea typeface="+mn-ea"/>
              </a:defRPr>
            </a:lvl6pPr>
            <a:lvl7pPr marL="2971800" indent="-228600" algn="l" rtl="0" eaLnBrk="0" fontAlgn="base" hangingPunct="0">
              <a:spcBef>
                <a:spcPct val="25000"/>
              </a:spcBef>
              <a:spcAft>
                <a:spcPct val="0"/>
              </a:spcAft>
              <a:buChar char="»"/>
              <a:defRPr sz="2000">
                <a:solidFill>
                  <a:schemeClr val="tx1"/>
                </a:solidFill>
                <a:latin typeface="+mn-lt"/>
                <a:ea typeface="+mn-ea"/>
              </a:defRPr>
            </a:lvl7pPr>
            <a:lvl8pPr marL="3429000" indent="-228600" algn="l" rtl="0" eaLnBrk="0" fontAlgn="base" hangingPunct="0">
              <a:spcBef>
                <a:spcPct val="25000"/>
              </a:spcBef>
              <a:spcAft>
                <a:spcPct val="0"/>
              </a:spcAft>
              <a:buChar char="»"/>
              <a:defRPr sz="2000">
                <a:solidFill>
                  <a:schemeClr val="tx1"/>
                </a:solidFill>
                <a:latin typeface="+mn-lt"/>
                <a:ea typeface="+mn-ea"/>
              </a:defRPr>
            </a:lvl8pPr>
            <a:lvl9pPr marL="3886200" indent="-228600" algn="l" rtl="0" eaLnBrk="0" fontAlgn="base" hangingPunct="0">
              <a:spcBef>
                <a:spcPct val="25000"/>
              </a:spcBef>
              <a:spcAft>
                <a:spcPct val="0"/>
              </a:spcAft>
              <a:buChar char="»"/>
              <a:defRPr sz="2000">
                <a:solidFill>
                  <a:schemeClr val="tx1"/>
                </a:solidFill>
                <a:latin typeface="+mn-lt"/>
                <a:ea typeface="+mn-ea"/>
              </a:defRPr>
            </a:lvl9pPr>
          </a:lstStyle>
          <a:p>
            <a:pPr marL="0" indent="0">
              <a:spcBef>
                <a:spcPct val="35000"/>
              </a:spcBef>
              <a:buFontTx/>
              <a:buNone/>
              <a:defRPr/>
            </a:pPr>
            <a:endParaRPr lang="en-US" altLang="en-US" kern="0" dirty="0" smtClean="0"/>
          </a:p>
        </p:txBody>
      </p:sp>
      <p:sp>
        <p:nvSpPr>
          <p:cNvPr id="1497090" name="Title 1"/>
          <p:cNvSpPr>
            <a:spLocks noGrp="1"/>
          </p:cNvSpPr>
          <p:nvPr>
            <p:ph type="title"/>
          </p:nvPr>
        </p:nvSpPr>
        <p:spPr/>
        <p:txBody>
          <a:bodyPr/>
          <a:lstStyle/>
          <a:p>
            <a:pPr>
              <a:lnSpc>
                <a:spcPct val="85000"/>
              </a:lnSpc>
              <a:defRPr/>
            </a:pPr>
            <a:r>
              <a:rPr lang="en-US" dirty="0" smtClean="0">
                <a:cs typeface="+mj-cs"/>
              </a:rPr>
              <a:t>Geriatrics </a:t>
            </a:r>
            <a:r>
              <a:rPr lang="en-US" sz="2800" b="0" dirty="0" smtClean="0">
                <a:cs typeface="+mj-cs"/>
              </a:rPr>
              <a:t>(2 of 2)</a:t>
            </a:r>
          </a:p>
        </p:txBody>
      </p:sp>
      <p:sp>
        <p:nvSpPr>
          <p:cNvPr id="53254" name="Rectangle 10"/>
          <p:cNvSpPr>
            <a:spLocks noChangeArrowheads="1"/>
          </p:cNvSpPr>
          <p:nvPr/>
        </p:nvSpPr>
        <p:spPr bwMode="auto">
          <a:xfrm>
            <a:off x="2117725" y="5359400"/>
            <a:ext cx="1555750" cy="457200"/>
          </a:xfrm>
          <a:prstGeom prst="rect">
            <a:avLst/>
          </a:prstGeom>
          <a:noFill/>
          <a:ln>
            <a:noFill/>
          </a:ln>
          <a:effectLst/>
          <a:extLst>
            <a:ext uri="{909E8E84-426E-40DD-AFC4-6F175D3DCCD1}">
              <a14:hiddenFill xmlns:a14="http://schemas.microsoft.com/office/drawing/2010/main">
                <a:solidFill>
                  <a:srgbClr val="00FFFF">
                    <a:alpha val="27058"/>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spAutoFit/>
          </a:bodyPr>
          <a:lstStyle/>
          <a:p>
            <a:pPr>
              <a:defRPr/>
            </a:pPr>
            <a:r>
              <a:rPr lang="en-US" b="1" dirty="0">
                <a:solidFill>
                  <a:srgbClr val="FFFFFF"/>
                </a:solidFill>
                <a:latin typeface="Arial" charset="0"/>
                <a:ea typeface="ヒラギノ角ゴ Pro W3" charset="0"/>
                <a:cs typeface="ヒラギノ角ゴ Pro W3" charset="0"/>
              </a:rPr>
              <a:t>Kyphosis</a:t>
            </a:r>
          </a:p>
        </p:txBody>
      </p:sp>
      <p:sp>
        <p:nvSpPr>
          <p:cNvPr id="53255" name="Rectangle 11"/>
          <p:cNvSpPr>
            <a:spLocks noChangeArrowheads="1"/>
          </p:cNvSpPr>
          <p:nvPr/>
        </p:nvSpPr>
        <p:spPr bwMode="auto">
          <a:xfrm>
            <a:off x="5567363" y="5359400"/>
            <a:ext cx="1997075" cy="457200"/>
          </a:xfrm>
          <a:prstGeom prst="rect">
            <a:avLst/>
          </a:prstGeom>
          <a:noFill/>
          <a:ln>
            <a:noFill/>
          </a:ln>
          <a:effectLst/>
          <a:extLst>
            <a:ext uri="{909E8E84-426E-40DD-AFC4-6F175D3DCCD1}">
              <a14:hiddenFill xmlns:a14="http://schemas.microsoft.com/office/drawing/2010/main">
                <a:solidFill>
                  <a:srgbClr val="00FFFF">
                    <a:alpha val="27058"/>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spAutoFit/>
          </a:bodyPr>
          <a:lstStyle/>
          <a:p>
            <a:pPr>
              <a:defRPr/>
            </a:pPr>
            <a:r>
              <a:rPr lang="en-US" b="1" dirty="0">
                <a:solidFill>
                  <a:srgbClr val="FFFFFF"/>
                </a:solidFill>
                <a:latin typeface="Arial" charset="0"/>
                <a:ea typeface="ヒラギノ角ゴ Pro W3" charset="0"/>
                <a:cs typeface="ヒラギノ角ゴ Pro W3" charset="0"/>
              </a:rPr>
              <a:t>Spondylosis</a:t>
            </a:r>
          </a:p>
        </p:txBody>
      </p:sp>
      <p:pic>
        <p:nvPicPr>
          <p:cNvPr id="58374" name="Picture 8" descr="\\172.16.33.26\Art\OUTPUT\JB LEARNING\EMT_11E_ITK_PPT WORK\JPEG\Ch08\9781284080179_CH08_CP14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66850" y="1447800"/>
            <a:ext cx="2921000" cy="359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5" name="Picture 9" descr="\\172.16.33.26\Art\OUTPUT\JB LEARNING\EMT_11E_ITK_PPT WORK\JPEG\Ch08\9781284080179_CH08_CP14B.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60950" y="1443038"/>
            <a:ext cx="2919413" cy="3595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bwMode="auto">
          <a:xfrm>
            <a:off x="1489075" y="5048250"/>
            <a:ext cx="2971800" cy="228600"/>
          </a:xfrm>
          <a:prstGeom prst="rect">
            <a:avLst/>
          </a:prstGeom>
          <a:noFill/>
          <a:ln>
            <a:noFill/>
          </a:ln>
          <a:effectLst/>
          <a:extLst/>
        </p:spPr>
        <p:txBody>
          <a:bodyPr wrap="none" anchor="ctr"/>
          <a:lstStyle/>
          <a:p>
            <a:pPr algn="r">
              <a:defRPr/>
            </a:pPr>
            <a:r>
              <a:rPr lang="en-IN" sz="900" dirty="0">
                <a:solidFill>
                  <a:schemeClr val="bg1"/>
                </a:solidFill>
                <a:latin typeface="+mn-lt"/>
                <a:ea typeface="ヒラギノ角ゴ Pro W3" pitchFamily="1" charset="-128"/>
              </a:rPr>
              <a:t>© Dr. P. Marazzi/Photo Researchers, Inc.</a:t>
            </a:r>
          </a:p>
        </p:txBody>
      </p:sp>
      <p:sp>
        <p:nvSpPr>
          <p:cNvPr id="14" name="Rectangle 13"/>
          <p:cNvSpPr/>
          <p:nvPr/>
        </p:nvSpPr>
        <p:spPr bwMode="auto">
          <a:xfrm>
            <a:off x="5105400" y="5060950"/>
            <a:ext cx="2971800" cy="228600"/>
          </a:xfrm>
          <a:prstGeom prst="rect">
            <a:avLst/>
          </a:prstGeom>
          <a:noFill/>
          <a:ln>
            <a:noFill/>
          </a:ln>
          <a:effectLst/>
          <a:extLst/>
        </p:spPr>
        <p:txBody>
          <a:bodyPr wrap="none" anchor="ctr"/>
          <a:lstStyle/>
          <a:p>
            <a:pPr algn="r">
              <a:defRPr/>
            </a:pPr>
            <a:r>
              <a:rPr lang="en-IN" sz="900" dirty="0">
                <a:solidFill>
                  <a:schemeClr val="bg1"/>
                </a:solidFill>
                <a:latin typeface="+mn-lt"/>
                <a:ea typeface="ヒラギノ角ゴ Pro W3" pitchFamily="1" charset="-128"/>
              </a:rPr>
              <a:t>© Dr. P. Marazzi/Photo Researchers, Inc.</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8114" name="Title 1"/>
          <p:cNvSpPr>
            <a:spLocks noGrp="1"/>
          </p:cNvSpPr>
          <p:nvPr>
            <p:ph type="title"/>
          </p:nvPr>
        </p:nvSpPr>
        <p:spPr/>
        <p:txBody>
          <a:bodyPr/>
          <a:lstStyle/>
          <a:p>
            <a:pPr>
              <a:lnSpc>
                <a:spcPct val="85000"/>
              </a:lnSpc>
              <a:defRPr/>
            </a:pPr>
            <a:r>
              <a:rPr lang="en-US" dirty="0" smtClean="0">
                <a:cs typeface="+mj-cs"/>
              </a:rPr>
              <a:t>Bariatrics </a:t>
            </a:r>
            <a:r>
              <a:rPr lang="en-US" sz="2800" b="0" dirty="0" smtClean="0">
                <a:cs typeface="+mj-cs"/>
              </a:rPr>
              <a:t>(1 of 2)</a:t>
            </a:r>
          </a:p>
        </p:txBody>
      </p:sp>
      <p:sp>
        <p:nvSpPr>
          <p:cNvPr id="59395" name="Content Placeholder 2"/>
          <p:cNvSpPr>
            <a:spLocks noGrp="1"/>
          </p:cNvSpPr>
          <p:nvPr>
            <p:ph type="body" idx="1"/>
          </p:nvPr>
        </p:nvSpPr>
        <p:spPr/>
        <p:txBody>
          <a:bodyPr rIns="228600"/>
          <a:lstStyle/>
          <a:p>
            <a:pPr>
              <a:spcBef>
                <a:spcPct val="35000"/>
              </a:spcBef>
            </a:pPr>
            <a:r>
              <a:rPr lang="en-US" altLang="en-US"/>
              <a:t>Refers to management of obesity</a:t>
            </a:r>
          </a:p>
          <a:p>
            <a:pPr>
              <a:spcBef>
                <a:spcPct val="35000"/>
              </a:spcBef>
            </a:pPr>
            <a:r>
              <a:rPr lang="en-US" altLang="en-US"/>
              <a:t>76 million US adults are obese.</a:t>
            </a:r>
          </a:p>
          <a:p>
            <a:pPr lvl="1">
              <a:spcBef>
                <a:spcPct val="35000"/>
              </a:spcBef>
            </a:pPr>
            <a:r>
              <a:rPr lang="en-US" altLang="en-US"/>
              <a:t>30–40% of adults are obese.</a:t>
            </a:r>
          </a:p>
          <a:p>
            <a:pPr lvl="1">
              <a:spcBef>
                <a:spcPct val="35000"/>
              </a:spcBef>
            </a:pPr>
            <a:r>
              <a:rPr lang="en-US" altLang="en-US"/>
              <a:t>Approximately 17% of children are obese.</a:t>
            </a:r>
          </a:p>
          <a:p>
            <a:pPr>
              <a:spcBef>
                <a:spcPct val="35000"/>
              </a:spcBef>
            </a:pPr>
            <a:r>
              <a:rPr lang="en-US" altLang="en-US"/>
              <a:t>Back injuries account for the largest number of missed days of work.</a:t>
            </a:r>
            <a:endParaRPr lang="en-US" altLang="en-US" sz="320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9138" name="Title 1"/>
          <p:cNvSpPr>
            <a:spLocks noGrp="1"/>
          </p:cNvSpPr>
          <p:nvPr>
            <p:ph type="title"/>
          </p:nvPr>
        </p:nvSpPr>
        <p:spPr/>
        <p:txBody>
          <a:bodyPr/>
          <a:lstStyle/>
          <a:p>
            <a:pPr>
              <a:lnSpc>
                <a:spcPct val="85000"/>
              </a:lnSpc>
              <a:defRPr/>
            </a:pPr>
            <a:r>
              <a:rPr lang="en-US" dirty="0" smtClean="0">
                <a:cs typeface="+mj-cs"/>
              </a:rPr>
              <a:t>Bariatrics </a:t>
            </a:r>
            <a:r>
              <a:rPr lang="en-US" sz="2800" b="0" dirty="0" smtClean="0">
                <a:cs typeface="+mj-cs"/>
              </a:rPr>
              <a:t>(2 of 2)</a:t>
            </a:r>
          </a:p>
        </p:txBody>
      </p:sp>
      <p:sp>
        <p:nvSpPr>
          <p:cNvPr id="60419" name="Content Placeholder 2"/>
          <p:cNvSpPr>
            <a:spLocks noGrp="1"/>
          </p:cNvSpPr>
          <p:nvPr>
            <p:ph type="body" idx="1"/>
          </p:nvPr>
        </p:nvSpPr>
        <p:spPr/>
        <p:txBody>
          <a:bodyPr rIns="228600"/>
          <a:lstStyle/>
          <a:p>
            <a:pPr>
              <a:spcBef>
                <a:spcPct val="35000"/>
              </a:spcBef>
            </a:pPr>
            <a:r>
              <a:rPr lang="en-US" altLang="en-US"/>
              <a:t>Stretchers and equipment are being produced with higher capacities.</a:t>
            </a:r>
          </a:p>
          <a:p>
            <a:pPr lvl="1">
              <a:spcBef>
                <a:spcPct val="35000"/>
              </a:spcBef>
            </a:pPr>
            <a:r>
              <a:rPr lang="en-US" altLang="en-US"/>
              <a:t>Does not address danger to users of that equipment </a:t>
            </a:r>
          </a:p>
          <a:p>
            <a:pPr lvl="1">
              <a:spcBef>
                <a:spcPct val="35000"/>
              </a:spcBef>
            </a:pPr>
            <a:r>
              <a:rPr lang="en-US" altLang="en-US"/>
              <a:t>Mechanical ambulance lifts are uncommon in the United States.</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7" name="Content Placeholder 2"/>
          <p:cNvSpPr>
            <a:spLocks noGrp="1"/>
          </p:cNvSpPr>
          <p:nvPr>
            <p:ph type="body" idx="1"/>
          </p:nvPr>
        </p:nvSpPr>
        <p:spPr/>
        <p:txBody>
          <a:bodyPr rIns="228600"/>
          <a:lstStyle/>
          <a:p>
            <a:pPr>
              <a:spcBef>
                <a:spcPct val="35000"/>
              </a:spcBef>
              <a:defRPr/>
            </a:pPr>
            <a:r>
              <a:rPr lang="en-US" altLang="en-US" dirty="0" smtClean="0"/>
              <a:t>Bariatric stretchers</a:t>
            </a:r>
          </a:p>
          <a:p>
            <a:pPr lvl="1">
              <a:spcBef>
                <a:spcPct val="35000"/>
              </a:spcBef>
              <a:defRPr/>
            </a:pPr>
            <a:r>
              <a:rPr lang="en-US" altLang="en-US" dirty="0" smtClean="0"/>
              <a:t>Specialized for overweight or obese patients</a:t>
            </a:r>
          </a:p>
          <a:p>
            <a:pPr lvl="1">
              <a:spcBef>
                <a:spcPct val="35000"/>
              </a:spcBef>
              <a:defRPr/>
            </a:pPr>
            <a:r>
              <a:rPr lang="en-US" altLang="en-US" dirty="0" smtClean="0"/>
              <a:t>Wider wheelbase for increased stability</a:t>
            </a:r>
          </a:p>
          <a:p>
            <a:pPr lvl="1">
              <a:spcBef>
                <a:spcPct val="35000"/>
              </a:spcBef>
              <a:defRPr/>
            </a:pPr>
            <a:endParaRPr lang="en-US" altLang="en-US" sz="2800" dirty="0">
              <a:solidFill>
                <a:srgbClr val="000000"/>
              </a:solidFill>
            </a:endParaRPr>
          </a:p>
          <a:p>
            <a:pPr marL="457200" lvl="1" indent="0">
              <a:spcBef>
                <a:spcPct val="35000"/>
              </a:spcBef>
              <a:buFontTx/>
              <a:buNone/>
              <a:defRPr/>
            </a:pPr>
            <a:endParaRPr lang="en-US" altLang="en-US" sz="2800" dirty="0" smtClean="0">
              <a:solidFill>
                <a:srgbClr val="000000"/>
              </a:solidFill>
            </a:endParaRPr>
          </a:p>
        </p:txBody>
      </p:sp>
      <p:pic>
        <p:nvPicPr>
          <p:cNvPr id="61443" name="Picture 4" descr="\\172.16.33.26\Art\OUTPUT\JB LEARNING\EMT_11E_ITK_PPT WORK\JPEG\Ch08\9781284080179_CH08_CP15.jpg"/>
          <p:cNvPicPr>
            <a:picLocks noChangeAspect="1" noChangeArrowheads="1"/>
          </p:cNvPicPr>
          <p:nvPr/>
        </p:nvPicPr>
        <p:blipFill>
          <a:blip r:embed="rId3">
            <a:extLst>
              <a:ext uri="{28A0092B-C50C-407E-A947-70E740481C1C}">
                <a14:useLocalDpi xmlns:a14="http://schemas.microsoft.com/office/drawing/2010/main" val="0"/>
              </a:ext>
            </a:extLst>
          </a:blip>
          <a:srcRect l="2866" r="2586"/>
          <a:stretch>
            <a:fillRect/>
          </a:stretch>
        </p:blipFill>
        <p:spPr bwMode="auto">
          <a:xfrm>
            <a:off x="2476500" y="3238500"/>
            <a:ext cx="4076700" cy="272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bwMode="auto">
          <a:xfrm>
            <a:off x="3289300" y="5973763"/>
            <a:ext cx="3340100" cy="228600"/>
          </a:xfrm>
          <a:prstGeom prst="rect">
            <a:avLst/>
          </a:prstGeom>
          <a:noFill/>
          <a:ln>
            <a:noFill/>
          </a:ln>
          <a:effectLst/>
          <a:extLst/>
        </p:spPr>
        <p:txBody>
          <a:bodyPr wrap="none" anchor="ctr"/>
          <a:lstStyle/>
          <a:p>
            <a:pPr algn="r">
              <a:defRPr/>
            </a:pPr>
            <a:r>
              <a:rPr lang="en-IN" sz="900" dirty="0">
                <a:solidFill>
                  <a:schemeClr val="bg1"/>
                </a:solidFill>
                <a:latin typeface="+mn-lt"/>
                <a:ea typeface="ヒラギノ角ゴ Pro W3" pitchFamily="1" charset="-128"/>
              </a:rPr>
              <a:t>Courtesy of Stryker Medical, a division of Stryker Corporation.</a:t>
            </a:r>
          </a:p>
        </p:txBody>
      </p:sp>
      <p:sp>
        <p:nvSpPr>
          <p:cNvPr id="7" name="Title 1"/>
          <p:cNvSpPr>
            <a:spLocks noGrp="1"/>
          </p:cNvSpPr>
          <p:nvPr>
            <p:ph type="title"/>
          </p:nvPr>
        </p:nvSpPr>
        <p:spPr/>
        <p:txBody>
          <a:bodyPr/>
          <a:lstStyle/>
          <a:p>
            <a:pPr>
              <a:lnSpc>
                <a:spcPct val="85000"/>
              </a:lnSpc>
              <a:defRPr/>
            </a:pPr>
            <a:r>
              <a:rPr lang="en-US" dirty="0"/>
              <a:t>Additional Patient-Moving Equipment</a:t>
            </a:r>
            <a:r>
              <a:rPr lang="en-US" dirty="0">
                <a:solidFill>
                  <a:srgbClr val="FF0000"/>
                </a:solidFill>
              </a:rPr>
              <a:t> </a:t>
            </a:r>
            <a:r>
              <a:rPr lang="en-US" sz="2800" b="0" dirty="0" smtClean="0">
                <a:cs typeface="+mj-cs"/>
              </a:rPr>
              <a:t>(1 of 13)</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Content Placeholder 2"/>
          <p:cNvSpPr>
            <a:spLocks noGrp="1"/>
          </p:cNvSpPr>
          <p:nvPr>
            <p:ph type="body" idx="1"/>
          </p:nvPr>
        </p:nvSpPr>
        <p:spPr/>
        <p:txBody>
          <a:bodyPr rIns="228600"/>
          <a:lstStyle/>
          <a:p>
            <a:pPr>
              <a:spcBef>
                <a:spcPct val="35000"/>
              </a:spcBef>
            </a:pPr>
            <a:r>
              <a:rPr lang="en-US" altLang="en-US"/>
              <a:t>Bariatric stretchers (cont</a:t>
            </a:r>
            <a:r>
              <a:rPr lang="ja-JP" altLang="en-US"/>
              <a:t>’</a:t>
            </a:r>
            <a:r>
              <a:rPr lang="en-US" altLang="ja-JP"/>
              <a:t>d)</a:t>
            </a:r>
          </a:p>
          <a:p>
            <a:pPr lvl="1">
              <a:spcBef>
                <a:spcPct val="35000"/>
              </a:spcBef>
            </a:pPr>
            <a:r>
              <a:rPr lang="en-US" altLang="en-US"/>
              <a:t>Some have a tow package with a winch.</a:t>
            </a:r>
          </a:p>
          <a:p>
            <a:pPr lvl="1">
              <a:spcBef>
                <a:spcPct val="35000"/>
              </a:spcBef>
            </a:pPr>
            <a:r>
              <a:rPr lang="en-US" altLang="en-US"/>
              <a:t>Rated to hold 850</a:t>
            </a:r>
            <a:r>
              <a:rPr lang="en-US" altLang="en-US">
                <a:ea typeface="MS PGothic" charset="-128"/>
              </a:rPr>
              <a:t>–</a:t>
            </a:r>
            <a:r>
              <a:rPr lang="en-US" altLang="en-US"/>
              <a:t>900 lb</a:t>
            </a:r>
          </a:p>
          <a:p>
            <a:pPr lvl="2"/>
            <a:r>
              <a:rPr lang="en-US" altLang="en-US" sz="2400"/>
              <a:t>Regular stretcher rated for 650 lb maximum</a:t>
            </a:r>
            <a:endParaRPr lang="en-US" altLang="en-US"/>
          </a:p>
        </p:txBody>
      </p:sp>
      <p:sp>
        <p:nvSpPr>
          <p:cNvPr id="7" name="Title 1"/>
          <p:cNvSpPr>
            <a:spLocks noGrp="1"/>
          </p:cNvSpPr>
          <p:nvPr>
            <p:ph type="title"/>
          </p:nvPr>
        </p:nvSpPr>
        <p:spPr/>
        <p:txBody>
          <a:bodyPr/>
          <a:lstStyle/>
          <a:p>
            <a:pPr>
              <a:lnSpc>
                <a:spcPct val="85000"/>
              </a:lnSpc>
              <a:defRPr/>
            </a:pPr>
            <a:r>
              <a:rPr lang="en-US" dirty="0"/>
              <a:t>Additional Patient-Moving Equipment</a:t>
            </a:r>
            <a:r>
              <a:rPr lang="en-US" dirty="0">
                <a:solidFill>
                  <a:srgbClr val="FF0000"/>
                </a:solidFill>
              </a:rPr>
              <a:t> </a:t>
            </a:r>
            <a:r>
              <a:rPr lang="en-US" sz="2800" b="0" dirty="0" smtClean="0">
                <a:cs typeface="+mj-cs"/>
              </a:rPr>
              <a:t>(2 of 13)</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7330" name="Title 1"/>
          <p:cNvSpPr>
            <a:spLocks noGrp="1"/>
          </p:cNvSpPr>
          <p:nvPr>
            <p:ph type="title"/>
          </p:nvPr>
        </p:nvSpPr>
        <p:spPr/>
        <p:txBody>
          <a:bodyPr/>
          <a:lstStyle/>
          <a:p>
            <a:pPr>
              <a:lnSpc>
                <a:spcPct val="85000"/>
              </a:lnSpc>
              <a:defRPr/>
            </a:pPr>
            <a:r>
              <a:rPr lang="en-US" dirty="0"/>
              <a:t>Additional Patient-Moving Equipment</a:t>
            </a:r>
            <a:r>
              <a:rPr lang="en-US" dirty="0">
                <a:solidFill>
                  <a:srgbClr val="FF0000"/>
                </a:solidFill>
              </a:rPr>
              <a:t> </a:t>
            </a:r>
            <a:r>
              <a:rPr lang="en-US" sz="2800" b="0" dirty="0" smtClean="0">
                <a:cs typeface="+mj-cs"/>
              </a:rPr>
              <a:t>(3 of 13)</a:t>
            </a:r>
          </a:p>
        </p:txBody>
      </p:sp>
      <p:sp>
        <p:nvSpPr>
          <p:cNvPr id="63491" name="Content Placeholder 2"/>
          <p:cNvSpPr>
            <a:spLocks noGrp="1"/>
          </p:cNvSpPr>
          <p:nvPr>
            <p:ph type="body" idx="1"/>
          </p:nvPr>
        </p:nvSpPr>
        <p:spPr>
          <a:xfrm>
            <a:off x="4343400" y="1447800"/>
            <a:ext cx="4114800" cy="4800600"/>
          </a:xfrm>
        </p:spPr>
        <p:txBody>
          <a:bodyPr rIns="228600"/>
          <a:lstStyle/>
          <a:p>
            <a:pPr>
              <a:spcBef>
                <a:spcPct val="35000"/>
              </a:spcBef>
            </a:pPr>
            <a:r>
              <a:rPr lang="en-US" altLang="en-US"/>
              <a:t>Pneumatic and electronic-powered wheeled stretchers</a:t>
            </a:r>
          </a:p>
          <a:p>
            <a:pPr lvl="1">
              <a:spcBef>
                <a:spcPct val="35000"/>
              </a:spcBef>
            </a:pPr>
            <a:r>
              <a:rPr lang="en-US" altLang="en-US" sz="2100"/>
              <a:t>Battery operated with electronic controls to raise/lower the undercarriage</a:t>
            </a:r>
          </a:p>
          <a:p>
            <a:pPr lvl="2"/>
            <a:r>
              <a:rPr lang="en-US" altLang="en-US" sz="2100"/>
              <a:t>Increases the weight of the stretcher</a:t>
            </a:r>
          </a:p>
          <a:p>
            <a:pPr lvl="2"/>
            <a:r>
              <a:rPr lang="en-US" altLang="en-US" sz="2100"/>
              <a:t>Hazardous in uneven terrain </a:t>
            </a:r>
          </a:p>
        </p:txBody>
      </p:sp>
      <p:pic>
        <p:nvPicPr>
          <p:cNvPr id="63492" name="Picture 5" descr="\\172.16.33.26\Art\OUTPUT\JB LEARNING\EMT_11E_ITK_PPT WORK\JPEG\Ch08\9781284080179_CH08_CP1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2125" y="2286000"/>
            <a:ext cx="3875088" cy="286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bwMode="auto">
          <a:xfrm>
            <a:off x="1117600" y="5159375"/>
            <a:ext cx="3340100" cy="228600"/>
          </a:xfrm>
          <a:prstGeom prst="rect">
            <a:avLst/>
          </a:prstGeom>
          <a:noFill/>
          <a:ln>
            <a:noFill/>
          </a:ln>
          <a:effectLst/>
          <a:extLst/>
        </p:spPr>
        <p:txBody>
          <a:bodyPr wrap="none" anchor="ctr"/>
          <a:lstStyle/>
          <a:p>
            <a:pPr algn="r">
              <a:defRPr/>
            </a:pPr>
            <a:r>
              <a:rPr lang="en-IN" sz="900" dirty="0">
                <a:solidFill>
                  <a:schemeClr val="bg1"/>
                </a:solidFill>
                <a:latin typeface="+mn-lt"/>
                <a:ea typeface="ヒラギノ角ゴ Pro W3" pitchFamily="1" charset="-128"/>
              </a:rPr>
              <a:t>Courtesy of Stryker Medical, a division of Stryker Corporation.</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0162" name="Title 1"/>
          <p:cNvSpPr>
            <a:spLocks noGrp="1"/>
          </p:cNvSpPr>
          <p:nvPr>
            <p:ph type="title"/>
          </p:nvPr>
        </p:nvSpPr>
        <p:spPr/>
        <p:txBody>
          <a:bodyPr/>
          <a:lstStyle/>
          <a:p>
            <a:pPr>
              <a:lnSpc>
                <a:spcPct val="85000"/>
              </a:lnSpc>
              <a:defRPr/>
            </a:pPr>
            <a:r>
              <a:rPr lang="en-US" dirty="0">
                <a:solidFill>
                  <a:srgbClr val="F27021"/>
                </a:solidFill>
                <a:cs typeface="+mj-cs"/>
              </a:rPr>
              <a:t>The Wheeled Ambulance Stretcher</a:t>
            </a:r>
            <a:r>
              <a:rPr lang="en-US" dirty="0">
                <a:solidFill>
                  <a:srgbClr val="FF0000"/>
                </a:solidFill>
              </a:rPr>
              <a:t> </a:t>
            </a:r>
            <a:r>
              <a:rPr lang="en-US" sz="2800" b="0" dirty="0" smtClean="0"/>
              <a:t>(3 </a:t>
            </a:r>
            <a:r>
              <a:rPr lang="en-US" sz="2800" b="0" dirty="0"/>
              <a:t>of 5</a:t>
            </a:r>
            <a:r>
              <a:rPr lang="en-US" sz="2800" b="0" dirty="0" smtClean="0"/>
              <a:t>)</a:t>
            </a:r>
            <a:endParaRPr lang="en-US" sz="2800" b="0" dirty="0" smtClean="0">
              <a:cs typeface="+mj-cs"/>
            </a:endParaRPr>
          </a:p>
        </p:txBody>
      </p:sp>
      <p:sp>
        <p:nvSpPr>
          <p:cNvPr id="9219" name="Content Placeholder 2"/>
          <p:cNvSpPr>
            <a:spLocks noGrp="1"/>
          </p:cNvSpPr>
          <p:nvPr>
            <p:ph type="body" idx="1"/>
          </p:nvPr>
        </p:nvSpPr>
        <p:spPr/>
        <p:txBody>
          <a:bodyPr rIns="228600"/>
          <a:lstStyle/>
          <a:p>
            <a:r>
              <a:rPr lang="en-US" altLang="en-US"/>
              <a:t>Moving a patient by rolling, using a stretcher or other wheeled device, is preferred when the situation allows and helps prevent injuries from carrying.</a:t>
            </a:r>
          </a:p>
          <a:p>
            <a:r>
              <a:rPr lang="en-US" altLang="en-US"/>
              <a:t>A number of models are available.</a:t>
            </a:r>
          </a:p>
          <a:p>
            <a:r>
              <a:rPr lang="en-US" altLang="en-US"/>
              <a:t>Before going on a call, familiarize yourself with the specific features of the stretcher your ambulance carries. </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0402" name="Title 1"/>
          <p:cNvSpPr>
            <a:spLocks noGrp="1"/>
          </p:cNvSpPr>
          <p:nvPr>
            <p:ph type="title"/>
          </p:nvPr>
        </p:nvSpPr>
        <p:spPr/>
        <p:txBody>
          <a:bodyPr/>
          <a:lstStyle/>
          <a:p>
            <a:pPr>
              <a:lnSpc>
                <a:spcPct val="85000"/>
              </a:lnSpc>
              <a:defRPr/>
            </a:pPr>
            <a:r>
              <a:rPr lang="en-US" dirty="0"/>
              <a:t>Additional Patient-Moving Equipment</a:t>
            </a:r>
            <a:r>
              <a:rPr lang="en-US" dirty="0">
                <a:solidFill>
                  <a:srgbClr val="FF0000"/>
                </a:solidFill>
              </a:rPr>
              <a:t> </a:t>
            </a:r>
            <a:r>
              <a:rPr lang="en-US" sz="2800" b="0" dirty="0" smtClean="0">
                <a:cs typeface="+mj-cs"/>
              </a:rPr>
              <a:t>(4 of 13)</a:t>
            </a:r>
          </a:p>
        </p:txBody>
      </p:sp>
      <p:sp>
        <p:nvSpPr>
          <p:cNvPr id="64515" name="Content Placeholder 2"/>
          <p:cNvSpPr>
            <a:spLocks noGrp="1"/>
          </p:cNvSpPr>
          <p:nvPr>
            <p:ph type="body" idx="1"/>
          </p:nvPr>
        </p:nvSpPr>
        <p:spPr>
          <a:xfrm>
            <a:off x="4343400" y="1447800"/>
            <a:ext cx="4114800" cy="4800600"/>
          </a:xfrm>
        </p:spPr>
        <p:txBody>
          <a:bodyPr rIns="228600"/>
          <a:lstStyle/>
          <a:p>
            <a:pPr>
              <a:spcBef>
                <a:spcPct val="35000"/>
              </a:spcBef>
            </a:pPr>
            <a:r>
              <a:rPr lang="en-US" altLang="en-US"/>
              <a:t>Portable/folding stretchers</a:t>
            </a:r>
          </a:p>
          <a:p>
            <a:pPr lvl="1">
              <a:spcBef>
                <a:spcPct val="35000"/>
              </a:spcBef>
            </a:pPr>
            <a:r>
              <a:rPr lang="en-US" altLang="en-US"/>
              <a:t>Strong, rectangular tubular metal frame with fabric stretched across it</a:t>
            </a:r>
          </a:p>
        </p:txBody>
      </p:sp>
      <p:pic>
        <p:nvPicPr>
          <p:cNvPr id="64516" name="Picture 5" descr="\\172.16.33.26\Art\OUTPUT\JB LEARNING\EMT_11E_ITK_PPT WORK\JPEG\Ch08\9781284080179_CH08_CP1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5450" y="2667000"/>
            <a:ext cx="4017963" cy="155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bwMode="auto">
          <a:xfrm>
            <a:off x="1973263" y="4225925"/>
            <a:ext cx="2544762" cy="228600"/>
          </a:xfrm>
          <a:prstGeom prst="rect">
            <a:avLst/>
          </a:prstGeom>
          <a:noFill/>
          <a:ln>
            <a:noFill/>
          </a:ln>
          <a:effectLst/>
          <a:extLst/>
        </p:spPr>
        <p:txBody>
          <a:bodyPr wrap="none" anchor="ctr"/>
          <a:lstStyle/>
          <a:p>
            <a:pPr algn="r">
              <a:defRPr/>
            </a:pPr>
            <a:r>
              <a:rPr lang="en-IN" sz="900" dirty="0">
                <a:solidFill>
                  <a:schemeClr val="bg1"/>
                </a:solidFill>
                <a:latin typeface="+mn-lt"/>
                <a:ea typeface="ヒラギノ角ゴ Pro W3" pitchFamily="1" charset="-128"/>
              </a:rPr>
              <a:t>© Steve Gorton/Getty Images.</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1426" name="Title 1"/>
          <p:cNvSpPr>
            <a:spLocks noGrp="1"/>
          </p:cNvSpPr>
          <p:nvPr>
            <p:ph type="title"/>
          </p:nvPr>
        </p:nvSpPr>
        <p:spPr/>
        <p:txBody>
          <a:bodyPr/>
          <a:lstStyle/>
          <a:p>
            <a:pPr>
              <a:lnSpc>
                <a:spcPct val="85000"/>
              </a:lnSpc>
              <a:defRPr/>
            </a:pPr>
            <a:r>
              <a:rPr lang="en-US" dirty="0"/>
              <a:t>Additional Patient-Moving Equipment</a:t>
            </a:r>
            <a:r>
              <a:rPr lang="en-US" dirty="0">
                <a:solidFill>
                  <a:srgbClr val="FF0000"/>
                </a:solidFill>
              </a:rPr>
              <a:t> </a:t>
            </a:r>
            <a:r>
              <a:rPr lang="en-US" sz="2800" b="0" dirty="0" smtClean="0">
                <a:cs typeface="+mj-cs"/>
              </a:rPr>
              <a:t>(5 of 13)</a:t>
            </a:r>
          </a:p>
        </p:txBody>
      </p:sp>
      <p:sp>
        <p:nvSpPr>
          <p:cNvPr id="65539" name="Content Placeholder 2"/>
          <p:cNvSpPr>
            <a:spLocks noGrp="1"/>
          </p:cNvSpPr>
          <p:nvPr>
            <p:ph type="body" idx="1"/>
          </p:nvPr>
        </p:nvSpPr>
        <p:spPr/>
        <p:txBody>
          <a:bodyPr rIns="228600"/>
          <a:lstStyle/>
          <a:p>
            <a:pPr>
              <a:spcBef>
                <a:spcPct val="35000"/>
              </a:spcBef>
            </a:pPr>
            <a:r>
              <a:rPr lang="en-US" altLang="en-US"/>
              <a:t>Portable/folding stretchers (cont</a:t>
            </a:r>
            <a:r>
              <a:rPr lang="ja-JP" altLang="en-US"/>
              <a:t>’</a:t>
            </a:r>
            <a:r>
              <a:rPr lang="en-US" altLang="ja-JP"/>
              <a:t>d)</a:t>
            </a:r>
          </a:p>
          <a:p>
            <a:pPr lvl="1">
              <a:spcBef>
                <a:spcPct val="35000"/>
              </a:spcBef>
            </a:pPr>
            <a:r>
              <a:rPr lang="en-US" altLang="en-US"/>
              <a:t>Some models have two wheels.</a:t>
            </a:r>
          </a:p>
          <a:p>
            <a:pPr lvl="1">
              <a:spcBef>
                <a:spcPct val="35000"/>
              </a:spcBef>
            </a:pPr>
            <a:r>
              <a:rPr lang="en-US" altLang="en-US"/>
              <a:t>Some can be folded in half.</a:t>
            </a:r>
          </a:p>
          <a:p>
            <a:pPr lvl="1">
              <a:spcBef>
                <a:spcPct val="35000"/>
              </a:spcBef>
            </a:pPr>
            <a:r>
              <a:rPr lang="en-US" altLang="en-US"/>
              <a:t>Used in difficult-to-reach areas</a:t>
            </a:r>
          </a:p>
          <a:p>
            <a:pPr lvl="1">
              <a:spcBef>
                <a:spcPct val="35000"/>
              </a:spcBef>
            </a:pPr>
            <a:r>
              <a:rPr lang="en-US" altLang="en-US"/>
              <a:t>Weigh less then wheeled stretchers</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2450" name="Title 1"/>
          <p:cNvSpPr>
            <a:spLocks noGrp="1"/>
          </p:cNvSpPr>
          <p:nvPr>
            <p:ph type="title"/>
          </p:nvPr>
        </p:nvSpPr>
        <p:spPr/>
        <p:txBody>
          <a:bodyPr/>
          <a:lstStyle/>
          <a:p>
            <a:pPr>
              <a:lnSpc>
                <a:spcPct val="85000"/>
              </a:lnSpc>
              <a:defRPr/>
            </a:pPr>
            <a:r>
              <a:rPr lang="en-US" dirty="0"/>
              <a:t>Additional Patient-Moving Equipment</a:t>
            </a:r>
            <a:r>
              <a:rPr lang="en-US" dirty="0">
                <a:solidFill>
                  <a:srgbClr val="FF0000"/>
                </a:solidFill>
              </a:rPr>
              <a:t> </a:t>
            </a:r>
            <a:r>
              <a:rPr lang="en-US" sz="2800" b="0" dirty="0" smtClean="0">
                <a:cs typeface="+mj-cs"/>
              </a:rPr>
              <a:t>(6 of 13)</a:t>
            </a:r>
          </a:p>
        </p:txBody>
      </p:sp>
      <p:sp>
        <p:nvSpPr>
          <p:cNvPr id="66563" name="Content Placeholder 2"/>
          <p:cNvSpPr>
            <a:spLocks noGrp="1"/>
          </p:cNvSpPr>
          <p:nvPr>
            <p:ph type="body" idx="1"/>
          </p:nvPr>
        </p:nvSpPr>
        <p:spPr>
          <a:xfrm>
            <a:off x="4038600" y="1447800"/>
            <a:ext cx="4419600" cy="4800600"/>
          </a:xfrm>
        </p:spPr>
        <p:txBody>
          <a:bodyPr rIns="228600"/>
          <a:lstStyle/>
          <a:p>
            <a:pPr>
              <a:spcBef>
                <a:spcPct val="35000"/>
              </a:spcBef>
            </a:pPr>
            <a:r>
              <a:rPr lang="en-US" altLang="en-US"/>
              <a:t>Flexible stretchers</a:t>
            </a:r>
          </a:p>
          <a:p>
            <a:pPr lvl="1">
              <a:spcBef>
                <a:spcPct val="20000"/>
              </a:spcBef>
            </a:pPr>
            <a:r>
              <a:rPr lang="en-US" altLang="en-US" sz="2100"/>
              <a:t>Excellent for storage and carrying</a:t>
            </a:r>
          </a:p>
          <a:p>
            <a:pPr lvl="1">
              <a:spcBef>
                <a:spcPct val="20000"/>
              </a:spcBef>
            </a:pPr>
            <a:r>
              <a:rPr lang="en-US" altLang="en-US" sz="2100"/>
              <a:t>Conform around a patient</a:t>
            </a:r>
            <a:r>
              <a:rPr lang="ja-JP" altLang="en-US" sz="2100"/>
              <a:t>’</a:t>
            </a:r>
            <a:r>
              <a:rPr lang="en-US" altLang="ja-JP" sz="2100"/>
              <a:t>s sides</a:t>
            </a:r>
          </a:p>
          <a:p>
            <a:pPr lvl="1">
              <a:spcBef>
                <a:spcPct val="20000"/>
              </a:spcBef>
            </a:pPr>
            <a:r>
              <a:rPr lang="en-US" altLang="en-US" sz="2100"/>
              <a:t>Useful for confined spaces</a:t>
            </a:r>
          </a:p>
          <a:p>
            <a:pPr lvl="1">
              <a:spcBef>
                <a:spcPct val="20000"/>
              </a:spcBef>
            </a:pPr>
            <a:r>
              <a:rPr lang="en-US" altLang="en-US" sz="2100"/>
              <a:t>Uncomfortable, but provide support and immobilization</a:t>
            </a:r>
          </a:p>
        </p:txBody>
      </p:sp>
      <p:pic>
        <p:nvPicPr>
          <p:cNvPr id="66564" name="Picture 5" descr="\\172.16.33.26\Art\OUTPUT\JB LEARNING\EMT_11E_ITK_PPT WORK\JPEG\Ch08\9781284080179_CH08_CP1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5625" y="1554163"/>
            <a:ext cx="3178175" cy="423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bwMode="auto">
          <a:xfrm>
            <a:off x="1028700" y="5803900"/>
            <a:ext cx="2971800" cy="228600"/>
          </a:xfrm>
          <a:prstGeom prst="rect">
            <a:avLst/>
          </a:prstGeom>
          <a:noFill/>
          <a:ln>
            <a:noFill/>
          </a:ln>
          <a:effectLst/>
          <a:extLst/>
        </p:spPr>
        <p:txBody>
          <a:bodyPr wrap="none" anchor="ctr"/>
          <a:lstStyle/>
          <a:p>
            <a:pPr>
              <a:defRPr/>
            </a:pPr>
            <a:r>
              <a:rPr lang="en-IN" sz="900" dirty="0">
                <a:solidFill>
                  <a:schemeClr val="bg1"/>
                </a:solidFill>
                <a:latin typeface="+mn-lt"/>
                <a:ea typeface="ヒラギノ角ゴ Pro W3" pitchFamily="1" charset="-128"/>
              </a:rPr>
              <a:t>© American Academy of Orthopaedic Surgeons.</a:t>
            </a: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22" name="Title 1"/>
          <p:cNvSpPr>
            <a:spLocks noGrp="1"/>
          </p:cNvSpPr>
          <p:nvPr>
            <p:ph type="title"/>
          </p:nvPr>
        </p:nvSpPr>
        <p:spPr/>
        <p:txBody>
          <a:bodyPr/>
          <a:lstStyle/>
          <a:p>
            <a:pPr>
              <a:lnSpc>
                <a:spcPct val="85000"/>
              </a:lnSpc>
              <a:defRPr/>
            </a:pPr>
            <a:r>
              <a:rPr lang="en-US" dirty="0"/>
              <a:t>Additional Patient-Moving Equipment</a:t>
            </a:r>
            <a:r>
              <a:rPr lang="en-US" dirty="0">
                <a:solidFill>
                  <a:srgbClr val="FF0000"/>
                </a:solidFill>
              </a:rPr>
              <a:t> </a:t>
            </a:r>
            <a:r>
              <a:rPr lang="en-US" sz="2800" b="0" dirty="0" smtClean="0">
                <a:cs typeface="+mj-cs"/>
              </a:rPr>
              <a:t>(7 of 13)</a:t>
            </a:r>
          </a:p>
        </p:txBody>
      </p:sp>
      <p:sp>
        <p:nvSpPr>
          <p:cNvPr id="67587" name="Content Placeholder 2"/>
          <p:cNvSpPr>
            <a:spLocks noGrp="1"/>
          </p:cNvSpPr>
          <p:nvPr>
            <p:ph type="body" idx="1"/>
          </p:nvPr>
        </p:nvSpPr>
        <p:spPr>
          <a:xfrm>
            <a:off x="4068763" y="1447800"/>
            <a:ext cx="4389437" cy="4800600"/>
          </a:xfrm>
        </p:spPr>
        <p:txBody>
          <a:bodyPr rIns="228600"/>
          <a:lstStyle/>
          <a:p>
            <a:pPr>
              <a:spcBef>
                <a:spcPct val="35000"/>
              </a:spcBef>
            </a:pPr>
            <a:r>
              <a:rPr lang="en-US" altLang="en-US"/>
              <a:t>Short backboards </a:t>
            </a:r>
          </a:p>
          <a:p>
            <a:pPr lvl="1">
              <a:spcBef>
                <a:spcPct val="35000"/>
              </a:spcBef>
            </a:pPr>
            <a:r>
              <a:rPr lang="en-US" altLang="en-US"/>
              <a:t>Used to immobilize seated patients</a:t>
            </a:r>
          </a:p>
          <a:p>
            <a:pPr lvl="2"/>
            <a:r>
              <a:rPr lang="en-US" altLang="en-US" sz="2400"/>
              <a:t>Example: the KED vest-type device</a:t>
            </a:r>
          </a:p>
        </p:txBody>
      </p:sp>
      <p:pic>
        <p:nvPicPr>
          <p:cNvPr id="67588" name="Picture 5" descr="\\172.16.33.26\Art\OUTPUT\JB LEARNING\EMT_11E_ITK_PPT WORK\JPEG\Ch08\9781284080179_CH08_CP1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8963" y="2133600"/>
            <a:ext cx="3494087" cy="267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bwMode="auto">
          <a:xfrm>
            <a:off x="1333500" y="4830763"/>
            <a:ext cx="2971800" cy="228600"/>
          </a:xfrm>
          <a:prstGeom prst="rect">
            <a:avLst/>
          </a:prstGeom>
          <a:noFill/>
          <a:ln>
            <a:noFill/>
          </a:ln>
          <a:effectLst/>
          <a:extLst/>
        </p:spPr>
        <p:txBody>
          <a:bodyPr wrap="none" anchor="ctr"/>
          <a:lstStyle/>
          <a:p>
            <a:pPr>
              <a:defRPr/>
            </a:pPr>
            <a:r>
              <a:rPr lang="en-IN" sz="900" dirty="0">
                <a:solidFill>
                  <a:schemeClr val="bg1"/>
                </a:solidFill>
                <a:latin typeface="+mn-lt"/>
                <a:ea typeface="ヒラギノ角ゴ Pro W3" pitchFamily="1" charset="-128"/>
              </a:rPr>
              <a:t>© Jones &amp; Bartlett Learning. Courtesy of MIEMSS.</a:t>
            </a: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6546" name="Title 1"/>
          <p:cNvSpPr>
            <a:spLocks noGrp="1"/>
          </p:cNvSpPr>
          <p:nvPr>
            <p:ph type="title"/>
          </p:nvPr>
        </p:nvSpPr>
        <p:spPr/>
        <p:txBody>
          <a:bodyPr/>
          <a:lstStyle/>
          <a:p>
            <a:pPr>
              <a:lnSpc>
                <a:spcPct val="85000"/>
              </a:lnSpc>
              <a:defRPr/>
            </a:pPr>
            <a:r>
              <a:rPr lang="en-US" dirty="0"/>
              <a:t>Additional Patient-Moving Equipment</a:t>
            </a:r>
            <a:r>
              <a:rPr lang="en-US" dirty="0">
                <a:solidFill>
                  <a:srgbClr val="FF0000"/>
                </a:solidFill>
              </a:rPr>
              <a:t> </a:t>
            </a:r>
            <a:r>
              <a:rPr lang="en-US" sz="2800" b="0" dirty="0" smtClean="0">
                <a:cs typeface="+mj-cs"/>
              </a:rPr>
              <a:t>(8 of 13)</a:t>
            </a:r>
          </a:p>
        </p:txBody>
      </p:sp>
      <p:sp>
        <p:nvSpPr>
          <p:cNvPr id="68611" name="Content Placeholder 2"/>
          <p:cNvSpPr>
            <a:spLocks noGrp="1"/>
          </p:cNvSpPr>
          <p:nvPr>
            <p:ph type="body" idx="1"/>
          </p:nvPr>
        </p:nvSpPr>
        <p:spPr>
          <a:xfrm>
            <a:off x="533400" y="1447800"/>
            <a:ext cx="7924800" cy="4800600"/>
          </a:xfrm>
        </p:spPr>
        <p:txBody>
          <a:bodyPr rIns="228600"/>
          <a:lstStyle/>
          <a:p>
            <a:r>
              <a:rPr lang="en-US" altLang="en-US"/>
              <a:t>Vacuum mattresses</a:t>
            </a:r>
          </a:p>
          <a:p>
            <a:pPr lvl="1"/>
            <a:r>
              <a:rPr lang="en-US" altLang="en-US"/>
              <a:t>Alternative to backboards for immobilizing geriatric and pediatric patients</a:t>
            </a:r>
          </a:p>
          <a:p>
            <a:pPr lvl="1"/>
            <a:r>
              <a:rPr lang="en-US" altLang="en-US"/>
              <a:t>Air is removed from the device, allowing it to mold around the patient.</a:t>
            </a:r>
          </a:p>
          <a:p>
            <a:pPr lvl="1"/>
            <a:r>
              <a:rPr lang="en-US" altLang="en-US"/>
              <a:t>Provides immobilization, comfort, and thermal insulation</a:t>
            </a: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6546" name="Title 1"/>
          <p:cNvSpPr>
            <a:spLocks noGrp="1"/>
          </p:cNvSpPr>
          <p:nvPr>
            <p:ph type="title"/>
          </p:nvPr>
        </p:nvSpPr>
        <p:spPr/>
        <p:txBody>
          <a:bodyPr/>
          <a:lstStyle/>
          <a:p>
            <a:pPr>
              <a:lnSpc>
                <a:spcPct val="85000"/>
              </a:lnSpc>
              <a:defRPr/>
            </a:pPr>
            <a:r>
              <a:rPr lang="en-US" dirty="0"/>
              <a:t>Additional Patient-Moving Equipment</a:t>
            </a:r>
            <a:r>
              <a:rPr lang="en-US" dirty="0">
                <a:solidFill>
                  <a:srgbClr val="FF0000"/>
                </a:solidFill>
              </a:rPr>
              <a:t> </a:t>
            </a:r>
            <a:r>
              <a:rPr lang="en-US" sz="2800" b="0" dirty="0" smtClean="0">
                <a:cs typeface="+mj-cs"/>
              </a:rPr>
              <a:t>(9 of 13)</a:t>
            </a:r>
          </a:p>
        </p:txBody>
      </p:sp>
      <p:sp>
        <p:nvSpPr>
          <p:cNvPr id="69635" name="Content Placeholder 2"/>
          <p:cNvSpPr>
            <a:spLocks noGrp="1"/>
          </p:cNvSpPr>
          <p:nvPr>
            <p:ph type="body" idx="1"/>
          </p:nvPr>
        </p:nvSpPr>
        <p:spPr>
          <a:xfrm>
            <a:off x="4572000" y="1447800"/>
            <a:ext cx="3886200" cy="4800600"/>
          </a:xfrm>
        </p:spPr>
        <p:txBody>
          <a:bodyPr rIns="228600"/>
          <a:lstStyle/>
          <a:p>
            <a:pPr>
              <a:spcBef>
                <a:spcPct val="35000"/>
              </a:spcBef>
            </a:pPr>
            <a:r>
              <a:rPr lang="en-US" altLang="en-US"/>
              <a:t>Basket stretchers</a:t>
            </a:r>
          </a:p>
          <a:p>
            <a:pPr lvl="1">
              <a:spcBef>
                <a:spcPct val="35000"/>
              </a:spcBef>
            </a:pPr>
            <a:r>
              <a:rPr lang="en-US" altLang="en-US"/>
              <a:t>Rigid stretcher </a:t>
            </a:r>
          </a:p>
          <a:p>
            <a:pPr lvl="1">
              <a:spcBef>
                <a:spcPct val="35000"/>
              </a:spcBef>
            </a:pPr>
            <a:r>
              <a:rPr lang="en-US" altLang="en-US"/>
              <a:t>Also called a Stokes litter</a:t>
            </a:r>
          </a:p>
          <a:p>
            <a:pPr lvl="1">
              <a:spcBef>
                <a:spcPct val="35000"/>
              </a:spcBef>
            </a:pPr>
            <a:r>
              <a:rPr lang="en-US" altLang="en-US"/>
              <a:t>Used for patient removal in remote locations, including in water rescues and technical rope rescues</a:t>
            </a:r>
          </a:p>
        </p:txBody>
      </p:sp>
      <p:pic>
        <p:nvPicPr>
          <p:cNvPr id="69636" name="Picture 5" descr="\\172.16.33.26\Art\OUTPUT\JB LEARNING\EMT_11E_ITK_PPT WORK\JPEG\Ch08\9781284080179_CH08_CP2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752600"/>
            <a:ext cx="4029075" cy="331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bwMode="auto">
          <a:xfrm>
            <a:off x="1727200" y="5080000"/>
            <a:ext cx="2971800" cy="228600"/>
          </a:xfrm>
          <a:prstGeom prst="rect">
            <a:avLst/>
          </a:prstGeom>
          <a:noFill/>
          <a:ln>
            <a:noFill/>
          </a:ln>
          <a:effectLst/>
          <a:extLst/>
        </p:spPr>
        <p:txBody>
          <a:bodyPr wrap="none" anchor="ctr"/>
          <a:lstStyle/>
          <a:p>
            <a:pPr>
              <a:defRPr/>
            </a:pPr>
            <a:r>
              <a:rPr lang="en-IN" sz="900" dirty="0">
                <a:solidFill>
                  <a:schemeClr val="bg1"/>
                </a:solidFill>
                <a:latin typeface="+mn-lt"/>
                <a:ea typeface="ヒラギノ角ゴ Pro W3" pitchFamily="1" charset="-128"/>
              </a:rPr>
              <a:t>© Jones &amp; Bartlett Learning. Courtesy of MIEMSS.</a:t>
            </a: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7570" name="Title 1"/>
          <p:cNvSpPr>
            <a:spLocks noGrp="1"/>
          </p:cNvSpPr>
          <p:nvPr>
            <p:ph type="title"/>
          </p:nvPr>
        </p:nvSpPr>
        <p:spPr/>
        <p:txBody>
          <a:bodyPr/>
          <a:lstStyle/>
          <a:p>
            <a:pPr>
              <a:lnSpc>
                <a:spcPct val="85000"/>
              </a:lnSpc>
              <a:defRPr/>
            </a:pPr>
            <a:r>
              <a:rPr lang="en-US" dirty="0"/>
              <a:t>Additional Patient-Moving Equipment</a:t>
            </a:r>
            <a:r>
              <a:rPr lang="en-US" dirty="0">
                <a:solidFill>
                  <a:srgbClr val="FF0000"/>
                </a:solidFill>
              </a:rPr>
              <a:t> </a:t>
            </a:r>
            <a:r>
              <a:rPr lang="en-US" sz="2800" b="0" dirty="0" smtClean="0">
                <a:cs typeface="+mj-cs"/>
              </a:rPr>
              <a:t>(10 of 13)</a:t>
            </a:r>
          </a:p>
        </p:txBody>
      </p:sp>
      <p:sp>
        <p:nvSpPr>
          <p:cNvPr id="70659" name="Content Placeholder 2"/>
          <p:cNvSpPr>
            <a:spLocks noGrp="1"/>
          </p:cNvSpPr>
          <p:nvPr>
            <p:ph type="body" idx="1"/>
          </p:nvPr>
        </p:nvSpPr>
        <p:spPr/>
        <p:txBody>
          <a:bodyPr rIns="228600"/>
          <a:lstStyle/>
          <a:p>
            <a:pPr>
              <a:spcBef>
                <a:spcPct val="35000"/>
              </a:spcBef>
            </a:pPr>
            <a:r>
              <a:rPr lang="en-US" altLang="en-US"/>
              <a:t>Basket stretchers (cont</a:t>
            </a:r>
            <a:r>
              <a:rPr lang="ja-JP" altLang="en-US"/>
              <a:t>’</a:t>
            </a:r>
            <a:r>
              <a:rPr lang="en-US" altLang="ja-JP"/>
              <a:t>d)</a:t>
            </a:r>
          </a:p>
          <a:p>
            <a:pPr lvl="1">
              <a:spcBef>
                <a:spcPct val="35000"/>
              </a:spcBef>
            </a:pPr>
            <a:r>
              <a:rPr lang="en-US" altLang="en-US"/>
              <a:t>If the patient has a spinal injury, secure the patient to the backboard and place it inside the basket stretcher to carry the patient out of the location.</a:t>
            </a:r>
          </a:p>
          <a:p>
            <a:pPr lvl="1">
              <a:spcBef>
                <a:spcPct val="35000"/>
              </a:spcBef>
            </a:pPr>
            <a:r>
              <a:rPr lang="en-US" altLang="en-US"/>
              <a:t>When you return to ambulance, lift the backboard out of basket stretcher and place it on the wheeled stretcher.</a:t>
            </a: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8594" name="Title 1"/>
          <p:cNvSpPr>
            <a:spLocks noGrp="1"/>
          </p:cNvSpPr>
          <p:nvPr>
            <p:ph type="title"/>
          </p:nvPr>
        </p:nvSpPr>
        <p:spPr/>
        <p:txBody>
          <a:bodyPr/>
          <a:lstStyle/>
          <a:p>
            <a:pPr>
              <a:lnSpc>
                <a:spcPct val="85000"/>
              </a:lnSpc>
              <a:defRPr/>
            </a:pPr>
            <a:r>
              <a:rPr lang="en-US" dirty="0"/>
              <a:t>Additional Patient-Moving Equipment</a:t>
            </a:r>
            <a:r>
              <a:rPr lang="en-US" dirty="0">
                <a:solidFill>
                  <a:srgbClr val="FF0000"/>
                </a:solidFill>
              </a:rPr>
              <a:t> </a:t>
            </a:r>
            <a:r>
              <a:rPr lang="en-US" sz="2800" b="0" dirty="0" smtClean="0">
                <a:cs typeface="+mj-cs"/>
              </a:rPr>
              <a:t>(11 of 13)</a:t>
            </a:r>
          </a:p>
        </p:txBody>
      </p:sp>
      <p:sp>
        <p:nvSpPr>
          <p:cNvPr id="71683" name="Content Placeholder 2"/>
          <p:cNvSpPr>
            <a:spLocks noGrp="1"/>
          </p:cNvSpPr>
          <p:nvPr>
            <p:ph type="body" idx="1"/>
          </p:nvPr>
        </p:nvSpPr>
        <p:spPr/>
        <p:txBody>
          <a:bodyPr rIns="228600"/>
          <a:lstStyle/>
          <a:p>
            <a:pPr>
              <a:spcBef>
                <a:spcPct val="35000"/>
              </a:spcBef>
            </a:pPr>
            <a:r>
              <a:rPr lang="en-US" altLang="en-US"/>
              <a:t>Scoop stretchers</a:t>
            </a:r>
          </a:p>
          <a:p>
            <a:pPr lvl="1">
              <a:spcBef>
                <a:spcPct val="35000"/>
              </a:spcBef>
            </a:pPr>
            <a:r>
              <a:rPr lang="en-US" altLang="en-US"/>
              <a:t>Also called orthopaedic stretcher</a:t>
            </a:r>
            <a:endParaRPr lang="en-US" altLang="en-US" sz="2800" b="1">
              <a:solidFill>
                <a:srgbClr val="FFFFFF"/>
              </a:solidFill>
            </a:endParaRPr>
          </a:p>
        </p:txBody>
      </p:sp>
      <p:pic>
        <p:nvPicPr>
          <p:cNvPr id="71684" name="Picture 5" descr="\\172.16.33.26\Art\OUTPUT\JB LEARNING\EMT_11E_ITK_PPT WORK\JPEG\Ch08\9781284080179_CH08_CP2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93838" y="2895600"/>
            <a:ext cx="6118225" cy="2252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bwMode="auto">
          <a:xfrm>
            <a:off x="4749800" y="5168900"/>
            <a:ext cx="2971800" cy="228600"/>
          </a:xfrm>
          <a:prstGeom prst="rect">
            <a:avLst/>
          </a:prstGeom>
          <a:noFill/>
          <a:ln>
            <a:noFill/>
          </a:ln>
          <a:effectLst/>
          <a:extLst/>
        </p:spPr>
        <p:txBody>
          <a:bodyPr wrap="none" anchor="ctr"/>
          <a:lstStyle/>
          <a:p>
            <a:pPr algn="r">
              <a:defRPr/>
            </a:pPr>
            <a:r>
              <a:rPr lang="en-IN" sz="900" dirty="0">
                <a:solidFill>
                  <a:schemeClr val="bg1"/>
                </a:solidFill>
                <a:latin typeface="+mn-lt"/>
                <a:ea typeface="ヒラギノ角ゴ Pro W3" pitchFamily="1" charset="-128"/>
              </a:rPr>
              <a:t>© Jones &amp; Bartlett Learning. Courtesy of MIEMSS.</a:t>
            </a: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9618" name="Title 1"/>
          <p:cNvSpPr>
            <a:spLocks noGrp="1"/>
          </p:cNvSpPr>
          <p:nvPr>
            <p:ph type="title"/>
          </p:nvPr>
        </p:nvSpPr>
        <p:spPr/>
        <p:txBody>
          <a:bodyPr/>
          <a:lstStyle/>
          <a:p>
            <a:pPr>
              <a:lnSpc>
                <a:spcPct val="85000"/>
              </a:lnSpc>
              <a:defRPr/>
            </a:pPr>
            <a:r>
              <a:rPr lang="en-US" dirty="0"/>
              <a:t>Additional Patient-Moving Equipment</a:t>
            </a:r>
            <a:r>
              <a:rPr lang="en-US" dirty="0">
                <a:solidFill>
                  <a:srgbClr val="FF0000"/>
                </a:solidFill>
              </a:rPr>
              <a:t> </a:t>
            </a:r>
            <a:r>
              <a:rPr lang="en-US" sz="2800" b="0" dirty="0" smtClean="0">
                <a:cs typeface="+mj-cs"/>
              </a:rPr>
              <a:t>(12 of 13)</a:t>
            </a:r>
          </a:p>
        </p:txBody>
      </p:sp>
      <p:sp>
        <p:nvSpPr>
          <p:cNvPr id="72707" name="Content Placeholder 2"/>
          <p:cNvSpPr>
            <a:spLocks noGrp="1"/>
          </p:cNvSpPr>
          <p:nvPr>
            <p:ph type="body" idx="1"/>
          </p:nvPr>
        </p:nvSpPr>
        <p:spPr/>
        <p:txBody>
          <a:bodyPr rIns="228600"/>
          <a:lstStyle/>
          <a:p>
            <a:pPr>
              <a:spcBef>
                <a:spcPct val="35000"/>
              </a:spcBef>
            </a:pPr>
            <a:r>
              <a:rPr lang="en-US" altLang="en-US"/>
              <a:t>Scoop stretchers (cont</a:t>
            </a:r>
            <a:r>
              <a:rPr lang="ja-JP" altLang="en-US"/>
              <a:t>’</a:t>
            </a:r>
            <a:r>
              <a:rPr lang="en-US" altLang="ja-JP"/>
              <a:t>d)</a:t>
            </a:r>
          </a:p>
          <a:p>
            <a:pPr lvl="1">
              <a:spcBef>
                <a:spcPct val="35000"/>
              </a:spcBef>
            </a:pPr>
            <a:r>
              <a:rPr lang="en-US" altLang="en-US"/>
              <a:t>Splits into two or four pieces</a:t>
            </a:r>
          </a:p>
          <a:p>
            <a:pPr lvl="2"/>
            <a:r>
              <a:rPr lang="en-US" altLang="en-US" sz="2400"/>
              <a:t>Pieces fit around patient who is lying on flat surface, and then reconnect</a:t>
            </a:r>
          </a:p>
          <a:p>
            <a:pPr lvl="1">
              <a:spcBef>
                <a:spcPct val="35000"/>
              </a:spcBef>
            </a:pPr>
            <a:r>
              <a:rPr lang="en-US" altLang="en-US"/>
              <a:t>Both sides of the patient must be accessible.</a:t>
            </a:r>
          </a:p>
          <a:p>
            <a:pPr lvl="1">
              <a:spcBef>
                <a:spcPct val="35000"/>
              </a:spcBef>
            </a:pPr>
            <a:r>
              <a:rPr lang="en-US" altLang="en-US"/>
              <a:t>The patient must be stabilized and secured on a scoop stretcher.</a:t>
            </a: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1666" name="Title 1"/>
          <p:cNvSpPr>
            <a:spLocks noGrp="1"/>
          </p:cNvSpPr>
          <p:nvPr>
            <p:ph type="title"/>
          </p:nvPr>
        </p:nvSpPr>
        <p:spPr/>
        <p:txBody>
          <a:bodyPr/>
          <a:lstStyle/>
          <a:p>
            <a:pPr>
              <a:lnSpc>
                <a:spcPct val="85000"/>
              </a:lnSpc>
              <a:defRPr/>
            </a:pPr>
            <a:r>
              <a:rPr lang="en-US" dirty="0"/>
              <a:t>Additional Patient-Moving Equipment</a:t>
            </a:r>
            <a:r>
              <a:rPr lang="en-US" dirty="0">
                <a:solidFill>
                  <a:srgbClr val="FF0000"/>
                </a:solidFill>
              </a:rPr>
              <a:t> </a:t>
            </a:r>
            <a:r>
              <a:rPr lang="en-US" sz="2800" b="0" dirty="0" smtClean="0">
                <a:cs typeface="+mj-cs"/>
              </a:rPr>
              <a:t>(13 of 13)</a:t>
            </a:r>
          </a:p>
        </p:txBody>
      </p:sp>
      <p:sp>
        <p:nvSpPr>
          <p:cNvPr id="73731" name="Content Placeholder 2"/>
          <p:cNvSpPr>
            <a:spLocks noGrp="1"/>
          </p:cNvSpPr>
          <p:nvPr>
            <p:ph type="body" idx="1"/>
          </p:nvPr>
        </p:nvSpPr>
        <p:spPr/>
        <p:txBody>
          <a:bodyPr rIns="228600"/>
          <a:lstStyle/>
          <a:p>
            <a:pPr>
              <a:spcBef>
                <a:spcPct val="35000"/>
              </a:spcBef>
            </a:pPr>
            <a:r>
              <a:rPr lang="en-US" altLang="en-US"/>
              <a:t>Neonatal isolette</a:t>
            </a:r>
          </a:p>
          <a:p>
            <a:pPr lvl="1">
              <a:spcBef>
                <a:spcPct val="35000"/>
              </a:spcBef>
            </a:pPr>
            <a:r>
              <a:rPr lang="en-US" altLang="en-US"/>
              <a:t>Sometimes called an incubator</a:t>
            </a:r>
          </a:p>
          <a:p>
            <a:pPr lvl="1">
              <a:spcBef>
                <a:spcPct val="35000"/>
              </a:spcBef>
            </a:pPr>
            <a:r>
              <a:rPr lang="en-US" altLang="en-US"/>
              <a:t>Neonates cannot be transported on a wheeled stretcher.</a:t>
            </a:r>
          </a:p>
          <a:p>
            <a:pPr lvl="1">
              <a:spcBef>
                <a:spcPct val="35000"/>
              </a:spcBef>
            </a:pPr>
            <a:r>
              <a:rPr lang="en-US" altLang="en-US"/>
              <a:t>The isolette keeps the neonate warm, and protects the child from noise, draft, infection, and excess handling.</a:t>
            </a:r>
          </a:p>
          <a:p>
            <a:pPr lvl="1">
              <a:spcBef>
                <a:spcPct val="35000"/>
              </a:spcBef>
            </a:pPr>
            <a:r>
              <a:rPr lang="en-US" altLang="en-US"/>
              <a:t>The isolette may be secured to a wheeled ambulance stretcher or freestanding.</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0162" name="Title 1"/>
          <p:cNvSpPr>
            <a:spLocks noGrp="1"/>
          </p:cNvSpPr>
          <p:nvPr>
            <p:ph type="title"/>
          </p:nvPr>
        </p:nvSpPr>
        <p:spPr/>
        <p:txBody>
          <a:bodyPr/>
          <a:lstStyle/>
          <a:p>
            <a:pPr>
              <a:lnSpc>
                <a:spcPct val="85000"/>
              </a:lnSpc>
              <a:defRPr/>
            </a:pPr>
            <a:r>
              <a:rPr lang="en-US" dirty="0">
                <a:solidFill>
                  <a:srgbClr val="F27021"/>
                </a:solidFill>
                <a:cs typeface="+mj-cs"/>
              </a:rPr>
              <a:t>The Wheeled Ambulance Stretcher</a:t>
            </a:r>
            <a:r>
              <a:rPr lang="en-US" dirty="0">
                <a:solidFill>
                  <a:srgbClr val="FF0000"/>
                </a:solidFill>
              </a:rPr>
              <a:t> </a:t>
            </a:r>
            <a:r>
              <a:rPr lang="en-US" sz="2800" b="0" dirty="0" smtClean="0"/>
              <a:t>(4 </a:t>
            </a:r>
            <a:r>
              <a:rPr lang="en-US" sz="2800" b="0" dirty="0"/>
              <a:t>of 5</a:t>
            </a:r>
            <a:r>
              <a:rPr lang="en-US" sz="2800" b="0" dirty="0" smtClean="0"/>
              <a:t>)</a:t>
            </a:r>
            <a:endParaRPr lang="en-US" sz="2800" b="0" dirty="0" smtClean="0">
              <a:cs typeface="+mj-cs"/>
            </a:endParaRPr>
          </a:p>
        </p:txBody>
      </p:sp>
      <p:sp>
        <p:nvSpPr>
          <p:cNvPr id="10243" name="Content Placeholder 2"/>
          <p:cNvSpPr>
            <a:spLocks noGrp="1"/>
          </p:cNvSpPr>
          <p:nvPr>
            <p:ph type="body" idx="1"/>
          </p:nvPr>
        </p:nvSpPr>
        <p:spPr/>
        <p:txBody>
          <a:bodyPr rIns="228600"/>
          <a:lstStyle/>
          <a:p>
            <a:pPr>
              <a:spcBef>
                <a:spcPct val="35000"/>
              </a:spcBef>
            </a:pPr>
            <a:r>
              <a:rPr lang="en-US" altLang="en-US"/>
              <a:t>General features</a:t>
            </a:r>
          </a:p>
          <a:p>
            <a:pPr lvl="1">
              <a:spcBef>
                <a:spcPct val="35000"/>
              </a:spcBef>
            </a:pPr>
            <a:r>
              <a:rPr lang="en-US" altLang="en-US"/>
              <a:t>Head end and foot end</a:t>
            </a:r>
          </a:p>
          <a:p>
            <a:pPr lvl="1">
              <a:spcBef>
                <a:spcPct val="35000"/>
              </a:spcBef>
            </a:pPr>
            <a:r>
              <a:rPr lang="en-US" altLang="en-US"/>
              <a:t>Strong metal frame to which all other parts are attached</a:t>
            </a:r>
          </a:p>
          <a:p>
            <a:pPr lvl="1">
              <a:spcBef>
                <a:spcPct val="35000"/>
              </a:spcBef>
            </a:pPr>
            <a:r>
              <a:rPr lang="en-US" altLang="en-US"/>
              <a:t>Hinges at center allow for elevation of head/back. </a:t>
            </a:r>
          </a:p>
          <a:p>
            <a:pPr lvl="1">
              <a:spcBef>
                <a:spcPct val="35000"/>
              </a:spcBef>
            </a:pPr>
            <a:r>
              <a:rPr lang="en-US" altLang="en-US"/>
              <a:t>Guardrails prevent the patient from rolling out.</a:t>
            </a: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2690" name="Title 1"/>
          <p:cNvSpPr>
            <a:spLocks noGrp="1"/>
          </p:cNvSpPr>
          <p:nvPr>
            <p:ph type="title"/>
          </p:nvPr>
        </p:nvSpPr>
        <p:spPr/>
        <p:txBody>
          <a:bodyPr/>
          <a:lstStyle/>
          <a:p>
            <a:pPr>
              <a:lnSpc>
                <a:spcPct val="85000"/>
              </a:lnSpc>
              <a:defRPr/>
            </a:pPr>
            <a:r>
              <a:rPr lang="en-US" dirty="0" smtClean="0">
                <a:cs typeface="+mj-cs"/>
              </a:rPr>
              <a:t>Decontamination</a:t>
            </a:r>
          </a:p>
        </p:txBody>
      </p:sp>
      <p:sp>
        <p:nvSpPr>
          <p:cNvPr id="74755" name="Content Placeholder 2"/>
          <p:cNvSpPr>
            <a:spLocks noGrp="1"/>
          </p:cNvSpPr>
          <p:nvPr>
            <p:ph type="body" idx="1"/>
          </p:nvPr>
        </p:nvSpPr>
        <p:spPr/>
        <p:txBody>
          <a:bodyPr rIns="228600"/>
          <a:lstStyle/>
          <a:p>
            <a:pPr>
              <a:spcBef>
                <a:spcPct val="35000"/>
              </a:spcBef>
            </a:pPr>
            <a:r>
              <a:rPr lang="en-US" altLang="en-US"/>
              <a:t>Decontaminate equipment after use.</a:t>
            </a:r>
          </a:p>
          <a:p>
            <a:pPr lvl="1">
              <a:spcBef>
                <a:spcPct val="35000"/>
              </a:spcBef>
            </a:pPr>
            <a:r>
              <a:rPr lang="en-US" altLang="en-US"/>
              <a:t>For your safety</a:t>
            </a:r>
          </a:p>
          <a:p>
            <a:pPr lvl="1">
              <a:spcBef>
                <a:spcPct val="35000"/>
              </a:spcBef>
            </a:pPr>
            <a:r>
              <a:rPr lang="en-US" altLang="en-US"/>
              <a:t>For the safety of the crew</a:t>
            </a:r>
          </a:p>
          <a:p>
            <a:pPr lvl="1">
              <a:spcBef>
                <a:spcPct val="35000"/>
              </a:spcBef>
            </a:pPr>
            <a:r>
              <a:rPr lang="en-US" altLang="en-US"/>
              <a:t>For the safety of the patient</a:t>
            </a:r>
          </a:p>
          <a:p>
            <a:pPr lvl="1">
              <a:spcBef>
                <a:spcPct val="35000"/>
              </a:spcBef>
            </a:pPr>
            <a:r>
              <a:rPr lang="en-US" altLang="en-US"/>
              <a:t>To prevent the spread of disease</a:t>
            </a: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9138" name="Title 1"/>
          <p:cNvSpPr>
            <a:spLocks noGrp="1"/>
          </p:cNvSpPr>
          <p:nvPr>
            <p:ph type="title"/>
          </p:nvPr>
        </p:nvSpPr>
        <p:spPr/>
        <p:txBody>
          <a:bodyPr/>
          <a:lstStyle/>
          <a:p>
            <a:pPr>
              <a:lnSpc>
                <a:spcPct val="85000"/>
              </a:lnSpc>
              <a:defRPr/>
            </a:pPr>
            <a:r>
              <a:rPr lang="en-US" dirty="0"/>
              <a:t>Patient Positioning</a:t>
            </a:r>
            <a:r>
              <a:rPr lang="en-US" dirty="0">
                <a:solidFill>
                  <a:srgbClr val="FF0000"/>
                </a:solidFill>
              </a:rPr>
              <a:t> </a:t>
            </a:r>
            <a:r>
              <a:rPr lang="en-US" sz="2800" b="0" dirty="0" smtClean="0">
                <a:cs typeface="+mj-cs"/>
              </a:rPr>
              <a:t>(1 of 2)</a:t>
            </a:r>
          </a:p>
        </p:txBody>
      </p:sp>
      <p:sp>
        <p:nvSpPr>
          <p:cNvPr id="75779" name="Content Placeholder 2"/>
          <p:cNvSpPr>
            <a:spLocks noGrp="1"/>
          </p:cNvSpPr>
          <p:nvPr>
            <p:ph type="body" idx="1"/>
          </p:nvPr>
        </p:nvSpPr>
        <p:spPr/>
        <p:txBody>
          <a:bodyPr rIns="228600"/>
          <a:lstStyle/>
          <a:p>
            <a:r>
              <a:rPr lang="en-US" altLang="en-US"/>
              <a:t>Proper position depends on the chief complaint.</a:t>
            </a:r>
          </a:p>
          <a:p>
            <a:pPr lvl="1"/>
            <a:r>
              <a:rPr lang="en-US" altLang="en-US"/>
              <a:t>Patients with head injury, shock, spinal injury, pregnancy, and obese patients need special lifting and moving techniques. </a:t>
            </a:r>
          </a:p>
          <a:p>
            <a:pPr lvl="1"/>
            <a:r>
              <a:rPr lang="en-US" altLang="en-US"/>
              <a:t>A patient reporting chest pain or respiratory distress should be placed in a position of comfort—typically a Fowler or semi-Fowler position. </a:t>
            </a:r>
          </a:p>
          <a:p>
            <a:pPr lvl="1"/>
            <a:r>
              <a:rPr lang="en-US" altLang="en-US"/>
              <a:t>Patients in shock should be placed supine.</a:t>
            </a:r>
            <a:r>
              <a:rPr lang="en-US" altLang="en-US">
                <a:solidFill>
                  <a:srgbClr val="FF0000"/>
                </a:solidFill>
              </a:rPr>
              <a:t> </a:t>
            </a: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9138" name="Title 1"/>
          <p:cNvSpPr>
            <a:spLocks noGrp="1"/>
          </p:cNvSpPr>
          <p:nvPr>
            <p:ph type="title"/>
          </p:nvPr>
        </p:nvSpPr>
        <p:spPr/>
        <p:txBody>
          <a:bodyPr/>
          <a:lstStyle/>
          <a:p>
            <a:pPr>
              <a:lnSpc>
                <a:spcPct val="85000"/>
              </a:lnSpc>
              <a:defRPr/>
            </a:pPr>
            <a:r>
              <a:rPr lang="en-US" dirty="0"/>
              <a:t>Patient Positioning</a:t>
            </a:r>
            <a:r>
              <a:rPr lang="en-US" dirty="0">
                <a:solidFill>
                  <a:srgbClr val="FF0000"/>
                </a:solidFill>
              </a:rPr>
              <a:t> </a:t>
            </a:r>
            <a:r>
              <a:rPr lang="en-US" sz="2800" b="0" dirty="0" smtClean="0">
                <a:cs typeface="+mj-cs"/>
              </a:rPr>
              <a:t>(2 of 2)</a:t>
            </a:r>
          </a:p>
        </p:txBody>
      </p:sp>
      <p:sp>
        <p:nvSpPr>
          <p:cNvPr id="76803" name="Content Placeholder 2"/>
          <p:cNvSpPr>
            <a:spLocks noGrp="1"/>
          </p:cNvSpPr>
          <p:nvPr>
            <p:ph type="body" idx="1"/>
          </p:nvPr>
        </p:nvSpPr>
        <p:spPr/>
        <p:txBody>
          <a:bodyPr rIns="228600"/>
          <a:lstStyle/>
          <a:p>
            <a:r>
              <a:rPr lang="en-US" altLang="en-US"/>
              <a:t>Proper position (cont’d)</a:t>
            </a:r>
          </a:p>
          <a:p>
            <a:pPr lvl="1"/>
            <a:r>
              <a:rPr lang="en-US" altLang="en-US"/>
              <a:t>Patients in late stages of pregnancy should be positioned and transported on their left side.</a:t>
            </a:r>
          </a:p>
          <a:p>
            <a:pPr lvl="1"/>
            <a:r>
              <a:rPr lang="en-US" altLang="en-US"/>
              <a:t>An unresponsive patient with no suspected spinal injury should be placed in the recovery position. </a:t>
            </a:r>
          </a:p>
          <a:p>
            <a:pPr lvl="1"/>
            <a:r>
              <a:rPr lang="en-US" altLang="en-US"/>
              <a:t>A patient who is nauseated or vomiting should be transported in a position of comfort. </a:t>
            </a:r>
          </a:p>
          <a:p>
            <a:pPr lvl="1"/>
            <a:r>
              <a:rPr lang="en-US" altLang="en-US"/>
              <a:t>Obese patients should be positioned the same as other patients with a similar condition.</a:t>
            </a:r>
          </a:p>
          <a:p>
            <a:pPr lvl="1"/>
            <a:endParaRPr lang="en-US" altLang="en-US"/>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3714" name="Title 1"/>
          <p:cNvSpPr>
            <a:spLocks noGrp="1"/>
          </p:cNvSpPr>
          <p:nvPr>
            <p:ph type="title"/>
          </p:nvPr>
        </p:nvSpPr>
        <p:spPr/>
        <p:txBody>
          <a:bodyPr/>
          <a:lstStyle/>
          <a:p>
            <a:pPr>
              <a:lnSpc>
                <a:spcPct val="85000"/>
              </a:lnSpc>
              <a:defRPr/>
            </a:pPr>
            <a:r>
              <a:rPr lang="en-US" dirty="0" smtClean="0">
                <a:cs typeface="+mj-cs"/>
              </a:rPr>
              <a:t>Medical Restraints </a:t>
            </a:r>
            <a:r>
              <a:rPr lang="en-US" sz="2800" b="0" dirty="0" smtClean="0">
                <a:cs typeface="+mj-cs"/>
              </a:rPr>
              <a:t>(1 of 2)</a:t>
            </a:r>
          </a:p>
        </p:txBody>
      </p:sp>
      <p:sp>
        <p:nvSpPr>
          <p:cNvPr id="77827" name="Content Placeholder 2"/>
          <p:cNvSpPr>
            <a:spLocks noGrp="1"/>
          </p:cNvSpPr>
          <p:nvPr>
            <p:ph type="body" idx="1"/>
          </p:nvPr>
        </p:nvSpPr>
        <p:spPr/>
        <p:txBody>
          <a:bodyPr rIns="228600"/>
          <a:lstStyle/>
          <a:p>
            <a:pPr>
              <a:spcBef>
                <a:spcPct val="35000"/>
              </a:spcBef>
            </a:pPr>
            <a:r>
              <a:rPr lang="en-US" altLang="en-US"/>
              <a:t>Evaluate for correctible causes of combativeness.</a:t>
            </a:r>
          </a:p>
          <a:p>
            <a:pPr lvl="1">
              <a:spcBef>
                <a:spcPct val="35000"/>
              </a:spcBef>
            </a:pPr>
            <a:r>
              <a:rPr lang="en-US" altLang="en-US"/>
              <a:t>Head injury, hypoxia, hypoglycemia</a:t>
            </a:r>
          </a:p>
          <a:p>
            <a:pPr>
              <a:spcBef>
                <a:spcPct val="35000"/>
              </a:spcBef>
            </a:pPr>
            <a:r>
              <a:rPr lang="en-US" altLang="en-US"/>
              <a:t>Follow local protocols.</a:t>
            </a:r>
          </a:p>
          <a:p>
            <a:pPr>
              <a:spcBef>
                <a:spcPct val="35000"/>
              </a:spcBef>
            </a:pPr>
            <a:r>
              <a:rPr lang="en-US" altLang="en-US"/>
              <a:t>Restraint requires five personnel.</a:t>
            </a:r>
          </a:p>
          <a:p>
            <a:pPr>
              <a:spcBef>
                <a:spcPct val="35000"/>
              </a:spcBef>
            </a:pPr>
            <a:r>
              <a:rPr lang="en-US" altLang="en-US"/>
              <a:t>Restrain the patient in a supine position. </a:t>
            </a:r>
          </a:p>
          <a:p>
            <a:pPr lvl="1">
              <a:spcBef>
                <a:spcPct val="35000"/>
              </a:spcBef>
            </a:pPr>
            <a:r>
              <a:rPr lang="en-US" altLang="en-US"/>
              <a:t>Positional asphyxia may develop in the prone position.</a:t>
            </a:r>
            <a:endParaRPr lang="en-US" altLang="en-US" sz="2000"/>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4738" name="Title 1"/>
          <p:cNvSpPr>
            <a:spLocks noGrp="1"/>
          </p:cNvSpPr>
          <p:nvPr>
            <p:ph type="title"/>
          </p:nvPr>
        </p:nvSpPr>
        <p:spPr/>
        <p:txBody>
          <a:bodyPr/>
          <a:lstStyle/>
          <a:p>
            <a:pPr>
              <a:lnSpc>
                <a:spcPct val="85000"/>
              </a:lnSpc>
              <a:defRPr/>
            </a:pPr>
            <a:r>
              <a:rPr lang="en-US" dirty="0" smtClean="0">
                <a:cs typeface="+mj-cs"/>
              </a:rPr>
              <a:t>Medical Restraints </a:t>
            </a:r>
            <a:r>
              <a:rPr lang="en-US" sz="2800" b="0" dirty="0" smtClean="0">
                <a:cs typeface="+mj-cs"/>
              </a:rPr>
              <a:t>(2 of 2)</a:t>
            </a:r>
          </a:p>
        </p:txBody>
      </p:sp>
      <p:sp>
        <p:nvSpPr>
          <p:cNvPr id="78851" name="Content Placeholder 2"/>
          <p:cNvSpPr>
            <a:spLocks noGrp="1"/>
          </p:cNvSpPr>
          <p:nvPr>
            <p:ph type="body" idx="1"/>
          </p:nvPr>
        </p:nvSpPr>
        <p:spPr>
          <a:xfrm>
            <a:off x="4572000" y="1447800"/>
            <a:ext cx="3886200" cy="4800600"/>
          </a:xfrm>
        </p:spPr>
        <p:txBody>
          <a:bodyPr rIns="228600"/>
          <a:lstStyle/>
          <a:p>
            <a:pPr>
              <a:spcBef>
                <a:spcPct val="35000"/>
              </a:spcBef>
            </a:pPr>
            <a:r>
              <a:rPr lang="en-US" altLang="en-US"/>
              <a:t>Apply a restraint to each extremity.</a:t>
            </a:r>
          </a:p>
          <a:p>
            <a:pPr>
              <a:spcBef>
                <a:spcPct val="35000"/>
              </a:spcBef>
            </a:pPr>
            <a:r>
              <a:rPr lang="en-US" altLang="en-US"/>
              <a:t>Assess ABCs, mental status, and distal</a:t>
            </a:r>
            <a:r>
              <a:rPr lang="en-US" altLang="en-US">
                <a:solidFill>
                  <a:srgbClr val="FF0000"/>
                </a:solidFill>
              </a:rPr>
              <a:t> </a:t>
            </a:r>
            <a:r>
              <a:rPr lang="en-US" altLang="en-US"/>
              <a:t>circulation after restraints are applied.</a:t>
            </a:r>
          </a:p>
          <a:p>
            <a:pPr>
              <a:spcBef>
                <a:spcPct val="35000"/>
              </a:spcBef>
            </a:pPr>
            <a:r>
              <a:rPr lang="en-US" altLang="en-US"/>
              <a:t>Document all information.</a:t>
            </a:r>
            <a:endParaRPr lang="en-US" altLang="en-US" sz="3200"/>
          </a:p>
        </p:txBody>
      </p:sp>
      <p:pic>
        <p:nvPicPr>
          <p:cNvPr id="78852" name="Picture 5" descr="\\172.16.33.26\Art\OUTPUT\JB LEARNING\EMT_11E_ITK_PPT WORK\JPEG\Ch08\9781284080179_CH08_CP2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954213"/>
            <a:ext cx="4105275" cy="302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bwMode="auto">
          <a:xfrm>
            <a:off x="1714500" y="5003800"/>
            <a:ext cx="2971800" cy="228600"/>
          </a:xfrm>
          <a:prstGeom prst="rect">
            <a:avLst/>
          </a:prstGeom>
          <a:noFill/>
          <a:ln>
            <a:noFill/>
          </a:ln>
          <a:effectLst/>
          <a:extLst/>
        </p:spPr>
        <p:txBody>
          <a:bodyPr wrap="none" anchor="ctr"/>
          <a:lstStyle/>
          <a:p>
            <a:pPr>
              <a:defRPr/>
            </a:pPr>
            <a:r>
              <a:rPr lang="en-IN" sz="900" dirty="0">
                <a:solidFill>
                  <a:schemeClr val="bg1"/>
                </a:solidFill>
                <a:latin typeface="+mn-lt"/>
                <a:ea typeface="ヒラギノ角ゴ Pro W3" pitchFamily="1" charset="-128"/>
              </a:rPr>
              <a:t>© Jones &amp; Bartlett Learning. Courtesy of MIEMSS.</a:t>
            </a: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62" name="Title 1"/>
          <p:cNvSpPr>
            <a:spLocks noGrp="1"/>
          </p:cNvSpPr>
          <p:nvPr>
            <p:ph type="title"/>
          </p:nvPr>
        </p:nvSpPr>
        <p:spPr/>
        <p:txBody>
          <a:bodyPr/>
          <a:lstStyle/>
          <a:p>
            <a:pPr>
              <a:lnSpc>
                <a:spcPct val="85000"/>
              </a:lnSpc>
              <a:defRPr/>
            </a:pPr>
            <a:r>
              <a:rPr lang="en-US" dirty="0" smtClean="0">
                <a:cs typeface="+mj-cs"/>
              </a:rPr>
              <a:t>Personnel Considerations</a:t>
            </a:r>
            <a:endParaRPr lang="en-US" sz="2800" b="0" dirty="0" smtClean="0">
              <a:cs typeface="+mj-cs"/>
            </a:endParaRPr>
          </a:p>
        </p:txBody>
      </p:sp>
      <p:sp>
        <p:nvSpPr>
          <p:cNvPr id="79875" name="Content Placeholder 2"/>
          <p:cNvSpPr>
            <a:spLocks noGrp="1"/>
          </p:cNvSpPr>
          <p:nvPr>
            <p:ph type="body" idx="1"/>
          </p:nvPr>
        </p:nvSpPr>
        <p:spPr/>
        <p:txBody>
          <a:bodyPr rIns="228600"/>
          <a:lstStyle/>
          <a:p>
            <a:pPr>
              <a:spcBef>
                <a:spcPct val="35000"/>
              </a:spcBef>
            </a:pPr>
            <a:r>
              <a:rPr lang="en-US" altLang="en-US"/>
              <a:t>Questions to ask before moving patient:</a:t>
            </a:r>
          </a:p>
          <a:p>
            <a:pPr lvl="1">
              <a:spcBef>
                <a:spcPct val="35000"/>
              </a:spcBef>
            </a:pPr>
            <a:r>
              <a:rPr lang="en-US" altLang="en-US"/>
              <a:t>Am I physically strong enough to lift/move this patient?</a:t>
            </a:r>
          </a:p>
          <a:p>
            <a:pPr lvl="1">
              <a:spcBef>
                <a:spcPct val="35000"/>
              </a:spcBef>
            </a:pPr>
            <a:r>
              <a:rPr lang="en-US" altLang="en-US"/>
              <a:t>Is there adequate room to get the proper stance to lift the patient?</a:t>
            </a:r>
          </a:p>
          <a:p>
            <a:pPr lvl="1">
              <a:spcBef>
                <a:spcPct val="35000"/>
              </a:spcBef>
            </a:pPr>
            <a:r>
              <a:rPr lang="en-US" altLang="en-US"/>
              <a:t>Do I need additional personnel for lifting assistance?</a:t>
            </a:r>
          </a:p>
          <a:p>
            <a:pPr>
              <a:spcBef>
                <a:spcPct val="35000"/>
              </a:spcBef>
            </a:pPr>
            <a:r>
              <a:rPr lang="en-US" altLang="en-US"/>
              <a:t>Injured EMTs cannot help anyone.</a:t>
            </a:r>
          </a:p>
          <a:p>
            <a:pPr>
              <a:spcBef>
                <a:spcPct val="35000"/>
              </a:spcBef>
            </a:pPr>
            <a:endParaRPr lang="en-US" altLang="en-US"/>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1122" name="Rectangle 2"/>
          <p:cNvSpPr>
            <a:spLocks noGrp="1" noChangeArrowheads="1"/>
          </p:cNvSpPr>
          <p:nvPr>
            <p:ph type="title"/>
          </p:nvPr>
        </p:nvSpPr>
        <p:spPr/>
        <p:txBody>
          <a:bodyPr/>
          <a:lstStyle/>
          <a:p>
            <a:pPr>
              <a:lnSpc>
                <a:spcPct val="85000"/>
              </a:lnSpc>
              <a:defRPr/>
            </a:pPr>
            <a:r>
              <a:rPr lang="en-US" dirty="0" smtClean="0">
                <a:cs typeface="+mj-cs"/>
              </a:rPr>
              <a:t>Review</a:t>
            </a:r>
          </a:p>
        </p:txBody>
      </p:sp>
      <p:sp>
        <p:nvSpPr>
          <p:cNvPr id="80899" name="Rectangle 3"/>
          <p:cNvSpPr>
            <a:spLocks noGrp="1" noChangeArrowheads="1"/>
          </p:cNvSpPr>
          <p:nvPr>
            <p:ph idx="1"/>
          </p:nvPr>
        </p:nvSpPr>
        <p:spPr/>
        <p:txBody>
          <a:bodyPr rIns="228600"/>
          <a:lstStyle/>
          <a:p>
            <a:pPr marL="457200" indent="-457200">
              <a:spcBef>
                <a:spcPct val="35000"/>
              </a:spcBef>
              <a:buFontTx/>
              <a:buAutoNum type="arabicPeriod"/>
            </a:pPr>
            <a:r>
              <a:rPr lang="en-US" altLang="en-US"/>
              <a:t>What is the first rule of lifting?</a:t>
            </a:r>
          </a:p>
          <a:p>
            <a:pPr marL="1016000" lvl="1" indent="-444500">
              <a:spcBef>
                <a:spcPct val="35000"/>
              </a:spcBef>
              <a:buFontTx/>
              <a:buAutoNum type="alphaUcPeriod"/>
            </a:pPr>
            <a:r>
              <a:rPr lang="en-US" altLang="en-US"/>
              <a:t>Twist slowly when you lift.</a:t>
            </a:r>
          </a:p>
          <a:p>
            <a:pPr marL="1016000" lvl="1" indent="-444500">
              <a:spcBef>
                <a:spcPct val="35000"/>
              </a:spcBef>
              <a:buFontTx/>
              <a:buAutoNum type="alphaUcPeriod"/>
            </a:pPr>
            <a:r>
              <a:rPr lang="en-US" altLang="en-US"/>
              <a:t>Keep your back in a straight position.</a:t>
            </a:r>
          </a:p>
          <a:p>
            <a:pPr marL="1016000" lvl="1" indent="-444500">
              <a:spcBef>
                <a:spcPct val="35000"/>
              </a:spcBef>
              <a:buFontTx/>
              <a:buAutoNum type="alphaUcPeriod"/>
            </a:pPr>
            <a:r>
              <a:rPr lang="en-US" altLang="en-US"/>
              <a:t>Bend at the waist to pick something up.</a:t>
            </a:r>
          </a:p>
          <a:p>
            <a:pPr marL="1016000" lvl="1" indent="-444500">
              <a:spcBef>
                <a:spcPct val="35000"/>
              </a:spcBef>
              <a:buFontTx/>
              <a:buAutoNum type="alphaUcPeriod"/>
            </a:pPr>
            <a:r>
              <a:rPr lang="en-US" altLang="en-US"/>
              <a:t>Use your arms to do most of the lifting.</a:t>
            </a:r>
            <a:endParaRPr lang="en-US" altLang="en-US" sz="2000"/>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2146" name="Rectangle 2"/>
          <p:cNvSpPr>
            <a:spLocks noGrp="1" noChangeArrowheads="1"/>
          </p:cNvSpPr>
          <p:nvPr>
            <p:ph type="title"/>
          </p:nvPr>
        </p:nvSpPr>
        <p:spPr/>
        <p:txBody>
          <a:bodyPr/>
          <a:lstStyle/>
          <a:p>
            <a:pPr>
              <a:lnSpc>
                <a:spcPct val="85000"/>
              </a:lnSpc>
              <a:defRPr/>
            </a:pPr>
            <a:r>
              <a:rPr lang="en-US" dirty="0" smtClean="0">
                <a:cs typeface="+mj-cs"/>
              </a:rPr>
              <a:t>Review</a:t>
            </a:r>
          </a:p>
        </p:txBody>
      </p:sp>
      <p:sp>
        <p:nvSpPr>
          <p:cNvPr id="81923" name="Rectangle 3"/>
          <p:cNvSpPr>
            <a:spLocks noGrp="1" noChangeArrowheads="1"/>
          </p:cNvSpPr>
          <p:nvPr>
            <p:ph idx="1"/>
          </p:nvPr>
        </p:nvSpPr>
        <p:spPr/>
        <p:txBody>
          <a:bodyPr rIns="228600"/>
          <a:lstStyle/>
          <a:p>
            <a:pPr marL="0" indent="0">
              <a:buFontTx/>
              <a:buNone/>
            </a:pPr>
            <a:r>
              <a:rPr lang="en-US" altLang="en-US" b="1"/>
              <a:t>Answer: </a:t>
            </a:r>
            <a:r>
              <a:rPr lang="en-US" altLang="en-US">
                <a:solidFill>
                  <a:srgbClr val="F37021"/>
                </a:solidFill>
              </a:rPr>
              <a:t>B</a:t>
            </a:r>
          </a:p>
          <a:p>
            <a:pPr marL="0" indent="0">
              <a:spcBef>
                <a:spcPct val="35000"/>
              </a:spcBef>
              <a:buFontTx/>
              <a:buNone/>
            </a:pPr>
            <a:r>
              <a:rPr lang="en-US" altLang="en-US" b="1"/>
              <a:t>Rationale: </a:t>
            </a:r>
            <a:r>
              <a:rPr lang="en-US" altLang="en-US"/>
              <a:t>The first rule of lifting is to always keep your back in a straight, upright, position and use the powerful muscles of your thighs. Never twist while lifting.</a:t>
            </a: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3170" name="Rectangle 2"/>
          <p:cNvSpPr>
            <a:spLocks noGrp="1" noChangeArrowheads="1"/>
          </p:cNvSpPr>
          <p:nvPr>
            <p:ph type="title"/>
          </p:nvPr>
        </p:nvSpPr>
        <p:spPr/>
        <p:txBody>
          <a:bodyPr/>
          <a:lstStyle/>
          <a:p>
            <a:pPr>
              <a:lnSpc>
                <a:spcPct val="85000"/>
              </a:lnSpc>
              <a:defRPr/>
            </a:pPr>
            <a:r>
              <a:rPr lang="en-US" dirty="0" smtClean="0">
                <a:cs typeface="+mj-cs"/>
              </a:rPr>
              <a:t>Review</a:t>
            </a:r>
          </a:p>
        </p:txBody>
      </p:sp>
      <p:sp>
        <p:nvSpPr>
          <p:cNvPr id="82947" name="Rectangle 3"/>
          <p:cNvSpPr>
            <a:spLocks noGrp="1" noChangeArrowheads="1"/>
          </p:cNvSpPr>
          <p:nvPr>
            <p:ph idx="1"/>
          </p:nvPr>
        </p:nvSpPr>
        <p:spPr/>
        <p:txBody>
          <a:bodyPr rIns="228600"/>
          <a:lstStyle/>
          <a:p>
            <a:pPr marL="457200" indent="-457200">
              <a:spcBef>
                <a:spcPct val="35000"/>
              </a:spcBef>
              <a:buFontTx/>
              <a:buAutoNum type="arabicPeriod"/>
            </a:pPr>
            <a:r>
              <a:rPr lang="en-US" altLang="en-US"/>
              <a:t>What is the first rule of lifting?</a:t>
            </a:r>
          </a:p>
          <a:p>
            <a:pPr marL="1016000" lvl="1" indent="-444500">
              <a:spcBef>
                <a:spcPct val="35000"/>
              </a:spcBef>
              <a:buFontTx/>
              <a:buAutoNum type="alphaUcPeriod"/>
            </a:pPr>
            <a:r>
              <a:rPr lang="en-US" altLang="en-US" sz="2100"/>
              <a:t>Twist slowly when you lift.</a:t>
            </a:r>
            <a:br>
              <a:rPr lang="en-US" altLang="en-US" sz="2100"/>
            </a:br>
            <a:r>
              <a:rPr lang="en-US" altLang="en-US" sz="2100" b="1"/>
              <a:t>Rationale: </a:t>
            </a:r>
            <a:r>
              <a:rPr lang="en-US" altLang="en-US" sz="2100">
                <a:solidFill>
                  <a:srgbClr val="F37021"/>
                </a:solidFill>
              </a:rPr>
              <a:t>You should never twist your back.</a:t>
            </a:r>
          </a:p>
          <a:p>
            <a:pPr marL="1016000" lvl="1" indent="-444500">
              <a:spcBef>
                <a:spcPct val="35000"/>
              </a:spcBef>
              <a:buFontTx/>
              <a:buAutoNum type="alphaUcPeriod"/>
            </a:pPr>
            <a:r>
              <a:rPr lang="en-US" altLang="en-US" sz="2100"/>
              <a:t>Keep your back in a straight position.</a:t>
            </a:r>
            <a:br>
              <a:rPr lang="en-US" altLang="en-US" sz="2100"/>
            </a:br>
            <a:r>
              <a:rPr lang="en-US" altLang="en-US" sz="2100" b="1"/>
              <a:t>Rationale: </a:t>
            </a:r>
            <a:r>
              <a:rPr lang="en-US" altLang="en-US" sz="2100">
                <a:solidFill>
                  <a:srgbClr val="F37021"/>
                </a:solidFill>
              </a:rPr>
              <a:t>Correct answer</a:t>
            </a:r>
          </a:p>
          <a:p>
            <a:pPr marL="1016000" lvl="1" indent="-444500">
              <a:spcBef>
                <a:spcPct val="35000"/>
              </a:spcBef>
              <a:buFontTx/>
              <a:buAutoNum type="alphaUcPeriod"/>
            </a:pPr>
            <a:r>
              <a:rPr lang="en-US" altLang="en-US" sz="2100"/>
              <a:t>Bend at the waist to pick something up.</a:t>
            </a:r>
            <a:br>
              <a:rPr lang="en-US" altLang="en-US" sz="2100"/>
            </a:br>
            <a:r>
              <a:rPr lang="en-US" altLang="en-US" sz="2100" b="1"/>
              <a:t>Rationale: </a:t>
            </a:r>
            <a:r>
              <a:rPr lang="en-US" altLang="en-US" sz="2100">
                <a:solidFill>
                  <a:srgbClr val="F37021"/>
                </a:solidFill>
              </a:rPr>
              <a:t>You should never bend at the waist. Your back should be properly maintained in an upright position.</a:t>
            </a:r>
          </a:p>
          <a:p>
            <a:pPr marL="1016000" lvl="1" indent="-444500">
              <a:spcBef>
                <a:spcPct val="35000"/>
              </a:spcBef>
              <a:buFontTx/>
              <a:buAutoNum type="alphaUcPeriod"/>
            </a:pPr>
            <a:r>
              <a:rPr lang="en-US" altLang="en-US" sz="2100"/>
              <a:t>Use your arms to do most of the lifting.</a:t>
            </a:r>
            <a:br>
              <a:rPr lang="en-US" altLang="en-US" sz="2100"/>
            </a:br>
            <a:r>
              <a:rPr lang="en-US" altLang="en-US" sz="2100" b="1"/>
              <a:t>Rationale: </a:t>
            </a:r>
            <a:r>
              <a:rPr lang="en-US" altLang="en-US" sz="2100">
                <a:solidFill>
                  <a:srgbClr val="F37021"/>
                </a:solidFill>
              </a:rPr>
              <a:t>Use your leg muscles since they are well developed and very strong.</a:t>
            </a: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4194" name="Rectangle 2"/>
          <p:cNvSpPr>
            <a:spLocks noGrp="1" noChangeArrowheads="1"/>
          </p:cNvSpPr>
          <p:nvPr>
            <p:ph type="title"/>
          </p:nvPr>
        </p:nvSpPr>
        <p:spPr/>
        <p:txBody>
          <a:bodyPr/>
          <a:lstStyle/>
          <a:p>
            <a:pPr>
              <a:lnSpc>
                <a:spcPct val="85000"/>
              </a:lnSpc>
              <a:defRPr/>
            </a:pPr>
            <a:r>
              <a:rPr lang="en-US" dirty="0" smtClean="0">
                <a:cs typeface="+mj-cs"/>
              </a:rPr>
              <a:t>Review</a:t>
            </a:r>
          </a:p>
        </p:txBody>
      </p:sp>
      <p:sp>
        <p:nvSpPr>
          <p:cNvPr id="83971" name="Rectangle 3"/>
          <p:cNvSpPr>
            <a:spLocks noGrp="1" noChangeArrowheads="1"/>
          </p:cNvSpPr>
          <p:nvPr>
            <p:ph idx="1"/>
          </p:nvPr>
        </p:nvSpPr>
        <p:spPr/>
        <p:txBody>
          <a:bodyPr rIns="228600"/>
          <a:lstStyle/>
          <a:p>
            <a:pPr marL="457200" indent="-457200">
              <a:spcBef>
                <a:spcPct val="35000"/>
              </a:spcBef>
              <a:buFontTx/>
              <a:buAutoNum type="arabicPeriod" startAt="2"/>
            </a:pPr>
            <a:r>
              <a:rPr lang="en-US" altLang="en-US"/>
              <a:t>When lifting a stretcher using the power lift, you should:</a:t>
            </a:r>
          </a:p>
          <a:p>
            <a:pPr marL="1016000" lvl="1" indent="-444500">
              <a:spcBef>
                <a:spcPct val="35000"/>
              </a:spcBef>
              <a:buFontTx/>
              <a:buAutoNum type="alphaUcPeriod"/>
            </a:pPr>
            <a:r>
              <a:rPr lang="en-US" altLang="en-US"/>
              <a:t>bend at the hips, knees, back, and arms.</a:t>
            </a:r>
          </a:p>
          <a:p>
            <a:pPr marL="1016000" lvl="1" indent="-444500">
              <a:spcBef>
                <a:spcPct val="35000"/>
              </a:spcBef>
              <a:buFontTx/>
              <a:buAutoNum type="alphaUcPeriod"/>
            </a:pPr>
            <a:r>
              <a:rPr lang="en-US" altLang="en-US"/>
              <a:t>bend at the waist and keep your back straight.</a:t>
            </a:r>
          </a:p>
          <a:p>
            <a:pPr marL="1016000" lvl="1" indent="-444500">
              <a:spcBef>
                <a:spcPct val="35000"/>
              </a:spcBef>
              <a:buFontTx/>
              <a:buAutoNum type="alphaUcPeriod"/>
            </a:pPr>
            <a:r>
              <a:rPr lang="en-US" altLang="en-US"/>
              <a:t>place your hands palms up on the litter handle.</a:t>
            </a:r>
          </a:p>
          <a:p>
            <a:pPr marL="1016000" lvl="1" indent="-444500">
              <a:spcBef>
                <a:spcPct val="35000"/>
              </a:spcBef>
              <a:buFontTx/>
              <a:buAutoNum type="alphaUcPeriod"/>
            </a:pPr>
            <a:r>
              <a:rPr lang="en-US" altLang="en-US"/>
              <a:t>place your hands palms down on the litter's side bars.</a:t>
            </a:r>
            <a:endParaRPr lang="en-US" altLang="en-US" sz="200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1186" name="Title 1"/>
          <p:cNvSpPr>
            <a:spLocks noGrp="1"/>
          </p:cNvSpPr>
          <p:nvPr>
            <p:ph type="title"/>
          </p:nvPr>
        </p:nvSpPr>
        <p:spPr/>
        <p:txBody>
          <a:bodyPr/>
          <a:lstStyle/>
          <a:p>
            <a:pPr>
              <a:lnSpc>
                <a:spcPct val="85000"/>
              </a:lnSpc>
              <a:defRPr/>
            </a:pPr>
            <a:r>
              <a:rPr lang="en-US" dirty="0">
                <a:solidFill>
                  <a:srgbClr val="F27021"/>
                </a:solidFill>
                <a:cs typeface="+mj-cs"/>
              </a:rPr>
              <a:t>The Wheeled Ambulance Stretcher</a:t>
            </a:r>
            <a:r>
              <a:rPr lang="en-US" dirty="0">
                <a:solidFill>
                  <a:srgbClr val="FF0000"/>
                </a:solidFill>
              </a:rPr>
              <a:t> </a:t>
            </a:r>
            <a:r>
              <a:rPr lang="en-US" sz="2800" b="0" dirty="0" smtClean="0"/>
              <a:t>(5 </a:t>
            </a:r>
            <a:r>
              <a:rPr lang="en-US" sz="2800" b="0" dirty="0"/>
              <a:t>of 5</a:t>
            </a:r>
            <a:r>
              <a:rPr lang="en-US" sz="2800" b="0" dirty="0" smtClean="0"/>
              <a:t>)</a:t>
            </a:r>
            <a:endParaRPr lang="en-US" sz="2800" b="0" dirty="0" smtClean="0">
              <a:cs typeface="+mj-cs"/>
            </a:endParaRPr>
          </a:p>
        </p:txBody>
      </p:sp>
      <p:sp>
        <p:nvSpPr>
          <p:cNvPr id="11267" name="Content Placeholder 2"/>
          <p:cNvSpPr>
            <a:spLocks noGrp="1"/>
          </p:cNvSpPr>
          <p:nvPr>
            <p:ph type="body" idx="1"/>
          </p:nvPr>
        </p:nvSpPr>
        <p:spPr/>
        <p:txBody>
          <a:bodyPr rIns="228600"/>
          <a:lstStyle/>
          <a:p>
            <a:pPr>
              <a:spcBef>
                <a:spcPct val="35000"/>
              </a:spcBef>
            </a:pPr>
            <a:r>
              <a:rPr lang="en-US" altLang="en-US"/>
              <a:t>General features (cont</a:t>
            </a:r>
            <a:r>
              <a:rPr lang="ja-JP" altLang="en-US"/>
              <a:t>’</a:t>
            </a:r>
            <a:r>
              <a:rPr lang="en-US" altLang="ja-JP"/>
              <a:t>d)</a:t>
            </a:r>
          </a:p>
          <a:p>
            <a:pPr lvl="1">
              <a:spcBef>
                <a:spcPct val="35000"/>
              </a:spcBef>
            </a:pPr>
            <a:r>
              <a:rPr lang="en-US" altLang="en-US"/>
              <a:t>Undercarriage frame allows adjustment to any height.</a:t>
            </a:r>
          </a:p>
          <a:p>
            <a:pPr lvl="1">
              <a:spcBef>
                <a:spcPct val="35000"/>
              </a:spcBef>
            </a:pPr>
            <a:r>
              <a:rPr lang="en-US" altLang="en-US"/>
              <a:t>Mattress must be fluid resistant.</a:t>
            </a:r>
          </a:p>
          <a:p>
            <a:pPr lvl="1">
              <a:spcBef>
                <a:spcPct val="35000"/>
              </a:spcBef>
            </a:pPr>
            <a:r>
              <a:rPr lang="en-US" altLang="en-US"/>
              <a:t>The patient is secured with straps.</a:t>
            </a:r>
          </a:p>
          <a:p>
            <a:pPr lvl="2">
              <a:spcBef>
                <a:spcPct val="35000"/>
              </a:spcBef>
            </a:pPr>
            <a:r>
              <a:rPr lang="en-US" altLang="en-US" sz="2400"/>
              <a:t>Help protect the patient from further injury</a:t>
            </a: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5218" name="Rectangle 2"/>
          <p:cNvSpPr>
            <a:spLocks noGrp="1" noChangeArrowheads="1"/>
          </p:cNvSpPr>
          <p:nvPr>
            <p:ph type="title"/>
          </p:nvPr>
        </p:nvSpPr>
        <p:spPr/>
        <p:txBody>
          <a:bodyPr/>
          <a:lstStyle/>
          <a:p>
            <a:pPr>
              <a:lnSpc>
                <a:spcPct val="85000"/>
              </a:lnSpc>
              <a:defRPr/>
            </a:pPr>
            <a:r>
              <a:rPr lang="en-US" dirty="0" smtClean="0">
                <a:cs typeface="+mj-cs"/>
              </a:rPr>
              <a:t>Review</a:t>
            </a:r>
          </a:p>
        </p:txBody>
      </p:sp>
      <p:sp>
        <p:nvSpPr>
          <p:cNvPr id="84995" name="Rectangle 3"/>
          <p:cNvSpPr>
            <a:spLocks noGrp="1" noChangeArrowheads="1"/>
          </p:cNvSpPr>
          <p:nvPr>
            <p:ph idx="1"/>
          </p:nvPr>
        </p:nvSpPr>
        <p:spPr/>
        <p:txBody>
          <a:bodyPr rIns="228600"/>
          <a:lstStyle/>
          <a:p>
            <a:pPr marL="0" indent="0">
              <a:buFontTx/>
              <a:buNone/>
            </a:pPr>
            <a:r>
              <a:rPr lang="en-US" altLang="en-US" b="1"/>
              <a:t>Answer: </a:t>
            </a:r>
            <a:r>
              <a:rPr lang="en-US" altLang="en-US">
                <a:solidFill>
                  <a:srgbClr val="F37021"/>
                </a:solidFill>
              </a:rPr>
              <a:t>C</a:t>
            </a:r>
          </a:p>
          <a:p>
            <a:pPr marL="0" indent="0">
              <a:spcBef>
                <a:spcPct val="35000"/>
              </a:spcBef>
              <a:buFontTx/>
              <a:buNone/>
            </a:pPr>
            <a:r>
              <a:rPr lang="en-US" altLang="en-US" b="1"/>
              <a:t>Rationale: </a:t>
            </a:r>
            <a:r>
              <a:rPr lang="en-US" altLang="en-US"/>
              <a:t>When lifting any heavy object, your hands should be facing palms up; this provides better lifting power and is not as stressful on the wrists.</a:t>
            </a: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42" name="Rectangle 2"/>
          <p:cNvSpPr>
            <a:spLocks noGrp="1" noChangeArrowheads="1"/>
          </p:cNvSpPr>
          <p:nvPr>
            <p:ph type="title"/>
          </p:nvPr>
        </p:nvSpPr>
        <p:spPr/>
        <p:txBody>
          <a:bodyPr/>
          <a:lstStyle/>
          <a:p>
            <a:pPr>
              <a:lnSpc>
                <a:spcPct val="85000"/>
              </a:lnSpc>
              <a:defRPr/>
            </a:pPr>
            <a:r>
              <a:rPr lang="en-US" dirty="0" smtClean="0">
                <a:cs typeface="+mj-cs"/>
              </a:rPr>
              <a:t>Review </a:t>
            </a:r>
            <a:r>
              <a:rPr lang="en-US" sz="2800" b="0" dirty="0" smtClean="0">
                <a:cs typeface="+mj-cs"/>
              </a:rPr>
              <a:t>(1 of 2)</a:t>
            </a:r>
          </a:p>
        </p:txBody>
      </p:sp>
      <p:sp>
        <p:nvSpPr>
          <p:cNvPr id="86019" name="Rectangle 3"/>
          <p:cNvSpPr>
            <a:spLocks noGrp="1" noChangeArrowheads="1"/>
          </p:cNvSpPr>
          <p:nvPr>
            <p:ph idx="1"/>
          </p:nvPr>
        </p:nvSpPr>
        <p:spPr/>
        <p:txBody>
          <a:bodyPr rIns="228600"/>
          <a:lstStyle/>
          <a:p>
            <a:pPr marL="457200" indent="-457200">
              <a:spcBef>
                <a:spcPct val="35000"/>
              </a:spcBef>
              <a:buFontTx/>
              <a:buAutoNum type="arabicPeriod" startAt="2"/>
            </a:pPr>
            <a:r>
              <a:rPr lang="en-US" altLang="en-US"/>
              <a:t>When lifting a stretcher using the power lift, you should:</a:t>
            </a:r>
          </a:p>
          <a:p>
            <a:pPr marL="1016000" lvl="1" indent="-444500">
              <a:spcBef>
                <a:spcPct val="35000"/>
              </a:spcBef>
              <a:buFontTx/>
              <a:buAutoNum type="alphaUcPeriod"/>
            </a:pPr>
            <a:r>
              <a:rPr lang="en-US" altLang="en-US"/>
              <a:t>bend at the hips, knees, back, and arms.</a:t>
            </a:r>
            <a:br>
              <a:rPr lang="en-US" altLang="en-US"/>
            </a:br>
            <a:r>
              <a:rPr lang="en-US" altLang="en-US" b="1"/>
              <a:t>Rationale: </a:t>
            </a:r>
            <a:r>
              <a:rPr lang="en-US" altLang="en-US">
                <a:solidFill>
                  <a:srgbClr val="F37021"/>
                </a:solidFill>
              </a:rPr>
              <a:t>When lifting, keep your back and arms straight. Always bend at the knees.</a:t>
            </a:r>
          </a:p>
          <a:p>
            <a:pPr marL="1016000" lvl="1" indent="-444500">
              <a:spcBef>
                <a:spcPct val="35000"/>
              </a:spcBef>
              <a:buFontTx/>
              <a:buAutoNum type="alphaUcPeriod"/>
            </a:pPr>
            <a:r>
              <a:rPr lang="en-US" altLang="en-US"/>
              <a:t>bend at the waist and keep your back straight.</a:t>
            </a:r>
            <a:br>
              <a:rPr lang="en-US" altLang="en-US"/>
            </a:br>
            <a:r>
              <a:rPr lang="en-US" altLang="en-US" b="1"/>
              <a:t>Rationale: </a:t>
            </a:r>
            <a:r>
              <a:rPr lang="en-US" altLang="en-US">
                <a:solidFill>
                  <a:srgbClr val="F37021"/>
                </a:solidFill>
              </a:rPr>
              <a:t>When lifting, always keep your back straight. Never bend at the waist.</a:t>
            </a: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626" name="Rectangle 2"/>
          <p:cNvSpPr>
            <a:spLocks noGrp="1" noChangeArrowheads="1"/>
          </p:cNvSpPr>
          <p:nvPr>
            <p:ph type="title"/>
          </p:nvPr>
        </p:nvSpPr>
        <p:spPr/>
        <p:txBody>
          <a:bodyPr/>
          <a:lstStyle/>
          <a:p>
            <a:pPr>
              <a:lnSpc>
                <a:spcPct val="85000"/>
              </a:lnSpc>
              <a:defRPr/>
            </a:pPr>
            <a:r>
              <a:rPr lang="en-US" dirty="0" smtClean="0">
                <a:cs typeface="+mj-cs"/>
              </a:rPr>
              <a:t>Review </a:t>
            </a:r>
            <a:r>
              <a:rPr lang="en-US" sz="2800" b="0" dirty="0" smtClean="0">
                <a:cs typeface="+mj-cs"/>
              </a:rPr>
              <a:t>(2 of 2)</a:t>
            </a:r>
          </a:p>
        </p:txBody>
      </p:sp>
      <p:sp>
        <p:nvSpPr>
          <p:cNvPr id="87043" name="Rectangle 3"/>
          <p:cNvSpPr>
            <a:spLocks noGrp="1" noChangeArrowheads="1"/>
          </p:cNvSpPr>
          <p:nvPr>
            <p:ph idx="1"/>
          </p:nvPr>
        </p:nvSpPr>
        <p:spPr/>
        <p:txBody>
          <a:bodyPr rIns="228600"/>
          <a:lstStyle/>
          <a:p>
            <a:pPr marL="457200" indent="-457200">
              <a:spcBef>
                <a:spcPct val="35000"/>
              </a:spcBef>
              <a:buFontTx/>
              <a:buAutoNum type="arabicPeriod" startAt="2"/>
            </a:pPr>
            <a:r>
              <a:rPr lang="en-US" altLang="en-US"/>
              <a:t>When lifting a stretcher using the power lift, you should:</a:t>
            </a:r>
          </a:p>
          <a:p>
            <a:pPr marL="1016000" lvl="1" indent="-444500">
              <a:spcBef>
                <a:spcPct val="35000"/>
              </a:spcBef>
              <a:buFontTx/>
              <a:buAutoNum type="alphaUcPeriod" startAt="3"/>
            </a:pPr>
            <a:r>
              <a:rPr lang="en-US" altLang="en-US"/>
              <a:t>place your hands palms up on the litter handle.</a:t>
            </a:r>
            <a:br>
              <a:rPr lang="en-US" altLang="en-US"/>
            </a:br>
            <a:r>
              <a:rPr lang="en-US" altLang="en-US" b="1"/>
              <a:t>Rationale: </a:t>
            </a:r>
            <a:r>
              <a:rPr lang="en-US" altLang="en-US">
                <a:solidFill>
                  <a:srgbClr val="F37021"/>
                </a:solidFill>
              </a:rPr>
              <a:t>Correct answer</a:t>
            </a:r>
          </a:p>
          <a:p>
            <a:pPr marL="1016000" lvl="1" indent="-444500">
              <a:spcBef>
                <a:spcPct val="35000"/>
              </a:spcBef>
              <a:buFontTx/>
              <a:buAutoNum type="alphaUcPeriod" startAt="3"/>
            </a:pPr>
            <a:r>
              <a:rPr lang="en-US" altLang="en-US"/>
              <a:t>place your hands palms down on the litter's side bars.</a:t>
            </a:r>
            <a:br>
              <a:rPr lang="en-US" altLang="en-US"/>
            </a:br>
            <a:r>
              <a:rPr lang="en-US" altLang="en-US" b="1"/>
              <a:t>Rationale: </a:t>
            </a:r>
            <a:r>
              <a:rPr lang="en-US" altLang="en-US">
                <a:solidFill>
                  <a:srgbClr val="F37021"/>
                </a:solidFill>
              </a:rPr>
              <a:t>Your hands have the greatest strength when your palms are facing up.</a:t>
            </a:r>
            <a:endParaRPr lang="en-US" altLang="en-US" sz="2000">
              <a:solidFill>
                <a:srgbClr val="F37021"/>
              </a:solidFill>
            </a:endParaRPr>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7266" name="Rectangle 2"/>
          <p:cNvSpPr>
            <a:spLocks noGrp="1" noChangeArrowheads="1"/>
          </p:cNvSpPr>
          <p:nvPr>
            <p:ph type="title"/>
          </p:nvPr>
        </p:nvSpPr>
        <p:spPr/>
        <p:txBody>
          <a:bodyPr/>
          <a:lstStyle/>
          <a:p>
            <a:pPr>
              <a:lnSpc>
                <a:spcPct val="85000"/>
              </a:lnSpc>
              <a:defRPr/>
            </a:pPr>
            <a:r>
              <a:rPr lang="en-US" dirty="0" smtClean="0">
                <a:cs typeface="+mj-cs"/>
              </a:rPr>
              <a:t>Review</a:t>
            </a:r>
          </a:p>
        </p:txBody>
      </p:sp>
      <p:sp>
        <p:nvSpPr>
          <p:cNvPr id="88067" name="Rectangle 3"/>
          <p:cNvSpPr>
            <a:spLocks noGrp="1" noChangeArrowheads="1"/>
          </p:cNvSpPr>
          <p:nvPr>
            <p:ph idx="1"/>
          </p:nvPr>
        </p:nvSpPr>
        <p:spPr/>
        <p:txBody>
          <a:bodyPr rIns="228600"/>
          <a:lstStyle/>
          <a:p>
            <a:pPr marL="457200" indent="-457200">
              <a:spcBef>
                <a:spcPct val="35000"/>
              </a:spcBef>
              <a:buFontTx/>
              <a:buAutoNum type="arabicPeriod" startAt="3"/>
            </a:pPr>
            <a:r>
              <a:rPr lang="en-US" altLang="en-US"/>
              <a:t>It is impractical to apply a vest-type extrication device on a critically injured patient to remove him or her from a wrecked vehicle because it: </a:t>
            </a:r>
          </a:p>
          <a:p>
            <a:pPr marL="1016000" lvl="1" indent="-444500">
              <a:spcBef>
                <a:spcPct val="35000"/>
              </a:spcBef>
              <a:buFontTx/>
              <a:buAutoNum type="alphaUcPeriod"/>
            </a:pPr>
            <a:r>
              <a:rPr lang="en-US" altLang="en-US"/>
              <a:t>takes too long to correctly apply.</a:t>
            </a:r>
          </a:p>
          <a:p>
            <a:pPr marL="1016000" lvl="1" indent="-444500">
              <a:spcBef>
                <a:spcPct val="35000"/>
              </a:spcBef>
              <a:buFontTx/>
              <a:buAutoNum type="alphaUcPeriod"/>
            </a:pPr>
            <a:r>
              <a:rPr lang="en-US" altLang="en-US"/>
              <a:t>does not fully immobilize the spine.</a:t>
            </a:r>
          </a:p>
          <a:p>
            <a:pPr marL="1016000" lvl="1" indent="-444500">
              <a:spcBef>
                <a:spcPct val="35000"/>
              </a:spcBef>
              <a:buFontTx/>
              <a:buAutoNum type="alphaUcPeriod"/>
            </a:pPr>
            <a:r>
              <a:rPr lang="en-US" altLang="en-US"/>
              <a:t>cannot be used on patients who are in their car.</a:t>
            </a:r>
          </a:p>
          <a:p>
            <a:pPr marL="1016000" lvl="1" indent="-444500">
              <a:spcBef>
                <a:spcPct val="35000"/>
              </a:spcBef>
              <a:buFontTx/>
              <a:buAutoNum type="alphaUcPeriod"/>
            </a:pPr>
            <a:r>
              <a:rPr lang="en-US" altLang="en-US"/>
              <a:t>does not provide adequate stabilization.</a:t>
            </a:r>
            <a:endParaRPr lang="en-US" altLang="en-US" sz="2000"/>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8290" name="Rectangle 2"/>
          <p:cNvSpPr>
            <a:spLocks noGrp="1" noChangeArrowheads="1"/>
          </p:cNvSpPr>
          <p:nvPr>
            <p:ph type="title"/>
          </p:nvPr>
        </p:nvSpPr>
        <p:spPr/>
        <p:txBody>
          <a:bodyPr/>
          <a:lstStyle/>
          <a:p>
            <a:pPr>
              <a:lnSpc>
                <a:spcPct val="85000"/>
              </a:lnSpc>
              <a:defRPr/>
            </a:pPr>
            <a:r>
              <a:rPr lang="en-US" dirty="0" smtClean="0">
                <a:cs typeface="+mj-cs"/>
              </a:rPr>
              <a:t>Review</a:t>
            </a:r>
          </a:p>
        </p:txBody>
      </p:sp>
      <p:sp>
        <p:nvSpPr>
          <p:cNvPr id="89091" name="Rectangle 3"/>
          <p:cNvSpPr>
            <a:spLocks noGrp="1" noChangeArrowheads="1"/>
          </p:cNvSpPr>
          <p:nvPr>
            <p:ph idx="1"/>
          </p:nvPr>
        </p:nvSpPr>
        <p:spPr/>
        <p:txBody>
          <a:bodyPr rIns="228600"/>
          <a:lstStyle/>
          <a:p>
            <a:pPr marL="0" indent="0">
              <a:lnSpc>
                <a:spcPct val="90000"/>
              </a:lnSpc>
              <a:buFontTx/>
              <a:buNone/>
            </a:pPr>
            <a:r>
              <a:rPr lang="en-US" altLang="en-US" b="1"/>
              <a:t>Answer: </a:t>
            </a:r>
            <a:r>
              <a:rPr lang="en-US" altLang="en-US">
                <a:solidFill>
                  <a:srgbClr val="F37021"/>
                </a:solidFill>
              </a:rPr>
              <a:t>A</a:t>
            </a:r>
          </a:p>
          <a:p>
            <a:pPr marL="0" indent="0">
              <a:spcBef>
                <a:spcPct val="35000"/>
              </a:spcBef>
              <a:buFontTx/>
              <a:buNone/>
            </a:pPr>
            <a:r>
              <a:rPr lang="en-US" altLang="en-US" sz="2600" b="1"/>
              <a:t>Rationale: </a:t>
            </a:r>
            <a:r>
              <a:rPr lang="en-US" altLang="en-US" sz="2600"/>
              <a:t>It takes several minutes to correctly apply a vest-type extrication device. This is too much time to waste when treating a critically injured patient. A long backboard would be more appropriate. Vest-type immobilization devices, when applied correctly, provide adequate spinal stabilization and are ideal to use in stable patients who need to be removed from their vehicle.</a:t>
            </a:r>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9314" name="Rectangle 2"/>
          <p:cNvSpPr>
            <a:spLocks noGrp="1" noChangeArrowheads="1"/>
          </p:cNvSpPr>
          <p:nvPr>
            <p:ph type="title"/>
          </p:nvPr>
        </p:nvSpPr>
        <p:spPr/>
        <p:txBody>
          <a:bodyPr/>
          <a:lstStyle/>
          <a:p>
            <a:pPr>
              <a:lnSpc>
                <a:spcPct val="85000"/>
              </a:lnSpc>
              <a:defRPr/>
            </a:pPr>
            <a:r>
              <a:rPr lang="en-US" dirty="0" smtClean="0">
                <a:cs typeface="+mj-cs"/>
              </a:rPr>
              <a:t>Review </a:t>
            </a:r>
            <a:r>
              <a:rPr lang="en-US" sz="2800" b="0" dirty="0" smtClean="0">
                <a:cs typeface="+mj-cs"/>
              </a:rPr>
              <a:t>(1 of 2)</a:t>
            </a:r>
          </a:p>
        </p:txBody>
      </p:sp>
      <p:sp>
        <p:nvSpPr>
          <p:cNvPr id="90115" name="Rectangle 3"/>
          <p:cNvSpPr>
            <a:spLocks noGrp="1" noChangeArrowheads="1"/>
          </p:cNvSpPr>
          <p:nvPr>
            <p:ph idx="1"/>
          </p:nvPr>
        </p:nvSpPr>
        <p:spPr/>
        <p:txBody>
          <a:bodyPr rIns="228600"/>
          <a:lstStyle/>
          <a:p>
            <a:pPr marL="457200" indent="-457200">
              <a:spcBef>
                <a:spcPct val="35000"/>
              </a:spcBef>
              <a:buFontTx/>
              <a:buAutoNum type="arabicPeriod" startAt="3"/>
            </a:pPr>
            <a:r>
              <a:rPr lang="en-US" altLang="en-US"/>
              <a:t>It is impractical to apply a vest-type extrication device on a critically injured patient to remove him or her from a wrecked vehicle because it: </a:t>
            </a:r>
          </a:p>
          <a:p>
            <a:pPr marL="1016000" lvl="1" indent="-444500">
              <a:spcBef>
                <a:spcPct val="35000"/>
              </a:spcBef>
              <a:buFontTx/>
              <a:buAutoNum type="alphaUcPeriod"/>
            </a:pPr>
            <a:r>
              <a:rPr lang="en-US" altLang="en-US"/>
              <a:t>takes too long to correctly apply.</a:t>
            </a:r>
            <a:br>
              <a:rPr lang="en-US" altLang="en-US"/>
            </a:br>
            <a:r>
              <a:rPr lang="en-US" altLang="en-US" b="1"/>
              <a:t>Rationale: </a:t>
            </a:r>
            <a:r>
              <a:rPr lang="en-US" altLang="en-US">
                <a:solidFill>
                  <a:srgbClr val="F37021"/>
                </a:solidFill>
              </a:rPr>
              <a:t>Correct answer</a:t>
            </a:r>
          </a:p>
          <a:p>
            <a:pPr marL="1016000" lvl="1" indent="-444500">
              <a:spcBef>
                <a:spcPct val="35000"/>
              </a:spcBef>
              <a:buFontTx/>
              <a:buAutoNum type="alphaUcPeriod"/>
            </a:pPr>
            <a:r>
              <a:rPr lang="en-US" altLang="en-US"/>
              <a:t>does not fully immobilize the spine.</a:t>
            </a:r>
            <a:br>
              <a:rPr lang="en-US" altLang="en-US"/>
            </a:br>
            <a:r>
              <a:rPr lang="en-US" altLang="en-US" b="1"/>
              <a:t>Rationale: </a:t>
            </a:r>
            <a:r>
              <a:rPr lang="en-US" altLang="en-US">
                <a:solidFill>
                  <a:srgbClr val="F37021"/>
                </a:solidFill>
              </a:rPr>
              <a:t>When applied correctly, the vest provides adequate immobilization of the spine.</a:t>
            </a:r>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1650" name="Rectangle 2"/>
          <p:cNvSpPr>
            <a:spLocks noGrp="1" noChangeArrowheads="1"/>
          </p:cNvSpPr>
          <p:nvPr>
            <p:ph type="title"/>
          </p:nvPr>
        </p:nvSpPr>
        <p:spPr/>
        <p:txBody>
          <a:bodyPr/>
          <a:lstStyle/>
          <a:p>
            <a:pPr>
              <a:lnSpc>
                <a:spcPct val="85000"/>
              </a:lnSpc>
              <a:defRPr/>
            </a:pPr>
            <a:r>
              <a:rPr lang="en-US" dirty="0" smtClean="0">
                <a:cs typeface="+mj-cs"/>
              </a:rPr>
              <a:t>Review </a:t>
            </a:r>
            <a:r>
              <a:rPr lang="en-US" sz="2800" b="0" dirty="0" smtClean="0">
                <a:cs typeface="+mj-cs"/>
              </a:rPr>
              <a:t>(2 of 2)</a:t>
            </a:r>
          </a:p>
        </p:txBody>
      </p:sp>
      <p:sp>
        <p:nvSpPr>
          <p:cNvPr id="91139" name="Rectangle 3"/>
          <p:cNvSpPr>
            <a:spLocks noGrp="1" noChangeArrowheads="1"/>
          </p:cNvSpPr>
          <p:nvPr>
            <p:ph idx="1"/>
          </p:nvPr>
        </p:nvSpPr>
        <p:spPr/>
        <p:txBody>
          <a:bodyPr rIns="228600"/>
          <a:lstStyle/>
          <a:p>
            <a:pPr marL="457200" indent="-457200">
              <a:spcBef>
                <a:spcPct val="35000"/>
              </a:spcBef>
              <a:buFontTx/>
              <a:buAutoNum type="arabicPeriod" startAt="3"/>
            </a:pPr>
            <a:r>
              <a:rPr lang="en-US" altLang="en-US"/>
              <a:t>It is impractical to apply a vest-type extrication device on a critically injured patient to remove him or her from a wrecked vehicle because it: </a:t>
            </a:r>
          </a:p>
          <a:p>
            <a:pPr marL="1016000" lvl="1" indent="-444500">
              <a:spcBef>
                <a:spcPct val="35000"/>
              </a:spcBef>
              <a:buFontTx/>
              <a:buAutoNum type="alphaUcPeriod" startAt="3"/>
            </a:pPr>
            <a:r>
              <a:rPr lang="en-US" altLang="en-US" sz="2300"/>
              <a:t>cannot be used on patients who are in their car.</a:t>
            </a:r>
            <a:br>
              <a:rPr lang="en-US" altLang="en-US" sz="2300"/>
            </a:br>
            <a:r>
              <a:rPr lang="en-US" altLang="en-US" sz="2300" b="1"/>
              <a:t>Rationale: </a:t>
            </a:r>
            <a:r>
              <a:rPr lang="en-US" altLang="en-US" sz="2300">
                <a:solidFill>
                  <a:srgbClr val="F37021"/>
                </a:solidFill>
              </a:rPr>
              <a:t>When a patient is stable, the vest is a beneficial device for vehicle extrications.</a:t>
            </a:r>
          </a:p>
          <a:p>
            <a:pPr marL="1016000" lvl="1" indent="-444500">
              <a:spcBef>
                <a:spcPct val="35000"/>
              </a:spcBef>
              <a:buFontTx/>
              <a:buAutoNum type="alphaUcPeriod" startAt="3"/>
            </a:pPr>
            <a:r>
              <a:rPr lang="en-US" altLang="en-US" sz="2300"/>
              <a:t>does not provide adequate stabilization.</a:t>
            </a:r>
            <a:br>
              <a:rPr lang="en-US" altLang="en-US" sz="2300"/>
            </a:br>
            <a:r>
              <a:rPr lang="en-US" altLang="en-US" sz="2300" b="1"/>
              <a:t>Rationale: </a:t>
            </a:r>
            <a:r>
              <a:rPr lang="en-US" altLang="en-US" sz="2300">
                <a:solidFill>
                  <a:srgbClr val="F37021"/>
                </a:solidFill>
              </a:rPr>
              <a:t>The vest provides adequate stabilization of the spine.</a:t>
            </a:r>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0338" name="Rectangle 2"/>
          <p:cNvSpPr>
            <a:spLocks noGrp="1" noChangeArrowheads="1"/>
          </p:cNvSpPr>
          <p:nvPr>
            <p:ph type="title"/>
          </p:nvPr>
        </p:nvSpPr>
        <p:spPr/>
        <p:txBody>
          <a:bodyPr/>
          <a:lstStyle/>
          <a:p>
            <a:pPr>
              <a:lnSpc>
                <a:spcPct val="85000"/>
              </a:lnSpc>
              <a:defRPr/>
            </a:pPr>
            <a:r>
              <a:rPr lang="en-US" dirty="0" smtClean="0">
                <a:cs typeface="+mj-cs"/>
              </a:rPr>
              <a:t>Review</a:t>
            </a:r>
          </a:p>
        </p:txBody>
      </p:sp>
      <p:sp>
        <p:nvSpPr>
          <p:cNvPr id="92163" name="Rectangle 3"/>
          <p:cNvSpPr>
            <a:spLocks noGrp="1" noChangeArrowheads="1"/>
          </p:cNvSpPr>
          <p:nvPr>
            <p:ph idx="1"/>
          </p:nvPr>
        </p:nvSpPr>
        <p:spPr/>
        <p:txBody>
          <a:bodyPr rIns="228600"/>
          <a:lstStyle/>
          <a:p>
            <a:pPr marL="457200" indent="-457200">
              <a:spcBef>
                <a:spcPct val="35000"/>
              </a:spcBef>
              <a:buFontTx/>
              <a:buAutoNum type="arabicPeriod" startAt="4"/>
            </a:pPr>
            <a:r>
              <a:rPr lang="en-US" altLang="en-US"/>
              <a:t>Proper guidelines for correct reaching include all of the following, EXCEPT:</a:t>
            </a:r>
          </a:p>
          <a:p>
            <a:pPr marL="1016000" lvl="1" indent="-444500">
              <a:spcBef>
                <a:spcPct val="35000"/>
              </a:spcBef>
              <a:buFontTx/>
              <a:buAutoNum type="alphaUcPeriod"/>
            </a:pPr>
            <a:r>
              <a:rPr lang="en-US" altLang="en-US"/>
              <a:t>avoiding twisting your back.</a:t>
            </a:r>
          </a:p>
          <a:p>
            <a:pPr marL="1016000" lvl="1" indent="-444500">
              <a:spcBef>
                <a:spcPct val="35000"/>
              </a:spcBef>
              <a:buFontTx/>
              <a:buAutoNum type="alphaUcPeriod"/>
            </a:pPr>
            <a:r>
              <a:rPr lang="en-US" altLang="en-US"/>
              <a:t>avoiding hyperextension of your back.</a:t>
            </a:r>
          </a:p>
          <a:p>
            <a:pPr marL="1016000" lvl="1" indent="-444500">
              <a:spcBef>
                <a:spcPct val="35000"/>
              </a:spcBef>
              <a:buFontTx/>
              <a:buAutoNum type="alphaUcPeriod"/>
            </a:pPr>
            <a:r>
              <a:rPr lang="en-US" altLang="en-US"/>
              <a:t>keeping the back in a locked-in position.</a:t>
            </a:r>
          </a:p>
          <a:p>
            <a:pPr marL="1016000" lvl="1" indent="-444500">
              <a:spcBef>
                <a:spcPct val="35000"/>
              </a:spcBef>
              <a:buFontTx/>
              <a:buAutoNum type="alphaUcPeriod"/>
            </a:pPr>
            <a:r>
              <a:rPr lang="en-US" altLang="en-US"/>
              <a:t>reaching no more than 30 inches</a:t>
            </a:r>
            <a:r>
              <a:rPr lang="en-US" altLang="ja-JP"/>
              <a:t> in front of your body.</a:t>
            </a:r>
            <a:endParaRPr lang="en-US" altLang="en-US" sz="2000"/>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1362" name="Rectangle 2"/>
          <p:cNvSpPr>
            <a:spLocks noGrp="1" noChangeArrowheads="1"/>
          </p:cNvSpPr>
          <p:nvPr>
            <p:ph type="title"/>
          </p:nvPr>
        </p:nvSpPr>
        <p:spPr/>
        <p:txBody>
          <a:bodyPr/>
          <a:lstStyle/>
          <a:p>
            <a:pPr>
              <a:lnSpc>
                <a:spcPct val="85000"/>
              </a:lnSpc>
              <a:defRPr/>
            </a:pPr>
            <a:r>
              <a:rPr lang="en-US" dirty="0" smtClean="0">
                <a:cs typeface="+mj-cs"/>
              </a:rPr>
              <a:t>Review</a:t>
            </a:r>
          </a:p>
        </p:txBody>
      </p:sp>
      <p:sp>
        <p:nvSpPr>
          <p:cNvPr id="93187" name="Rectangle 3"/>
          <p:cNvSpPr>
            <a:spLocks noGrp="1" noChangeArrowheads="1"/>
          </p:cNvSpPr>
          <p:nvPr>
            <p:ph idx="1"/>
          </p:nvPr>
        </p:nvSpPr>
        <p:spPr/>
        <p:txBody>
          <a:bodyPr rIns="228600"/>
          <a:lstStyle/>
          <a:p>
            <a:pPr marL="0" indent="0">
              <a:buFontTx/>
              <a:buNone/>
            </a:pPr>
            <a:r>
              <a:rPr lang="en-US" altLang="en-US" b="1"/>
              <a:t>Answer: </a:t>
            </a:r>
            <a:r>
              <a:rPr lang="en-US" altLang="en-US">
                <a:solidFill>
                  <a:srgbClr val="F37021"/>
                </a:solidFill>
              </a:rPr>
              <a:t>D</a:t>
            </a:r>
          </a:p>
          <a:p>
            <a:pPr marL="0" indent="0">
              <a:spcBef>
                <a:spcPct val="35000"/>
              </a:spcBef>
              <a:buFontTx/>
              <a:buNone/>
            </a:pPr>
            <a:r>
              <a:rPr lang="en-US" altLang="en-US" b="1"/>
              <a:t>Rationale: </a:t>
            </a:r>
            <a:r>
              <a:rPr lang="en-US" altLang="en-US"/>
              <a:t>When reaching, you should keep your back in a locked-in position, and avoid twisting or hyperextending your back. Do not reach more than 15–20 inches in front of your body.</a:t>
            </a:r>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2386" name="Rectangle 2"/>
          <p:cNvSpPr>
            <a:spLocks noGrp="1" noChangeArrowheads="1"/>
          </p:cNvSpPr>
          <p:nvPr>
            <p:ph type="title"/>
          </p:nvPr>
        </p:nvSpPr>
        <p:spPr/>
        <p:txBody>
          <a:bodyPr/>
          <a:lstStyle/>
          <a:p>
            <a:pPr>
              <a:lnSpc>
                <a:spcPct val="85000"/>
              </a:lnSpc>
              <a:defRPr/>
            </a:pPr>
            <a:r>
              <a:rPr lang="en-US" dirty="0" smtClean="0">
                <a:cs typeface="+mj-cs"/>
              </a:rPr>
              <a:t>Review </a:t>
            </a:r>
            <a:r>
              <a:rPr lang="en-US" sz="2800" b="0" dirty="0" smtClean="0">
                <a:cs typeface="+mj-cs"/>
              </a:rPr>
              <a:t>(1 of 2)</a:t>
            </a:r>
          </a:p>
        </p:txBody>
      </p:sp>
      <p:sp>
        <p:nvSpPr>
          <p:cNvPr id="94211" name="Rectangle 3"/>
          <p:cNvSpPr>
            <a:spLocks noGrp="1" noChangeArrowheads="1"/>
          </p:cNvSpPr>
          <p:nvPr>
            <p:ph idx="1"/>
          </p:nvPr>
        </p:nvSpPr>
        <p:spPr/>
        <p:txBody>
          <a:bodyPr rIns="228600"/>
          <a:lstStyle/>
          <a:p>
            <a:pPr marL="457200" indent="-457200">
              <a:spcBef>
                <a:spcPct val="35000"/>
              </a:spcBef>
              <a:buFontTx/>
              <a:buAutoNum type="arabicPeriod" startAt="4"/>
            </a:pPr>
            <a:r>
              <a:rPr lang="en-US" altLang="en-US"/>
              <a:t>Proper guidelines for correct reaching include all of the following, EXCEPT:</a:t>
            </a:r>
          </a:p>
          <a:p>
            <a:pPr marL="1016000" lvl="1" indent="-444500">
              <a:spcBef>
                <a:spcPct val="35000"/>
              </a:spcBef>
              <a:buFontTx/>
              <a:buAutoNum type="alphaUcPeriod"/>
            </a:pPr>
            <a:r>
              <a:rPr lang="en-US" altLang="en-US"/>
              <a:t>avoiding twisting your back.</a:t>
            </a:r>
            <a:br>
              <a:rPr lang="en-US" altLang="en-US"/>
            </a:br>
            <a:r>
              <a:rPr lang="en-US" altLang="en-US" b="1"/>
              <a:t>Rationale: </a:t>
            </a:r>
            <a:r>
              <a:rPr lang="en-US" altLang="en-US">
                <a:solidFill>
                  <a:srgbClr val="F37021"/>
                </a:solidFill>
              </a:rPr>
              <a:t>Never twist your back while reaching or lifting.</a:t>
            </a:r>
          </a:p>
          <a:p>
            <a:pPr marL="1016000" lvl="1" indent="-444500">
              <a:spcBef>
                <a:spcPct val="35000"/>
              </a:spcBef>
              <a:buFontTx/>
              <a:buAutoNum type="alphaUcPeriod"/>
            </a:pPr>
            <a:r>
              <a:rPr lang="en-US" altLang="en-US"/>
              <a:t>avoiding hyperextension of your back.</a:t>
            </a:r>
            <a:br>
              <a:rPr lang="en-US" altLang="en-US"/>
            </a:br>
            <a:r>
              <a:rPr lang="en-US" altLang="en-US" b="1"/>
              <a:t>Rationale: </a:t>
            </a:r>
            <a:r>
              <a:rPr lang="en-US" altLang="en-US">
                <a:solidFill>
                  <a:srgbClr val="F37021"/>
                </a:solidFill>
              </a:rPr>
              <a:t>Never bend or hyperextend your back.</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3474" name="Title 1"/>
          <p:cNvSpPr>
            <a:spLocks noGrp="1"/>
          </p:cNvSpPr>
          <p:nvPr>
            <p:ph type="title"/>
          </p:nvPr>
        </p:nvSpPr>
        <p:spPr/>
        <p:txBody>
          <a:bodyPr/>
          <a:lstStyle/>
          <a:p>
            <a:pPr>
              <a:lnSpc>
                <a:spcPct val="85000"/>
              </a:lnSpc>
              <a:defRPr/>
            </a:pPr>
            <a:r>
              <a:rPr lang="en-US" dirty="0">
                <a:solidFill>
                  <a:srgbClr val="F27021"/>
                </a:solidFill>
                <a:cs typeface="+mj-cs"/>
              </a:rPr>
              <a:t>Backboards</a:t>
            </a:r>
            <a:r>
              <a:rPr lang="en-US" dirty="0" smtClean="0">
                <a:solidFill>
                  <a:srgbClr val="FF0000"/>
                </a:solidFill>
                <a:cs typeface="+mj-cs"/>
              </a:rPr>
              <a:t> </a:t>
            </a:r>
            <a:r>
              <a:rPr lang="en-US" sz="2800" b="0" dirty="0"/>
              <a:t>(1 of 2)</a:t>
            </a:r>
          </a:p>
        </p:txBody>
      </p:sp>
      <p:sp>
        <p:nvSpPr>
          <p:cNvPr id="16387" name="Content Placeholder 2"/>
          <p:cNvSpPr>
            <a:spLocks noGrp="1"/>
          </p:cNvSpPr>
          <p:nvPr>
            <p:ph type="body" idx="1"/>
          </p:nvPr>
        </p:nvSpPr>
        <p:spPr/>
        <p:txBody>
          <a:bodyPr rIns="228600"/>
          <a:lstStyle/>
          <a:p>
            <a:pPr>
              <a:spcBef>
                <a:spcPct val="35000"/>
              </a:spcBef>
              <a:defRPr/>
            </a:pPr>
            <a:r>
              <a:rPr lang="en-US" altLang="en-US" dirty="0" smtClean="0"/>
              <a:t>Long, flat, and made of rigid rectangular material (mostly plastic)</a:t>
            </a:r>
          </a:p>
          <a:p>
            <a:pPr>
              <a:spcBef>
                <a:spcPct val="35000"/>
              </a:spcBef>
              <a:defRPr/>
            </a:pPr>
            <a:r>
              <a:rPr lang="en-US" altLang="en-US" dirty="0" smtClean="0"/>
              <a:t>Used to carry and immobilize patients with suspected spinal injury or other trauma</a:t>
            </a:r>
          </a:p>
          <a:p>
            <a:pPr>
              <a:spcBef>
                <a:spcPct val="35000"/>
              </a:spcBef>
              <a:defRPr/>
            </a:pPr>
            <a:endParaRPr lang="en-US" altLang="en-US" dirty="0"/>
          </a:p>
          <a:p>
            <a:pPr marL="0" indent="0" algn="ctr">
              <a:spcBef>
                <a:spcPct val="35000"/>
              </a:spcBef>
              <a:buFontTx/>
              <a:buNone/>
              <a:defRPr/>
            </a:pPr>
            <a:endParaRPr lang="en-US" altLang="en-US" dirty="0" smtClean="0"/>
          </a:p>
        </p:txBody>
      </p:sp>
      <p:pic>
        <p:nvPicPr>
          <p:cNvPr id="12292" name="Picture 4" descr="\\172.16.33.26\Art\OUTPUT\JB LEARNING\EMT_11E_ITK_PPT WORK\JPEG\Ch08\9781284080179_CH08_FIG0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9613" y="3581400"/>
            <a:ext cx="4806950" cy="227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bwMode="auto">
          <a:xfrm>
            <a:off x="4017963" y="5867400"/>
            <a:ext cx="2971800" cy="228600"/>
          </a:xfrm>
          <a:prstGeom prst="rect">
            <a:avLst/>
          </a:prstGeom>
          <a:noFill/>
          <a:ln>
            <a:noFill/>
          </a:ln>
          <a:effectLst/>
          <a:extLst/>
        </p:spPr>
        <p:txBody>
          <a:bodyPr wrap="none" anchor="ctr"/>
          <a:lstStyle/>
          <a:p>
            <a:pPr>
              <a:defRPr/>
            </a:pPr>
            <a:r>
              <a:rPr lang="en-IN" sz="900" dirty="0">
                <a:solidFill>
                  <a:schemeClr val="bg1"/>
                </a:solidFill>
                <a:latin typeface="+mn-lt"/>
                <a:ea typeface="ヒラギノ角ゴ Pro W3" pitchFamily="1" charset="-128"/>
              </a:rPr>
              <a:t>© Jones &amp; Bartlett Learning. Courtesy of MIEMSS.</a:t>
            </a:r>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2674" name="Rectangle 2"/>
          <p:cNvSpPr>
            <a:spLocks noGrp="1" noChangeArrowheads="1"/>
          </p:cNvSpPr>
          <p:nvPr>
            <p:ph type="title"/>
          </p:nvPr>
        </p:nvSpPr>
        <p:spPr/>
        <p:txBody>
          <a:bodyPr/>
          <a:lstStyle/>
          <a:p>
            <a:pPr>
              <a:lnSpc>
                <a:spcPct val="85000"/>
              </a:lnSpc>
              <a:defRPr/>
            </a:pPr>
            <a:r>
              <a:rPr lang="en-US" dirty="0" smtClean="0">
                <a:cs typeface="+mj-cs"/>
              </a:rPr>
              <a:t>Review </a:t>
            </a:r>
            <a:r>
              <a:rPr lang="en-US" sz="2800" b="0" dirty="0" smtClean="0">
                <a:cs typeface="+mj-cs"/>
              </a:rPr>
              <a:t>(2 of 2)</a:t>
            </a:r>
          </a:p>
        </p:txBody>
      </p:sp>
      <p:sp>
        <p:nvSpPr>
          <p:cNvPr id="95235" name="Rectangle 3"/>
          <p:cNvSpPr>
            <a:spLocks noGrp="1" noChangeArrowheads="1"/>
          </p:cNvSpPr>
          <p:nvPr>
            <p:ph idx="1"/>
          </p:nvPr>
        </p:nvSpPr>
        <p:spPr/>
        <p:txBody>
          <a:bodyPr rIns="228600"/>
          <a:lstStyle/>
          <a:p>
            <a:pPr marL="457200" indent="-457200">
              <a:spcBef>
                <a:spcPct val="35000"/>
              </a:spcBef>
              <a:buFontTx/>
              <a:buAutoNum type="arabicPeriod" startAt="4"/>
            </a:pPr>
            <a:r>
              <a:rPr lang="en-US" altLang="en-US"/>
              <a:t>Proper guidelines for correct reaching include all of the following, EXCEPT:</a:t>
            </a:r>
          </a:p>
          <a:p>
            <a:pPr marL="1016000" lvl="1" indent="-444500">
              <a:spcBef>
                <a:spcPct val="35000"/>
              </a:spcBef>
              <a:buFontTx/>
              <a:buAutoNum type="alphaUcPeriod" startAt="3"/>
            </a:pPr>
            <a:r>
              <a:rPr lang="en-US" altLang="en-US"/>
              <a:t>keeping the back in a locked-in position.</a:t>
            </a:r>
            <a:br>
              <a:rPr lang="en-US" altLang="en-US"/>
            </a:br>
            <a:r>
              <a:rPr lang="en-US" altLang="en-US" b="1"/>
              <a:t>Rationale: </a:t>
            </a:r>
            <a:r>
              <a:rPr lang="en-US" altLang="en-US">
                <a:solidFill>
                  <a:srgbClr val="F37021"/>
                </a:solidFill>
              </a:rPr>
              <a:t>Always keep your back straight in a locked position.</a:t>
            </a:r>
          </a:p>
          <a:p>
            <a:pPr marL="1016000" lvl="1" indent="-444500">
              <a:spcBef>
                <a:spcPct val="35000"/>
              </a:spcBef>
              <a:buFontTx/>
              <a:buAutoNum type="alphaUcPeriod" startAt="3"/>
            </a:pPr>
            <a:r>
              <a:rPr lang="en-US" altLang="en-US"/>
              <a:t>reaching no more than 30 inches in front of your body.</a:t>
            </a:r>
            <a:br>
              <a:rPr lang="en-US" altLang="en-US"/>
            </a:br>
            <a:r>
              <a:rPr lang="en-US" altLang="en-US" b="1"/>
              <a:t>Rationale: </a:t>
            </a:r>
            <a:r>
              <a:rPr lang="en-US" altLang="en-US">
                <a:solidFill>
                  <a:srgbClr val="F37021"/>
                </a:solidFill>
              </a:rPr>
              <a:t>Correct answer </a:t>
            </a:r>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3410" name="Rectangle 2"/>
          <p:cNvSpPr>
            <a:spLocks noGrp="1" noChangeArrowheads="1"/>
          </p:cNvSpPr>
          <p:nvPr>
            <p:ph type="title"/>
          </p:nvPr>
        </p:nvSpPr>
        <p:spPr/>
        <p:txBody>
          <a:bodyPr/>
          <a:lstStyle/>
          <a:p>
            <a:pPr>
              <a:lnSpc>
                <a:spcPct val="85000"/>
              </a:lnSpc>
              <a:defRPr/>
            </a:pPr>
            <a:r>
              <a:rPr lang="en-US" dirty="0" smtClean="0">
                <a:cs typeface="+mj-cs"/>
              </a:rPr>
              <a:t>Review</a:t>
            </a:r>
          </a:p>
        </p:txBody>
      </p:sp>
      <p:sp>
        <p:nvSpPr>
          <p:cNvPr id="96259" name="Rectangle 3"/>
          <p:cNvSpPr>
            <a:spLocks noGrp="1" noChangeArrowheads="1"/>
          </p:cNvSpPr>
          <p:nvPr>
            <p:ph idx="1"/>
          </p:nvPr>
        </p:nvSpPr>
        <p:spPr/>
        <p:txBody>
          <a:bodyPr rIns="228600"/>
          <a:lstStyle/>
          <a:p>
            <a:pPr marL="457200" indent="-457200">
              <a:spcBef>
                <a:spcPct val="35000"/>
              </a:spcBef>
              <a:buFontTx/>
              <a:buAutoNum type="arabicPeriod" startAt="5"/>
            </a:pPr>
            <a:r>
              <a:rPr lang="en-US" altLang="en-US"/>
              <a:t>An injured hang glider is trapped at the top of a large mountain and must be evacuated to the ground. The terrain is very rough and uneven. Which of the following devices would be the safest and most appropriate to use?</a:t>
            </a:r>
          </a:p>
          <a:p>
            <a:pPr marL="1016000" lvl="1" indent="-444500">
              <a:spcBef>
                <a:spcPct val="35000"/>
              </a:spcBef>
              <a:buFontTx/>
              <a:buAutoNum type="alphaUcPeriod"/>
            </a:pPr>
            <a:r>
              <a:rPr lang="en-US" altLang="en-US"/>
              <a:t>Stair chair</a:t>
            </a:r>
          </a:p>
          <a:p>
            <a:pPr marL="1016000" lvl="1" indent="-444500">
              <a:spcBef>
                <a:spcPct val="35000"/>
              </a:spcBef>
              <a:buFontTx/>
              <a:buAutoNum type="alphaUcPeriod"/>
            </a:pPr>
            <a:r>
              <a:rPr lang="en-US" altLang="en-US"/>
              <a:t>Stokes basket</a:t>
            </a:r>
          </a:p>
          <a:p>
            <a:pPr marL="1016000" lvl="1" indent="-444500">
              <a:spcBef>
                <a:spcPct val="35000"/>
              </a:spcBef>
              <a:buFontTx/>
              <a:buAutoNum type="alphaUcPeriod"/>
            </a:pPr>
            <a:r>
              <a:rPr lang="en-US" altLang="en-US"/>
              <a:t>Scoop stretcher</a:t>
            </a:r>
          </a:p>
          <a:p>
            <a:pPr marL="1016000" lvl="1" indent="-444500">
              <a:spcBef>
                <a:spcPct val="35000"/>
              </a:spcBef>
              <a:buFontTx/>
              <a:buAutoNum type="alphaUcPeriod"/>
            </a:pPr>
            <a:r>
              <a:rPr lang="en-US" altLang="en-US"/>
              <a:t>Long backboard</a:t>
            </a:r>
            <a:endParaRPr lang="en-US" altLang="en-US" sz="2000"/>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4434" name="Rectangle 2"/>
          <p:cNvSpPr>
            <a:spLocks noGrp="1" noChangeArrowheads="1"/>
          </p:cNvSpPr>
          <p:nvPr>
            <p:ph type="title"/>
          </p:nvPr>
        </p:nvSpPr>
        <p:spPr/>
        <p:txBody>
          <a:bodyPr/>
          <a:lstStyle/>
          <a:p>
            <a:pPr>
              <a:lnSpc>
                <a:spcPct val="85000"/>
              </a:lnSpc>
              <a:defRPr/>
            </a:pPr>
            <a:r>
              <a:rPr lang="en-US" dirty="0" smtClean="0">
                <a:cs typeface="+mj-cs"/>
              </a:rPr>
              <a:t>Review</a:t>
            </a:r>
          </a:p>
        </p:txBody>
      </p:sp>
      <p:sp>
        <p:nvSpPr>
          <p:cNvPr id="97283" name="Rectangle 3"/>
          <p:cNvSpPr>
            <a:spLocks noGrp="1" noChangeArrowheads="1"/>
          </p:cNvSpPr>
          <p:nvPr>
            <p:ph idx="1"/>
          </p:nvPr>
        </p:nvSpPr>
        <p:spPr/>
        <p:txBody>
          <a:bodyPr rIns="228600"/>
          <a:lstStyle/>
          <a:p>
            <a:pPr marL="0" indent="0">
              <a:buFontTx/>
              <a:buNone/>
            </a:pPr>
            <a:r>
              <a:rPr lang="en-US" altLang="en-US" b="1"/>
              <a:t>Answer: </a:t>
            </a:r>
            <a:r>
              <a:rPr lang="en-US" altLang="en-US">
                <a:solidFill>
                  <a:srgbClr val="F37021"/>
                </a:solidFill>
              </a:rPr>
              <a:t>B</a:t>
            </a:r>
          </a:p>
          <a:p>
            <a:pPr marL="0" indent="0">
              <a:spcBef>
                <a:spcPct val="35000"/>
              </a:spcBef>
              <a:buFontTx/>
              <a:buNone/>
            </a:pPr>
            <a:r>
              <a:rPr lang="en-US" altLang="en-US" b="1"/>
              <a:t>Rationale: </a:t>
            </a:r>
            <a:r>
              <a:rPr lang="en-US" altLang="en-US"/>
              <a:t>A basket stretcher, also called a S</a:t>
            </a:r>
            <a:r>
              <a:rPr lang="en-US" altLang="ja-JP"/>
              <a:t>tokes basket, should be used to carry patients over rough or uneven terrain that is inaccessible by ambulance. Its closed-ended sides protect the patient from falling out of the device.</a:t>
            </a:r>
            <a:endParaRPr lang="en-US" altLang="en-US"/>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5458" name="Rectangle 2"/>
          <p:cNvSpPr>
            <a:spLocks noGrp="1" noChangeArrowheads="1"/>
          </p:cNvSpPr>
          <p:nvPr>
            <p:ph type="title"/>
          </p:nvPr>
        </p:nvSpPr>
        <p:spPr/>
        <p:txBody>
          <a:bodyPr/>
          <a:lstStyle/>
          <a:p>
            <a:pPr>
              <a:lnSpc>
                <a:spcPct val="85000"/>
              </a:lnSpc>
              <a:defRPr/>
            </a:pPr>
            <a:r>
              <a:rPr lang="en-US" dirty="0" smtClean="0">
                <a:cs typeface="+mj-cs"/>
              </a:rPr>
              <a:t>Review </a:t>
            </a:r>
            <a:r>
              <a:rPr lang="en-US" sz="2800" b="0" dirty="0" smtClean="0">
                <a:cs typeface="+mj-cs"/>
              </a:rPr>
              <a:t>(1 of 2)</a:t>
            </a:r>
          </a:p>
        </p:txBody>
      </p:sp>
      <p:sp>
        <p:nvSpPr>
          <p:cNvPr id="98307" name="Rectangle 3"/>
          <p:cNvSpPr>
            <a:spLocks noGrp="1" noChangeArrowheads="1"/>
          </p:cNvSpPr>
          <p:nvPr>
            <p:ph idx="1"/>
          </p:nvPr>
        </p:nvSpPr>
        <p:spPr/>
        <p:txBody>
          <a:bodyPr rIns="228600"/>
          <a:lstStyle/>
          <a:p>
            <a:pPr marL="457200" indent="-457200">
              <a:spcBef>
                <a:spcPct val="35000"/>
              </a:spcBef>
              <a:buFontTx/>
              <a:buAutoNum type="arabicPeriod" startAt="5"/>
            </a:pPr>
            <a:r>
              <a:rPr lang="en-US" altLang="en-US" sz="2600"/>
              <a:t>An injured hang glider is trapped at the top of a large mountain and must be evacuated to the ground. The terrain is very rough and uneven. Which of the following devices would be the safest and most appropriate to use?</a:t>
            </a:r>
          </a:p>
          <a:p>
            <a:pPr marL="1016000" lvl="1" indent="-444500">
              <a:spcBef>
                <a:spcPct val="35000"/>
              </a:spcBef>
              <a:buFontTx/>
              <a:buAutoNum type="alphaUcPeriod"/>
            </a:pPr>
            <a:r>
              <a:rPr lang="en-US" altLang="en-US"/>
              <a:t>Stair chair</a:t>
            </a:r>
            <a:br>
              <a:rPr lang="en-US" altLang="en-US"/>
            </a:br>
            <a:r>
              <a:rPr lang="en-US" altLang="en-US" b="1"/>
              <a:t>Rationale: </a:t>
            </a:r>
            <a:r>
              <a:rPr lang="en-US" altLang="en-US">
                <a:solidFill>
                  <a:srgbClr val="F37021"/>
                </a:solidFill>
              </a:rPr>
              <a:t>This is used to transfer a patient up and down stairs.</a:t>
            </a:r>
          </a:p>
          <a:p>
            <a:pPr marL="1016000" lvl="1" indent="-444500">
              <a:spcBef>
                <a:spcPct val="35000"/>
              </a:spcBef>
              <a:buFontTx/>
              <a:buAutoNum type="alphaUcPeriod"/>
            </a:pPr>
            <a:r>
              <a:rPr lang="en-US" altLang="en-US"/>
              <a:t>Stokes basket</a:t>
            </a:r>
            <a:br>
              <a:rPr lang="en-US" altLang="en-US"/>
            </a:br>
            <a:r>
              <a:rPr lang="en-US" altLang="en-US" b="1"/>
              <a:t>Rationale: </a:t>
            </a:r>
            <a:r>
              <a:rPr lang="en-US" altLang="en-US">
                <a:solidFill>
                  <a:srgbClr val="F37021"/>
                </a:solidFill>
              </a:rPr>
              <a:t>Correct answer</a:t>
            </a:r>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3698" name="Rectangle 2"/>
          <p:cNvSpPr>
            <a:spLocks noGrp="1" noChangeArrowheads="1"/>
          </p:cNvSpPr>
          <p:nvPr>
            <p:ph type="title"/>
          </p:nvPr>
        </p:nvSpPr>
        <p:spPr/>
        <p:txBody>
          <a:bodyPr/>
          <a:lstStyle/>
          <a:p>
            <a:pPr>
              <a:lnSpc>
                <a:spcPct val="85000"/>
              </a:lnSpc>
              <a:defRPr/>
            </a:pPr>
            <a:r>
              <a:rPr lang="en-US" dirty="0" smtClean="0">
                <a:cs typeface="+mj-cs"/>
              </a:rPr>
              <a:t>Review </a:t>
            </a:r>
            <a:r>
              <a:rPr lang="en-US" sz="2800" b="0" dirty="0" smtClean="0">
                <a:cs typeface="+mj-cs"/>
              </a:rPr>
              <a:t>(2 of 2)</a:t>
            </a:r>
          </a:p>
        </p:txBody>
      </p:sp>
      <p:sp>
        <p:nvSpPr>
          <p:cNvPr id="99331" name="Rectangle 3"/>
          <p:cNvSpPr>
            <a:spLocks noGrp="1" noChangeArrowheads="1"/>
          </p:cNvSpPr>
          <p:nvPr>
            <p:ph idx="1"/>
          </p:nvPr>
        </p:nvSpPr>
        <p:spPr/>
        <p:txBody>
          <a:bodyPr rIns="228600"/>
          <a:lstStyle/>
          <a:p>
            <a:pPr marL="457200" indent="-457200">
              <a:spcBef>
                <a:spcPct val="35000"/>
              </a:spcBef>
              <a:buFontTx/>
              <a:buAutoNum type="arabicPeriod" startAt="5"/>
            </a:pPr>
            <a:r>
              <a:rPr lang="en-US" altLang="en-US" sz="2100"/>
              <a:t>An injured hang glider is trapped at the top of a large mountain and must be evacuated to the ground. The terrain is very rough and uneven. Which of the following devices would be the safest and most appropriate to use?</a:t>
            </a:r>
          </a:p>
          <a:p>
            <a:pPr marL="1016000" lvl="1" indent="-444500">
              <a:spcBef>
                <a:spcPct val="35000"/>
              </a:spcBef>
              <a:buFontTx/>
              <a:buAutoNum type="alphaUcPeriod" startAt="3"/>
            </a:pPr>
            <a:r>
              <a:rPr lang="en-US" altLang="en-US" sz="2100"/>
              <a:t>Scoop stretcher</a:t>
            </a:r>
            <a:br>
              <a:rPr lang="en-US" altLang="en-US" sz="2100"/>
            </a:br>
            <a:r>
              <a:rPr lang="en-US" altLang="en-US" sz="2100" b="1"/>
              <a:t>Rationale: </a:t>
            </a:r>
            <a:r>
              <a:rPr lang="en-US" altLang="en-US" sz="2100">
                <a:solidFill>
                  <a:srgbClr val="F37021"/>
                </a:solidFill>
              </a:rPr>
              <a:t>This is designed to split into two or four pieces. The EMT must have access to both sides of the patient, and the patient should be lying on a relatively flat surface.</a:t>
            </a:r>
          </a:p>
          <a:p>
            <a:pPr marL="1016000" lvl="1" indent="-444500">
              <a:spcBef>
                <a:spcPct val="35000"/>
              </a:spcBef>
              <a:buFontTx/>
              <a:buAutoNum type="alphaUcPeriod" startAt="3"/>
            </a:pPr>
            <a:r>
              <a:rPr lang="en-US" altLang="en-US" sz="2100"/>
              <a:t>Long backboard</a:t>
            </a:r>
            <a:br>
              <a:rPr lang="en-US" altLang="en-US" sz="2100"/>
            </a:br>
            <a:r>
              <a:rPr lang="en-US" altLang="en-US" sz="2100" b="1"/>
              <a:t>Rationale: </a:t>
            </a:r>
            <a:r>
              <a:rPr lang="en-US" altLang="en-US" sz="2100">
                <a:solidFill>
                  <a:srgbClr val="F37021"/>
                </a:solidFill>
              </a:rPr>
              <a:t>There is no protection for the patient from falling off or out of the device.</a:t>
            </a:r>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482" name="Rectangle 2"/>
          <p:cNvSpPr>
            <a:spLocks noGrp="1" noChangeArrowheads="1"/>
          </p:cNvSpPr>
          <p:nvPr>
            <p:ph type="title"/>
          </p:nvPr>
        </p:nvSpPr>
        <p:spPr/>
        <p:txBody>
          <a:bodyPr/>
          <a:lstStyle/>
          <a:p>
            <a:pPr>
              <a:lnSpc>
                <a:spcPct val="85000"/>
              </a:lnSpc>
              <a:defRPr/>
            </a:pPr>
            <a:r>
              <a:rPr lang="en-US" dirty="0" smtClean="0">
                <a:cs typeface="+mj-cs"/>
              </a:rPr>
              <a:t>Review</a:t>
            </a:r>
          </a:p>
        </p:txBody>
      </p:sp>
      <p:sp>
        <p:nvSpPr>
          <p:cNvPr id="100355" name="Rectangle 3"/>
          <p:cNvSpPr>
            <a:spLocks noGrp="1" noChangeArrowheads="1"/>
          </p:cNvSpPr>
          <p:nvPr>
            <p:ph idx="1"/>
          </p:nvPr>
        </p:nvSpPr>
        <p:spPr/>
        <p:txBody>
          <a:bodyPr rIns="228600"/>
          <a:lstStyle/>
          <a:p>
            <a:pPr marL="457200" indent="-457200">
              <a:spcBef>
                <a:spcPct val="35000"/>
              </a:spcBef>
              <a:buFontTx/>
              <a:buAutoNum type="arabicPeriod" startAt="6"/>
            </a:pPr>
            <a:r>
              <a:rPr lang="en-US" altLang="en-US"/>
              <a:t>When two EMTs are lifting a patient on a long backboard, they should:</a:t>
            </a:r>
          </a:p>
          <a:p>
            <a:pPr marL="1016000" lvl="1" indent="-444500">
              <a:spcBef>
                <a:spcPct val="35000"/>
              </a:spcBef>
              <a:buFontTx/>
              <a:buAutoNum type="alphaUcPeriod"/>
            </a:pPr>
            <a:r>
              <a:rPr lang="en-US" altLang="en-US"/>
              <a:t>lift the patient from the sides of the board.</a:t>
            </a:r>
          </a:p>
          <a:p>
            <a:pPr marL="1016000" lvl="1" indent="-444500">
              <a:spcBef>
                <a:spcPct val="35000"/>
              </a:spcBef>
              <a:buFontTx/>
              <a:buAutoNum type="alphaUcPeriod"/>
            </a:pPr>
            <a:r>
              <a:rPr lang="en-US" altLang="en-US"/>
              <a:t>make every attempt to lift with their backs.</a:t>
            </a:r>
          </a:p>
          <a:p>
            <a:pPr marL="1016000" lvl="1" indent="-444500">
              <a:spcBef>
                <a:spcPct val="35000"/>
              </a:spcBef>
              <a:buFontTx/>
              <a:buAutoNum type="alphaUcPeriod"/>
            </a:pPr>
            <a:r>
              <a:rPr lang="en-US" altLang="en-US"/>
              <a:t>position the strongest EMT at the foot of the board.</a:t>
            </a:r>
          </a:p>
          <a:p>
            <a:pPr marL="1016000" lvl="1" indent="-444500">
              <a:spcBef>
                <a:spcPct val="35000"/>
              </a:spcBef>
              <a:buFontTx/>
              <a:buAutoNum type="alphaUcPeriod"/>
            </a:pPr>
            <a:r>
              <a:rPr lang="en-US" altLang="en-US"/>
              <a:t>position the strongest EMT at the head of the board.</a:t>
            </a:r>
            <a:endParaRPr lang="en-US" altLang="en-US" sz="2000"/>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7506" name="Rectangle 2"/>
          <p:cNvSpPr>
            <a:spLocks noGrp="1" noChangeArrowheads="1"/>
          </p:cNvSpPr>
          <p:nvPr>
            <p:ph type="title"/>
          </p:nvPr>
        </p:nvSpPr>
        <p:spPr/>
        <p:txBody>
          <a:bodyPr/>
          <a:lstStyle/>
          <a:p>
            <a:pPr>
              <a:lnSpc>
                <a:spcPct val="85000"/>
              </a:lnSpc>
              <a:defRPr/>
            </a:pPr>
            <a:r>
              <a:rPr lang="en-US" dirty="0" smtClean="0">
                <a:cs typeface="+mj-cs"/>
              </a:rPr>
              <a:t>Review</a:t>
            </a:r>
          </a:p>
        </p:txBody>
      </p:sp>
      <p:sp>
        <p:nvSpPr>
          <p:cNvPr id="101379" name="Rectangle 3"/>
          <p:cNvSpPr>
            <a:spLocks noGrp="1" noChangeArrowheads="1"/>
          </p:cNvSpPr>
          <p:nvPr>
            <p:ph idx="1"/>
          </p:nvPr>
        </p:nvSpPr>
        <p:spPr/>
        <p:txBody>
          <a:bodyPr rIns="228600"/>
          <a:lstStyle/>
          <a:p>
            <a:pPr marL="0" indent="0">
              <a:buFontTx/>
              <a:buNone/>
            </a:pPr>
            <a:r>
              <a:rPr lang="en-US" altLang="en-US" b="1"/>
              <a:t>Answer: </a:t>
            </a:r>
            <a:r>
              <a:rPr lang="en-US" altLang="en-US">
                <a:solidFill>
                  <a:srgbClr val="F37021"/>
                </a:solidFill>
              </a:rPr>
              <a:t>D</a:t>
            </a:r>
          </a:p>
          <a:p>
            <a:pPr marL="0" indent="0">
              <a:spcBef>
                <a:spcPct val="35000"/>
              </a:spcBef>
              <a:buFontTx/>
              <a:buNone/>
            </a:pPr>
            <a:r>
              <a:rPr lang="en-US" altLang="en-US" b="1"/>
              <a:t>Rationale: </a:t>
            </a:r>
            <a:r>
              <a:rPr lang="en-US" altLang="en-US"/>
              <a:t>Since more than half of the patient's weight is distributed to the head end of a backboard or stretcher, you should always ensure that the strongest EMT is at that position. This will reduce the risk of injury to less strong personnel as well as the risk of dropping the patient.</a:t>
            </a:r>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8530" name="Rectangle 2"/>
          <p:cNvSpPr>
            <a:spLocks noGrp="1" noChangeArrowheads="1"/>
          </p:cNvSpPr>
          <p:nvPr>
            <p:ph type="title"/>
          </p:nvPr>
        </p:nvSpPr>
        <p:spPr/>
        <p:txBody>
          <a:bodyPr/>
          <a:lstStyle/>
          <a:p>
            <a:pPr>
              <a:lnSpc>
                <a:spcPct val="85000"/>
              </a:lnSpc>
              <a:defRPr/>
            </a:pPr>
            <a:r>
              <a:rPr lang="en-US" dirty="0" smtClean="0">
                <a:cs typeface="+mj-cs"/>
              </a:rPr>
              <a:t>Review </a:t>
            </a:r>
            <a:r>
              <a:rPr lang="en-US" sz="2800" b="0" dirty="0" smtClean="0">
                <a:cs typeface="+mj-cs"/>
              </a:rPr>
              <a:t>(1 of 2)</a:t>
            </a:r>
          </a:p>
        </p:txBody>
      </p:sp>
      <p:sp>
        <p:nvSpPr>
          <p:cNvPr id="102403" name="Rectangle 3"/>
          <p:cNvSpPr>
            <a:spLocks noGrp="1" noChangeArrowheads="1"/>
          </p:cNvSpPr>
          <p:nvPr>
            <p:ph idx="1"/>
          </p:nvPr>
        </p:nvSpPr>
        <p:spPr/>
        <p:txBody>
          <a:bodyPr rIns="228600"/>
          <a:lstStyle/>
          <a:p>
            <a:pPr marL="457200" indent="-457200">
              <a:spcBef>
                <a:spcPct val="35000"/>
              </a:spcBef>
              <a:buFontTx/>
              <a:buAutoNum type="arabicPeriod" startAt="6"/>
            </a:pPr>
            <a:r>
              <a:rPr lang="en-US" altLang="en-US"/>
              <a:t>When two EMTs are lifting a patient on a long backboard, they should:</a:t>
            </a:r>
          </a:p>
          <a:p>
            <a:pPr marL="1016000" lvl="1" indent="-444500">
              <a:spcBef>
                <a:spcPct val="35000"/>
              </a:spcBef>
              <a:buFontTx/>
              <a:buAutoNum type="alphaUcPeriod"/>
            </a:pPr>
            <a:r>
              <a:rPr lang="en-US" altLang="en-US"/>
              <a:t>lift the patient from the sides of the board.</a:t>
            </a:r>
            <a:br>
              <a:rPr lang="en-US" altLang="en-US"/>
            </a:br>
            <a:r>
              <a:rPr lang="en-US" altLang="en-US" b="1"/>
              <a:t>Rationale: </a:t>
            </a:r>
            <a:r>
              <a:rPr lang="en-US" altLang="en-US"/>
              <a:t>This may cause the backboard to tip since the upper torso is heavier.</a:t>
            </a:r>
          </a:p>
          <a:p>
            <a:pPr marL="1016000" lvl="1" indent="-444500">
              <a:spcBef>
                <a:spcPct val="35000"/>
              </a:spcBef>
              <a:buFontTx/>
              <a:buAutoNum type="alphaUcPeriod"/>
            </a:pPr>
            <a:r>
              <a:rPr lang="en-US" altLang="en-US"/>
              <a:t>make every attempt to lift with their backs.</a:t>
            </a:r>
            <a:br>
              <a:rPr lang="en-US" altLang="en-US"/>
            </a:br>
            <a:r>
              <a:rPr lang="en-US" altLang="en-US" b="1"/>
              <a:t>Rationale: </a:t>
            </a:r>
            <a:r>
              <a:rPr lang="en-US" altLang="en-US"/>
              <a:t>Never lift with your back. Always use your legs.</a:t>
            </a:r>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4722" name="Rectangle 2"/>
          <p:cNvSpPr>
            <a:spLocks noGrp="1" noChangeArrowheads="1"/>
          </p:cNvSpPr>
          <p:nvPr>
            <p:ph type="title"/>
          </p:nvPr>
        </p:nvSpPr>
        <p:spPr/>
        <p:txBody>
          <a:bodyPr/>
          <a:lstStyle/>
          <a:p>
            <a:pPr>
              <a:lnSpc>
                <a:spcPct val="85000"/>
              </a:lnSpc>
              <a:defRPr/>
            </a:pPr>
            <a:r>
              <a:rPr lang="en-US" dirty="0" smtClean="0">
                <a:cs typeface="+mj-cs"/>
              </a:rPr>
              <a:t>Review </a:t>
            </a:r>
            <a:r>
              <a:rPr lang="en-US" sz="2800" b="0" dirty="0" smtClean="0">
                <a:cs typeface="+mj-cs"/>
              </a:rPr>
              <a:t>(2 of 2)</a:t>
            </a:r>
          </a:p>
        </p:txBody>
      </p:sp>
      <p:sp>
        <p:nvSpPr>
          <p:cNvPr id="103427" name="Rectangle 3"/>
          <p:cNvSpPr>
            <a:spLocks noGrp="1" noChangeArrowheads="1"/>
          </p:cNvSpPr>
          <p:nvPr>
            <p:ph idx="1"/>
          </p:nvPr>
        </p:nvSpPr>
        <p:spPr/>
        <p:txBody>
          <a:bodyPr rIns="228600"/>
          <a:lstStyle/>
          <a:p>
            <a:pPr marL="457200" indent="-457200">
              <a:spcBef>
                <a:spcPct val="35000"/>
              </a:spcBef>
              <a:buFontTx/>
              <a:buAutoNum type="arabicPeriod" startAt="6"/>
            </a:pPr>
            <a:r>
              <a:rPr lang="en-US" altLang="en-US"/>
              <a:t>When two EMTs are lifting a patient on a long backboard, they should:</a:t>
            </a:r>
          </a:p>
          <a:p>
            <a:pPr marL="1016000" lvl="1" indent="-444500">
              <a:spcBef>
                <a:spcPct val="35000"/>
              </a:spcBef>
              <a:buFontTx/>
              <a:buAutoNum type="alphaUcPeriod" startAt="3"/>
            </a:pPr>
            <a:r>
              <a:rPr lang="en-US" altLang="en-US"/>
              <a:t>position the strongest EMT at the foot of the board.</a:t>
            </a:r>
            <a:br>
              <a:rPr lang="en-US" altLang="en-US"/>
            </a:br>
            <a:r>
              <a:rPr lang="en-US" altLang="en-US" b="1"/>
              <a:t>Rationale: </a:t>
            </a:r>
            <a:r>
              <a:rPr lang="en-US" altLang="en-US">
                <a:solidFill>
                  <a:srgbClr val="F37021"/>
                </a:solidFill>
              </a:rPr>
              <a:t>The strongest EMT should be at the patient</a:t>
            </a:r>
            <a:r>
              <a:rPr lang="ja-JP" altLang="en-US">
                <a:solidFill>
                  <a:srgbClr val="F37021"/>
                </a:solidFill>
              </a:rPr>
              <a:t>’</a:t>
            </a:r>
            <a:r>
              <a:rPr lang="en-US" altLang="ja-JP">
                <a:solidFill>
                  <a:srgbClr val="F37021"/>
                </a:solidFill>
              </a:rPr>
              <a:t>s head, where the patient</a:t>
            </a:r>
            <a:r>
              <a:rPr lang="ja-JP" altLang="en-US">
                <a:solidFill>
                  <a:srgbClr val="F37021"/>
                </a:solidFill>
              </a:rPr>
              <a:t>’</a:t>
            </a:r>
            <a:r>
              <a:rPr lang="en-US" altLang="ja-JP">
                <a:solidFill>
                  <a:srgbClr val="F37021"/>
                </a:solidFill>
              </a:rPr>
              <a:t>s weight is greater.</a:t>
            </a:r>
          </a:p>
          <a:p>
            <a:pPr marL="1016000" lvl="1" indent="-444500">
              <a:spcBef>
                <a:spcPct val="35000"/>
              </a:spcBef>
              <a:buFontTx/>
              <a:buAutoNum type="alphaUcPeriod" startAt="3"/>
            </a:pPr>
            <a:r>
              <a:rPr lang="en-US" altLang="en-US"/>
              <a:t>position the strongest EMT at the head of the board.</a:t>
            </a:r>
            <a:br>
              <a:rPr lang="en-US" altLang="en-US"/>
            </a:br>
            <a:r>
              <a:rPr lang="en-US" altLang="en-US" b="1"/>
              <a:t>Rationale: </a:t>
            </a:r>
            <a:r>
              <a:rPr lang="en-US" altLang="en-US">
                <a:solidFill>
                  <a:srgbClr val="F37021"/>
                </a:solidFill>
              </a:rPr>
              <a:t>Correct answer</a:t>
            </a:r>
            <a:endParaRPr lang="en-US" altLang="en-US" sz="2000">
              <a:solidFill>
                <a:srgbClr val="F37021"/>
              </a:solidFill>
            </a:endParaRPr>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9554" name="Rectangle 2"/>
          <p:cNvSpPr>
            <a:spLocks noGrp="1" noChangeArrowheads="1"/>
          </p:cNvSpPr>
          <p:nvPr>
            <p:ph type="title"/>
          </p:nvPr>
        </p:nvSpPr>
        <p:spPr/>
        <p:txBody>
          <a:bodyPr/>
          <a:lstStyle/>
          <a:p>
            <a:pPr>
              <a:lnSpc>
                <a:spcPct val="85000"/>
              </a:lnSpc>
              <a:defRPr/>
            </a:pPr>
            <a:r>
              <a:rPr lang="en-US" dirty="0" smtClean="0">
                <a:cs typeface="+mj-cs"/>
              </a:rPr>
              <a:t>Review</a:t>
            </a:r>
          </a:p>
        </p:txBody>
      </p:sp>
      <p:sp>
        <p:nvSpPr>
          <p:cNvPr id="104451" name="Rectangle 3"/>
          <p:cNvSpPr>
            <a:spLocks noGrp="1" noChangeArrowheads="1"/>
          </p:cNvSpPr>
          <p:nvPr>
            <p:ph idx="1"/>
          </p:nvPr>
        </p:nvSpPr>
        <p:spPr/>
        <p:txBody>
          <a:bodyPr rIns="228600"/>
          <a:lstStyle/>
          <a:p>
            <a:pPr marL="457200" indent="-457200">
              <a:spcBef>
                <a:spcPct val="35000"/>
              </a:spcBef>
              <a:buFontTx/>
              <a:buAutoNum type="arabicPeriod" startAt="7"/>
            </a:pPr>
            <a:r>
              <a:rPr lang="en-US" altLang="en-US"/>
              <a:t>Which of the following techniques is considered to be an emergency move?</a:t>
            </a:r>
          </a:p>
          <a:p>
            <a:pPr marL="1016000" lvl="1" indent="-444500">
              <a:spcBef>
                <a:spcPct val="35000"/>
              </a:spcBef>
              <a:buFontTx/>
              <a:buAutoNum type="alphaUcPeriod"/>
            </a:pPr>
            <a:r>
              <a:rPr lang="en-US" altLang="en-US"/>
              <a:t>Extremity lift</a:t>
            </a:r>
          </a:p>
          <a:p>
            <a:pPr marL="1016000" lvl="1" indent="-444500">
              <a:spcBef>
                <a:spcPct val="35000"/>
              </a:spcBef>
              <a:buFontTx/>
              <a:buAutoNum type="alphaUcPeriod"/>
            </a:pPr>
            <a:r>
              <a:rPr lang="en-US" altLang="en-US"/>
              <a:t>Supine transfer</a:t>
            </a:r>
          </a:p>
          <a:p>
            <a:pPr marL="1016000" lvl="1" indent="-444500">
              <a:spcBef>
                <a:spcPct val="35000"/>
              </a:spcBef>
              <a:buFontTx/>
              <a:buAutoNum type="alphaUcPeriod"/>
            </a:pPr>
            <a:r>
              <a:rPr lang="en-US" altLang="en-US"/>
              <a:t>Firefighter's drag</a:t>
            </a:r>
          </a:p>
          <a:p>
            <a:pPr marL="1016000" lvl="1" indent="-444500">
              <a:spcBef>
                <a:spcPct val="35000"/>
              </a:spcBef>
              <a:buFontTx/>
              <a:buAutoNum type="alphaUcPeriod"/>
            </a:pPr>
            <a:r>
              <a:rPr lang="en-US" altLang="en-US"/>
              <a:t>Direct ground lift</a:t>
            </a:r>
            <a:endParaRPr lang="en-US" altLang="en-US" sz="200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sign_template">
  <a:themeElements>
    <a:clrScheme name="design_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sign_template">
      <a:majorFont>
        <a:latin typeface="Arial"/>
        <a:ea typeface="ヒラギノ角ゴ Pro W3"/>
        <a:cs typeface=""/>
      </a:majorFont>
      <a:minorFont>
        <a:latin typeface="Arial"/>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FFFF">
            <a:alpha val="27000"/>
          </a:srgbClr>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8099" dir="2700000" algn="ctr" rotWithShape="0">
                  <a:schemeClr val="bg2">
                    <a:alpha val="74998"/>
                  </a:schemeClr>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 charset="0"/>
            <a:ea typeface="ヒラギノ角ゴ Pro W3" pitchFamily="1" charset="-128"/>
          </a:defRPr>
        </a:defPPr>
      </a:lstStyle>
    </a:spDef>
    <a:lnDef>
      <a:spPr bwMode="auto">
        <a:xfrm>
          <a:off x="0" y="0"/>
          <a:ext cx="1" cy="1"/>
        </a:xfrm>
        <a:custGeom>
          <a:avLst/>
          <a:gdLst/>
          <a:ahLst/>
          <a:cxnLst/>
          <a:rect l="0" t="0" r="0" b="0"/>
          <a:pathLst/>
        </a:custGeom>
        <a:solidFill>
          <a:srgbClr val="00FFFF">
            <a:alpha val="27000"/>
          </a:srgbClr>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8099" dir="2700000" algn="ctr" rotWithShape="0">
                  <a:schemeClr val="bg2">
                    <a:alpha val="74998"/>
                  </a:schemeClr>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 charset="0"/>
            <a:ea typeface="ヒラギノ角ゴ Pro W3" pitchFamily="1" charset="-128"/>
          </a:defRPr>
        </a:defPPr>
      </a:lstStyle>
    </a:lnDef>
  </a:objectDefaults>
  <a:extraClrSchemeLst>
    <a:extraClrScheme>
      <a:clrScheme name="design_templat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sign_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sign_templat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sign_templat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sign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sign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sign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EMT_TEMPLT</Template>
  <TotalTime>3776</TotalTime>
  <Words>6857</Words>
  <Application>Microsoft Macintosh PowerPoint</Application>
  <PresentationFormat>On-screen Show (4:3)</PresentationFormat>
  <Paragraphs>1124</Paragraphs>
  <Slides>113</Slides>
  <Notes>75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113</vt:i4>
      </vt:variant>
    </vt:vector>
  </HeadingPairs>
  <TitlesOfParts>
    <vt:vector size="118" baseType="lpstr">
      <vt:lpstr>Times New Roman</vt:lpstr>
      <vt:lpstr>ヒラギノ角ゴ Pro W3</vt:lpstr>
      <vt:lpstr>Arial</vt:lpstr>
      <vt:lpstr>MS PGothic</vt:lpstr>
      <vt:lpstr>design_template</vt:lpstr>
      <vt:lpstr>PowerPoint Presentation</vt:lpstr>
      <vt:lpstr>National EMS Education Standard Competencies</vt:lpstr>
      <vt:lpstr>Introduction</vt:lpstr>
      <vt:lpstr>The Wheeled Ambulance Stretcher (1 of 5)</vt:lpstr>
      <vt:lpstr>The Wheeled Ambulance Stretcher (2 of 5)</vt:lpstr>
      <vt:lpstr>The Wheeled Ambulance Stretcher (3 of 5)</vt:lpstr>
      <vt:lpstr>The Wheeled Ambulance Stretcher (4 of 5)</vt:lpstr>
      <vt:lpstr>The Wheeled Ambulance Stretcher (5 of 5)</vt:lpstr>
      <vt:lpstr>Backboards (1 of 2)</vt:lpstr>
      <vt:lpstr>Backboards (2 of 2)</vt:lpstr>
      <vt:lpstr>Moving and Positioning the Patient (1 of 2)</vt:lpstr>
      <vt:lpstr>Moving and Positioning the Patient (2 of 2)</vt:lpstr>
      <vt:lpstr>Body Mechanics (1 of 9)</vt:lpstr>
      <vt:lpstr>Body Mechanics (2 of 9)</vt:lpstr>
      <vt:lpstr>Body Mechanics (3 of 9)</vt:lpstr>
      <vt:lpstr>Body Mechanics (4 of 9)</vt:lpstr>
      <vt:lpstr>Body Mechanics (5 of 9)</vt:lpstr>
      <vt:lpstr>Body Mechanics (6 of 9)</vt:lpstr>
      <vt:lpstr>Body Mechanics (7 of 9)</vt:lpstr>
      <vt:lpstr>Body Mechanics (8 of 9)</vt:lpstr>
      <vt:lpstr>Body Mechanics (9 of 9)</vt:lpstr>
      <vt:lpstr>Principles of Safe Reaching and Pulling (1 of 6)</vt:lpstr>
      <vt:lpstr>Principles of Safe Reaching and Pulling (2 of 6)</vt:lpstr>
      <vt:lpstr>Principles of Safe Reaching and Pulling (3 of 6)</vt:lpstr>
      <vt:lpstr>Principles of Safe Reaching and Pulling (4 of 6)</vt:lpstr>
      <vt:lpstr>Principles of Safe Reaching and Pulling (5 of 6)</vt:lpstr>
      <vt:lpstr>Principles of Safe Reaching and Pulling (6 of 6)</vt:lpstr>
      <vt:lpstr>Principles of Safe Lifting and Carrying (1 of 11)</vt:lpstr>
      <vt:lpstr>Principles of Safe Lifting and Carrying (2 of 11)</vt:lpstr>
      <vt:lpstr>Principles of Safe Lifting and Carrying (3 of 11)</vt:lpstr>
      <vt:lpstr>Principles of Safe Lifting and Carrying (4 of 11)</vt:lpstr>
      <vt:lpstr>Principles of Safe Lifting and Carrying (5 of 11)</vt:lpstr>
      <vt:lpstr>Principles of Safe Lifting and Carrying (6 of 11)</vt:lpstr>
      <vt:lpstr>Principles of Safe Lifting and Carrying (7 of 11)</vt:lpstr>
      <vt:lpstr>Principles of Safe Lifting and Carrying (8 of 11)</vt:lpstr>
      <vt:lpstr>Principles of Safe Lifting and Carrying (9 of 11)</vt:lpstr>
      <vt:lpstr>Principles of Safe Lifting and Carrying (10 of 11)</vt:lpstr>
      <vt:lpstr>Principles of Safe Lifting and Carrying (11 of 11)</vt:lpstr>
      <vt:lpstr>Directions and Commands  (1 of 3)</vt:lpstr>
      <vt:lpstr>Directions and Commands  (2 of 3)</vt:lpstr>
      <vt:lpstr>Directions and Commands  (3 of 3)</vt:lpstr>
      <vt:lpstr>Emergency Moves (1 of 5)</vt:lpstr>
      <vt:lpstr>Emergency Moves (2 of 5)</vt:lpstr>
      <vt:lpstr>Emergency Moves (3 of 5)</vt:lpstr>
      <vt:lpstr>Emergency Moves (4 of 5)</vt:lpstr>
      <vt:lpstr>Emergency Moves (5 of 5)</vt:lpstr>
      <vt:lpstr>Urgent Moves (1 of 2)</vt:lpstr>
      <vt:lpstr>Urgent Moves (2 of 2)</vt:lpstr>
      <vt:lpstr>Nonurgent Moves (1 of 4)</vt:lpstr>
      <vt:lpstr>Nonurgent Moves (2 of 4)</vt:lpstr>
      <vt:lpstr>Nonurgent Moves (3 of 4)</vt:lpstr>
      <vt:lpstr>Nonurgent Moves (4 of 4)</vt:lpstr>
      <vt:lpstr>Geriatrics (1 of 2)</vt:lpstr>
      <vt:lpstr>Geriatrics (2 of 2)</vt:lpstr>
      <vt:lpstr>Bariatrics (1 of 2)</vt:lpstr>
      <vt:lpstr>Bariatrics (2 of 2)</vt:lpstr>
      <vt:lpstr>Additional Patient-Moving Equipment (1 of 13)</vt:lpstr>
      <vt:lpstr>Additional Patient-Moving Equipment (2 of 13)</vt:lpstr>
      <vt:lpstr>Additional Patient-Moving Equipment (3 of 13)</vt:lpstr>
      <vt:lpstr>Additional Patient-Moving Equipment (4 of 13)</vt:lpstr>
      <vt:lpstr>Additional Patient-Moving Equipment (5 of 13)</vt:lpstr>
      <vt:lpstr>Additional Patient-Moving Equipment (6 of 13)</vt:lpstr>
      <vt:lpstr>Additional Patient-Moving Equipment (7 of 13)</vt:lpstr>
      <vt:lpstr>Additional Patient-Moving Equipment (8 of 13)</vt:lpstr>
      <vt:lpstr>Additional Patient-Moving Equipment (9 of 13)</vt:lpstr>
      <vt:lpstr>Additional Patient-Moving Equipment (10 of 13)</vt:lpstr>
      <vt:lpstr>Additional Patient-Moving Equipment (11 of 13)</vt:lpstr>
      <vt:lpstr>Additional Patient-Moving Equipment (12 of 13)</vt:lpstr>
      <vt:lpstr>Additional Patient-Moving Equipment (13 of 13)</vt:lpstr>
      <vt:lpstr>Decontamination</vt:lpstr>
      <vt:lpstr>Patient Positioning (1 of 2)</vt:lpstr>
      <vt:lpstr>Patient Positioning (2 of 2)</vt:lpstr>
      <vt:lpstr>Medical Restraints (1 of 2)</vt:lpstr>
      <vt:lpstr>Medical Restraints (2 of 2)</vt:lpstr>
      <vt:lpstr>Personnel Considerations</vt:lpstr>
      <vt:lpstr>Review</vt:lpstr>
      <vt:lpstr>Review</vt:lpstr>
      <vt:lpstr>Review</vt:lpstr>
      <vt:lpstr>Review</vt:lpstr>
      <vt:lpstr>Review</vt:lpstr>
      <vt:lpstr>Review (1 of 2)</vt:lpstr>
      <vt:lpstr>Review (2 of 2)</vt:lpstr>
      <vt:lpstr>Review</vt:lpstr>
      <vt:lpstr>Review</vt:lpstr>
      <vt:lpstr>Review (1 of 2)</vt:lpstr>
      <vt:lpstr>Review (2 of 2)</vt:lpstr>
      <vt:lpstr>Review</vt:lpstr>
      <vt:lpstr>Review</vt:lpstr>
      <vt:lpstr>Review (1 of 2)</vt:lpstr>
      <vt:lpstr>Review (2 of 2)</vt:lpstr>
      <vt:lpstr>Review</vt:lpstr>
      <vt:lpstr>Review</vt:lpstr>
      <vt:lpstr>Review (1 of 2)</vt:lpstr>
      <vt:lpstr>Review (2 of 2)</vt:lpstr>
      <vt:lpstr>Review</vt:lpstr>
      <vt:lpstr>Review</vt:lpstr>
      <vt:lpstr>Review (1 of 2)</vt:lpstr>
      <vt:lpstr>Review (2 of 2)</vt:lpstr>
      <vt:lpstr>Review</vt:lpstr>
      <vt:lpstr>Review</vt:lpstr>
      <vt:lpstr>Review</vt:lpstr>
      <vt:lpstr>Review</vt:lpstr>
      <vt:lpstr>Review</vt:lpstr>
      <vt:lpstr>Review (1 of 2)</vt:lpstr>
      <vt:lpstr>Review (2 of 2)</vt:lpstr>
      <vt:lpstr>Review</vt:lpstr>
      <vt:lpstr>Review</vt:lpstr>
      <vt:lpstr>Review (1 of 2)</vt:lpstr>
      <vt:lpstr>Review (2 of 2)</vt:lpstr>
      <vt:lpstr>Review</vt:lpstr>
      <vt:lpstr>Review</vt:lpstr>
      <vt:lpstr>Review (1 of 2)</vt:lpstr>
      <vt:lpstr>Review (2 of 2)</vt:lpstr>
    </vt:vector>
  </TitlesOfParts>
  <Company>jones and bartlett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CarolB</dc:creator>
  <cp:lastModifiedBy>Microsoft Office User</cp:lastModifiedBy>
  <cp:revision>326</cp:revision>
  <dcterms:created xsi:type="dcterms:W3CDTF">2002-02-12T20:19:46Z</dcterms:created>
  <dcterms:modified xsi:type="dcterms:W3CDTF">2016-03-12T15:40:09Z</dcterms:modified>
</cp:coreProperties>
</file>