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0693" autoAdjust="0"/>
  </p:normalViewPr>
  <p:slideViewPr>
    <p:cSldViewPr>
      <p:cViewPr>
        <p:scale>
          <a:sx n="50" d="100"/>
          <a:sy n="50" d="100"/>
        </p:scale>
        <p:origin x="-1872" y="-11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dirty="0">
                <a:latin typeface="Arial" panose="020B0604020202020204" pitchFamily="34" charset="0"/>
                <a:ea typeface="+mn-ea"/>
              </a:defRPr>
            </a:lvl1pPr>
          </a:lstStyle>
          <a:p>
            <a:pPr>
              <a:defRPr/>
            </a:pPr>
            <a:endParaRPr lang="en-US" alt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dirty="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defRPr>
            </a:lvl1pPr>
          </a:lstStyle>
          <a:p>
            <a:pPr>
              <a:defRPr/>
            </a:pPr>
            <a:fld id="{5FC59043-29CD-44F9-B65B-44DA2020B704}" type="slidenum">
              <a:rPr lang="en-US"/>
              <a:pPr>
                <a:defRPr/>
              </a:pPr>
              <a:t>‹#›</a:t>
            </a:fld>
            <a:endParaRPr lang="en-US" dirty="0"/>
          </a:p>
        </p:txBody>
      </p:sp>
    </p:spTree>
    <p:extLst>
      <p:ext uri="{BB962C8B-B14F-4D97-AF65-F5344CB8AC3E}">
        <p14:creationId xmlns:p14="http://schemas.microsoft.com/office/powerpoint/2010/main" val="3976584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Arial" charset="0"/>
                <a:ea typeface="ＭＳ Ｐゴシック" charset="0"/>
              </a:rPr>
              <a:t>Chapter 11: Principles of Pharmacology </a:t>
            </a:r>
            <a:endParaRPr lang="en-US" dirty="0">
              <a:latin typeface="Arial" charset="0"/>
              <a:ea typeface="ＭＳ Ｐゴシック"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8A2D3EF-34C5-4365-8668-CA064F156E8B}"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charset="0"/>
              </a:rPr>
              <a:t>Instructor Notes </a:t>
            </a:r>
          </a:p>
          <a:p>
            <a:pPr eaLnBrk="1" hangingPunct="1">
              <a:defRPr/>
            </a:pPr>
            <a:endParaRPr lang="en-US" dirty="0" smtClean="0">
              <a:latin typeface="Arial" charset="0"/>
            </a:endParaRPr>
          </a:p>
          <a:p>
            <a:pPr eaLnBrk="1" hangingPunct="1">
              <a:buFontTx/>
              <a:buAutoNum type="arabicPeriod" startAt="5"/>
              <a:defRPr/>
            </a:pPr>
            <a:r>
              <a:rPr lang="en-US" dirty="0" smtClean="0">
                <a:latin typeface="Arial" charset="0"/>
              </a:rPr>
              <a:t> In order for an EMT to administer nitroglycerin, the patient</a:t>
            </a:r>
            <a:r>
              <a:rPr lang="en-US" altLang="en-US" dirty="0" smtClean="0">
                <a:latin typeface="Arial" charset="0"/>
              </a:rPr>
              <a:t>’</a:t>
            </a:r>
            <a:r>
              <a:rPr lang="en-US" dirty="0" smtClean="0">
                <a:latin typeface="Arial" charset="0"/>
              </a:rPr>
              <a:t>s systolic blood pressure must be greater than 100 to 120 mm Hg (depending on local protocols.) Nitroglycerin causes blood vessels to dilate, and therefore decreases blood pressure, which could be dangerous if the blood pressure is already low.</a:t>
            </a:r>
          </a:p>
          <a:p>
            <a:pPr eaLnBrk="1" hangingPunct="1">
              <a:buFontTx/>
              <a:buAutoNum type="arabicPeriod" startAt="5"/>
              <a:defRPr/>
            </a:pPr>
            <a:endParaRPr lang="en-US" dirty="0" smtClean="0">
              <a:latin typeface="Arial" charset="0"/>
            </a:endParaRPr>
          </a:p>
          <a:p>
            <a:pPr eaLnBrk="1" hangingPunct="1">
              <a:buFontTx/>
              <a:buAutoNum type="arabicPeriod" startAt="5"/>
              <a:defRPr/>
            </a:pPr>
            <a:r>
              <a:rPr lang="en-US" dirty="0" smtClean="0">
                <a:latin typeface="Arial" charset="0"/>
              </a:rPr>
              <a:t> Since the patient has chest pain and a sufficient blood pressure, a dose of nitroglycerin would be appropriate. However, unless the EMS crew carries nitroglycerin per their local protocols, they can not administer nitroglycerin in this situation because the patient is carrying his nitroglycerin in an unmarked container without any verification of its contents. The EMS crew has no way to verify that that it is the right medication or that the medication has been prescribed for this patient. </a:t>
            </a: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047BAF1-766E-46E9-9AD6-F9434B1A96A0}"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 </a:t>
            </a:r>
          </a:p>
          <a:p>
            <a:pPr>
              <a:defRPr/>
            </a:pPr>
            <a:endParaRPr lang="en-US" dirty="0" smtClean="0">
              <a:ea typeface="ＭＳ Ｐゴシック" pitchFamily="34" charset="-128"/>
            </a:endParaRPr>
          </a:p>
          <a:p>
            <a:pPr>
              <a:defRPr/>
            </a:pPr>
            <a:r>
              <a:rPr lang="en-US" dirty="0" smtClean="0">
                <a:ea typeface="ＭＳ Ｐゴシック" pitchFamily="34" charset="-128"/>
              </a:rPr>
              <a:t>As the indications for nitroglycerin are still present and the BLS crew does not have the ability to administer the medication (as well as the aspirin that also may be given to a patient with chest pain if permitted by local protocols), ALS is needed to administer the medications. In addition, ALS will be able to provide additional monitoring and management capabilities in this situation.</a:t>
            </a: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FC5748F-B532-4B98-9D61-2F9191C44B8F}"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7.  Before ALS can administer the nitroglycerin they are carrying, they will need to know if the patient continues to have chest pain (indication for the medication), whether he has sufficient blood pressure, and whether he has taken a recent erectile dysfunction medication (contraindications for the medication).</a:t>
            </a: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7956251-9625-4312-8C08-33D1B12A9936}"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Arial" charset="0"/>
                <a:ea typeface="ＭＳ Ｐゴシック" charset="0"/>
              </a:rPr>
              <a:t>Instructor Notes </a:t>
            </a:r>
          </a:p>
          <a:p>
            <a:pPr>
              <a:defRPr/>
            </a:pPr>
            <a:endParaRPr lang="en-US" dirty="0" smtClean="0">
              <a:latin typeface="Arial" charset="0"/>
              <a:ea typeface="ＭＳ Ｐゴシック" charset="0"/>
            </a:endParaRPr>
          </a:p>
          <a:p>
            <a:pPr>
              <a:defRPr/>
            </a:pPr>
            <a:r>
              <a:rPr lang="en-US" dirty="0" smtClean="0">
                <a:latin typeface="Arial" charset="0"/>
                <a:ea typeface="ＭＳ Ｐゴシック" charset="0"/>
              </a:rPr>
              <a:t>Discuss the lessons learned from this case. </a:t>
            </a:r>
          </a:p>
          <a:p>
            <a:pPr>
              <a:defRPr/>
            </a:pPr>
            <a:endParaRPr lang="en-US" dirty="0">
              <a:latin typeface="Arial" charset="0"/>
              <a:ea typeface="ＭＳ Ｐゴシック" charset="0"/>
            </a:endParaRP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C23B2D1-05E0-4834-93C7-0814A5B013C6}" type="slidenum">
              <a:rPr lang="en-US" sz="1200" smtClean="0"/>
              <a:pPr>
                <a:defRPr/>
              </a:pPr>
              <a:t>13</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Begin presenting the case. </a:t>
            </a: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DF6716D-3A27-47EB-A1D1-CB0FBF4597F9}"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D63E9AC-6924-484C-AE33-92F36AB99B2B}"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charset="0"/>
              </a:rPr>
              <a:t>Instructor Notes </a:t>
            </a:r>
          </a:p>
          <a:p>
            <a:pPr eaLnBrk="1" hangingPunct="1">
              <a:defRPr/>
            </a:pPr>
            <a:endParaRPr lang="en-US" dirty="0" smtClean="0">
              <a:latin typeface="Arial" charset="0"/>
            </a:endParaRPr>
          </a:p>
          <a:p>
            <a:pPr eaLnBrk="1" hangingPunct="1">
              <a:buFontTx/>
              <a:buAutoNum type="arabicPeriod"/>
              <a:defRPr/>
            </a:pPr>
            <a:r>
              <a:rPr lang="en-US" dirty="0" smtClean="0">
                <a:latin typeface="Arial" charset="0"/>
              </a:rPr>
              <a:t> Because the patient has some respiratory distress and an oxygen saturation below 94%, oxygen may be beneficial to improve the signs and symptoms of the associated hypoxia. The oxygen should be adjusted in liter flow until the patient has a saturation of 94% to 99% and the respiratory distress diminishes. A nonrebreathing mask may be used if the nasal cannula is insufficient to maintain the desired oxygen saturation level.</a:t>
            </a:r>
          </a:p>
          <a:p>
            <a:pPr eaLnBrk="1" hangingPunct="1">
              <a:buFontTx/>
              <a:buAutoNum type="arabicPeriod"/>
              <a:defRPr/>
            </a:pPr>
            <a:endParaRPr lang="en-US" dirty="0" smtClean="0">
              <a:latin typeface="Arial" charset="0"/>
            </a:endParaRPr>
          </a:p>
          <a:p>
            <a:pPr eaLnBrk="1" hangingPunct="1">
              <a:buFontTx/>
              <a:buAutoNum type="arabicPeriod"/>
              <a:defRPr/>
            </a:pPr>
            <a:r>
              <a:rPr lang="en-US" dirty="0" smtClean="0">
                <a:latin typeface="Arial" charset="0"/>
              </a:rPr>
              <a:t> It is important to obtain a thorough history on a patient with a possible myocardial infarction. The patient history can reveal potential risk factors for a myocardial infarction and what precipitated the current symptoms. Determining when the symptoms started is critical in regards to the management of the patient in the field and in the hospital. Finally, it is important to know what medications the patient is taking and if the patient has any allergies. </a:t>
            </a: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A0438D5-337B-419D-B160-F68903D232D7}"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7FA2DE3-2222-45D6-9BFF-E32FB0353500}"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667E0F7-2996-4714-85AB-A406F40D4BFB}"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latin typeface="Arial" charset="0"/>
              </a:rPr>
              <a:t>Instructor Notes </a:t>
            </a:r>
          </a:p>
          <a:p>
            <a:pPr eaLnBrk="1" hangingPunct="1">
              <a:defRPr/>
            </a:pPr>
            <a:endParaRPr lang="en-US" dirty="0" smtClean="0">
              <a:latin typeface="Arial" charset="0"/>
            </a:endParaRPr>
          </a:p>
          <a:p>
            <a:pPr eaLnBrk="1" hangingPunct="1">
              <a:buFontTx/>
              <a:buAutoNum type="arabicPeriod" startAt="3"/>
              <a:defRPr/>
            </a:pPr>
            <a:r>
              <a:rPr lang="en-US" dirty="0" smtClean="0">
                <a:latin typeface="Arial" charset="0"/>
              </a:rPr>
              <a:t> The information provided by the patient indicates that the patient has had previous cardiac problems, but that this pain is different from the angina he had in the past. The time frame of 10 minutes since the pain began will be an important piece of information for the hospital in making treatment decisions, and in some regions, may help to determine which hospital to transport the patient to. He also indicated that he takes nitroglycerin and has no allergies.</a:t>
            </a:r>
          </a:p>
          <a:p>
            <a:pPr eaLnBrk="1" hangingPunct="1">
              <a:buFontTx/>
              <a:buAutoNum type="arabicPeriod" startAt="3"/>
              <a:defRPr/>
            </a:pPr>
            <a:endParaRPr lang="en-US" dirty="0" smtClean="0">
              <a:latin typeface="Arial" charset="0"/>
            </a:endParaRPr>
          </a:p>
          <a:p>
            <a:pPr eaLnBrk="1" hangingPunct="1">
              <a:buFontTx/>
              <a:buAutoNum type="arabicPeriod" startAt="3"/>
              <a:defRPr/>
            </a:pPr>
            <a:r>
              <a:rPr lang="en-US" dirty="0" smtClean="0">
                <a:latin typeface="Arial" charset="0"/>
              </a:rPr>
              <a:t> Vital signs, especially blood pressure, are important in determining whether nitroglycerin can be given. The patient should be asked whether he has taken aspirin or nitroglycerin for this episode, and whether or not the pain was less after taking the nitroglycerin. If further nitroglycerin is possible, the patient should also be asked if he has taken an erectile dysfunction drug in the last 24 to 48 hours.   </a:t>
            </a: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1C8E9EB-63FA-41B8-BDD2-3BF17956FF70}"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DB1823C-D1B5-49C1-8408-7BA0E8532BDC}"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ea typeface="ＭＳ Ｐゴシック" charset="0"/>
              </a:rPr>
              <a:t>Instructor Notes</a:t>
            </a:r>
          </a:p>
          <a:p>
            <a:pPr>
              <a:defRPr/>
            </a:pPr>
            <a:endParaRPr lang="en-US" dirty="0">
              <a:latin typeface="Arial" charset="0"/>
              <a:ea typeface="ＭＳ Ｐゴシック" charset="0"/>
            </a:endParaRPr>
          </a:p>
          <a:p>
            <a:pPr>
              <a:defRPr/>
            </a:pPr>
            <a:r>
              <a:rPr lang="en-US" dirty="0">
                <a:latin typeface="Arial" charset="0"/>
                <a:ea typeface="ＭＳ Ｐゴシック" charset="0"/>
              </a:rPr>
              <a:t>Continue presenting the case. </a:t>
            </a:r>
          </a:p>
          <a:p>
            <a:pPr>
              <a:defRPr/>
            </a:pPr>
            <a:endParaRPr lang="en-US" dirty="0">
              <a:latin typeface="Arial" charset="0"/>
              <a:ea typeface="ＭＳ Ｐゴシック" charset="0"/>
            </a:endParaRP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5C11B3F-4FA4-4BCE-96BB-BABB6443145B}"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4800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248737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816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382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857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4341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345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040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0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9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8768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7545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3400" b="1" kern="1200">
          <a:solidFill>
            <a:schemeClr val="bg1"/>
          </a:solidFill>
          <a:latin typeface="+mj-lt"/>
          <a:ea typeface="MS PGothic" pitchFamily="34" charset="-128"/>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MS PGothic" pitchFamily="34" charset="-128"/>
        </a:defRPr>
      </a:lvl2pPr>
      <a:lvl3pPr algn="ctr" rtl="0" eaLnBrk="0" fontAlgn="base" hangingPunct="0">
        <a:spcBef>
          <a:spcPct val="0"/>
        </a:spcBef>
        <a:spcAft>
          <a:spcPct val="0"/>
        </a:spcAft>
        <a:defRPr sz="3400" b="1">
          <a:solidFill>
            <a:schemeClr val="bg1"/>
          </a:solidFill>
          <a:latin typeface="Arial" panose="020B0604020202020204" pitchFamily="34" charset="0"/>
          <a:ea typeface="MS PGothic" pitchFamily="34" charset="-128"/>
        </a:defRPr>
      </a:lvl3pPr>
      <a:lvl4pPr algn="ctr" rtl="0" eaLnBrk="0" fontAlgn="base" hangingPunct="0">
        <a:spcBef>
          <a:spcPct val="0"/>
        </a:spcBef>
        <a:spcAft>
          <a:spcPct val="0"/>
        </a:spcAft>
        <a:defRPr sz="3400" b="1">
          <a:solidFill>
            <a:schemeClr val="bg1"/>
          </a:solidFill>
          <a:latin typeface="Arial" panose="020B0604020202020204" pitchFamily="34" charset="0"/>
          <a:ea typeface="MS PGothic" pitchFamily="34" charset="-128"/>
        </a:defRPr>
      </a:lvl4pPr>
      <a:lvl5pPr algn="ctr" rtl="0" eaLnBrk="0" fontAlgn="base" hangingPunct="0">
        <a:spcBef>
          <a:spcPct val="0"/>
        </a:spcBef>
        <a:spcAft>
          <a:spcPct val="0"/>
        </a:spcAft>
        <a:defRPr sz="3400" b="1">
          <a:solidFill>
            <a:schemeClr val="bg1"/>
          </a:solidFill>
          <a:latin typeface="Arial" panose="020B0604020202020204" pitchFamily="34" charset="0"/>
          <a:ea typeface="MS PGothic" pitchFamily="34" charset="-128"/>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MS PGothic" pitchFamily="34" charset="-128"/>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MS PGothic" pitchFamily="34" charset="-128"/>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0" y="3370263"/>
            <a:ext cx="9172575" cy="1979612"/>
          </a:xfrm>
          <a:solidFill>
            <a:srgbClr val="00652E">
              <a:alpha val="44000"/>
            </a:srgbClr>
          </a:solidFill>
        </p:spPr>
        <p:txBody>
          <a:bodyPr/>
          <a:lstStyle/>
          <a:p>
            <a:pPr eaLnBrk="1" hangingPunct="1">
              <a:defRPr/>
            </a:pPr>
            <a:r>
              <a:rPr lang="en-US" sz="4000" dirty="0">
                <a:ea typeface="ＭＳ Ｐゴシック" charset="0"/>
              </a:rPr>
              <a:t>Chapter </a:t>
            </a:r>
            <a:r>
              <a:rPr lang="en-US" sz="4000" dirty="0" smtClean="0">
                <a:ea typeface="ＭＳ Ｐゴシック" charset="0"/>
              </a:rPr>
              <a:t>11</a:t>
            </a:r>
            <a:r>
              <a:rPr lang="en-US" altLang="en-US" dirty="0">
                <a:ea typeface="ＭＳ Ｐゴシック" charset="0"/>
              </a:rPr>
              <a:t/>
            </a:r>
            <a:br>
              <a:rPr lang="en-US" altLang="en-US" dirty="0">
                <a:ea typeface="ＭＳ Ｐゴシック" charset="0"/>
              </a:rPr>
            </a:br>
            <a:r>
              <a:rPr lang="en-US" altLang="en-US" sz="3200" dirty="0"/>
              <a:t>Principles of Pharmacology</a:t>
            </a:r>
            <a:endParaRPr lang="en-US" altLang="en-US" sz="3200" dirty="0" smtClean="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2291" name="Rectangle 5"/>
          <p:cNvSpPr>
            <a:spLocks noGrp="1" noChangeArrowheads="1"/>
          </p:cNvSpPr>
          <p:nvPr>
            <p:ph type="body" idx="1"/>
          </p:nvPr>
        </p:nvSpPr>
        <p:spPr/>
        <p:txBody>
          <a:bodyPr/>
          <a:lstStyle/>
          <a:p>
            <a:pPr eaLnBrk="1" hangingPunct="1"/>
            <a:r>
              <a:rPr lang="en-US" dirty="0" smtClean="0"/>
              <a:t>5.	Of what significance is the blood pressure of 136/80 mm Hg to the use of nitroglycerin?</a:t>
            </a:r>
          </a:p>
          <a:p>
            <a:pPr eaLnBrk="1" hangingPunct="1"/>
            <a:endParaRPr lang="en-US" dirty="0" smtClean="0"/>
          </a:p>
          <a:p>
            <a:pPr eaLnBrk="1" hangingPunct="1"/>
            <a:r>
              <a:rPr lang="en-US" dirty="0" smtClean="0"/>
              <a:t>6.	Would an additional dose of nitroglycerin be appropriate in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3315" name="Rectangle 5"/>
          <p:cNvSpPr>
            <a:spLocks noGrp="1" noChangeArrowheads="1"/>
          </p:cNvSpPr>
          <p:nvPr>
            <p:ph type="body" idx="1"/>
          </p:nvPr>
        </p:nvSpPr>
        <p:spPr/>
        <p:txBody>
          <a:bodyPr/>
          <a:lstStyle/>
          <a:p>
            <a:pPr eaLnBrk="1" hangingPunct="1"/>
            <a:r>
              <a:rPr lang="en-US" dirty="0" smtClean="0"/>
              <a:t>You are unable to verify the needed information about the nitroglycerin to administer an additional dose. You call for advanced life support backup as you do not carry nitroglycerin or aspirin. While the advanced life support unit is en route, you prepare your patient for transport. You ensure that he continues to receive high-flow oxygen and is in a position of comfort. You reassess his vital signs every 3 to 5 minutes.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4339" name="Rectangle 5"/>
          <p:cNvSpPr>
            <a:spLocks noGrp="1" noChangeArrowheads="1"/>
          </p:cNvSpPr>
          <p:nvPr>
            <p:ph type="body" idx="1"/>
          </p:nvPr>
        </p:nvSpPr>
        <p:spPr/>
        <p:txBody>
          <a:bodyPr/>
          <a:lstStyle/>
          <a:p>
            <a:pPr eaLnBrk="1" hangingPunct="1"/>
            <a:r>
              <a:rPr lang="en-US" dirty="0" smtClean="0"/>
              <a:t>7.	 What information is necessary to administer an additional dose of nitroglycerin?</a:t>
            </a:r>
          </a:p>
          <a:p>
            <a:pPr eaLnBrk="1" hangingPunct="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endParaRPr lang="en-US" altLang="en-US" dirty="0">
              <a:solidFill>
                <a:srgbClr val="F37021"/>
              </a:solidFill>
              <a:ea typeface="+mj-ea"/>
            </a:endParaRPr>
          </a:p>
        </p:txBody>
      </p:sp>
      <p:sp>
        <p:nvSpPr>
          <p:cNvPr id="15363" name="Rectangle 5"/>
          <p:cNvSpPr>
            <a:spLocks noGrp="1" noChangeArrowheads="1"/>
          </p:cNvSpPr>
          <p:nvPr>
            <p:ph type="body" idx="1"/>
          </p:nvPr>
        </p:nvSpPr>
        <p:spPr>
          <a:xfrm>
            <a:off x="914400" y="1828800"/>
            <a:ext cx="7696200" cy="4267200"/>
          </a:xfrm>
        </p:spPr>
        <p:txBody>
          <a:bodyPr/>
          <a:lstStyle/>
          <a:p>
            <a:pPr marL="457200" indent="-457200" eaLnBrk="1" hangingPunct="1">
              <a:lnSpc>
                <a:spcPct val="90000"/>
              </a:lnSpc>
              <a:tabLst/>
              <a:defRPr/>
            </a:pPr>
            <a:r>
              <a:rPr lang="en-US" dirty="0">
                <a:ea typeface="ＭＳ Ｐゴシック" pitchFamily="34" charset="-128"/>
              </a:rPr>
              <a:t>When you are administering or assisting in the administration of any medication, it is imperative that you follow certain steps. You must:</a:t>
            </a:r>
          </a:p>
          <a:p>
            <a:pPr marL="0" indent="0" eaLnBrk="1" hangingPunct="1">
              <a:lnSpc>
                <a:spcPct val="90000"/>
              </a:lnSpc>
              <a:tabLst/>
              <a:defRPr/>
            </a:pPr>
            <a:r>
              <a:rPr lang="en-US" dirty="0" smtClean="0">
                <a:ea typeface="ＭＳ Ｐゴシック" pitchFamily="34" charset="-128"/>
              </a:rPr>
              <a:t>1.  Obtain </a:t>
            </a:r>
            <a:r>
              <a:rPr lang="en-US" dirty="0">
                <a:ea typeface="ＭＳ Ｐゴシック" pitchFamily="34" charset="-128"/>
              </a:rPr>
              <a:t>an order from medical direction.</a:t>
            </a:r>
          </a:p>
          <a:p>
            <a:pPr marL="0" indent="0" eaLnBrk="1" hangingPunct="1">
              <a:lnSpc>
                <a:spcPct val="90000"/>
              </a:lnSpc>
              <a:tabLst/>
              <a:defRPr/>
            </a:pPr>
            <a:r>
              <a:rPr lang="en-US" dirty="0" smtClean="0">
                <a:ea typeface="ＭＳ Ｐゴシック" pitchFamily="34" charset="-128"/>
              </a:rPr>
              <a:t>2.  Verify </a:t>
            </a:r>
            <a:r>
              <a:rPr lang="en-US" dirty="0">
                <a:ea typeface="ＭＳ Ｐゴシック" pitchFamily="34" charset="-128"/>
              </a:rPr>
              <a:t>that you are giving the proper </a:t>
            </a:r>
            <a:r>
              <a:rPr lang="en-US" dirty="0" smtClean="0">
                <a:ea typeface="ＭＳ Ｐゴシック" pitchFamily="34" charset="-128"/>
              </a:rPr>
              <a:t>medication and</a:t>
            </a:r>
            <a:br>
              <a:rPr lang="en-US" dirty="0" smtClean="0">
                <a:ea typeface="ＭＳ Ｐゴシック" pitchFamily="34" charset="-128"/>
              </a:rPr>
            </a:br>
            <a:r>
              <a:rPr lang="en-US" dirty="0" smtClean="0">
                <a:ea typeface="ＭＳ Ｐゴシック" pitchFamily="34" charset="-128"/>
              </a:rPr>
              <a:t>     prescription</a:t>
            </a:r>
            <a:r>
              <a:rPr lang="en-US" dirty="0">
                <a:ea typeface="ＭＳ Ｐゴシック" pitchFamily="34" charset="-128"/>
              </a:rPr>
              <a:t>.</a:t>
            </a:r>
          </a:p>
          <a:p>
            <a:pPr marL="0" indent="0" eaLnBrk="1" hangingPunct="1">
              <a:lnSpc>
                <a:spcPct val="90000"/>
              </a:lnSpc>
              <a:tabLst/>
              <a:defRPr/>
            </a:pPr>
            <a:r>
              <a:rPr lang="en-US" dirty="0" smtClean="0">
                <a:ea typeface="ＭＳ Ｐゴシック" pitchFamily="34" charset="-128"/>
              </a:rPr>
              <a:t>3.  Verify </a:t>
            </a:r>
            <a:r>
              <a:rPr lang="en-US" dirty="0">
                <a:ea typeface="ＭＳ Ｐゴシック" pitchFamily="34" charset="-128"/>
              </a:rPr>
              <a:t>the form, dose, and route of the </a:t>
            </a:r>
            <a:r>
              <a:rPr lang="en-US" dirty="0" smtClean="0">
                <a:ea typeface="ＭＳ Ｐゴシック" pitchFamily="34" charset="-128"/>
              </a:rPr>
              <a:t>medication</a:t>
            </a:r>
            <a:r>
              <a:rPr lang="en-US" dirty="0">
                <a:ea typeface="ＭＳ Ｐゴシック" pitchFamily="34" charset="-128"/>
              </a:rPr>
              <a:t>.</a:t>
            </a:r>
          </a:p>
          <a:p>
            <a:pPr marL="0" indent="0" eaLnBrk="1" hangingPunct="1">
              <a:lnSpc>
                <a:spcPct val="90000"/>
              </a:lnSpc>
              <a:tabLst/>
              <a:defRPr/>
            </a:pPr>
            <a:r>
              <a:rPr lang="en-US" dirty="0" smtClean="0">
                <a:ea typeface="ＭＳ Ｐゴシック" pitchFamily="34" charset="-128"/>
              </a:rPr>
              <a:t>4.  Check </a:t>
            </a:r>
            <a:r>
              <a:rPr lang="en-US" dirty="0">
                <a:ea typeface="ＭＳ Ｐゴシック" pitchFamily="34" charset="-128"/>
              </a:rPr>
              <a:t>the expiration date and the condition of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the </a:t>
            </a:r>
            <a:r>
              <a:rPr lang="en-US" dirty="0">
                <a:ea typeface="ＭＳ Ｐゴシック" pitchFamily="34" charset="-128"/>
              </a:rPr>
              <a:t>medication.</a:t>
            </a:r>
          </a:p>
          <a:p>
            <a:pPr marL="0" indent="0" eaLnBrk="1" hangingPunct="1">
              <a:lnSpc>
                <a:spcPct val="90000"/>
              </a:lnSpc>
              <a:tabLst/>
              <a:defRPr/>
            </a:pPr>
            <a:r>
              <a:rPr lang="en-US" dirty="0" smtClean="0">
                <a:ea typeface="ＭＳ Ｐゴシック" pitchFamily="34" charset="-128"/>
              </a:rPr>
              <a:t>5.  Reassess </a:t>
            </a:r>
            <a:r>
              <a:rPr lang="en-US" dirty="0">
                <a:ea typeface="ＭＳ Ｐゴシック" pitchFamily="34" charset="-128"/>
              </a:rPr>
              <a:t>vital signs, especially heart rate and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blood </a:t>
            </a:r>
            <a:r>
              <a:rPr lang="en-US" dirty="0">
                <a:ea typeface="ＭＳ Ｐゴシック" pitchFamily="34" charset="-128"/>
              </a:rPr>
              <a:t>pressure, every 3 to 5 minutes or as the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patient</a:t>
            </a:r>
            <a:r>
              <a:rPr lang="en-US" altLang="en-US" dirty="0" smtClean="0">
                <a:ea typeface="ＭＳ Ｐゴシック" pitchFamily="34" charset="-128"/>
              </a:rPr>
              <a:t>’</a:t>
            </a:r>
            <a:r>
              <a:rPr lang="en-US" dirty="0" smtClean="0">
                <a:ea typeface="ＭＳ Ｐゴシック" pitchFamily="34" charset="-128"/>
              </a:rPr>
              <a:t>s </a:t>
            </a:r>
            <a:r>
              <a:rPr lang="en-US" dirty="0">
                <a:ea typeface="ＭＳ Ｐゴシック" pitchFamily="34" charset="-128"/>
              </a:rPr>
              <a:t>condition changes.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4099" name="Rectangle 7"/>
          <p:cNvSpPr>
            <a:spLocks noGrp="1" noChangeArrowheads="1"/>
          </p:cNvSpPr>
          <p:nvPr>
            <p:ph type="body" idx="1"/>
          </p:nvPr>
        </p:nvSpPr>
        <p:spPr/>
        <p:txBody>
          <a:bodyPr/>
          <a:lstStyle/>
          <a:p>
            <a:pPr eaLnBrk="1" hangingPunct="1"/>
            <a:r>
              <a:rPr lang="en-US" dirty="0" smtClean="0"/>
              <a:t>You and your EMT partner are dispatched to a local golf course for a patient complaining of chest pain. Upon arrival you find a 62-year-old man clutching his chest while sitting. He is conscious, alert, and oriented.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5123" name="Rectangle 5"/>
          <p:cNvSpPr>
            <a:spLocks noGrp="1" noChangeArrowheads="1"/>
          </p:cNvSpPr>
          <p:nvPr>
            <p:ph type="body" idx="1"/>
          </p:nvPr>
        </p:nvSpPr>
        <p:spPr/>
        <p:txBody>
          <a:bodyPr/>
          <a:lstStyle/>
          <a:p>
            <a:pPr eaLnBrk="1" hangingPunct="1"/>
            <a:r>
              <a:rPr lang="en-US" dirty="0" smtClean="0"/>
              <a:t>He is showing moderate respiratory distress and states that he has a crushing pain in the center of his chest. The pain feels different than any previous episode. He has an oxygen saturation of 90%. As your partner applies oxygen via a nasal cannula, you continue to ask your patient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6147" name="Rectangle 5"/>
          <p:cNvSpPr>
            <a:spLocks noGrp="1" noChangeArrowheads="1"/>
          </p:cNvSpPr>
          <p:nvPr>
            <p:ph type="body" idx="1"/>
          </p:nvPr>
        </p:nvSpPr>
        <p:spPr/>
        <p:txBody>
          <a:bodyPr/>
          <a:lstStyle/>
          <a:p>
            <a:pPr eaLnBrk="1" hangingPunct="1"/>
            <a:r>
              <a:rPr lang="en-US" dirty="0" smtClean="0"/>
              <a:t>1.	Why would oxygen be an appropriate treatment?</a:t>
            </a:r>
          </a:p>
          <a:p>
            <a:pPr eaLnBrk="1" hangingPunct="1"/>
            <a:endParaRPr lang="en-US" dirty="0" smtClean="0"/>
          </a:p>
          <a:p>
            <a:pPr eaLnBrk="1" hangingPunct="1"/>
            <a:r>
              <a:rPr lang="en-US" dirty="0" smtClean="0"/>
              <a:t>2.	What should your next step 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7171" name="Rectangle 5"/>
          <p:cNvSpPr>
            <a:spLocks noGrp="1" noChangeArrowheads="1"/>
          </p:cNvSpPr>
          <p:nvPr>
            <p:ph type="body" idx="1"/>
          </p:nvPr>
        </p:nvSpPr>
        <p:spPr/>
        <p:txBody>
          <a:bodyPr/>
          <a:lstStyle/>
          <a:p>
            <a:pPr eaLnBrk="1" hangingPunct="1"/>
            <a:r>
              <a:rPr lang="en-US" dirty="0" smtClean="0"/>
              <a:t>During history taking, you note that the onset of the pain was approximately 10 minutes before you arrived. The pain got worse when he was walking back to the golf cart and has not gotten any better since he has been sitting. The crushing pain is centered below the sternum, but he also has slight discomfort in his left shoulder. On a scale of 1 to 10, the pain is a 9.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8195" name="Rectangle 5"/>
          <p:cNvSpPr>
            <a:spLocks noGrp="1" noChangeArrowheads="1"/>
          </p:cNvSpPr>
          <p:nvPr>
            <p:ph type="body" idx="1"/>
          </p:nvPr>
        </p:nvSpPr>
        <p:spPr/>
        <p:txBody>
          <a:bodyPr/>
          <a:lstStyle/>
          <a:p>
            <a:pPr eaLnBrk="1" hangingPunct="1"/>
            <a:r>
              <a:rPr lang="en-US" dirty="0" smtClean="0"/>
              <a:t>The patient states he was diagnosed with angina 3 years ago. This is the first time in more than 8 months that he has experienced chest pain. He has no allergies and takes nitroglycerin when needed. His last oral intake was a tuna sandwich about an hour ago, and he has been playing golf for about 45 minutes.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9219" name="Rectangle 5"/>
          <p:cNvSpPr>
            <a:spLocks noGrp="1" noChangeArrowheads="1"/>
          </p:cNvSpPr>
          <p:nvPr>
            <p:ph type="body" idx="1"/>
          </p:nvPr>
        </p:nvSpPr>
        <p:spPr/>
        <p:txBody>
          <a:bodyPr/>
          <a:lstStyle/>
          <a:p>
            <a:pPr marL="609600" indent="-609600" eaLnBrk="1" hangingPunct="1">
              <a:tabLst/>
            </a:pPr>
            <a:r>
              <a:rPr lang="en-US" dirty="0" smtClean="0"/>
              <a:t>3. How does the information revealed in the history</a:t>
            </a:r>
          </a:p>
          <a:p>
            <a:pPr marL="609600" indent="-609600" eaLnBrk="1" hangingPunct="1">
              <a:tabLst/>
            </a:pPr>
            <a:r>
              <a:rPr lang="en-US" dirty="0" smtClean="0"/>
              <a:t>	assist in appropriately managing your patient?</a:t>
            </a:r>
          </a:p>
          <a:p>
            <a:pPr marL="609600" indent="-609600" eaLnBrk="1" hangingPunct="1">
              <a:tabLst/>
            </a:pPr>
            <a:endParaRPr lang="en-US" dirty="0" smtClean="0"/>
          </a:p>
          <a:p>
            <a:pPr marL="609600" indent="-609600" eaLnBrk="1" hangingPunct="1">
              <a:tabLst/>
            </a:pPr>
            <a:r>
              <a:rPr lang="en-US" dirty="0" smtClean="0"/>
              <a:t>4. What additional information is needed to move forward with managing the patient?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0243" name="Rectangle 5"/>
          <p:cNvSpPr>
            <a:spLocks noGrp="1" noChangeArrowheads="1"/>
          </p:cNvSpPr>
          <p:nvPr>
            <p:ph type="body" idx="1"/>
          </p:nvPr>
        </p:nvSpPr>
        <p:spPr/>
        <p:txBody>
          <a:bodyPr/>
          <a:lstStyle/>
          <a:p>
            <a:pPr eaLnBrk="1" hangingPunct="1"/>
            <a:r>
              <a:rPr lang="en-US" dirty="0" smtClean="0"/>
              <a:t>As your partner obtains the patient</a:t>
            </a:r>
            <a:r>
              <a:rPr lang="en-US" altLang="en-US" dirty="0" smtClean="0"/>
              <a:t>’</a:t>
            </a:r>
            <a:r>
              <a:rPr lang="en-US" dirty="0" smtClean="0"/>
              <a:t>s vital signs, you continue to obtain additional information from your patient. Your patient hands you a small silver pillbox containing what he claims is his nitroglycerin. You find no prescription or patient information on the container. He states that he took one pill as soon as the chest pain began, but he felt no relief.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1267" name="Rectangle 5"/>
          <p:cNvSpPr>
            <a:spLocks noGrp="1" noChangeArrowheads="1"/>
          </p:cNvSpPr>
          <p:nvPr>
            <p:ph type="body" idx="1"/>
          </p:nvPr>
        </p:nvSpPr>
        <p:spPr/>
        <p:txBody>
          <a:bodyPr/>
          <a:lstStyle/>
          <a:p>
            <a:pPr eaLnBrk="1" hangingPunct="1"/>
            <a:r>
              <a:rPr lang="en-US" dirty="0" smtClean="0"/>
              <a:t>Vital signs show a pulse of 124 beats/min and regular; respirations of 18 breaths/min; a blood pressure of 136/80 mm Hg; and clear and equal breath sounds. His pupils are equal, round, and reactive to light.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TotalTime>
  <Words>1178</Words>
  <Application>Microsoft Office PowerPoint</Application>
  <PresentationFormat>On-screen Show (4:3)</PresentationFormat>
  <Paragraphs>93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Chapter 11 Principles of Pharmacology</vt:lpstr>
      <vt:lpstr>Part 1</vt:lpstr>
      <vt:lpstr>Part 1</vt:lpstr>
      <vt:lpstr>Part 1</vt:lpstr>
      <vt:lpstr>Part 2</vt:lpstr>
      <vt:lpstr>Part 2</vt:lpstr>
      <vt:lpstr>Part 2</vt:lpstr>
      <vt:lpstr>Part 3</vt:lpstr>
      <vt:lpstr>Part 3</vt:lpstr>
      <vt:lpstr>Part 3</vt:lpstr>
      <vt:lpstr>Part 4</vt:lpstr>
      <vt:lpstr>Part 4</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72</cp:revision>
  <cp:lastPrinted>2009-04-22T19:24:48Z</cp:lastPrinted>
  <dcterms:created xsi:type="dcterms:W3CDTF">2009-04-22T19:24:48Z</dcterms:created>
  <dcterms:modified xsi:type="dcterms:W3CDTF">2016-06-07T20:00:26Z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