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tags/tag2.xml" ContentType="application/vnd.openxmlformats-officedocument.presentationml.tag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tags/tag3.xml" ContentType="application/vnd.openxmlformats-officedocument.presentationml.tags+xml"/>
  <Override PartName="/ppt/notesSlides/notesSlide33.xml" ContentType="application/vnd.openxmlformats-officedocument.presentationml.notesSlide+xml"/>
  <Override PartName="/ppt/tags/tag4.xml" ContentType="application/vnd.openxmlformats-officedocument.presentationml.tags+xml"/>
  <Override PartName="/ppt/notesSlides/notesSlide34.xml" ContentType="application/vnd.openxmlformats-officedocument.presentationml.notesSlide+xml"/>
  <Override PartName="/ppt/tags/tag5.xml" ContentType="application/vnd.openxmlformats-officedocument.presentationml.tags+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tags/tag6.xml" ContentType="application/vnd.openxmlformats-officedocument.presentationml.tags+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tags/tag7.xml" ContentType="application/vnd.openxmlformats-officedocument.presentationml.tags+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tags/tag8.xml" ContentType="application/vnd.openxmlformats-officedocument.presentationml.tags+xml"/>
  <Override PartName="/ppt/notesSlides/notesSlide45.xml" ContentType="application/vnd.openxmlformats-officedocument.presentationml.notesSlide+xml"/>
  <Override PartName="/ppt/tags/tag9.xml" ContentType="application/vnd.openxmlformats-officedocument.presentationml.tags+xml"/>
  <Override PartName="/ppt/notesSlides/notesSlide46.xml" ContentType="application/vnd.openxmlformats-officedocument.presentationml.notesSlide+xml"/>
  <Override PartName="/ppt/tags/tag10.xml" ContentType="application/vnd.openxmlformats-officedocument.presentationml.tags+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tags/tag11.xml" ContentType="application/vnd.openxmlformats-officedocument.presentationml.tags+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tags/tag12.xml" ContentType="application/vnd.openxmlformats-officedocument.presentationml.tags+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tags/tag13.xml" ContentType="application/vnd.openxmlformats-officedocument.presentationml.tags+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tags/tag14.xml" ContentType="application/vnd.openxmlformats-officedocument.presentationml.tags+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tags/tag15.xml" ContentType="application/vnd.openxmlformats-officedocument.presentationml.tags+xml"/>
  <Override PartName="/ppt/notesSlides/notesSlide64.xml" ContentType="application/vnd.openxmlformats-officedocument.presentationml.notesSlide+xml"/>
  <Override PartName="/ppt/tags/tag16.xml" ContentType="application/vnd.openxmlformats-officedocument.presentationml.tags+xml"/>
  <Override PartName="/ppt/notesSlides/notesSlide65.xml" ContentType="application/vnd.openxmlformats-officedocument.presentationml.notesSlide+xml"/>
  <Override PartName="/ppt/tags/tag17.xml" ContentType="application/vnd.openxmlformats-officedocument.presentationml.tags+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71"/>
  </p:notesMasterIdLst>
  <p:handoutMasterIdLst>
    <p:handoutMasterId r:id="rId72"/>
  </p:handoutMasterIdLst>
  <p:sldIdLst>
    <p:sldId id="278" r:id="rId2"/>
    <p:sldId id="292" r:id="rId3"/>
    <p:sldId id="293" r:id="rId4"/>
    <p:sldId id="341" r:id="rId5"/>
    <p:sldId id="294" r:id="rId6"/>
    <p:sldId id="343" r:id="rId7"/>
    <p:sldId id="346" r:id="rId8"/>
    <p:sldId id="295" r:id="rId9"/>
    <p:sldId id="391" r:id="rId10"/>
    <p:sldId id="299" r:id="rId11"/>
    <p:sldId id="301" r:id="rId12"/>
    <p:sldId id="404" r:id="rId13"/>
    <p:sldId id="303" r:id="rId14"/>
    <p:sldId id="305" r:id="rId15"/>
    <p:sldId id="306" r:id="rId16"/>
    <p:sldId id="308" r:id="rId17"/>
    <p:sldId id="310" r:id="rId18"/>
    <p:sldId id="313" r:id="rId19"/>
    <p:sldId id="349" r:id="rId20"/>
    <p:sldId id="393" r:id="rId21"/>
    <p:sldId id="398" r:id="rId22"/>
    <p:sldId id="399" r:id="rId23"/>
    <p:sldId id="450" r:id="rId24"/>
    <p:sldId id="394" r:id="rId25"/>
    <p:sldId id="397" r:id="rId26"/>
    <p:sldId id="451" r:id="rId27"/>
    <p:sldId id="317" r:id="rId28"/>
    <p:sldId id="403" r:id="rId29"/>
    <p:sldId id="456" r:id="rId30"/>
    <p:sldId id="454" r:id="rId31"/>
    <p:sldId id="405" r:id="rId32"/>
    <p:sldId id="406" r:id="rId33"/>
    <p:sldId id="407" r:id="rId34"/>
    <p:sldId id="443" r:id="rId35"/>
    <p:sldId id="408" r:id="rId36"/>
    <p:sldId id="409" r:id="rId37"/>
    <p:sldId id="410" r:id="rId38"/>
    <p:sldId id="436" r:id="rId39"/>
    <p:sldId id="411" r:id="rId40"/>
    <p:sldId id="412" r:id="rId41"/>
    <p:sldId id="413" r:id="rId42"/>
    <p:sldId id="442" r:id="rId43"/>
    <p:sldId id="414" r:id="rId44"/>
    <p:sldId id="415" r:id="rId45"/>
    <p:sldId id="416" r:id="rId46"/>
    <p:sldId id="437" r:id="rId47"/>
    <p:sldId id="417" r:id="rId48"/>
    <p:sldId id="418" r:id="rId49"/>
    <p:sldId id="419" r:id="rId50"/>
    <p:sldId id="420" r:id="rId51"/>
    <p:sldId id="421" r:id="rId52"/>
    <p:sldId id="422" r:id="rId53"/>
    <p:sldId id="423" r:id="rId54"/>
    <p:sldId id="438" r:id="rId55"/>
    <p:sldId id="424" r:id="rId56"/>
    <p:sldId id="425" r:id="rId57"/>
    <p:sldId id="426" r:id="rId58"/>
    <p:sldId id="427" r:id="rId59"/>
    <p:sldId id="428" r:id="rId60"/>
    <p:sldId id="429" r:id="rId61"/>
    <p:sldId id="439" r:id="rId62"/>
    <p:sldId id="430" r:id="rId63"/>
    <p:sldId id="431" r:id="rId64"/>
    <p:sldId id="432" r:id="rId65"/>
    <p:sldId id="440" r:id="rId66"/>
    <p:sldId id="433" r:id="rId67"/>
    <p:sldId id="434" r:id="rId68"/>
    <p:sldId id="435" r:id="rId69"/>
    <p:sldId id="441" r:id="rId70"/>
  </p:sldIdLst>
  <p:sldSz cx="9144000" cy="6858000" type="screen4x3"/>
  <p:notesSz cx="7053263" cy="9309100"/>
  <p:defaultTextStyle>
    <a:defPPr>
      <a:defRPr lang="en-US"/>
    </a:defPPr>
    <a:lvl1pPr algn="l" rtl="0" fontAlgn="base">
      <a:spcBef>
        <a:spcPct val="0"/>
      </a:spcBef>
      <a:spcAft>
        <a:spcPct val="0"/>
      </a:spcAft>
      <a:defRPr sz="2500" b="1" kern="1200">
        <a:solidFill>
          <a:schemeClr val="tx1"/>
        </a:solidFill>
        <a:latin typeface="Times New Roman" charset="0"/>
        <a:ea typeface="ヒラギノ角ゴ Pro W3" charset="-128"/>
        <a:cs typeface="+mn-cs"/>
      </a:defRPr>
    </a:lvl1pPr>
    <a:lvl2pPr marL="455613" indent="95250" algn="l" rtl="0" fontAlgn="base">
      <a:spcBef>
        <a:spcPct val="0"/>
      </a:spcBef>
      <a:spcAft>
        <a:spcPct val="0"/>
      </a:spcAft>
      <a:defRPr sz="2500" b="1" kern="1200">
        <a:solidFill>
          <a:schemeClr val="tx1"/>
        </a:solidFill>
        <a:latin typeface="Times New Roman" charset="0"/>
        <a:ea typeface="ヒラギノ角ゴ Pro W3" charset="-128"/>
        <a:cs typeface="+mn-cs"/>
      </a:defRPr>
    </a:lvl2pPr>
    <a:lvl3pPr marL="912813" indent="188913" algn="l" rtl="0" fontAlgn="base">
      <a:spcBef>
        <a:spcPct val="0"/>
      </a:spcBef>
      <a:spcAft>
        <a:spcPct val="0"/>
      </a:spcAft>
      <a:defRPr sz="2500" b="1" kern="1200">
        <a:solidFill>
          <a:schemeClr val="tx1"/>
        </a:solidFill>
        <a:latin typeface="Times New Roman" charset="0"/>
        <a:ea typeface="ヒラギノ角ゴ Pro W3" charset="-128"/>
        <a:cs typeface="+mn-cs"/>
      </a:defRPr>
    </a:lvl3pPr>
    <a:lvl4pPr marL="1368425" indent="284163" algn="l" rtl="0" fontAlgn="base">
      <a:spcBef>
        <a:spcPct val="0"/>
      </a:spcBef>
      <a:spcAft>
        <a:spcPct val="0"/>
      </a:spcAft>
      <a:defRPr sz="2500" b="1" kern="1200">
        <a:solidFill>
          <a:schemeClr val="tx1"/>
        </a:solidFill>
        <a:latin typeface="Times New Roman" charset="0"/>
        <a:ea typeface="ヒラギノ角ゴ Pro W3" charset="-128"/>
        <a:cs typeface="+mn-cs"/>
      </a:defRPr>
    </a:lvl4pPr>
    <a:lvl5pPr marL="1827213" indent="377825" algn="l" rtl="0" fontAlgn="base">
      <a:spcBef>
        <a:spcPct val="0"/>
      </a:spcBef>
      <a:spcAft>
        <a:spcPct val="0"/>
      </a:spcAft>
      <a:defRPr sz="2500" b="1" kern="1200">
        <a:solidFill>
          <a:schemeClr val="tx1"/>
        </a:solidFill>
        <a:latin typeface="Times New Roman" charset="0"/>
        <a:ea typeface="ヒラギノ角ゴ Pro W3" charset="-128"/>
        <a:cs typeface="+mn-cs"/>
      </a:defRPr>
    </a:lvl5pPr>
    <a:lvl6pPr marL="2286000" algn="l" defTabSz="914400" rtl="0" eaLnBrk="1" latinLnBrk="0" hangingPunct="1">
      <a:defRPr sz="2500" b="1" kern="1200">
        <a:solidFill>
          <a:schemeClr val="tx1"/>
        </a:solidFill>
        <a:latin typeface="Times New Roman" charset="0"/>
        <a:ea typeface="ヒラギノ角ゴ Pro W3" charset="-128"/>
        <a:cs typeface="+mn-cs"/>
      </a:defRPr>
    </a:lvl6pPr>
    <a:lvl7pPr marL="2743200" algn="l" defTabSz="914400" rtl="0" eaLnBrk="1" latinLnBrk="0" hangingPunct="1">
      <a:defRPr sz="2500" b="1" kern="1200">
        <a:solidFill>
          <a:schemeClr val="tx1"/>
        </a:solidFill>
        <a:latin typeface="Times New Roman" charset="0"/>
        <a:ea typeface="ヒラギノ角ゴ Pro W3" charset="-128"/>
        <a:cs typeface="+mn-cs"/>
      </a:defRPr>
    </a:lvl7pPr>
    <a:lvl8pPr marL="3200400" algn="l" defTabSz="914400" rtl="0" eaLnBrk="1" latinLnBrk="0" hangingPunct="1">
      <a:defRPr sz="2500" b="1" kern="1200">
        <a:solidFill>
          <a:schemeClr val="tx1"/>
        </a:solidFill>
        <a:latin typeface="Times New Roman" charset="0"/>
        <a:ea typeface="ヒラギノ角ゴ Pro W3" charset="-128"/>
        <a:cs typeface="+mn-cs"/>
      </a:defRPr>
    </a:lvl8pPr>
    <a:lvl9pPr marL="3657600" algn="l" defTabSz="914400" rtl="0" eaLnBrk="1" latinLnBrk="0" hangingPunct="1">
      <a:defRPr sz="2500" b="1" kern="1200">
        <a:solidFill>
          <a:schemeClr val="tx1"/>
        </a:solidFill>
        <a:latin typeface="Times New Roman" charset="0"/>
        <a:ea typeface="ヒラギノ角ゴ Pro W3" charset="-128"/>
        <a:cs typeface="+mn-cs"/>
      </a:defRPr>
    </a:lvl9pPr>
  </p:defaultTextStyle>
  <p:extLst>
    <p:ext uri="{EFAFB233-063F-42B5-8137-9DF3F51BA10A}">
      <p15:sldGuideLst xmlns:p15="http://schemas.microsoft.com/office/powerpoint/2012/main">
        <p15:guide id="1" orient="horz" pos="911">
          <p15:clr>
            <a:srgbClr val="A4A3A4"/>
          </p15:clr>
        </p15:guide>
        <p15:guide id="2" pos="2880">
          <p15:clr>
            <a:srgbClr val="A4A3A4"/>
          </p15:clr>
        </p15:guide>
        <p15:guide id="3" pos="431">
          <p15:clr>
            <a:srgbClr val="A4A3A4"/>
          </p15:clr>
        </p15:guide>
        <p15:guide id="4" pos="5329">
          <p15:clr>
            <a:srgbClr val="A4A3A4"/>
          </p15:clr>
        </p15:guide>
      </p15:sldGuideLst>
    </p:ext>
    <p:ext uri="{2D200454-40CA-4A62-9FC3-DE9A4176ACB9}">
      <p15:notesGuideLst xmlns:p15="http://schemas.microsoft.com/office/powerpoint/2012/main">
        <p15:guide id="1" orient="horz" pos="2931">
          <p15:clr>
            <a:srgbClr val="A4A3A4"/>
          </p15:clr>
        </p15:guide>
        <p15:guide id="2" pos="222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C1500B"/>
    <a:srgbClr val="C15021"/>
    <a:srgbClr val="F37021"/>
    <a:srgbClr val="D7DF23"/>
    <a:srgbClr val="8EBBD0"/>
    <a:srgbClr val="002561"/>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491" autoAdjust="0"/>
    <p:restoredTop sz="74862" autoAdjust="0"/>
  </p:normalViewPr>
  <p:slideViewPr>
    <p:cSldViewPr>
      <p:cViewPr varScale="1">
        <p:scale>
          <a:sx n="85" d="100"/>
          <a:sy n="85" d="100"/>
        </p:scale>
        <p:origin x="2256" y="90"/>
      </p:cViewPr>
      <p:guideLst>
        <p:guide orient="horz" pos="911"/>
        <p:guide pos="2880"/>
        <p:guide pos="431"/>
        <p:guide pos="5329"/>
      </p:guideLst>
    </p:cSldViewPr>
  </p:slideViewPr>
  <p:outlineViewPr>
    <p:cViewPr>
      <p:scale>
        <a:sx n="33" d="100"/>
        <a:sy n="33" d="100"/>
      </p:scale>
      <p:origin x="0" y="19692"/>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0" d="100"/>
          <a:sy n="60" d="100"/>
        </p:scale>
        <p:origin x="-138" y="-96"/>
      </p:cViewPr>
      <p:guideLst>
        <p:guide orient="horz" pos="2931"/>
        <p:guide pos="2222"/>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3055938" cy="465138"/>
          </a:xfrm>
          <a:prstGeom prst="rect">
            <a:avLst/>
          </a:prstGeom>
          <a:noFill/>
          <a:ln w="9525">
            <a:noFill/>
            <a:miter lim="800000"/>
            <a:headEnd/>
            <a:tailEnd/>
          </a:ln>
          <a:effectLst/>
        </p:spPr>
        <p:txBody>
          <a:bodyPr vert="horz" wrap="square" lIns="93497" tIns="46749" rIns="93497" bIns="46749" numCol="1" anchor="t" anchorCtr="0" compatLnSpc="1">
            <a:prstTxWarp prst="textNoShape">
              <a:avLst/>
            </a:prstTxWarp>
          </a:bodyPr>
          <a:lstStyle>
            <a:lvl1pPr algn="l">
              <a:defRPr sz="1200" b="0" dirty="0">
                <a:latin typeface="Times New Roman" pitchFamily="18" charset="0"/>
                <a:ea typeface="+mn-ea"/>
                <a:cs typeface="+mn-cs"/>
              </a:defRPr>
            </a:lvl1pPr>
          </a:lstStyle>
          <a:p>
            <a:pPr>
              <a:defRPr/>
            </a:pPr>
            <a:endParaRPr lang="en-US"/>
          </a:p>
        </p:txBody>
      </p:sp>
      <p:sp>
        <p:nvSpPr>
          <p:cNvPr id="21507" name="Rectangle 3"/>
          <p:cNvSpPr>
            <a:spLocks noGrp="1" noChangeArrowheads="1"/>
          </p:cNvSpPr>
          <p:nvPr>
            <p:ph type="dt" sz="quarter" idx="1"/>
          </p:nvPr>
        </p:nvSpPr>
        <p:spPr bwMode="auto">
          <a:xfrm>
            <a:off x="3997325" y="0"/>
            <a:ext cx="3055938" cy="465138"/>
          </a:xfrm>
          <a:prstGeom prst="rect">
            <a:avLst/>
          </a:prstGeom>
          <a:noFill/>
          <a:ln w="9525">
            <a:noFill/>
            <a:miter lim="800000"/>
            <a:headEnd/>
            <a:tailEnd/>
          </a:ln>
          <a:effectLst/>
        </p:spPr>
        <p:txBody>
          <a:bodyPr vert="horz" wrap="square" lIns="93497" tIns="46749" rIns="93497" bIns="46749" numCol="1" anchor="t" anchorCtr="0" compatLnSpc="1">
            <a:prstTxWarp prst="textNoShape">
              <a:avLst/>
            </a:prstTxWarp>
          </a:bodyPr>
          <a:lstStyle>
            <a:lvl1pPr algn="r">
              <a:defRPr sz="1200" b="0" dirty="0">
                <a:latin typeface="Times New Roman" pitchFamily="18" charset="0"/>
                <a:ea typeface="+mn-ea"/>
                <a:cs typeface="+mn-cs"/>
              </a:defRPr>
            </a:lvl1pPr>
          </a:lstStyle>
          <a:p>
            <a:pPr>
              <a:defRPr/>
            </a:pPr>
            <a:endParaRPr lang="en-US"/>
          </a:p>
        </p:txBody>
      </p:sp>
      <p:sp>
        <p:nvSpPr>
          <p:cNvPr id="21508" name="Rectangle 4"/>
          <p:cNvSpPr>
            <a:spLocks noGrp="1" noChangeArrowheads="1"/>
          </p:cNvSpPr>
          <p:nvPr>
            <p:ph type="ftr" sz="quarter" idx="2"/>
          </p:nvPr>
        </p:nvSpPr>
        <p:spPr bwMode="auto">
          <a:xfrm>
            <a:off x="0" y="8843963"/>
            <a:ext cx="3055938" cy="465137"/>
          </a:xfrm>
          <a:prstGeom prst="rect">
            <a:avLst/>
          </a:prstGeom>
          <a:noFill/>
          <a:ln w="9525">
            <a:noFill/>
            <a:miter lim="800000"/>
            <a:headEnd/>
            <a:tailEnd/>
          </a:ln>
          <a:effectLst/>
        </p:spPr>
        <p:txBody>
          <a:bodyPr vert="horz" wrap="square" lIns="93497" tIns="46749" rIns="93497" bIns="46749" numCol="1" anchor="b" anchorCtr="0" compatLnSpc="1">
            <a:prstTxWarp prst="textNoShape">
              <a:avLst/>
            </a:prstTxWarp>
          </a:bodyPr>
          <a:lstStyle>
            <a:lvl1pPr algn="l">
              <a:defRPr sz="1200" b="0" dirty="0">
                <a:latin typeface="Times New Roman" pitchFamily="18" charset="0"/>
                <a:ea typeface="+mn-ea"/>
                <a:cs typeface="+mn-cs"/>
              </a:defRPr>
            </a:lvl1pPr>
          </a:lstStyle>
          <a:p>
            <a:pPr>
              <a:defRPr/>
            </a:pPr>
            <a:endParaRPr lang="en-US"/>
          </a:p>
        </p:txBody>
      </p:sp>
      <p:sp>
        <p:nvSpPr>
          <p:cNvPr id="21509" name="Rectangle 5"/>
          <p:cNvSpPr>
            <a:spLocks noGrp="1" noChangeArrowheads="1"/>
          </p:cNvSpPr>
          <p:nvPr>
            <p:ph type="sldNum" sz="quarter" idx="3"/>
          </p:nvPr>
        </p:nvSpPr>
        <p:spPr bwMode="auto">
          <a:xfrm>
            <a:off x="3997325" y="8843963"/>
            <a:ext cx="3055938" cy="465137"/>
          </a:xfrm>
          <a:prstGeom prst="rect">
            <a:avLst/>
          </a:prstGeom>
          <a:noFill/>
          <a:ln w="9525">
            <a:noFill/>
            <a:miter lim="800000"/>
            <a:headEnd/>
            <a:tailEnd/>
          </a:ln>
          <a:effectLst/>
        </p:spPr>
        <p:txBody>
          <a:bodyPr vert="horz" wrap="square" lIns="93497" tIns="46749" rIns="93497" bIns="46749" numCol="1" anchor="b" anchorCtr="0" compatLnSpc="1">
            <a:prstTxWarp prst="textNoShape">
              <a:avLst/>
            </a:prstTxWarp>
          </a:bodyPr>
          <a:lstStyle>
            <a:lvl1pPr algn="r">
              <a:defRPr sz="1200" b="0"/>
            </a:lvl1pPr>
          </a:lstStyle>
          <a:p>
            <a:fld id="{DAC17D91-34AD-6946-90A4-17591470A9A8}" type="slidenum">
              <a:rPr lang="en-US" altLang="en-US"/>
              <a:pPr/>
              <a:t>‹#›</a:t>
            </a:fld>
            <a:endParaRPr lang="en-US" altLang="en-US"/>
          </a:p>
        </p:txBody>
      </p:sp>
    </p:spTree>
    <p:extLst>
      <p:ext uri="{BB962C8B-B14F-4D97-AF65-F5344CB8AC3E}">
        <p14:creationId xmlns:p14="http://schemas.microsoft.com/office/powerpoint/2010/main" val="10705456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3055938" cy="465138"/>
          </a:xfrm>
          <a:prstGeom prst="rect">
            <a:avLst/>
          </a:prstGeom>
          <a:noFill/>
          <a:ln w="9525">
            <a:noFill/>
            <a:miter lim="800000"/>
            <a:headEnd/>
            <a:tailEnd/>
          </a:ln>
          <a:effectLst/>
        </p:spPr>
        <p:txBody>
          <a:bodyPr vert="horz" wrap="square" lIns="93497" tIns="46749" rIns="93497" bIns="46749" numCol="1" anchor="t" anchorCtr="0" compatLnSpc="1">
            <a:prstTxWarp prst="textNoShape">
              <a:avLst/>
            </a:prstTxWarp>
          </a:bodyPr>
          <a:lstStyle>
            <a:lvl1pPr algn="l">
              <a:defRPr sz="1200" b="0" dirty="0">
                <a:latin typeface="Times New Roman" pitchFamily="18" charset="0"/>
                <a:ea typeface="+mn-ea"/>
                <a:cs typeface="+mn-cs"/>
              </a:defRPr>
            </a:lvl1pPr>
          </a:lstStyle>
          <a:p>
            <a:pPr>
              <a:defRPr/>
            </a:pPr>
            <a:endParaRPr lang="en-US"/>
          </a:p>
        </p:txBody>
      </p:sp>
      <p:sp>
        <p:nvSpPr>
          <p:cNvPr id="16387" name="Rectangle 3"/>
          <p:cNvSpPr>
            <a:spLocks noGrp="1" noChangeArrowheads="1"/>
          </p:cNvSpPr>
          <p:nvPr>
            <p:ph type="dt" idx="1"/>
          </p:nvPr>
        </p:nvSpPr>
        <p:spPr bwMode="auto">
          <a:xfrm>
            <a:off x="3997325" y="0"/>
            <a:ext cx="3055938" cy="465138"/>
          </a:xfrm>
          <a:prstGeom prst="rect">
            <a:avLst/>
          </a:prstGeom>
          <a:noFill/>
          <a:ln w="9525">
            <a:noFill/>
            <a:miter lim="800000"/>
            <a:headEnd/>
            <a:tailEnd/>
          </a:ln>
          <a:effectLst/>
        </p:spPr>
        <p:txBody>
          <a:bodyPr vert="horz" wrap="square" lIns="93497" tIns="46749" rIns="93497" bIns="46749" numCol="1" anchor="t" anchorCtr="0" compatLnSpc="1">
            <a:prstTxWarp prst="textNoShape">
              <a:avLst/>
            </a:prstTxWarp>
          </a:bodyPr>
          <a:lstStyle>
            <a:lvl1pPr algn="r">
              <a:defRPr sz="1200" b="0" dirty="0">
                <a:latin typeface="Times New Roman" pitchFamily="18" charset="0"/>
                <a:ea typeface="+mn-ea"/>
                <a:cs typeface="+mn-cs"/>
              </a:defRPr>
            </a:lvl1pPr>
          </a:lstStyle>
          <a:p>
            <a:pPr>
              <a:defRPr/>
            </a:pPr>
            <a:endParaRPr lang="en-US"/>
          </a:p>
        </p:txBody>
      </p:sp>
      <p:sp>
        <p:nvSpPr>
          <p:cNvPr id="73732" name="Rectangle 4"/>
          <p:cNvSpPr>
            <a:spLocks noGrp="1" noRot="1" noChangeAspect="1" noChangeArrowheads="1" noTextEdit="1"/>
          </p:cNvSpPr>
          <p:nvPr>
            <p:ph type="sldImg" idx="2"/>
          </p:nvPr>
        </p:nvSpPr>
        <p:spPr bwMode="auto">
          <a:xfrm>
            <a:off x="1201738" y="698500"/>
            <a:ext cx="4649787" cy="34893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6389" name="Rectangle 5"/>
          <p:cNvSpPr>
            <a:spLocks noGrp="1" noChangeArrowheads="1"/>
          </p:cNvSpPr>
          <p:nvPr>
            <p:ph type="body" sz="quarter" idx="3"/>
          </p:nvPr>
        </p:nvSpPr>
        <p:spPr bwMode="auto">
          <a:xfrm>
            <a:off x="941388" y="4421188"/>
            <a:ext cx="5170487" cy="4189412"/>
          </a:xfrm>
          <a:prstGeom prst="rect">
            <a:avLst/>
          </a:prstGeom>
          <a:noFill/>
          <a:ln w="9525">
            <a:noFill/>
            <a:miter lim="800000"/>
            <a:headEnd/>
            <a:tailEnd/>
          </a:ln>
          <a:effectLst/>
        </p:spPr>
        <p:txBody>
          <a:bodyPr vert="horz" wrap="square" lIns="93497" tIns="46749" rIns="93497" bIns="4674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6390" name="Rectangle 6"/>
          <p:cNvSpPr>
            <a:spLocks noGrp="1" noChangeArrowheads="1"/>
          </p:cNvSpPr>
          <p:nvPr>
            <p:ph type="ftr" sz="quarter" idx="4"/>
          </p:nvPr>
        </p:nvSpPr>
        <p:spPr bwMode="auto">
          <a:xfrm>
            <a:off x="0" y="8843963"/>
            <a:ext cx="3055938" cy="465137"/>
          </a:xfrm>
          <a:prstGeom prst="rect">
            <a:avLst/>
          </a:prstGeom>
          <a:noFill/>
          <a:ln w="9525">
            <a:noFill/>
            <a:miter lim="800000"/>
            <a:headEnd/>
            <a:tailEnd/>
          </a:ln>
          <a:effectLst/>
        </p:spPr>
        <p:txBody>
          <a:bodyPr vert="horz" wrap="square" lIns="93497" tIns="46749" rIns="93497" bIns="46749" numCol="1" anchor="b" anchorCtr="0" compatLnSpc="1">
            <a:prstTxWarp prst="textNoShape">
              <a:avLst/>
            </a:prstTxWarp>
          </a:bodyPr>
          <a:lstStyle>
            <a:lvl1pPr algn="l">
              <a:defRPr sz="1200" b="0" dirty="0">
                <a:latin typeface="Times New Roman" pitchFamily="18" charset="0"/>
                <a:ea typeface="+mn-ea"/>
                <a:cs typeface="+mn-cs"/>
              </a:defRPr>
            </a:lvl1pPr>
          </a:lstStyle>
          <a:p>
            <a:pPr>
              <a:defRPr/>
            </a:pPr>
            <a:endParaRPr lang="en-US"/>
          </a:p>
        </p:txBody>
      </p:sp>
      <p:sp>
        <p:nvSpPr>
          <p:cNvPr id="16391" name="Rectangle 7"/>
          <p:cNvSpPr>
            <a:spLocks noGrp="1" noChangeArrowheads="1"/>
          </p:cNvSpPr>
          <p:nvPr>
            <p:ph type="sldNum" sz="quarter" idx="5"/>
          </p:nvPr>
        </p:nvSpPr>
        <p:spPr bwMode="auto">
          <a:xfrm>
            <a:off x="3997325" y="8843963"/>
            <a:ext cx="3055938" cy="465137"/>
          </a:xfrm>
          <a:prstGeom prst="rect">
            <a:avLst/>
          </a:prstGeom>
          <a:noFill/>
          <a:ln w="9525">
            <a:noFill/>
            <a:miter lim="800000"/>
            <a:headEnd/>
            <a:tailEnd/>
          </a:ln>
          <a:effectLst/>
        </p:spPr>
        <p:txBody>
          <a:bodyPr vert="horz" wrap="square" lIns="93497" tIns="46749" rIns="93497" bIns="46749" numCol="1" anchor="b" anchorCtr="0" compatLnSpc="1">
            <a:prstTxWarp prst="textNoShape">
              <a:avLst/>
            </a:prstTxWarp>
          </a:bodyPr>
          <a:lstStyle>
            <a:lvl1pPr algn="r">
              <a:defRPr sz="1200" b="0"/>
            </a:lvl1pPr>
          </a:lstStyle>
          <a:p>
            <a:fld id="{8B846028-6276-934D-A999-75F46A138CB4}" type="slidenum">
              <a:rPr lang="en-US" altLang="en-US"/>
              <a:pPr/>
              <a:t>‹#›</a:t>
            </a:fld>
            <a:endParaRPr lang="en-US" altLang="en-US"/>
          </a:p>
        </p:txBody>
      </p:sp>
    </p:spTree>
    <p:extLst>
      <p:ext uri="{BB962C8B-B14F-4D97-AF65-F5344CB8AC3E}">
        <p14:creationId xmlns:p14="http://schemas.microsoft.com/office/powerpoint/2010/main" val="8478386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100" kern="1200">
        <a:solidFill>
          <a:schemeClr val="tx1"/>
        </a:solidFill>
        <a:latin typeface="Times New Roman" pitchFamily="18" charset="0"/>
        <a:ea typeface="+mn-ea"/>
        <a:cs typeface="+mn-cs"/>
      </a:defRPr>
    </a:lvl1pPr>
    <a:lvl2pPr marL="455613" algn="l" rtl="0" eaLnBrk="0" fontAlgn="base" hangingPunct="0">
      <a:spcBef>
        <a:spcPct val="30000"/>
      </a:spcBef>
      <a:spcAft>
        <a:spcPct val="0"/>
      </a:spcAft>
      <a:defRPr sz="1100" kern="1200">
        <a:solidFill>
          <a:schemeClr val="tx1"/>
        </a:solidFill>
        <a:latin typeface="Times New Roman" pitchFamily="18" charset="0"/>
        <a:ea typeface="+mn-ea"/>
        <a:cs typeface="+mn-cs"/>
      </a:defRPr>
    </a:lvl2pPr>
    <a:lvl3pPr marL="912813" algn="l" rtl="0" eaLnBrk="0" fontAlgn="base" hangingPunct="0">
      <a:spcBef>
        <a:spcPct val="30000"/>
      </a:spcBef>
      <a:spcAft>
        <a:spcPct val="0"/>
      </a:spcAft>
      <a:defRPr sz="1100" kern="1200">
        <a:solidFill>
          <a:schemeClr val="tx1"/>
        </a:solidFill>
        <a:latin typeface="Times New Roman" pitchFamily="18" charset="0"/>
        <a:ea typeface="+mn-ea"/>
        <a:cs typeface="+mn-cs"/>
      </a:defRPr>
    </a:lvl3pPr>
    <a:lvl4pPr marL="1368425" algn="l" rtl="0" eaLnBrk="0" fontAlgn="base" hangingPunct="0">
      <a:spcBef>
        <a:spcPct val="30000"/>
      </a:spcBef>
      <a:spcAft>
        <a:spcPct val="0"/>
      </a:spcAft>
      <a:defRPr sz="1100" kern="1200">
        <a:solidFill>
          <a:schemeClr val="tx1"/>
        </a:solidFill>
        <a:latin typeface="Times New Roman" pitchFamily="18" charset="0"/>
        <a:ea typeface="+mn-ea"/>
        <a:cs typeface="+mn-cs"/>
      </a:defRPr>
    </a:lvl4pPr>
    <a:lvl5pPr marL="1827213" algn="l" rtl="0" eaLnBrk="0" fontAlgn="base" hangingPunct="0">
      <a:spcBef>
        <a:spcPct val="30000"/>
      </a:spcBef>
      <a:spcAft>
        <a:spcPct val="0"/>
      </a:spcAft>
      <a:defRPr sz="1100" kern="1200">
        <a:solidFill>
          <a:schemeClr val="tx1"/>
        </a:solidFill>
        <a:latin typeface="Times New Roman" pitchFamily="18" charset="0"/>
        <a:ea typeface="+mn-ea"/>
        <a:cs typeface="+mn-cs"/>
      </a:defRPr>
    </a:lvl5pPr>
    <a:lvl6pPr marL="2285042" algn="l" defTabSz="914016" rtl="0" eaLnBrk="1" latinLnBrk="0" hangingPunct="1">
      <a:defRPr sz="1100" kern="1200">
        <a:solidFill>
          <a:schemeClr val="tx1"/>
        </a:solidFill>
        <a:latin typeface="+mn-lt"/>
        <a:ea typeface="+mn-ea"/>
        <a:cs typeface="+mn-cs"/>
      </a:defRPr>
    </a:lvl6pPr>
    <a:lvl7pPr marL="2742050" algn="l" defTabSz="914016" rtl="0" eaLnBrk="1" latinLnBrk="0" hangingPunct="1">
      <a:defRPr sz="1100" kern="1200">
        <a:solidFill>
          <a:schemeClr val="tx1"/>
        </a:solidFill>
        <a:latin typeface="+mn-lt"/>
        <a:ea typeface="+mn-ea"/>
        <a:cs typeface="+mn-cs"/>
      </a:defRPr>
    </a:lvl7pPr>
    <a:lvl8pPr marL="3199058" algn="l" defTabSz="914016" rtl="0" eaLnBrk="1" latinLnBrk="0" hangingPunct="1">
      <a:defRPr sz="1100" kern="1200">
        <a:solidFill>
          <a:schemeClr val="tx1"/>
        </a:solidFill>
        <a:latin typeface="+mn-lt"/>
        <a:ea typeface="+mn-ea"/>
        <a:cs typeface="+mn-cs"/>
      </a:defRPr>
    </a:lvl8pPr>
    <a:lvl9pPr marL="3656067" algn="l" defTabSz="914016"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rPr>
              <a:t>Chapter 11: Principles of Pharmacology </a:t>
            </a:r>
          </a:p>
        </p:txBody>
      </p:sp>
    </p:spTree>
    <p:extLst>
      <p:ext uri="{BB962C8B-B14F-4D97-AF65-F5344CB8AC3E}">
        <p14:creationId xmlns:p14="http://schemas.microsoft.com/office/powerpoint/2010/main" val="3658534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rPr>
              <a:t>Lecture Outline </a:t>
            </a:r>
          </a:p>
          <a:p>
            <a:endParaRPr lang="en-US" altLang="en-US">
              <a:latin typeface="Times New Roman" charset="0"/>
            </a:endParaRPr>
          </a:p>
          <a:p>
            <a:r>
              <a:rPr lang="en-US" altLang="en-US">
                <a:latin typeface="Times New Roman" charset="0"/>
              </a:rPr>
              <a:t>B. Tablets and capsules</a:t>
            </a:r>
            <a:endParaRPr lang="en-IN" altLang="en-US" b="1">
              <a:latin typeface="Times New Roman" charset="0"/>
            </a:endParaRPr>
          </a:p>
          <a:p>
            <a:r>
              <a:rPr lang="en-US" altLang="en-US" b="1">
                <a:latin typeface="Times New Roman" charset="0"/>
              </a:rPr>
              <a:t>	</a:t>
            </a:r>
            <a:r>
              <a:rPr lang="en-US" altLang="en-US">
                <a:latin typeface="Times New Roman" charset="0"/>
              </a:rPr>
              <a:t>1. Most medications given by mouth are in tablet or capsule form.</a:t>
            </a:r>
            <a:endParaRPr lang="en-IN" altLang="en-US">
              <a:latin typeface="Times New Roman" charset="0"/>
            </a:endParaRPr>
          </a:p>
          <a:p>
            <a:r>
              <a:rPr lang="en-US" altLang="en-US">
                <a:latin typeface="Times New Roman" charset="0"/>
              </a:rPr>
              <a:t>	2. Capsules are gelatin shells filled with powder or liquid medication.</a:t>
            </a:r>
            <a:endParaRPr lang="en-IN" altLang="en-US">
              <a:latin typeface="Times New Roman" charset="0"/>
            </a:endParaRPr>
          </a:p>
          <a:p>
            <a:r>
              <a:rPr lang="en-US" altLang="en-US">
                <a:latin typeface="Times New Roman" charset="0"/>
              </a:rPr>
              <a:t>	3. Tablets often contain other materials that are mixed with the medication and compressed.</a:t>
            </a:r>
            <a:endParaRPr lang="en-IN" altLang="en-US">
              <a:latin typeface="Times New Roman" charset="0"/>
            </a:endParaRPr>
          </a:p>
        </p:txBody>
      </p:sp>
    </p:spTree>
    <p:extLst>
      <p:ext uri="{BB962C8B-B14F-4D97-AF65-F5344CB8AC3E}">
        <p14:creationId xmlns:p14="http://schemas.microsoft.com/office/powerpoint/2010/main" val="12664486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rPr>
              <a:t>Lecture Outline </a:t>
            </a:r>
          </a:p>
          <a:p>
            <a:endParaRPr lang="en-US" altLang="en-US">
              <a:latin typeface="Times New Roman" charset="0"/>
            </a:endParaRPr>
          </a:p>
          <a:p>
            <a:r>
              <a:rPr lang="en-US" altLang="en-US">
                <a:latin typeface="Times New Roman" charset="0"/>
              </a:rPr>
              <a:t>C. Solutions and suspensions</a:t>
            </a:r>
            <a:endParaRPr lang="en-IN" altLang="en-US" b="1">
              <a:latin typeface="Times New Roman" charset="0"/>
            </a:endParaRPr>
          </a:p>
          <a:p>
            <a:r>
              <a:rPr lang="en-US" altLang="en-US" b="1">
                <a:latin typeface="Times New Roman" charset="0"/>
              </a:rPr>
              <a:t>	</a:t>
            </a:r>
            <a:r>
              <a:rPr lang="en-US" altLang="en-US">
                <a:latin typeface="Times New Roman" charset="0"/>
              </a:rPr>
              <a:t>1. Solution: a liquid mixture of one or more substances that cannot be separated simply</a:t>
            </a:r>
            <a:endParaRPr lang="en-IN" altLang="en-US">
              <a:latin typeface="Times New Roman" charset="0"/>
            </a:endParaRPr>
          </a:p>
          <a:p>
            <a:r>
              <a:rPr lang="en-US" altLang="en-US">
                <a:latin typeface="Times New Roman" charset="0"/>
              </a:rPr>
              <a:t>	2. Solutions can be given by almost any route.</a:t>
            </a:r>
            <a:endParaRPr lang="en-IN" altLang="en-US">
              <a:latin typeface="Times New Roman" charset="0"/>
            </a:endParaRPr>
          </a:p>
          <a:p>
            <a:r>
              <a:rPr lang="en-US" altLang="en-US">
                <a:latin typeface="Times New Roman" charset="0"/>
              </a:rPr>
              <a:t>		a. When given by mouth, solutions may be absorbed from the stomach fairly quickly because the medication is already dissolved </a:t>
            </a:r>
            <a:endParaRPr lang="en-IN" altLang="en-US">
              <a:latin typeface="Times New Roman" charset="0"/>
            </a:endParaRPr>
          </a:p>
          <a:p>
            <a:r>
              <a:rPr lang="en-US" altLang="en-US">
                <a:latin typeface="Times New Roman" charset="0"/>
              </a:rPr>
              <a:t>		b. Many solutions can be given as an IV, IM, or SC injection.</a:t>
            </a:r>
            <a:endParaRPr lang="en-IN" altLang="en-US">
              <a:latin typeface="Times New Roman" charset="0"/>
            </a:endParaRPr>
          </a:p>
        </p:txBody>
      </p:sp>
    </p:spTree>
    <p:extLst>
      <p:ext uri="{BB962C8B-B14F-4D97-AF65-F5344CB8AC3E}">
        <p14:creationId xmlns:p14="http://schemas.microsoft.com/office/powerpoint/2010/main" val="14924216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rPr>
              <a:t>Lecture Outline </a:t>
            </a:r>
          </a:p>
          <a:p>
            <a:endParaRPr lang="en-US" altLang="en-US">
              <a:latin typeface="Times New Roman" charset="0"/>
            </a:endParaRPr>
          </a:p>
          <a:p>
            <a:r>
              <a:rPr lang="en-US" altLang="en-US">
                <a:latin typeface="Times New Roman" charset="0"/>
              </a:rPr>
              <a:t>3. Suspension: a mixture of finely ground particles that are distributed evenly throughout a liquid by shaking or stirring but do not dissolve</a:t>
            </a:r>
            <a:endParaRPr lang="en-IN" altLang="en-US">
              <a:latin typeface="Times New Roman" charset="0"/>
            </a:endParaRPr>
          </a:p>
          <a:p>
            <a:r>
              <a:rPr lang="en-US" altLang="en-US">
                <a:latin typeface="Times New Roman" charset="0"/>
              </a:rPr>
              <a:t>	a. Suspensions separate if they stand or are filtered.</a:t>
            </a:r>
            <a:endParaRPr lang="en-IN" altLang="en-US">
              <a:latin typeface="Times New Roman" charset="0"/>
            </a:endParaRPr>
          </a:p>
          <a:p>
            <a:r>
              <a:rPr lang="en-US" altLang="en-US">
                <a:latin typeface="Times New Roman" charset="0"/>
              </a:rPr>
              <a:t>	b. It is important to shake or swirl a suspension before its administration.</a:t>
            </a:r>
            <a:endParaRPr lang="en-IN" altLang="en-US">
              <a:latin typeface="Times New Roman" charset="0"/>
            </a:endParaRPr>
          </a:p>
        </p:txBody>
      </p:sp>
    </p:spTree>
    <p:extLst>
      <p:ext uri="{BB962C8B-B14F-4D97-AF65-F5344CB8AC3E}">
        <p14:creationId xmlns:p14="http://schemas.microsoft.com/office/powerpoint/2010/main" val="5224140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rPr>
              <a:t>Lecture Outline </a:t>
            </a:r>
          </a:p>
          <a:p>
            <a:endParaRPr lang="en-US" altLang="en-US">
              <a:latin typeface="Times New Roman" charset="0"/>
            </a:endParaRPr>
          </a:p>
          <a:p>
            <a:r>
              <a:rPr lang="en-US" altLang="en-US">
                <a:latin typeface="Times New Roman" charset="0"/>
              </a:rPr>
              <a:t>D. Metered-dose inhalers (MDIs)</a:t>
            </a:r>
            <a:endParaRPr lang="en-IN" altLang="en-US" b="1">
              <a:latin typeface="Times New Roman" charset="0"/>
            </a:endParaRPr>
          </a:p>
          <a:p>
            <a:r>
              <a:rPr lang="en-US" altLang="en-US" b="1">
                <a:latin typeface="Times New Roman" charset="0"/>
              </a:rPr>
              <a:t>	</a:t>
            </a:r>
            <a:r>
              <a:rPr lang="en-US" altLang="en-US">
                <a:latin typeface="Times New Roman" charset="0"/>
              </a:rPr>
              <a:t>1. Liquids or solids that are broken into small enough droplets or particles may be inhaled.</a:t>
            </a:r>
            <a:endParaRPr lang="en-IN" altLang="en-US">
              <a:latin typeface="Times New Roman" charset="0"/>
            </a:endParaRPr>
          </a:p>
          <a:p>
            <a:r>
              <a:rPr lang="en-US" altLang="en-US">
                <a:latin typeface="Times New Roman" charset="0"/>
              </a:rPr>
              <a:t>	2. A spray canister directs such substances through the mouth and into the lungs.</a:t>
            </a:r>
            <a:endParaRPr lang="en-IN" altLang="en-US">
              <a:latin typeface="Times New Roman" charset="0"/>
            </a:endParaRPr>
          </a:p>
          <a:p>
            <a:r>
              <a:rPr lang="en-US" altLang="en-US">
                <a:latin typeface="Times New Roman" charset="0"/>
              </a:rPr>
              <a:t>	3. Delivers the same amount of medication each time it is used</a:t>
            </a:r>
            <a:endParaRPr lang="en-IN" altLang="en-US">
              <a:latin typeface="Times New Roman" charset="0"/>
            </a:endParaRPr>
          </a:p>
          <a:p>
            <a:r>
              <a:rPr lang="en-US" altLang="en-US">
                <a:latin typeface="Times New Roman" charset="0"/>
              </a:rPr>
              <a:t>	4. Often used for respiratory illnesses such as asthma or emphysema</a:t>
            </a:r>
            <a:endParaRPr lang="en-IN" altLang="en-US">
              <a:latin typeface="Times New Roman" charset="0"/>
            </a:endParaRPr>
          </a:p>
        </p:txBody>
      </p:sp>
    </p:spTree>
    <p:extLst>
      <p:ext uri="{BB962C8B-B14F-4D97-AF65-F5344CB8AC3E}">
        <p14:creationId xmlns:p14="http://schemas.microsoft.com/office/powerpoint/2010/main" val="13005961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rPr>
              <a:t>Lecture Outline </a:t>
            </a:r>
          </a:p>
          <a:p>
            <a:endParaRPr lang="en-US" altLang="en-US">
              <a:latin typeface="Times New Roman" charset="0"/>
            </a:endParaRPr>
          </a:p>
          <a:p>
            <a:r>
              <a:rPr lang="en-US" altLang="en-US">
                <a:latin typeface="Times New Roman" charset="0"/>
              </a:rPr>
              <a:t>E. Topical medications</a:t>
            </a:r>
            <a:endParaRPr lang="en-IN" altLang="en-US" b="1">
              <a:latin typeface="Times New Roman" charset="0"/>
            </a:endParaRPr>
          </a:p>
          <a:p>
            <a:r>
              <a:rPr lang="en-US" altLang="en-US" b="1">
                <a:latin typeface="Times New Roman" charset="0"/>
              </a:rPr>
              <a:t>	</a:t>
            </a:r>
            <a:r>
              <a:rPr lang="en-US" altLang="en-US">
                <a:latin typeface="Times New Roman" charset="0"/>
              </a:rPr>
              <a:t>1. Include lotions, creams, and ointments</a:t>
            </a:r>
            <a:endParaRPr lang="en-IN" altLang="en-US">
              <a:latin typeface="Times New Roman" charset="0"/>
            </a:endParaRPr>
          </a:p>
          <a:p>
            <a:r>
              <a:rPr lang="en-US" altLang="en-US">
                <a:latin typeface="Times New Roman" charset="0"/>
              </a:rPr>
              <a:t>	2. Applied to the skin surface and affect only that area</a:t>
            </a:r>
            <a:endParaRPr lang="en-IN" altLang="en-US">
              <a:latin typeface="Times New Roman" charset="0"/>
            </a:endParaRPr>
          </a:p>
        </p:txBody>
      </p:sp>
    </p:spTree>
    <p:extLst>
      <p:ext uri="{BB962C8B-B14F-4D97-AF65-F5344CB8AC3E}">
        <p14:creationId xmlns:p14="http://schemas.microsoft.com/office/powerpoint/2010/main" val="20309338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rPr>
              <a:t>Lecture Outline </a:t>
            </a:r>
          </a:p>
          <a:p>
            <a:endParaRPr lang="en-US" altLang="en-US">
              <a:latin typeface="Times New Roman" charset="0"/>
            </a:endParaRPr>
          </a:p>
          <a:p>
            <a:r>
              <a:rPr lang="en-US" altLang="en-US">
                <a:latin typeface="Times New Roman" charset="0"/>
              </a:rPr>
              <a:t>F. Transcutaneous medications</a:t>
            </a:r>
            <a:endParaRPr lang="en-IN" altLang="en-US" b="1">
              <a:latin typeface="Times New Roman" charset="0"/>
            </a:endParaRPr>
          </a:p>
          <a:p>
            <a:r>
              <a:rPr lang="en-US" altLang="en-US" b="1">
                <a:latin typeface="Times New Roman" charset="0"/>
              </a:rPr>
              <a:t>	</a:t>
            </a:r>
            <a:r>
              <a:rPr lang="en-US" altLang="en-US">
                <a:latin typeface="Times New Roman" charset="0"/>
              </a:rPr>
              <a:t>1. Also referred to as transdermal medications</a:t>
            </a:r>
            <a:endParaRPr lang="en-IN" altLang="en-US">
              <a:latin typeface="Times New Roman" charset="0"/>
            </a:endParaRPr>
          </a:p>
          <a:p>
            <a:r>
              <a:rPr lang="en-US" altLang="en-US">
                <a:latin typeface="Times New Roman" charset="0"/>
              </a:rPr>
              <a:t>	2. Absorbed through the skin</a:t>
            </a:r>
            <a:endParaRPr lang="en-IN" altLang="en-US">
              <a:latin typeface="Times New Roman" charset="0"/>
            </a:endParaRPr>
          </a:p>
          <a:p>
            <a:r>
              <a:rPr lang="en-US" altLang="en-US">
                <a:latin typeface="Times New Roman" charset="0"/>
              </a:rPr>
              <a:t>	3. Unlike topical medications, which affect only the intended site, many transdermal medications have systemic (whole-body) effects, such as nitroglycerin paste or patch.</a:t>
            </a:r>
            <a:endParaRPr lang="en-IN" altLang="en-US">
              <a:latin typeface="Times New Roman" charset="0"/>
            </a:endParaRPr>
          </a:p>
          <a:p>
            <a:r>
              <a:rPr lang="en-US" altLang="en-US">
                <a:latin typeface="Times New Roman" charset="0"/>
              </a:rPr>
              <a:t>	4. If you touch the medication with your skin, you will absorb it just like the patient.</a:t>
            </a:r>
            <a:endParaRPr lang="en-IN" altLang="en-US">
              <a:latin typeface="Times New Roman" charset="0"/>
            </a:endParaRPr>
          </a:p>
        </p:txBody>
      </p:sp>
    </p:spTree>
    <p:extLst>
      <p:ext uri="{BB962C8B-B14F-4D97-AF65-F5344CB8AC3E}">
        <p14:creationId xmlns:p14="http://schemas.microsoft.com/office/powerpoint/2010/main" val="18007029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rPr>
              <a:t>Lecture Outline </a:t>
            </a:r>
          </a:p>
          <a:p>
            <a:endParaRPr lang="en-US" altLang="en-US">
              <a:latin typeface="Times New Roman" charset="0"/>
            </a:endParaRPr>
          </a:p>
          <a:p>
            <a:r>
              <a:rPr lang="en-US" altLang="en-US">
                <a:latin typeface="Times New Roman" charset="0"/>
              </a:rPr>
              <a:t>G. Gels</a:t>
            </a:r>
            <a:endParaRPr lang="en-IN" altLang="en-US" b="1">
              <a:latin typeface="Times New Roman" charset="0"/>
            </a:endParaRPr>
          </a:p>
          <a:p>
            <a:r>
              <a:rPr lang="en-US" altLang="en-US" b="1">
                <a:latin typeface="Times New Roman" charset="0"/>
              </a:rPr>
              <a:t>	</a:t>
            </a:r>
            <a:r>
              <a:rPr lang="en-US" altLang="en-US">
                <a:latin typeface="Times New Roman" charset="0"/>
              </a:rPr>
              <a:t>1. Semiliquid</a:t>
            </a:r>
            <a:endParaRPr lang="en-IN" altLang="en-US">
              <a:latin typeface="Times New Roman" charset="0"/>
            </a:endParaRPr>
          </a:p>
          <a:p>
            <a:r>
              <a:rPr lang="en-US" altLang="en-US">
                <a:latin typeface="Times New Roman" charset="0"/>
              </a:rPr>
              <a:t>	2. Administered in capsules or through plastic tubes</a:t>
            </a:r>
            <a:endParaRPr lang="en-IN" altLang="en-US">
              <a:latin typeface="Times New Roman" charset="0"/>
            </a:endParaRPr>
          </a:p>
          <a:p>
            <a:r>
              <a:rPr lang="en-US" altLang="en-US">
                <a:latin typeface="Times New Roman" charset="0"/>
              </a:rPr>
              <a:t>	3. Example: oral glucose for patient with diabetes</a:t>
            </a:r>
            <a:endParaRPr lang="en-IN" altLang="en-US">
              <a:latin typeface="Times New Roman" charset="0"/>
            </a:endParaRPr>
          </a:p>
        </p:txBody>
      </p:sp>
    </p:spTree>
    <p:extLst>
      <p:ext uri="{BB962C8B-B14F-4D97-AF65-F5344CB8AC3E}">
        <p14:creationId xmlns:p14="http://schemas.microsoft.com/office/powerpoint/2010/main" val="20752632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rPr>
              <a:t>Lecture Outline </a:t>
            </a:r>
          </a:p>
          <a:p>
            <a:endParaRPr lang="en-US" altLang="en-US">
              <a:latin typeface="Times New Roman" charset="0"/>
            </a:endParaRPr>
          </a:p>
          <a:p>
            <a:r>
              <a:rPr lang="en-US" altLang="en-US">
                <a:latin typeface="Times New Roman" charset="0"/>
              </a:rPr>
              <a:t>H. Gases for inhalation</a:t>
            </a:r>
            <a:endParaRPr lang="en-IN" altLang="en-US" b="1">
              <a:latin typeface="Times New Roman" charset="0"/>
            </a:endParaRPr>
          </a:p>
          <a:p>
            <a:r>
              <a:rPr lang="en-US" altLang="en-US" b="1">
                <a:latin typeface="Times New Roman" charset="0"/>
              </a:rPr>
              <a:t>	</a:t>
            </a:r>
            <a:r>
              <a:rPr lang="en-US" altLang="en-US">
                <a:latin typeface="Times New Roman" charset="0"/>
              </a:rPr>
              <a:t>1. Usually delivered through a nonrebreathing mask or nasal cannula</a:t>
            </a:r>
            <a:endParaRPr lang="en-IN" altLang="en-US">
              <a:latin typeface="Times New Roman" charset="0"/>
            </a:endParaRPr>
          </a:p>
          <a:p>
            <a:r>
              <a:rPr lang="en-US" altLang="en-US">
                <a:latin typeface="Times New Roman" charset="0"/>
              </a:rPr>
              <a:t>	2. Oxygen is the medication most commonly used in gas form outside the operating room.</a:t>
            </a:r>
            <a:endParaRPr lang="en-IN" altLang="en-US">
              <a:latin typeface="Times New Roman" charset="0"/>
            </a:endParaRPr>
          </a:p>
        </p:txBody>
      </p:sp>
    </p:spTree>
    <p:extLst>
      <p:ext uri="{BB962C8B-B14F-4D97-AF65-F5344CB8AC3E}">
        <p14:creationId xmlns:p14="http://schemas.microsoft.com/office/powerpoint/2010/main" val="16678007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rPr>
              <a:t>Lecture Outline </a:t>
            </a:r>
          </a:p>
          <a:p>
            <a:endParaRPr lang="en-US" altLang="en-US">
              <a:latin typeface="Times New Roman" charset="0"/>
            </a:endParaRPr>
          </a:p>
          <a:p>
            <a:r>
              <a:rPr lang="en-US" altLang="en-US">
                <a:latin typeface="Times New Roman" charset="0"/>
              </a:rPr>
              <a:t>IV. General Steps in Administering Medication</a:t>
            </a:r>
          </a:p>
          <a:p>
            <a:r>
              <a:rPr lang="en-US" altLang="en-US">
                <a:latin typeface="Times New Roman" charset="0"/>
              </a:rPr>
              <a:t>A. Medications should be administered only under the authorization of online or off-line medical direction.</a:t>
            </a:r>
            <a:endParaRPr lang="en-IN" altLang="en-US" b="1">
              <a:latin typeface="Times New Roman" charset="0"/>
            </a:endParaRPr>
          </a:p>
          <a:p>
            <a:r>
              <a:rPr lang="en-US" altLang="en-US">
                <a:latin typeface="Times New Roman" charset="0"/>
              </a:rPr>
              <a:t>B. Follow the “six rights.”</a:t>
            </a:r>
            <a:endParaRPr lang="en-IN" altLang="en-US" b="1">
              <a:latin typeface="Times New Roman" charset="0"/>
            </a:endParaRPr>
          </a:p>
          <a:p>
            <a:r>
              <a:rPr lang="en-US" altLang="en-US" b="1">
                <a:latin typeface="Times New Roman" charset="0"/>
              </a:rPr>
              <a:t>	</a:t>
            </a:r>
            <a:r>
              <a:rPr lang="en-US" altLang="en-US">
                <a:latin typeface="Times New Roman" charset="0"/>
              </a:rPr>
              <a:t>1. Right patient: Ensure that the patient who needs the medication is the person who receives the medication.</a:t>
            </a:r>
            <a:endParaRPr lang="en-IN" altLang="en-US">
              <a:latin typeface="Times New Roman" charset="0"/>
            </a:endParaRPr>
          </a:p>
          <a:p>
            <a:r>
              <a:rPr lang="en-US" altLang="en-US">
                <a:latin typeface="Times New Roman" charset="0"/>
              </a:rPr>
              <a:t>	2. Right medication: Verify the proper medication and prescription.</a:t>
            </a:r>
            <a:endParaRPr lang="en-IN" altLang="en-US">
              <a:latin typeface="Times New Roman" charset="0"/>
            </a:endParaRPr>
          </a:p>
          <a:p>
            <a:r>
              <a:rPr lang="en-US" altLang="en-US">
                <a:latin typeface="Times New Roman" charset="0"/>
              </a:rPr>
              <a:t>	3. Right dose: Verify the form and dose of the medication.</a:t>
            </a:r>
            <a:endParaRPr lang="en-IN" altLang="en-US">
              <a:latin typeface="Times New Roman" charset="0"/>
            </a:endParaRPr>
          </a:p>
          <a:p>
            <a:r>
              <a:rPr lang="en-US" altLang="en-US">
                <a:latin typeface="Times New Roman" charset="0"/>
              </a:rPr>
              <a:t>	4. Right route: Verify the route of the medication.</a:t>
            </a:r>
            <a:endParaRPr lang="en-IN" altLang="en-US">
              <a:latin typeface="Times New Roman" charset="0"/>
            </a:endParaRPr>
          </a:p>
          <a:p>
            <a:r>
              <a:rPr lang="en-US" altLang="en-US">
                <a:latin typeface="Times New Roman" charset="0"/>
              </a:rPr>
              <a:t>	5. Right time: Check the expiration date and condition of the medication.</a:t>
            </a:r>
            <a:endParaRPr lang="en-IN" altLang="en-US">
              <a:latin typeface="Times New Roman" charset="0"/>
            </a:endParaRPr>
          </a:p>
          <a:p>
            <a:r>
              <a:rPr lang="en-US" altLang="en-US">
                <a:latin typeface="Times New Roman" charset="0"/>
              </a:rPr>
              <a:t>	6. Right documentation: Document your actions and the patient’s response.</a:t>
            </a:r>
            <a:endParaRPr lang="en-IN" altLang="en-US">
              <a:latin typeface="Times New Roman" charset="0"/>
            </a:endParaRPr>
          </a:p>
          <a:p>
            <a:r>
              <a:rPr lang="en-US" altLang="en-US">
                <a:latin typeface="Times New Roman" charset="0"/>
              </a:rPr>
              <a:t>C. Medication errors almost always result from failure to follow these six rights. </a:t>
            </a:r>
            <a:endParaRPr lang="en-IN" altLang="en-US">
              <a:latin typeface="Times New Roman" charset="0"/>
            </a:endParaRPr>
          </a:p>
        </p:txBody>
      </p:sp>
    </p:spTree>
    <p:extLst>
      <p:ext uri="{BB962C8B-B14F-4D97-AF65-F5344CB8AC3E}">
        <p14:creationId xmlns:p14="http://schemas.microsoft.com/office/powerpoint/2010/main" val="17703925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rPr>
              <a:t>Lecture Outline </a:t>
            </a:r>
          </a:p>
          <a:p>
            <a:endParaRPr lang="en-US" altLang="en-US">
              <a:latin typeface="Times New Roman" charset="0"/>
            </a:endParaRPr>
          </a:p>
          <a:p>
            <a:r>
              <a:rPr lang="en-US" altLang="en-US">
                <a:latin typeface="Times New Roman" charset="0"/>
              </a:rPr>
              <a:t>V. Medication Administration and the EMT</a:t>
            </a:r>
          </a:p>
          <a:p>
            <a:r>
              <a:rPr lang="en-US" altLang="en-US">
                <a:latin typeface="Times New Roman" charset="0"/>
              </a:rPr>
              <a:t>A. Over the years, EMTs have been allowed increasing responsibility to work with medications.</a:t>
            </a:r>
            <a:endParaRPr lang="en-IN" altLang="en-US" b="1">
              <a:latin typeface="Times New Roman" charset="0"/>
            </a:endParaRPr>
          </a:p>
          <a:p>
            <a:r>
              <a:rPr lang="en-US" altLang="en-US">
                <a:latin typeface="Times New Roman" charset="0"/>
              </a:rPr>
              <a:t>B. Many departments have strict guidelines on when an EMT is allowed to administer a medication. </a:t>
            </a:r>
            <a:endParaRPr lang="en-IN" altLang="en-US" b="1">
              <a:latin typeface="Times New Roman" charset="0"/>
            </a:endParaRPr>
          </a:p>
          <a:p>
            <a:r>
              <a:rPr lang="en-US" altLang="en-US" b="1">
                <a:latin typeface="Times New Roman" charset="0"/>
              </a:rPr>
              <a:t>	</a:t>
            </a:r>
            <a:r>
              <a:rPr lang="en-US" altLang="en-US">
                <a:latin typeface="Times New Roman" charset="0"/>
              </a:rPr>
              <a:t>1. Peer-assisted medication</a:t>
            </a:r>
            <a:endParaRPr lang="en-IN" altLang="en-US">
              <a:latin typeface="Times New Roman" charset="0"/>
            </a:endParaRPr>
          </a:p>
          <a:p>
            <a:r>
              <a:rPr lang="en-US" altLang="en-US">
                <a:latin typeface="Times New Roman" charset="0"/>
              </a:rPr>
              <a:t>		a. You administer medication to yourself or your partner.</a:t>
            </a:r>
            <a:endParaRPr lang="en-IN" altLang="en-US">
              <a:latin typeface="Times New Roman" charset="0"/>
            </a:endParaRPr>
          </a:p>
          <a:p>
            <a:r>
              <a:rPr lang="en-US" altLang="en-US">
                <a:latin typeface="Times New Roman" charset="0"/>
              </a:rPr>
              <a:t>		b. Example: You were exposed to a toxic agent.</a:t>
            </a:r>
            <a:endParaRPr lang="en-IN" altLang="en-US">
              <a:latin typeface="Times New Roman" charset="0"/>
            </a:endParaRPr>
          </a:p>
          <a:p>
            <a:r>
              <a:rPr lang="en-US" altLang="en-US">
                <a:latin typeface="Times New Roman" charset="0"/>
              </a:rPr>
              <a:t>	2. Patient-assisted medication</a:t>
            </a:r>
            <a:endParaRPr lang="en-IN" altLang="en-US">
              <a:latin typeface="Times New Roman" charset="0"/>
            </a:endParaRPr>
          </a:p>
          <a:p>
            <a:r>
              <a:rPr lang="en-US" altLang="en-US">
                <a:latin typeface="Times New Roman" charset="0"/>
              </a:rPr>
              <a:t>		a. You assist the patient with administering his or her own medication.</a:t>
            </a:r>
            <a:endParaRPr lang="en-IN" altLang="en-US">
              <a:latin typeface="Times New Roman" charset="0"/>
            </a:endParaRPr>
          </a:p>
          <a:p>
            <a:r>
              <a:rPr lang="en-US" altLang="en-US">
                <a:latin typeface="Times New Roman" charset="0"/>
              </a:rPr>
              <a:t>		b. Examples: epinephrine auto-injector, nitroglycerin, metered-dose inhaler</a:t>
            </a:r>
            <a:endParaRPr lang="en-IN" altLang="en-US">
              <a:latin typeface="Times New Roman" charset="0"/>
            </a:endParaRPr>
          </a:p>
          <a:p>
            <a:r>
              <a:rPr lang="en-US" altLang="en-US">
                <a:latin typeface="Times New Roman" charset="0"/>
              </a:rPr>
              <a:t>	3. EMT-administered medication</a:t>
            </a:r>
            <a:endParaRPr lang="en-IN" altLang="en-US">
              <a:latin typeface="Times New Roman" charset="0"/>
            </a:endParaRPr>
          </a:p>
          <a:p>
            <a:r>
              <a:rPr lang="en-US" altLang="en-US">
                <a:latin typeface="Times New Roman" charset="0"/>
              </a:rPr>
              <a:t>		a. The EMT directly administers the medication to the patient.</a:t>
            </a:r>
            <a:endParaRPr lang="en-IN" altLang="en-US">
              <a:latin typeface="Times New Roman" charset="0"/>
            </a:endParaRPr>
          </a:p>
          <a:p>
            <a:r>
              <a:rPr lang="en-US" altLang="en-US">
                <a:latin typeface="Times New Roman" charset="0"/>
              </a:rPr>
              <a:t>		b. The patient may be severely confused or unable to understand the need for the medication.</a:t>
            </a:r>
            <a:endParaRPr lang="en-IN" altLang="en-US">
              <a:latin typeface="Times New Roman" charset="0"/>
            </a:endParaRPr>
          </a:p>
          <a:p>
            <a:r>
              <a:rPr lang="en-US" altLang="en-US">
                <a:latin typeface="Times New Roman" charset="0"/>
              </a:rPr>
              <a:t>		c. Examples: oxygen, oral glucose, aspirin</a:t>
            </a:r>
            <a:endParaRPr lang="en-IN" altLang="en-US">
              <a:latin typeface="Times New Roman" charset="0"/>
            </a:endParaRPr>
          </a:p>
          <a:p>
            <a:r>
              <a:rPr lang="en-US" altLang="en-US">
                <a:latin typeface="Times New Roman" charset="0"/>
              </a:rPr>
              <a:t>C. Medical control, state guidelines, and local protocols determine what an EMT in your system may administer.</a:t>
            </a:r>
            <a:endParaRPr lang="en-IN" altLang="en-US" b="1">
              <a:latin typeface="Times New Roman" charset="0"/>
            </a:endParaRPr>
          </a:p>
          <a:p>
            <a:r>
              <a:rPr lang="en-US" altLang="en-US" b="1">
                <a:latin typeface="Times New Roman" charset="0"/>
              </a:rPr>
              <a:t>	</a:t>
            </a:r>
            <a:r>
              <a:rPr lang="en-US" altLang="en-US">
                <a:latin typeface="Times New Roman" charset="0"/>
              </a:rPr>
              <a:t>1. Refer to your local standards to obtain a listing of how and when EMTs can administer medications.</a:t>
            </a:r>
            <a:endParaRPr lang="en-IN" altLang="en-US">
              <a:latin typeface="Times New Roman" charset="0"/>
            </a:endParaRPr>
          </a:p>
        </p:txBody>
      </p:sp>
    </p:spTree>
    <p:extLst>
      <p:ext uri="{BB962C8B-B14F-4D97-AF65-F5344CB8AC3E}">
        <p14:creationId xmlns:p14="http://schemas.microsoft.com/office/powerpoint/2010/main" val="1600835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rPr>
              <a:t>Lecture Outline </a:t>
            </a:r>
          </a:p>
          <a:p>
            <a:endParaRPr lang="en-US" altLang="en-US">
              <a:latin typeface="Times New Roman" charset="0"/>
            </a:endParaRPr>
          </a:p>
          <a:p>
            <a:r>
              <a:rPr lang="en-US" altLang="en-US">
                <a:latin typeface="Times New Roman" charset="0"/>
              </a:rPr>
              <a:t>I. Introduction</a:t>
            </a:r>
          </a:p>
          <a:p>
            <a:r>
              <a:rPr lang="en-US" altLang="en-US">
                <a:latin typeface="Times New Roman" charset="0"/>
              </a:rPr>
              <a:t>A. Medications are an important intervention available to you as an EMT. </a:t>
            </a:r>
            <a:endParaRPr lang="en-IN" altLang="en-US" b="1">
              <a:latin typeface="Times New Roman" charset="0"/>
            </a:endParaRPr>
          </a:p>
          <a:p>
            <a:r>
              <a:rPr lang="en-US" altLang="en-US">
                <a:latin typeface="Times New Roman" charset="0"/>
              </a:rPr>
              <a:t>B. When used appropriately, medications may alleviate pain and improve a patient’s condition.</a:t>
            </a:r>
            <a:endParaRPr lang="en-IN" altLang="en-US" b="1">
              <a:latin typeface="Times New Roman" charset="0"/>
            </a:endParaRPr>
          </a:p>
          <a:p>
            <a:r>
              <a:rPr lang="en-US" altLang="en-US">
                <a:latin typeface="Times New Roman" charset="0"/>
              </a:rPr>
              <a:t>C. Failure to administer medications safely and competently can lead to serious consequences for the patient, including death.</a:t>
            </a:r>
            <a:endParaRPr lang="en-IN" altLang="en-US" b="1">
              <a:latin typeface="Times New Roman" charset="0"/>
            </a:endParaRPr>
          </a:p>
          <a:p>
            <a:r>
              <a:rPr lang="en-US" altLang="en-US">
                <a:latin typeface="Times New Roman" charset="0"/>
              </a:rPr>
              <a:t>D. As an EMT, you will:</a:t>
            </a:r>
            <a:endParaRPr lang="en-IN" altLang="en-US" b="1">
              <a:latin typeface="Times New Roman" charset="0"/>
            </a:endParaRPr>
          </a:p>
          <a:p>
            <a:r>
              <a:rPr lang="en-US" altLang="en-US" b="1">
                <a:latin typeface="Times New Roman" charset="0"/>
              </a:rPr>
              <a:t>	</a:t>
            </a:r>
            <a:r>
              <a:rPr lang="en-US" altLang="en-US">
                <a:latin typeface="Times New Roman" charset="0"/>
              </a:rPr>
              <a:t>1. Administer medications</a:t>
            </a:r>
            <a:endParaRPr lang="en-IN" altLang="en-US">
              <a:latin typeface="Times New Roman" charset="0"/>
            </a:endParaRPr>
          </a:p>
          <a:p>
            <a:r>
              <a:rPr lang="en-US" altLang="en-US">
                <a:latin typeface="Times New Roman" charset="0"/>
              </a:rPr>
              <a:t>	2. Help patients self-administer medications</a:t>
            </a:r>
            <a:endParaRPr lang="en-IN" altLang="en-US">
              <a:latin typeface="Times New Roman" charset="0"/>
            </a:endParaRPr>
          </a:p>
          <a:p>
            <a:r>
              <a:rPr lang="en-US" altLang="en-US">
                <a:latin typeface="Times New Roman" charset="0"/>
              </a:rPr>
              <a:t>	3. Ask patients about medication use and allergies</a:t>
            </a:r>
            <a:endParaRPr lang="en-IN" altLang="en-US">
              <a:latin typeface="Times New Roman" charset="0"/>
            </a:endParaRPr>
          </a:p>
          <a:p>
            <a:r>
              <a:rPr lang="en-US" altLang="en-US">
                <a:latin typeface="Times New Roman" charset="0"/>
              </a:rPr>
              <a:t>	4. Report patients’ medication information to hospital personnel</a:t>
            </a:r>
            <a:endParaRPr lang="en-IN" altLang="en-US">
              <a:latin typeface="Times New Roman" charset="0"/>
            </a:endParaRPr>
          </a:p>
        </p:txBody>
      </p:sp>
    </p:spTree>
    <p:extLst>
      <p:ext uri="{BB962C8B-B14F-4D97-AF65-F5344CB8AC3E}">
        <p14:creationId xmlns:p14="http://schemas.microsoft.com/office/powerpoint/2010/main" val="6527317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rPr>
              <a:t>Lecture Outline </a:t>
            </a:r>
          </a:p>
          <a:p>
            <a:endParaRPr lang="en-US" altLang="en-US">
              <a:latin typeface="Times New Roman" charset="0"/>
            </a:endParaRPr>
          </a:p>
          <a:p>
            <a:r>
              <a:rPr lang="en-US" altLang="en-US">
                <a:latin typeface="Times New Roman" charset="0"/>
              </a:rPr>
              <a:t>VI. Medications Used by EMTs</a:t>
            </a:r>
          </a:p>
          <a:p>
            <a:r>
              <a:rPr lang="en-US" altLang="en-US">
                <a:latin typeface="Times New Roman" charset="0"/>
              </a:rPr>
              <a:t>A. Oral medications </a:t>
            </a:r>
            <a:endParaRPr lang="en-IN" altLang="en-US" b="1">
              <a:latin typeface="Times New Roman" charset="0"/>
            </a:endParaRPr>
          </a:p>
          <a:p>
            <a:r>
              <a:rPr lang="en-US" altLang="en-US" b="1">
                <a:latin typeface="Times New Roman" charset="0"/>
              </a:rPr>
              <a:t>	</a:t>
            </a:r>
            <a:r>
              <a:rPr lang="en-US" altLang="en-US">
                <a:latin typeface="Times New Roman" charset="0"/>
              </a:rPr>
              <a:t>1. Considerations</a:t>
            </a:r>
            <a:endParaRPr lang="en-IN" altLang="en-US">
              <a:latin typeface="Times New Roman" charset="0"/>
            </a:endParaRPr>
          </a:p>
          <a:p>
            <a:r>
              <a:rPr lang="en-US" altLang="en-US">
                <a:latin typeface="Times New Roman" charset="0"/>
              </a:rPr>
              <a:t>		a. Advantages</a:t>
            </a:r>
            <a:endParaRPr lang="en-IN" altLang="en-US">
              <a:latin typeface="Times New Roman" charset="0"/>
            </a:endParaRPr>
          </a:p>
          <a:p>
            <a:r>
              <a:rPr lang="en-US" altLang="en-US">
                <a:latin typeface="Times New Roman" charset="0"/>
              </a:rPr>
              <a:t>			i. Ease of access</a:t>
            </a:r>
            <a:endParaRPr lang="en-IN" altLang="en-US">
              <a:latin typeface="Times New Roman" charset="0"/>
            </a:endParaRPr>
          </a:p>
          <a:p>
            <a:r>
              <a:rPr lang="en-US" altLang="en-US">
                <a:latin typeface="Times New Roman" charset="0"/>
              </a:rPr>
              <a:t>		b. Disadvantages</a:t>
            </a:r>
            <a:endParaRPr lang="en-IN" altLang="en-US">
              <a:latin typeface="Times New Roman" charset="0"/>
            </a:endParaRPr>
          </a:p>
          <a:p>
            <a:r>
              <a:rPr lang="en-US" altLang="en-US">
                <a:latin typeface="Times New Roman" charset="0"/>
              </a:rPr>
              <a:t>			i. The digestive tract can be easily affected by foods, stress, and illness.</a:t>
            </a:r>
            <a:endParaRPr lang="en-IN" altLang="en-US">
              <a:latin typeface="Times New Roman" charset="0"/>
            </a:endParaRPr>
          </a:p>
          <a:p>
            <a:r>
              <a:rPr lang="en-US" altLang="en-US">
                <a:latin typeface="Times New Roman" charset="0"/>
              </a:rPr>
              <a:t>	2. Activated charcoal</a:t>
            </a:r>
            <a:endParaRPr lang="en-IN" altLang="en-US">
              <a:latin typeface="Times New Roman" charset="0"/>
            </a:endParaRPr>
          </a:p>
          <a:p>
            <a:r>
              <a:rPr lang="en-US" altLang="en-US">
                <a:latin typeface="Times New Roman" charset="0"/>
              </a:rPr>
              <a:t>		a. Many poisonings involve overdoses taken by mouth.</a:t>
            </a:r>
            <a:endParaRPr lang="en-IN" altLang="en-US">
              <a:latin typeface="Times New Roman" charset="0"/>
            </a:endParaRPr>
          </a:p>
          <a:p>
            <a:r>
              <a:rPr lang="en-US" altLang="en-US">
                <a:latin typeface="Times New Roman" charset="0"/>
              </a:rPr>
              <a:t>		b. Activated charcoal reduces the amount of medication being absorbed by the body by binding the drug to its surface (adsorption).</a:t>
            </a:r>
            <a:endParaRPr lang="en-IN" altLang="en-US">
              <a:latin typeface="Times New Roman" charset="0"/>
            </a:endParaRPr>
          </a:p>
          <a:p>
            <a:r>
              <a:rPr lang="en-US" altLang="en-US">
                <a:latin typeface="Times New Roman" charset="0"/>
              </a:rPr>
              <a:t>		c. Frequently suspended with sorbitol (a sugar), which has a laxative effect that causes the medication and the charcoal to move quickly through the digestive system</a:t>
            </a:r>
            <a:endParaRPr lang="en-IN" altLang="en-US">
              <a:latin typeface="Times New Roman" charset="0"/>
            </a:endParaRPr>
          </a:p>
          <a:p>
            <a:r>
              <a:rPr lang="en-US" altLang="en-US">
                <a:latin typeface="Times New Roman" charset="0"/>
              </a:rPr>
              <a:t>		d. Administered by mouth (may be unappealing to patients, so use a covered container and ask the patient to drink the fluid through a straw)</a:t>
            </a:r>
            <a:endParaRPr lang="en-IN" altLang="en-US">
              <a:latin typeface="Times New Roman" charset="0"/>
            </a:endParaRPr>
          </a:p>
          <a:p>
            <a:r>
              <a:rPr lang="en-US" altLang="en-US">
                <a:latin typeface="Times New Roman" charset="0"/>
              </a:rPr>
              <a:t>		e. May stain clothing</a:t>
            </a:r>
            <a:endParaRPr lang="en-IN" altLang="en-US">
              <a:latin typeface="Times New Roman" charset="0"/>
            </a:endParaRPr>
          </a:p>
          <a:p>
            <a:r>
              <a:rPr lang="en-US" altLang="en-US">
                <a:latin typeface="Times New Roman" charset="0"/>
              </a:rPr>
              <a:t>		f. Should not be given to patients who:</a:t>
            </a:r>
            <a:endParaRPr lang="en-IN" altLang="en-US">
              <a:latin typeface="Times New Roman" charset="0"/>
            </a:endParaRPr>
          </a:p>
          <a:p>
            <a:r>
              <a:rPr lang="en-US" altLang="en-US">
                <a:latin typeface="Times New Roman" charset="0"/>
              </a:rPr>
              <a:t>			i. Have altered level of consciousness (risk of aspiration)</a:t>
            </a:r>
            <a:endParaRPr lang="en-IN" altLang="en-US">
              <a:latin typeface="Times New Roman" charset="0"/>
            </a:endParaRPr>
          </a:p>
          <a:p>
            <a:r>
              <a:rPr lang="en-US" altLang="en-US">
                <a:latin typeface="Times New Roman" charset="0"/>
              </a:rPr>
              <a:t>			ii. Have ingested an acid, an alkali, or a petroleum product</a:t>
            </a:r>
          </a:p>
          <a:p>
            <a:endParaRPr lang="en-US" altLang="en-US">
              <a:latin typeface="Times New Roman" charset="0"/>
            </a:endParaRPr>
          </a:p>
        </p:txBody>
      </p:sp>
    </p:spTree>
    <p:extLst>
      <p:ext uri="{BB962C8B-B14F-4D97-AF65-F5344CB8AC3E}">
        <p14:creationId xmlns:p14="http://schemas.microsoft.com/office/powerpoint/2010/main" val="15607658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rPr>
              <a:t>Lecture Outline </a:t>
            </a:r>
          </a:p>
          <a:p>
            <a:endParaRPr lang="en-US" altLang="en-US">
              <a:latin typeface="Times New Roman" charset="0"/>
            </a:endParaRPr>
          </a:p>
          <a:p>
            <a:r>
              <a:rPr lang="en-US" altLang="en-US">
                <a:latin typeface="Times New Roman" charset="0"/>
              </a:rPr>
              <a:t>3. Oral glucose</a:t>
            </a:r>
            <a:endParaRPr lang="en-IN" altLang="en-US">
              <a:latin typeface="Times New Roman" charset="0"/>
            </a:endParaRPr>
          </a:p>
          <a:p>
            <a:r>
              <a:rPr lang="en-US" altLang="en-US">
                <a:latin typeface="Times New Roman" charset="0"/>
              </a:rPr>
              <a:t>	a. Glucose is a sugar that cells use for energy; it is necessary for brain cells.</a:t>
            </a:r>
            <a:endParaRPr lang="en-IN" altLang="en-US">
              <a:latin typeface="Times New Roman" charset="0"/>
            </a:endParaRPr>
          </a:p>
          <a:p>
            <a:r>
              <a:rPr lang="en-US" altLang="en-US">
                <a:latin typeface="Times New Roman" charset="0"/>
              </a:rPr>
              <a:t>	b. Hypoglycemia: extremely low blood glucose</a:t>
            </a:r>
            <a:endParaRPr lang="en-IN" altLang="en-US">
              <a:latin typeface="Times New Roman" charset="0"/>
            </a:endParaRPr>
          </a:p>
          <a:p>
            <a:r>
              <a:rPr lang="en-US" altLang="en-US">
                <a:latin typeface="Times New Roman" charset="0"/>
              </a:rPr>
              <a:t>	c. Oral glucose can counteract the effects of hypoglycemia.</a:t>
            </a:r>
            <a:endParaRPr lang="en-IN" altLang="en-US">
              <a:latin typeface="Times New Roman" charset="0"/>
            </a:endParaRPr>
          </a:p>
          <a:p>
            <a:r>
              <a:rPr lang="en-US" altLang="en-US">
                <a:latin typeface="Times New Roman" charset="0"/>
              </a:rPr>
              <a:t>	d. An EMT can give glucose only by mouth.</a:t>
            </a:r>
            <a:endParaRPr lang="en-IN" altLang="en-US">
              <a:latin typeface="Times New Roman" charset="0"/>
            </a:endParaRPr>
          </a:p>
          <a:p>
            <a:r>
              <a:rPr lang="en-US" altLang="en-US">
                <a:latin typeface="Times New Roman" charset="0"/>
              </a:rPr>
              <a:t>		i. Available as a gel designed to be spread on the mucous membranes between the cheek and gum</a:t>
            </a:r>
            <a:endParaRPr lang="en-IN" altLang="en-US">
              <a:latin typeface="Times New Roman" charset="0"/>
            </a:endParaRPr>
          </a:p>
          <a:p>
            <a:r>
              <a:rPr lang="en-US" altLang="en-US">
                <a:latin typeface="Times New Roman" charset="0"/>
              </a:rPr>
              <a:t>		ii. Also available as glucose tablets</a:t>
            </a:r>
            <a:endParaRPr lang="en-IN" altLang="en-US">
              <a:latin typeface="Times New Roman" charset="0"/>
            </a:endParaRPr>
          </a:p>
          <a:p>
            <a:r>
              <a:rPr lang="en-US" altLang="en-US">
                <a:latin typeface="Times New Roman" charset="0"/>
              </a:rPr>
              <a:t>	e. Never administer oral medications to an unconscious patient or to one who is unable to swallow or protect the airway.</a:t>
            </a:r>
            <a:endParaRPr lang="en-IN" altLang="en-US">
              <a:latin typeface="Times New Roman" charset="0"/>
            </a:endParaRPr>
          </a:p>
        </p:txBody>
      </p:sp>
    </p:spTree>
    <p:extLst>
      <p:ext uri="{BB962C8B-B14F-4D97-AF65-F5344CB8AC3E}">
        <p14:creationId xmlns:p14="http://schemas.microsoft.com/office/powerpoint/2010/main" val="2786911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rPr>
              <a:t>Lecture Outline </a:t>
            </a:r>
          </a:p>
          <a:p>
            <a:endParaRPr lang="en-US" altLang="en-US">
              <a:latin typeface="Times New Roman" charset="0"/>
            </a:endParaRPr>
          </a:p>
          <a:p>
            <a:r>
              <a:rPr lang="en-US" altLang="en-US">
                <a:latin typeface="Times New Roman" charset="0"/>
              </a:rPr>
              <a:t>4. Aspirin</a:t>
            </a:r>
            <a:endParaRPr lang="en-IN" altLang="en-US">
              <a:latin typeface="Times New Roman" charset="0"/>
            </a:endParaRPr>
          </a:p>
          <a:p>
            <a:r>
              <a:rPr lang="en-US" altLang="en-US">
                <a:latin typeface="Times New Roman" charset="0"/>
              </a:rPr>
              <a:t>	a. Reduces fever, pain, and inflammation</a:t>
            </a:r>
            <a:endParaRPr lang="en-IN" altLang="en-US">
              <a:latin typeface="Times New Roman" charset="0"/>
            </a:endParaRPr>
          </a:p>
          <a:p>
            <a:r>
              <a:rPr lang="en-US" altLang="en-US">
                <a:latin typeface="Times New Roman" charset="0"/>
              </a:rPr>
              <a:t>	b. Inhibits platelet aggregation (clumping), which is useful during a potential heart attack</a:t>
            </a:r>
            <a:endParaRPr lang="en-IN" altLang="en-US">
              <a:latin typeface="Times New Roman" charset="0"/>
            </a:endParaRPr>
          </a:p>
          <a:p>
            <a:r>
              <a:rPr lang="en-US" altLang="en-US">
                <a:latin typeface="Times New Roman" charset="0"/>
              </a:rPr>
              <a:t>	c. Contraindications</a:t>
            </a:r>
            <a:endParaRPr lang="en-IN" altLang="en-US">
              <a:latin typeface="Times New Roman" charset="0"/>
            </a:endParaRPr>
          </a:p>
          <a:p>
            <a:r>
              <a:rPr lang="en-US" altLang="en-US">
                <a:latin typeface="Times New Roman" charset="0"/>
              </a:rPr>
              <a:t>		i. Hypersensitivity to aspirin</a:t>
            </a:r>
            <a:endParaRPr lang="en-IN" altLang="en-US">
              <a:latin typeface="Times New Roman" charset="0"/>
            </a:endParaRPr>
          </a:p>
          <a:p>
            <a:r>
              <a:rPr lang="en-US" altLang="en-US">
                <a:latin typeface="Times New Roman" charset="0"/>
              </a:rPr>
              <a:t>		ii. Preexisting liver damage, bleeding disorders, and asthma</a:t>
            </a:r>
            <a:endParaRPr lang="en-IN" altLang="en-US">
              <a:latin typeface="Times New Roman" charset="0"/>
            </a:endParaRPr>
          </a:p>
          <a:p>
            <a:r>
              <a:rPr lang="en-US" altLang="en-US">
                <a:latin typeface="Times New Roman" charset="0"/>
              </a:rPr>
              <a:t>		iii. Should not be given to children</a:t>
            </a:r>
            <a:endParaRPr lang="en-IN" altLang="en-US">
              <a:latin typeface="Times New Roman" charset="0"/>
            </a:endParaRPr>
          </a:p>
        </p:txBody>
      </p:sp>
    </p:spTree>
    <p:extLst>
      <p:ext uri="{BB962C8B-B14F-4D97-AF65-F5344CB8AC3E}">
        <p14:creationId xmlns:p14="http://schemas.microsoft.com/office/powerpoint/2010/main" val="3005088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rPr>
              <a:t>Lecture Outline </a:t>
            </a:r>
          </a:p>
          <a:p>
            <a:endParaRPr lang="en-US" altLang="en-US">
              <a:latin typeface="Times New Roman" charset="0"/>
            </a:endParaRPr>
          </a:p>
          <a:p>
            <a:r>
              <a:rPr lang="en-US" altLang="en-US">
                <a:latin typeface="Times New Roman" charset="0"/>
              </a:rPr>
              <a:t>B. Sublingual medications</a:t>
            </a:r>
            <a:endParaRPr lang="en-IN" altLang="en-US" b="1">
              <a:latin typeface="Times New Roman" charset="0"/>
            </a:endParaRPr>
          </a:p>
          <a:p>
            <a:r>
              <a:rPr lang="en-US" altLang="en-US" b="1">
                <a:latin typeface="Times New Roman" charset="0"/>
              </a:rPr>
              <a:t>	</a:t>
            </a:r>
            <a:r>
              <a:rPr lang="en-US" altLang="en-US">
                <a:latin typeface="Times New Roman" charset="0"/>
              </a:rPr>
              <a:t>1. Considerations</a:t>
            </a:r>
            <a:endParaRPr lang="en-IN" altLang="en-US">
              <a:latin typeface="Times New Roman" charset="0"/>
            </a:endParaRPr>
          </a:p>
          <a:p>
            <a:r>
              <a:rPr lang="en-US" altLang="en-US">
                <a:latin typeface="Times New Roman" charset="0"/>
              </a:rPr>
              <a:t>		a. Advantages</a:t>
            </a:r>
            <a:endParaRPr lang="en-IN" altLang="en-US">
              <a:latin typeface="Times New Roman" charset="0"/>
            </a:endParaRPr>
          </a:p>
          <a:p>
            <a:r>
              <a:rPr lang="en-US" altLang="en-US">
                <a:latin typeface="Times New Roman" charset="0"/>
              </a:rPr>
              <a:t>			i. Easy to talk with awake and alert patients and advise them to place a pill under their tongue</a:t>
            </a:r>
            <a:endParaRPr lang="en-IN" altLang="en-US">
              <a:latin typeface="Times New Roman" charset="0"/>
            </a:endParaRPr>
          </a:p>
          <a:p>
            <a:r>
              <a:rPr lang="en-US" altLang="en-US">
                <a:latin typeface="Times New Roman" charset="0"/>
              </a:rPr>
              <a:t>			ii. Absorption is relatively quick.</a:t>
            </a:r>
            <a:endParaRPr lang="en-IN" altLang="en-US">
              <a:latin typeface="Times New Roman" charset="0"/>
            </a:endParaRPr>
          </a:p>
          <a:p>
            <a:r>
              <a:rPr lang="en-US" altLang="en-US">
                <a:latin typeface="Times New Roman" charset="0"/>
              </a:rPr>
              <a:t>		b. Disadvantages</a:t>
            </a:r>
            <a:endParaRPr lang="en-IN" altLang="en-US">
              <a:latin typeface="Times New Roman" charset="0"/>
            </a:endParaRPr>
          </a:p>
          <a:p>
            <a:r>
              <a:rPr lang="en-US" altLang="en-US">
                <a:latin typeface="Times New Roman" charset="0"/>
              </a:rPr>
              <a:t>			i. Any medication placed in the mouth requires constant evaluation of the airway.</a:t>
            </a:r>
            <a:endParaRPr lang="en-IN" altLang="en-US">
              <a:latin typeface="Times New Roman" charset="0"/>
            </a:endParaRPr>
          </a:p>
          <a:p>
            <a:r>
              <a:rPr lang="en-US" altLang="en-US">
                <a:latin typeface="Times New Roman" charset="0"/>
              </a:rPr>
              <a:t>			ii. Should not be used if the patient is uncooperative or unconscious</a:t>
            </a:r>
            <a:endParaRPr lang="en-IN" altLang="en-US">
              <a:latin typeface="Times New Roman" charset="0"/>
            </a:endParaRPr>
          </a:p>
          <a:p>
            <a:r>
              <a:rPr lang="en-US" altLang="en-US">
                <a:latin typeface="Times New Roman" charset="0"/>
              </a:rPr>
              <a:t>	2. Nitroglycerin</a:t>
            </a:r>
            <a:endParaRPr lang="en-IN" altLang="en-US">
              <a:latin typeface="Times New Roman" charset="0"/>
            </a:endParaRPr>
          </a:p>
          <a:p>
            <a:r>
              <a:rPr lang="en-US" altLang="en-US">
                <a:latin typeface="Times New Roman" charset="0"/>
              </a:rPr>
              <a:t>		a. Many cardiac patients carry fast-acting nitroglycerin to relieve angina pain.</a:t>
            </a:r>
            <a:endParaRPr lang="en-IN" altLang="en-US">
              <a:latin typeface="Times New Roman" charset="0"/>
            </a:endParaRPr>
          </a:p>
          <a:p>
            <a:r>
              <a:rPr lang="en-US" altLang="en-US">
                <a:latin typeface="Times New Roman" charset="0"/>
              </a:rPr>
              <a:t>		b. Nitroglycerin increases blood flow by relieving the spasms and causes arteries to dilate by relaxing muscles of the coronary arteries and veins.</a:t>
            </a:r>
            <a:endParaRPr lang="en-IN" altLang="en-US">
              <a:latin typeface="Times New Roman" charset="0"/>
            </a:endParaRPr>
          </a:p>
          <a:p>
            <a:r>
              <a:rPr lang="en-US" altLang="en-US">
                <a:latin typeface="Times New Roman" charset="0"/>
              </a:rPr>
              <a:t>		c. Also relaxes veins throughout the body so that less blood is returned to the heart, decreasing workload and blood pressure</a:t>
            </a:r>
            <a:endParaRPr lang="en-IN" altLang="en-US">
              <a:latin typeface="Times New Roman" charset="0"/>
            </a:endParaRPr>
          </a:p>
          <a:p>
            <a:r>
              <a:rPr lang="en-US" altLang="en-US">
                <a:latin typeface="Times New Roman" charset="0"/>
              </a:rPr>
              <a:t>		d. Before administration</a:t>
            </a:r>
            <a:endParaRPr lang="en-IN" altLang="en-US">
              <a:latin typeface="Times New Roman" charset="0"/>
            </a:endParaRPr>
          </a:p>
          <a:p>
            <a:r>
              <a:rPr lang="en-US" altLang="en-US">
                <a:latin typeface="Times New Roman" charset="0"/>
              </a:rPr>
              <a:t>			i. Check the patient’s blood pressure before administering nitroglycerin.</a:t>
            </a:r>
            <a:endParaRPr lang="en-IN" altLang="en-US">
              <a:latin typeface="Times New Roman" charset="0"/>
            </a:endParaRPr>
          </a:p>
          <a:p>
            <a:r>
              <a:rPr lang="en-US" altLang="en-US">
                <a:latin typeface="Times New Roman" charset="0"/>
              </a:rPr>
              <a:t>				(a) If the systolic blood pressure is less than 100 mm Hg, nitroglycerin may have a harmful effect.</a:t>
            </a:r>
            <a:endParaRPr lang="en-IN" altLang="en-US">
              <a:latin typeface="Times New Roman" charset="0"/>
            </a:endParaRPr>
          </a:p>
          <a:p>
            <a:r>
              <a:rPr lang="en-US" altLang="en-US">
                <a:latin typeface="Times New Roman" charset="0"/>
              </a:rPr>
              <a:t>				(b) Even a patient who has adequate blood pressure should sit or lie down with the head elevated before taking this medication (to avoid fainting).</a:t>
            </a:r>
            <a:endParaRPr lang="en-IN" altLang="en-US">
              <a:latin typeface="Times New Roman" charset="0"/>
            </a:endParaRPr>
          </a:p>
          <a:p>
            <a:r>
              <a:rPr lang="en-US" altLang="en-US">
                <a:latin typeface="Times New Roman" charset="0"/>
              </a:rPr>
              <a:t>				(c) If a significant drop in blood pressure occurs and the patient feels dizzy or sick, have the patient lie down.</a:t>
            </a:r>
            <a:endParaRPr lang="en-IN" altLang="en-US">
              <a:latin typeface="Times New Roman" charset="0"/>
            </a:endParaRPr>
          </a:p>
          <a:p>
            <a:r>
              <a:rPr lang="en-US" altLang="en-US">
                <a:latin typeface="Times New Roman" charset="0"/>
              </a:rPr>
              <a:t>			ii. Obtain a medical order or follow local protocols to administer nitroglycerin.</a:t>
            </a:r>
            <a:endParaRPr lang="en-IN" altLang="en-US">
              <a:latin typeface="Times New Roman" charset="0"/>
            </a:endParaRPr>
          </a:p>
          <a:p>
            <a:r>
              <a:rPr lang="en-US" altLang="en-US">
                <a:latin typeface="Times New Roman" charset="0"/>
              </a:rPr>
              <a:t>		e. Can have potentially fatal interactions with erectile dysfunction (ED) medications taken within the past 24 hours:</a:t>
            </a:r>
            <a:endParaRPr lang="en-IN" altLang="en-US">
              <a:latin typeface="Times New Roman" charset="0"/>
            </a:endParaRPr>
          </a:p>
          <a:p>
            <a:r>
              <a:rPr lang="en-US" altLang="en-US">
                <a:latin typeface="Times New Roman" charset="0"/>
              </a:rPr>
              <a:t>			i. Sildenafil (Viagra)</a:t>
            </a:r>
            <a:endParaRPr lang="en-IN" altLang="en-US">
              <a:latin typeface="Times New Roman" charset="0"/>
            </a:endParaRPr>
          </a:p>
          <a:p>
            <a:r>
              <a:rPr lang="en-US" altLang="en-US">
                <a:latin typeface="Times New Roman" charset="0"/>
              </a:rPr>
              <a:t>			ii. Tadalafil (Cialis)</a:t>
            </a:r>
            <a:endParaRPr lang="en-IN" altLang="en-US">
              <a:latin typeface="Times New Roman" charset="0"/>
            </a:endParaRPr>
          </a:p>
          <a:p>
            <a:r>
              <a:rPr lang="en-US" altLang="en-US">
                <a:latin typeface="Times New Roman" charset="0"/>
              </a:rPr>
              <a:t>			iii. Vardenafil (Levitra)</a:t>
            </a:r>
            <a:endParaRPr lang="en-IN" altLang="en-US">
              <a:latin typeface="Times New Roman" charset="0"/>
            </a:endParaRPr>
          </a:p>
          <a:p>
            <a:r>
              <a:rPr lang="en-US" altLang="en-US">
                <a:latin typeface="Times New Roman" charset="0"/>
              </a:rPr>
              <a:t>			iv. Erectile dysfunction drugs may be used by both men and women.</a:t>
            </a:r>
            <a:endParaRPr lang="en-IN" altLang="en-US">
              <a:latin typeface="Times New Roman" charset="0"/>
            </a:endParaRPr>
          </a:p>
        </p:txBody>
      </p:sp>
    </p:spTree>
    <p:extLst>
      <p:ext uri="{BB962C8B-B14F-4D97-AF65-F5344CB8AC3E}">
        <p14:creationId xmlns:p14="http://schemas.microsoft.com/office/powerpoint/2010/main" val="19176836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rPr>
              <a:t>Lecture Outline </a:t>
            </a:r>
          </a:p>
          <a:p>
            <a:endParaRPr lang="en-US" altLang="en-US">
              <a:latin typeface="Times New Roman" charset="0"/>
            </a:endParaRPr>
          </a:p>
          <a:p>
            <a:r>
              <a:rPr lang="en-US" altLang="en-US">
                <a:latin typeface="Times New Roman" charset="0"/>
              </a:rPr>
              <a:t>f. Administration by tablet</a:t>
            </a:r>
            <a:endParaRPr lang="en-IN" altLang="en-US">
              <a:latin typeface="Times New Roman" charset="0"/>
            </a:endParaRPr>
          </a:p>
          <a:p>
            <a:r>
              <a:rPr lang="en-US" altLang="en-US">
                <a:latin typeface="Times New Roman" charset="0"/>
              </a:rPr>
              <a:t>	i. Place the tablet under tongue, where it dissolves.</a:t>
            </a:r>
            <a:endParaRPr lang="en-IN" altLang="en-US">
              <a:latin typeface="Times New Roman" charset="0"/>
            </a:endParaRPr>
          </a:p>
          <a:p>
            <a:r>
              <a:rPr lang="en-US" altLang="en-US">
                <a:latin typeface="Times New Roman" charset="0"/>
              </a:rPr>
              <a:t>	ii. The patient should experience a slight tingling or burning sensation. </a:t>
            </a:r>
            <a:endParaRPr lang="en-IN" altLang="en-US">
              <a:latin typeface="Times New Roman" charset="0"/>
            </a:endParaRPr>
          </a:p>
          <a:p>
            <a:r>
              <a:rPr lang="en-US" altLang="en-US">
                <a:latin typeface="Times New Roman" charset="0"/>
              </a:rPr>
              <a:t>	iii. Should be stored in its original glass container with the cap screwed on tightly</a:t>
            </a:r>
            <a:endParaRPr lang="en-IN" altLang="en-US">
              <a:latin typeface="Times New Roman" charset="0"/>
            </a:endParaRPr>
          </a:p>
          <a:p>
            <a:r>
              <a:rPr lang="en-US" altLang="en-US">
                <a:latin typeface="Times New Roman" charset="0"/>
              </a:rPr>
              <a:t>g. Administration by metered-dose spray</a:t>
            </a:r>
            <a:endParaRPr lang="en-IN" altLang="en-US">
              <a:latin typeface="Times New Roman" charset="0"/>
            </a:endParaRPr>
          </a:p>
          <a:p>
            <a:r>
              <a:rPr lang="en-US" altLang="en-US">
                <a:latin typeface="Times New Roman" charset="0"/>
              </a:rPr>
              <a:t>	i. Deposits medication on or under the tongue</a:t>
            </a:r>
            <a:endParaRPr lang="en-IN" altLang="en-US">
              <a:latin typeface="Times New Roman" charset="0"/>
            </a:endParaRPr>
          </a:p>
          <a:p>
            <a:r>
              <a:rPr lang="en-US" altLang="en-US">
                <a:latin typeface="Times New Roman" charset="0"/>
              </a:rPr>
              <a:t>	ii. One spray equals one tablet.</a:t>
            </a:r>
            <a:endParaRPr lang="en-IN" altLang="en-US">
              <a:latin typeface="Times New Roman" charset="0"/>
            </a:endParaRPr>
          </a:p>
          <a:p>
            <a:r>
              <a:rPr lang="en-US" altLang="en-US">
                <a:latin typeface="Times New Roman" charset="0"/>
              </a:rPr>
              <a:t>h. Know and follow your local protocols.</a:t>
            </a:r>
            <a:endParaRPr lang="en-IN" altLang="en-US">
              <a:latin typeface="Times New Roman" charset="0"/>
            </a:endParaRPr>
          </a:p>
        </p:txBody>
      </p:sp>
    </p:spTree>
    <p:extLst>
      <p:ext uri="{BB962C8B-B14F-4D97-AF65-F5344CB8AC3E}">
        <p14:creationId xmlns:p14="http://schemas.microsoft.com/office/powerpoint/2010/main" val="10744137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rPr>
              <a:t>Lecture Outline </a:t>
            </a:r>
          </a:p>
          <a:p>
            <a:endParaRPr lang="en-US" altLang="en-US">
              <a:latin typeface="Times New Roman" charset="0"/>
            </a:endParaRPr>
          </a:p>
          <a:p>
            <a:r>
              <a:rPr lang="en-US" altLang="en-US">
                <a:latin typeface="Times New Roman" charset="0"/>
              </a:rPr>
              <a:t>C. Intramuscular medications</a:t>
            </a:r>
            <a:endParaRPr lang="en-IN" altLang="en-US" b="1">
              <a:latin typeface="Times New Roman" charset="0"/>
            </a:endParaRPr>
          </a:p>
          <a:p>
            <a:r>
              <a:rPr lang="en-US" altLang="en-US" b="1">
                <a:latin typeface="Times New Roman" charset="0"/>
              </a:rPr>
              <a:t>	</a:t>
            </a:r>
            <a:r>
              <a:rPr lang="en-US" altLang="en-US">
                <a:latin typeface="Times New Roman" charset="0"/>
              </a:rPr>
              <a:t>1. Considerations</a:t>
            </a:r>
            <a:endParaRPr lang="en-IN" altLang="en-US">
              <a:latin typeface="Times New Roman" charset="0"/>
            </a:endParaRPr>
          </a:p>
          <a:p>
            <a:r>
              <a:rPr lang="en-US" altLang="en-US">
                <a:latin typeface="Times New Roman" charset="0"/>
              </a:rPr>
              <a:t>		a. Advantages</a:t>
            </a:r>
            <a:endParaRPr lang="en-IN" altLang="en-US">
              <a:latin typeface="Times New Roman" charset="0"/>
            </a:endParaRPr>
          </a:p>
          <a:p>
            <a:r>
              <a:rPr lang="en-US" altLang="en-US">
                <a:latin typeface="Times New Roman" charset="0"/>
              </a:rPr>
              <a:t>			i. Provides quick and easy access to the circulatory system without the need for placing a needle within a vein</a:t>
            </a:r>
            <a:endParaRPr lang="en-IN" altLang="en-US">
              <a:latin typeface="Times New Roman" charset="0"/>
            </a:endParaRPr>
          </a:p>
          <a:p>
            <a:r>
              <a:rPr lang="en-US" altLang="en-US">
                <a:latin typeface="Times New Roman" charset="0"/>
              </a:rPr>
              <a:t>			ii. Blood flow to the muscles is relatively stable even during circumstances of severe illness or injury.</a:t>
            </a:r>
            <a:endParaRPr lang="en-IN" altLang="en-US">
              <a:latin typeface="Times New Roman" charset="0"/>
            </a:endParaRPr>
          </a:p>
          <a:p>
            <a:r>
              <a:rPr lang="en-US" altLang="en-US">
                <a:latin typeface="Times New Roman" charset="0"/>
              </a:rPr>
              <a:t>		b. Disadvantages</a:t>
            </a:r>
            <a:endParaRPr lang="en-IN" altLang="en-US">
              <a:latin typeface="Times New Roman" charset="0"/>
            </a:endParaRPr>
          </a:p>
          <a:p>
            <a:r>
              <a:rPr lang="en-US" altLang="en-US">
                <a:latin typeface="Times New Roman" charset="0"/>
              </a:rPr>
              <a:t>			i. Use of a needle and subsequent pain</a:t>
            </a:r>
            <a:endParaRPr lang="en-IN" altLang="en-US">
              <a:latin typeface="Times New Roman" charset="0"/>
            </a:endParaRPr>
          </a:p>
          <a:p>
            <a:r>
              <a:rPr lang="en-US" altLang="en-US">
                <a:latin typeface="Times New Roman" charset="0"/>
              </a:rPr>
              <a:t>	2. Epinephrine (adrenaline)</a:t>
            </a:r>
            <a:endParaRPr lang="en-IN" altLang="en-US">
              <a:latin typeface="Times New Roman" charset="0"/>
            </a:endParaRPr>
          </a:p>
          <a:p>
            <a:r>
              <a:rPr lang="en-US" altLang="en-US">
                <a:latin typeface="Times New Roman" charset="0"/>
              </a:rPr>
              <a:t>		a. Also known as adrenaline</a:t>
            </a:r>
            <a:endParaRPr lang="en-IN" altLang="en-US">
              <a:latin typeface="Times New Roman" charset="0"/>
            </a:endParaRPr>
          </a:p>
          <a:p>
            <a:r>
              <a:rPr lang="en-US" altLang="en-US">
                <a:latin typeface="Times New Roman" charset="0"/>
              </a:rPr>
              <a:t>		b. Released inside the body when there is sudden stress</a:t>
            </a:r>
            <a:endParaRPr lang="en-IN" altLang="en-US">
              <a:latin typeface="Times New Roman" charset="0"/>
            </a:endParaRPr>
          </a:p>
          <a:p>
            <a:r>
              <a:rPr lang="en-US" altLang="en-US">
                <a:latin typeface="Times New Roman" charset="0"/>
              </a:rPr>
              <a:t>		c. Main hormone that controls the body’s fight-or-flight response</a:t>
            </a:r>
            <a:endParaRPr lang="en-IN" altLang="en-US">
              <a:latin typeface="Times New Roman" charset="0"/>
            </a:endParaRPr>
          </a:p>
          <a:p>
            <a:r>
              <a:rPr lang="en-US" altLang="en-US">
                <a:latin typeface="Times New Roman" charset="0"/>
              </a:rPr>
              <a:t>		d. Sympathomimetic (mimics the effect of the sympathetic nervous system)</a:t>
            </a:r>
            <a:endParaRPr lang="en-IN" altLang="en-US">
              <a:latin typeface="Times New Roman" charset="0"/>
            </a:endParaRPr>
          </a:p>
          <a:p>
            <a:r>
              <a:rPr lang="en-US" altLang="en-US">
                <a:latin typeface="Times New Roman" charset="0"/>
              </a:rPr>
              <a:t>		e. Effects</a:t>
            </a:r>
            <a:endParaRPr lang="en-IN" altLang="en-US">
              <a:latin typeface="Times New Roman" charset="0"/>
            </a:endParaRPr>
          </a:p>
          <a:p>
            <a:r>
              <a:rPr lang="en-US" altLang="en-US">
                <a:latin typeface="Times New Roman" charset="0"/>
              </a:rPr>
              <a:t>			i. Increases heart rate</a:t>
            </a:r>
            <a:endParaRPr lang="en-IN" altLang="en-US">
              <a:latin typeface="Times New Roman" charset="0"/>
            </a:endParaRPr>
          </a:p>
          <a:p>
            <a:r>
              <a:rPr lang="en-US" altLang="en-US">
                <a:latin typeface="Times New Roman" charset="0"/>
              </a:rPr>
              <a:t>			ii. Constricts blood vessels, causing increased blood pressure</a:t>
            </a:r>
            <a:endParaRPr lang="en-IN" altLang="en-US">
              <a:latin typeface="Times New Roman" charset="0"/>
            </a:endParaRPr>
          </a:p>
          <a:p>
            <a:r>
              <a:rPr lang="en-US" altLang="en-US">
                <a:latin typeface="Times New Roman" charset="0"/>
              </a:rPr>
              <a:t>			iii. Dilates passages in the lungs</a:t>
            </a:r>
            <a:endParaRPr lang="en-IN" altLang="en-US">
              <a:latin typeface="Times New Roman" charset="0"/>
            </a:endParaRPr>
          </a:p>
          <a:p>
            <a:r>
              <a:rPr lang="en-US" altLang="en-US">
                <a:latin typeface="Times New Roman" charset="0"/>
              </a:rPr>
              <a:t>		f. Should be given only to patients who are experiencing a life-threatening allergic reaction.</a:t>
            </a:r>
            <a:endParaRPr lang="en-IN" altLang="en-US">
              <a:latin typeface="Times New Roman" charset="0"/>
            </a:endParaRPr>
          </a:p>
          <a:p>
            <a:r>
              <a:rPr lang="en-US" altLang="en-US">
                <a:latin typeface="Times New Roman" charset="0"/>
              </a:rPr>
              <a:t>		g. Epinephrine may be dispensed from an auto-injector.</a:t>
            </a:r>
            <a:endParaRPr lang="en-IN" altLang="en-US">
              <a:latin typeface="Times New Roman" charset="0"/>
            </a:endParaRPr>
          </a:p>
          <a:p>
            <a:r>
              <a:rPr lang="en-US" altLang="en-US">
                <a:latin typeface="Times New Roman" charset="0"/>
              </a:rPr>
              <a:t>			i. Automatically delivers a preset amount of the medication (usually 0.3 mg)</a:t>
            </a:r>
            <a:endParaRPr lang="en-IN" altLang="en-US">
              <a:latin typeface="Times New Roman" charset="0"/>
            </a:endParaRPr>
          </a:p>
          <a:p>
            <a:r>
              <a:rPr lang="en-US" altLang="en-US">
                <a:latin typeface="Times New Roman" charset="0"/>
              </a:rPr>
              <a:t>		h. Some services do not permit EMTs to carry epinephrine but do allow them to assist patients in administering their own epinephrine.</a:t>
            </a:r>
            <a:endParaRPr lang="en-IN" altLang="en-US">
              <a:latin typeface="Times New Roman" charset="0"/>
            </a:endParaRPr>
          </a:p>
        </p:txBody>
      </p:sp>
    </p:spTree>
    <p:extLst>
      <p:ext uri="{BB962C8B-B14F-4D97-AF65-F5344CB8AC3E}">
        <p14:creationId xmlns:p14="http://schemas.microsoft.com/office/powerpoint/2010/main" val="16289720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rPr>
              <a:t>Lecture Outline </a:t>
            </a:r>
          </a:p>
          <a:p>
            <a:endParaRPr lang="en-US" altLang="en-US">
              <a:latin typeface="Times New Roman" charset="0"/>
            </a:endParaRPr>
          </a:p>
          <a:p>
            <a:r>
              <a:rPr lang="en-US" altLang="en-US">
                <a:latin typeface="Times New Roman" charset="0"/>
              </a:rPr>
              <a:t>D. Intranasal medications</a:t>
            </a:r>
            <a:endParaRPr lang="en-IN" altLang="en-US">
              <a:latin typeface="Times New Roman" charset="0"/>
            </a:endParaRPr>
          </a:p>
          <a:p>
            <a:r>
              <a:rPr lang="en-US" altLang="en-US">
                <a:latin typeface="Times New Roman" charset="0"/>
              </a:rPr>
              <a:t>	1. Naloxone</a:t>
            </a:r>
            <a:endParaRPr lang="en-IN" altLang="en-US">
              <a:latin typeface="Times New Roman" charset="0"/>
            </a:endParaRPr>
          </a:p>
          <a:p>
            <a:r>
              <a:rPr lang="en-US" altLang="en-US">
                <a:latin typeface="Times New Roman" charset="0"/>
              </a:rPr>
              <a:t>		a. Used to reverse the effects of an opioid overdose</a:t>
            </a:r>
            <a:endParaRPr lang="en-IN" altLang="en-US">
              <a:latin typeface="Times New Roman" charset="0"/>
            </a:endParaRPr>
          </a:p>
          <a:p>
            <a:r>
              <a:rPr lang="en-US" altLang="en-US">
                <a:latin typeface="Times New Roman" charset="0"/>
              </a:rPr>
              <a:t>		b. The most common technique for naloxone administration is via the intranasal route.</a:t>
            </a:r>
            <a:endParaRPr lang="en-IN" altLang="en-US">
              <a:latin typeface="Times New Roman" charset="0"/>
            </a:endParaRPr>
          </a:p>
          <a:p>
            <a:r>
              <a:rPr lang="en-US" altLang="en-US">
                <a:latin typeface="Times New Roman" charset="0"/>
              </a:rPr>
              <a:t>			i. Place the atomizer in one nostril, pointing up and slightly outward.</a:t>
            </a:r>
            <a:endParaRPr lang="en-IN" altLang="en-US">
              <a:latin typeface="Times New Roman" charset="0"/>
            </a:endParaRPr>
          </a:p>
          <a:p>
            <a:r>
              <a:rPr lang="en-US" altLang="en-US">
                <a:latin typeface="Times New Roman" charset="0"/>
              </a:rPr>
              <a:t>			ii. Administer a half dose (1 ml. maximum) into each nostril.</a:t>
            </a:r>
            <a:endParaRPr lang="en-IN" altLang="en-US">
              <a:latin typeface="Times New Roman" charset="0"/>
            </a:endParaRPr>
          </a:p>
        </p:txBody>
      </p:sp>
      <p:sp>
        <p:nvSpPr>
          <p:cNvPr id="4" name="Slide Number Placeholder 3"/>
          <p:cNvSpPr>
            <a:spLocks noGrp="1"/>
          </p:cNvSpPr>
          <p:nvPr>
            <p:ph type="sldNum" sz="quarter" idx="5"/>
          </p:nvPr>
        </p:nvSpPr>
        <p:spPr/>
        <p:txBody>
          <a:bodyPr/>
          <a:lstStyle>
            <a:lvl1pPr eaLnBrk="0" hangingPunct="0">
              <a:defRPr sz="2500" b="1">
                <a:solidFill>
                  <a:schemeClr val="tx1"/>
                </a:solidFill>
                <a:latin typeface="Times New Roman" charset="0"/>
                <a:ea typeface="ヒラギノ角ゴ Pro W3" charset="-128"/>
              </a:defRPr>
            </a:lvl1pPr>
            <a:lvl2pPr marL="742950" indent="-285750" eaLnBrk="0" hangingPunct="0">
              <a:defRPr sz="2500" b="1">
                <a:solidFill>
                  <a:schemeClr val="tx1"/>
                </a:solidFill>
                <a:latin typeface="Times New Roman" charset="0"/>
                <a:ea typeface="ヒラギノ角ゴ Pro W3" charset="-128"/>
              </a:defRPr>
            </a:lvl2pPr>
            <a:lvl3pPr marL="1143000" indent="-228600" eaLnBrk="0" hangingPunct="0">
              <a:defRPr sz="2500" b="1">
                <a:solidFill>
                  <a:schemeClr val="tx1"/>
                </a:solidFill>
                <a:latin typeface="Times New Roman" charset="0"/>
                <a:ea typeface="ヒラギノ角ゴ Pro W3" charset="-128"/>
              </a:defRPr>
            </a:lvl3pPr>
            <a:lvl4pPr marL="1600200" indent="-228600" eaLnBrk="0" hangingPunct="0">
              <a:defRPr sz="2500" b="1">
                <a:solidFill>
                  <a:schemeClr val="tx1"/>
                </a:solidFill>
                <a:latin typeface="Times New Roman" charset="0"/>
                <a:ea typeface="ヒラギノ角ゴ Pro W3" charset="-128"/>
              </a:defRPr>
            </a:lvl4pPr>
            <a:lvl5pPr marL="2057400" indent="-228600" eaLnBrk="0" hangingPunct="0">
              <a:defRPr sz="2500" b="1">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500" b="1">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500" b="1">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500" b="1">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500" b="1">
                <a:solidFill>
                  <a:schemeClr val="tx1"/>
                </a:solidFill>
                <a:latin typeface="Times New Roman" charset="0"/>
                <a:ea typeface="ヒラギノ角ゴ Pro W3" charset="-128"/>
              </a:defRPr>
            </a:lvl9pPr>
          </a:lstStyle>
          <a:p>
            <a:pPr eaLnBrk="1" hangingPunct="1"/>
            <a:fld id="{83402C80-E191-E347-A922-036EDEFB0421}" type="slidenum">
              <a:rPr lang="en-US" altLang="en-US" sz="1200" b="0"/>
              <a:pPr eaLnBrk="1" hangingPunct="1"/>
              <a:t>26</a:t>
            </a:fld>
            <a:endParaRPr lang="en-US" altLang="en-US" sz="1200" b="0"/>
          </a:p>
        </p:txBody>
      </p:sp>
    </p:spTree>
    <p:extLst>
      <p:ext uri="{BB962C8B-B14F-4D97-AF65-F5344CB8AC3E}">
        <p14:creationId xmlns:p14="http://schemas.microsoft.com/office/powerpoint/2010/main" val="20125359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rPr>
              <a:t>Lecture Outline </a:t>
            </a:r>
          </a:p>
          <a:p>
            <a:endParaRPr lang="en-US" altLang="en-US">
              <a:latin typeface="Times New Roman" charset="0"/>
            </a:endParaRPr>
          </a:p>
          <a:p>
            <a:r>
              <a:rPr lang="en-US" altLang="en-US">
                <a:latin typeface="Times New Roman" charset="0"/>
              </a:rPr>
              <a:t>E. Inhalation medications</a:t>
            </a:r>
            <a:endParaRPr lang="en-IN" altLang="en-US" b="1">
              <a:latin typeface="Times New Roman" charset="0"/>
            </a:endParaRPr>
          </a:p>
          <a:p>
            <a:r>
              <a:rPr lang="en-US" altLang="en-US" b="1">
                <a:latin typeface="Times New Roman" charset="0"/>
              </a:rPr>
              <a:t>	</a:t>
            </a:r>
            <a:r>
              <a:rPr lang="en-US" altLang="en-US">
                <a:latin typeface="Times New Roman" charset="0"/>
              </a:rPr>
              <a:t>1. Oxygen</a:t>
            </a:r>
            <a:endParaRPr lang="en-IN" altLang="en-US">
              <a:latin typeface="Times New Roman" charset="0"/>
            </a:endParaRPr>
          </a:p>
          <a:p>
            <a:r>
              <a:rPr lang="en-US" altLang="en-US">
                <a:latin typeface="Times New Roman" charset="0"/>
              </a:rPr>
              <a:t>		a. By far the most commonly administered medication in the prehospital setting</a:t>
            </a:r>
            <a:endParaRPr lang="en-IN" altLang="en-US">
              <a:latin typeface="Times New Roman" charset="0"/>
            </a:endParaRPr>
          </a:p>
          <a:p>
            <a:r>
              <a:rPr lang="en-US" altLang="en-US">
                <a:latin typeface="Times New Roman" charset="0"/>
              </a:rPr>
              <a:t>		b. All cells, especially those in the heart and brain, need oxygen to function properly.</a:t>
            </a:r>
            <a:endParaRPr lang="en-IN" altLang="en-US">
              <a:latin typeface="Times New Roman" charset="0"/>
            </a:endParaRPr>
          </a:p>
          <a:p>
            <a:r>
              <a:rPr lang="en-US" altLang="en-US">
                <a:latin typeface="Times New Roman" charset="0"/>
              </a:rPr>
              <a:t>		c. Generally administered:</a:t>
            </a:r>
            <a:endParaRPr lang="en-IN" altLang="en-US">
              <a:latin typeface="Times New Roman" charset="0"/>
            </a:endParaRPr>
          </a:p>
          <a:p>
            <a:r>
              <a:rPr lang="en-US" altLang="en-US">
                <a:latin typeface="Times New Roman" charset="0"/>
              </a:rPr>
              <a:t>			i. Via a nonrebreathing mask at 10 to 15 L/min</a:t>
            </a:r>
            <a:endParaRPr lang="en-IN" altLang="en-US">
              <a:latin typeface="Times New Roman" charset="0"/>
            </a:endParaRPr>
          </a:p>
          <a:p>
            <a:r>
              <a:rPr lang="en-US" altLang="en-US">
                <a:latin typeface="Times New Roman" charset="0"/>
              </a:rPr>
              <a:t>			ii. Via nasal cannula at 2 to 6 L/min</a:t>
            </a:r>
            <a:endParaRPr lang="en-IN" altLang="en-US">
              <a:latin typeface="Times New Roman" charset="0"/>
            </a:endParaRPr>
          </a:p>
          <a:p>
            <a:r>
              <a:rPr lang="en-US" altLang="en-US">
                <a:latin typeface="Times New Roman" charset="0"/>
              </a:rPr>
              <a:t>		d. Must also provide artificial ventilations if the patient is not breathing (using a bag-valve mask at 15 L/min)</a:t>
            </a:r>
            <a:endParaRPr lang="en-IN" altLang="en-US">
              <a:latin typeface="Times New Roman" charset="0"/>
            </a:endParaRPr>
          </a:p>
          <a:p>
            <a:r>
              <a:rPr lang="en-US" altLang="en-US">
                <a:latin typeface="Times New Roman" charset="0"/>
              </a:rPr>
              <a:t>		e. Ensure that there are no open flames, lit cigarettes, or sparks in the area in which you are administering oxygen.</a:t>
            </a:r>
            <a:endParaRPr lang="en-IN" altLang="en-US">
              <a:latin typeface="Times New Roman" charset="0"/>
            </a:endParaRPr>
          </a:p>
        </p:txBody>
      </p:sp>
    </p:spTree>
    <p:extLst>
      <p:ext uri="{BB962C8B-B14F-4D97-AF65-F5344CB8AC3E}">
        <p14:creationId xmlns:p14="http://schemas.microsoft.com/office/powerpoint/2010/main" val="18240529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rPr>
              <a:t>Lecture Outline </a:t>
            </a:r>
          </a:p>
          <a:p>
            <a:endParaRPr lang="en-US" altLang="en-US">
              <a:latin typeface="Times New Roman" charset="0"/>
            </a:endParaRPr>
          </a:p>
          <a:p>
            <a:r>
              <a:rPr lang="en-US" altLang="en-US">
                <a:latin typeface="Times New Roman" charset="0"/>
              </a:rPr>
              <a:t>2. Metered-dose inhalers and nebulizers</a:t>
            </a:r>
            <a:endParaRPr lang="en-IN" altLang="en-US">
              <a:latin typeface="Times New Roman" charset="0"/>
            </a:endParaRPr>
          </a:p>
          <a:p>
            <a:r>
              <a:rPr lang="en-US" altLang="en-US">
                <a:latin typeface="Times New Roman" charset="0"/>
              </a:rPr>
              <a:t>	a. Used to administer liquid medications that have been turned into a fine mist by a flow of air or oxygen</a:t>
            </a:r>
            <a:endParaRPr lang="en-IN" altLang="en-US">
              <a:latin typeface="Times New Roman" charset="0"/>
            </a:endParaRPr>
          </a:p>
          <a:p>
            <a:r>
              <a:rPr lang="en-US" altLang="en-US">
                <a:latin typeface="Times New Roman" charset="0"/>
              </a:rPr>
              <a:t>	b. Medication is atomized, breathed into the lungs, and delivered to the alveoli</a:t>
            </a:r>
            <a:endParaRPr lang="en-IN" altLang="en-US">
              <a:latin typeface="Times New Roman" charset="0"/>
            </a:endParaRPr>
          </a:p>
          <a:p>
            <a:r>
              <a:rPr lang="en-US" altLang="en-US">
                <a:latin typeface="Times New Roman" charset="0"/>
              </a:rPr>
              <a:t>	c. Advantages</a:t>
            </a:r>
            <a:endParaRPr lang="en-IN" altLang="en-US">
              <a:latin typeface="Times New Roman" charset="0"/>
            </a:endParaRPr>
          </a:p>
          <a:p>
            <a:r>
              <a:rPr lang="en-US" altLang="en-US">
                <a:latin typeface="Times New Roman" charset="0"/>
              </a:rPr>
              <a:t>		i. Fast and relatively easy route to access</a:t>
            </a:r>
            <a:endParaRPr lang="en-IN" altLang="en-US">
              <a:latin typeface="Times New Roman" charset="0"/>
            </a:endParaRPr>
          </a:p>
          <a:p>
            <a:r>
              <a:rPr lang="en-US" altLang="en-US">
                <a:latin typeface="Times New Roman" charset="0"/>
              </a:rPr>
              <a:t>	d. Disadvantages</a:t>
            </a:r>
            <a:endParaRPr lang="en-IN" altLang="en-US">
              <a:latin typeface="Times New Roman" charset="0"/>
            </a:endParaRPr>
          </a:p>
          <a:p>
            <a:r>
              <a:rPr lang="en-US" altLang="en-US">
                <a:latin typeface="Times New Roman" charset="0"/>
              </a:rPr>
              <a:t>		i. Patient needs to be cooperative and control breathing</a:t>
            </a:r>
            <a:endParaRPr lang="en-IN" altLang="en-US">
              <a:latin typeface="Times New Roman" charset="0"/>
            </a:endParaRPr>
          </a:p>
          <a:p>
            <a:r>
              <a:rPr lang="en-US" altLang="en-US">
                <a:latin typeface="Times New Roman" charset="0"/>
              </a:rPr>
              <a:t>		ii. Cannot be used for unconscious patients</a:t>
            </a:r>
            <a:endParaRPr lang="en-IN" altLang="en-US">
              <a:latin typeface="Times New Roman" charset="0"/>
            </a:endParaRPr>
          </a:p>
          <a:p>
            <a:r>
              <a:rPr lang="en-US" altLang="en-US">
                <a:latin typeface="Times New Roman" charset="0"/>
              </a:rPr>
              <a:t>3. Medications administered using an MDI</a:t>
            </a:r>
            <a:endParaRPr lang="en-IN" altLang="en-US">
              <a:latin typeface="Times New Roman" charset="0"/>
            </a:endParaRPr>
          </a:p>
          <a:p>
            <a:r>
              <a:rPr lang="en-US" altLang="en-US">
                <a:latin typeface="Times New Roman" charset="0"/>
              </a:rPr>
              <a:t>	a. An MDI requires a great deal of coordination to administer.</a:t>
            </a:r>
            <a:endParaRPr lang="en-IN" altLang="en-US">
              <a:latin typeface="Times New Roman" charset="0"/>
            </a:endParaRPr>
          </a:p>
          <a:p>
            <a:r>
              <a:rPr lang="en-US" altLang="en-US">
                <a:latin typeface="Times New Roman" charset="0"/>
              </a:rPr>
              <a:t>		i. May be difficult to achieve when a person is having trouble breathing</a:t>
            </a:r>
            <a:endParaRPr lang="en-IN" altLang="en-US">
              <a:latin typeface="Times New Roman" charset="0"/>
            </a:endParaRPr>
          </a:p>
          <a:p>
            <a:r>
              <a:rPr lang="en-US" altLang="en-US">
                <a:latin typeface="Times New Roman" charset="0"/>
              </a:rPr>
              <a:t>	b. Use a spacer (adapter) to avoid spray misdirection.</a:t>
            </a:r>
            <a:endParaRPr lang="en-IN" altLang="en-US">
              <a:latin typeface="Times New Roman" charset="0"/>
            </a:endParaRPr>
          </a:p>
          <a:p>
            <a:r>
              <a:rPr lang="en-US" altLang="en-US">
                <a:latin typeface="Times New Roman" charset="0"/>
              </a:rPr>
              <a:t>		i. A spacer fits over the inhaler like a sleeve.</a:t>
            </a:r>
            <a:endParaRPr lang="en-IN" altLang="en-US">
              <a:latin typeface="Times New Roman" charset="0"/>
            </a:endParaRPr>
          </a:p>
          <a:p>
            <a:r>
              <a:rPr lang="en-US" altLang="en-US">
                <a:latin typeface="Times New Roman" charset="0"/>
              </a:rPr>
              <a:t>		ii. A spacer has an opening for the inhaler at one end and a mouthpiece on the other end.</a:t>
            </a:r>
            <a:endParaRPr lang="en-IN" altLang="en-US">
              <a:latin typeface="Times New Roman" charset="0"/>
            </a:endParaRPr>
          </a:p>
          <a:p>
            <a:r>
              <a:rPr lang="en-US" altLang="en-US">
                <a:latin typeface="Times New Roman" charset="0"/>
              </a:rPr>
              <a:t>		iii. The patient sprays the prescribed dose into the chamber and then breathes in and out of the mouthpiece until the mist is completely inhaled.</a:t>
            </a:r>
            <a:endParaRPr lang="en-IN" altLang="en-US">
              <a:latin typeface="Times New Roman" charset="0"/>
            </a:endParaRPr>
          </a:p>
          <a:p>
            <a:r>
              <a:rPr lang="en-US" altLang="en-US">
                <a:latin typeface="Times New Roman" charset="0"/>
              </a:rPr>
              <a:t>	c. The only medications that will be effective during an acute attack of shortness of breath are fast-acting rescue inhalers (eg, albuterol [Proventil or Ventolin]).</a:t>
            </a:r>
            <a:endParaRPr lang="en-IN" altLang="en-US">
              <a:latin typeface="Times New Roman" charset="0"/>
            </a:endParaRPr>
          </a:p>
        </p:txBody>
      </p:sp>
    </p:spTree>
    <p:extLst>
      <p:ext uri="{BB962C8B-B14F-4D97-AF65-F5344CB8AC3E}">
        <p14:creationId xmlns:p14="http://schemas.microsoft.com/office/powerpoint/2010/main" val="15281806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rPr>
              <a:t>Lecture Outline </a:t>
            </a:r>
          </a:p>
          <a:p>
            <a:endParaRPr lang="en-US" altLang="en-US">
              <a:latin typeface="Times New Roman" charset="0"/>
            </a:endParaRPr>
          </a:p>
          <a:p>
            <a:r>
              <a:rPr lang="en-US" altLang="en-US">
                <a:latin typeface="Times New Roman" charset="0"/>
              </a:rPr>
              <a:t>VII. Patient Medications</a:t>
            </a:r>
          </a:p>
          <a:p>
            <a:r>
              <a:rPr lang="en-US" altLang="en-US">
                <a:latin typeface="Times New Roman" charset="0"/>
              </a:rPr>
              <a:t>A. Patient assessment includes finding out which medications the patient is currently taking.</a:t>
            </a:r>
            <a:endParaRPr lang="en-IN" altLang="en-US" b="1">
              <a:latin typeface="Times New Roman" charset="0"/>
            </a:endParaRPr>
          </a:p>
          <a:p>
            <a:r>
              <a:rPr lang="en-US" altLang="en-US">
                <a:latin typeface="Times New Roman" charset="0"/>
              </a:rPr>
              <a:t>B. This information may provide vital clues to the patient’s condition.</a:t>
            </a:r>
            <a:endParaRPr lang="en-IN" altLang="en-US" b="1">
              <a:latin typeface="Times New Roman" charset="0"/>
            </a:endParaRPr>
          </a:p>
          <a:p>
            <a:r>
              <a:rPr lang="en-US" altLang="en-US" b="1">
                <a:latin typeface="Times New Roman" charset="0"/>
              </a:rPr>
              <a:t>	</a:t>
            </a:r>
            <a:r>
              <a:rPr lang="en-US" altLang="en-US">
                <a:latin typeface="Times New Roman" charset="0"/>
              </a:rPr>
              <a:t>1. May help guide your treatment</a:t>
            </a:r>
            <a:endParaRPr lang="en-IN" altLang="en-US">
              <a:latin typeface="Times New Roman" charset="0"/>
            </a:endParaRPr>
          </a:p>
          <a:p>
            <a:r>
              <a:rPr lang="en-US" altLang="en-US">
                <a:latin typeface="Times New Roman" charset="0"/>
              </a:rPr>
              <a:t>	2. May be extremely useful to the emergency department physician</a:t>
            </a:r>
            <a:endParaRPr lang="en-IN" altLang="en-US">
              <a:latin typeface="Times New Roman" charset="0"/>
            </a:endParaRPr>
          </a:p>
          <a:p>
            <a:r>
              <a:rPr lang="en-US" altLang="en-US">
                <a:latin typeface="Times New Roman" charset="0"/>
              </a:rPr>
              <a:t>	3. Can help you determine a chronic or underlying condition when a patient is unable to relate his or her medical history</a:t>
            </a:r>
            <a:endParaRPr lang="en-IN" altLang="en-US">
              <a:latin typeface="Times New Roman" charset="0"/>
            </a:endParaRPr>
          </a:p>
          <a:p>
            <a:r>
              <a:rPr lang="en-US" altLang="en-US">
                <a:latin typeface="Times New Roman" charset="0"/>
              </a:rPr>
              <a:t>C. Discover what the patient takes and transport the medications or a list of them with you to the emergency department.</a:t>
            </a:r>
            <a:endParaRPr lang="en-IN" altLang="en-US" b="1">
              <a:latin typeface="Times New Roman" charset="0"/>
            </a:endParaRPr>
          </a:p>
          <a:p>
            <a:r>
              <a:rPr lang="en-US" altLang="en-US">
                <a:latin typeface="Times New Roman" charset="0"/>
              </a:rPr>
              <a:t>D. Ask about any nonprescription drugs (eg, OTC, herbal, or illegal drugs).</a:t>
            </a:r>
            <a:endParaRPr lang="en-IN" altLang="en-US" b="1">
              <a:latin typeface="Times New Roman" charset="0"/>
            </a:endParaRPr>
          </a:p>
        </p:txBody>
      </p:sp>
    </p:spTree>
    <p:extLst>
      <p:ext uri="{BB962C8B-B14F-4D97-AF65-F5344CB8AC3E}">
        <p14:creationId xmlns:p14="http://schemas.microsoft.com/office/powerpoint/2010/main" val="2275647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rPr>
              <a:t>Lecture Outline </a:t>
            </a:r>
          </a:p>
          <a:p>
            <a:endParaRPr lang="en-US" altLang="en-US">
              <a:latin typeface="Times New Roman" charset="0"/>
            </a:endParaRPr>
          </a:p>
          <a:p>
            <a:r>
              <a:rPr lang="en-US" altLang="en-US">
                <a:latin typeface="Times New Roman" charset="0"/>
              </a:rPr>
              <a:t>II. How Medications Work</a:t>
            </a:r>
          </a:p>
          <a:p>
            <a:r>
              <a:rPr lang="en-US" altLang="en-US">
                <a:latin typeface="Times New Roman" charset="0"/>
              </a:rPr>
              <a:t>A. Medical definitions</a:t>
            </a:r>
            <a:endParaRPr lang="en-IN" altLang="en-US" b="1">
              <a:latin typeface="Times New Roman" charset="0"/>
            </a:endParaRPr>
          </a:p>
          <a:p>
            <a:r>
              <a:rPr lang="en-US" altLang="en-US" b="1">
                <a:latin typeface="Times New Roman" charset="0"/>
              </a:rPr>
              <a:t>	</a:t>
            </a:r>
            <a:r>
              <a:rPr lang="en-US" altLang="en-US">
                <a:latin typeface="Times New Roman" charset="0"/>
              </a:rPr>
              <a:t>1. Pharmacology: the science of drugs, including their ingredients, preparation, uses, and actions on the body</a:t>
            </a:r>
            <a:endParaRPr lang="en-IN" altLang="en-US">
              <a:latin typeface="Times New Roman" charset="0"/>
            </a:endParaRPr>
          </a:p>
          <a:p>
            <a:r>
              <a:rPr lang="en-US" altLang="en-US">
                <a:latin typeface="Times New Roman" charset="0"/>
              </a:rPr>
              <a:t>	2. Medication: a substance used to treat or prevent disease or relieve pain</a:t>
            </a:r>
            <a:endParaRPr lang="en-IN" altLang="en-US">
              <a:latin typeface="Times New Roman" charset="0"/>
            </a:endParaRPr>
          </a:p>
          <a:p>
            <a:r>
              <a:rPr lang="en-US" altLang="en-US">
                <a:latin typeface="Times New Roman" charset="0"/>
              </a:rPr>
              <a:t>	3. Pharmacodynamics: the process by which medication works on the body</a:t>
            </a:r>
            <a:endParaRPr lang="en-IN" altLang="en-US">
              <a:latin typeface="Times New Roman" charset="0"/>
            </a:endParaRPr>
          </a:p>
          <a:p>
            <a:r>
              <a:rPr lang="en-US" altLang="en-US">
                <a:latin typeface="Times New Roman" charset="0"/>
              </a:rPr>
              <a:t>		a. A medication can either increase or decrease a normal function of the body.</a:t>
            </a:r>
            <a:endParaRPr lang="en-IN" altLang="en-US">
              <a:latin typeface="Times New Roman" charset="0"/>
            </a:endParaRPr>
          </a:p>
        </p:txBody>
      </p:sp>
    </p:spTree>
    <p:extLst>
      <p:ext uri="{BB962C8B-B14F-4D97-AF65-F5344CB8AC3E}">
        <p14:creationId xmlns:p14="http://schemas.microsoft.com/office/powerpoint/2010/main" val="11164231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ln/>
        </p:spPr>
      </p:sp>
      <p:sp>
        <p:nvSpPr>
          <p:cNvPr id="1044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rPr>
              <a:t>Lecture Outline </a:t>
            </a:r>
          </a:p>
          <a:p>
            <a:endParaRPr lang="en-US" altLang="en-US">
              <a:latin typeface="Times New Roman" charset="0"/>
            </a:endParaRPr>
          </a:p>
          <a:p>
            <a:r>
              <a:rPr lang="en-US" altLang="en-US">
                <a:latin typeface="Times New Roman" charset="0"/>
              </a:rPr>
              <a:t>VIII. Medication Errors</a:t>
            </a:r>
          </a:p>
          <a:p>
            <a:r>
              <a:rPr lang="en-US" altLang="en-US">
                <a:latin typeface="Times New Roman" charset="0"/>
              </a:rPr>
              <a:t>A. A medication error is inappropriate use of a medication that could lead to patient harm.</a:t>
            </a:r>
            <a:endParaRPr lang="en-IN" altLang="en-US" b="1">
              <a:latin typeface="Times New Roman" charset="0"/>
            </a:endParaRPr>
          </a:p>
          <a:p>
            <a:r>
              <a:rPr lang="en-US" altLang="en-US">
                <a:latin typeface="Times New Roman" charset="0"/>
              </a:rPr>
              <a:t>B. Ensure that the environment does not contribute to errors.</a:t>
            </a:r>
            <a:endParaRPr lang="en-IN" altLang="en-US" b="1">
              <a:latin typeface="Times New Roman" charset="0"/>
            </a:endParaRPr>
          </a:p>
          <a:p>
            <a:r>
              <a:rPr lang="en-US" altLang="en-US">
                <a:latin typeface="Times New Roman" charset="0"/>
              </a:rPr>
              <a:t>	1. Ensure lighting is sufficient.</a:t>
            </a:r>
            <a:endParaRPr lang="en-IN" altLang="en-US" b="1">
              <a:latin typeface="Times New Roman" charset="0"/>
            </a:endParaRPr>
          </a:p>
          <a:p>
            <a:r>
              <a:rPr lang="en-US" altLang="en-US">
                <a:latin typeface="Times New Roman" charset="0"/>
              </a:rPr>
              <a:t>	2. Organize equipment.</a:t>
            </a:r>
            <a:endParaRPr lang="en-IN" altLang="en-US" b="1">
              <a:latin typeface="Times New Roman" charset="0"/>
            </a:endParaRPr>
          </a:p>
          <a:p>
            <a:r>
              <a:rPr lang="en-US" altLang="en-US">
                <a:latin typeface="Times New Roman" charset="0"/>
              </a:rPr>
              <a:t>	3. Limit distractions as much as possible. </a:t>
            </a:r>
            <a:endParaRPr lang="en-IN" altLang="en-US" b="1">
              <a:latin typeface="Times New Roman" charset="0"/>
            </a:endParaRPr>
          </a:p>
          <a:p>
            <a:r>
              <a:rPr lang="en-US" altLang="en-US">
                <a:latin typeface="Times New Roman" charset="0"/>
              </a:rPr>
              <a:t>	4. Consider using a “cheat sheet” to help yourself remember all crucial steps to medication administration.</a:t>
            </a:r>
            <a:endParaRPr lang="en-IN" altLang="en-US" b="1">
              <a:latin typeface="Times New Roman" charset="0"/>
            </a:endParaRPr>
          </a:p>
          <a:p>
            <a:r>
              <a:rPr lang="en-US" altLang="en-US">
                <a:latin typeface="Times New Roman" charset="0"/>
              </a:rPr>
              <a:t>C. If a medication error does take place:</a:t>
            </a:r>
            <a:endParaRPr lang="en-IN" altLang="en-US" b="1">
              <a:latin typeface="Times New Roman" charset="0"/>
            </a:endParaRPr>
          </a:p>
          <a:p>
            <a:r>
              <a:rPr lang="en-US" altLang="en-US">
                <a:latin typeface="Times New Roman" charset="0"/>
              </a:rPr>
              <a:t>	1. Rapidly provide any appropriate patient care that is required.</a:t>
            </a:r>
            <a:endParaRPr lang="en-IN" altLang="en-US" b="1">
              <a:latin typeface="Times New Roman" charset="0"/>
            </a:endParaRPr>
          </a:p>
          <a:p>
            <a:r>
              <a:rPr lang="en-US" altLang="en-US">
                <a:latin typeface="Times New Roman" charset="0"/>
              </a:rPr>
              <a:t>	2. Notify medical control as quickly as possible. </a:t>
            </a:r>
            <a:endParaRPr lang="en-IN" altLang="en-US" b="1">
              <a:latin typeface="Times New Roman" charset="0"/>
            </a:endParaRPr>
          </a:p>
          <a:p>
            <a:r>
              <a:rPr lang="en-US" altLang="en-US">
                <a:latin typeface="Times New Roman" charset="0"/>
              </a:rPr>
              <a:t>	3. Follow your local protocols.</a:t>
            </a:r>
            <a:endParaRPr lang="en-IN" altLang="en-US" b="1">
              <a:latin typeface="Times New Roman" charset="0"/>
            </a:endParaRPr>
          </a:p>
          <a:p>
            <a:r>
              <a:rPr lang="en-US" altLang="en-US">
                <a:latin typeface="Times New Roman" charset="0"/>
              </a:rPr>
              <a:t>	4. Document the incident thoroughly, accurately, and honestly.</a:t>
            </a:r>
            <a:endParaRPr lang="en-IN" altLang="en-US" b="1">
              <a:latin typeface="Times New Roman" charset="0"/>
            </a:endParaRPr>
          </a:p>
          <a:p>
            <a:r>
              <a:rPr lang="en-US" altLang="en-US">
                <a:latin typeface="Times New Roman" charset="0"/>
              </a:rPr>
              <a:t>	5. Talk with your supervisor or medical director.</a:t>
            </a:r>
            <a:endParaRPr lang="en-IN" altLang="en-US" b="1">
              <a:latin typeface="Times New Roman" charset="0"/>
            </a:endParaRPr>
          </a:p>
          <a:p>
            <a:r>
              <a:rPr lang="en-US" altLang="en-US">
                <a:latin typeface="Times New Roman" charset="0"/>
              </a:rPr>
              <a:t>		a. Represents an opportunity to learn</a:t>
            </a:r>
            <a:endParaRPr lang="en-IN" altLang="en-US" b="1">
              <a:latin typeface="Times New Roman" charset="0"/>
            </a:endParaRPr>
          </a:p>
          <a:p>
            <a:r>
              <a:rPr lang="en-US" altLang="en-US">
                <a:latin typeface="Times New Roman" charset="0"/>
              </a:rPr>
              <a:t>		b. Identifies areas to target during quality improvement</a:t>
            </a:r>
            <a:endParaRPr lang="en-IN" altLang="en-US" b="1">
              <a:latin typeface="Times New Roman" charset="0"/>
            </a:endParaRPr>
          </a:p>
        </p:txBody>
      </p:sp>
      <p:sp>
        <p:nvSpPr>
          <p:cNvPr id="4" name="Slide Number Placeholder 3"/>
          <p:cNvSpPr>
            <a:spLocks noGrp="1"/>
          </p:cNvSpPr>
          <p:nvPr>
            <p:ph type="sldNum" sz="quarter" idx="5"/>
          </p:nvPr>
        </p:nvSpPr>
        <p:spPr/>
        <p:txBody>
          <a:bodyPr/>
          <a:lstStyle>
            <a:lvl1pPr eaLnBrk="0" hangingPunct="0">
              <a:defRPr sz="2500" b="1">
                <a:solidFill>
                  <a:schemeClr val="tx1"/>
                </a:solidFill>
                <a:latin typeface="Times New Roman" charset="0"/>
                <a:ea typeface="ヒラギノ角ゴ Pro W3" charset="-128"/>
              </a:defRPr>
            </a:lvl1pPr>
            <a:lvl2pPr marL="742950" indent="-285750" eaLnBrk="0" hangingPunct="0">
              <a:defRPr sz="2500" b="1">
                <a:solidFill>
                  <a:schemeClr val="tx1"/>
                </a:solidFill>
                <a:latin typeface="Times New Roman" charset="0"/>
                <a:ea typeface="ヒラギノ角ゴ Pro W3" charset="-128"/>
              </a:defRPr>
            </a:lvl2pPr>
            <a:lvl3pPr marL="1143000" indent="-228600" eaLnBrk="0" hangingPunct="0">
              <a:defRPr sz="2500" b="1">
                <a:solidFill>
                  <a:schemeClr val="tx1"/>
                </a:solidFill>
                <a:latin typeface="Times New Roman" charset="0"/>
                <a:ea typeface="ヒラギノ角ゴ Pro W3" charset="-128"/>
              </a:defRPr>
            </a:lvl3pPr>
            <a:lvl4pPr marL="1600200" indent="-228600" eaLnBrk="0" hangingPunct="0">
              <a:defRPr sz="2500" b="1">
                <a:solidFill>
                  <a:schemeClr val="tx1"/>
                </a:solidFill>
                <a:latin typeface="Times New Roman" charset="0"/>
                <a:ea typeface="ヒラギノ角ゴ Pro W3" charset="-128"/>
              </a:defRPr>
            </a:lvl4pPr>
            <a:lvl5pPr marL="2057400" indent="-228600" eaLnBrk="0" hangingPunct="0">
              <a:defRPr sz="2500" b="1">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500" b="1">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500" b="1">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500" b="1">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500" b="1">
                <a:solidFill>
                  <a:schemeClr val="tx1"/>
                </a:solidFill>
                <a:latin typeface="Times New Roman" charset="0"/>
                <a:ea typeface="ヒラギノ角ゴ Pro W3" charset="-128"/>
              </a:defRPr>
            </a:lvl9pPr>
          </a:lstStyle>
          <a:p>
            <a:pPr eaLnBrk="1" hangingPunct="1"/>
            <a:fld id="{DBD3AC22-E432-1648-8BC7-58F0A5C990DB}" type="slidenum">
              <a:rPr lang="en-US" altLang="en-US" sz="1200" b="0"/>
              <a:pPr eaLnBrk="1" hangingPunct="1"/>
              <a:t>30</a:t>
            </a:fld>
            <a:endParaRPr lang="en-US" altLang="en-US" sz="1200" b="0"/>
          </a:p>
        </p:txBody>
      </p:sp>
    </p:spTree>
    <p:extLst>
      <p:ext uri="{BB962C8B-B14F-4D97-AF65-F5344CB8AC3E}">
        <p14:creationId xmlns:p14="http://schemas.microsoft.com/office/powerpoint/2010/main" val="123107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a:latin typeface="Times New Roman" charset="0"/>
            </a:endParaRPr>
          </a:p>
        </p:txBody>
      </p:sp>
    </p:spTree>
    <p:extLst>
      <p:ext uri="{BB962C8B-B14F-4D97-AF65-F5344CB8AC3E}">
        <p14:creationId xmlns:p14="http://schemas.microsoft.com/office/powerpoint/2010/main" val="7477568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a:latin typeface="Times New Roman" charset="0"/>
            </a:endParaRPr>
          </a:p>
        </p:txBody>
      </p:sp>
    </p:spTree>
    <p:extLst>
      <p:ext uri="{BB962C8B-B14F-4D97-AF65-F5344CB8AC3E}">
        <p14:creationId xmlns:p14="http://schemas.microsoft.com/office/powerpoint/2010/main" val="47579840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a:latin typeface="Times New Roman" charset="0"/>
            </a:endParaRPr>
          </a:p>
        </p:txBody>
      </p:sp>
    </p:spTree>
    <p:extLst>
      <p:ext uri="{BB962C8B-B14F-4D97-AF65-F5344CB8AC3E}">
        <p14:creationId xmlns:p14="http://schemas.microsoft.com/office/powerpoint/2010/main" val="166220866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a:latin typeface="Times New Roman" charset="0"/>
            </a:endParaRPr>
          </a:p>
        </p:txBody>
      </p:sp>
    </p:spTree>
    <p:extLst>
      <p:ext uri="{BB962C8B-B14F-4D97-AF65-F5344CB8AC3E}">
        <p14:creationId xmlns:p14="http://schemas.microsoft.com/office/powerpoint/2010/main" val="12631925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a:latin typeface="Times New Roman" charset="0"/>
            </a:endParaRPr>
          </a:p>
        </p:txBody>
      </p:sp>
    </p:spTree>
    <p:extLst>
      <p:ext uri="{BB962C8B-B14F-4D97-AF65-F5344CB8AC3E}">
        <p14:creationId xmlns:p14="http://schemas.microsoft.com/office/powerpoint/2010/main" val="133384193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a:latin typeface="Times New Roman" charset="0"/>
            </a:endParaRPr>
          </a:p>
        </p:txBody>
      </p:sp>
    </p:spTree>
    <p:extLst>
      <p:ext uri="{BB962C8B-B14F-4D97-AF65-F5344CB8AC3E}">
        <p14:creationId xmlns:p14="http://schemas.microsoft.com/office/powerpoint/2010/main" val="29961051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a:latin typeface="Times New Roman" charset="0"/>
            </a:endParaRPr>
          </a:p>
        </p:txBody>
      </p:sp>
    </p:spTree>
    <p:extLst>
      <p:ext uri="{BB962C8B-B14F-4D97-AF65-F5344CB8AC3E}">
        <p14:creationId xmlns:p14="http://schemas.microsoft.com/office/powerpoint/2010/main" val="185220661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a:latin typeface="Times New Roman" charset="0"/>
            </a:endParaRPr>
          </a:p>
        </p:txBody>
      </p:sp>
    </p:spTree>
    <p:extLst>
      <p:ext uri="{BB962C8B-B14F-4D97-AF65-F5344CB8AC3E}">
        <p14:creationId xmlns:p14="http://schemas.microsoft.com/office/powerpoint/2010/main" val="11364820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a:latin typeface="Times New Roman" charset="0"/>
            </a:endParaRPr>
          </a:p>
        </p:txBody>
      </p:sp>
    </p:spTree>
    <p:extLst>
      <p:ext uri="{BB962C8B-B14F-4D97-AF65-F5344CB8AC3E}">
        <p14:creationId xmlns:p14="http://schemas.microsoft.com/office/powerpoint/2010/main" val="9723352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rPr>
              <a:t>Lecture Outline </a:t>
            </a:r>
          </a:p>
          <a:p>
            <a:endParaRPr lang="en-US" altLang="en-US">
              <a:latin typeface="Times New Roman" charset="0"/>
            </a:endParaRPr>
          </a:p>
          <a:p>
            <a:r>
              <a:rPr lang="en-US" altLang="en-US">
                <a:latin typeface="Times New Roman" charset="0"/>
              </a:rPr>
              <a:t>4. Agonist: medication that causes stimulation of receptors</a:t>
            </a:r>
            <a:endParaRPr lang="en-IN" altLang="en-US">
              <a:latin typeface="Times New Roman" charset="0"/>
            </a:endParaRPr>
          </a:p>
          <a:p>
            <a:r>
              <a:rPr lang="en-US" altLang="en-US">
                <a:latin typeface="Times New Roman" charset="0"/>
              </a:rPr>
              <a:t>5. Antagonist: medication that binds to a receptor and blocks other medications or chemicals from attaching there</a:t>
            </a:r>
            <a:endParaRPr lang="en-IN" altLang="en-US">
              <a:latin typeface="Times New Roman" charset="0"/>
            </a:endParaRPr>
          </a:p>
          <a:p>
            <a:r>
              <a:rPr lang="en-US" altLang="en-US">
                <a:latin typeface="Times New Roman" charset="0"/>
              </a:rPr>
              <a:t>6. Dose: the amount of the medication that is given, which depends on:</a:t>
            </a:r>
            <a:endParaRPr lang="en-IN" altLang="en-US">
              <a:latin typeface="Times New Roman" charset="0"/>
            </a:endParaRPr>
          </a:p>
          <a:p>
            <a:r>
              <a:rPr lang="en-US" altLang="en-US">
                <a:latin typeface="Times New Roman" charset="0"/>
              </a:rPr>
              <a:t>	a. Patient’s weight</a:t>
            </a:r>
            <a:endParaRPr lang="en-IN" altLang="en-US">
              <a:latin typeface="Times New Roman" charset="0"/>
            </a:endParaRPr>
          </a:p>
          <a:p>
            <a:r>
              <a:rPr lang="en-US" altLang="en-US">
                <a:latin typeface="Times New Roman" charset="0"/>
              </a:rPr>
              <a:t>	b. Patient’s age</a:t>
            </a:r>
            <a:endParaRPr lang="en-IN" altLang="en-US">
              <a:latin typeface="Times New Roman" charset="0"/>
            </a:endParaRPr>
          </a:p>
          <a:p>
            <a:r>
              <a:rPr lang="en-US" altLang="en-US">
                <a:latin typeface="Times New Roman" charset="0"/>
              </a:rPr>
              <a:t>	c. Desired action of the medication</a:t>
            </a:r>
            <a:endParaRPr lang="en-IN" altLang="en-US">
              <a:latin typeface="Times New Roman" charset="0"/>
            </a:endParaRPr>
          </a:p>
          <a:p>
            <a:r>
              <a:rPr lang="en-US" altLang="en-US">
                <a:latin typeface="Times New Roman" charset="0"/>
              </a:rPr>
              <a:t>7. Action: the therapeutic effect that a medication is expected to have on the body</a:t>
            </a:r>
            <a:endParaRPr lang="en-IN" altLang="en-US">
              <a:latin typeface="Times New Roman" charset="0"/>
            </a:endParaRPr>
          </a:p>
          <a:p>
            <a:r>
              <a:rPr lang="en-US" altLang="en-US">
                <a:latin typeface="Times New Roman" charset="0"/>
              </a:rPr>
              <a:t>8. Indications: reasons or conditions for which a particular medication is given</a:t>
            </a:r>
            <a:endParaRPr lang="en-IN" altLang="en-US">
              <a:latin typeface="Times New Roman" charset="0"/>
            </a:endParaRPr>
          </a:p>
          <a:p>
            <a:r>
              <a:rPr lang="en-US" altLang="en-US">
                <a:latin typeface="Times New Roman" charset="0"/>
              </a:rPr>
              <a:t>9. Contraindications: when a medication would either harm the patient or have no positive effect</a:t>
            </a:r>
            <a:endParaRPr lang="en-IN" altLang="en-US">
              <a:latin typeface="Times New Roman" charset="0"/>
            </a:endParaRPr>
          </a:p>
          <a:p>
            <a:r>
              <a:rPr lang="en-US" altLang="en-US">
                <a:latin typeface="Times New Roman" charset="0"/>
              </a:rPr>
              <a:t>	a. Absolute contraindications: when the medication should never be given</a:t>
            </a:r>
            <a:endParaRPr lang="en-IN" altLang="en-US">
              <a:latin typeface="Times New Roman" charset="0"/>
            </a:endParaRPr>
          </a:p>
          <a:p>
            <a:r>
              <a:rPr lang="en-US" altLang="en-US">
                <a:latin typeface="Times New Roman" charset="0"/>
              </a:rPr>
              <a:t>	b. Relative contraindications: when the benefits of administering the drug may outweigh the risks</a:t>
            </a:r>
            <a:endParaRPr lang="en-IN" altLang="en-US">
              <a:latin typeface="Times New Roman" charset="0"/>
            </a:endParaRPr>
          </a:p>
          <a:p>
            <a:r>
              <a:rPr lang="en-US" altLang="en-US">
                <a:latin typeface="Times New Roman" charset="0"/>
              </a:rPr>
              <a:t>10. Side effects: any actions of a medication other than the desired ones</a:t>
            </a:r>
            <a:endParaRPr lang="en-IN" altLang="en-US">
              <a:latin typeface="Times New Roman" charset="0"/>
            </a:endParaRPr>
          </a:p>
          <a:p>
            <a:r>
              <a:rPr lang="en-US" altLang="en-US">
                <a:latin typeface="Times New Roman" charset="0"/>
              </a:rPr>
              <a:t>	a. Unintended effects: effects that are undesirable but pose little risk to the patient</a:t>
            </a:r>
            <a:endParaRPr lang="en-IN" altLang="en-US">
              <a:latin typeface="Times New Roman" charset="0"/>
            </a:endParaRPr>
          </a:p>
          <a:p>
            <a:r>
              <a:rPr lang="en-US" altLang="en-US">
                <a:latin typeface="Times New Roman" charset="0"/>
              </a:rPr>
              <a:t>	b. Untoward effects: effects that can be harmful to the patient</a:t>
            </a:r>
            <a:endParaRPr lang="en-IN" altLang="en-US">
              <a:latin typeface="Times New Roman" charset="0"/>
            </a:endParaRPr>
          </a:p>
        </p:txBody>
      </p:sp>
    </p:spTree>
    <p:extLst>
      <p:ext uri="{BB962C8B-B14F-4D97-AF65-F5344CB8AC3E}">
        <p14:creationId xmlns:p14="http://schemas.microsoft.com/office/powerpoint/2010/main" val="115888845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a:latin typeface="Times New Roman" charset="0"/>
            </a:endParaRPr>
          </a:p>
        </p:txBody>
      </p:sp>
    </p:spTree>
    <p:extLst>
      <p:ext uri="{BB962C8B-B14F-4D97-AF65-F5344CB8AC3E}">
        <p14:creationId xmlns:p14="http://schemas.microsoft.com/office/powerpoint/2010/main" val="183492209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a:latin typeface="Times New Roman" charset="0"/>
            </a:endParaRPr>
          </a:p>
        </p:txBody>
      </p:sp>
    </p:spTree>
    <p:extLst>
      <p:ext uri="{BB962C8B-B14F-4D97-AF65-F5344CB8AC3E}">
        <p14:creationId xmlns:p14="http://schemas.microsoft.com/office/powerpoint/2010/main" val="167049655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Rot="1" noChangeAspect="1" noChangeArrowheads="1" noTextEdit="1"/>
          </p:cNvSpPr>
          <p:nvPr>
            <p:ph type="sldImg"/>
          </p:nvPr>
        </p:nvSpPr>
        <p:spPr>
          <a:ln/>
        </p:spPr>
      </p:sp>
      <p:sp>
        <p:nvSpPr>
          <p:cNvPr id="1167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a:latin typeface="Times New Roman" charset="0"/>
            </a:endParaRPr>
          </a:p>
        </p:txBody>
      </p:sp>
    </p:spTree>
    <p:extLst>
      <p:ext uri="{BB962C8B-B14F-4D97-AF65-F5344CB8AC3E}">
        <p14:creationId xmlns:p14="http://schemas.microsoft.com/office/powerpoint/2010/main" val="198183223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a:latin typeface="Times New Roman" charset="0"/>
            </a:endParaRPr>
          </a:p>
        </p:txBody>
      </p:sp>
    </p:spTree>
    <p:extLst>
      <p:ext uri="{BB962C8B-B14F-4D97-AF65-F5344CB8AC3E}">
        <p14:creationId xmlns:p14="http://schemas.microsoft.com/office/powerpoint/2010/main" val="118297506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a:latin typeface="Times New Roman" charset="0"/>
            </a:endParaRPr>
          </a:p>
        </p:txBody>
      </p:sp>
    </p:spTree>
    <p:extLst>
      <p:ext uri="{BB962C8B-B14F-4D97-AF65-F5344CB8AC3E}">
        <p14:creationId xmlns:p14="http://schemas.microsoft.com/office/powerpoint/2010/main" val="85824630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a:latin typeface="Times New Roman" charset="0"/>
            </a:endParaRPr>
          </a:p>
        </p:txBody>
      </p:sp>
    </p:spTree>
    <p:extLst>
      <p:ext uri="{BB962C8B-B14F-4D97-AF65-F5344CB8AC3E}">
        <p14:creationId xmlns:p14="http://schemas.microsoft.com/office/powerpoint/2010/main" val="204540765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a:latin typeface="Times New Roman" charset="0"/>
            </a:endParaRPr>
          </a:p>
        </p:txBody>
      </p:sp>
    </p:spTree>
    <p:extLst>
      <p:ext uri="{BB962C8B-B14F-4D97-AF65-F5344CB8AC3E}">
        <p14:creationId xmlns:p14="http://schemas.microsoft.com/office/powerpoint/2010/main" val="24823640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a:latin typeface="Times New Roman" charset="0"/>
            </a:endParaRPr>
          </a:p>
        </p:txBody>
      </p:sp>
    </p:spTree>
    <p:extLst>
      <p:ext uri="{BB962C8B-B14F-4D97-AF65-F5344CB8AC3E}">
        <p14:creationId xmlns:p14="http://schemas.microsoft.com/office/powerpoint/2010/main" val="169608358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spect="1" noChangeArrowheads="1" noTextEdit="1"/>
          </p:cNvSpPr>
          <p:nvPr>
            <p:ph type="sldImg"/>
          </p:nvPr>
        </p:nvSpPr>
        <p:spPr>
          <a:ln/>
        </p:spPr>
      </p:sp>
      <p:sp>
        <p:nvSpPr>
          <p:cNvPr id="1228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a:latin typeface="Times New Roman" charset="0"/>
            </a:endParaRPr>
          </a:p>
        </p:txBody>
      </p:sp>
    </p:spTree>
    <p:extLst>
      <p:ext uri="{BB962C8B-B14F-4D97-AF65-F5344CB8AC3E}">
        <p14:creationId xmlns:p14="http://schemas.microsoft.com/office/powerpoint/2010/main" val="37895004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a:latin typeface="Times New Roman" charset="0"/>
            </a:endParaRPr>
          </a:p>
        </p:txBody>
      </p:sp>
    </p:spTree>
    <p:extLst>
      <p:ext uri="{BB962C8B-B14F-4D97-AF65-F5344CB8AC3E}">
        <p14:creationId xmlns:p14="http://schemas.microsoft.com/office/powerpoint/2010/main" val="17243929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rPr>
              <a:t>Lecture Outline </a:t>
            </a:r>
          </a:p>
          <a:p>
            <a:endParaRPr lang="en-US" altLang="en-US">
              <a:latin typeface="Times New Roman" charset="0"/>
            </a:endParaRPr>
          </a:p>
          <a:p>
            <a:r>
              <a:rPr lang="en-US" altLang="en-US">
                <a:latin typeface="Times New Roman" charset="0"/>
              </a:rPr>
              <a:t>B. Medication names</a:t>
            </a:r>
            <a:endParaRPr lang="en-IN" altLang="en-US" b="1">
              <a:latin typeface="Times New Roman" charset="0"/>
            </a:endParaRPr>
          </a:p>
          <a:p>
            <a:r>
              <a:rPr lang="en-US" altLang="en-US" b="1">
                <a:latin typeface="Times New Roman" charset="0"/>
              </a:rPr>
              <a:t>	</a:t>
            </a:r>
            <a:r>
              <a:rPr lang="en-US" altLang="en-US">
                <a:latin typeface="Times New Roman" charset="0"/>
              </a:rPr>
              <a:t>1. The generic name is a simple, clear, nonproprietary name. </a:t>
            </a:r>
            <a:endParaRPr lang="en-IN" altLang="en-US">
              <a:latin typeface="Times New Roman" charset="0"/>
            </a:endParaRPr>
          </a:p>
          <a:p>
            <a:r>
              <a:rPr lang="en-US" altLang="en-US">
                <a:latin typeface="Times New Roman" charset="0"/>
              </a:rPr>
              <a:t>		a. Generic names are not capitalized.</a:t>
            </a:r>
            <a:endParaRPr lang="en-IN" altLang="en-US">
              <a:latin typeface="Times New Roman" charset="0"/>
            </a:endParaRPr>
          </a:p>
          <a:p>
            <a:r>
              <a:rPr lang="en-US" altLang="en-US">
                <a:latin typeface="Times New Roman" charset="0"/>
              </a:rPr>
              <a:t>	2. The trade name is the brand name that a manufacturer gives to a drug.</a:t>
            </a:r>
            <a:endParaRPr lang="en-IN" altLang="en-US">
              <a:latin typeface="Times New Roman" charset="0"/>
            </a:endParaRPr>
          </a:p>
          <a:p>
            <a:r>
              <a:rPr lang="en-US" altLang="en-US">
                <a:latin typeface="Times New Roman" charset="0"/>
              </a:rPr>
              <a:t>		a. Examples: Tylenol, Lasix</a:t>
            </a:r>
            <a:endParaRPr lang="en-IN" altLang="en-US">
              <a:latin typeface="Times New Roman" charset="0"/>
            </a:endParaRPr>
          </a:p>
          <a:p>
            <a:r>
              <a:rPr lang="en-US" altLang="en-US">
                <a:latin typeface="Times New Roman" charset="0"/>
              </a:rPr>
              <a:t>		b. Trade names begin with a capital letter.</a:t>
            </a:r>
            <a:endParaRPr lang="en-IN" altLang="en-US">
              <a:latin typeface="Times New Roman" charset="0"/>
            </a:endParaRPr>
          </a:p>
          <a:p>
            <a:r>
              <a:rPr lang="en-US" altLang="en-US">
                <a:latin typeface="Times New Roman" charset="0"/>
              </a:rPr>
              <a:t>		c. One drug may have more than one trade name.</a:t>
            </a:r>
            <a:endParaRPr lang="en-IN" altLang="en-US">
              <a:latin typeface="Times New Roman" charset="0"/>
            </a:endParaRPr>
          </a:p>
        </p:txBody>
      </p:sp>
    </p:spTree>
    <p:extLst>
      <p:ext uri="{BB962C8B-B14F-4D97-AF65-F5344CB8AC3E}">
        <p14:creationId xmlns:p14="http://schemas.microsoft.com/office/powerpoint/2010/main" val="190910215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a:latin typeface="Times New Roman" charset="0"/>
            </a:endParaRPr>
          </a:p>
        </p:txBody>
      </p:sp>
    </p:spTree>
    <p:extLst>
      <p:ext uri="{BB962C8B-B14F-4D97-AF65-F5344CB8AC3E}">
        <p14:creationId xmlns:p14="http://schemas.microsoft.com/office/powerpoint/2010/main" val="158066245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a:latin typeface="Times New Roman" charset="0"/>
            </a:endParaRPr>
          </a:p>
        </p:txBody>
      </p:sp>
    </p:spTree>
    <p:extLst>
      <p:ext uri="{BB962C8B-B14F-4D97-AF65-F5344CB8AC3E}">
        <p14:creationId xmlns:p14="http://schemas.microsoft.com/office/powerpoint/2010/main" val="182116779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a:latin typeface="Times New Roman" charset="0"/>
            </a:endParaRPr>
          </a:p>
        </p:txBody>
      </p:sp>
    </p:spTree>
    <p:extLst>
      <p:ext uri="{BB962C8B-B14F-4D97-AF65-F5344CB8AC3E}">
        <p14:creationId xmlns:p14="http://schemas.microsoft.com/office/powerpoint/2010/main" val="28270987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a:latin typeface="Times New Roman" charset="0"/>
            </a:endParaRPr>
          </a:p>
        </p:txBody>
      </p:sp>
    </p:spTree>
    <p:extLst>
      <p:ext uri="{BB962C8B-B14F-4D97-AF65-F5344CB8AC3E}">
        <p14:creationId xmlns:p14="http://schemas.microsoft.com/office/powerpoint/2010/main" val="127102515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Rot="1" noChangeAspect="1" noChangeArrowheads="1" noTextEdit="1"/>
          </p:cNvSpPr>
          <p:nvPr>
            <p:ph type="sldImg"/>
          </p:nvPr>
        </p:nvSpPr>
        <p:spPr>
          <a:ln/>
        </p:spPr>
      </p:sp>
      <p:sp>
        <p:nvSpPr>
          <p:cNvPr id="1290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a:latin typeface="Times New Roman" charset="0"/>
            </a:endParaRPr>
          </a:p>
        </p:txBody>
      </p:sp>
    </p:spTree>
    <p:extLst>
      <p:ext uri="{BB962C8B-B14F-4D97-AF65-F5344CB8AC3E}">
        <p14:creationId xmlns:p14="http://schemas.microsoft.com/office/powerpoint/2010/main" val="109992656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a:latin typeface="Times New Roman" charset="0"/>
            </a:endParaRPr>
          </a:p>
        </p:txBody>
      </p:sp>
    </p:spTree>
    <p:extLst>
      <p:ext uri="{BB962C8B-B14F-4D97-AF65-F5344CB8AC3E}">
        <p14:creationId xmlns:p14="http://schemas.microsoft.com/office/powerpoint/2010/main" val="92661180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Rot="1" noChangeAspect="1" noChangeArrowheads="1" noTextEdit="1"/>
          </p:cNvSpPr>
          <p:nvPr>
            <p:ph type="sldImg"/>
          </p:nvPr>
        </p:nvSpPr>
        <p:spPr>
          <a:ln/>
        </p:spPr>
      </p:sp>
      <p:sp>
        <p:nvSpPr>
          <p:cNvPr id="1310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a:latin typeface="Times New Roman" charset="0"/>
            </a:endParaRPr>
          </a:p>
        </p:txBody>
      </p:sp>
    </p:spTree>
    <p:extLst>
      <p:ext uri="{BB962C8B-B14F-4D97-AF65-F5344CB8AC3E}">
        <p14:creationId xmlns:p14="http://schemas.microsoft.com/office/powerpoint/2010/main" val="1323220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Rot="1" noChangeAspect="1" noChangeArrowheads="1" noTextEdit="1"/>
          </p:cNvSpPr>
          <p:nvPr>
            <p:ph type="sldImg"/>
          </p:nvPr>
        </p:nvSpPr>
        <p:spPr>
          <a:ln/>
        </p:spPr>
      </p:sp>
      <p:sp>
        <p:nvSpPr>
          <p:cNvPr id="1320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a:latin typeface="Times New Roman" charset="0"/>
            </a:endParaRPr>
          </a:p>
        </p:txBody>
      </p:sp>
    </p:spTree>
    <p:extLst>
      <p:ext uri="{BB962C8B-B14F-4D97-AF65-F5344CB8AC3E}">
        <p14:creationId xmlns:p14="http://schemas.microsoft.com/office/powerpoint/2010/main" val="120285379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Rot="1" noChangeAspect="1" noChangeArrowheads="1" noTextEdit="1"/>
          </p:cNvSpPr>
          <p:nvPr>
            <p:ph type="sldImg"/>
          </p:nvPr>
        </p:nvSpPr>
        <p:spPr>
          <a:ln/>
        </p:spPr>
      </p:sp>
      <p:sp>
        <p:nvSpPr>
          <p:cNvPr id="1331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a:latin typeface="Times New Roman" charset="0"/>
            </a:endParaRPr>
          </a:p>
        </p:txBody>
      </p:sp>
    </p:spTree>
    <p:extLst>
      <p:ext uri="{BB962C8B-B14F-4D97-AF65-F5344CB8AC3E}">
        <p14:creationId xmlns:p14="http://schemas.microsoft.com/office/powerpoint/2010/main" val="210014654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Rot="1" noChangeAspect="1" noChangeArrowheads="1" noTextEdit="1"/>
          </p:cNvSpPr>
          <p:nvPr>
            <p:ph type="sldImg"/>
          </p:nvPr>
        </p:nvSpPr>
        <p:spPr>
          <a:ln/>
        </p:spPr>
      </p:sp>
      <p:sp>
        <p:nvSpPr>
          <p:cNvPr id="1341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a:latin typeface="Times New Roman" charset="0"/>
            </a:endParaRPr>
          </a:p>
        </p:txBody>
      </p:sp>
    </p:spTree>
    <p:extLst>
      <p:ext uri="{BB962C8B-B14F-4D97-AF65-F5344CB8AC3E}">
        <p14:creationId xmlns:p14="http://schemas.microsoft.com/office/powerpoint/2010/main" val="11217933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1026"/>
          <p:cNvSpPr>
            <a:spLocks noGrp="1" noRot="1" noChangeAspect="1" noChangeArrowheads="1" noTextEdit="1"/>
          </p:cNvSpPr>
          <p:nvPr>
            <p:ph type="sldImg"/>
          </p:nvPr>
        </p:nvSpPr>
        <p:spPr>
          <a:ln/>
        </p:spPr>
      </p:sp>
      <p:sp>
        <p:nvSpPr>
          <p:cNvPr id="79875"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rPr>
              <a:t>Lecture Outline </a:t>
            </a:r>
          </a:p>
          <a:p>
            <a:endParaRPr lang="en-US" altLang="en-US">
              <a:latin typeface="Times New Roman" charset="0"/>
            </a:endParaRPr>
          </a:p>
          <a:p>
            <a:r>
              <a:rPr lang="en-US" altLang="en-US">
                <a:latin typeface="Times New Roman" charset="0"/>
              </a:rPr>
              <a:t>3. Prescription drugs are distributed only by pharmacists and require a physician’s order.</a:t>
            </a:r>
            <a:endParaRPr lang="en-IN" altLang="en-US">
              <a:latin typeface="Times New Roman" charset="0"/>
            </a:endParaRPr>
          </a:p>
          <a:p>
            <a:r>
              <a:rPr lang="en-US" altLang="en-US">
                <a:latin typeface="Times New Roman" charset="0"/>
              </a:rPr>
              <a:t>4. Over-the-counter (OTC) drugs may be purchased directly without a prescription.</a:t>
            </a:r>
            <a:endParaRPr lang="en-IN" altLang="en-US">
              <a:latin typeface="Times New Roman" charset="0"/>
            </a:endParaRPr>
          </a:p>
          <a:p>
            <a:r>
              <a:rPr lang="en-US" altLang="en-US">
                <a:latin typeface="Times New Roman" charset="0"/>
              </a:rPr>
              <a:t>5. Other kinds of drugs</a:t>
            </a:r>
            <a:endParaRPr lang="en-IN" altLang="en-US">
              <a:latin typeface="Times New Roman" charset="0"/>
            </a:endParaRPr>
          </a:p>
          <a:p>
            <a:r>
              <a:rPr lang="en-US" altLang="en-US">
                <a:latin typeface="Times New Roman" charset="0"/>
              </a:rPr>
              <a:t>	a. Recreational drugs (eg, heroin, cocaine)</a:t>
            </a:r>
            <a:endParaRPr lang="en-IN" altLang="en-US">
              <a:latin typeface="Times New Roman" charset="0"/>
            </a:endParaRPr>
          </a:p>
          <a:p>
            <a:r>
              <a:rPr lang="en-US" altLang="en-US">
                <a:latin typeface="Times New Roman" charset="0"/>
              </a:rPr>
              <a:t>	b. Herbal remedies</a:t>
            </a:r>
            <a:endParaRPr lang="en-IN" altLang="en-US">
              <a:latin typeface="Times New Roman" charset="0"/>
            </a:endParaRPr>
          </a:p>
          <a:p>
            <a:r>
              <a:rPr lang="en-US" altLang="en-US">
                <a:latin typeface="Times New Roman" charset="0"/>
              </a:rPr>
              <a:t>	c. Enhancement drugs</a:t>
            </a:r>
            <a:endParaRPr lang="en-IN" altLang="en-US">
              <a:latin typeface="Times New Roman" charset="0"/>
            </a:endParaRPr>
          </a:p>
          <a:p>
            <a:r>
              <a:rPr lang="en-US" altLang="en-US">
                <a:latin typeface="Times New Roman" charset="0"/>
              </a:rPr>
              <a:t>	d. Vitamin supplements</a:t>
            </a:r>
            <a:endParaRPr lang="en-IN" altLang="en-US">
              <a:latin typeface="Times New Roman" charset="0"/>
            </a:endParaRPr>
          </a:p>
          <a:p>
            <a:r>
              <a:rPr lang="en-US" altLang="en-US">
                <a:latin typeface="Times New Roman" charset="0"/>
              </a:rPr>
              <a:t>6. Any medication that a patient takes can be pharmacologically active and can cause an effect, so ask patients about any and all medications or drugs they are taking.</a:t>
            </a:r>
            <a:endParaRPr lang="en-IN" altLang="en-US">
              <a:latin typeface="Times New Roman" charset="0"/>
            </a:endParaRPr>
          </a:p>
        </p:txBody>
      </p:sp>
    </p:spTree>
    <p:extLst>
      <p:ext uri="{BB962C8B-B14F-4D97-AF65-F5344CB8AC3E}">
        <p14:creationId xmlns:p14="http://schemas.microsoft.com/office/powerpoint/2010/main" val="72676606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a:latin typeface="Times New Roman" charset="0"/>
            </a:endParaRPr>
          </a:p>
        </p:txBody>
      </p:sp>
    </p:spTree>
    <p:extLst>
      <p:ext uri="{BB962C8B-B14F-4D97-AF65-F5344CB8AC3E}">
        <p14:creationId xmlns:p14="http://schemas.microsoft.com/office/powerpoint/2010/main" val="122167794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a:latin typeface="Times New Roman" charset="0"/>
            </a:endParaRPr>
          </a:p>
        </p:txBody>
      </p:sp>
    </p:spTree>
    <p:extLst>
      <p:ext uri="{BB962C8B-B14F-4D97-AF65-F5344CB8AC3E}">
        <p14:creationId xmlns:p14="http://schemas.microsoft.com/office/powerpoint/2010/main" val="65008945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Rot="1" noChangeAspect="1" noChangeArrowheads="1" noTextEdit="1"/>
          </p:cNvSpPr>
          <p:nvPr>
            <p:ph type="sldImg"/>
          </p:nvPr>
        </p:nvSpPr>
        <p:spPr>
          <a:ln/>
        </p:spPr>
      </p:sp>
      <p:sp>
        <p:nvSpPr>
          <p:cNvPr id="1372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a:latin typeface="Times New Roman" charset="0"/>
            </a:endParaRPr>
          </a:p>
        </p:txBody>
      </p:sp>
    </p:spTree>
    <p:extLst>
      <p:ext uri="{BB962C8B-B14F-4D97-AF65-F5344CB8AC3E}">
        <p14:creationId xmlns:p14="http://schemas.microsoft.com/office/powerpoint/2010/main" val="180415789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Rot="1" noChangeAspect="1" noChangeArrowheads="1" noTextEdit="1"/>
          </p:cNvSpPr>
          <p:nvPr>
            <p:ph type="sldImg"/>
          </p:nvPr>
        </p:nvSpPr>
        <p:spPr>
          <a:ln/>
        </p:spPr>
      </p:sp>
      <p:sp>
        <p:nvSpPr>
          <p:cNvPr id="1382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a:latin typeface="Times New Roman" charset="0"/>
            </a:endParaRPr>
          </a:p>
        </p:txBody>
      </p:sp>
    </p:spTree>
    <p:extLst>
      <p:ext uri="{BB962C8B-B14F-4D97-AF65-F5344CB8AC3E}">
        <p14:creationId xmlns:p14="http://schemas.microsoft.com/office/powerpoint/2010/main" val="1266243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Rot="1" noChangeAspect="1" noChangeArrowheads="1" noTextEdit="1"/>
          </p:cNvSpPr>
          <p:nvPr>
            <p:ph type="sldImg"/>
          </p:nvPr>
        </p:nvSpPr>
        <p:spPr>
          <a:ln/>
        </p:spPr>
      </p:sp>
      <p:sp>
        <p:nvSpPr>
          <p:cNvPr id="1392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a:latin typeface="Times New Roman" charset="0"/>
            </a:endParaRPr>
          </a:p>
        </p:txBody>
      </p:sp>
    </p:spTree>
    <p:extLst>
      <p:ext uri="{BB962C8B-B14F-4D97-AF65-F5344CB8AC3E}">
        <p14:creationId xmlns:p14="http://schemas.microsoft.com/office/powerpoint/2010/main" val="21661357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a:latin typeface="Times New Roman" charset="0"/>
            </a:endParaRPr>
          </a:p>
        </p:txBody>
      </p:sp>
    </p:spTree>
    <p:extLst>
      <p:ext uri="{BB962C8B-B14F-4D97-AF65-F5344CB8AC3E}">
        <p14:creationId xmlns:p14="http://schemas.microsoft.com/office/powerpoint/2010/main" val="63950613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Rot="1" noChangeAspect="1" noChangeArrowheads="1" noTextEdit="1"/>
          </p:cNvSpPr>
          <p:nvPr>
            <p:ph type="sldImg"/>
          </p:nvPr>
        </p:nvSpPr>
        <p:spPr>
          <a:ln/>
        </p:spPr>
      </p:sp>
      <p:sp>
        <p:nvSpPr>
          <p:cNvPr id="1413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a:latin typeface="Times New Roman" charset="0"/>
            </a:endParaRPr>
          </a:p>
        </p:txBody>
      </p:sp>
    </p:spTree>
    <p:extLst>
      <p:ext uri="{BB962C8B-B14F-4D97-AF65-F5344CB8AC3E}">
        <p14:creationId xmlns:p14="http://schemas.microsoft.com/office/powerpoint/2010/main" val="2390728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Rot="1" noChangeAspect="1" noChangeArrowheads="1" noTextEdit="1"/>
          </p:cNvSpPr>
          <p:nvPr>
            <p:ph type="sldImg"/>
          </p:nvPr>
        </p:nvSpPr>
        <p:spPr>
          <a:ln/>
        </p:spPr>
      </p:sp>
      <p:sp>
        <p:nvSpPr>
          <p:cNvPr id="1423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a:latin typeface="Times New Roman" charset="0"/>
            </a:endParaRPr>
          </a:p>
        </p:txBody>
      </p:sp>
    </p:spTree>
    <p:extLst>
      <p:ext uri="{BB962C8B-B14F-4D97-AF65-F5344CB8AC3E}">
        <p14:creationId xmlns:p14="http://schemas.microsoft.com/office/powerpoint/2010/main" val="23036423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spect="1" noChangeArrowheads="1" noTextEdit="1"/>
          </p:cNvSpPr>
          <p:nvPr>
            <p:ph type="sldImg"/>
          </p:nvPr>
        </p:nvSpPr>
        <p:spPr>
          <a:ln/>
        </p:spPr>
      </p:sp>
      <p:sp>
        <p:nvSpPr>
          <p:cNvPr id="143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a:latin typeface="Times New Roman" charset="0"/>
            </a:endParaRPr>
          </a:p>
        </p:txBody>
      </p:sp>
    </p:spTree>
    <p:extLst>
      <p:ext uri="{BB962C8B-B14F-4D97-AF65-F5344CB8AC3E}">
        <p14:creationId xmlns:p14="http://schemas.microsoft.com/office/powerpoint/2010/main" val="196614894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Rot="1" noChangeAspect="1" noChangeArrowheads="1" noTextEdit="1"/>
          </p:cNvSpPr>
          <p:nvPr>
            <p:ph type="sldImg"/>
          </p:nvPr>
        </p:nvSpPr>
        <p:spPr>
          <a:ln/>
        </p:spPr>
      </p:sp>
      <p:sp>
        <p:nvSpPr>
          <p:cNvPr id="1443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a:latin typeface="Times New Roman" charset="0"/>
            </a:endParaRPr>
          </a:p>
        </p:txBody>
      </p:sp>
    </p:spTree>
    <p:extLst>
      <p:ext uri="{BB962C8B-B14F-4D97-AF65-F5344CB8AC3E}">
        <p14:creationId xmlns:p14="http://schemas.microsoft.com/office/powerpoint/2010/main" val="17344254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rPr>
              <a:t>Lecture Outline </a:t>
            </a:r>
          </a:p>
          <a:p>
            <a:endParaRPr lang="en-US" altLang="en-US">
              <a:latin typeface="Times New Roman" charset="0"/>
            </a:endParaRPr>
          </a:p>
          <a:p>
            <a:r>
              <a:rPr lang="en-US" altLang="en-US">
                <a:latin typeface="Times New Roman" charset="0"/>
              </a:rPr>
              <a:t>C. Routes of administration</a:t>
            </a:r>
            <a:endParaRPr lang="en-IN" altLang="en-US" b="1">
              <a:latin typeface="Times New Roman" charset="0"/>
            </a:endParaRPr>
          </a:p>
          <a:p>
            <a:r>
              <a:rPr lang="en-US" altLang="en-US" b="1">
                <a:latin typeface="Times New Roman" charset="0"/>
              </a:rPr>
              <a:t>	</a:t>
            </a:r>
            <a:r>
              <a:rPr lang="en-US" altLang="en-US">
                <a:latin typeface="Times New Roman" charset="0"/>
              </a:rPr>
              <a:t>1. Enteral medications enter the body through the digestive system.</a:t>
            </a:r>
            <a:endParaRPr lang="en-IN" altLang="en-US">
              <a:latin typeface="Times New Roman" charset="0"/>
            </a:endParaRPr>
          </a:p>
          <a:p>
            <a:r>
              <a:rPr lang="en-US" altLang="en-US">
                <a:latin typeface="Times New Roman" charset="0"/>
              </a:rPr>
              <a:t>		a. Often in pill or liquid form, such as cough medicine</a:t>
            </a:r>
            <a:endParaRPr lang="en-IN" altLang="en-US">
              <a:latin typeface="Times New Roman" charset="0"/>
            </a:endParaRPr>
          </a:p>
          <a:p>
            <a:r>
              <a:rPr lang="en-US" altLang="en-US">
                <a:latin typeface="Times New Roman" charset="0"/>
              </a:rPr>
              <a:t>		b. Medications administered via this route tend to be absorbed slowly and are not commonly used in an emergency setting.</a:t>
            </a:r>
            <a:endParaRPr lang="en-IN" altLang="en-US">
              <a:latin typeface="Times New Roman" charset="0"/>
            </a:endParaRPr>
          </a:p>
          <a:p>
            <a:r>
              <a:rPr lang="en-US" altLang="en-US">
                <a:latin typeface="Times New Roman" charset="0"/>
              </a:rPr>
              <a:t>	2. Parenteral medications enter the body by some other means.</a:t>
            </a:r>
            <a:endParaRPr lang="en-IN" altLang="en-US">
              <a:latin typeface="Times New Roman" charset="0"/>
            </a:endParaRPr>
          </a:p>
          <a:p>
            <a:r>
              <a:rPr lang="en-US" altLang="en-US">
                <a:latin typeface="Times New Roman" charset="0"/>
              </a:rPr>
              <a:t>		a. Often in liquid form administered through needles or syringes </a:t>
            </a:r>
            <a:endParaRPr lang="en-IN" altLang="en-US">
              <a:latin typeface="Times New Roman" charset="0"/>
            </a:endParaRPr>
          </a:p>
          <a:p>
            <a:r>
              <a:rPr lang="en-US" altLang="en-US">
                <a:latin typeface="Times New Roman" charset="0"/>
              </a:rPr>
              <a:t>		b. Absorbed more quickly and offer a more predictable and measurable response</a:t>
            </a:r>
            <a:endParaRPr lang="en-IN" altLang="en-US">
              <a:latin typeface="Times New Roman" charset="0"/>
            </a:endParaRPr>
          </a:p>
          <a:p>
            <a:r>
              <a:rPr lang="en-US" altLang="en-US">
                <a:latin typeface="Times New Roman" charset="0"/>
              </a:rPr>
              <a:t>	3. Absorption: the process by which medications travel through body tissues to the bloodstream</a:t>
            </a:r>
            <a:endParaRPr lang="en-IN" altLang="en-US">
              <a:latin typeface="Times New Roman" charset="0"/>
            </a:endParaRPr>
          </a:p>
        </p:txBody>
      </p:sp>
    </p:spTree>
    <p:extLst>
      <p:ext uri="{BB962C8B-B14F-4D97-AF65-F5344CB8AC3E}">
        <p14:creationId xmlns:p14="http://schemas.microsoft.com/office/powerpoint/2010/main" val="20177539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rPr>
              <a:t>Lecture Outline </a:t>
            </a:r>
          </a:p>
          <a:p>
            <a:endParaRPr lang="en-US" altLang="en-US">
              <a:latin typeface="Times New Roman" charset="0"/>
            </a:endParaRPr>
          </a:p>
          <a:p>
            <a:r>
              <a:rPr lang="en-US" altLang="en-US">
                <a:latin typeface="Times New Roman" charset="0"/>
              </a:rPr>
              <a:t>4. Common routes of administration</a:t>
            </a:r>
            <a:endParaRPr lang="en-IN" altLang="en-US">
              <a:latin typeface="Times New Roman" charset="0"/>
            </a:endParaRPr>
          </a:p>
          <a:p>
            <a:r>
              <a:rPr lang="en-US" altLang="en-US">
                <a:latin typeface="Times New Roman" charset="0"/>
              </a:rPr>
              <a:t>	a. Per rectum (PR)</a:t>
            </a:r>
            <a:endParaRPr lang="en-IN" altLang="en-US">
              <a:latin typeface="Times New Roman" charset="0"/>
            </a:endParaRPr>
          </a:p>
          <a:p>
            <a:r>
              <a:rPr lang="en-US" altLang="en-US">
                <a:latin typeface="Times New Roman" charset="0"/>
              </a:rPr>
              <a:t>		i. “By rectum”</a:t>
            </a:r>
            <a:endParaRPr lang="en-IN" altLang="en-US">
              <a:latin typeface="Times New Roman" charset="0"/>
            </a:endParaRPr>
          </a:p>
          <a:p>
            <a:r>
              <a:rPr lang="en-US" altLang="en-US">
                <a:latin typeface="Times New Roman" charset="0"/>
              </a:rPr>
              <a:t>			ii. Easy to administer; provides reliable absorption</a:t>
            </a:r>
            <a:endParaRPr lang="en-IN" altLang="en-US">
              <a:latin typeface="Times New Roman" charset="0"/>
            </a:endParaRPr>
          </a:p>
          <a:p>
            <a:r>
              <a:rPr lang="en-US" altLang="en-US">
                <a:latin typeface="Times New Roman" charset="0"/>
              </a:rPr>
              <a:t>	b. Oral (PO)</a:t>
            </a:r>
            <a:endParaRPr lang="en-IN" altLang="en-US">
              <a:latin typeface="Times New Roman" charset="0"/>
            </a:endParaRPr>
          </a:p>
          <a:p>
            <a:r>
              <a:rPr lang="en-US" altLang="en-US">
                <a:latin typeface="Times New Roman" charset="0"/>
              </a:rPr>
              <a:t>		i. “By mouth”</a:t>
            </a:r>
            <a:endParaRPr lang="en-IN" altLang="en-US">
              <a:latin typeface="Times New Roman" charset="0"/>
            </a:endParaRPr>
          </a:p>
          <a:p>
            <a:r>
              <a:rPr lang="en-US" altLang="en-US">
                <a:latin typeface="Times New Roman" charset="0"/>
              </a:rPr>
              <a:t>		ii. Enters the bloodstream through the digestive system</a:t>
            </a:r>
            <a:endParaRPr lang="en-IN" altLang="en-US">
              <a:latin typeface="Times New Roman" charset="0"/>
            </a:endParaRPr>
          </a:p>
          <a:p>
            <a:r>
              <a:rPr lang="en-US" altLang="en-US">
                <a:latin typeface="Times New Roman" charset="0"/>
              </a:rPr>
              <a:t>		iii. Takes as long as 1 hour for absorption to occur</a:t>
            </a:r>
            <a:endParaRPr lang="en-IN" altLang="en-US">
              <a:latin typeface="Times New Roman" charset="0"/>
            </a:endParaRPr>
          </a:p>
          <a:p>
            <a:r>
              <a:rPr lang="en-US" altLang="en-US">
                <a:latin typeface="Times New Roman" charset="0"/>
              </a:rPr>
              <a:t>	c. Intravenous (IV) injection</a:t>
            </a:r>
            <a:endParaRPr lang="en-IN" altLang="en-US">
              <a:latin typeface="Times New Roman" charset="0"/>
            </a:endParaRPr>
          </a:p>
          <a:p>
            <a:r>
              <a:rPr lang="en-US" altLang="en-US">
                <a:latin typeface="Times New Roman" charset="0"/>
              </a:rPr>
              <a:t>		i. “Into the vein”</a:t>
            </a:r>
            <a:endParaRPr lang="en-IN" altLang="en-US">
              <a:latin typeface="Times New Roman" charset="0"/>
            </a:endParaRPr>
          </a:p>
          <a:p>
            <a:r>
              <a:rPr lang="en-US" altLang="en-US">
                <a:latin typeface="Times New Roman" charset="0"/>
              </a:rPr>
              <a:t>		ii. Fastest delivery, but cannot be used for all medications</a:t>
            </a:r>
            <a:endParaRPr lang="en-IN" altLang="en-US">
              <a:latin typeface="Times New Roman" charset="0"/>
            </a:endParaRPr>
          </a:p>
          <a:p>
            <a:r>
              <a:rPr lang="en-US" altLang="en-US">
                <a:latin typeface="Times New Roman" charset="0"/>
              </a:rPr>
              <a:t>	d. Intraosseous (IO) injection</a:t>
            </a:r>
            <a:endParaRPr lang="en-IN" altLang="en-US">
              <a:latin typeface="Times New Roman" charset="0"/>
            </a:endParaRPr>
          </a:p>
          <a:p>
            <a:r>
              <a:rPr lang="en-US" altLang="en-US">
                <a:latin typeface="Times New Roman" charset="0"/>
              </a:rPr>
              <a:t>		i. “Into the bone”</a:t>
            </a:r>
            <a:endParaRPr lang="en-IN" altLang="en-US">
              <a:latin typeface="Times New Roman" charset="0"/>
            </a:endParaRPr>
          </a:p>
          <a:p>
            <a:r>
              <a:rPr lang="en-US" altLang="en-US">
                <a:latin typeface="Times New Roman" charset="0"/>
              </a:rPr>
              <a:t>		ii. Reaches the bloodstream through the bone marrow</a:t>
            </a:r>
            <a:endParaRPr lang="en-IN" altLang="en-US">
              <a:latin typeface="Times New Roman" charset="0"/>
            </a:endParaRPr>
          </a:p>
          <a:p>
            <a:r>
              <a:rPr lang="en-US" altLang="en-US">
                <a:latin typeface="Times New Roman" charset="0"/>
              </a:rPr>
              <a:t>		iii. Requires drilling a needle into the outer layer of bone</a:t>
            </a:r>
            <a:endParaRPr lang="en-IN" altLang="en-US">
              <a:latin typeface="Times New Roman" charset="0"/>
            </a:endParaRPr>
          </a:p>
          <a:p>
            <a:r>
              <a:rPr lang="en-US" altLang="en-US">
                <a:latin typeface="Times New Roman" charset="0"/>
              </a:rPr>
              <a:t>	e. Subcutaneous (SC) injection</a:t>
            </a:r>
            <a:endParaRPr lang="en-IN" altLang="en-US">
              <a:latin typeface="Times New Roman" charset="0"/>
            </a:endParaRPr>
          </a:p>
          <a:p>
            <a:r>
              <a:rPr lang="en-US" altLang="en-US">
                <a:latin typeface="Times New Roman" charset="0"/>
              </a:rPr>
              <a:t>		i. “Beneath the skin”</a:t>
            </a:r>
            <a:endParaRPr lang="en-IN" altLang="en-US">
              <a:latin typeface="Times New Roman" charset="0"/>
            </a:endParaRPr>
          </a:p>
          <a:p>
            <a:r>
              <a:rPr lang="en-US" altLang="en-US">
                <a:latin typeface="Times New Roman" charset="0"/>
              </a:rPr>
              <a:t>		ii. Injection given into the fatty tissue between the skin and muscle</a:t>
            </a:r>
            <a:endParaRPr lang="en-IN" altLang="en-US">
              <a:latin typeface="Times New Roman" charset="0"/>
            </a:endParaRPr>
          </a:p>
          <a:p>
            <a:r>
              <a:rPr lang="en-US" altLang="en-US">
                <a:latin typeface="Times New Roman" charset="0"/>
              </a:rPr>
              <a:t>	f. Intramuscular (IM) injection</a:t>
            </a:r>
            <a:endParaRPr lang="en-IN" altLang="en-US">
              <a:latin typeface="Times New Roman" charset="0"/>
            </a:endParaRPr>
          </a:p>
          <a:p>
            <a:r>
              <a:rPr lang="en-US" altLang="en-US">
                <a:latin typeface="Times New Roman" charset="0"/>
              </a:rPr>
              <a:t>		i. “Into the muscle”</a:t>
            </a:r>
            <a:endParaRPr lang="en-IN" altLang="en-US">
              <a:latin typeface="Times New Roman" charset="0"/>
            </a:endParaRPr>
          </a:p>
          <a:p>
            <a:r>
              <a:rPr lang="en-US" altLang="en-US">
                <a:latin typeface="Times New Roman" charset="0"/>
              </a:rPr>
              <a:t>		ii. Usually absorbed quickly</a:t>
            </a:r>
            <a:endParaRPr lang="en-IN" altLang="en-US">
              <a:latin typeface="Times New Roman" charset="0"/>
            </a:endParaRPr>
          </a:p>
          <a:p>
            <a:r>
              <a:rPr lang="en-US" altLang="en-US">
                <a:latin typeface="Times New Roman" charset="0"/>
              </a:rPr>
              <a:t>		iii. Not all medications can be administered by the IM route.</a:t>
            </a:r>
            <a:endParaRPr lang="en-IN" altLang="en-US">
              <a:latin typeface="Times New Roman" charset="0"/>
            </a:endParaRPr>
          </a:p>
          <a:p>
            <a:r>
              <a:rPr lang="en-US" altLang="en-US">
                <a:latin typeface="Times New Roman" charset="0"/>
              </a:rPr>
              <a:t>		iv. Examples:</a:t>
            </a:r>
            <a:endParaRPr lang="en-IN" altLang="en-US">
              <a:latin typeface="Times New Roman" charset="0"/>
            </a:endParaRPr>
          </a:p>
          <a:p>
            <a:r>
              <a:rPr lang="en-US" altLang="en-US">
                <a:latin typeface="Times New Roman" charset="0"/>
              </a:rPr>
              <a:t>			(a) EpiPen auto-injector</a:t>
            </a:r>
            <a:endParaRPr lang="en-IN" altLang="en-US">
              <a:latin typeface="Times New Roman" charset="0"/>
            </a:endParaRPr>
          </a:p>
          <a:p>
            <a:r>
              <a:rPr lang="en-US" altLang="en-US">
                <a:latin typeface="Times New Roman" charset="0"/>
              </a:rPr>
              <a:t>			(b) Mark-1 auto-injector</a:t>
            </a:r>
            <a:endParaRPr lang="en-IN" altLang="en-US">
              <a:latin typeface="Times New Roman" charset="0"/>
            </a:endParaRPr>
          </a:p>
          <a:p>
            <a:r>
              <a:rPr lang="en-US" altLang="en-US">
                <a:latin typeface="Times New Roman" charset="0"/>
              </a:rPr>
              <a:t>	g. Inhalation</a:t>
            </a:r>
            <a:endParaRPr lang="en-IN" altLang="en-US">
              <a:latin typeface="Times New Roman" charset="0"/>
            </a:endParaRPr>
          </a:p>
          <a:p>
            <a:r>
              <a:rPr lang="en-US" altLang="en-US">
                <a:latin typeface="Times New Roman" charset="0"/>
              </a:rPr>
              <a:t>		i. Breathed into the lungs</a:t>
            </a:r>
            <a:endParaRPr lang="en-IN" altLang="en-US">
              <a:latin typeface="Times New Roman" charset="0"/>
            </a:endParaRPr>
          </a:p>
          <a:p>
            <a:r>
              <a:rPr lang="en-US" altLang="en-US">
                <a:latin typeface="Times New Roman" charset="0"/>
              </a:rPr>
              <a:t>		ii. Absorbed into the bloodstream quickly</a:t>
            </a:r>
            <a:endParaRPr lang="en-IN" altLang="en-US">
              <a:latin typeface="Times New Roman" charset="0"/>
            </a:endParaRPr>
          </a:p>
          <a:p>
            <a:r>
              <a:rPr lang="en-US" altLang="en-US">
                <a:latin typeface="Times New Roman" charset="0"/>
              </a:rPr>
              <a:t>		iii. Forms include aerosols, fine powders, and sprays</a:t>
            </a:r>
            <a:endParaRPr lang="en-IN" altLang="en-US">
              <a:latin typeface="Times New Roman" charset="0"/>
            </a:endParaRPr>
          </a:p>
          <a:p>
            <a:r>
              <a:rPr lang="en-US" altLang="en-US">
                <a:latin typeface="Times New Roman" charset="0"/>
              </a:rPr>
              <a:t>	h. Sublingual (SL)</a:t>
            </a:r>
            <a:endParaRPr lang="en-IN" altLang="en-US">
              <a:latin typeface="Times New Roman" charset="0"/>
            </a:endParaRPr>
          </a:p>
          <a:p>
            <a:r>
              <a:rPr lang="en-US" altLang="en-US">
                <a:latin typeface="Times New Roman" charset="0"/>
              </a:rPr>
              <a:t>		i. “Under the tongue”</a:t>
            </a:r>
            <a:endParaRPr lang="en-IN" altLang="en-US">
              <a:latin typeface="Times New Roman" charset="0"/>
            </a:endParaRPr>
          </a:p>
          <a:p>
            <a:r>
              <a:rPr lang="en-US" altLang="en-US">
                <a:latin typeface="Times New Roman" charset="0"/>
              </a:rPr>
              <a:t>		ii. Enters through the oral mucosa under the tongue and is absorbed into the bloodstream within minutes</a:t>
            </a:r>
            <a:endParaRPr lang="en-IN" altLang="en-US">
              <a:latin typeface="Times New Roman" charset="0"/>
            </a:endParaRPr>
          </a:p>
          <a:p>
            <a:r>
              <a:rPr lang="en-US" altLang="en-US">
                <a:latin typeface="Times New Roman" charset="0"/>
              </a:rPr>
              <a:t>		iii. Example: nitroglycerin tablets</a:t>
            </a:r>
            <a:endParaRPr lang="en-IN" altLang="en-US">
              <a:latin typeface="Times New Roman" charset="0"/>
            </a:endParaRPr>
          </a:p>
          <a:p>
            <a:r>
              <a:rPr lang="en-US" altLang="en-US">
                <a:latin typeface="Times New Roman" charset="0"/>
              </a:rPr>
              <a:t>	i. Transcutaneous (transdermal)</a:t>
            </a:r>
            <a:endParaRPr lang="en-IN" altLang="en-US">
              <a:latin typeface="Times New Roman" charset="0"/>
            </a:endParaRPr>
          </a:p>
          <a:p>
            <a:r>
              <a:rPr lang="en-US" altLang="en-US">
                <a:latin typeface="Times New Roman" charset="0"/>
              </a:rPr>
              <a:t>		i. “Through the skin”</a:t>
            </a:r>
            <a:endParaRPr lang="en-IN" altLang="en-US">
              <a:latin typeface="Times New Roman" charset="0"/>
            </a:endParaRPr>
          </a:p>
          <a:p>
            <a:r>
              <a:rPr lang="en-US" altLang="en-US">
                <a:latin typeface="Times New Roman" charset="0"/>
              </a:rPr>
              <a:t>		ii. Applied as a patch to the skin</a:t>
            </a:r>
            <a:endParaRPr lang="en-IN" altLang="en-US">
              <a:latin typeface="Times New Roman" charset="0"/>
            </a:endParaRPr>
          </a:p>
          <a:p>
            <a:r>
              <a:rPr lang="en-US" altLang="en-US">
                <a:latin typeface="Times New Roman" charset="0"/>
              </a:rPr>
              <a:t>		iii. Longer-lasting effect than other routes</a:t>
            </a:r>
            <a:endParaRPr lang="en-IN" altLang="en-US">
              <a:latin typeface="Times New Roman" charset="0"/>
            </a:endParaRPr>
          </a:p>
          <a:p>
            <a:r>
              <a:rPr lang="en-US" altLang="en-US">
                <a:latin typeface="Times New Roman" charset="0"/>
              </a:rPr>
              <a:t>		iv. Examples:</a:t>
            </a:r>
            <a:endParaRPr lang="en-IN" altLang="en-US">
              <a:latin typeface="Times New Roman" charset="0"/>
            </a:endParaRPr>
          </a:p>
          <a:p>
            <a:r>
              <a:rPr lang="en-US" altLang="en-US">
                <a:latin typeface="Times New Roman" charset="0"/>
              </a:rPr>
              <a:t>			(a) Nicotine patch</a:t>
            </a:r>
            <a:endParaRPr lang="en-IN" altLang="en-US">
              <a:latin typeface="Times New Roman" charset="0"/>
            </a:endParaRPr>
          </a:p>
          <a:p>
            <a:r>
              <a:rPr lang="en-US" altLang="en-US">
                <a:latin typeface="Times New Roman" charset="0"/>
              </a:rPr>
              <a:t>			(b) Nitroglycerin patch</a:t>
            </a:r>
            <a:endParaRPr lang="en-IN" altLang="en-US">
              <a:latin typeface="Times New Roman" charset="0"/>
            </a:endParaRPr>
          </a:p>
          <a:p>
            <a:r>
              <a:rPr lang="en-US" altLang="en-US">
                <a:latin typeface="Times New Roman" charset="0"/>
              </a:rPr>
              <a:t>	j. Intranasal (IN)</a:t>
            </a:r>
            <a:endParaRPr lang="en-IN" altLang="en-US">
              <a:latin typeface="Times New Roman" charset="0"/>
            </a:endParaRPr>
          </a:p>
          <a:p>
            <a:r>
              <a:rPr lang="en-US" altLang="en-US">
                <a:latin typeface="Times New Roman" charset="0"/>
              </a:rPr>
              <a:t>		i. Relatively new format for the delivery of medication</a:t>
            </a:r>
            <a:endParaRPr lang="en-IN" altLang="en-US">
              <a:latin typeface="Times New Roman" charset="0"/>
            </a:endParaRPr>
          </a:p>
          <a:p>
            <a:r>
              <a:rPr lang="en-US" altLang="en-US">
                <a:latin typeface="Times New Roman" charset="0"/>
              </a:rPr>
              <a:t>		ii. The medication is pushed through a device called a mucosal atomizer device (MAD) that aerosolizes the liquid for delivery into the nostril.</a:t>
            </a:r>
            <a:endParaRPr lang="en-IN" altLang="en-US">
              <a:latin typeface="Times New Roman" charset="0"/>
            </a:endParaRPr>
          </a:p>
          <a:p>
            <a:r>
              <a:rPr lang="en-US" altLang="en-US">
                <a:latin typeface="Times New Roman" charset="0"/>
              </a:rPr>
              <a:t>		iii. Quick absorption</a:t>
            </a:r>
            <a:endParaRPr lang="en-IN" altLang="en-US">
              <a:latin typeface="Times New Roman" charset="0"/>
            </a:endParaRPr>
          </a:p>
          <a:p>
            <a:r>
              <a:rPr lang="en-US" altLang="en-US">
                <a:latin typeface="Times New Roman" charset="0"/>
              </a:rPr>
              <a:t>		iv. Examples:</a:t>
            </a:r>
            <a:endParaRPr lang="en-IN" altLang="en-US">
              <a:latin typeface="Times New Roman" charset="0"/>
            </a:endParaRPr>
          </a:p>
          <a:p>
            <a:r>
              <a:rPr lang="en-US" altLang="en-US">
                <a:latin typeface="Times New Roman" charset="0"/>
              </a:rPr>
              <a:t>			(a) Flu vaccine</a:t>
            </a:r>
            <a:endParaRPr lang="en-IN" altLang="en-US">
              <a:latin typeface="Times New Roman" charset="0"/>
            </a:endParaRPr>
          </a:p>
          <a:p>
            <a:r>
              <a:rPr lang="en-US" altLang="en-US">
                <a:latin typeface="Times New Roman" charset="0"/>
              </a:rPr>
              <a:t>			(b) Naloxone</a:t>
            </a:r>
            <a:endParaRPr lang="en-IN" altLang="en-US">
              <a:latin typeface="Times New Roman" charset="0"/>
            </a:endParaRPr>
          </a:p>
        </p:txBody>
      </p:sp>
    </p:spTree>
    <p:extLst>
      <p:ext uri="{BB962C8B-B14F-4D97-AF65-F5344CB8AC3E}">
        <p14:creationId xmlns:p14="http://schemas.microsoft.com/office/powerpoint/2010/main" val="14766367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rPr>
              <a:t>Lecture Outline </a:t>
            </a:r>
          </a:p>
          <a:p>
            <a:endParaRPr lang="en-US" altLang="en-US">
              <a:latin typeface="Times New Roman" charset="0"/>
            </a:endParaRPr>
          </a:p>
          <a:p>
            <a:r>
              <a:rPr lang="en-US" altLang="en-US">
                <a:latin typeface="Times New Roman" charset="0"/>
              </a:rPr>
              <a:t>III. Medication Forms</a:t>
            </a:r>
          </a:p>
          <a:p>
            <a:r>
              <a:rPr lang="en-US" altLang="en-US">
                <a:latin typeface="Times New Roman" charset="0"/>
              </a:rPr>
              <a:t>A. The form of a medication usually dictates the route of administration.</a:t>
            </a:r>
            <a:endParaRPr lang="en-IN" altLang="en-US" b="1">
              <a:latin typeface="Times New Roman" charset="0"/>
            </a:endParaRPr>
          </a:p>
          <a:p>
            <a:r>
              <a:rPr lang="en-US" altLang="en-US" b="1">
                <a:latin typeface="Times New Roman" charset="0"/>
              </a:rPr>
              <a:t>	</a:t>
            </a:r>
            <a:r>
              <a:rPr lang="en-US" altLang="en-US">
                <a:latin typeface="Times New Roman" charset="0"/>
              </a:rPr>
              <a:t>1. The manufacturer chooses the form to ensure:</a:t>
            </a:r>
            <a:endParaRPr lang="en-IN" altLang="en-US">
              <a:latin typeface="Times New Roman" charset="0"/>
            </a:endParaRPr>
          </a:p>
          <a:p>
            <a:r>
              <a:rPr lang="en-US" altLang="en-US">
                <a:latin typeface="Times New Roman" charset="0"/>
              </a:rPr>
              <a:t>		a. Proper route of administration</a:t>
            </a:r>
            <a:endParaRPr lang="en-IN" altLang="en-US">
              <a:latin typeface="Times New Roman" charset="0"/>
            </a:endParaRPr>
          </a:p>
          <a:p>
            <a:r>
              <a:rPr lang="en-US" altLang="en-US">
                <a:latin typeface="Times New Roman" charset="0"/>
              </a:rPr>
              <a:t>		b. Timing of the medication’s release into the bloodstream</a:t>
            </a:r>
            <a:endParaRPr lang="en-IN" altLang="en-US">
              <a:latin typeface="Times New Roman" charset="0"/>
            </a:endParaRPr>
          </a:p>
          <a:p>
            <a:r>
              <a:rPr lang="en-US" altLang="en-US">
                <a:latin typeface="Times New Roman" charset="0"/>
              </a:rPr>
              <a:t>		c. Effects on the target organs or body systems</a:t>
            </a:r>
            <a:endParaRPr lang="en-IN" altLang="en-US">
              <a:latin typeface="Times New Roman" charset="0"/>
            </a:endParaRPr>
          </a:p>
        </p:txBody>
      </p:sp>
    </p:spTree>
    <p:extLst>
      <p:ext uri="{BB962C8B-B14F-4D97-AF65-F5344CB8AC3E}">
        <p14:creationId xmlns:p14="http://schemas.microsoft.com/office/powerpoint/2010/main" val="15134207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5" descr="78286_CH07_COPCO copy"/>
          <p:cNvPicPr>
            <a:picLocks noChangeAspect="1" noChangeArrowheads="1"/>
          </p:cNvPicPr>
          <p:nvPr userDrawn="1"/>
        </p:nvPicPr>
        <p:blipFill>
          <a:blip r:embed="rId2">
            <a:extLst>
              <a:ext uri="{28A0092B-C50C-407E-A947-70E740481C1C}">
                <a14:useLocalDpi xmlns:a14="http://schemas.microsoft.com/office/drawing/2010/main" val="0"/>
              </a:ext>
            </a:extLst>
          </a:blip>
          <a:srcRect l="12000" r="2666"/>
          <a:stretch>
            <a:fillRect/>
          </a:stretch>
        </p:blipFill>
        <p:spPr bwMode="auto">
          <a:xfrm>
            <a:off x="0" y="0"/>
            <a:ext cx="4572000" cy="6858000"/>
          </a:xfrm>
          <a:prstGeom prst="rect">
            <a:avLst/>
          </a:prstGeom>
          <a:noFill/>
          <a:ln w="53975">
            <a:solidFill>
              <a:srgbClr val="002561"/>
            </a:solidFill>
            <a:miter lim="800000"/>
            <a:headEnd/>
            <a:tailEnd/>
          </a:ln>
          <a:extLst>
            <a:ext uri="{909E8E84-426E-40DD-AFC4-6F175D3DCCD1}">
              <a14:hiddenFill xmlns:a14="http://schemas.microsoft.com/office/drawing/2010/main">
                <a:solidFill>
                  <a:srgbClr val="FFFFFF"/>
                </a:solidFill>
              </a14:hiddenFill>
            </a:ext>
          </a:extLst>
        </p:spPr>
      </p:pic>
      <p:sp>
        <p:nvSpPr>
          <p:cNvPr id="291843" name="Rectangle 3"/>
          <p:cNvSpPr>
            <a:spLocks noGrp="1" noChangeArrowheads="1"/>
          </p:cNvSpPr>
          <p:nvPr>
            <p:ph type="subTitle" idx="1"/>
          </p:nvPr>
        </p:nvSpPr>
        <p:spPr>
          <a:xfrm>
            <a:off x="4343400" y="3657600"/>
            <a:ext cx="4876800" cy="1752600"/>
          </a:xfrm>
          <a:gradFill rotWithShape="0">
            <a:gsLst>
              <a:gs pos="0">
                <a:srgbClr val="66CCFF">
                  <a:alpha val="89999"/>
                </a:srgbClr>
              </a:gs>
              <a:gs pos="100000">
                <a:srgbClr val="0080FF">
                  <a:alpha val="14000"/>
                </a:srgbClr>
              </a:gs>
            </a:gsLst>
            <a:lin ang="2700000" scaled="1"/>
          </a:gradFill>
          <a:ln w="9525" algn="ctr">
            <a:noFill/>
          </a:ln>
        </p:spPr>
        <p:txBody>
          <a:bodyPr tIns="137102" bIns="45702"/>
          <a:lstStyle>
            <a:lvl1pPr marL="0" indent="0">
              <a:lnSpc>
                <a:spcPct val="95000"/>
              </a:lnSpc>
              <a:buFontTx/>
              <a:buNone/>
              <a:defRPr sz="3100" b="1">
                <a:solidFill>
                  <a:schemeClr val="bg1"/>
                </a:solidFill>
              </a:defRPr>
            </a:lvl1pPr>
          </a:lstStyle>
          <a:p>
            <a:r>
              <a:rPr lang="en-US"/>
              <a:t>Click to edit Master subtitle style</a:t>
            </a:r>
          </a:p>
        </p:txBody>
      </p:sp>
      <p:sp>
        <p:nvSpPr>
          <p:cNvPr id="128003" name="Rectangle 2"/>
          <p:cNvSpPr>
            <a:spLocks noGrp="1" noChangeArrowheads="1"/>
          </p:cNvSpPr>
          <p:nvPr>
            <p:ph type="ctrTitle"/>
          </p:nvPr>
        </p:nvSpPr>
        <p:spPr>
          <a:xfrm>
            <a:off x="4572000" y="2362200"/>
            <a:ext cx="4343400" cy="990600"/>
          </a:xfrm>
        </p:spPr>
        <p:txBody>
          <a:bodyPr lIns="228504" anchor="t"/>
          <a:lstStyle>
            <a:lvl1pPr algn="l">
              <a:defRPr>
                <a:solidFill>
                  <a:srgbClr val="002561"/>
                </a:solidFill>
                <a:effectLst>
                  <a:outerShdw blurRad="38100" dist="38100" dir="2700000" algn="tl">
                    <a:srgbClr val="C0C0C0"/>
                  </a:outerShdw>
                </a:effectLst>
              </a:defRPr>
            </a:lvl1pPr>
          </a:lstStyle>
          <a:p>
            <a:r>
              <a:rPr lang="en-US" dirty="0"/>
              <a:t>Click to edit Master title style</a:t>
            </a:r>
          </a:p>
        </p:txBody>
      </p:sp>
    </p:spTree>
    <p:extLst>
      <p:ext uri="{BB962C8B-B14F-4D97-AF65-F5344CB8AC3E}">
        <p14:creationId xmlns:p14="http://schemas.microsoft.com/office/powerpoint/2010/main" val="161133500"/>
      </p:ext>
    </p:extLst>
  </p:cSld>
  <p:clrMapOvr>
    <a:masterClrMapping/>
  </p:clrMapOvr>
  <p:hf sldNum="0"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C1500B"/>
                </a:solidFill>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20725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1" y="228600"/>
            <a:ext cx="1943100" cy="6019800"/>
          </a:xfrm>
        </p:spPr>
        <p:txBody>
          <a:bodyPr vert="eaVert"/>
          <a:lstStyle>
            <a:lvl1pPr>
              <a:defRPr>
                <a:solidFill>
                  <a:srgbClr val="C1500B"/>
                </a:solidFill>
              </a:defRPr>
            </a:lvl1pPr>
          </a:lstStyle>
          <a:p>
            <a:r>
              <a:rPr lang="en-US" dirty="0"/>
              <a:t>Click to edit Master title style</a:t>
            </a:r>
          </a:p>
        </p:txBody>
      </p:sp>
      <p:sp>
        <p:nvSpPr>
          <p:cNvPr id="3" name="Vertical Text Placeholder 2"/>
          <p:cNvSpPr>
            <a:spLocks noGrp="1"/>
          </p:cNvSpPr>
          <p:nvPr>
            <p:ph type="body" orient="vert" idx="1"/>
          </p:nvPr>
        </p:nvSpPr>
        <p:spPr>
          <a:xfrm>
            <a:off x="685801" y="228600"/>
            <a:ext cx="5676900" cy="6019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177448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effectLst/>
        </p:spPr>
        <p:txBody>
          <a:bodyPr/>
          <a:lstStyle>
            <a:lvl1pPr>
              <a:defRPr>
                <a:solidFill>
                  <a:srgbClr val="C1500B"/>
                </a:solidFill>
              </a:defRPr>
            </a:lvl1pPr>
          </a:lstStyle>
          <a:p>
            <a:r>
              <a:rPr lang="en-US" dirty="0"/>
              <a:t>Click to edit Master title style</a:t>
            </a:r>
          </a:p>
        </p:txBody>
      </p:sp>
      <p:sp>
        <p:nvSpPr>
          <p:cNvPr id="3" name="Content Placeholder 2"/>
          <p:cNvSpPr>
            <a:spLocks noGrp="1"/>
          </p:cNvSpPr>
          <p:nvPr>
            <p:ph idx="1"/>
          </p:nvPr>
        </p:nvSpPr>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452921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2" y="4406903"/>
            <a:ext cx="7772400" cy="1362075"/>
          </a:xfrm>
        </p:spPr>
        <p:txBody>
          <a:bodyPr anchor="t"/>
          <a:lstStyle>
            <a:lvl1pPr algn="l">
              <a:defRPr sz="4100" b="1" cap="all"/>
            </a:lvl1pPr>
          </a:lstStyle>
          <a:p>
            <a:r>
              <a:rPr lang="en-US" dirty="0"/>
              <a:t>Click to edit Master title style</a:t>
            </a:r>
          </a:p>
        </p:txBody>
      </p:sp>
      <p:sp>
        <p:nvSpPr>
          <p:cNvPr id="3" name="Text Placeholder 2"/>
          <p:cNvSpPr>
            <a:spLocks noGrp="1"/>
          </p:cNvSpPr>
          <p:nvPr>
            <p:ph type="body" idx="1"/>
          </p:nvPr>
        </p:nvSpPr>
        <p:spPr>
          <a:xfrm>
            <a:off x="722312" y="2906715"/>
            <a:ext cx="7772400" cy="1500188"/>
          </a:xfrm>
        </p:spPr>
        <p:txBody>
          <a:bodyPr anchor="b"/>
          <a:lstStyle>
            <a:lvl1pPr marL="0" indent="0">
              <a:buNone/>
              <a:defRPr sz="2100"/>
            </a:lvl1pPr>
            <a:lvl2pPr marL="457009" indent="0">
              <a:buNone/>
              <a:defRPr sz="1800"/>
            </a:lvl2pPr>
            <a:lvl3pPr marL="914016" indent="0">
              <a:buNone/>
              <a:defRPr sz="1600"/>
            </a:lvl3pPr>
            <a:lvl4pPr marL="1371025" indent="0">
              <a:buNone/>
              <a:defRPr sz="1300"/>
            </a:lvl4pPr>
            <a:lvl5pPr marL="1828033" indent="0">
              <a:buNone/>
              <a:defRPr sz="1300"/>
            </a:lvl5pPr>
            <a:lvl6pPr marL="2285042" indent="0">
              <a:buNone/>
              <a:defRPr sz="1300"/>
            </a:lvl6pPr>
            <a:lvl7pPr marL="2742050" indent="0">
              <a:buNone/>
              <a:defRPr sz="1300"/>
            </a:lvl7pPr>
            <a:lvl8pPr marL="3199058" indent="0">
              <a:buNone/>
              <a:defRPr sz="1300"/>
            </a:lvl8pPr>
            <a:lvl9pPr marL="3656067" indent="0">
              <a:buNone/>
              <a:defRPr sz="1300"/>
            </a:lvl9pPr>
          </a:lstStyle>
          <a:p>
            <a:pPr lvl="0"/>
            <a:r>
              <a:rPr lang="en-US"/>
              <a:t>Click to edit Master text styles</a:t>
            </a:r>
          </a:p>
        </p:txBody>
      </p:sp>
    </p:spTree>
    <p:extLst>
      <p:ext uri="{BB962C8B-B14F-4D97-AF65-F5344CB8AC3E}">
        <p14:creationId xmlns:p14="http://schemas.microsoft.com/office/powerpoint/2010/main" val="12201342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85800" y="1447800"/>
            <a:ext cx="3810000" cy="4800600"/>
          </a:xfrm>
        </p:spPr>
        <p:txBody>
          <a:bodyPr/>
          <a:lstStyle>
            <a:lvl1pPr>
              <a:defRPr sz="2700"/>
            </a:lvl1pPr>
            <a:lvl2pPr>
              <a:defRPr sz="25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447800"/>
            <a:ext cx="3810000" cy="4800600"/>
          </a:xfrm>
        </p:spPr>
        <p:txBody>
          <a:bodyPr/>
          <a:lstStyle>
            <a:lvl1pPr>
              <a:defRPr sz="2700"/>
            </a:lvl1pPr>
            <a:lvl2pPr>
              <a:defRPr sz="25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750113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solidFill>
                  <a:srgbClr val="C1500B"/>
                </a:solidFill>
              </a:defRPr>
            </a:lvl1pPr>
          </a:lstStyle>
          <a:p>
            <a:r>
              <a:rPr lang="en-US" dirty="0"/>
              <a:t>Click to edit Master title style</a:t>
            </a:r>
          </a:p>
        </p:txBody>
      </p:sp>
      <p:sp>
        <p:nvSpPr>
          <p:cNvPr id="3" name="Text Placeholder 2"/>
          <p:cNvSpPr>
            <a:spLocks noGrp="1"/>
          </p:cNvSpPr>
          <p:nvPr>
            <p:ph type="body" idx="1"/>
          </p:nvPr>
        </p:nvSpPr>
        <p:spPr>
          <a:xfrm>
            <a:off x="457201" y="1535116"/>
            <a:ext cx="4040189" cy="639761"/>
          </a:xfrm>
        </p:spPr>
        <p:txBody>
          <a:bodyPr anchor="b"/>
          <a:lstStyle>
            <a:lvl1pPr marL="0" indent="0">
              <a:buNone/>
              <a:defRPr sz="2500" b="1"/>
            </a:lvl1pPr>
            <a:lvl2pPr marL="457009" indent="0">
              <a:buNone/>
              <a:defRPr sz="2100" b="1"/>
            </a:lvl2pPr>
            <a:lvl3pPr marL="914016" indent="0">
              <a:buNone/>
              <a:defRPr sz="1800" b="1"/>
            </a:lvl3pPr>
            <a:lvl4pPr marL="1371025" indent="0">
              <a:buNone/>
              <a:defRPr sz="1600" b="1"/>
            </a:lvl4pPr>
            <a:lvl5pPr marL="1828033" indent="0">
              <a:buNone/>
              <a:defRPr sz="1600" b="1"/>
            </a:lvl5pPr>
            <a:lvl6pPr marL="2285042" indent="0">
              <a:buNone/>
              <a:defRPr sz="1600" b="1"/>
            </a:lvl6pPr>
            <a:lvl7pPr marL="2742050" indent="0">
              <a:buNone/>
              <a:defRPr sz="1600" b="1"/>
            </a:lvl7pPr>
            <a:lvl8pPr marL="3199058" indent="0">
              <a:buNone/>
              <a:defRPr sz="1600" b="1"/>
            </a:lvl8pPr>
            <a:lvl9pPr marL="3656067"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7"/>
            <a:ext cx="4040189" cy="3951289"/>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6"/>
            <a:ext cx="4041774" cy="639761"/>
          </a:xfrm>
        </p:spPr>
        <p:txBody>
          <a:bodyPr anchor="b"/>
          <a:lstStyle>
            <a:lvl1pPr marL="0" indent="0">
              <a:buNone/>
              <a:defRPr sz="2500" b="1"/>
            </a:lvl1pPr>
            <a:lvl2pPr marL="457009" indent="0">
              <a:buNone/>
              <a:defRPr sz="2100" b="1"/>
            </a:lvl2pPr>
            <a:lvl3pPr marL="914016" indent="0">
              <a:buNone/>
              <a:defRPr sz="1800" b="1"/>
            </a:lvl3pPr>
            <a:lvl4pPr marL="1371025" indent="0">
              <a:buNone/>
              <a:defRPr sz="1600" b="1"/>
            </a:lvl4pPr>
            <a:lvl5pPr marL="1828033" indent="0">
              <a:buNone/>
              <a:defRPr sz="1600" b="1"/>
            </a:lvl5pPr>
            <a:lvl6pPr marL="2285042" indent="0">
              <a:buNone/>
              <a:defRPr sz="1600" b="1"/>
            </a:lvl6pPr>
            <a:lvl7pPr marL="2742050" indent="0">
              <a:buNone/>
              <a:defRPr sz="1600" b="1"/>
            </a:lvl7pPr>
            <a:lvl8pPr marL="3199058" indent="0">
              <a:buNone/>
              <a:defRPr sz="1600" b="1"/>
            </a:lvl8pPr>
            <a:lvl9pPr marL="3656067"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7"/>
            <a:ext cx="4041774" cy="3951289"/>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191107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C1500B"/>
                </a:solidFill>
              </a:defRPr>
            </a:lvl1pPr>
          </a:lstStyle>
          <a:p>
            <a:r>
              <a:rPr lang="en-US" dirty="0"/>
              <a:t>Click to edit Master title style</a:t>
            </a:r>
          </a:p>
        </p:txBody>
      </p:sp>
    </p:spTree>
    <p:extLst>
      <p:ext uri="{BB962C8B-B14F-4D97-AF65-F5344CB8AC3E}">
        <p14:creationId xmlns:p14="http://schemas.microsoft.com/office/powerpoint/2010/main" val="18211746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2916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73051"/>
            <a:ext cx="3008312" cy="1162050"/>
          </a:xfrm>
        </p:spPr>
        <p:txBody>
          <a:bodyPr anchor="b"/>
          <a:lstStyle>
            <a:lvl1pPr algn="l">
              <a:defRPr sz="2100" b="1"/>
            </a:lvl1pPr>
          </a:lstStyle>
          <a:p>
            <a:r>
              <a:rPr lang="en-US"/>
              <a:t>Click to edit Master title style</a:t>
            </a:r>
          </a:p>
        </p:txBody>
      </p:sp>
      <p:sp>
        <p:nvSpPr>
          <p:cNvPr id="3" name="Content Placeholder 2"/>
          <p:cNvSpPr>
            <a:spLocks noGrp="1"/>
          </p:cNvSpPr>
          <p:nvPr>
            <p:ph idx="1"/>
          </p:nvPr>
        </p:nvSpPr>
        <p:spPr>
          <a:xfrm>
            <a:off x="3575050" y="273052"/>
            <a:ext cx="5111751" cy="5853113"/>
          </a:xfrm>
        </p:spPr>
        <p:txBody>
          <a:bodyPr/>
          <a:lstStyle>
            <a:lvl1pPr>
              <a:defRPr sz="3100"/>
            </a:lvl1pPr>
            <a:lvl2pPr>
              <a:defRPr sz="2700"/>
            </a:lvl2pPr>
            <a:lvl3pPr>
              <a:defRPr sz="25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5" y="1435102"/>
            <a:ext cx="3008312" cy="4691063"/>
          </a:xfrm>
        </p:spPr>
        <p:txBody>
          <a:bodyPr/>
          <a:lstStyle>
            <a:lvl1pPr marL="0" indent="0">
              <a:buNone/>
              <a:defRPr sz="1300"/>
            </a:lvl1pPr>
            <a:lvl2pPr marL="457009" indent="0">
              <a:buNone/>
              <a:defRPr sz="1100"/>
            </a:lvl2pPr>
            <a:lvl3pPr marL="914016" indent="0">
              <a:buNone/>
              <a:defRPr sz="800"/>
            </a:lvl3pPr>
            <a:lvl4pPr marL="1371025" indent="0">
              <a:buNone/>
              <a:defRPr sz="800"/>
            </a:lvl4pPr>
            <a:lvl5pPr marL="1828033" indent="0">
              <a:buNone/>
              <a:defRPr sz="800"/>
            </a:lvl5pPr>
            <a:lvl6pPr marL="2285042" indent="0">
              <a:buNone/>
              <a:defRPr sz="800"/>
            </a:lvl6pPr>
            <a:lvl7pPr marL="2742050" indent="0">
              <a:buNone/>
              <a:defRPr sz="800"/>
            </a:lvl7pPr>
            <a:lvl8pPr marL="3199058" indent="0">
              <a:buNone/>
              <a:defRPr sz="800"/>
            </a:lvl8pPr>
            <a:lvl9pPr marL="3656067" indent="0">
              <a:buNone/>
              <a:defRPr sz="800"/>
            </a:lvl9pPr>
          </a:lstStyle>
          <a:p>
            <a:pPr lvl="0"/>
            <a:r>
              <a:rPr lang="en-US"/>
              <a:t>Click to edit Master text styles</a:t>
            </a:r>
          </a:p>
        </p:txBody>
      </p:sp>
    </p:spTree>
    <p:extLst>
      <p:ext uri="{BB962C8B-B14F-4D97-AF65-F5344CB8AC3E}">
        <p14:creationId xmlns:p14="http://schemas.microsoft.com/office/powerpoint/2010/main" val="3806119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9" y="4800602"/>
            <a:ext cx="5486400" cy="566738"/>
          </a:xfrm>
        </p:spPr>
        <p:txBody>
          <a:bodyPr anchor="b"/>
          <a:lstStyle>
            <a:lvl1pPr algn="l">
              <a:defRPr sz="2100" b="1"/>
            </a:lvl1pPr>
          </a:lstStyle>
          <a:p>
            <a:r>
              <a:rPr lang="en-US"/>
              <a:t>Click to edit Master title style</a:t>
            </a:r>
          </a:p>
        </p:txBody>
      </p:sp>
      <p:sp>
        <p:nvSpPr>
          <p:cNvPr id="3" name="Picture Placeholder 2"/>
          <p:cNvSpPr>
            <a:spLocks noGrp="1"/>
          </p:cNvSpPr>
          <p:nvPr>
            <p:ph type="pic" idx="1"/>
          </p:nvPr>
        </p:nvSpPr>
        <p:spPr>
          <a:xfrm>
            <a:off x="1792289" y="612774"/>
            <a:ext cx="5486400" cy="4114800"/>
          </a:xfrm>
        </p:spPr>
        <p:txBody>
          <a:bodyPr/>
          <a:lstStyle>
            <a:lvl1pPr marL="0" indent="0">
              <a:buNone/>
              <a:defRPr sz="3100"/>
            </a:lvl1pPr>
            <a:lvl2pPr marL="457009" indent="0">
              <a:buNone/>
              <a:defRPr sz="2700"/>
            </a:lvl2pPr>
            <a:lvl3pPr marL="914016" indent="0">
              <a:buNone/>
              <a:defRPr sz="2500"/>
            </a:lvl3pPr>
            <a:lvl4pPr marL="1371025" indent="0">
              <a:buNone/>
              <a:defRPr sz="2100"/>
            </a:lvl4pPr>
            <a:lvl5pPr marL="1828033" indent="0">
              <a:buNone/>
              <a:defRPr sz="2100"/>
            </a:lvl5pPr>
            <a:lvl6pPr marL="2285042" indent="0">
              <a:buNone/>
              <a:defRPr sz="2100"/>
            </a:lvl6pPr>
            <a:lvl7pPr marL="2742050" indent="0">
              <a:buNone/>
              <a:defRPr sz="2100"/>
            </a:lvl7pPr>
            <a:lvl8pPr marL="3199058" indent="0">
              <a:buNone/>
              <a:defRPr sz="2100"/>
            </a:lvl8pPr>
            <a:lvl9pPr marL="3656067" indent="0">
              <a:buNone/>
              <a:defRPr sz="2100"/>
            </a:lvl9pPr>
          </a:lstStyle>
          <a:p>
            <a:pPr lvl="0"/>
            <a:endParaRPr lang="en-US" noProof="0" dirty="0"/>
          </a:p>
        </p:txBody>
      </p:sp>
      <p:sp>
        <p:nvSpPr>
          <p:cNvPr id="4" name="Text Placeholder 3"/>
          <p:cNvSpPr>
            <a:spLocks noGrp="1"/>
          </p:cNvSpPr>
          <p:nvPr>
            <p:ph type="body" sz="half" idx="2"/>
          </p:nvPr>
        </p:nvSpPr>
        <p:spPr>
          <a:xfrm>
            <a:off x="1792289" y="5367340"/>
            <a:ext cx="5486400" cy="804863"/>
          </a:xfrm>
        </p:spPr>
        <p:txBody>
          <a:bodyPr/>
          <a:lstStyle>
            <a:lvl1pPr marL="0" indent="0">
              <a:buNone/>
              <a:defRPr sz="1300"/>
            </a:lvl1pPr>
            <a:lvl2pPr marL="457009" indent="0">
              <a:buNone/>
              <a:defRPr sz="1100"/>
            </a:lvl2pPr>
            <a:lvl3pPr marL="914016" indent="0">
              <a:buNone/>
              <a:defRPr sz="800"/>
            </a:lvl3pPr>
            <a:lvl4pPr marL="1371025" indent="0">
              <a:buNone/>
              <a:defRPr sz="800"/>
            </a:lvl4pPr>
            <a:lvl5pPr marL="1828033" indent="0">
              <a:buNone/>
              <a:defRPr sz="800"/>
            </a:lvl5pPr>
            <a:lvl6pPr marL="2285042" indent="0">
              <a:buNone/>
              <a:defRPr sz="800"/>
            </a:lvl6pPr>
            <a:lvl7pPr marL="2742050" indent="0">
              <a:buNone/>
              <a:defRPr sz="800"/>
            </a:lvl7pPr>
            <a:lvl8pPr marL="3199058" indent="0">
              <a:buNone/>
              <a:defRPr sz="800"/>
            </a:lvl8pPr>
            <a:lvl9pPr marL="3656067" indent="0">
              <a:buNone/>
              <a:defRPr sz="800"/>
            </a:lvl9pPr>
          </a:lstStyle>
          <a:p>
            <a:pPr lvl="0"/>
            <a:r>
              <a:rPr lang="en-US"/>
              <a:t>Click to edit Master text styles</a:t>
            </a:r>
          </a:p>
        </p:txBody>
      </p:sp>
    </p:spTree>
    <p:extLst>
      <p:ext uri="{BB962C8B-B14F-4D97-AF65-F5344CB8AC3E}">
        <p14:creationId xmlns:p14="http://schemas.microsoft.com/office/powerpoint/2010/main" val="17394487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685800" y="1449388"/>
            <a:ext cx="7772400" cy="4799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228504" tIns="182802" rIns="91402" bIns="91402"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7" name="Rectangle 2"/>
          <p:cNvSpPr>
            <a:spLocks noGrp="1" noChangeArrowheads="1"/>
          </p:cNvSpPr>
          <p:nvPr>
            <p:ph type="title"/>
          </p:nvPr>
        </p:nvSpPr>
        <p:spPr bwMode="auto">
          <a:xfrm>
            <a:off x="685800" y="228600"/>
            <a:ext cx="7772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02" tIns="45702" rIns="91402" bIns="45702" numCol="1" anchor="ctr" anchorCtr="0" compatLnSpc="1">
            <a:prstTxWarp prst="textNoShape">
              <a:avLst/>
            </a:prstTxWarp>
          </a:bodyPr>
          <a:lstStyle/>
          <a:p>
            <a:pPr lvl="0"/>
            <a:r>
              <a:rPr lang="en-US" altLang="en-US"/>
              <a:t>Click to edit Master title style</a:t>
            </a:r>
          </a:p>
        </p:txBody>
      </p:sp>
    </p:spTree>
  </p:cSld>
  <p:clrMap bg1="lt1" tx1="dk1" bg2="lt2" tx2="dk2" accent1="accent1" accent2="accent2" accent3="accent3" accent4="accent4" accent5="accent5" accent6="accent6" hlink="hlink" folHlink="folHlink"/>
  <p:sldLayoutIdLst>
    <p:sldLayoutId id="2147483984"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hf sldNum="0" hdr="0" dt="0"/>
  <p:txStyles>
    <p:titleStyle>
      <a:lvl1pPr algn="ctr" rtl="0" eaLnBrk="0" fontAlgn="base" hangingPunct="0">
        <a:lnSpc>
          <a:spcPct val="90000"/>
        </a:lnSpc>
        <a:spcBef>
          <a:spcPct val="0"/>
        </a:spcBef>
        <a:spcAft>
          <a:spcPct val="0"/>
        </a:spcAft>
        <a:defRPr sz="4100" b="1">
          <a:solidFill>
            <a:srgbClr val="F37021"/>
          </a:solidFill>
          <a:latin typeface="+mj-lt"/>
          <a:ea typeface="+mj-ea"/>
          <a:cs typeface="+mj-cs"/>
        </a:defRPr>
      </a:lvl1pPr>
      <a:lvl2pPr algn="ctr" rtl="0" eaLnBrk="0" fontAlgn="base" hangingPunct="0">
        <a:lnSpc>
          <a:spcPct val="90000"/>
        </a:lnSpc>
        <a:spcBef>
          <a:spcPct val="0"/>
        </a:spcBef>
        <a:spcAft>
          <a:spcPct val="0"/>
        </a:spcAft>
        <a:defRPr sz="4100" b="1">
          <a:solidFill>
            <a:srgbClr val="F37021"/>
          </a:solidFill>
          <a:latin typeface="Arial" charset="0"/>
          <a:ea typeface="ヒラギノ角ゴ Pro W3" pitchFamily="1" charset="-128"/>
        </a:defRPr>
      </a:lvl2pPr>
      <a:lvl3pPr algn="ctr" rtl="0" eaLnBrk="0" fontAlgn="base" hangingPunct="0">
        <a:lnSpc>
          <a:spcPct val="90000"/>
        </a:lnSpc>
        <a:spcBef>
          <a:spcPct val="0"/>
        </a:spcBef>
        <a:spcAft>
          <a:spcPct val="0"/>
        </a:spcAft>
        <a:defRPr sz="4100" b="1">
          <a:solidFill>
            <a:srgbClr val="F37021"/>
          </a:solidFill>
          <a:latin typeface="Arial" charset="0"/>
          <a:ea typeface="ヒラギノ角ゴ Pro W3" pitchFamily="1" charset="-128"/>
        </a:defRPr>
      </a:lvl3pPr>
      <a:lvl4pPr algn="ctr" rtl="0" eaLnBrk="0" fontAlgn="base" hangingPunct="0">
        <a:lnSpc>
          <a:spcPct val="90000"/>
        </a:lnSpc>
        <a:spcBef>
          <a:spcPct val="0"/>
        </a:spcBef>
        <a:spcAft>
          <a:spcPct val="0"/>
        </a:spcAft>
        <a:defRPr sz="4100" b="1">
          <a:solidFill>
            <a:srgbClr val="F37021"/>
          </a:solidFill>
          <a:latin typeface="Arial" charset="0"/>
          <a:ea typeface="ヒラギノ角ゴ Pro W3" pitchFamily="1" charset="-128"/>
        </a:defRPr>
      </a:lvl4pPr>
      <a:lvl5pPr algn="ctr" rtl="0" eaLnBrk="0" fontAlgn="base" hangingPunct="0">
        <a:lnSpc>
          <a:spcPct val="90000"/>
        </a:lnSpc>
        <a:spcBef>
          <a:spcPct val="0"/>
        </a:spcBef>
        <a:spcAft>
          <a:spcPct val="0"/>
        </a:spcAft>
        <a:defRPr sz="4100" b="1">
          <a:solidFill>
            <a:srgbClr val="F37021"/>
          </a:solidFill>
          <a:latin typeface="Arial" charset="0"/>
          <a:ea typeface="ヒラギノ角ゴ Pro W3" pitchFamily="1" charset="-128"/>
        </a:defRPr>
      </a:lvl5pPr>
      <a:lvl6pPr marL="457009" algn="ctr" rtl="0" eaLnBrk="0" fontAlgn="base" hangingPunct="0">
        <a:lnSpc>
          <a:spcPct val="90000"/>
        </a:lnSpc>
        <a:spcBef>
          <a:spcPct val="0"/>
        </a:spcBef>
        <a:spcAft>
          <a:spcPct val="0"/>
        </a:spcAft>
        <a:defRPr sz="4100" b="1">
          <a:solidFill>
            <a:srgbClr val="F37021"/>
          </a:solidFill>
          <a:latin typeface="Arial" charset="0"/>
          <a:ea typeface="ヒラギノ角ゴ Pro W3" pitchFamily="1" charset="-128"/>
        </a:defRPr>
      </a:lvl6pPr>
      <a:lvl7pPr marL="914016" algn="ctr" rtl="0" eaLnBrk="0" fontAlgn="base" hangingPunct="0">
        <a:lnSpc>
          <a:spcPct val="90000"/>
        </a:lnSpc>
        <a:spcBef>
          <a:spcPct val="0"/>
        </a:spcBef>
        <a:spcAft>
          <a:spcPct val="0"/>
        </a:spcAft>
        <a:defRPr sz="4100" b="1">
          <a:solidFill>
            <a:srgbClr val="F37021"/>
          </a:solidFill>
          <a:latin typeface="Arial" charset="0"/>
          <a:ea typeface="ヒラギノ角ゴ Pro W3" pitchFamily="1" charset="-128"/>
        </a:defRPr>
      </a:lvl7pPr>
      <a:lvl8pPr marL="1371025" algn="ctr" rtl="0" eaLnBrk="0" fontAlgn="base" hangingPunct="0">
        <a:lnSpc>
          <a:spcPct val="90000"/>
        </a:lnSpc>
        <a:spcBef>
          <a:spcPct val="0"/>
        </a:spcBef>
        <a:spcAft>
          <a:spcPct val="0"/>
        </a:spcAft>
        <a:defRPr sz="4100" b="1">
          <a:solidFill>
            <a:srgbClr val="F37021"/>
          </a:solidFill>
          <a:latin typeface="Arial" charset="0"/>
          <a:ea typeface="ヒラギノ角ゴ Pro W3" pitchFamily="1" charset="-128"/>
        </a:defRPr>
      </a:lvl8pPr>
      <a:lvl9pPr marL="1828033" algn="ctr" rtl="0" eaLnBrk="0" fontAlgn="base" hangingPunct="0">
        <a:lnSpc>
          <a:spcPct val="90000"/>
        </a:lnSpc>
        <a:spcBef>
          <a:spcPct val="0"/>
        </a:spcBef>
        <a:spcAft>
          <a:spcPct val="0"/>
        </a:spcAft>
        <a:defRPr sz="4100" b="1">
          <a:solidFill>
            <a:srgbClr val="F37021"/>
          </a:solidFill>
          <a:latin typeface="Arial" charset="0"/>
          <a:ea typeface="ヒラギノ角ゴ Pro W3" pitchFamily="1" charset="-128"/>
        </a:defRPr>
      </a:lvl9pPr>
    </p:titleStyle>
    <p:bodyStyle>
      <a:lvl1pPr marL="339725" indent="-339725" algn="l" rtl="0" eaLnBrk="0" fontAlgn="base" hangingPunct="0">
        <a:spcBef>
          <a:spcPct val="50000"/>
        </a:spcBef>
        <a:spcAft>
          <a:spcPct val="0"/>
        </a:spcAft>
        <a:buClr>
          <a:schemeClr val="bg1"/>
        </a:buClr>
        <a:buChar char="•"/>
        <a:defRPr sz="2700">
          <a:solidFill>
            <a:schemeClr val="bg1"/>
          </a:solidFill>
          <a:latin typeface="+mn-lt"/>
          <a:ea typeface="+mn-ea"/>
          <a:cs typeface="+mn-cs"/>
        </a:defRPr>
      </a:lvl1pPr>
      <a:lvl2pPr marL="798513" indent="-339725" algn="l" rtl="0" eaLnBrk="0" fontAlgn="base" hangingPunct="0">
        <a:spcBef>
          <a:spcPct val="25000"/>
        </a:spcBef>
        <a:spcAft>
          <a:spcPct val="0"/>
        </a:spcAft>
        <a:buClr>
          <a:schemeClr val="bg1"/>
        </a:buClr>
        <a:buChar char="–"/>
        <a:defRPr sz="2500">
          <a:solidFill>
            <a:schemeClr val="bg1"/>
          </a:solidFill>
          <a:latin typeface="+mn-lt"/>
          <a:ea typeface="+mn-ea"/>
        </a:defRPr>
      </a:lvl2pPr>
      <a:lvl3pPr marL="1141413" indent="-227013" algn="l" rtl="0" eaLnBrk="0" fontAlgn="base" hangingPunct="0">
        <a:spcBef>
          <a:spcPct val="25000"/>
        </a:spcBef>
        <a:spcAft>
          <a:spcPct val="0"/>
        </a:spcAft>
        <a:buClr>
          <a:schemeClr val="bg1"/>
        </a:buClr>
        <a:buChar char="•"/>
        <a:defRPr sz="2300">
          <a:solidFill>
            <a:schemeClr val="bg1"/>
          </a:solidFill>
          <a:latin typeface="+mn-lt"/>
          <a:ea typeface="+mn-ea"/>
        </a:defRPr>
      </a:lvl3pPr>
      <a:lvl4pPr marL="1597025" indent="-227013" algn="l" rtl="0" eaLnBrk="0" fontAlgn="base" hangingPunct="0">
        <a:spcBef>
          <a:spcPct val="25000"/>
        </a:spcBef>
        <a:spcAft>
          <a:spcPct val="0"/>
        </a:spcAft>
        <a:buClr>
          <a:schemeClr val="bg1"/>
        </a:buClr>
        <a:buChar char="–"/>
        <a:defRPr sz="2100">
          <a:solidFill>
            <a:schemeClr val="bg1"/>
          </a:solidFill>
          <a:latin typeface="+mn-lt"/>
          <a:ea typeface="+mn-ea"/>
        </a:defRPr>
      </a:lvl4pPr>
      <a:lvl5pPr marL="2054225" indent="-227013" algn="l" rtl="0" eaLnBrk="0" fontAlgn="base" hangingPunct="0">
        <a:spcBef>
          <a:spcPct val="25000"/>
        </a:spcBef>
        <a:spcAft>
          <a:spcPct val="0"/>
        </a:spcAft>
        <a:buClr>
          <a:schemeClr val="bg1"/>
        </a:buClr>
        <a:buChar char="»"/>
        <a:defRPr sz="2100">
          <a:solidFill>
            <a:schemeClr val="bg1"/>
          </a:solidFill>
          <a:latin typeface="+mn-lt"/>
          <a:ea typeface="+mn-ea"/>
        </a:defRPr>
      </a:lvl5pPr>
      <a:lvl6pPr marL="2513546" indent="-228504" algn="l" rtl="0" eaLnBrk="0" fontAlgn="base" hangingPunct="0">
        <a:spcBef>
          <a:spcPct val="25000"/>
        </a:spcBef>
        <a:spcAft>
          <a:spcPct val="0"/>
        </a:spcAft>
        <a:buChar char="»"/>
        <a:defRPr sz="2100">
          <a:solidFill>
            <a:schemeClr val="tx1"/>
          </a:solidFill>
          <a:latin typeface="+mn-lt"/>
          <a:ea typeface="+mn-ea"/>
        </a:defRPr>
      </a:lvl6pPr>
      <a:lvl7pPr marL="2970554" indent="-228504" algn="l" rtl="0" eaLnBrk="0" fontAlgn="base" hangingPunct="0">
        <a:spcBef>
          <a:spcPct val="25000"/>
        </a:spcBef>
        <a:spcAft>
          <a:spcPct val="0"/>
        </a:spcAft>
        <a:buChar char="»"/>
        <a:defRPr sz="2100">
          <a:solidFill>
            <a:schemeClr val="tx1"/>
          </a:solidFill>
          <a:latin typeface="+mn-lt"/>
          <a:ea typeface="+mn-ea"/>
        </a:defRPr>
      </a:lvl7pPr>
      <a:lvl8pPr marL="3427563" indent="-228504" algn="l" rtl="0" eaLnBrk="0" fontAlgn="base" hangingPunct="0">
        <a:spcBef>
          <a:spcPct val="25000"/>
        </a:spcBef>
        <a:spcAft>
          <a:spcPct val="0"/>
        </a:spcAft>
        <a:buChar char="»"/>
        <a:defRPr sz="2100">
          <a:solidFill>
            <a:schemeClr val="tx1"/>
          </a:solidFill>
          <a:latin typeface="+mn-lt"/>
          <a:ea typeface="+mn-ea"/>
        </a:defRPr>
      </a:lvl8pPr>
      <a:lvl9pPr marL="3884571" indent="-228504" algn="l" rtl="0" eaLnBrk="0" fontAlgn="base" hangingPunct="0">
        <a:spcBef>
          <a:spcPct val="25000"/>
        </a:spcBef>
        <a:spcAft>
          <a:spcPct val="0"/>
        </a:spcAft>
        <a:buChar char="»"/>
        <a:defRPr sz="2100">
          <a:solidFill>
            <a:schemeClr val="tx1"/>
          </a:solidFill>
          <a:latin typeface="+mn-lt"/>
          <a:ea typeface="+mn-ea"/>
        </a:defRPr>
      </a:lvl9pPr>
    </p:bodyStyle>
    <p:otherStyle>
      <a:defPPr>
        <a:defRPr lang="en-US"/>
      </a:defPPr>
      <a:lvl1pPr marL="0" algn="l" defTabSz="914016" rtl="0" eaLnBrk="1" latinLnBrk="0" hangingPunct="1">
        <a:defRPr sz="1800" kern="1200">
          <a:solidFill>
            <a:schemeClr val="tx1"/>
          </a:solidFill>
          <a:latin typeface="+mn-lt"/>
          <a:ea typeface="+mn-ea"/>
          <a:cs typeface="+mn-cs"/>
        </a:defRPr>
      </a:lvl1pPr>
      <a:lvl2pPr marL="457009" algn="l" defTabSz="914016" rtl="0" eaLnBrk="1" latinLnBrk="0" hangingPunct="1">
        <a:defRPr sz="1800" kern="1200">
          <a:solidFill>
            <a:schemeClr val="tx1"/>
          </a:solidFill>
          <a:latin typeface="+mn-lt"/>
          <a:ea typeface="+mn-ea"/>
          <a:cs typeface="+mn-cs"/>
        </a:defRPr>
      </a:lvl2pPr>
      <a:lvl3pPr marL="914016" algn="l" defTabSz="914016" rtl="0" eaLnBrk="1" latinLnBrk="0" hangingPunct="1">
        <a:defRPr sz="1800" kern="1200">
          <a:solidFill>
            <a:schemeClr val="tx1"/>
          </a:solidFill>
          <a:latin typeface="+mn-lt"/>
          <a:ea typeface="+mn-ea"/>
          <a:cs typeface="+mn-cs"/>
        </a:defRPr>
      </a:lvl3pPr>
      <a:lvl4pPr marL="1371025" algn="l" defTabSz="914016" rtl="0" eaLnBrk="1" latinLnBrk="0" hangingPunct="1">
        <a:defRPr sz="1800" kern="1200">
          <a:solidFill>
            <a:schemeClr val="tx1"/>
          </a:solidFill>
          <a:latin typeface="+mn-lt"/>
          <a:ea typeface="+mn-ea"/>
          <a:cs typeface="+mn-cs"/>
        </a:defRPr>
      </a:lvl4pPr>
      <a:lvl5pPr marL="1828033" algn="l" defTabSz="914016" rtl="0" eaLnBrk="1" latinLnBrk="0" hangingPunct="1">
        <a:defRPr sz="1800" kern="1200">
          <a:solidFill>
            <a:schemeClr val="tx1"/>
          </a:solidFill>
          <a:latin typeface="+mn-lt"/>
          <a:ea typeface="+mn-ea"/>
          <a:cs typeface="+mn-cs"/>
        </a:defRPr>
      </a:lvl5pPr>
      <a:lvl6pPr marL="2285042" algn="l" defTabSz="914016" rtl="0" eaLnBrk="1" latinLnBrk="0" hangingPunct="1">
        <a:defRPr sz="1800" kern="1200">
          <a:solidFill>
            <a:schemeClr val="tx1"/>
          </a:solidFill>
          <a:latin typeface="+mn-lt"/>
          <a:ea typeface="+mn-ea"/>
          <a:cs typeface="+mn-cs"/>
        </a:defRPr>
      </a:lvl6pPr>
      <a:lvl7pPr marL="2742050" algn="l" defTabSz="914016" rtl="0" eaLnBrk="1" latinLnBrk="0" hangingPunct="1">
        <a:defRPr sz="1800" kern="1200">
          <a:solidFill>
            <a:schemeClr val="tx1"/>
          </a:solidFill>
          <a:latin typeface="+mn-lt"/>
          <a:ea typeface="+mn-ea"/>
          <a:cs typeface="+mn-cs"/>
        </a:defRPr>
      </a:lvl7pPr>
      <a:lvl8pPr marL="3199058" algn="l" defTabSz="914016" rtl="0" eaLnBrk="1" latinLnBrk="0" hangingPunct="1">
        <a:defRPr sz="1800" kern="1200">
          <a:solidFill>
            <a:schemeClr val="tx1"/>
          </a:solidFill>
          <a:latin typeface="+mn-lt"/>
          <a:ea typeface="+mn-ea"/>
          <a:cs typeface="+mn-cs"/>
        </a:defRPr>
      </a:lvl8pPr>
      <a:lvl9pPr marL="3656067" algn="l" defTabSz="91401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15.jpeg"/></Relationships>
</file>

<file path=ppt/slides/_rels/slide3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15.jpe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15.jpe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15.jpeg"/></Relationships>
</file>

<file path=ppt/slides/_rels/slide3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15.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15.jpeg"/></Relationships>
</file>

<file path=ppt/slides/_rels/slide4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15.jpe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15.jpe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15.jpeg"/></Relationships>
</file>

<file path=ppt/slides/_rels/slide4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15.jpeg"/></Relationships>
</file>

<file path=ppt/slides/_rels/slide5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15.jpeg"/></Relationships>
</file>

<file path=ppt/slides/_rels/slide5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15.jpeg"/></Relationships>
</file>

<file path=ppt/slides/_rels/slide5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15.jpeg"/></Relationships>
</file>

<file path=ppt/slides/_rels/slide6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image" Target="../media/image15.jpeg"/></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15.jpeg"/></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image" Target="../media/image15.jpeg"/></Relationships>
</file>

<file path=ppt/slides/_rels/slide6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Rectangle 7"/>
          <p:cNvSpPr txBox="1">
            <a:spLocks noChangeArrowheads="1"/>
          </p:cNvSpPr>
          <p:nvPr/>
        </p:nvSpPr>
        <p:spPr bwMode="auto">
          <a:xfrm>
            <a:off x="0" y="3352800"/>
            <a:ext cx="9144000" cy="1981200"/>
          </a:xfrm>
          <a:prstGeom prst="rect">
            <a:avLst/>
          </a:prstGeom>
          <a:gradFill>
            <a:gsLst>
              <a:gs pos="0">
                <a:srgbClr val="66CCFF">
                  <a:alpha val="89998"/>
                </a:srgbClr>
              </a:gs>
              <a:gs pos="100000">
                <a:srgbClr val="0080FF">
                  <a:alpha val="14000"/>
                </a:srgbClr>
              </a:gs>
            </a:gsLst>
          </a:gradFill>
          <a:ln w="19050">
            <a:solidFill>
              <a:srgbClr val="B3B3B3">
                <a:alpha val="39999"/>
              </a:srgbClr>
            </a:solidFill>
            <a:miter lim="800000"/>
            <a:headEnd/>
            <a:tailEnd/>
          </a:ln>
        </p:spPr>
        <p:txBody>
          <a:bodyPr lIns="228600" tIns="182880" bIns="91440"/>
          <a:lstStyle>
            <a:lvl1pPr marL="342900" indent="-342900" algn="l" rtl="0" eaLnBrk="0" fontAlgn="base" hangingPunct="0">
              <a:spcBef>
                <a:spcPct val="50000"/>
              </a:spcBef>
              <a:spcAft>
                <a:spcPct val="0"/>
              </a:spcAft>
              <a:buClr>
                <a:srgbClr val="F37021"/>
              </a:buClr>
              <a:buChar char="•"/>
              <a:defRPr sz="2800">
                <a:solidFill>
                  <a:schemeClr val="tx1"/>
                </a:solidFill>
                <a:latin typeface="+mn-lt"/>
                <a:ea typeface="+mn-ea"/>
                <a:cs typeface="+mn-cs"/>
              </a:defRPr>
            </a:lvl1pPr>
            <a:lvl2pPr marL="800100" indent="-342900" algn="l" rtl="0" eaLnBrk="0" fontAlgn="base" hangingPunct="0">
              <a:spcBef>
                <a:spcPct val="25000"/>
              </a:spcBef>
              <a:spcAft>
                <a:spcPct val="0"/>
              </a:spcAft>
              <a:buClr>
                <a:srgbClr val="F37021"/>
              </a:buClr>
              <a:buChar char="–"/>
              <a:defRPr sz="2400">
                <a:solidFill>
                  <a:schemeClr val="tx1"/>
                </a:solidFill>
                <a:latin typeface="+mn-lt"/>
                <a:ea typeface="+mn-ea"/>
              </a:defRPr>
            </a:lvl2pPr>
            <a:lvl3pPr marL="1143000" indent="-228600" algn="l" rtl="0" eaLnBrk="0" fontAlgn="base" hangingPunct="0">
              <a:spcBef>
                <a:spcPct val="25000"/>
              </a:spcBef>
              <a:spcAft>
                <a:spcPct val="0"/>
              </a:spcAft>
              <a:buClr>
                <a:srgbClr val="F37021"/>
              </a:buClr>
              <a:buChar char="•"/>
              <a:defRPr sz="2200">
                <a:solidFill>
                  <a:schemeClr val="tx1"/>
                </a:solidFill>
                <a:latin typeface="+mn-lt"/>
                <a:ea typeface="+mn-ea"/>
              </a:defRPr>
            </a:lvl3pPr>
            <a:lvl4pPr marL="1600200" indent="-228600" algn="l" rtl="0" eaLnBrk="0" fontAlgn="base" hangingPunct="0">
              <a:spcBef>
                <a:spcPct val="25000"/>
              </a:spcBef>
              <a:spcAft>
                <a:spcPct val="0"/>
              </a:spcAft>
              <a:buChar char="–"/>
              <a:defRPr sz="2000">
                <a:solidFill>
                  <a:schemeClr val="tx1"/>
                </a:solidFill>
                <a:latin typeface="+mn-lt"/>
                <a:ea typeface="+mn-ea"/>
              </a:defRPr>
            </a:lvl4pPr>
            <a:lvl5pPr marL="2057400" indent="-228600" algn="l" rtl="0" eaLnBrk="0" fontAlgn="base" hangingPunct="0">
              <a:spcBef>
                <a:spcPct val="25000"/>
              </a:spcBef>
              <a:spcAft>
                <a:spcPct val="0"/>
              </a:spcAft>
              <a:buChar char="»"/>
              <a:defRPr sz="2000">
                <a:solidFill>
                  <a:schemeClr val="tx1"/>
                </a:solidFill>
                <a:latin typeface="+mn-lt"/>
                <a:ea typeface="+mn-ea"/>
              </a:defRPr>
            </a:lvl5pPr>
            <a:lvl6pPr marL="2514600" indent="-228600" algn="l" rtl="0" eaLnBrk="0" fontAlgn="base" hangingPunct="0">
              <a:spcBef>
                <a:spcPct val="25000"/>
              </a:spcBef>
              <a:spcAft>
                <a:spcPct val="0"/>
              </a:spcAft>
              <a:buChar char="»"/>
              <a:defRPr sz="2000">
                <a:solidFill>
                  <a:schemeClr val="tx1"/>
                </a:solidFill>
                <a:latin typeface="+mn-lt"/>
                <a:ea typeface="+mn-ea"/>
              </a:defRPr>
            </a:lvl6pPr>
            <a:lvl7pPr marL="2971800" indent="-228600" algn="l" rtl="0" eaLnBrk="0" fontAlgn="base" hangingPunct="0">
              <a:spcBef>
                <a:spcPct val="25000"/>
              </a:spcBef>
              <a:spcAft>
                <a:spcPct val="0"/>
              </a:spcAft>
              <a:buChar char="»"/>
              <a:defRPr sz="2000">
                <a:solidFill>
                  <a:schemeClr val="tx1"/>
                </a:solidFill>
                <a:latin typeface="+mn-lt"/>
                <a:ea typeface="+mn-ea"/>
              </a:defRPr>
            </a:lvl7pPr>
            <a:lvl8pPr marL="3429000" indent="-228600" algn="l" rtl="0" eaLnBrk="0" fontAlgn="base" hangingPunct="0">
              <a:spcBef>
                <a:spcPct val="25000"/>
              </a:spcBef>
              <a:spcAft>
                <a:spcPct val="0"/>
              </a:spcAft>
              <a:buChar char="»"/>
              <a:defRPr sz="2000">
                <a:solidFill>
                  <a:schemeClr val="tx1"/>
                </a:solidFill>
                <a:latin typeface="+mn-lt"/>
                <a:ea typeface="+mn-ea"/>
              </a:defRPr>
            </a:lvl8pPr>
            <a:lvl9pPr marL="3886200" indent="-228600" algn="l" rtl="0" eaLnBrk="0" fontAlgn="base" hangingPunct="0">
              <a:spcBef>
                <a:spcPct val="25000"/>
              </a:spcBef>
              <a:spcAft>
                <a:spcPct val="0"/>
              </a:spcAft>
              <a:buChar char="»"/>
              <a:defRPr sz="2000">
                <a:solidFill>
                  <a:schemeClr val="tx1"/>
                </a:solidFill>
                <a:latin typeface="+mn-lt"/>
                <a:ea typeface="+mn-ea"/>
              </a:defRPr>
            </a:lvl9pPr>
          </a:lstStyle>
          <a:p>
            <a:pPr marL="0" indent="0" algn="ctr">
              <a:buFontTx/>
              <a:buNone/>
              <a:defRPr/>
            </a:pPr>
            <a:endParaRPr lang="en-US" altLang="en-US" sz="100" kern="0" dirty="0"/>
          </a:p>
          <a:p>
            <a:pPr marL="0" indent="0" algn="ctr">
              <a:spcBef>
                <a:spcPts val="800"/>
              </a:spcBef>
              <a:buFontTx/>
              <a:buNone/>
              <a:defRPr/>
            </a:pPr>
            <a:r>
              <a:rPr lang="en-US" altLang="en-US" sz="4000" kern="0" dirty="0">
                <a:solidFill>
                  <a:schemeClr val="bg1"/>
                </a:solidFill>
              </a:rPr>
              <a:t>Chapter 11</a:t>
            </a:r>
          </a:p>
          <a:p>
            <a:pPr marL="0" indent="0" algn="ctr">
              <a:spcBef>
                <a:spcPts val="200"/>
              </a:spcBef>
              <a:buFontTx/>
              <a:buNone/>
              <a:defRPr/>
            </a:pPr>
            <a:r>
              <a:rPr lang="en-US" altLang="en-US" kern="0" dirty="0">
                <a:solidFill>
                  <a:schemeClr val="bg1"/>
                </a:solidFill>
              </a:rPr>
              <a:t>Principles of Pharmacology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lnSpc>
                <a:spcPct val="85000"/>
              </a:lnSpc>
            </a:pPr>
            <a:r>
              <a:rPr lang="en-US" altLang="en-US"/>
              <a:t>Tablets and Capsules</a:t>
            </a:r>
          </a:p>
        </p:txBody>
      </p:sp>
      <p:sp>
        <p:nvSpPr>
          <p:cNvPr id="12291" name="Content Placeholder 2"/>
          <p:cNvSpPr>
            <a:spLocks noGrp="1"/>
          </p:cNvSpPr>
          <p:nvPr>
            <p:ph type="body" idx="1"/>
          </p:nvPr>
        </p:nvSpPr>
        <p:spPr/>
        <p:txBody>
          <a:bodyPr rIns="228504"/>
          <a:lstStyle/>
          <a:p>
            <a:pPr eaLnBrk="1" hangingPunct="1">
              <a:spcBef>
                <a:spcPct val="35000"/>
              </a:spcBef>
            </a:pPr>
            <a:r>
              <a:rPr lang="en-US" altLang="en-US"/>
              <a:t>Capsules are gelatin shells filled with powdered or liquid medication.</a:t>
            </a:r>
          </a:p>
          <a:p>
            <a:pPr eaLnBrk="1" hangingPunct="1">
              <a:spcBef>
                <a:spcPct val="35000"/>
              </a:spcBef>
            </a:pPr>
            <a:r>
              <a:rPr lang="en-US" altLang="en-US"/>
              <a:t>Tablets often contain other materials that are mixed with the medication and compressed.</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lnSpc>
                <a:spcPct val="85000"/>
              </a:lnSpc>
            </a:pPr>
            <a:r>
              <a:rPr lang="en-US" altLang="en-US"/>
              <a:t>Solutions and Suspensions </a:t>
            </a:r>
            <a:br>
              <a:rPr lang="en-US" altLang="en-US"/>
            </a:br>
            <a:r>
              <a:rPr lang="en-US" altLang="en-US" sz="2700" b="0"/>
              <a:t>(1 of 2)</a:t>
            </a:r>
          </a:p>
        </p:txBody>
      </p:sp>
      <p:sp>
        <p:nvSpPr>
          <p:cNvPr id="13315" name="Content Placeholder 2"/>
          <p:cNvSpPr>
            <a:spLocks noGrp="1"/>
          </p:cNvSpPr>
          <p:nvPr>
            <p:ph type="body" idx="1"/>
            <p:custDataLst>
              <p:tags r:id="rId1"/>
            </p:custDataLst>
          </p:nvPr>
        </p:nvSpPr>
        <p:spPr/>
        <p:txBody>
          <a:bodyPr rIns="228504"/>
          <a:lstStyle/>
          <a:p>
            <a:pPr eaLnBrk="1" hangingPunct="1">
              <a:spcBef>
                <a:spcPct val="35000"/>
              </a:spcBef>
            </a:pPr>
            <a:r>
              <a:rPr lang="en-US" altLang="en-US"/>
              <a:t>Solution: a liquid mixture of substances</a:t>
            </a:r>
          </a:p>
          <a:p>
            <a:pPr lvl="1" eaLnBrk="1" hangingPunct="1">
              <a:spcBef>
                <a:spcPct val="35000"/>
              </a:spcBef>
            </a:pPr>
            <a:r>
              <a:rPr lang="en-US" altLang="en-US"/>
              <a:t>The mixture cannot be separated by filtering or letting it stand.</a:t>
            </a:r>
          </a:p>
          <a:p>
            <a:pPr lvl="1" eaLnBrk="1" hangingPunct="1">
              <a:spcBef>
                <a:spcPct val="35000"/>
              </a:spcBef>
            </a:pPr>
            <a:r>
              <a:rPr lang="en-US" altLang="en-US"/>
              <a:t>Many solutions can be given as an IV, IM, or SC injection.</a:t>
            </a:r>
          </a:p>
          <a:p>
            <a:pPr lvl="1" eaLnBrk="1" hangingPunct="1">
              <a:spcBef>
                <a:spcPct val="35000"/>
              </a:spcBef>
            </a:pPr>
            <a:endParaRPr lang="en-US" altLang="en-US" sz="2700" b="1">
              <a:solidFill>
                <a:srgbClr val="FFFFFF"/>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lnSpc>
                <a:spcPct val="85000"/>
              </a:lnSpc>
            </a:pPr>
            <a:r>
              <a:rPr lang="en-US" altLang="en-US"/>
              <a:t>Solutions and Suspensions </a:t>
            </a:r>
            <a:br>
              <a:rPr lang="en-US" altLang="en-US"/>
            </a:br>
            <a:r>
              <a:rPr lang="en-US" altLang="en-US" sz="2700" b="0"/>
              <a:t>(2 of 2)</a:t>
            </a:r>
          </a:p>
        </p:txBody>
      </p:sp>
      <p:sp>
        <p:nvSpPr>
          <p:cNvPr id="14339" name="Content Placeholder 2"/>
          <p:cNvSpPr>
            <a:spLocks noGrp="1"/>
          </p:cNvSpPr>
          <p:nvPr>
            <p:ph type="body" idx="1"/>
          </p:nvPr>
        </p:nvSpPr>
        <p:spPr/>
        <p:txBody>
          <a:bodyPr rIns="228504"/>
          <a:lstStyle/>
          <a:p>
            <a:pPr eaLnBrk="1" hangingPunct="1">
              <a:spcBef>
                <a:spcPct val="35000"/>
              </a:spcBef>
            </a:pPr>
            <a:r>
              <a:rPr lang="en-US" altLang="en-US"/>
              <a:t>Suspension: a substance that does not dissolve well in liquids</a:t>
            </a:r>
          </a:p>
          <a:p>
            <a:pPr lvl="1" eaLnBrk="1" hangingPunct="1">
              <a:spcBef>
                <a:spcPct val="35000"/>
              </a:spcBef>
            </a:pPr>
            <a:r>
              <a:rPr lang="en-US" altLang="en-US"/>
              <a:t>Will separate if it stands or is filtered</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lnSpc>
                <a:spcPct val="85000"/>
              </a:lnSpc>
            </a:pPr>
            <a:r>
              <a:rPr lang="en-US" altLang="en-US"/>
              <a:t>Metered-Dose Inhalers</a:t>
            </a:r>
            <a:endParaRPr lang="en-US" altLang="en-US" sz="2700"/>
          </a:p>
        </p:txBody>
      </p:sp>
      <p:sp>
        <p:nvSpPr>
          <p:cNvPr id="15363" name="Content Placeholder 2"/>
          <p:cNvSpPr>
            <a:spLocks noGrp="1"/>
          </p:cNvSpPr>
          <p:nvPr>
            <p:ph type="body" idx="1"/>
          </p:nvPr>
        </p:nvSpPr>
        <p:spPr>
          <a:xfrm>
            <a:off x="685800" y="1449388"/>
            <a:ext cx="4495800" cy="4799012"/>
          </a:xfrm>
        </p:spPr>
        <p:txBody>
          <a:bodyPr rIns="228504"/>
          <a:lstStyle/>
          <a:p>
            <a:pPr eaLnBrk="1" hangingPunct="1">
              <a:spcBef>
                <a:spcPct val="35000"/>
              </a:spcBef>
            </a:pPr>
            <a:r>
              <a:rPr lang="en-US" altLang="en-US" sz="2500"/>
              <a:t>Liquids or solids broken into small enough droplets or particles may be inhaled.</a:t>
            </a:r>
          </a:p>
          <a:p>
            <a:pPr eaLnBrk="1" hangingPunct="1">
              <a:spcBef>
                <a:spcPct val="35000"/>
              </a:spcBef>
            </a:pPr>
            <a:r>
              <a:rPr lang="en-US" altLang="en-US" sz="2500"/>
              <a:t>Metered-dose inhaler (MDI): directs these substances through the mouth and into the lungs</a:t>
            </a:r>
          </a:p>
          <a:p>
            <a:pPr eaLnBrk="1" hangingPunct="1">
              <a:spcBef>
                <a:spcPct val="35000"/>
              </a:spcBef>
            </a:pPr>
            <a:r>
              <a:rPr lang="en-US" altLang="en-US" sz="2500"/>
              <a:t>Delivers same amount each time</a:t>
            </a:r>
            <a:endParaRPr lang="en-US" altLang="en-US" sz="2500" b="1">
              <a:solidFill>
                <a:srgbClr val="FFFFFF"/>
              </a:solidFill>
            </a:endParaRPr>
          </a:p>
        </p:txBody>
      </p:sp>
      <p:pic>
        <p:nvPicPr>
          <p:cNvPr id="15364" name="Picture 2" descr="\\172.16.33.26\Art\OUTPUT\JB LEARNING\EMT_11E_ITK_PPT WORK\Ch11\9781284080179_CH11_CP0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97450" y="2286000"/>
            <a:ext cx="3830638" cy="277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lnSpc>
                <a:spcPct val="85000"/>
              </a:lnSpc>
            </a:pPr>
            <a:r>
              <a:rPr lang="en-US" altLang="en-US"/>
              <a:t>Topical Medications</a:t>
            </a:r>
          </a:p>
        </p:txBody>
      </p:sp>
      <p:sp>
        <p:nvSpPr>
          <p:cNvPr id="16387" name="Content Placeholder 2"/>
          <p:cNvSpPr>
            <a:spLocks noGrp="1"/>
          </p:cNvSpPr>
          <p:nvPr>
            <p:ph type="body" idx="1"/>
          </p:nvPr>
        </p:nvSpPr>
        <p:spPr/>
        <p:txBody>
          <a:bodyPr rIns="228504"/>
          <a:lstStyle/>
          <a:p>
            <a:pPr eaLnBrk="1" hangingPunct="1">
              <a:spcBef>
                <a:spcPct val="35000"/>
              </a:spcBef>
            </a:pPr>
            <a:r>
              <a:rPr lang="en-US" altLang="en-US"/>
              <a:t>Include lotions, creams, and ointments</a:t>
            </a:r>
          </a:p>
          <a:p>
            <a:pPr eaLnBrk="1" hangingPunct="1">
              <a:spcBef>
                <a:spcPct val="35000"/>
              </a:spcBef>
            </a:pPr>
            <a:r>
              <a:rPr lang="en-US" altLang="en-US"/>
              <a:t>Applied to skin surface and affect only that area</a:t>
            </a:r>
          </a:p>
          <a:p>
            <a:pPr>
              <a:spcBef>
                <a:spcPct val="35000"/>
              </a:spcBef>
            </a:pPr>
            <a:r>
              <a:rPr lang="en-US" altLang="en-US"/>
              <a:t>Examples:</a:t>
            </a:r>
          </a:p>
          <a:p>
            <a:pPr lvl="1">
              <a:spcBef>
                <a:spcPct val="35000"/>
              </a:spcBef>
            </a:pPr>
            <a:r>
              <a:rPr lang="en-US" altLang="en-US"/>
              <a:t>	Lotion: calamine lotion</a:t>
            </a:r>
          </a:p>
          <a:p>
            <a:pPr lvl="1">
              <a:spcBef>
                <a:spcPct val="35000"/>
              </a:spcBef>
            </a:pPr>
            <a:r>
              <a:rPr lang="en-US" altLang="en-US"/>
              <a:t>	Cream: hydrocortisone cream</a:t>
            </a:r>
          </a:p>
          <a:p>
            <a:pPr lvl="1">
              <a:spcBef>
                <a:spcPct val="35000"/>
              </a:spcBef>
            </a:pPr>
            <a:r>
              <a:rPr lang="en-US" altLang="en-US"/>
              <a:t>	Ointment: Neosporin ointment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lnSpc>
                <a:spcPct val="85000"/>
              </a:lnSpc>
            </a:pPr>
            <a:r>
              <a:rPr lang="en-US" altLang="en-US"/>
              <a:t>Transcutaneous Medications </a:t>
            </a:r>
            <a:endParaRPr lang="en-US" altLang="en-US" sz="2700" b="0"/>
          </a:p>
        </p:txBody>
      </p:sp>
      <p:sp>
        <p:nvSpPr>
          <p:cNvPr id="17411" name="Content Placeholder 2"/>
          <p:cNvSpPr>
            <a:spLocks noGrp="1"/>
          </p:cNvSpPr>
          <p:nvPr>
            <p:ph type="body" idx="1"/>
          </p:nvPr>
        </p:nvSpPr>
        <p:spPr>
          <a:xfrm>
            <a:off x="685800" y="1449388"/>
            <a:ext cx="4724400" cy="4799012"/>
          </a:xfrm>
        </p:spPr>
        <p:txBody>
          <a:bodyPr rIns="228504"/>
          <a:lstStyle/>
          <a:p>
            <a:pPr eaLnBrk="1" hangingPunct="1">
              <a:spcBef>
                <a:spcPct val="35000"/>
              </a:spcBef>
            </a:pPr>
            <a:r>
              <a:rPr lang="en-US" altLang="en-US"/>
              <a:t>Designed to be absorbed through the skin</a:t>
            </a:r>
          </a:p>
          <a:p>
            <a:pPr eaLnBrk="1" hangingPunct="1">
              <a:spcBef>
                <a:spcPct val="35000"/>
              </a:spcBef>
            </a:pPr>
            <a:r>
              <a:rPr lang="en-US" altLang="en-US"/>
              <a:t>Also referred to as transdermal medications</a:t>
            </a:r>
          </a:p>
          <a:p>
            <a:pPr eaLnBrk="1" hangingPunct="1">
              <a:spcBef>
                <a:spcPct val="35000"/>
              </a:spcBef>
            </a:pPr>
            <a:r>
              <a:rPr lang="en-US" altLang="en-US"/>
              <a:t>May have systemic effects</a:t>
            </a:r>
          </a:p>
          <a:p>
            <a:pPr eaLnBrk="1" hangingPunct="1">
              <a:spcBef>
                <a:spcPct val="35000"/>
              </a:spcBef>
            </a:pPr>
            <a:r>
              <a:rPr lang="en-US" altLang="en-US"/>
              <a:t>Examples: </a:t>
            </a:r>
          </a:p>
          <a:p>
            <a:pPr lvl="1" eaLnBrk="1" hangingPunct="1">
              <a:spcBef>
                <a:spcPct val="35000"/>
              </a:spcBef>
            </a:pPr>
            <a:r>
              <a:rPr lang="en-US" altLang="en-US"/>
              <a:t>Nitroglycerin paste</a:t>
            </a:r>
          </a:p>
          <a:p>
            <a:pPr lvl="1" eaLnBrk="1" hangingPunct="1">
              <a:spcBef>
                <a:spcPct val="35000"/>
              </a:spcBef>
            </a:pPr>
            <a:r>
              <a:rPr lang="en-US" altLang="en-US"/>
              <a:t>Adhesive patch</a:t>
            </a:r>
          </a:p>
          <a:p>
            <a:pPr eaLnBrk="1" hangingPunct="1"/>
            <a:endParaRPr lang="en-US" altLang="en-US" sz="2500"/>
          </a:p>
        </p:txBody>
      </p:sp>
      <p:pic>
        <p:nvPicPr>
          <p:cNvPr id="17412" name="Picture 2" descr="\\172.16.33.26\Art\OUTPUT\JB LEARNING\EMT_11E_ITK_PPT WORK\Ch11\9781284080179_CH11_CP0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1138" y="2438400"/>
            <a:ext cx="3497262" cy="254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Rectangle 1"/>
          <p:cNvSpPr>
            <a:spLocks noChangeArrowheads="1"/>
          </p:cNvSpPr>
          <p:nvPr/>
        </p:nvSpPr>
        <p:spPr bwMode="auto">
          <a:xfrm>
            <a:off x="7083425" y="5010150"/>
            <a:ext cx="180022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500" b="1">
                <a:solidFill>
                  <a:schemeClr val="tx1"/>
                </a:solidFill>
                <a:latin typeface="Times New Roman" charset="0"/>
                <a:ea typeface="ヒラギノ角ゴ Pro W3" charset="-128"/>
              </a:defRPr>
            </a:lvl1pPr>
            <a:lvl2pPr marL="742950" indent="-285750" eaLnBrk="0" hangingPunct="0">
              <a:defRPr sz="2500" b="1">
                <a:solidFill>
                  <a:schemeClr val="tx1"/>
                </a:solidFill>
                <a:latin typeface="Times New Roman" charset="0"/>
                <a:ea typeface="ヒラギノ角ゴ Pro W3" charset="-128"/>
              </a:defRPr>
            </a:lvl2pPr>
            <a:lvl3pPr marL="1143000" indent="-228600" eaLnBrk="0" hangingPunct="0">
              <a:defRPr sz="2500" b="1">
                <a:solidFill>
                  <a:schemeClr val="tx1"/>
                </a:solidFill>
                <a:latin typeface="Times New Roman" charset="0"/>
                <a:ea typeface="ヒラギノ角ゴ Pro W3" charset="-128"/>
              </a:defRPr>
            </a:lvl3pPr>
            <a:lvl4pPr marL="1600200" indent="-228600" eaLnBrk="0" hangingPunct="0">
              <a:defRPr sz="2500" b="1">
                <a:solidFill>
                  <a:schemeClr val="tx1"/>
                </a:solidFill>
                <a:latin typeface="Times New Roman" charset="0"/>
                <a:ea typeface="ヒラギノ角ゴ Pro W3" charset="-128"/>
              </a:defRPr>
            </a:lvl4pPr>
            <a:lvl5pPr marL="2057400" indent="-228600" eaLnBrk="0" hangingPunct="0">
              <a:defRPr sz="2500" b="1">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500" b="1">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500" b="1">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500" b="1">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500" b="1">
                <a:solidFill>
                  <a:schemeClr val="tx1"/>
                </a:solidFill>
                <a:latin typeface="Times New Roman" charset="0"/>
                <a:ea typeface="ヒラギノ角ゴ Pro W3" charset="-128"/>
              </a:defRPr>
            </a:lvl9pPr>
          </a:lstStyle>
          <a:p>
            <a:pPr algn="ctr" eaLnBrk="1" hangingPunct="1"/>
            <a:r>
              <a:rPr lang="en-IN" altLang="en-US" sz="900" b="0">
                <a:solidFill>
                  <a:schemeClr val="bg1"/>
                </a:solidFill>
                <a:latin typeface="Arial" charset="0"/>
              </a:rPr>
              <a:t>(c) Publiphoto / Science Source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lnSpc>
                <a:spcPct val="85000"/>
              </a:lnSpc>
            </a:pPr>
            <a:r>
              <a:rPr lang="en-US" altLang="en-US"/>
              <a:t>Gels</a:t>
            </a:r>
          </a:p>
        </p:txBody>
      </p:sp>
      <p:sp>
        <p:nvSpPr>
          <p:cNvPr id="18435" name="Content Placeholder 2"/>
          <p:cNvSpPr>
            <a:spLocks noGrp="1"/>
          </p:cNvSpPr>
          <p:nvPr>
            <p:ph type="body" idx="1"/>
          </p:nvPr>
        </p:nvSpPr>
        <p:spPr>
          <a:xfrm>
            <a:off x="685800" y="1449388"/>
            <a:ext cx="3917950" cy="4799012"/>
          </a:xfrm>
        </p:spPr>
        <p:txBody>
          <a:bodyPr rIns="228504"/>
          <a:lstStyle/>
          <a:p>
            <a:pPr eaLnBrk="1" hangingPunct="1">
              <a:spcBef>
                <a:spcPct val="35000"/>
              </a:spcBef>
            </a:pPr>
            <a:r>
              <a:rPr lang="en-US" altLang="en-US"/>
              <a:t>Semiliquid</a:t>
            </a:r>
          </a:p>
          <a:p>
            <a:pPr eaLnBrk="1" hangingPunct="1">
              <a:spcBef>
                <a:spcPct val="35000"/>
              </a:spcBef>
            </a:pPr>
            <a:r>
              <a:rPr lang="en-US" altLang="en-US"/>
              <a:t>Administered in capsules or through plastic tubes</a:t>
            </a:r>
          </a:p>
          <a:p>
            <a:pPr eaLnBrk="1" hangingPunct="1">
              <a:spcBef>
                <a:spcPct val="35000"/>
              </a:spcBef>
            </a:pPr>
            <a:r>
              <a:rPr lang="en-US" altLang="en-US"/>
              <a:t>Example: oral glucose for patient with diabetes</a:t>
            </a:r>
          </a:p>
        </p:txBody>
      </p:sp>
      <p:pic>
        <p:nvPicPr>
          <p:cNvPr id="18436" name="Picture 2" descr="\\172.16.33.26\Art\OUTPUT\JB LEARNING\EMT_11E_ITK_PPT WORK\Ch11\9781284080179_CH11_CP0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98963" y="1828800"/>
            <a:ext cx="4254500" cy="330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Rectangle 1"/>
          <p:cNvSpPr>
            <a:spLocks noChangeArrowheads="1"/>
          </p:cNvSpPr>
          <p:nvPr/>
        </p:nvSpPr>
        <p:spPr bwMode="auto">
          <a:xfrm>
            <a:off x="7134225" y="5180013"/>
            <a:ext cx="1628775"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500" b="1">
                <a:solidFill>
                  <a:schemeClr val="tx1"/>
                </a:solidFill>
                <a:latin typeface="Times New Roman" charset="0"/>
                <a:ea typeface="ヒラギノ角ゴ Pro W3" charset="-128"/>
              </a:defRPr>
            </a:lvl1pPr>
            <a:lvl2pPr marL="742950" indent="-285750" eaLnBrk="0" hangingPunct="0">
              <a:defRPr sz="2500" b="1">
                <a:solidFill>
                  <a:schemeClr val="tx1"/>
                </a:solidFill>
                <a:latin typeface="Times New Roman" charset="0"/>
                <a:ea typeface="ヒラギノ角ゴ Pro W3" charset="-128"/>
              </a:defRPr>
            </a:lvl2pPr>
            <a:lvl3pPr marL="1143000" indent="-228600" eaLnBrk="0" hangingPunct="0">
              <a:defRPr sz="2500" b="1">
                <a:solidFill>
                  <a:schemeClr val="tx1"/>
                </a:solidFill>
                <a:latin typeface="Times New Roman" charset="0"/>
                <a:ea typeface="ヒラギノ角ゴ Pro W3" charset="-128"/>
              </a:defRPr>
            </a:lvl3pPr>
            <a:lvl4pPr marL="1600200" indent="-228600" eaLnBrk="0" hangingPunct="0">
              <a:defRPr sz="2500" b="1">
                <a:solidFill>
                  <a:schemeClr val="tx1"/>
                </a:solidFill>
                <a:latin typeface="Times New Roman" charset="0"/>
                <a:ea typeface="ヒラギノ角ゴ Pro W3" charset="-128"/>
              </a:defRPr>
            </a:lvl4pPr>
            <a:lvl5pPr marL="2057400" indent="-228600" eaLnBrk="0" hangingPunct="0">
              <a:defRPr sz="2500" b="1">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500" b="1">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500" b="1">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500" b="1">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500" b="1">
                <a:solidFill>
                  <a:schemeClr val="tx1"/>
                </a:solidFill>
                <a:latin typeface="Times New Roman" charset="0"/>
                <a:ea typeface="ヒラギノ角ゴ Pro W3" charset="-128"/>
              </a:defRPr>
            </a:lvl9pPr>
          </a:lstStyle>
          <a:p>
            <a:pPr algn="ctr" eaLnBrk="1" hangingPunct="1"/>
            <a:r>
              <a:rPr lang="en-IN" altLang="en-US" sz="900" b="0">
                <a:solidFill>
                  <a:schemeClr val="bg1"/>
                </a:solidFill>
                <a:latin typeface="Arial" charset="0"/>
              </a:rPr>
              <a:t>© Jones &amp; Bartlett Learning.</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lnSpc>
                <a:spcPct val="85000"/>
              </a:lnSpc>
            </a:pPr>
            <a:r>
              <a:rPr lang="en-US" altLang="en-US"/>
              <a:t>Gases for Inhalation</a:t>
            </a:r>
          </a:p>
        </p:txBody>
      </p:sp>
      <p:sp>
        <p:nvSpPr>
          <p:cNvPr id="19459" name="Content Placeholder 2"/>
          <p:cNvSpPr>
            <a:spLocks noGrp="1"/>
          </p:cNvSpPr>
          <p:nvPr>
            <p:ph type="body" idx="1"/>
          </p:nvPr>
        </p:nvSpPr>
        <p:spPr/>
        <p:txBody>
          <a:bodyPr rIns="228504"/>
          <a:lstStyle/>
          <a:p>
            <a:pPr eaLnBrk="1" hangingPunct="1">
              <a:spcBef>
                <a:spcPct val="35000"/>
              </a:spcBef>
            </a:pPr>
            <a:r>
              <a:rPr lang="en-US" altLang="en-US"/>
              <a:t>Oxygen is the most commonly used gas in EMS</a:t>
            </a:r>
          </a:p>
          <a:p>
            <a:pPr eaLnBrk="1" hangingPunct="1">
              <a:spcBef>
                <a:spcPct val="35000"/>
              </a:spcBef>
            </a:pPr>
            <a:r>
              <a:rPr lang="en-US" altLang="en-US"/>
              <a:t>Usually delivered through a nonrebreathing mask or nasal cannula</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lnSpc>
                <a:spcPct val="85000"/>
              </a:lnSpc>
            </a:pPr>
            <a:r>
              <a:rPr lang="en-US" altLang="en-US"/>
              <a:t>General Steps in Administering Medication</a:t>
            </a:r>
            <a:endParaRPr lang="en-US" altLang="en-US" sz="2700" b="0"/>
          </a:p>
        </p:txBody>
      </p:sp>
      <p:sp>
        <p:nvSpPr>
          <p:cNvPr id="20483" name="Content Placeholder 1"/>
          <p:cNvSpPr>
            <a:spLocks noGrp="1"/>
          </p:cNvSpPr>
          <p:nvPr>
            <p:ph idx="1"/>
          </p:nvPr>
        </p:nvSpPr>
        <p:spPr/>
        <p:txBody>
          <a:bodyPr/>
          <a:lstStyle/>
          <a:p>
            <a:pPr marL="0" indent="0">
              <a:buFontTx/>
              <a:buNone/>
            </a:pPr>
            <a:endParaRPr lang="en-US" altLang="en-US"/>
          </a:p>
          <a:p>
            <a:pPr marL="0" indent="0">
              <a:buFontTx/>
              <a:buNone/>
            </a:pPr>
            <a:endParaRPr lang="en-IN" altLang="en-US"/>
          </a:p>
        </p:txBody>
      </p:sp>
      <p:pic>
        <p:nvPicPr>
          <p:cNvPr id="20484" name="Picture 2" descr="\\172.16.33.26\Art\OUTPUT\JB LEARNING\EMT_11E_ITK_PPT WORK\Ch11\9781284080179_CH11_CPT0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41500" y="1600200"/>
            <a:ext cx="5486400" cy="446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Rectangle 2"/>
          <p:cNvSpPr>
            <a:spLocks noChangeArrowheads="1"/>
          </p:cNvSpPr>
          <p:nvPr/>
        </p:nvSpPr>
        <p:spPr bwMode="auto">
          <a:xfrm>
            <a:off x="5588000" y="6094413"/>
            <a:ext cx="18034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500" b="1">
                <a:solidFill>
                  <a:schemeClr val="tx1"/>
                </a:solidFill>
                <a:latin typeface="Times New Roman" charset="0"/>
                <a:ea typeface="ヒラギノ角ゴ Pro W3" charset="-128"/>
              </a:defRPr>
            </a:lvl1pPr>
            <a:lvl2pPr marL="742950" indent="-285750" eaLnBrk="0" hangingPunct="0">
              <a:defRPr sz="2500" b="1">
                <a:solidFill>
                  <a:schemeClr val="tx1"/>
                </a:solidFill>
                <a:latin typeface="Times New Roman" charset="0"/>
                <a:ea typeface="ヒラギノ角ゴ Pro W3" charset="-128"/>
              </a:defRPr>
            </a:lvl2pPr>
            <a:lvl3pPr marL="1143000" indent="-228600" eaLnBrk="0" hangingPunct="0">
              <a:defRPr sz="2500" b="1">
                <a:solidFill>
                  <a:schemeClr val="tx1"/>
                </a:solidFill>
                <a:latin typeface="Times New Roman" charset="0"/>
                <a:ea typeface="ヒラギノ角ゴ Pro W3" charset="-128"/>
              </a:defRPr>
            </a:lvl3pPr>
            <a:lvl4pPr marL="1600200" indent="-228600" eaLnBrk="0" hangingPunct="0">
              <a:defRPr sz="2500" b="1">
                <a:solidFill>
                  <a:schemeClr val="tx1"/>
                </a:solidFill>
                <a:latin typeface="Times New Roman" charset="0"/>
                <a:ea typeface="ヒラギノ角ゴ Pro W3" charset="-128"/>
              </a:defRPr>
            </a:lvl4pPr>
            <a:lvl5pPr marL="2057400" indent="-228600" eaLnBrk="0" hangingPunct="0">
              <a:defRPr sz="2500" b="1">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500" b="1">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500" b="1">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500" b="1">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500" b="1">
                <a:solidFill>
                  <a:schemeClr val="tx1"/>
                </a:solidFill>
                <a:latin typeface="Times New Roman" charset="0"/>
                <a:ea typeface="ヒラギノ角ゴ Pro W3" charset="-128"/>
              </a:defRPr>
            </a:lvl9pPr>
          </a:lstStyle>
          <a:p>
            <a:pPr algn="ctr" eaLnBrk="1" hangingPunct="1"/>
            <a:r>
              <a:rPr lang="en-IN" altLang="en-US" sz="900" b="0">
                <a:solidFill>
                  <a:schemeClr val="bg1"/>
                </a:solidFill>
                <a:latin typeface="Arial" charset="0"/>
              </a:rPr>
              <a:t>© Jones and Bartlett Publishers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lnSpc>
                <a:spcPct val="85000"/>
              </a:lnSpc>
            </a:pPr>
            <a:r>
              <a:rPr lang="en-US" altLang="en-US"/>
              <a:t>Medication Administration </a:t>
            </a:r>
            <a:br>
              <a:rPr lang="en-US" altLang="en-US"/>
            </a:br>
            <a:r>
              <a:rPr lang="en-US" altLang="en-US"/>
              <a:t>and the EMT</a:t>
            </a:r>
            <a:endParaRPr lang="en-US" altLang="en-US" sz="2700" b="0"/>
          </a:p>
        </p:txBody>
      </p:sp>
      <p:sp>
        <p:nvSpPr>
          <p:cNvPr id="21507" name="Content Placeholder 2"/>
          <p:cNvSpPr>
            <a:spLocks noGrp="1"/>
          </p:cNvSpPr>
          <p:nvPr>
            <p:ph type="body" idx="1"/>
          </p:nvPr>
        </p:nvSpPr>
        <p:spPr/>
        <p:txBody>
          <a:bodyPr rIns="228504"/>
          <a:lstStyle/>
          <a:p>
            <a:pPr eaLnBrk="1" hangingPunct="1">
              <a:spcBef>
                <a:spcPct val="35000"/>
              </a:spcBef>
            </a:pPr>
            <a:r>
              <a:rPr lang="en-US" altLang="en-US"/>
              <a:t>Circumstances to administer medications:</a:t>
            </a:r>
          </a:p>
          <a:p>
            <a:pPr lvl="1" eaLnBrk="1" hangingPunct="1">
              <a:spcBef>
                <a:spcPct val="35000"/>
              </a:spcBef>
            </a:pPr>
            <a:r>
              <a:rPr lang="en-US" altLang="en-US"/>
              <a:t>Peer-assisted medication</a:t>
            </a:r>
          </a:p>
          <a:p>
            <a:pPr lvl="1" eaLnBrk="1" hangingPunct="1">
              <a:spcBef>
                <a:spcPct val="35000"/>
              </a:spcBef>
            </a:pPr>
            <a:r>
              <a:rPr lang="en-US" altLang="en-US"/>
              <a:t>Patient-assisted medication</a:t>
            </a:r>
          </a:p>
          <a:p>
            <a:pPr lvl="1" eaLnBrk="1" hangingPunct="1">
              <a:spcBef>
                <a:spcPct val="35000"/>
              </a:spcBef>
            </a:pPr>
            <a:r>
              <a:rPr lang="en-US" altLang="en-US"/>
              <a:t>EMT-administered medication</a:t>
            </a:r>
          </a:p>
          <a:p>
            <a:pPr eaLnBrk="1" hangingPunct="1">
              <a:spcBef>
                <a:spcPct val="35000"/>
              </a:spcBef>
            </a:pPr>
            <a:r>
              <a:rPr lang="en-US" altLang="en-US"/>
              <a:t>Determined by:</a:t>
            </a:r>
          </a:p>
          <a:p>
            <a:pPr lvl="1" eaLnBrk="1" hangingPunct="1">
              <a:spcBef>
                <a:spcPct val="35000"/>
              </a:spcBef>
            </a:pPr>
            <a:r>
              <a:rPr lang="en-US" altLang="en-US"/>
              <a:t>State and local protocols</a:t>
            </a:r>
          </a:p>
          <a:p>
            <a:pPr lvl="1" eaLnBrk="1" hangingPunct="1">
              <a:spcBef>
                <a:spcPct val="35000"/>
              </a:spcBef>
            </a:pPr>
            <a:r>
              <a:rPr lang="en-US" altLang="en-US"/>
              <a:t>Medical control</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lnSpc>
                <a:spcPct val="85000"/>
              </a:lnSpc>
            </a:pPr>
            <a:r>
              <a:rPr lang="en-US" altLang="en-US"/>
              <a:t>Introduction</a:t>
            </a:r>
            <a:endParaRPr lang="en-US" altLang="en-US" sz="2700" b="0"/>
          </a:p>
        </p:txBody>
      </p:sp>
      <p:sp>
        <p:nvSpPr>
          <p:cNvPr id="4099" name="Content Placeholder 2"/>
          <p:cNvSpPr>
            <a:spLocks noGrp="1"/>
          </p:cNvSpPr>
          <p:nvPr>
            <p:ph type="body" idx="1"/>
          </p:nvPr>
        </p:nvSpPr>
        <p:spPr/>
        <p:txBody>
          <a:bodyPr rIns="228504"/>
          <a:lstStyle/>
          <a:p>
            <a:pPr eaLnBrk="1" hangingPunct="1">
              <a:spcBef>
                <a:spcPct val="35000"/>
              </a:spcBef>
            </a:pPr>
            <a:r>
              <a:rPr lang="en-US" altLang="en-US"/>
              <a:t>Medications are an important intervention.</a:t>
            </a:r>
          </a:p>
          <a:p>
            <a:pPr eaLnBrk="1" hangingPunct="1">
              <a:spcBef>
                <a:spcPct val="35000"/>
              </a:spcBef>
            </a:pPr>
            <a:r>
              <a:rPr lang="en-US" altLang="en-US"/>
              <a:t>Failure to administer medications safely and competently can lead to serious consequences.</a:t>
            </a:r>
          </a:p>
          <a:p>
            <a:pPr>
              <a:spcBef>
                <a:spcPct val="35000"/>
              </a:spcBef>
            </a:pPr>
            <a:r>
              <a:rPr lang="en-US" altLang="en-US"/>
              <a:t>As an EMT, you will:</a:t>
            </a:r>
          </a:p>
          <a:p>
            <a:pPr lvl="1">
              <a:spcBef>
                <a:spcPct val="35000"/>
              </a:spcBef>
            </a:pPr>
            <a:r>
              <a:rPr lang="en-US" altLang="en-US"/>
              <a:t>Administer medications</a:t>
            </a:r>
          </a:p>
          <a:p>
            <a:pPr lvl="1">
              <a:spcBef>
                <a:spcPct val="35000"/>
              </a:spcBef>
            </a:pPr>
            <a:r>
              <a:rPr lang="en-US" altLang="en-US"/>
              <a:t>Help patients self-administer medications</a:t>
            </a:r>
          </a:p>
          <a:p>
            <a:pPr eaLnBrk="1" hangingPunct="1">
              <a:spcBef>
                <a:spcPct val="35000"/>
              </a:spcBef>
            </a:pPr>
            <a:endParaRPr lang="en-US" alt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lnSpc>
                <a:spcPct val="85000"/>
              </a:lnSpc>
            </a:pPr>
            <a:r>
              <a:rPr lang="en-US" altLang="en-US"/>
              <a:t>Oral Medications </a:t>
            </a:r>
            <a:r>
              <a:rPr lang="en-US" altLang="en-US" sz="2700" b="0"/>
              <a:t>(1 of 3)</a:t>
            </a:r>
          </a:p>
        </p:txBody>
      </p:sp>
      <p:sp>
        <p:nvSpPr>
          <p:cNvPr id="22531" name="Content Placeholder 2"/>
          <p:cNvSpPr>
            <a:spLocks noGrp="1"/>
          </p:cNvSpPr>
          <p:nvPr>
            <p:ph type="body" idx="1"/>
          </p:nvPr>
        </p:nvSpPr>
        <p:spPr>
          <a:xfrm>
            <a:off x="685800" y="1449388"/>
            <a:ext cx="4603750" cy="4799012"/>
          </a:xfrm>
        </p:spPr>
        <p:txBody>
          <a:bodyPr rIns="228504"/>
          <a:lstStyle/>
          <a:p>
            <a:pPr>
              <a:spcBef>
                <a:spcPct val="35000"/>
              </a:spcBef>
            </a:pPr>
            <a:r>
              <a:rPr lang="en-US" altLang="en-US"/>
              <a:t>Activated charcoal</a:t>
            </a:r>
          </a:p>
          <a:p>
            <a:pPr lvl="1">
              <a:spcBef>
                <a:spcPct val="35000"/>
              </a:spcBef>
            </a:pPr>
            <a:r>
              <a:rPr lang="en-US" altLang="en-US"/>
              <a:t>Reduces the amount of medication absorbed in the stomach</a:t>
            </a:r>
          </a:p>
          <a:p>
            <a:pPr lvl="1">
              <a:spcBef>
                <a:spcPct val="35000"/>
              </a:spcBef>
            </a:pPr>
            <a:r>
              <a:rPr lang="en-US" altLang="en-US"/>
              <a:t>Ground into a fine powder, frequently suspended with sorbitol</a:t>
            </a:r>
          </a:p>
          <a:p>
            <a:pPr lvl="1">
              <a:spcBef>
                <a:spcPct val="35000"/>
              </a:spcBef>
            </a:pPr>
            <a:r>
              <a:rPr lang="en-US" altLang="en-US"/>
              <a:t>Do not give to patients with altered LOC</a:t>
            </a:r>
          </a:p>
          <a:p>
            <a:pPr>
              <a:spcBef>
                <a:spcPct val="35000"/>
              </a:spcBef>
              <a:buFontTx/>
              <a:buNone/>
            </a:pPr>
            <a:endParaRPr lang="en-US" altLang="en-US" b="1">
              <a:solidFill>
                <a:srgbClr val="FFFFFF"/>
              </a:solidFill>
            </a:endParaRPr>
          </a:p>
          <a:p>
            <a:pPr lvl="1" eaLnBrk="1" hangingPunct="1">
              <a:buFontTx/>
              <a:buNone/>
            </a:pPr>
            <a:endParaRPr lang="en-US" altLang="en-US" sz="2700" b="1">
              <a:solidFill>
                <a:srgbClr val="FFFFFF"/>
              </a:solidFill>
            </a:endParaRPr>
          </a:p>
        </p:txBody>
      </p:sp>
      <p:sp>
        <p:nvSpPr>
          <p:cNvPr id="5" name="Rectangle 4"/>
          <p:cNvSpPr/>
          <p:nvPr/>
        </p:nvSpPr>
        <p:spPr>
          <a:xfrm>
            <a:off x="7204075" y="5942013"/>
            <a:ext cx="1635125" cy="230187"/>
          </a:xfrm>
          <a:prstGeom prst="rect">
            <a:avLst/>
          </a:prstGeom>
        </p:spPr>
        <p:txBody>
          <a:bodyPr wrap="none">
            <a:spAutoFit/>
          </a:bodyPr>
          <a:lstStyle/>
          <a:p>
            <a:pPr algn="ctr">
              <a:defRPr/>
            </a:pPr>
            <a:r>
              <a:rPr lang="en-IN" sz="900" b="0" dirty="0">
                <a:solidFill>
                  <a:schemeClr val="bg1"/>
                </a:solidFill>
                <a:latin typeface="+mn-lt"/>
                <a:ea typeface="ヒラギノ角ゴ Pro W3" pitchFamily="1" charset="-128"/>
              </a:rPr>
              <a:t>© Julie Woodhouse f/Alamy.</a:t>
            </a:r>
          </a:p>
        </p:txBody>
      </p:sp>
      <p:pic>
        <p:nvPicPr>
          <p:cNvPr id="22533" name="Picture 3" descr="\\172.16.33.26\Art\OUTPUT\JB LEARNING\EMT_11E_ITK_PPT WORK\JPEG\Ch11\9781284080179_CH11_CP0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6713" y="1371600"/>
            <a:ext cx="3300412" cy="454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lnSpc>
                <a:spcPct val="85000"/>
              </a:lnSpc>
            </a:pPr>
            <a:r>
              <a:rPr lang="en-US" altLang="en-US"/>
              <a:t>Oral Medications </a:t>
            </a:r>
            <a:r>
              <a:rPr lang="en-US" altLang="en-US" sz="2700" b="0"/>
              <a:t>(2 of 3)</a:t>
            </a:r>
          </a:p>
        </p:txBody>
      </p:sp>
      <p:sp>
        <p:nvSpPr>
          <p:cNvPr id="23555" name="Content Placeholder 2"/>
          <p:cNvSpPr>
            <a:spLocks noGrp="1"/>
          </p:cNvSpPr>
          <p:nvPr>
            <p:ph type="body" idx="1"/>
          </p:nvPr>
        </p:nvSpPr>
        <p:spPr/>
        <p:txBody>
          <a:bodyPr rIns="228504"/>
          <a:lstStyle/>
          <a:p>
            <a:pPr>
              <a:spcBef>
                <a:spcPct val="35000"/>
              </a:spcBef>
            </a:pPr>
            <a:r>
              <a:rPr lang="en-US" altLang="en-US"/>
              <a:t>Oral glucose</a:t>
            </a:r>
          </a:p>
          <a:p>
            <a:pPr lvl="1">
              <a:spcBef>
                <a:spcPct val="35000"/>
              </a:spcBef>
            </a:pPr>
            <a:r>
              <a:rPr lang="en-US" altLang="en-US"/>
              <a:t>A sugar that cells use for energy</a:t>
            </a:r>
          </a:p>
          <a:p>
            <a:pPr lvl="1">
              <a:spcBef>
                <a:spcPct val="35000"/>
              </a:spcBef>
            </a:pPr>
            <a:r>
              <a:rPr lang="en-US" altLang="en-US"/>
              <a:t>Treats hypoglycemia</a:t>
            </a:r>
          </a:p>
          <a:p>
            <a:pPr lvl="1">
              <a:spcBef>
                <a:spcPct val="35000"/>
              </a:spcBef>
            </a:pPr>
            <a:r>
              <a:rPr lang="en-US" altLang="en-US"/>
              <a:t>Do not give to an unconscious patient or one who cannot protect the airway</a:t>
            </a:r>
          </a:p>
          <a:p>
            <a:pPr>
              <a:spcBef>
                <a:spcPct val="35000"/>
              </a:spcBef>
              <a:buFontTx/>
              <a:buNone/>
            </a:pPr>
            <a:endParaRPr lang="en-US" altLang="en-US" b="1">
              <a:solidFill>
                <a:srgbClr val="FFFFFF"/>
              </a:solidFill>
            </a:endParaRPr>
          </a:p>
          <a:p>
            <a:pPr lvl="1" eaLnBrk="1" hangingPunct="1">
              <a:buFontTx/>
              <a:buNone/>
            </a:pPr>
            <a:endParaRPr lang="en-US" altLang="en-US" sz="2700" b="1">
              <a:solidFill>
                <a:srgbClr val="FFFFFF"/>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lnSpc>
                <a:spcPct val="85000"/>
              </a:lnSpc>
            </a:pPr>
            <a:r>
              <a:rPr lang="en-US" altLang="en-US"/>
              <a:t>Oral Medications </a:t>
            </a:r>
            <a:r>
              <a:rPr lang="en-US" altLang="en-US" sz="2700" b="0"/>
              <a:t>(3 of 3)</a:t>
            </a:r>
          </a:p>
        </p:txBody>
      </p:sp>
      <p:sp>
        <p:nvSpPr>
          <p:cNvPr id="24579" name="Content Placeholder 2"/>
          <p:cNvSpPr>
            <a:spLocks noGrp="1"/>
          </p:cNvSpPr>
          <p:nvPr>
            <p:ph type="body" idx="1"/>
          </p:nvPr>
        </p:nvSpPr>
        <p:spPr/>
        <p:txBody>
          <a:bodyPr rIns="228504"/>
          <a:lstStyle/>
          <a:p>
            <a:pPr>
              <a:spcBef>
                <a:spcPct val="35000"/>
              </a:spcBef>
            </a:pPr>
            <a:r>
              <a:rPr lang="en-US" altLang="en-US"/>
              <a:t>Aspirin</a:t>
            </a:r>
          </a:p>
          <a:p>
            <a:pPr lvl="1">
              <a:spcBef>
                <a:spcPct val="35000"/>
              </a:spcBef>
            </a:pPr>
            <a:r>
              <a:rPr lang="en-US" altLang="en-US"/>
              <a:t>Reduces fever, pain, and inflammation</a:t>
            </a:r>
          </a:p>
          <a:p>
            <a:pPr lvl="1">
              <a:spcBef>
                <a:spcPct val="35000"/>
              </a:spcBef>
            </a:pPr>
            <a:r>
              <a:rPr lang="en-US" altLang="en-US"/>
              <a:t>Inhibits platelet aggregation </a:t>
            </a:r>
          </a:p>
          <a:p>
            <a:pPr lvl="1">
              <a:spcBef>
                <a:spcPct val="35000"/>
              </a:spcBef>
            </a:pPr>
            <a:r>
              <a:rPr lang="en-US" altLang="en-US"/>
              <a:t>Useful during heart attack</a:t>
            </a:r>
          </a:p>
          <a:p>
            <a:pPr lvl="1">
              <a:spcBef>
                <a:spcPct val="35000"/>
              </a:spcBef>
            </a:pPr>
            <a:r>
              <a:rPr lang="en-US" altLang="en-US"/>
              <a:t>Contraindications:</a:t>
            </a:r>
          </a:p>
          <a:p>
            <a:pPr lvl="2"/>
            <a:r>
              <a:rPr lang="en-US" altLang="en-US" sz="2500"/>
              <a:t>Hypersensitivity to aspirin</a:t>
            </a:r>
          </a:p>
          <a:p>
            <a:pPr lvl="2"/>
            <a:r>
              <a:rPr lang="en-US" altLang="en-US" sz="2500"/>
              <a:t>Liver damage, bleeding disorder, asthma</a:t>
            </a:r>
          </a:p>
          <a:p>
            <a:pPr lvl="2"/>
            <a:r>
              <a:rPr lang="en-US" altLang="en-US" sz="2500"/>
              <a:t>Should not be given to children</a:t>
            </a:r>
          </a:p>
          <a:p>
            <a:pPr lvl="2">
              <a:spcBef>
                <a:spcPct val="35000"/>
              </a:spcBef>
              <a:buFontTx/>
              <a:buNone/>
            </a:pPr>
            <a:endParaRPr lang="en-US" altLang="en-US" sz="2700" b="1">
              <a:solidFill>
                <a:srgbClr val="FFFFFF"/>
              </a:solidFill>
            </a:endParaRPr>
          </a:p>
          <a:p>
            <a:pPr>
              <a:spcBef>
                <a:spcPct val="35000"/>
              </a:spcBef>
              <a:buFontTx/>
              <a:buNone/>
            </a:pPr>
            <a:endParaRPr lang="en-US" altLang="en-US" b="1">
              <a:solidFill>
                <a:srgbClr val="FFFFFF"/>
              </a:solidFill>
            </a:endParaRPr>
          </a:p>
          <a:p>
            <a:pPr lvl="1" eaLnBrk="1" hangingPunct="1">
              <a:buFontTx/>
              <a:buNone/>
            </a:pPr>
            <a:endParaRPr lang="en-US" altLang="en-US" sz="2700" b="1">
              <a:solidFill>
                <a:srgbClr val="FFFFFF"/>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lnSpc>
                <a:spcPct val="85000"/>
              </a:lnSpc>
            </a:pPr>
            <a:r>
              <a:rPr lang="en-US" altLang="en-US"/>
              <a:t>Sublingual Medications </a:t>
            </a:r>
            <a:r>
              <a:rPr lang="en-US" altLang="en-US" sz="2700" b="0"/>
              <a:t>(1 of 2)</a:t>
            </a:r>
          </a:p>
        </p:txBody>
      </p:sp>
      <p:sp>
        <p:nvSpPr>
          <p:cNvPr id="3" name="Content Placeholder 2"/>
          <p:cNvSpPr txBox="1">
            <a:spLocks/>
          </p:cNvSpPr>
          <p:nvPr/>
        </p:nvSpPr>
        <p:spPr bwMode="auto">
          <a:xfrm>
            <a:off x="685800" y="1449388"/>
            <a:ext cx="4065588" cy="4799012"/>
          </a:xfrm>
          <a:prstGeom prst="rect">
            <a:avLst/>
          </a:prstGeom>
          <a:noFill/>
          <a:ln w="19050">
            <a:noFill/>
            <a:miter lim="800000"/>
            <a:headEnd/>
            <a:tailEnd/>
          </a:ln>
        </p:spPr>
        <p:txBody>
          <a:bodyPr lIns="228504" tIns="182802" rIns="228504" bIns="91402"/>
          <a:lstStyle>
            <a:lvl1pPr marL="282575" indent="-282575" algn="l" rtl="0" eaLnBrk="0" fontAlgn="base" hangingPunct="0">
              <a:spcBef>
                <a:spcPct val="50000"/>
              </a:spcBef>
              <a:spcAft>
                <a:spcPct val="0"/>
              </a:spcAft>
              <a:buClr>
                <a:srgbClr val="F37021"/>
              </a:buClr>
              <a:buChar char="•"/>
              <a:defRPr sz="2200">
                <a:solidFill>
                  <a:schemeClr val="tx1"/>
                </a:solidFill>
                <a:latin typeface="+mn-lt"/>
                <a:ea typeface="+mn-ea"/>
                <a:cs typeface="+mn-cs"/>
              </a:defRPr>
            </a:lvl1pPr>
            <a:lvl2pPr marL="661988" indent="-282575" algn="l" rtl="0" eaLnBrk="0" fontAlgn="base" hangingPunct="0">
              <a:spcBef>
                <a:spcPct val="25000"/>
              </a:spcBef>
              <a:spcAft>
                <a:spcPct val="0"/>
              </a:spcAft>
              <a:buClr>
                <a:srgbClr val="F37021"/>
              </a:buClr>
              <a:buChar char="–"/>
              <a:defRPr sz="2100">
                <a:solidFill>
                  <a:schemeClr val="tx1"/>
                </a:solidFill>
                <a:latin typeface="+mn-lt"/>
                <a:ea typeface="+mn-ea"/>
              </a:defRPr>
            </a:lvl2pPr>
            <a:lvl3pPr marL="946150" indent="-188913" algn="l" rtl="0" eaLnBrk="0" fontAlgn="base" hangingPunct="0">
              <a:spcBef>
                <a:spcPct val="25000"/>
              </a:spcBef>
              <a:spcAft>
                <a:spcPct val="0"/>
              </a:spcAft>
              <a:buClr>
                <a:srgbClr val="F37021"/>
              </a:buClr>
              <a:buChar char="•"/>
              <a:defRPr sz="1900">
                <a:solidFill>
                  <a:schemeClr val="tx1"/>
                </a:solidFill>
                <a:latin typeface="+mn-lt"/>
                <a:ea typeface="+mn-ea"/>
              </a:defRPr>
            </a:lvl3pPr>
            <a:lvl4pPr marL="1323975" indent="-188913" algn="l" rtl="0" eaLnBrk="0" fontAlgn="base" hangingPunct="0">
              <a:spcBef>
                <a:spcPct val="25000"/>
              </a:spcBef>
              <a:spcAft>
                <a:spcPct val="0"/>
              </a:spcAft>
              <a:buChar char="–"/>
              <a:defRPr sz="1700">
                <a:solidFill>
                  <a:schemeClr val="tx1"/>
                </a:solidFill>
                <a:latin typeface="+mn-lt"/>
                <a:ea typeface="+mn-ea"/>
              </a:defRPr>
            </a:lvl4pPr>
            <a:lvl5pPr marL="1703388" indent="-188913" algn="l" rtl="0" eaLnBrk="0" fontAlgn="base" hangingPunct="0">
              <a:spcBef>
                <a:spcPct val="25000"/>
              </a:spcBef>
              <a:spcAft>
                <a:spcPct val="0"/>
              </a:spcAft>
              <a:buChar char="»"/>
              <a:defRPr sz="1700">
                <a:solidFill>
                  <a:schemeClr val="tx1"/>
                </a:solidFill>
                <a:latin typeface="+mn-lt"/>
                <a:ea typeface="+mn-ea"/>
              </a:defRPr>
            </a:lvl5pPr>
            <a:lvl6pPr marL="2082819" indent="-189347" algn="l" rtl="0" eaLnBrk="0" fontAlgn="base" hangingPunct="0">
              <a:spcBef>
                <a:spcPct val="25000"/>
              </a:spcBef>
              <a:spcAft>
                <a:spcPct val="0"/>
              </a:spcAft>
              <a:buChar char="»"/>
              <a:defRPr sz="1700">
                <a:solidFill>
                  <a:schemeClr val="tx1"/>
                </a:solidFill>
                <a:latin typeface="+mn-lt"/>
                <a:ea typeface="+mn-ea"/>
              </a:defRPr>
            </a:lvl6pPr>
            <a:lvl7pPr marL="2461513" indent="-189347" algn="l" rtl="0" eaLnBrk="0" fontAlgn="base" hangingPunct="0">
              <a:spcBef>
                <a:spcPct val="25000"/>
              </a:spcBef>
              <a:spcAft>
                <a:spcPct val="0"/>
              </a:spcAft>
              <a:buChar char="»"/>
              <a:defRPr sz="1700">
                <a:solidFill>
                  <a:schemeClr val="tx1"/>
                </a:solidFill>
                <a:latin typeface="+mn-lt"/>
                <a:ea typeface="+mn-ea"/>
              </a:defRPr>
            </a:lvl7pPr>
            <a:lvl8pPr marL="2840208" indent="-189347" algn="l" rtl="0" eaLnBrk="0" fontAlgn="base" hangingPunct="0">
              <a:spcBef>
                <a:spcPct val="25000"/>
              </a:spcBef>
              <a:spcAft>
                <a:spcPct val="0"/>
              </a:spcAft>
              <a:buChar char="»"/>
              <a:defRPr sz="1700">
                <a:solidFill>
                  <a:schemeClr val="tx1"/>
                </a:solidFill>
                <a:latin typeface="+mn-lt"/>
                <a:ea typeface="+mn-ea"/>
              </a:defRPr>
            </a:lvl8pPr>
            <a:lvl9pPr marL="3218902" indent="-189347" algn="l" rtl="0" eaLnBrk="0" fontAlgn="base" hangingPunct="0">
              <a:spcBef>
                <a:spcPct val="25000"/>
              </a:spcBef>
              <a:spcAft>
                <a:spcPct val="0"/>
              </a:spcAft>
              <a:buChar char="»"/>
              <a:defRPr sz="1700">
                <a:solidFill>
                  <a:schemeClr val="tx1"/>
                </a:solidFill>
                <a:latin typeface="+mn-lt"/>
                <a:ea typeface="+mn-ea"/>
              </a:defRPr>
            </a:lvl9pPr>
          </a:lstStyle>
          <a:p>
            <a:pPr eaLnBrk="1" hangingPunct="1">
              <a:spcBef>
                <a:spcPct val="35000"/>
              </a:spcBef>
              <a:buClr>
                <a:schemeClr val="bg1"/>
              </a:buClr>
              <a:defRPr/>
            </a:pPr>
            <a:r>
              <a:rPr lang="en-US" altLang="en-US" b="0" kern="0" dirty="0">
                <a:solidFill>
                  <a:schemeClr val="bg1"/>
                </a:solidFill>
              </a:rPr>
              <a:t>Nitroglycerin</a:t>
            </a:r>
          </a:p>
          <a:p>
            <a:pPr lvl="1" eaLnBrk="1" hangingPunct="1">
              <a:spcBef>
                <a:spcPct val="35000"/>
              </a:spcBef>
              <a:buClr>
                <a:schemeClr val="bg1"/>
              </a:buClr>
              <a:defRPr/>
            </a:pPr>
            <a:r>
              <a:rPr lang="en-US" altLang="en-US" b="0" kern="0" dirty="0">
                <a:solidFill>
                  <a:schemeClr val="bg1"/>
                </a:solidFill>
              </a:rPr>
              <a:t>Relieves angina pain (cardiac patients)</a:t>
            </a:r>
          </a:p>
          <a:p>
            <a:pPr lvl="1">
              <a:spcBef>
                <a:spcPct val="35000"/>
              </a:spcBef>
              <a:buClr>
                <a:schemeClr val="bg1"/>
              </a:buClr>
              <a:defRPr/>
            </a:pPr>
            <a:r>
              <a:rPr lang="en-US" altLang="en-US" b="0" kern="0" dirty="0">
                <a:solidFill>
                  <a:schemeClr val="bg1"/>
                </a:solidFill>
              </a:rPr>
              <a:t>Should not be used with ED medications</a:t>
            </a:r>
          </a:p>
          <a:p>
            <a:pPr lvl="1">
              <a:spcBef>
                <a:spcPct val="35000"/>
              </a:spcBef>
              <a:defRPr/>
            </a:pPr>
            <a:endParaRPr lang="en-US" altLang="en-US" b="0" kern="0" dirty="0"/>
          </a:p>
        </p:txBody>
      </p:sp>
      <p:pic>
        <p:nvPicPr>
          <p:cNvPr id="25604" name="Picture 2" descr="\\172.16.33.26\Art\OUTPUT\JB LEARNING\EMT_11E_ITK_PPT WORK\JPEG\Ch11\9781284080179_CH11_CP06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59400" y="1300163"/>
            <a:ext cx="3205163" cy="217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3" descr="\\172.16.33.26\Art\OUTPUT\JB LEARNING\EMT_11E_ITK_PPT WORK\JPEG\Ch11\9781284080179_CH11_CP06B.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7800" y="3802063"/>
            <a:ext cx="3324225" cy="237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6" name="Rectangle 1"/>
          <p:cNvSpPr>
            <a:spLocks noChangeArrowheads="1"/>
          </p:cNvSpPr>
          <p:nvPr/>
        </p:nvSpPr>
        <p:spPr bwMode="auto">
          <a:xfrm>
            <a:off x="5783263" y="3505200"/>
            <a:ext cx="28448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500" b="1">
                <a:solidFill>
                  <a:schemeClr val="tx1"/>
                </a:solidFill>
                <a:latin typeface="Times New Roman" charset="0"/>
                <a:ea typeface="ヒラギノ角ゴ Pro W3" charset="-128"/>
              </a:defRPr>
            </a:lvl1pPr>
            <a:lvl2pPr marL="742950" indent="-285750" eaLnBrk="0" hangingPunct="0">
              <a:defRPr sz="2500" b="1">
                <a:solidFill>
                  <a:schemeClr val="tx1"/>
                </a:solidFill>
                <a:latin typeface="Times New Roman" charset="0"/>
                <a:ea typeface="ヒラギノ角ゴ Pro W3" charset="-128"/>
              </a:defRPr>
            </a:lvl2pPr>
            <a:lvl3pPr marL="1143000" indent="-228600" eaLnBrk="0" hangingPunct="0">
              <a:defRPr sz="2500" b="1">
                <a:solidFill>
                  <a:schemeClr val="tx1"/>
                </a:solidFill>
                <a:latin typeface="Times New Roman" charset="0"/>
                <a:ea typeface="ヒラギノ角ゴ Pro W3" charset="-128"/>
              </a:defRPr>
            </a:lvl3pPr>
            <a:lvl4pPr marL="1600200" indent="-228600" eaLnBrk="0" hangingPunct="0">
              <a:defRPr sz="2500" b="1">
                <a:solidFill>
                  <a:schemeClr val="tx1"/>
                </a:solidFill>
                <a:latin typeface="Times New Roman" charset="0"/>
                <a:ea typeface="ヒラギノ角ゴ Pro W3" charset="-128"/>
              </a:defRPr>
            </a:lvl4pPr>
            <a:lvl5pPr marL="2057400" indent="-228600" eaLnBrk="0" hangingPunct="0">
              <a:defRPr sz="2500" b="1">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500" b="1">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500" b="1">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500" b="1">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500" b="1">
                <a:solidFill>
                  <a:schemeClr val="tx1"/>
                </a:solidFill>
                <a:latin typeface="Times New Roman" charset="0"/>
                <a:ea typeface="ヒラギノ角ゴ Pro W3" charset="-128"/>
              </a:defRPr>
            </a:lvl9pPr>
          </a:lstStyle>
          <a:p>
            <a:pPr algn="r" eaLnBrk="1" hangingPunct="1"/>
            <a:r>
              <a:rPr lang="en-IN" altLang="en-US" sz="900" b="0">
                <a:solidFill>
                  <a:schemeClr val="bg1"/>
                </a:solidFill>
                <a:latin typeface="Arial" charset="0"/>
              </a:rPr>
              <a:t>Courtesy of Shionogi Pharma, Inc.</a:t>
            </a:r>
          </a:p>
        </p:txBody>
      </p:sp>
      <p:sp>
        <p:nvSpPr>
          <p:cNvPr id="25607" name="Rectangle 3"/>
          <p:cNvSpPr>
            <a:spLocks noChangeArrowheads="1"/>
          </p:cNvSpPr>
          <p:nvPr/>
        </p:nvSpPr>
        <p:spPr bwMode="auto">
          <a:xfrm>
            <a:off x="7058025" y="6196013"/>
            <a:ext cx="1628775"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500" b="1">
                <a:solidFill>
                  <a:schemeClr val="tx1"/>
                </a:solidFill>
                <a:latin typeface="Times New Roman" charset="0"/>
                <a:ea typeface="ヒラギノ角ゴ Pro W3" charset="-128"/>
              </a:defRPr>
            </a:lvl1pPr>
            <a:lvl2pPr marL="742950" indent="-285750" eaLnBrk="0" hangingPunct="0">
              <a:defRPr sz="2500" b="1">
                <a:solidFill>
                  <a:schemeClr val="tx1"/>
                </a:solidFill>
                <a:latin typeface="Times New Roman" charset="0"/>
                <a:ea typeface="ヒラギノ角ゴ Pro W3" charset="-128"/>
              </a:defRPr>
            </a:lvl2pPr>
            <a:lvl3pPr marL="1143000" indent="-228600" eaLnBrk="0" hangingPunct="0">
              <a:defRPr sz="2500" b="1">
                <a:solidFill>
                  <a:schemeClr val="tx1"/>
                </a:solidFill>
                <a:latin typeface="Times New Roman" charset="0"/>
                <a:ea typeface="ヒラギノ角ゴ Pro W3" charset="-128"/>
              </a:defRPr>
            </a:lvl3pPr>
            <a:lvl4pPr marL="1600200" indent="-228600" eaLnBrk="0" hangingPunct="0">
              <a:defRPr sz="2500" b="1">
                <a:solidFill>
                  <a:schemeClr val="tx1"/>
                </a:solidFill>
                <a:latin typeface="Times New Roman" charset="0"/>
                <a:ea typeface="ヒラギノ角ゴ Pro W3" charset="-128"/>
              </a:defRPr>
            </a:lvl4pPr>
            <a:lvl5pPr marL="2057400" indent="-228600" eaLnBrk="0" hangingPunct="0">
              <a:defRPr sz="2500" b="1">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500" b="1">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500" b="1">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500" b="1">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500" b="1">
                <a:solidFill>
                  <a:schemeClr val="tx1"/>
                </a:solidFill>
                <a:latin typeface="Times New Roman" charset="0"/>
                <a:ea typeface="ヒラギノ角ゴ Pro W3" charset="-128"/>
              </a:defRPr>
            </a:lvl9pPr>
          </a:lstStyle>
          <a:p>
            <a:pPr algn="ctr" eaLnBrk="1" hangingPunct="1"/>
            <a:r>
              <a:rPr lang="en-IN" altLang="en-US" sz="900" b="0">
                <a:solidFill>
                  <a:schemeClr val="bg1"/>
                </a:solidFill>
                <a:latin typeface="Arial" charset="0"/>
              </a:rPr>
              <a:t>© Jones &amp; Bartlett Learning.</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eaLnBrk="1" hangingPunct="1">
              <a:lnSpc>
                <a:spcPct val="85000"/>
              </a:lnSpc>
            </a:pPr>
            <a:r>
              <a:rPr lang="en-US" altLang="en-US"/>
              <a:t>Sublingual Medications </a:t>
            </a:r>
            <a:r>
              <a:rPr lang="en-US" altLang="en-US" sz="2700" b="0"/>
              <a:t>(2 of 2)</a:t>
            </a:r>
          </a:p>
        </p:txBody>
      </p:sp>
      <p:sp>
        <p:nvSpPr>
          <p:cNvPr id="26627" name="Content Placeholder 2"/>
          <p:cNvSpPr>
            <a:spLocks noGrp="1"/>
          </p:cNvSpPr>
          <p:nvPr>
            <p:ph type="body" idx="1"/>
          </p:nvPr>
        </p:nvSpPr>
        <p:spPr/>
        <p:txBody>
          <a:bodyPr rIns="228504"/>
          <a:lstStyle/>
          <a:p>
            <a:pPr eaLnBrk="1" hangingPunct="1">
              <a:spcBef>
                <a:spcPct val="35000"/>
              </a:spcBef>
            </a:pPr>
            <a:r>
              <a:rPr lang="en-US" altLang="en-US"/>
              <a:t>Nitroglycerin (cont’d)</a:t>
            </a:r>
          </a:p>
          <a:p>
            <a:pPr lvl="1">
              <a:spcBef>
                <a:spcPct val="35000"/>
              </a:spcBef>
            </a:pPr>
            <a:r>
              <a:rPr lang="en-US" altLang="en-US"/>
              <a:t>Administration by tablet </a:t>
            </a:r>
          </a:p>
          <a:p>
            <a:pPr lvl="2"/>
            <a:r>
              <a:rPr lang="en-US" altLang="en-US" sz="2500"/>
              <a:t>Sublingually</a:t>
            </a:r>
          </a:p>
          <a:p>
            <a:pPr lvl="1">
              <a:spcBef>
                <a:spcPct val="35000"/>
              </a:spcBef>
            </a:pPr>
            <a:r>
              <a:rPr lang="en-US" altLang="en-US"/>
              <a:t>Administration by metered-dose spray</a:t>
            </a:r>
          </a:p>
          <a:p>
            <a:pPr lvl="2"/>
            <a:r>
              <a:rPr lang="en-US" altLang="en-US" sz="2500"/>
              <a:t>One sublingual spray = one tablet</a:t>
            </a:r>
          </a:p>
          <a:p>
            <a:pPr lvl="1">
              <a:spcBef>
                <a:spcPct val="35000"/>
              </a:spcBef>
            </a:pPr>
            <a:endParaRPr lang="en-US" alt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lnSpc>
                <a:spcPct val="85000"/>
              </a:lnSpc>
            </a:pPr>
            <a:r>
              <a:rPr lang="en-US" altLang="en-US"/>
              <a:t>Intramuscular Medications </a:t>
            </a:r>
            <a:endParaRPr lang="en-US" altLang="en-US" sz="2700" b="0"/>
          </a:p>
        </p:txBody>
      </p:sp>
      <p:sp>
        <p:nvSpPr>
          <p:cNvPr id="27651" name="Content Placeholder 2"/>
          <p:cNvSpPr>
            <a:spLocks noGrp="1"/>
          </p:cNvSpPr>
          <p:nvPr>
            <p:ph type="body" idx="1"/>
          </p:nvPr>
        </p:nvSpPr>
        <p:spPr/>
        <p:txBody>
          <a:bodyPr rIns="228504"/>
          <a:lstStyle/>
          <a:p>
            <a:pPr eaLnBrk="1" hangingPunct="1">
              <a:spcBef>
                <a:spcPct val="35000"/>
              </a:spcBef>
            </a:pPr>
            <a:r>
              <a:rPr lang="en-US" altLang="en-US"/>
              <a:t>Epinephrine</a:t>
            </a:r>
          </a:p>
          <a:p>
            <a:pPr lvl="1" eaLnBrk="1" hangingPunct="1">
              <a:spcBef>
                <a:spcPct val="35000"/>
              </a:spcBef>
            </a:pPr>
            <a:r>
              <a:rPr lang="en-US" altLang="en-US"/>
              <a:t>Also called adrenaline, released inside body under stress</a:t>
            </a:r>
          </a:p>
          <a:p>
            <a:pPr lvl="1" eaLnBrk="1" hangingPunct="1">
              <a:spcBef>
                <a:spcPct val="35000"/>
              </a:spcBef>
            </a:pPr>
            <a:r>
              <a:rPr lang="en-US" altLang="en-US"/>
              <a:t>Controls fight-or-flight response</a:t>
            </a:r>
          </a:p>
          <a:p>
            <a:pPr lvl="1" eaLnBrk="1" hangingPunct="1">
              <a:spcBef>
                <a:spcPct val="35000"/>
              </a:spcBef>
            </a:pPr>
            <a:r>
              <a:rPr lang="en-US" altLang="en-US"/>
              <a:t>Sympathomimetic</a:t>
            </a:r>
          </a:p>
          <a:p>
            <a:pPr lvl="1" eaLnBrk="1" hangingPunct="1">
              <a:spcBef>
                <a:spcPct val="35000"/>
              </a:spcBef>
            </a:pPr>
            <a:r>
              <a:rPr lang="en-US" altLang="en-US"/>
              <a:t>Increases heart rate and causes vasoconstriction</a:t>
            </a:r>
          </a:p>
          <a:p>
            <a:pPr lvl="1" eaLnBrk="1" hangingPunct="1">
              <a:spcBef>
                <a:spcPct val="35000"/>
              </a:spcBef>
            </a:pPr>
            <a:r>
              <a:rPr lang="en-US" altLang="en-US"/>
              <a:t>May be delivered with an auto-injector to treat life-threatening anaphylaxis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altLang="en-US"/>
              <a:t>Intranasal Medications </a:t>
            </a:r>
          </a:p>
        </p:txBody>
      </p:sp>
      <p:sp>
        <p:nvSpPr>
          <p:cNvPr id="28675" name="Content Placeholder 2"/>
          <p:cNvSpPr>
            <a:spLocks noGrp="1"/>
          </p:cNvSpPr>
          <p:nvPr>
            <p:ph idx="1"/>
          </p:nvPr>
        </p:nvSpPr>
        <p:spPr>
          <a:xfrm>
            <a:off x="685800" y="1449388"/>
            <a:ext cx="4154488" cy="4799012"/>
          </a:xfrm>
        </p:spPr>
        <p:txBody>
          <a:bodyPr/>
          <a:lstStyle/>
          <a:p>
            <a:r>
              <a:rPr lang="en-US" altLang="en-US"/>
              <a:t>Naloxone</a:t>
            </a:r>
          </a:p>
          <a:p>
            <a:pPr lvl="1"/>
            <a:r>
              <a:rPr lang="en-US" altLang="en-US"/>
              <a:t>Used to reverse the effects of an opioid overdose</a:t>
            </a:r>
          </a:p>
          <a:p>
            <a:pPr lvl="1"/>
            <a:r>
              <a:rPr lang="en-US" altLang="en-US"/>
              <a:t>The most common technique for naloxone administration is via the intranasal route. </a:t>
            </a:r>
          </a:p>
          <a:p>
            <a:pPr marL="911225" lvl="2" indent="0">
              <a:buFontTx/>
              <a:buNone/>
            </a:pPr>
            <a:endParaRPr lang="en-US" altLang="en-US"/>
          </a:p>
        </p:txBody>
      </p:sp>
      <p:pic>
        <p:nvPicPr>
          <p:cNvPr id="28676" name="Picture 2" descr="\\172.16.33.26\Art\OUTPUT\JB LEARNING\EMT_11E_ITK_PPT WORK\JPEG\Ch11\9781284080179_CH11_CP0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05375" y="2438400"/>
            <a:ext cx="3838575" cy="256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7" name="Rectangle 1"/>
          <p:cNvSpPr>
            <a:spLocks noChangeArrowheads="1"/>
          </p:cNvSpPr>
          <p:nvPr/>
        </p:nvSpPr>
        <p:spPr bwMode="auto">
          <a:xfrm>
            <a:off x="7223125" y="5013325"/>
            <a:ext cx="1628775"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500" b="1">
                <a:solidFill>
                  <a:schemeClr val="tx1"/>
                </a:solidFill>
                <a:latin typeface="Times New Roman" charset="0"/>
                <a:ea typeface="ヒラギノ角ゴ Pro W3" charset="-128"/>
              </a:defRPr>
            </a:lvl1pPr>
            <a:lvl2pPr marL="742950" indent="-285750" eaLnBrk="0" hangingPunct="0">
              <a:defRPr sz="2500" b="1">
                <a:solidFill>
                  <a:schemeClr val="tx1"/>
                </a:solidFill>
                <a:latin typeface="Times New Roman" charset="0"/>
                <a:ea typeface="ヒラギノ角ゴ Pro W3" charset="-128"/>
              </a:defRPr>
            </a:lvl2pPr>
            <a:lvl3pPr marL="1143000" indent="-228600" eaLnBrk="0" hangingPunct="0">
              <a:defRPr sz="2500" b="1">
                <a:solidFill>
                  <a:schemeClr val="tx1"/>
                </a:solidFill>
                <a:latin typeface="Times New Roman" charset="0"/>
                <a:ea typeface="ヒラギノ角ゴ Pro W3" charset="-128"/>
              </a:defRPr>
            </a:lvl3pPr>
            <a:lvl4pPr marL="1600200" indent="-228600" eaLnBrk="0" hangingPunct="0">
              <a:defRPr sz="2500" b="1">
                <a:solidFill>
                  <a:schemeClr val="tx1"/>
                </a:solidFill>
                <a:latin typeface="Times New Roman" charset="0"/>
                <a:ea typeface="ヒラギノ角ゴ Pro W3" charset="-128"/>
              </a:defRPr>
            </a:lvl4pPr>
            <a:lvl5pPr marL="2057400" indent="-228600" eaLnBrk="0" hangingPunct="0">
              <a:defRPr sz="2500" b="1">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500" b="1">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500" b="1">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500" b="1">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500" b="1">
                <a:solidFill>
                  <a:schemeClr val="tx1"/>
                </a:solidFill>
                <a:latin typeface="Times New Roman" charset="0"/>
                <a:ea typeface="ヒラギノ角ゴ Pro W3" charset="-128"/>
              </a:defRPr>
            </a:lvl9pPr>
          </a:lstStyle>
          <a:p>
            <a:pPr algn="ctr" eaLnBrk="1" hangingPunct="1"/>
            <a:r>
              <a:rPr lang="en-IN" altLang="en-US" sz="900" b="0">
                <a:solidFill>
                  <a:schemeClr val="bg1"/>
                </a:solidFill>
                <a:latin typeface="Arial" charset="0"/>
              </a:rPr>
              <a:t>© Jones &amp; Bartlett Learning.</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eaLnBrk="1" hangingPunct="1">
              <a:lnSpc>
                <a:spcPct val="85000"/>
              </a:lnSpc>
            </a:pPr>
            <a:r>
              <a:rPr lang="en-US" altLang="en-US"/>
              <a:t>Inhalation Medications </a:t>
            </a:r>
            <a:r>
              <a:rPr lang="en-US" altLang="en-US" sz="2700" b="0"/>
              <a:t>(1 of 2)</a:t>
            </a:r>
          </a:p>
        </p:txBody>
      </p:sp>
      <p:sp>
        <p:nvSpPr>
          <p:cNvPr id="29699" name="Content Placeholder 2"/>
          <p:cNvSpPr>
            <a:spLocks noGrp="1"/>
          </p:cNvSpPr>
          <p:nvPr>
            <p:ph type="body" idx="1"/>
          </p:nvPr>
        </p:nvSpPr>
        <p:spPr/>
        <p:txBody>
          <a:bodyPr rIns="228504"/>
          <a:lstStyle/>
          <a:p>
            <a:pPr eaLnBrk="1" hangingPunct="1">
              <a:spcBef>
                <a:spcPct val="35000"/>
              </a:spcBef>
            </a:pPr>
            <a:r>
              <a:rPr lang="en-US" altLang="en-US"/>
              <a:t>Oxygen</a:t>
            </a:r>
          </a:p>
          <a:p>
            <a:pPr lvl="1" eaLnBrk="1" hangingPunct="1">
              <a:spcBef>
                <a:spcPct val="35000"/>
              </a:spcBef>
            </a:pPr>
            <a:r>
              <a:rPr lang="en-US" altLang="en-US"/>
              <a:t>All cells need it to survive</a:t>
            </a:r>
          </a:p>
          <a:p>
            <a:pPr lvl="1" eaLnBrk="1" hangingPunct="1">
              <a:spcBef>
                <a:spcPct val="35000"/>
              </a:spcBef>
            </a:pPr>
            <a:r>
              <a:rPr lang="en-US" altLang="en-US"/>
              <a:t>Generally administered via:</a:t>
            </a:r>
          </a:p>
          <a:p>
            <a:pPr lvl="2" eaLnBrk="1" hangingPunct="1"/>
            <a:r>
              <a:rPr lang="en-US" altLang="en-US" sz="2500"/>
              <a:t>Nonrebreathing mask </a:t>
            </a:r>
          </a:p>
          <a:p>
            <a:pPr lvl="2" eaLnBrk="1" hangingPunct="1"/>
            <a:r>
              <a:rPr lang="en-US" altLang="en-US" sz="2500"/>
              <a:t>Nasal cannula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eaLnBrk="1" hangingPunct="1">
              <a:lnSpc>
                <a:spcPct val="85000"/>
              </a:lnSpc>
            </a:pPr>
            <a:r>
              <a:rPr lang="en-US" altLang="en-US"/>
              <a:t>Inhalation Medications </a:t>
            </a:r>
            <a:r>
              <a:rPr lang="en-US" altLang="en-US" sz="2700" b="0"/>
              <a:t>(2 of 2)</a:t>
            </a:r>
          </a:p>
        </p:txBody>
      </p:sp>
      <p:sp>
        <p:nvSpPr>
          <p:cNvPr id="30723" name="Content Placeholder 2"/>
          <p:cNvSpPr>
            <a:spLocks noGrp="1"/>
          </p:cNvSpPr>
          <p:nvPr>
            <p:ph type="body" idx="1"/>
          </p:nvPr>
        </p:nvSpPr>
        <p:spPr>
          <a:xfrm>
            <a:off x="685800" y="1449388"/>
            <a:ext cx="4692650" cy="4799012"/>
          </a:xfrm>
        </p:spPr>
        <p:txBody>
          <a:bodyPr rIns="228504"/>
          <a:lstStyle/>
          <a:p>
            <a:pPr eaLnBrk="1" hangingPunct="1">
              <a:spcBef>
                <a:spcPct val="35000"/>
              </a:spcBef>
            </a:pPr>
            <a:r>
              <a:rPr lang="en-US" altLang="en-US"/>
              <a:t>Metered-dose inhalers</a:t>
            </a:r>
          </a:p>
          <a:p>
            <a:pPr lvl="1" eaLnBrk="1" hangingPunct="1">
              <a:spcBef>
                <a:spcPct val="35000"/>
              </a:spcBef>
            </a:pPr>
            <a:r>
              <a:rPr lang="en-US" altLang="en-US"/>
              <a:t>Liquid  turned into mist or spray</a:t>
            </a:r>
          </a:p>
          <a:p>
            <a:pPr lvl="1" eaLnBrk="1" hangingPunct="1">
              <a:spcBef>
                <a:spcPct val="35000"/>
              </a:spcBef>
            </a:pPr>
            <a:r>
              <a:rPr lang="en-US" altLang="en-US"/>
              <a:t>Medication is breathed in and delivered to the alveoli</a:t>
            </a:r>
          </a:p>
          <a:p>
            <a:pPr lvl="1" eaLnBrk="1" hangingPunct="1">
              <a:spcBef>
                <a:spcPct val="35000"/>
              </a:spcBef>
            </a:pPr>
            <a:r>
              <a:rPr lang="en-US" altLang="en-US"/>
              <a:t>Fast absorption </a:t>
            </a:r>
          </a:p>
          <a:p>
            <a:pPr lvl="1" eaLnBrk="1" hangingPunct="1">
              <a:spcBef>
                <a:spcPct val="35000"/>
              </a:spcBef>
            </a:pPr>
            <a:r>
              <a:rPr lang="en-US" altLang="en-US"/>
              <a:t>Easy route to access</a:t>
            </a:r>
          </a:p>
          <a:p>
            <a:pPr lvl="1" eaLnBrk="1" hangingPunct="1">
              <a:spcBef>
                <a:spcPct val="35000"/>
              </a:spcBef>
            </a:pPr>
            <a:r>
              <a:rPr lang="en-US" altLang="en-US"/>
              <a:t>Portable</a:t>
            </a:r>
          </a:p>
        </p:txBody>
      </p:sp>
      <p:pic>
        <p:nvPicPr>
          <p:cNvPr id="30724" name="Picture 2" descr="\\172.16.33.26\Art\OUTPUT\JB LEARNING\EMT_11E_ITK_PPT WORK\JPEG\Ch11\9781284080179_CH11_CP0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19713" y="2362200"/>
            <a:ext cx="3519487" cy="271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5" name="Rectangle 1"/>
          <p:cNvSpPr>
            <a:spLocks noChangeArrowheads="1"/>
          </p:cNvSpPr>
          <p:nvPr/>
        </p:nvSpPr>
        <p:spPr bwMode="auto">
          <a:xfrm>
            <a:off x="7402513" y="5114925"/>
            <a:ext cx="1512887"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500" b="1">
                <a:solidFill>
                  <a:schemeClr val="tx1"/>
                </a:solidFill>
                <a:latin typeface="Times New Roman" charset="0"/>
                <a:ea typeface="ヒラギノ角ゴ Pro W3" charset="-128"/>
              </a:defRPr>
            </a:lvl1pPr>
            <a:lvl2pPr marL="742950" indent="-285750" eaLnBrk="0" hangingPunct="0">
              <a:defRPr sz="2500" b="1">
                <a:solidFill>
                  <a:schemeClr val="tx1"/>
                </a:solidFill>
                <a:latin typeface="Times New Roman" charset="0"/>
                <a:ea typeface="ヒラギノ角ゴ Pro W3" charset="-128"/>
              </a:defRPr>
            </a:lvl2pPr>
            <a:lvl3pPr marL="1143000" indent="-228600" eaLnBrk="0" hangingPunct="0">
              <a:defRPr sz="2500" b="1">
                <a:solidFill>
                  <a:schemeClr val="tx1"/>
                </a:solidFill>
                <a:latin typeface="Times New Roman" charset="0"/>
                <a:ea typeface="ヒラギノ角ゴ Pro W3" charset="-128"/>
              </a:defRPr>
            </a:lvl3pPr>
            <a:lvl4pPr marL="1600200" indent="-228600" eaLnBrk="0" hangingPunct="0">
              <a:defRPr sz="2500" b="1">
                <a:solidFill>
                  <a:schemeClr val="tx1"/>
                </a:solidFill>
                <a:latin typeface="Times New Roman" charset="0"/>
                <a:ea typeface="ヒラギノ角ゴ Pro W3" charset="-128"/>
              </a:defRPr>
            </a:lvl4pPr>
            <a:lvl5pPr marL="2057400" indent="-228600" eaLnBrk="0" hangingPunct="0">
              <a:defRPr sz="2500" b="1">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500" b="1">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500" b="1">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500" b="1">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500" b="1">
                <a:solidFill>
                  <a:schemeClr val="tx1"/>
                </a:solidFill>
                <a:latin typeface="Times New Roman" charset="0"/>
                <a:ea typeface="ヒラギノ角ゴ Pro W3" charset="-128"/>
              </a:defRPr>
            </a:lvl9pPr>
          </a:lstStyle>
          <a:p>
            <a:pPr algn="ctr" eaLnBrk="1" hangingPunct="1"/>
            <a:r>
              <a:rPr lang="en-IN" altLang="en-US" sz="900" b="0">
                <a:solidFill>
                  <a:schemeClr val="bg1"/>
                </a:solidFill>
                <a:latin typeface="Arial" charset="0"/>
              </a:rPr>
              <a:t>© Chas/ShutterStock, Inc.</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eaLnBrk="1" hangingPunct="1">
              <a:lnSpc>
                <a:spcPct val="85000"/>
              </a:lnSpc>
            </a:pPr>
            <a:r>
              <a:rPr lang="en-US" altLang="en-US"/>
              <a:t>Patient Medications</a:t>
            </a:r>
          </a:p>
        </p:txBody>
      </p:sp>
      <p:sp>
        <p:nvSpPr>
          <p:cNvPr id="31747" name="Content Placeholder 2"/>
          <p:cNvSpPr>
            <a:spLocks noGrp="1"/>
          </p:cNvSpPr>
          <p:nvPr>
            <p:ph type="body" idx="1"/>
          </p:nvPr>
        </p:nvSpPr>
        <p:spPr/>
        <p:txBody>
          <a:bodyPr rIns="228504"/>
          <a:lstStyle/>
          <a:p>
            <a:pPr eaLnBrk="1" hangingPunct="1">
              <a:spcBef>
                <a:spcPct val="35000"/>
              </a:spcBef>
            </a:pPr>
            <a:r>
              <a:rPr lang="en-US" altLang="en-US"/>
              <a:t>Patient assessment includes finding out which medications the patient is taking.</a:t>
            </a:r>
          </a:p>
          <a:p>
            <a:pPr lvl="1" eaLnBrk="1" hangingPunct="1">
              <a:spcBef>
                <a:spcPct val="35000"/>
              </a:spcBef>
            </a:pPr>
            <a:r>
              <a:rPr lang="en-US" altLang="en-US"/>
              <a:t>Provides vital clues to the patient’s condition</a:t>
            </a:r>
          </a:p>
          <a:p>
            <a:pPr lvl="1" eaLnBrk="1" hangingPunct="1">
              <a:spcBef>
                <a:spcPct val="35000"/>
              </a:spcBef>
            </a:pPr>
            <a:r>
              <a:rPr lang="en-US" altLang="en-US"/>
              <a:t>Guides treatment</a:t>
            </a:r>
          </a:p>
          <a:p>
            <a:pPr lvl="1" eaLnBrk="1" hangingPunct="1">
              <a:spcBef>
                <a:spcPct val="35000"/>
              </a:spcBef>
            </a:pPr>
            <a:r>
              <a:rPr lang="en-US" altLang="en-US"/>
              <a:t>Will be useful to emergency department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lnSpc>
                <a:spcPct val="85000"/>
              </a:lnSpc>
            </a:pPr>
            <a:r>
              <a:rPr lang="en-US" altLang="en-US"/>
              <a:t>How Medications Work </a:t>
            </a:r>
            <a:r>
              <a:rPr lang="en-US" altLang="en-US" sz="2700" b="0"/>
              <a:t>(1 of 2)</a:t>
            </a:r>
          </a:p>
        </p:txBody>
      </p:sp>
      <p:sp>
        <p:nvSpPr>
          <p:cNvPr id="5123" name="Content Placeholder 2"/>
          <p:cNvSpPr>
            <a:spLocks noGrp="1"/>
          </p:cNvSpPr>
          <p:nvPr>
            <p:ph type="body" idx="1"/>
          </p:nvPr>
        </p:nvSpPr>
        <p:spPr/>
        <p:txBody>
          <a:bodyPr rIns="228504"/>
          <a:lstStyle/>
          <a:p>
            <a:pPr eaLnBrk="1" hangingPunct="1">
              <a:spcBef>
                <a:spcPct val="35000"/>
              </a:spcBef>
            </a:pPr>
            <a:r>
              <a:rPr lang="en-US" altLang="en-US"/>
              <a:t>Pharmacology: the science of drugs</a:t>
            </a:r>
          </a:p>
          <a:p>
            <a:pPr eaLnBrk="1" hangingPunct="1">
              <a:spcBef>
                <a:spcPct val="35000"/>
              </a:spcBef>
            </a:pPr>
            <a:r>
              <a:rPr lang="en-US" altLang="en-US"/>
              <a:t>Medication: a substance used to:</a:t>
            </a:r>
          </a:p>
          <a:p>
            <a:pPr lvl="1" eaLnBrk="1" hangingPunct="1"/>
            <a:r>
              <a:rPr lang="en-US" altLang="en-US" sz="2700"/>
              <a:t>Prevent or treat disease</a:t>
            </a:r>
          </a:p>
          <a:p>
            <a:pPr lvl="1" eaLnBrk="1" hangingPunct="1"/>
            <a:r>
              <a:rPr lang="en-US" altLang="en-US" sz="2700"/>
              <a:t>Relieve pain</a:t>
            </a:r>
          </a:p>
          <a:p>
            <a:pPr eaLnBrk="1" hangingPunct="1">
              <a:spcBef>
                <a:spcPct val="35000"/>
              </a:spcBef>
            </a:pPr>
            <a:r>
              <a:rPr lang="en-US" altLang="en-US"/>
              <a:t>Pharmacodynamics: the process by which medication works on the body</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altLang="en-US"/>
              <a:t>Medication Errors</a:t>
            </a:r>
            <a:endParaRPr lang="en-US" altLang="en-US" sz="2700"/>
          </a:p>
        </p:txBody>
      </p:sp>
      <p:sp>
        <p:nvSpPr>
          <p:cNvPr id="32771" name="Content Placeholder 2"/>
          <p:cNvSpPr>
            <a:spLocks noGrp="1"/>
          </p:cNvSpPr>
          <p:nvPr>
            <p:ph idx="1"/>
          </p:nvPr>
        </p:nvSpPr>
        <p:spPr/>
        <p:txBody>
          <a:bodyPr/>
          <a:lstStyle/>
          <a:p>
            <a:r>
              <a:rPr lang="en-US" altLang="en-US"/>
              <a:t>Inappropriate use of a medication could lead to patient harm.</a:t>
            </a:r>
          </a:p>
          <a:p>
            <a:r>
              <a:rPr lang="en-US" altLang="en-US"/>
              <a:t>If a medication error occurs:</a:t>
            </a:r>
          </a:p>
          <a:p>
            <a:pPr lvl="1"/>
            <a:r>
              <a:rPr lang="en-US" altLang="en-US"/>
              <a:t>Provide appropriate patient care.</a:t>
            </a:r>
          </a:p>
          <a:p>
            <a:pPr lvl="1"/>
            <a:r>
              <a:rPr lang="en-US" altLang="en-US"/>
              <a:t>Notify medical control.</a:t>
            </a:r>
          </a:p>
          <a:p>
            <a:pPr lvl="1"/>
            <a:r>
              <a:rPr lang="en-US" altLang="en-US"/>
              <a:t>Document thoroughly, accurately, and honestly.</a:t>
            </a:r>
          </a:p>
          <a:p>
            <a:pPr lvl="1"/>
            <a:r>
              <a:rPr lang="en-US" altLang="en-US"/>
              <a:t>Talk with your supervisor or medical director. </a:t>
            </a:r>
          </a:p>
          <a:p>
            <a:endParaRPr lang="en-US" alt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altLang="en-US"/>
              <a:t>Review</a:t>
            </a:r>
          </a:p>
        </p:txBody>
      </p:sp>
      <p:sp>
        <p:nvSpPr>
          <p:cNvPr id="33795" name="Rectangle 3"/>
          <p:cNvSpPr>
            <a:spLocks noGrp="1" noChangeArrowheads="1"/>
          </p:cNvSpPr>
          <p:nvPr>
            <p:ph type="body" idx="1"/>
            <p:custDataLst>
              <p:tags r:id="rId1"/>
            </p:custDataLst>
          </p:nvPr>
        </p:nvSpPr>
        <p:spPr/>
        <p:txBody>
          <a:bodyPr/>
          <a:lstStyle/>
          <a:p>
            <a:pPr marL="455613" indent="-455613">
              <a:spcBef>
                <a:spcPct val="35000"/>
              </a:spcBef>
              <a:buFontTx/>
              <a:buAutoNum type="arabicPeriod"/>
            </a:pPr>
            <a:r>
              <a:rPr lang="en-US" altLang="en-US"/>
              <a:t>Pharmacology is defined as the:</a:t>
            </a:r>
          </a:p>
          <a:p>
            <a:pPr marL="1025525" lvl="1" indent="-455613">
              <a:spcBef>
                <a:spcPct val="35000"/>
              </a:spcBef>
              <a:buFontTx/>
              <a:buAutoNum type="alphaUcPeriod"/>
            </a:pPr>
            <a:r>
              <a:rPr lang="en-US" altLang="en-US"/>
              <a:t>study of cells and tissues.</a:t>
            </a:r>
          </a:p>
          <a:p>
            <a:pPr marL="1025525" lvl="1" indent="-455613">
              <a:spcBef>
                <a:spcPct val="35000"/>
              </a:spcBef>
              <a:buFontTx/>
              <a:buAutoNum type="alphaUcPeriod"/>
            </a:pPr>
            <a:r>
              <a:rPr lang="en-US" altLang="en-US"/>
              <a:t>study of drugs and medications.</a:t>
            </a:r>
          </a:p>
          <a:p>
            <a:pPr marL="1025525" lvl="1" indent="-455613">
              <a:spcBef>
                <a:spcPct val="35000"/>
              </a:spcBef>
              <a:buFontTx/>
              <a:buAutoNum type="alphaUcPeriod"/>
            </a:pPr>
            <a:r>
              <a:rPr lang="en-US" altLang="en-US"/>
              <a:t>effects of medications in the lungs.</a:t>
            </a:r>
          </a:p>
          <a:p>
            <a:pPr marL="1025525" lvl="1" indent="-455613">
              <a:spcBef>
                <a:spcPct val="35000"/>
              </a:spcBef>
              <a:buFontTx/>
              <a:buAutoNum type="alphaUcPeriod"/>
            </a:pPr>
            <a:r>
              <a:rPr lang="en-US" altLang="en-US"/>
              <a:t>distribution of drugs to the body’s tissues.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altLang="en-US"/>
              <a:t>Review</a:t>
            </a:r>
          </a:p>
        </p:txBody>
      </p:sp>
      <p:sp>
        <p:nvSpPr>
          <p:cNvPr id="34819" name="Rectangle 3"/>
          <p:cNvSpPr>
            <a:spLocks noGrp="1" noChangeArrowheads="1"/>
          </p:cNvSpPr>
          <p:nvPr>
            <p:ph type="body" idx="1"/>
          </p:nvPr>
        </p:nvSpPr>
        <p:spPr/>
        <p:txBody>
          <a:bodyPr/>
          <a:lstStyle/>
          <a:p>
            <a:pPr marL="0" indent="0">
              <a:buFontTx/>
              <a:buNone/>
            </a:pPr>
            <a:r>
              <a:rPr lang="en-US" altLang="en-US" b="1"/>
              <a:t>Answer: </a:t>
            </a:r>
            <a:r>
              <a:rPr lang="en-US" altLang="en-US">
                <a:solidFill>
                  <a:srgbClr val="C1500B"/>
                </a:solidFill>
              </a:rPr>
              <a:t>B</a:t>
            </a:r>
          </a:p>
          <a:p>
            <a:pPr marL="0" indent="0">
              <a:buFontTx/>
              <a:buNone/>
            </a:pPr>
            <a:r>
              <a:rPr lang="en-US" altLang="en-US" b="1"/>
              <a:t>Rationale: </a:t>
            </a:r>
            <a:r>
              <a:rPr lang="en-US" altLang="en-US"/>
              <a:t>Pharmacology is a field of science that deals with the study of drugs and medications.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altLang="en-US"/>
              <a:t>Review </a:t>
            </a:r>
            <a:r>
              <a:rPr lang="en-US" altLang="en-US" sz="2700" b="0"/>
              <a:t>(1 of 2)</a:t>
            </a:r>
          </a:p>
        </p:txBody>
      </p:sp>
      <p:sp>
        <p:nvSpPr>
          <p:cNvPr id="35843" name="Rectangle 3"/>
          <p:cNvSpPr>
            <a:spLocks noGrp="1" noChangeArrowheads="1"/>
          </p:cNvSpPr>
          <p:nvPr>
            <p:ph type="body" idx="1"/>
            <p:custDataLst>
              <p:tags r:id="rId1"/>
            </p:custDataLst>
          </p:nvPr>
        </p:nvSpPr>
        <p:spPr/>
        <p:txBody>
          <a:bodyPr/>
          <a:lstStyle/>
          <a:p>
            <a:pPr marL="455613" indent="-455613">
              <a:buFontTx/>
              <a:buAutoNum type="arabicPeriod"/>
            </a:pPr>
            <a:r>
              <a:rPr lang="en-US" altLang="en-US" sz="2500"/>
              <a:t>Pharmacology is defined as the:</a:t>
            </a:r>
          </a:p>
          <a:p>
            <a:pPr marL="1014413" lvl="1" indent="-441325">
              <a:buFontTx/>
              <a:buAutoNum type="alphaUcPeriod"/>
            </a:pPr>
            <a:r>
              <a:rPr lang="en-US" altLang="en-US" sz="2300"/>
              <a:t>study of cells and tissues.</a:t>
            </a:r>
            <a:br>
              <a:rPr lang="en-US" altLang="en-US" sz="2300"/>
            </a:br>
            <a:r>
              <a:rPr lang="en-US" altLang="en-US" sz="2300" b="1"/>
              <a:t>Rationale: </a:t>
            </a:r>
            <a:r>
              <a:rPr lang="en-US" altLang="en-US" sz="2300">
                <a:solidFill>
                  <a:srgbClr val="C1500B"/>
                </a:solidFill>
              </a:rPr>
              <a:t>This is physiology, which is a branch of biology.</a:t>
            </a:r>
          </a:p>
          <a:p>
            <a:pPr marL="1014413" lvl="1" indent="-441325">
              <a:buFontTx/>
              <a:buAutoNum type="alphaUcPeriod"/>
            </a:pPr>
            <a:r>
              <a:rPr lang="en-US" altLang="en-US" sz="2300"/>
              <a:t>study of drugs and medications.</a:t>
            </a:r>
            <a:br>
              <a:rPr lang="en-US" altLang="en-US" sz="2300"/>
            </a:br>
            <a:r>
              <a:rPr lang="en-US" altLang="en-US" sz="2300" b="1"/>
              <a:t>Rationale: </a:t>
            </a:r>
            <a:r>
              <a:rPr lang="en-US" altLang="en-US" sz="2300">
                <a:solidFill>
                  <a:srgbClr val="C1500B"/>
                </a:solidFill>
              </a:rPr>
              <a:t>Correct answer</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altLang="en-US"/>
              <a:t>Review </a:t>
            </a:r>
            <a:r>
              <a:rPr lang="en-US" altLang="en-US" sz="2700" b="0"/>
              <a:t>(2 of 2)</a:t>
            </a:r>
          </a:p>
        </p:txBody>
      </p:sp>
      <p:sp>
        <p:nvSpPr>
          <p:cNvPr id="36867" name="Rectangle 3"/>
          <p:cNvSpPr>
            <a:spLocks noGrp="1" noChangeArrowheads="1"/>
          </p:cNvSpPr>
          <p:nvPr>
            <p:ph type="body" idx="1"/>
            <p:custDataLst>
              <p:tags r:id="rId1"/>
            </p:custDataLst>
          </p:nvPr>
        </p:nvSpPr>
        <p:spPr/>
        <p:txBody>
          <a:bodyPr/>
          <a:lstStyle/>
          <a:p>
            <a:pPr marL="455613" indent="-455613">
              <a:buFontTx/>
              <a:buAutoNum type="arabicPeriod"/>
            </a:pPr>
            <a:r>
              <a:rPr lang="en-US" altLang="en-US" sz="2500"/>
              <a:t>Pharmacology is defined as the:</a:t>
            </a:r>
          </a:p>
          <a:p>
            <a:pPr marL="1014413" lvl="1" indent="-441325">
              <a:buFontTx/>
              <a:buAutoNum type="alphaUcPeriod" startAt="3"/>
            </a:pPr>
            <a:r>
              <a:rPr lang="en-US" altLang="en-US" sz="2300"/>
              <a:t>effects of medications in the lungs.</a:t>
            </a:r>
            <a:br>
              <a:rPr lang="en-US" altLang="en-US" sz="2300"/>
            </a:br>
            <a:r>
              <a:rPr lang="en-US" altLang="en-US" sz="2300" b="1"/>
              <a:t>Rationale: </a:t>
            </a:r>
            <a:r>
              <a:rPr lang="en-US" altLang="en-US" sz="2300">
                <a:solidFill>
                  <a:srgbClr val="C1500B"/>
                </a:solidFill>
              </a:rPr>
              <a:t>This is pharmacodynamics, which includes the processes of the body’s response to medications.</a:t>
            </a:r>
          </a:p>
          <a:p>
            <a:pPr marL="1014413" lvl="1" indent="-441325">
              <a:buFontTx/>
              <a:buAutoNum type="alphaUcPeriod" startAt="3"/>
            </a:pPr>
            <a:r>
              <a:rPr lang="en-US" altLang="en-US" sz="2300"/>
              <a:t>distribution of drugs to the body’s tissues.</a:t>
            </a:r>
            <a:br>
              <a:rPr lang="en-US" altLang="en-US" sz="2300"/>
            </a:br>
            <a:r>
              <a:rPr lang="en-US" altLang="en-US" sz="2300" b="1"/>
              <a:t>Rationale: </a:t>
            </a:r>
            <a:r>
              <a:rPr lang="en-US" altLang="en-US" sz="2300">
                <a:solidFill>
                  <a:srgbClr val="C1500B"/>
                </a:solidFill>
              </a:rPr>
              <a:t>This is pharmacokinetics, which studies medication distribution within the body.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altLang="en-US"/>
              <a:t>Review</a:t>
            </a:r>
          </a:p>
        </p:txBody>
      </p:sp>
      <p:sp>
        <p:nvSpPr>
          <p:cNvPr id="37891" name="Rectangle 3"/>
          <p:cNvSpPr>
            <a:spLocks noGrp="1" noChangeArrowheads="1"/>
          </p:cNvSpPr>
          <p:nvPr>
            <p:ph type="body" idx="1"/>
            <p:custDataLst>
              <p:tags r:id="rId1"/>
            </p:custDataLst>
          </p:nvPr>
        </p:nvSpPr>
        <p:spPr/>
        <p:txBody>
          <a:bodyPr/>
          <a:lstStyle/>
          <a:p>
            <a:pPr marL="455613" indent="-455613">
              <a:buFontTx/>
              <a:buAutoNum type="arabicPeriod" startAt="2"/>
            </a:pPr>
            <a:r>
              <a:rPr lang="en-US" altLang="en-US"/>
              <a:t>Which of the following statements regarding medications is FALSE?</a:t>
            </a:r>
          </a:p>
          <a:p>
            <a:pPr marL="1025525" lvl="1" indent="-455613">
              <a:buFontTx/>
              <a:buAutoNum type="alphaUcPeriod"/>
            </a:pPr>
            <a:r>
              <a:rPr lang="en-US" altLang="en-US"/>
              <a:t>Many medications are known by different names.</a:t>
            </a:r>
          </a:p>
          <a:p>
            <a:pPr marL="1025525" lvl="1" indent="-455613">
              <a:buFontTx/>
              <a:buAutoNum type="alphaUcPeriod"/>
            </a:pPr>
            <a:r>
              <a:rPr lang="en-US" altLang="en-US"/>
              <a:t>Some medications affect more than one body system.</a:t>
            </a:r>
          </a:p>
          <a:p>
            <a:pPr marL="1025525" lvl="1" indent="-455613">
              <a:buFontTx/>
              <a:buAutoNum type="alphaUcPeriod"/>
            </a:pPr>
            <a:r>
              <a:rPr lang="en-US" altLang="en-US"/>
              <a:t>Over-the-counter drugs must be prescribed by a physician.</a:t>
            </a:r>
          </a:p>
          <a:p>
            <a:pPr marL="1025525" lvl="1" indent="-455613">
              <a:buFontTx/>
              <a:buAutoNum type="alphaUcPeriod"/>
            </a:pPr>
            <a:r>
              <a:rPr lang="en-US" altLang="en-US"/>
              <a:t>EMTs should ask about any herbal remedies or vitamins that the patient may be taking.</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altLang="en-US"/>
              <a:t>Review</a:t>
            </a:r>
          </a:p>
        </p:txBody>
      </p:sp>
      <p:sp>
        <p:nvSpPr>
          <p:cNvPr id="38915" name="Rectangle 3"/>
          <p:cNvSpPr>
            <a:spLocks noGrp="1" noChangeArrowheads="1"/>
          </p:cNvSpPr>
          <p:nvPr>
            <p:ph type="body" idx="1"/>
          </p:nvPr>
        </p:nvSpPr>
        <p:spPr/>
        <p:txBody>
          <a:bodyPr/>
          <a:lstStyle/>
          <a:p>
            <a:pPr marL="0" indent="0">
              <a:buFontTx/>
              <a:buNone/>
            </a:pPr>
            <a:r>
              <a:rPr lang="en-US" altLang="en-US" b="1"/>
              <a:t>Answer: </a:t>
            </a:r>
            <a:r>
              <a:rPr lang="en-US" altLang="en-US">
                <a:solidFill>
                  <a:srgbClr val="C1500B"/>
                </a:solidFill>
              </a:rPr>
              <a:t>C</a:t>
            </a:r>
          </a:p>
          <a:p>
            <a:pPr marL="0" indent="0">
              <a:buFontTx/>
              <a:buNone/>
            </a:pPr>
            <a:r>
              <a:rPr lang="en-US" altLang="en-US" b="1"/>
              <a:t>Rationale: </a:t>
            </a:r>
            <a:r>
              <a:rPr lang="en-US" altLang="en-US"/>
              <a:t>Over-the-counter (OTC) drugs, such as aspirin, Tylenol, or Motrin, do not require a physician prescription. They can be purchased at a supermarket or drugstore. Most medications have a generic name and a trade name. For example, acetaminophen is the generic name for Tylenol, and ibuprofen is the generic name for Motrin.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altLang="en-US"/>
              <a:t>Review </a:t>
            </a:r>
            <a:r>
              <a:rPr lang="en-US" altLang="en-US" sz="2700" b="0"/>
              <a:t>(1 of 2)</a:t>
            </a:r>
          </a:p>
        </p:txBody>
      </p:sp>
      <p:sp>
        <p:nvSpPr>
          <p:cNvPr id="39939" name="Rectangle 3"/>
          <p:cNvSpPr>
            <a:spLocks noGrp="1" noChangeArrowheads="1"/>
          </p:cNvSpPr>
          <p:nvPr>
            <p:ph type="body" idx="1"/>
          </p:nvPr>
        </p:nvSpPr>
        <p:spPr/>
        <p:txBody>
          <a:bodyPr/>
          <a:lstStyle/>
          <a:p>
            <a:pPr marL="455613" indent="-455613">
              <a:buFontTx/>
              <a:buAutoNum type="arabicPeriod" startAt="2"/>
            </a:pPr>
            <a:r>
              <a:rPr lang="en-US" altLang="en-US" sz="2500"/>
              <a:t>Which of the following statements regarding medications is FALSE?</a:t>
            </a:r>
          </a:p>
          <a:p>
            <a:pPr marL="1025525" lvl="1" indent="-455613">
              <a:buFontTx/>
              <a:buAutoNum type="alphaUcPeriod"/>
            </a:pPr>
            <a:r>
              <a:rPr lang="en-US" altLang="en-US" sz="2300"/>
              <a:t>Many medications are known by different names.</a:t>
            </a:r>
            <a:br>
              <a:rPr lang="en-US" altLang="en-US" sz="2300"/>
            </a:br>
            <a:r>
              <a:rPr lang="en-US" altLang="en-US" sz="2300" b="1"/>
              <a:t>Rationale: </a:t>
            </a:r>
            <a:r>
              <a:rPr lang="en-US" altLang="en-US" sz="2300">
                <a:solidFill>
                  <a:srgbClr val="C1500B"/>
                </a:solidFill>
              </a:rPr>
              <a:t>True; medications can have several different names.</a:t>
            </a:r>
          </a:p>
          <a:p>
            <a:pPr marL="1025525" lvl="1" indent="-455613">
              <a:buFontTx/>
              <a:buAutoNum type="alphaUcPeriod"/>
            </a:pPr>
            <a:r>
              <a:rPr lang="en-US" altLang="en-US" sz="2300"/>
              <a:t>Some medications affect more than one body system.</a:t>
            </a:r>
            <a:br>
              <a:rPr lang="en-US" altLang="en-US" sz="2300"/>
            </a:br>
            <a:r>
              <a:rPr lang="en-US" altLang="en-US" sz="2300" b="1"/>
              <a:t>Rationale: </a:t>
            </a:r>
            <a:r>
              <a:rPr lang="en-US" altLang="en-US" sz="2300">
                <a:solidFill>
                  <a:srgbClr val="C1500B"/>
                </a:solidFill>
              </a:rPr>
              <a:t>True; medications can affect many different body systems.</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altLang="en-US"/>
              <a:t>Review </a:t>
            </a:r>
            <a:r>
              <a:rPr lang="en-US" altLang="en-US" sz="2700" b="0"/>
              <a:t>(2 of 2)</a:t>
            </a:r>
          </a:p>
        </p:txBody>
      </p:sp>
      <p:sp>
        <p:nvSpPr>
          <p:cNvPr id="40963" name="Rectangle 3"/>
          <p:cNvSpPr>
            <a:spLocks noGrp="1" noChangeArrowheads="1"/>
          </p:cNvSpPr>
          <p:nvPr>
            <p:ph type="body" idx="1"/>
          </p:nvPr>
        </p:nvSpPr>
        <p:spPr/>
        <p:txBody>
          <a:bodyPr/>
          <a:lstStyle/>
          <a:p>
            <a:pPr marL="455613" indent="-455613">
              <a:buFontTx/>
              <a:buAutoNum type="arabicPeriod" startAt="2"/>
            </a:pPr>
            <a:r>
              <a:rPr lang="en-US" altLang="en-US" sz="2500"/>
              <a:t>Which of the following statements regarding medications is FALSE?</a:t>
            </a:r>
          </a:p>
          <a:p>
            <a:pPr marL="1025525" lvl="1" indent="-455613">
              <a:buFontTx/>
              <a:buAutoNum type="alphaUcPeriod" startAt="3"/>
            </a:pPr>
            <a:r>
              <a:rPr lang="en-US" altLang="en-US" sz="2300"/>
              <a:t>Over-the-counter drugs must be prescribed by a physician.</a:t>
            </a:r>
            <a:br>
              <a:rPr lang="en-US" altLang="en-US" sz="2300"/>
            </a:br>
            <a:r>
              <a:rPr lang="en-US" altLang="en-US" sz="2300" b="1"/>
              <a:t>Rationale: </a:t>
            </a:r>
            <a:r>
              <a:rPr lang="en-US" altLang="en-US" sz="2300">
                <a:solidFill>
                  <a:srgbClr val="C1500B"/>
                </a:solidFill>
              </a:rPr>
              <a:t>Correct answer</a:t>
            </a:r>
          </a:p>
          <a:p>
            <a:pPr marL="1025525" lvl="1" indent="-455613">
              <a:buFontTx/>
              <a:buAutoNum type="alphaUcPeriod" startAt="3"/>
            </a:pPr>
            <a:r>
              <a:rPr lang="en-US" altLang="en-US" sz="2300"/>
              <a:t>EMTs should ask about any herbal remedies or vitamins that the patient may be taking.</a:t>
            </a:r>
            <a:br>
              <a:rPr lang="en-US" altLang="en-US" sz="2300"/>
            </a:br>
            <a:r>
              <a:rPr lang="en-US" altLang="en-US" sz="2300" b="1"/>
              <a:t>Rationale: </a:t>
            </a:r>
            <a:r>
              <a:rPr lang="en-US" altLang="en-US" sz="2300">
                <a:solidFill>
                  <a:srgbClr val="C1500B"/>
                </a:solidFill>
              </a:rPr>
              <a:t>True; herbal remedies and vitamins can have interactions and effects on patient’s health and condition.</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altLang="en-US"/>
              <a:t>Review</a:t>
            </a:r>
          </a:p>
        </p:txBody>
      </p:sp>
      <p:sp>
        <p:nvSpPr>
          <p:cNvPr id="41987" name="Rectangle 3"/>
          <p:cNvSpPr>
            <a:spLocks noGrp="1" noChangeArrowheads="1"/>
          </p:cNvSpPr>
          <p:nvPr>
            <p:ph type="body" idx="1"/>
            <p:custDataLst>
              <p:tags r:id="rId1"/>
            </p:custDataLst>
          </p:nvPr>
        </p:nvSpPr>
        <p:spPr/>
        <p:txBody>
          <a:bodyPr/>
          <a:lstStyle/>
          <a:p>
            <a:pPr marL="455613" indent="-455613">
              <a:buFontTx/>
              <a:buAutoNum type="arabicPeriod" startAt="3"/>
            </a:pPr>
            <a:r>
              <a:rPr lang="en-US" altLang="en-US"/>
              <a:t>Which of the following routes of medication administration has the fastest effect?</a:t>
            </a:r>
          </a:p>
          <a:p>
            <a:pPr marL="1025525" lvl="1" indent="-455613">
              <a:buFontTx/>
              <a:buAutoNum type="alphaUcPeriod"/>
            </a:pPr>
            <a:r>
              <a:rPr lang="en-US" altLang="en-US"/>
              <a:t>Oral</a:t>
            </a:r>
          </a:p>
          <a:p>
            <a:pPr marL="1025525" lvl="1" indent="-455613">
              <a:buFontTx/>
              <a:buAutoNum type="alphaUcPeriod"/>
            </a:pPr>
            <a:r>
              <a:rPr lang="en-US" altLang="en-US"/>
              <a:t>Intravenous</a:t>
            </a:r>
          </a:p>
          <a:p>
            <a:pPr marL="1025525" lvl="1" indent="-455613">
              <a:buFontTx/>
              <a:buAutoNum type="alphaUcPeriod"/>
            </a:pPr>
            <a:r>
              <a:rPr lang="en-US" altLang="en-US"/>
              <a:t>Subcutaneous</a:t>
            </a:r>
          </a:p>
          <a:p>
            <a:pPr marL="1025525" lvl="1" indent="-455613">
              <a:buFontTx/>
              <a:buAutoNum type="alphaUcPeriod"/>
            </a:pPr>
            <a:r>
              <a:rPr lang="en-US" altLang="en-US"/>
              <a:t>Intramuscular</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a:lnSpc>
                <a:spcPct val="85000"/>
              </a:lnSpc>
            </a:pPr>
            <a:r>
              <a:rPr lang="en-US" altLang="en-US">
                <a:solidFill>
                  <a:srgbClr val="C1500B"/>
                </a:solidFill>
              </a:rPr>
              <a:t>How Medications Work </a:t>
            </a:r>
            <a:r>
              <a:rPr lang="en-US" altLang="en-US" sz="2700" b="0">
                <a:solidFill>
                  <a:srgbClr val="C1500B"/>
                </a:solidFill>
              </a:rPr>
              <a:t>(2 of 2)</a:t>
            </a:r>
          </a:p>
        </p:txBody>
      </p:sp>
      <p:sp>
        <p:nvSpPr>
          <p:cNvPr id="6147" name="Content Placeholder 2"/>
          <p:cNvSpPr>
            <a:spLocks noGrp="1"/>
          </p:cNvSpPr>
          <p:nvPr>
            <p:ph sz="half" idx="1"/>
          </p:nvPr>
        </p:nvSpPr>
        <p:spPr>
          <a:xfrm>
            <a:off x="685800" y="1449388"/>
            <a:ext cx="7772400" cy="4799012"/>
          </a:xfrm>
        </p:spPr>
        <p:txBody>
          <a:bodyPr rIns="228504"/>
          <a:lstStyle/>
          <a:p>
            <a:pPr>
              <a:spcBef>
                <a:spcPct val="35000"/>
              </a:spcBef>
            </a:pPr>
            <a:r>
              <a:rPr lang="en-US" altLang="en-US"/>
              <a:t>Terminology</a:t>
            </a:r>
          </a:p>
          <a:p>
            <a:pPr lvl="1">
              <a:spcBef>
                <a:spcPct val="35000"/>
              </a:spcBef>
            </a:pPr>
            <a:r>
              <a:rPr lang="en-US" altLang="en-US"/>
              <a:t>Agonist</a:t>
            </a:r>
          </a:p>
          <a:p>
            <a:pPr lvl="1">
              <a:spcBef>
                <a:spcPct val="35000"/>
              </a:spcBef>
            </a:pPr>
            <a:r>
              <a:rPr lang="en-US" altLang="en-US"/>
              <a:t>Antagonist</a:t>
            </a:r>
          </a:p>
          <a:p>
            <a:pPr lvl="1">
              <a:spcBef>
                <a:spcPct val="35000"/>
              </a:spcBef>
            </a:pPr>
            <a:r>
              <a:rPr lang="en-US" altLang="en-US"/>
              <a:t>Dose</a:t>
            </a:r>
          </a:p>
          <a:p>
            <a:pPr lvl="1">
              <a:spcBef>
                <a:spcPct val="35000"/>
              </a:spcBef>
            </a:pPr>
            <a:r>
              <a:rPr lang="en-US" altLang="en-US"/>
              <a:t>Action</a:t>
            </a:r>
          </a:p>
          <a:p>
            <a:pPr lvl="1">
              <a:spcBef>
                <a:spcPct val="35000"/>
              </a:spcBef>
            </a:pPr>
            <a:r>
              <a:rPr lang="en-US" altLang="en-US"/>
              <a:t>Indications</a:t>
            </a:r>
          </a:p>
          <a:p>
            <a:pPr lvl="1">
              <a:spcBef>
                <a:spcPct val="35000"/>
              </a:spcBef>
            </a:pPr>
            <a:r>
              <a:rPr lang="en-US" altLang="en-US"/>
              <a:t>Contraindications</a:t>
            </a:r>
          </a:p>
          <a:p>
            <a:pPr lvl="1">
              <a:spcBef>
                <a:spcPct val="35000"/>
              </a:spcBef>
            </a:pPr>
            <a:r>
              <a:rPr lang="en-US" altLang="en-US"/>
              <a:t>Side effects</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altLang="en-US"/>
              <a:t>Review</a:t>
            </a:r>
          </a:p>
        </p:txBody>
      </p:sp>
      <p:sp>
        <p:nvSpPr>
          <p:cNvPr id="43011" name="Rectangle 3"/>
          <p:cNvSpPr>
            <a:spLocks noGrp="1" noChangeArrowheads="1"/>
          </p:cNvSpPr>
          <p:nvPr>
            <p:ph type="body" idx="1"/>
          </p:nvPr>
        </p:nvSpPr>
        <p:spPr/>
        <p:txBody>
          <a:bodyPr/>
          <a:lstStyle/>
          <a:p>
            <a:pPr marL="0" indent="0">
              <a:buFontTx/>
              <a:buNone/>
            </a:pPr>
            <a:r>
              <a:rPr lang="en-US" altLang="en-US" b="1"/>
              <a:t>Answer: </a:t>
            </a:r>
            <a:r>
              <a:rPr lang="en-US" altLang="en-US">
                <a:solidFill>
                  <a:srgbClr val="C1500B"/>
                </a:solidFill>
              </a:rPr>
              <a:t>B</a:t>
            </a:r>
          </a:p>
          <a:p>
            <a:pPr marL="0" indent="0">
              <a:buFontTx/>
              <a:buNone/>
            </a:pPr>
            <a:r>
              <a:rPr lang="en-US" altLang="en-US" b="1"/>
              <a:t>Rationale: </a:t>
            </a:r>
            <a:r>
              <a:rPr lang="en-US" altLang="en-US"/>
              <a:t>Because administration is directly into a vein, the medication enters the body quickly. The intravenous route is the fastest acting of all the routes of medication administration.</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altLang="en-US"/>
              <a:t>Review </a:t>
            </a:r>
            <a:r>
              <a:rPr lang="en-US" altLang="en-US" sz="2700" b="0"/>
              <a:t>(1 of 2)</a:t>
            </a:r>
          </a:p>
        </p:txBody>
      </p:sp>
      <p:sp>
        <p:nvSpPr>
          <p:cNvPr id="44035" name="Rectangle 3"/>
          <p:cNvSpPr>
            <a:spLocks noGrp="1" noChangeArrowheads="1"/>
          </p:cNvSpPr>
          <p:nvPr>
            <p:ph type="body" idx="1"/>
          </p:nvPr>
        </p:nvSpPr>
        <p:spPr/>
        <p:txBody>
          <a:bodyPr/>
          <a:lstStyle/>
          <a:p>
            <a:pPr marL="455613" indent="-455613">
              <a:buFontTx/>
              <a:buAutoNum type="arabicPeriod" startAt="3"/>
            </a:pPr>
            <a:r>
              <a:rPr lang="en-US" altLang="en-US" sz="2500"/>
              <a:t>Which of the following routes of medication administration has the fastest effect?</a:t>
            </a:r>
          </a:p>
          <a:p>
            <a:pPr marL="1025525" lvl="1" indent="-455613">
              <a:buFontTx/>
              <a:buAutoNum type="alphaUcPeriod"/>
            </a:pPr>
            <a:r>
              <a:rPr lang="en-US" altLang="en-US" sz="2300"/>
              <a:t>Oral</a:t>
            </a:r>
            <a:br>
              <a:rPr lang="en-US" altLang="en-US" sz="2300"/>
            </a:br>
            <a:r>
              <a:rPr lang="en-US" altLang="en-US" sz="2300"/>
              <a:t>Rationale: </a:t>
            </a:r>
            <a:r>
              <a:rPr lang="en-US" altLang="en-US" sz="2300">
                <a:solidFill>
                  <a:srgbClr val="C1500B"/>
                </a:solidFill>
              </a:rPr>
              <a:t>The medication must be absorbed through the mucous membranes first to get to the circulatory system.</a:t>
            </a:r>
          </a:p>
          <a:p>
            <a:pPr marL="1025525" lvl="1" indent="-455613">
              <a:buFontTx/>
              <a:buAutoNum type="alphaUcPeriod"/>
            </a:pPr>
            <a:r>
              <a:rPr lang="en-US" altLang="en-US" sz="2300"/>
              <a:t>Intravenous</a:t>
            </a:r>
            <a:br>
              <a:rPr lang="en-US" altLang="en-US" sz="2300"/>
            </a:br>
            <a:r>
              <a:rPr lang="en-US" altLang="en-US" sz="2300"/>
              <a:t>Rationale: </a:t>
            </a:r>
            <a:r>
              <a:rPr lang="en-US" altLang="en-US" sz="2300">
                <a:solidFill>
                  <a:srgbClr val="C1500B"/>
                </a:solidFill>
              </a:rPr>
              <a:t>Correct answer</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altLang="en-US"/>
              <a:t>Review </a:t>
            </a:r>
            <a:r>
              <a:rPr lang="en-US" altLang="en-US" sz="2700" b="0"/>
              <a:t>(2 of 2)</a:t>
            </a:r>
          </a:p>
        </p:txBody>
      </p:sp>
      <p:sp>
        <p:nvSpPr>
          <p:cNvPr id="45059" name="Rectangle 3"/>
          <p:cNvSpPr>
            <a:spLocks noGrp="1" noChangeArrowheads="1"/>
          </p:cNvSpPr>
          <p:nvPr>
            <p:ph type="body" idx="1"/>
          </p:nvPr>
        </p:nvSpPr>
        <p:spPr/>
        <p:txBody>
          <a:bodyPr/>
          <a:lstStyle/>
          <a:p>
            <a:pPr marL="455613" indent="-455613">
              <a:buFontTx/>
              <a:buAutoNum type="arabicPeriod" startAt="3"/>
            </a:pPr>
            <a:r>
              <a:rPr lang="en-US" altLang="en-US" sz="2500"/>
              <a:t>Which of the following routes of medication administration has the fastest effect?</a:t>
            </a:r>
          </a:p>
          <a:p>
            <a:pPr marL="1014413" lvl="1" indent="-441325">
              <a:buFontTx/>
              <a:buAutoNum type="alphaUcPeriod" startAt="3"/>
            </a:pPr>
            <a:r>
              <a:rPr lang="en-US" altLang="en-US" sz="2300"/>
              <a:t>Subcutaneous</a:t>
            </a:r>
            <a:br>
              <a:rPr lang="en-US" altLang="en-US" sz="2300"/>
            </a:br>
            <a:r>
              <a:rPr lang="en-US" altLang="en-US" sz="2300" b="1"/>
              <a:t>Rationale:</a:t>
            </a:r>
            <a:r>
              <a:rPr lang="en-US" altLang="en-US" sz="2300"/>
              <a:t> </a:t>
            </a:r>
            <a:r>
              <a:rPr lang="en-US" altLang="en-US" sz="2300">
                <a:solidFill>
                  <a:srgbClr val="C1500B"/>
                </a:solidFill>
              </a:rPr>
              <a:t>The medication must pass through the layers of skin before reaching the circulatory system.</a:t>
            </a:r>
          </a:p>
          <a:p>
            <a:pPr marL="1014413" lvl="1" indent="-441325">
              <a:buFontTx/>
              <a:buAutoNum type="alphaUcPeriod" startAt="3"/>
            </a:pPr>
            <a:r>
              <a:rPr lang="en-US" altLang="en-US" sz="2300"/>
              <a:t>Intramuscular</a:t>
            </a:r>
            <a:br>
              <a:rPr lang="en-US" altLang="en-US" sz="2300"/>
            </a:br>
            <a:r>
              <a:rPr lang="en-US" altLang="en-US" sz="2300" b="1"/>
              <a:t>Rationale:</a:t>
            </a:r>
            <a:r>
              <a:rPr lang="en-US" altLang="en-US" sz="2300"/>
              <a:t> </a:t>
            </a:r>
            <a:r>
              <a:rPr lang="en-US" altLang="en-US" sz="2300">
                <a:solidFill>
                  <a:srgbClr val="C1500B"/>
                </a:solidFill>
              </a:rPr>
              <a:t>The medication needs to travel to the circulatory system.</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altLang="en-US"/>
              <a:t>Review</a:t>
            </a:r>
          </a:p>
        </p:txBody>
      </p:sp>
      <p:sp>
        <p:nvSpPr>
          <p:cNvPr id="46083" name="Rectangle 3"/>
          <p:cNvSpPr>
            <a:spLocks noGrp="1" noChangeArrowheads="1"/>
          </p:cNvSpPr>
          <p:nvPr>
            <p:ph type="body" idx="1"/>
            <p:custDataLst>
              <p:tags r:id="rId1"/>
            </p:custDataLst>
          </p:nvPr>
        </p:nvSpPr>
        <p:spPr/>
        <p:txBody>
          <a:bodyPr/>
          <a:lstStyle/>
          <a:p>
            <a:pPr marL="455613" indent="-455613">
              <a:spcBef>
                <a:spcPct val="35000"/>
              </a:spcBef>
              <a:buFontTx/>
              <a:buAutoNum type="arabicPeriod" startAt="4"/>
            </a:pPr>
            <a:r>
              <a:rPr lang="en-US" altLang="en-US"/>
              <a:t>When applied to a patient, a metered-dose inhaler will:</a:t>
            </a:r>
          </a:p>
          <a:p>
            <a:pPr marL="1014413" lvl="1" indent="-441325">
              <a:spcBef>
                <a:spcPct val="35000"/>
              </a:spcBef>
              <a:buFontTx/>
              <a:buAutoNum type="alphaUcPeriod"/>
            </a:pPr>
            <a:r>
              <a:rPr lang="en-US" altLang="en-US"/>
              <a:t>deliver the same dose each time it is used.</a:t>
            </a:r>
          </a:p>
          <a:p>
            <a:pPr marL="1014413" lvl="1" indent="-441325">
              <a:spcBef>
                <a:spcPct val="35000"/>
              </a:spcBef>
              <a:buFontTx/>
              <a:buAutoNum type="alphaUcPeriod"/>
            </a:pPr>
            <a:r>
              <a:rPr lang="en-US" altLang="en-US"/>
              <a:t>be ineffective when given to patients with asthma.</a:t>
            </a:r>
          </a:p>
          <a:p>
            <a:pPr marL="1014413" lvl="1" indent="-441325">
              <a:spcBef>
                <a:spcPct val="35000"/>
              </a:spcBef>
              <a:buFontTx/>
              <a:buAutoNum type="alphaUcPeriod"/>
            </a:pPr>
            <a:r>
              <a:rPr lang="en-US" altLang="en-US"/>
              <a:t>deliver a different dose each time it is used.</a:t>
            </a:r>
          </a:p>
          <a:p>
            <a:pPr marL="1014413" lvl="1" indent="-441325">
              <a:spcBef>
                <a:spcPct val="35000"/>
              </a:spcBef>
              <a:buFontTx/>
              <a:buAutoNum type="alphaUcPeriod"/>
            </a:pPr>
            <a:r>
              <a:rPr lang="en-US" altLang="en-US"/>
              <a:t>Deliver the drug to the lungs over a period of 6 to 8 hours.</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altLang="en-US"/>
              <a:t>Review</a:t>
            </a:r>
          </a:p>
        </p:txBody>
      </p:sp>
      <p:sp>
        <p:nvSpPr>
          <p:cNvPr id="47107" name="Rectangle 3"/>
          <p:cNvSpPr>
            <a:spLocks noGrp="1" noChangeArrowheads="1"/>
          </p:cNvSpPr>
          <p:nvPr>
            <p:ph type="body" idx="1"/>
          </p:nvPr>
        </p:nvSpPr>
        <p:spPr/>
        <p:txBody>
          <a:bodyPr/>
          <a:lstStyle/>
          <a:p>
            <a:pPr marL="0" indent="0">
              <a:buFontTx/>
              <a:buNone/>
            </a:pPr>
            <a:r>
              <a:rPr lang="en-US" altLang="en-US" b="1"/>
              <a:t>Answer: </a:t>
            </a:r>
            <a:r>
              <a:rPr lang="en-US" altLang="en-US">
                <a:solidFill>
                  <a:srgbClr val="C1500B"/>
                </a:solidFill>
              </a:rPr>
              <a:t>A</a:t>
            </a:r>
          </a:p>
          <a:p>
            <a:pPr marL="0" indent="0">
              <a:buFontTx/>
              <a:buNone/>
            </a:pPr>
            <a:r>
              <a:rPr lang="en-US" altLang="en-US" b="1"/>
              <a:t>Rationale: </a:t>
            </a:r>
            <a:r>
              <a:rPr lang="en-US" altLang="en-US"/>
              <a:t>A metered-dose inhaler (MDI) delivers the same dose of medication each time it is used. Drugs given via the MDI act very quickly and are commonly prescribed to patients with asthma, emphysema, and other airway diseases.</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altLang="en-US"/>
              <a:t>Review </a:t>
            </a:r>
            <a:r>
              <a:rPr lang="en-US" altLang="en-US" sz="2700" b="0"/>
              <a:t>(1 of 2)</a:t>
            </a:r>
          </a:p>
        </p:txBody>
      </p:sp>
      <p:sp>
        <p:nvSpPr>
          <p:cNvPr id="48131" name="Rectangle 3"/>
          <p:cNvSpPr>
            <a:spLocks noGrp="1" noChangeArrowheads="1"/>
          </p:cNvSpPr>
          <p:nvPr>
            <p:ph type="body" idx="1"/>
            <p:custDataLst>
              <p:tags r:id="rId1"/>
            </p:custDataLst>
          </p:nvPr>
        </p:nvSpPr>
        <p:spPr/>
        <p:txBody>
          <a:bodyPr/>
          <a:lstStyle/>
          <a:p>
            <a:pPr marL="455613" indent="-455613">
              <a:spcBef>
                <a:spcPct val="35000"/>
              </a:spcBef>
              <a:buFontTx/>
              <a:buAutoNum type="arabicPeriod" startAt="4"/>
            </a:pPr>
            <a:r>
              <a:rPr lang="en-US" altLang="en-US" sz="2500"/>
              <a:t>When applied to a patient, a metered-dose inhaler will:</a:t>
            </a:r>
          </a:p>
          <a:p>
            <a:pPr marL="1025525" lvl="1" indent="-455613">
              <a:spcBef>
                <a:spcPct val="35000"/>
              </a:spcBef>
              <a:buFontTx/>
              <a:buAutoNum type="alphaUcPeriod"/>
            </a:pPr>
            <a:r>
              <a:rPr lang="en-US" altLang="en-US" sz="2300"/>
              <a:t>deliver the same dose each time it is used.</a:t>
            </a:r>
            <a:br>
              <a:rPr lang="en-US" altLang="en-US" sz="2300"/>
            </a:br>
            <a:r>
              <a:rPr lang="en-US" altLang="en-US" sz="2300" b="1"/>
              <a:t>Rationale: </a:t>
            </a:r>
            <a:r>
              <a:rPr lang="en-US" altLang="en-US" sz="2300">
                <a:solidFill>
                  <a:srgbClr val="C1500B"/>
                </a:solidFill>
              </a:rPr>
              <a:t>Correct answer</a:t>
            </a:r>
          </a:p>
          <a:p>
            <a:pPr marL="1025525" lvl="1" indent="-455613">
              <a:spcBef>
                <a:spcPct val="35000"/>
              </a:spcBef>
              <a:buFontTx/>
              <a:buAutoNum type="alphaUcPeriod"/>
            </a:pPr>
            <a:r>
              <a:rPr lang="en-US" altLang="en-US" sz="2300"/>
              <a:t>be ineffective when given to patients with asthma.</a:t>
            </a:r>
            <a:br>
              <a:rPr lang="en-US" altLang="en-US" sz="2300"/>
            </a:br>
            <a:r>
              <a:rPr lang="en-US" altLang="en-US" sz="2300" b="1"/>
              <a:t>Rationale: </a:t>
            </a:r>
            <a:r>
              <a:rPr lang="en-US" altLang="en-US" sz="2300">
                <a:solidFill>
                  <a:srgbClr val="C1500B"/>
                </a:solidFill>
              </a:rPr>
              <a:t>An inhaler is usually prescribed for patients with asthma.</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altLang="en-US"/>
              <a:t>Review </a:t>
            </a:r>
            <a:r>
              <a:rPr lang="en-US" altLang="en-US" sz="2700" b="0"/>
              <a:t>(2 of 2)</a:t>
            </a:r>
          </a:p>
        </p:txBody>
      </p:sp>
      <p:sp>
        <p:nvSpPr>
          <p:cNvPr id="49155" name="Rectangle 3"/>
          <p:cNvSpPr>
            <a:spLocks noGrp="1" noChangeArrowheads="1"/>
          </p:cNvSpPr>
          <p:nvPr>
            <p:ph type="body" idx="1"/>
            <p:custDataLst>
              <p:tags r:id="rId1"/>
            </p:custDataLst>
          </p:nvPr>
        </p:nvSpPr>
        <p:spPr/>
        <p:txBody>
          <a:bodyPr/>
          <a:lstStyle/>
          <a:p>
            <a:pPr marL="455613" indent="-455613">
              <a:spcBef>
                <a:spcPct val="35000"/>
              </a:spcBef>
              <a:buFontTx/>
              <a:buAutoNum type="arabicPeriod" startAt="4"/>
            </a:pPr>
            <a:r>
              <a:rPr lang="en-US" altLang="en-US" sz="2500"/>
              <a:t>When applied to a patient, a metered-dose inhaler will:</a:t>
            </a:r>
          </a:p>
          <a:p>
            <a:pPr marL="1025525" lvl="1" indent="-455613">
              <a:spcBef>
                <a:spcPct val="35000"/>
              </a:spcBef>
              <a:buFontTx/>
              <a:buAutoNum type="alphaUcPeriod" startAt="3"/>
            </a:pPr>
            <a:r>
              <a:rPr lang="en-US" altLang="en-US" sz="2300"/>
              <a:t>deliver a different dose each time it is used.</a:t>
            </a:r>
            <a:br>
              <a:rPr lang="en-US" altLang="en-US" sz="2300"/>
            </a:br>
            <a:r>
              <a:rPr lang="en-US" altLang="en-US" sz="2300" b="1"/>
              <a:t>Rationale: </a:t>
            </a:r>
            <a:r>
              <a:rPr lang="en-US" altLang="en-US" sz="2300">
                <a:solidFill>
                  <a:srgbClr val="C1500B"/>
                </a:solidFill>
              </a:rPr>
              <a:t>An inhaler is metered to deliver the same dose every time.</a:t>
            </a:r>
          </a:p>
          <a:p>
            <a:pPr marL="1025525" lvl="1" indent="-455613">
              <a:spcBef>
                <a:spcPct val="35000"/>
              </a:spcBef>
              <a:buFontTx/>
              <a:buAutoNum type="alphaUcPeriod" startAt="3"/>
            </a:pPr>
            <a:r>
              <a:rPr lang="en-US" altLang="en-US" sz="2300"/>
              <a:t>Deliver the drug to the lungs over a period of 6 to 8 hours.</a:t>
            </a:r>
            <a:br>
              <a:rPr lang="en-US" altLang="en-US" sz="2300"/>
            </a:br>
            <a:r>
              <a:rPr lang="en-US" altLang="en-US" sz="2300" b="1"/>
              <a:t>Rationale: </a:t>
            </a:r>
            <a:r>
              <a:rPr lang="en-US" altLang="en-US" sz="2300">
                <a:solidFill>
                  <a:srgbClr val="C1500B"/>
                </a:solidFill>
              </a:rPr>
              <a:t>The medication is delivered straight to the lungs almost immediately, because it is inhaled.</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altLang="en-US"/>
              <a:t>Review</a:t>
            </a:r>
          </a:p>
        </p:txBody>
      </p:sp>
      <p:sp>
        <p:nvSpPr>
          <p:cNvPr id="50179" name="Rectangle 3"/>
          <p:cNvSpPr>
            <a:spLocks noGrp="1" noChangeArrowheads="1"/>
          </p:cNvSpPr>
          <p:nvPr>
            <p:ph type="body" idx="1"/>
            <p:custDataLst>
              <p:tags r:id="rId1"/>
            </p:custDataLst>
          </p:nvPr>
        </p:nvSpPr>
        <p:spPr/>
        <p:txBody>
          <a:bodyPr/>
          <a:lstStyle/>
          <a:p>
            <a:pPr marL="455613" indent="-455613">
              <a:spcBef>
                <a:spcPct val="35000"/>
              </a:spcBef>
              <a:buFontTx/>
              <a:buAutoNum type="arabicPeriod" startAt="5"/>
            </a:pPr>
            <a:r>
              <a:rPr lang="en-US" altLang="en-US" sz="2200"/>
              <a:t>You are managing a 62-year-old woman who complains of crushing chest pain. Her blood pressure is 84/64 mm Hg and her heart rate is 110 beats/min. Medical control advises you to assist her in taking her prescribed nitroglycerin. After receiving this order, you should:</a:t>
            </a:r>
          </a:p>
          <a:p>
            <a:pPr marL="1025525" lvl="1" indent="-455613">
              <a:spcBef>
                <a:spcPts val="500"/>
              </a:spcBef>
              <a:buFontTx/>
              <a:buAutoNum type="alphaUcPeriod"/>
            </a:pPr>
            <a:r>
              <a:rPr lang="en-US" altLang="en-US" sz="2100"/>
              <a:t>reassess the patient’s heart rate and then assist with the nitroglycerin.</a:t>
            </a:r>
          </a:p>
          <a:p>
            <a:pPr marL="1025525" lvl="1" indent="-455613">
              <a:spcBef>
                <a:spcPts val="500"/>
              </a:spcBef>
              <a:buFontTx/>
              <a:buAutoNum type="alphaUcPeriod"/>
            </a:pPr>
            <a:r>
              <a:rPr lang="en-US" altLang="en-US" sz="2100"/>
              <a:t>repeat the patient’s blood pressure to the physician and confirm the order.</a:t>
            </a:r>
          </a:p>
          <a:p>
            <a:pPr marL="1025525" lvl="1" indent="-455613">
              <a:spcBef>
                <a:spcPts val="500"/>
              </a:spcBef>
              <a:buFontTx/>
              <a:buAutoNum type="alphaUcPeriod"/>
            </a:pPr>
            <a:r>
              <a:rPr lang="en-US" altLang="en-US" sz="2100"/>
              <a:t>wait 10 minutes, reassess the blood pressure, and then give the nitroglycerin.</a:t>
            </a:r>
          </a:p>
          <a:p>
            <a:pPr marL="1025525" lvl="1" indent="-455613">
              <a:spcBef>
                <a:spcPts val="500"/>
              </a:spcBef>
              <a:buFontTx/>
              <a:buAutoNum type="alphaUcPeriod"/>
            </a:pPr>
            <a:r>
              <a:rPr lang="en-US" altLang="en-US" sz="2100"/>
              <a:t>administer the nitroglycerin to the patient and then reassess her blood pressure.</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altLang="en-US"/>
              <a:t>Review</a:t>
            </a:r>
          </a:p>
        </p:txBody>
      </p:sp>
      <p:sp>
        <p:nvSpPr>
          <p:cNvPr id="51203" name="Rectangle 3"/>
          <p:cNvSpPr>
            <a:spLocks noGrp="1" noChangeArrowheads="1"/>
          </p:cNvSpPr>
          <p:nvPr>
            <p:ph type="body" idx="1"/>
          </p:nvPr>
        </p:nvSpPr>
        <p:spPr/>
        <p:txBody>
          <a:bodyPr/>
          <a:lstStyle/>
          <a:p>
            <a:pPr marL="0" indent="0">
              <a:buFontTx/>
              <a:buNone/>
            </a:pPr>
            <a:r>
              <a:rPr lang="en-US" altLang="en-US" b="1"/>
              <a:t>Answer: </a:t>
            </a:r>
            <a:r>
              <a:rPr lang="en-US" altLang="en-US">
                <a:solidFill>
                  <a:srgbClr val="C1500B"/>
                </a:solidFill>
              </a:rPr>
              <a:t>B</a:t>
            </a:r>
          </a:p>
          <a:p>
            <a:pPr marL="0" indent="0">
              <a:buFontTx/>
              <a:buNone/>
            </a:pPr>
            <a:r>
              <a:rPr lang="en-US" altLang="en-US" b="1"/>
              <a:t>Rationale:</a:t>
            </a:r>
            <a:r>
              <a:rPr lang="en-US" altLang="en-US"/>
              <a:t> Nitroglycerin is a vasodilator and lowers the BP; therefore, it should not be given to patients with a systolic BP less than 100 mm Hg. If you receive an order to give nitroglycerin to a patient with a systolic BP less than 100 mm Hg, you should ensure that the physician is aware of the patient’s BP, then reconfirm the order.</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US" altLang="en-US"/>
              <a:t>Review </a:t>
            </a:r>
            <a:r>
              <a:rPr lang="en-US" altLang="en-US" sz="2700" b="0"/>
              <a:t>(1 of 2)</a:t>
            </a:r>
          </a:p>
        </p:txBody>
      </p:sp>
      <p:sp>
        <p:nvSpPr>
          <p:cNvPr id="52227" name="Rectangle 3"/>
          <p:cNvSpPr>
            <a:spLocks noGrp="1" noChangeArrowheads="1"/>
          </p:cNvSpPr>
          <p:nvPr>
            <p:ph type="body" idx="1"/>
          </p:nvPr>
        </p:nvSpPr>
        <p:spPr/>
        <p:txBody>
          <a:bodyPr/>
          <a:lstStyle/>
          <a:p>
            <a:pPr marL="455613" indent="-455613">
              <a:buFontTx/>
              <a:buAutoNum type="arabicPeriod" startAt="5"/>
            </a:pPr>
            <a:r>
              <a:rPr lang="en-US" altLang="en-US" sz="2200"/>
              <a:t>You are managing a 62-year-old woman who complains of crushing chest pain. Her blood pressure is 84/64 mm Hg and her heart rate is 110 beats/min. Medical control advises you to assist her in taking her prescribed nitroglycerin. After receiving this order, you should:</a:t>
            </a:r>
          </a:p>
          <a:p>
            <a:pPr marL="1025525" lvl="1" indent="-455613">
              <a:buFontTx/>
              <a:buAutoNum type="alphaUcPeriod"/>
            </a:pPr>
            <a:r>
              <a:rPr lang="en-US" altLang="en-US" sz="2100"/>
              <a:t>reassess the patient’s heart rate and then assist with the nitroglycerin.</a:t>
            </a:r>
            <a:br>
              <a:rPr lang="en-US" altLang="en-US" sz="2100"/>
            </a:br>
            <a:r>
              <a:rPr lang="en-US" altLang="en-US" sz="2100" b="1"/>
              <a:t>Rationale: </a:t>
            </a:r>
            <a:r>
              <a:rPr lang="en-US" altLang="en-US" sz="2100">
                <a:solidFill>
                  <a:srgbClr val="C1500B"/>
                </a:solidFill>
              </a:rPr>
              <a:t>Administration of nitroglycerin is based on the patient’s blood pressure and not the patient’s heart rate.</a:t>
            </a:r>
          </a:p>
          <a:p>
            <a:pPr marL="1025525" lvl="1" indent="-455613">
              <a:buFontTx/>
              <a:buAutoNum type="alphaUcPeriod"/>
            </a:pPr>
            <a:r>
              <a:rPr lang="en-US" altLang="en-US" sz="2100"/>
              <a:t>repeat the patient’s blood pressure to the physician and confirm the order.</a:t>
            </a:r>
            <a:br>
              <a:rPr lang="en-US" altLang="en-US" sz="2100"/>
            </a:br>
            <a:r>
              <a:rPr lang="en-US" altLang="en-US" sz="2100" b="1"/>
              <a:t>Rationale: </a:t>
            </a:r>
            <a:r>
              <a:rPr lang="en-US" altLang="en-US" sz="2100">
                <a:solidFill>
                  <a:srgbClr val="C1500B"/>
                </a:solidFill>
              </a:rPr>
              <a:t>Correct answer</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lnSpc>
                <a:spcPct val="85000"/>
              </a:lnSpc>
            </a:pPr>
            <a:r>
              <a:rPr lang="en-US" altLang="en-US"/>
              <a:t>Medication Names </a:t>
            </a:r>
            <a:r>
              <a:rPr lang="en-US" altLang="en-US" sz="2700" b="0"/>
              <a:t>(1 of 2)</a:t>
            </a:r>
          </a:p>
        </p:txBody>
      </p:sp>
      <p:sp>
        <p:nvSpPr>
          <p:cNvPr id="7171" name="Content Placeholder 2"/>
          <p:cNvSpPr>
            <a:spLocks noGrp="1"/>
          </p:cNvSpPr>
          <p:nvPr>
            <p:ph type="body" idx="1"/>
          </p:nvPr>
        </p:nvSpPr>
        <p:spPr/>
        <p:txBody>
          <a:bodyPr rIns="228504"/>
          <a:lstStyle/>
          <a:p>
            <a:pPr eaLnBrk="1" hangingPunct="1">
              <a:spcBef>
                <a:spcPct val="35000"/>
              </a:spcBef>
            </a:pPr>
            <a:r>
              <a:rPr lang="en-US" altLang="en-US"/>
              <a:t>Generic name: simple, clear, nonproprietary name</a:t>
            </a:r>
          </a:p>
          <a:p>
            <a:pPr lvl="1" eaLnBrk="1" hangingPunct="1">
              <a:spcBef>
                <a:spcPct val="35000"/>
              </a:spcBef>
            </a:pPr>
            <a:r>
              <a:rPr lang="en-US" altLang="en-US"/>
              <a:t>Example: ibuprofen</a:t>
            </a:r>
          </a:p>
          <a:p>
            <a:pPr eaLnBrk="1" hangingPunct="1">
              <a:spcBef>
                <a:spcPct val="35000"/>
              </a:spcBef>
            </a:pPr>
            <a:r>
              <a:rPr lang="en-US" altLang="en-US"/>
              <a:t>Trade name: manufacturer’s brand name</a:t>
            </a:r>
          </a:p>
          <a:p>
            <a:pPr lvl="1" eaLnBrk="1" hangingPunct="1">
              <a:spcBef>
                <a:spcPct val="35000"/>
              </a:spcBef>
            </a:pPr>
            <a:r>
              <a:rPr lang="en-US" altLang="en-US"/>
              <a:t>A drug may have more than one trade name.</a:t>
            </a:r>
          </a:p>
          <a:p>
            <a:pPr lvl="1" eaLnBrk="1" hangingPunct="1">
              <a:spcBef>
                <a:spcPct val="35000"/>
              </a:spcBef>
            </a:pPr>
            <a:r>
              <a:rPr lang="en-US" altLang="en-US"/>
              <a:t>Example: Tylenol</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altLang="en-US"/>
              <a:t>Review </a:t>
            </a:r>
            <a:r>
              <a:rPr lang="en-US" altLang="en-US" sz="2700" b="0"/>
              <a:t>(2 of 2)</a:t>
            </a:r>
          </a:p>
        </p:txBody>
      </p:sp>
      <p:sp>
        <p:nvSpPr>
          <p:cNvPr id="53251" name="Rectangle 3"/>
          <p:cNvSpPr>
            <a:spLocks noGrp="1" noChangeArrowheads="1"/>
          </p:cNvSpPr>
          <p:nvPr>
            <p:ph type="body" idx="1"/>
          </p:nvPr>
        </p:nvSpPr>
        <p:spPr/>
        <p:txBody>
          <a:bodyPr lIns="182802" rIns="0" bIns="45702"/>
          <a:lstStyle/>
          <a:p>
            <a:pPr>
              <a:lnSpc>
                <a:spcPct val="90000"/>
              </a:lnSpc>
              <a:spcBef>
                <a:spcPct val="25000"/>
              </a:spcBef>
              <a:buFontTx/>
              <a:buAutoNum type="arabicPeriod" startAt="5"/>
            </a:pPr>
            <a:r>
              <a:rPr lang="en-US" altLang="en-US" sz="1900"/>
              <a:t>You are managing a 62-year-old woman who complains of crushing chest pain. Her blood pressure is 84/64 mm Hg and her heart rate is 110 beats/min. Medical control advises you to assist her in taking her prescribed nitroglycerin. After receiving this order, you should:</a:t>
            </a:r>
          </a:p>
          <a:p>
            <a:pPr marL="912813" lvl="1" indent="-455613">
              <a:lnSpc>
                <a:spcPct val="90000"/>
              </a:lnSpc>
              <a:buFontTx/>
              <a:buAutoNum type="alphaUcPeriod" startAt="3"/>
            </a:pPr>
            <a:r>
              <a:rPr lang="en-US" altLang="en-US" sz="1900"/>
              <a:t>wait 10 minutes, reassess the blood pressure, and then give the nitroglycerin.</a:t>
            </a:r>
            <a:br>
              <a:rPr lang="en-US" altLang="en-US" sz="1900"/>
            </a:br>
            <a:r>
              <a:rPr lang="en-US" altLang="en-US" sz="1900" b="1"/>
              <a:t>Rationale: </a:t>
            </a:r>
            <a:r>
              <a:rPr lang="en-US" altLang="en-US" sz="1900">
                <a:solidFill>
                  <a:srgbClr val="C1500B"/>
                </a:solidFill>
              </a:rPr>
              <a:t>You should ensure that the physician is aware of the patient’s blood pressure and then reconfirm the order.</a:t>
            </a:r>
          </a:p>
          <a:p>
            <a:pPr marL="912813" lvl="1" indent="-455613">
              <a:lnSpc>
                <a:spcPct val="90000"/>
              </a:lnSpc>
              <a:buFontTx/>
              <a:buAutoNum type="alphaUcPeriod" startAt="3"/>
            </a:pPr>
            <a:r>
              <a:rPr lang="en-US" altLang="en-US" sz="1900"/>
              <a:t>administer the nitroglycerin to the patient and then reassess her blood pressure.</a:t>
            </a:r>
            <a:br>
              <a:rPr lang="en-US" altLang="en-US" sz="1900"/>
            </a:br>
            <a:r>
              <a:rPr lang="en-US" altLang="en-US" sz="1900" b="1"/>
              <a:t>Rationale: </a:t>
            </a:r>
            <a:r>
              <a:rPr lang="en-US" altLang="en-US" sz="1900">
                <a:solidFill>
                  <a:srgbClr val="C1500B"/>
                </a:solidFill>
              </a:rPr>
              <a:t>Nitroglycerin is a vasodilator and lowers the patient’s blood pressure. This medication should not be given to patients with a systolic blood pressure less than 100 mm Hg. </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altLang="en-US"/>
              <a:t>Review</a:t>
            </a:r>
          </a:p>
        </p:txBody>
      </p:sp>
      <p:sp>
        <p:nvSpPr>
          <p:cNvPr id="54275" name="Rectangle 3"/>
          <p:cNvSpPr>
            <a:spLocks noGrp="1" noChangeArrowheads="1"/>
          </p:cNvSpPr>
          <p:nvPr>
            <p:ph type="body" idx="1"/>
            <p:custDataLst>
              <p:tags r:id="rId1"/>
            </p:custDataLst>
          </p:nvPr>
        </p:nvSpPr>
        <p:spPr/>
        <p:txBody>
          <a:bodyPr/>
          <a:lstStyle/>
          <a:p>
            <a:pPr marL="531813" indent="-531813">
              <a:lnSpc>
                <a:spcPct val="97000"/>
              </a:lnSpc>
              <a:spcBef>
                <a:spcPct val="35000"/>
              </a:spcBef>
              <a:buFontTx/>
              <a:buAutoNum type="arabicPeriod" startAt="6"/>
            </a:pPr>
            <a:r>
              <a:rPr lang="en-US" altLang="en-US" sz="2400"/>
              <a:t>Activated charcoal is indicated for patients who have ingested certain drugs and toxins because it: </a:t>
            </a:r>
          </a:p>
          <a:p>
            <a:pPr marL="1025525" lvl="1" indent="-455613">
              <a:lnSpc>
                <a:spcPct val="97000"/>
              </a:lnSpc>
              <a:buFontTx/>
              <a:buAutoNum type="alphaUcPeriod"/>
            </a:pPr>
            <a:r>
              <a:rPr lang="en-US" altLang="en-US" sz="2400"/>
              <a:t>acts as a direct reversal agent for most medications.</a:t>
            </a:r>
          </a:p>
          <a:p>
            <a:pPr marL="1025525" lvl="1" indent="-455613">
              <a:lnSpc>
                <a:spcPct val="97000"/>
              </a:lnSpc>
              <a:buFontTx/>
              <a:buAutoNum type="alphaUcPeriod"/>
            </a:pPr>
            <a:r>
              <a:rPr lang="en-US" altLang="en-US" sz="2400"/>
              <a:t>induces vomiting before the chemical can be digested.</a:t>
            </a:r>
          </a:p>
          <a:p>
            <a:pPr marL="1025525" lvl="1" indent="-455613">
              <a:lnSpc>
                <a:spcPct val="97000"/>
              </a:lnSpc>
              <a:buFontTx/>
              <a:buAutoNum type="alphaUcPeriod"/>
            </a:pPr>
            <a:r>
              <a:rPr lang="en-US" altLang="en-US" sz="2400"/>
              <a:t>detoxifies the drug before it can cause harm to the patient.</a:t>
            </a:r>
          </a:p>
          <a:p>
            <a:pPr marL="1025525" lvl="1" indent="-455613">
              <a:lnSpc>
                <a:spcPct val="97000"/>
              </a:lnSpc>
              <a:buFontTx/>
              <a:buAutoNum type="alphaUcPeriod"/>
            </a:pPr>
            <a:r>
              <a:rPr lang="en-US" altLang="en-US" sz="2400"/>
              <a:t>binds to chemicals in the stomach and delays their absorption.</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altLang="en-US"/>
              <a:t>Review</a:t>
            </a:r>
          </a:p>
        </p:txBody>
      </p:sp>
      <p:sp>
        <p:nvSpPr>
          <p:cNvPr id="55299" name="Rectangle 3"/>
          <p:cNvSpPr>
            <a:spLocks noGrp="1" noChangeArrowheads="1"/>
          </p:cNvSpPr>
          <p:nvPr>
            <p:ph type="body" idx="1"/>
          </p:nvPr>
        </p:nvSpPr>
        <p:spPr/>
        <p:txBody>
          <a:bodyPr/>
          <a:lstStyle/>
          <a:p>
            <a:pPr marL="0" indent="0">
              <a:buFontTx/>
              <a:buNone/>
            </a:pPr>
            <a:r>
              <a:rPr lang="en-US" altLang="en-US" b="1"/>
              <a:t>Answer: </a:t>
            </a:r>
            <a:r>
              <a:rPr lang="en-US" altLang="en-US">
                <a:solidFill>
                  <a:srgbClr val="C1500B"/>
                </a:solidFill>
              </a:rPr>
              <a:t>D</a:t>
            </a:r>
          </a:p>
          <a:p>
            <a:pPr marL="0" indent="0">
              <a:buFontTx/>
              <a:buNone/>
            </a:pPr>
            <a:r>
              <a:rPr lang="en-US" altLang="en-US" b="1"/>
              <a:t>Rationale: </a:t>
            </a:r>
            <a:r>
              <a:rPr lang="en-US" altLang="en-US"/>
              <a:t>Activated charcoal is an adsorbent—that is, it binds to harmful chemicals that have been ingested. This binding effect delays digestion and absorption of the chemical by the body.</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US" altLang="en-US"/>
              <a:t>Review </a:t>
            </a:r>
            <a:r>
              <a:rPr lang="en-US" altLang="en-US" sz="2700" b="0"/>
              <a:t>(1 of 2)</a:t>
            </a:r>
          </a:p>
        </p:txBody>
      </p:sp>
      <p:sp>
        <p:nvSpPr>
          <p:cNvPr id="56323" name="Rectangle 3"/>
          <p:cNvSpPr>
            <a:spLocks noGrp="1" noChangeArrowheads="1"/>
          </p:cNvSpPr>
          <p:nvPr>
            <p:ph type="body" idx="1"/>
          </p:nvPr>
        </p:nvSpPr>
        <p:spPr/>
        <p:txBody>
          <a:bodyPr/>
          <a:lstStyle/>
          <a:p>
            <a:pPr marL="455613" indent="-455613">
              <a:buFontTx/>
              <a:buAutoNum type="arabicPeriod" startAt="6"/>
            </a:pPr>
            <a:r>
              <a:rPr lang="en-US" altLang="en-US" sz="2500"/>
              <a:t>Activated charcoal is indicated for patients who have ingested certain drugs and toxins because it:</a:t>
            </a:r>
          </a:p>
          <a:p>
            <a:pPr marL="1025525" lvl="1" indent="-455613">
              <a:buFontTx/>
              <a:buAutoNum type="alphaUcPeriod"/>
            </a:pPr>
            <a:r>
              <a:rPr lang="en-US" altLang="en-US" sz="2300"/>
              <a:t>acts as a direct reversal agent for most medications.</a:t>
            </a:r>
            <a:br>
              <a:rPr lang="en-US" altLang="en-US" sz="2300"/>
            </a:br>
            <a:r>
              <a:rPr lang="en-US" altLang="en-US" sz="2300" b="1"/>
              <a:t>Rationale: </a:t>
            </a:r>
            <a:r>
              <a:rPr lang="en-US" altLang="en-US" sz="2300">
                <a:solidFill>
                  <a:srgbClr val="C1500B"/>
                </a:solidFill>
              </a:rPr>
              <a:t>Activated charcoal binds with chemicals.</a:t>
            </a:r>
          </a:p>
          <a:p>
            <a:pPr marL="1025525" lvl="1" indent="-455613">
              <a:buFontTx/>
              <a:buAutoNum type="alphaUcPeriod"/>
            </a:pPr>
            <a:r>
              <a:rPr lang="en-US" altLang="en-US" sz="2300"/>
              <a:t>induces vomiting before the chemical can be digested.</a:t>
            </a:r>
            <a:br>
              <a:rPr lang="en-US" altLang="en-US" sz="2300"/>
            </a:br>
            <a:r>
              <a:rPr lang="en-US" altLang="en-US" sz="2300" b="1"/>
              <a:t>Rationale: </a:t>
            </a:r>
            <a:r>
              <a:rPr lang="en-US" altLang="en-US" sz="2300">
                <a:solidFill>
                  <a:srgbClr val="C1500B"/>
                </a:solidFill>
              </a:rPr>
              <a:t>Activated charcoal is not the medication used to induce vomiting.</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altLang="en-US"/>
              <a:t>Review </a:t>
            </a:r>
            <a:r>
              <a:rPr lang="en-US" altLang="en-US" sz="2700" b="0"/>
              <a:t>(2 of 2)</a:t>
            </a:r>
          </a:p>
        </p:txBody>
      </p:sp>
      <p:sp>
        <p:nvSpPr>
          <p:cNvPr id="57347" name="Rectangle 3"/>
          <p:cNvSpPr>
            <a:spLocks noGrp="1" noChangeArrowheads="1"/>
          </p:cNvSpPr>
          <p:nvPr>
            <p:ph type="body" idx="1"/>
          </p:nvPr>
        </p:nvSpPr>
        <p:spPr/>
        <p:txBody>
          <a:bodyPr/>
          <a:lstStyle/>
          <a:p>
            <a:pPr marL="455613" indent="-455613">
              <a:buFontTx/>
              <a:buAutoNum type="arabicPeriod" startAt="6"/>
            </a:pPr>
            <a:r>
              <a:rPr lang="en-US" altLang="en-US" sz="2500"/>
              <a:t>Activated charcoal is indicated for patients who have ingested certain drugs and toxins because it:</a:t>
            </a:r>
          </a:p>
          <a:p>
            <a:pPr marL="1025525" lvl="1" indent="-455613">
              <a:buFontTx/>
              <a:buAutoNum type="alphaUcPeriod" startAt="3"/>
            </a:pPr>
            <a:r>
              <a:rPr lang="en-US" altLang="en-US" sz="2300"/>
              <a:t>detoxifies the drug before it can cause harm to the patient.</a:t>
            </a:r>
            <a:br>
              <a:rPr lang="en-US" altLang="en-US" sz="2300"/>
            </a:br>
            <a:r>
              <a:rPr lang="en-US" altLang="en-US" sz="2300" b="1"/>
              <a:t>Rationale: </a:t>
            </a:r>
            <a:r>
              <a:rPr lang="en-US" altLang="en-US" sz="2300">
                <a:solidFill>
                  <a:srgbClr val="C1500B"/>
                </a:solidFill>
              </a:rPr>
              <a:t>Activated charcoal binds with chemicals, delays their absorption, and helps in getting chemicals through the digestive system.</a:t>
            </a:r>
          </a:p>
          <a:p>
            <a:pPr marL="1025525" lvl="1" indent="-455613">
              <a:buFontTx/>
              <a:buAutoNum type="alphaUcPeriod" startAt="3"/>
            </a:pPr>
            <a:r>
              <a:rPr lang="en-US" altLang="en-US" sz="2300"/>
              <a:t>binds to chemicals in the stomach and delays their absorption.</a:t>
            </a:r>
            <a:br>
              <a:rPr lang="en-US" altLang="en-US" sz="2300"/>
            </a:br>
            <a:r>
              <a:rPr lang="en-US" altLang="en-US" sz="2300" b="1"/>
              <a:t>Rationale: </a:t>
            </a:r>
            <a:r>
              <a:rPr lang="en-US" altLang="en-US" sz="2300">
                <a:solidFill>
                  <a:srgbClr val="C1500B"/>
                </a:solidFill>
              </a:rPr>
              <a:t>Correct answer</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n-US" altLang="en-US"/>
              <a:t>Review</a:t>
            </a:r>
          </a:p>
        </p:txBody>
      </p:sp>
      <p:sp>
        <p:nvSpPr>
          <p:cNvPr id="58371" name="Rectangle 3"/>
          <p:cNvSpPr>
            <a:spLocks noGrp="1" noChangeArrowheads="1"/>
          </p:cNvSpPr>
          <p:nvPr>
            <p:ph type="body" idx="1"/>
            <p:custDataLst>
              <p:tags r:id="rId1"/>
            </p:custDataLst>
          </p:nvPr>
        </p:nvSpPr>
        <p:spPr/>
        <p:txBody>
          <a:bodyPr/>
          <a:lstStyle/>
          <a:p>
            <a:pPr marL="455613" indent="-455613">
              <a:spcBef>
                <a:spcPct val="35000"/>
              </a:spcBef>
              <a:buFontTx/>
              <a:buAutoNum type="arabicPeriod" startAt="7"/>
            </a:pPr>
            <a:r>
              <a:rPr lang="en-US" altLang="en-US"/>
              <a:t>With regard to pharmacology, the term “action” refers to the:</a:t>
            </a:r>
          </a:p>
          <a:p>
            <a:pPr marL="1025525" lvl="1" indent="-455613">
              <a:spcBef>
                <a:spcPct val="35000"/>
              </a:spcBef>
              <a:buFontTx/>
              <a:buAutoNum type="alphaUcPeriod"/>
            </a:pPr>
            <a:r>
              <a:rPr lang="en-US" altLang="en-US"/>
              <a:t>ability of a drug to cause harm.</a:t>
            </a:r>
          </a:p>
          <a:p>
            <a:pPr marL="1025525" lvl="1" indent="-455613">
              <a:spcBef>
                <a:spcPct val="35000"/>
              </a:spcBef>
              <a:buFontTx/>
              <a:buAutoNum type="alphaUcPeriod"/>
            </a:pPr>
            <a:r>
              <a:rPr lang="en-US" altLang="en-US"/>
              <a:t>ability of a drug to produce side effects.</a:t>
            </a:r>
          </a:p>
          <a:p>
            <a:pPr marL="1025525" lvl="1" indent="-455613">
              <a:spcBef>
                <a:spcPct val="35000"/>
              </a:spcBef>
              <a:buFontTx/>
              <a:buAutoNum type="alphaUcPeriod"/>
            </a:pPr>
            <a:r>
              <a:rPr lang="en-US" altLang="en-US"/>
              <a:t>amount of time it will take the drug to work.</a:t>
            </a:r>
          </a:p>
          <a:p>
            <a:pPr marL="1025525" lvl="1" indent="-455613">
              <a:spcBef>
                <a:spcPct val="35000"/>
              </a:spcBef>
              <a:buFontTx/>
              <a:buAutoNum type="alphaUcPeriod"/>
            </a:pPr>
            <a:r>
              <a:rPr lang="en-US" altLang="en-US"/>
              <a:t>expected effect of a drug on the patient’s body.</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US" altLang="en-US"/>
              <a:t>Review</a:t>
            </a:r>
          </a:p>
        </p:txBody>
      </p:sp>
      <p:sp>
        <p:nvSpPr>
          <p:cNvPr id="59395" name="Rectangle 3"/>
          <p:cNvSpPr>
            <a:spLocks noGrp="1" noChangeArrowheads="1"/>
          </p:cNvSpPr>
          <p:nvPr>
            <p:ph type="body" idx="1"/>
          </p:nvPr>
        </p:nvSpPr>
        <p:spPr/>
        <p:txBody>
          <a:bodyPr/>
          <a:lstStyle/>
          <a:p>
            <a:pPr marL="0" indent="0">
              <a:lnSpc>
                <a:spcPct val="90000"/>
              </a:lnSpc>
              <a:buFontTx/>
              <a:buNone/>
            </a:pPr>
            <a:r>
              <a:rPr lang="en-US" altLang="en-US" b="1"/>
              <a:t>Answer: </a:t>
            </a:r>
            <a:r>
              <a:rPr lang="en-US" altLang="en-US">
                <a:solidFill>
                  <a:srgbClr val="C1500B"/>
                </a:solidFill>
              </a:rPr>
              <a:t>D</a:t>
            </a:r>
          </a:p>
          <a:p>
            <a:pPr marL="0" indent="0">
              <a:lnSpc>
                <a:spcPct val="90000"/>
              </a:lnSpc>
              <a:buFontTx/>
              <a:buNone/>
            </a:pPr>
            <a:r>
              <a:rPr lang="en-US" altLang="en-US" b="1"/>
              <a:t>Rationale: </a:t>
            </a:r>
            <a:r>
              <a:rPr lang="en-US" altLang="en-US"/>
              <a:t>As it applies to pharmacology, the term “action” refers to the effect that a drug is expected to have on a patient’s body. Prior to administering </a:t>
            </a:r>
            <a:r>
              <a:rPr lang="en-US" altLang="en-US" i="1"/>
              <a:t>any</a:t>
            </a:r>
            <a:r>
              <a:rPr lang="en-US" altLang="en-US"/>
              <a:t> drug, the EMT must be aware of its action(s) on the body. </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US" altLang="en-US"/>
              <a:t>Review</a:t>
            </a:r>
            <a:endParaRPr lang="en-US" altLang="en-US" sz="3100" b="0"/>
          </a:p>
        </p:txBody>
      </p:sp>
      <p:sp>
        <p:nvSpPr>
          <p:cNvPr id="60419" name="Rectangle 3"/>
          <p:cNvSpPr>
            <a:spLocks noGrp="1" noChangeArrowheads="1"/>
          </p:cNvSpPr>
          <p:nvPr>
            <p:ph type="body" idx="1"/>
          </p:nvPr>
        </p:nvSpPr>
        <p:spPr/>
        <p:txBody>
          <a:bodyPr/>
          <a:lstStyle/>
          <a:p>
            <a:pPr marL="455613" indent="-455613">
              <a:buFontTx/>
              <a:buAutoNum type="arabicPeriod" startAt="7"/>
            </a:pPr>
            <a:r>
              <a:rPr lang="en-US" altLang="en-US" sz="2500"/>
              <a:t>With regard to pharmacology, the term “action” refers to the:</a:t>
            </a:r>
          </a:p>
          <a:p>
            <a:pPr marL="1025525" lvl="1" indent="-455613">
              <a:buFontTx/>
              <a:buAutoNum type="alphaUcPeriod"/>
            </a:pPr>
            <a:r>
              <a:rPr lang="en-US" altLang="en-US" sz="2100"/>
              <a:t>ability of a drug to cause harm.</a:t>
            </a:r>
            <a:br>
              <a:rPr lang="en-US" altLang="en-US" sz="2100"/>
            </a:br>
            <a:r>
              <a:rPr lang="en-US" altLang="en-US" sz="2100" b="1"/>
              <a:t>Rationale: </a:t>
            </a:r>
            <a:r>
              <a:rPr lang="en-US" altLang="en-US" sz="2100">
                <a:solidFill>
                  <a:srgbClr val="C1500B"/>
                </a:solidFill>
              </a:rPr>
              <a:t>This is called a contraindication.</a:t>
            </a:r>
          </a:p>
          <a:p>
            <a:pPr marL="1025525" lvl="1" indent="-455613">
              <a:buFontTx/>
              <a:buAutoNum type="alphaUcPeriod"/>
            </a:pPr>
            <a:r>
              <a:rPr lang="en-US" altLang="en-US" sz="2100"/>
              <a:t>ability of a drug to produce side effects.</a:t>
            </a:r>
            <a:br>
              <a:rPr lang="en-US" altLang="en-US" sz="2100"/>
            </a:br>
            <a:r>
              <a:rPr lang="en-US" altLang="en-US" sz="2100" b="1"/>
              <a:t>Rationale: </a:t>
            </a:r>
            <a:r>
              <a:rPr lang="en-US" altLang="en-US" sz="2100">
                <a:solidFill>
                  <a:srgbClr val="C1500B"/>
                </a:solidFill>
              </a:rPr>
              <a:t>This is any action of a medication other than the desired ones.</a:t>
            </a:r>
          </a:p>
          <a:p>
            <a:pPr marL="1025525" lvl="1" indent="-455613">
              <a:buFontTx/>
              <a:buAutoNum type="alphaUcPeriod"/>
            </a:pPr>
            <a:r>
              <a:rPr lang="en-US" altLang="en-US" sz="2100"/>
              <a:t>amount of time it will take the drug to work.</a:t>
            </a:r>
            <a:br>
              <a:rPr lang="en-US" altLang="en-US" sz="2100"/>
            </a:br>
            <a:r>
              <a:rPr lang="en-US" altLang="en-US" sz="2100" b="1"/>
              <a:t>Rationale: </a:t>
            </a:r>
            <a:r>
              <a:rPr lang="en-US" altLang="en-US" sz="2100">
                <a:solidFill>
                  <a:srgbClr val="C1500B"/>
                </a:solidFill>
              </a:rPr>
              <a:t>This is the onset of action.</a:t>
            </a:r>
          </a:p>
          <a:p>
            <a:pPr marL="1025525" lvl="1" indent="-455613">
              <a:buFontTx/>
              <a:buAutoNum type="alphaUcPeriod"/>
            </a:pPr>
            <a:r>
              <a:rPr lang="en-US" altLang="en-US" sz="2100"/>
              <a:t>expected effect of a drug on the patient’s body.</a:t>
            </a:r>
            <a:br>
              <a:rPr lang="en-US" altLang="en-US" sz="2100"/>
            </a:br>
            <a:r>
              <a:rPr lang="en-US" altLang="en-US" sz="2100" b="1"/>
              <a:t>Rationale: </a:t>
            </a:r>
            <a:r>
              <a:rPr lang="en-US" altLang="en-US" sz="2100">
                <a:solidFill>
                  <a:srgbClr val="C1500B"/>
                </a:solidFill>
              </a:rPr>
              <a:t>Correct answer</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n-US" altLang="en-US"/>
              <a:t>Review</a:t>
            </a:r>
          </a:p>
        </p:txBody>
      </p:sp>
      <p:sp>
        <p:nvSpPr>
          <p:cNvPr id="61443" name="Rectangle 3"/>
          <p:cNvSpPr>
            <a:spLocks noGrp="1" noChangeArrowheads="1"/>
          </p:cNvSpPr>
          <p:nvPr>
            <p:ph type="body" idx="1"/>
            <p:custDataLst>
              <p:tags r:id="rId1"/>
            </p:custDataLst>
          </p:nvPr>
        </p:nvSpPr>
        <p:spPr/>
        <p:txBody>
          <a:bodyPr/>
          <a:lstStyle/>
          <a:p>
            <a:pPr marL="455613" indent="-455613">
              <a:spcBef>
                <a:spcPct val="35000"/>
              </a:spcBef>
              <a:buFontTx/>
              <a:buAutoNum type="arabicPeriod" startAt="8"/>
            </a:pPr>
            <a:r>
              <a:rPr lang="en-US" altLang="en-US"/>
              <a:t>Which of the following patients is the BEST candidate for oral glucose?</a:t>
            </a:r>
          </a:p>
          <a:p>
            <a:pPr marL="1025525" lvl="1" indent="-455613">
              <a:spcBef>
                <a:spcPct val="35000"/>
              </a:spcBef>
              <a:buFontTx/>
              <a:buAutoNum type="alphaUcPeriod"/>
            </a:pPr>
            <a:r>
              <a:rPr lang="en-US" altLang="en-US"/>
              <a:t>A conscious patient who is showing signs of hypoglycemia</a:t>
            </a:r>
          </a:p>
          <a:p>
            <a:pPr marL="1025525" lvl="1" indent="-455613">
              <a:spcBef>
                <a:spcPct val="35000"/>
              </a:spcBef>
              <a:buFontTx/>
              <a:buAutoNum type="alphaUcPeriod"/>
            </a:pPr>
            <a:r>
              <a:rPr lang="en-US" altLang="en-US"/>
              <a:t>An unconscious diabetic patient with a documented low blood sugar</a:t>
            </a:r>
          </a:p>
          <a:p>
            <a:pPr marL="1025525" lvl="1" indent="-455613">
              <a:spcBef>
                <a:spcPct val="35000"/>
              </a:spcBef>
              <a:buFontTx/>
              <a:buAutoNum type="alphaUcPeriod"/>
            </a:pPr>
            <a:r>
              <a:rPr lang="en-US" altLang="en-US"/>
              <a:t>A conscious diabetic patient suspected of being hyperglycemic</a:t>
            </a:r>
          </a:p>
          <a:p>
            <a:pPr marL="1025525" lvl="1" indent="-455613">
              <a:spcBef>
                <a:spcPct val="35000"/>
              </a:spcBef>
              <a:buFontTx/>
              <a:buAutoNum type="alphaUcPeriod"/>
            </a:pPr>
            <a:r>
              <a:rPr lang="en-US" altLang="en-US"/>
              <a:t>A semiconscious patient with signs and symptoms of low blood sugar</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US" altLang="en-US"/>
              <a:t>Review</a:t>
            </a:r>
          </a:p>
        </p:txBody>
      </p:sp>
      <p:sp>
        <p:nvSpPr>
          <p:cNvPr id="62467" name="Rectangle 3"/>
          <p:cNvSpPr>
            <a:spLocks noGrp="1" noChangeArrowheads="1"/>
          </p:cNvSpPr>
          <p:nvPr>
            <p:ph type="body" idx="1"/>
          </p:nvPr>
        </p:nvSpPr>
        <p:spPr/>
        <p:txBody>
          <a:bodyPr/>
          <a:lstStyle/>
          <a:p>
            <a:pPr marL="0" indent="0">
              <a:buFontTx/>
              <a:buNone/>
            </a:pPr>
            <a:r>
              <a:rPr lang="en-US" altLang="en-US" b="1"/>
              <a:t>Answer: </a:t>
            </a:r>
            <a:r>
              <a:rPr lang="en-US" altLang="en-US">
                <a:solidFill>
                  <a:srgbClr val="C1500B"/>
                </a:solidFill>
              </a:rPr>
              <a:t>A</a:t>
            </a:r>
          </a:p>
          <a:p>
            <a:pPr marL="0" indent="0">
              <a:buFontTx/>
              <a:buNone/>
            </a:pPr>
            <a:r>
              <a:rPr lang="en-US" altLang="en-US" b="1"/>
              <a:t>Rationale: </a:t>
            </a:r>
            <a:r>
              <a:rPr lang="en-US" altLang="en-US"/>
              <a:t>Oral glucose is given to diabetic patients with suspected or documented hypoglycemia (low blood sugar). It should not be given to unconscious patients or those who are otherwise unable to swallow because it may be aspirated into the lungs.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a:lnSpc>
                <a:spcPct val="85000"/>
              </a:lnSpc>
            </a:pPr>
            <a:r>
              <a:rPr lang="en-US" altLang="en-US"/>
              <a:t>Medication Names </a:t>
            </a:r>
            <a:r>
              <a:rPr lang="en-US" altLang="en-US" sz="2700" b="0"/>
              <a:t>(2 of 2)</a:t>
            </a:r>
          </a:p>
        </p:txBody>
      </p:sp>
      <p:sp>
        <p:nvSpPr>
          <p:cNvPr id="8195" name="Content Placeholder 2"/>
          <p:cNvSpPr>
            <a:spLocks noGrp="1"/>
          </p:cNvSpPr>
          <p:nvPr>
            <p:ph type="body" idx="1"/>
          </p:nvPr>
        </p:nvSpPr>
        <p:spPr/>
        <p:txBody>
          <a:bodyPr rIns="228504"/>
          <a:lstStyle/>
          <a:p>
            <a:pPr>
              <a:spcBef>
                <a:spcPct val="35000"/>
              </a:spcBef>
            </a:pPr>
            <a:r>
              <a:rPr lang="en-US" altLang="en-US"/>
              <a:t>Prescription medications</a:t>
            </a:r>
          </a:p>
          <a:p>
            <a:pPr>
              <a:spcBef>
                <a:spcPct val="35000"/>
              </a:spcBef>
            </a:pPr>
            <a:r>
              <a:rPr lang="en-US" altLang="en-US"/>
              <a:t>Over-the-counter (OTC) medications</a:t>
            </a:r>
          </a:p>
          <a:p>
            <a:pPr>
              <a:spcBef>
                <a:spcPct val="35000"/>
              </a:spcBef>
            </a:pPr>
            <a:r>
              <a:rPr lang="en-US" altLang="en-US"/>
              <a:t>Recreational drugs</a:t>
            </a:r>
          </a:p>
          <a:p>
            <a:pPr>
              <a:spcBef>
                <a:spcPct val="35000"/>
              </a:spcBef>
            </a:pPr>
            <a:r>
              <a:rPr lang="en-US" altLang="en-US"/>
              <a:t>Herbal remedies</a:t>
            </a:r>
          </a:p>
          <a:p>
            <a:pPr>
              <a:spcBef>
                <a:spcPct val="35000"/>
              </a:spcBef>
            </a:pPr>
            <a:r>
              <a:rPr lang="en-US" altLang="en-US"/>
              <a:t>Enhancement drugs</a:t>
            </a:r>
          </a:p>
          <a:p>
            <a:pPr>
              <a:spcBef>
                <a:spcPct val="35000"/>
              </a:spcBef>
            </a:pPr>
            <a:r>
              <a:rPr lang="en-US" altLang="en-US"/>
              <a:t>Vitamin supplements</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en-US" altLang="en-US"/>
              <a:t>Review </a:t>
            </a:r>
            <a:r>
              <a:rPr lang="en-US" altLang="en-US" sz="2700" b="0"/>
              <a:t>(1 of 2)</a:t>
            </a:r>
          </a:p>
        </p:txBody>
      </p:sp>
      <p:sp>
        <p:nvSpPr>
          <p:cNvPr id="63491" name="Rectangle 3"/>
          <p:cNvSpPr>
            <a:spLocks noGrp="1" noChangeArrowheads="1"/>
          </p:cNvSpPr>
          <p:nvPr>
            <p:ph type="body" idx="1"/>
          </p:nvPr>
        </p:nvSpPr>
        <p:spPr/>
        <p:txBody>
          <a:bodyPr/>
          <a:lstStyle/>
          <a:p>
            <a:pPr marL="455613" indent="-455613">
              <a:buFontTx/>
              <a:buAutoNum type="arabicPeriod" startAt="8"/>
            </a:pPr>
            <a:r>
              <a:rPr lang="en-US" altLang="en-US" sz="2500"/>
              <a:t>Which of the following patients is the BEST candidate for oral glucose?</a:t>
            </a:r>
          </a:p>
          <a:p>
            <a:pPr marL="1025525" lvl="1" indent="-455613">
              <a:buFontTx/>
              <a:buAutoNum type="alphaUcPeriod"/>
            </a:pPr>
            <a:r>
              <a:rPr lang="en-US" altLang="en-US" sz="2100"/>
              <a:t>A conscious patient who is showing signs of hypoglycemia</a:t>
            </a:r>
            <a:br>
              <a:rPr lang="en-US" altLang="en-US" sz="2100"/>
            </a:br>
            <a:r>
              <a:rPr lang="en-US" altLang="en-US" sz="2100" b="1"/>
              <a:t>Rationale: </a:t>
            </a:r>
            <a:r>
              <a:rPr lang="en-US" altLang="en-US" sz="2100">
                <a:solidFill>
                  <a:srgbClr val="C1500B"/>
                </a:solidFill>
              </a:rPr>
              <a:t>Correct answer</a:t>
            </a:r>
          </a:p>
          <a:p>
            <a:pPr marL="1025525" lvl="1" indent="-455613">
              <a:buFontTx/>
              <a:buAutoNum type="alphaUcPeriod"/>
            </a:pPr>
            <a:r>
              <a:rPr lang="en-US" altLang="en-US" sz="2100"/>
              <a:t>An unconscious diabetic patient with a documented low blood sugar</a:t>
            </a:r>
            <a:br>
              <a:rPr lang="en-US" altLang="en-US" sz="2100"/>
            </a:br>
            <a:r>
              <a:rPr lang="en-US" altLang="en-US" sz="2100" b="1"/>
              <a:t>Rationale: </a:t>
            </a:r>
            <a:r>
              <a:rPr lang="en-US" altLang="en-US" sz="2100">
                <a:solidFill>
                  <a:srgbClr val="C1500B"/>
                </a:solidFill>
              </a:rPr>
              <a:t>Oral glucose should not be given to unconscious patients.</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en-US" altLang="en-US"/>
              <a:t>Review </a:t>
            </a:r>
            <a:r>
              <a:rPr lang="en-US" altLang="en-US" sz="2700" b="0"/>
              <a:t>(2 of 2)</a:t>
            </a:r>
          </a:p>
        </p:txBody>
      </p:sp>
      <p:sp>
        <p:nvSpPr>
          <p:cNvPr id="64515" name="Rectangle 3"/>
          <p:cNvSpPr>
            <a:spLocks noGrp="1" noChangeArrowheads="1"/>
          </p:cNvSpPr>
          <p:nvPr>
            <p:ph type="body" idx="1"/>
          </p:nvPr>
        </p:nvSpPr>
        <p:spPr/>
        <p:txBody>
          <a:bodyPr/>
          <a:lstStyle/>
          <a:p>
            <a:pPr marL="455613" indent="-455613">
              <a:buFontTx/>
              <a:buAutoNum type="arabicPeriod" startAt="8"/>
            </a:pPr>
            <a:r>
              <a:rPr lang="en-US" altLang="en-US" sz="2500"/>
              <a:t>Which of the following patients is the BEST candidate for oral glucose?</a:t>
            </a:r>
          </a:p>
          <a:p>
            <a:pPr marL="1025525" lvl="1" indent="-455613">
              <a:buFontTx/>
              <a:buAutoNum type="alphaUcPeriod" startAt="3"/>
            </a:pPr>
            <a:r>
              <a:rPr lang="en-US" altLang="en-US" sz="2300"/>
              <a:t>A conscious diabetic patient suspected of being hyperglycemic</a:t>
            </a:r>
            <a:br>
              <a:rPr lang="en-US" altLang="en-US" sz="2300"/>
            </a:br>
            <a:r>
              <a:rPr lang="en-US" altLang="en-US" sz="2300" b="1"/>
              <a:t>Rationale: </a:t>
            </a:r>
            <a:r>
              <a:rPr lang="en-US" altLang="en-US" sz="2300">
                <a:solidFill>
                  <a:srgbClr val="C1500B"/>
                </a:solidFill>
              </a:rPr>
              <a:t>Oral glucose is used for the treatment of hypoglycemia (low blood sugar).</a:t>
            </a:r>
          </a:p>
          <a:p>
            <a:pPr marL="1025525" lvl="1" indent="-455613">
              <a:buFontTx/>
              <a:buAutoNum type="alphaUcPeriod" startAt="3"/>
            </a:pPr>
            <a:r>
              <a:rPr lang="en-US" altLang="en-US" sz="2300"/>
              <a:t>A semiconscious patient with signs and symptoms of low blood sugar</a:t>
            </a:r>
            <a:br>
              <a:rPr lang="en-US" altLang="en-US" sz="2300"/>
            </a:br>
            <a:r>
              <a:rPr lang="en-US" altLang="en-US" sz="2300" b="1"/>
              <a:t>Rationale: </a:t>
            </a:r>
            <a:r>
              <a:rPr lang="en-US" altLang="en-US" sz="2300">
                <a:solidFill>
                  <a:srgbClr val="C1500B"/>
                </a:solidFill>
              </a:rPr>
              <a:t>Oral glucose should not be given to those patients who are unable or may become unable to swallow.</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en-US" altLang="en-US"/>
              <a:t>Review</a:t>
            </a:r>
          </a:p>
        </p:txBody>
      </p:sp>
      <p:sp>
        <p:nvSpPr>
          <p:cNvPr id="65539" name="Rectangle 3"/>
          <p:cNvSpPr>
            <a:spLocks noGrp="1" noChangeArrowheads="1"/>
          </p:cNvSpPr>
          <p:nvPr>
            <p:ph type="body" idx="1"/>
            <p:custDataLst>
              <p:tags r:id="rId1"/>
            </p:custDataLst>
          </p:nvPr>
        </p:nvSpPr>
        <p:spPr/>
        <p:txBody>
          <a:bodyPr/>
          <a:lstStyle/>
          <a:p>
            <a:pPr marL="455613" indent="-455613">
              <a:spcBef>
                <a:spcPct val="35000"/>
              </a:spcBef>
              <a:buFontTx/>
              <a:buAutoNum type="arabicPeriod" startAt="9"/>
            </a:pPr>
            <a:r>
              <a:rPr lang="en-US" altLang="en-US"/>
              <a:t>Epinephrine is given to patients with anaphylactic shock because of its effects of: </a:t>
            </a:r>
          </a:p>
          <a:p>
            <a:pPr marL="1025525" lvl="1" indent="-455613">
              <a:spcBef>
                <a:spcPct val="35000"/>
              </a:spcBef>
              <a:buFontTx/>
              <a:buAutoNum type="alphaUcPeriod"/>
            </a:pPr>
            <a:r>
              <a:rPr lang="en-US" altLang="en-US"/>
              <a:t>bronchodilation and vasodilation.</a:t>
            </a:r>
          </a:p>
          <a:p>
            <a:pPr marL="1025525" lvl="1" indent="-455613">
              <a:spcBef>
                <a:spcPct val="35000"/>
              </a:spcBef>
              <a:buFontTx/>
              <a:buAutoNum type="alphaUcPeriod"/>
            </a:pPr>
            <a:r>
              <a:rPr lang="en-US" altLang="en-US"/>
              <a:t>bronchodilation and vasoconstriction.</a:t>
            </a:r>
          </a:p>
          <a:p>
            <a:pPr marL="1025525" lvl="1" indent="-455613">
              <a:spcBef>
                <a:spcPct val="35000"/>
              </a:spcBef>
              <a:buFontTx/>
              <a:buAutoNum type="alphaUcPeriod"/>
            </a:pPr>
            <a:r>
              <a:rPr lang="en-US" altLang="en-US"/>
              <a:t>vasodilation and bronchoconstriction.</a:t>
            </a:r>
          </a:p>
          <a:p>
            <a:pPr marL="1025525" lvl="1" indent="-455613">
              <a:spcBef>
                <a:spcPct val="35000"/>
              </a:spcBef>
              <a:buFontTx/>
              <a:buAutoNum type="alphaUcPeriod"/>
            </a:pPr>
            <a:r>
              <a:rPr lang="en-US" altLang="en-US"/>
              <a:t>bronchoconstriction and vasoconstriction.</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en-US" altLang="en-US"/>
              <a:t>Review</a:t>
            </a:r>
          </a:p>
        </p:txBody>
      </p:sp>
      <p:sp>
        <p:nvSpPr>
          <p:cNvPr id="66563" name="Rectangle 3"/>
          <p:cNvSpPr>
            <a:spLocks noGrp="1" noChangeArrowheads="1"/>
          </p:cNvSpPr>
          <p:nvPr>
            <p:ph type="body" idx="1"/>
          </p:nvPr>
        </p:nvSpPr>
        <p:spPr/>
        <p:txBody>
          <a:bodyPr/>
          <a:lstStyle/>
          <a:p>
            <a:pPr marL="0" indent="0">
              <a:buFontTx/>
              <a:buNone/>
            </a:pPr>
            <a:r>
              <a:rPr lang="en-US" altLang="en-US" b="1"/>
              <a:t>Answer: </a:t>
            </a:r>
            <a:r>
              <a:rPr lang="en-US" altLang="en-US">
                <a:solidFill>
                  <a:srgbClr val="C1500B"/>
                </a:solidFill>
              </a:rPr>
              <a:t>B</a:t>
            </a:r>
          </a:p>
          <a:p>
            <a:pPr marL="0" indent="0">
              <a:buFontTx/>
              <a:buNone/>
            </a:pPr>
            <a:r>
              <a:rPr lang="en-US" altLang="en-US" b="1"/>
              <a:t>Rationale: </a:t>
            </a:r>
            <a:r>
              <a:rPr lang="en-US" altLang="en-US"/>
              <a:t>The two major complications associated with anaphylactic shock are bronchoconstriction, which impairs air movement in and out of the lungs, and vasodilation, which causes a drop in blood pressure. Epinephrine reverses these processes by causing bronchodilation and vasoconstriction, thereby improving breathing and increasing the blood pressure, respectively.</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r>
              <a:rPr lang="en-US" altLang="en-US"/>
              <a:t>Review </a:t>
            </a:r>
            <a:r>
              <a:rPr lang="en-US" altLang="en-US" sz="2700" b="0"/>
              <a:t>(1 of 2)</a:t>
            </a:r>
          </a:p>
        </p:txBody>
      </p:sp>
      <p:sp>
        <p:nvSpPr>
          <p:cNvPr id="67587" name="Rectangle 3"/>
          <p:cNvSpPr>
            <a:spLocks noGrp="1" noChangeArrowheads="1"/>
          </p:cNvSpPr>
          <p:nvPr>
            <p:ph type="body" idx="1"/>
            <p:custDataLst>
              <p:tags r:id="rId1"/>
            </p:custDataLst>
          </p:nvPr>
        </p:nvSpPr>
        <p:spPr/>
        <p:txBody>
          <a:bodyPr/>
          <a:lstStyle/>
          <a:p>
            <a:pPr marL="455613" indent="-455613">
              <a:spcBef>
                <a:spcPct val="35000"/>
              </a:spcBef>
              <a:buFontTx/>
              <a:buAutoNum type="arabicPeriod" startAt="9"/>
            </a:pPr>
            <a:r>
              <a:rPr lang="en-US" altLang="en-US" sz="2500"/>
              <a:t>Epinephrine is given to patients with anaphylactic shock because of its effects of: </a:t>
            </a:r>
          </a:p>
          <a:p>
            <a:pPr marL="1025525" lvl="1" indent="-455613">
              <a:spcBef>
                <a:spcPct val="35000"/>
              </a:spcBef>
              <a:buFontTx/>
              <a:buAutoNum type="alphaUcPeriod"/>
            </a:pPr>
            <a:r>
              <a:rPr lang="en-US" altLang="en-US" sz="2300"/>
              <a:t>bronchodilation and vasodilation.</a:t>
            </a:r>
            <a:br>
              <a:rPr lang="en-US" altLang="en-US" sz="2300"/>
            </a:br>
            <a:r>
              <a:rPr lang="en-US" altLang="en-US" sz="2300" b="1"/>
              <a:t>Rationale: </a:t>
            </a:r>
            <a:r>
              <a:rPr lang="en-US" altLang="en-US" sz="2300">
                <a:solidFill>
                  <a:srgbClr val="C1500B"/>
                </a:solidFill>
              </a:rPr>
              <a:t>Epinephrine dilates the bronchi but constricts the circulatory system.</a:t>
            </a:r>
          </a:p>
          <a:p>
            <a:pPr marL="1025525" lvl="1" indent="-455613">
              <a:spcBef>
                <a:spcPct val="35000"/>
              </a:spcBef>
              <a:buFontTx/>
              <a:buAutoNum type="alphaUcPeriod"/>
            </a:pPr>
            <a:r>
              <a:rPr lang="en-US" altLang="en-US" sz="2300"/>
              <a:t>bronchodilation and vasoconstriction.</a:t>
            </a:r>
            <a:br>
              <a:rPr lang="en-US" altLang="en-US" sz="2300"/>
            </a:br>
            <a:r>
              <a:rPr lang="en-US" altLang="en-US" sz="2300" b="1"/>
              <a:t>Rationale: </a:t>
            </a:r>
            <a:r>
              <a:rPr lang="en-US" altLang="en-US" sz="2300">
                <a:solidFill>
                  <a:srgbClr val="C1500B"/>
                </a:solidFill>
              </a:rPr>
              <a:t>Correct answer</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r>
              <a:rPr lang="en-US" altLang="en-US"/>
              <a:t>Review </a:t>
            </a:r>
            <a:r>
              <a:rPr lang="en-US" altLang="en-US" sz="2700" b="0"/>
              <a:t>(2 of 2)</a:t>
            </a:r>
          </a:p>
        </p:txBody>
      </p:sp>
      <p:sp>
        <p:nvSpPr>
          <p:cNvPr id="68611" name="Rectangle 3"/>
          <p:cNvSpPr>
            <a:spLocks noGrp="1" noChangeArrowheads="1"/>
          </p:cNvSpPr>
          <p:nvPr>
            <p:ph type="body" idx="1"/>
            <p:custDataLst>
              <p:tags r:id="rId1"/>
            </p:custDataLst>
          </p:nvPr>
        </p:nvSpPr>
        <p:spPr/>
        <p:txBody>
          <a:bodyPr/>
          <a:lstStyle/>
          <a:p>
            <a:pPr marL="455613" indent="-455613">
              <a:spcBef>
                <a:spcPct val="35000"/>
              </a:spcBef>
              <a:buFontTx/>
              <a:buAutoNum type="arabicPeriod" startAt="9"/>
            </a:pPr>
            <a:r>
              <a:rPr lang="en-US" altLang="en-US" sz="2500"/>
              <a:t>Epinephrine is given to patients with anaphylactic shock because of its effects of: </a:t>
            </a:r>
          </a:p>
          <a:p>
            <a:pPr marL="1025525" lvl="1" indent="-455613">
              <a:spcBef>
                <a:spcPct val="35000"/>
              </a:spcBef>
              <a:buFontTx/>
              <a:buAutoNum type="alphaUcPeriod" startAt="3"/>
            </a:pPr>
            <a:r>
              <a:rPr lang="en-US" altLang="en-US" sz="2300"/>
              <a:t>vasodilation and bronchoconstriction.</a:t>
            </a:r>
            <a:br>
              <a:rPr lang="en-US" altLang="en-US" sz="2300"/>
            </a:br>
            <a:r>
              <a:rPr lang="en-US" altLang="en-US" sz="2300" b="1"/>
              <a:t>Rationale: </a:t>
            </a:r>
            <a:r>
              <a:rPr lang="en-US" altLang="en-US" sz="2300">
                <a:solidFill>
                  <a:srgbClr val="C1500B"/>
                </a:solidFill>
              </a:rPr>
              <a:t>Epinephrine constricts the circulatory system and dilates the bronchi.</a:t>
            </a:r>
          </a:p>
          <a:p>
            <a:pPr marL="1025525" lvl="1" indent="-455613">
              <a:spcBef>
                <a:spcPct val="35000"/>
              </a:spcBef>
              <a:buFontTx/>
              <a:buAutoNum type="alphaUcPeriod" startAt="3"/>
            </a:pPr>
            <a:r>
              <a:rPr lang="en-US" altLang="en-US" sz="2300"/>
              <a:t>bronchoconstriction and vasoconstriction.</a:t>
            </a:r>
            <a:br>
              <a:rPr lang="en-US" altLang="en-US" sz="2300"/>
            </a:br>
            <a:r>
              <a:rPr lang="en-US" altLang="en-US" sz="2300" b="1"/>
              <a:t>Rationale: </a:t>
            </a:r>
            <a:r>
              <a:rPr lang="en-US" altLang="en-US" sz="2300">
                <a:solidFill>
                  <a:srgbClr val="C1500B"/>
                </a:solidFill>
              </a:rPr>
              <a:t>Epinephrine dilates the bronchi and constricts the circulatory system.</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r>
              <a:rPr lang="en-US" altLang="en-US"/>
              <a:t>Review</a:t>
            </a:r>
          </a:p>
        </p:txBody>
      </p:sp>
      <p:sp>
        <p:nvSpPr>
          <p:cNvPr id="69635" name="Rectangle 3"/>
          <p:cNvSpPr>
            <a:spLocks noGrp="1" noChangeArrowheads="1"/>
          </p:cNvSpPr>
          <p:nvPr>
            <p:ph type="body" idx="1"/>
            <p:custDataLst>
              <p:tags r:id="rId1"/>
            </p:custDataLst>
          </p:nvPr>
        </p:nvSpPr>
        <p:spPr/>
        <p:txBody>
          <a:bodyPr/>
          <a:lstStyle/>
          <a:p>
            <a:pPr marL="682625" indent="-682625">
              <a:spcBef>
                <a:spcPct val="35000"/>
              </a:spcBef>
              <a:buFontTx/>
              <a:buAutoNum type="arabicPeriod" startAt="10"/>
            </a:pPr>
            <a:r>
              <a:rPr lang="en-US" altLang="en-US"/>
              <a:t>The process by which medications travel through body tissues until they reach the bloodstream is called: </a:t>
            </a:r>
          </a:p>
          <a:p>
            <a:pPr marL="1255713" lvl="1" indent="-455613">
              <a:spcBef>
                <a:spcPct val="35000"/>
              </a:spcBef>
              <a:buFontTx/>
              <a:buAutoNum type="alphaUcPeriod"/>
            </a:pPr>
            <a:r>
              <a:rPr lang="en-US" altLang="en-US"/>
              <a:t>adsorption.</a:t>
            </a:r>
          </a:p>
          <a:p>
            <a:pPr marL="1255713" lvl="1" indent="-455613">
              <a:spcBef>
                <a:spcPct val="35000"/>
              </a:spcBef>
              <a:buFontTx/>
              <a:buAutoNum type="alphaUcPeriod"/>
            </a:pPr>
            <a:r>
              <a:rPr lang="en-US" altLang="en-US"/>
              <a:t>onset of action. </a:t>
            </a:r>
          </a:p>
          <a:p>
            <a:pPr marL="1255713" lvl="1" indent="-455613">
              <a:spcBef>
                <a:spcPct val="35000"/>
              </a:spcBef>
              <a:buFontTx/>
              <a:buAutoNum type="alphaUcPeriod"/>
            </a:pPr>
            <a:r>
              <a:rPr lang="en-US" altLang="en-US"/>
              <a:t>absorption.</a:t>
            </a:r>
          </a:p>
          <a:p>
            <a:pPr marL="1255713" lvl="1" indent="-455613">
              <a:spcBef>
                <a:spcPct val="35000"/>
              </a:spcBef>
              <a:buFontTx/>
              <a:buAutoNum type="alphaUcPeriod"/>
            </a:pPr>
            <a:r>
              <a:rPr lang="en-US" altLang="en-US"/>
              <a:t>transformation. </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r>
              <a:rPr lang="en-US" altLang="en-US"/>
              <a:t>Review</a:t>
            </a:r>
          </a:p>
        </p:txBody>
      </p:sp>
      <p:sp>
        <p:nvSpPr>
          <p:cNvPr id="70659" name="Rectangle 3"/>
          <p:cNvSpPr>
            <a:spLocks noGrp="1" noChangeArrowheads="1"/>
          </p:cNvSpPr>
          <p:nvPr>
            <p:ph type="body" idx="1"/>
          </p:nvPr>
        </p:nvSpPr>
        <p:spPr/>
        <p:txBody>
          <a:bodyPr/>
          <a:lstStyle/>
          <a:p>
            <a:pPr marL="0" indent="0">
              <a:buFontTx/>
              <a:buNone/>
            </a:pPr>
            <a:r>
              <a:rPr lang="en-US" altLang="en-US" b="1"/>
              <a:t>Answer: </a:t>
            </a:r>
            <a:r>
              <a:rPr lang="en-US" altLang="en-US">
                <a:solidFill>
                  <a:srgbClr val="C1500B"/>
                </a:solidFill>
              </a:rPr>
              <a:t>C</a:t>
            </a:r>
          </a:p>
          <a:p>
            <a:pPr marL="0" indent="0">
              <a:buFontTx/>
              <a:buNone/>
            </a:pPr>
            <a:r>
              <a:rPr lang="en-US" altLang="en-US" b="1"/>
              <a:t>Rationale:</a:t>
            </a:r>
            <a:r>
              <a:rPr lang="en-US" altLang="en-US"/>
              <a:t> The process by which medications travel through body tissues until they reach the bloodstream is called absorption. Adsorption refers to the binding of one chemical to another. Activated charcoal, for example, delays absorption of certain chemicals into the bloodstream because it adsorbs (binds to) them in the stomach. </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r>
              <a:rPr lang="en-US" altLang="en-US"/>
              <a:t>Review </a:t>
            </a:r>
            <a:r>
              <a:rPr lang="en-US" altLang="en-US" sz="2700" b="0"/>
              <a:t>(1 of 2)</a:t>
            </a:r>
          </a:p>
        </p:txBody>
      </p:sp>
      <p:sp>
        <p:nvSpPr>
          <p:cNvPr id="71683" name="Rectangle 3"/>
          <p:cNvSpPr>
            <a:spLocks noGrp="1" noChangeArrowheads="1"/>
          </p:cNvSpPr>
          <p:nvPr>
            <p:ph type="body" idx="1"/>
          </p:nvPr>
        </p:nvSpPr>
        <p:spPr/>
        <p:txBody>
          <a:bodyPr/>
          <a:lstStyle/>
          <a:p>
            <a:pPr marL="569913" indent="-569913">
              <a:buFontTx/>
              <a:buAutoNum type="arabicPeriod" startAt="10"/>
            </a:pPr>
            <a:r>
              <a:rPr lang="en-US" altLang="en-US" sz="2500"/>
              <a:t>The process by which medications travel through body tissues until they reach the bloodstream is called: </a:t>
            </a:r>
          </a:p>
          <a:p>
            <a:pPr marL="1141413" lvl="1" indent="-455613">
              <a:buFontTx/>
              <a:buAutoNum type="alphaUcPeriod"/>
            </a:pPr>
            <a:r>
              <a:rPr lang="en-US" altLang="en-US" sz="2300"/>
              <a:t>adsorption.</a:t>
            </a:r>
            <a:br>
              <a:rPr lang="en-US" altLang="en-US" sz="2300"/>
            </a:br>
            <a:r>
              <a:rPr lang="en-US" altLang="en-US" sz="2300" b="1"/>
              <a:t>Rationale:</a:t>
            </a:r>
            <a:r>
              <a:rPr lang="en-US" altLang="en-US" sz="2300"/>
              <a:t> </a:t>
            </a:r>
            <a:r>
              <a:rPr lang="en-US" altLang="en-US" sz="2300">
                <a:solidFill>
                  <a:srgbClr val="C1500B"/>
                </a:solidFill>
              </a:rPr>
              <a:t>This is when particles bind to a surface.</a:t>
            </a:r>
          </a:p>
          <a:p>
            <a:pPr marL="1141413" lvl="1" indent="-455613">
              <a:buFontTx/>
              <a:buAutoNum type="alphaUcPeriod"/>
            </a:pPr>
            <a:r>
              <a:rPr lang="en-US" altLang="en-US" sz="2300"/>
              <a:t>onset of action. </a:t>
            </a:r>
            <a:br>
              <a:rPr lang="en-US" altLang="en-US" sz="2300"/>
            </a:br>
            <a:r>
              <a:rPr lang="en-US" altLang="en-US" sz="2300" b="1"/>
              <a:t>Rationale:</a:t>
            </a:r>
            <a:r>
              <a:rPr lang="en-US" altLang="en-US" sz="2300"/>
              <a:t> </a:t>
            </a:r>
            <a:r>
              <a:rPr lang="en-US" altLang="en-US" sz="2300">
                <a:solidFill>
                  <a:srgbClr val="C1500B"/>
                </a:solidFill>
              </a:rPr>
              <a:t>This is the time that it takes for a medication to start doing what it is prescribed for.</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r>
              <a:rPr lang="en-US" altLang="en-US"/>
              <a:t>Review </a:t>
            </a:r>
            <a:r>
              <a:rPr lang="en-US" altLang="en-US" sz="2700" b="0"/>
              <a:t>(2 of 2)</a:t>
            </a:r>
          </a:p>
        </p:txBody>
      </p:sp>
      <p:sp>
        <p:nvSpPr>
          <p:cNvPr id="72707" name="Rectangle 3"/>
          <p:cNvSpPr>
            <a:spLocks noGrp="1" noChangeArrowheads="1"/>
          </p:cNvSpPr>
          <p:nvPr>
            <p:ph type="body" idx="1"/>
          </p:nvPr>
        </p:nvSpPr>
        <p:spPr/>
        <p:txBody>
          <a:bodyPr/>
          <a:lstStyle/>
          <a:p>
            <a:pPr marL="569913" indent="-569913">
              <a:buFontTx/>
              <a:buAutoNum type="arabicPeriod" startAt="10"/>
            </a:pPr>
            <a:r>
              <a:rPr lang="en-US" altLang="en-US" sz="2500"/>
              <a:t>The process by which medications travel through body tissues until they reach the bloodstream is called: </a:t>
            </a:r>
          </a:p>
          <a:p>
            <a:pPr marL="1141413" lvl="1" indent="-455613">
              <a:buFontTx/>
              <a:buAutoNum type="alphaUcPeriod" startAt="3"/>
            </a:pPr>
            <a:r>
              <a:rPr lang="en-US" altLang="en-US" sz="2300"/>
              <a:t>absorption.</a:t>
            </a:r>
            <a:br>
              <a:rPr lang="en-US" altLang="en-US" sz="2300"/>
            </a:br>
            <a:r>
              <a:rPr lang="en-US" altLang="en-US" sz="2300" b="1"/>
              <a:t>Rationale:</a:t>
            </a:r>
            <a:r>
              <a:rPr lang="en-US" altLang="en-US" sz="2300"/>
              <a:t> </a:t>
            </a:r>
            <a:r>
              <a:rPr lang="en-US" altLang="en-US" sz="2300">
                <a:solidFill>
                  <a:srgbClr val="C1500B"/>
                </a:solidFill>
              </a:rPr>
              <a:t>Correct answer</a:t>
            </a:r>
          </a:p>
          <a:p>
            <a:pPr marL="1141413" lvl="1" indent="-455613">
              <a:buFontTx/>
              <a:buAutoNum type="alphaUcPeriod" startAt="3"/>
            </a:pPr>
            <a:r>
              <a:rPr lang="en-US" altLang="en-US" sz="2300"/>
              <a:t>transformation. </a:t>
            </a:r>
            <a:br>
              <a:rPr lang="en-US" altLang="en-US" sz="2300"/>
            </a:br>
            <a:r>
              <a:rPr lang="en-US" altLang="en-US" sz="2300" b="1"/>
              <a:t>Rationale:</a:t>
            </a:r>
            <a:r>
              <a:rPr lang="en-US" altLang="en-US" sz="2300"/>
              <a:t> </a:t>
            </a:r>
            <a:r>
              <a:rPr lang="en-US" altLang="en-US" sz="2300">
                <a:solidFill>
                  <a:srgbClr val="C1500B"/>
                </a:solidFill>
              </a:rPr>
              <a:t>This has nothing to do with medication administration.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a:lnSpc>
                <a:spcPct val="85000"/>
              </a:lnSpc>
            </a:pPr>
            <a:r>
              <a:rPr lang="en-US" altLang="en-US"/>
              <a:t>Routes of Administration </a:t>
            </a:r>
            <a:r>
              <a:rPr lang="en-US" altLang="en-US" sz="2700" b="0"/>
              <a:t>(1 of 2)</a:t>
            </a:r>
          </a:p>
        </p:txBody>
      </p:sp>
      <p:sp>
        <p:nvSpPr>
          <p:cNvPr id="9219" name="Content Placeholder 2"/>
          <p:cNvSpPr>
            <a:spLocks noGrp="1"/>
          </p:cNvSpPr>
          <p:nvPr>
            <p:ph type="body" idx="1"/>
          </p:nvPr>
        </p:nvSpPr>
        <p:spPr/>
        <p:txBody>
          <a:bodyPr rIns="228504"/>
          <a:lstStyle/>
          <a:p>
            <a:pPr eaLnBrk="1" hangingPunct="1">
              <a:spcBef>
                <a:spcPct val="35000"/>
              </a:spcBef>
            </a:pPr>
            <a:r>
              <a:rPr lang="en-US" altLang="en-US"/>
              <a:t>Absorption: the process by which medications travel through body tissues to the bloodstream</a:t>
            </a:r>
          </a:p>
          <a:p>
            <a:pPr eaLnBrk="1" hangingPunct="1">
              <a:spcBef>
                <a:spcPct val="35000"/>
              </a:spcBef>
            </a:pPr>
            <a:r>
              <a:rPr lang="en-US" altLang="en-US"/>
              <a:t>Enteral medications enter the body through the digestive system.</a:t>
            </a:r>
          </a:p>
          <a:p>
            <a:pPr eaLnBrk="1" hangingPunct="1">
              <a:spcBef>
                <a:spcPct val="35000"/>
              </a:spcBef>
            </a:pPr>
            <a:r>
              <a:rPr lang="en-US" altLang="en-US"/>
              <a:t>Parenteral medications enter the body by some other means.</a:t>
            </a:r>
          </a:p>
          <a:p>
            <a:pPr eaLnBrk="1" hangingPunct="1">
              <a:spcBef>
                <a:spcPct val="35000"/>
              </a:spcBef>
            </a:pPr>
            <a:endParaRPr lang="en-US" altLang="en-US"/>
          </a:p>
          <a:p>
            <a:pPr eaLnBrk="1" hangingPunct="1">
              <a:spcBef>
                <a:spcPct val="35000"/>
              </a:spcBef>
            </a:pPr>
            <a:endParaRPr lang="en-US"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lnSpc>
                <a:spcPct val="85000"/>
              </a:lnSpc>
            </a:pPr>
            <a:r>
              <a:rPr lang="en-US" altLang="en-US"/>
              <a:t>Routes of Administration </a:t>
            </a:r>
            <a:r>
              <a:rPr lang="en-US" altLang="en-US" sz="2700" b="0"/>
              <a:t>(2 of 2)</a:t>
            </a:r>
          </a:p>
        </p:txBody>
      </p:sp>
      <p:sp>
        <p:nvSpPr>
          <p:cNvPr id="5" name="Content Placeholder 2"/>
          <p:cNvSpPr txBox="1">
            <a:spLocks/>
          </p:cNvSpPr>
          <p:nvPr/>
        </p:nvSpPr>
        <p:spPr bwMode="auto">
          <a:xfrm>
            <a:off x="685800" y="1449388"/>
            <a:ext cx="7772400" cy="4799012"/>
          </a:xfrm>
          <a:prstGeom prst="rect">
            <a:avLst/>
          </a:prstGeom>
          <a:noFill/>
          <a:ln w="19050">
            <a:noFill/>
            <a:miter lim="800000"/>
            <a:headEnd/>
            <a:tailEnd/>
          </a:ln>
        </p:spPr>
        <p:txBody>
          <a:bodyPr lIns="228504" tIns="182802" rIns="228504" bIns="91402"/>
          <a:lstStyle>
            <a:lvl1pPr marL="341012" indent="-341012" algn="l" rtl="0" eaLnBrk="0" fontAlgn="base" hangingPunct="0">
              <a:spcBef>
                <a:spcPct val="50000"/>
              </a:spcBef>
              <a:spcAft>
                <a:spcPct val="0"/>
              </a:spcAft>
              <a:buClr>
                <a:srgbClr val="F37021"/>
              </a:buClr>
              <a:buChar char="•"/>
              <a:defRPr sz="2700">
                <a:solidFill>
                  <a:schemeClr val="tx1"/>
                </a:solidFill>
                <a:latin typeface="+mn-lt"/>
                <a:ea typeface="+mn-ea"/>
                <a:cs typeface="+mn-cs"/>
              </a:defRPr>
            </a:lvl1pPr>
            <a:lvl2pPr marL="798887" indent="-341012" algn="l" rtl="0" eaLnBrk="0" fontAlgn="base" hangingPunct="0">
              <a:spcBef>
                <a:spcPct val="25000"/>
              </a:spcBef>
              <a:spcAft>
                <a:spcPct val="0"/>
              </a:spcAft>
              <a:buClr>
                <a:srgbClr val="F37021"/>
              </a:buClr>
              <a:buChar char="–"/>
              <a:defRPr sz="2500">
                <a:solidFill>
                  <a:schemeClr val="tx1"/>
                </a:solidFill>
                <a:latin typeface="+mn-lt"/>
                <a:ea typeface="+mn-ea"/>
              </a:defRPr>
            </a:lvl2pPr>
            <a:lvl3pPr marL="1141814" indent="-227980" algn="l" rtl="0" eaLnBrk="0" fontAlgn="base" hangingPunct="0">
              <a:spcBef>
                <a:spcPct val="25000"/>
              </a:spcBef>
              <a:spcAft>
                <a:spcPct val="0"/>
              </a:spcAft>
              <a:buClr>
                <a:srgbClr val="F37021"/>
              </a:buClr>
              <a:buChar char="•"/>
              <a:defRPr sz="2300">
                <a:solidFill>
                  <a:schemeClr val="tx1"/>
                </a:solidFill>
                <a:latin typeface="+mn-lt"/>
                <a:ea typeface="+mn-ea"/>
              </a:defRPr>
            </a:lvl3pPr>
            <a:lvl4pPr marL="1597773" indent="-227980" algn="l" rtl="0" eaLnBrk="0" fontAlgn="base" hangingPunct="0">
              <a:spcBef>
                <a:spcPct val="25000"/>
              </a:spcBef>
              <a:spcAft>
                <a:spcPct val="0"/>
              </a:spcAft>
              <a:buChar char="–"/>
              <a:defRPr sz="2100">
                <a:solidFill>
                  <a:schemeClr val="tx1"/>
                </a:solidFill>
                <a:latin typeface="+mn-lt"/>
                <a:ea typeface="+mn-ea"/>
              </a:defRPr>
            </a:lvl4pPr>
            <a:lvl5pPr marL="2055649" indent="-227980" algn="l" rtl="0" eaLnBrk="0" fontAlgn="base" hangingPunct="0">
              <a:spcBef>
                <a:spcPct val="25000"/>
              </a:spcBef>
              <a:spcAft>
                <a:spcPct val="0"/>
              </a:spcAft>
              <a:buChar char="»"/>
              <a:defRPr sz="2100">
                <a:solidFill>
                  <a:schemeClr val="tx1"/>
                </a:solidFill>
                <a:latin typeface="+mn-lt"/>
                <a:ea typeface="+mn-ea"/>
              </a:defRPr>
            </a:lvl5pPr>
            <a:lvl6pPr marL="2513546" indent="-228504" algn="l" rtl="0" eaLnBrk="0" fontAlgn="base" hangingPunct="0">
              <a:spcBef>
                <a:spcPct val="25000"/>
              </a:spcBef>
              <a:spcAft>
                <a:spcPct val="0"/>
              </a:spcAft>
              <a:buChar char="»"/>
              <a:defRPr sz="2100">
                <a:solidFill>
                  <a:schemeClr val="tx1"/>
                </a:solidFill>
                <a:latin typeface="+mn-lt"/>
                <a:ea typeface="+mn-ea"/>
              </a:defRPr>
            </a:lvl6pPr>
            <a:lvl7pPr marL="2970554" indent="-228504" algn="l" rtl="0" eaLnBrk="0" fontAlgn="base" hangingPunct="0">
              <a:spcBef>
                <a:spcPct val="25000"/>
              </a:spcBef>
              <a:spcAft>
                <a:spcPct val="0"/>
              </a:spcAft>
              <a:buChar char="»"/>
              <a:defRPr sz="2100">
                <a:solidFill>
                  <a:schemeClr val="tx1"/>
                </a:solidFill>
                <a:latin typeface="+mn-lt"/>
                <a:ea typeface="+mn-ea"/>
              </a:defRPr>
            </a:lvl7pPr>
            <a:lvl8pPr marL="3427563" indent="-228504" algn="l" rtl="0" eaLnBrk="0" fontAlgn="base" hangingPunct="0">
              <a:spcBef>
                <a:spcPct val="25000"/>
              </a:spcBef>
              <a:spcAft>
                <a:spcPct val="0"/>
              </a:spcAft>
              <a:buChar char="»"/>
              <a:defRPr sz="2100">
                <a:solidFill>
                  <a:schemeClr val="tx1"/>
                </a:solidFill>
                <a:latin typeface="+mn-lt"/>
                <a:ea typeface="+mn-ea"/>
              </a:defRPr>
            </a:lvl8pPr>
            <a:lvl9pPr marL="3884571" indent="-228504" algn="l" rtl="0" eaLnBrk="0" fontAlgn="base" hangingPunct="0">
              <a:spcBef>
                <a:spcPct val="25000"/>
              </a:spcBef>
              <a:spcAft>
                <a:spcPct val="0"/>
              </a:spcAft>
              <a:buChar char="»"/>
              <a:defRPr sz="2100">
                <a:solidFill>
                  <a:schemeClr val="tx1"/>
                </a:solidFill>
                <a:latin typeface="+mn-lt"/>
                <a:ea typeface="+mn-ea"/>
              </a:defRPr>
            </a:lvl9pPr>
          </a:lstStyle>
          <a:p>
            <a:pPr marL="0" indent="0">
              <a:spcBef>
                <a:spcPct val="35000"/>
              </a:spcBef>
              <a:buFontTx/>
              <a:buNone/>
              <a:defRPr/>
            </a:pPr>
            <a:endParaRPr lang="en-US" altLang="en-US" b="0" kern="0" dirty="0"/>
          </a:p>
        </p:txBody>
      </p:sp>
      <p:pic>
        <p:nvPicPr>
          <p:cNvPr id="10244" name="Picture 3" descr="\\172.16.33.26\Art\OUTPUT\JB LEARNING\EMT_11E_ITK_PPT WORK\Ch11\9781284080179_CH11_CPT0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1384300"/>
            <a:ext cx="3373438" cy="478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Rectangle 1"/>
          <p:cNvSpPr>
            <a:spLocks noChangeArrowheads="1"/>
          </p:cNvSpPr>
          <p:nvPr/>
        </p:nvSpPr>
        <p:spPr bwMode="auto">
          <a:xfrm>
            <a:off x="4408488" y="6194425"/>
            <a:ext cx="1801812"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500" b="1">
                <a:solidFill>
                  <a:schemeClr val="tx1"/>
                </a:solidFill>
                <a:latin typeface="Times New Roman" charset="0"/>
                <a:ea typeface="ヒラギノ角ゴ Pro W3" charset="-128"/>
              </a:defRPr>
            </a:lvl1pPr>
            <a:lvl2pPr marL="742950" indent="-285750" eaLnBrk="0" hangingPunct="0">
              <a:defRPr sz="2500" b="1">
                <a:solidFill>
                  <a:schemeClr val="tx1"/>
                </a:solidFill>
                <a:latin typeface="Times New Roman" charset="0"/>
                <a:ea typeface="ヒラギノ角ゴ Pro W3" charset="-128"/>
              </a:defRPr>
            </a:lvl2pPr>
            <a:lvl3pPr marL="1143000" indent="-228600" eaLnBrk="0" hangingPunct="0">
              <a:defRPr sz="2500" b="1">
                <a:solidFill>
                  <a:schemeClr val="tx1"/>
                </a:solidFill>
                <a:latin typeface="Times New Roman" charset="0"/>
                <a:ea typeface="ヒラギノ角ゴ Pro W3" charset="-128"/>
              </a:defRPr>
            </a:lvl3pPr>
            <a:lvl4pPr marL="1600200" indent="-228600" eaLnBrk="0" hangingPunct="0">
              <a:defRPr sz="2500" b="1">
                <a:solidFill>
                  <a:schemeClr val="tx1"/>
                </a:solidFill>
                <a:latin typeface="Times New Roman" charset="0"/>
                <a:ea typeface="ヒラギノ角ゴ Pro W3" charset="-128"/>
              </a:defRPr>
            </a:lvl4pPr>
            <a:lvl5pPr marL="2057400" indent="-228600" eaLnBrk="0" hangingPunct="0">
              <a:defRPr sz="2500" b="1">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500" b="1">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500" b="1">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500" b="1">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500" b="1">
                <a:solidFill>
                  <a:schemeClr val="tx1"/>
                </a:solidFill>
                <a:latin typeface="Times New Roman" charset="0"/>
                <a:ea typeface="ヒラギノ角ゴ Pro W3" charset="-128"/>
              </a:defRPr>
            </a:lvl9pPr>
          </a:lstStyle>
          <a:p>
            <a:pPr algn="ctr" eaLnBrk="1" hangingPunct="1"/>
            <a:r>
              <a:rPr lang="en-IN" altLang="en-US" sz="900" b="0">
                <a:solidFill>
                  <a:schemeClr val="bg1"/>
                </a:solidFill>
                <a:latin typeface="Arial" charset="0"/>
              </a:rPr>
              <a:t>© Jones and Bartlett Publishers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lnSpc>
                <a:spcPct val="85000"/>
              </a:lnSpc>
            </a:pPr>
            <a:r>
              <a:rPr lang="en-US" altLang="en-US"/>
              <a:t>Medication Forms</a:t>
            </a:r>
            <a:endParaRPr lang="en-US" altLang="en-US" sz="2700" b="0"/>
          </a:p>
        </p:txBody>
      </p:sp>
      <p:sp>
        <p:nvSpPr>
          <p:cNvPr id="11267" name="Content Placeholder 2"/>
          <p:cNvSpPr>
            <a:spLocks noGrp="1"/>
          </p:cNvSpPr>
          <p:nvPr>
            <p:ph type="body" idx="1"/>
          </p:nvPr>
        </p:nvSpPr>
        <p:spPr/>
        <p:txBody>
          <a:bodyPr rIns="228504"/>
          <a:lstStyle/>
          <a:p>
            <a:pPr>
              <a:spcBef>
                <a:spcPct val="35000"/>
              </a:spcBef>
            </a:pPr>
            <a:r>
              <a:rPr lang="en-US" altLang="en-US"/>
              <a:t>The form of a medication usually dictates the route of administration.</a:t>
            </a:r>
          </a:p>
          <a:p>
            <a:pPr lvl="1" eaLnBrk="1" hangingPunct="1">
              <a:spcBef>
                <a:spcPct val="35000"/>
              </a:spcBef>
            </a:pPr>
            <a:r>
              <a:rPr lang="en-US" altLang="en-US"/>
              <a:t>Tablets and capsules</a:t>
            </a:r>
          </a:p>
          <a:p>
            <a:pPr lvl="1" eaLnBrk="1" hangingPunct="1">
              <a:spcBef>
                <a:spcPct val="35000"/>
              </a:spcBef>
            </a:pPr>
            <a:r>
              <a:rPr lang="en-US" altLang="en-US"/>
              <a:t>Solutions and suspensions</a:t>
            </a:r>
          </a:p>
          <a:p>
            <a:pPr lvl="1" eaLnBrk="1" hangingPunct="1">
              <a:spcBef>
                <a:spcPct val="35000"/>
              </a:spcBef>
            </a:pPr>
            <a:r>
              <a:rPr lang="en-US" altLang="en-US"/>
              <a:t>Metered-dose inhalers</a:t>
            </a:r>
          </a:p>
          <a:p>
            <a:pPr lvl="1" eaLnBrk="1" hangingPunct="1">
              <a:spcBef>
                <a:spcPct val="35000"/>
              </a:spcBef>
            </a:pPr>
            <a:r>
              <a:rPr lang="en-US" altLang="en-US"/>
              <a:t>Topical medications</a:t>
            </a:r>
          </a:p>
          <a:p>
            <a:pPr lvl="1" eaLnBrk="1" hangingPunct="1">
              <a:spcBef>
                <a:spcPct val="35000"/>
              </a:spcBef>
            </a:pPr>
            <a:r>
              <a:rPr lang="en-US" altLang="en-US"/>
              <a:t>Transcutaneous medications</a:t>
            </a:r>
          </a:p>
          <a:p>
            <a:pPr lvl="1" eaLnBrk="1" hangingPunct="1">
              <a:spcBef>
                <a:spcPct val="35000"/>
              </a:spcBef>
            </a:pPr>
            <a:r>
              <a:rPr lang="en-US" altLang="en-US"/>
              <a:t>Gels</a:t>
            </a:r>
          </a:p>
          <a:p>
            <a:pPr lvl="1" eaLnBrk="1" hangingPunct="1">
              <a:spcBef>
                <a:spcPct val="35000"/>
              </a:spcBef>
            </a:pPr>
            <a:r>
              <a:rPr lang="en-US" altLang="en-US"/>
              <a:t>Gases for inhalation</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TICKYSTYLE" val="Source Line"/>
</p:tagLst>
</file>

<file path=ppt/tags/tag10.xml><?xml version="1.0" encoding="utf-8"?>
<p:tagLst xmlns:a="http://schemas.openxmlformats.org/drawingml/2006/main" xmlns:r="http://schemas.openxmlformats.org/officeDocument/2006/relationships" xmlns:p="http://schemas.openxmlformats.org/presentationml/2006/main">
  <p:tag name="STICKYSTYLE" val="RVW 1st question"/>
</p:tagLst>
</file>

<file path=ppt/tags/tag11.xml><?xml version="1.0" encoding="utf-8"?>
<p:tagLst xmlns:a="http://schemas.openxmlformats.org/drawingml/2006/main" xmlns:r="http://schemas.openxmlformats.org/officeDocument/2006/relationships" xmlns:p="http://schemas.openxmlformats.org/presentationml/2006/main">
  <p:tag name="STICKYSTYLE" val="RVW 1st question"/>
</p:tagLst>
</file>

<file path=ppt/tags/tag12.xml><?xml version="1.0" encoding="utf-8"?>
<p:tagLst xmlns:a="http://schemas.openxmlformats.org/drawingml/2006/main" xmlns:r="http://schemas.openxmlformats.org/officeDocument/2006/relationships" xmlns:p="http://schemas.openxmlformats.org/presentationml/2006/main">
  <p:tag name="STICKYSTYLE" val="RVW 1st question"/>
</p:tagLst>
</file>

<file path=ppt/tags/tag13.xml><?xml version="1.0" encoding="utf-8"?>
<p:tagLst xmlns:a="http://schemas.openxmlformats.org/drawingml/2006/main" xmlns:r="http://schemas.openxmlformats.org/officeDocument/2006/relationships" xmlns:p="http://schemas.openxmlformats.org/presentationml/2006/main">
  <p:tag name="STICKYSTYLE" val="RVW 1st question"/>
</p:tagLst>
</file>

<file path=ppt/tags/tag14.xml><?xml version="1.0" encoding="utf-8"?>
<p:tagLst xmlns:a="http://schemas.openxmlformats.org/drawingml/2006/main" xmlns:r="http://schemas.openxmlformats.org/officeDocument/2006/relationships" xmlns:p="http://schemas.openxmlformats.org/presentationml/2006/main">
  <p:tag name="STICKYSTYLE" val="RVW 1st question"/>
</p:tagLst>
</file>

<file path=ppt/tags/tag15.xml><?xml version="1.0" encoding="utf-8"?>
<p:tagLst xmlns:a="http://schemas.openxmlformats.org/drawingml/2006/main" xmlns:r="http://schemas.openxmlformats.org/officeDocument/2006/relationships" xmlns:p="http://schemas.openxmlformats.org/presentationml/2006/main">
  <p:tag name="STICKYSTYLE" val="RVW 1st question"/>
</p:tagLst>
</file>

<file path=ppt/tags/tag16.xml><?xml version="1.0" encoding="utf-8"?>
<p:tagLst xmlns:a="http://schemas.openxmlformats.org/drawingml/2006/main" xmlns:r="http://schemas.openxmlformats.org/officeDocument/2006/relationships" xmlns:p="http://schemas.openxmlformats.org/presentationml/2006/main">
  <p:tag name="STICKYSTYLE" val="RVW 1st question"/>
</p:tagLst>
</file>

<file path=ppt/tags/tag17.xml><?xml version="1.0" encoding="utf-8"?>
<p:tagLst xmlns:a="http://schemas.openxmlformats.org/drawingml/2006/main" xmlns:r="http://schemas.openxmlformats.org/officeDocument/2006/relationships" xmlns:p="http://schemas.openxmlformats.org/presentationml/2006/main">
  <p:tag name="STICKYSTYLE" val="RVW 1st question"/>
</p:tagLst>
</file>

<file path=ppt/tags/tag2.xml><?xml version="1.0" encoding="utf-8"?>
<p:tagLst xmlns:a="http://schemas.openxmlformats.org/drawingml/2006/main" xmlns:r="http://schemas.openxmlformats.org/officeDocument/2006/relationships" xmlns:p="http://schemas.openxmlformats.org/presentationml/2006/main">
  <p:tag name="STICKYSTYLE" val="RVW 1st question"/>
</p:tagLst>
</file>

<file path=ppt/tags/tag3.xml><?xml version="1.0" encoding="utf-8"?>
<p:tagLst xmlns:a="http://schemas.openxmlformats.org/drawingml/2006/main" xmlns:r="http://schemas.openxmlformats.org/officeDocument/2006/relationships" xmlns:p="http://schemas.openxmlformats.org/presentationml/2006/main">
  <p:tag name="STICKYSTYLE" val="RVW Rational Distractors"/>
</p:tagLst>
</file>

<file path=ppt/tags/tag4.xml><?xml version="1.0" encoding="utf-8"?>
<p:tagLst xmlns:a="http://schemas.openxmlformats.org/drawingml/2006/main" xmlns:r="http://schemas.openxmlformats.org/officeDocument/2006/relationships" xmlns:p="http://schemas.openxmlformats.org/presentationml/2006/main">
  <p:tag name="STICKYSTYLE" val="RVW Rational Distractors"/>
</p:tagLst>
</file>

<file path=ppt/tags/tag5.xml><?xml version="1.0" encoding="utf-8"?>
<p:tagLst xmlns:a="http://schemas.openxmlformats.org/drawingml/2006/main" xmlns:r="http://schemas.openxmlformats.org/officeDocument/2006/relationships" xmlns:p="http://schemas.openxmlformats.org/presentationml/2006/main">
  <p:tag name="STICKYSTYLE" val="RVW Rational Distractors"/>
</p:tagLst>
</file>

<file path=ppt/tags/tag6.xml><?xml version="1.0" encoding="utf-8"?>
<p:tagLst xmlns:a="http://schemas.openxmlformats.org/drawingml/2006/main" xmlns:r="http://schemas.openxmlformats.org/officeDocument/2006/relationships" xmlns:p="http://schemas.openxmlformats.org/presentationml/2006/main">
  <p:tag name="STICKYSTYLE" val="RVW Rational Distractors"/>
</p:tagLst>
</file>

<file path=ppt/tags/tag7.xml><?xml version="1.0" encoding="utf-8"?>
<p:tagLst xmlns:a="http://schemas.openxmlformats.org/drawingml/2006/main" xmlns:r="http://schemas.openxmlformats.org/officeDocument/2006/relationships" xmlns:p="http://schemas.openxmlformats.org/presentationml/2006/main">
  <p:tag name="STICKYSTYLE" val="RVW 1st question"/>
</p:tagLst>
</file>

<file path=ppt/tags/tag8.xml><?xml version="1.0" encoding="utf-8"?>
<p:tagLst xmlns:a="http://schemas.openxmlformats.org/drawingml/2006/main" xmlns:r="http://schemas.openxmlformats.org/officeDocument/2006/relationships" xmlns:p="http://schemas.openxmlformats.org/presentationml/2006/main">
  <p:tag name="STICKYSTYLE" val="RVW 1st question"/>
</p:tagLst>
</file>

<file path=ppt/tags/tag9.xml><?xml version="1.0" encoding="utf-8"?>
<p:tagLst xmlns:a="http://schemas.openxmlformats.org/drawingml/2006/main" xmlns:r="http://schemas.openxmlformats.org/officeDocument/2006/relationships" xmlns:p="http://schemas.openxmlformats.org/presentationml/2006/main">
  <p:tag name="STICKYSTYLE" val="RVW 1st question"/>
</p:tagLst>
</file>

<file path=ppt/theme/theme1.xml><?xml version="1.0" encoding="utf-8"?>
<a:theme xmlns:a="http://schemas.openxmlformats.org/drawingml/2006/main" name="design_template">
  <a:themeElements>
    <a:clrScheme name="design_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sign_template">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FFFF">
            <a:alpha val="27000"/>
          </a:srgbClr>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 charset="0"/>
            <a:ea typeface="ヒラギノ角ゴ Pro W3" pitchFamily="1" charset="-128"/>
          </a:defRPr>
        </a:defPPr>
      </a:lstStyle>
    </a:spDef>
    <a:lnDef>
      <a:spPr bwMode="auto">
        <a:xfrm>
          <a:off x="0" y="0"/>
          <a:ext cx="1" cy="1"/>
        </a:xfrm>
        <a:custGeom>
          <a:avLst/>
          <a:gdLst/>
          <a:ahLst/>
          <a:cxnLst/>
          <a:rect l="0" t="0" r="0" b="0"/>
          <a:pathLst/>
        </a:custGeom>
        <a:solidFill>
          <a:srgbClr val="00FFFF">
            <a:alpha val="27000"/>
          </a:srgbClr>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 charset="0"/>
            <a:ea typeface="ヒラギノ角ゴ Pro W3" pitchFamily="1" charset="-128"/>
          </a:defRPr>
        </a:defPPr>
      </a:lstStyle>
    </a:lnDef>
  </a:objectDefaults>
  <a:extraClrSchemeLst>
    <a:extraClrScheme>
      <a:clrScheme name="design_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sign_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sign_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sign_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sign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sign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sign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EMT_TEMPLT</Template>
  <TotalTime>0</TotalTime>
  <Words>6933</Words>
  <Application>Microsoft Office PowerPoint</Application>
  <PresentationFormat>On-screen Show (4:3)</PresentationFormat>
  <Paragraphs>697</Paragraphs>
  <Slides>69</Slides>
  <Notes>69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69</vt:i4>
      </vt:variant>
    </vt:vector>
  </HeadingPairs>
  <TitlesOfParts>
    <vt:vector size="72" baseType="lpstr">
      <vt:lpstr>Arial</vt:lpstr>
      <vt:lpstr>Times New Roman</vt:lpstr>
      <vt:lpstr>design_template</vt:lpstr>
      <vt:lpstr>PowerPoint Presentation</vt:lpstr>
      <vt:lpstr>Introduction</vt:lpstr>
      <vt:lpstr>How Medications Work (1 of 2)</vt:lpstr>
      <vt:lpstr>How Medications Work (2 of 2)</vt:lpstr>
      <vt:lpstr>Medication Names (1 of 2)</vt:lpstr>
      <vt:lpstr>Medication Names (2 of 2)</vt:lpstr>
      <vt:lpstr>Routes of Administration (1 of 2)</vt:lpstr>
      <vt:lpstr>Routes of Administration (2 of 2)</vt:lpstr>
      <vt:lpstr>Medication Forms</vt:lpstr>
      <vt:lpstr>Tablets and Capsules</vt:lpstr>
      <vt:lpstr>Solutions and Suspensions  (1 of 2)</vt:lpstr>
      <vt:lpstr>Solutions and Suspensions  (2 of 2)</vt:lpstr>
      <vt:lpstr>Metered-Dose Inhalers</vt:lpstr>
      <vt:lpstr>Topical Medications</vt:lpstr>
      <vt:lpstr>Transcutaneous Medications </vt:lpstr>
      <vt:lpstr>Gels</vt:lpstr>
      <vt:lpstr>Gases for Inhalation</vt:lpstr>
      <vt:lpstr>General Steps in Administering Medication</vt:lpstr>
      <vt:lpstr>Medication Administration  and the EMT</vt:lpstr>
      <vt:lpstr>Oral Medications (1 of 3)</vt:lpstr>
      <vt:lpstr>Oral Medications (2 of 3)</vt:lpstr>
      <vt:lpstr>Oral Medications (3 of 3)</vt:lpstr>
      <vt:lpstr>Sublingual Medications (1 of 2)</vt:lpstr>
      <vt:lpstr>Sublingual Medications (2 of 2)</vt:lpstr>
      <vt:lpstr>Intramuscular Medications </vt:lpstr>
      <vt:lpstr>Intranasal Medications </vt:lpstr>
      <vt:lpstr>Inhalation Medications (1 of 2)</vt:lpstr>
      <vt:lpstr>Inhalation Medications (2 of 2)</vt:lpstr>
      <vt:lpstr>Patient Medications</vt:lpstr>
      <vt:lpstr>Medication Errors</vt:lpstr>
      <vt:lpstr>Review</vt:lpstr>
      <vt:lpstr>Review</vt:lpstr>
      <vt:lpstr>Review (1 of 2)</vt:lpstr>
      <vt:lpstr>Review (2 of 2)</vt:lpstr>
      <vt:lpstr>Review</vt:lpstr>
      <vt:lpstr>Review</vt:lpstr>
      <vt:lpstr>Review (1 of 2)</vt:lpstr>
      <vt:lpstr>Review (2 of 2)</vt:lpstr>
      <vt:lpstr>Review</vt:lpstr>
      <vt:lpstr>Review</vt:lpstr>
      <vt:lpstr>Review (1 of 2)</vt:lpstr>
      <vt:lpstr>Review (2 of 2)</vt:lpstr>
      <vt:lpstr>Review</vt:lpstr>
      <vt:lpstr>Review</vt:lpstr>
      <vt:lpstr>Review (1 of 2)</vt:lpstr>
      <vt:lpstr>Review (2 of 2)</vt:lpstr>
      <vt:lpstr>Review</vt:lpstr>
      <vt:lpstr>Review</vt:lpstr>
      <vt:lpstr>Review (1 of 2)</vt:lpstr>
      <vt:lpstr>Review (2 of 2)</vt:lpstr>
      <vt:lpstr>Review</vt:lpstr>
      <vt:lpstr>Review</vt:lpstr>
      <vt:lpstr>Review (1 of 2)</vt:lpstr>
      <vt:lpstr>Review (2 of 2)</vt:lpstr>
      <vt:lpstr>Review</vt:lpstr>
      <vt:lpstr>Review</vt:lpstr>
      <vt:lpstr>Review</vt:lpstr>
      <vt:lpstr>Review</vt:lpstr>
      <vt:lpstr>Review</vt:lpstr>
      <vt:lpstr>Review (1 of 2)</vt:lpstr>
      <vt:lpstr>Review (2 of 2)</vt:lpstr>
      <vt:lpstr>Review</vt:lpstr>
      <vt:lpstr>Review</vt:lpstr>
      <vt:lpstr>Review (1 of 2)</vt:lpstr>
      <vt:lpstr>Review (2 of 2)</vt:lpstr>
      <vt:lpstr>Review</vt:lpstr>
      <vt:lpstr>Review</vt:lpstr>
      <vt:lpstr>Review (1 of 2)</vt:lpstr>
      <vt:lpstr>Review (2 of 2)</vt:lpstr>
    </vt:vector>
  </TitlesOfParts>
  <Company>jones and bartlett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CarolB</dc:creator>
  <cp:lastModifiedBy>Samuel Neal-Blim</cp:lastModifiedBy>
  <cp:revision>281</cp:revision>
  <cp:lastPrinted>2015-08-21T20:54:38Z</cp:lastPrinted>
  <dcterms:created xsi:type="dcterms:W3CDTF">2002-02-12T20:19:46Z</dcterms:created>
  <dcterms:modified xsi:type="dcterms:W3CDTF">2021-02-25T23:53:46Z</dcterms:modified>
</cp:coreProperties>
</file>