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6.xml" ContentType="application/vnd.openxmlformats-officedocument.presentationml.tags+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2.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3.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4.xml" ContentType="application/vnd.openxmlformats-officedocument.presentationml.tags+xml"/>
  <Override PartName="/ppt/notesSlides/notesSlide61.xml" ContentType="application/vnd.openxmlformats-officedocument.presentationml.notesSlide+xml"/>
  <Override PartName="/ppt/tags/tag15.xml" ContentType="application/vnd.openxmlformats-officedocument.presentationml.tags+xml"/>
  <Override PartName="/ppt/notesSlides/notesSlide62.xml" ContentType="application/vnd.openxmlformats-officedocument.presentationml.notesSlide+xml"/>
  <Override PartName="/ppt/tags/tag16.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17.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18.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19.xml" ContentType="application/vnd.openxmlformats-officedocument.presentationml.tags+xml"/>
  <Override PartName="/ppt/notesSlides/notesSlide73.xml" ContentType="application/vnd.openxmlformats-officedocument.presentationml.notesSlide+xml"/>
  <Override PartName="/ppt/tags/tag20.xml" ContentType="application/vnd.openxmlformats-officedocument.presentationml.tags+xml"/>
  <Override PartName="/ppt/notesSlides/notesSlide74.xml" ContentType="application/vnd.openxmlformats-officedocument.presentationml.notesSlide+xml"/>
  <Override PartName="/ppt/tags/tag21.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22.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23.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24.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25.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26.xml" ContentType="application/vnd.openxmlformats-officedocument.presentationml.tags+xml"/>
  <Override PartName="/ppt/notesSlides/notesSlide92.xml" ContentType="application/vnd.openxmlformats-officedocument.presentationml.notesSlide+xml"/>
  <Override PartName="/ppt/tags/tag27.xml" ContentType="application/vnd.openxmlformats-officedocument.presentationml.tags+xml"/>
  <Override PartName="/ppt/notesSlides/notesSlide93.xml" ContentType="application/vnd.openxmlformats-officedocument.presentationml.notesSlide+xml"/>
  <Override PartName="/ppt/tags/tag28.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99"/>
  </p:notesMasterIdLst>
  <p:handoutMasterIdLst>
    <p:handoutMasterId r:id="rId100"/>
  </p:handoutMasterIdLst>
  <p:sldIdLst>
    <p:sldId id="461" r:id="rId2"/>
    <p:sldId id="261" r:id="rId3"/>
    <p:sldId id="279" r:id="rId4"/>
    <p:sldId id="333" r:id="rId5"/>
    <p:sldId id="334" r:id="rId6"/>
    <p:sldId id="335" r:id="rId7"/>
    <p:sldId id="292" r:id="rId8"/>
    <p:sldId id="344" r:id="rId9"/>
    <p:sldId id="293" r:id="rId10"/>
    <p:sldId id="341" r:id="rId11"/>
    <p:sldId id="342" r:id="rId12"/>
    <p:sldId id="294" r:id="rId13"/>
    <p:sldId id="343" r:id="rId14"/>
    <p:sldId id="295" r:id="rId15"/>
    <p:sldId id="345" r:id="rId16"/>
    <p:sldId id="346" r:id="rId17"/>
    <p:sldId id="347" r:id="rId18"/>
    <p:sldId id="462" r:id="rId19"/>
    <p:sldId id="297" r:id="rId20"/>
    <p:sldId id="391" r:id="rId21"/>
    <p:sldId id="299" r:id="rId22"/>
    <p:sldId id="301" r:id="rId23"/>
    <p:sldId id="404" r:id="rId24"/>
    <p:sldId id="303" r:id="rId25"/>
    <p:sldId id="305" r:id="rId26"/>
    <p:sldId id="306" r:id="rId27"/>
    <p:sldId id="457" r:id="rId28"/>
    <p:sldId id="308" r:id="rId29"/>
    <p:sldId id="310" r:id="rId30"/>
    <p:sldId id="312" r:id="rId31"/>
    <p:sldId id="463" r:id="rId32"/>
    <p:sldId id="314" r:id="rId33"/>
    <p:sldId id="349" r:id="rId34"/>
    <p:sldId id="458" r:id="rId35"/>
    <p:sldId id="392" r:id="rId36"/>
    <p:sldId id="339" r:id="rId37"/>
    <p:sldId id="393" r:id="rId38"/>
    <p:sldId id="398" r:id="rId39"/>
    <p:sldId id="399" r:id="rId40"/>
    <p:sldId id="382" r:id="rId41"/>
    <p:sldId id="394" r:id="rId42"/>
    <p:sldId id="395" r:id="rId43"/>
    <p:sldId id="396" r:id="rId44"/>
    <p:sldId id="400" r:id="rId45"/>
    <p:sldId id="316" r:id="rId46"/>
    <p:sldId id="397" r:id="rId47"/>
    <p:sldId id="401" r:id="rId48"/>
    <p:sldId id="402" r:id="rId49"/>
    <p:sldId id="451" r:id="rId50"/>
    <p:sldId id="452" r:id="rId51"/>
    <p:sldId id="317" r:id="rId52"/>
    <p:sldId id="403" r:id="rId53"/>
    <p:sldId id="459" r:id="rId54"/>
    <p:sldId id="453" r:id="rId55"/>
    <p:sldId id="460" r:id="rId56"/>
    <p:sldId id="320" r:id="rId57"/>
    <p:sldId id="454" r:id="rId58"/>
    <p:sldId id="455" r:id="rId59"/>
    <p:sldId id="405" r:id="rId60"/>
    <p:sldId id="406" r:id="rId61"/>
    <p:sldId id="407" r:id="rId62"/>
    <p:sldId id="443" r:id="rId63"/>
    <p:sldId id="408" r:id="rId64"/>
    <p:sldId id="409" r:id="rId65"/>
    <p:sldId id="410" r:id="rId66"/>
    <p:sldId id="436" r:id="rId67"/>
    <p:sldId id="411" r:id="rId68"/>
    <p:sldId id="412" r:id="rId69"/>
    <p:sldId id="413" r:id="rId70"/>
    <p:sldId id="442" r:id="rId71"/>
    <p:sldId id="414" r:id="rId72"/>
    <p:sldId id="415" r:id="rId73"/>
    <p:sldId id="416" r:id="rId74"/>
    <p:sldId id="437" r:id="rId75"/>
    <p:sldId id="417" r:id="rId76"/>
    <p:sldId id="418" r:id="rId77"/>
    <p:sldId id="419" r:id="rId78"/>
    <p:sldId id="420" r:id="rId79"/>
    <p:sldId id="421" r:id="rId80"/>
    <p:sldId id="422" r:id="rId81"/>
    <p:sldId id="423" r:id="rId82"/>
    <p:sldId id="438" r:id="rId83"/>
    <p:sldId id="424" r:id="rId84"/>
    <p:sldId id="425" r:id="rId85"/>
    <p:sldId id="426" r:id="rId86"/>
    <p:sldId id="427" r:id="rId87"/>
    <p:sldId id="428" r:id="rId88"/>
    <p:sldId id="429" r:id="rId89"/>
    <p:sldId id="439" r:id="rId90"/>
    <p:sldId id="430" r:id="rId91"/>
    <p:sldId id="431" r:id="rId92"/>
    <p:sldId id="432" r:id="rId93"/>
    <p:sldId id="440" r:id="rId94"/>
    <p:sldId id="433" r:id="rId95"/>
    <p:sldId id="434" r:id="rId96"/>
    <p:sldId id="435" r:id="rId97"/>
    <p:sldId id="441" r:id="rId98"/>
  </p:sldIdLst>
  <p:sldSz cx="9144000" cy="6858000" type="screen4x3"/>
  <p:notesSz cx="6858000" cy="9144000"/>
  <p:defaultTextStyle>
    <a:defPPr>
      <a:defRPr lang="en-US"/>
    </a:defPPr>
    <a:lvl1pPr algn="ctr" rtl="0" fontAlgn="base">
      <a:spcBef>
        <a:spcPct val="0"/>
      </a:spcBef>
      <a:spcAft>
        <a:spcPct val="0"/>
      </a:spcAft>
      <a:defRPr sz="2400" b="1"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b="1"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b="1"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b="1"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b="1" kern="1200">
        <a:solidFill>
          <a:schemeClr val="tx1"/>
        </a:solidFill>
        <a:latin typeface="Times New Roman" charset="0"/>
        <a:ea typeface="ヒラギノ角ゴ Pro W3" charset="-128"/>
        <a:cs typeface="+mn-cs"/>
      </a:defRPr>
    </a:lvl5pPr>
    <a:lvl6pPr marL="2286000" algn="l" defTabSz="914400" rtl="0" eaLnBrk="1" latinLnBrk="0" hangingPunct="1">
      <a:defRPr sz="2400" b="1" kern="1200">
        <a:solidFill>
          <a:schemeClr val="tx1"/>
        </a:solidFill>
        <a:latin typeface="Times New Roman" charset="0"/>
        <a:ea typeface="ヒラギノ角ゴ Pro W3" charset="-128"/>
        <a:cs typeface="+mn-cs"/>
      </a:defRPr>
    </a:lvl6pPr>
    <a:lvl7pPr marL="2743200" algn="l" defTabSz="914400" rtl="0" eaLnBrk="1" latinLnBrk="0" hangingPunct="1">
      <a:defRPr sz="2400" b="1" kern="1200">
        <a:solidFill>
          <a:schemeClr val="tx1"/>
        </a:solidFill>
        <a:latin typeface="Times New Roman" charset="0"/>
        <a:ea typeface="ヒラギノ角ゴ Pro W3" charset="-128"/>
        <a:cs typeface="+mn-cs"/>
      </a:defRPr>
    </a:lvl7pPr>
    <a:lvl8pPr marL="3200400" algn="l" defTabSz="914400" rtl="0" eaLnBrk="1" latinLnBrk="0" hangingPunct="1">
      <a:defRPr sz="2400" b="1" kern="1200">
        <a:solidFill>
          <a:schemeClr val="tx1"/>
        </a:solidFill>
        <a:latin typeface="Times New Roman" charset="0"/>
        <a:ea typeface="ヒラギノ角ゴ Pro W3" charset="-128"/>
        <a:cs typeface="+mn-cs"/>
      </a:defRPr>
    </a:lvl8pPr>
    <a:lvl9pPr marL="3657600" algn="l" defTabSz="914400" rtl="0" eaLnBrk="1" latinLnBrk="0" hangingPunct="1">
      <a:defRPr sz="2400" b="1"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912">
          <p15:clr>
            <a:srgbClr val="A4A3A4"/>
          </p15:clr>
        </p15:guide>
        <p15:guide id="2" pos="2880">
          <p15:clr>
            <a:srgbClr val="A4A3A4"/>
          </p15:clr>
        </p15:guide>
        <p15:guide id="3" pos="432">
          <p15:clr>
            <a:srgbClr val="A4A3A4"/>
          </p15:clr>
        </p15:guide>
        <p15:guide id="4" pos="53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7021"/>
    <a:srgbClr val="FF0000"/>
    <a:srgbClr val="D7DF23"/>
    <a:srgbClr val="8EBBD0"/>
    <a:srgbClr val="002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409" autoAdjust="0"/>
  </p:normalViewPr>
  <p:slideViewPr>
    <p:cSldViewPr>
      <p:cViewPr>
        <p:scale>
          <a:sx n="50" d="100"/>
          <a:sy n="50" d="100"/>
        </p:scale>
        <p:origin x="3400" y="984"/>
      </p:cViewPr>
      <p:guideLst>
        <p:guide orient="horz" pos="912"/>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handoutMaster" Target="handoutMasters/handout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9C7B8B0-6CFC-6444-8CF3-64DDA255A4B8}" type="slidenum">
              <a:rPr lang="en-US" altLang="en-US"/>
              <a:pPr/>
              <a:t>‹#›</a:t>
            </a:fld>
            <a:endParaRPr lang="en-US" altLang="en-US"/>
          </a:p>
        </p:txBody>
      </p:sp>
    </p:spTree>
    <p:extLst>
      <p:ext uri="{BB962C8B-B14F-4D97-AF65-F5344CB8AC3E}">
        <p14:creationId xmlns:p14="http://schemas.microsoft.com/office/powerpoint/2010/main" val="676275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dirty="0">
                <a:latin typeface="Times New Roman" pitchFamily="18" charset="0"/>
                <a:ea typeface="+mn-ea"/>
                <a:cs typeface="+mn-cs"/>
              </a:defRPr>
            </a:lvl1pPr>
          </a:lstStyle>
          <a:p>
            <a:pPr>
              <a:defRPr/>
            </a:pPr>
            <a:endParaRPr lang="en-US"/>
          </a:p>
        </p:txBody>
      </p:sp>
      <p:sp>
        <p:nvSpPr>
          <p:cNvPr id="10342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60AF95E-DC3D-D24E-9F0A-2BF05BB720C8}" type="slidenum">
              <a:rPr lang="en-US" altLang="en-US"/>
              <a:pPr/>
              <a:t>‹#›</a:t>
            </a:fld>
            <a:endParaRPr lang="en-US" altLang="en-US"/>
          </a:p>
        </p:txBody>
      </p:sp>
    </p:spTree>
    <p:extLst>
      <p:ext uri="{BB962C8B-B14F-4D97-AF65-F5344CB8AC3E}">
        <p14:creationId xmlns:p14="http://schemas.microsoft.com/office/powerpoint/2010/main" val="1321598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11: Principles of Pharmacology</a:t>
            </a:r>
          </a:p>
        </p:txBody>
      </p:sp>
    </p:spTree>
    <p:extLst>
      <p:ext uri="{BB962C8B-B14F-4D97-AF65-F5344CB8AC3E}">
        <p14:creationId xmlns:p14="http://schemas.microsoft.com/office/powerpoint/2010/main" val="167942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Agonist: medication that causes stimulation of receptors</a:t>
            </a:r>
          </a:p>
          <a:p>
            <a:r>
              <a:rPr lang="en-US" altLang="en-US">
                <a:latin typeface="Times New Roman" charset="0"/>
                <a:ea typeface="MS PGothic" charset="-128"/>
              </a:rPr>
              <a:t>5. Antagonist: medication that binds to a receptor and blocks other medications or chemicals from attaching</a:t>
            </a:r>
          </a:p>
          <a:p>
            <a:r>
              <a:rPr lang="en-US" altLang="en-US">
                <a:latin typeface="Times New Roman" charset="0"/>
                <a:ea typeface="MS PGothic" charset="-128"/>
              </a:rPr>
              <a:t>6. Dose: the amount of the medication that is given, which depends on:</a:t>
            </a:r>
          </a:p>
          <a:p>
            <a:r>
              <a:rPr lang="en-US" altLang="en-US">
                <a:latin typeface="Times New Roman" charset="0"/>
                <a:ea typeface="MS PGothic" charset="-128"/>
              </a:rPr>
              <a:t>	a. Patient</a:t>
            </a:r>
            <a:r>
              <a:rPr lang="ja-JP" altLang="en-US">
                <a:latin typeface="Times New Roman" charset="0"/>
                <a:ea typeface="MS PGothic" charset="-128"/>
              </a:rPr>
              <a:t>’</a:t>
            </a:r>
            <a:r>
              <a:rPr lang="en-US" altLang="ja-JP">
                <a:latin typeface="Times New Roman" charset="0"/>
                <a:ea typeface="MS PGothic" charset="-128"/>
              </a:rPr>
              <a:t>s weight</a:t>
            </a:r>
          </a:p>
          <a:p>
            <a:r>
              <a:rPr lang="en-US" altLang="en-US">
                <a:latin typeface="Times New Roman" charset="0"/>
                <a:ea typeface="MS PGothic" charset="-128"/>
              </a:rPr>
              <a:t>	b. Patient</a:t>
            </a:r>
            <a:r>
              <a:rPr lang="ja-JP" altLang="en-US">
                <a:latin typeface="Times New Roman" charset="0"/>
                <a:ea typeface="MS PGothic" charset="-128"/>
              </a:rPr>
              <a:t>’</a:t>
            </a:r>
            <a:r>
              <a:rPr lang="en-US" altLang="ja-JP">
                <a:latin typeface="Times New Roman" charset="0"/>
                <a:ea typeface="MS PGothic" charset="-128"/>
              </a:rPr>
              <a:t>s age</a:t>
            </a:r>
          </a:p>
          <a:p>
            <a:r>
              <a:rPr lang="en-US" altLang="en-US">
                <a:latin typeface="Times New Roman" charset="0"/>
                <a:ea typeface="MS PGothic" charset="-128"/>
              </a:rPr>
              <a:t>	c. Desired action of the medication</a:t>
            </a:r>
          </a:p>
        </p:txBody>
      </p:sp>
    </p:spTree>
    <p:extLst>
      <p:ext uri="{BB962C8B-B14F-4D97-AF65-F5344CB8AC3E}">
        <p14:creationId xmlns:p14="http://schemas.microsoft.com/office/powerpoint/2010/main" val="84545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7. Action: the therapeutic effect that a medication is expected to have on the body</a:t>
            </a:r>
          </a:p>
          <a:p>
            <a:r>
              <a:rPr lang="en-US" altLang="en-US">
                <a:latin typeface="Times New Roman" charset="0"/>
                <a:ea typeface="MS PGothic" charset="-128"/>
              </a:rPr>
              <a:t>	a. Also referred to as the desired or intended effect</a:t>
            </a:r>
          </a:p>
          <a:p>
            <a:r>
              <a:rPr lang="en-US" altLang="en-US">
                <a:latin typeface="Times New Roman" charset="0"/>
                <a:ea typeface="MS PGothic" charset="-128"/>
              </a:rPr>
              <a:t>8. Indications: reasons or conditions for which a particular medication is given</a:t>
            </a:r>
          </a:p>
          <a:p>
            <a:r>
              <a:rPr lang="en-US" altLang="en-US">
                <a:latin typeface="Times New Roman" charset="0"/>
                <a:ea typeface="MS PGothic" charset="-128"/>
              </a:rPr>
              <a:t>9. Contraindications: situations in which a medication would either harm the patient or have no positive effect</a:t>
            </a:r>
          </a:p>
          <a:p>
            <a:r>
              <a:rPr lang="en-US" altLang="en-US">
                <a:latin typeface="Times New Roman" charset="0"/>
                <a:ea typeface="MS PGothic" charset="-128"/>
              </a:rPr>
              <a:t>	a. Absolute contraindications: situations in which a medication should never be given if the contraindication is present</a:t>
            </a:r>
          </a:p>
          <a:p>
            <a:r>
              <a:rPr lang="en-US" altLang="en-US">
                <a:latin typeface="Times New Roman" charset="0"/>
                <a:ea typeface="MS PGothic" charset="-128"/>
              </a:rPr>
              <a:t>	b. Relative contraindications: situations in which the benefits of administering the drug may outweigh the risks</a:t>
            </a:r>
          </a:p>
          <a:p>
            <a:r>
              <a:rPr lang="en-US" altLang="en-US">
                <a:latin typeface="Times New Roman" charset="0"/>
                <a:ea typeface="MS PGothic" charset="-128"/>
              </a:rPr>
              <a:t>10. Side effects: any actions of a medication other than the desired ones</a:t>
            </a:r>
          </a:p>
          <a:p>
            <a:r>
              <a:rPr lang="en-US" altLang="en-US">
                <a:latin typeface="Times New Roman" charset="0"/>
                <a:ea typeface="MS PGothic" charset="-128"/>
              </a:rPr>
              <a:t>	a. Unintended effects: effects that are undesirable but pose little risk to the patient</a:t>
            </a:r>
          </a:p>
          <a:p>
            <a:r>
              <a:rPr lang="en-US" altLang="en-US">
                <a:latin typeface="Times New Roman" charset="0"/>
                <a:ea typeface="MS PGothic" charset="-128"/>
              </a:rPr>
              <a:t>	b. Untoward effects: effects that can be harmful to the patient</a:t>
            </a:r>
          </a:p>
        </p:txBody>
      </p:sp>
    </p:spTree>
    <p:extLst>
      <p:ext uri="{BB962C8B-B14F-4D97-AF65-F5344CB8AC3E}">
        <p14:creationId xmlns:p14="http://schemas.microsoft.com/office/powerpoint/2010/main" val="184911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Medication names</a:t>
            </a:r>
          </a:p>
          <a:p>
            <a:r>
              <a:rPr lang="en-US" altLang="en-US">
                <a:latin typeface="Times New Roman" charset="0"/>
                <a:ea typeface="MS PGothic" charset="-128"/>
              </a:rPr>
              <a:t>	1. The generic name is a simple, clear, nonproprietary name.</a:t>
            </a:r>
          </a:p>
          <a:p>
            <a:r>
              <a:rPr lang="en-US" altLang="en-US">
                <a:latin typeface="Times New Roman" charset="0"/>
                <a:ea typeface="MS PGothic" charset="-128"/>
              </a:rPr>
              <a:t>		a. Generic names are not capitalized.</a:t>
            </a:r>
          </a:p>
          <a:p>
            <a:r>
              <a:rPr lang="en-US" altLang="en-US">
                <a:latin typeface="Times New Roman" charset="0"/>
                <a:ea typeface="MS PGothic" charset="-128"/>
              </a:rPr>
              <a:t>		b. Some medications (ie, nitroglycerin) are called by their generic name more often than their trade name.</a:t>
            </a:r>
          </a:p>
          <a:p>
            <a:r>
              <a:rPr lang="en-US" altLang="en-US">
                <a:latin typeface="Times New Roman" charset="0"/>
                <a:ea typeface="MS PGothic" charset="-128"/>
              </a:rPr>
              <a:t>	2. The trade name is the brand name that a manufacturer gives to a drug.</a:t>
            </a:r>
          </a:p>
          <a:p>
            <a:r>
              <a:rPr lang="en-US" altLang="en-US">
                <a:latin typeface="Times New Roman" charset="0"/>
                <a:ea typeface="MS PGothic" charset="-128"/>
              </a:rPr>
              <a:t>		a. Examples: Tylenol, Lasix</a:t>
            </a:r>
          </a:p>
          <a:p>
            <a:r>
              <a:rPr lang="en-US" altLang="en-US">
                <a:latin typeface="Times New Roman" charset="0"/>
                <a:ea typeface="MS PGothic" charset="-128"/>
              </a:rPr>
              <a:t>		b. Trade names begin with a capital letter.</a:t>
            </a:r>
          </a:p>
          <a:p>
            <a:r>
              <a:rPr lang="en-US" altLang="en-US">
                <a:latin typeface="Times New Roman" charset="0"/>
                <a:ea typeface="MS PGothic" charset="-128"/>
              </a:rPr>
              <a:t>		c. One drug may have more than one trade name.</a:t>
            </a:r>
          </a:p>
        </p:txBody>
      </p:sp>
    </p:spTree>
    <p:extLst>
      <p:ext uri="{BB962C8B-B14F-4D97-AF65-F5344CB8AC3E}">
        <p14:creationId xmlns:p14="http://schemas.microsoft.com/office/powerpoint/2010/main" val="1866554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ChangeArrowheads="1" noTextEdit="1"/>
          </p:cNvSpPr>
          <p:nvPr>
            <p:ph type="sldImg"/>
          </p:nvPr>
        </p:nvSpPr>
        <p:spPr>
          <a:ln/>
        </p:spPr>
      </p:sp>
      <p:sp>
        <p:nvSpPr>
          <p:cNvPr id="11673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Prescription drugs are distributed only by pharmacists and require a physician</a:t>
            </a:r>
            <a:r>
              <a:rPr lang="ja-JP" altLang="en-US">
                <a:latin typeface="Times New Roman" charset="0"/>
                <a:ea typeface="MS PGothic" charset="-128"/>
              </a:rPr>
              <a:t>’</a:t>
            </a:r>
            <a:r>
              <a:rPr lang="en-US" altLang="ja-JP">
                <a:latin typeface="Times New Roman" charset="0"/>
                <a:ea typeface="MS PGothic" charset="-128"/>
              </a:rPr>
              <a:t>s order.</a:t>
            </a:r>
          </a:p>
          <a:p>
            <a:r>
              <a:rPr lang="en-US" altLang="en-US">
                <a:latin typeface="Times New Roman" charset="0"/>
                <a:ea typeface="MS PGothic" charset="-128"/>
              </a:rPr>
              <a:t>4. Over-the-counter (OTC) drugs may be purchased directly without a prescription.</a:t>
            </a:r>
          </a:p>
          <a:p>
            <a:r>
              <a:rPr lang="en-US" altLang="en-US">
                <a:latin typeface="Times New Roman" charset="0"/>
                <a:ea typeface="MS PGothic" charset="-128"/>
              </a:rPr>
              <a:t>5. Other kinds of drugs</a:t>
            </a:r>
          </a:p>
          <a:p>
            <a:r>
              <a:rPr lang="en-US" altLang="en-US">
                <a:latin typeface="Times New Roman" charset="0"/>
                <a:ea typeface="MS PGothic" charset="-128"/>
              </a:rPr>
              <a:t>	a. Recreational drugs (eg, heroin, cocaine)</a:t>
            </a:r>
          </a:p>
          <a:p>
            <a:r>
              <a:rPr lang="en-US" altLang="en-US">
                <a:latin typeface="Times New Roman" charset="0"/>
                <a:ea typeface="MS PGothic" charset="-128"/>
              </a:rPr>
              <a:t>	b. Herbal remedies</a:t>
            </a:r>
          </a:p>
          <a:p>
            <a:r>
              <a:rPr lang="en-US" altLang="en-US">
                <a:latin typeface="Times New Roman" charset="0"/>
                <a:ea typeface="MS PGothic" charset="-128"/>
              </a:rPr>
              <a:t>	c. Enhancement drugs</a:t>
            </a:r>
          </a:p>
          <a:p>
            <a:r>
              <a:rPr lang="en-US" altLang="en-US">
                <a:latin typeface="Times New Roman" charset="0"/>
                <a:ea typeface="MS PGothic" charset="-128"/>
              </a:rPr>
              <a:t>	d. Vitamin supplements</a:t>
            </a:r>
          </a:p>
          <a:p>
            <a:r>
              <a:rPr lang="en-US" altLang="en-US">
                <a:latin typeface="Times New Roman" charset="0"/>
                <a:ea typeface="MS PGothic" charset="-128"/>
              </a:rPr>
              <a:t>6. Any medication that a patient takes can be pharmacologically active and can cause an effect, so ask patients about any and all medications or drugs they are taking.</a:t>
            </a:r>
          </a:p>
        </p:txBody>
      </p:sp>
    </p:spTree>
    <p:extLst>
      <p:ext uri="{BB962C8B-B14F-4D97-AF65-F5344CB8AC3E}">
        <p14:creationId xmlns:p14="http://schemas.microsoft.com/office/powerpoint/2010/main" val="74446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Routes of administration</a:t>
            </a:r>
            <a:endParaRPr lang="en-US" altLang="en-US" b="1">
              <a:latin typeface="Times New Roman" charset="0"/>
              <a:ea typeface="MS PGothic" charset="-128"/>
            </a:endParaRPr>
          </a:p>
          <a:p>
            <a:r>
              <a:rPr lang="en-US" altLang="en-US">
                <a:latin typeface="Times New Roman" charset="0"/>
                <a:ea typeface="MS PGothic" charset="-128"/>
              </a:rPr>
              <a:t>	1. Enteral medications enter the body through the digestive system.</a:t>
            </a:r>
          </a:p>
          <a:p>
            <a:r>
              <a:rPr lang="en-US" altLang="en-US">
                <a:latin typeface="Times New Roman" charset="0"/>
                <a:ea typeface="MS PGothic" charset="-128"/>
              </a:rPr>
              <a:t>		a. Often in pill or liquid form such as cough medicine</a:t>
            </a:r>
          </a:p>
          <a:p>
            <a:r>
              <a:rPr lang="en-US" altLang="en-US">
                <a:latin typeface="Times New Roman" charset="0"/>
                <a:ea typeface="MS PGothic" charset="-128"/>
              </a:rPr>
              <a:t>		b. Medications administered via this route tend to be absorbed slowly and are not commonly used in an emergency setting.</a:t>
            </a:r>
          </a:p>
          <a:p>
            <a:r>
              <a:rPr lang="en-US" altLang="en-US">
                <a:latin typeface="Times New Roman" charset="0"/>
                <a:ea typeface="MS PGothic" charset="-128"/>
              </a:rPr>
              <a:t>	2. Parenteral medications enter the body by some other means.</a:t>
            </a:r>
          </a:p>
          <a:p>
            <a:r>
              <a:rPr lang="en-US" altLang="en-US">
                <a:latin typeface="Times New Roman" charset="0"/>
                <a:ea typeface="MS PGothic" charset="-128"/>
              </a:rPr>
              <a:t>		a. Often in liquid form administered through needles or syringes</a:t>
            </a:r>
          </a:p>
          <a:p>
            <a:r>
              <a:rPr lang="en-US" altLang="en-US">
                <a:latin typeface="Times New Roman" charset="0"/>
                <a:ea typeface="MS PGothic" charset="-128"/>
              </a:rPr>
              <a:t>		b. Absorbed more quickly and offer a more predictable and measurable response</a:t>
            </a:r>
          </a:p>
        </p:txBody>
      </p:sp>
    </p:spTree>
    <p:extLst>
      <p:ext uri="{BB962C8B-B14F-4D97-AF65-F5344CB8AC3E}">
        <p14:creationId xmlns:p14="http://schemas.microsoft.com/office/powerpoint/2010/main" val="1017679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Absorption: the process by which medications travel through body tissues to the bloodstream</a:t>
            </a:r>
          </a:p>
          <a:p>
            <a:r>
              <a:rPr lang="en-US" altLang="en-US">
                <a:latin typeface="Times New Roman" charset="0"/>
                <a:ea typeface="MS PGothic" charset="-128"/>
              </a:rPr>
              <a:t>4. Common routes of administration</a:t>
            </a:r>
          </a:p>
          <a:p>
            <a:r>
              <a:rPr lang="en-US" altLang="en-US">
                <a:latin typeface="Times New Roman" charset="0"/>
                <a:ea typeface="MS PGothic" charset="-128"/>
              </a:rPr>
              <a:t>	a. Per rectum (PR)</a:t>
            </a:r>
          </a:p>
          <a:p>
            <a:r>
              <a:rPr lang="en-US" altLang="en-US">
                <a:latin typeface="Times New Roman" charset="0"/>
                <a:ea typeface="MS PGothic" charset="-128"/>
              </a:rPr>
              <a:t>		i. </a:t>
            </a:r>
            <a:r>
              <a:rPr lang="ja-JP" altLang="en-US">
                <a:latin typeface="Times New Roman" charset="0"/>
                <a:ea typeface="MS PGothic" charset="-128"/>
              </a:rPr>
              <a:t>“</a:t>
            </a:r>
            <a:r>
              <a:rPr lang="en-US" altLang="ja-JP">
                <a:latin typeface="Times New Roman" charset="0"/>
                <a:ea typeface="MS PGothic" charset="-128"/>
              </a:rPr>
              <a:t>By rectum</a:t>
            </a:r>
            <a:r>
              <a:rPr lang="ja-JP" altLang="en-US">
                <a:latin typeface="Times New Roman" charset="0"/>
                <a:ea typeface="MS PGothic" charset="-128"/>
              </a:rPr>
              <a:t>”</a:t>
            </a:r>
            <a:endParaRPr lang="en-US" altLang="ja-JP">
              <a:latin typeface="Times New Roman" charset="0"/>
              <a:ea typeface="MS PGothic" charset="-128"/>
            </a:endParaRPr>
          </a:p>
          <a:p>
            <a:r>
              <a:rPr lang="en-US" altLang="en-US">
                <a:latin typeface="Times New Roman" charset="0"/>
                <a:ea typeface="MS PGothic" charset="-128"/>
              </a:rPr>
              <a:t>		ii. Frequently used with children</a:t>
            </a:r>
          </a:p>
          <a:p>
            <a:r>
              <a:rPr lang="en-US" altLang="en-US">
                <a:latin typeface="Times New Roman" charset="0"/>
                <a:ea typeface="MS PGothic" charset="-128"/>
              </a:rPr>
              <a:t>		iii. Easy to administer; provides reliable absorption</a:t>
            </a:r>
          </a:p>
          <a:p>
            <a:r>
              <a:rPr lang="en-US" altLang="en-US">
                <a:latin typeface="Times New Roman" charset="0"/>
                <a:ea typeface="MS PGothic" charset="-128"/>
              </a:rPr>
              <a:t>		iv. Often used with medications for nausea and vomiting</a:t>
            </a:r>
          </a:p>
          <a:p>
            <a:r>
              <a:rPr lang="en-US" altLang="en-US">
                <a:latin typeface="Times New Roman" charset="0"/>
                <a:ea typeface="MS PGothic" charset="-128"/>
              </a:rPr>
              <a:t>	b. Oral (PO)</a:t>
            </a:r>
          </a:p>
          <a:p>
            <a:r>
              <a:rPr lang="en-US" altLang="en-US">
                <a:latin typeface="Times New Roman" charset="0"/>
                <a:ea typeface="MS PGothic" charset="-128"/>
              </a:rPr>
              <a:t>		i. </a:t>
            </a:r>
            <a:r>
              <a:rPr lang="ja-JP" altLang="en-US">
                <a:latin typeface="Times New Roman" charset="0"/>
                <a:ea typeface="MS PGothic" charset="-128"/>
              </a:rPr>
              <a:t>“</a:t>
            </a:r>
            <a:r>
              <a:rPr lang="en-US" altLang="ja-JP">
                <a:latin typeface="Times New Roman" charset="0"/>
                <a:ea typeface="MS PGothic" charset="-128"/>
              </a:rPr>
              <a:t>By mouth</a:t>
            </a:r>
            <a:r>
              <a:rPr lang="ja-JP" altLang="en-US">
                <a:latin typeface="Times New Roman" charset="0"/>
                <a:ea typeface="MS PGothic" charset="-128"/>
              </a:rPr>
              <a:t>”</a:t>
            </a:r>
            <a:endParaRPr lang="en-US" altLang="ja-JP">
              <a:latin typeface="Times New Roman" charset="0"/>
              <a:ea typeface="MS PGothic" charset="-128"/>
            </a:endParaRPr>
          </a:p>
          <a:p>
            <a:r>
              <a:rPr lang="en-US" altLang="en-US">
                <a:latin typeface="Times New Roman" charset="0"/>
                <a:ea typeface="MS PGothic" charset="-128"/>
              </a:rPr>
              <a:t>		ii. Enters the bloodstream through the digestive system</a:t>
            </a:r>
          </a:p>
          <a:p>
            <a:r>
              <a:rPr lang="en-US" altLang="en-US">
                <a:latin typeface="Times New Roman" charset="0"/>
                <a:ea typeface="MS PGothic" charset="-128"/>
              </a:rPr>
              <a:t>		iii. Takes as long as 1 hour for absorption to occur</a:t>
            </a:r>
          </a:p>
          <a:p>
            <a:r>
              <a:rPr lang="en-US" altLang="en-US">
                <a:latin typeface="Times New Roman" charset="0"/>
                <a:ea typeface="MS PGothic" charset="-128"/>
              </a:rPr>
              <a:t>		iv. Pros</a:t>
            </a:r>
          </a:p>
          <a:p>
            <a:r>
              <a:rPr lang="en-US" altLang="en-US">
                <a:latin typeface="Times New Roman" charset="0"/>
                <a:ea typeface="MS PGothic" charset="-128"/>
              </a:rPr>
              <a:t>			(a) Noninvasive</a:t>
            </a:r>
          </a:p>
          <a:p>
            <a:r>
              <a:rPr lang="en-US" altLang="en-US">
                <a:latin typeface="Times New Roman" charset="0"/>
                <a:ea typeface="MS PGothic" charset="-128"/>
              </a:rPr>
              <a:t>			(b) Less expensive than parenteral routes</a:t>
            </a:r>
          </a:p>
          <a:p>
            <a:r>
              <a:rPr lang="en-US" altLang="en-US">
                <a:latin typeface="Times New Roman" charset="0"/>
                <a:ea typeface="MS PGothic" charset="-128"/>
              </a:rPr>
              <a:t>		v. Cons</a:t>
            </a:r>
          </a:p>
          <a:p>
            <a:r>
              <a:rPr lang="en-US" altLang="en-US">
                <a:latin typeface="Times New Roman" charset="0"/>
                <a:ea typeface="MS PGothic" charset="-128"/>
              </a:rPr>
              <a:t>			(a) Unpredictability of medication absorptions</a:t>
            </a:r>
          </a:p>
          <a:p>
            <a:r>
              <a:rPr lang="en-US" altLang="en-US">
                <a:latin typeface="Times New Roman" charset="0"/>
                <a:ea typeface="MS PGothic" charset="-128"/>
              </a:rPr>
              <a:t>			(b) Absorption affected by upset stomach or diarrhea</a:t>
            </a:r>
          </a:p>
          <a:p>
            <a:r>
              <a:rPr lang="en-US" altLang="en-US">
                <a:latin typeface="Times New Roman" charset="0"/>
                <a:ea typeface="MS PGothic" charset="-128"/>
              </a:rPr>
              <a:t>		vi. Orally disintegrating tablets (ODTs) are put directly onto the tongue where they dissolve.</a:t>
            </a:r>
          </a:p>
        </p:txBody>
      </p:sp>
    </p:spTree>
    <p:extLst>
      <p:ext uri="{BB962C8B-B14F-4D97-AF65-F5344CB8AC3E}">
        <p14:creationId xmlns:p14="http://schemas.microsoft.com/office/powerpoint/2010/main" val="1577944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Intravenous (IV) injection</a:t>
            </a:r>
          </a:p>
          <a:p>
            <a:r>
              <a:rPr lang="en-US" altLang="en-US">
                <a:latin typeface="Times New Roman" charset="0"/>
                <a:ea typeface="MS PGothic" charset="-128"/>
              </a:rPr>
              <a:t>	i. </a:t>
            </a:r>
            <a:r>
              <a:rPr lang="ja-JP" altLang="en-US">
                <a:latin typeface="Times New Roman" charset="0"/>
                <a:ea typeface="MS PGothic" charset="-128"/>
              </a:rPr>
              <a:t>“</a:t>
            </a:r>
            <a:r>
              <a:rPr lang="en-US" altLang="ja-JP">
                <a:latin typeface="Times New Roman" charset="0"/>
                <a:ea typeface="MS PGothic" charset="-128"/>
              </a:rPr>
              <a:t>Into the vein</a:t>
            </a:r>
            <a:r>
              <a:rPr lang="ja-JP" altLang="en-US">
                <a:latin typeface="Times New Roman" charset="0"/>
                <a:ea typeface="MS PGothic" charset="-128"/>
              </a:rPr>
              <a:t>”</a:t>
            </a:r>
            <a:endParaRPr lang="en-US" altLang="ja-JP">
              <a:latin typeface="Times New Roman" charset="0"/>
              <a:ea typeface="MS PGothic" charset="-128"/>
            </a:endParaRPr>
          </a:p>
          <a:p>
            <a:r>
              <a:rPr lang="en-US" altLang="en-US">
                <a:latin typeface="Times New Roman" charset="0"/>
                <a:ea typeface="MS PGothic" charset="-128"/>
              </a:rPr>
              <a:t>	ii. Fastest delivery but cannot be used for all medications</a:t>
            </a:r>
          </a:p>
          <a:p>
            <a:r>
              <a:rPr lang="en-US" altLang="en-US">
                <a:latin typeface="Times New Roman" charset="0"/>
                <a:ea typeface="MS PGothic" charset="-128"/>
              </a:rPr>
              <a:t>d. Intraosseous (IO) injection</a:t>
            </a:r>
          </a:p>
          <a:p>
            <a:r>
              <a:rPr lang="en-US" altLang="en-US">
                <a:latin typeface="Times New Roman" charset="0"/>
                <a:ea typeface="MS PGothic" charset="-128"/>
              </a:rPr>
              <a:t>	i. </a:t>
            </a:r>
            <a:r>
              <a:rPr lang="ja-JP" altLang="en-US">
                <a:latin typeface="Times New Roman" charset="0"/>
                <a:ea typeface="MS PGothic" charset="-128"/>
              </a:rPr>
              <a:t>“</a:t>
            </a:r>
            <a:r>
              <a:rPr lang="en-US" altLang="ja-JP">
                <a:latin typeface="Times New Roman" charset="0"/>
                <a:ea typeface="MS PGothic" charset="-128"/>
              </a:rPr>
              <a:t>Into the bone</a:t>
            </a:r>
            <a:r>
              <a:rPr lang="ja-JP" altLang="en-US">
                <a:latin typeface="Times New Roman" charset="0"/>
                <a:ea typeface="MS PGothic" charset="-128"/>
              </a:rPr>
              <a:t>”</a:t>
            </a:r>
            <a:endParaRPr lang="en-US" altLang="ja-JP">
              <a:latin typeface="Times New Roman" charset="0"/>
              <a:ea typeface="MS PGothic" charset="-128"/>
            </a:endParaRPr>
          </a:p>
          <a:p>
            <a:r>
              <a:rPr lang="en-US" altLang="en-US">
                <a:latin typeface="Times New Roman" charset="0"/>
                <a:ea typeface="MS PGothic" charset="-128"/>
              </a:rPr>
              <a:t>	ii. Reaches the bloodstream through the bone marrow</a:t>
            </a:r>
          </a:p>
          <a:p>
            <a:r>
              <a:rPr lang="en-US" altLang="en-US">
                <a:latin typeface="Times New Roman" charset="0"/>
                <a:ea typeface="MS PGothic" charset="-128"/>
              </a:rPr>
              <a:t>	iii. Requires drilling a needle into the outer layer of bone</a:t>
            </a:r>
          </a:p>
          <a:p>
            <a:r>
              <a:rPr lang="en-US" altLang="en-US">
                <a:latin typeface="Times New Roman" charset="0"/>
                <a:ea typeface="MS PGothic" charset="-128"/>
              </a:rPr>
              <a:t>	iv. Painful</a:t>
            </a:r>
          </a:p>
          <a:p>
            <a:r>
              <a:rPr lang="en-US" altLang="en-US">
                <a:latin typeface="Times New Roman" charset="0"/>
                <a:ea typeface="MS PGothic" charset="-128"/>
              </a:rPr>
              <a:t>		(a) Often reserved for patients who are unconscious as a result of cardiac arrest or extreme shock</a:t>
            </a:r>
          </a:p>
          <a:p>
            <a:r>
              <a:rPr lang="en-US" altLang="en-US">
                <a:latin typeface="Times New Roman" charset="0"/>
                <a:ea typeface="MS PGothic" charset="-128"/>
              </a:rPr>
              <a:t>		(b) Often used for children who have less available (or difficult-to-access) IV sites</a:t>
            </a:r>
          </a:p>
          <a:p>
            <a:r>
              <a:rPr lang="en-US" altLang="en-US">
                <a:latin typeface="Times New Roman" charset="0"/>
                <a:ea typeface="MS PGothic" charset="-128"/>
              </a:rPr>
              <a:t>e. Subcutaneous (SC, SQ, or sub-Q) injection</a:t>
            </a:r>
          </a:p>
          <a:p>
            <a:r>
              <a:rPr lang="en-US" altLang="en-US">
                <a:latin typeface="Times New Roman" charset="0"/>
                <a:ea typeface="MS PGothic" charset="-128"/>
              </a:rPr>
              <a:t>	i. </a:t>
            </a:r>
            <a:r>
              <a:rPr lang="ja-JP" altLang="en-US">
                <a:latin typeface="Times New Roman" charset="0"/>
                <a:ea typeface="MS PGothic" charset="-128"/>
              </a:rPr>
              <a:t>“</a:t>
            </a:r>
            <a:r>
              <a:rPr lang="en-US" altLang="ja-JP">
                <a:latin typeface="Times New Roman" charset="0"/>
                <a:ea typeface="MS PGothic" charset="-128"/>
              </a:rPr>
              <a:t>Beneath the skin</a:t>
            </a:r>
            <a:r>
              <a:rPr lang="ja-JP" altLang="en-US">
                <a:latin typeface="Times New Roman" charset="0"/>
                <a:ea typeface="MS PGothic" charset="-128"/>
              </a:rPr>
              <a:t>”</a:t>
            </a:r>
            <a:endParaRPr lang="en-US" altLang="ja-JP">
              <a:latin typeface="Times New Roman" charset="0"/>
              <a:ea typeface="MS PGothic" charset="-128"/>
            </a:endParaRPr>
          </a:p>
          <a:p>
            <a:r>
              <a:rPr lang="en-US" altLang="en-US">
                <a:latin typeface="Times New Roman" charset="0"/>
                <a:ea typeface="MS PGothic" charset="-128"/>
              </a:rPr>
              <a:t>	ii. Injection given into the fatty tissue between the skin and muscle</a:t>
            </a:r>
          </a:p>
          <a:p>
            <a:r>
              <a:rPr lang="en-US" altLang="en-US">
                <a:latin typeface="Times New Roman" charset="0"/>
                <a:ea typeface="MS PGothic" charset="-128"/>
              </a:rPr>
              <a:t>	iii. Because there is less blood in these tissues than in the muscles, SC medications are generally absorbed more slowly and have longer-lasting effects.</a:t>
            </a:r>
          </a:p>
          <a:p>
            <a:r>
              <a:rPr lang="en-US" altLang="en-US">
                <a:latin typeface="Times New Roman" charset="0"/>
                <a:ea typeface="MS PGothic" charset="-128"/>
              </a:rPr>
              <a:t>	iv. Examples</a:t>
            </a:r>
          </a:p>
          <a:p>
            <a:r>
              <a:rPr lang="en-US" altLang="en-US">
                <a:latin typeface="Times New Roman" charset="0"/>
                <a:ea typeface="MS PGothic" charset="-128"/>
              </a:rPr>
              <a:t>		(a) Daily insulin injections</a:t>
            </a:r>
          </a:p>
          <a:p>
            <a:r>
              <a:rPr lang="en-US" altLang="en-US">
                <a:latin typeface="Times New Roman" charset="0"/>
                <a:ea typeface="MS PGothic" charset="-128"/>
              </a:rPr>
              <a:t>		(b) Some forms of epinephrine</a:t>
            </a:r>
          </a:p>
          <a:p>
            <a:r>
              <a:rPr lang="en-US" altLang="en-US">
                <a:latin typeface="Times New Roman" charset="0"/>
                <a:ea typeface="MS PGothic" charset="-128"/>
              </a:rPr>
              <a:t>f. Intramuscular (IM) injection</a:t>
            </a:r>
          </a:p>
          <a:p>
            <a:r>
              <a:rPr lang="en-US" altLang="en-US">
                <a:latin typeface="Times New Roman" charset="0"/>
                <a:ea typeface="MS PGothic" charset="-128"/>
              </a:rPr>
              <a:t>	i. </a:t>
            </a:r>
            <a:r>
              <a:rPr lang="ja-JP" altLang="en-US">
                <a:latin typeface="Times New Roman" charset="0"/>
                <a:ea typeface="MS PGothic" charset="-128"/>
              </a:rPr>
              <a:t>“</a:t>
            </a:r>
            <a:r>
              <a:rPr lang="en-US" altLang="ja-JP">
                <a:latin typeface="Times New Roman" charset="0"/>
                <a:ea typeface="MS PGothic" charset="-128"/>
              </a:rPr>
              <a:t>Into the muscle</a:t>
            </a:r>
            <a:r>
              <a:rPr lang="ja-JP" altLang="en-US">
                <a:latin typeface="Times New Roman" charset="0"/>
                <a:ea typeface="MS PGothic" charset="-128"/>
              </a:rPr>
              <a:t>”</a:t>
            </a:r>
            <a:endParaRPr lang="en-US" altLang="ja-JP">
              <a:latin typeface="Times New Roman" charset="0"/>
              <a:ea typeface="MS PGothic" charset="-128"/>
            </a:endParaRPr>
          </a:p>
          <a:p>
            <a:r>
              <a:rPr lang="en-US" altLang="en-US">
                <a:latin typeface="Times New Roman" charset="0"/>
                <a:ea typeface="MS PGothic" charset="-128"/>
              </a:rPr>
              <a:t>	ii. Usually absorbed quickly</a:t>
            </a:r>
          </a:p>
          <a:p>
            <a:r>
              <a:rPr lang="en-US" altLang="en-US">
                <a:latin typeface="Times New Roman" charset="0"/>
                <a:ea typeface="MS PGothic" charset="-128"/>
              </a:rPr>
              <a:t>	iii. Not all medications can be administered by the IM route.</a:t>
            </a:r>
          </a:p>
          <a:p>
            <a:r>
              <a:rPr lang="en-US" altLang="en-US">
                <a:latin typeface="Times New Roman" charset="0"/>
                <a:ea typeface="MS PGothic" charset="-128"/>
              </a:rPr>
              <a:t>	iv. Examples</a:t>
            </a:r>
          </a:p>
          <a:p>
            <a:r>
              <a:rPr lang="en-US" altLang="en-US">
                <a:latin typeface="Times New Roman" charset="0"/>
                <a:ea typeface="MS PGothic" charset="-128"/>
              </a:rPr>
              <a:t>		(a) EpiPen auto-injector</a:t>
            </a:r>
          </a:p>
          <a:p>
            <a:r>
              <a:rPr lang="en-US" altLang="en-US">
                <a:latin typeface="Times New Roman" charset="0"/>
                <a:ea typeface="MS PGothic" charset="-128"/>
              </a:rPr>
              <a:t>		(b) Mark-1 auto-injector</a:t>
            </a:r>
          </a:p>
          <a:p>
            <a:r>
              <a:rPr lang="en-US" altLang="en-US">
                <a:latin typeface="Times New Roman" charset="0"/>
                <a:ea typeface="MS PGothic" charset="-128"/>
              </a:rPr>
              <a:t>	v. Possible problems</a:t>
            </a:r>
          </a:p>
          <a:p>
            <a:r>
              <a:rPr lang="en-US" altLang="en-US">
                <a:latin typeface="Times New Roman" charset="0"/>
                <a:ea typeface="MS PGothic" charset="-128"/>
              </a:rPr>
              <a:t>		(a) Damage to muscle tissue</a:t>
            </a:r>
          </a:p>
          <a:p>
            <a:r>
              <a:rPr lang="en-US" altLang="en-US">
                <a:latin typeface="Times New Roman" charset="0"/>
                <a:ea typeface="MS PGothic" charset="-128"/>
              </a:rPr>
              <a:t>		(b) Uneven, unreliable absorption (especially in people with decreased tissue perfusion or who are in shock)</a:t>
            </a:r>
          </a:p>
        </p:txBody>
      </p:sp>
    </p:spTree>
    <p:extLst>
      <p:ext uri="{BB962C8B-B14F-4D97-AF65-F5344CB8AC3E}">
        <p14:creationId xmlns:p14="http://schemas.microsoft.com/office/powerpoint/2010/main" val="1241116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Inhalation</a:t>
            </a:r>
          </a:p>
          <a:p>
            <a:r>
              <a:rPr lang="en-US" altLang="en-US">
                <a:latin typeface="Times New Roman" charset="0"/>
                <a:ea typeface="MS PGothic" charset="-128"/>
              </a:rPr>
              <a:t>	i. Breathed into the lungs</a:t>
            </a:r>
          </a:p>
          <a:p>
            <a:r>
              <a:rPr lang="en-US" altLang="en-US">
                <a:latin typeface="Times New Roman" charset="0"/>
                <a:ea typeface="MS PGothic" charset="-128"/>
              </a:rPr>
              <a:t>	ii. Absorbed into the bloodstream quickly</a:t>
            </a:r>
          </a:p>
          <a:p>
            <a:r>
              <a:rPr lang="en-US" altLang="en-US">
                <a:latin typeface="Times New Roman" charset="0"/>
                <a:ea typeface="MS PGothic" charset="-128"/>
              </a:rPr>
              <a:t>	iii. Minimizes the effects of the medication in other body tissues</a:t>
            </a:r>
          </a:p>
          <a:p>
            <a:r>
              <a:rPr lang="en-US" altLang="en-US">
                <a:latin typeface="Times New Roman" charset="0"/>
                <a:ea typeface="MS PGothic" charset="-128"/>
              </a:rPr>
              <a:t>	iv. Forms</a:t>
            </a:r>
          </a:p>
          <a:p>
            <a:r>
              <a:rPr lang="en-US" altLang="en-US">
                <a:latin typeface="Times New Roman" charset="0"/>
                <a:ea typeface="MS PGothic" charset="-128"/>
              </a:rPr>
              <a:t>		(a) Aerosols</a:t>
            </a:r>
          </a:p>
          <a:p>
            <a:r>
              <a:rPr lang="en-US" altLang="en-US">
                <a:latin typeface="Times New Roman" charset="0"/>
                <a:ea typeface="MS PGothic" charset="-128"/>
              </a:rPr>
              <a:t>		(b) Fine powders</a:t>
            </a:r>
          </a:p>
          <a:p>
            <a:r>
              <a:rPr lang="en-US" altLang="en-US">
                <a:latin typeface="Times New Roman" charset="0"/>
                <a:ea typeface="MS PGothic" charset="-128"/>
              </a:rPr>
              <a:t>		(c) Sprays</a:t>
            </a:r>
          </a:p>
          <a:p>
            <a:r>
              <a:rPr lang="en-US" altLang="en-US">
                <a:latin typeface="Times New Roman" charset="0"/>
                <a:ea typeface="MS PGothic" charset="-128"/>
              </a:rPr>
              <a:t>h. Sublingual (SL)</a:t>
            </a:r>
          </a:p>
          <a:p>
            <a:r>
              <a:rPr lang="en-US" altLang="en-US">
                <a:latin typeface="Times New Roman" charset="0"/>
                <a:ea typeface="MS PGothic" charset="-128"/>
              </a:rPr>
              <a:t>	i. </a:t>
            </a:r>
            <a:r>
              <a:rPr lang="ja-JP" altLang="en-US">
                <a:latin typeface="Times New Roman" charset="0"/>
                <a:ea typeface="MS PGothic" charset="-128"/>
              </a:rPr>
              <a:t>“</a:t>
            </a:r>
            <a:r>
              <a:rPr lang="en-US" altLang="ja-JP">
                <a:latin typeface="Times New Roman" charset="0"/>
                <a:ea typeface="MS PGothic" charset="-128"/>
              </a:rPr>
              <a:t>Under the tongue</a:t>
            </a:r>
            <a:r>
              <a:rPr lang="ja-JP" altLang="en-US">
                <a:latin typeface="Times New Roman" charset="0"/>
                <a:ea typeface="MS PGothic" charset="-128"/>
              </a:rPr>
              <a:t>”</a:t>
            </a:r>
            <a:endParaRPr lang="en-US" altLang="ja-JP">
              <a:latin typeface="Times New Roman" charset="0"/>
              <a:ea typeface="MS PGothic" charset="-128"/>
            </a:endParaRPr>
          </a:p>
          <a:p>
            <a:r>
              <a:rPr lang="en-US" altLang="en-US">
                <a:latin typeface="Times New Roman" charset="0"/>
                <a:ea typeface="MS PGothic" charset="-128"/>
              </a:rPr>
              <a:t>	ii. Enters through the oral mucosa under the tongue and is absorbed into the bloodstream within minutes</a:t>
            </a:r>
          </a:p>
          <a:p>
            <a:r>
              <a:rPr lang="en-US" altLang="en-US">
                <a:latin typeface="Times New Roman" charset="0"/>
                <a:ea typeface="MS PGothic" charset="-128"/>
              </a:rPr>
              <a:t>	iii. Faster than the oral route and protects medications from chemicals in the digestive system (ie, acids that can weaken or inactivate them)</a:t>
            </a:r>
          </a:p>
          <a:p>
            <a:r>
              <a:rPr lang="en-US" altLang="en-US">
                <a:latin typeface="Times New Roman" charset="0"/>
                <a:ea typeface="MS PGothic" charset="-128"/>
              </a:rPr>
              <a:t>	iv. Example: nitroglycerin tablets</a:t>
            </a:r>
          </a:p>
          <a:p>
            <a:r>
              <a:rPr lang="en-US" altLang="en-US">
                <a:latin typeface="Times New Roman" charset="0"/>
                <a:ea typeface="MS PGothic" charset="-128"/>
              </a:rPr>
              <a:t>i. Transcutaneous (transdermal)</a:t>
            </a:r>
          </a:p>
          <a:p>
            <a:r>
              <a:rPr lang="en-US" altLang="en-US">
                <a:latin typeface="Times New Roman" charset="0"/>
                <a:ea typeface="MS PGothic" charset="-128"/>
              </a:rPr>
              <a:t>	i. </a:t>
            </a:r>
            <a:r>
              <a:rPr lang="ja-JP" altLang="en-US">
                <a:latin typeface="Times New Roman" charset="0"/>
                <a:ea typeface="MS PGothic" charset="-128"/>
              </a:rPr>
              <a:t>“</a:t>
            </a:r>
            <a:r>
              <a:rPr lang="en-US" altLang="ja-JP">
                <a:latin typeface="Times New Roman" charset="0"/>
                <a:ea typeface="MS PGothic" charset="-128"/>
              </a:rPr>
              <a:t>Through the skin</a:t>
            </a:r>
            <a:r>
              <a:rPr lang="ja-JP" altLang="en-US">
                <a:latin typeface="Times New Roman" charset="0"/>
                <a:ea typeface="MS PGothic" charset="-128"/>
              </a:rPr>
              <a:t>”</a:t>
            </a:r>
            <a:endParaRPr lang="en-US" altLang="ja-JP">
              <a:latin typeface="Times New Roman" charset="0"/>
              <a:ea typeface="MS PGothic" charset="-128"/>
            </a:endParaRPr>
          </a:p>
          <a:p>
            <a:r>
              <a:rPr lang="en-US" altLang="en-US">
                <a:latin typeface="Times New Roman" charset="0"/>
                <a:ea typeface="MS PGothic" charset="-128"/>
              </a:rPr>
              <a:t>	ii. Applied as a patch to the skin</a:t>
            </a:r>
          </a:p>
          <a:p>
            <a:r>
              <a:rPr lang="en-US" altLang="en-US">
                <a:latin typeface="Times New Roman" charset="0"/>
                <a:ea typeface="MS PGothic" charset="-128"/>
              </a:rPr>
              <a:t>	iii. Longer-lasting effect than other routes</a:t>
            </a:r>
          </a:p>
          <a:p>
            <a:r>
              <a:rPr lang="en-US" altLang="en-US">
                <a:latin typeface="Times New Roman" charset="0"/>
                <a:ea typeface="MS PGothic" charset="-128"/>
              </a:rPr>
              <a:t>	iv. Examples</a:t>
            </a:r>
          </a:p>
          <a:p>
            <a:r>
              <a:rPr lang="en-US" altLang="en-US">
                <a:latin typeface="Times New Roman" charset="0"/>
                <a:ea typeface="MS PGothic" charset="-128"/>
              </a:rPr>
              <a:t>		(a) Nicotine patch</a:t>
            </a:r>
          </a:p>
          <a:p>
            <a:r>
              <a:rPr lang="en-US" altLang="en-US">
                <a:latin typeface="Times New Roman" charset="0"/>
                <a:ea typeface="MS PGothic" charset="-128"/>
              </a:rPr>
              <a:t>		(b) Nitroglycerin patch</a:t>
            </a:r>
          </a:p>
          <a:p>
            <a:r>
              <a:rPr lang="en-US" altLang="en-US">
                <a:latin typeface="Times New Roman" charset="0"/>
                <a:ea typeface="MS PGothic" charset="-128"/>
              </a:rPr>
              <a:t>j. Intranasal (IN)</a:t>
            </a:r>
          </a:p>
          <a:p>
            <a:r>
              <a:rPr lang="en-US" altLang="en-US">
                <a:latin typeface="Times New Roman" charset="0"/>
                <a:ea typeface="MS PGothic" charset="-128"/>
              </a:rPr>
              <a:t>	i. Relatively new format for the delivery of medication</a:t>
            </a:r>
          </a:p>
          <a:p>
            <a:r>
              <a:rPr lang="en-US" altLang="en-US">
                <a:latin typeface="Times New Roman" charset="0"/>
                <a:ea typeface="MS PGothic" charset="-128"/>
              </a:rPr>
              <a:t>	ii. Medication is pushed through a mucosal atomizer device (MAD) that aerosolizes the liquid for delivery into the nostril.</a:t>
            </a:r>
          </a:p>
          <a:p>
            <a:r>
              <a:rPr lang="en-US" altLang="en-US">
                <a:latin typeface="Times New Roman" charset="0"/>
                <a:ea typeface="MS PGothic" charset="-128"/>
              </a:rPr>
              <a:t>	iii. Liquid medication is aerosolized and is administered into a nostril.</a:t>
            </a:r>
          </a:p>
          <a:p>
            <a:r>
              <a:rPr lang="en-US" altLang="en-US">
                <a:latin typeface="Times New Roman" charset="0"/>
                <a:ea typeface="MS PGothic" charset="-128"/>
              </a:rPr>
              <a:t>	iv. Quick absorption</a:t>
            </a:r>
          </a:p>
          <a:p>
            <a:r>
              <a:rPr lang="en-US" altLang="en-US">
                <a:latin typeface="Times New Roman" charset="0"/>
                <a:ea typeface="MS PGothic" charset="-128"/>
              </a:rPr>
              <a:t>	v. Examples</a:t>
            </a:r>
          </a:p>
          <a:p>
            <a:r>
              <a:rPr lang="en-US" altLang="en-US">
                <a:latin typeface="Times New Roman" charset="0"/>
                <a:ea typeface="MS PGothic" charset="-128"/>
              </a:rPr>
              <a:t>		(a) Flu vaccine</a:t>
            </a:r>
          </a:p>
          <a:p>
            <a:r>
              <a:rPr lang="en-US" altLang="en-US">
                <a:latin typeface="Times New Roman" charset="0"/>
                <a:ea typeface="MS PGothic" charset="-128"/>
              </a:rPr>
              <a:t>		(b) Naloxone</a:t>
            </a:r>
          </a:p>
        </p:txBody>
      </p:sp>
    </p:spTree>
    <p:extLst>
      <p:ext uri="{BB962C8B-B14F-4D97-AF65-F5344CB8AC3E}">
        <p14:creationId xmlns:p14="http://schemas.microsoft.com/office/powerpoint/2010/main" val="943730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k. Table 11-1 lists common routes of medication administration and rates of absorption</a:t>
            </a:r>
          </a:p>
        </p:txBody>
      </p:sp>
    </p:spTree>
    <p:extLst>
      <p:ext uri="{BB962C8B-B14F-4D97-AF65-F5344CB8AC3E}">
        <p14:creationId xmlns:p14="http://schemas.microsoft.com/office/powerpoint/2010/main" val="211114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III. Medication Forms</a:t>
            </a:r>
          </a:p>
          <a:p>
            <a:r>
              <a:rPr lang="en-US" altLang="en-US">
                <a:latin typeface="Times New Roman" charset="0"/>
                <a:ea typeface="MS PGothic" charset="-128"/>
              </a:rPr>
              <a:t>A. The form of a medication usually dictates the route of administration.</a:t>
            </a:r>
            <a:endParaRPr lang="en-US" altLang="en-US" b="1">
              <a:latin typeface="Times New Roman" charset="0"/>
              <a:ea typeface="MS PGothic" charset="-128"/>
            </a:endParaRPr>
          </a:p>
          <a:p>
            <a:r>
              <a:rPr lang="en-US" altLang="en-US">
                <a:latin typeface="Times New Roman" charset="0"/>
                <a:ea typeface="MS PGothic" charset="-128"/>
              </a:rPr>
              <a:t>	1. For example, a tablet or spray cannot be given through a needle.</a:t>
            </a:r>
          </a:p>
          <a:p>
            <a:r>
              <a:rPr lang="en-US" altLang="en-US">
                <a:latin typeface="Times New Roman" charset="0"/>
                <a:ea typeface="MS PGothic" charset="-128"/>
              </a:rPr>
              <a:t>	2. The manufacturer chooses the form to ensure:</a:t>
            </a:r>
          </a:p>
          <a:p>
            <a:r>
              <a:rPr lang="en-US" altLang="en-US">
                <a:latin typeface="Times New Roman" charset="0"/>
                <a:ea typeface="MS PGothic" charset="-128"/>
              </a:rPr>
              <a:t>		a. Proper route of administration</a:t>
            </a:r>
          </a:p>
          <a:p>
            <a:r>
              <a:rPr lang="en-US" altLang="en-US">
                <a:latin typeface="Times New Roman" charset="0"/>
                <a:ea typeface="MS PGothic" charset="-128"/>
              </a:rPr>
              <a:t>		b. Timing of the medication</a:t>
            </a:r>
            <a:r>
              <a:rPr lang="ja-JP" altLang="en-US">
                <a:latin typeface="Times New Roman" charset="0"/>
                <a:ea typeface="MS PGothic" charset="-128"/>
              </a:rPr>
              <a:t>’</a:t>
            </a:r>
            <a:r>
              <a:rPr lang="en-US" altLang="ja-JP">
                <a:latin typeface="Times New Roman" charset="0"/>
                <a:ea typeface="MS PGothic" charset="-128"/>
              </a:rPr>
              <a:t>s release into the bloodstream</a:t>
            </a:r>
          </a:p>
          <a:p>
            <a:r>
              <a:rPr lang="en-US" altLang="en-US">
                <a:latin typeface="Times New Roman" charset="0"/>
                <a:ea typeface="MS PGothic" charset="-128"/>
              </a:rPr>
              <a:t>		c. Effects on the target organs or body systems</a:t>
            </a:r>
          </a:p>
          <a:p>
            <a:endParaRPr lang="en-US" altLang="en-US">
              <a:latin typeface="Times New Roman" charset="0"/>
              <a:ea typeface="MS PGothic" charset="-128"/>
            </a:endParaRPr>
          </a:p>
        </p:txBody>
      </p:sp>
    </p:spTree>
    <p:extLst>
      <p:ext uri="{BB962C8B-B14F-4D97-AF65-F5344CB8AC3E}">
        <p14:creationId xmlns:p14="http://schemas.microsoft.com/office/powerpoint/2010/main" val="123439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Pharmacology</a:t>
            </a:r>
          </a:p>
          <a:p>
            <a:r>
              <a:rPr lang="en-US" altLang="en-US">
                <a:latin typeface="Times New Roman" charset="0"/>
                <a:ea typeface="MS PGothic" charset="-128"/>
              </a:rPr>
              <a:t>Applies fundamental knowledge of the medications that the EMT may assist/administer to a patient during an emergency.</a:t>
            </a:r>
          </a:p>
          <a:p>
            <a:endParaRPr lang="en-US" altLang="en-US">
              <a:latin typeface="Times New Roman" charset="0"/>
              <a:ea typeface="MS PGothic" charset="-128"/>
            </a:endParaRPr>
          </a:p>
        </p:txBody>
      </p:sp>
    </p:spTree>
    <p:extLst>
      <p:ext uri="{BB962C8B-B14F-4D97-AF65-F5344CB8AC3E}">
        <p14:creationId xmlns:p14="http://schemas.microsoft.com/office/powerpoint/2010/main" val="1688267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Basic medication forms</a:t>
            </a:r>
            <a:endParaRPr lang="en-US" altLang="en-US" b="1">
              <a:latin typeface="Times New Roman" charset="0"/>
              <a:ea typeface="MS PGothic" charset="-128"/>
            </a:endParaRPr>
          </a:p>
          <a:p>
            <a:r>
              <a:rPr lang="en-US" altLang="en-US">
                <a:latin typeface="Times New Roman" charset="0"/>
                <a:ea typeface="MS PGothic" charset="-128"/>
              </a:rPr>
              <a:t>	1. Tablets and capsules</a:t>
            </a:r>
          </a:p>
          <a:p>
            <a:r>
              <a:rPr lang="en-US" altLang="en-US">
                <a:latin typeface="Times New Roman" charset="0"/>
                <a:ea typeface="MS PGothic" charset="-128"/>
              </a:rPr>
              <a:t>	2. Solutions and suspensions</a:t>
            </a:r>
          </a:p>
          <a:p>
            <a:r>
              <a:rPr lang="en-US" altLang="en-US">
                <a:latin typeface="Times New Roman" charset="0"/>
                <a:ea typeface="MS PGothic" charset="-128"/>
              </a:rPr>
              <a:t>	3. Metered-dose inhalers (MDIs)</a:t>
            </a:r>
          </a:p>
          <a:p>
            <a:r>
              <a:rPr lang="en-US" altLang="en-US">
                <a:latin typeface="Times New Roman" charset="0"/>
                <a:ea typeface="MS PGothic" charset="-128"/>
              </a:rPr>
              <a:t>	4. Topical medications</a:t>
            </a:r>
          </a:p>
          <a:p>
            <a:r>
              <a:rPr lang="en-US" altLang="en-US">
                <a:latin typeface="Times New Roman" charset="0"/>
                <a:ea typeface="MS PGothic" charset="-128"/>
              </a:rPr>
              <a:t>	5. Transcutaneous medications</a:t>
            </a:r>
          </a:p>
          <a:p>
            <a:r>
              <a:rPr lang="en-US" altLang="en-US">
                <a:latin typeface="Times New Roman" charset="0"/>
                <a:ea typeface="MS PGothic" charset="-128"/>
              </a:rPr>
              <a:t>	6. Gels</a:t>
            </a:r>
          </a:p>
          <a:p>
            <a:r>
              <a:rPr lang="en-US" altLang="en-US">
                <a:latin typeface="Times New Roman" charset="0"/>
                <a:ea typeface="MS PGothic" charset="-128"/>
              </a:rPr>
              <a:t>	7. Gases for inhalation</a:t>
            </a:r>
          </a:p>
        </p:txBody>
      </p:sp>
    </p:spTree>
    <p:extLst>
      <p:ext uri="{BB962C8B-B14F-4D97-AF65-F5344CB8AC3E}">
        <p14:creationId xmlns:p14="http://schemas.microsoft.com/office/powerpoint/2010/main" val="1728246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Tablets and capsules</a:t>
            </a:r>
            <a:endParaRPr lang="en-US" altLang="en-US" b="1">
              <a:latin typeface="Times New Roman" charset="0"/>
              <a:ea typeface="MS PGothic" charset="-128"/>
            </a:endParaRPr>
          </a:p>
          <a:p>
            <a:r>
              <a:rPr lang="en-US" altLang="en-US">
                <a:latin typeface="Times New Roman" charset="0"/>
                <a:ea typeface="MS PGothic" charset="-128"/>
              </a:rPr>
              <a:t>	1. Most medications given by mouth are in tablet or capsule form.</a:t>
            </a:r>
          </a:p>
          <a:p>
            <a:r>
              <a:rPr lang="en-US" altLang="en-US">
                <a:latin typeface="Times New Roman" charset="0"/>
                <a:ea typeface="MS PGothic" charset="-128"/>
              </a:rPr>
              <a:t>	2. Capsules are gelatin shells filled with powder or liquid medication.</a:t>
            </a:r>
          </a:p>
          <a:p>
            <a:r>
              <a:rPr lang="en-US" altLang="en-US">
                <a:latin typeface="Times New Roman" charset="0"/>
                <a:ea typeface="MS PGothic" charset="-128"/>
              </a:rPr>
              <a:t>	3. Tablets often contain other materials that are mixed with the medication and compressed.</a:t>
            </a:r>
          </a:p>
          <a:p>
            <a:r>
              <a:rPr lang="en-US" altLang="en-US">
                <a:latin typeface="Times New Roman" charset="0"/>
                <a:ea typeface="MS PGothic" charset="-128"/>
              </a:rPr>
              <a:t>	4. A medication that must be swallowed and digested provides a slower route of delivery and is less useful in an emergency.</a:t>
            </a:r>
          </a:p>
          <a:p>
            <a:r>
              <a:rPr lang="en-US" altLang="en-US">
                <a:latin typeface="Times New Roman" charset="0"/>
                <a:ea typeface="MS PGothic" charset="-128"/>
              </a:rPr>
              <a:t>	</a:t>
            </a:r>
          </a:p>
        </p:txBody>
      </p:sp>
    </p:spTree>
    <p:extLst>
      <p:ext uri="{BB962C8B-B14F-4D97-AF65-F5344CB8AC3E}">
        <p14:creationId xmlns:p14="http://schemas.microsoft.com/office/powerpoint/2010/main" val="1925171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Solutions and suspensions</a:t>
            </a:r>
            <a:endParaRPr lang="en-US" altLang="en-US" b="1">
              <a:latin typeface="Times New Roman" charset="0"/>
              <a:ea typeface="MS PGothic" charset="-128"/>
            </a:endParaRPr>
          </a:p>
          <a:p>
            <a:r>
              <a:rPr lang="en-US" altLang="en-US">
                <a:latin typeface="Times New Roman" charset="0"/>
                <a:ea typeface="MS PGothic" charset="-128"/>
              </a:rPr>
              <a:t>	1. A solution is a liquid mixture of one or more substances that cannot be separated simply.</a:t>
            </a:r>
          </a:p>
          <a:p>
            <a:r>
              <a:rPr lang="en-US" altLang="en-US">
                <a:latin typeface="Times New Roman" charset="0"/>
                <a:ea typeface="MS PGothic" charset="-128"/>
              </a:rPr>
              <a:t>	2. Solutions can be given by almost any route.</a:t>
            </a:r>
          </a:p>
          <a:p>
            <a:r>
              <a:rPr lang="en-US" altLang="en-US">
                <a:latin typeface="Times New Roman" charset="0"/>
                <a:ea typeface="MS PGothic" charset="-128"/>
              </a:rPr>
              <a:t>		a. When given by mouth, solutions may be absorbed from the stomach fairly quickly because the medication is already dissolved</a:t>
            </a:r>
          </a:p>
          <a:p>
            <a:r>
              <a:rPr lang="en-US" altLang="en-US">
                <a:latin typeface="Times New Roman" charset="0"/>
                <a:ea typeface="MS PGothic" charset="-128"/>
              </a:rPr>
              <a:t>		b. Many solutions can be given as an IV, IM, or SC injection.</a:t>
            </a:r>
          </a:p>
        </p:txBody>
      </p:sp>
    </p:spTree>
    <p:extLst>
      <p:ext uri="{BB962C8B-B14F-4D97-AF65-F5344CB8AC3E}">
        <p14:creationId xmlns:p14="http://schemas.microsoft.com/office/powerpoint/2010/main" val="217862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A suspension is a mixture of finely ground particles that are distributed evenly throughout a liquid by shaking or stirring but do not dissolve.</a:t>
            </a:r>
          </a:p>
          <a:p>
            <a:r>
              <a:rPr lang="en-US" altLang="en-US">
                <a:latin typeface="Times New Roman" charset="0"/>
                <a:ea typeface="MS PGothic" charset="-128"/>
              </a:rPr>
              <a:t>	a. Suspensions separate if they stand or are filtered.</a:t>
            </a:r>
          </a:p>
          <a:p>
            <a:r>
              <a:rPr lang="en-US" altLang="en-US">
                <a:latin typeface="Times New Roman" charset="0"/>
                <a:ea typeface="MS PGothic" charset="-128"/>
              </a:rPr>
              <a:t>	b. It is important to shake or swirl a suspension before its administration.</a:t>
            </a:r>
          </a:p>
          <a:p>
            <a:r>
              <a:rPr lang="en-US" altLang="en-US">
                <a:latin typeface="Times New Roman" charset="0"/>
                <a:ea typeface="MS PGothic" charset="-128"/>
              </a:rPr>
              <a:t>	c. Usually administered by mouth (eg, antibiotic for pediatric patient or activated charcoal)</a:t>
            </a:r>
          </a:p>
          <a:p>
            <a:r>
              <a:rPr lang="en-US" altLang="en-US">
                <a:latin typeface="Times New Roman" charset="0"/>
                <a:ea typeface="MS PGothic" charset="-128"/>
              </a:rPr>
              <a:t>	d. Occasionally given rectally or applied directly to the skin (eg, calamine lotion)</a:t>
            </a:r>
          </a:p>
          <a:p>
            <a:r>
              <a:rPr lang="en-US" altLang="en-US">
                <a:latin typeface="Times New Roman" charset="0"/>
                <a:ea typeface="MS PGothic" charset="-128"/>
              </a:rPr>
              <a:t>	e. May be given via IM or SC injection (eg, hormone shots or vaccinations)</a:t>
            </a:r>
          </a:p>
        </p:txBody>
      </p:sp>
    </p:spTree>
    <p:extLst>
      <p:ext uri="{BB962C8B-B14F-4D97-AF65-F5344CB8AC3E}">
        <p14:creationId xmlns:p14="http://schemas.microsoft.com/office/powerpoint/2010/main" val="155805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Metered-dose inhalers</a:t>
            </a:r>
            <a:endParaRPr lang="en-US" altLang="en-US" b="1">
              <a:latin typeface="Times New Roman" charset="0"/>
              <a:ea typeface="MS PGothic" charset="-128"/>
            </a:endParaRPr>
          </a:p>
          <a:p>
            <a:r>
              <a:rPr lang="en-US" altLang="en-US">
                <a:latin typeface="Times New Roman" charset="0"/>
                <a:ea typeface="MS PGothic" charset="-128"/>
              </a:rPr>
              <a:t>	1. Liquids or solids that are broken into small enough droplets or particles may be inhaled.</a:t>
            </a:r>
          </a:p>
          <a:p>
            <a:r>
              <a:rPr lang="en-US" altLang="en-US">
                <a:latin typeface="Times New Roman" charset="0"/>
                <a:ea typeface="MS PGothic" charset="-128"/>
              </a:rPr>
              <a:t>	2. A spray canister directs such substances through the mouth and into the lungs.</a:t>
            </a:r>
          </a:p>
          <a:p>
            <a:r>
              <a:rPr lang="en-US" altLang="en-US">
                <a:latin typeface="Times New Roman" charset="0"/>
                <a:ea typeface="MS PGothic" charset="-128"/>
              </a:rPr>
              <a:t>	3. Delivers the same amount of medication each time it is used</a:t>
            </a:r>
          </a:p>
          <a:p>
            <a:r>
              <a:rPr lang="en-US" altLang="en-US">
                <a:latin typeface="Times New Roman" charset="0"/>
                <a:ea typeface="MS PGothic" charset="-128"/>
              </a:rPr>
              <a:t>	4. Often used for respiratory illnesses such as asthma or emphysema</a:t>
            </a:r>
          </a:p>
          <a:p>
            <a:endParaRPr lang="en-US" altLang="en-US">
              <a:latin typeface="Times New Roman" charset="0"/>
              <a:ea typeface="MS PGothic" charset="-128"/>
            </a:endParaRPr>
          </a:p>
        </p:txBody>
      </p:sp>
    </p:spTree>
    <p:extLst>
      <p:ext uri="{BB962C8B-B14F-4D97-AF65-F5344CB8AC3E}">
        <p14:creationId xmlns:p14="http://schemas.microsoft.com/office/powerpoint/2010/main" val="847632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Topical medications</a:t>
            </a:r>
            <a:endParaRPr lang="en-US" altLang="en-US" b="1">
              <a:latin typeface="Times New Roman" charset="0"/>
              <a:ea typeface="MS PGothic" charset="-128"/>
            </a:endParaRPr>
          </a:p>
          <a:p>
            <a:r>
              <a:rPr lang="en-US" altLang="en-US">
                <a:latin typeface="Times New Roman" charset="0"/>
                <a:ea typeface="MS PGothic" charset="-128"/>
              </a:rPr>
              <a:t>	1. Include lotions, creams, and ointments</a:t>
            </a:r>
          </a:p>
          <a:p>
            <a:r>
              <a:rPr lang="en-US" altLang="en-US">
                <a:latin typeface="Times New Roman" charset="0"/>
                <a:ea typeface="MS PGothic" charset="-128"/>
              </a:rPr>
              <a:t>	2. Applied to the skin surface and affect only that area</a:t>
            </a:r>
          </a:p>
          <a:p>
            <a:r>
              <a:rPr lang="en-US" altLang="en-US">
                <a:latin typeface="Times New Roman" charset="0"/>
                <a:ea typeface="MS PGothic" charset="-128"/>
              </a:rPr>
              <a:t>	3. Lotions contain the most water and are absorbed rapidly.</a:t>
            </a:r>
          </a:p>
          <a:p>
            <a:r>
              <a:rPr lang="en-US" altLang="en-US">
                <a:latin typeface="Times New Roman" charset="0"/>
                <a:ea typeface="MS PGothic" charset="-128"/>
              </a:rPr>
              <a:t>	4. Ointments contain the least water and are absorbed slowly.</a:t>
            </a:r>
          </a:p>
          <a:p>
            <a:r>
              <a:rPr lang="en-US" altLang="en-US">
                <a:latin typeface="Times New Roman" charset="0"/>
                <a:ea typeface="MS PGothic" charset="-128"/>
              </a:rPr>
              <a:t>	5. Examples</a:t>
            </a:r>
          </a:p>
          <a:p>
            <a:r>
              <a:rPr lang="en-US" altLang="en-US">
                <a:latin typeface="Times New Roman" charset="0"/>
                <a:ea typeface="MS PGothic" charset="-128"/>
              </a:rPr>
              <a:t>		a. Lotion: calamine lotion</a:t>
            </a:r>
          </a:p>
          <a:p>
            <a:r>
              <a:rPr lang="en-US" altLang="en-US">
                <a:latin typeface="Times New Roman" charset="0"/>
                <a:ea typeface="MS PGothic" charset="-128"/>
              </a:rPr>
              <a:t>		b. Ointment: Neosporin ointment</a:t>
            </a:r>
          </a:p>
        </p:txBody>
      </p:sp>
    </p:spTree>
    <p:extLst>
      <p:ext uri="{BB962C8B-B14F-4D97-AF65-F5344CB8AC3E}">
        <p14:creationId xmlns:p14="http://schemas.microsoft.com/office/powerpoint/2010/main" val="1901892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Transcutaneous medications</a:t>
            </a:r>
            <a:endParaRPr lang="en-US" altLang="en-US" b="1">
              <a:latin typeface="Times New Roman" charset="0"/>
              <a:ea typeface="MS PGothic" charset="-128"/>
            </a:endParaRPr>
          </a:p>
          <a:p>
            <a:r>
              <a:rPr lang="en-US" altLang="en-US">
                <a:latin typeface="Times New Roman" charset="0"/>
                <a:ea typeface="MS PGothic" charset="-128"/>
              </a:rPr>
              <a:t>	1. Designed to be absorbed through skin (transcutaneously)</a:t>
            </a:r>
          </a:p>
          <a:p>
            <a:r>
              <a:rPr lang="en-US" altLang="en-US">
                <a:latin typeface="Times New Roman" charset="0"/>
                <a:ea typeface="MS PGothic" charset="-128"/>
              </a:rPr>
              <a:t>	2. Also referred to as transdermal medications</a:t>
            </a:r>
          </a:p>
          <a:p>
            <a:r>
              <a:rPr lang="en-US" altLang="en-US">
                <a:latin typeface="Times New Roman" charset="0"/>
                <a:ea typeface="MS PGothic" charset="-128"/>
              </a:rPr>
              <a:t>	3. Unlike topical medications, which affect only the intended site, many transdermal medications have systemic (whole-body) effects.</a:t>
            </a:r>
          </a:p>
        </p:txBody>
      </p:sp>
    </p:spTree>
    <p:extLst>
      <p:ext uri="{BB962C8B-B14F-4D97-AF65-F5344CB8AC3E}">
        <p14:creationId xmlns:p14="http://schemas.microsoft.com/office/powerpoint/2010/main" val="1965217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Examples</a:t>
            </a:r>
          </a:p>
          <a:p>
            <a:r>
              <a:rPr lang="en-US" altLang="en-US">
                <a:latin typeface="Times New Roman" charset="0"/>
                <a:ea typeface="MS PGothic" charset="-128"/>
              </a:rPr>
              <a:t>	a. Nitroglycerin paste</a:t>
            </a:r>
          </a:p>
          <a:p>
            <a:r>
              <a:rPr lang="en-US" altLang="en-US">
                <a:latin typeface="Times New Roman" charset="0"/>
                <a:ea typeface="MS PGothic" charset="-128"/>
              </a:rPr>
              <a:t>	b. Adhesive patch</a:t>
            </a:r>
          </a:p>
          <a:p>
            <a:r>
              <a:rPr lang="en-US" altLang="en-US">
                <a:latin typeface="Times New Roman" charset="0"/>
                <a:ea typeface="MS PGothic" charset="-128"/>
              </a:rPr>
              <a:t>		i. Nitroglycerin</a:t>
            </a:r>
          </a:p>
          <a:p>
            <a:r>
              <a:rPr lang="en-US" altLang="en-US">
                <a:latin typeface="Times New Roman" charset="0"/>
                <a:ea typeface="MS PGothic" charset="-128"/>
              </a:rPr>
              <a:t>		ii. Nicotine</a:t>
            </a:r>
          </a:p>
          <a:p>
            <a:r>
              <a:rPr lang="en-US" altLang="en-US">
                <a:latin typeface="Times New Roman" charset="0"/>
                <a:ea typeface="MS PGothic" charset="-128"/>
              </a:rPr>
              <a:t>		iii. Some pain medications</a:t>
            </a:r>
          </a:p>
          <a:p>
            <a:r>
              <a:rPr lang="en-US" altLang="en-US">
                <a:latin typeface="Times New Roman" charset="0"/>
                <a:ea typeface="MS PGothic" charset="-128"/>
              </a:rPr>
              <a:t>		iv. Some contraceptives</a:t>
            </a:r>
          </a:p>
          <a:p>
            <a:r>
              <a:rPr lang="en-US" altLang="en-US">
                <a:latin typeface="Times New Roman" charset="0"/>
                <a:ea typeface="MS PGothic" charset="-128"/>
              </a:rPr>
              <a:t>5. If you touch the medication with your skin, you will absorb it just like the patient.</a:t>
            </a:r>
          </a:p>
        </p:txBody>
      </p:sp>
    </p:spTree>
    <p:extLst>
      <p:ext uri="{BB962C8B-B14F-4D97-AF65-F5344CB8AC3E}">
        <p14:creationId xmlns:p14="http://schemas.microsoft.com/office/powerpoint/2010/main" val="1104569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H. Gels</a:t>
            </a:r>
            <a:endParaRPr lang="en-US" altLang="en-US" b="1">
              <a:latin typeface="Times New Roman" charset="0"/>
              <a:ea typeface="MS PGothic" charset="-128"/>
            </a:endParaRPr>
          </a:p>
          <a:p>
            <a:r>
              <a:rPr lang="en-US" altLang="en-US">
                <a:latin typeface="Times New Roman" charset="0"/>
                <a:ea typeface="MS PGothic" charset="-128"/>
              </a:rPr>
              <a:t>	1. Semiliquid</a:t>
            </a:r>
          </a:p>
          <a:p>
            <a:r>
              <a:rPr lang="en-US" altLang="en-US">
                <a:latin typeface="Times New Roman" charset="0"/>
                <a:ea typeface="MS PGothic" charset="-128"/>
              </a:rPr>
              <a:t>	2. Administered in capsules or through plastic tubes</a:t>
            </a:r>
          </a:p>
          <a:p>
            <a:r>
              <a:rPr lang="en-US" altLang="en-US">
                <a:latin typeface="Times New Roman" charset="0"/>
                <a:ea typeface="MS PGothic" charset="-128"/>
              </a:rPr>
              <a:t>	3. Usually have the consistency of pastes or creams but are transparent (clear)</a:t>
            </a:r>
          </a:p>
          <a:p>
            <a:r>
              <a:rPr lang="en-US" altLang="en-US">
                <a:latin typeface="Times New Roman" charset="0"/>
                <a:ea typeface="MS PGothic" charset="-128"/>
              </a:rPr>
              <a:t>	4. Example: oral glucose for patient with diabetes</a:t>
            </a:r>
          </a:p>
        </p:txBody>
      </p:sp>
    </p:spTree>
    <p:extLst>
      <p:ext uri="{BB962C8B-B14F-4D97-AF65-F5344CB8AC3E}">
        <p14:creationId xmlns:p14="http://schemas.microsoft.com/office/powerpoint/2010/main" val="1648118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Gases for inhalation</a:t>
            </a:r>
            <a:endParaRPr lang="en-US" altLang="en-US" b="1">
              <a:latin typeface="Times New Roman" charset="0"/>
              <a:ea typeface="MS PGothic" charset="-128"/>
            </a:endParaRPr>
          </a:p>
          <a:p>
            <a:r>
              <a:rPr lang="en-US" altLang="en-US">
                <a:latin typeface="Times New Roman" charset="0"/>
                <a:ea typeface="MS PGothic" charset="-128"/>
              </a:rPr>
              <a:t>	1. Neither solid nor liquid</a:t>
            </a:r>
          </a:p>
          <a:p>
            <a:r>
              <a:rPr lang="en-US" altLang="en-US">
                <a:latin typeface="Times New Roman" charset="0"/>
                <a:ea typeface="MS PGothic" charset="-128"/>
              </a:rPr>
              <a:t>	2. Usually delivered through a nonrebreathing mask or nasal cannula</a:t>
            </a:r>
          </a:p>
          <a:p>
            <a:r>
              <a:rPr lang="en-US" altLang="en-US">
                <a:latin typeface="Times New Roman" charset="0"/>
                <a:ea typeface="MS PGothic" charset="-128"/>
              </a:rPr>
              <a:t>	3. Most often are given in an operating room</a:t>
            </a:r>
          </a:p>
          <a:p>
            <a:r>
              <a:rPr lang="en-US" altLang="en-US">
                <a:latin typeface="Times New Roman" charset="0"/>
                <a:ea typeface="MS PGothic" charset="-128"/>
              </a:rPr>
              <a:t>	4. The most common medication in gas form used outside the operating room is oxygen.</a:t>
            </a:r>
          </a:p>
        </p:txBody>
      </p:sp>
    </p:spTree>
    <p:extLst>
      <p:ext uri="{BB962C8B-B14F-4D97-AF65-F5344CB8AC3E}">
        <p14:creationId xmlns:p14="http://schemas.microsoft.com/office/powerpoint/2010/main" val="167944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Principles of Pharmacology</a:t>
            </a:r>
          </a:p>
          <a:p>
            <a:r>
              <a:rPr lang="en-US" altLang="en-US">
                <a:latin typeface="Times New Roman" charset="0"/>
                <a:ea typeface="MS PGothic" charset="-128"/>
              </a:rPr>
              <a:t>• Medication safety </a:t>
            </a:r>
          </a:p>
          <a:p>
            <a:r>
              <a:rPr lang="en-US" altLang="en-US">
                <a:latin typeface="Times New Roman" charset="0"/>
                <a:ea typeface="MS PGothic" charset="-128"/>
              </a:rPr>
              <a:t>• Kinds of medications used during an emergency </a:t>
            </a:r>
          </a:p>
        </p:txBody>
      </p:sp>
    </p:spTree>
    <p:extLst>
      <p:ext uri="{BB962C8B-B14F-4D97-AF65-F5344CB8AC3E}">
        <p14:creationId xmlns:p14="http://schemas.microsoft.com/office/powerpoint/2010/main" val="10915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IV. General Steps in Administering Medication</a:t>
            </a:r>
          </a:p>
          <a:p>
            <a:r>
              <a:rPr lang="en-US" altLang="en-US">
                <a:latin typeface="Times New Roman" charset="0"/>
                <a:ea typeface="MS PGothic" charset="-128"/>
              </a:rPr>
              <a:t>A. Medications should be administered only under the authorization of online or off-line medical direction.</a:t>
            </a:r>
            <a:endParaRPr lang="en-US" altLang="en-US" b="1">
              <a:latin typeface="Times New Roman" charset="0"/>
              <a:ea typeface="MS PGothic" charset="-128"/>
            </a:endParaRPr>
          </a:p>
          <a:p>
            <a:r>
              <a:rPr lang="en-US" altLang="en-US">
                <a:latin typeface="Times New Roman" charset="0"/>
                <a:ea typeface="MS PGothic" charset="-128"/>
              </a:rPr>
              <a:t>B. Medical control may inform you to administer medications:</a:t>
            </a:r>
            <a:endParaRPr lang="en-US" altLang="en-US" b="1">
              <a:latin typeface="Times New Roman" charset="0"/>
              <a:ea typeface="MS PGothic" charset="-128"/>
            </a:endParaRPr>
          </a:p>
          <a:p>
            <a:r>
              <a:rPr lang="en-US" altLang="en-US">
                <a:latin typeface="Times New Roman" charset="0"/>
                <a:ea typeface="MS PGothic" charset="-128"/>
              </a:rPr>
              <a:t>	1. Off-line or indirectly via protocols and standing orders</a:t>
            </a:r>
          </a:p>
          <a:p>
            <a:r>
              <a:rPr lang="en-US" altLang="en-US">
                <a:latin typeface="Times New Roman" charset="0"/>
                <a:ea typeface="MS PGothic" charset="-128"/>
              </a:rPr>
              <a:t>	2. Online via telephone or radio</a:t>
            </a:r>
          </a:p>
          <a:p>
            <a:r>
              <a:rPr lang="en-US" altLang="en-US">
                <a:latin typeface="Times New Roman" charset="0"/>
                <a:ea typeface="MS PGothic" charset="-128"/>
              </a:rPr>
              <a:t>C. Follow the </a:t>
            </a:r>
            <a:r>
              <a:rPr lang="ja-JP" altLang="en-US">
                <a:latin typeface="Times New Roman" charset="0"/>
                <a:ea typeface="MS PGothic" charset="-128"/>
              </a:rPr>
              <a:t>“</a:t>
            </a:r>
            <a:r>
              <a:rPr lang="en-US" altLang="ja-JP">
                <a:latin typeface="Times New Roman" charset="0"/>
                <a:ea typeface="MS PGothic" charset="-128"/>
              </a:rPr>
              <a:t>six rights.</a:t>
            </a:r>
            <a:r>
              <a:rPr lang="ja-JP" altLang="en-US">
                <a:latin typeface="Times New Roman" charset="0"/>
                <a:ea typeface="MS PGothic" charset="-128"/>
              </a:rPr>
              <a:t>”</a:t>
            </a:r>
            <a:endParaRPr lang="en-US" altLang="ja-JP" b="1">
              <a:latin typeface="Times New Roman" charset="0"/>
              <a:ea typeface="MS PGothic" charset="-128"/>
            </a:endParaRPr>
          </a:p>
          <a:p>
            <a:r>
              <a:rPr lang="en-US" altLang="en-US">
                <a:latin typeface="Times New Roman" charset="0"/>
                <a:ea typeface="MS PGothic" charset="-128"/>
              </a:rPr>
              <a:t>D. Medication errors almost always result from failure to follow these six rights.</a:t>
            </a:r>
          </a:p>
        </p:txBody>
      </p:sp>
    </p:spTree>
    <p:extLst>
      <p:ext uri="{BB962C8B-B14F-4D97-AF65-F5344CB8AC3E}">
        <p14:creationId xmlns:p14="http://schemas.microsoft.com/office/powerpoint/2010/main" val="2131619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Follow the </a:t>
            </a:r>
            <a:r>
              <a:rPr lang="ja-JP" altLang="en-US">
                <a:latin typeface="Times New Roman" charset="0"/>
                <a:ea typeface="MS PGothic" charset="-128"/>
              </a:rPr>
              <a:t>“</a:t>
            </a:r>
            <a:r>
              <a:rPr lang="en-US" altLang="ja-JP">
                <a:latin typeface="Times New Roman" charset="0"/>
                <a:ea typeface="MS PGothic" charset="-128"/>
              </a:rPr>
              <a:t>six rights.</a:t>
            </a:r>
            <a:r>
              <a:rPr lang="ja-JP" altLang="en-US">
                <a:latin typeface="Times New Roman" charset="0"/>
                <a:ea typeface="MS PGothic" charset="-128"/>
              </a:rPr>
              <a:t>”</a:t>
            </a:r>
            <a:endParaRPr lang="en-US" altLang="ja-JP" b="1">
              <a:latin typeface="Times New Roman" charset="0"/>
              <a:ea typeface="MS PGothic" charset="-128"/>
            </a:endParaRPr>
          </a:p>
          <a:p>
            <a:r>
              <a:rPr lang="en-US" altLang="en-US">
                <a:latin typeface="Times New Roman" charset="0"/>
                <a:ea typeface="MS PGothic" charset="-128"/>
              </a:rPr>
              <a:t>	1. Right patient: Ensure that the patient who needs the medication is the person who receives the medication.</a:t>
            </a:r>
          </a:p>
          <a:p>
            <a:r>
              <a:rPr lang="en-US" altLang="en-US">
                <a:latin typeface="Times New Roman" charset="0"/>
                <a:ea typeface="MS PGothic" charset="-128"/>
              </a:rPr>
              <a:t>	2. Right medication: Verify the proper medication and prescription.</a:t>
            </a:r>
          </a:p>
          <a:p>
            <a:r>
              <a:rPr lang="en-US" altLang="en-US">
                <a:latin typeface="Times New Roman" charset="0"/>
                <a:ea typeface="MS PGothic" charset="-128"/>
              </a:rPr>
              <a:t>	3. Right dose: Verify the form and dose of the medication.</a:t>
            </a:r>
          </a:p>
          <a:p>
            <a:r>
              <a:rPr lang="en-US" altLang="en-US">
                <a:latin typeface="Times New Roman" charset="0"/>
                <a:ea typeface="MS PGothic" charset="-128"/>
              </a:rPr>
              <a:t>	4. Right route: Verify the route of the medication.</a:t>
            </a:r>
          </a:p>
          <a:p>
            <a:r>
              <a:rPr lang="en-US" altLang="en-US">
                <a:latin typeface="Times New Roman" charset="0"/>
                <a:ea typeface="MS PGothic" charset="-128"/>
              </a:rPr>
              <a:t>	5. Right time: Check the expiration date and condition of the medication.</a:t>
            </a:r>
          </a:p>
          <a:p>
            <a:r>
              <a:rPr lang="en-US" altLang="en-US">
                <a:latin typeface="Times New Roman" charset="0"/>
                <a:ea typeface="MS PGothic" charset="-128"/>
              </a:rPr>
              <a:t>	6. Right documentation: Document your actions and the patient</a:t>
            </a:r>
            <a:r>
              <a:rPr lang="ja-JP" altLang="en-US">
                <a:latin typeface="Times New Roman" charset="0"/>
                <a:ea typeface="MS PGothic" charset="-128"/>
              </a:rPr>
              <a:t>’</a:t>
            </a:r>
            <a:r>
              <a:rPr lang="en-US" altLang="ja-JP">
                <a:latin typeface="Times New Roman" charset="0"/>
                <a:ea typeface="MS PGothic" charset="-128"/>
              </a:rPr>
              <a:t>s response.</a:t>
            </a:r>
            <a:endParaRPr lang="en-US" altLang="en-US">
              <a:latin typeface="Times New Roman" charset="0"/>
              <a:ea typeface="MS PGothic" charset="-128"/>
            </a:endParaRPr>
          </a:p>
        </p:txBody>
      </p:sp>
    </p:spTree>
    <p:extLst>
      <p:ext uri="{BB962C8B-B14F-4D97-AF65-F5344CB8AC3E}">
        <p14:creationId xmlns:p14="http://schemas.microsoft.com/office/powerpoint/2010/main" val="1804737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 Medication Administration and the EMT</a:t>
            </a:r>
          </a:p>
          <a:p>
            <a:r>
              <a:rPr lang="en-US" altLang="en-US">
                <a:latin typeface="Times New Roman" charset="0"/>
                <a:ea typeface="MS PGothic" charset="-128"/>
              </a:rPr>
              <a:t>A. Your unit may carry:</a:t>
            </a:r>
            <a:endParaRPr lang="en-US" altLang="en-US" b="1">
              <a:latin typeface="Times New Roman" charset="0"/>
              <a:ea typeface="MS PGothic" charset="-128"/>
            </a:endParaRPr>
          </a:p>
          <a:p>
            <a:r>
              <a:rPr lang="en-US" altLang="en-US">
                <a:latin typeface="Times New Roman" charset="0"/>
                <a:ea typeface="MS PGothic" charset="-128"/>
              </a:rPr>
              <a:t>	1. Oxygen</a:t>
            </a:r>
          </a:p>
          <a:p>
            <a:r>
              <a:rPr lang="en-US" altLang="en-US">
                <a:latin typeface="Times New Roman" charset="0"/>
                <a:ea typeface="MS PGothic" charset="-128"/>
              </a:rPr>
              <a:t>	2. Oral glucose</a:t>
            </a:r>
          </a:p>
          <a:p>
            <a:r>
              <a:rPr lang="en-US" altLang="en-US">
                <a:latin typeface="Times New Roman" charset="0"/>
                <a:ea typeface="MS PGothic" charset="-128"/>
              </a:rPr>
              <a:t>	3. Activated charcoal</a:t>
            </a:r>
          </a:p>
          <a:p>
            <a:r>
              <a:rPr lang="en-US" altLang="en-US">
                <a:latin typeface="Times New Roman" charset="0"/>
                <a:ea typeface="MS PGothic" charset="-128"/>
              </a:rPr>
              <a:t>	4. Aspirin</a:t>
            </a:r>
          </a:p>
          <a:p>
            <a:r>
              <a:rPr lang="en-US" altLang="en-US">
                <a:latin typeface="Times New Roman" charset="0"/>
                <a:ea typeface="MS PGothic" charset="-128"/>
              </a:rPr>
              <a:t>	5. Epinephrine</a:t>
            </a:r>
          </a:p>
        </p:txBody>
      </p:sp>
    </p:spTree>
    <p:extLst>
      <p:ext uri="{BB962C8B-B14F-4D97-AF65-F5344CB8AC3E}">
        <p14:creationId xmlns:p14="http://schemas.microsoft.com/office/powerpoint/2010/main" val="1159308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You may give these medications only according to standing orders in a protocol or a direct order.</a:t>
            </a:r>
            <a:endParaRPr lang="en-US" altLang="en-US" b="1">
              <a:latin typeface="Times New Roman" charset="0"/>
              <a:ea typeface="MS PGothic" charset="-128"/>
            </a:endParaRPr>
          </a:p>
          <a:p>
            <a:r>
              <a:rPr lang="en-US" altLang="en-US">
                <a:latin typeface="Times New Roman" charset="0"/>
                <a:ea typeface="MS PGothic" charset="-128"/>
              </a:rPr>
              <a:t>C. Over the years, EMTs have been allowed increasing responsibility to work with medications.</a:t>
            </a:r>
            <a:endParaRPr lang="en-US" altLang="en-US" b="1">
              <a:latin typeface="Times New Roman" charset="0"/>
              <a:ea typeface="MS PGothic" charset="-128"/>
            </a:endParaRPr>
          </a:p>
          <a:p>
            <a:r>
              <a:rPr lang="en-US" altLang="en-US">
                <a:latin typeface="Times New Roman" charset="0"/>
                <a:ea typeface="MS PGothic" charset="-128"/>
              </a:rPr>
              <a:t>D. Many departments have strict guidelines on when an EMT is allowed to administer a medication. The circumstances are:</a:t>
            </a:r>
            <a:endParaRPr lang="en-US" altLang="en-US" b="1">
              <a:latin typeface="Times New Roman" charset="0"/>
              <a:ea typeface="MS PGothic" charset="-128"/>
            </a:endParaRPr>
          </a:p>
          <a:p>
            <a:r>
              <a:rPr lang="en-US" altLang="en-US">
                <a:latin typeface="Times New Roman" charset="0"/>
                <a:ea typeface="MS PGothic" charset="-128"/>
              </a:rPr>
              <a:t>	1. Peer-assisted administration</a:t>
            </a:r>
          </a:p>
          <a:p>
            <a:r>
              <a:rPr lang="en-US" altLang="en-US">
                <a:latin typeface="Times New Roman" charset="0"/>
                <a:ea typeface="MS PGothic" charset="-128"/>
              </a:rPr>
              <a:t>		a. You administer medication to yourself or your partner.</a:t>
            </a:r>
          </a:p>
          <a:p>
            <a:r>
              <a:rPr lang="en-US" altLang="en-US">
                <a:latin typeface="Times New Roman" charset="0"/>
                <a:ea typeface="MS PGothic" charset="-128"/>
              </a:rPr>
              <a:t>		b. Example: You were exposed to a toxic agent.</a:t>
            </a:r>
          </a:p>
          <a:p>
            <a:r>
              <a:rPr lang="en-US" altLang="en-US">
                <a:latin typeface="Times New Roman" charset="0"/>
                <a:ea typeface="MS PGothic" charset="-128"/>
              </a:rPr>
              <a:t>		c. Typically auto-injector form</a:t>
            </a:r>
          </a:p>
          <a:p>
            <a:r>
              <a:rPr lang="en-US" altLang="en-US">
                <a:latin typeface="Times New Roman" charset="0"/>
                <a:ea typeface="MS PGothic" charset="-128"/>
              </a:rPr>
              <a:t>	2. Patient-assisted administration</a:t>
            </a:r>
          </a:p>
          <a:p>
            <a:r>
              <a:rPr lang="en-US" altLang="en-US">
                <a:latin typeface="Times New Roman" charset="0"/>
                <a:ea typeface="MS PGothic" charset="-128"/>
              </a:rPr>
              <a:t>		a. You assist the patient with administering his or her own medication.</a:t>
            </a:r>
          </a:p>
          <a:p>
            <a:r>
              <a:rPr lang="en-US" altLang="en-US">
                <a:latin typeface="Times New Roman" charset="0"/>
                <a:ea typeface="MS PGothic" charset="-128"/>
              </a:rPr>
              <a:t>		b. Examples</a:t>
            </a:r>
          </a:p>
          <a:p>
            <a:r>
              <a:rPr lang="en-US" altLang="en-US">
                <a:latin typeface="Times New Roman" charset="0"/>
                <a:ea typeface="MS PGothic" charset="-128"/>
              </a:rPr>
              <a:t>			i. Nitroglycerin</a:t>
            </a:r>
          </a:p>
          <a:p>
            <a:r>
              <a:rPr lang="en-US" altLang="en-US">
                <a:latin typeface="Times New Roman" charset="0"/>
                <a:ea typeface="MS PGothic" charset="-128"/>
              </a:rPr>
              <a:t>			ii. EpiPen auto-injectors</a:t>
            </a:r>
          </a:p>
          <a:p>
            <a:r>
              <a:rPr lang="en-US" altLang="en-US">
                <a:latin typeface="Times New Roman" charset="0"/>
                <a:ea typeface="MS PGothic" charset="-128"/>
              </a:rPr>
              <a:t>			iii. MDI bronchodilator</a:t>
            </a:r>
          </a:p>
          <a:p>
            <a:r>
              <a:rPr lang="en-US" altLang="en-US">
                <a:latin typeface="Times New Roman" charset="0"/>
                <a:ea typeface="MS PGothic" charset="-128"/>
              </a:rPr>
              <a:t>	3. EMT-administered medications</a:t>
            </a:r>
          </a:p>
          <a:p>
            <a:r>
              <a:rPr lang="en-US" altLang="en-US">
                <a:latin typeface="Times New Roman" charset="0"/>
                <a:ea typeface="MS PGothic" charset="-128"/>
              </a:rPr>
              <a:t>		a. EMT directly administers the medication to the patient.</a:t>
            </a:r>
          </a:p>
          <a:p>
            <a:r>
              <a:rPr lang="en-US" altLang="en-US">
                <a:latin typeface="Times New Roman" charset="0"/>
                <a:ea typeface="MS PGothic" charset="-128"/>
              </a:rPr>
              <a:t>		b. The patient may be severely confused or unable to understand the need for the medication.</a:t>
            </a:r>
          </a:p>
          <a:p>
            <a:r>
              <a:rPr lang="en-US" altLang="en-US">
                <a:latin typeface="Times New Roman" charset="0"/>
                <a:ea typeface="MS PGothic" charset="-128"/>
              </a:rPr>
              <a:t>		c. Examples</a:t>
            </a:r>
          </a:p>
          <a:p>
            <a:r>
              <a:rPr lang="en-US" altLang="en-US">
                <a:latin typeface="Times New Roman" charset="0"/>
                <a:ea typeface="MS PGothic" charset="-128"/>
              </a:rPr>
              <a:t>			i. Oxygen</a:t>
            </a:r>
          </a:p>
          <a:p>
            <a:r>
              <a:rPr lang="en-US" altLang="en-US">
                <a:latin typeface="Times New Roman" charset="0"/>
                <a:ea typeface="MS PGothic" charset="-128"/>
              </a:rPr>
              <a:t>			ii. Oral glucose</a:t>
            </a:r>
          </a:p>
          <a:p>
            <a:r>
              <a:rPr lang="en-US" altLang="en-US">
                <a:latin typeface="Times New Roman" charset="0"/>
                <a:ea typeface="MS PGothic" charset="-128"/>
              </a:rPr>
              <a:t>			iii. Activated charcoal</a:t>
            </a:r>
          </a:p>
          <a:p>
            <a:r>
              <a:rPr lang="en-US" altLang="en-US">
                <a:latin typeface="Times New Roman" charset="0"/>
                <a:ea typeface="MS PGothic" charset="-128"/>
              </a:rPr>
              <a:t>			iv. Nitroglycerin</a:t>
            </a:r>
          </a:p>
          <a:p>
            <a:r>
              <a:rPr lang="en-US" altLang="en-US">
                <a:latin typeface="Times New Roman" charset="0"/>
                <a:ea typeface="MS PGothic" charset="-128"/>
              </a:rPr>
              <a:t>			v. Aspirin</a:t>
            </a:r>
          </a:p>
          <a:p>
            <a:r>
              <a:rPr lang="en-US" altLang="en-US">
                <a:latin typeface="Times New Roman" charset="0"/>
                <a:ea typeface="MS PGothic" charset="-128"/>
              </a:rPr>
              <a:t>E. The medication itself does not necessarily dictate whether you will be assisting with its administration or actually administering the drug.</a:t>
            </a:r>
            <a:endParaRPr lang="en-US" altLang="en-US" b="1">
              <a:latin typeface="Times New Roman" charset="0"/>
              <a:ea typeface="MS PGothic" charset="-128"/>
            </a:endParaRPr>
          </a:p>
          <a:p>
            <a:r>
              <a:rPr lang="en-US" altLang="en-US">
                <a:latin typeface="Times New Roman" charset="0"/>
                <a:ea typeface="MS PGothic" charset="-128"/>
              </a:rPr>
              <a:t>	1. Medical control, state guidelines, and local protocols determine which medications an EMT in your system may administer.</a:t>
            </a:r>
          </a:p>
          <a:p>
            <a:r>
              <a:rPr lang="en-US" altLang="en-US">
                <a:latin typeface="Times New Roman" charset="0"/>
                <a:ea typeface="MS PGothic" charset="-128"/>
              </a:rPr>
              <a:t>	2. Refer to your local standards to obtain a listing of how and when EMTs can administer medications.</a:t>
            </a:r>
          </a:p>
        </p:txBody>
      </p:sp>
    </p:spTree>
    <p:extLst>
      <p:ext uri="{BB962C8B-B14F-4D97-AF65-F5344CB8AC3E}">
        <p14:creationId xmlns:p14="http://schemas.microsoft.com/office/powerpoint/2010/main" val="381569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 Medications Used by EMTs</a:t>
            </a:r>
          </a:p>
          <a:p>
            <a:r>
              <a:rPr lang="en-US" altLang="en-US">
                <a:latin typeface="Times New Roman" charset="0"/>
                <a:ea typeface="MS PGothic" charset="-128"/>
              </a:rPr>
              <a:t>A. The state, department, and medical director will define which medications are carried on your ambulance.</a:t>
            </a:r>
            <a:endParaRPr lang="en-US" altLang="en-US" b="1">
              <a:latin typeface="Times New Roman" charset="0"/>
              <a:ea typeface="MS PGothic" charset="-128"/>
            </a:endParaRPr>
          </a:p>
          <a:p>
            <a:r>
              <a:rPr lang="en-US" altLang="en-US">
                <a:latin typeface="Times New Roman" charset="0"/>
                <a:ea typeface="MS PGothic" charset="-128"/>
              </a:rPr>
              <a:t>	1. The 2009 National EMS Education Standards recognize that some regions of the country may need their EMTs involved in the administration of additional medications (aside from oxygen, oral glucose, activated charcoal, aspirin, and epinephrine).</a:t>
            </a:r>
          </a:p>
          <a:p>
            <a:r>
              <a:rPr lang="en-US" altLang="en-US">
                <a:latin typeface="Times New Roman" charset="0"/>
                <a:ea typeface="MS PGothic" charset="-128"/>
              </a:rPr>
              <a:t>	2. Examples</a:t>
            </a:r>
          </a:p>
          <a:p>
            <a:r>
              <a:rPr lang="en-US" altLang="en-US">
                <a:latin typeface="Times New Roman" charset="0"/>
                <a:ea typeface="MS PGothic" charset="-128"/>
              </a:rPr>
              <a:t>		a. Acetaminophen</a:t>
            </a:r>
          </a:p>
          <a:p>
            <a:r>
              <a:rPr lang="en-US" altLang="en-US">
                <a:latin typeface="Times New Roman" charset="0"/>
                <a:ea typeface="MS PGothic" charset="-128"/>
              </a:rPr>
              <a:t>		b. Ibuprofen</a:t>
            </a:r>
          </a:p>
          <a:p>
            <a:r>
              <a:rPr lang="en-US" altLang="en-US">
                <a:latin typeface="Times New Roman" charset="0"/>
                <a:ea typeface="MS PGothic" charset="-128"/>
              </a:rPr>
              <a:t>		c. Diphenhydramine</a:t>
            </a:r>
          </a:p>
        </p:txBody>
      </p:sp>
    </p:spTree>
    <p:extLst>
      <p:ext uri="{BB962C8B-B14F-4D97-AF65-F5344CB8AC3E}">
        <p14:creationId xmlns:p14="http://schemas.microsoft.com/office/powerpoint/2010/main" val="657626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Oral medications</a:t>
            </a:r>
            <a:endParaRPr lang="en-US" altLang="en-US" b="1">
              <a:latin typeface="Times New Roman" charset="0"/>
              <a:ea typeface="MS PGothic" charset="-128"/>
            </a:endParaRPr>
          </a:p>
          <a:p>
            <a:r>
              <a:rPr lang="en-US" altLang="en-US">
                <a:latin typeface="Times New Roman" charset="0"/>
                <a:ea typeface="MS PGothic" charset="-128"/>
              </a:rPr>
              <a:t>	1. Considerations</a:t>
            </a:r>
          </a:p>
          <a:p>
            <a:r>
              <a:rPr lang="en-US" altLang="en-US">
                <a:latin typeface="Times New Roman" charset="0"/>
                <a:ea typeface="MS PGothic" charset="-128"/>
              </a:rPr>
              <a:t>		a. Advantages</a:t>
            </a:r>
          </a:p>
          <a:p>
            <a:r>
              <a:rPr lang="en-US" altLang="en-US">
                <a:latin typeface="Times New Roman" charset="0"/>
                <a:ea typeface="MS PGothic" charset="-128"/>
              </a:rPr>
              <a:t>			i. Ease of access</a:t>
            </a:r>
          </a:p>
          <a:p>
            <a:r>
              <a:rPr lang="en-US" altLang="en-US">
                <a:latin typeface="Times New Roman" charset="0"/>
                <a:ea typeface="MS PGothic" charset="-128"/>
              </a:rPr>
              <a:t>			ii. Comfort level</a:t>
            </a:r>
          </a:p>
          <a:p>
            <a:r>
              <a:rPr lang="en-US" altLang="en-US">
                <a:latin typeface="Times New Roman" charset="0"/>
                <a:ea typeface="MS PGothic" charset="-128"/>
              </a:rPr>
              <a:t>		b. Disadvantages</a:t>
            </a:r>
          </a:p>
          <a:p>
            <a:r>
              <a:rPr lang="en-US" altLang="en-US">
                <a:latin typeface="Times New Roman" charset="0"/>
                <a:ea typeface="MS PGothic" charset="-128"/>
              </a:rPr>
              <a:t>			i. The digestive tract can be easily affected by foods, stress, and illness.</a:t>
            </a:r>
          </a:p>
          <a:p>
            <a:r>
              <a:rPr lang="en-US" altLang="en-US">
                <a:latin typeface="Times New Roman" charset="0"/>
                <a:ea typeface="MS PGothic" charset="-128"/>
              </a:rPr>
              <a:t>			ii. Speed of movement of food through the tract dramatically changes the speed of absorption.</a:t>
            </a:r>
          </a:p>
        </p:txBody>
      </p:sp>
    </p:spTree>
    <p:extLst>
      <p:ext uri="{BB962C8B-B14F-4D97-AF65-F5344CB8AC3E}">
        <p14:creationId xmlns:p14="http://schemas.microsoft.com/office/powerpoint/2010/main" val="1781570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Follow these steps to perform oral medication administration:</a:t>
            </a:r>
          </a:p>
          <a:p>
            <a:r>
              <a:rPr lang="en-US" altLang="en-US">
                <a:latin typeface="Times New Roman" charset="0"/>
                <a:ea typeface="MS PGothic" charset="-128"/>
              </a:rPr>
              <a:t>	a. Take standard precautions.</a:t>
            </a:r>
          </a:p>
          <a:p>
            <a:r>
              <a:rPr lang="en-US" altLang="en-US">
                <a:latin typeface="Times New Roman" charset="0"/>
                <a:ea typeface="MS PGothic" charset="-128"/>
              </a:rPr>
              <a:t>	b. Confirm the medication is not expired.</a:t>
            </a:r>
          </a:p>
          <a:p>
            <a:r>
              <a:rPr lang="en-US" altLang="en-US">
                <a:latin typeface="Times New Roman" charset="0"/>
                <a:ea typeface="MS PGothic" charset="-128"/>
              </a:rPr>
              <a:t>	c. Obtain medical direction per local protocol.</a:t>
            </a:r>
          </a:p>
          <a:p>
            <a:r>
              <a:rPr lang="en-US" altLang="en-US">
                <a:latin typeface="Times New Roman" charset="0"/>
                <a:ea typeface="MS PGothic" charset="-128"/>
              </a:rPr>
              <a:t>	d. Confirm that the patient has a patent airway and is able to swallow, and then instruct the patient to swallow or chew the medication.</a:t>
            </a:r>
          </a:p>
          <a:p>
            <a:r>
              <a:rPr lang="en-US" altLang="en-US">
                <a:latin typeface="Times New Roman" charset="0"/>
                <a:ea typeface="MS PGothic" charset="-128"/>
              </a:rPr>
              <a:t>	e. Monitor the patient</a:t>
            </a:r>
            <a:r>
              <a:rPr lang="ja-JP" altLang="en-US">
                <a:latin typeface="Times New Roman" charset="0"/>
                <a:ea typeface="MS PGothic" charset="-128"/>
              </a:rPr>
              <a:t>’</a:t>
            </a:r>
            <a:r>
              <a:rPr lang="en-US" altLang="ja-JP">
                <a:latin typeface="Times New Roman" charset="0"/>
                <a:ea typeface="MS PGothic" charset="-128"/>
              </a:rPr>
              <a:t>s condition and document.</a:t>
            </a:r>
            <a:endParaRPr lang="en-US" altLang="en-US">
              <a:latin typeface="Times New Roman" charset="0"/>
              <a:ea typeface="MS PGothic" charset="-128"/>
            </a:endParaRPr>
          </a:p>
        </p:txBody>
      </p:sp>
    </p:spTree>
    <p:extLst>
      <p:ext uri="{BB962C8B-B14F-4D97-AF65-F5344CB8AC3E}">
        <p14:creationId xmlns:p14="http://schemas.microsoft.com/office/powerpoint/2010/main" val="483071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Activated charcoal</a:t>
            </a:r>
          </a:p>
          <a:p>
            <a:r>
              <a:rPr lang="en-US" altLang="en-US">
                <a:latin typeface="Times New Roman" charset="0"/>
                <a:ea typeface="MS PGothic" charset="-128"/>
              </a:rPr>
              <a:t>	a. Many poisonings involve overdoses taken by mouth.</a:t>
            </a:r>
          </a:p>
          <a:p>
            <a:r>
              <a:rPr lang="en-US" altLang="en-US">
                <a:latin typeface="Times New Roman" charset="0"/>
                <a:ea typeface="MS PGothic" charset="-128"/>
              </a:rPr>
              <a:t>	b. Activated charcoal reduces the amount of medication being absorbed by the body by binding the drug to its surface (adsorption).</a:t>
            </a:r>
          </a:p>
          <a:p>
            <a:r>
              <a:rPr lang="en-US" altLang="en-US">
                <a:latin typeface="Times New Roman" charset="0"/>
                <a:ea typeface="MS PGothic" charset="-128"/>
              </a:rPr>
              <a:t>	c. Activated charcoal is ground into a very fine powder to provide the greatest surface area for binding.</a:t>
            </a:r>
          </a:p>
          <a:p>
            <a:r>
              <a:rPr lang="en-US" altLang="en-US">
                <a:latin typeface="Times New Roman" charset="0"/>
                <a:ea typeface="MS PGothic" charset="-128"/>
              </a:rPr>
              <a:t>	d. If allowed by local protocol, you will carry a container with a premixed suspension of activated charcoal powder and water.</a:t>
            </a:r>
          </a:p>
          <a:p>
            <a:r>
              <a:rPr lang="en-US" altLang="en-US">
                <a:latin typeface="Times New Roman" charset="0"/>
                <a:ea typeface="MS PGothic" charset="-128"/>
              </a:rPr>
              <a:t>	e. Activated charcoal is frequently suspended with sorbitol (a sugar), which has a laxative effect that causes the medication and the charcoal to move quickly through the digestive system.</a:t>
            </a:r>
          </a:p>
          <a:p>
            <a:r>
              <a:rPr lang="en-US" altLang="en-US">
                <a:latin typeface="Times New Roman" charset="0"/>
                <a:ea typeface="MS PGothic" charset="-128"/>
              </a:rPr>
              <a:t>	f. Administered by mouth (may be unappealing to patients, so use a covered container and ask the patient to drink the fluid through a straw)</a:t>
            </a:r>
          </a:p>
          <a:p>
            <a:r>
              <a:rPr lang="en-US" altLang="en-US">
                <a:latin typeface="Times New Roman" charset="0"/>
                <a:ea typeface="MS PGothic" charset="-128"/>
              </a:rPr>
              <a:t>	g. May stain</a:t>
            </a:r>
          </a:p>
          <a:p>
            <a:r>
              <a:rPr lang="en-US" altLang="en-US">
                <a:latin typeface="Times New Roman" charset="0"/>
                <a:ea typeface="MS PGothic" charset="-128"/>
              </a:rPr>
              <a:t>		i. Use protective clothing over your uniform.</a:t>
            </a:r>
          </a:p>
          <a:p>
            <a:r>
              <a:rPr lang="en-US" altLang="en-US">
                <a:latin typeface="Times New Roman" charset="0"/>
                <a:ea typeface="MS PGothic" charset="-128"/>
              </a:rPr>
              <a:t>		ii. Protect the patient</a:t>
            </a:r>
            <a:r>
              <a:rPr lang="ja-JP" altLang="en-US">
                <a:latin typeface="Times New Roman" charset="0"/>
                <a:ea typeface="MS PGothic" charset="-128"/>
              </a:rPr>
              <a:t>’</a:t>
            </a:r>
            <a:r>
              <a:rPr lang="en-US" altLang="ja-JP">
                <a:latin typeface="Times New Roman" charset="0"/>
                <a:ea typeface="MS PGothic" charset="-128"/>
              </a:rPr>
              <a:t>s clothing.</a:t>
            </a:r>
          </a:p>
          <a:p>
            <a:r>
              <a:rPr lang="en-US" altLang="en-US">
                <a:latin typeface="Times New Roman" charset="0"/>
                <a:ea typeface="MS PGothic" charset="-128"/>
              </a:rPr>
              <a:t>	h. Should not be given to patients who:</a:t>
            </a:r>
          </a:p>
          <a:p>
            <a:r>
              <a:rPr lang="en-US" altLang="en-US">
                <a:latin typeface="Times New Roman" charset="0"/>
                <a:ea typeface="MS PGothic" charset="-128"/>
              </a:rPr>
              <a:t>		i. Have altered level of consciousness (risk of aspiration)</a:t>
            </a:r>
          </a:p>
          <a:p>
            <a:r>
              <a:rPr lang="en-US" altLang="en-US">
                <a:latin typeface="Times New Roman" charset="0"/>
                <a:ea typeface="MS PGothic" charset="-128"/>
              </a:rPr>
              <a:t>		ii. Have ingested an acid, an alkali, or a petroleum product</a:t>
            </a:r>
          </a:p>
          <a:p>
            <a:endParaRPr lang="en-US" altLang="en-US">
              <a:latin typeface="Times New Roman" charset="0"/>
              <a:ea typeface="MS PGothic" charset="-128"/>
            </a:endParaRPr>
          </a:p>
        </p:txBody>
      </p:sp>
    </p:spTree>
    <p:extLst>
      <p:ext uri="{BB962C8B-B14F-4D97-AF65-F5344CB8AC3E}">
        <p14:creationId xmlns:p14="http://schemas.microsoft.com/office/powerpoint/2010/main" val="1491439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Oral glucose</a:t>
            </a:r>
          </a:p>
          <a:p>
            <a:r>
              <a:rPr lang="en-US" altLang="en-US">
                <a:latin typeface="Times New Roman" charset="0"/>
                <a:ea typeface="MS PGothic" charset="-128"/>
              </a:rPr>
              <a:t>	a. Glucose is a sugar that cells use for energy; it is necessary for brain cells</a:t>
            </a:r>
            <a:r>
              <a:rPr lang="ja-JP" altLang="en-US">
                <a:latin typeface="Times New Roman" charset="0"/>
                <a:ea typeface="MS PGothic" charset="-128"/>
              </a:rPr>
              <a:t>’</a:t>
            </a:r>
            <a:r>
              <a:rPr lang="en-US" altLang="ja-JP">
                <a:latin typeface="Times New Roman" charset="0"/>
                <a:ea typeface="MS PGothic" charset="-128"/>
              </a:rPr>
              <a:t> survival.</a:t>
            </a:r>
          </a:p>
          <a:p>
            <a:r>
              <a:rPr lang="en-US" altLang="en-US">
                <a:latin typeface="Times New Roman" charset="0"/>
                <a:ea typeface="MS PGothic" charset="-128"/>
              </a:rPr>
              <a:t>	b. Hypoglycemia</a:t>
            </a:r>
          </a:p>
          <a:p>
            <a:r>
              <a:rPr lang="en-US" altLang="en-US">
                <a:latin typeface="Times New Roman" charset="0"/>
                <a:ea typeface="MS PGothic" charset="-128"/>
              </a:rPr>
              <a:t>		i. Defined as extremely low blood glucose</a:t>
            </a:r>
          </a:p>
          <a:p>
            <a:r>
              <a:rPr lang="en-US" altLang="en-US">
                <a:latin typeface="Times New Roman" charset="0"/>
                <a:ea typeface="MS PGothic" charset="-128"/>
              </a:rPr>
              <a:t>		ii. Can be caused by an excess of insulin</a:t>
            </a:r>
          </a:p>
          <a:p>
            <a:r>
              <a:rPr lang="en-US" altLang="en-US">
                <a:latin typeface="Times New Roman" charset="0"/>
                <a:ea typeface="MS PGothic" charset="-128"/>
              </a:rPr>
              <a:t>	c. Oral glucose can counteract the effects of hypoglycemia.</a:t>
            </a:r>
          </a:p>
          <a:p>
            <a:r>
              <a:rPr lang="en-US" altLang="en-US">
                <a:latin typeface="Times New Roman" charset="0"/>
                <a:ea typeface="MS PGothic" charset="-128"/>
              </a:rPr>
              <a:t>	d. An EMT can give glucose only by mouth.</a:t>
            </a:r>
          </a:p>
          <a:p>
            <a:r>
              <a:rPr lang="en-US" altLang="en-US">
                <a:latin typeface="Times New Roman" charset="0"/>
                <a:ea typeface="MS PGothic" charset="-128"/>
              </a:rPr>
              <a:t>		i. Available as a gel designed to be spread on the mucous membranes between the cheek and gum</a:t>
            </a:r>
          </a:p>
          <a:p>
            <a:r>
              <a:rPr lang="en-US" altLang="en-US">
                <a:latin typeface="Times New Roman" charset="0"/>
                <a:ea typeface="MS PGothic" charset="-128"/>
              </a:rPr>
              <a:t>		ii. Not as quick as injections (for hospital personnel, AEMTs, and paramedics)</a:t>
            </a:r>
          </a:p>
          <a:p>
            <a:r>
              <a:rPr lang="en-US" altLang="en-US">
                <a:latin typeface="Times New Roman" charset="0"/>
                <a:ea typeface="MS PGothic" charset="-128"/>
              </a:rPr>
              <a:t>		iii. Also available as glucose tablets </a:t>
            </a:r>
          </a:p>
          <a:p>
            <a:r>
              <a:rPr lang="en-US" altLang="en-US">
                <a:latin typeface="Times New Roman" charset="0"/>
                <a:ea typeface="MS PGothic" charset="-128"/>
              </a:rPr>
              <a:t>	e. Never administer oral medications to an unconscious patient or to one who is unable to swallow or protect the airway.</a:t>
            </a:r>
          </a:p>
        </p:txBody>
      </p:sp>
    </p:spTree>
    <p:extLst>
      <p:ext uri="{BB962C8B-B14F-4D97-AF65-F5344CB8AC3E}">
        <p14:creationId xmlns:p14="http://schemas.microsoft.com/office/powerpoint/2010/main" val="1188817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Aspirin</a:t>
            </a:r>
          </a:p>
          <a:p>
            <a:r>
              <a:rPr lang="en-US" altLang="en-US">
                <a:latin typeface="Times New Roman" charset="0"/>
                <a:ea typeface="MS PGothic" charset="-128"/>
              </a:rPr>
              <a:t>	a. Purposes</a:t>
            </a:r>
          </a:p>
          <a:p>
            <a:r>
              <a:rPr lang="en-US" altLang="en-US">
                <a:latin typeface="Times New Roman" charset="0"/>
                <a:ea typeface="MS PGothic" charset="-128"/>
              </a:rPr>
              <a:t>		i. Antipyretic (reduces fever)</a:t>
            </a:r>
          </a:p>
          <a:p>
            <a:r>
              <a:rPr lang="en-US" altLang="en-US">
                <a:latin typeface="Times New Roman" charset="0"/>
                <a:ea typeface="MS PGothic" charset="-128"/>
              </a:rPr>
              <a:t>		ii. Analgesic (reduces pain)</a:t>
            </a:r>
          </a:p>
          <a:p>
            <a:r>
              <a:rPr lang="en-US" altLang="en-US">
                <a:latin typeface="Times New Roman" charset="0"/>
                <a:ea typeface="MS PGothic" charset="-128"/>
              </a:rPr>
              <a:t>		iii. Anti-inflammatory (reduces inflammation)</a:t>
            </a:r>
          </a:p>
          <a:p>
            <a:r>
              <a:rPr lang="en-US" altLang="en-US">
                <a:latin typeface="Times New Roman" charset="0"/>
                <a:ea typeface="MS PGothic" charset="-128"/>
              </a:rPr>
              <a:t>		iv. Inhibits platelet aggregation (clumping), which is useful during a potential heart attack</a:t>
            </a:r>
          </a:p>
          <a:p>
            <a:r>
              <a:rPr lang="en-US" altLang="en-US">
                <a:latin typeface="Times New Roman" charset="0"/>
                <a:ea typeface="MS PGothic" charset="-128"/>
              </a:rPr>
              <a:t>	b. Contraindications</a:t>
            </a:r>
          </a:p>
          <a:p>
            <a:r>
              <a:rPr lang="en-US" altLang="en-US">
                <a:latin typeface="Times New Roman" charset="0"/>
                <a:ea typeface="MS PGothic" charset="-128"/>
              </a:rPr>
              <a:t>		i. Hypersensitivity to aspirin</a:t>
            </a:r>
          </a:p>
          <a:p>
            <a:r>
              <a:rPr lang="en-US" altLang="en-US">
                <a:latin typeface="Times New Roman" charset="0"/>
                <a:ea typeface="MS PGothic" charset="-128"/>
              </a:rPr>
              <a:t>		ii. Preexisting liver damage, bleeding disorders, and asthma</a:t>
            </a:r>
          </a:p>
          <a:p>
            <a:r>
              <a:rPr lang="en-US" altLang="en-US">
                <a:latin typeface="Times New Roman" charset="0"/>
                <a:ea typeface="MS PGothic" charset="-128"/>
              </a:rPr>
              <a:t>		iii. Should not be given to children</a:t>
            </a:r>
          </a:p>
        </p:txBody>
      </p:sp>
    </p:spTree>
    <p:extLst>
      <p:ext uri="{BB962C8B-B14F-4D97-AF65-F5344CB8AC3E}">
        <p14:creationId xmlns:p14="http://schemas.microsoft.com/office/powerpoint/2010/main" val="26835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Medication Administration</a:t>
            </a:r>
          </a:p>
          <a:p>
            <a:r>
              <a:rPr lang="en-US" altLang="en-US">
                <a:latin typeface="Times New Roman" charset="0"/>
                <a:ea typeface="MS PGothic" charset="-128"/>
              </a:rPr>
              <a:t>• Self-administer medication </a:t>
            </a:r>
          </a:p>
          <a:p>
            <a:r>
              <a:rPr lang="en-US" altLang="en-US">
                <a:latin typeface="Times New Roman" charset="0"/>
                <a:ea typeface="MS PGothic" charset="-128"/>
              </a:rPr>
              <a:t>• Peer-administer medication </a:t>
            </a:r>
          </a:p>
          <a:p>
            <a:r>
              <a:rPr lang="en-US" altLang="en-US">
                <a:latin typeface="Times New Roman" charset="0"/>
                <a:ea typeface="MS PGothic" charset="-128"/>
              </a:rPr>
              <a:t>• Assist/administer medications to a patient </a:t>
            </a:r>
          </a:p>
        </p:txBody>
      </p:sp>
    </p:spTree>
    <p:extLst>
      <p:ext uri="{BB962C8B-B14F-4D97-AF65-F5344CB8AC3E}">
        <p14:creationId xmlns:p14="http://schemas.microsoft.com/office/powerpoint/2010/main" val="917085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Sublingual medications</a:t>
            </a:r>
            <a:endParaRPr lang="en-US" altLang="en-US" b="1">
              <a:latin typeface="Times New Roman" charset="0"/>
              <a:ea typeface="MS PGothic" charset="-128"/>
            </a:endParaRPr>
          </a:p>
          <a:p>
            <a:r>
              <a:rPr lang="en-US" altLang="en-US">
                <a:latin typeface="Times New Roman" charset="0"/>
                <a:ea typeface="MS PGothic" charset="-128"/>
              </a:rPr>
              <a:t>	1. Considerations</a:t>
            </a:r>
          </a:p>
          <a:p>
            <a:r>
              <a:rPr lang="en-US" altLang="en-US">
                <a:latin typeface="Times New Roman" charset="0"/>
                <a:ea typeface="MS PGothic" charset="-128"/>
              </a:rPr>
              <a:t>		a. Advantages</a:t>
            </a:r>
          </a:p>
          <a:p>
            <a:r>
              <a:rPr lang="en-US" altLang="en-US">
                <a:latin typeface="Times New Roman" charset="0"/>
                <a:ea typeface="MS PGothic" charset="-128"/>
              </a:rPr>
              <a:t>			i. Easy to talk with awake and alert patients and advise them to place a pill under their tongue</a:t>
            </a:r>
          </a:p>
          <a:p>
            <a:r>
              <a:rPr lang="en-US" altLang="en-US">
                <a:latin typeface="Times New Roman" charset="0"/>
                <a:ea typeface="MS PGothic" charset="-128"/>
              </a:rPr>
              <a:t>			ii. The head and face receive large amounts of blood flow, so absorption rates are relatively quick.</a:t>
            </a:r>
          </a:p>
          <a:p>
            <a:r>
              <a:rPr lang="en-US" altLang="en-US">
                <a:latin typeface="Times New Roman" charset="0"/>
                <a:ea typeface="MS PGothic" charset="-128"/>
              </a:rPr>
              <a:t>		b. Disadvantages</a:t>
            </a:r>
          </a:p>
          <a:p>
            <a:r>
              <a:rPr lang="en-US" altLang="en-US">
                <a:latin typeface="Times New Roman" charset="0"/>
                <a:ea typeface="MS PGothic" charset="-128"/>
              </a:rPr>
              <a:t>			i. Any medication placed in the mouth requires constant evaluation of the airway.</a:t>
            </a:r>
          </a:p>
          <a:p>
            <a:r>
              <a:rPr lang="en-US" altLang="en-US">
                <a:latin typeface="Times New Roman" charset="0"/>
                <a:ea typeface="MS PGothic" charset="-128"/>
              </a:rPr>
              <a:t>			ii. Must also be alert to any signs of choking on the pill</a:t>
            </a:r>
          </a:p>
          <a:p>
            <a:r>
              <a:rPr lang="en-US" altLang="en-US">
                <a:latin typeface="Times New Roman" charset="0"/>
                <a:ea typeface="MS PGothic" charset="-128"/>
              </a:rPr>
              <a:t>			iii. Should not be used if the patient is uncooperative or unconscious</a:t>
            </a:r>
          </a:p>
          <a:p>
            <a:endParaRPr lang="en-US" altLang="en-US">
              <a:latin typeface="Times New Roman" charset="0"/>
              <a:ea typeface="MS PGothic" charset="-128"/>
            </a:endParaRPr>
          </a:p>
          <a:p>
            <a:endParaRPr lang="en-US" altLang="en-US">
              <a:latin typeface="Times New Roman" charset="0"/>
              <a:ea typeface="MS PGothic" charset="-128"/>
            </a:endParaRPr>
          </a:p>
        </p:txBody>
      </p:sp>
    </p:spTree>
    <p:extLst>
      <p:ext uri="{BB962C8B-B14F-4D97-AF65-F5344CB8AC3E}">
        <p14:creationId xmlns:p14="http://schemas.microsoft.com/office/powerpoint/2010/main" val="580860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Nitroglycerin</a:t>
            </a:r>
          </a:p>
          <a:p>
            <a:r>
              <a:rPr lang="en-US" altLang="en-US">
                <a:latin typeface="Times New Roman" charset="0"/>
                <a:ea typeface="MS PGothic" charset="-128"/>
              </a:rPr>
              <a:t>	a. Many cardiac patients carry fast-acting nitroglycerin to relieve angina pain.</a:t>
            </a:r>
          </a:p>
          <a:p>
            <a:r>
              <a:rPr lang="en-US" altLang="en-US">
                <a:latin typeface="Times New Roman" charset="0"/>
                <a:ea typeface="MS PGothic" charset="-128"/>
              </a:rPr>
              <a:t>	b. Nitroglycerin increases blood flow by relieving the spasms and causes arteries to dilate by relaxing muscles of coronary arteries and veins.</a:t>
            </a:r>
          </a:p>
          <a:p>
            <a:r>
              <a:rPr lang="en-US" altLang="en-US">
                <a:latin typeface="Times New Roman" charset="0"/>
                <a:ea typeface="MS PGothic" charset="-128"/>
              </a:rPr>
              <a:t>	c. It also relaxes veins throughout the body so that less blood is returned to the heart, decreasing workload and blood pressure.</a:t>
            </a:r>
          </a:p>
        </p:txBody>
      </p:sp>
    </p:spTree>
    <p:extLst>
      <p:ext uri="{BB962C8B-B14F-4D97-AF65-F5344CB8AC3E}">
        <p14:creationId xmlns:p14="http://schemas.microsoft.com/office/powerpoint/2010/main" val="66890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Before administration:</a:t>
            </a:r>
          </a:p>
          <a:p>
            <a:r>
              <a:rPr lang="en-US" altLang="en-US">
                <a:latin typeface="Times New Roman" charset="0"/>
                <a:ea typeface="MS PGothic" charset="-128"/>
              </a:rPr>
              <a:t>	i. Check blood pressure before administering nitroglycerin.</a:t>
            </a:r>
          </a:p>
          <a:p>
            <a:r>
              <a:rPr lang="en-US" altLang="en-US">
                <a:latin typeface="Times New Roman" charset="0"/>
                <a:ea typeface="MS PGothic" charset="-128"/>
              </a:rPr>
              <a:t>		(a) If the systolic blood pressure is less than 100 mm Hg, nitroglycerin may have a harmful effect.</a:t>
            </a:r>
          </a:p>
          <a:p>
            <a:r>
              <a:rPr lang="en-US" altLang="en-US">
                <a:latin typeface="Times New Roman" charset="0"/>
                <a:ea typeface="MS PGothic" charset="-128"/>
              </a:rPr>
              <a:t>		(b) Even a patient who has adequate blood pressure should sit or lie down with the head elevated before taking this medication (to avoid fainting).</a:t>
            </a:r>
          </a:p>
          <a:p>
            <a:r>
              <a:rPr lang="en-US" altLang="en-US">
                <a:latin typeface="Times New Roman" charset="0"/>
                <a:ea typeface="MS PGothic" charset="-128"/>
              </a:rPr>
              <a:t>		(c) If a significant drop in blood pressure occurs and the patient feels dizzy or sick, lay the patient down.</a:t>
            </a:r>
          </a:p>
          <a:p>
            <a:r>
              <a:rPr lang="en-US" altLang="en-US">
                <a:latin typeface="Times New Roman" charset="0"/>
                <a:ea typeface="MS PGothic" charset="-128"/>
              </a:rPr>
              <a:t>	ii. Obtain orders or follow your local protocol to administer nitroglycerin.</a:t>
            </a:r>
          </a:p>
          <a:p>
            <a:r>
              <a:rPr lang="en-US" altLang="en-US">
                <a:latin typeface="Times New Roman" charset="0"/>
                <a:ea typeface="MS PGothic" charset="-128"/>
              </a:rPr>
              <a:t>e. If nitroglycerin no longer brings relief to a person for whom it has previously worked, the person may be experiencing an MI instead of an angina attack.</a:t>
            </a:r>
          </a:p>
          <a:p>
            <a:r>
              <a:rPr lang="en-US" altLang="en-US">
                <a:latin typeface="Times New Roman" charset="0"/>
                <a:ea typeface="MS PGothic" charset="-128"/>
              </a:rPr>
              <a:t>	i. Ask how much nitroglycerin the patient needed in the past to relieve pain and how much was taken this time.</a:t>
            </a:r>
          </a:p>
          <a:p>
            <a:r>
              <a:rPr lang="en-US" altLang="en-US">
                <a:latin typeface="Times New Roman" charset="0"/>
                <a:ea typeface="MS PGothic" charset="-128"/>
              </a:rPr>
              <a:t>	ii. Report this information to medical control.</a:t>
            </a:r>
          </a:p>
          <a:p>
            <a:r>
              <a:rPr lang="en-US" altLang="en-US">
                <a:latin typeface="Times New Roman" charset="0"/>
                <a:ea typeface="MS PGothic" charset="-128"/>
              </a:rPr>
              <a:t>f. Can have potentially fatal interactions with erectile dysfunction (ED) medications taken within the past 24 hours:</a:t>
            </a:r>
          </a:p>
          <a:p>
            <a:r>
              <a:rPr lang="en-US" altLang="en-US">
                <a:latin typeface="Times New Roman" charset="0"/>
                <a:ea typeface="MS PGothic" charset="-128"/>
              </a:rPr>
              <a:t>	i. Sildenafil (Viagra)</a:t>
            </a:r>
          </a:p>
          <a:p>
            <a:r>
              <a:rPr lang="en-US" altLang="en-US">
                <a:latin typeface="Times New Roman" charset="0"/>
                <a:ea typeface="MS PGothic" charset="-128"/>
              </a:rPr>
              <a:t>	ii. Tadalafil (Cialis)</a:t>
            </a:r>
          </a:p>
          <a:p>
            <a:r>
              <a:rPr lang="en-US" altLang="en-US">
                <a:latin typeface="Times New Roman" charset="0"/>
                <a:ea typeface="MS PGothic" charset="-128"/>
              </a:rPr>
              <a:t>	iii. Vardenafil (Levitra)</a:t>
            </a:r>
          </a:p>
          <a:p>
            <a:r>
              <a:rPr lang="en-US" altLang="en-US">
                <a:latin typeface="Times New Roman" charset="0"/>
                <a:ea typeface="MS PGothic" charset="-128"/>
              </a:rPr>
              <a:t>	iv. Drugs for erectile dysfunction may be used by both men and women.</a:t>
            </a:r>
          </a:p>
          <a:p>
            <a:r>
              <a:rPr lang="en-US" altLang="en-US">
                <a:latin typeface="Times New Roman" charset="0"/>
                <a:ea typeface="MS PGothic" charset="-128"/>
              </a:rPr>
              <a:t>g. Effects</a:t>
            </a:r>
          </a:p>
          <a:p>
            <a:r>
              <a:rPr lang="en-US" altLang="en-US">
                <a:latin typeface="Times New Roman" charset="0"/>
                <a:ea typeface="MS PGothic" charset="-128"/>
              </a:rPr>
              <a:t>	i. Relaxes the muscular walls of coronary arteries and veins</a:t>
            </a:r>
          </a:p>
          <a:p>
            <a:r>
              <a:rPr lang="en-US" altLang="en-US">
                <a:latin typeface="Times New Roman" charset="0"/>
                <a:ea typeface="MS PGothic" charset="-128"/>
              </a:rPr>
              <a:t>	ii. Results in less blood returning to the heart</a:t>
            </a:r>
          </a:p>
          <a:p>
            <a:r>
              <a:rPr lang="en-US" altLang="en-US">
                <a:latin typeface="Times New Roman" charset="0"/>
                <a:ea typeface="MS PGothic" charset="-128"/>
              </a:rPr>
              <a:t>	iii. Decreases blood pressure</a:t>
            </a:r>
          </a:p>
          <a:p>
            <a:r>
              <a:rPr lang="en-US" altLang="en-US">
                <a:latin typeface="Times New Roman" charset="0"/>
                <a:ea typeface="MS PGothic" charset="-128"/>
              </a:rPr>
              <a:t>	iv. Relaxes arteries throughout the body</a:t>
            </a:r>
          </a:p>
          <a:p>
            <a:r>
              <a:rPr lang="en-US" altLang="en-US">
                <a:latin typeface="Times New Roman" charset="0"/>
                <a:ea typeface="MS PGothic" charset="-128"/>
              </a:rPr>
              <a:t>	v. Often causes a mild headache and/or burning under the tongue after administration</a:t>
            </a:r>
          </a:p>
        </p:txBody>
      </p:sp>
    </p:spTree>
    <p:extLst>
      <p:ext uri="{BB962C8B-B14F-4D97-AF65-F5344CB8AC3E}">
        <p14:creationId xmlns:p14="http://schemas.microsoft.com/office/powerpoint/2010/main" val="1092551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h. Administration by tablet</a:t>
            </a:r>
          </a:p>
          <a:p>
            <a:r>
              <a:rPr lang="en-US" altLang="en-US">
                <a:latin typeface="Times New Roman" charset="0"/>
                <a:ea typeface="MS PGothic" charset="-128"/>
              </a:rPr>
              <a:t>	i. Usually taken sublingually</a:t>
            </a:r>
          </a:p>
          <a:p>
            <a:r>
              <a:rPr lang="en-US" altLang="en-US">
                <a:latin typeface="Times New Roman" charset="0"/>
                <a:ea typeface="MS PGothic" charset="-128"/>
              </a:rPr>
              <a:t>	ii. Place the tablet under the tongue, where it dissolves.</a:t>
            </a:r>
          </a:p>
          <a:p>
            <a:r>
              <a:rPr lang="en-US" altLang="en-US">
                <a:latin typeface="Times New Roman" charset="0"/>
                <a:ea typeface="MS PGothic" charset="-128"/>
              </a:rPr>
              <a:t>	iii. The patient should experience a slight tingling or burning sensation.</a:t>
            </a:r>
          </a:p>
          <a:p>
            <a:r>
              <a:rPr lang="en-US" altLang="en-US">
                <a:latin typeface="Times New Roman" charset="0"/>
                <a:ea typeface="MS PGothic" charset="-128"/>
              </a:rPr>
              <a:t>		(a) If not, the medication may have lost its potency because of aging or improper storage.</a:t>
            </a:r>
          </a:p>
          <a:p>
            <a:r>
              <a:rPr lang="en-US" altLang="en-US">
                <a:latin typeface="Times New Roman" charset="0"/>
                <a:ea typeface="MS PGothic" charset="-128"/>
              </a:rPr>
              <a:t>		(b) Be sure to check the expiration date on the bottle.</a:t>
            </a:r>
          </a:p>
          <a:p>
            <a:r>
              <a:rPr lang="en-US" altLang="en-US">
                <a:latin typeface="Times New Roman" charset="0"/>
                <a:ea typeface="MS PGothic" charset="-128"/>
              </a:rPr>
              <a:t>	iv. Nitroglycerin should be stored in its original glass container with the cap screwed on tightly.</a:t>
            </a:r>
          </a:p>
          <a:p>
            <a:r>
              <a:rPr lang="en-US" altLang="en-US">
                <a:latin typeface="Times New Roman" charset="0"/>
                <a:ea typeface="MS PGothic" charset="-128"/>
              </a:rPr>
              <a:t>		(a) What looks like cotton in the container is actually rayon.</a:t>
            </a:r>
          </a:p>
          <a:p>
            <a:r>
              <a:rPr lang="en-US" altLang="en-US">
                <a:latin typeface="Times New Roman" charset="0"/>
                <a:ea typeface="MS PGothic" charset="-128"/>
              </a:rPr>
              <a:t>		(b) Real cotton in the container can absorb nitroglycerin, reducing its potency.</a:t>
            </a:r>
          </a:p>
          <a:p>
            <a:r>
              <a:rPr lang="en-US" altLang="en-US">
                <a:latin typeface="Times New Roman" charset="0"/>
                <a:ea typeface="MS PGothic" charset="-128"/>
              </a:rPr>
              <a:t>		(c) Do not place other medications in the container.</a:t>
            </a:r>
          </a:p>
          <a:p>
            <a:r>
              <a:rPr lang="en-US" altLang="en-US">
                <a:latin typeface="Times New Roman" charset="0"/>
                <a:ea typeface="MS PGothic" charset="-128"/>
              </a:rPr>
              <a:t>	(d) Avoid exposure to light, heat, or air.</a:t>
            </a:r>
          </a:p>
          <a:p>
            <a:r>
              <a:rPr lang="en-US" altLang="en-US">
                <a:latin typeface="Times New Roman" charset="0"/>
                <a:ea typeface="MS PGothic" charset="-128"/>
              </a:rPr>
              <a:t>		(e) Note any drug storage concerns in the patient</a:t>
            </a:r>
            <a:r>
              <a:rPr lang="ja-JP" altLang="en-US">
                <a:latin typeface="Times New Roman" charset="0"/>
                <a:ea typeface="MS PGothic" charset="-128"/>
              </a:rPr>
              <a:t>’</a:t>
            </a:r>
            <a:r>
              <a:rPr lang="en-US" altLang="ja-JP">
                <a:latin typeface="Times New Roman" charset="0"/>
                <a:ea typeface="MS PGothic" charset="-128"/>
              </a:rPr>
              <a:t>s medical history.</a:t>
            </a:r>
          </a:p>
          <a:p>
            <a:r>
              <a:rPr lang="en-US" altLang="en-US">
                <a:latin typeface="Times New Roman" charset="0"/>
                <a:ea typeface="MS PGothic" charset="-128"/>
              </a:rPr>
              <a:t>i. Administration by metered-dose spray</a:t>
            </a:r>
          </a:p>
          <a:p>
            <a:r>
              <a:rPr lang="en-US" altLang="en-US">
                <a:latin typeface="Times New Roman" charset="0"/>
                <a:ea typeface="MS PGothic" charset="-128"/>
              </a:rPr>
              <a:t>	i. Deposits medication on or under the tongue</a:t>
            </a:r>
          </a:p>
          <a:p>
            <a:r>
              <a:rPr lang="en-US" altLang="en-US">
                <a:latin typeface="Times New Roman" charset="0"/>
                <a:ea typeface="MS PGothic" charset="-128"/>
              </a:rPr>
              <a:t>	ii. One spray equals one tablet.</a:t>
            </a:r>
          </a:p>
          <a:p>
            <a:r>
              <a:rPr lang="en-US" altLang="en-US">
                <a:latin typeface="Times New Roman" charset="0"/>
                <a:ea typeface="MS PGothic" charset="-128"/>
              </a:rPr>
              <a:t>	iii. Do not use a spacer with the metered-dose canister.</a:t>
            </a:r>
          </a:p>
        </p:txBody>
      </p:sp>
    </p:spTree>
    <p:extLst>
      <p:ext uri="{BB962C8B-B14F-4D97-AF65-F5344CB8AC3E}">
        <p14:creationId xmlns:p14="http://schemas.microsoft.com/office/powerpoint/2010/main" val="1530063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j. Administration considerations (for both tablet and spray)</a:t>
            </a:r>
          </a:p>
          <a:p>
            <a:r>
              <a:rPr lang="en-US" altLang="en-US">
                <a:latin typeface="Times New Roman" charset="0"/>
                <a:ea typeface="MS PGothic" charset="-128"/>
              </a:rPr>
              <a:t>	i. Wait 5 minutes for a response before repeating the dose.</a:t>
            </a:r>
          </a:p>
          <a:p>
            <a:r>
              <a:rPr lang="en-US" altLang="en-US">
                <a:latin typeface="Times New Roman" charset="0"/>
                <a:ea typeface="MS PGothic" charset="-128"/>
              </a:rPr>
              <a:t>	ii. Closely monitor the patient</a:t>
            </a:r>
            <a:r>
              <a:rPr lang="ja-JP" altLang="en-US">
                <a:latin typeface="Times New Roman" charset="0"/>
                <a:ea typeface="MS PGothic" charset="-128"/>
              </a:rPr>
              <a:t>’</a:t>
            </a:r>
            <a:r>
              <a:rPr lang="en-US" altLang="ja-JP">
                <a:latin typeface="Times New Roman" charset="0"/>
                <a:ea typeface="MS PGothic" charset="-128"/>
              </a:rPr>
              <a:t>s vital signs, particularly the blood pressure.</a:t>
            </a:r>
          </a:p>
          <a:p>
            <a:r>
              <a:rPr lang="en-US" altLang="en-US">
                <a:latin typeface="Times New Roman" charset="0"/>
                <a:ea typeface="MS PGothic" charset="-128"/>
              </a:rPr>
              <a:t>	iii. Give repeated doses per medical control and/or local protocol.</a:t>
            </a:r>
          </a:p>
          <a:p>
            <a:r>
              <a:rPr lang="en-US" altLang="en-US">
                <a:latin typeface="Times New Roman" charset="0"/>
                <a:ea typeface="MS PGothic" charset="-128"/>
              </a:rPr>
              <a:t>	iv. Always wear gloves (the medication can be absorbed by your skin).</a:t>
            </a:r>
          </a:p>
          <a:p>
            <a:r>
              <a:rPr lang="en-US" altLang="en-US">
                <a:latin typeface="Times New Roman" charset="0"/>
                <a:ea typeface="MS PGothic" charset="-128"/>
              </a:rPr>
              <a:t>	v. Reconfirm if the medication is still indicated for the patient.</a:t>
            </a:r>
          </a:p>
          <a:p>
            <a:r>
              <a:rPr lang="en-US" altLang="en-US">
                <a:latin typeface="Times New Roman" charset="0"/>
                <a:ea typeface="MS PGothic" charset="-128"/>
              </a:rPr>
              <a:t>	vi. Know and understand local protocols.</a:t>
            </a:r>
          </a:p>
        </p:txBody>
      </p:sp>
    </p:spTree>
    <p:extLst>
      <p:ext uri="{BB962C8B-B14F-4D97-AF65-F5344CB8AC3E}">
        <p14:creationId xmlns:p14="http://schemas.microsoft.com/office/powerpoint/2010/main" val="1809063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Intramuscular medications</a:t>
            </a:r>
            <a:endParaRPr lang="en-US" altLang="en-US" b="1">
              <a:latin typeface="Times New Roman" charset="0"/>
              <a:ea typeface="MS PGothic" charset="-128"/>
            </a:endParaRPr>
          </a:p>
          <a:p>
            <a:r>
              <a:rPr lang="en-US" altLang="en-US">
                <a:latin typeface="Times New Roman" charset="0"/>
                <a:ea typeface="MS PGothic" charset="-128"/>
              </a:rPr>
              <a:t>	1. Considerations</a:t>
            </a:r>
          </a:p>
          <a:p>
            <a:r>
              <a:rPr lang="en-US" altLang="en-US">
                <a:latin typeface="Times New Roman" charset="0"/>
                <a:ea typeface="MS PGothic" charset="-128"/>
              </a:rPr>
              <a:t>		a. Advantages</a:t>
            </a:r>
          </a:p>
          <a:p>
            <a:r>
              <a:rPr lang="en-US" altLang="en-US">
                <a:latin typeface="Times New Roman" charset="0"/>
                <a:ea typeface="MS PGothic" charset="-128"/>
              </a:rPr>
              <a:t>			i. Provides quick and easy access to the circulatory system without the need for placing a needle within a vein</a:t>
            </a:r>
          </a:p>
          <a:p>
            <a:r>
              <a:rPr lang="en-US" altLang="en-US">
                <a:latin typeface="Times New Roman" charset="0"/>
                <a:ea typeface="MS PGothic" charset="-128"/>
              </a:rPr>
              <a:t>			ii. Blood flow to the muscles is relatively stable even during circumstances of severe illness or injury.</a:t>
            </a:r>
          </a:p>
          <a:p>
            <a:r>
              <a:rPr lang="en-US" altLang="en-US">
                <a:latin typeface="Times New Roman" charset="0"/>
                <a:ea typeface="MS PGothic" charset="-128"/>
              </a:rPr>
              <a:t>		b. Disadvantages</a:t>
            </a:r>
          </a:p>
          <a:p>
            <a:r>
              <a:rPr lang="en-US" altLang="en-US">
                <a:latin typeface="Times New Roman" charset="0"/>
                <a:ea typeface="MS PGothic" charset="-128"/>
              </a:rPr>
              <a:t>			i. Use of a needle (and subsequent pain)</a:t>
            </a:r>
          </a:p>
          <a:p>
            <a:r>
              <a:rPr lang="en-US" altLang="en-US">
                <a:latin typeface="Times New Roman" charset="0"/>
                <a:ea typeface="MS PGothic" charset="-128"/>
              </a:rPr>
              <a:t>			ii. Patients may fear pain or injury.</a:t>
            </a:r>
          </a:p>
        </p:txBody>
      </p:sp>
    </p:spTree>
    <p:extLst>
      <p:ext uri="{BB962C8B-B14F-4D97-AF65-F5344CB8AC3E}">
        <p14:creationId xmlns:p14="http://schemas.microsoft.com/office/powerpoint/2010/main" val="860837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Epinephrine (adrenaline)</a:t>
            </a:r>
          </a:p>
          <a:p>
            <a:r>
              <a:rPr lang="en-US" altLang="en-US">
                <a:latin typeface="Times New Roman" charset="0"/>
                <a:ea typeface="MS PGothic" charset="-128"/>
              </a:rPr>
              <a:t>	a. Main hormone that controls the body</a:t>
            </a:r>
            <a:r>
              <a:rPr lang="ja-JP" altLang="en-US">
                <a:latin typeface="Times New Roman" charset="0"/>
                <a:ea typeface="MS PGothic" charset="-128"/>
              </a:rPr>
              <a:t>’</a:t>
            </a:r>
            <a:r>
              <a:rPr lang="en-US" altLang="ja-JP">
                <a:latin typeface="Times New Roman" charset="0"/>
                <a:ea typeface="MS PGothic" charset="-128"/>
              </a:rPr>
              <a:t>s fight-or-flight response</a:t>
            </a:r>
          </a:p>
          <a:p>
            <a:r>
              <a:rPr lang="en-US" altLang="en-US">
                <a:latin typeface="Times New Roman" charset="0"/>
                <a:ea typeface="MS PGothic" charset="-128"/>
              </a:rPr>
              <a:t>	b. Primary medication that an EMT will deliver IM</a:t>
            </a:r>
          </a:p>
          <a:p>
            <a:r>
              <a:rPr lang="en-US" altLang="en-US">
                <a:latin typeface="Times New Roman" charset="0"/>
                <a:ea typeface="MS PGothic" charset="-128"/>
              </a:rPr>
              <a:t>	c. Sympathomimetic (mimics the effect of the sympathetic nervous system)</a:t>
            </a:r>
          </a:p>
          <a:p>
            <a:r>
              <a:rPr lang="en-US" altLang="en-US">
                <a:latin typeface="Times New Roman" charset="0"/>
                <a:ea typeface="MS PGothic" charset="-128"/>
              </a:rPr>
              <a:t>	d. Released inside the body when there is sudden stress</a:t>
            </a:r>
          </a:p>
          <a:p>
            <a:r>
              <a:rPr lang="en-US" altLang="en-US">
                <a:latin typeface="Times New Roman" charset="0"/>
                <a:ea typeface="MS PGothic" charset="-128"/>
              </a:rPr>
              <a:t>	e. Also known as adrenaline</a:t>
            </a:r>
          </a:p>
        </p:txBody>
      </p:sp>
    </p:spTree>
    <p:extLst>
      <p:ext uri="{BB962C8B-B14F-4D97-AF65-F5344CB8AC3E}">
        <p14:creationId xmlns:p14="http://schemas.microsoft.com/office/powerpoint/2010/main" val="4996755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Effects</a:t>
            </a:r>
          </a:p>
          <a:p>
            <a:r>
              <a:rPr lang="en-US" altLang="en-US">
                <a:latin typeface="Times New Roman" charset="0"/>
                <a:ea typeface="MS PGothic" charset="-128"/>
              </a:rPr>
              <a:t>	i. Increases heart rate</a:t>
            </a:r>
          </a:p>
          <a:p>
            <a:r>
              <a:rPr lang="en-US" altLang="en-US">
                <a:latin typeface="Times New Roman" charset="0"/>
                <a:ea typeface="MS PGothic" charset="-128"/>
              </a:rPr>
              <a:t>	ii. Constricts blood vessels, causing increased blood pressure</a:t>
            </a:r>
          </a:p>
          <a:p>
            <a:r>
              <a:rPr lang="en-US" altLang="en-US">
                <a:latin typeface="Times New Roman" charset="0"/>
                <a:ea typeface="MS PGothic" charset="-128"/>
              </a:rPr>
              <a:t>	iii. Dilates passages in the lungs</a:t>
            </a:r>
          </a:p>
          <a:p>
            <a:r>
              <a:rPr lang="en-US" altLang="en-US">
                <a:latin typeface="Times New Roman" charset="0"/>
                <a:ea typeface="MS PGothic" charset="-128"/>
              </a:rPr>
              <a:t>	iv. Eases breathing problems in asthma or allergic reactions</a:t>
            </a:r>
          </a:p>
          <a:p>
            <a:r>
              <a:rPr lang="en-US" altLang="en-US">
                <a:latin typeface="Times New Roman" charset="0"/>
                <a:ea typeface="MS PGothic" charset="-128"/>
              </a:rPr>
              <a:t>	v. May maintain blood pressure in allergic reaction</a:t>
            </a:r>
          </a:p>
          <a:p>
            <a:r>
              <a:rPr lang="en-US" altLang="en-US">
                <a:latin typeface="Times New Roman" charset="0"/>
                <a:ea typeface="MS PGothic" charset="-128"/>
              </a:rPr>
              <a:t>g. Should not be given to patients who:</a:t>
            </a:r>
          </a:p>
          <a:p>
            <a:r>
              <a:rPr lang="en-US" altLang="en-US">
                <a:latin typeface="Times New Roman" charset="0"/>
                <a:ea typeface="MS PGothic" charset="-128"/>
              </a:rPr>
              <a:t>	i. Have hypertension</a:t>
            </a:r>
          </a:p>
          <a:p>
            <a:r>
              <a:rPr lang="en-US" altLang="en-US">
                <a:latin typeface="Times New Roman" charset="0"/>
                <a:ea typeface="MS PGothic" charset="-128"/>
              </a:rPr>
              <a:t>	ii. Are suffering from hypothermia</a:t>
            </a:r>
          </a:p>
          <a:p>
            <a:r>
              <a:rPr lang="en-US" altLang="en-US">
                <a:latin typeface="Times New Roman" charset="0"/>
                <a:ea typeface="MS PGothic" charset="-128"/>
              </a:rPr>
              <a:t>	iii. Are experiencing a myocardial infarction</a:t>
            </a:r>
          </a:p>
          <a:p>
            <a:r>
              <a:rPr lang="en-US" altLang="en-US">
                <a:latin typeface="Times New Roman" charset="0"/>
                <a:ea typeface="MS PGothic" charset="-128"/>
              </a:rPr>
              <a:t>	iv. Do not show signs of wheezing or airway obstruction due to an allergic reaction</a:t>
            </a:r>
          </a:p>
          <a:p>
            <a:r>
              <a:rPr lang="en-US" altLang="en-US">
                <a:latin typeface="Times New Roman" charset="0"/>
                <a:ea typeface="MS PGothic" charset="-128"/>
              </a:rPr>
              <a:t>h. Administering epinephrine by injection (permitted in some states)</a:t>
            </a:r>
          </a:p>
          <a:p>
            <a:r>
              <a:rPr lang="en-US" altLang="en-US">
                <a:latin typeface="Times New Roman" charset="0"/>
                <a:ea typeface="MS PGothic" charset="-128"/>
              </a:rPr>
              <a:t>	i. Used to treat life-threatening anaphylaxis</a:t>
            </a:r>
          </a:p>
        </p:txBody>
      </p:sp>
    </p:spTree>
    <p:extLst>
      <p:ext uri="{BB962C8B-B14F-4D97-AF65-F5344CB8AC3E}">
        <p14:creationId xmlns:p14="http://schemas.microsoft.com/office/powerpoint/2010/main" val="1385690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Used to treat life-threatening anaphylaxis</a:t>
            </a:r>
          </a:p>
          <a:p>
            <a:r>
              <a:rPr lang="en-US" altLang="en-US">
                <a:latin typeface="Times New Roman" charset="0"/>
                <a:ea typeface="MS PGothic" charset="-128"/>
              </a:rPr>
              <a:t>	(a) Insect venom or other allergens cause the body to over-release histamine.</a:t>
            </a:r>
          </a:p>
          <a:p>
            <a:r>
              <a:rPr lang="en-US" altLang="en-US">
                <a:latin typeface="Times New Roman" charset="0"/>
                <a:ea typeface="MS PGothic" charset="-128"/>
              </a:rPr>
              <a:t>	(b) Over-release of histamine may:</a:t>
            </a:r>
          </a:p>
          <a:p>
            <a:r>
              <a:rPr lang="en-US" altLang="en-US">
                <a:latin typeface="Times New Roman" charset="0"/>
                <a:ea typeface="MS PGothic" charset="-128"/>
              </a:rPr>
              <a:t>		(1) Reduce blood pressure</a:t>
            </a:r>
          </a:p>
          <a:p>
            <a:r>
              <a:rPr lang="en-US" altLang="en-US">
                <a:latin typeface="Times New Roman" charset="0"/>
                <a:ea typeface="MS PGothic" charset="-128"/>
              </a:rPr>
              <a:t>		(2) Cause wheezing from bronchial spasms and swelling of the airway tissues (edema)</a:t>
            </a:r>
          </a:p>
          <a:p>
            <a:r>
              <a:rPr lang="en-US" altLang="en-US">
                <a:latin typeface="Times New Roman" charset="0"/>
                <a:ea typeface="MS PGothic" charset="-128"/>
              </a:rPr>
              <a:t>		(3) Make it difficult for the patient to breathe</a:t>
            </a:r>
          </a:p>
          <a:p>
            <a:r>
              <a:rPr lang="en-US" altLang="en-US">
                <a:latin typeface="Times New Roman" charset="0"/>
                <a:ea typeface="MS PGothic" charset="-128"/>
              </a:rPr>
              <a:t>ii. Epinephrine acts as a specific antidote to reverse the effects of histamines by:</a:t>
            </a:r>
          </a:p>
          <a:p>
            <a:r>
              <a:rPr lang="en-US" altLang="en-US">
                <a:latin typeface="Times New Roman" charset="0"/>
                <a:ea typeface="MS PGothic" charset="-128"/>
              </a:rPr>
              <a:t>	(a) Constricting the blood vessels</a:t>
            </a:r>
          </a:p>
          <a:p>
            <a:r>
              <a:rPr lang="en-US" altLang="en-US">
                <a:latin typeface="Times New Roman" charset="0"/>
                <a:ea typeface="MS PGothic" charset="-128"/>
              </a:rPr>
              <a:t>	(b) Allowing blood pressure to rise</a:t>
            </a:r>
          </a:p>
          <a:p>
            <a:r>
              <a:rPr lang="en-US" altLang="en-US">
                <a:latin typeface="Times New Roman" charset="0"/>
                <a:ea typeface="MS PGothic" charset="-128"/>
              </a:rPr>
              <a:t>	(c) Reducing swelling</a:t>
            </a:r>
          </a:p>
          <a:p>
            <a:r>
              <a:rPr lang="en-US" altLang="en-US">
                <a:latin typeface="Times New Roman" charset="0"/>
                <a:ea typeface="MS PGothic" charset="-128"/>
              </a:rPr>
              <a:t>		(1) Dilating air passages to increase flow of air</a:t>
            </a:r>
          </a:p>
          <a:p>
            <a:r>
              <a:rPr lang="en-US" altLang="en-US">
                <a:latin typeface="Times New Roman" charset="0"/>
                <a:ea typeface="MS PGothic" charset="-128"/>
              </a:rPr>
              <a:t>iii. Epinephrine may be dispensed from an auto-injector</a:t>
            </a:r>
          </a:p>
          <a:p>
            <a:r>
              <a:rPr lang="en-US" altLang="en-US">
                <a:latin typeface="Times New Roman" charset="0"/>
                <a:ea typeface="MS PGothic" charset="-128"/>
              </a:rPr>
              <a:t>		(a) Automatically delivers a preset amount of the medication (usually 0.3 mg)</a:t>
            </a:r>
          </a:p>
          <a:p>
            <a:r>
              <a:rPr lang="en-US" altLang="en-US">
                <a:latin typeface="Times New Roman" charset="0"/>
                <a:ea typeface="MS PGothic" charset="-128"/>
              </a:rPr>
              <a:t>iv. Side effects</a:t>
            </a:r>
          </a:p>
          <a:p>
            <a:r>
              <a:rPr lang="en-US" altLang="en-US">
                <a:latin typeface="Times New Roman" charset="0"/>
                <a:ea typeface="MS PGothic" charset="-128"/>
              </a:rPr>
              <a:t>		(a) Causes a burning sensation where it is injected</a:t>
            </a:r>
          </a:p>
          <a:p>
            <a:r>
              <a:rPr lang="en-US" altLang="en-US">
                <a:latin typeface="Times New Roman" charset="0"/>
                <a:ea typeface="MS PGothic" charset="-128"/>
              </a:rPr>
              <a:t>		(b) Increases heart rate</a:t>
            </a:r>
          </a:p>
          <a:p>
            <a:r>
              <a:rPr lang="en-US" altLang="en-US">
                <a:latin typeface="Times New Roman" charset="0"/>
                <a:ea typeface="MS PGothic" charset="-128"/>
              </a:rPr>
              <a:t>v. Some services do not permit EMTs to carry epinephrine but do allow them to assist patients in administering their own epinephrine.</a:t>
            </a:r>
          </a:p>
        </p:txBody>
      </p:sp>
    </p:spTree>
    <p:extLst>
      <p:ext uri="{BB962C8B-B14F-4D97-AF65-F5344CB8AC3E}">
        <p14:creationId xmlns:p14="http://schemas.microsoft.com/office/powerpoint/2010/main" val="1989061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Administering naloxone by injection</a:t>
            </a:r>
          </a:p>
          <a:p>
            <a:r>
              <a:rPr lang="en-US" altLang="en-US">
                <a:latin typeface="Times New Roman" charset="0"/>
                <a:ea typeface="MS PGothic" charset="-128"/>
              </a:rPr>
              <a:t>	i. Used to reverse the effects of an opioid overdose</a:t>
            </a:r>
          </a:p>
          <a:p>
            <a:r>
              <a:rPr lang="en-US" altLang="en-US">
                <a:latin typeface="Times New Roman" charset="0"/>
                <a:ea typeface="MS PGothic" charset="-128"/>
              </a:rPr>
              <a:t>		(a) Can be administered by family members or caregivers to help reverse dangerous side effects of opioid overdose, such as life-threatening respiratory depression.</a:t>
            </a:r>
          </a:p>
          <a:p>
            <a:r>
              <a:rPr lang="en-US" altLang="en-US">
                <a:latin typeface="Times New Roman" charset="0"/>
                <a:ea typeface="MS PGothic" charset="-128"/>
              </a:rPr>
              <a:t>	ii. Important considerations:</a:t>
            </a:r>
          </a:p>
          <a:p>
            <a:r>
              <a:rPr lang="en-US" altLang="en-US">
                <a:latin typeface="Times New Roman" charset="0"/>
                <a:ea typeface="MS PGothic" charset="-128"/>
              </a:rPr>
              <a:t>		(a) Consult medical direction to determine if EMTs are allowed to administer naloxone in your region. Always follow the local protocol. Consider requesting ALS assistance.</a:t>
            </a:r>
          </a:p>
          <a:p>
            <a:r>
              <a:rPr lang="en-US" altLang="en-US">
                <a:latin typeface="Times New Roman" charset="0"/>
                <a:ea typeface="MS PGothic" charset="-128"/>
              </a:rPr>
              <a:t>		(b) Find out if naloxone has been administered by a bystander prior to your arrival. </a:t>
            </a:r>
          </a:p>
          <a:p>
            <a:r>
              <a:rPr lang="en-US" altLang="en-US">
                <a:latin typeface="Times New Roman" charset="0"/>
                <a:ea typeface="MS PGothic" charset="-128"/>
              </a:rPr>
              <a:t>		(c) The effects of naloxone may not last as long as those of opioids. Repeat doses may be necessary.</a:t>
            </a:r>
          </a:p>
          <a:p>
            <a:r>
              <a:rPr lang="en-US" altLang="en-US">
                <a:latin typeface="Times New Roman" charset="0"/>
                <a:ea typeface="MS PGothic" charset="-128"/>
              </a:rPr>
              <a:t>		(d) Can cause severe withdrawal symptoms, including seizures and cardiac arrest</a:t>
            </a:r>
          </a:p>
          <a:p>
            <a:r>
              <a:rPr lang="en-US" altLang="en-US">
                <a:latin typeface="Times New Roman" charset="0"/>
                <a:ea typeface="MS PGothic" charset="-128"/>
              </a:rPr>
              <a:t>		(e) Consider your safety, as patients may become violent following naloxone administration.</a:t>
            </a:r>
          </a:p>
          <a:p>
            <a:r>
              <a:rPr lang="en-US" altLang="en-US">
                <a:latin typeface="Times New Roman" charset="0"/>
                <a:ea typeface="MS PGothic" charset="-128"/>
              </a:rPr>
              <a:t>	iii. Begin administering naloxone in increments of 0.4 mg, then gradually increase based on the patient response or lack thereof.</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ADFA4570-2806-F44F-B985-419830315FF5}" type="slidenum">
              <a:rPr lang="en-US" altLang="en-US" sz="1200" b="0"/>
              <a:pPr eaLnBrk="1" hangingPunct="1"/>
              <a:t>49</a:t>
            </a:fld>
            <a:endParaRPr lang="en-US" altLang="en-US" sz="1200" b="0"/>
          </a:p>
        </p:txBody>
      </p:sp>
    </p:spTree>
    <p:extLst>
      <p:ext uri="{BB962C8B-B14F-4D97-AF65-F5344CB8AC3E}">
        <p14:creationId xmlns:p14="http://schemas.microsoft.com/office/powerpoint/2010/main" val="27457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Emergency Medications</a:t>
            </a:r>
          </a:p>
          <a:p>
            <a:r>
              <a:rPr lang="en-US" altLang="en-US">
                <a:latin typeface="Times New Roman" charset="0"/>
                <a:ea typeface="MS PGothic" charset="-128"/>
              </a:rPr>
              <a:t>• Names </a:t>
            </a:r>
          </a:p>
          <a:p>
            <a:r>
              <a:rPr lang="en-US" altLang="en-US">
                <a:latin typeface="Times New Roman" charset="0"/>
                <a:ea typeface="MS PGothic" charset="-128"/>
              </a:rPr>
              <a:t>• Effects </a:t>
            </a:r>
          </a:p>
          <a:p>
            <a:r>
              <a:rPr lang="en-US" altLang="en-US">
                <a:latin typeface="Times New Roman" charset="0"/>
                <a:ea typeface="MS PGothic" charset="-128"/>
              </a:rPr>
              <a:t>• Actions </a:t>
            </a:r>
          </a:p>
          <a:p>
            <a:r>
              <a:rPr lang="en-US" altLang="en-US">
                <a:latin typeface="Times New Roman" charset="0"/>
                <a:ea typeface="MS PGothic" charset="-128"/>
              </a:rPr>
              <a:t>• Indications </a:t>
            </a:r>
          </a:p>
          <a:p>
            <a:r>
              <a:rPr lang="en-US" altLang="en-US">
                <a:latin typeface="Times New Roman" charset="0"/>
                <a:ea typeface="MS PGothic" charset="-128"/>
              </a:rPr>
              <a:t>• Contraindications </a:t>
            </a:r>
          </a:p>
        </p:txBody>
      </p:sp>
    </p:spTree>
    <p:extLst>
      <p:ext uri="{BB962C8B-B14F-4D97-AF65-F5344CB8AC3E}">
        <p14:creationId xmlns:p14="http://schemas.microsoft.com/office/powerpoint/2010/main" val="9574604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Intranasal medications</a:t>
            </a:r>
          </a:p>
          <a:p>
            <a:r>
              <a:rPr lang="en-US" altLang="en-US">
                <a:latin typeface="Times New Roman" charset="0"/>
                <a:ea typeface="MS PGothic" charset="-128"/>
              </a:rPr>
              <a:t>	1. Naloxone</a:t>
            </a:r>
          </a:p>
          <a:p>
            <a:r>
              <a:rPr lang="en-US" altLang="en-US">
                <a:latin typeface="Times New Roman" charset="0"/>
                <a:ea typeface="MS PGothic" charset="-128"/>
              </a:rPr>
              <a:t>		a. Not all EMS departments use naloxone auto-injectors, due to their expense.</a:t>
            </a:r>
          </a:p>
          <a:p>
            <a:r>
              <a:rPr lang="en-US" altLang="en-US">
                <a:latin typeface="Times New Roman" charset="0"/>
                <a:ea typeface="MS PGothic" charset="-128"/>
              </a:rPr>
              <a:t>		b. The most common technique for naloxone administration is via the intranasal route.</a:t>
            </a:r>
          </a:p>
          <a:p>
            <a:r>
              <a:rPr lang="en-US" altLang="en-US">
                <a:latin typeface="Times New Roman" charset="0"/>
                <a:ea typeface="MS PGothic" charset="-128"/>
              </a:rPr>
              <a:t>			i. Other common routes of administration include intravenous and intramuscular. </a:t>
            </a:r>
          </a:p>
          <a:p>
            <a:r>
              <a:rPr lang="en-US" altLang="en-US">
                <a:latin typeface="Times New Roman" charset="0"/>
                <a:ea typeface="MS PGothic" charset="-128"/>
              </a:rPr>
              <a:t>			ii. The same considerations listed for administering injectable naloxone apply when administering naloxone in any other form. </a:t>
            </a:r>
          </a:p>
          <a:p>
            <a:r>
              <a:rPr lang="en-US" altLang="en-US">
                <a:latin typeface="Times New Roman" charset="0"/>
                <a:ea typeface="MS PGothic" charset="-128"/>
              </a:rPr>
              <a:t>		c. Steps to administer a medication intranasally:</a:t>
            </a:r>
          </a:p>
          <a:p>
            <a:r>
              <a:rPr lang="en-US" altLang="en-US">
                <a:latin typeface="Times New Roman" charset="0"/>
                <a:ea typeface="MS PGothic" charset="-128"/>
              </a:rPr>
              <a:t>			i. Obtain medical direction per the local protocol.</a:t>
            </a:r>
          </a:p>
          <a:p>
            <a:r>
              <a:rPr lang="en-US" altLang="en-US">
                <a:latin typeface="Times New Roman" charset="0"/>
                <a:ea typeface="MS PGothic" charset="-128"/>
              </a:rPr>
              <a:t>                   	 		ii. Confirm the correct medication and expiration date.</a:t>
            </a:r>
          </a:p>
          <a:p>
            <a:r>
              <a:rPr lang="en-US" altLang="en-US">
                <a:latin typeface="Times New Roman" charset="0"/>
                <a:ea typeface="MS PGothic" charset="-128"/>
              </a:rPr>
              <a:t>			iv. Attempt to determine if the patient is allergic to any medications.</a:t>
            </a:r>
          </a:p>
          <a:p>
            <a:r>
              <a:rPr lang="en-US" altLang="en-US">
                <a:latin typeface="Times New Roman" charset="0"/>
                <a:ea typeface="MS PGothic" charset="-128"/>
              </a:rPr>
              <a:t>			v. Prepare the medication and attach the atomizer. </a:t>
            </a:r>
            <a:r>
              <a:rPr lang="en-US" altLang="en-US" i="1">
                <a:latin typeface="Times New Roman" charset="0"/>
                <a:ea typeface="MS PGothic" charset="-128"/>
              </a:rPr>
              <a:t>Never</a:t>
            </a:r>
            <a:r>
              <a:rPr lang="en-US" altLang="en-US">
                <a:latin typeface="Times New Roman" charset="0"/>
                <a:ea typeface="MS PGothic" charset="-128"/>
              </a:rPr>
              <a:t> use a needle.</a:t>
            </a:r>
          </a:p>
          <a:p>
            <a:r>
              <a:rPr lang="en-US" altLang="en-US">
                <a:latin typeface="Times New Roman" charset="0"/>
                <a:ea typeface="MS PGothic" charset="-128"/>
              </a:rPr>
              <a:t>			vi. Place the atomizer in one nostril, pointing up and slightly outward.</a:t>
            </a:r>
          </a:p>
          <a:p>
            <a:r>
              <a:rPr lang="en-US" altLang="en-US">
                <a:latin typeface="Times New Roman" charset="0"/>
                <a:ea typeface="MS PGothic" charset="-128"/>
              </a:rPr>
              <a:t>			vii. Administer a half dose (1 mL maximum) into each nostril.</a:t>
            </a:r>
          </a:p>
          <a:p>
            <a:r>
              <a:rPr lang="en-US" altLang="en-US">
                <a:latin typeface="Times New Roman" charset="0"/>
                <a:ea typeface="MS PGothic" charset="-128"/>
              </a:rPr>
              <a:t>			viii. Reassess the patient and document appropriately. If you do not have naloxone available, note that BVM ventilations provide necessary treatment to opioid overdose patients until definitive care can be reached.</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AD28E94C-D273-1C44-BC38-085F5AC3D6C2}" type="slidenum">
              <a:rPr lang="en-US" altLang="en-US" sz="1200" b="0"/>
              <a:pPr eaLnBrk="1" hangingPunct="1"/>
              <a:t>50</a:t>
            </a:fld>
            <a:endParaRPr lang="en-US" altLang="en-US" sz="1200" b="0"/>
          </a:p>
        </p:txBody>
      </p:sp>
    </p:spTree>
    <p:extLst>
      <p:ext uri="{BB962C8B-B14F-4D97-AF65-F5344CB8AC3E}">
        <p14:creationId xmlns:p14="http://schemas.microsoft.com/office/powerpoint/2010/main" val="2070110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Inhalation medications</a:t>
            </a:r>
            <a:endParaRPr lang="en-US" altLang="en-US" b="1">
              <a:latin typeface="Times New Roman" charset="0"/>
              <a:ea typeface="MS PGothic" charset="-128"/>
            </a:endParaRPr>
          </a:p>
          <a:p>
            <a:r>
              <a:rPr lang="en-US" altLang="en-US">
                <a:latin typeface="Times New Roman" charset="0"/>
                <a:ea typeface="MS PGothic" charset="-128"/>
              </a:rPr>
              <a:t>	1. Oxygen</a:t>
            </a:r>
          </a:p>
          <a:p>
            <a:r>
              <a:rPr lang="en-US" altLang="en-US">
                <a:latin typeface="Times New Roman" charset="0"/>
                <a:ea typeface="MS PGothic" charset="-128"/>
              </a:rPr>
              <a:t>		a. By far the most commonly administered medication in the prehospital setting</a:t>
            </a:r>
          </a:p>
          <a:p>
            <a:r>
              <a:rPr lang="en-US" altLang="en-US">
                <a:latin typeface="Times New Roman" charset="0"/>
                <a:ea typeface="MS PGothic" charset="-128"/>
              </a:rPr>
              <a:t>		b. All cells, especially those in the heart and brain, need oxygen to function properly.</a:t>
            </a:r>
          </a:p>
          <a:p>
            <a:r>
              <a:rPr lang="en-US" altLang="en-US">
                <a:latin typeface="Times New Roman" charset="0"/>
                <a:ea typeface="MS PGothic" charset="-128"/>
              </a:rPr>
              <a:t>		c. Oxygen should be administered when a patient is not breathing or is having trouble getting air.</a:t>
            </a:r>
          </a:p>
          <a:p>
            <a:r>
              <a:rPr lang="en-US" altLang="en-US">
                <a:latin typeface="Times New Roman" charset="0"/>
                <a:ea typeface="MS PGothic" charset="-128"/>
              </a:rPr>
              <a:t>		d. Generally administered:</a:t>
            </a:r>
          </a:p>
          <a:p>
            <a:r>
              <a:rPr lang="en-US" altLang="en-US">
                <a:latin typeface="Times New Roman" charset="0"/>
                <a:ea typeface="MS PGothic" charset="-128"/>
              </a:rPr>
              <a:t>			i. Via a nonrebreathing mask at 10 to 15 L/min</a:t>
            </a:r>
          </a:p>
          <a:p>
            <a:r>
              <a:rPr lang="en-US" altLang="en-US">
                <a:latin typeface="Times New Roman" charset="0"/>
                <a:ea typeface="MS PGothic" charset="-128"/>
              </a:rPr>
              <a:t>				(a) Preferred method</a:t>
            </a:r>
          </a:p>
          <a:p>
            <a:r>
              <a:rPr lang="en-US" altLang="en-US">
                <a:latin typeface="Times New Roman" charset="0"/>
                <a:ea typeface="MS PGothic" charset="-128"/>
              </a:rPr>
              <a:t>				(b) Can provide up to 90% inspired oxygen</a:t>
            </a:r>
          </a:p>
          <a:p>
            <a:r>
              <a:rPr lang="en-US" altLang="en-US">
                <a:latin typeface="Times New Roman" charset="0"/>
                <a:ea typeface="MS PGothic" charset="-128"/>
              </a:rPr>
              <a:t>			ii. Via nasal cannula at 2 to 6 L/min</a:t>
            </a:r>
          </a:p>
          <a:p>
            <a:r>
              <a:rPr lang="en-US" altLang="en-US">
                <a:latin typeface="Times New Roman" charset="0"/>
                <a:ea typeface="MS PGothic" charset="-128"/>
              </a:rPr>
              <a:t>				(a) For patients who cannot tolerate a nonrebreathing mask</a:t>
            </a:r>
          </a:p>
          <a:p>
            <a:r>
              <a:rPr lang="en-US" altLang="en-US">
                <a:latin typeface="Times New Roman" charset="0"/>
                <a:ea typeface="MS PGothic" charset="-128"/>
              </a:rPr>
              <a:t>				(b) Oxygen flows through two small, tubelike prongs that fit into the patient</a:t>
            </a:r>
            <a:r>
              <a:rPr lang="ja-JP" altLang="en-US">
                <a:latin typeface="Times New Roman" charset="0"/>
                <a:ea typeface="MS PGothic" charset="-128"/>
              </a:rPr>
              <a:t>’</a:t>
            </a:r>
            <a:r>
              <a:rPr lang="en-US" altLang="ja-JP">
                <a:latin typeface="Times New Roman" charset="0"/>
                <a:ea typeface="MS PGothic" charset="-128"/>
              </a:rPr>
              <a:t>s nostrils.</a:t>
            </a:r>
          </a:p>
          <a:p>
            <a:r>
              <a:rPr lang="en-US" altLang="en-US">
                <a:latin typeface="Times New Roman" charset="0"/>
                <a:ea typeface="MS PGothic" charset="-128"/>
              </a:rPr>
              <a:t>				(c) Can provide up to 44% inspired oxygen if the flowmeter is set at 6 L/min</a:t>
            </a:r>
          </a:p>
          <a:p>
            <a:r>
              <a:rPr lang="en-US" altLang="en-US">
                <a:latin typeface="Times New Roman" charset="0"/>
                <a:ea typeface="MS PGothic" charset="-128"/>
              </a:rPr>
              <a:t>		e. Must also provide artificial ventilations if the patient is not breathing (using a bag-valve mask [BVM] at 15 L/min)</a:t>
            </a:r>
          </a:p>
          <a:p>
            <a:r>
              <a:rPr lang="en-US" altLang="en-US">
                <a:latin typeface="Times New Roman" charset="0"/>
                <a:ea typeface="MS PGothic" charset="-128"/>
              </a:rPr>
              <a:t>		f. Ensure that there are no open flames, lit cigarettes, or sparks in the area in which you are administering oxygen.</a:t>
            </a:r>
          </a:p>
        </p:txBody>
      </p:sp>
    </p:spTree>
    <p:extLst>
      <p:ext uri="{BB962C8B-B14F-4D97-AF65-F5344CB8AC3E}">
        <p14:creationId xmlns:p14="http://schemas.microsoft.com/office/powerpoint/2010/main" val="9662219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Metered-dose inhalers and nebulizers</a:t>
            </a:r>
          </a:p>
          <a:p>
            <a:r>
              <a:rPr lang="en-US" altLang="en-US">
                <a:latin typeface="Times New Roman" charset="0"/>
                <a:ea typeface="MS PGothic" charset="-128"/>
              </a:rPr>
              <a:t>	a. Used to administer liquid medications that have been turned into a fine mist by a flow of air or oxygen</a:t>
            </a:r>
          </a:p>
          <a:p>
            <a:r>
              <a:rPr lang="en-US" altLang="en-US">
                <a:latin typeface="Times New Roman" charset="0"/>
                <a:ea typeface="MS PGothic" charset="-128"/>
              </a:rPr>
              <a:t>	b. Medication is atomized, breathed into the lungs, and delivered to the alveoli</a:t>
            </a:r>
          </a:p>
          <a:p>
            <a:r>
              <a:rPr lang="en-US" altLang="en-US">
                <a:latin typeface="Times New Roman" charset="0"/>
                <a:ea typeface="MS PGothic" charset="-128"/>
              </a:rPr>
              <a:t>	c. Advantages</a:t>
            </a:r>
          </a:p>
          <a:p>
            <a:r>
              <a:rPr lang="en-US" altLang="en-US">
                <a:latin typeface="Times New Roman" charset="0"/>
                <a:ea typeface="MS PGothic" charset="-128"/>
              </a:rPr>
              <a:t>		i. Blood flow to the alveoli is very high.</a:t>
            </a:r>
          </a:p>
          <a:p>
            <a:r>
              <a:rPr lang="en-US" altLang="en-US">
                <a:latin typeface="Times New Roman" charset="0"/>
                <a:ea typeface="MS PGothic" charset="-128"/>
              </a:rPr>
              <a:t>		ii. Absorption rates are very close to those found with IV medications.</a:t>
            </a:r>
          </a:p>
          <a:p>
            <a:r>
              <a:rPr lang="en-US" altLang="en-US">
                <a:latin typeface="Times New Roman" charset="0"/>
                <a:ea typeface="MS PGothic" charset="-128"/>
              </a:rPr>
              <a:t>		iii. Fast and relatively easy route to access</a:t>
            </a:r>
          </a:p>
          <a:p>
            <a:r>
              <a:rPr lang="en-US" altLang="en-US">
                <a:latin typeface="Times New Roman" charset="0"/>
                <a:ea typeface="MS PGothic" charset="-128"/>
              </a:rPr>
              <a:t>		iv. Commonly used because of convenience and portability</a:t>
            </a:r>
          </a:p>
          <a:p>
            <a:r>
              <a:rPr lang="en-US" altLang="en-US">
                <a:latin typeface="Times New Roman" charset="0"/>
                <a:ea typeface="MS PGothic" charset="-128"/>
              </a:rPr>
              <a:t>	d. Disadvantages</a:t>
            </a:r>
          </a:p>
          <a:p>
            <a:r>
              <a:rPr lang="en-US" altLang="en-US">
                <a:latin typeface="Times New Roman" charset="0"/>
                <a:ea typeface="MS PGothic" charset="-128"/>
              </a:rPr>
              <a:t>		i. Patient needs to be cooperative and control breathing</a:t>
            </a:r>
          </a:p>
          <a:p>
            <a:r>
              <a:rPr lang="en-US" altLang="en-US">
                <a:latin typeface="Times New Roman" charset="0"/>
                <a:ea typeface="MS PGothic" charset="-128"/>
              </a:rPr>
              <a:t>		ii. Cannot be used for unconscious patients</a:t>
            </a:r>
          </a:p>
          <a:p>
            <a:r>
              <a:rPr lang="en-US" altLang="en-US">
                <a:latin typeface="Times New Roman" charset="0"/>
                <a:ea typeface="MS PGothic" charset="-128"/>
              </a:rPr>
              <a:t>	e. An EMT could use a nebulizer for more severe problems.</a:t>
            </a:r>
          </a:p>
          <a:p>
            <a:r>
              <a:rPr lang="en-US" altLang="en-US">
                <a:latin typeface="Times New Roman" charset="0"/>
                <a:ea typeface="MS PGothic" charset="-128"/>
              </a:rPr>
              <a:t>3. Medications administered using an MDI or small-volume nebulizer (SVN)</a:t>
            </a:r>
          </a:p>
          <a:p>
            <a:r>
              <a:rPr lang="en-US" altLang="en-US">
                <a:latin typeface="Times New Roman" charset="0"/>
                <a:ea typeface="MS PGothic" charset="-128"/>
              </a:rPr>
              <a:t>	a. Usage</a:t>
            </a:r>
          </a:p>
          <a:p>
            <a:r>
              <a:rPr lang="en-US" altLang="en-US">
                <a:latin typeface="Times New Roman" charset="0"/>
                <a:ea typeface="MS PGothic" charset="-128"/>
              </a:rPr>
              <a:t>		i. For respiratory conditions that are not severe enough to require epinephrine</a:t>
            </a:r>
          </a:p>
          <a:p>
            <a:r>
              <a:rPr lang="en-US" altLang="en-US">
                <a:latin typeface="Times New Roman" charset="0"/>
                <a:ea typeface="MS PGothic" charset="-128"/>
              </a:rPr>
              <a:t>		ii. Chemical </a:t>
            </a:r>
            <a:r>
              <a:rPr lang="ja-JP" altLang="en-US">
                <a:latin typeface="Times New Roman" charset="0"/>
                <a:ea typeface="MS PGothic" charset="-128"/>
              </a:rPr>
              <a:t>“</a:t>
            </a:r>
            <a:r>
              <a:rPr lang="en-US" altLang="ja-JP">
                <a:latin typeface="Times New Roman" charset="0"/>
                <a:ea typeface="MS PGothic" charset="-128"/>
              </a:rPr>
              <a:t>cousins</a:t>
            </a:r>
            <a:r>
              <a:rPr lang="ja-JP" altLang="en-US">
                <a:latin typeface="Times New Roman" charset="0"/>
                <a:ea typeface="MS PGothic" charset="-128"/>
              </a:rPr>
              <a:t>”</a:t>
            </a:r>
            <a:r>
              <a:rPr lang="en-US" altLang="ja-JP">
                <a:latin typeface="Times New Roman" charset="0"/>
                <a:ea typeface="MS PGothic" charset="-128"/>
              </a:rPr>
              <a:t> of epinephrine are more narrowly focused on the lungs.</a:t>
            </a:r>
          </a:p>
          <a:p>
            <a:r>
              <a:rPr lang="en-US" altLang="en-US">
                <a:latin typeface="Times New Roman" charset="0"/>
                <a:ea typeface="MS PGothic" charset="-128"/>
              </a:rPr>
              <a:t>		iii. Delivered with an MDI or SVN</a:t>
            </a:r>
          </a:p>
          <a:p>
            <a:r>
              <a:rPr lang="en-US" altLang="en-US">
                <a:latin typeface="Times New Roman" charset="0"/>
                <a:ea typeface="MS PGothic" charset="-128"/>
              </a:rPr>
              <a:t>	b. An MDI requires a great deal of coordination to administer.</a:t>
            </a:r>
          </a:p>
          <a:p>
            <a:r>
              <a:rPr lang="en-US" altLang="en-US">
                <a:latin typeface="Times New Roman" charset="0"/>
                <a:ea typeface="MS PGothic" charset="-128"/>
              </a:rPr>
              <a:t>		i. May be difficult to achieve when a person is having trouble breathing</a:t>
            </a:r>
          </a:p>
          <a:p>
            <a:r>
              <a:rPr lang="en-US" altLang="en-US">
                <a:latin typeface="Times New Roman" charset="0"/>
                <a:ea typeface="MS PGothic" charset="-128"/>
              </a:rPr>
              <a:t>		ii. Patients must aim properly and spray just as they start to inhale.</a:t>
            </a:r>
          </a:p>
        </p:txBody>
      </p:sp>
    </p:spTree>
    <p:extLst>
      <p:ext uri="{BB962C8B-B14F-4D97-AF65-F5344CB8AC3E}">
        <p14:creationId xmlns:p14="http://schemas.microsoft.com/office/powerpoint/2010/main" val="205548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Use a spacer (adapter) to avoid spray misdirection.</a:t>
            </a:r>
          </a:p>
          <a:p>
            <a:r>
              <a:rPr lang="en-US" altLang="en-US">
                <a:latin typeface="Times New Roman" charset="0"/>
                <a:ea typeface="MS PGothic" charset="-128"/>
              </a:rPr>
              <a:t>	i. A spacer fits over the inhaler like a sleeve.</a:t>
            </a:r>
          </a:p>
          <a:p>
            <a:r>
              <a:rPr lang="en-US" altLang="en-US">
                <a:latin typeface="Times New Roman" charset="0"/>
                <a:ea typeface="MS PGothic" charset="-128"/>
              </a:rPr>
              <a:t>	ii. A spacer has an opening for the inhaler at one end and a mouthpiece on the other end.</a:t>
            </a:r>
          </a:p>
          <a:p>
            <a:r>
              <a:rPr lang="en-US" altLang="en-US">
                <a:latin typeface="Times New Roman" charset="0"/>
                <a:ea typeface="MS PGothic" charset="-128"/>
              </a:rPr>
              <a:t>	iii. The patient sprays the prescribed dose into the chamber and then breathes in and out of the mouthpiece until the mist is completely inhaled.</a:t>
            </a:r>
          </a:p>
          <a:p>
            <a:r>
              <a:rPr lang="en-US" altLang="en-US">
                <a:latin typeface="Times New Roman" charset="0"/>
                <a:ea typeface="MS PGothic" charset="-128"/>
              </a:rPr>
              <a:t>	iv. Spacer devices are especially useful with young children who have difficulty using an MDI.</a:t>
            </a:r>
          </a:p>
        </p:txBody>
      </p:sp>
    </p:spTree>
    <p:extLst>
      <p:ext uri="{BB962C8B-B14F-4D97-AF65-F5344CB8AC3E}">
        <p14:creationId xmlns:p14="http://schemas.microsoft.com/office/powerpoint/2010/main" val="18681653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SVNs are much easier to use than MDIs.</a:t>
            </a:r>
          </a:p>
          <a:p>
            <a:r>
              <a:rPr lang="en-US" altLang="en-US">
                <a:latin typeface="Times New Roman" charset="0"/>
                <a:ea typeface="MS PGothic" charset="-128"/>
              </a:rPr>
              <a:t>	i. Take longer to deliver the medication</a:t>
            </a:r>
          </a:p>
          <a:p>
            <a:r>
              <a:rPr lang="en-US" altLang="en-US">
                <a:latin typeface="Times New Roman" charset="0"/>
                <a:ea typeface="MS PGothic" charset="-128"/>
              </a:rPr>
              <a:t>	ii. Require an external air or oxygen source</a:t>
            </a:r>
          </a:p>
          <a:p>
            <a:r>
              <a:rPr lang="en-US" altLang="en-US">
                <a:latin typeface="Times New Roman" charset="0"/>
                <a:ea typeface="MS PGothic" charset="-128"/>
              </a:rPr>
              <a:t>	iii. An SVN can be more effective than an MDI in patients with moderate to severe respiratory distress. </a:t>
            </a:r>
          </a:p>
          <a:p>
            <a:r>
              <a:rPr lang="en-US" altLang="en-US">
                <a:latin typeface="Times New Roman" charset="0"/>
                <a:ea typeface="MS PGothic" charset="-128"/>
              </a:rPr>
              <a:t>	iv. Can be used while a patient is on CPAP and during BVM ventilation</a:t>
            </a:r>
          </a:p>
          <a:p>
            <a:r>
              <a:rPr lang="en-US" altLang="en-US">
                <a:latin typeface="Times New Roman" charset="0"/>
                <a:ea typeface="MS PGothic" charset="-128"/>
              </a:rPr>
              <a:t>	v. Can be easily adapted to a nonrebreathing mask</a:t>
            </a:r>
          </a:p>
          <a:p>
            <a:r>
              <a:rPr lang="en-US" altLang="en-US">
                <a:latin typeface="Times New Roman" charset="0"/>
                <a:ea typeface="MS PGothic" charset="-128"/>
              </a:rPr>
              <a:t>	vi. Assisting a patient with an SVN:</a:t>
            </a:r>
          </a:p>
          <a:p>
            <a:r>
              <a:rPr lang="en-US" altLang="en-US">
                <a:latin typeface="Times New Roman" charset="0"/>
                <a:ea typeface="MS PGothic" charset="-128"/>
              </a:rPr>
              <a:t>		(a) Obtain medical direction per the local protocol. </a:t>
            </a:r>
          </a:p>
          <a:p>
            <a:r>
              <a:rPr lang="en-US" altLang="en-US">
                <a:latin typeface="Times New Roman" charset="0"/>
                <a:ea typeface="MS PGothic" charset="-128"/>
              </a:rPr>
              <a:t>		(b) Confirm the correct medication and expiration date.</a:t>
            </a:r>
          </a:p>
          <a:p>
            <a:r>
              <a:rPr lang="en-US" altLang="en-US">
                <a:latin typeface="Times New Roman" charset="0"/>
                <a:ea typeface="MS PGothic" charset="-128"/>
              </a:rPr>
              <a:t>		(c) Confirm that the patient is not allergic to the medication.</a:t>
            </a:r>
          </a:p>
          <a:p>
            <a:r>
              <a:rPr lang="en-US" altLang="en-US">
                <a:latin typeface="Times New Roman" charset="0"/>
                <a:ea typeface="MS PGothic" charset="-128"/>
              </a:rPr>
              <a:t>		(d) Add the appropriate medication and dose to the nebulizer reservoir and assemble the device according to the 		manufacturer’s instructions. </a:t>
            </a:r>
          </a:p>
          <a:p>
            <a:r>
              <a:rPr lang="en-US" altLang="en-US">
                <a:latin typeface="Times New Roman" charset="0"/>
                <a:ea typeface="MS PGothic" charset="-128"/>
              </a:rPr>
              <a:t>		(e) Connect the nebulizer machine or oxygen tank at 6 to 8 L/min.</a:t>
            </a:r>
          </a:p>
          <a:p>
            <a:r>
              <a:rPr lang="en-US" altLang="en-US">
                <a:latin typeface="Times New Roman" charset="0"/>
                <a:ea typeface="MS PGothic" charset="-128"/>
              </a:rPr>
              <a:t>		(f) Place the nebulizer in the patient’s mouth and instruct the patient to breathe until the medication is 		gone (usually about 5 minutes).</a:t>
            </a:r>
          </a:p>
          <a:p>
            <a:r>
              <a:rPr lang="en-US" altLang="en-US">
                <a:latin typeface="Times New Roman" charset="0"/>
                <a:ea typeface="MS PGothic" charset="-128"/>
              </a:rPr>
              <a:t>		(g) Reassess the patient and document appropriately. </a:t>
            </a:r>
          </a:p>
          <a:p>
            <a:endParaRPr lang="en-US" altLang="en-US">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C2FC7CC9-BBD8-CB42-A909-1B6A55D09F22}" type="slidenum">
              <a:rPr lang="en-US" altLang="en-US" sz="1200" b="0"/>
              <a:pPr eaLnBrk="1" hangingPunct="1"/>
              <a:t>54</a:t>
            </a:fld>
            <a:endParaRPr lang="en-US" altLang="en-US" sz="1200" b="0"/>
          </a:p>
        </p:txBody>
      </p:sp>
    </p:spTree>
    <p:extLst>
      <p:ext uri="{BB962C8B-B14F-4D97-AF65-F5344CB8AC3E}">
        <p14:creationId xmlns:p14="http://schemas.microsoft.com/office/powerpoint/2010/main" val="20433956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Some patients use </a:t>
            </a:r>
            <a:r>
              <a:rPr lang="ja-JP" altLang="en-US">
                <a:latin typeface="Times New Roman" charset="0"/>
                <a:ea typeface="MS PGothic" charset="-128"/>
              </a:rPr>
              <a:t>“</a:t>
            </a:r>
            <a:r>
              <a:rPr lang="en-US" altLang="ja-JP">
                <a:latin typeface="Times New Roman" charset="0"/>
                <a:ea typeface="MS PGothic" charset="-128"/>
              </a:rPr>
              <a:t>rescue inhaler</a:t>
            </a:r>
            <a:r>
              <a:rPr lang="ja-JP" altLang="en-US">
                <a:latin typeface="Times New Roman" charset="0"/>
                <a:ea typeface="MS PGothic" charset="-128"/>
              </a:rPr>
              <a:t>”</a:t>
            </a:r>
            <a:r>
              <a:rPr lang="en-US" altLang="ja-JP">
                <a:latin typeface="Times New Roman" charset="0"/>
                <a:ea typeface="MS PGothic" charset="-128"/>
              </a:rPr>
              <a:t> MDIs to relieve bronchial spasms quickly.</a:t>
            </a:r>
          </a:p>
          <a:p>
            <a:r>
              <a:rPr lang="en-US" altLang="en-US">
                <a:latin typeface="Times New Roman" charset="0"/>
                <a:ea typeface="MS PGothic" charset="-128"/>
              </a:rPr>
              <a:t>	a. Examples</a:t>
            </a:r>
          </a:p>
          <a:p>
            <a:r>
              <a:rPr lang="en-US" altLang="en-US">
                <a:latin typeface="Times New Roman" charset="0"/>
                <a:ea typeface="MS PGothic" charset="-128"/>
              </a:rPr>
              <a:t>		i. Primatene Mist</a:t>
            </a:r>
          </a:p>
          <a:p>
            <a:r>
              <a:rPr lang="en-US" altLang="en-US">
                <a:latin typeface="Times New Roman" charset="0"/>
                <a:ea typeface="MS PGothic" charset="-128"/>
              </a:rPr>
              <a:t>		ii. Bronitin Mist</a:t>
            </a:r>
          </a:p>
          <a:p>
            <a:r>
              <a:rPr lang="en-US" altLang="en-US">
                <a:latin typeface="Times New Roman" charset="0"/>
                <a:ea typeface="MS PGothic" charset="-128"/>
              </a:rPr>
              <a:t>		iii. Bronkaid Mist</a:t>
            </a:r>
          </a:p>
          <a:p>
            <a:r>
              <a:rPr lang="en-US" altLang="en-US">
                <a:latin typeface="Times New Roman" charset="0"/>
                <a:ea typeface="MS PGothic" charset="-128"/>
              </a:rPr>
              <a:t>	b. Cousins of epinephrine that produce fewer side effects</a:t>
            </a:r>
          </a:p>
          <a:p>
            <a:r>
              <a:rPr lang="en-US" altLang="en-US">
                <a:latin typeface="Times New Roman" charset="0"/>
                <a:ea typeface="MS PGothic" charset="-128"/>
              </a:rPr>
              <a:t>		i. Act more specifically than epinephrine on the bronchi of the lungs, causing dilation with a lesser effect on the heart</a:t>
            </a:r>
          </a:p>
          <a:p>
            <a:r>
              <a:rPr lang="en-US" altLang="en-US">
                <a:latin typeface="Times New Roman" charset="0"/>
                <a:ea typeface="MS PGothic" charset="-128"/>
              </a:rPr>
              <a:t>		ii. Examples</a:t>
            </a:r>
          </a:p>
          <a:p>
            <a:r>
              <a:rPr lang="en-US" altLang="en-US">
                <a:latin typeface="Times New Roman" charset="0"/>
                <a:ea typeface="MS PGothic" charset="-128"/>
              </a:rPr>
              <a:t>			(a) Metaproterenol (Alupent or Metaprel)</a:t>
            </a:r>
          </a:p>
          <a:p>
            <a:r>
              <a:rPr lang="en-US" altLang="en-US">
                <a:latin typeface="Times New Roman" charset="0"/>
                <a:ea typeface="MS PGothic" charset="-128"/>
              </a:rPr>
              <a:t>			(b) Albuterol (Proventil or Ventolin)</a:t>
            </a:r>
          </a:p>
          <a:p>
            <a:r>
              <a:rPr lang="en-US" altLang="en-US">
                <a:latin typeface="Times New Roman" charset="0"/>
                <a:ea typeface="MS PGothic" charset="-128"/>
              </a:rPr>
              <a:t>	c. Respiratory patients may also use a maintenance or controller inhaler.</a:t>
            </a:r>
          </a:p>
          <a:p>
            <a:r>
              <a:rPr lang="en-US" altLang="en-US">
                <a:latin typeface="Times New Roman" charset="0"/>
                <a:ea typeface="MS PGothic" charset="-128"/>
              </a:rPr>
              <a:t>		i. Slow acting and meant to be taken regularly</a:t>
            </a:r>
          </a:p>
          <a:p>
            <a:r>
              <a:rPr lang="en-US" altLang="en-US">
                <a:latin typeface="Times New Roman" charset="0"/>
                <a:ea typeface="MS PGothic" charset="-128"/>
              </a:rPr>
              <a:t>		ii. Not useful for a patient suffering acute respiratory distress</a:t>
            </a:r>
          </a:p>
          <a:p>
            <a:r>
              <a:rPr lang="en-US" altLang="en-US">
                <a:latin typeface="Times New Roman" charset="0"/>
                <a:ea typeface="MS PGothic" charset="-128"/>
              </a:rPr>
              <a:t>		iii. Examples:</a:t>
            </a:r>
          </a:p>
          <a:p>
            <a:r>
              <a:rPr lang="en-US" altLang="en-US">
                <a:latin typeface="Times New Roman" charset="0"/>
                <a:ea typeface="MS PGothic" charset="-128"/>
              </a:rPr>
              <a:t>			(a) Fluticasone propionate (Flovent Diskus)</a:t>
            </a:r>
          </a:p>
          <a:p>
            <a:r>
              <a:rPr lang="en-US" altLang="en-US">
                <a:latin typeface="Times New Roman" charset="0"/>
                <a:ea typeface="MS PGothic" charset="-128"/>
              </a:rPr>
              <a:t>			(b) Budesonide (Pulmicort)</a:t>
            </a:r>
          </a:p>
          <a:p>
            <a:r>
              <a:rPr lang="en-US" altLang="en-US">
                <a:latin typeface="Times New Roman" charset="0"/>
                <a:ea typeface="MS PGothic" charset="-128"/>
              </a:rPr>
              <a:t>			(c) Mometasone furoate (Asmanex Twisthaler)</a:t>
            </a:r>
          </a:p>
          <a:p>
            <a:r>
              <a:rPr lang="en-US" altLang="en-US">
                <a:latin typeface="Times New Roman" charset="0"/>
                <a:ea typeface="MS PGothic" charset="-128"/>
              </a:rPr>
              <a:t>			(d) Beclomethasone dipropioate (Qvar)</a:t>
            </a:r>
          </a:p>
          <a:p>
            <a:r>
              <a:rPr lang="en-US" altLang="en-US">
                <a:latin typeface="Times New Roman" charset="0"/>
                <a:ea typeface="MS PGothic" charset="-128"/>
              </a:rPr>
              <a:t>			(e) Ciclesonide (Alvesco)</a:t>
            </a:r>
          </a:p>
          <a:p>
            <a:r>
              <a:rPr lang="en-US" altLang="en-US">
                <a:latin typeface="Times New Roman" charset="0"/>
                <a:ea typeface="MS PGothic" charset="-128"/>
              </a:rPr>
              <a:t>	d. Patients may be prescribed several types of MDIs at once.</a:t>
            </a:r>
          </a:p>
          <a:p>
            <a:r>
              <a:rPr lang="en-US" altLang="en-US">
                <a:latin typeface="Times New Roman" charset="0"/>
                <a:ea typeface="MS PGothic" charset="-128"/>
              </a:rPr>
              <a:t>		i. Dozens of different MDIs are available.</a:t>
            </a:r>
          </a:p>
          <a:p>
            <a:r>
              <a:rPr lang="en-US" altLang="en-US">
                <a:latin typeface="Times New Roman" charset="0"/>
                <a:ea typeface="MS PGothic" charset="-128"/>
              </a:rPr>
              <a:t>		ii. The only medication that will be effective during an acute attack of shortness of breath will be fast-acting rescue inhalers (eg, albuterol [Proventil or Ventolin])</a:t>
            </a:r>
          </a:p>
          <a:p>
            <a:r>
              <a:rPr lang="en-US" altLang="en-US">
                <a:latin typeface="Times New Roman" charset="0"/>
                <a:ea typeface="MS PGothic" charset="-128"/>
              </a:rPr>
              <a:t>	e. Always be sure you have the right medication for a patient with acute respiratory distress.</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4D2770F5-00A3-B347-B52A-9F5DF36206BB}" type="slidenum">
              <a:rPr lang="en-US" altLang="en-US" sz="1200" b="0"/>
              <a:pPr eaLnBrk="1" hangingPunct="1"/>
              <a:t>55</a:t>
            </a:fld>
            <a:endParaRPr lang="en-US" altLang="en-US" sz="1200" b="0"/>
          </a:p>
        </p:txBody>
      </p:sp>
    </p:spTree>
    <p:extLst>
      <p:ext uri="{BB962C8B-B14F-4D97-AF65-F5344CB8AC3E}">
        <p14:creationId xmlns:p14="http://schemas.microsoft.com/office/powerpoint/2010/main" val="791517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 Patient Medications</a:t>
            </a:r>
          </a:p>
          <a:p>
            <a:r>
              <a:rPr lang="en-US" altLang="en-US">
                <a:latin typeface="Times New Roman" charset="0"/>
                <a:ea typeface="MS PGothic" charset="-128"/>
              </a:rPr>
              <a:t>A. Patient assessment includes finding out which medications the patient is currently taking.</a:t>
            </a:r>
            <a:endParaRPr lang="en-US" altLang="en-US" b="1">
              <a:latin typeface="Times New Roman" charset="0"/>
              <a:ea typeface="MS PGothic" charset="-128"/>
            </a:endParaRPr>
          </a:p>
          <a:p>
            <a:r>
              <a:rPr lang="en-US" altLang="en-US">
                <a:latin typeface="Times New Roman" charset="0"/>
                <a:ea typeface="MS PGothic" charset="-128"/>
              </a:rPr>
              <a:t>B. This information may provide vital clues to the patient</a:t>
            </a:r>
            <a:r>
              <a:rPr lang="ja-JP" altLang="en-US">
                <a:latin typeface="Times New Roman" charset="0"/>
                <a:ea typeface="MS PGothic" charset="-128"/>
              </a:rPr>
              <a:t>’</a:t>
            </a:r>
            <a:r>
              <a:rPr lang="en-US" altLang="ja-JP">
                <a:latin typeface="Times New Roman" charset="0"/>
                <a:ea typeface="MS PGothic" charset="-128"/>
              </a:rPr>
              <a:t>s condition.</a:t>
            </a:r>
            <a:endParaRPr lang="en-US" altLang="ja-JP" b="1">
              <a:latin typeface="Times New Roman" charset="0"/>
              <a:ea typeface="MS PGothic" charset="-128"/>
            </a:endParaRPr>
          </a:p>
          <a:p>
            <a:r>
              <a:rPr lang="en-US" altLang="en-US">
                <a:latin typeface="Times New Roman" charset="0"/>
                <a:ea typeface="MS PGothic" charset="-128"/>
              </a:rPr>
              <a:t>	1. May help guide your treatment</a:t>
            </a:r>
          </a:p>
          <a:p>
            <a:r>
              <a:rPr lang="en-US" altLang="en-US">
                <a:latin typeface="Times New Roman" charset="0"/>
                <a:ea typeface="MS PGothic" charset="-128"/>
              </a:rPr>
              <a:t>	2. May be extremely useful to the emergency department physician</a:t>
            </a:r>
          </a:p>
          <a:p>
            <a:r>
              <a:rPr lang="en-US" altLang="en-US">
                <a:latin typeface="Times New Roman" charset="0"/>
                <a:ea typeface="MS PGothic" charset="-128"/>
              </a:rPr>
              <a:t>	3. Can help you determine a chronic or underlying condition when a patient is unable to relate his or her medical history</a:t>
            </a:r>
          </a:p>
          <a:p>
            <a:r>
              <a:rPr lang="en-US" altLang="en-US">
                <a:latin typeface="Times New Roman" charset="0"/>
                <a:ea typeface="MS PGothic" charset="-128"/>
              </a:rPr>
              <a:t>C. Discover what the patient takes and transport the medications or a list of them with the patient to the emergency department.</a:t>
            </a:r>
            <a:endParaRPr lang="en-US" altLang="en-US" b="1">
              <a:latin typeface="Times New Roman" charset="0"/>
              <a:ea typeface="MS PGothic" charset="-128"/>
            </a:endParaRPr>
          </a:p>
          <a:p>
            <a:r>
              <a:rPr lang="en-US" altLang="en-US">
                <a:latin typeface="Times New Roman" charset="0"/>
                <a:ea typeface="MS PGothic" charset="-128"/>
              </a:rPr>
              <a:t>D. Ask about use of any nonprescription drugs (eg, OTC, herbal, or illegal drugs).</a:t>
            </a:r>
            <a:endParaRPr lang="en-US" altLang="en-US" b="1">
              <a:latin typeface="Times New Roman" charset="0"/>
              <a:ea typeface="MS PGothic" charset="-128"/>
            </a:endParaRPr>
          </a:p>
        </p:txBody>
      </p:sp>
    </p:spTree>
    <p:extLst>
      <p:ext uri="{BB962C8B-B14F-4D97-AF65-F5344CB8AC3E}">
        <p14:creationId xmlns:p14="http://schemas.microsoft.com/office/powerpoint/2010/main" val="15232491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VIII. Medication Errors</a:t>
            </a:r>
          </a:p>
          <a:p>
            <a:r>
              <a:rPr lang="en-US" altLang="en-US">
                <a:latin typeface="Times New Roman" charset="0"/>
                <a:ea typeface="MS PGothic" charset="-128"/>
              </a:rPr>
              <a:t>A. A medication error is inappropriate use of a medication that could lead to patient harm.</a:t>
            </a:r>
            <a:endParaRPr lang="en-US" altLang="en-US" b="1">
              <a:latin typeface="Times New Roman" charset="0"/>
              <a:ea typeface="MS PGothic" charset="-128"/>
            </a:endParaRPr>
          </a:p>
          <a:p>
            <a:r>
              <a:rPr lang="en-US" altLang="en-US">
                <a:latin typeface="Times New Roman" charset="0"/>
                <a:ea typeface="MS PGothic" charset="-128"/>
              </a:rPr>
              <a:t>	1. Could include incorrect communication of a dose or administration of an incorrect dose.</a:t>
            </a:r>
            <a:endParaRPr lang="en-US" altLang="en-US" b="1">
              <a:latin typeface="Times New Roman" charset="0"/>
              <a:ea typeface="MS PGothic" charset="-128"/>
            </a:endParaRPr>
          </a:p>
          <a:p>
            <a:r>
              <a:rPr lang="en-US" altLang="en-US">
                <a:latin typeface="Times New Roman" charset="0"/>
                <a:ea typeface="MS PGothic" charset="-128"/>
              </a:rPr>
              <a:t>	2. Rules-based error: administration of a medication that is outside one</a:t>
            </a:r>
            <a:r>
              <a:rPr lang="ja-JP" altLang="en-US">
                <a:latin typeface="Times New Roman" charset="0"/>
                <a:ea typeface="MS PGothic" charset="-128"/>
              </a:rPr>
              <a:t>’</a:t>
            </a:r>
            <a:r>
              <a:rPr lang="en-US" altLang="ja-JP">
                <a:latin typeface="Times New Roman" charset="0"/>
                <a:ea typeface="MS PGothic" charset="-128"/>
              </a:rPr>
              <a:t>s scope of practice</a:t>
            </a:r>
            <a:endParaRPr lang="en-US" altLang="ja-JP" b="1">
              <a:latin typeface="Times New Roman" charset="0"/>
              <a:ea typeface="MS PGothic" charset="-128"/>
            </a:endParaRPr>
          </a:p>
          <a:p>
            <a:r>
              <a:rPr lang="en-US" altLang="en-US">
                <a:latin typeface="Times New Roman" charset="0"/>
                <a:ea typeface="MS PGothic" charset="-128"/>
              </a:rPr>
              <a:t>	3. Knowledge-based error: choosing the wrong medication to administer</a:t>
            </a:r>
            <a:endParaRPr lang="en-US" altLang="en-US" b="1">
              <a:latin typeface="Times New Roman" charset="0"/>
              <a:ea typeface="MS PGothic" charset="-128"/>
            </a:endParaRPr>
          </a:p>
          <a:p>
            <a:r>
              <a:rPr lang="en-US" altLang="en-US">
                <a:latin typeface="Times New Roman" charset="0"/>
                <a:ea typeface="MS PGothic" charset="-128"/>
              </a:rPr>
              <a:t>	4. Skills-based error: using incorrect equipment or an incorrect procedure for administering a medication</a:t>
            </a:r>
            <a:endParaRPr lang="en-US" altLang="en-US" b="1">
              <a:latin typeface="Times New Roman" charset="0"/>
              <a:ea typeface="MS PGothic" charset="-128"/>
            </a:endParaRPr>
          </a:p>
          <a:p>
            <a:r>
              <a:rPr lang="en-US" altLang="en-US">
                <a:latin typeface="Times New Roman" charset="0"/>
                <a:ea typeface="MS PGothic" charset="-128"/>
              </a:rPr>
              <a:t>B. If the circumstances of medication errors are understood, it may be possible to minimize them.</a:t>
            </a:r>
            <a:endParaRPr lang="en-US" altLang="en-US" b="1">
              <a:latin typeface="Times New Roman" charset="0"/>
              <a:ea typeface="MS PGothic" charset="-128"/>
            </a:endParaRPr>
          </a:p>
          <a:p>
            <a:r>
              <a:rPr lang="en-US" altLang="en-US">
                <a:latin typeface="Times New Roman" charset="0"/>
                <a:ea typeface="MS PGothic" charset="-128"/>
              </a:rPr>
              <a:t>C. Ensure that the environment does not contribute to errors.</a:t>
            </a:r>
            <a:endParaRPr lang="en-US" altLang="en-US" b="1">
              <a:latin typeface="Times New Roman" charset="0"/>
              <a:ea typeface="MS PGothic" charset="-128"/>
            </a:endParaRPr>
          </a:p>
          <a:p>
            <a:r>
              <a:rPr lang="en-US" altLang="en-US">
                <a:latin typeface="Times New Roman" charset="0"/>
                <a:ea typeface="MS PGothic" charset="-128"/>
              </a:rPr>
              <a:t>	1. Ensure lighting is sufficient.</a:t>
            </a:r>
            <a:endParaRPr lang="en-US" altLang="en-US" b="1">
              <a:latin typeface="Times New Roman" charset="0"/>
              <a:ea typeface="MS PGothic" charset="-128"/>
            </a:endParaRPr>
          </a:p>
          <a:p>
            <a:r>
              <a:rPr lang="en-US" altLang="en-US">
                <a:latin typeface="Times New Roman" charset="0"/>
                <a:ea typeface="MS PGothic" charset="-128"/>
              </a:rPr>
              <a:t>	2. Organize the equipment.</a:t>
            </a:r>
            <a:endParaRPr lang="en-US" altLang="en-US" b="1">
              <a:latin typeface="Times New Roman" charset="0"/>
              <a:ea typeface="MS PGothic" charset="-128"/>
            </a:endParaRPr>
          </a:p>
          <a:p>
            <a:r>
              <a:rPr lang="en-US" altLang="en-US">
                <a:latin typeface="Times New Roman" charset="0"/>
                <a:ea typeface="MS PGothic" charset="-128"/>
              </a:rPr>
              <a:t>	3. Limit distractions as much as possible.</a:t>
            </a:r>
            <a:endParaRPr lang="en-US" altLang="en-US" b="1">
              <a:latin typeface="Times New Roman" charset="0"/>
              <a:ea typeface="MS PGothic" charset="-128"/>
            </a:endParaRPr>
          </a:p>
          <a:p>
            <a:r>
              <a:rPr lang="en-US" altLang="en-US">
                <a:latin typeface="Times New Roman" charset="0"/>
                <a:ea typeface="MS PGothic" charset="-128"/>
              </a:rPr>
              <a:t>	4. Consider using a </a:t>
            </a:r>
            <a:r>
              <a:rPr lang="ja-JP" altLang="en-US">
                <a:latin typeface="Times New Roman" charset="0"/>
                <a:ea typeface="MS PGothic" charset="-128"/>
              </a:rPr>
              <a:t>“</a:t>
            </a:r>
            <a:r>
              <a:rPr lang="en-US" altLang="ja-JP">
                <a:latin typeface="Times New Roman" charset="0"/>
                <a:ea typeface="MS PGothic" charset="-128"/>
              </a:rPr>
              <a:t>cheat sheet</a:t>
            </a:r>
            <a:r>
              <a:rPr lang="ja-JP" altLang="en-US">
                <a:latin typeface="Times New Roman" charset="0"/>
                <a:ea typeface="MS PGothic" charset="-128"/>
              </a:rPr>
              <a:t>”</a:t>
            </a:r>
            <a:r>
              <a:rPr lang="en-US" altLang="ja-JP">
                <a:latin typeface="Times New Roman" charset="0"/>
                <a:ea typeface="MS PGothic" charset="-128"/>
              </a:rPr>
              <a:t> to help yourself remember all crucial steps to medication administration.</a:t>
            </a:r>
            <a:endParaRPr lang="en-US" altLang="ja-JP" b="1">
              <a:latin typeface="Times New Roman" charset="0"/>
              <a:ea typeface="MS PGothic" charset="-128"/>
            </a:endParaRPr>
          </a:p>
          <a:p>
            <a:r>
              <a:rPr lang="en-US" altLang="en-US">
                <a:latin typeface="Times New Roman" charset="0"/>
                <a:ea typeface="MS PGothic" charset="-128"/>
              </a:rPr>
              <a:t>	5. Always stop to ask yourself, </a:t>
            </a:r>
            <a:r>
              <a:rPr lang="ja-JP" altLang="en-US">
                <a:latin typeface="Times New Roman" charset="0"/>
                <a:ea typeface="MS PGothic" charset="-128"/>
              </a:rPr>
              <a:t>“</a:t>
            </a:r>
            <a:r>
              <a:rPr lang="en-US" altLang="ja-JP">
                <a:latin typeface="Times New Roman" charset="0"/>
                <a:ea typeface="MS PGothic" charset="-128"/>
              </a:rPr>
              <a:t>Why am I doing this?</a:t>
            </a:r>
            <a:r>
              <a:rPr lang="ja-JP" altLang="en-US">
                <a:latin typeface="Times New Roman" charset="0"/>
                <a:ea typeface="MS PGothic" charset="-128"/>
              </a:rPr>
              <a:t>”</a:t>
            </a:r>
            <a:endParaRPr lang="en-US" altLang="ja-JP">
              <a:latin typeface="Times New Roman" charset="0"/>
              <a:ea typeface="MS PGothic" charset="-128"/>
            </a:endParaRPr>
          </a:p>
          <a:p>
            <a:endParaRPr lang="en-US" altLang="en-US">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E22DF0B0-58FA-F642-96E1-4D5C89348215}" type="slidenum">
              <a:rPr lang="en-US" altLang="en-US" sz="1200" b="0"/>
              <a:pPr eaLnBrk="1" hangingPunct="1"/>
              <a:t>57</a:t>
            </a:fld>
            <a:endParaRPr lang="en-US" altLang="en-US" sz="1200" b="0"/>
          </a:p>
        </p:txBody>
      </p:sp>
    </p:spTree>
    <p:extLst>
      <p:ext uri="{BB962C8B-B14F-4D97-AF65-F5344CB8AC3E}">
        <p14:creationId xmlns:p14="http://schemas.microsoft.com/office/powerpoint/2010/main" val="10959921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If a medication error does take place:</a:t>
            </a:r>
            <a:endParaRPr lang="en-US" altLang="en-US" b="1">
              <a:latin typeface="Times New Roman" charset="0"/>
              <a:ea typeface="MS PGothic" charset="-128"/>
            </a:endParaRPr>
          </a:p>
          <a:p>
            <a:r>
              <a:rPr lang="en-US" altLang="en-US">
                <a:latin typeface="Times New Roman" charset="0"/>
                <a:ea typeface="MS PGothic" charset="-128"/>
              </a:rPr>
              <a:t>	1. Rapidly provide any appropriate patient care that is required.</a:t>
            </a:r>
            <a:endParaRPr lang="en-US" altLang="en-US" b="1">
              <a:latin typeface="Times New Roman" charset="0"/>
              <a:ea typeface="MS PGothic" charset="-128"/>
            </a:endParaRPr>
          </a:p>
          <a:p>
            <a:r>
              <a:rPr lang="en-US" altLang="en-US">
                <a:latin typeface="Times New Roman" charset="0"/>
                <a:ea typeface="MS PGothic" charset="-128"/>
              </a:rPr>
              <a:t>	2. Notify medical control as quickly as possible.</a:t>
            </a:r>
            <a:endParaRPr lang="en-US" altLang="en-US" b="1">
              <a:latin typeface="Times New Roman" charset="0"/>
              <a:ea typeface="MS PGothic" charset="-128"/>
            </a:endParaRPr>
          </a:p>
          <a:p>
            <a:r>
              <a:rPr lang="en-US" altLang="en-US">
                <a:latin typeface="Times New Roman" charset="0"/>
                <a:ea typeface="MS PGothic" charset="-128"/>
              </a:rPr>
              <a:t>	3. Follow your local protocols.</a:t>
            </a:r>
            <a:endParaRPr lang="en-US" altLang="en-US" b="1">
              <a:latin typeface="Times New Roman" charset="0"/>
              <a:ea typeface="MS PGothic" charset="-128"/>
            </a:endParaRPr>
          </a:p>
          <a:p>
            <a:r>
              <a:rPr lang="en-US" altLang="en-US">
                <a:latin typeface="Times New Roman" charset="0"/>
                <a:ea typeface="MS PGothic" charset="-128"/>
              </a:rPr>
              <a:t>	4. Document the incident thoroughly, accurately, and honestly.</a:t>
            </a:r>
            <a:endParaRPr lang="en-US" altLang="en-US" b="1">
              <a:latin typeface="Times New Roman" charset="0"/>
              <a:ea typeface="MS PGothic" charset="-128"/>
            </a:endParaRPr>
          </a:p>
          <a:p>
            <a:r>
              <a:rPr lang="en-US" altLang="en-US">
                <a:latin typeface="Times New Roman" charset="0"/>
                <a:ea typeface="MS PGothic" charset="-128"/>
              </a:rPr>
              <a:t>	5. Talk with your partner, supervisor, or medical director.</a:t>
            </a:r>
            <a:endParaRPr lang="en-US" altLang="en-US" b="1">
              <a:latin typeface="Times New Roman" charset="0"/>
              <a:ea typeface="MS PGothic" charset="-128"/>
            </a:endParaRPr>
          </a:p>
          <a:p>
            <a:r>
              <a:rPr lang="en-US" altLang="en-US">
                <a:latin typeface="Times New Roman" charset="0"/>
                <a:ea typeface="MS PGothic" charset="-128"/>
              </a:rPr>
              <a:t>		a. Opportunities to learn</a:t>
            </a:r>
            <a:endParaRPr lang="en-US" altLang="en-US" b="1">
              <a:latin typeface="Times New Roman" charset="0"/>
              <a:ea typeface="MS PGothic" charset="-128"/>
            </a:endParaRPr>
          </a:p>
          <a:p>
            <a:r>
              <a:rPr lang="en-US" altLang="en-US">
                <a:latin typeface="Times New Roman" charset="0"/>
                <a:ea typeface="MS PGothic" charset="-128"/>
              </a:rPr>
              <a:t>		b. Identify areas to target during quality improvement</a:t>
            </a:r>
            <a:endParaRPr lang="en-US" altLang="en-US" b="1">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85EC74EC-454B-2A4D-8B7F-6725519DA5E2}" type="slidenum">
              <a:rPr lang="en-US" altLang="en-US" sz="1200" b="0"/>
              <a:pPr eaLnBrk="1" hangingPunct="1"/>
              <a:t>58</a:t>
            </a:fld>
            <a:endParaRPr lang="en-US" altLang="en-US" sz="1200" b="0"/>
          </a:p>
        </p:txBody>
      </p:sp>
    </p:spTree>
    <p:extLst>
      <p:ext uri="{BB962C8B-B14F-4D97-AF65-F5344CB8AC3E}">
        <p14:creationId xmlns:p14="http://schemas.microsoft.com/office/powerpoint/2010/main" val="13736314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17486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 Complications </a:t>
            </a:r>
          </a:p>
          <a:p>
            <a:r>
              <a:rPr lang="en-US" altLang="en-US">
                <a:latin typeface="Times New Roman" charset="0"/>
                <a:ea typeface="MS PGothic" charset="-128"/>
              </a:rPr>
              <a:t>• Routes of administration </a:t>
            </a:r>
          </a:p>
          <a:p>
            <a:r>
              <a:rPr lang="en-US" altLang="en-US">
                <a:latin typeface="Times New Roman" charset="0"/>
                <a:ea typeface="MS PGothic" charset="-128"/>
              </a:rPr>
              <a:t>• Side effects </a:t>
            </a:r>
          </a:p>
          <a:p>
            <a:r>
              <a:rPr lang="en-US" altLang="en-US">
                <a:latin typeface="Times New Roman" charset="0"/>
                <a:ea typeface="MS PGothic" charset="-128"/>
              </a:rPr>
              <a:t>• Interactions </a:t>
            </a:r>
          </a:p>
          <a:p>
            <a:r>
              <a:rPr lang="en-US" altLang="en-US">
                <a:latin typeface="Times New Roman" charset="0"/>
                <a:ea typeface="MS PGothic" charset="-128"/>
              </a:rPr>
              <a:t>• Dosages for the medications administered </a:t>
            </a:r>
          </a:p>
          <a:p>
            <a:endParaRPr lang="en-US" altLang="en-US">
              <a:latin typeface="Times New Roman" charset="0"/>
              <a:ea typeface="MS PGothic" charset="-128"/>
            </a:endParaRPr>
          </a:p>
        </p:txBody>
      </p:sp>
    </p:spTree>
    <p:extLst>
      <p:ext uri="{BB962C8B-B14F-4D97-AF65-F5344CB8AC3E}">
        <p14:creationId xmlns:p14="http://schemas.microsoft.com/office/powerpoint/2010/main" val="943337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9177730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4290052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1891715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9241781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7064815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3976206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9893614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0247210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816078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64412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a:t>
            </a:r>
          </a:p>
          <a:p>
            <a:endParaRPr lang="en-US" altLang="en-US">
              <a:latin typeface="Times New Roman" charset="0"/>
              <a:ea typeface="MS PGothic" charset="-128"/>
            </a:endParaRPr>
          </a:p>
          <a:p>
            <a:r>
              <a:rPr lang="en-US" altLang="en-US">
                <a:latin typeface="Times New Roman" charset="0"/>
                <a:ea typeface="MS PGothic" charset="-128"/>
              </a:rPr>
              <a:t>I. Introduction</a:t>
            </a:r>
          </a:p>
          <a:p>
            <a:r>
              <a:rPr lang="en-US" altLang="en-US">
                <a:latin typeface="Times New Roman" charset="0"/>
                <a:ea typeface="MS PGothic" charset="-128"/>
              </a:rPr>
              <a:t>A. Medications are an important intervention available to you as an EMT.</a:t>
            </a:r>
            <a:endParaRPr lang="en-US" altLang="en-US" b="1">
              <a:latin typeface="Times New Roman" charset="0"/>
              <a:ea typeface="MS PGothic" charset="-128"/>
            </a:endParaRPr>
          </a:p>
          <a:p>
            <a:r>
              <a:rPr lang="en-US" altLang="en-US">
                <a:latin typeface="Times New Roman" charset="0"/>
                <a:ea typeface="MS PGothic" charset="-128"/>
              </a:rPr>
              <a:t>B. Used appropriately, medications may alleviate pain and improve a patient</a:t>
            </a:r>
            <a:r>
              <a:rPr lang="ja-JP" altLang="en-US">
                <a:latin typeface="Times New Roman" charset="0"/>
                <a:ea typeface="MS PGothic" charset="-128"/>
              </a:rPr>
              <a:t>’</a:t>
            </a:r>
            <a:r>
              <a:rPr lang="en-US" altLang="ja-JP">
                <a:latin typeface="Times New Roman" charset="0"/>
                <a:ea typeface="MS PGothic" charset="-128"/>
              </a:rPr>
              <a:t>s condition.</a:t>
            </a:r>
            <a:endParaRPr lang="en-US" altLang="ja-JP" b="1">
              <a:latin typeface="Times New Roman" charset="0"/>
              <a:ea typeface="MS PGothic" charset="-128"/>
            </a:endParaRPr>
          </a:p>
          <a:p>
            <a:r>
              <a:rPr lang="en-US" altLang="en-US">
                <a:latin typeface="Times New Roman" charset="0"/>
                <a:ea typeface="MS PGothic" charset="-128"/>
              </a:rPr>
              <a:t>C. Failure to administer medications safely and competently can lead to serious consequences for the patient, including death.</a:t>
            </a:r>
            <a:endParaRPr lang="en-US" altLang="en-US" b="1">
              <a:latin typeface="Times New Roman" charset="0"/>
              <a:ea typeface="MS PGothic" charset="-128"/>
            </a:endParaRPr>
          </a:p>
          <a:p>
            <a:endParaRPr lang="en-US" altLang="en-US">
              <a:latin typeface="Times New Roman" charset="0"/>
              <a:ea typeface="MS PGothic" charset="-128"/>
            </a:endParaRPr>
          </a:p>
        </p:txBody>
      </p:sp>
    </p:spTree>
    <p:extLst>
      <p:ext uri="{BB962C8B-B14F-4D97-AF65-F5344CB8AC3E}">
        <p14:creationId xmlns:p14="http://schemas.microsoft.com/office/powerpoint/2010/main" val="19439710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3168016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8729336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9351469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3745850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3768870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561969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7576243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7549363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6754316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173388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ChangeArrowheads="1" noTextEdit="1"/>
          </p:cNvSpPr>
          <p:nvPr>
            <p:ph type="sldImg"/>
          </p:nvPr>
        </p:nvSpPr>
        <p:spPr>
          <a:ln/>
        </p:spPr>
      </p:sp>
      <p:sp>
        <p:nvSpPr>
          <p:cNvPr id="1116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a:t>
            </a:r>
          </a:p>
          <a:p>
            <a:endParaRPr lang="en-US" altLang="en-US">
              <a:latin typeface="Times New Roman" charset="0"/>
              <a:ea typeface="MS PGothic" charset="-128"/>
            </a:endParaRPr>
          </a:p>
          <a:p>
            <a:r>
              <a:rPr lang="en-US" altLang="en-US">
                <a:latin typeface="Times New Roman" charset="0"/>
                <a:ea typeface="MS PGothic" charset="-128"/>
              </a:rPr>
              <a:t>D. As an EMT, you will:</a:t>
            </a:r>
            <a:endParaRPr lang="en-US" altLang="en-US" b="1">
              <a:latin typeface="Times New Roman" charset="0"/>
              <a:ea typeface="MS PGothic" charset="-128"/>
            </a:endParaRPr>
          </a:p>
          <a:p>
            <a:r>
              <a:rPr lang="en-US" altLang="en-US">
                <a:latin typeface="Times New Roman" charset="0"/>
                <a:ea typeface="MS PGothic" charset="-128"/>
              </a:rPr>
              <a:t>	1. Administer medications</a:t>
            </a:r>
          </a:p>
          <a:p>
            <a:r>
              <a:rPr lang="en-US" altLang="en-US">
                <a:latin typeface="Times New Roman" charset="0"/>
                <a:ea typeface="MS PGothic" charset="-128"/>
              </a:rPr>
              <a:t>	2. Help patients self-administer medications</a:t>
            </a:r>
          </a:p>
          <a:p>
            <a:r>
              <a:rPr lang="en-US" altLang="en-US">
                <a:latin typeface="Times New Roman" charset="0"/>
                <a:ea typeface="MS PGothic" charset="-128"/>
              </a:rPr>
              <a:t>	3. Ask patients about medication use and allergies</a:t>
            </a:r>
          </a:p>
          <a:p>
            <a:r>
              <a:rPr lang="en-US" altLang="en-US">
                <a:latin typeface="Times New Roman" charset="0"/>
                <a:ea typeface="MS PGothic" charset="-128"/>
              </a:rPr>
              <a:t>	4. Report patient information to hospital personnel</a:t>
            </a:r>
          </a:p>
          <a:p>
            <a:r>
              <a:rPr lang="en-US" altLang="en-US">
                <a:latin typeface="Times New Roman" charset="0"/>
                <a:ea typeface="MS PGothic" charset="-128"/>
              </a:rPr>
              <a:t>E. It is essential that you have the knowledge and skills to administer or assist in administration of these medications.</a:t>
            </a:r>
            <a:endParaRPr lang="en-US" altLang="en-US" b="1">
              <a:latin typeface="Times New Roman" charset="0"/>
              <a:ea typeface="MS PGothic" charset="-128"/>
            </a:endParaRPr>
          </a:p>
        </p:txBody>
      </p:sp>
    </p:spTree>
    <p:extLst>
      <p:ext uri="{BB962C8B-B14F-4D97-AF65-F5344CB8AC3E}">
        <p14:creationId xmlns:p14="http://schemas.microsoft.com/office/powerpoint/2010/main" val="5046940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8059875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20533408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4366183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2923143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6325327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7261492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0344288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7658115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9188752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77418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a:t>
            </a:r>
          </a:p>
          <a:p>
            <a:endParaRPr lang="en-US" altLang="en-US">
              <a:latin typeface="Times New Roman" charset="0"/>
              <a:ea typeface="MS PGothic" charset="-128"/>
            </a:endParaRPr>
          </a:p>
          <a:p>
            <a:r>
              <a:rPr lang="en-US" altLang="en-US">
                <a:latin typeface="Times New Roman" charset="0"/>
                <a:ea typeface="MS PGothic" charset="-128"/>
              </a:rPr>
              <a:t>II. How Medications Work</a:t>
            </a:r>
          </a:p>
          <a:p>
            <a:r>
              <a:rPr lang="en-US" altLang="en-US">
                <a:latin typeface="Times New Roman" charset="0"/>
                <a:ea typeface="MS PGothic" charset="-128"/>
              </a:rPr>
              <a:t>A. Medical definitions</a:t>
            </a:r>
            <a:endParaRPr lang="en-US" altLang="en-US" b="1">
              <a:latin typeface="Times New Roman" charset="0"/>
              <a:ea typeface="MS PGothic" charset="-128"/>
            </a:endParaRPr>
          </a:p>
          <a:p>
            <a:r>
              <a:rPr lang="en-US" altLang="en-US">
                <a:latin typeface="Times New Roman" charset="0"/>
                <a:ea typeface="MS PGothic" charset="-128"/>
              </a:rPr>
              <a:t>	1. Pharmacology: the science of drugs, including their ingredients, preparation, uses, and actions on the body</a:t>
            </a:r>
          </a:p>
          <a:p>
            <a:r>
              <a:rPr lang="en-US" altLang="en-US">
                <a:latin typeface="Times New Roman" charset="0"/>
                <a:ea typeface="MS PGothic" charset="-128"/>
              </a:rPr>
              <a:t>	2. Medication: a substance used to treat or prevent disease or relieve pain</a:t>
            </a:r>
          </a:p>
          <a:p>
            <a:r>
              <a:rPr lang="en-US" altLang="en-US">
                <a:latin typeface="Times New Roman" charset="0"/>
                <a:ea typeface="MS PGothic" charset="-128"/>
              </a:rPr>
              <a:t>	3. Pharmacodynamics: the process by which medication works on the body</a:t>
            </a:r>
          </a:p>
          <a:p>
            <a:r>
              <a:rPr lang="en-US" altLang="en-US">
                <a:latin typeface="Times New Roman" charset="0"/>
                <a:ea typeface="MS PGothic" charset="-128"/>
              </a:rPr>
              <a:t>		a. Different types of receptors are located throughout the body. These are sites on cells where medications or chemicals can bind and produce an effect. When medications are given, they bind to these sites and either stimulate the receptors to produce an effect or block the receptors to prevent other chemicals or medications from binding.</a:t>
            </a:r>
          </a:p>
          <a:p>
            <a:r>
              <a:rPr lang="en-US" altLang="en-US">
                <a:latin typeface="Times New Roman" charset="0"/>
                <a:ea typeface="MS PGothic" charset="-128"/>
              </a:rPr>
              <a:t>		b. A medication can either increase or decrease a normal function of the body.</a:t>
            </a:r>
          </a:p>
        </p:txBody>
      </p:sp>
    </p:spTree>
    <p:extLst>
      <p:ext uri="{BB962C8B-B14F-4D97-AF65-F5344CB8AC3E}">
        <p14:creationId xmlns:p14="http://schemas.microsoft.com/office/powerpoint/2010/main" val="19802788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8539982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5149546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2770870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20510862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1996735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892923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0128250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59553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1843" name="Rectangle 3"/>
          <p:cNvSpPr>
            <a:spLocks noGrp="1" noChangeArrowheads="1"/>
          </p:cNvSpPr>
          <p:nvPr>
            <p:ph type="subTitle" idx="1"/>
          </p:nvPr>
        </p:nvSpPr>
        <p:spPr>
          <a:xfrm>
            <a:off x="4343400" y="3657600"/>
            <a:ext cx="4876800" cy="1752600"/>
          </a:xfrm>
          <a:gradFill rotWithShape="0">
            <a:gsLst>
              <a:gs pos="0">
                <a:srgbClr val="66CCFF">
                  <a:alpha val="89999"/>
                </a:srgbClr>
              </a:gs>
              <a:gs pos="100000">
                <a:srgbClr val="0080FF">
                  <a:alpha val="14000"/>
                </a:srgbClr>
              </a:gs>
            </a:gsLst>
            <a:lin ang="2700000" scaled="1"/>
          </a:gradFill>
          <a:ln w="9525" algn="ctr">
            <a:noFill/>
          </a:ln>
        </p:spPr>
        <p:txBody>
          <a:bodyPr tIns="137160" bIns="45720"/>
          <a:lstStyle>
            <a:lvl1pPr marL="0" indent="0">
              <a:lnSpc>
                <a:spcPct val="95000"/>
              </a:lnSpc>
              <a:buFontTx/>
              <a:buNone/>
              <a:defRPr sz="3200" b="1">
                <a:solidFill>
                  <a:schemeClr val="bg1"/>
                </a:solidFill>
              </a:defRPr>
            </a:lvl1pPr>
          </a:lstStyle>
          <a:p>
            <a:r>
              <a:rPr lang="en-US"/>
              <a:t>Click to edit Master subtitle style</a:t>
            </a:r>
          </a:p>
        </p:txBody>
      </p:sp>
      <p:sp>
        <p:nvSpPr>
          <p:cNvPr id="128003" name="Rectangle 2"/>
          <p:cNvSpPr>
            <a:spLocks noGrp="1" noChangeArrowheads="1"/>
          </p:cNvSpPr>
          <p:nvPr>
            <p:ph type="ctrTitle"/>
          </p:nvPr>
        </p:nvSpPr>
        <p:spPr>
          <a:xfrm>
            <a:off x="4572000" y="2362200"/>
            <a:ext cx="4343400" cy="990600"/>
          </a:xfrm>
        </p:spPr>
        <p:txBody>
          <a:bodyPr lIns="228600" anchor="t"/>
          <a:lstStyle>
            <a:lvl1pPr algn="l">
              <a:defRPr>
                <a:solidFill>
                  <a:srgbClr val="002561"/>
                </a:solidFill>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52859642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19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0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388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8959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5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816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447800"/>
            <a:ext cx="7772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17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27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386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5923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005" r:id="rId1"/>
    <p:sldLayoutId id="2147483996" r:id="rId2"/>
    <p:sldLayoutId id="2147483997" r:id="rId3"/>
    <p:sldLayoutId id="2147483998" r:id="rId4"/>
    <p:sldLayoutId id="2147483999" r:id="rId5"/>
    <p:sldLayoutId id="2147484006" r:id="rId6"/>
    <p:sldLayoutId id="2147484000" r:id="rId7"/>
    <p:sldLayoutId id="2147484001" r:id="rId8"/>
    <p:sldLayoutId id="2147484002" r:id="rId9"/>
    <p:sldLayoutId id="2147484003" r:id="rId10"/>
    <p:sldLayoutId id="2147484004" r:id="rId11"/>
  </p:sldLayoutIdLst>
  <p:hf sldNum="0" hdr="0" dt="0"/>
  <p:txStyles>
    <p:titleStyle>
      <a:lvl1pPr algn="ctr" rtl="0" eaLnBrk="0" fontAlgn="base" hangingPunct="0">
        <a:lnSpc>
          <a:spcPct val="90000"/>
        </a:lnSpc>
        <a:spcBef>
          <a:spcPct val="0"/>
        </a:spcBef>
        <a:spcAft>
          <a:spcPct val="0"/>
        </a:spcAft>
        <a:defRPr sz="4000" b="1">
          <a:solidFill>
            <a:srgbClr val="F37021"/>
          </a:solidFill>
          <a:latin typeface="+mj-lt"/>
          <a:ea typeface="+mj-ea"/>
          <a:cs typeface="ヒラギノ角ゴ Pro W3" charset="0"/>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6.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7.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8.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9.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10.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1.xml"/><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tags" Target="../tags/tag8.xml"/><Relationship Id="rId2" Type="http://schemas.openxmlformats.org/officeDocument/2006/relationships/tags" Target="../tags/tag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image" Target="../media/image13.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image" Target="../media/image14.jpe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image" Target="../media/image15.jpe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6.xml"/><Relationship Id="rId3"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6.xml"/><Relationship Id="rId3"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6.xml"/><Relationship Id="rId3"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6.xml"/><Relationship Id="rId3"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6.xml"/><Relationship Id="rId3"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6.xml"/><Relationship Id="rId3"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6.xml"/><Relationship Id="rId3"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6.xml"/><Relationship Id="rId3"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6.xml"/><Relationship Id="rId3"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6.xml"/><Relationship Id="rId3"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6.xml"/><Relationship Id="rId3"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6.xml"/><Relationship Id="rId3"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6.xml"/><Relationship Id="rId3"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6.xml"/><Relationship Id="rId3"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6.xml"/><Relationship Id="rId3"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6.xml"/><Relationship Id="rId3"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ubTitle" idx="1"/>
          </p:nvPr>
        </p:nvSpPr>
        <p:spPr>
          <a:xfrm>
            <a:off x="0" y="3352800"/>
            <a:ext cx="9144000" cy="1981200"/>
          </a:xfrm>
          <a:gradFill>
            <a:gsLst>
              <a:gs pos="0">
                <a:srgbClr val="66CCFF">
                  <a:alpha val="89998"/>
                </a:srgbClr>
              </a:gs>
              <a:gs pos="100000">
                <a:srgbClr val="0080FF">
                  <a:alpha val="14000"/>
                </a:srgbClr>
              </a:gs>
            </a:gsLst>
          </a:gradFill>
          <a:ln/>
          <a:extLst>
            <a:ext uri="{91240B29-F687-4F45-9708-019B960494DF}">
              <a14:hiddenLine xmlns:a14="http://schemas.microsoft.com/office/drawing/2010/main" w="9525">
                <a:solidFill>
                  <a:srgbClr val="B3B3B3">
                    <a:alpha val="39999"/>
                  </a:srgbClr>
                </a:solidFill>
                <a:miter lim="800000"/>
                <a:headEnd/>
                <a:tailEnd/>
              </a14:hiddenLine>
            </a:ext>
          </a:extLst>
        </p:spPr>
        <p:txBody>
          <a:bodyPr/>
          <a:lstStyle/>
          <a:p>
            <a:endParaRPr lang="en-US" altLang="en-US" sz="100"/>
          </a:p>
          <a:p>
            <a:pPr algn="ctr">
              <a:spcBef>
                <a:spcPts val="2500"/>
              </a:spcBef>
            </a:pPr>
            <a:r>
              <a:rPr lang="en-US" altLang="en-US" sz="4000"/>
              <a:t>Chapter 11</a:t>
            </a:r>
          </a:p>
          <a:p>
            <a:pPr algn="ctr">
              <a:spcBef>
                <a:spcPts val="200"/>
              </a:spcBef>
            </a:pPr>
            <a:r>
              <a:rPr lang="en-US" altLang="en-US"/>
              <a:t>Principles of Pharmacology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a:t>How Medications Work </a:t>
            </a:r>
            <a:r>
              <a:rPr lang="en-US" altLang="en-US" sz="2800" b="0"/>
              <a:t>(2 of 3)</a:t>
            </a:r>
          </a:p>
        </p:txBody>
      </p:sp>
      <p:sp>
        <p:nvSpPr>
          <p:cNvPr id="13315" name="Content Placeholder 2"/>
          <p:cNvSpPr>
            <a:spLocks noGrp="1"/>
          </p:cNvSpPr>
          <p:nvPr>
            <p:ph type="body" idx="1"/>
          </p:nvPr>
        </p:nvSpPr>
        <p:spPr/>
        <p:txBody>
          <a:bodyPr rIns="228600"/>
          <a:lstStyle/>
          <a:p>
            <a:pPr>
              <a:spcBef>
                <a:spcPct val="35000"/>
              </a:spcBef>
            </a:pPr>
            <a:r>
              <a:rPr lang="en-US" altLang="en-US"/>
              <a:t>Agonist: causes stimulation of receptors</a:t>
            </a:r>
          </a:p>
          <a:p>
            <a:pPr>
              <a:spcBef>
                <a:spcPct val="35000"/>
              </a:spcBef>
            </a:pPr>
            <a:r>
              <a:rPr lang="en-US" altLang="en-US"/>
              <a:t>Antagonist: binds to a receptor and blocks other medications or chemicals</a:t>
            </a:r>
          </a:p>
          <a:p>
            <a:pPr>
              <a:spcBef>
                <a:spcPct val="35000"/>
              </a:spcBef>
            </a:pPr>
            <a:r>
              <a:rPr lang="en-US" altLang="en-US"/>
              <a:t>Dose: amount of medication given</a:t>
            </a:r>
          </a:p>
          <a:p>
            <a:pPr lvl="1">
              <a:spcBef>
                <a:spcPct val="35000"/>
              </a:spcBef>
            </a:pPr>
            <a:r>
              <a:rPr lang="en-US" altLang="en-US"/>
              <a:t>Depends on weight, age, desired action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a:t>How Medications Work </a:t>
            </a:r>
            <a:r>
              <a:rPr lang="en-US" altLang="en-US" sz="2800" b="0"/>
              <a:t>(3 of 3)</a:t>
            </a:r>
          </a:p>
        </p:txBody>
      </p:sp>
      <p:sp>
        <p:nvSpPr>
          <p:cNvPr id="14339" name="Content Placeholder 2"/>
          <p:cNvSpPr>
            <a:spLocks noGrp="1"/>
          </p:cNvSpPr>
          <p:nvPr>
            <p:ph type="body" idx="1"/>
          </p:nvPr>
        </p:nvSpPr>
        <p:spPr/>
        <p:txBody>
          <a:bodyPr rIns="228600"/>
          <a:lstStyle/>
          <a:p>
            <a:pPr>
              <a:spcBef>
                <a:spcPct val="35000"/>
              </a:spcBef>
            </a:pPr>
            <a:r>
              <a:rPr lang="en-US" altLang="en-US"/>
              <a:t>Action: therapeutic effect</a:t>
            </a:r>
          </a:p>
          <a:p>
            <a:pPr>
              <a:spcBef>
                <a:spcPct val="35000"/>
              </a:spcBef>
            </a:pPr>
            <a:r>
              <a:rPr lang="en-US" altLang="en-US"/>
              <a:t>Indications: reasons or conditions</a:t>
            </a:r>
          </a:p>
          <a:p>
            <a:pPr>
              <a:spcBef>
                <a:spcPct val="35000"/>
              </a:spcBef>
            </a:pPr>
            <a:r>
              <a:rPr lang="en-US" altLang="en-US"/>
              <a:t>Contraindications: harmful effects</a:t>
            </a:r>
          </a:p>
          <a:p>
            <a:pPr lvl="1">
              <a:spcBef>
                <a:spcPct val="35000"/>
              </a:spcBef>
            </a:pPr>
            <a:r>
              <a:rPr lang="en-US" altLang="en-US"/>
              <a:t>Absolute</a:t>
            </a:r>
          </a:p>
          <a:p>
            <a:pPr lvl="1">
              <a:spcBef>
                <a:spcPct val="35000"/>
              </a:spcBef>
            </a:pPr>
            <a:r>
              <a:rPr lang="en-US" altLang="en-US"/>
              <a:t>Relative</a:t>
            </a:r>
          </a:p>
          <a:p>
            <a:pPr>
              <a:spcBef>
                <a:spcPct val="35000"/>
              </a:spcBef>
            </a:pPr>
            <a:r>
              <a:rPr lang="en-US" altLang="en-US"/>
              <a:t>Side effects</a:t>
            </a:r>
          </a:p>
          <a:p>
            <a:pPr lvl="1">
              <a:spcBef>
                <a:spcPct val="35000"/>
              </a:spcBef>
            </a:pPr>
            <a:r>
              <a:rPr lang="en-US" altLang="en-US"/>
              <a:t>Unintended effects</a:t>
            </a:r>
          </a:p>
          <a:p>
            <a:pPr lvl="1">
              <a:spcBef>
                <a:spcPct val="35000"/>
              </a:spcBef>
            </a:pPr>
            <a:r>
              <a:rPr lang="en-US" altLang="en-US"/>
              <a:t>Untoward effects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pPr>
            <a:r>
              <a:rPr lang="en-US" altLang="en-US"/>
              <a:t>Medication Names </a:t>
            </a:r>
            <a:r>
              <a:rPr lang="en-US" altLang="en-US" sz="2800" b="0"/>
              <a:t>(1 of 2)</a:t>
            </a:r>
          </a:p>
        </p:txBody>
      </p:sp>
      <p:sp>
        <p:nvSpPr>
          <p:cNvPr id="15363" name="Content Placeholder 2"/>
          <p:cNvSpPr>
            <a:spLocks noGrp="1"/>
          </p:cNvSpPr>
          <p:nvPr>
            <p:ph type="body" idx="1"/>
          </p:nvPr>
        </p:nvSpPr>
        <p:spPr/>
        <p:txBody>
          <a:bodyPr rIns="228600"/>
          <a:lstStyle/>
          <a:p>
            <a:pPr eaLnBrk="1" hangingPunct="1">
              <a:spcBef>
                <a:spcPct val="35000"/>
              </a:spcBef>
            </a:pPr>
            <a:r>
              <a:rPr lang="en-US" altLang="en-US"/>
              <a:t>The generic name is</a:t>
            </a:r>
            <a:r>
              <a:rPr lang="en-US" altLang="en-US">
                <a:solidFill>
                  <a:srgbClr val="FF0000"/>
                </a:solidFill>
              </a:rPr>
              <a:t> </a:t>
            </a:r>
            <a:r>
              <a:rPr lang="en-US" altLang="en-US"/>
              <a:t>a simple, clear, nonproprietary name.</a:t>
            </a:r>
          </a:p>
          <a:p>
            <a:pPr lvl="1" eaLnBrk="1" hangingPunct="1">
              <a:spcBef>
                <a:spcPct val="35000"/>
              </a:spcBef>
            </a:pPr>
            <a:r>
              <a:rPr lang="en-US" altLang="en-US"/>
              <a:t>Example: ibuprofen</a:t>
            </a:r>
          </a:p>
          <a:p>
            <a:pPr eaLnBrk="1" hangingPunct="1">
              <a:spcBef>
                <a:spcPct val="35000"/>
              </a:spcBef>
            </a:pPr>
            <a:r>
              <a:rPr lang="en-US" altLang="en-US"/>
              <a:t>The trade name is the manufacturer’s brand name.</a:t>
            </a:r>
          </a:p>
          <a:p>
            <a:pPr lvl="1" eaLnBrk="1" hangingPunct="1">
              <a:spcBef>
                <a:spcPct val="35000"/>
              </a:spcBef>
            </a:pPr>
            <a:r>
              <a:rPr lang="en-US" altLang="en-US"/>
              <a:t>One drug may have more than one trade name.</a:t>
            </a:r>
          </a:p>
          <a:p>
            <a:pPr lvl="1" eaLnBrk="1" hangingPunct="1">
              <a:spcBef>
                <a:spcPct val="35000"/>
              </a:spcBef>
            </a:pPr>
            <a:r>
              <a:rPr lang="en-US" altLang="en-US"/>
              <a:t>Example: Tylenol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a:t>Medication Names </a:t>
            </a:r>
            <a:r>
              <a:rPr lang="en-US" altLang="en-US" sz="2800" b="0"/>
              <a:t>(2 of 2)</a:t>
            </a:r>
          </a:p>
        </p:txBody>
      </p:sp>
      <p:sp>
        <p:nvSpPr>
          <p:cNvPr id="16387" name="Content Placeholder 2"/>
          <p:cNvSpPr>
            <a:spLocks noGrp="1"/>
          </p:cNvSpPr>
          <p:nvPr>
            <p:ph type="body" idx="1"/>
          </p:nvPr>
        </p:nvSpPr>
        <p:spPr/>
        <p:txBody>
          <a:bodyPr rIns="228600"/>
          <a:lstStyle/>
          <a:p>
            <a:pPr>
              <a:spcBef>
                <a:spcPct val="35000"/>
              </a:spcBef>
            </a:pPr>
            <a:r>
              <a:rPr lang="en-US" altLang="en-US"/>
              <a:t>Prescription medications</a:t>
            </a:r>
          </a:p>
          <a:p>
            <a:pPr>
              <a:spcBef>
                <a:spcPct val="35000"/>
              </a:spcBef>
            </a:pPr>
            <a:r>
              <a:rPr lang="en-US" altLang="en-US"/>
              <a:t>Over-the-counter (OTC) medications</a:t>
            </a:r>
          </a:p>
          <a:p>
            <a:pPr>
              <a:spcBef>
                <a:spcPct val="35000"/>
              </a:spcBef>
            </a:pPr>
            <a:r>
              <a:rPr lang="en-US" altLang="en-US"/>
              <a:t>Recreational drugs</a:t>
            </a:r>
          </a:p>
          <a:p>
            <a:pPr>
              <a:spcBef>
                <a:spcPct val="35000"/>
              </a:spcBef>
            </a:pPr>
            <a:r>
              <a:rPr lang="en-US" altLang="en-US"/>
              <a:t>Herbal remedies</a:t>
            </a:r>
          </a:p>
          <a:p>
            <a:pPr>
              <a:spcBef>
                <a:spcPct val="35000"/>
              </a:spcBef>
            </a:pPr>
            <a:r>
              <a:rPr lang="en-US" altLang="en-US"/>
              <a:t>Enhancement drugs</a:t>
            </a:r>
          </a:p>
          <a:p>
            <a:pPr>
              <a:spcBef>
                <a:spcPct val="35000"/>
              </a:spcBef>
            </a:pPr>
            <a:r>
              <a:rPr lang="en-US" altLang="en-US"/>
              <a:t>Vitamin supplements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lnSpc>
                <a:spcPct val="85000"/>
              </a:lnSpc>
            </a:pPr>
            <a:r>
              <a:rPr lang="en-US" altLang="en-US"/>
              <a:t>Routes of Administration </a:t>
            </a:r>
            <a:r>
              <a:rPr lang="en-US" altLang="en-US" sz="2800" b="0"/>
              <a:t>(1 of 5)</a:t>
            </a:r>
          </a:p>
        </p:txBody>
      </p:sp>
      <p:sp>
        <p:nvSpPr>
          <p:cNvPr id="17411" name="Content Placeholder 2"/>
          <p:cNvSpPr>
            <a:spLocks noGrp="1"/>
          </p:cNvSpPr>
          <p:nvPr>
            <p:ph type="body" idx="1"/>
          </p:nvPr>
        </p:nvSpPr>
        <p:spPr/>
        <p:txBody>
          <a:bodyPr rIns="228600"/>
          <a:lstStyle/>
          <a:p>
            <a:pPr eaLnBrk="1" hangingPunct="1">
              <a:spcBef>
                <a:spcPct val="35000"/>
              </a:spcBef>
            </a:pPr>
            <a:r>
              <a:rPr lang="en-US" altLang="en-US"/>
              <a:t>Enteral medications enter the body through the digestive system.</a:t>
            </a:r>
          </a:p>
          <a:p>
            <a:pPr eaLnBrk="1" hangingPunct="1">
              <a:spcBef>
                <a:spcPct val="35000"/>
              </a:spcBef>
            </a:pPr>
            <a:r>
              <a:rPr lang="en-US" altLang="en-US"/>
              <a:t>Parenteral medications enter the body by some other means.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pPr>
            <a:r>
              <a:rPr lang="en-US" altLang="en-US"/>
              <a:t>Routes of Administration </a:t>
            </a:r>
            <a:r>
              <a:rPr lang="en-US" altLang="en-US" sz="2800" b="0"/>
              <a:t>(2 of 5)</a:t>
            </a:r>
          </a:p>
        </p:txBody>
      </p:sp>
      <p:sp>
        <p:nvSpPr>
          <p:cNvPr id="18435" name="Content Placeholder 2"/>
          <p:cNvSpPr>
            <a:spLocks noGrp="1"/>
          </p:cNvSpPr>
          <p:nvPr>
            <p:ph type="body" idx="1"/>
          </p:nvPr>
        </p:nvSpPr>
        <p:spPr/>
        <p:txBody>
          <a:bodyPr rIns="228600"/>
          <a:lstStyle/>
          <a:p>
            <a:pPr eaLnBrk="1" hangingPunct="1">
              <a:spcBef>
                <a:spcPct val="35000"/>
              </a:spcBef>
            </a:pPr>
            <a:r>
              <a:rPr lang="en-US" altLang="en-US"/>
              <a:t>Absorption is the process by which medications travel through body tissues to the bloodstream.</a:t>
            </a:r>
          </a:p>
          <a:p>
            <a:pPr eaLnBrk="1" hangingPunct="1">
              <a:spcBef>
                <a:spcPct val="35000"/>
              </a:spcBef>
            </a:pPr>
            <a:r>
              <a:rPr lang="en-US" altLang="en-US"/>
              <a:t>Common routes of administration:</a:t>
            </a:r>
          </a:p>
          <a:p>
            <a:pPr lvl="1" eaLnBrk="1" hangingPunct="1">
              <a:spcBef>
                <a:spcPct val="35000"/>
              </a:spcBef>
            </a:pPr>
            <a:r>
              <a:rPr lang="en-US" altLang="en-US"/>
              <a:t>Per rectum (PR): by rectum</a:t>
            </a:r>
          </a:p>
          <a:p>
            <a:pPr lvl="1" eaLnBrk="1" hangingPunct="1">
              <a:spcBef>
                <a:spcPct val="35000"/>
              </a:spcBef>
            </a:pPr>
            <a:r>
              <a:rPr lang="en-US" altLang="en-US"/>
              <a:t>Oral or per os (PO): by mouth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a:t>Routes of Administration </a:t>
            </a:r>
            <a:r>
              <a:rPr lang="en-US" altLang="en-US" sz="2800" b="0"/>
              <a:t>(3 of 5)</a:t>
            </a:r>
          </a:p>
        </p:txBody>
      </p:sp>
      <p:sp>
        <p:nvSpPr>
          <p:cNvPr id="19459" name="Content Placeholder 2"/>
          <p:cNvSpPr>
            <a:spLocks noGrp="1"/>
          </p:cNvSpPr>
          <p:nvPr>
            <p:ph type="body" idx="1"/>
          </p:nvPr>
        </p:nvSpPr>
        <p:spPr/>
        <p:txBody>
          <a:bodyPr rIns="228600"/>
          <a:lstStyle/>
          <a:p>
            <a:pPr eaLnBrk="1" hangingPunct="1">
              <a:spcBef>
                <a:spcPct val="35000"/>
              </a:spcBef>
            </a:pPr>
            <a:r>
              <a:rPr lang="en-US" altLang="en-US"/>
              <a:t>Common routes of administration (cont’d):</a:t>
            </a:r>
          </a:p>
          <a:p>
            <a:pPr lvl="1">
              <a:spcBef>
                <a:spcPct val="35000"/>
              </a:spcBef>
            </a:pPr>
            <a:r>
              <a:rPr lang="en-US" altLang="en-US"/>
              <a:t>Intravenous (IV): into the vein</a:t>
            </a:r>
          </a:p>
          <a:p>
            <a:pPr lvl="1">
              <a:spcBef>
                <a:spcPct val="35000"/>
              </a:spcBef>
            </a:pPr>
            <a:r>
              <a:rPr lang="en-US" altLang="en-US"/>
              <a:t>Intraosseous (IO): into the bone</a:t>
            </a:r>
          </a:p>
          <a:p>
            <a:pPr lvl="1">
              <a:spcBef>
                <a:spcPct val="35000"/>
              </a:spcBef>
            </a:pPr>
            <a:r>
              <a:rPr lang="en-US" altLang="en-US"/>
              <a:t>Subcutaneous (SC): beneath the skin</a:t>
            </a:r>
          </a:p>
          <a:p>
            <a:pPr lvl="1">
              <a:spcBef>
                <a:spcPct val="35000"/>
              </a:spcBef>
            </a:pPr>
            <a:r>
              <a:rPr lang="en-US" altLang="en-US"/>
              <a:t>Intramuscular (IM): into the muscle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a:t>Routes of Administration </a:t>
            </a:r>
            <a:r>
              <a:rPr lang="en-US" altLang="en-US" sz="2800" b="0"/>
              <a:t>(4 of 5)</a:t>
            </a:r>
          </a:p>
        </p:txBody>
      </p:sp>
      <p:sp>
        <p:nvSpPr>
          <p:cNvPr id="20483" name="Content Placeholder 2"/>
          <p:cNvSpPr>
            <a:spLocks noGrp="1"/>
          </p:cNvSpPr>
          <p:nvPr>
            <p:ph type="body" idx="1"/>
          </p:nvPr>
        </p:nvSpPr>
        <p:spPr/>
        <p:txBody>
          <a:bodyPr rIns="228600"/>
          <a:lstStyle/>
          <a:p>
            <a:pPr eaLnBrk="1" hangingPunct="1">
              <a:spcBef>
                <a:spcPct val="35000"/>
              </a:spcBef>
            </a:pPr>
            <a:r>
              <a:rPr lang="en-US" altLang="en-US"/>
              <a:t>Common routes of administration (cont’d):</a:t>
            </a:r>
          </a:p>
          <a:p>
            <a:pPr lvl="1">
              <a:spcBef>
                <a:spcPct val="35000"/>
              </a:spcBef>
            </a:pPr>
            <a:r>
              <a:rPr lang="en-US" altLang="en-US"/>
              <a:t>Inhalation: inhaled into the lungs</a:t>
            </a:r>
          </a:p>
          <a:p>
            <a:pPr lvl="1">
              <a:spcBef>
                <a:spcPct val="35000"/>
              </a:spcBef>
            </a:pPr>
            <a:r>
              <a:rPr lang="en-US" altLang="en-US"/>
              <a:t>Sublingual (SL): under the tongue</a:t>
            </a:r>
          </a:p>
          <a:p>
            <a:pPr lvl="1">
              <a:spcBef>
                <a:spcPct val="35000"/>
              </a:spcBef>
            </a:pPr>
            <a:r>
              <a:rPr lang="en-US" altLang="en-US"/>
              <a:t>Transcutaneous (transdermal): through the skin</a:t>
            </a:r>
          </a:p>
          <a:p>
            <a:pPr lvl="1">
              <a:spcBef>
                <a:spcPct val="35000"/>
              </a:spcBef>
            </a:pPr>
            <a:r>
              <a:rPr lang="en-US" altLang="en-US"/>
              <a:t>Intranasal (IN): into the nostril via a mucosal atomizer device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type="body" idx="1"/>
          </p:nvPr>
        </p:nvSpPr>
        <p:spPr/>
        <p:txBody>
          <a:bodyPr rIns="228600"/>
          <a:lstStyle/>
          <a:p>
            <a:pPr marL="0" indent="0" eaLnBrk="1" hangingPunct="1">
              <a:spcBef>
                <a:spcPct val="35000"/>
              </a:spcBef>
              <a:buFontTx/>
              <a:buNone/>
            </a:pPr>
            <a:r>
              <a:rPr lang="en-US" altLang="en-US"/>
              <a:t> </a:t>
            </a:r>
          </a:p>
        </p:txBody>
      </p:sp>
      <p:sp>
        <p:nvSpPr>
          <p:cNvPr id="21507" name="Title 1"/>
          <p:cNvSpPr>
            <a:spLocks noGrp="1"/>
          </p:cNvSpPr>
          <p:nvPr>
            <p:ph type="title"/>
          </p:nvPr>
        </p:nvSpPr>
        <p:spPr/>
        <p:txBody>
          <a:bodyPr/>
          <a:lstStyle/>
          <a:p>
            <a:pPr>
              <a:lnSpc>
                <a:spcPct val="85000"/>
              </a:lnSpc>
            </a:pPr>
            <a:r>
              <a:rPr lang="en-US" altLang="en-US"/>
              <a:t>Routes of Administration </a:t>
            </a:r>
            <a:r>
              <a:rPr lang="en-US" altLang="en-US" sz="2800" b="0"/>
              <a:t>(5 of 5)</a:t>
            </a:r>
          </a:p>
        </p:txBody>
      </p:sp>
      <p:pic>
        <p:nvPicPr>
          <p:cNvPr id="21508"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746375" y="1447800"/>
            <a:ext cx="3173413" cy="4502150"/>
          </a:xfrm>
        </p:spPr>
      </p:pic>
      <p:sp>
        <p:nvSpPr>
          <p:cNvPr id="21509" name="Rectangle 8"/>
          <p:cNvSpPr>
            <a:spLocks noChangeArrowheads="1"/>
          </p:cNvSpPr>
          <p:nvPr>
            <p:custDataLst>
              <p:tags r:id="rId1"/>
            </p:custDataLst>
          </p:nvPr>
        </p:nvSpPr>
        <p:spPr bwMode="auto">
          <a:xfrm>
            <a:off x="2438400" y="5983288"/>
            <a:ext cx="3570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b="0">
                <a:solidFill>
                  <a:schemeClr val="bg1"/>
                </a:solidFill>
                <a:latin typeface="Arial" charset="0"/>
              </a:rPr>
              <a:t>© Jones &amp; Bartlett Publishers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pPr>
            <a:r>
              <a:rPr lang="en-US" altLang="en-US"/>
              <a:t>Medication Forms </a:t>
            </a:r>
            <a:r>
              <a:rPr lang="en-US" altLang="en-US" sz="2800" b="0"/>
              <a:t>(1 of 2)</a:t>
            </a:r>
          </a:p>
        </p:txBody>
      </p:sp>
      <p:sp>
        <p:nvSpPr>
          <p:cNvPr id="22531" name="Content Placeholder 2"/>
          <p:cNvSpPr>
            <a:spLocks noGrp="1"/>
          </p:cNvSpPr>
          <p:nvPr>
            <p:ph type="body" idx="1"/>
          </p:nvPr>
        </p:nvSpPr>
        <p:spPr/>
        <p:txBody>
          <a:bodyPr rIns="228600"/>
          <a:lstStyle/>
          <a:p>
            <a:pPr>
              <a:spcBef>
                <a:spcPct val="35000"/>
              </a:spcBef>
            </a:pPr>
            <a:r>
              <a:rPr lang="en-US" altLang="en-US"/>
              <a:t>The form of medication usually dictates the route of administration.</a:t>
            </a:r>
          </a:p>
          <a:p>
            <a:pPr>
              <a:spcBef>
                <a:spcPct val="35000"/>
              </a:spcBef>
            </a:pPr>
            <a:r>
              <a:rPr lang="en-US" altLang="en-US"/>
              <a:t>The manufacturer chooses the form to ensure:</a:t>
            </a:r>
          </a:p>
          <a:p>
            <a:pPr lvl="1">
              <a:spcBef>
                <a:spcPct val="35000"/>
              </a:spcBef>
            </a:pPr>
            <a:r>
              <a:rPr lang="en-US" altLang="en-US"/>
              <a:t>Proper route of administration</a:t>
            </a:r>
          </a:p>
          <a:p>
            <a:pPr lvl="1">
              <a:spcBef>
                <a:spcPct val="35000"/>
              </a:spcBef>
            </a:pPr>
            <a:r>
              <a:rPr lang="en-US" altLang="en-US"/>
              <a:t>Timing of the medication’s release into the bloodstream</a:t>
            </a:r>
          </a:p>
          <a:p>
            <a:pPr lvl="1">
              <a:spcBef>
                <a:spcPct val="35000"/>
              </a:spcBef>
            </a:pPr>
            <a:r>
              <a:rPr lang="en-US" altLang="en-US"/>
              <a:t>Effects on the target organs or body systems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(1 of 5)</a:t>
            </a:r>
          </a:p>
        </p:txBody>
      </p:sp>
      <p:sp>
        <p:nvSpPr>
          <p:cNvPr id="5123" name="Rectangle 3"/>
          <p:cNvSpPr>
            <a:spLocks noGrp="1" noChangeArrowheads="1"/>
          </p:cNvSpPr>
          <p:nvPr>
            <p:ph type="body" idx="1"/>
          </p:nvPr>
        </p:nvSpPr>
        <p:spPr/>
        <p:txBody>
          <a:bodyPr rIns="228600"/>
          <a:lstStyle/>
          <a:p>
            <a:pPr marL="0" indent="0" eaLnBrk="1" hangingPunct="1">
              <a:buFontTx/>
              <a:buNone/>
            </a:pPr>
            <a:r>
              <a:rPr lang="en-US" altLang="en-US" b="1"/>
              <a:t>Pharmacology</a:t>
            </a:r>
          </a:p>
          <a:p>
            <a:pPr marL="0" indent="0" eaLnBrk="1" hangingPunct="1">
              <a:spcBef>
                <a:spcPct val="35000"/>
              </a:spcBef>
              <a:buFontTx/>
              <a:buNone/>
            </a:pPr>
            <a:r>
              <a:rPr lang="en-US" altLang="en-US"/>
              <a:t>Applies fundamental knowledge of the medications that the EMT may assist/administer to a patient during an emergency.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lnSpc>
                <a:spcPct val="85000"/>
              </a:lnSpc>
            </a:pPr>
            <a:r>
              <a:rPr lang="en-US" altLang="en-US"/>
              <a:t>Medication Forms </a:t>
            </a:r>
            <a:r>
              <a:rPr lang="en-US" altLang="en-US" sz="2800" b="0"/>
              <a:t>(2 of 2)</a:t>
            </a:r>
          </a:p>
        </p:txBody>
      </p:sp>
      <p:sp>
        <p:nvSpPr>
          <p:cNvPr id="23555" name="Content Placeholder 2"/>
          <p:cNvSpPr>
            <a:spLocks noGrp="1"/>
          </p:cNvSpPr>
          <p:nvPr>
            <p:ph type="body" idx="1"/>
          </p:nvPr>
        </p:nvSpPr>
        <p:spPr/>
        <p:txBody>
          <a:bodyPr rIns="228600"/>
          <a:lstStyle/>
          <a:p>
            <a:pPr eaLnBrk="1" hangingPunct="1">
              <a:spcBef>
                <a:spcPct val="35000"/>
              </a:spcBef>
            </a:pPr>
            <a:r>
              <a:rPr lang="en-US" altLang="en-US"/>
              <a:t>Basic Forms</a:t>
            </a:r>
          </a:p>
          <a:p>
            <a:pPr lvl="1" eaLnBrk="1" hangingPunct="1">
              <a:spcBef>
                <a:spcPct val="35000"/>
              </a:spcBef>
            </a:pPr>
            <a:r>
              <a:rPr lang="en-US" altLang="en-US"/>
              <a:t>Tablets and capsules</a:t>
            </a:r>
          </a:p>
          <a:p>
            <a:pPr lvl="1" eaLnBrk="1" hangingPunct="1">
              <a:spcBef>
                <a:spcPct val="35000"/>
              </a:spcBef>
            </a:pPr>
            <a:r>
              <a:rPr lang="en-US" altLang="en-US"/>
              <a:t>Solutions and suspensions</a:t>
            </a:r>
          </a:p>
          <a:p>
            <a:pPr lvl="1" eaLnBrk="1" hangingPunct="1">
              <a:spcBef>
                <a:spcPct val="35000"/>
              </a:spcBef>
            </a:pPr>
            <a:r>
              <a:rPr lang="en-US" altLang="en-US"/>
              <a:t>Metered-dose inhalers</a:t>
            </a:r>
          </a:p>
          <a:p>
            <a:pPr lvl="1" eaLnBrk="1" hangingPunct="1">
              <a:spcBef>
                <a:spcPct val="35000"/>
              </a:spcBef>
            </a:pPr>
            <a:r>
              <a:rPr lang="en-US" altLang="en-US"/>
              <a:t>Topical medications</a:t>
            </a:r>
          </a:p>
          <a:p>
            <a:pPr lvl="1" eaLnBrk="1" hangingPunct="1">
              <a:spcBef>
                <a:spcPct val="35000"/>
              </a:spcBef>
            </a:pPr>
            <a:r>
              <a:rPr lang="en-US" altLang="en-US"/>
              <a:t>Transcutaneous medications</a:t>
            </a:r>
          </a:p>
          <a:p>
            <a:pPr lvl="1" eaLnBrk="1" hangingPunct="1">
              <a:spcBef>
                <a:spcPct val="35000"/>
              </a:spcBef>
            </a:pPr>
            <a:r>
              <a:rPr lang="en-US" altLang="en-US"/>
              <a:t>Gels</a:t>
            </a:r>
          </a:p>
          <a:p>
            <a:pPr lvl="1" eaLnBrk="1" hangingPunct="1">
              <a:spcBef>
                <a:spcPct val="35000"/>
              </a:spcBef>
            </a:pPr>
            <a:r>
              <a:rPr lang="en-US" altLang="en-US"/>
              <a:t>Gases for inhalation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a:t>Tablets and Capsules</a:t>
            </a:r>
          </a:p>
        </p:txBody>
      </p:sp>
      <p:sp>
        <p:nvSpPr>
          <p:cNvPr id="24579" name="Content Placeholder 2"/>
          <p:cNvSpPr>
            <a:spLocks noGrp="1"/>
          </p:cNvSpPr>
          <p:nvPr>
            <p:ph type="body" idx="1"/>
          </p:nvPr>
        </p:nvSpPr>
        <p:spPr/>
        <p:txBody>
          <a:bodyPr rIns="228600"/>
          <a:lstStyle/>
          <a:p>
            <a:pPr eaLnBrk="1" hangingPunct="1">
              <a:spcBef>
                <a:spcPct val="35000"/>
              </a:spcBef>
            </a:pPr>
            <a:r>
              <a:rPr lang="en-US" altLang="en-US"/>
              <a:t>Capsules are gelatin shells filled with powdered or liquid medication.</a:t>
            </a:r>
          </a:p>
          <a:p>
            <a:pPr eaLnBrk="1" hangingPunct="1">
              <a:spcBef>
                <a:spcPct val="35000"/>
              </a:spcBef>
            </a:pPr>
            <a:r>
              <a:rPr lang="en-US" altLang="en-US"/>
              <a:t>Tablets often contain other materials that are mixed with the medication and compressed.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pPr>
            <a:r>
              <a:rPr lang="en-US" altLang="en-US"/>
              <a:t>Solutions and Suspensions </a:t>
            </a:r>
            <a:br>
              <a:rPr lang="en-US" altLang="en-US"/>
            </a:br>
            <a:r>
              <a:rPr lang="en-US" altLang="en-US" sz="2800" b="0"/>
              <a:t>(1 of 2)</a:t>
            </a:r>
          </a:p>
        </p:txBody>
      </p:sp>
      <p:sp>
        <p:nvSpPr>
          <p:cNvPr id="25603" name="Content Placeholder 2"/>
          <p:cNvSpPr>
            <a:spLocks noGrp="1"/>
          </p:cNvSpPr>
          <p:nvPr>
            <p:ph type="body" idx="1"/>
            <p:custDataLst>
              <p:tags r:id="rId1"/>
            </p:custDataLst>
          </p:nvPr>
        </p:nvSpPr>
        <p:spPr/>
        <p:txBody>
          <a:bodyPr rIns="228600"/>
          <a:lstStyle/>
          <a:p>
            <a:pPr eaLnBrk="1" hangingPunct="1">
              <a:spcBef>
                <a:spcPct val="35000"/>
              </a:spcBef>
            </a:pPr>
            <a:r>
              <a:rPr lang="en-US" altLang="en-US"/>
              <a:t>A solution is a liquid mixture of substances.</a:t>
            </a:r>
          </a:p>
          <a:p>
            <a:pPr lvl="1" eaLnBrk="1" hangingPunct="1">
              <a:spcBef>
                <a:spcPct val="35000"/>
              </a:spcBef>
            </a:pPr>
            <a:r>
              <a:rPr lang="en-US" altLang="en-US"/>
              <a:t>Mixture will not separate by filtering or letting it stand.</a:t>
            </a:r>
          </a:p>
          <a:p>
            <a:pPr lvl="1" eaLnBrk="1" hangingPunct="1">
              <a:spcBef>
                <a:spcPct val="35000"/>
              </a:spcBef>
            </a:pPr>
            <a:r>
              <a:rPr lang="en-US" altLang="en-US"/>
              <a:t>Many solutions can be given as an IV, IM, or SC injection.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a:t>Solutions and Suspensions </a:t>
            </a:r>
            <a:br>
              <a:rPr lang="en-US" altLang="en-US"/>
            </a:br>
            <a:r>
              <a:rPr lang="en-US" altLang="en-US" sz="2800" b="0"/>
              <a:t>(2 of 2)</a:t>
            </a:r>
          </a:p>
        </p:txBody>
      </p:sp>
      <p:sp>
        <p:nvSpPr>
          <p:cNvPr id="26627" name="Content Placeholder 2"/>
          <p:cNvSpPr>
            <a:spLocks noGrp="1"/>
          </p:cNvSpPr>
          <p:nvPr>
            <p:ph type="body" idx="1"/>
          </p:nvPr>
        </p:nvSpPr>
        <p:spPr/>
        <p:txBody>
          <a:bodyPr rIns="228600"/>
          <a:lstStyle/>
          <a:p>
            <a:pPr eaLnBrk="1" hangingPunct="1">
              <a:spcBef>
                <a:spcPct val="35000"/>
              </a:spcBef>
            </a:pPr>
            <a:r>
              <a:rPr lang="en-US" altLang="en-US"/>
              <a:t>A suspension is substance that does not dissolve well in liquids.</a:t>
            </a:r>
          </a:p>
          <a:p>
            <a:pPr lvl="1" eaLnBrk="1" hangingPunct="1">
              <a:spcBef>
                <a:spcPct val="35000"/>
              </a:spcBef>
            </a:pPr>
            <a:r>
              <a:rPr lang="en-US" altLang="en-US"/>
              <a:t>Will separate if it stands or is filtered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a:t>Metered-Dose Inhalers </a:t>
            </a:r>
            <a:endParaRPr lang="en-US" altLang="en-US" sz="2800"/>
          </a:p>
        </p:txBody>
      </p:sp>
      <p:sp>
        <p:nvSpPr>
          <p:cNvPr id="27651" name="Content Placeholder 2"/>
          <p:cNvSpPr>
            <a:spLocks noGrp="1"/>
          </p:cNvSpPr>
          <p:nvPr>
            <p:ph type="body" idx="1"/>
          </p:nvPr>
        </p:nvSpPr>
        <p:spPr>
          <a:xfrm>
            <a:off x="685800" y="1447800"/>
            <a:ext cx="4038600" cy="4800600"/>
          </a:xfrm>
        </p:spPr>
        <p:txBody>
          <a:bodyPr rIns="228600"/>
          <a:lstStyle/>
          <a:p>
            <a:pPr eaLnBrk="1" hangingPunct="1">
              <a:spcBef>
                <a:spcPct val="35000"/>
              </a:spcBef>
            </a:pPr>
            <a:r>
              <a:rPr lang="en-US" altLang="en-US" sz="2400"/>
              <a:t>Liquids or solids broken into small enough droplets or particles may be inhaled.</a:t>
            </a:r>
          </a:p>
          <a:p>
            <a:pPr eaLnBrk="1" hangingPunct="1">
              <a:spcBef>
                <a:spcPct val="35000"/>
              </a:spcBef>
            </a:pPr>
            <a:r>
              <a:rPr lang="en-US" altLang="en-US" sz="2400"/>
              <a:t>A metered-dose inhaler (MDI) directs such substances through mouth into lungs.</a:t>
            </a:r>
          </a:p>
          <a:p>
            <a:pPr eaLnBrk="1" hangingPunct="1">
              <a:spcBef>
                <a:spcPct val="35000"/>
              </a:spcBef>
            </a:pPr>
            <a:r>
              <a:rPr lang="en-US" altLang="en-US" sz="2400"/>
              <a:t>Delivers the same amount each time</a:t>
            </a:r>
            <a:endParaRPr lang="en-US" altLang="en-US" sz="2400" b="1">
              <a:solidFill>
                <a:srgbClr val="FFFFFF"/>
              </a:solidFill>
            </a:endParaRPr>
          </a:p>
        </p:txBody>
      </p:sp>
      <p:pic>
        <p:nvPicPr>
          <p:cNvPr id="276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400685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lnSpc>
                <a:spcPct val="85000"/>
              </a:lnSpc>
            </a:pPr>
            <a:r>
              <a:rPr lang="en-US" altLang="en-US"/>
              <a:t>Topical Medications</a:t>
            </a:r>
          </a:p>
        </p:txBody>
      </p:sp>
      <p:sp>
        <p:nvSpPr>
          <p:cNvPr id="28675" name="Content Placeholder 2"/>
          <p:cNvSpPr>
            <a:spLocks noGrp="1"/>
          </p:cNvSpPr>
          <p:nvPr>
            <p:ph type="body" idx="1"/>
          </p:nvPr>
        </p:nvSpPr>
        <p:spPr/>
        <p:txBody>
          <a:bodyPr rIns="228600"/>
          <a:lstStyle/>
          <a:p>
            <a:pPr eaLnBrk="1" hangingPunct="1">
              <a:spcBef>
                <a:spcPct val="35000"/>
              </a:spcBef>
            </a:pPr>
            <a:r>
              <a:rPr lang="en-US" altLang="en-US"/>
              <a:t>Include lotions, creams, and ointments</a:t>
            </a:r>
          </a:p>
          <a:p>
            <a:pPr eaLnBrk="1" hangingPunct="1">
              <a:spcBef>
                <a:spcPct val="35000"/>
              </a:spcBef>
            </a:pPr>
            <a:r>
              <a:rPr lang="en-US" altLang="en-US"/>
              <a:t>Applied to skin surface and affect only that area</a:t>
            </a:r>
          </a:p>
          <a:p>
            <a:pPr>
              <a:spcBef>
                <a:spcPct val="35000"/>
              </a:spcBef>
            </a:pPr>
            <a:r>
              <a:rPr lang="en-US" altLang="en-US"/>
              <a:t>Examples</a:t>
            </a:r>
          </a:p>
          <a:p>
            <a:pPr lvl="1">
              <a:spcBef>
                <a:spcPct val="35000"/>
              </a:spcBef>
            </a:pPr>
            <a:r>
              <a:rPr lang="en-US" altLang="en-US"/>
              <a:t>	Lotion: calamine lotion</a:t>
            </a:r>
          </a:p>
          <a:p>
            <a:pPr lvl="1">
              <a:spcBef>
                <a:spcPct val="35000"/>
              </a:spcBef>
            </a:pPr>
            <a:r>
              <a:rPr lang="en-US" altLang="en-US"/>
              <a:t>	Cream: hydrocortisone cream</a:t>
            </a:r>
          </a:p>
          <a:p>
            <a:pPr lvl="1">
              <a:spcBef>
                <a:spcPct val="35000"/>
              </a:spcBef>
            </a:pPr>
            <a:r>
              <a:rPr lang="en-US" altLang="en-US"/>
              <a:t>	Ointment: Neosporin ointment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lnSpc>
                <a:spcPct val="85000"/>
              </a:lnSpc>
            </a:pPr>
            <a:r>
              <a:rPr lang="en-US" altLang="en-US"/>
              <a:t>Transcutaneous Medications </a:t>
            </a:r>
            <a:br>
              <a:rPr lang="en-US" altLang="en-US"/>
            </a:br>
            <a:r>
              <a:rPr lang="en-US" altLang="en-US" sz="2800" b="0"/>
              <a:t>(1 of 2)</a:t>
            </a:r>
          </a:p>
        </p:txBody>
      </p:sp>
      <p:sp>
        <p:nvSpPr>
          <p:cNvPr id="29699" name="Content Placeholder 2"/>
          <p:cNvSpPr>
            <a:spLocks noGrp="1"/>
          </p:cNvSpPr>
          <p:nvPr>
            <p:ph type="body" idx="1"/>
          </p:nvPr>
        </p:nvSpPr>
        <p:spPr/>
        <p:txBody>
          <a:bodyPr rIns="228600"/>
          <a:lstStyle/>
          <a:p>
            <a:pPr eaLnBrk="1" hangingPunct="1">
              <a:spcBef>
                <a:spcPct val="35000"/>
              </a:spcBef>
            </a:pPr>
            <a:r>
              <a:rPr lang="en-US" altLang="en-US"/>
              <a:t>Designed to be absorbed through the skin</a:t>
            </a:r>
          </a:p>
          <a:p>
            <a:pPr eaLnBrk="1" hangingPunct="1">
              <a:spcBef>
                <a:spcPct val="35000"/>
              </a:spcBef>
            </a:pPr>
            <a:r>
              <a:rPr lang="en-US" altLang="en-US"/>
              <a:t>Also referred to as transdermal</a:t>
            </a:r>
          </a:p>
          <a:p>
            <a:pPr eaLnBrk="1" hangingPunct="1">
              <a:spcBef>
                <a:spcPct val="35000"/>
              </a:spcBef>
            </a:pPr>
            <a:r>
              <a:rPr lang="en-US" altLang="en-US"/>
              <a:t>May have systemic effects</a:t>
            </a:r>
          </a:p>
          <a:p>
            <a:pPr eaLnBrk="1" hangingPunct="1"/>
            <a:endParaRPr lang="en-US" alt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lnSpc>
                <a:spcPct val="85000"/>
              </a:lnSpc>
            </a:pPr>
            <a:r>
              <a:rPr lang="en-US" altLang="en-US"/>
              <a:t>Transcutaneous Medications </a:t>
            </a:r>
            <a:br>
              <a:rPr lang="en-US" altLang="en-US"/>
            </a:br>
            <a:r>
              <a:rPr lang="en-US" altLang="en-US" sz="2800" b="0"/>
              <a:t>(2 of 2)</a:t>
            </a:r>
          </a:p>
        </p:txBody>
      </p:sp>
      <p:sp>
        <p:nvSpPr>
          <p:cNvPr id="30723" name="Content Placeholder 2"/>
          <p:cNvSpPr>
            <a:spLocks noGrp="1"/>
          </p:cNvSpPr>
          <p:nvPr>
            <p:ph type="body" idx="1"/>
          </p:nvPr>
        </p:nvSpPr>
        <p:spPr>
          <a:xfrm>
            <a:off x="685800" y="1447800"/>
            <a:ext cx="4191000" cy="4800600"/>
          </a:xfrm>
        </p:spPr>
        <p:txBody>
          <a:bodyPr rIns="228600"/>
          <a:lstStyle/>
          <a:p>
            <a:pPr eaLnBrk="1" hangingPunct="1">
              <a:spcBef>
                <a:spcPct val="35000"/>
              </a:spcBef>
            </a:pPr>
            <a:r>
              <a:rPr lang="en-US" altLang="en-US"/>
              <a:t>Examples: </a:t>
            </a:r>
          </a:p>
          <a:p>
            <a:pPr lvl="1" eaLnBrk="1" hangingPunct="1">
              <a:spcBef>
                <a:spcPct val="35000"/>
              </a:spcBef>
            </a:pPr>
            <a:r>
              <a:rPr lang="en-US" altLang="en-US"/>
              <a:t>Nitroglycerin paste</a:t>
            </a:r>
          </a:p>
          <a:p>
            <a:pPr lvl="1" eaLnBrk="1" hangingPunct="1">
              <a:spcBef>
                <a:spcPct val="35000"/>
              </a:spcBef>
            </a:pPr>
            <a:r>
              <a:rPr lang="en-US" altLang="en-US"/>
              <a:t>Adhesive patch</a:t>
            </a:r>
          </a:p>
          <a:p>
            <a:pPr eaLnBrk="1" hangingPunct="1"/>
            <a:r>
              <a:rPr lang="en-US" altLang="en-US"/>
              <a:t>If you touch the medication with your skin, you will absorb it just like the patient.</a:t>
            </a:r>
          </a:p>
          <a:p>
            <a:pPr eaLnBrk="1" hangingPunct="1"/>
            <a:endParaRPr lang="en-US" altLang="en-US" sz="2400"/>
          </a:p>
        </p:txBody>
      </p:sp>
      <p:pic>
        <p:nvPicPr>
          <p:cNvPr id="307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63750"/>
            <a:ext cx="3810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8"/>
          <p:cNvSpPr>
            <a:spLocks noChangeArrowheads="1"/>
          </p:cNvSpPr>
          <p:nvPr>
            <p:custDataLst>
              <p:tags r:id="rId1"/>
            </p:custDataLst>
          </p:nvPr>
        </p:nvSpPr>
        <p:spPr bwMode="auto">
          <a:xfrm>
            <a:off x="5575300" y="4854575"/>
            <a:ext cx="304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a:t>
            </a:r>
            <a:r>
              <a:rPr lang="en-US" altLang="en-US" sz="900" b="0">
                <a:solidFill>
                  <a:schemeClr val="bg1"/>
                </a:solidFill>
                <a:latin typeface="Arial" charset="0"/>
              </a:rPr>
              <a:t>Publiphoto / Science Source</a:t>
            </a:r>
            <a:endParaRPr lang="en-US" altLang="en-US" sz="900">
              <a:solidFill>
                <a:schemeClr val="bg1"/>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lnSpc>
                <a:spcPct val="85000"/>
              </a:lnSpc>
            </a:pPr>
            <a:r>
              <a:rPr lang="en-US" altLang="en-US"/>
              <a:t>Gels</a:t>
            </a:r>
          </a:p>
        </p:txBody>
      </p:sp>
      <p:sp>
        <p:nvSpPr>
          <p:cNvPr id="31747" name="Content Placeholder 2"/>
          <p:cNvSpPr>
            <a:spLocks noGrp="1"/>
          </p:cNvSpPr>
          <p:nvPr>
            <p:ph type="body" idx="1"/>
          </p:nvPr>
        </p:nvSpPr>
        <p:spPr>
          <a:xfrm>
            <a:off x="685800" y="1447800"/>
            <a:ext cx="4191000" cy="4800600"/>
          </a:xfrm>
        </p:spPr>
        <p:txBody>
          <a:bodyPr rIns="228600"/>
          <a:lstStyle/>
          <a:p>
            <a:pPr eaLnBrk="1" hangingPunct="1">
              <a:spcBef>
                <a:spcPct val="35000"/>
              </a:spcBef>
            </a:pPr>
            <a:r>
              <a:rPr lang="en-US" altLang="en-US"/>
              <a:t>Semiliquid</a:t>
            </a:r>
          </a:p>
          <a:p>
            <a:pPr eaLnBrk="1" hangingPunct="1">
              <a:spcBef>
                <a:spcPct val="35000"/>
              </a:spcBef>
            </a:pPr>
            <a:r>
              <a:rPr lang="en-US" altLang="en-US"/>
              <a:t>Administered in capsules or through plastic tubes</a:t>
            </a:r>
          </a:p>
          <a:p>
            <a:pPr eaLnBrk="1" hangingPunct="1">
              <a:spcBef>
                <a:spcPct val="35000"/>
              </a:spcBef>
            </a:pPr>
            <a:r>
              <a:rPr lang="en-US" altLang="en-US"/>
              <a:t>Example: oral glucose for patient with diabetes</a:t>
            </a:r>
          </a:p>
        </p:txBody>
      </p:sp>
      <p:pic>
        <p:nvPicPr>
          <p:cNvPr id="3174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1676400"/>
            <a:ext cx="384175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8"/>
          <p:cNvSpPr>
            <a:spLocks noChangeArrowheads="1"/>
          </p:cNvSpPr>
          <p:nvPr>
            <p:custDataLst>
              <p:tags r:id="rId1"/>
            </p:custDataLst>
          </p:nvPr>
        </p:nvSpPr>
        <p:spPr bwMode="auto">
          <a:xfrm>
            <a:off x="5588000" y="4678363"/>
            <a:ext cx="304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a:t>
            </a:r>
            <a:r>
              <a:rPr lang="en-US" altLang="en-US" sz="900" b="0">
                <a:solidFill>
                  <a:schemeClr val="bg1"/>
                </a:solidFill>
                <a:latin typeface="Arial" charset="0"/>
              </a:rPr>
              <a:t>Jones &amp; Bartlett Learning.</a:t>
            </a:r>
            <a:endParaRPr lang="en-US" altLang="en-US" sz="900">
              <a:solidFill>
                <a:schemeClr val="bg1"/>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lnSpc>
                <a:spcPct val="85000"/>
              </a:lnSpc>
            </a:pPr>
            <a:r>
              <a:rPr lang="en-US" altLang="en-US"/>
              <a:t>Gases for Inhalation</a:t>
            </a:r>
          </a:p>
        </p:txBody>
      </p:sp>
      <p:sp>
        <p:nvSpPr>
          <p:cNvPr id="32771" name="Content Placeholder 2"/>
          <p:cNvSpPr>
            <a:spLocks noGrp="1"/>
          </p:cNvSpPr>
          <p:nvPr>
            <p:ph type="body" idx="1"/>
          </p:nvPr>
        </p:nvSpPr>
        <p:spPr/>
        <p:txBody>
          <a:bodyPr rIns="228600"/>
          <a:lstStyle/>
          <a:p>
            <a:pPr eaLnBrk="1" hangingPunct="1">
              <a:spcBef>
                <a:spcPct val="35000"/>
              </a:spcBef>
            </a:pPr>
            <a:r>
              <a:rPr lang="en-US" altLang="en-US"/>
              <a:t>Outside the operating room, most commonly used is oxygen</a:t>
            </a:r>
          </a:p>
          <a:p>
            <a:pPr eaLnBrk="1" hangingPunct="1">
              <a:spcBef>
                <a:spcPct val="35000"/>
              </a:spcBef>
            </a:pPr>
            <a:r>
              <a:rPr lang="en-US" altLang="en-US"/>
              <a:t>Usually delivered through a nonrebreathing mask or nasal cannula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(2 of 5)</a:t>
            </a:r>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a:t>Principles of Pharmacology</a:t>
            </a:r>
          </a:p>
          <a:p>
            <a:pPr eaLnBrk="1" hangingPunct="1">
              <a:spcBef>
                <a:spcPct val="35000"/>
              </a:spcBef>
            </a:pPr>
            <a:r>
              <a:rPr lang="en-US" altLang="en-US"/>
              <a:t>Medication safety</a:t>
            </a:r>
          </a:p>
          <a:p>
            <a:pPr eaLnBrk="1" hangingPunct="1">
              <a:spcBef>
                <a:spcPct val="35000"/>
              </a:spcBef>
            </a:pPr>
            <a:r>
              <a:rPr lang="en-US" altLang="en-US"/>
              <a:t>Kinds of medications used during an emergency</a:t>
            </a:r>
            <a:endParaRPr lang="en-US" altLang="en-U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a:t>General Steps in Administering Medication </a:t>
            </a:r>
            <a:r>
              <a:rPr lang="en-US" altLang="en-US" sz="2800" b="0"/>
              <a:t>(1 of 2)</a:t>
            </a:r>
          </a:p>
        </p:txBody>
      </p:sp>
      <p:sp>
        <p:nvSpPr>
          <p:cNvPr id="33795" name="Content Placeholder 2"/>
          <p:cNvSpPr>
            <a:spLocks noGrp="1"/>
          </p:cNvSpPr>
          <p:nvPr>
            <p:ph type="body" idx="1"/>
          </p:nvPr>
        </p:nvSpPr>
        <p:spPr/>
        <p:txBody>
          <a:bodyPr rIns="228600"/>
          <a:lstStyle/>
          <a:p>
            <a:pPr eaLnBrk="1" hangingPunct="1">
              <a:spcBef>
                <a:spcPct val="35000"/>
              </a:spcBef>
            </a:pPr>
            <a:r>
              <a:rPr lang="en-US" altLang="en-US"/>
              <a:t>Medications should be administered only under the authorization of medical control.</a:t>
            </a:r>
          </a:p>
          <a:p>
            <a:pPr eaLnBrk="1" hangingPunct="1">
              <a:spcBef>
                <a:spcPct val="35000"/>
              </a:spcBef>
            </a:pPr>
            <a:r>
              <a:rPr lang="en-US" altLang="en-US"/>
              <a:t>Follow the “six rights” of medication administration.</a:t>
            </a:r>
          </a:p>
          <a:p>
            <a:pPr eaLnBrk="1" hangingPunct="1">
              <a:spcBef>
                <a:spcPct val="35000"/>
              </a:spcBef>
            </a:pPr>
            <a:r>
              <a:rPr lang="en-US" altLang="en-US"/>
              <a:t>Medication errors almost always result from failure to follow these “six rights.”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type="body" idx="1"/>
          </p:nvPr>
        </p:nvSpPr>
        <p:spPr/>
        <p:txBody>
          <a:bodyPr rIns="228600"/>
          <a:lstStyle/>
          <a:p>
            <a:pPr marL="0" indent="0" eaLnBrk="1" hangingPunct="1">
              <a:spcBef>
                <a:spcPct val="35000"/>
              </a:spcBef>
              <a:buFontTx/>
              <a:buNone/>
            </a:pPr>
            <a:r>
              <a:rPr lang="en-US" altLang="en-US"/>
              <a:t> </a:t>
            </a:r>
          </a:p>
        </p:txBody>
      </p:sp>
      <p:sp>
        <p:nvSpPr>
          <p:cNvPr id="34819" name="Title 1"/>
          <p:cNvSpPr>
            <a:spLocks noGrp="1"/>
          </p:cNvSpPr>
          <p:nvPr>
            <p:ph type="title"/>
          </p:nvPr>
        </p:nvSpPr>
        <p:spPr/>
        <p:txBody>
          <a:bodyPr/>
          <a:lstStyle/>
          <a:p>
            <a:pPr eaLnBrk="1" hangingPunct="1">
              <a:lnSpc>
                <a:spcPct val="85000"/>
              </a:lnSpc>
            </a:pPr>
            <a:r>
              <a:rPr lang="en-US" altLang="en-US"/>
              <a:t>General Steps in Administering Medication </a:t>
            </a:r>
            <a:r>
              <a:rPr lang="en-US" altLang="en-US" sz="2800" b="0"/>
              <a:t>(2 of 2)</a:t>
            </a:r>
          </a:p>
        </p:txBody>
      </p:sp>
      <p:pic>
        <p:nvPicPr>
          <p:cNvPr id="34820"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901825" y="1625600"/>
            <a:ext cx="5295900" cy="4306888"/>
          </a:xfrm>
        </p:spPr>
      </p:pic>
      <p:sp>
        <p:nvSpPr>
          <p:cNvPr id="34821" name="Rectangle 8"/>
          <p:cNvSpPr>
            <a:spLocks noChangeArrowheads="1"/>
          </p:cNvSpPr>
          <p:nvPr>
            <p:custDataLst>
              <p:tags r:id="rId1"/>
            </p:custDataLst>
          </p:nvPr>
        </p:nvSpPr>
        <p:spPr bwMode="auto">
          <a:xfrm>
            <a:off x="4241800" y="5956300"/>
            <a:ext cx="304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a:t>
            </a:r>
            <a:r>
              <a:rPr lang="en-US" altLang="en-US" sz="900" b="0">
                <a:solidFill>
                  <a:schemeClr val="bg1"/>
                </a:solidFill>
                <a:latin typeface="Arial" charset="0"/>
              </a:rPr>
              <a:t>Jones &amp; Bartlett Publishers</a:t>
            </a:r>
            <a:endParaRPr lang="en-US" altLang="en-US" sz="900">
              <a:solidFill>
                <a:schemeClr val="bg1"/>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lnSpc>
                <a:spcPct val="85000"/>
              </a:lnSpc>
            </a:pPr>
            <a:r>
              <a:rPr lang="en-US" altLang="en-US"/>
              <a:t>Medication Administration </a:t>
            </a:r>
            <a:br>
              <a:rPr lang="en-US" altLang="en-US"/>
            </a:br>
            <a:r>
              <a:rPr lang="en-US" altLang="en-US"/>
              <a:t>and the EMT </a:t>
            </a:r>
            <a:r>
              <a:rPr lang="en-US" altLang="en-US" sz="2800" b="0"/>
              <a:t>(1 of 2)</a:t>
            </a:r>
          </a:p>
        </p:txBody>
      </p:sp>
      <p:sp>
        <p:nvSpPr>
          <p:cNvPr id="35843" name="Content Placeholder 2"/>
          <p:cNvSpPr>
            <a:spLocks noGrp="1"/>
          </p:cNvSpPr>
          <p:nvPr>
            <p:ph type="body" idx="1"/>
          </p:nvPr>
        </p:nvSpPr>
        <p:spPr/>
        <p:txBody>
          <a:bodyPr rIns="228600"/>
          <a:lstStyle/>
          <a:p>
            <a:pPr eaLnBrk="1" hangingPunct="1">
              <a:spcBef>
                <a:spcPct val="35000"/>
              </a:spcBef>
            </a:pPr>
            <a:r>
              <a:rPr lang="en-US" altLang="en-US"/>
              <a:t>Unit may carry:</a:t>
            </a:r>
          </a:p>
          <a:p>
            <a:pPr lvl="1" eaLnBrk="1" hangingPunct="1">
              <a:spcBef>
                <a:spcPct val="35000"/>
              </a:spcBef>
            </a:pPr>
            <a:r>
              <a:rPr lang="en-US" altLang="en-US"/>
              <a:t>Oxygen</a:t>
            </a:r>
          </a:p>
          <a:p>
            <a:pPr lvl="1" eaLnBrk="1" hangingPunct="1">
              <a:spcBef>
                <a:spcPct val="35000"/>
              </a:spcBef>
            </a:pPr>
            <a:r>
              <a:rPr lang="en-US" altLang="en-US"/>
              <a:t>Oral glucose</a:t>
            </a:r>
          </a:p>
          <a:p>
            <a:pPr lvl="1" eaLnBrk="1" hangingPunct="1">
              <a:spcBef>
                <a:spcPct val="35000"/>
              </a:spcBef>
            </a:pPr>
            <a:r>
              <a:rPr lang="en-US" altLang="en-US"/>
              <a:t>Activated charcoal</a:t>
            </a:r>
          </a:p>
          <a:p>
            <a:pPr lvl="1" eaLnBrk="1" hangingPunct="1">
              <a:spcBef>
                <a:spcPct val="35000"/>
              </a:spcBef>
            </a:pPr>
            <a:r>
              <a:rPr lang="en-US" altLang="en-US"/>
              <a:t>Aspirin</a:t>
            </a:r>
          </a:p>
          <a:p>
            <a:pPr lvl="1" eaLnBrk="1" hangingPunct="1">
              <a:spcBef>
                <a:spcPct val="35000"/>
              </a:spcBef>
            </a:pPr>
            <a:r>
              <a:rPr lang="en-US" altLang="en-US"/>
              <a:t>Epinephrine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lnSpc>
                <a:spcPct val="85000"/>
              </a:lnSpc>
            </a:pPr>
            <a:r>
              <a:rPr lang="en-US" altLang="en-US"/>
              <a:t>Medication Administration </a:t>
            </a:r>
            <a:br>
              <a:rPr lang="en-US" altLang="en-US"/>
            </a:br>
            <a:r>
              <a:rPr lang="en-US" altLang="en-US"/>
              <a:t>and the EMT </a:t>
            </a:r>
            <a:r>
              <a:rPr lang="en-US" altLang="en-US" sz="2800" b="0"/>
              <a:t>(2 of 2)</a:t>
            </a:r>
          </a:p>
        </p:txBody>
      </p:sp>
      <p:sp>
        <p:nvSpPr>
          <p:cNvPr id="36867" name="Content Placeholder 2"/>
          <p:cNvSpPr>
            <a:spLocks noGrp="1"/>
          </p:cNvSpPr>
          <p:nvPr>
            <p:ph type="body" idx="1"/>
          </p:nvPr>
        </p:nvSpPr>
        <p:spPr/>
        <p:txBody>
          <a:bodyPr rIns="228600"/>
          <a:lstStyle/>
          <a:p>
            <a:pPr eaLnBrk="1" hangingPunct="1">
              <a:spcBef>
                <a:spcPct val="35000"/>
              </a:spcBef>
            </a:pPr>
            <a:r>
              <a:rPr lang="en-US" altLang="en-US"/>
              <a:t>Circumstances in which medications may be administered:</a:t>
            </a:r>
          </a:p>
          <a:p>
            <a:pPr lvl="1" eaLnBrk="1" hangingPunct="1">
              <a:spcBef>
                <a:spcPct val="35000"/>
              </a:spcBef>
            </a:pPr>
            <a:r>
              <a:rPr lang="en-US" altLang="en-US"/>
              <a:t>Peer-assisted administration</a:t>
            </a:r>
          </a:p>
          <a:p>
            <a:pPr lvl="1" eaLnBrk="1" hangingPunct="1">
              <a:spcBef>
                <a:spcPct val="35000"/>
              </a:spcBef>
            </a:pPr>
            <a:r>
              <a:rPr lang="en-US" altLang="en-US"/>
              <a:t>Patient-assisted administration</a:t>
            </a:r>
          </a:p>
          <a:p>
            <a:pPr lvl="1" eaLnBrk="1" hangingPunct="1">
              <a:spcBef>
                <a:spcPct val="35000"/>
              </a:spcBef>
            </a:pPr>
            <a:r>
              <a:rPr lang="en-US" altLang="en-US"/>
              <a:t>EMT-administered medications</a:t>
            </a:r>
          </a:p>
          <a:p>
            <a:pPr eaLnBrk="1" hangingPunct="1">
              <a:spcBef>
                <a:spcPct val="35000"/>
              </a:spcBef>
            </a:pPr>
            <a:r>
              <a:rPr lang="en-US" altLang="en-US"/>
              <a:t>Determined by:</a:t>
            </a:r>
          </a:p>
          <a:p>
            <a:pPr lvl="1" eaLnBrk="1" hangingPunct="1">
              <a:spcBef>
                <a:spcPct val="35000"/>
              </a:spcBef>
            </a:pPr>
            <a:r>
              <a:rPr lang="en-US" altLang="en-US"/>
              <a:t>State and local protocols</a:t>
            </a:r>
          </a:p>
          <a:p>
            <a:pPr lvl="1" eaLnBrk="1" hangingPunct="1">
              <a:spcBef>
                <a:spcPct val="35000"/>
              </a:spcBef>
            </a:pPr>
            <a:r>
              <a:rPr lang="en-US" altLang="en-US"/>
              <a:t>Medical control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lnSpc>
                <a:spcPct val="85000"/>
              </a:lnSpc>
            </a:pPr>
            <a:r>
              <a:rPr lang="en-US" altLang="en-US"/>
              <a:t>Medication Used by EMTs</a:t>
            </a:r>
            <a:endParaRPr lang="en-US" altLang="en-US" sz="2800" b="0"/>
          </a:p>
        </p:txBody>
      </p:sp>
      <p:sp>
        <p:nvSpPr>
          <p:cNvPr id="37891" name="Content Placeholder 2"/>
          <p:cNvSpPr>
            <a:spLocks noGrp="1"/>
          </p:cNvSpPr>
          <p:nvPr>
            <p:ph type="body" idx="1"/>
          </p:nvPr>
        </p:nvSpPr>
        <p:spPr/>
        <p:txBody>
          <a:bodyPr rIns="228600"/>
          <a:lstStyle/>
          <a:p>
            <a:r>
              <a:rPr lang="en-US" altLang="en-US"/>
              <a:t>The state, department, and medical director will define which medications are carried on your ambulance.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lnSpc>
                <a:spcPct val="85000"/>
              </a:lnSpc>
            </a:pPr>
            <a:r>
              <a:rPr lang="en-US" altLang="en-US"/>
              <a:t>Oral Medications </a:t>
            </a:r>
            <a:r>
              <a:rPr lang="en-US" altLang="en-US" sz="2800" b="0"/>
              <a:t>(1 of 5)</a:t>
            </a:r>
          </a:p>
        </p:txBody>
      </p:sp>
      <p:sp>
        <p:nvSpPr>
          <p:cNvPr id="38915" name="Content Placeholder 2"/>
          <p:cNvSpPr>
            <a:spLocks noGrp="1"/>
          </p:cNvSpPr>
          <p:nvPr>
            <p:ph type="body" idx="1"/>
          </p:nvPr>
        </p:nvSpPr>
        <p:spPr/>
        <p:txBody>
          <a:bodyPr rIns="228600"/>
          <a:lstStyle/>
          <a:p>
            <a:pPr eaLnBrk="1" hangingPunct="1">
              <a:spcBef>
                <a:spcPct val="35000"/>
              </a:spcBef>
            </a:pPr>
            <a:r>
              <a:rPr lang="en-US" altLang="en-US"/>
              <a:t>Advantages </a:t>
            </a:r>
          </a:p>
          <a:p>
            <a:pPr lvl="1">
              <a:spcBef>
                <a:spcPct val="35000"/>
              </a:spcBef>
            </a:pPr>
            <a:r>
              <a:rPr lang="en-US" altLang="en-US"/>
              <a:t>Ease of access </a:t>
            </a:r>
          </a:p>
          <a:p>
            <a:pPr lvl="1">
              <a:spcBef>
                <a:spcPct val="35000"/>
              </a:spcBef>
            </a:pPr>
            <a:r>
              <a:rPr lang="en-US" altLang="en-US"/>
              <a:t>Comfort level</a:t>
            </a:r>
          </a:p>
          <a:p>
            <a:pPr>
              <a:spcBef>
                <a:spcPct val="35000"/>
              </a:spcBef>
            </a:pPr>
            <a:r>
              <a:rPr lang="en-US" altLang="en-US"/>
              <a:t>Disadvantages</a:t>
            </a:r>
          </a:p>
          <a:p>
            <a:pPr lvl="1">
              <a:spcBef>
                <a:spcPct val="35000"/>
              </a:spcBef>
            </a:pPr>
            <a:r>
              <a:rPr lang="en-US" altLang="en-US"/>
              <a:t>The digestive tract can be easily affected by foods, stress, and illness.</a:t>
            </a:r>
          </a:p>
          <a:p>
            <a:pPr lvl="1">
              <a:spcBef>
                <a:spcPct val="35000"/>
              </a:spcBef>
            </a:pPr>
            <a:r>
              <a:rPr lang="en-US" altLang="en-US"/>
              <a:t>Speed of movement of food through the tract dramatically changes the speed of absorption.</a:t>
            </a:r>
          </a:p>
          <a:p>
            <a:pPr lvl="1" eaLnBrk="1" hangingPunct="1">
              <a:buFontTx/>
              <a:buNone/>
            </a:pPr>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lnSpc>
                <a:spcPct val="85000"/>
              </a:lnSpc>
            </a:pPr>
            <a:r>
              <a:rPr lang="en-US" altLang="en-US"/>
              <a:t>Oral Medications </a:t>
            </a:r>
            <a:r>
              <a:rPr lang="en-US" altLang="en-US" sz="2800" b="0"/>
              <a:t>(2 of 5)</a:t>
            </a:r>
          </a:p>
        </p:txBody>
      </p:sp>
      <p:sp>
        <p:nvSpPr>
          <p:cNvPr id="39939" name="Content Placeholder 2"/>
          <p:cNvSpPr>
            <a:spLocks noGrp="1"/>
          </p:cNvSpPr>
          <p:nvPr>
            <p:ph type="body" idx="1"/>
          </p:nvPr>
        </p:nvSpPr>
        <p:spPr>
          <a:xfrm>
            <a:off x="4572000" y="1447800"/>
            <a:ext cx="3886200" cy="4800600"/>
          </a:xfrm>
        </p:spPr>
        <p:txBody>
          <a:bodyPr rIns="228600"/>
          <a:lstStyle/>
          <a:p>
            <a:pPr eaLnBrk="1" hangingPunct="1">
              <a:spcBef>
                <a:spcPct val="35000"/>
              </a:spcBef>
            </a:pPr>
            <a:r>
              <a:rPr lang="en-US" altLang="en-US"/>
              <a:t>Confirm that the patient has a patent airway and is able to swallow, and then instruct the patient to swallow or chew the medication. </a:t>
            </a:r>
          </a:p>
          <a:p>
            <a:pPr lvl="1">
              <a:spcBef>
                <a:spcPct val="35000"/>
              </a:spcBef>
            </a:pPr>
            <a:endParaRPr lang="en-US" altLang="en-US"/>
          </a:p>
        </p:txBody>
      </p:sp>
      <p:pic>
        <p:nvPicPr>
          <p:cNvPr id="3994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500" y="2133600"/>
            <a:ext cx="41878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8"/>
          <p:cNvSpPr>
            <a:spLocks noChangeArrowheads="1"/>
          </p:cNvSpPr>
          <p:nvPr>
            <p:custDataLst>
              <p:tags r:id="rId1"/>
            </p:custDataLst>
          </p:nvPr>
        </p:nvSpPr>
        <p:spPr bwMode="auto">
          <a:xfrm>
            <a:off x="1965325" y="4953000"/>
            <a:ext cx="2771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a:t>
            </a:r>
            <a:r>
              <a:rPr lang="en-US" altLang="en-US" sz="900" b="0">
                <a:solidFill>
                  <a:schemeClr val="bg1"/>
                </a:solidFill>
                <a:latin typeface="Arial" charset="0"/>
              </a:rPr>
              <a:t>Jones &amp; Bartlett Learning.</a:t>
            </a:r>
            <a:endParaRPr lang="en-US" altLang="en-US" sz="900">
              <a:solidFill>
                <a:schemeClr val="bg1"/>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lnSpc>
                <a:spcPct val="85000"/>
              </a:lnSpc>
            </a:pPr>
            <a:r>
              <a:rPr lang="en-US" altLang="en-US"/>
              <a:t>Oral Medications </a:t>
            </a:r>
            <a:r>
              <a:rPr lang="en-US" altLang="en-US" sz="2800" b="0"/>
              <a:t>(3 of 5)</a:t>
            </a:r>
          </a:p>
        </p:txBody>
      </p:sp>
      <p:sp>
        <p:nvSpPr>
          <p:cNvPr id="40963" name="Content Placeholder 2"/>
          <p:cNvSpPr>
            <a:spLocks noGrp="1"/>
          </p:cNvSpPr>
          <p:nvPr>
            <p:ph type="body" idx="1"/>
          </p:nvPr>
        </p:nvSpPr>
        <p:spPr>
          <a:xfrm>
            <a:off x="685800" y="1447800"/>
            <a:ext cx="4953000" cy="4800600"/>
          </a:xfrm>
        </p:spPr>
        <p:txBody>
          <a:bodyPr rIns="228600"/>
          <a:lstStyle/>
          <a:p>
            <a:pPr>
              <a:spcBef>
                <a:spcPct val="35000"/>
              </a:spcBef>
            </a:pPr>
            <a:r>
              <a:rPr lang="en-US" altLang="en-US"/>
              <a:t>Activated charcoal</a:t>
            </a:r>
          </a:p>
          <a:p>
            <a:pPr lvl="1">
              <a:spcBef>
                <a:spcPct val="35000"/>
              </a:spcBef>
            </a:pPr>
            <a:r>
              <a:rPr lang="en-US" altLang="en-US"/>
              <a:t>Reduces the amount of medication being absorbed</a:t>
            </a:r>
          </a:p>
          <a:p>
            <a:pPr lvl="1">
              <a:spcBef>
                <a:spcPct val="35000"/>
              </a:spcBef>
            </a:pPr>
            <a:r>
              <a:rPr lang="en-US" altLang="en-US"/>
              <a:t>Ground into fine powder</a:t>
            </a:r>
          </a:p>
          <a:p>
            <a:pPr lvl="1">
              <a:spcBef>
                <a:spcPct val="35000"/>
              </a:spcBef>
            </a:pPr>
            <a:r>
              <a:rPr lang="en-US" altLang="en-US"/>
              <a:t>Frequently suspended with sorbitol</a:t>
            </a:r>
          </a:p>
          <a:p>
            <a:pPr lvl="1">
              <a:spcBef>
                <a:spcPct val="35000"/>
              </a:spcBef>
            </a:pPr>
            <a:r>
              <a:rPr lang="en-US" altLang="en-US"/>
              <a:t>Administered by mouth</a:t>
            </a:r>
          </a:p>
          <a:p>
            <a:pPr lvl="1">
              <a:spcBef>
                <a:spcPct val="35000"/>
              </a:spcBef>
            </a:pPr>
            <a:r>
              <a:rPr lang="en-US" altLang="en-US"/>
              <a:t>Do not give to patients with altered level of consciousness.</a:t>
            </a:r>
          </a:p>
          <a:p>
            <a:pPr>
              <a:spcBef>
                <a:spcPct val="35000"/>
              </a:spcBef>
              <a:buFontTx/>
              <a:buNone/>
            </a:pPr>
            <a:endParaRPr lang="en-US" altLang="en-US" b="1">
              <a:solidFill>
                <a:srgbClr val="FFFFFF"/>
              </a:solidFill>
            </a:endParaRPr>
          </a:p>
          <a:p>
            <a:pPr lvl="1" eaLnBrk="1" hangingPunct="1">
              <a:buFontTx/>
              <a:buNone/>
            </a:pPr>
            <a:endParaRPr lang="en-US" altLang="en-US" sz="2800" b="1">
              <a:solidFill>
                <a:srgbClr val="FFFFFF"/>
              </a:solidFill>
            </a:endParaRPr>
          </a:p>
        </p:txBody>
      </p:sp>
      <p:pic>
        <p:nvPicPr>
          <p:cNvPr id="4096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468438"/>
            <a:ext cx="31019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8"/>
          <p:cNvSpPr>
            <a:spLocks noChangeArrowheads="1"/>
          </p:cNvSpPr>
          <p:nvPr>
            <p:custDataLst>
              <p:tags r:id="rId1"/>
            </p:custDataLst>
          </p:nvPr>
        </p:nvSpPr>
        <p:spPr bwMode="auto">
          <a:xfrm>
            <a:off x="5857875" y="5746750"/>
            <a:ext cx="3048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b="0">
                <a:solidFill>
                  <a:schemeClr val="bg1"/>
                </a:solidFill>
                <a:latin typeface="Arial" charset="0"/>
              </a:rPr>
              <a:t>© Julie Woodhouse f/Alamy.</a:t>
            </a:r>
            <a:endParaRPr lang="en-US" altLang="en-US" sz="900">
              <a:solidFill>
                <a:schemeClr val="bg1"/>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pPr>
            <a:r>
              <a:rPr lang="en-US" altLang="en-US"/>
              <a:t>Oral Medications </a:t>
            </a:r>
            <a:r>
              <a:rPr lang="en-US" altLang="en-US" sz="2800" b="0"/>
              <a:t>(4 of 5)</a:t>
            </a:r>
          </a:p>
        </p:txBody>
      </p:sp>
      <p:sp>
        <p:nvSpPr>
          <p:cNvPr id="41987" name="Content Placeholder 2"/>
          <p:cNvSpPr>
            <a:spLocks noGrp="1"/>
          </p:cNvSpPr>
          <p:nvPr>
            <p:ph type="body" idx="1"/>
          </p:nvPr>
        </p:nvSpPr>
        <p:spPr/>
        <p:txBody>
          <a:bodyPr rIns="228600"/>
          <a:lstStyle/>
          <a:p>
            <a:pPr>
              <a:spcBef>
                <a:spcPct val="35000"/>
              </a:spcBef>
            </a:pPr>
            <a:r>
              <a:rPr lang="en-US" altLang="en-US"/>
              <a:t>Oral glucose</a:t>
            </a:r>
          </a:p>
          <a:p>
            <a:pPr lvl="1">
              <a:spcBef>
                <a:spcPct val="35000"/>
              </a:spcBef>
            </a:pPr>
            <a:r>
              <a:rPr lang="en-US" altLang="en-US"/>
              <a:t>A sugar that cells use for energy</a:t>
            </a:r>
          </a:p>
          <a:p>
            <a:pPr lvl="1">
              <a:spcBef>
                <a:spcPct val="35000"/>
              </a:spcBef>
            </a:pPr>
            <a:r>
              <a:rPr lang="en-US" altLang="en-US"/>
              <a:t>Treats hypoglycemia</a:t>
            </a:r>
          </a:p>
          <a:p>
            <a:pPr lvl="1">
              <a:spcBef>
                <a:spcPct val="35000"/>
              </a:spcBef>
            </a:pPr>
            <a:r>
              <a:rPr lang="en-US" altLang="en-US"/>
              <a:t>EMTs give it only by mouth.</a:t>
            </a:r>
          </a:p>
          <a:p>
            <a:pPr lvl="1">
              <a:spcBef>
                <a:spcPct val="35000"/>
              </a:spcBef>
            </a:pPr>
            <a:r>
              <a:rPr lang="en-US" altLang="en-US"/>
              <a:t>Do not give to an unconscious patient or one who cannot protect the airway.</a:t>
            </a:r>
          </a:p>
          <a:p>
            <a:pPr>
              <a:spcBef>
                <a:spcPct val="35000"/>
              </a:spcBef>
              <a:buFontTx/>
              <a:buNone/>
            </a:pPr>
            <a:endParaRPr lang="en-US" altLang="en-US" b="1">
              <a:solidFill>
                <a:srgbClr val="FFFFFF"/>
              </a:solidFill>
            </a:endParaRPr>
          </a:p>
          <a:p>
            <a:pPr lvl="1" eaLnBrk="1" hangingPunct="1">
              <a:buFontTx/>
              <a:buNone/>
            </a:pPr>
            <a:endParaRPr lang="en-US" altLang="en-US" sz="2800" b="1">
              <a:solidFill>
                <a:srgbClr val="FFFF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lnSpc>
                <a:spcPct val="85000"/>
              </a:lnSpc>
            </a:pPr>
            <a:r>
              <a:rPr lang="en-US" altLang="en-US"/>
              <a:t>Oral Medications </a:t>
            </a:r>
            <a:r>
              <a:rPr lang="en-US" altLang="en-US" sz="2800" b="0"/>
              <a:t>(5 of 5)</a:t>
            </a:r>
          </a:p>
        </p:txBody>
      </p:sp>
      <p:sp>
        <p:nvSpPr>
          <p:cNvPr id="43011" name="Content Placeholder 2"/>
          <p:cNvSpPr>
            <a:spLocks noGrp="1"/>
          </p:cNvSpPr>
          <p:nvPr>
            <p:ph type="body" idx="1"/>
          </p:nvPr>
        </p:nvSpPr>
        <p:spPr/>
        <p:txBody>
          <a:bodyPr rIns="228600"/>
          <a:lstStyle/>
          <a:p>
            <a:pPr>
              <a:spcBef>
                <a:spcPct val="35000"/>
              </a:spcBef>
            </a:pPr>
            <a:r>
              <a:rPr lang="en-US" altLang="en-US"/>
              <a:t>Aspirin</a:t>
            </a:r>
          </a:p>
          <a:p>
            <a:pPr lvl="1">
              <a:spcBef>
                <a:spcPct val="35000"/>
              </a:spcBef>
            </a:pPr>
            <a:r>
              <a:rPr lang="en-US" altLang="en-US"/>
              <a:t>Reduces fever, pain, and inflammation</a:t>
            </a:r>
          </a:p>
          <a:p>
            <a:pPr lvl="1">
              <a:spcBef>
                <a:spcPct val="35000"/>
              </a:spcBef>
            </a:pPr>
            <a:r>
              <a:rPr lang="en-US" altLang="en-US"/>
              <a:t>Inhibits platelet aggregation </a:t>
            </a:r>
          </a:p>
          <a:p>
            <a:pPr lvl="2"/>
            <a:r>
              <a:rPr lang="en-US" altLang="en-US" sz="2400"/>
              <a:t>Useful during heart attack</a:t>
            </a:r>
          </a:p>
          <a:p>
            <a:pPr lvl="1">
              <a:spcBef>
                <a:spcPct val="35000"/>
              </a:spcBef>
            </a:pPr>
            <a:r>
              <a:rPr lang="en-US" altLang="en-US"/>
              <a:t>Contraindications</a:t>
            </a:r>
          </a:p>
          <a:p>
            <a:pPr lvl="2"/>
            <a:r>
              <a:rPr lang="en-US" altLang="en-US" sz="2400"/>
              <a:t>Hypersensitivity to aspirin</a:t>
            </a:r>
          </a:p>
          <a:p>
            <a:pPr lvl="2"/>
            <a:r>
              <a:rPr lang="en-US" altLang="en-US" sz="2400"/>
              <a:t>Liver damage, bleeding disorder, asthma</a:t>
            </a:r>
          </a:p>
          <a:p>
            <a:pPr lvl="2"/>
            <a:r>
              <a:rPr lang="en-US" altLang="en-US" sz="2400"/>
              <a:t>Should not be given to children </a:t>
            </a:r>
          </a:p>
          <a:p>
            <a:pPr lvl="2">
              <a:spcBef>
                <a:spcPct val="35000"/>
              </a:spcBef>
              <a:buFontTx/>
              <a:buNone/>
            </a:pPr>
            <a:endParaRPr lang="en-US" altLang="en-US" sz="2800" b="1">
              <a:solidFill>
                <a:srgbClr val="FFFFFF"/>
              </a:solidFill>
            </a:endParaRPr>
          </a:p>
          <a:p>
            <a:pPr>
              <a:spcBef>
                <a:spcPct val="35000"/>
              </a:spcBef>
              <a:buFontTx/>
              <a:buNone/>
            </a:pPr>
            <a:endParaRPr lang="en-US" altLang="en-US" b="1">
              <a:solidFill>
                <a:srgbClr val="FFFFFF"/>
              </a:solidFill>
            </a:endParaRPr>
          </a:p>
          <a:p>
            <a:pPr lvl="1" eaLnBrk="1" hangingPunct="1">
              <a:buFontTx/>
              <a:buNone/>
            </a:pPr>
            <a:endParaRPr lang="en-US" altLang="en-US" sz="2800" b="1">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(3 of 5)</a:t>
            </a:r>
          </a:p>
        </p:txBody>
      </p:sp>
      <p:sp>
        <p:nvSpPr>
          <p:cNvPr id="7171" name="Rectangle 3"/>
          <p:cNvSpPr>
            <a:spLocks noGrp="1" noChangeArrowheads="1"/>
          </p:cNvSpPr>
          <p:nvPr>
            <p:ph type="body" idx="1"/>
          </p:nvPr>
        </p:nvSpPr>
        <p:spPr/>
        <p:txBody>
          <a:bodyPr rIns="228600"/>
          <a:lstStyle/>
          <a:p>
            <a:pPr eaLnBrk="1" hangingPunct="1">
              <a:spcBef>
                <a:spcPct val="35000"/>
              </a:spcBef>
              <a:buFontTx/>
              <a:buNone/>
            </a:pPr>
            <a:r>
              <a:rPr lang="en-US" altLang="en-US" b="1"/>
              <a:t>Medication Administration</a:t>
            </a:r>
          </a:p>
          <a:p>
            <a:pPr eaLnBrk="1" hangingPunct="1">
              <a:spcBef>
                <a:spcPct val="35000"/>
              </a:spcBef>
            </a:pPr>
            <a:r>
              <a:rPr lang="en-US" altLang="en-US"/>
              <a:t>Self-administer medication</a:t>
            </a:r>
          </a:p>
          <a:p>
            <a:pPr eaLnBrk="1" hangingPunct="1">
              <a:spcBef>
                <a:spcPct val="35000"/>
              </a:spcBef>
            </a:pPr>
            <a:r>
              <a:rPr lang="en-US" altLang="en-US"/>
              <a:t>Peer-administer medication</a:t>
            </a:r>
          </a:p>
          <a:p>
            <a:pPr eaLnBrk="1" hangingPunct="1">
              <a:spcBef>
                <a:spcPct val="35000"/>
              </a:spcBef>
            </a:pPr>
            <a:r>
              <a:rPr lang="en-US" altLang="en-US"/>
              <a:t>Assist/administer medication to a patient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lnSpc>
                <a:spcPct val="85000"/>
              </a:lnSpc>
            </a:pPr>
            <a:r>
              <a:rPr lang="en-US" altLang="en-US"/>
              <a:t>Sublingual Medications </a:t>
            </a:r>
            <a:r>
              <a:rPr lang="en-US" altLang="en-US" sz="2800" b="0"/>
              <a:t>(1 of 5)</a:t>
            </a:r>
          </a:p>
        </p:txBody>
      </p:sp>
      <p:sp>
        <p:nvSpPr>
          <p:cNvPr id="44035" name="Content Placeholder 2"/>
          <p:cNvSpPr>
            <a:spLocks noGrp="1"/>
          </p:cNvSpPr>
          <p:nvPr>
            <p:ph type="body" idx="1"/>
          </p:nvPr>
        </p:nvSpPr>
        <p:spPr/>
        <p:txBody>
          <a:bodyPr rIns="228600"/>
          <a:lstStyle/>
          <a:p>
            <a:pPr eaLnBrk="1" hangingPunct="1">
              <a:spcBef>
                <a:spcPct val="35000"/>
              </a:spcBef>
            </a:pPr>
            <a:r>
              <a:rPr lang="en-US" altLang="en-US"/>
              <a:t>Advantages</a:t>
            </a:r>
          </a:p>
          <a:p>
            <a:pPr lvl="1">
              <a:spcBef>
                <a:spcPct val="35000"/>
              </a:spcBef>
            </a:pPr>
            <a:r>
              <a:rPr lang="en-US" altLang="en-US"/>
              <a:t>Easy to advise patients</a:t>
            </a:r>
          </a:p>
          <a:p>
            <a:pPr lvl="1">
              <a:spcBef>
                <a:spcPct val="35000"/>
              </a:spcBef>
            </a:pPr>
            <a:r>
              <a:rPr lang="en-US" altLang="en-US"/>
              <a:t>Quick absorption</a:t>
            </a:r>
          </a:p>
          <a:p>
            <a:pPr>
              <a:spcBef>
                <a:spcPct val="35000"/>
              </a:spcBef>
            </a:pPr>
            <a:r>
              <a:rPr lang="en-US" altLang="en-US"/>
              <a:t>Disadvantages</a:t>
            </a:r>
          </a:p>
          <a:p>
            <a:pPr lvl="1">
              <a:spcBef>
                <a:spcPct val="35000"/>
              </a:spcBef>
            </a:pPr>
            <a:r>
              <a:rPr lang="en-US" altLang="en-US"/>
              <a:t>Constant evaluation of the airway</a:t>
            </a:r>
          </a:p>
          <a:p>
            <a:pPr lvl="1">
              <a:spcBef>
                <a:spcPct val="35000"/>
              </a:spcBef>
            </a:pPr>
            <a:r>
              <a:rPr lang="en-US" altLang="en-US"/>
              <a:t>Possible choking </a:t>
            </a:r>
          </a:p>
          <a:p>
            <a:pPr lvl="1">
              <a:spcBef>
                <a:spcPct val="35000"/>
              </a:spcBef>
            </a:pPr>
            <a:r>
              <a:rPr lang="en-US" altLang="en-US"/>
              <a:t>Not for uncooperative or unconscious patients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lnSpc>
                <a:spcPct val="85000"/>
              </a:lnSpc>
            </a:pPr>
            <a:r>
              <a:rPr lang="en-US" altLang="en-US"/>
              <a:t>Sublingual Medications </a:t>
            </a:r>
            <a:r>
              <a:rPr lang="en-US" altLang="en-US" sz="2800" b="0"/>
              <a:t>(2 of 5)</a:t>
            </a:r>
          </a:p>
        </p:txBody>
      </p:sp>
      <p:sp>
        <p:nvSpPr>
          <p:cNvPr id="45059" name="Content Placeholder 2"/>
          <p:cNvSpPr>
            <a:spLocks noGrp="1"/>
          </p:cNvSpPr>
          <p:nvPr>
            <p:ph type="body" idx="1"/>
          </p:nvPr>
        </p:nvSpPr>
        <p:spPr>
          <a:xfrm>
            <a:off x="685800" y="1447800"/>
            <a:ext cx="4114800" cy="4800600"/>
          </a:xfrm>
        </p:spPr>
        <p:txBody>
          <a:bodyPr rIns="228600"/>
          <a:lstStyle/>
          <a:p>
            <a:pPr eaLnBrk="1" hangingPunct="1">
              <a:spcBef>
                <a:spcPct val="35000"/>
              </a:spcBef>
            </a:pPr>
            <a:r>
              <a:rPr lang="en-US" altLang="en-US"/>
              <a:t>Nitroglycerin</a:t>
            </a:r>
          </a:p>
          <a:p>
            <a:pPr lvl="1" eaLnBrk="1" hangingPunct="1">
              <a:spcBef>
                <a:spcPct val="35000"/>
              </a:spcBef>
            </a:pPr>
            <a:r>
              <a:rPr lang="en-US" altLang="en-US"/>
              <a:t>Relieves angina pain (cardiac patients)</a:t>
            </a:r>
          </a:p>
          <a:p>
            <a:pPr lvl="1" eaLnBrk="1" hangingPunct="1">
              <a:spcBef>
                <a:spcPct val="35000"/>
              </a:spcBef>
            </a:pPr>
            <a:r>
              <a:rPr lang="en-US" altLang="en-US"/>
              <a:t>Increases blood flow</a:t>
            </a:r>
          </a:p>
          <a:p>
            <a:pPr lvl="1" eaLnBrk="1" hangingPunct="1">
              <a:spcBef>
                <a:spcPct val="35000"/>
              </a:spcBef>
            </a:pPr>
            <a:r>
              <a:rPr lang="en-US" altLang="en-US"/>
              <a:t>Relaxes veins </a:t>
            </a:r>
          </a:p>
        </p:txBody>
      </p:sp>
      <p:pic>
        <p:nvPicPr>
          <p:cNvPr id="450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0813" y="1371600"/>
            <a:ext cx="317023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0813" y="3886200"/>
            <a:ext cx="3252787"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8"/>
          <p:cNvSpPr>
            <a:spLocks noChangeArrowheads="1"/>
          </p:cNvSpPr>
          <p:nvPr>
            <p:custDataLst>
              <p:tags r:id="rId1"/>
            </p:custDataLst>
          </p:nvPr>
        </p:nvSpPr>
        <p:spPr bwMode="auto">
          <a:xfrm>
            <a:off x="5549900" y="6221413"/>
            <a:ext cx="304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b="0">
                <a:solidFill>
                  <a:schemeClr val="bg1"/>
                </a:solidFill>
                <a:latin typeface="Arial" charset="0"/>
              </a:rPr>
              <a:t>© Jones &amp; Bartlett Learning.</a:t>
            </a:r>
            <a:endParaRPr lang="en-US" altLang="en-US" sz="900">
              <a:solidFill>
                <a:schemeClr val="bg1"/>
              </a:solidFill>
              <a:latin typeface="Arial" charset="0"/>
            </a:endParaRPr>
          </a:p>
        </p:txBody>
      </p:sp>
      <p:sp>
        <p:nvSpPr>
          <p:cNvPr id="7" name="Rectangle 8"/>
          <p:cNvSpPr>
            <a:spLocks noChangeArrowheads="1"/>
          </p:cNvSpPr>
          <p:nvPr>
            <p:custDataLst>
              <p:tags r:id="rId2"/>
            </p:custDataLst>
          </p:nvPr>
        </p:nvSpPr>
        <p:spPr bwMode="auto">
          <a:xfrm>
            <a:off x="5448300" y="3543300"/>
            <a:ext cx="3048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 charset="0"/>
                <a:ea typeface="ヒラギノ角ゴ Pro W3" pitchFamily="1" charset="-128"/>
              </a:defRPr>
            </a:lvl1pPr>
            <a:lvl2pPr marL="742950" indent="-285750" eaLnBrk="0" hangingPunct="0">
              <a:defRPr sz="2400">
                <a:solidFill>
                  <a:schemeClr val="tx1"/>
                </a:solidFill>
                <a:latin typeface="Times New Roman" pitchFamily="1" charset="0"/>
                <a:ea typeface="ヒラギノ角ゴ Pro W3" pitchFamily="1" charset="-128"/>
              </a:defRPr>
            </a:lvl2pPr>
            <a:lvl3pPr marL="1143000" indent="-228600" eaLnBrk="0" hangingPunct="0">
              <a:defRPr sz="2400">
                <a:solidFill>
                  <a:schemeClr val="tx1"/>
                </a:solidFill>
                <a:latin typeface="Times New Roman" pitchFamily="1" charset="0"/>
                <a:ea typeface="ヒラギノ角ゴ Pro W3" pitchFamily="1" charset="-128"/>
              </a:defRPr>
            </a:lvl3pPr>
            <a:lvl4pPr marL="1600200" indent="-228600" eaLnBrk="0" hangingPunct="0">
              <a:defRPr sz="2400">
                <a:solidFill>
                  <a:schemeClr val="tx1"/>
                </a:solidFill>
                <a:latin typeface="Times New Roman" pitchFamily="1" charset="0"/>
                <a:ea typeface="ヒラギノ角ゴ Pro W3" pitchFamily="1" charset="-128"/>
              </a:defRPr>
            </a:lvl4pPr>
            <a:lvl5pPr marL="2057400" indent="-228600" eaLnBrk="0" hangingPunct="0">
              <a:defRPr sz="2400">
                <a:solidFill>
                  <a:schemeClr val="tx1"/>
                </a:solidFill>
                <a:latin typeface="Times New Roman" pitchFamily="1" charset="0"/>
                <a:ea typeface="ヒラギノ角ゴ Pro W3" pitchFamily="1" charset="-128"/>
              </a:defRPr>
            </a:lvl5pPr>
            <a:lvl6pPr marL="25146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6pPr>
            <a:lvl7pPr marL="29718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7pPr>
            <a:lvl8pPr marL="34290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8pPr>
            <a:lvl9pPr marL="38862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9pPr>
          </a:lstStyle>
          <a:p>
            <a:pPr algn="r" eaLnBrk="1" hangingPunct="1">
              <a:lnSpc>
                <a:spcPct val="110000"/>
              </a:lnSpc>
              <a:spcBef>
                <a:spcPct val="20000"/>
              </a:spcBef>
              <a:buClr>
                <a:srgbClr val="F37021"/>
              </a:buClr>
              <a:defRPr/>
            </a:pPr>
            <a:r>
              <a:rPr lang="en-IN" sz="900" b="0" dirty="0">
                <a:solidFill>
                  <a:schemeClr val="bg1"/>
                </a:solidFill>
              </a:rPr>
              <a:t>Courtesy of Shionogi Pharma, Inc.</a:t>
            </a:r>
            <a:endParaRPr lang="en-US" altLang="en-US" sz="90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lnSpc>
                <a:spcPct val="85000"/>
              </a:lnSpc>
            </a:pPr>
            <a:r>
              <a:rPr lang="en-US" altLang="en-US"/>
              <a:t>Sublingual Medications </a:t>
            </a:r>
            <a:r>
              <a:rPr lang="en-US" altLang="en-US" sz="2800" b="0"/>
              <a:t>(3 of 5)</a:t>
            </a:r>
          </a:p>
        </p:txBody>
      </p:sp>
      <p:sp>
        <p:nvSpPr>
          <p:cNvPr id="46083" name="Content Placeholder 2"/>
          <p:cNvSpPr>
            <a:spLocks noGrp="1"/>
          </p:cNvSpPr>
          <p:nvPr>
            <p:ph type="body" idx="1"/>
          </p:nvPr>
        </p:nvSpPr>
        <p:spPr/>
        <p:txBody>
          <a:bodyPr rIns="228600"/>
          <a:lstStyle/>
          <a:p>
            <a:pPr>
              <a:spcBef>
                <a:spcPct val="35000"/>
              </a:spcBef>
            </a:pPr>
            <a:r>
              <a:rPr lang="en-US" altLang="en-US"/>
              <a:t>Nitroglycerin (cont’d)</a:t>
            </a:r>
          </a:p>
          <a:p>
            <a:pPr lvl="1" eaLnBrk="1" hangingPunct="1">
              <a:spcBef>
                <a:spcPct val="35000"/>
              </a:spcBef>
            </a:pPr>
            <a:r>
              <a:rPr lang="en-US" altLang="en-US"/>
              <a:t>Before administering:</a:t>
            </a:r>
          </a:p>
          <a:p>
            <a:pPr lvl="2" eaLnBrk="1" hangingPunct="1"/>
            <a:r>
              <a:rPr lang="en-US" altLang="en-US" sz="2400"/>
              <a:t>Check blood pressure</a:t>
            </a:r>
          </a:p>
          <a:p>
            <a:pPr lvl="2" eaLnBrk="1" hangingPunct="1"/>
            <a:r>
              <a:rPr lang="en-US" altLang="en-US" sz="2400"/>
              <a:t>Obtain order to administer</a:t>
            </a:r>
          </a:p>
          <a:p>
            <a:pPr lvl="1">
              <a:spcBef>
                <a:spcPct val="35000"/>
              </a:spcBef>
            </a:pPr>
            <a:r>
              <a:rPr lang="en-US" altLang="en-US"/>
              <a:t>Possibility of MI, if no relief</a:t>
            </a:r>
          </a:p>
          <a:p>
            <a:pPr lvl="1">
              <a:spcBef>
                <a:spcPct val="35000"/>
              </a:spcBef>
            </a:pPr>
            <a:r>
              <a:rPr lang="en-US" altLang="en-US"/>
              <a:t>Should not be used with erectile dysfunction medications</a:t>
            </a:r>
          </a:p>
          <a:p>
            <a:pPr lvl="1">
              <a:spcBef>
                <a:spcPct val="35000"/>
              </a:spcBef>
            </a:pPr>
            <a:r>
              <a:rPr lang="en-US" altLang="en-US"/>
              <a:t>May cause mild headache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lnSpc>
                <a:spcPct val="85000"/>
              </a:lnSpc>
            </a:pPr>
            <a:r>
              <a:rPr lang="en-US" altLang="en-US"/>
              <a:t>Sublingual Medications </a:t>
            </a:r>
            <a:r>
              <a:rPr lang="en-US" altLang="en-US" sz="2800" b="0"/>
              <a:t>(4 of 5)</a:t>
            </a:r>
          </a:p>
        </p:txBody>
      </p:sp>
      <p:sp>
        <p:nvSpPr>
          <p:cNvPr id="47107" name="Content Placeholder 2"/>
          <p:cNvSpPr>
            <a:spLocks noGrp="1"/>
          </p:cNvSpPr>
          <p:nvPr>
            <p:ph type="body" idx="1"/>
          </p:nvPr>
        </p:nvSpPr>
        <p:spPr/>
        <p:txBody>
          <a:bodyPr rIns="228600"/>
          <a:lstStyle/>
          <a:p>
            <a:pPr>
              <a:spcBef>
                <a:spcPct val="35000"/>
              </a:spcBef>
            </a:pPr>
            <a:r>
              <a:rPr lang="en-US" altLang="en-US"/>
              <a:t>Nitroglycerin (cont’d)</a:t>
            </a:r>
          </a:p>
          <a:p>
            <a:pPr lvl="1">
              <a:spcBef>
                <a:spcPct val="35000"/>
              </a:spcBef>
            </a:pPr>
            <a:r>
              <a:rPr lang="en-US" altLang="en-US"/>
              <a:t>Administration by tablet </a:t>
            </a:r>
          </a:p>
          <a:p>
            <a:pPr lvl="2"/>
            <a:r>
              <a:rPr lang="en-US" altLang="en-US" sz="2400"/>
              <a:t>Sublingually under the tongue</a:t>
            </a:r>
          </a:p>
          <a:p>
            <a:pPr lvl="2"/>
            <a:r>
              <a:rPr lang="en-US" altLang="en-US" sz="2400"/>
              <a:t>Slight tingling or burning</a:t>
            </a:r>
          </a:p>
          <a:p>
            <a:pPr lvl="2"/>
            <a:r>
              <a:rPr lang="en-US" altLang="en-US" sz="2400"/>
              <a:t>Storage is important.</a:t>
            </a:r>
          </a:p>
          <a:p>
            <a:pPr lvl="1">
              <a:spcBef>
                <a:spcPct val="35000"/>
              </a:spcBef>
            </a:pPr>
            <a:r>
              <a:rPr lang="en-US" altLang="en-US"/>
              <a:t>Administration by metered-dose spray</a:t>
            </a:r>
          </a:p>
          <a:p>
            <a:pPr lvl="2"/>
            <a:r>
              <a:rPr lang="en-US" altLang="en-US" sz="2400"/>
              <a:t>On or under tongue</a:t>
            </a:r>
          </a:p>
          <a:p>
            <a:pPr lvl="2"/>
            <a:r>
              <a:rPr lang="en-US" altLang="en-US" sz="2400"/>
              <a:t>One spray = one tablet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lnSpc>
                <a:spcPct val="85000"/>
              </a:lnSpc>
            </a:pPr>
            <a:r>
              <a:rPr lang="en-US" altLang="en-US"/>
              <a:t>Sublingual Medications </a:t>
            </a:r>
            <a:r>
              <a:rPr lang="en-US" altLang="en-US" sz="2800" b="0"/>
              <a:t>(5 of 5)</a:t>
            </a:r>
          </a:p>
        </p:txBody>
      </p:sp>
      <p:sp>
        <p:nvSpPr>
          <p:cNvPr id="48131" name="Content Placeholder 2"/>
          <p:cNvSpPr>
            <a:spLocks noGrp="1"/>
          </p:cNvSpPr>
          <p:nvPr>
            <p:ph type="body" idx="1"/>
          </p:nvPr>
        </p:nvSpPr>
        <p:spPr/>
        <p:txBody>
          <a:bodyPr rIns="228600"/>
          <a:lstStyle/>
          <a:p>
            <a:pPr>
              <a:spcBef>
                <a:spcPct val="35000"/>
              </a:spcBef>
            </a:pPr>
            <a:r>
              <a:rPr lang="en-US" altLang="en-US"/>
              <a:t>Administration considerations (for both tablet and spray):</a:t>
            </a:r>
          </a:p>
          <a:p>
            <a:pPr lvl="1">
              <a:spcBef>
                <a:spcPct val="35000"/>
              </a:spcBef>
            </a:pPr>
            <a:r>
              <a:rPr lang="en-US" altLang="en-US"/>
              <a:t>Wait 5 minutes before repeating dose.</a:t>
            </a:r>
          </a:p>
          <a:p>
            <a:pPr lvl="1">
              <a:spcBef>
                <a:spcPct val="35000"/>
              </a:spcBef>
            </a:pPr>
            <a:r>
              <a:rPr lang="en-US" altLang="en-US"/>
              <a:t>Monitor vital signs.</a:t>
            </a:r>
          </a:p>
          <a:p>
            <a:pPr lvl="1">
              <a:spcBef>
                <a:spcPct val="35000"/>
              </a:spcBef>
            </a:pPr>
            <a:r>
              <a:rPr lang="en-US" altLang="en-US"/>
              <a:t>Wear gloves.</a:t>
            </a:r>
          </a:p>
          <a:p>
            <a:pPr lvl="1">
              <a:spcBef>
                <a:spcPct val="35000"/>
              </a:spcBef>
            </a:pPr>
            <a:r>
              <a:rPr lang="en-US" altLang="en-US"/>
              <a:t>Know local protocols.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lnSpc>
                <a:spcPct val="85000"/>
              </a:lnSpc>
            </a:pPr>
            <a:r>
              <a:rPr lang="en-US" altLang="en-US"/>
              <a:t>Intramuscular Medications </a:t>
            </a:r>
            <a:br>
              <a:rPr lang="en-US" altLang="en-US"/>
            </a:br>
            <a:r>
              <a:rPr lang="en-US" altLang="en-US" sz="2800" b="0"/>
              <a:t>(1 of 5)</a:t>
            </a:r>
          </a:p>
        </p:txBody>
      </p:sp>
      <p:sp>
        <p:nvSpPr>
          <p:cNvPr id="49155" name="Content Placeholder 2"/>
          <p:cNvSpPr>
            <a:spLocks noGrp="1"/>
          </p:cNvSpPr>
          <p:nvPr>
            <p:ph type="body" idx="1"/>
          </p:nvPr>
        </p:nvSpPr>
        <p:spPr/>
        <p:txBody>
          <a:bodyPr rIns="228600"/>
          <a:lstStyle/>
          <a:p>
            <a:pPr>
              <a:spcBef>
                <a:spcPct val="35000"/>
              </a:spcBef>
            </a:pPr>
            <a:r>
              <a:rPr lang="en-US" altLang="en-US"/>
              <a:t>Advantages</a:t>
            </a:r>
          </a:p>
          <a:p>
            <a:pPr lvl="1">
              <a:spcBef>
                <a:spcPct val="35000"/>
              </a:spcBef>
            </a:pPr>
            <a:r>
              <a:rPr lang="en-US" altLang="en-US"/>
              <a:t>Quick, easy access without using vein</a:t>
            </a:r>
          </a:p>
          <a:p>
            <a:pPr lvl="1">
              <a:spcBef>
                <a:spcPct val="35000"/>
              </a:spcBef>
            </a:pPr>
            <a:r>
              <a:rPr lang="en-US" altLang="en-US"/>
              <a:t>Stable blood flow to muscles</a:t>
            </a:r>
          </a:p>
          <a:p>
            <a:pPr>
              <a:spcBef>
                <a:spcPct val="35000"/>
              </a:spcBef>
            </a:pPr>
            <a:r>
              <a:rPr lang="en-US" altLang="en-US"/>
              <a:t>Disadvantages</a:t>
            </a:r>
          </a:p>
          <a:p>
            <a:pPr lvl="1">
              <a:spcBef>
                <a:spcPct val="35000"/>
              </a:spcBef>
            </a:pPr>
            <a:r>
              <a:rPr lang="en-US" altLang="en-US"/>
              <a:t>Use of a needle (and subsequent pain)</a:t>
            </a:r>
          </a:p>
          <a:p>
            <a:pPr lvl="1">
              <a:spcBef>
                <a:spcPct val="35000"/>
              </a:spcBef>
            </a:pPr>
            <a:r>
              <a:rPr lang="en-US" altLang="en-US"/>
              <a:t>Patients may fear pain or injury.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85000"/>
              </a:lnSpc>
            </a:pPr>
            <a:r>
              <a:rPr lang="en-US" altLang="en-US"/>
              <a:t>Intramuscular Medications </a:t>
            </a:r>
            <a:br>
              <a:rPr lang="en-US" altLang="en-US"/>
            </a:br>
            <a:r>
              <a:rPr lang="en-US" altLang="en-US" sz="2800" b="0"/>
              <a:t>(2 of 5)</a:t>
            </a:r>
          </a:p>
        </p:txBody>
      </p:sp>
      <p:sp>
        <p:nvSpPr>
          <p:cNvPr id="50179" name="Content Placeholder 2"/>
          <p:cNvSpPr>
            <a:spLocks noGrp="1"/>
          </p:cNvSpPr>
          <p:nvPr>
            <p:ph type="body" idx="1"/>
          </p:nvPr>
        </p:nvSpPr>
        <p:spPr/>
        <p:txBody>
          <a:bodyPr rIns="228600"/>
          <a:lstStyle/>
          <a:p>
            <a:pPr eaLnBrk="1" hangingPunct="1">
              <a:spcBef>
                <a:spcPct val="35000"/>
              </a:spcBef>
            </a:pPr>
            <a:r>
              <a:rPr lang="en-US" altLang="en-US"/>
              <a:t>Epinephrine</a:t>
            </a:r>
          </a:p>
          <a:p>
            <a:pPr lvl="1" eaLnBrk="1" hangingPunct="1">
              <a:spcBef>
                <a:spcPct val="35000"/>
              </a:spcBef>
            </a:pPr>
            <a:r>
              <a:rPr lang="en-US" altLang="en-US"/>
              <a:t>Controls fight-or-flight response</a:t>
            </a:r>
          </a:p>
          <a:p>
            <a:pPr lvl="1" eaLnBrk="1" hangingPunct="1">
              <a:spcBef>
                <a:spcPct val="35000"/>
              </a:spcBef>
            </a:pPr>
            <a:r>
              <a:rPr lang="en-US" altLang="en-US"/>
              <a:t>Primary medication for delivery IM</a:t>
            </a:r>
          </a:p>
          <a:p>
            <a:pPr lvl="1" eaLnBrk="1" hangingPunct="1">
              <a:spcBef>
                <a:spcPct val="35000"/>
              </a:spcBef>
            </a:pPr>
            <a:r>
              <a:rPr lang="en-US" altLang="en-US"/>
              <a:t>Also called adrenaline, released inside the body under stress</a:t>
            </a:r>
          </a:p>
          <a:p>
            <a:pPr lvl="1" eaLnBrk="1" hangingPunct="1">
              <a:spcBef>
                <a:spcPct val="35000"/>
              </a:spcBef>
            </a:pPr>
            <a:r>
              <a:rPr lang="en-US" altLang="en-US"/>
              <a:t>Sympathomimetic</a:t>
            </a:r>
          </a:p>
          <a:p>
            <a:pPr eaLnBrk="1" hangingPunct="1">
              <a:buFontTx/>
              <a:buNone/>
            </a:pPr>
            <a:endParaRPr lang="en-US" altLang="en-US" sz="2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lnSpc>
                <a:spcPct val="85000"/>
              </a:lnSpc>
            </a:pPr>
            <a:r>
              <a:rPr lang="en-US" altLang="en-US"/>
              <a:t>Intramuscular Medications </a:t>
            </a:r>
            <a:br>
              <a:rPr lang="en-US" altLang="en-US"/>
            </a:br>
            <a:r>
              <a:rPr lang="en-US" altLang="en-US" sz="2800" b="0"/>
              <a:t>(3 of 5)</a:t>
            </a:r>
          </a:p>
        </p:txBody>
      </p:sp>
      <p:sp>
        <p:nvSpPr>
          <p:cNvPr id="51203" name="Content Placeholder 2"/>
          <p:cNvSpPr>
            <a:spLocks noGrp="1"/>
          </p:cNvSpPr>
          <p:nvPr>
            <p:ph type="body" idx="1"/>
          </p:nvPr>
        </p:nvSpPr>
        <p:spPr/>
        <p:txBody>
          <a:bodyPr rIns="228600"/>
          <a:lstStyle/>
          <a:p>
            <a:pPr eaLnBrk="1" hangingPunct="1">
              <a:spcBef>
                <a:spcPct val="35000"/>
              </a:spcBef>
            </a:pPr>
            <a:r>
              <a:rPr lang="en-US" altLang="en-US"/>
              <a:t>Epinephrine (cont’d)</a:t>
            </a:r>
          </a:p>
          <a:p>
            <a:pPr lvl="1" eaLnBrk="1" hangingPunct="1">
              <a:spcBef>
                <a:spcPct val="35000"/>
              </a:spcBef>
            </a:pPr>
            <a:r>
              <a:rPr lang="en-US" altLang="en-US"/>
              <a:t>Increases heart rate and constricts blood vessels</a:t>
            </a:r>
          </a:p>
          <a:p>
            <a:pPr lvl="1" eaLnBrk="1" hangingPunct="1">
              <a:spcBef>
                <a:spcPct val="35000"/>
              </a:spcBef>
            </a:pPr>
            <a:r>
              <a:rPr lang="en-US" altLang="en-US"/>
              <a:t>Do not give to patients with hypertension, hypothermia, MI, or wheezing.</a:t>
            </a:r>
          </a:p>
          <a:p>
            <a:pPr lvl="1" eaLnBrk="1" hangingPunct="1">
              <a:spcBef>
                <a:spcPct val="35000"/>
              </a:spcBef>
            </a:pPr>
            <a:r>
              <a:rPr lang="en-US" altLang="en-US"/>
              <a:t>May be delivered with an auto-injector to treat life-threatening anaphylaxis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lnSpc>
                <a:spcPct val="85000"/>
              </a:lnSpc>
            </a:pPr>
            <a:r>
              <a:rPr lang="en-US" altLang="en-US"/>
              <a:t>Intramuscular Medications </a:t>
            </a:r>
            <a:br>
              <a:rPr lang="en-US" altLang="en-US"/>
            </a:br>
            <a:r>
              <a:rPr lang="en-US" altLang="en-US" sz="2800" b="0"/>
              <a:t>(4 of 5)</a:t>
            </a:r>
          </a:p>
        </p:txBody>
      </p:sp>
      <p:sp>
        <p:nvSpPr>
          <p:cNvPr id="52227" name="Content Placeholder 2"/>
          <p:cNvSpPr>
            <a:spLocks noGrp="1"/>
          </p:cNvSpPr>
          <p:nvPr>
            <p:ph type="body" idx="1"/>
          </p:nvPr>
        </p:nvSpPr>
        <p:spPr>
          <a:xfrm>
            <a:off x="4343400" y="1447800"/>
            <a:ext cx="4114800" cy="4800600"/>
          </a:xfrm>
        </p:spPr>
        <p:txBody>
          <a:bodyPr rIns="228600"/>
          <a:lstStyle/>
          <a:p>
            <a:pPr eaLnBrk="1" hangingPunct="1">
              <a:spcBef>
                <a:spcPct val="35000"/>
              </a:spcBef>
            </a:pPr>
            <a:r>
              <a:rPr lang="en-US" altLang="en-US"/>
              <a:t>Epinephrine (cont’d)</a:t>
            </a:r>
          </a:p>
          <a:p>
            <a:pPr lvl="1" eaLnBrk="1" hangingPunct="1">
              <a:spcBef>
                <a:spcPct val="20000"/>
              </a:spcBef>
            </a:pPr>
            <a:r>
              <a:rPr lang="en-US" altLang="en-US"/>
              <a:t>Allergens cause body to over-release histamine.</a:t>
            </a:r>
          </a:p>
          <a:p>
            <a:pPr lvl="1" eaLnBrk="1" hangingPunct="1">
              <a:spcBef>
                <a:spcPct val="20000"/>
              </a:spcBef>
            </a:pPr>
            <a:r>
              <a:rPr lang="en-US" altLang="en-US"/>
              <a:t>Epinephrine acts as antidote to reverse the effects of histamine.</a:t>
            </a:r>
          </a:p>
          <a:p>
            <a:pPr lvl="1" eaLnBrk="1" hangingPunct="1">
              <a:spcBef>
                <a:spcPct val="20000"/>
              </a:spcBef>
            </a:pPr>
            <a:r>
              <a:rPr lang="en-US" altLang="en-US"/>
              <a:t>Dispensed from an auto-injector</a:t>
            </a:r>
          </a:p>
        </p:txBody>
      </p:sp>
      <p:pic>
        <p:nvPicPr>
          <p:cNvPr id="522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4157663"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8"/>
          <p:cNvSpPr>
            <a:spLocks noChangeArrowheads="1"/>
          </p:cNvSpPr>
          <p:nvPr>
            <p:custDataLst>
              <p:tags r:id="rId1"/>
            </p:custDataLst>
          </p:nvPr>
        </p:nvSpPr>
        <p:spPr bwMode="auto">
          <a:xfrm>
            <a:off x="1516063" y="4860925"/>
            <a:ext cx="304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a:t>
            </a:r>
            <a:r>
              <a:rPr lang="en-US" altLang="en-US" sz="900" b="0">
                <a:solidFill>
                  <a:schemeClr val="bg1"/>
                </a:solidFill>
                <a:latin typeface="Arial" charset="0"/>
              </a:rPr>
              <a:t>Jones &amp; Bartlett Learning.</a:t>
            </a:r>
            <a:endParaRPr lang="en-US" altLang="en-US" sz="900">
              <a:solidFill>
                <a:schemeClr val="bg1"/>
              </a:solidFill>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p:txBody>
          <a:bodyPr/>
          <a:lstStyle/>
          <a:p>
            <a:r>
              <a:rPr lang="en-US" altLang="en-US"/>
              <a:t>Naloxone</a:t>
            </a:r>
          </a:p>
          <a:p>
            <a:pPr lvl="1"/>
            <a:r>
              <a:rPr lang="en-US" altLang="en-US"/>
              <a:t>Used to reverse the effects of an opioid overdose</a:t>
            </a:r>
          </a:p>
          <a:p>
            <a:pPr lvl="1"/>
            <a:r>
              <a:rPr lang="en-US" altLang="en-US"/>
              <a:t>Important considerations:</a:t>
            </a:r>
          </a:p>
          <a:p>
            <a:pPr lvl="2"/>
            <a:r>
              <a:rPr lang="en-US" altLang="en-US"/>
              <a:t>Consult medical direction</a:t>
            </a:r>
          </a:p>
          <a:p>
            <a:pPr lvl="2"/>
            <a:r>
              <a:rPr lang="en-US" altLang="en-US"/>
              <a:t>Effects may not last as long as opioids; repeated doses may be necessary</a:t>
            </a:r>
          </a:p>
          <a:p>
            <a:pPr lvl="2"/>
            <a:r>
              <a:rPr lang="en-US" altLang="en-US"/>
              <a:t>Can cause severe withdrawal symptoms</a:t>
            </a:r>
          </a:p>
          <a:p>
            <a:pPr lvl="2"/>
            <a:r>
              <a:rPr lang="en-US" altLang="en-US"/>
              <a:t>Consider your safety</a:t>
            </a:r>
          </a:p>
        </p:txBody>
      </p:sp>
      <p:sp>
        <p:nvSpPr>
          <p:cNvPr id="53251" name="Title 1"/>
          <p:cNvSpPr>
            <a:spLocks noGrp="1"/>
          </p:cNvSpPr>
          <p:nvPr>
            <p:ph type="title"/>
          </p:nvPr>
        </p:nvSpPr>
        <p:spPr/>
        <p:txBody>
          <a:bodyPr/>
          <a:lstStyle/>
          <a:p>
            <a:pPr eaLnBrk="1" hangingPunct="1">
              <a:lnSpc>
                <a:spcPct val="85000"/>
              </a:lnSpc>
            </a:pPr>
            <a:r>
              <a:rPr lang="en-US" altLang="en-US"/>
              <a:t>Intramuscular Medications </a:t>
            </a:r>
            <a:br>
              <a:rPr lang="en-US" altLang="en-US"/>
            </a:br>
            <a:r>
              <a:rPr lang="en-US" altLang="en-US" sz="2800" b="0"/>
              <a:t>(5 of 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(4 of 5)</a:t>
            </a:r>
          </a:p>
        </p:txBody>
      </p:sp>
      <p:sp>
        <p:nvSpPr>
          <p:cNvPr id="8195" name="Rectangle 3"/>
          <p:cNvSpPr>
            <a:spLocks noGrp="1" noChangeArrowheads="1"/>
          </p:cNvSpPr>
          <p:nvPr>
            <p:ph type="body" idx="1"/>
          </p:nvPr>
        </p:nvSpPr>
        <p:spPr/>
        <p:txBody>
          <a:bodyPr rIns="228600"/>
          <a:lstStyle/>
          <a:p>
            <a:pPr eaLnBrk="1" hangingPunct="1">
              <a:spcBef>
                <a:spcPct val="35000"/>
              </a:spcBef>
              <a:buFontTx/>
              <a:buNone/>
            </a:pPr>
            <a:r>
              <a:rPr lang="en-US" altLang="en-US" b="1"/>
              <a:t>Emergency Medications</a:t>
            </a:r>
          </a:p>
          <a:p>
            <a:pPr eaLnBrk="1" hangingPunct="1">
              <a:spcBef>
                <a:spcPct val="35000"/>
              </a:spcBef>
            </a:pPr>
            <a:r>
              <a:rPr lang="en-US" altLang="en-US"/>
              <a:t>Names</a:t>
            </a:r>
          </a:p>
          <a:p>
            <a:pPr eaLnBrk="1" hangingPunct="1">
              <a:spcBef>
                <a:spcPct val="35000"/>
              </a:spcBef>
            </a:pPr>
            <a:r>
              <a:rPr lang="en-US" altLang="en-US"/>
              <a:t>Effects</a:t>
            </a:r>
          </a:p>
          <a:p>
            <a:pPr eaLnBrk="1" hangingPunct="1">
              <a:spcBef>
                <a:spcPct val="35000"/>
              </a:spcBef>
            </a:pPr>
            <a:r>
              <a:rPr lang="en-US" altLang="en-US"/>
              <a:t>Actions</a:t>
            </a:r>
          </a:p>
          <a:p>
            <a:pPr eaLnBrk="1" hangingPunct="1">
              <a:spcBef>
                <a:spcPct val="35000"/>
              </a:spcBef>
            </a:pPr>
            <a:r>
              <a:rPr lang="en-US" altLang="en-US"/>
              <a:t>Indications</a:t>
            </a:r>
          </a:p>
          <a:p>
            <a:pPr eaLnBrk="1" hangingPunct="1">
              <a:spcBef>
                <a:spcPct val="35000"/>
              </a:spcBef>
            </a:pPr>
            <a:r>
              <a:rPr lang="en-US" altLang="en-US"/>
              <a:t>Contraindications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Intranasal Medications</a:t>
            </a:r>
            <a:endParaRPr lang="en-US" altLang="en-US" sz="2800"/>
          </a:p>
        </p:txBody>
      </p:sp>
      <p:sp>
        <p:nvSpPr>
          <p:cNvPr id="54275" name="Content Placeholder 2"/>
          <p:cNvSpPr>
            <a:spLocks noGrp="1"/>
          </p:cNvSpPr>
          <p:nvPr>
            <p:ph idx="1"/>
          </p:nvPr>
        </p:nvSpPr>
        <p:spPr>
          <a:xfrm>
            <a:off x="685800" y="1447800"/>
            <a:ext cx="4038600" cy="4800600"/>
          </a:xfrm>
        </p:spPr>
        <p:txBody>
          <a:bodyPr/>
          <a:lstStyle/>
          <a:p>
            <a:r>
              <a:rPr lang="en-US" altLang="en-US"/>
              <a:t>Naloxone</a:t>
            </a:r>
          </a:p>
          <a:p>
            <a:pPr lvl="1"/>
            <a:r>
              <a:rPr lang="en-US" altLang="en-US"/>
              <a:t>The most common technique for naloxone administration is via the intranasal route. </a:t>
            </a:r>
          </a:p>
        </p:txBody>
      </p:sp>
      <p:pic>
        <p:nvPicPr>
          <p:cNvPr id="542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1828800"/>
            <a:ext cx="3846512"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8"/>
          <p:cNvSpPr>
            <a:spLocks noChangeArrowheads="1"/>
          </p:cNvSpPr>
          <p:nvPr>
            <p:custDataLst>
              <p:tags r:id="rId1"/>
            </p:custDataLst>
          </p:nvPr>
        </p:nvSpPr>
        <p:spPr bwMode="auto">
          <a:xfrm>
            <a:off x="5638800" y="4410075"/>
            <a:ext cx="304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a:t>
            </a:r>
            <a:r>
              <a:rPr lang="en-US" altLang="en-US" sz="900" b="0">
                <a:solidFill>
                  <a:schemeClr val="bg1"/>
                </a:solidFill>
                <a:latin typeface="Arial" charset="0"/>
              </a:rPr>
              <a:t>Jones &amp; Bartlett Learning.</a:t>
            </a:r>
            <a:endParaRPr lang="en-US" altLang="en-US" sz="900">
              <a:solidFill>
                <a:schemeClr val="bg1"/>
              </a:solidFill>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lnSpc>
                <a:spcPct val="85000"/>
              </a:lnSpc>
            </a:pPr>
            <a:r>
              <a:rPr lang="en-US" altLang="en-US"/>
              <a:t>Inhalation Medications </a:t>
            </a:r>
            <a:r>
              <a:rPr lang="en-US" altLang="en-US" sz="2800" b="0"/>
              <a:t>(1 of 5)</a:t>
            </a:r>
          </a:p>
        </p:txBody>
      </p:sp>
      <p:sp>
        <p:nvSpPr>
          <p:cNvPr id="55299" name="Content Placeholder 2"/>
          <p:cNvSpPr>
            <a:spLocks noGrp="1"/>
          </p:cNvSpPr>
          <p:nvPr>
            <p:ph type="body" idx="1"/>
          </p:nvPr>
        </p:nvSpPr>
        <p:spPr>
          <a:xfrm>
            <a:off x="685800" y="1447800"/>
            <a:ext cx="7773988" cy="4800600"/>
          </a:xfrm>
        </p:spPr>
        <p:txBody>
          <a:bodyPr rIns="228600"/>
          <a:lstStyle/>
          <a:p>
            <a:pPr eaLnBrk="1" hangingPunct="1">
              <a:spcBef>
                <a:spcPct val="35000"/>
              </a:spcBef>
            </a:pPr>
            <a:r>
              <a:rPr lang="en-US" altLang="en-US"/>
              <a:t>Oxygen</a:t>
            </a:r>
          </a:p>
          <a:p>
            <a:pPr lvl="1" eaLnBrk="1" hangingPunct="1">
              <a:spcBef>
                <a:spcPct val="35000"/>
              </a:spcBef>
            </a:pPr>
            <a:r>
              <a:rPr lang="en-US" altLang="en-US"/>
              <a:t>All cells need it to survive.</a:t>
            </a:r>
          </a:p>
          <a:p>
            <a:pPr lvl="1" eaLnBrk="1" hangingPunct="1">
              <a:spcBef>
                <a:spcPct val="35000"/>
              </a:spcBef>
            </a:pPr>
            <a:r>
              <a:rPr lang="en-US" altLang="en-US"/>
              <a:t>Generally administered via:</a:t>
            </a:r>
          </a:p>
          <a:p>
            <a:pPr lvl="2" eaLnBrk="1" hangingPunct="1"/>
            <a:r>
              <a:rPr lang="en-US" altLang="en-US" sz="2400"/>
              <a:t>Nonrebreathing mask </a:t>
            </a:r>
          </a:p>
          <a:p>
            <a:pPr lvl="3" eaLnBrk="1" hangingPunct="1"/>
            <a:r>
              <a:rPr lang="en-US" altLang="en-US"/>
              <a:t>Preferred method</a:t>
            </a:r>
          </a:p>
          <a:p>
            <a:pPr lvl="2" eaLnBrk="1" hangingPunct="1"/>
            <a:r>
              <a:rPr lang="en-US" altLang="en-US" sz="2400"/>
              <a:t>Nasal cannula </a:t>
            </a:r>
          </a:p>
          <a:p>
            <a:pPr lvl="3" eaLnBrk="1" hangingPunct="1"/>
            <a:r>
              <a:rPr lang="en-US" altLang="en-US"/>
              <a:t>In patients who cannot tolerate a mask</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lnSpc>
                <a:spcPct val="85000"/>
              </a:lnSpc>
            </a:pPr>
            <a:r>
              <a:rPr lang="en-US" altLang="en-US"/>
              <a:t>Inhalation Medications </a:t>
            </a:r>
            <a:r>
              <a:rPr lang="en-US" altLang="en-US" sz="2800" b="0"/>
              <a:t>(2 of 5)</a:t>
            </a:r>
          </a:p>
        </p:txBody>
      </p:sp>
      <p:sp>
        <p:nvSpPr>
          <p:cNvPr id="56323" name="Content Placeholder 2"/>
          <p:cNvSpPr>
            <a:spLocks noGrp="1"/>
          </p:cNvSpPr>
          <p:nvPr>
            <p:ph type="body" idx="1"/>
          </p:nvPr>
        </p:nvSpPr>
        <p:spPr>
          <a:xfrm>
            <a:off x="685800" y="1447800"/>
            <a:ext cx="4495800" cy="4800600"/>
          </a:xfrm>
        </p:spPr>
        <p:txBody>
          <a:bodyPr rIns="228600"/>
          <a:lstStyle/>
          <a:p>
            <a:pPr eaLnBrk="1" hangingPunct="1">
              <a:spcBef>
                <a:spcPct val="35000"/>
              </a:spcBef>
            </a:pPr>
            <a:r>
              <a:rPr lang="en-US" altLang="en-US"/>
              <a:t>MDIs and nebulizers</a:t>
            </a:r>
          </a:p>
          <a:p>
            <a:pPr lvl="1" eaLnBrk="1" hangingPunct="1">
              <a:spcBef>
                <a:spcPct val="35000"/>
              </a:spcBef>
            </a:pPr>
            <a:r>
              <a:rPr lang="en-US" altLang="en-US"/>
              <a:t>Liquid turned into mist or spray</a:t>
            </a:r>
          </a:p>
          <a:p>
            <a:pPr lvl="1" eaLnBrk="1" hangingPunct="1">
              <a:spcBef>
                <a:spcPct val="35000"/>
              </a:spcBef>
            </a:pPr>
            <a:r>
              <a:rPr lang="en-US" altLang="en-US"/>
              <a:t>Medication breathed in and delivered to alveoli</a:t>
            </a:r>
          </a:p>
          <a:p>
            <a:pPr lvl="1" eaLnBrk="1" hangingPunct="1">
              <a:spcBef>
                <a:spcPct val="35000"/>
              </a:spcBef>
            </a:pPr>
            <a:r>
              <a:rPr lang="en-US" altLang="en-US"/>
              <a:t>Fast absorption rate </a:t>
            </a:r>
          </a:p>
          <a:p>
            <a:pPr lvl="1" eaLnBrk="1" hangingPunct="1">
              <a:spcBef>
                <a:spcPct val="35000"/>
              </a:spcBef>
            </a:pPr>
            <a:r>
              <a:rPr lang="en-US" altLang="en-US"/>
              <a:t>Easy route to access</a:t>
            </a:r>
          </a:p>
          <a:p>
            <a:pPr lvl="1" eaLnBrk="1" hangingPunct="1">
              <a:spcBef>
                <a:spcPct val="35000"/>
              </a:spcBef>
            </a:pPr>
            <a:r>
              <a:rPr lang="en-US" altLang="en-US"/>
              <a:t>Portable</a:t>
            </a:r>
          </a:p>
        </p:txBody>
      </p:sp>
      <p:pic>
        <p:nvPicPr>
          <p:cNvPr id="563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81200"/>
            <a:ext cx="35433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8"/>
          <p:cNvSpPr>
            <a:spLocks noChangeArrowheads="1"/>
          </p:cNvSpPr>
          <p:nvPr>
            <p:custDataLst>
              <p:tags r:id="rId1"/>
            </p:custDataLst>
          </p:nvPr>
        </p:nvSpPr>
        <p:spPr bwMode="auto">
          <a:xfrm>
            <a:off x="5689600" y="4730750"/>
            <a:ext cx="3048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b="0">
                <a:solidFill>
                  <a:schemeClr val="bg1"/>
                </a:solidFill>
                <a:latin typeface="Arial" charset="0"/>
              </a:rPr>
              <a:t>© Chas/ShutterStock, Inc.</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lnSpc>
                <a:spcPct val="85000"/>
              </a:lnSpc>
            </a:pPr>
            <a:r>
              <a:rPr lang="en-US" altLang="en-US"/>
              <a:t>Inhalation Medications </a:t>
            </a:r>
            <a:r>
              <a:rPr lang="en-US" altLang="en-US" sz="2800" b="0"/>
              <a:t>(3 of 5)</a:t>
            </a:r>
          </a:p>
        </p:txBody>
      </p:sp>
      <p:sp>
        <p:nvSpPr>
          <p:cNvPr id="57347" name="Content Placeholder 2"/>
          <p:cNvSpPr>
            <a:spLocks noGrp="1"/>
          </p:cNvSpPr>
          <p:nvPr>
            <p:ph type="body" idx="1"/>
          </p:nvPr>
        </p:nvSpPr>
        <p:spPr>
          <a:xfrm>
            <a:off x="685800" y="1447800"/>
            <a:ext cx="4495800" cy="4800600"/>
          </a:xfrm>
        </p:spPr>
        <p:txBody>
          <a:bodyPr rIns="228600"/>
          <a:lstStyle/>
          <a:p>
            <a:r>
              <a:rPr lang="en-US" altLang="en-US"/>
              <a:t>Use a spacer to avoid spray misdirection</a:t>
            </a:r>
          </a:p>
          <a:p>
            <a:pPr lvl="1"/>
            <a:r>
              <a:rPr lang="en-US" altLang="en-US"/>
              <a:t>Fits over the inhaler like a sleeve </a:t>
            </a:r>
          </a:p>
          <a:p>
            <a:pPr lvl="1"/>
            <a:r>
              <a:rPr lang="en-US" altLang="en-US"/>
              <a:t>Patient sprays the prescribed dose into the chamber and then breathes in and out of the mouthpiece </a:t>
            </a:r>
          </a:p>
          <a:p>
            <a:pPr lvl="1"/>
            <a:r>
              <a:rPr lang="en-US" altLang="en-US"/>
              <a:t>Especially useful with young children</a:t>
            </a:r>
          </a:p>
        </p:txBody>
      </p:sp>
      <p:pic>
        <p:nvPicPr>
          <p:cNvPr id="573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2454275"/>
            <a:ext cx="3048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Inhalation Medications </a:t>
            </a:r>
            <a:r>
              <a:rPr lang="en-US" altLang="en-US" sz="2800" b="0"/>
              <a:t>(4 of 5)</a:t>
            </a:r>
            <a:endParaRPr lang="en-US" altLang="en-US"/>
          </a:p>
        </p:txBody>
      </p:sp>
      <p:sp>
        <p:nvSpPr>
          <p:cNvPr id="58371" name="Content Placeholder 2"/>
          <p:cNvSpPr>
            <a:spLocks noGrp="1"/>
          </p:cNvSpPr>
          <p:nvPr>
            <p:ph idx="1"/>
          </p:nvPr>
        </p:nvSpPr>
        <p:spPr>
          <a:xfrm>
            <a:off x="685800" y="1447800"/>
            <a:ext cx="4495800" cy="4800600"/>
          </a:xfrm>
        </p:spPr>
        <p:txBody>
          <a:bodyPr/>
          <a:lstStyle/>
          <a:p>
            <a:r>
              <a:rPr lang="en-US" altLang="en-US" sz="2600"/>
              <a:t>Small-volume nebulizers </a:t>
            </a:r>
            <a:r>
              <a:rPr lang="en-US" altLang="en-US" sz="2200"/>
              <a:t>Easier to use than MDIs</a:t>
            </a:r>
          </a:p>
          <a:p>
            <a:pPr lvl="1"/>
            <a:r>
              <a:rPr lang="en-US" altLang="en-US" sz="2200"/>
              <a:t>Take longer to deliver medication</a:t>
            </a:r>
          </a:p>
          <a:p>
            <a:pPr lvl="1"/>
            <a:r>
              <a:rPr lang="en-US" altLang="en-US" sz="2200"/>
              <a:t>Require an external air or oxygen source</a:t>
            </a:r>
          </a:p>
          <a:p>
            <a:pPr lvl="1"/>
            <a:r>
              <a:rPr lang="en-US" altLang="en-US" sz="2200"/>
              <a:t>More effective in patients with moderate to severe respiratory distress</a:t>
            </a:r>
          </a:p>
          <a:p>
            <a:pPr lvl="1"/>
            <a:r>
              <a:rPr lang="en-US" altLang="en-US" sz="2200"/>
              <a:t>Can be used while a patient is on CPAP and during BVM ventilation</a:t>
            </a:r>
          </a:p>
        </p:txBody>
      </p:sp>
      <p:pic>
        <p:nvPicPr>
          <p:cNvPr id="583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6513" y="1981200"/>
            <a:ext cx="3646487"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Inhalation Medications </a:t>
            </a:r>
            <a:r>
              <a:rPr lang="en-US" altLang="en-US" sz="2800" b="0"/>
              <a:t>(5 of 5)</a:t>
            </a:r>
            <a:endParaRPr lang="en-US" altLang="en-US"/>
          </a:p>
        </p:txBody>
      </p:sp>
      <p:sp>
        <p:nvSpPr>
          <p:cNvPr id="59395" name="Content Placeholder 2"/>
          <p:cNvSpPr>
            <a:spLocks noGrp="1"/>
          </p:cNvSpPr>
          <p:nvPr>
            <p:ph idx="1"/>
          </p:nvPr>
        </p:nvSpPr>
        <p:spPr/>
        <p:txBody>
          <a:bodyPr/>
          <a:lstStyle/>
          <a:p>
            <a:r>
              <a:rPr lang="en-US" altLang="en-US"/>
              <a:t>Patients use: </a:t>
            </a:r>
          </a:p>
          <a:p>
            <a:pPr lvl="1"/>
            <a:r>
              <a:rPr lang="en-US" altLang="en-US"/>
              <a:t>“Rescue inhaler” MDIs to relieve bronchial spasms quickly</a:t>
            </a:r>
          </a:p>
          <a:p>
            <a:pPr lvl="1"/>
            <a:r>
              <a:rPr lang="en-US" altLang="en-US"/>
              <a:t>Maintenance or controller inhaler </a:t>
            </a:r>
          </a:p>
          <a:p>
            <a:pPr lvl="1"/>
            <a:r>
              <a:rPr lang="en-US" altLang="en-US"/>
              <a:t>The only medication that is effective during an acute attack of shortness of breath is fast-acting rescue inhalers.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lnSpc>
                <a:spcPct val="85000"/>
              </a:lnSpc>
            </a:pPr>
            <a:r>
              <a:rPr lang="en-US" altLang="en-US"/>
              <a:t>Patient Medications</a:t>
            </a:r>
          </a:p>
        </p:txBody>
      </p:sp>
      <p:sp>
        <p:nvSpPr>
          <p:cNvPr id="60419" name="Content Placeholder 2"/>
          <p:cNvSpPr>
            <a:spLocks noGrp="1"/>
          </p:cNvSpPr>
          <p:nvPr>
            <p:ph type="body" idx="1"/>
          </p:nvPr>
        </p:nvSpPr>
        <p:spPr/>
        <p:txBody>
          <a:bodyPr rIns="228600"/>
          <a:lstStyle/>
          <a:p>
            <a:pPr eaLnBrk="1" hangingPunct="1">
              <a:spcBef>
                <a:spcPct val="35000"/>
              </a:spcBef>
            </a:pPr>
            <a:r>
              <a:rPr lang="en-US" altLang="en-US"/>
              <a:t>Patient assessment includes finding out which medications the patient is taking.</a:t>
            </a:r>
          </a:p>
          <a:p>
            <a:pPr lvl="1" eaLnBrk="1" hangingPunct="1">
              <a:spcBef>
                <a:spcPct val="35000"/>
              </a:spcBef>
            </a:pPr>
            <a:r>
              <a:rPr lang="en-US" altLang="en-US"/>
              <a:t>Provides vital clues to the patient’s condition</a:t>
            </a:r>
          </a:p>
          <a:p>
            <a:pPr lvl="1" eaLnBrk="1" hangingPunct="1">
              <a:spcBef>
                <a:spcPct val="35000"/>
              </a:spcBef>
            </a:pPr>
            <a:r>
              <a:rPr lang="en-US" altLang="en-US"/>
              <a:t>Guides treatment</a:t>
            </a:r>
          </a:p>
          <a:p>
            <a:pPr lvl="1" eaLnBrk="1" hangingPunct="1">
              <a:spcBef>
                <a:spcPct val="35000"/>
              </a:spcBef>
            </a:pPr>
            <a:r>
              <a:rPr lang="en-US" altLang="en-US"/>
              <a:t>Will be useful to the emergency department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a:t>Medication Errors </a:t>
            </a:r>
            <a:r>
              <a:rPr lang="en-US" altLang="en-US" sz="2800"/>
              <a:t>(1 of 2)</a:t>
            </a:r>
          </a:p>
        </p:txBody>
      </p:sp>
      <p:sp>
        <p:nvSpPr>
          <p:cNvPr id="61443" name="Content Placeholder 2"/>
          <p:cNvSpPr>
            <a:spLocks noGrp="1"/>
          </p:cNvSpPr>
          <p:nvPr>
            <p:ph idx="1"/>
          </p:nvPr>
        </p:nvSpPr>
        <p:spPr/>
        <p:txBody>
          <a:bodyPr/>
          <a:lstStyle/>
          <a:p>
            <a:r>
              <a:rPr lang="en-US" altLang="en-US"/>
              <a:t>Inappropriate use of a medication that could lead to patient harm</a:t>
            </a:r>
          </a:p>
          <a:p>
            <a:r>
              <a:rPr lang="en-US" altLang="en-US"/>
              <a:t>May be possible to minimize errors if circumstances are understood</a:t>
            </a:r>
          </a:p>
          <a:p>
            <a:r>
              <a:rPr lang="en-US" altLang="en-US"/>
              <a:t>Ensure the environment does not contribute to errors.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Medication Errors </a:t>
            </a:r>
            <a:r>
              <a:rPr lang="en-US" altLang="en-US" sz="2800"/>
              <a:t>(2 of 2)</a:t>
            </a:r>
            <a:endParaRPr lang="en-US" altLang="en-US"/>
          </a:p>
        </p:txBody>
      </p:sp>
      <p:sp>
        <p:nvSpPr>
          <p:cNvPr id="62467" name="Content Placeholder 2"/>
          <p:cNvSpPr>
            <a:spLocks noGrp="1"/>
          </p:cNvSpPr>
          <p:nvPr>
            <p:ph idx="1"/>
          </p:nvPr>
        </p:nvSpPr>
        <p:spPr/>
        <p:txBody>
          <a:bodyPr/>
          <a:lstStyle/>
          <a:p>
            <a:r>
              <a:rPr lang="en-US" altLang="en-US"/>
              <a:t>If a medication error occurs:</a:t>
            </a:r>
          </a:p>
          <a:p>
            <a:pPr lvl="1"/>
            <a:r>
              <a:rPr lang="en-US" altLang="en-US"/>
              <a:t>Provide appropriate patient care.</a:t>
            </a:r>
          </a:p>
          <a:p>
            <a:pPr lvl="1"/>
            <a:r>
              <a:rPr lang="en-US" altLang="en-US"/>
              <a:t>Notify medical control.</a:t>
            </a:r>
          </a:p>
          <a:p>
            <a:pPr lvl="1"/>
            <a:r>
              <a:rPr lang="en-US" altLang="en-US"/>
              <a:t>Follow protocols.</a:t>
            </a:r>
          </a:p>
          <a:p>
            <a:pPr lvl="1"/>
            <a:r>
              <a:rPr lang="en-US" altLang="en-US"/>
              <a:t>Document thoroughly, accurately, and honestly.</a:t>
            </a:r>
          </a:p>
          <a:p>
            <a:pPr lvl="1"/>
            <a:r>
              <a:rPr lang="en-US" altLang="en-US"/>
              <a:t>Talk with your partner, supervisor, or medical director.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Review</a:t>
            </a:r>
          </a:p>
        </p:txBody>
      </p:sp>
      <p:sp>
        <p:nvSpPr>
          <p:cNvPr id="63491" name="Rectangle 3"/>
          <p:cNvSpPr>
            <a:spLocks noGrp="1" noChangeArrowheads="1"/>
          </p:cNvSpPr>
          <p:nvPr>
            <p:ph idx="1"/>
            <p:custDataLst>
              <p:tags r:id="rId1"/>
            </p:custDataLst>
          </p:nvPr>
        </p:nvSpPr>
        <p:spPr/>
        <p:txBody>
          <a:bodyPr/>
          <a:lstStyle/>
          <a:p>
            <a:pPr marL="457200" indent="-457200">
              <a:spcBef>
                <a:spcPct val="35000"/>
              </a:spcBef>
              <a:buFontTx/>
              <a:buAutoNum type="arabicPeriod"/>
            </a:pPr>
            <a:r>
              <a:rPr lang="en-US" altLang="en-US"/>
              <a:t>Pharmacology is defined as the:</a:t>
            </a:r>
          </a:p>
          <a:p>
            <a:pPr marL="1028700" lvl="1" indent="-457200">
              <a:spcBef>
                <a:spcPct val="35000"/>
              </a:spcBef>
              <a:buFontTx/>
              <a:buAutoNum type="alphaUcPeriod"/>
            </a:pPr>
            <a:r>
              <a:rPr lang="en-US" altLang="en-US"/>
              <a:t>study of cells and tissues.</a:t>
            </a:r>
          </a:p>
          <a:p>
            <a:pPr marL="1028700" lvl="1" indent="-457200">
              <a:spcBef>
                <a:spcPct val="35000"/>
              </a:spcBef>
              <a:buFontTx/>
              <a:buAutoNum type="alphaUcPeriod"/>
            </a:pPr>
            <a:r>
              <a:rPr lang="en-US" altLang="en-US"/>
              <a:t>study of drugs and medications.</a:t>
            </a:r>
          </a:p>
          <a:p>
            <a:pPr marL="1028700" lvl="1" indent="-457200">
              <a:spcBef>
                <a:spcPct val="35000"/>
              </a:spcBef>
              <a:buFontTx/>
              <a:buAutoNum type="alphaUcPeriod"/>
            </a:pPr>
            <a:r>
              <a:rPr lang="en-US" altLang="en-US"/>
              <a:t>effects of medications in the lungs.</a:t>
            </a:r>
          </a:p>
          <a:p>
            <a:pPr marL="1028700" lvl="1" indent="-457200">
              <a:spcBef>
                <a:spcPct val="35000"/>
              </a:spcBef>
              <a:buFontTx/>
              <a:buAutoNum type="alphaUcPeriod"/>
            </a:pPr>
            <a:r>
              <a:rPr lang="en-US" altLang="en-US"/>
              <a:t>distribution of drugs to the body’s tissues.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(5 of 5)</a:t>
            </a:r>
          </a:p>
        </p:txBody>
      </p:sp>
      <p:sp>
        <p:nvSpPr>
          <p:cNvPr id="9219" name="Rectangle 3"/>
          <p:cNvSpPr>
            <a:spLocks noGrp="1" noChangeArrowheads="1"/>
          </p:cNvSpPr>
          <p:nvPr>
            <p:ph type="body" idx="1"/>
          </p:nvPr>
        </p:nvSpPr>
        <p:spPr/>
        <p:txBody>
          <a:bodyPr rIns="228600"/>
          <a:lstStyle/>
          <a:p>
            <a:pPr eaLnBrk="1" hangingPunct="1">
              <a:spcBef>
                <a:spcPct val="35000"/>
              </a:spcBef>
              <a:buFontTx/>
              <a:buNone/>
            </a:pPr>
            <a:r>
              <a:rPr lang="en-US" altLang="en-US" b="1"/>
              <a:t>Emergency Medications (cont’d)</a:t>
            </a:r>
          </a:p>
          <a:p>
            <a:pPr eaLnBrk="1" hangingPunct="1">
              <a:spcBef>
                <a:spcPct val="35000"/>
              </a:spcBef>
            </a:pPr>
            <a:r>
              <a:rPr lang="en-US" altLang="en-US"/>
              <a:t>Complications</a:t>
            </a:r>
          </a:p>
          <a:p>
            <a:pPr eaLnBrk="1" hangingPunct="1">
              <a:spcBef>
                <a:spcPct val="35000"/>
              </a:spcBef>
            </a:pPr>
            <a:r>
              <a:rPr lang="en-US" altLang="en-US"/>
              <a:t>Routes of administration</a:t>
            </a:r>
          </a:p>
          <a:p>
            <a:pPr eaLnBrk="1" hangingPunct="1">
              <a:spcBef>
                <a:spcPct val="35000"/>
              </a:spcBef>
            </a:pPr>
            <a:r>
              <a:rPr lang="en-US" altLang="en-US"/>
              <a:t>Side effects</a:t>
            </a:r>
          </a:p>
          <a:p>
            <a:pPr eaLnBrk="1" hangingPunct="1">
              <a:spcBef>
                <a:spcPct val="35000"/>
              </a:spcBef>
            </a:pPr>
            <a:r>
              <a:rPr lang="en-US" altLang="en-US"/>
              <a:t>Interactions</a:t>
            </a:r>
          </a:p>
          <a:p>
            <a:pPr eaLnBrk="1" hangingPunct="1">
              <a:spcBef>
                <a:spcPct val="35000"/>
              </a:spcBef>
            </a:pPr>
            <a:r>
              <a:rPr lang="en-US" altLang="en-US"/>
              <a:t>Dosages for the medications administered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Review</a:t>
            </a:r>
          </a:p>
        </p:txBody>
      </p:sp>
      <p:sp>
        <p:nvSpPr>
          <p:cNvPr id="64515"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B</a:t>
            </a:r>
          </a:p>
          <a:p>
            <a:pPr marL="0" indent="0">
              <a:buFontTx/>
              <a:buNone/>
            </a:pPr>
            <a:r>
              <a:rPr lang="en-US" altLang="en-US" b="1"/>
              <a:t>Rationale: </a:t>
            </a:r>
            <a:r>
              <a:rPr lang="en-US" altLang="en-US"/>
              <a:t>Pharmacology is the field of science that deals with the study of drugs and medications.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Review </a:t>
            </a:r>
            <a:r>
              <a:rPr lang="en-US" altLang="en-US" sz="2800" b="0"/>
              <a:t>(1 of 2)</a:t>
            </a:r>
          </a:p>
        </p:txBody>
      </p:sp>
      <p:sp>
        <p:nvSpPr>
          <p:cNvPr id="65539" name="Rectangle 3"/>
          <p:cNvSpPr>
            <a:spLocks noGrp="1" noChangeArrowheads="1"/>
          </p:cNvSpPr>
          <p:nvPr>
            <p:ph idx="1"/>
            <p:custDataLst>
              <p:tags r:id="rId1"/>
            </p:custDataLst>
          </p:nvPr>
        </p:nvSpPr>
        <p:spPr/>
        <p:txBody>
          <a:bodyPr/>
          <a:lstStyle/>
          <a:p>
            <a:pPr marL="457200" indent="-457200">
              <a:buFontTx/>
              <a:buAutoNum type="arabicPeriod"/>
            </a:pPr>
            <a:r>
              <a:rPr lang="en-US" altLang="en-US" sz="2400"/>
              <a:t>Pharmacology is defined as the:</a:t>
            </a:r>
          </a:p>
          <a:p>
            <a:pPr marL="1016000" lvl="1" indent="-444500">
              <a:buFontTx/>
              <a:buAutoNum type="alphaUcPeriod"/>
            </a:pPr>
            <a:r>
              <a:rPr lang="en-US" altLang="en-US" sz="2200"/>
              <a:t>study of cells and tissues.</a:t>
            </a:r>
            <a:br>
              <a:rPr lang="en-US" altLang="en-US" sz="2200"/>
            </a:br>
            <a:r>
              <a:rPr lang="en-US" altLang="en-US" sz="2200" b="1"/>
              <a:t>Rationale: </a:t>
            </a:r>
            <a:r>
              <a:rPr lang="en-US" altLang="en-US" sz="2200">
                <a:solidFill>
                  <a:srgbClr val="F37021"/>
                </a:solidFill>
              </a:rPr>
              <a:t>This is physiology, which is a branch of biology.</a:t>
            </a:r>
          </a:p>
          <a:p>
            <a:pPr marL="1016000" lvl="1" indent="-444500">
              <a:buFontTx/>
              <a:buAutoNum type="alphaUcPeriod"/>
            </a:pPr>
            <a:r>
              <a:rPr lang="en-US" altLang="en-US" sz="2200"/>
              <a:t>study of drugs and medications.</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Review </a:t>
            </a:r>
            <a:r>
              <a:rPr lang="en-US" altLang="en-US" sz="2800" b="0"/>
              <a:t>(2 of 2)</a:t>
            </a:r>
          </a:p>
        </p:txBody>
      </p:sp>
      <p:sp>
        <p:nvSpPr>
          <p:cNvPr id="66563" name="Rectangle 3"/>
          <p:cNvSpPr>
            <a:spLocks noGrp="1" noChangeArrowheads="1"/>
          </p:cNvSpPr>
          <p:nvPr>
            <p:ph idx="1"/>
            <p:custDataLst>
              <p:tags r:id="rId1"/>
            </p:custDataLst>
          </p:nvPr>
        </p:nvSpPr>
        <p:spPr/>
        <p:txBody>
          <a:bodyPr/>
          <a:lstStyle/>
          <a:p>
            <a:pPr marL="457200" indent="-457200">
              <a:buFontTx/>
              <a:buAutoNum type="arabicPeriod"/>
            </a:pPr>
            <a:r>
              <a:rPr lang="en-US" altLang="en-US" sz="2400"/>
              <a:t>Pharmacology is defined as the:</a:t>
            </a:r>
          </a:p>
          <a:p>
            <a:pPr marL="1016000" lvl="1" indent="-444500">
              <a:buFontTx/>
              <a:buAutoNum type="alphaUcPeriod" startAt="3"/>
            </a:pPr>
            <a:r>
              <a:rPr lang="en-US" altLang="en-US" sz="2200"/>
              <a:t>effects of medications in the lungs.</a:t>
            </a:r>
            <a:br>
              <a:rPr lang="en-US" altLang="en-US" sz="2200"/>
            </a:br>
            <a:r>
              <a:rPr lang="en-US" altLang="en-US" sz="2200" b="1"/>
              <a:t>Rationale: </a:t>
            </a:r>
            <a:r>
              <a:rPr lang="en-US" altLang="en-US" sz="2200">
                <a:solidFill>
                  <a:srgbClr val="F37021"/>
                </a:solidFill>
              </a:rPr>
              <a:t>This is pharmacodynamics, which includes the processes of the body’s response to medications.</a:t>
            </a:r>
          </a:p>
          <a:p>
            <a:pPr marL="1016000" lvl="1" indent="-444500">
              <a:buFontTx/>
              <a:buAutoNum type="alphaUcPeriod" startAt="3"/>
            </a:pPr>
            <a:r>
              <a:rPr lang="en-US" altLang="en-US" sz="2200"/>
              <a:t>distribution of drugs to the body’s tissues.</a:t>
            </a:r>
            <a:br>
              <a:rPr lang="en-US" altLang="en-US" sz="2200"/>
            </a:br>
            <a:r>
              <a:rPr lang="en-US" altLang="en-US" sz="2200" b="1"/>
              <a:t>Rationale: </a:t>
            </a:r>
            <a:r>
              <a:rPr lang="en-US" altLang="en-US" sz="2200">
                <a:solidFill>
                  <a:srgbClr val="F37021"/>
                </a:solidFill>
              </a:rPr>
              <a:t>This is pharmacokinetics, which studies medication distribution within the body.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Review</a:t>
            </a:r>
          </a:p>
        </p:txBody>
      </p:sp>
      <p:sp>
        <p:nvSpPr>
          <p:cNvPr id="67587" name="Rectangle 3"/>
          <p:cNvSpPr>
            <a:spLocks noGrp="1" noChangeArrowheads="1"/>
          </p:cNvSpPr>
          <p:nvPr>
            <p:ph idx="1"/>
            <p:custDataLst>
              <p:tags r:id="rId1"/>
            </p:custDataLst>
          </p:nvPr>
        </p:nvSpPr>
        <p:spPr/>
        <p:txBody>
          <a:bodyPr/>
          <a:lstStyle/>
          <a:p>
            <a:pPr marL="457200" indent="-457200">
              <a:buFontTx/>
              <a:buAutoNum type="arabicPeriod" startAt="2"/>
            </a:pPr>
            <a:r>
              <a:rPr lang="en-US" altLang="en-US"/>
              <a:t>Which of the following statements regarding medications is FALSE?</a:t>
            </a:r>
          </a:p>
          <a:p>
            <a:pPr marL="1028700" lvl="1" indent="-457200">
              <a:buFontTx/>
              <a:buAutoNum type="alphaUcPeriod"/>
            </a:pPr>
            <a:r>
              <a:rPr lang="en-US" altLang="en-US"/>
              <a:t>Many medications are known by different names.</a:t>
            </a:r>
          </a:p>
          <a:p>
            <a:pPr marL="1028700" lvl="1" indent="-457200">
              <a:buFontTx/>
              <a:buAutoNum type="alphaUcPeriod"/>
            </a:pPr>
            <a:r>
              <a:rPr lang="en-US" altLang="en-US"/>
              <a:t>Some medications affect more than one body system.</a:t>
            </a:r>
          </a:p>
          <a:p>
            <a:pPr marL="1028700" lvl="1" indent="-457200">
              <a:buFontTx/>
              <a:buAutoNum type="alphaUcPeriod"/>
            </a:pPr>
            <a:r>
              <a:rPr lang="en-US" altLang="en-US"/>
              <a:t>Over-the-counter drugs must be prescribed by a physician.</a:t>
            </a:r>
          </a:p>
          <a:p>
            <a:pPr marL="1028700" lvl="1" indent="-457200">
              <a:buFontTx/>
              <a:buAutoNum type="alphaUcPeriod"/>
            </a:pPr>
            <a:r>
              <a:rPr lang="en-US" altLang="en-US"/>
              <a:t>EMTs should ask about any herbal remedies or vitamins that the patient may be taking.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Review</a:t>
            </a:r>
          </a:p>
        </p:txBody>
      </p:sp>
      <p:sp>
        <p:nvSpPr>
          <p:cNvPr id="68611"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 </a:t>
            </a:r>
            <a:r>
              <a:rPr lang="en-US" altLang="en-US"/>
              <a:t>Over-the-counter (OTC) drugs, such as aspirin, Tylenol, and Motrin, do not require a physician prescription. They can be purchased at a supermarket or drugstore. Most medications have a generic name and a trade name. For example, acetaminophen is the generic name for Tylenol, and ibuprofen is the generic name for Motrin.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Review </a:t>
            </a:r>
            <a:r>
              <a:rPr lang="en-US" altLang="en-US" sz="2800" b="0"/>
              <a:t>(1 of 2)</a:t>
            </a:r>
          </a:p>
        </p:txBody>
      </p:sp>
      <p:sp>
        <p:nvSpPr>
          <p:cNvPr id="69635" name="Rectangle 3"/>
          <p:cNvSpPr>
            <a:spLocks noGrp="1" noChangeArrowheads="1"/>
          </p:cNvSpPr>
          <p:nvPr>
            <p:ph idx="1"/>
          </p:nvPr>
        </p:nvSpPr>
        <p:spPr/>
        <p:txBody>
          <a:bodyPr/>
          <a:lstStyle/>
          <a:p>
            <a:pPr marL="457200" indent="-457200">
              <a:buFontTx/>
              <a:buAutoNum type="arabicPeriod" startAt="2"/>
            </a:pPr>
            <a:r>
              <a:rPr lang="en-US" altLang="en-US" sz="2400"/>
              <a:t>Which of the following statements regarding medications is FALSE?</a:t>
            </a:r>
          </a:p>
          <a:p>
            <a:pPr marL="1028700" lvl="1" indent="-457200">
              <a:buFontTx/>
              <a:buAutoNum type="alphaUcPeriod"/>
            </a:pPr>
            <a:r>
              <a:rPr lang="en-US" altLang="en-US" sz="2200"/>
              <a:t>Many medications are known by different names.</a:t>
            </a:r>
            <a:br>
              <a:rPr lang="en-US" altLang="en-US" sz="2200"/>
            </a:br>
            <a:r>
              <a:rPr lang="en-US" altLang="en-US" sz="2200" b="1"/>
              <a:t>Rationale: </a:t>
            </a:r>
            <a:r>
              <a:rPr lang="en-US" altLang="en-US" sz="2200">
                <a:solidFill>
                  <a:srgbClr val="F37021"/>
                </a:solidFill>
              </a:rPr>
              <a:t>True; medications can have several different names.</a:t>
            </a:r>
          </a:p>
          <a:p>
            <a:pPr marL="1028700" lvl="1" indent="-457200">
              <a:buFontTx/>
              <a:buAutoNum type="alphaUcPeriod"/>
            </a:pPr>
            <a:r>
              <a:rPr lang="en-US" altLang="en-US" sz="2200"/>
              <a:t>Some medications affect more than one body system.</a:t>
            </a:r>
            <a:br>
              <a:rPr lang="en-US" altLang="en-US" sz="2200"/>
            </a:br>
            <a:r>
              <a:rPr lang="en-US" altLang="en-US" sz="2200" b="1"/>
              <a:t>Rationale: </a:t>
            </a:r>
            <a:r>
              <a:rPr lang="en-US" altLang="en-US" sz="2200">
                <a:solidFill>
                  <a:srgbClr val="F37021"/>
                </a:solidFill>
              </a:rPr>
              <a:t>True; medications can affect many different body systems.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Review </a:t>
            </a:r>
            <a:r>
              <a:rPr lang="en-US" altLang="en-US" sz="2800" b="0"/>
              <a:t>(2 of 2)</a:t>
            </a:r>
          </a:p>
        </p:txBody>
      </p:sp>
      <p:sp>
        <p:nvSpPr>
          <p:cNvPr id="70659" name="Rectangle 3"/>
          <p:cNvSpPr>
            <a:spLocks noGrp="1" noChangeArrowheads="1"/>
          </p:cNvSpPr>
          <p:nvPr>
            <p:ph idx="1"/>
          </p:nvPr>
        </p:nvSpPr>
        <p:spPr/>
        <p:txBody>
          <a:bodyPr/>
          <a:lstStyle/>
          <a:p>
            <a:pPr marL="457200" indent="-457200">
              <a:buFontTx/>
              <a:buAutoNum type="arabicPeriod" startAt="2"/>
            </a:pPr>
            <a:r>
              <a:rPr lang="en-US" altLang="en-US" sz="2400"/>
              <a:t>Which of the following statements regarding medications is FALSE?</a:t>
            </a:r>
          </a:p>
          <a:p>
            <a:pPr marL="1028700" lvl="1" indent="-457200">
              <a:buFontTx/>
              <a:buAutoNum type="alphaUcPeriod" startAt="3"/>
            </a:pPr>
            <a:r>
              <a:rPr lang="en-US" altLang="en-US" sz="2200"/>
              <a:t>Over-the-counter drugs must be prescribed by a physician.</a:t>
            </a:r>
            <a:br>
              <a:rPr lang="en-US" altLang="en-US" sz="2200"/>
            </a:br>
            <a:r>
              <a:rPr lang="en-US" altLang="en-US" sz="2200" b="1"/>
              <a:t>Rationale: </a:t>
            </a:r>
            <a:r>
              <a:rPr lang="en-US" altLang="en-US" sz="2200">
                <a:solidFill>
                  <a:srgbClr val="F37021"/>
                </a:solidFill>
              </a:rPr>
              <a:t>Correct answer</a:t>
            </a:r>
          </a:p>
          <a:p>
            <a:pPr marL="1028700" lvl="1" indent="-457200">
              <a:buFontTx/>
              <a:buAutoNum type="alphaUcPeriod" startAt="3"/>
            </a:pPr>
            <a:r>
              <a:rPr lang="en-US" altLang="en-US" sz="2200"/>
              <a:t>EMTs should ask about any herbal remedies or vitamins that the patient may be taking.</a:t>
            </a:r>
            <a:br>
              <a:rPr lang="en-US" altLang="en-US" sz="2200"/>
            </a:br>
            <a:r>
              <a:rPr lang="en-US" altLang="en-US" sz="2200" b="1"/>
              <a:t>Rationale: </a:t>
            </a:r>
            <a:r>
              <a:rPr lang="en-US" altLang="en-US" sz="2200">
                <a:solidFill>
                  <a:srgbClr val="F37021"/>
                </a:solidFill>
              </a:rPr>
              <a:t>True; herbal remedies and vitamins can have interactions and effects on the patient’s health and condition.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Review</a:t>
            </a:r>
          </a:p>
        </p:txBody>
      </p:sp>
      <p:sp>
        <p:nvSpPr>
          <p:cNvPr id="71683" name="Rectangle 3"/>
          <p:cNvSpPr>
            <a:spLocks noGrp="1" noChangeArrowheads="1"/>
          </p:cNvSpPr>
          <p:nvPr>
            <p:ph idx="1"/>
            <p:custDataLst>
              <p:tags r:id="rId1"/>
            </p:custDataLst>
          </p:nvPr>
        </p:nvSpPr>
        <p:spPr/>
        <p:txBody>
          <a:bodyPr/>
          <a:lstStyle/>
          <a:p>
            <a:pPr marL="457200" indent="-457200">
              <a:buFontTx/>
              <a:buAutoNum type="arabicPeriod" startAt="3"/>
            </a:pPr>
            <a:r>
              <a:rPr lang="en-US" altLang="en-US"/>
              <a:t>Which of the following routes of medication administration has the fastest effect?</a:t>
            </a:r>
          </a:p>
          <a:p>
            <a:pPr marL="1028700" lvl="1" indent="-457200">
              <a:buFontTx/>
              <a:buAutoNum type="alphaUcPeriod"/>
            </a:pPr>
            <a:r>
              <a:rPr lang="en-US" altLang="en-US"/>
              <a:t>Oral</a:t>
            </a:r>
          </a:p>
          <a:p>
            <a:pPr marL="1028700" lvl="1" indent="-457200">
              <a:buFontTx/>
              <a:buAutoNum type="alphaUcPeriod"/>
            </a:pPr>
            <a:r>
              <a:rPr lang="en-US" altLang="en-US"/>
              <a:t>Intravenous</a:t>
            </a:r>
          </a:p>
          <a:p>
            <a:pPr marL="1028700" lvl="1" indent="-457200">
              <a:buFontTx/>
              <a:buAutoNum type="alphaUcPeriod"/>
            </a:pPr>
            <a:r>
              <a:rPr lang="en-US" altLang="en-US"/>
              <a:t>Subcutaneous</a:t>
            </a:r>
          </a:p>
          <a:p>
            <a:pPr marL="1028700" lvl="1" indent="-457200">
              <a:buFontTx/>
              <a:buAutoNum type="alphaUcPeriod"/>
            </a:pPr>
            <a:r>
              <a:rPr lang="en-US" altLang="en-US"/>
              <a:t>Intramuscular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Review</a:t>
            </a:r>
          </a:p>
        </p:txBody>
      </p:sp>
      <p:sp>
        <p:nvSpPr>
          <p:cNvPr id="72707" name="Rectangle 3"/>
          <p:cNvSpPr>
            <a:spLocks noGrp="1" noChangeArrowheads="1"/>
          </p:cNvSpPr>
          <p:nvPr>
            <p:ph idx="1"/>
          </p:nvPr>
        </p:nvSpPr>
        <p:spPr/>
        <p:txBody>
          <a:bodyPr/>
          <a:lstStyle/>
          <a:p>
            <a:pPr marL="0" indent="0">
              <a:buFontTx/>
              <a:buNone/>
            </a:pPr>
            <a:r>
              <a:rPr lang="en-US" altLang="en-US" b="1"/>
              <a:t>Answer:</a:t>
            </a:r>
            <a:r>
              <a:rPr lang="en-US" altLang="en-US">
                <a:solidFill>
                  <a:srgbClr val="F37021"/>
                </a:solidFill>
              </a:rPr>
              <a:t> B</a:t>
            </a:r>
          </a:p>
          <a:p>
            <a:pPr marL="0" indent="0">
              <a:buFontTx/>
              <a:buNone/>
            </a:pPr>
            <a:r>
              <a:rPr lang="en-US" altLang="en-US" b="1"/>
              <a:t>Rationale: </a:t>
            </a:r>
            <a:r>
              <a:rPr lang="en-US" altLang="en-US"/>
              <a:t>Because its administration is directly into a vein, a drug given intravenously enters the body quickly. The intravenous route is the fastest acting of all the routes of medication administration.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Review </a:t>
            </a:r>
            <a:r>
              <a:rPr lang="en-US" altLang="en-US" sz="2800" b="0"/>
              <a:t>(1 of 2)</a:t>
            </a:r>
          </a:p>
        </p:txBody>
      </p:sp>
      <p:sp>
        <p:nvSpPr>
          <p:cNvPr id="73731" name="Rectangle 3"/>
          <p:cNvSpPr>
            <a:spLocks noGrp="1" noChangeArrowheads="1"/>
          </p:cNvSpPr>
          <p:nvPr>
            <p:ph idx="1"/>
          </p:nvPr>
        </p:nvSpPr>
        <p:spPr/>
        <p:txBody>
          <a:bodyPr/>
          <a:lstStyle/>
          <a:p>
            <a:pPr marL="457200" indent="-457200">
              <a:buFontTx/>
              <a:buAutoNum type="arabicPeriod" startAt="3"/>
            </a:pPr>
            <a:r>
              <a:rPr lang="en-US" altLang="en-US" sz="2400"/>
              <a:t>Which of the following routes of medication administration has the fastest effect?</a:t>
            </a:r>
          </a:p>
          <a:p>
            <a:pPr marL="1028700" lvl="1" indent="-457200">
              <a:buFontTx/>
              <a:buAutoNum type="alphaUcPeriod"/>
            </a:pPr>
            <a:r>
              <a:rPr lang="en-US" altLang="en-US" sz="2200"/>
              <a:t>Oral</a:t>
            </a:r>
            <a:br>
              <a:rPr lang="en-US" altLang="en-US" sz="2200"/>
            </a:br>
            <a:r>
              <a:rPr lang="en-US" altLang="en-US" sz="2200"/>
              <a:t>Rationale: </a:t>
            </a:r>
            <a:r>
              <a:rPr lang="en-US" altLang="en-US" sz="2200">
                <a:solidFill>
                  <a:srgbClr val="F37021"/>
                </a:solidFill>
              </a:rPr>
              <a:t>The medication must be absorbed through the mucous membranes first to get to the circulatory system.</a:t>
            </a:r>
          </a:p>
          <a:p>
            <a:pPr marL="1028700" lvl="1" indent="-457200">
              <a:buFontTx/>
              <a:buAutoNum type="alphaUcPeriod"/>
            </a:pPr>
            <a:r>
              <a:rPr lang="en-US" altLang="en-US" sz="2200"/>
              <a:t>Intravenous</a:t>
            </a:r>
            <a:br>
              <a:rPr lang="en-US" altLang="en-US" sz="2200"/>
            </a:br>
            <a:r>
              <a:rPr lang="en-US" altLang="en-US" sz="2200"/>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lnSpc>
                <a:spcPct val="85000"/>
              </a:lnSpc>
            </a:pPr>
            <a:r>
              <a:rPr lang="en-US" altLang="en-US"/>
              <a:t>Introduction </a:t>
            </a:r>
            <a:r>
              <a:rPr lang="en-US" altLang="en-US" sz="2800" b="0"/>
              <a:t>(1 of 2)</a:t>
            </a:r>
          </a:p>
        </p:txBody>
      </p:sp>
      <p:sp>
        <p:nvSpPr>
          <p:cNvPr id="10243" name="Content Placeholder 2"/>
          <p:cNvSpPr>
            <a:spLocks noGrp="1"/>
          </p:cNvSpPr>
          <p:nvPr>
            <p:ph type="body" idx="1"/>
          </p:nvPr>
        </p:nvSpPr>
        <p:spPr/>
        <p:txBody>
          <a:bodyPr rIns="228600"/>
          <a:lstStyle/>
          <a:p>
            <a:pPr eaLnBrk="1" hangingPunct="1">
              <a:spcBef>
                <a:spcPct val="35000"/>
              </a:spcBef>
            </a:pPr>
            <a:r>
              <a:rPr lang="en-US" altLang="en-US"/>
              <a:t>Medications are an important intervention.</a:t>
            </a:r>
          </a:p>
          <a:p>
            <a:pPr eaLnBrk="1" hangingPunct="1">
              <a:spcBef>
                <a:spcPct val="35000"/>
              </a:spcBef>
            </a:pPr>
            <a:r>
              <a:rPr lang="en-US" altLang="en-US"/>
              <a:t>Medications may alleviate pain and improve the patient’s condition.</a:t>
            </a:r>
          </a:p>
          <a:p>
            <a:pPr eaLnBrk="1" hangingPunct="1">
              <a:spcBef>
                <a:spcPct val="35000"/>
              </a:spcBef>
            </a:pPr>
            <a:r>
              <a:rPr lang="en-US" altLang="en-US"/>
              <a:t>Failure to administer medications safely and competently can lead to serious consequences for the patient, including death.</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Review </a:t>
            </a:r>
            <a:r>
              <a:rPr lang="en-US" altLang="en-US" sz="2800" b="0"/>
              <a:t>(2 of 2)</a:t>
            </a:r>
          </a:p>
        </p:txBody>
      </p:sp>
      <p:sp>
        <p:nvSpPr>
          <p:cNvPr id="74755" name="Rectangle 3"/>
          <p:cNvSpPr>
            <a:spLocks noGrp="1" noChangeArrowheads="1"/>
          </p:cNvSpPr>
          <p:nvPr>
            <p:ph idx="1"/>
          </p:nvPr>
        </p:nvSpPr>
        <p:spPr/>
        <p:txBody>
          <a:bodyPr/>
          <a:lstStyle/>
          <a:p>
            <a:pPr marL="457200" indent="-457200">
              <a:buFontTx/>
              <a:buAutoNum type="arabicPeriod" startAt="3"/>
            </a:pPr>
            <a:r>
              <a:rPr lang="en-US" altLang="en-US" sz="2400"/>
              <a:t>Which of the following routes of medication administration has the fastest effect?</a:t>
            </a:r>
          </a:p>
          <a:p>
            <a:pPr marL="1016000" lvl="1" indent="-444500">
              <a:buFontTx/>
              <a:buAutoNum type="alphaUcPeriod" startAt="3"/>
            </a:pPr>
            <a:r>
              <a:rPr lang="en-US" altLang="en-US" sz="2200"/>
              <a:t>Subcutaneous</a:t>
            </a:r>
            <a:br>
              <a:rPr lang="en-US" altLang="en-US" sz="2200"/>
            </a:br>
            <a:r>
              <a:rPr lang="en-US" altLang="en-US" sz="2200"/>
              <a:t>Rationale: </a:t>
            </a:r>
            <a:r>
              <a:rPr lang="en-US" altLang="en-US" sz="2200">
                <a:solidFill>
                  <a:srgbClr val="F37021"/>
                </a:solidFill>
              </a:rPr>
              <a:t>The medication must pass through the layers of skin before reaching the circulatory system.</a:t>
            </a:r>
          </a:p>
          <a:p>
            <a:pPr marL="1016000" lvl="1" indent="-444500">
              <a:buFontTx/>
              <a:buAutoNum type="alphaUcPeriod" startAt="3"/>
            </a:pPr>
            <a:r>
              <a:rPr lang="en-US" altLang="en-US" sz="2200"/>
              <a:t>Intramuscular</a:t>
            </a:r>
            <a:br>
              <a:rPr lang="en-US" altLang="en-US" sz="2200"/>
            </a:br>
            <a:r>
              <a:rPr lang="en-US" altLang="en-US" sz="2200"/>
              <a:t>Rationale: </a:t>
            </a:r>
            <a:r>
              <a:rPr lang="en-US" altLang="en-US" sz="2200">
                <a:solidFill>
                  <a:srgbClr val="F37021"/>
                </a:solidFill>
              </a:rPr>
              <a:t>The medication needs to travel to the circulatory system.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Review</a:t>
            </a:r>
          </a:p>
        </p:txBody>
      </p:sp>
      <p:sp>
        <p:nvSpPr>
          <p:cNvPr id="75779"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4"/>
            </a:pPr>
            <a:r>
              <a:rPr lang="en-US" altLang="en-US"/>
              <a:t>When administered to a patient, a metered-dose inhaler will:</a:t>
            </a:r>
          </a:p>
          <a:p>
            <a:pPr marL="1016000" lvl="1" indent="-444500">
              <a:spcBef>
                <a:spcPct val="35000"/>
              </a:spcBef>
              <a:buFontTx/>
              <a:buAutoNum type="alphaUcPeriod"/>
            </a:pPr>
            <a:r>
              <a:rPr lang="en-US" altLang="en-US"/>
              <a:t>deliver the same dose each time it is administered.</a:t>
            </a:r>
          </a:p>
          <a:p>
            <a:pPr marL="1016000" lvl="1" indent="-444500">
              <a:spcBef>
                <a:spcPct val="35000"/>
              </a:spcBef>
              <a:buFontTx/>
              <a:buAutoNum type="alphaUcPeriod"/>
            </a:pPr>
            <a:r>
              <a:rPr lang="en-US" altLang="en-US"/>
              <a:t>be ineffective when given to patients with asthma.</a:t>
            </a:r>
          </a:p>
          <a:p>
            <a:pPr marL="1016000" lvl="1" indent="-444500">
              <a:spcBef>
                <a:spcPct val="35000"/>
              </a:spcBef>
              <a:buFontTx/>
              <a:buAutoNum type="alphaUcPeriod"/>
            </a:pPr>
            <a:r>
              <a:rPr lang="en-US" altLang="en-US"/>
              <a:t>deliver a different dose each time it is administered.</a:t>
            </a:r>
          </a:p>
          <a:p>
            <a:pPr marL="1016000" lvl="1" indent="-444500">
              <a:spcBef>
                <a:spcPct val="35000"/>
              </a:spcBef>
              <a:buFontTx/>
              <a:buAutoNum type="alphaUcPeriod"/>
            </a:pPr>
            <a:r>
              <a:rPr lang="en-US" altLang="en-US"/>
              <a:t>be delivered to the lungs over a period of 6 to 8 hours.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Review</a:t>
            </a:r>
          </a:p>
        </p:txBody>
      </p:sp>
      <p:sp>
        <p:nvSpPr>
          <p:cNvPr id="76803"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A</a:t>
            </a:r>
          </a:p>
          <a:p>
            <a:pPr marL="0" indent="0">
              <a:buFontTx/>
              <a:buNone/>
            </a:pPr>
            <a:r>
              <a:rPr lang="en-US" altLang="en-US" b="1"/>
              <a:t>Rationale: </a:t>
            </a:r>
            <a:r>
              <a:rPr lang="en-US" altLang="en-US"/>
              <a:t>The metered-dose inhaler (MDI) delivers the same dose of medication each time it is used. Drugs given via the MDI act very quickly and are commonly prescribed to patients with asthma, emphysema, and other airway diseases.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Review </a:t>
            </a:r>
            <a:r>
              <a:rPr lang="en-US" altLang="en-US" sz="2800" b="0"/>
              <a:t>(1 of 2)</a:t>
            </a:r>
          </a:p>
        </p:txBody>
      </p:sp>
      <p:sp>
        <p:nvSpPr>
          <p:cNvPr id="77827"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4"/>
            </a:pPr>
            <a:r>
              <a:rPr lang="en-US" altLang="en-US" sz="2400"/>
              <a:t>When administered to a patient, a metered-dose inhaler will:</a:t>
            </a:r>
          </a:p>
          <a:p>
            <a:pPr marL="1028700" lvl="1" indent="-457200">
              <a:spcBef>
                <a:spcPct val="35000"/>
              </a:spcBef>
              <a:buFontTx/>
              <a:buAutoNum type="alphaUcPeriod"/>
            </a:pPr>
            <a:r>
              <a:rPr lang="en-US" altLang="en-US" sz="2200"/>
              <a:t>deliver the same dose each time it is administered.</a:t>
            </a:r>
            <a:br>
              <a:rPr lang="en-US" altLang="en-US" sz="2200"/>
            </a:br>
            <a:r>
              <a:rPr lang="en-US" altLang="en-US" sz="2200" b="1"/>
              <a:t>Rationale: </a:t>
            </a:r>
            <a:r>
              <a:rPr lang="en-US" altLang="en-US" sz="2200">
                <a:solidFill>
                  <a:srgbClr val="F37021"/>
                </a:solidFill>
              </a:rPr>
              <a:t>Correct answer</a:t>
            </a:r>
          </a:p>
          <a:p>
            <a:pPr marL="1028700" lvl="1" indent="-457200">
              <a:spcBef>
                <a:spcPct val="35000"/>
              </a:spcBef>
              <a:buFontTx/>
              <a:buAutoNum type="alphaUcPeriod"/>
            </a:pPr>
            <a:r>
              <a:rPr lang="en-US" altLang="en-US" sz="2200"/>
              <a:t>be ineffective when given to patients with asthma.</a:t>
            </a:r>
            <a:br>
              <a:rPr lang="en-US" altLang="en-US" sz="2200"/>
            </a:br>
            <a:r>
              <a:rPr lang="en-US" altLang="en-US" sz="2200" b="1"/>
              <a:t>Rationale: </a:t>
            </a:r>
            <a:r>
              <a:rPr lang="en-US" altLang="en-US" sz="2200">
                <a:solidFill>
                  <a:srgbClr val="F37021"/>
                </a:solidFill>
              </a:rPr>
              <a:t>An inhaler is usually prescribed for patients with asthma.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Review </a:t>
            </a:r>
            <a:r>
              <a:rPr lang="en-US" altLang="en-US" sz="2800" b="0"/>
              <a:t>(2 of 2)</a:t>
            </a:r>
          </a:p>
        </p:txBody>
      </p:sp>
      <p:sp>
        <p:nvSpPr>
          <p:cNvPr id="78851"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4"/>
            </a:pPr>
            <a:r>
              <a:rPr lang="en-US" altLang="en-US" sz="2400"/>
              <a:t>When administered to a patient, a metered-dose inhaler will:</a:t>
            </a:r>
          </a:p>
          <a:p>
            <a:pPr marL="1028700" lvl="1" indent="-457200">
              <a:spcBef>
                <a:spcPct val="35000"/>
              </a:spcBef>
              <a:buFontTx/>
              <a:buAutoNum type="alphaUcPeriod" startAt="3"/>
            </a:pPr>
            <a:r>
              <a:rPr lang="en-US" altLang="en-US" sz="2200"/>
              <a:t>deliver a different dose each time it is administered.</a:t>
            </a:r>
            <a:br>
              <a:rPr lang="en-US" altLang="en-US" sz="2200"/>
            </a:br>
            <a:r>
              <a:rPr lang="en-US" altLang="en-US" sz="2200" b="1"/>
              <a:t>Rationale: </a:t>
            </a:r>
            <a:r>
              <a:rPr lang="en-US" altLang="en-US" sz="2200">
                <a:solidFill>
                  <a:srgbClr val="F37021"/>
                </a:solidFill>
              </a:rPr>
              <a:t>An inhaler is metered to deliver the same dose every time.</a:t>
            </a:r>
          </a:p>
          <a:p>
            <a:pPr marL="1028700" lvl="1" indent="-457200">
              <a:spcBef>
                <a:spcPct val="35000"/>
              </a:spcBef>
              <a:buFontTx/>
              <a:buAutoNum type="alphaUcPeriod" startAt="3"/>
            </a:pPr>
            <a:r>
              <a:rPr lang="en-US" altLang="en-US" sz="2200"/>
              <a:t>be delivered to the lungs over a period of 6 to 8 hours.</a:t>
            </a:r>
            <a:br>
              <a:rPr lang="en-US" altLang="en-US" sz="2200"/>
            </a:br>
            <a:r>
              <a:rPr lang="en-US" altLang="en-US" sz="2200" b="1"/>
              <a:t>Rationale: </a:t>
            </a:r>
            <a:r>
              <a:rPr lang="en-US" altLang="en-US" sz="2200">
                <a:solidFill>
                  <a:srgbClr val="F37021"/>
                </a:solidFill>
              </a:rPr>
              <a:t>The medication is delivered straight to the lungs, almost immediately, because it is inhaled.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Review</a:t>
            </a:r>
          </a:p>
        </p:txBody>
      </p:sp>
      <p:sp>
        <p:nvSpPr>
          <p:cNvPr id="79875"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5"/>
            </a:pPr>
            <a:r>
              <a:rPr lang="en-US" altLang="en-US" sz="2100"/>
              <a:t>You are managing a 62-year-old woman who complains of crushing chest pain. Her blood pressure is 84/64 mm Hg and her heart rate is 110 beats/min. Medical control advises you to assist her in taking her prescribed nitroglycerin. After receiving this order, you should:</a:t>
            </a:r>
          </a:p>
          <a:p>
            <a:pPr marL="1028700" lvl="1" indent="-457200">
              <a:buFontTx/>
              <a:buAutoNum type="alphaUcPeriod"/>
            </a:pPr>
            <a:r>
              <a:rPr lang="en-US" altLang="en-US" sz="2000"/>
              <a:t>reassess the patient’s heart rate and then assist with the nitroglycerin.</a:t>
            </a:r>
          </a:p>
          <a:p>
            <a:pPr marL="1028700" lvl="1" indent="-457200">
              <a:buFontTx/>
              <a:buAutoNum type="alphaUcPeriod"/>
            </a:pPr>
            <a:r>
              <a:rPr lang="en-US" altLang="en-US" sz="2000"/>
              <a:t>repeat the patient’s blood pressure to the physician and confirm the order.</a:t>
            </a:r>
          </a:p>
          <a:p>
            <a:pPr marL="1028700" lvl="1" indent="-457200">
              <a:buFontTx/>
              <a:buAutoNum type="alphaUcPeriod"/>
            </a:pPr>
            <a:r>
              <a:rPr lang="en-US" altLang="en-US" sz="2000"/>
              <a:t>wait 10 minutes, reassess the blood pressure, and then give the nitroglycerin.</a:t>
            </a:r>
          </a:p>
          <a:p>
            <a:pPr marL="1028700" lvl="1" indent="-457200">
              <a:buFontTx/>
              <a:buAutoNum type="alphaUcPeriod"/>
            </a:pPr>
            <a:r>
              <a:rPr lang="en-US" altLang="en-US" sz="2000"/>
              <a:t>administer the nitroglycerin to the patient and then reassess her blood pressure.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Review</a:t>
            </a:r>
          </a:p>
        </p:txBody>
      </p:sp>
      <p:sp>
        <p:nvSpPr>
          <p:cNvPr id="80899"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B</a:t>
            </a:r>
          </a:p>
          <a:p>
            <a:pPr marL="0" indent="0">
              <a:buFontTx/>
              <a:buNone/>
            </a:pPr>
            <a:r>
              <a:rPr lang="en-US" altLang="en-US" b="1"/>
              <a:t>Rationale:</a:t>
            </a:r>
            <a:r>
              <a:rPr lang="en-US" altLang="en-US"/>
              <a:t> Nitroglycerin is a vasodilator and lowers blood pressure (BP); therefore, it should not be given to patients with a systolic BP less than 100 mm Hg. If you receive an order to give nitroglycerin to a patient with a systolic BP less than 100 mm Hg, you should ensure that the physician is aware of the patient’s BP, then reconfirm the order.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Review </a:t>
            </a:r>
            <a:r>
              <a:rPr lang="en-US" altLang="en-US" sz="2800" b="0"/>
              <a:t>(1 of 2)</a:t>
            </a:r>
          </a:p>
        </p:txBody>
      </p:sp>
      <p:sp>
        <p:nvSpPr>
          <p:cNvPr id="81923" name="Rectangle 3"/>
          <p:cNvSpPr>
            <a:spLocks noGrp="1" noChangeArrowheads="1"/>
          </p:cNvSpPr>
          <p:nvPr>
            <p:ph idx="1"/>
          </p:nvPr>
        </p:nvSpPr>
        <p:spPr/>
        <p:txBody>
          <a:bodyPr/>
          <a:lstStyle/>
          <a:p>
            <a:pPr marL="457200" indent="-457200">
              <a:buFontTx/>
              <a:buAutoNum type="arabicPeriod" startAt="5"/>
            </a:pPr>
            <a:r>
              <a:rPr lang="en-US" altLang="en-US" sz="2100"/>
              <a:t>You are managing a 62-year-old woman who complains of crushing chest pain. Her blood pressure is 84/64 mm Hg and her heart rate is 110 beats/min. Medical control advises you to assist her in taking her prescribed nitroglycerin. After receiving this order, you should:</a:t>
            </a:r>
          </a:p>
          <a:p>
            <a:pPr marL="1028700" lvl="1" indent="-457200">
              <a:buFontTx/>
              <a:buAutoNum type="alphaUcPeriod"/>
            </a:pPr>
            <a:r>
              <a:rPr lang="en-US" altLang="en-US" sz="2000"/>
              <a:t>reassess the patient’s heart rate and then assist with the nitroglycerin.</a:t>
            </a:r>
            <a:br>
              <a:rPr lang="en-US" altLang="en-US" sz="2000"/>
            </a:br>
            <a:r>
              <a:rPr lang="en-US" altLang="en-US" sz="2000" b="1"/>
              <a:t>Rationale: </a:t>
            </a:r>
            <a:r>
              <a:rPr lang="en-US" altLang="en-US" sz="2000">
                <a:solidFill>
                  <a:srgbClr val="F37021"/>
                </a:solidFill>
              </a:rPr>
              <a:t>Administration of nitroglycerin is based on the patient’s blood pressure, not on the patient’s heart rate.</a:t>
            </a:r>
          </a:p>
          <a:p>
            <a:pPr marL="1028700" lvl="1" indent="-457200">
              <a:buFontTx/>
              <a:buAutoNum type="alphaUcPeriod"/>
            </a:pPr>
            <a:r>
              <a:rPr lang="en-US" altLang="en-US" sz="2000"/>
              <a:t>repeat the patient’s blood pressure to the physician and confirm the order.</a:t>
            </a:r>
            <a:br>
              <a:rPr lang="en-US" altLang="en-US" sz="2000"/>
            </a:br>
            <a:r>
              <a:rPr lang="en-US" altLang="en-US" sz="2000" b="1"/>
              <a:t>Rationale: </a:t>
            </a:r>
            <a:r>
              <a:rPr lang="en-US" altLang="en-US" sz="2000">
                <a:solidFill>
                  <a:srgbClr val="F37021"/>
                </a:solidFill>
              </a:rPr>
              <a:t>Correct answer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Review </a:t>
            </a:r>
            <a:r>
              <a:rPr lang="en-US" altLang="en-US" sz="2800" b="0"/>
              <a:t>(2 of 2)</a:t>
            </a:r>
          </a:p>
        </p:txBody>
      </p:sp>
      <p:sp>
        <p:nvSpPr>
          <p:cNvPr id="82947" name="Rectangle 3"/>
          <p:cNvSpPr>
            <a:spLocks noGrp="1" noChangeArrowheads="1"/>
          </p:cNvSpPr>
          <p:nvPr>
            <p:ph idx="1"/>
          </p:nvPr>
        </p:nvSpPr>
        <p:spPr/>
        <p:txBody>
          <a:bodyPr lIns="182880" rIns="0" bIns="45720"/>
          <a:lstStyle/>
          <a:p>
            <a:pPr>
              <a:lnSpc>
                <a:spcPct val="90000"/>
              </a:lnSpc>
              <a:spcBef>
                <a:spcPct val="25000"/>
              </a:spcBef>
              <a:buFontTx/>
              <a:buAutoNum type="arabicPeriod" startAt="5"/>
            </a:pPr>
            <a:r>
              <a:rPr lang="en-US" altLang="en-US" sz="2100"/>
              <a:t>You are managing a 62-year-old woman who complains of crushing chest pain. Her blood pressure is 84/64 mm Hg and her heart rate is 110 beats/min. Medical control advises you to assist her in taking her prescribed nitroglycerin. After receiving this order, you should:</a:t>
            </a:r>
          </a:p>
          <a:p>
            <a:pPr marL="914400" lvl="1" indent="-457200">
              <a:lnSpc>
                <a:spcPct val="90000"/>
              </a:lnSpc>
              <a:buFontTx/>
              <a:buAutoNum type="alphaUcPeriod" startAt="3"/>
            </a:pPr>
            <a:r>
              <a:rPr lang="en-US" altLang="en-US" sz="2000"/>
              <a:t>wait 10 minutes, reassess the blood pressure, and then give the nitroglycerin.</a:t>
            </a:r>
            <a:br>
              <a:rPr lang="en-US" altLang="en-US" sz="2000"/>
            </a:br>
            <a:r>
              <a:rPr lang="en-US" altLang="en-US" sz="2000" b="1"/>
              <a:t>Rationale: </a:t>
            </a:r>
            <a:r>
              <a:rPr lang="en-US" altLang="en-US" sz="2000">
                <a:solidFill>
                  <a:srgbClr val="F37021"/>
                </a:solidFill>
              </a:rPr>
              <a:t>You should ensure that the physician is aware of the patient’s blood pressure and then reconfirm the order.</a:t>
            </a:r>
          </a:p>
          <a:p>
            <a:pPr marL="914400" lvl="1" indent="-457200">
              <a:lnSpc>
                <a:spcPct val="90000"/>
              </a:lnSpc>
              <a:buFontTx/>
              <a:buAutoNum type="alphaUcPeriod" startAt="3"/>
            </a:pPr>
            <a:r>
              <a:rPr lang="en-US" altLang="en-US" sz="2000"/>
              <a:t>administer the nitroglycerin to the patient and then reassess her blood pressure.</a:t>
            </a:r>
            <a:br>
              <a:rPr lang="en-US" altLang="en-US" sz="2000"/>
            </a:br>
            <a:r>
              <a:rPr lang="en-US" altLang="en-US" sz="2000" b="1"/>
              <a:t>Rationale: </a:t>
            </a:r>
            <a:r>
              <a:rPr lang="en-US" altLang="en-US" sz="2000">
                <a:solidFill>
                  <a:srgbClr val="F37021"/>
                </a:solidFill>
              </a:rPr>
              <a:t>Nitroglycerin is a vasodilator and lowers the patient’s blood pressure. This medication should not be given to patients with a systolic blood pressure less than 100 mm Hg.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Review</a:t>
            </a:r>
          </a:p>
        </p:txBody>
      </p:sp>
      <p:sp>
        <p:nvSpPr>
          <p:cNvPr id="83971" name="Rectangle 3"/>
          <p:cNvSpPr>
            <a:spLocks noGrp="1" noChangeArrowheads="1"/>
          </p:cNvSpPr>
          <p:nvPr>
            <p:ph idx="1"/>
            <p:custDataLst>
              <p:tags r:id="rId1"/>
            </p:custDataLst>
          </p:nvPr>
        </p:nvSpPr>
        <p:spPr/>
        <p:txBody>
          <a:bodyPr/>
          <a:lstStyle/>
          <a:p>
            <a:pPr marL="533400" indent="-533400">
              <a:lnSpc>
                <a:spcPct val="97000"/>
              </a:lnSpc>
              <a:spcBef>
                <a:spcPct val="35000"/>
              </a:spcBef>
              <a:buFontTx/>
              <a:buAutoNum type="arabicPeriod" startAt="6"/>
            </a:pPr>
            <a:r>
              <a:rPr lang="en-US" altLang="en-US"/>
              <a:t>Activated charcoal is indicated for patients who have ingested certain drugs and toxins because it: </a:t>
            </a:r>
          </a:p>
          <a:p>
            <a:pPr marL="1028700" lvl="1" indent="-457200">
              <a:lnSpc>
                <a:spcPct val="97000"/>
              </a:lnSpc>
              <a:buFontTx/>
              <a:buAutoNum type="alphaUcPeriod"/>
            </a:pPr>
            <a:r>
              <a:rPr lang="en-US" altLang="en-US"/>
              <a:t>acts as a direct reversal agent for most medications.</a:t>
            </a:r>
          </a:p>
          <a:p>
            <a:pPr marL="1028700" lvl="1" indent="-457200">
              <a:lnSpc>
                <a:spcPct val="97000"/>
              </a:lnSpc>
              <a:buFontTx/>
              <a:buAutoNum type="alphaUcPeriod"/>
            </a:pPr>
            <a:r>
              <a:rPr lang="en-US" altLang="en-US"/>
              <a:t>induces vomiting before the chemical can be digested.</a:t>
            </a:r>
          </a:p>
          <a:p>
            <a:pPr marL="1028700" lvl="1" indent="-457200">
              <a:lnSpc>
                <a:spcPct val="97000"/>
              </a:lnSpc>
              <a:buFontTx/>
              <a:buAutoNum type="alphaUcPeriod"/>
            </a:pPr>
            <a:r>
              <a:rPr lang="en-US" altLang="en-US"/>
              <a:t>detoxifies the drug before it can cause harm to the patient.</a:t>
            </a:r>
          </a:p>
          <a:p>
            <a:pPr marL="1028700" lvl="1" indent="-457200">
              <a:lnSpc>
                <a:spcPct val="97000"/>
              </a:lnSpc>
              <a:buFontTx/>
              <a:buAutoNum type="alphaUcPeriod"/>
            </a:pPr>
            <a:r>
              <a:rPr lang="en-US" altLang="en-US"/>
              <a:t>binds to chemicals in the stomach and delays absorption.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a:t>Introduction </a:t>
            </a:r>
            <a:r>
              <a:rPr lang="en-US" altLang="en-US" sz="2800" b="0"/>
              <a:t>(2 of 2)</a:t>
            </a:r>
          </a:p>
        </p:txBody>
      </p:sp>
      <p:sp>
        <p:nvSpPr>
          <p:cNvPr id="11267" name="Content Placeholder 2"/>
          <p:cNvSpPr>
            <a:spLocks noGrp="1"/>
          </p:cNvSpPr>
          <p:nvPr>
            <p:ph type="body" idx="1"/>
          </p:nvPr>
        </p:nvSpPr>
        <p:spPr/>
        <p:txBody>
          <a:bodyPr rIns="228600"/>
          <a:lstStyle/>
          <a:p>
            <a:pPr>
              <a:spcBef>
                <a:spcPct val="35000"/>
              </a:spcBef>
            </a:pPr>
            <a:r>
              <a:rPr lang="en-US" altLang="en-US"/>
              <a:t>As an EMT, you will:</a:t>
            </a:r>
          </a:p>
          <a:p>
            <a:pPr lvl="1">
              <a:spcBef>
                <a:spcPct val="35000"/>
              </a:spcBef>
            </a:pPr>
            <a:r>
              <a:rPr lang="en-US" altLang="en-US"/>
              <a:t>Administer medications</a:t>
            </a:r>
          </a:p>
          <a:p>
            <a:pPr lvl="1">
              <a:spcBef>
                <a:spcPct val="35000"/>
              </a:spcBef>
            </a:pPr>
            <a:r>
              <a:rPr lang="en-US" altLang="en-US"/>
              <a:t>Help patients self-administer medications</a:t>
            </a:r>
          </a:p>
          <a:p>
            <a:pPr lvl="1">
              <a:spcBef>
                <a:spcPct val="35000"/>
              </a:spcBef>
            </a:pPr>
            <a:r>
              <a:rPr lang="en-US" altLang="en-US"/>
              <a:t>Ask patients about medication use</a:t>
            </a:r>
          </a:p>
          <a:p>
            <a:pPr lvl="1">
              <a:spcBef>
                <a:spcPct val="35000"/>
              </a:spcBef>
            </a:pPr>
            <a:r>
              <a:rPr lang="en-US" altLang="en-US"/>
              <a:t>Report patient information to hospital personnel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Review</a:t>
            </a:r>
          </a:p>
        </p:txBody>
      </p:sp>
      <p:sp>
        <p:nvSpPr>
          <p:cNvPr id="84995"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D</a:t>
            </a:r>
          </a:p>
          <a:p>
            <a:pPr marL="0" indent="0">
              <a:buFontTx/>
              <a:buNone/>
            </a:pPr>
            <a:r>
              <a:rPr lang="en-US" altLang="en-US" b="1"/>
              <a:t>Rationale: </a:t>
            </a:r>
            <a:r>
              <a:rPr lang="en-US" altLang="en-US"/>
              <a:t>Activated charcoal is an adsorbent—that is, it binds to harmful chemicals that have been ingested. This binding effect delays digestion and absorption of the chemical by the body.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Review </a:t>
            </a:r>
            <a:r>
              <a:rPr lang="en-US" altLang="en-US" sz="2800" b="0"/>
              <a:t>(1 of 2)</a:t>
            </a:r>
          </a:p>
        </p:txBody>
      </p:sp>
      <p:sp>
        <p:nvSpPr>
          <p:cNvPr id="86019" name="Rectangle 3"/>
          <p:cNvSpPr>
            <a:spLocks noGrp="1" noChangeArrowheads="1"/>
          </p:cNvSpPr>
          <p:nvPr>
            <p:ph idx="1"/>
          </p:nvPr>
        </p:nvSpPr>
        <p:spPr/>
        <p:txBody>
          <a:bodyPr/>
          <a:lstStyle/>
          <a:p>
            <a:pPr marL="457200" indent="-457200">
              <a:buFontTx/>
              <a:buAutoNum type="arabicPeriod" startAt="6"/>
            </a:pPr>
            <a:r>
              <a:rPr lang="en-US" altLang="en-US" sz="2400"/>
              <a:t>Activated charcoal is indicated for patients who have ingested certain drugs and toxins because it:</a:t>
            </a:r>
          </a:p>
          <a:p>
            <a:pPr marL="1028700" lvl="1" indent="-457200">
              <a:buFontTx/>
              <a:buAutoNum type="alphaUcPeriod"/>
            </a:pPr>
            <a:r>
              <a:rPr lang="en-US" altLang="en-US" sz="2200"/>
              <a:t>acts as a direct reversal agent for most medications.</a:t>
            </a:r>
            <a:br>
              <a:rPr lang="en-US" altLang="en-US" sz="2200"/>
            </a:br>
            <a:r>
              <a:rPr lang="en-US" altLang="en-US" sz="2200" b="1"/>
              <a:t>Rationale: </a:t>
            </a:r>
            <a:r>
              <a:rPr lang="en-US" altLang="en-US" sz="2200">
                <a:solidFill>
                  <a:srgbClr val="F37021"/>
                </a:solidFill>
              </a:rPr>
              <a:t>Activated charcoal binds with chemicals.</a:t>
            </a:r>
          </a:p>
          <a:p>
            <a:pPr marL="1028700" lvl="1" indent="-457200">
              <a:buFontTx/>
              <a:buAutoNum type="alphaUcPeriod"/>
            </a:pPr>
            <a:r>
              <a:rPr lang="en-US" altLang="en-US" sz="2200"/>
              <a:t>induces vomiting before the chemical can be digested.</a:t>
            </a:r>
            <a:br>
              <a:rPr lang="en-US" altLang="en-US" sz="2200"/>
            </a:br>
            <a:r>
              <a:rPr lang="en-US" altLang="en-US" sz="2200" b="1"/>
              <a:t>Rationale: </a:t>
            </a:r>
            <a:r>
              <a:rPr lang="en-US" altLang="en-US" sz="2200">
                <a:solidFill>
                  <a:srgbClr val="F37021"/>
                </a:solidFill>
              </a:rPr>
              <a:t>Activated charcoal is not the medication used to induce vomiting.</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Review </a:t>
            </a:r>
            <a:r>
              <a:rPr lang="en-US" altLang="en-US" sz="2800" b="0"/>
              <a:t>(2 of 2)</a:t>
            </a:r>
          </a:p>
        </p:txBody>
      </p:sp>
      <p:sp>
        <p:nvSpPr>
          <p:cNvPr id="87043" name="Rectangle 3"/>
          <p:cNvSpPr>
            <a:spLocks noGrp="1" noChangeArrowheads="1"/>
          </p:cNvSpPr>
          <p:nvPr>
            <p:ph idx="1"/>
          </p:nvPr>
        </p:nvSpPr>
        <p:spPr/>
        <p:txBody>
          <a:bodyPr/>
          <a:lstStyle/>
          <a:p>
            <a:pPr marL="457200" indent="-457200">
              <a:buFontTx/>
              <a:buAutoNum type="arabicPeriod" startAt="6"/>
            </a:pPr>
            <a:r>
              <a:rPr lang="en-US" altLang="en-US" sz="2400"/>
              <a:t>Activated charcoal is indicated for patients who have ingested certain drugs and toxins because it:</a:t>
            </a:r>
          </a:p>
          <a:p>
            <a:pPr marL="1028700" lvl="1" indent="-457200">
              <a:buFontTx/>
              <a:buAutoNum type="alphaUcPeriod" startAt="3"/>
            </a:pPr>
            <a:r>
              <a:rPr lang="en-US" altLang="en-US" sz="2200"/>
              <a:t>detoxifies the drug before it can cause harm to the patient.</a:t>
            </a:r>
            <a:br>
              <a:rPr lang="en-US" altLang="en-US" sz="2200"/>
            </a:br>
            <a:r>
              <a:rPr lang="en-US" altLang="en-US" sz="2200" b="1"/>
              <a:t>Rationale: </a:t>
            </a:r>
            <a:r>
              <a:rPr lang="en-US" altLang="en-US" sz="2200">
                <a:solidFill>
                  <a:srgbClr val="F37021"/>
                </a:solidFill>
              </a:rPr>
              <a:t>Activated charcoal binds with chemicals, delays absorption, and helps in getting chemicals through the digestive system.</a:t>
            </a:r>
          </a:p>
          <a:p>
            <a:pPr marL="1028700" lvl="1" indent="-457200">
              <a:buFontTx/>
              <a:buAutoNum type="alphaUcPeriod" startAt="3"/>
            </a:pPr>
            <a:r>
              <a:rPr lang="en-US" altLang="en-US" sz="2200"/>
              <a:t>binds to chemicals in the stomach and delays absorption.</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Review</a:t>
            </a:r>
          </a:p>
        </p:txBody>
      </p:sp>
      <p:sp>
        <p:nvSpPr>
          <p:cNvPr id="88067"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7"/>
            </a:pPr>
            <a:r>
              <a:rPr lang="en-US" altLang="en-US"/>
              <a:t>With regard to pharmacology, the term “action” refers to the:</a:t>
            </a:r>
          </a:p>
          <a:p>
            <a:pPr marL="1028700" lvl="1" indent="-457200">
              <a:spcBef>
                <a:spcPct val="35000"/>
              </a:spcBef>
              <a:buFontTx/>
              <a:buAutoNum type="alphaUcPeriod"/>
            </a:pPr>
            <a:r>
              <a:rPr lang="en-US" altLang="en-US"/>
              <a:t>ability of a drug to cause harm.</a:t>
            </a:r>
          </a:p>
          <a:p>
            <a:pPr marL="1028700" lvl="1" indent="-457200">
              <a:spcBef>
                <a:spcPct val="35000"/>
              </a:spcBef>
              <a:buFontTx/>
              <a:buAutoNum type="alphaUcPeriod"/>
            </a:pPr>
            <a:r>
              <a:rPr lang="en-US" altLang="en-US"/>
              <a:t>ability of a drug to produce side effects.</a:t>
            </a:r>
          </a:p>
          <a:p>
            <a:pPr marL="1028700" lvl="1" indent="-457200">
              <a:spcBef>
                <a:spcPct val="35000"/>
              </a:spcBef>
              <a:buFontTx/>
              <a:buAutoNum type="alphaUcPeriod"/>
            </a:pPr>
            <a:r>
              <a:rPr lang="en-US" altLang="en-US"/>
              <a:t>amount of time it will take the drug to work.</a:t>
            </a:r>
          </a:p>
          <a:p>
            <a:pPr marL="1028700" lvl="1" indent="-457200">
              <a:spcBef>
                <a:spcPct val="35000"/>
              </a:spcBef>
              <a:buFontTx/>
              <a:buAutoNum type="alphaUcPeriod"/>
            </a:pPr>
            <a:r>
              <a:rPr lang="en-US" altLang="en-US"/>
              <a:t>expected effect of a drug on the patient’s body.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Review</a:t>
            </a:r>
          </a:p>
        </p:txBody>
      </p:sp>
      <p:sp>
        <p:nvSpPr>
          <p:cNvPr id="89091" name="Rectangle 3"/>
          <p:cNvSpPr>
            <a:spLocks noGrp="1" noChangeArrowheads="1"/>
          </p:cNvSpPr>
          <p:nvPr>
            <p:ph idx="1"/>
          </p:nvPr>
        </p:nvSpPr>
        <p:spPr/>
        <p:txBody>
          <a:bodyPr/>
          <a:lstStyle/>
          <a:p>
            <a:pPr marL="0" indent="0">
              <a:lnSpc>
                <a:spcPct val="90000"/>
              </a:lnSpc>
              <a:buFontTx/>
              <a:buNone/>
            </a:pPr>
            <a:r>
              <a:rPr lang="en-US" altLang="en-US" b="1"/>
              <a:t>Answer: </a:t>
            </a:r>
            <a:r>
              <a:rPr lang="en-US" altLang="en-US">
                <a:solidFill>
                  <a:srgbClr val="F37021"/>
                </a:solidFill>
              </a:rPr>
              <a:t>D</a:t>
            </a:r>
          </a:p>
          <a:p>
            <a:pPr marL="0" indent="0">
              <a:lnSpc>
                <a:spcPct val="90000"/>
              </a:lnSpc>
              <a:buFontTx/>
              <a:buNone/>
            </a:pPr>
            <a:r>
              <a:rPr lang="en-US" altLang="en-US" b="1"/>
              <a:t>Rationale: </a:t>
            </a:r>
            <a:r>
              <a:rPr lang="en-US" altLang="en-US"/>
              <a:t>As it applies to pharmacology, the term “action” refers to the effect that a drug is expected to have on a patient’s body. Prior to administering </a:t>
            </a:r>
            <a:r>
              <a:rPr lang="en-US" altLang="en-US" i="1"/>
              <a:t>any</a:t>
            </a:r>
            <a:r>
              <a:rPr lang="en-US" altLang="en-US"/>
              <a:t> drug, the EMT must be aware of its action(s) on the body.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Review</a:t>
            </a:r>
            <a:endParaRPr lang="en-US" altLang="en-US" sz="3200" b="0"/>
          </a:p>
        </p:txBody>
      </p:sp>
      <p:sp>
        <p:nvSpPr>
          <p:cNvPr id="90115" name="Rectangle 3"/>
          <p:cNvSpPr>
            <a:spLocks noGrp="1" noChangeArrowheads="1"/>
          </p:cNvSpPr>
          <p:nvPr>
            <p:ph idx="1"/>
          </p:nvPr>
        </p:nvSpPr>
        <p:spPr/>
        <p:txBody>
          <a:bodyPr/>
          <a:lstStyle/>
          <a:p>
            <a:pPr marL="457200" indent="-457200">
              <a:buFontTx/>
              <a:buAutoNum type="arabicPeriod" startAt="7"/>
            </a:pPr>
            <a:r>
              <a:rPr lang="en-US" altLang="en-US" sz="2400"/>
              <a:t>With regard to pharmacology, the term “action” refers to the:</a:t>
            </a:r>
          </a:p>
          <a:p>
            <a:pPr marL="1028700" lvl="1" indent="-457200">
              <a:buFontTx/>
              <a:buAutoNum type="alphaUcPeriod"/>
            </a:pPr>
            <a:r>
              <a:rPr lang="en-US" altLang="en-US" sz="2000"/>
              <a:t>ability of a drug to cause harm.</a:t>
            </a:r>
            <a:br>
              <a:rPr lang="en-US" altLang="en-US" sz="2000"/>
            </a:br>
            <a:r>
              <a:rPr lang="en-US" altLang="en-US" sz="2000" b="1"/>
              <a:t>Rationale: </a:t>
            </a:r>
            <a:r>
              <a:rPr lang="en-US" altLang="en-US" sz="2000">
                <a:solidFill>
                  <a:srgbClr val="F37021"/>
                </a:solidFill>
              </a:rPr>
              <a:t>This is called a contraindication.</a:t>
            </a:r>
          </a:p>
          <a:p>
            <a:pPr marL="1028700" lvl="1" indent="-457200">
              <a:buFontTx/>
              <a:buAutoNum type="alphaUcPeriod"/>
            </a:pPr>
            <a:r>
              <a:rPr lang="en-US" altLang="en-US" sz="2000"/>
              <a:t>ability of a drug to produce side effects.</a:t>
            </a:r>
            <a:br>
              <a:rPr lang="en-US" altLang="en-US" sz="2000"/>
            </a:br>
            <a:r>
              <a:rPr lang="en-US" altLang="en-US" sz="2000" b="1"/>
              <a:t>Rationale: </a:t>
            </a:r>
            <a:r>
              <a:rPr lang="en-US" altLang="en-US" sz="2000">
                <a:solidFill>
                  <a:srgbClr val="F37021"/>
                </a:solidFill>
              </a:rPr>
              <a:t>This is any action of a medication other than the desired ones.</a:t>
            </a:r>
          </a:p>
          <a:p>
            <a:pPr marL="1028700" lvl="1" indent="-457200">
              <a:buFontTx/>
              <a:buAutoNum type="alphaUcPeriod"/>
            </a:pPr>
            <a:r>
              <a:rPr lang="en-US" altLang="en-US" sz="2000"/>
              <a:t>amount of time it will take the drug to work.</a:t>
            </a:r>
            <a:br>
              <a:rPr lang="en-US" altLang="en-US" sz="2000"/>
            </a:br>
            <a:r>
              <a:rPr lang="en-US" altLang="en-US" sz="2000" b="1"/>
              <a:t>Rationale: </a:t>
            </a:r>
            <a:r>
              <a:rPr lang="en-US" altLang="en-US" sz="2000">
                <a:solidFill>
                  <a:srgbClr val="F37021"/>
                </a:solidFill>
              </a:rPr>
              <a:t>This is the onset of action.</a:t>
            </a:r>
          </a:p>
          <a:p>
            <a:pPr marL="1028700" lvl="1" indent="-457200">
              <a:buFontTx/>
              <a:buAutoNum type="alphaUcPeriod"/>
            </a:pPr>
            <a:r>
              <a:rPr lang="en-US" altLang="en-US" sz="2000"/>
              <a:t>expected effect of a drug on the patient’s body.</a:t>
            </a:r>
            <a:br>
              <a:rPr lang="en-US" altLang="en-US" sz="2000"/>
            </a:br>
            <a:r>
              <a:rPr lang="en-US" altLang="en-US" sz="2000" b="1"/>
              <a:t>Rationale: </a:t>
            </a:r>
            <a:r>
              <a:rPr lang="en-US" altLang="en-US" sz="2000">
                <a:solidFill>
                  <a:srgbClr val="F37021"/>
                </a:solidFill>
              </a:rPr>
              <a:t>Correct answer</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Review</a:t>
            </a:r>
          </a:p>
        </p:txBody>
      </p:sp>
      <p:sp>
        <p:nvSpPr>
          <p:cNvPr id="91139"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8"/>
            </a:pPr>
            <a:r>
              <a:rPr lang="en-US" altLang="en-US"/>
              <a:t>Which of the following patients is the BEST candidate for oral glucose?</a:t>
            </a:r>
          </a:p>
          <a:p>
            <a:pPr marL="1028700" lvl="1" indent="-457200">
              <a:spcBef>
                <a:spcPct val="35000"/>
              </a:spcBef>
              <a:buFontTx/>
              <a:buAutoNum type="alphaUcPeriod"/>
            </a:pPr>
            <a:r>
              <a:rPr lang="en-US" altLang="en-US"/>
              <a:t>Conscious patient who is showing signs of hypoglycemia</a:t>
            </a:r>
          </a:p>
          <a:p>
            <a:pPr marL="1028700" lvl="1" indent="-457200">
              <a:spcBef>
                <a:spcPct val="35000"/>
              </a:spcBef>
              <a:buFontTx/>
              <a:buAutoNum type="alphaUcPeriod"/>
            </a:pPr>
            <a:r>
              <a:rPr lang="en-US" altLang="en-US"/>
              <a:t>Unconscious diabetic patient with a documented low blood sugar</a:t>
            </a:r>
          </a:p>
          <a:p>
            <a:pPr marL="1028700" lvl="1" indent="-457200">
              <a:spcBef>
                <a:spcPct val="35000"/>
              </a:spcBef>
              <a:buFontTx/>
              <a:buAutoNum type="alphaUcPeriod"/>
            </a:pPr>
            <a:r>
              <a:rPr lang="en-US" altLang="en-US"/>
              <a:t>Conscious diabetic patient suspected of being hyperglycemic</a:t>
            </a:r>
          </a:p>
          <a:p>
            <a:pPr marL="1028700" lvl="1" indent="-457200">
              <a:spcBef>
                <a:spcPct val="35000"/>
              </a:spcBef>
              <a:buFontTx/>
              <a:buAutoNum type="alphaUcPeriod"/>
            </a:pPr>
            <a:r>
              <a:rPr lang="en-US" altLang="en-US"/>
              <a:t>Semiconscious patient with signs and symptoms of low blood sugar</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Review</a:t>
            </a:r>
          </a:p>
        </p:txBody>
      </p:sp>
      <p:sp>
        <p:nvSpPr>
          <p:cNvPr id="92163"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A</a:t>
            </a:r>
          </a:p>
          <a:p>
            <a:pPr marL="0" indent="0">
              <a:buFontTx/>
              <a:buNone/>
            </a:pPr>
            <a:r>
              <a:rPr lang="en-US" altLang="en-US" b="1"/>
              <a:t>Rationale: </a:t>
            </a:r>
            <a:r>
              <a:rPr lang="en-US" altLang="en-US"/>
              <a:t>Oral glucose is given to diabetic patients with suspected or documented hypoglycemia (low blood sugar). It should not be given to unconscious patients or those who are otherwise unable to swallow because it may be aspirated into the lungs.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Review </a:t>
            </a:r>
            <a:r>
              <a:rPr lang="en-US" altLang="en-US" sz="2800" b="0"/>
              <a:t>(1 of 2)</a:t>
            </a:r>
          </a:p>
        </p:txBody>
      </p:sp>
      <p:sp>
        <p:nvSpPr>
          <p:cNvPr id="93187" name="Rectangle 3"/>
          <p:cNvSpPr>
            <a:spLocks noGrp="1" noChangeArrowheads="1"/>
          </p:cNvSpPr>
          <p:nvPr>
            <p:ph idx="1"/>
          </p:nvPr>
        </p:nvSpPr>
        <p:spPr/>
        <p:txBody>
          <a:bodyPr/>
          <a:lstStyle/>
          <a:p>
            <a:pPr marL="457200" indent="-457200">
              <a:buFontTx/>
              <a:buAutoNum type="arabicPeriod" startAt="8"/>
            </a:pPr>
            <a:r>
              <a:rPr lang="en-US" altLang="en-US" sz="2400"/>
              <a:t>Which of the following patients is the BEST candidate for oral glucose?</a:t>
            </a:r>
          </a:p>
          <a:p>
            <a:pPr marL="1028700" lvl="1" indent="-457200">
              <a:buFontTx/>
              <a:buAutoNum type="alphaUcPeriod"/>
            </a:pPr>
            <a:r>
              <a:rPr lang="en-US" altLang="en-US" sz="2000"/>
              <a:t>Conscious patient who is showing signs of hypoglycemia</a:t>
            </a:r>
            <a:br>
              <a:rPr lang="en-US" altLang="en-US" sz="2000"/>
            </a:br>
            <a:r>
              <a:rPr lang="en-US" altLang="en-US" sz="2000" b="1"/>
              <a:t>Rationale: </a:t>
            </a:r>
            <a:r>
              <a:rPr lang="en-US" altLang="en-US" sz="2000">
                <a:solidFill>
                  <a:srgbClr val="F37021"/>
                </a:solidFill>
              </a:rPr>
              <a:t>Correct answer</a:t>
            </a:r>
          </a:p>
          <a:p>
            <a:pPr marL="1028700" lvl="1" indent="-457200">
              <a:buFontTx/>
              <a:buAutoNum type="alphaUcPeriod"/>
            </a:pPr>
            <a:r>
              <a:rPr lang="en-US" altLang="en-US" sz="2000"/>
              <a:t>Unconscious diabetic patient with a documented low blood sugar</a:t>
            </a:r>
            <a:br>
              <a:rPr lang="en-US" altLang="en-US" sz="2000"/>
            </a:br>
            <a:r>
              <a:rPr lang="en-US" altLang="en-US" sz="2000" b="1"/>
              <a:t>Rationale: </a:t>
            </a:r>
            <a:r>
              <a:rPr lang="en-US" altLang="en-US" sz="2000">
                <a:solidFill>
                  <a:srgbClr val="F37021"/>
                </a:solidFill>
              </a:rPr>
              <a:t>Oral glucose should not be given to unconscious patients.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Review </a:t>
            </a:r>
            <a:r>
              <a:rPr lang="en-US" altLang="en-US" sz="2800" b="0"/>
              <a:t>(2 of 2)</a:t>
            </a:r>
          </a:p>
        </p:txBody>
      </p:sp>
      <p:sp>
        <p:nvSpPr>
          <p:cNvPr id="94211" name="Rectangle 3"/>
          <p:cNvSpPr>
            <a:spLocks noGrp="1" noChangeArrowheads="1"/>
          </p:cNvSpPr>
          <p:nvPr>
            <p:ph idx="1"/>
          </p:nvPr>
        </p:nvSpPr>
        <p:spPr/>
        <p:txBody>
          <a:bodyPr/>
          <a:lstStyle/>
          <a:p>
            <a:pPr marL="457200" indent="-457200">
              <a:buFontTx/>
              <a:buAutoNum type="arabicPeriod" startAt="8"/>
            </a:pPr>
            <a:r>
              <a:rPr lang="en-US" altLang="en-US" sz="2400"/>
              <a:t>Which of the following patients is the BEST candidate for oral glucose?</a:t>
            </a:r>
          </a:p>
          <a:p>
            <a:pPr marL="1028700" lvl="1" indent="-457200">
              <a:buFontTx/>
              <a:buAutoNum type="alphaUcPeriod" startAt="3"/>
            </a:pPr>
            <a:r>
              <a:rPr lang="en-US" altLang="en-US" sz="2200"/>
              <a:t>Conscious diabetic patient suspected of being hyperglycemic</a:t>
            </a:r>
            <a:br>
              <a:rPr lang="en-US" altLang="en-US" sz="2200"/>
            </a:br>
            <a:r>
              <a:rPr lang="en-US" altLang="en-US" sz="2200" b="1"/>
              <a:t>Rationale: </a:t>
            </a:r>
            <a:r>
              <a:rPr lang="en-US" altLang="en-US" sz="2200">
                <a:solidFill>
                  <a:srgbClr val="F37021"/>
                </a:solidFill>
              </a:rPr>
              <a:t>Oral glucose is used for the treatment of hypoglycemia (low blood sugar).</a:t>
            </a:r>
          </a:p>
          <a:p>
            <a:pPr marL="1028700" lvl="1" indent="-457200">
              <a:buFontTx/>
              <a:buAutoNum type="alphaUcPeriod" startAt="3"/>
            </a:pPr>
            <a:r>
              <a:rPr lang="en-US" altLang="en-US" sz="2200"/>
              <a:t>Semiconscious patient with signs and symptoms of low blood sugar</a:t>
            </a:r>
            <a:br>
              <a:rPr lang="en-US" altLang="en-US" sz="2200"/>
            </a:br>
            <a:r>
              <a:rPr lang="en-US" altLang="en-US" sz="2200" b="1"/>
              <a:t>Rationale: </a:t>
            </a:r>
            <a:r>
              <a:rPr lang="en-US" altLang="en-US" sz="2200">
                <a:solidFill>
                  <a:srgbClr val="F37021"/>
                </a:solidFill>
              </a:rPr>
              <a:t>Oral glucose should not be given to those patients who are unable or may become unable to swallow.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pPr>
            <a:r>
              <a:rPr lang="en-US" altLang="en-US"/>
              <a:t>How Medications Work </a:t>
            </a:r>
            <a:r>
              <a:rPr lang="en-US" altLang="en-US" sz="2800" b="0"/>
              <a:t>(1 of 3)</a:t>
            </a:r>
          </a:p>
        </p:txBody>
      </p:sp>
      <p:sp>
        <p:nvSpPr>
          <p:cNvPr id="12291" name="Content Placeholder 2"/>
          <p:cNvSpPr>
            <a:spLocks noGrp="1"/>
          </p:cNvSpPr>
          <p:nvPr>
            <p:ph type="body" idx="1"/>
          </p:nvPr>
        </p:nvSpPr>
        <p:spPr/>
        <p:txBody>
          <a:bodyPr rIns="228600"/>
          <a:lstStyle/>
          <a:p>
            <a:pPr eaLnBrk="1" hangingPunct="1">
              <a:spcBef>
                <a:spcPct val="35000"/>
              </a:spcBef>
            </a:pPr>
            <a:r>
              <a:rPr lang="en-US" altLang="en-US"/>
              <a:t>Pharmacology is the science of drugs.</a:t>
            </a:r>
          </a:p>
          <a:p>
            <a:pPr eaLnBrk="1" hangingPunct="1">
              <a:spcBef>
                <a:spcPct val="35000"/>
              </a:spcBef>
            </a:pPr>
            <a:r>
              <a:rPr lang="en-US" altLang="en-US"/>
              <a:t>A medication is a substance used to:</a:t>
            </a:r>
          </a:p>
          <a:p>
            <a:pPr lvl="1" eaLnBrk="1" hangingPunct="1"/>
            <a:r>
              <a:rPr lang="en-US" altLang="en-US" sz="2500"/>
              <a:t>Prevent or treat disease</a:t>
            </a:r>
          </a:p>
          <a:p>
            <a:pPr lvl="1" eaLnBrk="1" hangingPunct="1"/>
            <a:r>
              <a:rPr lang="en-US" altLang="en-US" sz="2500"/>
              <a:t>Relieve pain</a:t>
            </a:r>
          </a:p>
          <a:p>
            <a:pPr eaLnBrk="1" hangingPunct="1">
              <a:spcBef>
                <a:spcPct val="35000"/>
              </a:spcBef>
            </a:pPr>
            <a:r>
              <a:rPr lang="en-US" altLang="en-US"/>
              <a:t>Pharmacodynamics is a process by which medication works on the body.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Review</a:t>
            </a:r>
          </a:p>
        </p:txBody>
      </p:sp>
      <p:sp>
        <p:nvSpPr>
          <p:cNvPr id="95235"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9"/>
            </a:pPr>
            <a:r>
              <a:rPr lang="en-US" altLang="en-US"/>
              <a:t>Epinephrine is given to patients with anaphylactic shock because of its effects of: </a:t>
            </a:r>
          </a:p>
          <a:p>
            <a:pPr marL="1028700" lvl="1" indent="-457200">
              <a:spcBef>
                <a:spcPct val="35000"/>
              </a:spcBef>
              <a:buFontTx/>
              <a:buAutoNum type="alphaUcPeriod"/>
            </a:pPr>
            <a:r>
              <a:rPr lang="en-US" altLang="en-US"/>
              <a:t>bronchodilation and vasodilation.</a:t>
            </a:r>
          </a:p>
          <a:p>
            <a:pPr marL="1028700" lvl="1" indent="-457200">
              <a:spcBef>
                <a:spcPct val="35000"/>
              </a:spcBef>
              <a:buFontTx/>
              <a:buAutoNum type="alphaUcPeriod"/>
            </a:pPr>
            <a:r>
              <a:rPr lang="en-US" altLang="en-US"/>
              <a:t>bronchodilation and vasoconstriction.</a:t>
            </a:r>
          </a:p>
          <a:p>
            <a:pPr marL="1028700" lvl="1" indent="-457200">
              <a:spcBef>
                <a:spcPct val="35000"/>
              </a:spcBef>
              <a:buFontTx/>
              <a:buAutoNum type="alphaUcPeriod"/>
            </a:pPr>
            <a:r>
              <a:rPr lang="en-US" altLang="en-US"/>
              <a:t>vasodilation and bronchoconstriction.</a:t>
            </a:r>
          </a:p>
          <a:p>
            <a:pPr marL="1028700" lvl="1" indent="-457200">
              <a:spcBef>
                <a:spcPct val="35000"/>
              </a:spcBef>
              <a:buFontTx/>
              <a:buAutoNum type="alphaUcPeriod"/>
            </a:pPr>
            <a:r>
              <a:rPr lang="en-US" altLang="en-US"/>
              <a:t>bronchoconstriction and vasoconstriction.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Review</a:t>
            </a:r>
          </a:p>
        </p:txBody>
      </p:sp>
      <p:sp>
        <p:nvSpPr>
          <p:cNvPr id="96259"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B</a:t>
            </a:r>
          </a:p>
          <a:p>
            <a:pPr marL="0" indent="0">
              <a:buFontTx/>
              <a:buNone/>
            </a:pPr>
            <a:r>
              <a:rPr lang="en-US" altLang="en-US" b="1"/>
              <a:t>Rationale: </a:t>
            </a:r>
            <a:r>
              <a:rPr lang="en-US" altLang="en-US"/>
              <a:t>The two major complications associated with anaphylactic shock are bronchoconstriction, which impairs air move-ment in and out of the lungs, and vasodilation, which causes a drop in blood pressure. Epinephrine reverses these processes by causing bronchodilation and vasoconstriction, thereby improving breathing and increasing the blood pressure, respectively.</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Review </a:t>
            </a:r>
            <a:r>
              <a:rPr lang="en-US" altLang="en-US" sz="2800" b="0"/>
              <a:t>(1 of 2)</a:t>
            </a:r>
          </a:p>
        </p:txBody>
      </p:sp>
      <p:sp>
        <p:nvSpPr>
          <p:cNvPr id="97283"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9"/>
            </a:pPr>
            <a:r>
              <a:rPr lang="en-US" altLang="en-US" sz="2400"/>
              <a:t>Epinephrine is given to patients with anaphylactic shock because of its effects of: </a:t>
            </a:r>
          </a:p>
          <a:p>
            <a:pPr marL="1028700" lvl="1" indent="-457200">
              <a:spcBef>
                <a:spcPct val="35000"/>
              </a:spcBef>
              <a:buFontTx/>
              <a:buAutoNum type="alphaUcPeriod"/>
            </a:pPr>
            <a:r>
              <a:rPr lang="en-US" altLang="en-US" sz="2200"/>
              <a:t>bronchodilation and vasodilation.</a:t>
            </a:r>
            <a:br>
              <a:rPr lang="en-US" altLang="en-US" sz="2200"/>
            </a:br>
            <a:r>
              <a:rPr lang="en-US" altLang="en-US" sz="2200" b="1"/>
              <a:t>Rationale: </a:t>
            </a:r>
            <a:r>
              <a:rPr lang="en-US" altLang="en-US" sz="2200">
                <a:solidFill>
                  <a:srgbClr val="F37021"/>
                </a:solidFill>
              </a:rPr>
              <a:t>Epinephrine dilates the bronchi but constricts the circulatory system.</a:t>
            </a:r>
          </a:p>
          <a:p>
            <a:pPr marL="1028700" lvl="1" indent="-457200">
              <a:spcBef>
                <a:spcPct val="35000"/>
              </a:spcBef>
              <a:buFontTx/>
              <a:buAutoNum type="alphaUcPeriod"/>
            </a:pPr>
            <a:r>
              <a:rPr lang="en-US" altLang="en-US" sz="2200"/>
              <a:t>bronchodilation and vasoconstriction.</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Review </a:t>
            </a:r>
            <a:r>
              <a:rPr lang="en-US" altLang="en-US" sz="2800" b="0"/>
              <a:t>(2 of 2)</a:t>
            </a:r>
          </a:p>
        </p:txBody>
      </p:sp>
      <p:sp>
        <p:nvSpPr>
          <p:cNvPr id="98307" name="Rectangle 3"/>
          <p:cNvSpPr>
            <a:spLocks noGrp="1" noChangeArrowheads="1"/>
          </p:cNvSpPr>
          <p:nvPr>
            <p:ph idx="1"/>
            <p:custDataLst>
              <p:tags r:id="rId1"/>
            </p:custDataLst>
          </p:nvPr>
        </p:nvSpPr>
        <p:spPr/>
        <p:txBody>
          <a:bodyPr/>
          <a:lstStyle/>
          <a:p>
            <a:pPr marL="457200" indent="-457200">
              <a:spcBef>
                <a:spcPct val="35000"/>
              </a:spcBef>
              <a:buFontTx/>
              <a:buAutoNum type="arabicPeriod" startAt="9"/>
            </a:pPr>
            <a:r>
              <a:rPr lang="en-US" altLang="en-US" sz="2400"/>
              <a:t>Epinephrine is given to patients with anaphylactic shock because of its effects of: </a:t>
            </a:r>
          </a:p>
          <a:p>
            <a:pPr marL="1028700" lvl="1" indent="-457200">
              <a:spcBef>
                <a:spcPct val="35000"/>
              </a:spcBef>
              <a:buFontTx/>
              <a:buAutoNum type="alphaUcPeriod" startAt="3"/>
            </a:pPr>
            <a:r>
              <a:rPr lang="en-US" altLang="en-US" sz="2200"/>
              <a:t>vasodilation and bronchoconstriction.</a:t>
            </a:r>
            <a:br>
              <a:rPr lang="en-US" altLang="en-US" sz="2200"/>
            </a:br>
            <a:r>
              <a:rPr lang="en-US" altLang="en-US" sz="2200" b="1"/>
              <a:t>Rationale: </a:t>
            </a:r>
            <a:r>
              <a:rPr lang="en-US" altLang="en-US" sz="2200">
                <a:solidFill>
                  <a:srgbClr val="F37021"/>
                </a:solidFill>
              </a:rPr>
              <a:t>Epinephrine constricts the circulatory system and dilates the bronchi.</a:t>
            </a:r>
          </a:p>
          <a:p>
            <a:pPr marL="1028700" lvl="1" indent="-457200">
              <a:spcBef>
                <a:spcPct val="35000"/>
              </a:spcBef>
              <a:buFontTx/>
              <a:buAutoNum type="alphaUcPeriod" startAt="3"/>
            </a:pPr>
            <a:r>
              <a:rPr lang="en-US" altLang="en-US" sz="2200"/>
              <a:t>bronchoconstriction and vasoconstriction.</a:t>
            </a:r>
            <a:br>
              <a:rPr lang="en-US" altLang="en-US" sz="2200"/>
            </a:br>
            <a:r>
              <a:rPr lang="en-US" altLang="en-US" sz="2200" b="1"/>
              <a:t>Rationale: </a:t>
            </a:r>
            <a:r>
              <a:rPr lang="en-US" altLang="en-US" sz="2200">
                <a:solidFill>
                  <a:srgbClr val="F37021"/>
                </a:solidFill>
              </a:rPr>
              <a:t>Epinephrine dilates the bronchi and constricts the circulatory system.</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Review</a:t>
            </a:r>
          </a:p>
        </p:txBody>
      </p:sp>
      <p:sp>
        <p:nvSpPr>
          <p:cNvPr id="99331" name="Rectangle 3"/>
          <p:cNvSpPr>
            <a:spLocks noGrp="1" noChangeArrowheads="1"/>
          </p:cNvSpPr>
          <p:nvPr>
            <p:ph idx="1"/>
            <p:custDataLst>
              <p:tags r:id="rId1"/>
            </p:custDataLst>
          </p:nvPr>
        </p:nvSpPr>
        <p:spPr/>
        <p:txBody>
          <a:bodyPr/>
          <a:lstStyle/>
          <a:p>
            <a:pPr marL="685800" indent="-685800">
              <a:spcBef>
                <a:spcPct val="35000"/>
              </a:spcBef>
              <a:buFontTx/>
              <a:buAutoNum type="arabicPeriod" startAt="10"/>
            </a:pPr>
            <a:r>
              <a:rPr lang="en-US" altLang="en-US"/>
              <a:t>The process by which medications travel through body tissues until they reach the bloodstream is called: </a:t>
            </a:r>
          </a:p>
          <a:p>
            <a:pPr marL="1257300" lvl="1" indent="-457200">
              <a:spcBef>
                <a:spcPct val="35000"/>
              </a:spcBef>
              <a:buFontTx/>
              <a:buAutoNum type="alphaUcPeriod"/>
            </a:pPr>
            <a:r>
              <a:rPr lang="en-US" altLang="en-US"/>
              <a:t>adsorption.</a:t>
            </a:r>
          </a:p>
          <a:p>
            <a:pPr marL="1257300" lvl="1" indent="-457200">
              <a:spcBef>
                <a:spcPct val="35000"/>
              </a:spcBef>
              <a:buFontTx/>
              <a:buAutoNum type="alphaUcPeriod"/>
            </a:pPr>
            <a:r>
              <a:rPr lang="en-US" altLang="en-US"/>
              <a:t>onset of action. </a:t>
            </a:r>
          </a:p>
          <a:p>
            <a:pPr marL="1257300" lvl="1" indent="-457200">
              <a:spcBef>
                <a:spcPct val="35000"/>
              </a:spcBef>
              <a:buFontTx/>
              <a:buAutoNum type="alphaUcPeriod"/>
            </a:pPr>
            <a:r>
              <a:rPr lang="en-US" altLang="en-US"/>
              <a:t>absorption.</a:t>
            </a:r>
          </a:p>
          <a:p>
            <a:pPr marL="1257300" lvl="1" indent="-457200">
              <a:spcBef>
                <a:spcPct val="35000"/>
              </a:spcBef>
              <a:buFontTx/>
              <a:buAutoNum type="alphaUcPeriod"/>
            </a:pPr>
            <a:r>
              <a:rPr lang="en-US" altLang="en-US"/>
              <a:t>transformation.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Review</a:t>
            </a:r>
          </a:p>
        </p:txBody>
      </p:sp>
      <p:sp>
        <p:nvSpPr>
          <p:cNvPr id="100355"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a:t>
            </a:r>
            <a:r>
              <a:rPr lang="en-US" altLang="en-US"/>
              <a:t> The process by which medications travel through body tissues until they reach the bloodstream is called absorption. Adsorption refers to the binding of one chemical to another. Activated charcoal, for example, delays absorption of certain chemicals into the bloodstream because it adsorbs (binds to) them in the stomach.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Review </a:t>
            </a:r>
            <a:r>
              <a:rPr lang="en-US" altLang="en-US" sz="2800" b="0"/>
              <a:t>(1 of 2)</a:t>
            </a:r>
          </a:p>
        </p:txBody>
      </p:sp>
      <p:sp>
        <p:nvSpPr>
          <p:cNvPr id="101379" name="Rectangle 3"/>
          <p:cNvSpPr>
            <a:spLocks noGrp="1" noChangeArrowheads="1"/>
          </p:cNvSpPr>
          <p:nvPr>
            <p:ph idx="1"/>
          </p:nvPr>
        </p:nvSpPr>
        <p:spPr/>
        <p:txBody>
          <a:bodyPr/>
          <a:lstStyle/>
          <a:p>
            <a:pPr marL="571500" indent="-571500">
              <a:buFontTx/>
              <a:buAutoNum type="arabicPeriod" startAt="10"/>
            </a:pPr>
            <a:r>
              <a:rPr lang="en-US" altLang="en-US" sz="2400"/>
              <a:t>The process by which medications travel through body tissues until they reach the bloodstream is called: </a:t>
            </a:r>
          </a:p>
          <a:p>
            <a:pPr marL="1143000" lvl="1" indent="-457200">
              <a:buFontTx/>
              <a:buAutoNum type="alphaUcPeriod"/>
            </a:pPr>
            <a:r>
              <a:rPr lang="en-US" altLang="en-US" sz="2200"/>
              <a:t>adsorption.</a:t>
            </a:r>
            <a:br>
              <a:rPr lang="en-US" altLang="en-US" sz="2200"/>
            </a:br>
            <a:r>
              <a:rPr lang="en-US" altLang="en-US" sz="2200"/>
              <a:t>Rationale: </a:t>
            </a:r>
            <a:r>
              <a:rPr lang="en-US" altLang="en-US" sz="2200">
                <a:solidFill>
                  <a:srgbClr val="F37021"/>
                </a:solidFill>
              </a:rPr>
              <a:t>In adsorption, particles bind to a surface.</a:t>
            </a:r>
          </a:p>
          <a:p>
            <a:pPr marL="1143000" lvl="1" indent="-457200">
              <a:buFontTx/>
              <a:buAutoNum type="alphaUcPeriod"/>
            </a:pPr>
            <a:r>
              <a:rPr lang="en-US" altLang="en-US" sz="2200"/>
              <a:t>onset of action. </a:t>
            </a:r>
            <a:br>
              <a:rPr lang="en-US" altLang="en-US" sz="2200"/>
            </a:br>
            <a:r>
              <a:rPr lang="en-US" altLang="en-US" sz="2200"/>
              <a:t>Rationale: </a:t>
            </a:r>
            <a:r>
              <a:rPr lang="en-US" altLang="en-US" sz="2200">
                <a:solidFill>
                  <a:srgbClr val="F37021"/>
                </a:solidFill>
              </a:rPr>
              <a:t>Onset of action is the time that it takes for a medication to start doing what it is prescribed for.</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Review </a:t>
            </a:r>
            <a:r>
              <a:rPr lang="en-US" altLang="en-US" sz="2800" b="0"/>
              <a:t>(2 of 2)</a:t>
            </a:r>
          </a:p>
        </p:txBody>
      </p:sp>
      <p:sp>
        <p:nvSpPr>
          <p:cNvPr id="102403" name="Rectangle 3"/>
          <p:cNvSpPr>
            <a:spLocks noGrp="1" noChangeArrowheads="1"/>
          </p:cNvSpPr>
          <p:nvPr>
            <p:ph idx="1"/>
          </p:nvPr>
        </p:nvSpPr>
        <p:spPr/>
        <p:txBody>
          <a:bodyPr/>
          <a:lstStyle/>
          <a:p>
            <a:pPr marL="571500" indent="-571500">
              <a:buFontTx/>
              <a:buAutoNum type="arabicPeriod" startAt="10"/>
            </a:pPr>
            <a:r>
              <a:rPr lang="en-US" altLang="en-US" sz="2400"/>
              <a:t>The process by which medications travel through body tissues until they reach the bloodstream is called: </a:t>
            </a:r>
          </a:p>
          <a:p>
            <a:pPr marL="1143000" lvl="1" indent="-457200">
              <a:buFontTx/>
              <a:buAutoNum type="alphaUcPeriod" startAt="3"/>
            </a:pPr>
            <a:r>
              <a:rPr lang="en-US" altLang="en-US" sz="2200"/>
              <a:t>absorption.</a:t>
            </a:r>
            <a:br>
              <a:rPr lang="en-US" altLang="en-US" sz="2200"/>
            </a:br>
            <a:r>
              <a:rPr lang="en-US" altLang="en-US" sz="2200"/>
              <a:t>Rationale: </a:t>
            </a:r>
            <a:r>
              <a:rPr lang="en-US" altLang="en-US" sz="2200">
                <a:solidFill>
                  <a:srgbClr val="F37021"/>
                </a:solidFill>
              </a:rPr>
              <a:t>Correct answer</a:t>
            </a:r>
          </a:p>
          <a:p>
            <a:pPr marL="1143000" lvl="1" indent="-457200">
              <a:buFontTx/>
              <a:buAutoNum type="alphaUcPeriod" startAt="3"/>
            </a:pPr>
            <a:r>
              <a:rPr lang="en-US" altLang="en-US" sz="2200"/>
              <a:t>transformation. </a:t>
            </a:r>
            <a:br>
              <a:rPr lang="en-US" altLang="en-US" sz="2200"/>
            </a:br>
            <a:r>
              <a:rPr lang="en-US" altLang="en-US" sz="2200"/>
              <a:t>Rationale: </a:t>
            </a:r>
            <a:r>
              <a:rPr lang="en-US" altLang="en-US" sz="2200">
                <a:solidFill>
                  <a:srgbClr val="F37021"/>
                </a:solidFill>
              </a:rPr>
              <a:t>This has nothing to do with medication administration.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0.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1.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2.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3.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4.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5.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6.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7.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8.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9.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xml><?xml version="1.0" encoding="utf-8"?>
<p:tagLst xmlns:a="http://schemas.openxmlformats.org/drawingml/2006/main" xmlns:r="http://schemas.openxmlformats.org/officeDocument/2006/relationships" xmlns:p="http://schemas.openxmlformats.org/presentationml/2006/main">
  <p:tag name="STICKYSTYLE" val="Source Line"/>
</p:tagLst>
</file>

<file path=ppt/tags/tag20.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1.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2.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3.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4.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5.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6.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7.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8.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3.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4.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5.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6.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7.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8.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9.xml><?xml version="1.0" encoding="utf-8"?>
<p:tagLst xmlns:a="http://schemas.openxmlformats.org/drawingml/2006/main" xmlns:r="http://schemas.openxmlformats.org/officeDocument/2006/relationships" xmlns:p="http://schemas.openxmlformats.org/presentationml/2006/main">
  <p:tag name="STICKYSTYLE" val="Credit line"/>
</p:tagLst>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3416</TotalTime>
  <Words>4276</Words>
  <Application>Microsoft Macintosh PowerPoint</Application>
  <PresentationFormat>On-screen Show (4:3)</PresentationFormat>
  <Paragraphs>1165</Paragraphs>
  <Slides>97</Slides>
  <Notes>97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97</vt:i4>
      </vt:variant>
    </vt:vector>
  </HeadingPairs>
  <TitlesOfParts>
    <vt:vector size="102" baseType="lpstr">
      <vt:lpstr>Times New Roman</vt:lpstr>
      <vt:lpstr>ヒラギノ角ゴ Pro W3</vt:lpstr>
      <vt:lpstr>Arial</vt:lpstr>
      <vt:lpstr>MS PGothic</vt:lpstr>
      <vt:lpstr>design_template</vt:lpstr>
      <vt:lpstr>PowerPoint Presentation</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 (1 of 2)</vt:lpstr>
      <vt:lpstr>Introduction (2 of 2)</vt:lpstr>
      <vt:lpstr>How Medications Work (1 of 3)</vt:lpstr>
      <vt:lpstr>How Medications Work (2 of 3)</vt:lpstr>
      <vt:lpstr>How Medications Work (3 of 3)</vt:lpstr>
      <vt:lpstr>Medication Names (1 of 2)</vt:lpstr>
      <vt:lpstr>Medication Names (2 of 2)</vt:lpstr>
      <vt:lpstr>Routes of Administration (1 of 5)</vt:lpstr>
      <vt:lpstr>Routes of Administration (2 of 5)</vt:lpstr>
      <vt:lpstr>Routes of Administration (3 of 5)</vt:lpstr>
      <vt:lpstr>Routes of Administration (4 of 5)</vt:lpstr>
      <vt:lpstr>Routes of Administration (5 of 5)</vt:lpstr>
      <vt:lpstr>Medication Forms (1 of 2)</vt:lpstr>
      <vt:lpstr>Medication Forms (2 of 2)</vt:lpstr>
      <vt:lpstr>Tablets and Capsules</vt:lpstr>
      <vt:lpstr>Solutions and Suspensions  (1 of 2)</vt:lpstr>
      <vt:lpstr>Solutions and Suspensions  (2 of 2)</vt:lpstr>
      <vt:lpstr>Metered-Dose Inhalers </vt:lpstr>
      <vt:lpstr>Topical Medications</vt:lpstr>
      <vt:lpstr>Transcutaneous Medications  (1 of 2)</vt:lpstr>
      <vt:lpstr>Transcutaneous Medications  (2 of 2)</vt:lpstr>
      <vt:lpstr>Gels</vt:lpstr>
      <vt:lpstr>Gases for Inhalation</vt:lpstr>
      <vt:lpstr>General Steps in Administering Medication (1 of 2)</vt:lpstr>
      <vt:lpstr>General Steps in Administering Medication (2 of 2)</vt:lpstr>
      <vt:lpstr>Medication Administration  and the EMT (1 of 2)</vt:lpstr>
      <vt:lpstr>Medication Administration  and the EMT (2 of 2)</vt:lpstr>
      <vt:lpstr>Medication Used by EMTs</vt:lpstr>
      <vt:lpstr>Oral Medications (1 of 5)</vt:lpstr>
      <vt:lpstr>Oral Medications (2 of 5)</vt:lpstr>
      <vt:lpstr>Oral Medications (3 of 5)</vt:lpstr>
      <vt:lpstr>Oral Medications (4 of 5)</vt:lpstr>
      <vt:lpstr>Oral Medications (5 of 5)</vt:lpstr>
      <vt:lpstr>Sublingual Medications (1 of 5)</vt:lpstr>
      <vt:lpstr>Sublingual Medications (2 of 5)</vt:lpstr>
      <vt:lpstr>Sublingual Medications (3 of 5)</vt:lpstr>
      <vt:lpstr>Sublingual Medications (4 of 5)</vt:lpstr>
      <vt:lpstr>Sublingual Medications (5 of 5)</vt:lpstr>
      <vt:lpstr>Intramuscular Medications  (1 of 5)</vt:lpstr>
      <vt:lpstr>Intramuscular Medications  (2 of 5)</vt:lpstr>
      <vt:lpstr>Intramuscular Medications  (3 of 5)</vt:lpstr>
      <vt:lpstr>Intramuscular Medications  (4 of 5)</vt:lpstr>
      <vt:lpstr>Intramuscular Medications  (5 of 5)</vt:lpstr>
      <vt:lpstr>Intranasal Medications</vt:lpstr>
      <vt:lpstr>Inhalation Medications (1 of 5)</vt:lpstr>
      <vt:lpstr>Inhalation Medications (2 of 5)</vt:lpstr>
      <vt:lpstr>Inhalation Medications (3 of 5)</vt:lpstr>
      <vt:lpstr>Inhalation Medications (4 of 5)</vt:lpstr>
      <vt:lpstr>Inhalation Medications (5 of 5)</vt:lpstr>
      <vt:lpstr>Patient Medications</vt:lpstr>
      <vt:lpstr>Medication Errors (1 of 2)</vt:lpstr>
      <vt:lpstr>Medication Errors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260</cp:revision>
  <dcterms:created xsi:type="dcterms:W3CDTF">2002-02-12T20:19:46Z</dcterms:created>
  <dcterms:modified xsi:type="dcterms:W3CDTF">2016-03-12T15:41:08Z</dcterms:modified>
</cp:coreProperties>
</file>