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63" r:id="rId7"/>
    <p:sldId id="262" r:id="rId8"/>
    <p:sldId id="266" r:id="rId9"/>
    <p:sldId id="267"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1E"/>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47" autoAdjust="0"/>
  </p:normalViewPr>
  <p:slideViewPr>
    <p:cSldViewPr>
      <p:cViewPr>
        <p:scale>
          <a:sx n="50" d="100"/>
          <a:sy n="50" d="100"/>
        </p:scale>
        <p:origin x="-1944" y="-144"/>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cs typeface="+mn-cs"/>
              </a:defRPr>
            </a:lvl1pPr>
          </a:lstStyle>
          <a:p>
            <a:pPr>
              <a:defRPr/>
            </a:pPr>
            <a:endParaRPr lang="en-US" altLang="en-US" dirty="0"/>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cs typeface="+mn-cs"/>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4BDD77F-8C79-4CEA-8F48-ED30D6FB7410}" type="slidenum">
              <a:rPr lang="en-US"/>
              <a:pPr>
                <a:defRPr/>
              </a:pPr>
              <a:t>‹#›</a:t>
            </a:fld>
            <a:endParaRPr lang="en-US" dirty="0"/>
          </a:p>
        </p:txBody>
      </p:sp>
    </p:spTree>
    <p:extLst>
      <p:ext uri="{BB962C8B-B14F-4D97-AF65-F5344CB8AC3E}">
        <p14:creationId xmlns:p14="http://schemas.microsoft.com/office/powerpoint/2010/main" val="2143854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Chapter 13: BLS Resuscitation </a:t>
            </a: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9147A95-D4ED-421B-9926-574D6719EB10}"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p:txBody>
          <a:bodyPr/>
          <a:lstStyle/>
          <a:p>
            <a:pPr eaLnBrk="1" hangingPunct="1">
              <a:defRPr/>
            </a:pPr>
            <a:r>
              <a:rPr lang="en-US" altLang="en-US" dirty="0" smtClean="0">
                <a:latin typeface="Arial" charset="0"/>
                <a:ea typeface="+mn-ea"/>
                <a:cs typeface="+mn-cs"/>
              </a:rPr>
              <a:t>Instructor Notes </a:t>
            </a:r>
          </a:p>
          <a:p>
            <a:pPr eaLnBrk="1" hangingPunct="1">
              <a:defRPr/>
            </a:pPr>
            <a:endParaRPr lang="en-US" altLang="en-US" dirty="0" smtClean="0">
              <a:latin typeface="Arial" charset="0"/>
              <a:ea typeface="+mn-ea"/>
              <a:cs typeface="+mn-cs"/>
            </a:endParaRPr>
          </a:p>
          <a:p>
            <a:pPr marL="228600" indent="-228600" eaLnBrk="1" hangingPunct="1">
              <a:buFontTx/>
              <a:buAutoNum type="arabicPeriod" startAt="5"/>
              <a:defRPr/>
            </a:pPr>
            <a:r>
              <a:rPr lang="en-US" altLang="en-US" dirty="0" smtClean="0">
                <a:latin typeface="Arial" charset="0"/>
                <a:ea typeface="+mn-ea"/>
                <a:cs typeface="+mn-cs"/>
              </a:rPr>
              <a:t>You and your partner should switch places, and you should immediately resume compressions while your partner prepares to ventilate the patient.</a:t>
            </a:r>
          </a:p>
          <a:p>
            <a:pPr marL="228600" indent="-228600" eaLnBrk="1" hangingPunct="1">
              <a:buFontTx/>
              <a:buAutoNum type="arabicPeriod" startAt="5"/>
              <a:defRPr/>
            </a:pPr>
            <a:endParaRPr lang="en-US" altLang="en-US" dirty="0" smtClean="0">
              <a:latin typeface="Arial" charset="0"/>
              <a:ea typeface="+mn-ea"/>
              <a:cs typeface="+mn-cs"/>
            </a:endParaRPr>
          </a:p>
          <a:p>
            <a:pPr marL="228600" indent="-228600" eaLnBrk="1" hangingPunct="1">
              <a:buFontTx/>
              <a:buAutoNum type="arabicPeriod" startAt="5"/>
              <a:defRPr/>
            </a:pPr>
            <a:r>
              <a:rPr lang="en-US" altLang="en-US" dirty="0" smtClean="0">
                <a:latin typeface="Arial" charset="0"/>
                <a:ea typeface="+mn-ea"/>
                <a:cs typeface="+mn-cs"/>
              </a:rPr>
              <a:t>The AED reanalyzes every 2 minutes, and the roles should be switched at that point. If an AED is not available, or a manual monitor is being used by an ALS provider, the roles should still be switched every 2 minutes.</a:t>
            </a: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E4D2591-9825-406D-A65D-4A2E5B0EA08A}"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D94765F-1CA4-4056-B889-A99A4CC75149}"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p:txBody>
          <a:bodyPr/>
          <a:lstStyle/>
          <a:p>
            <a:pPr>
              <a:defRPr/>
            </a:pPr>
            <a:r>
              <a:rPr lang="en-US" altLang="en-US" dirty="0" smtClean="0">
                <a:latin typeface="Arial" charset="0"/>
                <a:ea typeface="+mn-ea"/>
                <a:cs typeface="+mn-cs"/>
              </a:rPr>
              <a:t>Instructor Notes </a:t>
            </a:r>
          </a:p>
          <a:p>
            <a:pPr>
              <a:defRPr/>
            </a:pPr>
            <a:endParaRPr lang="en-US" altLang="en-US" dirty="0" smtClean="0">
              <a:latin typeface="Arial" charset="0"/>
              <a:ea typeface="+mn-ea"/>
              <a:cs typeface="+mn-cs"/>
            </a:endParaRPr>
          </a:p>
          <a:p>
            <a:pPr marL="228600" indent="-228600">
              <a:buFontTx/>
              <a:buAutoNum type="arabicPeriod" startAt="7"/>
              <a:defRPr/>
            </a:pPr>
            <a:r>
              <a:rPr lang="en-US" altLang="en-US" dirty="0" smtClean="0">
                <a:latin typeface="Arial" charset="0"/>
                <a:ea typeface="+mn-ea"/>
                <a:cs typeface="+mn-cs"/>
              </a:rPr>
              <a:t>You should continue to ventilate the patient with the BVM until the patient is breathing adequately.</a:t>
            </a:r>
          </a:p>
          <a:p>
            <a:pPr marL="228600" indent="-228600">
              <a:buFontTx/>
              <a:buAutoNum type="arabicPeriod" startAt="7"/>
              <a:defRPr/>
            </a:pPr>
            <a:endParaRPr lang="en-US" altLang="en-US" dirty="0" smtClean="0">
              <a:latin typeface="Arial" charset="0"/>
              <a:ea typeface="+mn-ea"/>
              <a:cs typeface="+mn-cs"/>
            </a:endParaRPr>
          </a:p>
          <a:p>
            <a:pPr marL="228600" indent="-228600">
              <a:buFontTx/>
              <a:buAutoNum type="arabicPeriod" startAt="7"/>
              <a:defRPr/>
            </a:pPr>
            <a:r>
              <a:rPr lang="en-US" altLang="en-US" dirty="0" smtClean="0">
                <a:latin typeface="Arial" charset="0"/>
                <a:ea typeface="+mn-ea"/>
                <a:cs typeface="+mn-cs"/>
              </a:rPr>
              <a:t>The ventilation rate should be 10 to 12 per min.</a:t>
            </a: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8B10FC8-A9E8-4251-9E18-B185CF922B60}"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0E4B2DA-0E99-4C1C-A82A-9031048F7651}"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BA32842-907A-47FF-985C-F606F75DFEF4}" type="slidenum">
              <a:rPr lang="en-US" sz="1200" smtClean="0"/>
              <a:pPr>
                <a:defRPr/>
              </a:pPr>
              <a:t>14</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F6D9108-F655-432B-BE34-E13A5B55CC1F}" type="slidenum">
              <a:rPr lang="en-US" sz="1200" smtClean="0"/>
              <a:pPr>
                <a:defRPr/>
              </a:pPr>
              <a:t>15</a:t>
            </a:fld>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 </a:t>
            </a:r>
          </a:p>
          <a:p>
            <a:pPr>
              <a:defRPr/>
            </a:pPr>
            <a:endParaRPr lang="en-US" dirty="0">
              <a:latin typeface="Arial" charset="0"/>
              <a:cs typeface="+mn-cs"/>
            </a:endParaRPr>
          </a:p>
          <a:p>
            <a:pPr>
              <a:defRPr/>
            </a:pPr>
            <a:r>
              <a:rPr lang="en-US" dirty="0">
                <a:latin typeface="Arial" charset="0"/>
                <a:cs typeface="+mn-cs"/>
              </a:rPr>
              <a:t>Discuss the lessons learned from this case. </a:t>
            </a:r>
          </a:p>
          <a:p>
            <a:pPr>
              <a:defRPr/>
            </a:pPr>
            <a:endParaRPr lang="en-US" dirty="0">
              <a:latin typeface="Arial" charset="0"/>
              <a:cs typeface="+mn-cs"/>
            </a:endParaRP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9F87504-BD4D-487D-A92D-3F672C8475C3}" type="slidenum">
              <a:rPr lang="en-US" sz="1200" smtClean="0"/>
              <a:pPr>
                <a:defRPr/>
              </a:pPr>
              <a:t>16</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Begin presenting the case. </a:t>
            </a:r>
          </a:p>
          <a:p>
            <a:pPr>
              <a:defRPr/>
            </a:pPr>
            <a:endParaRPr lang="en-US" dirty="0">
              <a:latin typeface="Arial" charset="0"/>
              <a:cs typeface="+mn-cs"/>
            </a:endParaRP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EFA5CFE-97EE-4262-8732-0D43C92AE3BF}"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D8EE016-6D82-46A6-9727-5ED741B11181}"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cs typeface="+mn-cs"/>
              </a:rPr>
              <a:t>Instructor Notes </a:t>
            </a:r>
          </a:p>
          <a:p>
            <a:pPr eaLnBrk="1" hangingPunct="1">
              <a:defRPr/>
            </a:pPr>
            <a:endParaRPr lang="en-US" dirty="0">
              <a:latin typeface="Arial" charset="0"/>
              <a:cs typeface="+mn-cs"/>
            </a:endParaRPr>
          </a:p>
          <a:p>
            <a:pPr eaLnBrk="1" hangingPunct="1">
              <a:defRPr/>
            </a:pPr>
            <a:r>
              <a:rPr lang="en-US" dirty="0">
                <a:latin typeface="Arial" charset="0"/>
                <a:cs typeface="+mn-cs"/>
              </a:rPr>
              <a:t>1. The carotid pulse should be checked for no more than 10 seconds. Breathing can be assessed simultaneously.</a:t>
            </a:r>
          </a:p>
          <a:p>
            <a:pPr eaLnBrk="1" hangingPunct="1">
              <a:defRPr/>
            </a:pPr>
            <a:endParaRPr lang="en-US" dirty="0">
              <a:latin typeface="Arial" charset="0"/>
              <a:cs typeface="+mn-cs"/>
            </a:endParaRPr>
          </a:p>
          <a:p>
            <a:pPr eaLnBrk="1" hangingPunct="1">
              <a:defRPr/>
            </a:pPr>
            <a:r>
              <a:rPr lang="en-US" dirty="0">
                <a:latin typeface="Arial" charset="0"/>
                <a:cs typeface="+mn-cs"/>
              </a:rPr>
              <a:t>2. Begin </a:t>
            </a:r>
            <a:r>
              <a:rPr lang="en-US" dirty="0" smtClean="0">
                <a:latin typeface="Arial" charset="0"/>
                <a:cs typeface="+mn-cs"/>
              </a:rPr>
              <a:t>compressions; as </a:t>
            </a:r>
            <a:r>
              <a:rPr lang="en-US" dirty="0">
                <a:latin typeface="Arial" charset="0"/>
                <a:cs typeface="+mn-cs"/>
              </a:rPr>
              <a:t>soon as your partner finishes the radio call, have him open the AED and apply the chest pads.</a:t>
            </a:r>
          </a:p>
          <a:p>
            <a:pPr eaLnBrk="1" hangingPunct="1">
              <a:defRPr/>
            </a:pPr>
            <a:endParaRPr lang="en-US" dirty="0">
              <a:latin typeface="Arial" charset="0"/>
              <a:cs typeface="+mn-cs"/>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1BBA4D5-286F-438C-BECB-E8E463839014}"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EDBD9BE-DEF7-4AEE-B2BF-6D87E091A458}"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cs typeface="+mn-cs"/>
              </a:rPr>
              <a:t>Instructor Notes </a:t>
            </a:r>
          </a:p>
          <a:p>
            <a:pPr eaLnBrk="1" hangingPunct="1">
              <a:defRPr/>
            </a:pPr>
            <a:endParaRPr lang="en-US" dirty="0">
              <a:latin typeface="Arial" charset="0"/>
              <a:cs typeface="+mn-cs"/>
            </a:endParaRPr>
          </a:p>
          <a:p>
            <a:pPr eaLnBrk="1" hangingPunct="1">
              <a:defRPr/>
            </a:pPr>
            <a:r>
              <a:rPr lang="en-US" dirty="0">
                <a:latin typeface="Arial" charset="0"/>
                <a:cs typeface="+mn-cs"/>
              </a:rPr>
              <a:t>3. For an adult, the ratio is 30 compressions </a:t>
            </a:r>
            <a:r>
              <a:rPr lang="en-US" dirty="0" smtClean="0">
                <a:latin typeface="Arial" charset="0"/>
                <a:cs typeface="+mn-cs"/>
              </a:rPr>
              <a:t>to 2 </a:t>
            </a:r>
            <a:r>
              <a:rPr lang="en-US" dirty="0">
                <a:latin typeface="Arial" charset="0"/>
                <a:cs typeface="+mn-cs"/>
              </a:rPr>
              <a:t>breaths.</a:t>
            </a: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EB97F76-7B30-43D3-BE70-E3F984869C1B}"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3215588-55A7-4760-AB10-87274E8389AB}"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cs typeface="+mn-cs"/>
              </a:rPr>
              <a:t>Instructor Notes </a:t>
            </a:r>
          </a:p>
          <a:p>
            <a:pPr eaLnBrk="1" hangingPunct="1">
              <a:defRPr/>
            </a:pPr>
            <a:endParaRPr lang="en-US" dirty="0">
              <a:latin typeface="Arial" charset="0"/>
              <a:cs typeface="+mn-cs"/>
            </a:endParaRPr>
          </a:p>
          <a:p>
            <a:pPr eaLnBrk="1" hangingPunct="1">
              <a:defRPr/>
            </a:pPr>
            <a:r>
              <a:rPr lang="en-US" dirty="0">
                <a:latin typeface="Arial" charset="0"/>
                <a:cs typeface="+mn-cs"/>
              </a:rPr>
              <a:t>4. The sternum should be compressed 2 to 2.4 inches (5 to 6 cm), and the rate should be 100 to </a:t>
            </a:r>
            <a:r>
              <a:rPr lang="en-US" dirty="0" smtClean="0">
                <a:latin typeface="Arial" charset="0"/>
                <a:cs typeface="+mn-cs"/>
              </a:rPr>
              <a:t>120 compressions/min</a:t>
            </a:r>
            <a:r>
              <a:rPr lang="en-US" dirty="0">
                <a:latin typeface="Arial" charset="0"/>
                <a:cs typeface="+mn-cs"/>
              </a:rPr>
              <a:t>.</a:t>
            </a: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E46C5E1-D222-4B24-A202-C8CC0DC24FE5}"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cs typeface="+mn-cs"/>
              </a:rPr>
              <a:t>Instructor Notes</a:t>
            </a:r>
          </a:p>
          <a:p>
            <a:pPr>
              <a:defRPr/>
            </a:pPr>
            <a:endParaRPr lang="en-US" dirty="0">
              <a:latin typeface="Arial" charset="0"/>
              <a:cs typeface="+mn-cs"/>
            </a:endParaRPr>
          </a:p>
          <a:p>
            <a:pPr>
              <a:defRPr/>
            </a:pPr>
            <a:r>
              <a:rPr lang="en-US" dirty="0">
                <a:latin typeface="Arial" charset="0"/>
                <a:cs typeface="+mn-cs"/>
              </a:rPr>
              <a:t>Continue presenting the case. </a:t>
            </a:r>
          </a:p>
          <a:p>
            <a:pPr>
              <a:defRPr/>
            </a:pPr>
            <a:endParaRPr lang="en-US" dirty="0">
              <a:latin typeface="Arial" charset="0"/>
              <a:cs typeface="+mn-cs"/>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CBB0C2E-F147-4E25-B09C-D3490FC2A060}"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2514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rgbClr val="00652E"/>
                </a:solidFill>
              </a:defRPr>
            </a:lvl1pPr>
          </a:lstStyle>
          <a:p>
            <a:pPr lvl="0"/>
            <a:r>
              <a:rPr lang="en-US" altLang="en-US" noProof="0" smtClean="0"/>
              <a:t>Click to edit Master title style</a:t>
            </a:r>
            <a:endParaRPr lang="en-US" altLang="en-US" noProof="0" dirty="0" smtClean="0"/>
          </a:p>
        </p:txBody>
      </p:sp>
    </p:spTree>
    <p:extLst>
      <p:ext uri="{BB962C8B-B14F-4D97-AF65-F5344CB8AC3E}">
        <p14:creationId xmlns:p14="http://schemas.microsoft.com/office/powerpoint/2010/main" val="392432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887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72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52810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732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921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392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57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7095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5757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914400"/>
            <a:ext cx="8229600" cy="609600"/>
          </a:xfrm>
          <a:prstGeom prst="rect">
            <a:avLst/>
          </a:prstGeom>
          <a:noFill/>
          <a:ln>
            <a:noFill/>
          </a:ln>
          <a:effectLst>
            <a:outerShdw blurRad="38100" dist="25399" dir="2700000" algn="ctr" rotWithShape="0">
              <a:schemeClr val="accent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400" b="1" kern="1200">
          <a:solidFill>
            <a:srgbClr val="F3701E"/>
          </a:solidFill>
          <a:latin typeface="+mj-lt"/>
          <a:ea typeface="ＭＳ Ｐゴシック" charset="0"/>
          <a:cs typeface="+mj-cs"/>
        </a:defRPr>
      </a:lvl1pPr>
      <a:lvl2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5pPr>
      <a:lvl6pPr marL="457200" algn="ctr" rtl="0" eaLnBrk="1" fontAlgn="base" hangingPunct="1">
        <a:spcBef>
          <a:spcPct val="0"/>
        </a:spcBef>
        <a:spcAft>
          <a:spcPct val="0"/>
        </a:spcAft>
        <a:defRPr sz="3400" b="1">
          <a:solidFill>
            <a:schemeClr val="bg1"/>
          </a:solidFill>
          <a:latin typeface="Arial" panose="020B0604020202020204" pitchFamily="34" charset="0"/>
        </a:defRPr>
      </a:lvl6pPr>
      <a:lvl7pPr marL="914400" algn="ctr" rtl="0" eaLnBrk="1" fontAlgn="base" hangingPunct="1">
        <a:spcBef>
          <a:spcPct val="0"/>
        </a:spcBef>
        <a:spcAft>
          <a:spcPct val="0"/>
        </a:spcAft>
        <a:defRPr sz="3400" b="1">
          <a:solidFill>
            <a:schemeClr val="bg1"/>
          </a:solidFill>
          <a:latin typeface="Arial" panose="020B0604020202020204" pitchFamily="34" charset="0"/>
        </a:defRPr>
      </a:lvl7pPr>
      <a:lvl8pPr marL="1371600" algn="ctr" rtl="0" eaLnBrk="1" fontAlgn="base" hangingPunct="1">
        <a:spcBef>
          <a:spcPct val="0"/>
        </a:spcBef>
        <a:spcAft>
          <a:spcPct val="0"/>
        </a:spcAft>
        <a:defRPr sz="3400" b="1">
          <a:solidFill>
            <a:schemeClr val="bg1"/>
          </a:solidFill>
          <a:latin typeface="Arial" panose="020B0604020202020204" pitchFamily="34" charset="0"/>
        </a:defRPr>
      </a:lvl8pPr>
      <a:lvl9pPr marL="1828800" algn="ctr" rtl="0" eaLnBrk="1" fontAlgn="base" hangingPunct="1">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44000"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13</a:t>
            </a:r>
            <a:r>
              <a:rPr lang="en-US" altLang="en-US" dirty="0" smtClean="0"/>
              <a:t/>
            </a:r>
            <a:br>
              <a:rPr lang="en-US" altLang="en-US" dirty="0" smtClean="0"/>
            </a:br>
            <a:r>
              <a:rPr lang="en-US" altLang="en-US" sz="3200" dirty="0"/>
              <a:t>BLS Resuscitation</a:t>
            </a:r>
            <a:endParaRPr lang="en-US" altLang="en-US" sz="3200" dirty="0" smtClean="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2291" name="Rectangle 5"/>
          <p:cNvSpPr>
            <a:spLocks noGrp="1" noChangeArrowheads="1"/>
          </p:cNvSpPr>
          <p:nvPr>
            <p:ph idx="1"/>
          </p:nvPr>
        </p:nvSpPr>
        <p:spPr/>
        <p:txBody>
          <a:bodyPr/>
          <a:lstStyle/>
          <a:p>
            <a:pPr marL="431800" indent="-431800" eaLnBrk="1" hangingPunct="1">
              <a:buClr>
                <a:schemeClr val="bg1"/>
              </a:buClr>
              <a:buFontTx/>
              <a:buAutoNum type="arabicPeriod" startAt="5"/>
            </a:pPr>
            <a:r>
              <a:rPr lang="en-US" dirty="0" smtClean="0">
                <a:ea typeface="ＭＳ Ｐゴシック" pitchFamily="34" charset="-128"/>
              </a:rPr>
              <a:t>What should you do after the shock is delivered?</a:t>
            </a:r>
          </a:p>
          <a:p>
            <a:pPr marL="431800" indent="-431800" eaLnBrk="1" hangingPunct="1">
              <a:buClr>
                <a:schemeClr val="bg1"/>
              </a:buClr>
              <a:buFontTx/>
              <a:buAutoNum type="arabicPeriod" startAt="5"/>
            </a:pPr>
            <a:endParaRPr lang="en-US" dirty="0" smtClean="0">
              <a:ea typeface="ＭＳ Ｐゴシック" pitchFamily="34" charset="-128"/>
            </a:endParaRPr>
          </a:p>
          <a:p>
            <a:pPr marL="431800" indent="-431800" eaLnBrk="1" hangingPunct="1">
              <a:buClr>
                <a:schemeClr val="bg1"/>
              </a:buClr>
              <a:buFontTx/>
              <a:buAutoNum type="arabicPeriod" startAt="5"/>
            </a:pPr>
            <a:r>
              <a:rPr lang="en-US" dirty="0" smtClean="0">
                <a:ea typeface="ＭＳ Ｐゴシック" pitchFamily="34" charset="-128"/>
              </a:rPr>
              <a:t>How often will the AED prompt you to hold off CPR for analysis, and how often should the compressor and ventilator switch roles?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13315" name="Rectangle 5"/>
          <p:cNvSpPr>
            <a:spLocks noGrp="1" noChangeArrowheads="1"/>
          </p:cNvSpPr>
          <p:nvPr>
            <p:ph idx="1"/>
          </p:nvPr>
        </p:nvSpPr>
        <p:spPr/>
        <p:txBody>
          <a:bodyPr/>
          <a:lstStyle/>
          <a:p>
            <a:pPr eaLnBrk="1" hangingPunct="1"/>
            <a:r>
              <a:rPr lang="en-US" dirty="0" smtClean="0">
                <a:ea typeface="ＭＳ Ｐゴシック" pitchFamily="34" charset="-128"/>
              </a:rPr>
              <a:t>After the third shock, you notice that the patient seems to be trying to take a breath, and his color seems to have improved. You continue your 2 minutes of CPR, and when the AED analyzes and says to check for a pulse, you find that the patient has a carotid pulse. However, the patient is only taking an occasional breath at a rate of about 4 breaths/min.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defRPr/>
            </a:pPr>
            <a:r>
              <a:rPr lang="en-US" altLang="en-US" dirty="0" smtClean="0">
                <a:ea typeface="+mj-ea"/>
              </a:rPr>
              <a:t>Part 5</a:t>
            </a:r>
          </a:p>
        </p:txBody>
      </p:sp>
      <p:sp>
        <p:nvSpPr>
          <p:cNvPr id="22531" name="Rectangle 5"/>
          <p:cNvSpPr>
            <a:spLocks noGrp="1" noChangeArrowheads="1"/>
          </p:cNvSpPr>
          <p:nvPr>
            <p:ph idx="1"/>
          </p:nvPr>
        </p:nvSpPr>
        <p:spPr/>
        <p:txBody>
          <a:bodyPr/>
          <a:lstStyle/>
          <a:p>
            <a:pPr marL="432000" indent="-432000" eaLnBrk="1" hangingPunct="1">
              <a:buClr>
                <a:schemeClr val="bg1"/>
              </a:buClr>
              <a:buFontTx/>
              <a:buAutoNum type="arabicPeriod" startAt="7"/>
              <a:defRPr/>
            </a:pPr>
            <a:r>
              <a:rPr lang="en-US" altLang="en-US" dirty="0" smtClean="0">
                <a:ea typeface="+mn-ea"/>
              </a:rPr>
              <a:t>What should you do now?</a:t>
            </a:r>
          </a:p>
          <a:p>
            <a:pPr marL="432000" indent="-432000" eaLnBrk="1" hangingPunct="1">
              <a:buClr>
                <a:schemeClr val="bg1"/>
              </a:buClr>
              <a:buFontTx/>
              <a:buAutoNum type="arabicPeriod" startAt="7"/>
              <a:defRPr/>
            </a:pPr>
            <a:endParaRPr lang="en-US" altLang="en-US" dirty="0">
              <a:ea typeface="+mn-ea"/>
            </a:endParaRPr>
          </a:p>
          <a:p>
            <a:pPr marL="432000" indent="-432000" eaLnBrk="1" hangingPunct="1">
              <a:buClr>
                <a:schemeClr val="bg1"/>
              </a:buClr>
              <a:buFontTx/>
              <a:buAutoNum type="arabicPeriod" startAt="7"/>
              <a:defRPr/>
            </a:pPr>
            <a:r>
              <a:rPr lang="en-US" altLang="en-US" dirty="0" smtClean="0">
                <a:ea typeface="+mn-ea"/>
              </a:rPr>
              <a:t>At what rate should you ventilate?</a:t>
            </a:r>
          </a:p>
          <a:p>
            <a:pPr eaLnBrk="1" hangingPunct="1">
              <a:defRPr/>
            </a:pPr>
            <a:endParaRPr lang="en-US" altLang="en-US" dirty="0" smtClean="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15363" name="Rectangle 5"/>
          <p:cNvSpPr>
            <a:spLocks noGrp="1" noChangeArrowheads="1"/>
          </p:cNvSpPr>
          <p:nvPr>
            <p:ph idx="1"/>
          </p:nvPr>
        </p:nvSpPr>
        <p:spPr/>
        <p:txBody>
          <a:bodyPr/>
          <a:lstStyle/>
          <a:p>
            <a:pPr eaLnBrk="1" hangingPunct="1"/>
            <a:r>
              <a:rPr lang="en-US" dirty="0" smtClean="0">
                <a:ea typeface="ＭＳ Ｐゴシック" pitchFamily="34" charset="-128"/>
              </a:rPr>
              <a:t>As you are ventilating the patient and preparing to move him to the ambulance, the ALS crew arrives and switches to their monitor. The paramedic tells you that the patient now has a sinus rhythm, and that the 12-lead ECG shows signs that the patient probably has had a myocardial infarction. The paramedic asks you to get a blood pressure while an intravenous line is being started, and you report that it is 82/40 mm Hg. The heart rate is 72 beats/min and the oxygen saturation is 90%. The patient is intubated as he is still unresponsive and breathing slowly.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16387" name="Rectangle 5"/>
          <p:cNvSpPr>
            <a:spLocks noGrp="1" noChangeArrowheads="1"/>
          </p:cNvSpPr>
          <p:nvPr>
            <p:ph idx="1"/>
          </p:nvPr>
        </p:nvSpPr>
        <p:spPr>
          <a:xfrm>
            <a:off x="914400" y="1828800"/>
            <a:ext cx="7315200" cy="4572000"/>
          </a:xfrm>
        </p:spPr>
        <p:txBody>
          <a:bodyPr/>
          <a:lstStyle/>
          <a:p>
            <a:pPr eaLnBrk="1" hangingPunct="1"/>
            <a:r>
              <a:rPr lang="en-US" dirty="0" smtClean="0">
                <a:ea typeface="ＭＳ Ｐゴシック" pitchFamily="34" charset="-128"/>
              </a:rPr>
              <a:t>It is essential to recognize cardiac arrest quickly because brain damage is possible after only 4 to 6 minutes without oxygen. An unresponsive patient should be assessed for adequate breathing and a carotid pulse for no more than 10 seconds. If pulseless, CPR is begun with compressions alternating with ventilations at a 30:2 ratio for adults.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17411" name="Rectangle 5"/>
          <p:cNvSpPr>
            <a:spLocks noGrp="1" noChangeArrowheads="1"/>
          </p:cNvSpPr>
          <p:nvPr>
            <p:ph idx="1"/>
          </p:nvPr>
        </p:nvSpPr>
        <p:spPr/>
        <p:txBody>
          <a:bodyPr/>
          <a:lstStyle/>
          <a:p>
            <a:pPr eaLnBrk="1" hangingPunct="1"/>
            <a:r>
              <a:rPr lang="en-US" dirty="0" smtClean="0">
                <a:ea typeface="ＭＳ Ｐゴシック" pitchFamily="34" charset="-128"/>
              </a:rPr>
              <a:t>Compressions should be at a depth of 2 to 2.4 inches, or 5 to 6 cm, on the adult. The rate of compressions should be 100 to 120 per minute. The compressor and ventilator should switch every 2 minutes, as compressions become less effective when the compressor becomes fatigued.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dirty="0" smtClean="0">
                <a:ea typeface="+mj-ea"/>
              </a:rPr>
              <a:t>Summary</a:t>
            </a:r>
            <a:endParaRPr lang="en-US" dirty="0">
              <a:ea typeface="+mj-ea"/>
            </a:endParaRPr>
          </a:p>
        </p:txBody>
      </p:sp>
      <p:sp>
        <p:nvSpPr>
          <p:cNvPr id="18435" name="Content Placeholder 2"/>
          <p:cNvSpPr>
            <a:spLocks noGrp="1"/>
          </p:cNvSpPr>
          <p:nvPr>
            <p:ph idx="1"/>
          </p:nvPr>
        </p:nvSpPr>
        <p:spPr/>
        <p:txBody>
          <a:bodyPr/>
          <a:lstStyle/>
          <a:p>
            <a:pPr eaLnBrk="1" hangingPunct="1"/>
            <a:r>
              <a:rPr lang="en-US" dirty="0" smtClean="0">
                <a:ea typeface="ＭＳ Ｐゴシック" pitchFamily="34" charset="-128"/>
              </a:rPr>
              <a:t>The automatic defibrillator (AED), or a manual cardiac monitor if ALS is on scene, should be attached to the patient as soon as possible, with immediate analysis and defibrillation if the rhythm is shockable. The rhythm should be analyzed every 2 minutes with defibrillation as needed, as long as the patient is being treated for cardiac arrest.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4099" name="Rectangle 7"/>
          <p:cNvSpPr>
            <a:spLocks noGrp="1" noChangeArrowheads="1"/>
          </p:cNvSpPr>
          <p:nvPr>
            <p:ph idx="1"/>
          </p:nvPr>
        </p:nvSpPr>
        <p:spPr/>
        <p:txBody>
          <a:bodyPr/>
          <a:lstStyle/>
          <a:p>
            <a:pPr eaLnBrk="1" hangingPunct="1"/>
            <a:r>
              <a:rPr lang="en-US" dirty="0" smtClean="0">
                <a:ea typeface="ＭＳ Ｐゴシック" pitchFamily="34" charset="-128"/>
              </a:rPr>
              <a:t>You are dispatched as a BLS crew to 401 Oak Hill Road for a 78-year-old man whose wife says he fell off the toilet and she can</a:t>
            </a:r>
            <a:r>
              <a:rPr lang="en-US" altLang="en-US" dirty="0" smtClean="0">
                <a:ea typeface="ＭＳ Ｐゴシック" pitchFamily="34" charset="-128"/>
              </a:rPr>
              <a:t>’</a:t>
            </a:r>
            <a:r>
              <a:rPr lang="en-US" dirty="0" smtClean="0">
                <a:ea typeface="ＭＳ Ｐゴシック" pitchFamily="34" charset="-128"/>
              </a:rPr>
              <a:t>t get him up. An elderly woman greets you at the door and tells you her husband isn</a:t>
            </a:r>
            <a:r>
              <a:rPr lang="en-US" altLang="en-US" dirty="0" smtClean="0">
                <a:ea typeface="ＭＳ Ｐゴシック" pitchFamily="34" charset="-128"/>
              </a:rPr>
              <a:t>’</a:t>
            </a:r>
            <a:r>
              <a:rPr lang="en-US" dirty="0" smtClean="0">
                <a:ea typeface="ＭＳ Ｐゴシック" pitchFamily="34" charset="-128"/>
              </a:rPr>
              <a:t>t answering her now. She takes you to a small bathroom where you find an unresponsive man between the toilet and a wall.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5123" name="Rectangle 5"/>
          <p:cNvSpPr>
            <a:spLocks noGrp="1" noChangeArrowheads="1"/>
          </p:cNvSpPr>
          <p:nvPr>
            <p:ph idx="1"/>
          </p:nvPr>
        </p:nvSpPr>
        <p:spPr/>
        <p:txBody>
          <a:bodyPr/>
          <a:lstStyle/>
          <a:p>
            <a:pPr eaLnBrk="1" hangingPunct="1"/>
            <a:r>
              <a:rPr lang="en-US" dirty="0" smtClean="0">
                <a:ea typeface="ＭＳ Ｐゴシック" pitchFamily="34" charset="-128"/>
              </a:rPr>
              <a:t>You call to the gentleman, but there is no response, and you note that he is not breathing except for an occasional gasping sound. You and your partner quickly extract him to an open area. While you are checking for a carotid pulse, you tell your partner to call for ALS and report a cardiac arrest.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5123" name="Rectangle 5"/>
          <p:cNvSpPr>
            <a:spLocks noGrp="1" noChangeArrowheads="1"/>
          </p:cNvSpPr>
          <p:nvPr>
            <p:ph idx="1"/>
          </p:nvPr>
        </p:nvSpPr>
        <p:spPr/>
        <p:txBody>
          <a:bodyPr/>
          <a:lstStyle/>
          <a:p>
            <a:pPr marL="432000" indent="-432000" eaLnBrk="1" hangingPunct="1">
              <a:defRPr/>
            </a:pPr>
            <a:r>
              <a:rPr lang="en-US" dirty="0" smtClean="0"/>
              <a:t>1.  How </a:t>
            </a:r>
            <a:r>
              <a:rPr lang="en-US" dirty="0"/>
              <a:t>long should you check for a pulse at the carotid artery?</a:t>
            </a:r>
          </a:p>
          <a:p>
            <a:pPr marL="432000" indent="-432000" eaLnBrk="1" hangingPunct="1">
              <a:defRPr/>
            </a:pPr>
            <a:endParaRPr lang="en-US" dirty="0"/>
          </a:p>
          <a:p>
            <a:pPr marL="432000" indent="-432000" eaLnBrk="1" hangingPunct="1">
              <a:defRPr/>
            </a:pPr>
            <a:r>
              <a:rPr lang="en-US" dirty="0" smtClean="0"/>
              <a:t>2.  What </a:t>
            </a:r>
            <a:r>
              <a:rPr lang="en-US" dirty="0"/>
              <a:t>should you do now?</a:t>
            </a:r>
          </a:p>
          <a:p>
            <a:pPr eaLnBrk="1" hangingPunct="1">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7171" name="Rectangle 5"/>
          <p:cNvSpPr>
            <a:spLocks noGrp="1" noChangeArrowheads="1"/>
          </p:cNvSpPr>
          <p:nvPr>
            <p:ph idx="1"/>
          </p:nvPr>
        </p:nvSpPr>
        <p:spPr/>
        <p:txBody>
          <a:bodyPr/>
          <a:lstStyle/>
          <a:p>
            <a:pPr eaLnBrk="1" hangingPunct="1"/>
            <a:r>
              <a:rPr lang="en-US" dirty="0" smtClean="0">
                <a:ea typeface="ＭＳ Ｐゴシック" pitchFamily="34" charset="-128"/>
              </a:rPr>
              <a:t>You continue chest compressions as your partner applies the defibrillation pads to the patient</a:t>
            </a:r>
            <a:r>
              <a:rPr lang="en-US" altLang="en-US" dirty="0" smtClean="0">
                <a:ea typeface="ＭＳ Ｐゴシック" pitchFamily="34" charset="-128"/>
              </a:rPr>
              <a:t>’</a:t>
            </a:r>
            <a:r>
              <a:rPr lang="en-US" dirty="0" smtClean="0">
                <a:ea typeface="ＭＳ Ｐゴシック" pitchFamily="34" charset="-128"/>
              </a:rPr>
              <a:t>s chest, and you then follow the AED</a:t>
            </a:r>
            <a:r>
              <a:rPr lang="en-US" altLang="en-US" dirty="0" smtClean="0">
                <a:ea typeface="ＭＳ Ｐゴシック" pitchFamily="34" charset="-128"/>
              </a:rPr>
              <a:t>’</a:t>
            </a:r>
            <a:r>
              <a:rPr lang="en-US" dirty="0" smtClean="0">
                <a:ea typeface="ＭＳ Ｐゴシック" pitchFamily="34" charset="-128"/>
              </a:rPr>
              <a:t>s verbal directions to defibrillate the patient. You immediately have your partner resume compressions while you prepare to ventilate with a bag-valve mask (BVM).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8195"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3.  What is the ratio of compressions to ventilations that you and your partner should be using during resuscitation?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9219" name="Rectangle 5"/>
          <p:cNvSpPr>
            <a:spLocks noGrp="1" noChangeArrowheads="1"/>
          </p:cNvSpPr>
          <p:nvPr>
            <p:ph idx="1"/>
          </p:nvPr>
        </p:nvSpPr>
        <p:spPr/>
        <p:txBody>
          <a:bodyPr/>
          <a:lstStyle/>
          <a:p>
            <a:pPr eaLnBrk="1" hangingPunct="1"/>
            <a:r>
              <a:rPr lang="en-US" dirty="0" smtClean="0">
                <a:ea typeface="ＭＳ Ｐゴシック" pitchFamily="34" charset="-128"/>
              </a:rPr>
              <a:t>While your partner is doing a cycle of compressions, you insert an oropharyngeal airway and prepare to ventilate at the end of the 30 compressions. You notice that your partner is compressing a little slowly and shallowly, so you encourage him to push harder and deeper and to pick up the pace of compressions.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10243"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4.  What is the depth at which your partner should be compressing, and at approximately what rate?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1267" name="Rectangle 5"/>
          <p:cNvSpPr>
            <a:spLocks noGrp="1" noChangeArrowheads="1"/>
          </p:cNvSpPr>
          <p:nvPr>
            <p:ph idx="1"/>
          </p:nvPr>
        </p:nvSpPr>
        <p:spPr/>
        <p:txBody>
          <a:bodyPr/>
          <a:lstStyle/>
          <a:p>
            <a:pPr eaLnBrk="1" hangingPunct="1"/>
            <a:r>
              <a:rPr lang="en-US" dirty="0" smtClean="0">
                <a:ea typeface="ＭＳ Ｐゴシック" pitchFamily="34" charset="-128"/>
              </a:rPr>
              <a:t>After 2 minutes, the AED prompts you to clear for analysis, and then to push the shock button to defibrillate the shockable rhythm.</a:t>
            </a:r>
          </a:p>
        </p:txBody>
      </p:sp>
    </p:spTree>
  </p:cSld>
  <p:clrMapOvr>
    <a:masterClrMapping/>
  </p:clrMapOvr>
</p:sld>
</file>

<file path=ppt/theme/theme1.xml><?xml version="1.0" encoding="utf-8"?>
<a:theme xmlns:a="http://schemas.openxmlformats.org/drawingml/2006/main" name="CH18_Case Studies_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CH18_Case Studies_PPT</Template>
  <TotalTime>1028</TotalTime>
  <Words>1065</Words>
  <Application>Microsoft Office PowerPoint</Application>
  <PresentationFormat>On-screen Show (4:3)</PresentationFormat>
  <Paragraphs>105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CH18_Case Studies_PPT</vt:lpstr>
      <vt:lpstr>PowerPoint Presentation</vt:lpstr>
      <vt:lpstr>Part 1</vt:lpstr>
      <vt:lpstr>Part 1</vt:lpstr>
      <vt:lpstr>Part 1</vt:lpstr>
      <vt:lpstr>Part 2</vt:lpstr>
      <vt:lpstr>Part 2</vt:lpstr>
      <vt:lpstr>Part 3</vt:lpstr>
      <vt:lpstr>Part 3</vt:lpstr>
      <vt:lpstr>Part 4</vt:lpstr>
      <vt:lpstr>Part 4</vt:lpstr>
      <vt:lpstr>Part 5</vt:lpstr>
      <vt:lpstr>Part 5</vt:lpstr>
      <vt:lpstr>Summary </vt:lpstr>
      <vt:lpstr>Summary </vt:lpstr>
      <vt:lpstr>Summary </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Chiumento</dc:creator>
  <cp:lastModifiedBy>Jennifer Deforge-Kling</cp:lastModifiedBy>
  <cp:revision>86</cp:revision>
  <cp:lastPrinted>2009-04-22T19:24:48Z</cp:lastPrinted>
  <dcterms:created xsi:type="dcterms:W3CDTF">2009-04-22T19:24:48Z</dcterms:created>
  <dcterms:modified xsi:type="dcterms:W3CDTF">2016-06-07T20:20:22Z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