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09"/>
  </p:notesMasterIdLst>
  <p:handoutMasterIdLst>
    <p:handoutMasterId r:id="rId110"/>
  </p:handoutMasterIdLst>
  <p:sldIdLst>
    <p:sldId id="278" r:id="rId2"/>
    <p:sldId id="261" r:id="rId3"/>
    <p:sldId id="408" r:id="rId4"/>
    <p:sldId id="409" r:id="rId5"/>
    <p:sldId id="463" r:id="rId6"/>
    <p:sldId id="464" r:id="rId7"/>
    <p:sldId id="410" r:id="rId8"/>
    <p:sldId id="465" r:id="rId9"/>
    <p:sldId id="466" r:id="rId10"/>
    <p:sldId id="413" r:id="rId11"/>
    <p:sldId id="467" r:id="rId12"/>
    <p:sldId id="415" r:id="rId13"/>
    <p:sldId id="483" r:id="rId14"/>
    <p:sldId id="573" r:id="rId15"/>
    <p:sldId id="574" r:id="rId16"/>
    <p:sldId id="575" r:id="rId17"/>
    <p:sldId id="416" r:id="rId18"/>
    <p:sldId id="469" r:id="rId19"/>
    <p:sldId id="468" r:id="rId20"/>
    <p:sldId id="419" r:id="rId21"/>
    <p:sldId id="471" r:id="rId22"/>
    <p:sldId id="472" r:id="rId23"/>
    <p:sldId id="489" r:id="rId24"/>
    <p:sldId id="431" r:id="rId25"/>
    <p:sldId id="490" r:id="rId26"/>
    <p:sldId id="576" r:id="rId27"/>
    <p:sldId id="577" r:id="rId28"/>
    <p:sldId id="578" r:id="rId29"/>
    <p:sldId id="470" r:id="rId30"/>
    <p:sldId id="427" r:id="rId31"/>
    <p:sldId id="429" r:id="rId32"/>
    <p:sldId id="488" r:id="rId33"/>
    <p:sldId id="432" r:id="rId34"/>
    <p:sldId id="433" r:id="rId35"/>
    <p:sldId id="473" r:id="rId36"/>
    <p:sldId id="434" r:id="rId37"/>
    <p:sldId id="474" r:id="rId38"/>
    <p:sldId id="435" r:id="rId39"/>
    <p:sldId id="437" r:id="rId40"/>
    <p:sldId id="439" r:id="rId41"/>
    <p:sldId id="440" r:id="rId42"/>
    <p:sldId id="579" r:id="rId43"/>
    <p:sldId id="580" r:id="rId44"/>
    <p:sldId id="442" r:id="rId45"/>
    <p:sldId id="475" r:id="rId46"/>
    <p:sldId id="443" r:id="rId47"/>
    <p:sldId id="444" r:id="rId48"/>
    <p:sldId id="476" r:id="rId49"/>
    <p:sldId id="445" r:id="rId50"/>
    <p:sldId id="492" r:id="rId51"/>
    <p:sldId id="446" r:id="rId52"/>
    <p:sldId id="478" r:id="rId53"/>
    <p:sldId id="448" r:id="rId54"/>
    <p:sldId id="479" r:id="rId55"/>
    <p:sldId id="449" r:id="rId56"/>
    <p:sldId id="450" r:id="rId57"/>
    <p:sldId id="480" r:id="rId58"/>
    <p:sldId id="451" r:id="rId59"/>
    <p:sldId id="481" r:id="rId60"/>
    <p:sldId id="452" r:id="rId61"/>
    <p:sldId id="482" r:id="rId62"/>
    <p:sldId id="581" r:id="rId63"/>
    <p:sldId id="582" r:id="rId64"/>
    <p:sldId id="583" r:id="rId65"/>
    <p:sldId id="584" r:id="rId66"/>
    <p:sldId id="586" r:id="rId67"/>
    <p:sldId id="587" r:id="rId68"/>
    <p:sldId id="525" r:id="rId69"/>
    <p:sldId id="526" r:id="rId70"/>
    <p:sldId id="527" r:id="rId71"/>
    <p:sldId id="528" r:id="rId72"/>
    <p:sldId id="529" r:id="rId73"/>
    <p:sldId id="530" r:id="rId74"/>
    <p:sldId id="555" r:id="rId75"/>
    <p:sldId id="531" r:id="rId76"/>
    <p:sldId id="532" r:id="rId77"/>
    <p:sldId id="533" r:id="rId78"/>
    <p:sldId id="556" r:id="rId79"/>
    <p:sldId id="534" r:id="rId80"/>
    <p:sldId id="535" r:id="rId81"/>
    <p:sldId id="536" r:id="rId82"/>
    <p:sldId id="564" r:id="rId83"/>
    <p:sldId id="537" r:id="rId84"/>
    <p:sldId id="538" r:id="rId85"/>
    <p:sldId id="539" r:id="rId86"/>
    <p:sldId id="558" r:id="rId87"/>
    <p:sldId id="540" r:id="rId88"/>
    <p:sldId id="541" r:id="rId89"/>
    <p:sldId id="542" r:id="rId90"/>
    <p:sldId id="559" r:id="rId91"/>
    <p:sldId id="543" r:id="rId92"/>
    <p:sldId id="544" r:id="rId93"/>
    <p:sldId id="545" r:id="rId94"/>
    <p:sldId id="566" r:id="rId95"/>
    <p:sldId id="560" r:id="rId96"/>
    <p:sldId id="546" r:id="rId97"/>
    <p:sldId id="547" r:id="rId98"/>
    <p:sldId id="548" r:id="rId99"/>
    <p:sldId id="561" r:id="rId100"/>
    <p:sldId id="549" r:id="rId101"/>
    <p:sldId id="550" r:id="rId102"/>
    <p:sldId id="551" r:id="rId103"/>
    <p:sldId id="562" r:id="rId104"/>
    <p:sldId id="552" r:id="rId105"/>
    <p:sldId id="553" r:id="rId106"/>
    <p:sldId id="554" r:id="rId107"/>
    <p:sldId id="563" r:id="rId10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00652E"/>
    <a:srgbClr val="2B87A6"/>
    <a:srgbClr val="D7DF23"/>
    <a:srgbClr val="8C0051"/>
    <a:srgbClr val="002561"/>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77831" autoAdjust="0"/>
  </p:normalViewPr>
  <p:slideViewPr>
    <p:cSldViewPr>
      <p:cViewPr>
        <p:scale>
          <a:sx n="50" d="100"/>
          <a:sy n="50" d="100"/>
        </p:scale>
        <p:origin x="3296" y="1168"/>
      </p:cViewPr>
      <p:guideLst>
        <p:guide orient="horz" pos="2160"/>
        <p:guide orient="horz" pos="912"/>
        <p:guide orient="horz" pos="3936"/>
        <p:guide pos="2880"/>
        <p:guide pos="432"/>
        <p:guide pos="532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1440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C62E7C-E8E6-814C-A3B7-63BFB1440DDE}" type="slidenum">
              <a:rPr lang="en-US" altLang="en-US"/>
              <a:pPr/>
              <a:t>‹#›</a:t>
            </a:fld>
            <a:endParaRPr lang="en-US" altLang="en-US"/>
          </a:p>
        </p:txBody>
      </p:sp>
    </p:spTree>
    <p:extLst>
      <p:ext uri="{BB962C8B-B14F-4D97-AF65-F5344CB8AC3E}">
        <p14:creationId xmlns:p14="http://schemas.microsoft.com/office/powerpoint/2010/main" val="16344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1126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2593B-D55B-E048-82DF-008D54CDE490}" type="slidenum">
              <a:rPr lang="en-US" altLang="en-US"/>
              <a:pPr/>
              <a:t>‹#›</a:t>
            </a:fld>
            <a:endParaRPr lang="en-US" altLang="en-US"/>
          </a:p>
        </p:txBody>
      </p:sp>
    </p:spTree>
    <p:extLst>
      <p:ext uri="{BB962C8B-B14F-4D97-AF65-F5344CB8AC3E}">
        <p14:creationId xmlns:p14="http://schemas.microsoft.com/office/powerpoint/2010/main" val="470813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13: BLS Resuscitation </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C508B7-4183-CC4D-8FCC-CE720644EF01}" type="slidenum">
              <a:rPr lang="en-US" altLang="en-US" sz="1200"/>
              <a:pPr eaLnBrk="1" hangingPunct="1"/>
              <a:t>1</a:t>
            </a:fld>
            <a:endParaRPr lang="en-US" altLang="en-US" sz="1200"/>
          </a:p>
        </p:txBody>
      </p:sp>
    </p:spTree>
    <p:extLst>
      <p:ext uri="{BB962C8B-B14F-4D97-AF65-F5344CB8AC3E}">
        <p14:creationId xmlns:p14="http://schemas.microsoft.com/office/powerpoint/2010/main" val="1792712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two EMS providers performing CPR.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2D0BE5-69BC-0C49-8A97-BA027FFB67AE}" type="slidenum">
              <a:rPr lang="en-US" altLang="en-US" sz="1200"/>
              <a:pPr eaLnBrk="1" hangingPunct="1"/>
              <a:t>10</a:t>
            </a:fld>
            <a:endParaRPr lang="en-US" altLang="en-US" sz="1200"/>
          </a:p>
        </p:txBody>
      </p:sp>
    </p:spTree>
    <p:extLst>
      <p:ext uri="{BB962C8B-B14F-4D97-AF65-F5344CB8AC3E}">
        <p14:creationId xmlns:p14="http://schemas.microsoft.com/office/powerpoint/2010/main" val="102538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BLS differs from advanced life support (ALS), which involves advanced procedures such as:</a:t>
            </a:r>
            <a:endParaRPr lang="en-IN" altLang="en-US" b="1">
              <a:latin typeface="Times New Roman" charset="0"/>
              <a:ea typeface="MS PGothic" charset="-128"/>
            </a:endParaRPr>
          </a:p>
          <a:p>
            <a:r>
              <a:rPr lang="en-US" altLang="en-US">
                <a:latin typeface="Times New Roman" charset="0"/>
                <a:ea typeface="MS PGothic" charset="-128"/>
              </a:rPr>
              <a:t>	1. Cardiac monitoring</a:t>
            </a:r>
            <a:endParaRPr lang="en-IN" altLang="en-US">
              <a:latin typeface="Times New Roman" charset="0"/>
              <a:ea typeface="MS PGothic" charset="-128"/>
            </a:endParaRPr>
          </a:p>
          <a:p>
            <a:r>
              <a:rPr lang="en-US" altLang="en-US">
                <a:latin typeface="Times New Roman" charset="0"/>
                <a:ea typeface="MS PGothic" charset="-128"/>
              </a:rPr>
              <a:t>	2. Administration of intravenous (IV) fluids and medications</a:t>
            </a:r>
            <a:endParaRPr lang="en-IN" altLang="en-US">
              <a:latin typeface="Times New Roman" charset="0"/>
              <a:ea typeface="MS PGothic" charset="-128"/>
            </a:endParaRPr>
          </a:p>
          <a:p>
            <a:r>
              <a:rPr lang="en-US" altLang="en-US">
                <a:latin typeface="Times New Roman" charset="0"/>
                <a:ea typeface="MS PGothic" charset="-128"/>
              </a:rPr>
              <a:t>	3. Use of advanced airway adjuncts</a:t>
            </a:r>
            <a:endParaRPr lang="en-IN" altLang="en-US">
              <a:latin typeface="Times New Roman" charset="0"/>
              <a:ea typeface="MS PGothic" charset="-128"/>
            </a:endParaRPr>
          </a:p>
          <a:p>
            <a:r>
              <a:rPr lang="en-US" altLang="en-US">
                <a:latin typeface="Times New Roman" charset="0"/>
                <a:ea typeface="MS PGothic" charset="-128"/>
              </a:rPr>
              <a:t>F. When done correctly, BLS can maintain life for a short time until ALS measures can be started.</a:t>
            </a:r>
            <a:endParaRPr lang="en-IN" altLang="en-US" b="1">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175EA7-7110-544B-AA24-8B5B858CB5C4}" type="slidenum">
              <a:rPr lang="en-US" altLang="en-US" sz="1200"/>
              <a:pPr eaLnBrk="1" hangingPunct="1"/>
              <a:t>11</a:t>
            </a:fld>
            <a:endParaRPr lang="en-US" altLang="en-US" sz="1200"/>
          </a:p>
        </p:txBody>
      </p:sp>
    </p:spTree>
    <p:extLst>
      <p:ext uri="{BB962C8B-B14F-4D97-AF65-F5344CB8AC3E}">
        <p14:creationId xmlns:p14="http://schemas.microsoft.com/office/powerpoint/2010/main" val="1526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the five links of the chain of survival.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FFDC88-23C1-CA4D-9919-A7AE2A8C869F}" type="slidenum">
              <a:rPr lang="en-US" altLang="en-US" sz="1200"/>
              <a:pPr eaLnBrk="1" hangingPunct="1"/>
              <a:t>12</a:t>
            </a:fld>
            <a:endParaRPr lang="en-US" altLang="en-US" sz="1200"/>
          </a:p>
        </p:txBody>
      </p:sp>
    </p:spTree>
    <p:extLst>
      <p:ext uri="{BB962C8B-B14F-4D97-AF65-F5344CB8AC3E}">
        <p14:creationId xmlns:p14="http://schemas.microsoft.com/office/powerpoint/2010/main" val="158986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The System Components of CPR</a:t>
            </a:r>
            <a:endParaRPr lang="en-IN" altLang="en-US">
              <a:latin typeface="Times New Roman" charset="0"/>
              <a:ea typeface="MS PGothic" charset="-128"/>
            </a:endParaRPr>
          </a:p>
          <a:p>
            <a:r>
              <a:rPr lang="en-US" altLang="en-US">
                <a:latin typeface="Times New Roman" charset="0"/>
                <a:ea typeface="MS PGothic" charset="-128"/>
              </a:rPr>
              <a:t>A. Chain of survival</a:t>
            </a:r>
            <a:endParaRPr lang="en-IN" altLang="en-US" b="1">
              <a:latin typeface="Times New Roman" charset="0"/>
              <a:ea typeface="MS PGothic" charset="-128"/>
            </a:endParaRPr>
          </a:p>
          <a:p>
            <a:r>
              <a:rPr lang="en-US" altLang="en-US">
                <a:latin typeface="Times New Roman" charset="0"/>
                <a:ea typeface="MS PGothic" charset="-128"/>
              </a:rPr>
              <a:t>	1. The American Heart Association’s (AHA) chain of survival:</a:t>
            </a:r>
            <a:endParaRPr lang="en-IN" altLang="en-US">
              <a:latin typeface="Times New Roman" charset="0"/>
              <a:ea typeface="MS PGothic" charset="-128"/>
            </a:endParaRPr>
          </a:p>
          <a:p>
            <a:r>
              <a:rPr lang="en-US" altLang="en-US">
                <a:latin typeface="Times New Roman" charset="0"/>
                <a:ea typeface="MS PGothic" charset="-128"/>
              </a:rPr>
              <a:t>		a. Recognition and activation of the emergency response system</a:t>
            </a:r>
            <a:endParaRPr lang="en-IN" altLang="en-US">
              <a:latin typeface="Times New Roman" charset="0"/>
              <a:ea typeface="MS PGothic" charset="-128"/>
            </a:endParaRPr>
          </a:p>
          <a:p>
            <a:r>
              <a:rPr lang="en-US" altLang="en-US">
                <a:latin typeface="Times New Roman" charset="0"/>
                <a:ea typeface="MS PGothic" charset="-128"/>
              </a:rPr>
              <a:t>			i. Requires public education and awareness</a:t>
            </a:r>
            <a:endParaRPr lang="en-IN" altLang="en-US">
              <a:latin typeface="Times New Roman" charset="0"/>
              <a:ea typeface="MS PGothic" charset="-128"/>
            </a:endParaRPr>
          </a:p>
          <a:p>
            <a:r>
              <a:rPr lang="en-US" altLang="en-US">
                <a:latin typeface="Times New Roman" charset="0"/>
                <a:ea typeface="MS PGothic" charset="-128"/>
              </a:rPr>
              <a:t>				(a) Early warning signs of cardiac arrest</a:t>
            </a:r>
            <a:endParaRPr lang="en-IN" altLang="en-US">
              <a:latin typeface="Times New Roman" charset="0"/>
              <a:ea typeface="MS PGothic" charset="-128"/>
            </a:endParaRPr>
          </a:p>
          <a:p>
            <a:r>
              <a:rPr lang="en-US" altLang="en-US">
                <a:latin typeface="Times New Roman" charset="0"/>
                <a:ea typeface="MS PGothic" charset="-128"/>
              </a:rPr>
              <a:t>				(b) Immediate activation of EMS</a:t>
            </a:r>
            <a:endParaRPr lang="en-IN" altLang="en-US">
              <a:latin typeface="Times New Roman" charset="0"/>
              <a:ea typeface="MS PGothic" charset="-128"/>
            </a:endParaRPr>
          </a:p>
          <a:p>
            <a:r>
              <a:rPr lang="en-US" altLang="en-US">
                <a:latin typeface="Times New Roman" charset="0"/>
                <a:ea typeface="MS PGothic" charset="-128"/>
              </a:rPr>
              <a:t>		b. Immediate, high-quality CPR</a:t>
            </a:r>
            <a:endParaRPr lang="en-IN" altLang="en-US">
              <a:latin typeface="Times New Roman" charset="0"/>
              <a:ea typeface="MS PGothic" charset="-128"/>
            </a:endParaRPr>
          </a:p>
          <a:p>
            <a:r>
              <a:rPr lang="en-US" altLang="en-US">
                <a:latin typeface="Times New Roman" charset="0"/>
                <a:ea typeface="MS PGothic" charset="-128"/>
              </a:rPr>
              <a:t>			i. Early CPR will keep blood and oxygen flowing.</a:t>
            </a:r>
            <a:endParaRPr lang="en-IN" altLang="en-US">
              <a:latin typeface="Times New Roman" charset="0"/>
              <a:ea typeface="MS PGothic" charset="-128"/>
            </a:endParaRPr>
          </a:p>
          <a:p>
            <a:r>
              <a:rPr lang="en-US" altLang="en-US">
                <a:latin typeface="Times New Roman" charset="0"/>
                <a:ea typeface="MS PGothic" charset="-128"/>
              </a:rPr>
              <a:t>		c. Rapid defibrillation</a:t>
            </a:r>
            <a:endParaRPr lang="en-IN" altLang="en-US">
              <a:latin typeface="Times New Roman" charset="0"/>
              <a:ea typeface="MS PGothic" charset="-128"/>
            </a:endParaRPr>
          </a:p>
          <a:p>
            <a:r>
              <a:rPr lang="en-US" altLang="en-US">
                <a:latin typeface="Times New Roman" charset="0"/>
                <a:ea typeface="MS PGothic" charset="-128"/>
              </a:rPr>
              <a:t>			i. AEDs are readily available.</a:t>
            </a:r>
            <a:endParaRPr lang="en-IN" altLang="en-US">
              <a:latin typeface="Times New Roman" charset="0"/>
              <a:ea typeface="MS PGothic" charset="-128"/>
            </a:endParaRPr>
          </a:p>
          <a:p>
            <a:r>
              <a:rPr lang="en-US" altLang="en-US">
                <a:latin typeface="Times New Roman" charset="0"/>
                <a:ea typeface="MS PGothic" charset="-128"/>
              </a:rPr>
              <a:t>		d. Basic and advanced emergency medical services</a:t>
            </a:r>
            <a:endParaRPr lang="en-IN" altLang="en-US">
              <a:latin typeface="Times New Roman" charset="0"/>
              <a:ea typeface="MS PGothic" charset="-128"/>
            </a:endParaRPr>
          </a:p>
          <a:p>
            <a:r>
              <a:rPr lang="en-US" altLang="en-US">
                <a:latin typeface="Times New Roman" charset="0"/>
                <a:ea typeface="MS PGothic" charset="-128"/>
              </a:rPr>
              <a:t>			i. CPR</a:t>
            </a:r>
            <a:endParaRPr lang="en-IN" altLang="en-US">
              <a:latin typeface="Times New Roman" charset="0"/>
              <a:ea typeface="MS PGothic" charset="-128"/>
            </a:endParaRPr>
          </a:p>
          <a:p>
            <a:r>
              <a:rPr lang="en-US" altLang="en-US">
                <a:latin typeface="Times New Roman" charset="0"/>
                <a:ea typeface="MS PGothic" charset="-128"/>
              </a:rPr>
              <a:t>			ii. Basic airway management</a:t>
            </a:r>
            <a:endParaRPr lang="en-IN" altLang="en-US">
              <a:latin typeface="Times New Roman" charset="0"/>
              <a:ea typeface="MS PGothic" charset="-128"/>
            </a:endParaRPr>
          </a:p>
          <a:p>
            <a:r>
              <a:rPr lang="en-US" altLang="en-US">
                <a:latin typeface="Times New Roman" charset="0"/>
                <a:ea typeface="MS PGothic" charset="-128"/>
              </a:rPr>
              <a:t>			iii. Advanced airway management</a:t>
            </a:r>
            <a:endParaRPr lang="en-IN" altLang="en-US">
              <a:latin typeface="Times New Roman" charset="0"/>
              <a:ea typeface="MS PGothic" charset="-128"/>
            </a:endParaRPr>
          </a:p>
          <a:p>
            <a:r>
              <a:rPr lang="en-US" altLang="en-US">
                <a:latin typeface="Times New Roman" charset="0"/>
                <a:ea typeface="MS PGothic" charset="-128"/>
              </a:rPr>
              <a:t>			iv. Manual defibrillation</a:t>
            </a:r>
            <a:endParaRPr lang="en-IN" altLang="en-US">
              <a:latin typeface="Times New Roman" charset="0"/>
              <a:ea typeface="MS PGothic" charset="-128"/>
            </a:endParaRPr>
          </a:p>
          <a:p>
            <a:r>
              <a:rPr lang="en-US" altLang="en-US">
                <a:latin typeface="Times New Roman" charset="0"/>
                <a:ea typeface="MS PGothic" charset="-128"/>
              </a:rPr>
              <a:t>			v. Vascular access</a:t>
            </a:r>
            <a:endParaRPr lang="en-IN" altLang="en-US">
              <a:latin typeface="Times New Roman" charset="0"/>
              <a:ea typeface="MS PGothic" charset="-128"/>
            </a:endParaRPr>
          </a:p>
          <a:p>
            <a:r>
              <a:rPr lang="en-US" altLang="en-US">
                <a:latin typeface="Times New Roman" charset="0"/>
                <a:ea typeface="MS PGothic" charset="-128"/>
              </a:rPr>
              <a:t>			vi. Transcutaneous pacing</a:t>
            </a:r>
            <a:endParaRPr lang="en-IN" altLang="en-US">
              <a:latin typeface="Times New Roman" charset="0"/>
              <a:ea typeface="MS PGothic" charset="-128"/>
            </a:endParaRPr>
          </a:p>
          <a:p>
            <a:r>
              <a:rPr lang="en-US" altLang="en-US">
                <a:latin typeface="Times New Roman" charset="0"/>
                <a:ea typeface="MS PGothic" charset="-128"/>
              </a:rPr>
              <a:t>			vii. Administration of medications</a:t>
            </a:r>
            <a:endParaRPr lang="en-IN" altLang="en-US">
              <a:latin typeface="Times New Roman" charset="0"/>
              <a:ea typeface="MS PGothic" charset="-128"/>
            </a:endParaRPr>
          </a:p>
          <a:p>
            <a:r>
              <a:rPr lang="en-US" altLang="en-US">
                <a:latin typeface="Times New Roman" charset="0"/>
                <a:ea typeface="MS PGothic" charset="-128"/>
              </a:rPr>
              <a:t>		e. Advanced life support and post-arrest care</a:t>
            </a:r>
            <a:endParaRPr lang="en-IN" altLang="en-US">
              <a:latin typeface="Times New Roman" charset="0"/>
              <a:ea typeface="MS PGothic" charset="-128"/>
            </a:endParaRPr>
          </a:p>
          <a:p>
            <a:r>
              <a:rPr lang="en-US" altLang="en-US">
                <a:latin typeface="Times New Roman" charset="0"/>
                <a:ea typeface="MS PGothic" charset="-128"/>
              </a:rPr>
              <a:t>			i. Additional medication therapy</a:t>
            </a:r>
            <a:endParaRPr lang="en-IN" altLang="en-US">
              <a:latin typeface="Times New Roman" charset="0"/>
              <a:ea typeface="MS PGothic" charset="-128"/>
            </a:endParaRPr>
          </a:p>
          <a:p>
            <a:r>
              <a:rPr lang="en-US" altLang="en-US">
                <a:latin typeface="Times New Roman" charset="0"/>
                <a:ea typeface="MS PGothic" charset="-128"/>
              </a:rPr>
              <a:t>			ii. Targeted temperature management</a:t>
            </a:r>
            <a:endParaRPr lang="en-IN" altLang="en-US">
              <a:latin typeface="Times New Roman" charset="0"/>
              <a:ea typeface="MS PGothic" charset="-128"/>
            </a:endParaRPr>
          </a:p>
          <a:p>
            <a:r>
              <a:rPr lang="en-US" altLang="en-US">
                <a:latin typeface="Times New Roman" charset="0"/>
                <a:ea typeface="MS PGothic" charset="-128"/>
              </a:rPr>
              <a:t>			iii. Maintaining blood glucose levels </a:t>
            </a:r>
            <a:endParaRPr lang="en-IN" altLang="en-US">
              <a:latin typeface="Times New Roman" charset="0"/>
              <a:ea typeface="MS PGothic" charset="-128"/>
            </a:endParaRPr>
          </a:p>
          <a:p>
            <a:r>
              <a:rPr lang="en-US" altLang="en-US">
                <a:latin typeface="Times New Roman" charset="0"/>
                <a:ea typeface="MS PGothic" charset="-128"/>
              </a:rPr>
              <a:t>			iv. Cardiac catheterization</a:t>
            </a:r>
            <a:endParaRPr lang="en-IN" altLang="en-US">
              <a:latin typeface="Times New Roman" charset="0"/>
              <a:ea typeface="MS PGothic" charset="-128"/>
            </a:endParaRPr>
          </a:p>
          <a:p>
            <a:r>
              <a:rPr lang="en-US" altLang="en-US">
                <a:latin typeface="Times New Roman" charset="0"/>
                <a:ea typeface="MS PGothic" charset="-128"/>
              </a:rPr>
              <a:t>			v. Electroencephalogram to detect seizure activity</a:t>
            </a:r>
            <a:endParaRPr lang="en-IN" altLang="en-US">
              <a:latin typeface="Times New Roman" charset="0"/>
              <a:ea typeface="MS PGothic" charset="-128"/>
            </a:endParaRPr>
          </a:p>
          <a:p>
            <a:r>
              <a:rPr lang="en-US" altLang="en-US">
                <a:latin typeface="Times New Roman" charset="0"/>
                <a:ea typeface="MS PGothic" charset="-128"/>
              </a:rPr>
              <a:t>			vi. Admission to the intensive care unit </a:t>
            </a:r>
            <a:endParaRPr lang="en-IN" altLang="en-US">
              <a:latin typeface="Times New Roman" charset="0"/>
              <a:ea typeface="MS PGothic" charset="-128"/>
            </a:endParaRPr>
          </a:p>
          <a:p>
            <a:r>
              <a:rPr lang="en-US" altLang="en-US">
                <a:latin typeface="Times New Roman" charset="0"/>
                <a:ea typeface="MS PGothic" charset="-128"/>
              </a:rPr>
              <a:t>B. If any one of the links in the chain is absent, the patient is more likely to die.</a:t>
            </a:r>
            <a:endParaRPr lang="en-IN" altLang="en-US" b="1">
              <a:latin typeface="Times New Roman" charset="0"/>
              <a:ea typeface="MS PGothic" charset="-128"/>
            </a:endParaRPr>
          </a:p>
          <a:p>
            <a:r>
              <a:rPr lang="en-US" altLang="en-US">
                <a:latin typeface="Times New Roman" charset="0"/>
                <a:ea typeface="MS PGothic" charset="-128"/>
              </a:rPr>
              <a:t>	1. Few patients survive cardiac arrest if CPR is not performed in the first few minutes.</a:t>
            </a:r>
            <a:endParaRPr lang="en-IN" altLang="en-US">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FA7317-C740-754D-A37C-8E50F3682EA7}" type="slidenum">
              <a:rPr lang="en-US" altLang="en-US" sz="1200"/>
              <a:pPr eaLnBrk="1" hangingPunct="1"/>
              <a:t>13</a:t>
            </a:fld>
            <a:endParaRPr lang="en-US" altLang="en-US" sz="1200"/>
          </a:p>
        </p:txBody>
      </p:sp>
    </p:spTree>
    <p:extLst>
      <p:ext uri="{BB962C8B-B14F-4D97-AF65-F5344CB8AC3E}">
        <p14:creationId xmlns:p14="http://schemas.microsoft.com/office/powerpoint/2010/main" val="190304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Assessing the Need for BLS</a:t>
            </a:r>
            <a:endParaRPr lang="en-IN" altLang="en-US">
              <a:latin typeface="Times New Roman" charset="0"/>
              <a:ea typeface="MS PGothic" charset="-128"/>
            </a:endParaRPr>
          </a:p>
          <a:p>
            <a:r>
              <a:rPr lang="en-US" altLang="en-US">
                <a:latin typeface="Times New Roman" charset="0"/>
                <a:ea typeface="MS PGothic" charset="-128"/>
              </a:rPr>
              <a:t>A. Always begin by surveying the scene:</a:t>
            </a:r>
            <a:endParaRPr lang="en-IN" altLang="en-US" b="1">
              <a:latin typeface="Times New Roman" charset="0"/>
              <a:ea typeface="MS PGothic" charset="-128"/>
            </a:endParaRPr>
          </a:p>
          <a:p>
            <a:r>
              <a:rPr lang="en-US" altLang="en-US">
                <a:latin typeface="Times New Roman" charset="0"/>
                <a:ea typeface="MS PGothic" charset="-128"/>
              </a:rPr>
              <a:t>	1. Is the scene safe?</a:t>
            </a:r>
            <a:endParaRPr lang="en-IN" altLang="en-US">
              <a:latin typeface="Times New Roman" charset="0"/>
              <a:ea typeface="MS PGothic" charset="-128"/>
            </a:endParaRPr>
          </a:p>
          <a:p>
            <a:r>
              <a:rPr lang="en-US" altLang="en-US">
                <a:latin typeface="Times New Roman" charset="0"/>
                <a:ea typeface="MS PGothic" charset="-128"/>
              </a:rPr>
              <a:t>	2. How many patients are there?</a:t>
            </a:r>
            <a:endParaRPr lang="en-IN" altLang="en-US">
              <a:latin typeface="Times New Roman" charset="0"/>
              <a:ea typeface="MS PGothic" charset="-128"/>
            </a:endParaRPr>
          </a:p>
          <a:p>
            <a:r>
              <a:rPr lang="en-US" altLang="en-US">
                <a:latin typeface="Times New Roman" charset="0"/>
                <a:ea typeface="MS PGothic" charset="-128"/>
              </a:rPr>
              <a:t>	3. What is your initial impression of the patients?</a:t>
            </a:r>
            <a:endParaRPr lang="en-IN" altLang="en-US">
              <a:latin typeface="Times New Roman" charset="0"/>
              <a:ea typeface="MS PGothic" charset="-128"/>
            </a:endParaRPr>
          </a:p>
          <a:p>
            <a:r>
              <a:rPr lang="en-US" altLang="en-US">
                <a:latin typeface="Times New Roman" charset="0"/>
                <a:ea typeface="MS PGothic" charset="-128"/>
              </a:rPr>
              <a:t>	4. Are there bystanders who may have additional information?</a:t>
            </a:r>
            <a:endParaRPr lang="en-IN" altLang="en-US">
              <a:latin typeface="Times New Roman" charset="0"/>
              <a:ea typeface="MS PGothic" charset="-128"/>
            </a:endParaRPr>
          </a:p>
          <a:p>
            <a:r>
              <a:rPr lang="en-US" altLang="en-US">
                <a:latin typeface="Times New Roman" charset="0"/>
                <a:ea typeface="MS PGothic" charset="-128"/>
              </a:rPr>
              <a:t>	5. What is the mechanism of injury or nature of illness?</a:t>
            </a:r>
            <a:endParaRPr lang="en-IN" altLang="en-US">
              <a:latin typeface="Times New Roman" charset="0"/>
              <a:ea typeface="MS PGothic" charset="-128"/>
            </a:endParaRPr>
          </a:p>
          <a:p>
            <a:r>
              <a:rPr lang="en-US" altLang="en-US">
                <a:latin typeface="Times New Roman" charset="0"/>
                <a:ea typeface="MS PGothic" charset="-128"/>
              </a:rPr>
              <a:t>	6. Do you suspect trauma?</a:t>
            </a:r>
            <a:endParaRPr lang="en-IN" altLang="en-US">
              <a:latin typeface="Times New Roman" charset="0"/>
              <a:ea typeface="MS PGothic" charset="-128"/>
            </a:endParaRPr>
          </a:p>
          <a:p>
            <a:r>
              <a:rPr lang="en-US" altLang="en-US">
                <a:latin typeface="Times New Roman" charset="0"/>
                <a:ea typeface="MS PGothic" charset="-128"/>
              </a:rPr>
              <a:t>	7. Does the dispatch information match what you are seeing?</a:t>
            </a:r>
            <a:endParaRPr lang="en-IN" altLang="en-US">
              <a:latin typeface="Times New Roman" charset="0"/>
              <a:ea typeface="MS PGothic" charset="-128"/>
            </a:endParaRPr>
          </a:p>
          <a:p>
            <a:r>
              <a:rPr lang="en-US" altLang="en-US">
                <a:latin typeface="Times New Roman" charset="0"/>
                <a:ea typeface="MS PGothic" charset="-128"/>
              </a:rPr>
              <a:t>B. Complete the primary assessment as soon as possible in order to evaluate the patient’s ABCs.</a:t>
            </a:r>
            <a:endParaRPr lang="en-IN" altLang="en-US" b="1">
              <a:latin typeface="Times New Roman" charset="0"/>
              <a:ea typeface="MS PGothic" charset="-128"/>
            </a:endParaRPr>
          </a:p>
          <a:p>
            <a:r>
              <a:rPr lang="en-US" altLang="en-US">
                <a:latin typeface="Times New Roman" charset="0"/>
                <a:ea typeface="MS PGothic" charset="-128"/>
              </a:rPr>
              <a:t>	1. First step is determining unresponsiveness:</a:t>
            </a:r>
            <a:endParaRPr lang="en-IN" altLang="en-US">
              <a:latin typeface="Times New Roman" charset="0"/>
              <a:ea typeface="MS PGothic" charset="-128"/>
            </a:endParaRPr>
          </a:p>
          <a:p>
            <a:r>
              <a:rPr lang="en-US" altLang="en-US">
                <a:latin typeface="Times New Roman" charset="0"/>
                <a:ea typeface="MS PGothic" charset="-128"/>
              </a:rPr>
              <a:t>		a. A responsive patient does not need CPR.</a:t>
            </a:r>
            <a:endParaRPr lang="en-IN" altLang="en-US">
              <a:latin typeface="Times New Roman" charset="0"/>
              <a:ea typeface="MS PGothic" charset="-128"/>
            </a:endParaRPr>
          </a:p>
          <a:p>
            <a:r>
              <a:rPr lang="en-US" altLang="en-US">
                <a:latin typeface="Times New Roman" charset="0"/>
                <a:ea typeface="MS PGothic" charset="-128"/>
              </a:rPr>
              <a:t>		b. An unresponsive patient may or may not need CPR.</a:t>
            </a:r>
            <a:endParaRPr lang="en-IN" altLang="en-US">
              <a:latin typeface="Times New Roman" charset="0"/>
              <a:ea typeface="MS PGothic" charset="-128"/>
            </a:endParaRPr>
          </a:p>
          <a:p>
            <a:r>
              <a:rPr lang="en-US" altLang="en-US">
                <a:latin typeface="Times New Roman" charset="0"/>
                <a:ea typeface="MS PGothic" charset="-128"/>
              </a:rPr>
              <a:t>	2. This step should take no more than 10 seconds. </a:t>
            </a:r>
          </a:p>
          <a:p>
            <a:endParaRPr lang="en-US" altLang="en-US">
              <a:latin typeface="Times New Roman" charset="0"/>
              <a:ea typeface="MS PGothic"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C61C02-0513-984B-8F29-8B1A260C99AE}" type="slidenum">
              <a:rPr lang="en-US" altLang="en-US" sz="1200"/>
              <a:pPr eaLnBrk="1" hangingPunct="1"/>
              <a:t>14</a:t>
            </a:fld>
            <a:endParaRPr lang="en-US" altLang="en-US" sz="1200"/>
          </a:p>
        </p:txBody>
      </p:sp>
    </p:spTree>
    <p:extLst>
      <p:ext uri="{BB962C8B-B14F-4D97-AF65-F5344CB8AC3E}">
        <p14:creationId xmlns:p14="http://schemas.microsoft.com/office/powerpoint/2010/main" val="207043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The basic principles of BLS are the same for infants, children, and adults.</a:t>
            </a:r>
            <a:endParaRPr lang="en-IN" altLang="en-US" b="1">
              <a:latin typeface="Times New Roman" charset="0"/>
              <a:ea typeface="MS PGothic" charset="-128"/>
            </a:endParaRPr>
          </a:p>
          <a:p>
            <a:r>
              <a:rPr lang="en-US" altLang="en-US">
                <a:latin typeface="Times New Roman" charset="0"/>
                <a:ea typeface="MS PGothic" charset="-128"/>
              </a:rPr>
              <a:t>	1. An infant is younger than 1 year.</a:t>
            </a:r>
            <a:endParaRPr lang="en-IN" altLang="en-US">
              <a:latin typeface="Times New Roman" charset="0"/>
              <a:ea typeface="MS PGothic" charset="-128"/>
            </a:endParaRPr>
          </a:p>
          <a:p>
            <a:r>
              <a:rPr lang="en-US" altLang="en-US">
                <a:latin typeface="Times New Roman" charset="0"/>
                <a:ea typeface="MS PGothic" charset="-128"/>
              </a:rPr>
              <a:t>	2. A child is between 1 year and the onset of puberty.</a:t>
            </a:r>
            <a:endParaRPr lang="en-IN" altLang="en-US">
              <a:latin typeface="Times New Roman" charset="0"/>
              <a:ea typeface="MS PGothic" charset="-128"/>
            </a:endParaRPr>
          </a:p>
          <a:p>
            <a:r>
              <a:rPr lang="en-US" altLang="en-US">
                <a:latin typeface="Times New Roman" charset="0"/>
                <a:ea typeface="MS PGothic" charset="-128"/>
              </a:rPr>
              <a:t>	3. Adulthood is from the onset of puberty and older.</a:t>
            </a:r>
            <a:endParaRPr lang="en-IN" altLang="en-US">
              <a:latin typeface="Times New Roman" charset="0"/>
              <a:ea typeface="MS PGothic" charset="-128"/>
            </a:endParaRPr>
          </a:p>
          <a:p>
            <a:r>
              <a:rPr lang="en-US" altLang="en-US">
                <a:latin typeface="Times New Roman" charset="0"/>
                <a:ea typeface="MS PGothic" charset="-128"/>
              </a:rPr>
              <a:t>D. Although cardiac arrest in adults usually occurs before respiratory arrest, the reverse is true in infants and children.</a:t>
            </a:r>
            <a:endParaRPr lang="en-IN" altLang="en-US" b="1">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5B3E07-66B8-5F44-93E0-931BAFB0F927}" type="slidenum">
              <a:rPr lang="en-US" altLang="en-US" sz="1200"/>
              <a:pPr eaLnBrk="1" hangingPunct="1"/>
              <a:t>15</a:t>
            </a:fld>
            <a:endParaRPr lang="en-US" altLang="en-US" sz="1200"/>
          </a:p>
        </p:txBody>
      </p:sp>
    </p:spTree>
    <p:extLst>
      <p:ext uri="{BB962C8B-B14F-4D97-AF65-F5344CB8AC3E}">
        <p14:creationId xmlns:p14="http://schemas.microsoft.com/office/powerpoint/2010/main" val="907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how to assess an unresponsive patient by first attempting to rouse him or her by tapping on the shoulder.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293DBE-18BB-4841-8347-9C3182A0B0CE}" type="slidenum">
              <a:rPr lang="en-US" altLang="en-US" sz="1200"/>
              <a:pPr eaLnBrk="1" hangingPunct="1"/>
              <a:t>16</a:t>
            </a:fld>
            <a:endParaRPr lang="en-US" altLang="en-US" sz="1200"/>
          </a:p>
        </p:txBody>
      </p:sp>
    </p:spTree>
    <p:extLst>
      <p:ext uri="{BB962C8B-B14F-4D97-AF65-F5344CB8AC3E}">
        <p14:creationId xmlns:p14="http://schemas.microsoft.com/office/powerpoint/2010/main" val="214208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Automated External Defibrillation</a:t>
            </a:r>
            <a:endParaRPr lang="en-IN" altLang="en-US">
              <a:latin typeface="Times New Roman" charset="0"/>
              <a:ea typeface="MS PGothic" charset="-128"/>
            </a:endParaRPr>
          </a:p>
          <a:p>
            <a:r>
              <a:rPr lang="en-US" altLang="en-US">
                <a:latin typeface="Times New Roman" charset="0"/>
                <a:ea typeface="MS PGothic" charset="-128"/>
              </a:rPr>
              <a:t>A. AED use is a vital link in the chain of survival.</a:t>
            </a:r>
            <a:endParaRPr lang="en-IN" altLang="en-US" b="1">
              <a:latin typeface="Times New Roman" charset="0"/>
              <a:ea typeface="MS PGothic" charset="-128"/>
            </a:endParaRPr>
          </a:p>
          <a:p>
            <a:r>
              <a:rPr lang="en-US" altLang="en-US">
                <a:latin typeface="Times New Roman" charset="0"/>
                <a:ea typeface="MS PGothic" charset="-128"/>
              </a:rPr>
              <a:t>B. The AED should be applied to a cardiac-arrest patient as soon as available.</a:t>
            </a:r>
            <a:endParaRPr lang="en-IN" altLang="en-US" b="1">
              <a:latin typeface="Times New Roman" charset="0"/>
              <a:ea typeface="MS PGothic" charset="-128"/>
            </a:endParaRPr>
          </a:p>
          <a:p>
            <a:r>
              <a:rPr lang="en-US" altLang="en-US">
                <a:latin typeface="Times New Roman" charset="0"/>
                <a:ea typeface="MS PGothic" charset="-128"/>
              </a:rPr>
              <a:t>C. If you witness cardiac arrest, begin CPR and apply the AED as soon as available.</a:t>
            </a:r>
            <a:endParaRPr lang="en-IN" altLang="en-US" b="1">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1EABE3-51C9-3B4A-97DC-7FA2B85EF1B4}" type="slidenum">
              <a:rPr lang="en-US" altLang="en-US" sz="1200"/>
              <a:pPr eaLnBrk="1" hangingPunct="1"/>
              <a:t>17</a:t>
            </a:fld>
            <a:endParaRPr lang="en-US" altLang="en-US" sz="1200"/>
          </a:p>
        </p:txBody>
      </p:sp>
    </p:spTree>
    <p:extLst>
      <p:ext uri="{BB962C8B-B14F-4D97-AF65-F5344CB8AC3E}">
        <p14:creationId xmlns:p14="http://schemas.microsoft.com/office/powerpoint/2010/main" val="167275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AED use in children</a:t>
            </a:r>
            <a:endParaRPr lang="en-IN" altLang="en-US" b="1">
              <a:latin typeface="Times New Roman" charset="0"/>
              <a:ea typeface="MS PGothic" charset="-128"/>
            </a:endParaRPr>
          </a:p>
          <a:p>
            <a:r>
              <a:rPr lang="en-US" altLang="en-US">
                <a:latin typeface="Times New Roman" charset="0"/>
                <a:ea typeface="MS PGothic" charset="-128"/>
              </a:rPr>
              <a:t>	1. Apply after the first five cycles of CPR.</a:t>
            </a:r>
            <a:endParaRPr lang="en-IN" altLang="en-US">
              <a:latin typeface="Times New Roman" charset="0"/>
              <a:ea typeface="MS PGothic" charset="-128"/>
            </a:endParaRPr>
          </a:p>
          <a:p>
            <a:r>
              <a:rPr lang="en-US" altLang="en-US">
                <a:latin typeface="Times New Roman" charset="0"/>
                <a:ea typeface="MS PGothic" charset="-128"/>
              </a:rPr>
              <a:t>	2. For children 1 month to 1 year of age, a manual defibrillator is preferred; if this is not available, use pediatric-sized pads and dose-attenuating system. If neither is available, then use an AED with adult-sized pads with anterior-posterior placement. </a:t>
            </a:r>
            <a:endParaRPr lang="en-IN" altLang="en-US">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AA9582-849B-684B-B6D6-49A6CCE659B9}" type="slidenum">
              <a:rPr lang="en-US" altLang="en-US" sz="1200"/>
              <a:pPr eaLnBrk="1" hangingPunct="1"/>
              <a:t>18</a:t>
            </a:fld>
            <a:endParaRPr lang="en-US" altLang="en-US" sz="1200"/>
          </a:p>
        </p:txBody>
      </p:sp>
    </p:spTree>
    <p:extLst>
      <p:ext uri="{BB962C8B-B14F-4D97-AF65-F5344CB8AC3E}">
        <p14:creationId xmlns:p14="http://schemas.microsoft.com/office/powerpoint/2010/main" val="127793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Special situations</a:t>
            </a:r>
            <a:endParaRPr lang="en-IN" altLang="en-US" b="1">
              <a:latin typeface="Times New Roman" charset="0"/>
              <a:ea typeface="MS PGothic" charset="-128"/>
            </a:endParaRPr>
          </a:p>
          <a:p>
            <a:r>
              <a:rPr lang="en-US" altLang="en-US">
                <a:latin typeface="Times New Roman" charset="0"/>
                <a:ea typeface="MS PGothic" charset="-128"/>
              </a:rPr>
              <a:t>	1. Pacemakers and implanted defibrillators</a:t>
            </a:r>
            <a:endParaRPr lang="en-IN" altLang="en-US">
              <a:latin typeface="Times New Roman" charset="0"/>
              <a:ea typeface="MS PGothic" charset="-128"/>
            </a:endParaRPr>
          </a:p>
          <a:p>
            <a:r>
              <a:rPr lang="en-US" altLang="en-US">
                <a:latin typeface="Times New Roman" charset="0"/>
                <a:ea typeface="MS PGothic" charset="-128"/>
              </a:rPr>
              <a:t>		a. Easily recognizable by a hard lump beneath the skin, usually on the upper left side of the chest</a:t>
            </a:r>
            <a:endParaRPr lang="en-IN" altLang="en-US">
              <a:latin typeface="Times New Roman" charset="0"/>
              <a:ea typeface="MS PGothic" charset="-128"/>
            </a:endParaRPr>
          </a:p>
          <a:p>
            <a:r>
              <a:rPr lang="en-US" altLang="en-US">
                <a:latin typeface="Times New Roman" charset="0"/>
                <a:ea typeface="MS PGothic" charset="-128"/>
              </a:rPr>
              <a:t>		b. If AED pads are placed directly over the device, the effectiveness of the AED may be reduced and the shock could damage the device,</a:t>
            </a:r>
            <a:endParaRPr lang="en-IN" altLang="en-US">
              <a:latin typeface="Times New Roman" charset="0"/>
              <a:ea typeface="MS PGothic" charset="-128"/>
            </a:endParaRPr>
          </a:p>
          <a:p>
            <a:r>
              <a:rPr lang="en-US" altLang="en-US">
                <a:latin typeface="Times New Roman" charset="0"/>
                <a:ea typeface="MS PGothic" charset="-128"/>
              </a:rPr>
              <a:t>			i. Place electrodes at least 1 inch (2.5 cm) away from the device. </a:t>
            </a:r>
            <a:endParaRPr lang="en-IN" altLang="en-US">
              <a:latin typeface="Times New Roman" charset="0"/>
              <a:ea typeface="MS PGothic" charset="-128"/>
            </a:endParaRPr>
          </a:p>
          <a:p>
            <a:r>
              <a:rPr lang="en-US" altLang="en-US">
                <a:latin typeface="Times New Roman" charset="0"/>
                <a:ea typeface="MS PGothic" charset="-128"/>
              </a:rPr>
              <a:t>	2. Wet patients</a:t>
            </a:r>
            <a:endParaRPr lang="en-IN" altLang="en-US">
              <a:latin typeface="Times New Roman" charset="0"/>
              <a:ea typeface="MS PGothic" charset="-128"/>
            </a:endParaRPr>
          </a:p>
          <a:p>
            <a:r>
              <a:rPr lang="en-US" altLang="en-US">
                <a:latin typeface="Times New Roman" charset="0"/>
                <a:ea typeface="MS PGothic" charset="-128"/>
              </a:rPr>
              <a:t>		a. Do not use the AED unit in water.</a:t>
            </a:r>
            <a:endParaRPr lang="en-IN" altLang="en-US">
              <a:latin typeface="Times New Roman" charset="0"/>
              <a:ea typeface="MS PGothic" charset="-128"/>
            </a:endParaRPr>
          </a:p>
          <a:p>
            <a:r>
              <a:rPr lang="en-US" altLang="en-US">
                <a:latin typeface="Times New Roman" charset="0"/>
                <a:ea typeface="MS PGothic" charset="-128"/>
              </a:rPr>
              <a:t>		b. If the patient is in water, pull the patient out and dry the skin before attaching the AED pads.</a:t>
            </a:r>
            <a:endParaRPr lang="en-IN" altLang="en-US">
              <a:latin typeface="Times New Roman" charset="0"/>
              <a:ea typeface="MS PGothic" charset="-128"/>
            </a:endParaRPr>
          </a:p>
          <a:p>
            <a:r>
              <a:rPr lang="en-US" altLang="en-US">
                <a:latin typeface="Times New Roman" charset="0"/>
                <a:ea typeface="MS PGothic" charset="-128"/>
              </a:rPr>
              <a:t>		c. If the patient is in a small puddle of water or in the snow, the AED can be used, but the patient’s chest should be dried as much as possible.</a:t>
            </a:r>
            <a:endParaRPr lang="en-IN" altLang="en-US">
              <a:latin typeface="Times New Roman" charset="0"/>
              <a:ea typeface="MS PGothic" charset="-128"/>
            </a:endParaRPr>
          </a:p>
          <a:p>
            <a:r>
              <a:rPr lang="en-US" altLang="en-US">
                <a:latin typeface="Times New Roman" charset="0"/>
                <a:ea typeface="MS PGothic" charset="-128"/>
              </a:rPr>
              <a:t>	3. Transdermal medication patches</a:t>
            </a:r>
            <a:endParaRPr lang="en-IN" altLang="en-US">
              <a:latin typeface="Times New Roman" charset="0"/>
              <a:ea typeface="MS PGothic" charset="-128"/>
            </a:endParaRPr>
          </a:p>
          <a:p>
            <a:r>
              <a:rPr lang="en-US" altLang="en-US">
                <a:latin typeface="Times New Roman" charset="0"/>
                <a:ea typeface="MS PGothic" charset="-128"/>
              </a:rPr>
              <a:t>		a. Medication delivered through a transdermal patch</a:t>
            </a:r>
            <a:endParaRPr lang="en-IN" altLang="en-US">
              <a:latin typeface="Times New Roman" charset="0"/>
              <a:ea typeface="MS PGothic" charset="-128"/>
            </a:endParaRPr>
          </a:p>
          <a:p>
            <a:r>
              <a:rPr lang="en-US" altLang="en-US">
                <a:latin typeface="Times New Roman" charset="0"/>
                <a:ea typeface="MS PGothic" charset="-128"/>
              </a:rPr>
              <a:t>		b. The patch could reduce the electrical current and may burn the skin.</a:t>
            </a:r>
            <a:endParaRPr lang="en-IN" altLang="en-US">
              <a:latin typeface="Times New Roman" charset="0"/>
              <a:ea typeface="MS PGothic" charset="-128"/>
            </a:endParaRPr>
          </a:p>
          <a:p>
            <a:r>
              <a:rPr lang="en-US" altLang="en-US">
                <a:latin typeface="Times New Roman" charset="0"/>
                <a:ea typeface="MS PGothic" charset="-128"/>
              </a:rPr>
              <a:t>		c. Remove the patch and wipe the skin to remove any residue prior to attaching the AED pad.</a:t>
            </a:r>
            <a:endParaRPr lang="en-IN" altLang="en-US">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DFC45B-0C91-1E4D-AE86-935349F3690F}" type="slidenum">
              <a:rPr lang="en-US" altLang="en-US" sz="1200"/>
              <a:pPr eaLnBrk="1" hangingPunct="1"/>
              <a:t>19</a:t>
            </a:fld>
            <a:endParaRPr lang="en-US" altLang="en-US" sz="1200"/>
          </a:p>
        </p:txBody>
      </p:sp>
    </p:spTree>
    <p:extLst>
      <p:ext uri="{BB962C8B-B14F-4D97-AF65-F5344CB8AC3E}">
        <p14:creationId xmlns:p14="http://schemas.microsoft.com/office/powerpoint/2010/main" val="131394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Shock and Resuscitation</a:t>
            </a:r>
          </a:p>
          <a:p>
            <a:r>
              <a:rPr lang="en-US" altLang="en-US">
                <a:latin typeface="Times New Roman" charset="0"/>
                <a:ea typeface="MS PGothic" charset="-128"/>
              </a:rPr>
              <a:t>Applies a fundamental knowledge of the causes, pathophysiology, and management of shock, respiratory failure or arrest, cardiac failure or arrest, and post-resuscitation management.</a:t>
            </a:r>
          </a:p>
          <a:p>
            <a:endParaRPr lang="en-US" altLang="en-US">
              <a:latin typeface="Times New Roman" charset="0"/>
              <a:ea typeface="MS PGothic"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8B09A-6CEA-AA49-B315-3F151452A9BF}" type="slidenum">
              <a:rPr lang="en-US" altLang="en-US" sz="1200"/>
              <a:pPr eaLnBrk="1" hangingPunct="1"/>
              <a:t>2</a:t>
            </a:fld>
            <a:endParaRPr lang="en-US" altLang="en-US" sz="1200"/>
          </a:p>
        </p:txBody>
      </p:sp>
    </p:spTree>
    <p:extLst>
      <p:ext uri="{BB962C8B-B14F-4D97-AF65-F5344CB8AC3E}">
        <p14:creationId xmlns:p14="http://schemas.microsoft.com/office/powerpoint/2010/main" val="92989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Positioning the Patient</a:t>
            </a:r>
            <a:endParaRPr lang="en-IN" altLang="en-US">
              <a:latin typeface="Times New Roman" charset="0"/>
              <a:ea typeface="MS PGothic" charset="-128"/>
            </a:endParaRPr>
          </a:p>
          <a:p>
            <a:r>
              <a:rPr lang="en-US" altLang="en-US">
                <a:latin typeface="Times New Roman" charset="0"/>
                <a:ea typeface="MS PGothic" charset="-128"/>
              </a:rPr>
              <a:t>A. For CPR to be effective, the patient must be lying supine on a firm, flat surface.</a:t>
            </a:r>
            <a:endParaRPr lang="en-IN" altLang="en-US" b="1">
              <a:latin typeface="Times New Roman" charset="0"/>
              <a:ea typeface="MS PGothic" charset="-128"/>
            </a:endParaRPr>
          </a:p>
          <a:p>
            <a:r>
              <a:rPr lang="en-US" altLang="en-US">
                <a:latin typeface="Times New Roman" charset="0"/>
                <a:ea typeface="MS PGothic" charset="-128"/>
              </a:rPr>
              <a:t>	1. Must be enough space around the patient for two rescuers to perform CPR. </a:t>
            </a:r>
            <a:endParaRPr lang="en-IN" altLang="en-US">
              <a:latin typeface="Times New Roman" charset="0"/>
              <a:ea typeface="MS PGothic" charset="-128"/>
            </a:endParaRPr>
          </a:p>
          <a:p>
            <a:r>
              <a:rPr lang="en-US" altLang="en-US">
                <a:latin typeface="Times New Roman" charset="0"/>
                <a:ea typeface="MS PGothic" charset="-128"/>
              </a:rPr>
              <a:t>	2. If possible, log roll the patient onto a long backboard.</a:t>
            </a:r>
            <a:endParaRPr lang="en-IN" altLang="en-US">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85D7CB-F4A1-2048-8EEC-5FC40CC76733}" type="slidenum">
              <a:rPr lang="en-US" altLang="en-US" sz="1200"/>
              <a:pPr eaLnBrk="1" hangingPunct="1"/>
              <a:t>20</a:t>
            </a:fld>
            <a:endParaRPr lang="en-US" altLang="en-US" sz="1200"/>
          </a:p>
        </p:txBody>
      </p:sp>
    </p:spTree>
    <p:extLst>
      <p:ext uri="{BB962C8B-B14F-4D97-AF65-F5344CB8AC3E}">
        <p14:creationId xmlns:p14="http://schemas.microsoft.com/office/powerpoint/2010/main" val="899709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Check for Breathing and a Pulse</a:t>
            </a:r>
            <a:endParaRPr lang="en-IN" altLang="en-US">
              <a:latin typeface="Times New Roman" charset="0"/>
              <a:ea typeface="MS PGothic" charset="-128"/>
            </a:endParaRPr>
          </a:p>
          <a:p>
            <a:r>
              <a:rPr lang="en-US" altLang="en-US">
                <a:latin typeface="Times New Roman" charset="0"/>
                <a:ea typeface="MS PGothic" charset="-128"/>
              </a:rPr>
              <a:t>A. Quickly check for breathing and a pulse.</a:t>
            </a:r>
            <a:endParaRPr lang="en-IN" altLang="en-US" b="1">
              <a:latin typeface="Times New Roman" charset="0"/>
              <a:ea typeface="MS PGothic" charset="-128"/>
            </a:endParaRPr>
          </a:p>
          <a:p>
            <a:r>
              <a:rPr lang="en-US" altLang="en-US">
                <a:latin typeface="Times New Roman" charset="0"/>
                <a:ea typeface="MS PGothic" charset="-128"/>
              </a:rPr>
              <a:t>	1. These assessments can occur simultaneously and take no longer than 10 seconds total. </a:t>
            </a:r>
            <a:endParaRPr lang="en-IN" altLang="en-US">
              <a:latin typeface="Times New Roman" charset="0"/>
              <a:ea typeface="MS PGothic" charset="-128"/>
            </a:endParaRPr>
          </a:p>
          <a:p>
            <a:r>
              <a:rPr lang="en-US" altLang="en-US">
                <a:latin typeface="Times New Roman" charset="0"/>
                <a:ea typeface="MS PGothic" charset="-128"/>
              </a:rPr>
              <a:t>		a. Visualize the chest for signs of breathing.</a:t>
            </a:r>
            <a:endParaRPr lang="en-IN" altLang="en-US">
              <a:latin typeface="Times New Roman" charset="0"/>
              <a:ea typeface="MS PGothic" charset="-128"/>
            </a:endParaRPr>
          </a:p>
          <a:p>
            <a:r>
              <a:rPr lang="en-US" altLang="en-US">
                <a:latin typeface="Times New Roman" charset="0"/>
                <a:ea typeface="MS PGothic" charset="-128"/>
              </a:rPr>
              <a:t>		b. Palpate for a carotid pulse.</a:t>
            </a:r>
            <a:endParaRPr lang="en-IN" altLang="en-US">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05B762-4E1E-0246-95AA-044062399B19}" type="slidenum">
              <a:rPr lang="en-US" altLang="en-US" sz="1200"/>
              <a:pPr eaLnBrk="1" hangingPunct="1"/>
              <a:t>21</a:t>
            </a:fld>
            <a:endParaRPr lang="en-US" altLang="en-US" sz="1200"/>
          </a:p>
        </p:txBody>
      </p:sp>
    </p:spTree>
    <p:extLst>
      <p:ext uri="{BB962C8B-B14F-4D97-AF65-F5344CB8AC3E}">
        <p14:creationId xmlns:p14="http://schemas.microsoft.com/office/powerpoint/2010/main" val="99161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Provide external chest compressions.</a:t>
            </a:r>
            <a:endParaRPr lang="en-IN" altLang="en-US" b="1">
              <a:latin typeface="Times New Roman" charset="0"/>
              <a:ea typeface="MS PGothic" charset="-128"/>
            </a:endParaRPr>
          </a:p>
          <a:p>
            <a:r>
              <a:rPr lang="en-US" altLang="en-US">
                <a:latin typeface="Times New Roman" charset="0"/>
                <a:ea typeface="MS PGothic" charset="-128"/>
              </a:rPr>
              <a:t>	1. Apply rhythmic pressure and relaxation to the lower half of the sternum.</a:t>
            </a:r>
            <a:endParaRPr lang="en-IN" altLang="en-US">
              <a:latin typeface="Times New Roman" charset="0"/>
              <a:ea typeface="MS PGothic" charset="-128"/>
            </a:endParaRPr>
          </a:p>
          <a:p>
            <a:r>
              <a:rPr lang="en-US" altLang="en-US">
                <a:latin typeface="Times New Roman" charset="0"/>
                <a:ea typeface="MS PGothic" charset="-128"/>
              </a:rPr>
              <a:t>	2. The heart is located slightly to the left of the middle of the chest between the sternum and spine.</a:t>
            </a:r>
            <a:endParaRPr lang="en-IN" altLang="en-US">
              <a:latin typeface="Times New Roman" charset="0"/>
              <a:ea typeface="MS PGothic" charset="-128"/>
            </a:endParaRPr>
          </a:p>
          <a:p>
            <a:r>
              <a:rPr lang="en-US" altLang="en-US">
                <a:latin typeface="Times New Roman" charset="0"/>
                <a:ea typeface="MS PGothic" charset="-128"/>
              </a:rPr>
              <a:t>	3. Compressions squeeze the heart, acting as a pump to circulate blood.</a:t>
            </a:r>
            <a:endParaRPr lang="en-IN"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975D2D-D6CA-5D42-B5C0-08B776613C23}" type="slidenum">
              <a:rPr lang="en-US" altLang="en-US" sz="1200"/>
              <a:pPr eaLnBrk="1" hangingPunct="1"/>
              <a:t>22</a:t>
            </a:fld>
            <a:endParaRPr lang="en-US" altLang="en-US" sz="1200"/>
          </a:p>
        </p:txBody>
      </p:sp>
    </p:spTree>
    <p:extLst>
      <p:ext uri="{BB962C8B-B14F-4D97-AF65-F5344CB8AC3E}">
        <p14:creationId xmlns:p14="http://schemas.microsoft.com/office/powerpoint/2010/main" val="1540371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4. Allow the chest to completely recoil between compressions. </a:t>
            </a:r>
            <a:endParaRPr lang="en-IN" altLang="en-US">
              <a:latin typeface="Times New Roman" charset="0"/>
              <a:ea typeface="MS PGothic" charset="-128"/>
            </a:endParaRPr>
          </a:p>
          <a:p>
            <a:r>
              <a:rPr lang="en-US" altLang="en-US">
                <a:latin typeface="Times New Roman" charset="0"/>
                <a:ea typeface="MS PGothic" charset="-128"/>
              </a:rPr>
              <a:t>	5. External chest compressions, when done properly, circulate only one-third of normal “heart-pumped” blood. </a:t>
            </a:r>
            <a:endParaRPr lang="en-IN" altLang="en-US">
              <a:latin typeface="Times New Roman" charset="0"/>
              <a:ea typeface="MS PGothic" charset="-128"/>
            </a:endParaRPr>
          </a:p>
          <a:p>
            <a:r>
              <a:rPr lang="en-US" altLang="en-US">
                <a:latin typeface="Times New Roman" charset="0"/>
                <a:ea typeface="MS PGothic" charset="-128"/>
              </a:rPr>
              <a:t>C. Proper hand position and compression technique</a:t>
            </a:r>
            <a:endParaRPr lang="en-IN" altLang="en-US">
              <a:latin typeface="Times New Roman" charset="0"/>
              <a:ea typeface="MS PGothic" charset="-128"/>
            </a:endParaRPr>
          </a:p>
          <a:p>
            <a:r>
              <a:rPr lang="en-US" altLang="en-US">
                <a:latin typeface="Times New Roman" charset="0"/>
                <a:ea typeface="MS PGothic" charset="-128"/>
              </a:rPr>
              <a:t>	1. See Skill Drill 13-1. </a:t>
            </a:r>
            <a:endParaRPr lang="en-IN" altLang="en-US">
              <a:latin typeface="Times New Roman" charset="0"/>
              <a:ea typeface="MS PGothic" charset="-128"/>
            </a:endParaRPr>
          </a:p>
          <a:p>
            <a:r>
              <a:rPr lang="en-US" altLang="en-US">
                <a:latin typeface="Times New Roman" charset="0"/>
                <a:ea typeface="MS PGothic" charset="-128"/>
              </a:rPr>
              <a:t>	2. Complications are rare, but include:</a:t>
            </a:r>
            <a:endParaRPr lang="en-IN" altLang="en-US">
              <a:latin typeface="Times New Roman" charset="0"/>
              <a:ea typeface="MS PGothic" charset="-128"/>
            </a:endParaRPr>
          </a:p>
          <a:p>
            <a:r>
              <a:rPr lang="en-US" altLang="en-US">
                <a:latin typeface="Times New Roman" charset="0"/>
                <a:ea typeface="MS PGothic" charset="-128"/>
              </a:rPr>
              <a:t>		a. Fractured ribs </a:t>
            </a:r>
            <a:endParaRPr lang="en-IN" altLang="en-US">
              <a:latin typeface="Times New Roman" charset="0"/>
              <a:ea typeface="MS PGothic" charset="-128"/>
            </a:endParaRPr>
          </a:p>
          <a:p>
            <a:r>
              <a:rPr lang="en-US" altLang="en-US">
                <a:latin typeface="Times New Roman" charset="0"/>
                <a:ea typeface="MS PGothic" charset="-128"/>
              </a:rPr>
              <a:t>		b. Lacerated liver</a:t>
            </a:r>
            <a:endParaRPr lang="en-IN" altLang="en-US">
              <a:latin typeface="Times New Roman" charset="0"/>
              <a:ea typeface="MS PGothic" charset="-128"/>
            </a:endParaRPr>
          </a:p>
          <a:p>
            <a:r>
              <a:rPr lang="en-US" altLang="en-US">
                <a:latin typeface="Times New Roman" charset="0"/>
                <a:ea typeface="MS PGothic" charset="-128"/>
              </a:rPr>
              <a:t>		c. Fractured sternum</a:t>
            </a:r>
            <a:endParaRPr lang="en-IN" altLang="en-US">
              <a:latin typeface="Times New Roman" charset="0"/>
              <a:ea typeface="MS PGothic" charset="-128"/>
            </a:endParaRPr>
          </a:p>
          <a:p>
            <a:r>
              <a:rPr lang="en-US" altLang="en-US">
                <a:latin typeface="Times New Roman" charset="0"/>
                <a:ea typeface="MS PGothic" charset="-128"/>
              </a:rPr>
              <a:t>	3. Injuries can be minimized by proper technique and hand placement.</a:t>
            </a:r>
            <a:endParaRPr lang="en-IN" altLang="en-US">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CF1D4B-3839-1540-A7E3-063BDD20611F}" type="slidenum">
              <a:rPr lang="en-US" altLang="en-US" sz="1200"/>
              <a:pPr eaLnBrk="1" hangingPunct="1"/>
              <a:t>23</a:t>
            </a:fld>
            <a:endParaRPr lang="en-US" altLang="en-US" sz="1200"/>
          </a:p>
        </p:txBody>
      </p:sp>
    </p:spTree>
    <p:extLst>
      <p:ext uri="{BB962C8B-B14F-4D97-AF65-F5344CB8AC3E}">
        <p14:creationId xmlns:p14="http://schemas.microsoft.com/office/powerpoint/2010/main" val="110608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that the heart lies slightly to the left of the middle of the chest between the sternum and spine.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02B2BF-8089-DF4B-9289-44086D34120B}" type="slidenum">
              <a:rPr lang="en-US" altLang="en-US" sz="1200"/>
              <a:pPr eaLnBrk="1" hangingPunct="1"/>
              <a:t>24</a:t>
            </a:fld>
            <a:endParaRPr lang="en-US" altLang="en-US" sz="1200"/>
          </a:p>
        </p:txBody>
      </p:sp>
    </p:spTree>
    <p:extLst>
      <p:ext uri="{BB962C8B-B14F-4D97-AF65-F5344CB8AC3E}">
        <p14:creationId xmlns:p14="http://schemas.microsoft.com/office/powerpoint/2010/main" val="131744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the concepts of compression and relaxation. A. Compression and relaxation should be rhythmic and of equal duration (a 1:1 ratio). B. Pressure on the sternum must be released so that the sternum can return to its normal resting position between compressions. </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02C102-72FF-2D40-A5C7-76CAA796ED7B}" type="slidenum">
              <a:rPr lang="en-US" altLang="en-US" sz="1200"/>
              <a:pPr eaLnBrk="1" hangingPunct="1"/>
              <a:t>25</a:t>
            </a:fld>
            <a:endParaRPr lang="en-US" altLang="en-US" sz="1200"/>
          </a:p>
        </p:txBody>
      </p:sp>
    </p:spTree>
    <p:extLst>
      <p:ext uri="{BB962C8B-B14F-4D97-AF65-F5344CB8AC3E}">
        <p14:creationId xmlns:p14="http://schemas.microsoft.com/office/powerpoint/2010/main" val="1659578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Opening the Airway and Providing Artificial Ventilation</a:t>
            </a:r>
            <a:endParaRPr lang="en-IN" altLang="en-US">
              <a:latin typeface="Times New Roman" charset="0"/>
              <a:ea typeface="MS PGothic" charset="-128"/>
            </a:endParaRPr>
          </a:p>
          <a:p>
            <a:r>
              <a:rPr lang="en-US" altLang="en-US">
                <a:latin typeface="Times New Roman" charset="0"/>
                <a:ea typeface="MS PGothic" charset="-128"/>
              </a:rPr>
              <a:t>A. Opening the airway in adults</a:t>
            </a:r>
            <a:endParaRPr lang="en-IN" altLang="en-US" b="1">
              <a:latin typeface="Times New Roman" charset="0"/>
              <a:ea typeface="MS PGothic" charset="-128"/>
            </a:endParaRPr>
          </a:p>
          <a:p>
            <a:r>
              <a:rPr lang="en-US" altLang="en-US">
                <a:latin typeface="Times New Roman" charset="0"/>
                <a:ea typeface="MS PGothic" charset="-128"/>
              </a:rPr>
              <a:t>	1. Head tilt–chin lift maneuver</a:t>
            </a:r>
            <a:endParaRPr lang="en-IN" altLang="en-US">
              <a:latin typeface="Times New Roman" charset="0"/>
              <a:ea typeface="MS PGothic" charset="-128"/>
            </a:endParaRPr>
          </a:p>
          <a:p>
            <a:r>
              <a:rPr lang="en-US" altLang="en-US">
                <a:latin typeface="Times New Roman" charset="0"/>
                <a:ea typeface="MS PGothic" charset="-128"/>
              </a:rPr>
              <a:t>		a. In patients who have not sustained trauma, this maneuver may be all that is needed for the patient to resume breathing. </a:t>
            </a:r>
            <a:endParaRPr lang="en-IN" altLang="en-US">
              <a:latin typeface="Times New Roman" charset="0"/>
              <a:ea typeface="MS PGothic" charset="-128"/>
            </a:endParaRPr>
          </a:p>
          <a:p>
            <a:r>
              <a:rPr lang="en-US" altLang="en-US">
                <a:latin typeface="Times New Roman" charset="0"/>
                <a:ea typeface="MS PGothic" charset="-128"/>
              </a:rPr>
              <a:t>		b. Remove any foreign materials in the mouth. </a:t>
            </a:r>
            <a:endParaRPr lang="en-IN" altLang="en-US">
              <a:latin typeface="Times New Roman" charset="0"/>
              <a:ea typeface="MS PGothic" charset="-128"/>
            </a:endParaRPr>
          </a:p>
          <a:p>
            <a:r>
              <a:rPr lang="en-US" altLang="en-US">
                <a:latin typeface="Times New Roman" charset="0"/>
                <a:ea typeface="MS PGothic" charset="-128"/>
              </a:rPr>
              <a:t>	2. Jaw-thrust maneuver</a:t>
            </a:r>
            <a:endParaRPr lang="en-IN" altLang="en-US">
              <a:latin typeface="Times New Roman" charset="0"/>
              <a:ea typeface="MS PGothic" charset="-128"/>
            </a:endParaRPr>
          </a:p>
          <a:p>
            <a:r>
              <a:rPr lang="en-US" altLang="en-US">
                <a:latin typeface="Times New Roman" charset="0"/>
                <a:ea typeface="MS PGothic" charset="-128"/>
              </a:rPr>
              <a:t>		a. Place fingers behind the angles of the patient’s lower jaw and move the jaw upward. </a:t>
            </a:r>
            <a:endParaRPr lang="en-IN" altLang="en-US">
              <a:latin typeface="Times New Roman" charset="0"/>
              <a:ea typeface="MS PGothic" charset="-128"/>
            </a:endParaRPr>
          </a:p>
          <a:p>
            <a:r>
              <a:rPr lang="en-US" altLang="en-US">
                <a:latin typeface="Times New Roman" charset="0"/>
                <a:ea typeface="MS PGothic" charset="-128"/>
              </a:rPr>
              <a:t>		b. Keep the head in a neutral position as the jaw is moved upward and the mouth is opened. </a:t>
            </a:r>
            <a:endParaRPr lang="en-IN" altLang="en-US">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6E0728-820D-3945-8E9D-892490A51414}" type="slidenum">
              <a:rPr lang="en-US" altLang="en-US" sz="1200"/>
              <a:pPr eaLnBrk="1" hangingPunct="1"/>
              <a:t>26</a:t>
            </a:fld>
            <a:endParaRPr lang="en-US" altLang="en-US" sz="1200"/>
          </a:p>
        </p:txBody>
      </p:sp>
    </p:spTree>
    <p:extLst>
      <p:ext uri="{BB962C8B-B14F-4D97-AF65-F5344CB8AC3E}">
        <p14:creationId xmlns:p14="http://schemas.microsoft.com/office/powerpoint/2010/main" val="1020275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If the patient is breathing adequately on his or her own and has no signs of injury to the head, spine, hip, or pelvis, place him or her in the recovery position.</a:t>
            </a:r>
            <a:endParaRPr lang="en-IN" altLang="en-US" b="1">
              <a:latin typeface="Times New Roman" charset="0"/>
              <a:ea typeface="MS PGothic" charset="-128"/>
            </a:endParaRPr>
          </a:p>
          <a:p>
            <a:r>
              <a:rPr lang="en-US" altLang="en-US">
                <a:latin typeface="Times New Roman" charset="0"/>
                <a:ea typeface="MS PGothic" charset="-128"/>
              </a:rPr>
              <a:t>	1. Maintains a clear airway</a:t>
            </a:r>
            <a:endParaRPr lang="en-IN" altLang="en-US">
              <a:latin typeface="Times New Roman" charset="0"/>
              <a:ea typeface="MS PGothic" charset="-128"/>
            </a:endParaRPr>
          </a:p>
          <a:p>
            <a:r>
              <a:rPr lang="en-US" altLang="en-US">
                <a:latin typeface="Times New Roman" charset="0"/>
                <a:ea typeface="MS PGothic" charset="-128"/>
              </a:rPr>
              <a:t>	2. Allows vomitus to drain from the mouth</a:t>
            </a:r>
            <a:endParaRPr lang="en-IN" altLang="en-US">
              <a:latin typeface="Times New Roman" charset="0"/>
              <a:ea typeface="MS PGothic" charset="-128"/>
            </a:endParaRPr>
          </a:p>
          <a:p>
            <a:r>
              <a:rPr lang="en-US" altLang="en-US">
                <a:latin typeface="Times New Roman" charset="0"/>
                <a:ea typeface="MS PGothic" charset="-128"/>
              </a:rPr>
              <a:t>	3. Roll the patient onto his or her side so that the head, shoulders, and torso move as a unit. Place the top hand under the cheek. </a:t>
            </a:r>
            <a:endParaRPr lang="en-IN" altLang="en-US">
              <a:latin typeface="Times New Roman" charset="0"/>
              <a:ea typeface="MS PGothic" charset="-128"/>
            </a:endParaRPr>
          </a:p>
          <a:p>
            <a:r>
              <a:rPr lang="en-US" altLang="en-US">
                <a:latin typeface="Times New Roman" charset="0"/>
                <a:ea typeface="MS PGothic" charset="-128"/>
              </a:rPr>
              <a:t>	4. Never place a patient with a potential head, spinal, hip, or pelvic injury in the recovery position. </a:t>
            </a:r>
            <a:endParaRPr lang="en-IN" altLang="en-US">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84AAAA-F17A-344C-96A6-3F94E4310DBE}" type="slidenum">
              <a:rPr lang="en-US" altLang="en-US" sz="1200"/>
              <a:pPr eaLnBrk="1" hangingPunct="1"/>
              <a:t>27</a:t>
            </a:fld>
            <a:endParaRPr lang="en-US" altLang="en-US" sz="1200"/>
          </a:p>
        </p:txBody>
      </p:sp>
    </p:spTree>
    <p:extLst>
      <p:ext uri="{BB962C8B-B14F-4D97-AF65-F5344CB8AC3E}">
        <p14:creationId xmlns:p14="http://schemas.microsoft.com/office/powerpoint/2010/main" val="12031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the recovery position.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C3090F-3A94-9744-8A43-1EC811E63113}" type="slidenum">
              <a:rPr lang="en-US" altLang="en-US" sz="1200"/>
              <a:pPr eaLnBrk="1" hangingPunct="1"/>
              <a:t>28</a:t>
            </a:fld>
            <a:endParaRPr lang="en-US" altLang="en-US" sz="1200"/>
          </a:p>
        </p:txBody>
      </p:sp>
    </p:spTree>
    <p:extLst>
      <p:ext uri="{BB962C8B-B14F-4D97-AF65-F5344CB8AC3E}">
        <p14:creationId xmlns:p14="http://schemas.microsoft.com/office/powerpoint/2010/main" val="1350109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A lack of oxygen (hypoxia), combined with too much carbon dioxide in the blood (hypercarbia), is lethal. </a:t>
            </a:r>
            <a:endParaRPr lang="en-IN" altLang="en-US" b="1">
              <a:latin typeface="Times New Roman" charset="0"/>
              <a:ea typeface="MS PGothic" charset="-128"/>
            </a:endParaRPr>
          </a:p>
          <a:p>
            <a:r>
              <a:rPr lang="en-US" altLang="en-US">
                <a:latin typeface="Times New Roman" charset="0"/>
                <a:ea typeface="MS PGothic" charset="-128"/>
              </a:rPr>
              <a:t>	1. Provide slow, deliberate ventilations that last 1 second. </a:t>
            </a:r>
            <a:endParaRPr lang="en-IN" altLang="en-US" b="1">
              <a:latin typeface="Times New Roman" charset="0"/>
              <a:ea typeface="MS PGothic" charset="-128"/>
            </a:endParaRPr>
          </a:p>
          <a:p>
            <a:r>
              <a:rPr lang="en-US" altLang="en-US">
                <a:latin typeface="Times New Roman" charset="0"/>
                <a:ea typeface="MS PGothic" charset="-128"/>
              </a:rPr>
              <a:t>D. If patient is not breathing, ventilations can be given by one or two EMS providers.</a:t>
            </a:r>
            <a:endParaRPr lang="en-IN" altLang="en-US" b="1">
              <a:latin typeface="Times New Roman" charset="0"/>
              <a:ea typeface="MS PGothic" charset="-128"/>
            </a:endParaRPr>
          </a:p>
          <a:p>
            <a:r>
              <a:rPr lang="en-US" altLang="en-US">
                <a:latin typeface="Times New Roman" charset="0"/>
                <a:ea typeface="MS PGothic" charset="-128"/>
              </a:rPr>
              <a:t>	1. Use a barrier device, such as a pocket mask, one-way valve, or BVM.</a:t>
            </a:r>
            <a:endParaRPr lang="en-IN" altLang="en-US">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CE9418-ADE9-0742-A380-BADCAFB381FE}" type="slidenum">
              <a:rPr lang="en-US" altLang="en-US" sz="1200"/>
              <a:pPr eaLnBrk="1" hangingPunct="1"/>
              <a:t>29</a:t>
            </a:fld>
            <a:endParaRPr lang="en-US" altLang="en-US" sz="1200"/>
          </a:p>
        </p:txBody>
      </p:sp>
    </p:spTree>
    <p:extLst>
      <p:ext uri="{BB962C8B-B14F-4D97-AF65-F5344CB8AC3E}">
        <p14:creationId xmlns:p14="http://schemas.microsoft.com/office/powerpoint/2010/main" val="98566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endParaRPr lang="en-IN" altLang="en-US">
              <a:latin typeface="Times New Roman" charset="0"/>
              <a:ea typeface="MS PGothic" charset="-128"/>
            </a:endParaRPr>
          </a:p>
          <a:p>
            <a:r>
              <a:rPr lang="en-US" altLang="en-US">
                <a:latin typeface="Times New Roman" charset="0"/>
                <a:ea typeface="MS PGothic" charset="-128"/>
              </a:rPr>
              <a:t>A. The principles of basic life support (BLS) were introduced in 1960.</a:t>
            </a:r>
            <a:endParaRPr lang="en-IN" altLang="en-US" b="1">
              <a:latin typeface="Times New Roman" charset="0"/>
              <a:ea typeface="MS PGothic" charset="-128"/>
            </a:endParaRPr>
          </a:p>
          <a:p>
            <a:r>
              <a:rPr lang="en-US" altLang="en-US">
                <a:latin typeface="Times New Roman" charset="0"/>
                <a:ea typeface="MS PGothic" charset="-128"/>
              </a:rPr>
              <a:t>B. Since then, the specific techniques have been reviewed and revised every 5 to 6 years.</a:t>
            </a:r>
            <a:endParaRPr lang="en-IN" altLang="en-US" b="1">
              <a:latin typeface="Times New Roman" charset="0"/>
              <a:ea typeface="MS PGothic" charset="-128"/>
            </a:endParaRPr>
          </a:p>
          <a:p>
            <a:r>
              <a:rPr lang="en-US" altLang="en-US">
                <a:latin typeface="Times New Roman" charset="0"/>
                <a:ea typeface="MS PGothic" charset="-128"/>
              </a:rPr>
              <a:t>C. The most recent review was conducted by the International Liaison Committee on Resuscitation (ILCOR). </a:t>
            </a:r>
            <a:endParaRPr lang="en-IN" altLang="en-US" b="1">
              <a:latin typeface="Times New Roman" charset="0"/>
              <a:ea typeface="MS PGothic"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E593F3-34A0-D24E-812E-5C01030A6D42}" type="slidenum">
              <a:rPr lang="en-US" altLang="en-US" sz="1200"/>
              <a:pPr eaLnBrk="1" hangingPunct="1"/>
              <a:t>3</a:t>
            </a:fld>
            <a:endParaRPr lang="en-US" altLang="en-US" sz="1200"/>
          </a:p>
        </p:txBody>
      </p:sp>
    </p:spTree>
    <p:extLst>
      <p:ext uri="{BB962C8B-B14F-4D97-AF65-F5344CB8AC3E}">
        <p14:creationId xmlns:p14="http://schemas.microsoft.com/office/powerpoint/2010/main" val="1435924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using a barrier device when providing ventilations.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546428B-96F3-3F44-9C7E-DEEB54F74E8B}" type="slidenum">
              <a:rPr lang="en-US" altLang="en-US" sz="1200"/>
              <a:pPr eaLnBrk="1" hangingPunct="1"/>
              <a:t>30</a:t>
            </a:fld>
            <a:endParaRPr lang="en-US" altLang="en-US" sz="1200"/>
          </a:p>
        </p:txBody>
      </p:sp>
    </p:spTree>
    <p:extLst>
      <p:ext uri="{BB962C8B-B14F-4D97-AF65-F5344CB8AC3E}">
        <p14:creationId xmlns:p14="http://schemas.microsoft.com/office/powerpoint/2010/main" val="383255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For a patient with a stoma, place BVM or pocket mask device directly over the stoma.</a:t>
            </a:r>
            <a:endParaRPr lang="en-IN" altLang="en-US" b="1">
              <a:latin typeface="Times New Roman" charset="0"/>
              <a:ea typeface="MS PGothic" charset="-128"/>
            </a:endParaRPr>
          </a:p>
          <a:p>
            <a:r>
              <a:rPr lang="en-US" altLang="en-US">
                <a:latin typeface="Times New Roman" charset="0"/>
                <a:ea typeface="MS PGothic" charset="-128"/>
              </a:rPr>
              <a:t>F. Artificial ventilation may result in gastric distention.</a:t>
            </a:r>
            <a:endParaRPr lang="en-IN" altLang="en-US" b="1">
              <a:latin typeface="Times New Roman" charset="0"/>
              <a:ea typeface="MS PGothic" charset="-128"/>
            </a:endParaRPr>
          </a:p>
          <a:p>
            <a:r>
              <a:rPr lang="en-US" altLang="en-US">
                <a:latin typeface="Times New Roman" charset="0"/>
                <a:ea typeface="MS PGothic" charset="-128"/>
              </a:rPr>
              <a:t>	1. The stomach becomes filled with air when:</a:t>
            </a:r>
            <a:endParaRPr lang="en-IN" altLang="en-US">
              <a:latin typeface="Times New Roman" charset="0"/>
              <a:ea typeface="MS PGothic" charset="-128"/>
            </a:endParaRPr>
          </a:p>
          <a:p>
            <a:r>
              <a:rPr lang="en-US" altLang="en-US">
                <a:latin typeface="Times New Roman" charset="0"/>
                <a:ea typeface="MS PGothic" charset="-128"/>
              </a:rPr>
              <a:t>		a. You hyperventilate the patient</a:t>
            </a:r>
            <a:endParaRPr lang="en-IN" altLang="en-US">
              <a:latin typeface="Times New Roman" charset="0"/>
              <a:ea typeface="MS PGothic" charset="-128"/>
            </a:endParaRPr>
          </a:p>
          <a:p>
            <a:r>
              <a:rPr lang="en-US" altLang="en-US">
                <a:latin typeface="Times New Roman" charset="0"/>
                <a:ea typeface="MS PGothic" charset="-128"/>
              </a:rPr>
              <a:t>		b. You ventilate too forcefully</a:t>
            </a:r>
            <a:endParaRPr lang="en-IN" altLang="en-US">
              <a:latin typeface="Times New Roman" charset="0"/>
              <a:ea typeface="MS PGothic" charset="-128"/>
            </a:endParaRPr>
          </a:p>
          <a:p>
            <a:r>
              <a:rPr lang="en-US" altLang="en-US">
                <a:latin typeface="Times New Roman" charset="0"/>
                <a:ea typeface="MS PGothic" charset="-128"/>
              </a:rPr>
              <a:t>		c. The patient’s airway is not opened adequately</a:t>
            </a:r>
            <a:endParaRPr lang="en-IN" altLang="en-US">
              <a:latin typeface="Times New Roman" charset="0"/>
              <a:ea typeface="MS PGothic" charset="-128"/>
            </a:endParaRPr>
          </a:p>
          <a:p>
            <a:r>
              <a:rPr lang="en-US" altLang="en-US">
                <a:latin typeface="Times New Roman" charset="0"/>
                <a:ea typeface="MS PGothic" charset="-128"/>
              </a:rPr>
              <a:t>	2. Have a suction unit available in case the patient vomits. </a:t>
            </a:r>
            <a:endParaRPr lang="en-IN" altLang="en-US">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B4E5FA-227F-BD4F-86BD-CE56804971FB}" type="slidenum">
              <a:rPr lang="en-US" altLang="en-US" sz="1200"/>
              <a:pPr eaLnBrk="1" hangingPunct="1"/>
              <a:t>31</a:t>
            </a:fld>
            <a:endParaRPr lang="en-US" altLang="en-US" sz="1200"/>
          </a:p>
        </p:txBody>
      </p:sp>
    </p:spTree>
    <p:extLst>
      <p:ext uri="{BB962C8B-B14F-4D97-AF65-F5344CB8AC3E}">
        <p14:creationId xmlns:p14="http://schemas.microsoft.com/office/powerpoint/2010/main" val="1077294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figures on this slide demonstrate how a barrier device attaches to a stoma. A. This stoma connects the trachea directly to the skin. B. Use a BVM or pocket mask device to ventilate a patient with a stoma.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F76BDF-E96E-2442-B122-3E7E78C1140A}" type="slidenum">
              <a:rPr lang="en-US" altLang="en-US" sz="1200"/>
              <a:pPr eaLnBrk="1" hangingPunct="1"/>
              <a:t>32</a:t>
            </a:fld>
            <a:endParaRPr lang="en-US" altLang="en-US" sz="1200"/>
          </a:p>
        </p:txBody>
      </p:sp>
    </p:spTree>
    <p:extLst>
      <p:ext uri="{BB962C8B-B14F-4D97-AF65-F5344CB8AC3E}">
        <p14:creationId xmlns:p14="http://schemas.microsoft.com/office/powerpoint/2010/main" val="650067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One-Rescuer Adult CPR</a:t>
            </a:r>
            <a:endParaRPr lang="en-IN" altLang="en-US">
              <a:latin typeface="Times New Roman" charset="0"/>
              <a:ea typeface="MS PGothic" charset="-128"/>
            </a:endParaRPr>
          </a:p>
          <a:p>
            <a:r>
              <a:rPr lang="en-US" altLang="en-US">
                <a:latin typeface="Times New Roman" charset="0"/>
                <a:ea typeface="MS PGothic" charset="-128"/>
              </a:rPr>
              <a:t>A. When providing CPR alone, you must provide a continuous cycle of 30 chest compressions followed by 2 artificial ventilations (see Skill Drill 13-2).</a:t>
            </a:r>
            <a:endParaRPr lang="en-IN" altLang="en-US" b="1">
              <a:latin typeface="Times New Roman" charset="0"/>
              <a:ea typeface="MS PGothic" charset="-128"/>
            </a:endParaRPr>
          </a:p>
          <a:p>
            <a:r>
              <a:rPr lang="en-US" altLang="en-US">
                <a:latin typeface="Times New Roman" charset="0"/>
                <a:ea typeface="MS PGothic" charset="-128"/>
              </a:rPr>
              <a:t>	1. The ratio of compressions to ventilations is 30:2.</a:t>
            </a:r>
            <a:endParaRPr lang="en-IN" altLang="en-US">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255E93-8D80-4A43-9E41-C19FF5238C81}" type="slidenum">
              <a:rPr lang="en-US" altLang="en-US" sz="1200"/>
              <a:pPr eaLnBrk="1" hangingPunct="1"/>
              <a:t>33</a:t>
            </a:fld>
            <a:endParaRPr lang="en-US" altLang="en-US" sz="1200"/>
          </a:p>
        </p:txBody>
      </p:sp>
    </p:spTree>
    <p:extLst>
      <p:ext uri="{BB962C8B-B14F-4D97-AF65-F5344CB8AC3E}">
        <p14:creationId xmlns:p14="http://schemas.microsoft.com/office/powerpoint/2010/main" val="1429966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Two-Rescuer Adult CPR</a:t>
            </a:r>
            <a:endParaRPr lang="en-IN" altLang="en-US">
              <a:latin typeface="Times New Roman" charset="0"/>
              <a:ea typeface="MS PGothic" charset="-128"/>
            </a:endParaRPr>
          </a:p>
          <a:p>
            <a:r>
              <a:rPr lang="en-US" altLang="en-US">
                <a:latin typeface="Times New Roman" charset="0"/>
                <a:ea typeface="MS PGothic" charset="-128"/>
              </a:rPr>
              <a:t>A. Always preferable to one-rescuer CPR (see Skill Drill 13-3)</a:t>
            </a:r>
            <a:endParaRPr lang="en-IN" altLang="en-US" b="1">
              <a:latin typeface="Times New Roman" charset="0"/>
              <a:ea typeface="MS PGothic" charset="-128"/>
            </a:endParaRPr>
          </a:p>
          <a:p>
            <a:r>
              <a:rPr lang="en-US" altLang="en-US">
                <a:latin typeface="Times New Roman" charset="0"/>
                <a:ea typeface="MS PGothic" charset="-128"/>
              </a:rPr>
              <a:t>	1. The rescuer who is doing the compressions can be switched.</a:t>
            </a:r>
            <a:endParaRPr lang="en-IN" altLang="en-US">
              <a:latin typeface="Times New Roman" charset="0"/>
              <a:ea typeface="MS PGothic" charset="-128"/>
            </a:endParaRPr>
          </a:p>
          <a:p>
            <a:r>
              <a:rPr lang="en-US" altLang="en-US">
                <a:latin typeface="Times New Roman" charset="0"/>
                <a:ea typeface="MS PGothic" charset="-128"/>
              </a:rPr>
              <a:t>		a. Less tiring</a:t>
            </a:r>
            <a:endParaRPr lang="en-IN" altLang="en-US">
              <a:latin typeface="Times New Roman" charset="0"/>
              <a:ea typeface="MS PGothic" charset="-128"/>
            </a:endParaRPr>
          </a:p>
          <a:p>
            <a:r>
              <a:rPr lang="en-US" altLang="en-US">
                <a:latin typeface="Times New Roman" charset="0"/>
                <a:ea typeface="MS PGothic" charset="-128"/>
              </a:rPr>
              <a:t>		b. Facilitates effective chest compressions</a:t>
            </a:r>
            <a:endParaRPr lang="en-IN" altLang="en-US">
              <a:latin typeface="Times New Roman" charset="0"/>
              <a:ea typeface="MS PGothic" charset="-128"/>
            </a:endParaRPr>
          </a:p>
          <a:p>
            <a:r>
              <a:rPr lang="en-US" altLang="en-US">
                <a:latin typeface="Times New Roman" charset="0"/>
                <a:ea typeface="MS PGothic" charset="-128"/>
              </a:rPr>
              <a:t>B. Switching rescuers during CPR is critical to maintain high-quality compressions.</a:t>
            </a:r>
            <a:endParaRPr lang="en-IN" altLang="en-US" b="1">
              <a:latin typeface="Times New Roman" charset="0"/>
              <a:ea typeface="MS PGothic" charset="-128"/>
            </a:endParaRPr>
          </a:p>
          <a:p>
            <a:r>
              <a:rPr lang="en-US" altLang="en-US">
                <a:latin typeface="Times New Roman" charset="0"/>
                <a:ea typeface="MS PGothic" charset="-128"/>
              </a:rPr>
              <a:t>	1. It is recommended to switch positions every 2 minutes.</a:t>
            </a:r>
            <a:endParaRPr lang="en-IN" altLang="en-US">
              <a:latin typeface="Times New Roman" charset="0"/>
              <a:ea typeface="MS PGothic" charset="-128"/>
            </a:endParaRPr>
          </a:p>
          <a:p>
            <a:r>
              <a:rPr lang="en-US" altLang="en-US">
                <a:latin typeface="Times New Roman" charset="0"/>
                <a:ea typeface="MS PGothic" charset="-128"/>
              </a:rPr>
              <a:t>		a. It should take less than 5 seconds to switch compressors.</a:t>
            </a:r>
            <a:endParaRPr lang="en-IN" altLang="en-US">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C45C09-C142-7341-A552-FF64A11260EC}" type="slidenum">
              <a:rPr lang="en-US" altLang="en-US" sz="1200"/>
              <a:pPr eaLnBrk="1" hangingPunct="1"/>
              <a:t>34</a:t>
            </a:fld>
            <a:endParaRPr lang="en-US" altLang="en-US" sz="1200"/>
          </a:p>
        </p:txBody>
      </p:sp>
    </p:spTree>
    <p:extLst>
      <p:ext uri="{BB962C8B-B14F-4D97-AF65-F5344CB8AC3E}">
        <p14:creationId xmlns:p14="http://schemas.microsoft.com/office/powerpoint/2010/main" val="963320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 Devices and Techniques to Assist Circulation</a:t>
            </a:r>
            <a:endParaRPr lang="en-IN" altLang="en-US">
              <a:latin typeface="Times New Roman" charset="0"/>
              <a:ea typeface="MS PGothic" charset="-128"/>
            </a:endParaRPr>
          </a:p>
          <a:p>
            <a:r>
              <a:rPr lang="en-US" altLang="en-US">
                <a:latin typeface="Times New Roman" charset="0"/>
                <a:ea typeface="MS PGothic" charset="-128"/>
              </a:rPr>
              <a:t>A. Active compression-decompression CPR</a:t>
            </a:r>
            <a:endParaRPr lang="en-IN" altLang="en-US" b="1">
              <a:latin typeface="Times New Roman" charset="0"/>
              <a:ea typeface="MS PGothic" charset="-128"/>
            </a:endParaRPr>
          </a:p>
          <a:p>
            <a:r>
              <a:rPr lang="en-US" altLang="en-US">
                <a:latin typeface="Times New Roman" charset="0"/>
                <a:ea typeface="MS PGothic" charset="-128"/>
              </a:rPr>
              <a:t>	1. Involves compressing the chest and then actively pulling it back up to its neutral position or beyond (decompression)</a:t>
            </a:r>
            <a:endParaRPr lang="en-IN" altLang="en-US">
              <a:latin typeface="Times New Roman" charset="0"/>
              <a:ea typeface="MS PGothic" charset="-128"/>
            </a:endParaRPr>
          </a:p>
          <a:p>
            <a:r>
              <a:rPr lang="en-US" altLang="en-US">
                <a:latin typeface="Times New Roman" charset="0"/>
                <a:ea typeface="MS PGothic" charset="-128"/>
              </a:rPr>
              <a:t>	2. May increase the amount of blood that returns to the heart, and, thus, the amount of blood ejected from the heart during the compression phase</a:t>
            </a:r>
            <a:endParaRPr lang="en-IN" altLang="en-US">
              <a:latin typeface="Times New Roman" charset="0"/>
              <a:ea typeface="MS PGothic" charset="-128"/>
            </a:endParaRPr>
          </a:p>
          <a:p>
            <a:r>
              <a:rPr lang="en-US" altLang="en-US">
                <a:latin typeface="Times New Roman" charset="0"/>
                <a:ea typeface="MS PGothic" charset="-128"/>
              </a:rPr>
              <a:t>	3. Features a suction cup that is placed in the center of the chest, which the rescuer pulls up to provide active decompression of the chest</a:t>
            </a:r>
            <a:endParaRPr lang="en-IN" altLang="en-US">
              <a:latin typeface="Times New Roman" charset="0"/>
              <a:ea typeface="MS PGothic" charset="-128"/>
            </a:endParaRPr>
          </a:p>
          <a:p>
            <a:r>
              <a:rPr lang="en-US" altLang="en-US">
                <a:latin typeface="Times New Roman" charset="0"/>
                <a:ea typeface="MS PGothic" charset="-128"/>
              </a:rPr>
              <a:t>B. Impedance threshold device (ITD)</a:t>
            </a:r>
            <a:endParaRPr lang="en-IN" altLang="en-US">
              <a:latin typeface="Times New Roman" charset="0"/>
              <a:ea typeface="MS PGothic" charset="-128"/>
            </a:endParaRPr>
          </a:p>
          <a:p>
            <a:r>
              <a:rPr lang="en-US" altLang="en-US">
                <a:latin typeface="Times New Roman" charset="0"/>
                <a:ea typeface="MS PGothic" charset="-128"/>
              </a:rPr>
              <a:t>	1. Valve device placed between the ET tube and bag-valve mask </a:t>
            </a:r>
            <a:endParaRPr lang="en-IN" altLang="en-US">
              <a:latin typeface="Times New Roman" charset="0"/>
              <a:ea typeface="MS PGothic" charset="-128"/>
            </a:endParaRPr>
          </a:p>
          <a:p>
            <a:r>
              <a:rPr lang="en-US" altLang="en-US">
                <a:latin typeface="Times New Roman" charset="0"/>
                <a:ea typeface="MS PGothic" charset="-128"/>
              </a:rPr>
              <a:t>		a. May also be placed between the bag and mask if an ET tube is not in place</a:t>
            </a:r>
            <a:endParaRPr lang="en-IN" altLang="en-US">
              <a:latin typeface="Times New Roman" charset="0"/>
              <a:ea typeface="MS PGothic" charset="-128"/>
            </a:endParaRPr>
          </a:p>
          <a:p>
            <a:r>
              <a:rPr lang="en-US" altLang="en-US">
                <a:latin typeface="Times New Roman" charset="0"/>
                <a:ea typeface="MS PGothic" charset="-128"/>
              </a:rPr>
              <a:t>	2. Limits the air entering lungs during the recoil phase between chest compressions</a:t>
            </a:r>
            <a:endParaRPr lang="en-IN" altLang="en-US">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F5D0AC-65C8-BB47-86ED-A3B02667A224}" type="slidenum">
              <a:rPr lang="en-US" altLang="en-US" sz="1200"/>
              <a:pPr eaLnBrk="1" hangingPunct="1"/>
              <a:t>35</a:t>
            </a:fld>
            <a:endParaRPr lang="en-US" altLang="en-US" sz="1200"/>
          </a:p>
        </p:txBody>
      </p:sp>
    </p:spTree>
    <p:extLst>
      <p:ext uri="{BB962C8B-B14F-4D97-AF65-F5344CB8AC3E}">
        <p14:creationId xmlns:p14="http://schemas.microsoft.com/office/powerpoint/2010/main" val="652781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first figure on this slide is an active compression-decompression CPR device. The second figure on this slide is an impedance threshold device.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1EF5DE-637C-AC43-BAD5-D389B0974FC7}" type="slidenum">
              <a:rPr lang="en-US" altLang="en-US" sz="1200"/>
              <a:pPr eaLnBrk="1" hangingPunct="1"/>
              <a:t>36</a:t>
            </a:fld>
            <a:endParaRPr lang="en-US" altLang="en-US" sz="1200"/>
          </a:p>
        </p:txBody>
      </p:sp>
    </p:spTree>
    <p:extLst>
      <p:ext uri="{BB962C8B-B14F-4D97-AF65-F5344CB8AC3E}">
        <p14:creationId xmlns:p14="http://schemas.microsoft.com/office/powerpoint/2010/main" val="1956907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Mechanical piston device</a:t>
            </a:r>
            <a:endParaRPr lang="en-IN" altLang="en-US">
              <a:latin typeface="Times New Roman" charset="0"/>
              <a:ea typeface="MS PGothic" charset="-128"/>
            </a:endParaRPr>
          </a:p>
          <a:p>
            <a:r>
              <a:rPr lang="en-US" altLang="en-US">
                <a:latin typeface="Times New Roman" charset="0"/>
                <a:ea typeface="MS PGothic" charset="-128"/>
              </a:rPr>
              <a:t>	1. Depresses the sternum via a compressed gas–powered or electric-powered plunger</a:t>
            </a:r>
            <a:endParaRPr lang="en-IN" altLang="en-US">
              <a:latin typeface="Times New Roman" charset="0"/>
              <a:ea typeface="MS PGothic" charset="-128"/>
            </a:endParaRPr>
          </a:p>
          <a:p>
            <a:r>
              <a:rPr lang="en-US" altLang="en-US">
                <a:latin typeface="Times New Roman" charset="0"/>
                <a:ea typeface="MS PGothic" charset="-128"/>
              </a:rPr>
              <a:t>		a. Results in consistent delivery of compressions</a:t>
            </a:r>
            <a:endParaRPr lang="en-IN" altLang="en-US">
              <a:latin typeface="Times New Roman" charset="0"/>
              <a:ea typeface="MS PGothic" charset="-128"/>
            </a:endParaRPr>
          </a:p>
          <a:p>
            <a:r>
              <a:rPr lang="en-US" altLang="en-US">
                <a:latin typeface="Times New Roman" charset="0"/>
                <a:ea typeface="MS PGothic" charset="-128"/>
              </a:rPr>
              <a:t>D. Load-distributing band CPR or vest CPR</a:t>
            </a:r>
            <a:endParaRPr lang="en-IN" altLang="en-US">
              <a:latin typeface="Times New Roman" charset="0"/>
              <a:ea typeface="MS PGothic" charset="-128"/>
            </a:endParaRPr>
          </a:p>
          <a:p>
            <a:r>
              <a:rPr lang="en-US" altLang="en-US">
                <a:latin typeface="Times New Roman" charset="0"/>
                <a:ea typeface="MS PGothic" charset="-128"/>
              </a:rPr>
              <a:t>	1. A circumferential chest compression device composed of a constricting band and backboard</a:t>
            </a:r>
            <a:endParaRPr lang="en-IN" altLang="en-US">
              <a:latin typeface="Times New Roman" charset="0"/>
              <a:ea typeface="MS PGothic" charset="-128"/>
            </a:endParaRPr>
          </a:p>
          <a:p>
            <a:r>
              <a:rPr lang="en-US" altLang="en-US">
                <a:latin typeface="Times New Roman" charset="0"/>
                <a:ea typeface="MS PGothic" charset="-128"/>
              </a:rPr>
              <a:t>	2. Electrically or pneumatically driven to compress the heart by putting inward pressure on the thorax</a:t>
            </a:r>
            <a:endParaRPr lang="en-IN" altLang="en-US">
              <a:latin typeface="Times New Roman" charset="0"/>
              <a:ea typeface="MS PGothic" charset="-128"/>
            </a:endParaRPr>
          </a:p>
          <a:p>
            <a:r>
              <a:rPr lang="en-US" altLang="en-US">
                <a:latin typeface="Times New Roman" charset="0"/>
                <a:ea typeface="MS PGothic" charset="-128"/>
              </a:rPr>
              <a:t>E. Manual chest compressions remain the standard of care.</a:t>
            </a:r>
            <a:endParaRPr lang="en-IN" altLang="en-US">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E6EDA1D-ECAD-D141-A5D2-D01AC2874B70}" type="slidenum">
              <a:rPr lang="en-US" altLang="en-US" sz="1200"/>
              <a:pPr eaLnBrk="1" hangingPunct="1"/>
              <a:t>37</a:t>
            </a:fld>
            <a:endParaRPr lang="en-US" altLang="en-US" sz="1200"/>
          </a:p>
        </p:txBody>
      </p:sp>
    </p:spTree>
    <p:extLst>
      <p:ext uri="{BB962C8B-B14F-4D97-AF65-F5344CB8AC3E}">
        <p14:creationId xmlns:p14="http://schemas.microsoft.com/office/powerpoint/2010/main" val="1033710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is a load-distributing band. </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FFE464-BDA5-9F4C-90C3-966AF05311FD}" type="slidenum">
              <a:rPr lang="en-US" altLang="en-US" sz="1200"/>
              <a:pPr eaLnBrk="1" hangingPunct="1"/>
              <a:t>38</a:t>
            </a:fld>
            <a:endParaRPr lang="en-US" altLang="en-US" sz="1200"/>
          </a:p>
        </p:txBody>
      </p:sp>
    </p:spTree>
    <p:extLst>
      <p:ext uri="{BB962C8B-B14F-4D97-AF65-F5344CB8AC3E}">
        <p14:creationId xmlns:p14="http://schemas.microsoft.com/office/powerpoint/2010/main" val="429383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 Infant and Child CPR</a:t>
            </a:r>
            <a:endParaRPr lang="en-IN" altLang="en-US">
              <a:latin typeface="Times New Roman" charset="0"/>
              <a:ea typeface="MS PGothic" charset="-128"/>
            </a:endParaRPr>
          </a:p>
          <a:p>
            <a:r>
              <a:rPr lang="en-US" altLang="en-US">
                <a:latin typeface="Times New Roman" charset="0"/>
                <a:ea typeface="MS PGothic" charset="-128"/>
              </a:rPr>
              <a:t>A. In most cases, cardiac arrest in infants and children follows respiratory arrest, which triggers hypoxia and ischemia of the heart.</a:t>
            </a:r>
            <a:endParaRPr lang="en-IN" altLang="en-US" b="1">
              <a:latin typeface="Times New Roman" charset="0"/>
              <a:ea typeface="MS PGothic" charset="-128"/>
            </a:endParaRPr>
          </a:p>
          <a:p>
            <a:r>
              <a:rPr lang="en-US" altLang="en-US">
                <a:latin typeface="Times New Roman" charset="0"/>
                <a:ea typeface="MS PGothic" charset="-128"/>
              </a:rPr>
              <a:t>	1. Airway and breathing are the focus of pediatric BLS.</a:t>
            </a:r>
            <a:endParaRPr lang="en-IN" altLang="en-US">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1BB742-FF23-F040-B19B-55B33217EA0C}" type="slidenum">
              <a:rPr lang="en-US" altLang="en-US" sz="1200"/>
              <a:pPr eaLnBrk="1" hangingPunct="1"/>
              <a:t>39</a:t>
            </a:fld>
            <a:endParaRPr lang="en-US" altLang="en-US" sz="1200"/>
          </a:p>
        </p:txBody>
      </p:sp>
    </p:spTree>
    <p:extLst>
      <p:ext uri="{BB962C8B-B14F-4D97-AF65-F5344CB8AC3E}">
        <p14:creationId xmlns:p14="http://schemas.microsoft.com/office/powerpoint/2010/main" val="110428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Elements of BLS</a:t>
            </a:r>
            <a:endParaRPr lang="en-IN" altLang="en-US">
              <a:latin typeface="Times New Roman" charset="0"/>
              <a:ea typeface="MS PGothic" charset="-128"/>
            </a:endParaRPr>
          </a:p>
          <a:p>
            <a:r>
              <a:rPr lang="en-US" altLang="en-US">
                <a:latin typeface="Times New Roman" charset="0"/>
                <a:ea typeface="MS PGothic" charset="-128"/>
              </a:rPr>
              <a:t>A. BLS is noninvasive emergency lifesaving care that is used to treat medical conditions, including:</a:t>
            </a:r>
            <a:endParaRPr lang="en-IN" altLang="en-US" b="1">
              <a:latin typeface="Times New Roman" charset="0"/>
              <a:ea typeface="MS PGothic" charset="-128"/>
            </a:endParaRPr>
          </a:p>
          <a:p>
            <a:r>
              <a:rPr lang="en-US" altLang="en-US">
                <a:latin typeface="Times New Roman" charset="0"/>
                <a:ea typeface="MS PGothic" charset="-128"/>
              </a:rPr>
              <a:t>	1. Airway obstruction</a:t>
            </a:r>
            <a:endParaRPr lang="en-IN" altLang="en-US">
              <a:latin typeface="Times New Roman" charset="0"/>
              <a:ea typeface="MS PGothic" charset="-128"/>
            </a:endParaRPr>
          </a:p>
          <a:p>
            <a:r>
              <a:rPr lang="en-US" altLang="en-US">
                <a:latin typeface="Times New Roman" charset="0"/>
                <a:ea typeface="MS PGothic" charset="-128"/>
              </a:rPr>
              <a:t>	2. Respiratory arrest</a:t>
            </a:r>
            <a:endParaRPr lang="en-IN" altLang="en-US">
              <a:latin typeface="Times New Roman" charset="0"/>
              <a:ea typeface="MS PGothic" charset="-128"/>
            </a:endParaRPr>
          </a:p>
          <a:p>
            <a:r>
              <a:rPr lang="en-US" altLang="en-US">
                <a:latin typeface="Times New Roman" charset="0"/>
                <a:ea typeface="MS PGothic" charset="-128"/>
              </a:rPr>
              <a:t>	3. Cardiac arrest</a:t>
            </a:r>
            <a:endParaRPr lang="en-IN" altLang="en-US">
              <a:latin typeface="Times New Roman" charset="0"/>
              <a:ea typeface="MS PGothic"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8501A5-F838-0A4C-A26F-4565599991A9}" type="slidenum">
              <a:rPr lang="en-US" altLang="en-US" sz="1200"/>
              <a:pPr eaLnBrk="1" hangingPunct="1"/>
              <a:t>4</a:t>
            </a:fld>
            <a:endParaRPr lang="en-US" altLang="en-US" sz="1200"/>
          </a:p>
        </p:txBody>
      </p:sp>
    </p:spTree>
    <p:extLst>
      <p:ext uri="{BB962C8B-B14F-4D97-AF65-F5344CB8AC3E}">
        <p14:creationId xmlns:p14="http://schemas.microsoft.com/office/powerpoint/2010/main" val="158081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Causes of respiratory problems leading to cardiopulmonary arrest in children:</a:t>
            </a:r>
            <a:endParaRPr lang="en-IN" altLang="en-US" b="1">
              <a:latin typeface="Times New Roman" charset="0"/>
              <a:ea typeface="MS PGothic" charset="-128"/>
            </a:endParaRPr>
          </a:p>
          <a:p>
            <a:r>
              <a:rPr lang="en-US" altLang="en-US">
                <a:latin typeface="Times New Roman" charset="0"/>
                <a:ea typeface="MS PGothic" charset="-128"/>
              </a:rPr>
              <a:t>	1. Injury, both blunt and penetrating</a:t>
            </a:r>
            <a:endParaRPr lang="en-IN" altLang="en-US">
              <a:latin typeface="Times New Roman" charset="0"/>
              <a:ea typeface="MS PGothic" charset="-128"/>
            </a:endParaRPr>
          </a:p>
          <a:p>
            <a:r>
              <a:rPr lang="en-US" altLang="en-US">
                <a:latin typeface="Times New Roman" charset="0"/>
                <a:ea typeface="MS PGothic" charset="-128"/>
              </a:rPr>
              <a:t>	2. Infections of the respiratory tract or another organ system</a:t>
            </a:r>
            <a:endParaRPr lang="en-IN" altLang="en-US">
              <a:latin typeface="Times New Roman" charset="0"/>
              <a:ea typeface="MS PGothic" charset="-128"/>
            </a:endParaRPr>
          </a:p>
          <a:p>
            <a:r>
              <a:rPr lang="en-US" altLang="en-US">
                <a:latin typeface="Times New Roman" charset="0"/>
                <a:ea typeface="MS PGothic" charset="-128"/>
              </a:rPr>
              <a:t>	3. A foreign body in the airway</a:t>
            </a:r>
            <a:endParaRPr lang="en-IN" altLang="en-US">
              <a:latin typeface="Times New Roman" charset="0"/>
              <a:ea typeface="MS PGothic" charset="-128"/>
            </a:endParaRPr>
          </a:p>
          <a:p>
            <a:r>
              <a:rPr lang="en-US" altLang="en-US">
                <a:latin typeface="Times New Roman" charset="0"/>
                <a:ea typeface="MS PGothic" charset="-128"/>
              </a:rPr>
              <a:t>	4. Submersion (drowning)</a:t>
            </a:r>
            <a:endParaRPr lang="en-IN" altLang="en-US">
              <a:latin typeface="Times New Roman" charset="0"/>
              <a:ea typeface="MS PGothic" charset="-128"/>
            </a:endParaRPr>
          </a:p>
          <a:p>
            <a:r>
              <a:rPr lang="en-US" altLang="en-US">
                <a:latin typeface="Times New Roman" charset="0"/>
                <a:ea typeface="MS PGothic" charset="-128"/>
              </a:rPr>
              <a:t>	5. Electrocution</a:t>
            </a:r>
            <a:endParaRPr lang="en-IN" altLang="en-US">
              <a:latin typeface="Times New Roman" charset="0"/>
              <a:ea typeface="MS PGothic" charset="-128"/>
            </a:endParaRPr>
          </a:p>
          <a:p>
            <a:r>
              <a:rPr lang="en-US" altLang="en-US">
                <a:latin typeface="Times New Roman" charset="0"/>
                <a:ea typeface="MS PGothic" charset="-128"/>
              </a:rPr>
              <a:t>	6. Poisoning or drug overdose</a:t>
            </a:r>
            <a:endParaRPr lang="en-IN" altLang="en-US">
              <a:latin typeface="Times New Roman" charset="0"/>
              <a:ea typeface="MS PGothic" charset="-128"/>
            </a:endParaRPr>
          </a:p>
          <a:p>
            <a:r>
              <a:rPr lang="en-US" altLang="en-US">
                <a:latin typeface="Times New Roman" charset="0"/>
                <a:ea typeface="MS PGothic" charset="-128"/>
              </a:rPr>
              <a:t>	7. Sudden infant death syndrome (SIDS)</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211A57-40F3-0B4C-8BE3-72516F785A3D}" type="slidenum">
              <a:rPr lang="en-US" altLang="en-US" sz="1200"/>
              <a:pPr eaLnBrk="1" hangingPunct="1"/>
              <a:t>40</a:t>
            </a:fld>
            <a:endParaRPr lang="en-US" altLang="en-US" sz="1200"/>
          </a:p>
        </p:txBody>
      </p:sp>
    </p:spTree>
    <p:extLst>
      <p:ext uri="{BB962C8B-B14F-4D97-AF65-F5344CB8AC3E}">
        <p14:creationId xmlns:p14="http://schemas.microsoft.com/office/powerpoint/2010/main" val="121031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Determining responsiveness</a:t>
            </a:r>
            <a:endParaRPr lang="en-IN" altLang="en-US" b="1">
              <a:latin typeface="Times New Roman" charset="0"/>
              <a:ea typeface="MS PGothic" charset="-128"/>
            </a:endParaRPr>
          </a:p>
          <a:p>
            <a:r>
              <a:rPr lang="en-US" altLang="en-US">
                <a:latin typeface="Times New Roman" charset="0"/>
                <a:ea typeface="MS PGothic" charset="-128"/>
              </a:rPr>
              <a:t>	1. Never shake a child to determine responsiveness.</a:t>
            </a:r>
            <a:endParaRPr lang="en-IN" altLang="en-US">
              <a:latin typeface="Times New Roman" charset="0"/>
              <a:ea typeface="MS PGothic" charset="-128"/>
            </a:endParaRPr>
          </a:p>
          <a:p>
            <a:r>
              <a:rPr lang="en-US" altLang="en-US">
                <a:latin typeface="Times New Roman" charset="0"/>
                <a:ea typeface="MS PGothic" charset="-128"/>
              </a:rPr>
              <a:t>		a. Gently tap child on shoulder and speak loudly.</a:t>
            </a:r>
            <a:endParaRPr lang="en-IN" altLang="en-US">
              <a:latin typeface="Times New Roman" charset="0"/>
              <a:ea typeface="MS PGothic" charset="-128"/>
            </a:endParaRPr>
          </a:p>
          <a:p>
            <a:r>
              <a:rPr lang="en-US" altLang="en-US">
                <a:latin typeface="Times New Roman" charset="0"/>
                <a:ea typeface="MS PGothic" charset="-128"/>
              </a:rPr>
              <a:t>		b. If you find an unresponsive, apneic, pulseless child, while alone and off duty, perform CPR for 5 cycles (about 2 minutes) and then call the EMS system.</a:t>
            </a:r>
            <a:endParaRPr lang="en-IN" altLang="en-US">
              <a:latin typeface="Times New Roman" charset="0"/>
              <a:ea typeface="MS PGothic" charset="-128"/>
            </a:endParaRPr>
          </a:p>
          <a:p>
            <a:r>
              <a:rPr lang="en-US" altLang="en-US">
                <a:latin typeface="Times New Roman" charset="0"/>
                <a:ea typeface="MS PGothic" charset="-128"/>
              </a:rPr>
              <a:t>			i. Cardiopulmonary arrest in children is often the result of respiratory failure.</a:t>
            </a:r>
            <a:endParaRPr lang="en-IN" altLang="en-US">
              <a:latin typeface="Times New Roman" charset="0"/>
              <a:ea typeface="MS PGothic" charset="-128"/>
            </a:endParaRPr>
          </a:p>
          <a:p>
            <a:r>
              <a:rPr lang="en-US" altLang="en-US">
                <a:latin typeface="Times New Roman" charset="0"/>
                <a:ea typeface="MS PGothic" charset="-128"/>
              </a:rPr>
              <a:t>				(a) They require immediate restoration of oxygenation, ventilation, and circulation.</a:t>
            </a:r>
            <a:endParaRPr lang="en-IN" altLang="en-US">
              <a:latin typeface="Times New Roman" charset="0"/>
              <a:ea typeface="MS PGothic" charset="-128"/>
            </a:endParaRPr>
          </a:p>
          <a:p>
            <a:r>
              <a:rPr lang="en-US" altLang="en-US">
                <a:latin typeface="Times New Roman" charset="0"/>
                <a:ea typeface="MS PGothic" charset="-128"/>
              </a:rPr>
              <a:t>D. Check for breathing and a pulse</a:t>
            </a:r>
            <a:endParaRPr lang="en-IN" altLang="en-US">
              <a:latin typeface="Times New Roman" charset="0"/>
              <a:ea typeface="MS PGothic" charset="-128"/>
            </a:endParaRPr>
          </a:p>
          <a:p>
            <a:r>
              <a:rPr lang="en-US" altLang="en-US">
                <a:latin typeface="Times New Roman" charset="0"/>
                <a:ea typeface="MS PGothic" charset="-128"/>
              </a:rPr>
              <a:t>	1. This assessment can occur simultaneously and should take no longer than 10 seconds.</a:t>
            </a:r>
            <a:endParaRPr lang="en-IN" altLang="en-US">
              <a:latin typeface="Times New Roman" charset="0"/>
              <a:ea typeface="MS PGothic" charset="-128"/>
            </a:endParaRPr>
          </a:p>
          <a:p>
            <a:r>
              <a:rPr lang="en-US" altLang="en-US">
                <a:latin typeface="Times New Roman" charset="0"/>
                <a:ea typeface="MS PGothic" charset="-128"/>
              </a:rPr>
              <a:t>		a. Visualize the chest for signs of breathing.</a:t>
            </a:r>
            <a:endParaRPr lang="en-IN" altLang="en-US">
              <a:latin typeface="Times New Roman" charset="0"/>
              <a:ea typeface="MS PGothic" charset="-128"/>
            </a:endParaRPr>
          </a:p>
          <a:p>
            <a:r>
              <a:rPr lang="en-US" altLang="en-US">
                <a:latin typeface="Times New Roman" charset="0"/>
                <a:ea typeface="MS PGothic" charset="-128"/>
              </a:rPr>
              <a:t>		b. Palpate for a pulse in a large central artery.</a:t>
            </a:r>
            <a:endParaRPr lang="en-IN" altLang="en-US">
              <a:latin typeface="Times New Roman" charset="0"/>
              <a:ea typeface="MS PGothic" charset="-128"/>
            </a:endParaRPr>
          </a:p>
          <a:p>
            <a:r>
              <a:rPr lang="en-US" altLang="en-US">
                <a:latin typeface="Times New Roman" charset="0"/>
                <a:ea typeface="MS PGothic" charset="-128"/>
              </a:rPr>
              <a:t>			i. Carotid or femoral artery in children older than 1 year</a:t>
            </a:r>
            <a:endParaRPr lang="en-IN" altLang="en-US">
              <a:latin typeface="Times New Roman" charset="0"/>
              <a:ea typeface="MS PGothic" charset="-128"/>
            </a:endParaRPr>
          </a:p>
          <a:p>
            <a:r>
              <a:rPr lang="en-US" altLang="en-US">
                <a:latin typeface="Times New Roman" charset="0"/>
                <a:ea typeface="MS PGothic" charset="-128"/>
              </a:rPr>
              <a:t>			ii. Brachial artery in infants. </a:t>
            </a:r>
            <a:endParaRPr lang="en-IN" altLang="en-US">
              <a:latin typeface="Times New Roman" charset="0"/>
              <a:ea typeface="MS PGothic" charset="-128"/>
            </a:endParaRPr>
          </a:p>
          <a:p>
            <a:r>
              <a:rPr lang="en-US" altLang="en-US">
                <a:latin typeface="Times New Roman" charset="0"/>
                <a:ea typeface="MS PGothic" charset="-128"/>
              </a:rPr>
              <a:t>	2. The child must be lying on a hard, flat surface for effective chest compressions. </a:t>
            </a:r>
            <a:endParaRPr lang="en-IN" altLang="en-US">
              <a:latin typeface="Times New Roman" charset="0"/>
              <a:ea typeface="MS PGothic" charset="-128"/>
            </a:endParaRPr>
          </a:p>
          <a:p>
            <a:r>
              <a:rPr lang="en-US" altLang="en-US">
                <a:latin typeface="Times New Roman" charset="0"/>
                <a:ea typeface="MS PGothic" charset="-128"/>
              </a:rPr>
              <a:t>	3. Only use two fingers to compress an infant’s chest. </a:t>
            </a:r>
            <a:endParaRPr lang="en-IN" altLang="en-US">
              <a:latin typeface="Times New Roman" charset="0"/>
              <a:ea typeface="MS PGothic" charset="-128"/>
            </a:endParaRPr>
          </a:p>
          <a:p>
            <a:r>
              <a:rPr lang="en-US" altLang="en-US">
                <a:latin typeface="Times New Roman" charset="0"/>
                <a:ea typeface="MS PGothic" charset="-128"/>
              </a:rPr>
              <a:t>	4. If two rescuers are performing CPR on an infant, use the two-thumb-encircling-hands technique to deliver chest compressions.</a:t>
            </a:r>
            <a:endParaRPr lang="en-IN" altLang="en-US">
              <a:latin typeface="Times New Roman" charset="0"/>
              <a:ea typeface="MS PGothic" charset="-128"/>
            </a:endParaRPr>
          </a:p>
          <a:p>
            <a:r>
              <a:rPr lang="en-US" altLang="en-US">
                <a:latin typeface="Times New Roman" charset="0"/>
                <a:ea typeface="MS PGothic" charset="-128"/>
              </a:rPr>
              <a:t>	5. In children, especially those older than 8 years, you can use the heel of one or both hands to compress the chest.</a:t>
            </a:r>
            <a:endParaRPr lang="en-IN" altLang="en-US">
              <a:latin typeface="Times New Roman" charset="0"/>
              <a:ea typeface="MS PGothic" charset="-128"/>
            </a:endParaRPr>
          </a:p>
          <a:p>
            <a:r>
              <a:rPr lang="en-US" altLang="en-US">
                <a:latin typeface="Times New Roman" charset="0"/>
                <a:ea typeface="MS PGothic" charset="-128"/>
              </a:rPr>
              <a:t>	6. Follow the steps in Skill Drill 13-4 to perform infant chest compressions.</a:t>
            </a:r>
            <a:endParaRPr lang="en-IN" altLang="en-US">
              <a:latin typeface="Times New Roman" charset="0"/>
              <a:ea typeface="MS PGothic" charset="-128"/>
            </a:endParaRPr>
          </a:p>
          <a:p>
            <a:r>
              <a:rPr lang="en-US" altLang="en-US">
                <a:latin typeface="Times New Roman" charset="0"/>
                <a:ea typeface="MS PGothic" charset="-128"/>
              </a:rPr>
              <a:t>	7. Follow the steps in Skill Drill 13-5 for performing CPR in children between 1 year and the onset of puberty. </a:t>
            </a:r>
          </a:p>
          <a:p>
            <a:endParaRPr lang="en-US" altLang="en-US">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DDE286-C76B-5946-BFED-96F44A45FDDB}" type="slidenum">
              <a:rPr lang="en-US" altLang="en-US" sz="1200"/>
              <a:pPr eaLnBrk="1" hangingPunct="1"/>
              <a:t>41</a:t>
            </a:fld>
            <a:endParaRPr lang="en-US" altLang="en-US" sz="1200"/>
          </a:p>
        </p:txBody>
      </p:sp>
    </p:spTree>
    <p:extLst>
      <p:ext uri="{BB962C8B-B14F-4D97-AF65-F5344CB8AC3E}">
        <p14:creationId xmlns:p14="http://schemas.microsoft.com/office/powerpoint/2010/main" val="85599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Airway</a:t>
            </a:r>
            <a:endParaRPr lang="en-IN" altLang="en-US">
              <a:latin typeface="Times New Roman" charset="0"/>
              <a:ea typeface="MS PGothic" charset="-128"/>
            </a:endParaRPr>
          </a:p>
          <a:p>
            <a:r>
              <a:rPr lang="en-US" altLang="en-US">
                <a:latin typeface="Times New Roman" charset="0"/>
                <a:ea typeface="MS PGothic" charset="-128"/>
              </a:rPr>
              <a:t>	1. Foreign body obstruction in children is common.</a:t>
            </a:r>
            <a:endParaRPr lang="en-IN" altLang="en-US">
              <a:latin typeface="Times New Roman" charset="0"/>
              <a:ea typeface="MS PGothic" charset="-128"/>
            </a:endParaRPr>
          </a:p>
          <a:p>
            <a:r>
              <a:rPr lang="en-US" altLang="en-US">
                <a:latin typeface="Times New Roman" charset="0"/>
                <a:ea typeface="MS PGothic" charset="-128"/>
              </a:rPr>
              <a:t>	2. Place an unresponsive, breathing child in the recovery position.</a:t>
            </a:r>
            <a:endParaRPr lang="en-IN" altLang="en-US">
              <a:latin typeface="Times New Roman" charset="0"/>
              <a:ea typeface="MS PGothic" charset="-128"/>
            </a:endParaRPr>
          </a:p>
          <a:p>
            <a:r>
              <a:rPr lang="en-US" altLang="en-US">
                <a:latin typeface="Times New Roman" charset="0"/>
                <a:ea typeface="MS PGothic" charset="-128"/>
              </a:rPr>
              <a:t>		a. Do not use this position if you suspect injury to the spine, hips, or pelvis. </a:t>
            </a:r>
            <a:endParaRPr lang="en-IN" altLang="en-US">
              <a:latin typeface="Times New Roman" charset="0"/>
              <a:ea typeface="MS PGothic" charset="-128"/>
            </a:endParaRPr>
          </a:p>
          <a:p>
            <a:r>
              <a:rPr lang="en-US" altLang="en-US">
                <a:latin typeface="Times New Roman" charset="0"/>
                <a:ea typeface="MS PGothic" charset="-128"/>
              </a:rPr>
              <a:t>	3. The two common techniques for manually opening an airway are modified for the pediatric patient:</a:t>
            </a:r>
            <a:endParaRPr lang="en-IN" altLang="en-US">
              <a:latin typeface="Times New Roman" charset="0"/>
              <a:ea typeface="MS PGothic" charset="-128"/>
            </a:endParaRPr>
          </a:p>
          <a:p>
            <a:r>
              <a:rPr lang="en-US" altLang="en-US">
                <a:latin typeface="Times New Roman" charset="0"/>
                <a:ea typeface="MS PGothic" charset="-128"/>
              </a:rPr>
              <a:t>		a. Head tilt–chin lift maneuver</a:t>
            </a:r>
            <a:endParaRPr lang="en-IN" altLang="en-US">
              <a:latin typeface="Times New Roman" charset="0"/>
              <a:ea typeface="MS PGothic" charset="-128"/>
            </a:endParaRPr>
          </a:p>
          <a:p>
            <a:r>
              <a:rPr lang="en-US" altLang="en-US">
                <a:latin typeface="Times New Roman" charset="0"/>
                <a:ea typeface="MS PGothic" charset="-128"/>
              </a:rPr>
              <a:t>		b. Jaw-thrust maneuver</a:t>
            </a:r>
            <a:endParaRPr lang="en-IN" altLang="en-US">
              <a:latin typeface="Times New Roman" charset="0"/>
              <a:ea typeface="MS PGothic" charset="-128"/>
            </a:endParaRPr>
          </a:p>
          <a:p>
            <a:r>
              <a:rPr lang="en-US" altLang="en-US">
                <a:latin typeface="Times New Roman" charset="0"/>
                <a:ea typeface="MS PGothic" charset="-128"/>
              </a:rPr>
              <a:t>	4. Place a wedge of padding under a child’s upper chest and shoulders to avoid partially obstructing the airway.</a:t>
            </a:r>
            <a:endParaRPr lang="en-IN" altLang="en-US">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C396C3-E707-A84B-B332-85C9EAAAC91F}" type="slidenum">
              <a:rPr lang="en-US" altLang="en-US" sz="1200"/>
              <a:pPr eaLnBrk="1" hangingPunct="1"/>
              <a:t>42</a:t>
            </a:fld>
            <a:endParaRPr lang="en-US" altLang="en-US" sz="1200"/>
          </a:p>
        </p:txBody>
      </p:sp>
    </p:spTree>
    <p:extLst>
      <p:ext uri="{BB962C8B-B14F-4D97-AF65-F5344CB8AC3E}">
        <p14:creationId xmlns:p14="http://schemas.microsoft.com/office/powerpoint/2010/main" val="669819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Provide rescue breathing</a:t>
            </a:r>
            <a:endParaRPr lang="en-IN" altLang="en-US">
              <a:latin typeface="Times New Roman" charset="0"/>
              <a:ea typeface="MS PGothic" charset="-128"/>
            </a:endParaRPr>
          </a:p>
          <a:p>
            <a:r>
              <a:rPr lang="en-US" altLang="en-US">
                <a:latin typeface="Times New Roman" charset="0"/>
                <a:ea typeface="MS PGothic" charset="-128"/>
              </a:rPr>
              <a:t>	1. If the child is not breathing but has a pulse, then open the airway and deliver one breath every 3 to 5 seconds (12 to 20 breaths/min).</a:t>
            </a:r>
            <a:endParaRPr lang="en-IN" altLang="en-US">
              <a:latin typeface="Times New Roman" charset="0"/>
              <a:ea typeface="MS PGothic" charset="-128"/>
            </a:endParaRPr>
          </a:p>
          <a:p>
            <a:r>
              <a:rPr lang="en-US" altLang="en-US">
                <a:latin typeface="Times New Roman" charset="0"/>
                <a:ea typeface="MS PGothic" charset="-128"/>
              </a:rPr>
              <a:t>	2. If the child is not breathing and does not have a pulse, then deliver 2 rescue breaths after every 30 chest compressions (15 chest compressions if two rescuers are present).</a:t>
            </a:r>
            <a:endParaRPr lang="en-IN" altLang="en-US">
              <a:latin typeface="Times New Roman" charset="0"/>
              <a:ea typeface="MS PGothic" charset="-128"/>
            </a:endParaRPr>
          </a:p>
          <a:p>
            <a:r>
              <a:rPr lang="en-US" altLang="en-US">
                <a:latin typeface="Times New Roman" charset="0"/>
                <a:ea typeface="MS PGothic" charset="-128"/>
              </a:rPr>
              <a:t>		a. Each ventilation should last about 1 second and should produce visible chest rise. </a:t>
            </a:r>
            <a:endParaRPr lang="en-IN" altLang="en-US">
              <a:latin typeface="Times New Roman" charset="0"/>
              <a:ea typeface="MS PGothic" charset="-128"/>
            </a:endParaRPr>
          </a:p>
          <a:p>
            <a:r>
              <a:rPr lang="en-US" altLang="en-US">
                <a:latin typeface="Times New Roman" charset="0"/>
                <a:ea typeface="MS PGothic" charset="-128"/>
              </a:rPr>
              <a:t>	3. If an infant or small child is breathing, then provide prompt transport. </a:t>
            </a:r>
            <a:endParaRPr lang="en-IN" altLang="en-US">
              <a:latin typeface="Times New Roman" charset="0"/>
              <a:ea typeface="MS PGothic" charset="-128"/>
            </a:endParaRPr>
          </a:p>
          <a:p>
            <a:r>
              <a:rPr lang="en-US" altLang="en-US">
                <a:latin typeface="Times New Roman" charset="0"/>
                <a:ea typeface="MS PGothic" charset="-128"/>
              </a:rPr>
              <a:t>		a. Allow the child to stay in whatever position is most comfortable.</a:t>
            </a:r>
            <a:endParaRPr lang="en-IN" altLang="en-US">
              <a:latin typeface="Times New Roman" charset="0"/>
              <a:ea typeface="MS PGothic" charset="-128"/>
            </a:endParaRPr>
          </a:p>
          <a:p>
            <a:r>
              <a:rPr lang="en-US" altLang="en-US">
                <a:latin typeface="Times New Roman" charset="0"/>
                <a:ea typeface="MS PGothic" charset="-128"/>
              </a:rPr>
              <a:t>	4. In a child with a tracheostomy tube in the neck, remove the mask from the BVM and connect it directly to the tracheostomy tube to ventilate the child. </a:t>
            </a:r>
            <a:endParaRPr lang="en-IN" altLang="en-US">
              <a:latin typeface="Times New Roman" charset="0"/>
              <a:ea typeface="MS PGothic" charset="-128"/>
            </a:endParaRPr>
          </a:p>
          <a:p>
            <a:r>
              <a:rPr lang="en-US" altLang="en-US">
                <a:latin typeface="Times New Roman" charset="0"/>
                <a:ea typeface="MS PGothic" charset="-128"/>
              </a:rPr>
              <a:t>		a A face mask with one-way valve or other barrier device over the tracheostomy site can be used. </a:t>
            </a:r>
            <a:endParaRPr lang="en-IN" altLang="en-US">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CF45BF-65C9-F244-AEB9-A08C743DE1BB}" type="slidenum">
              <a:rPr lang="en-US" altLang="en-US" sz="1200"/>
              <a:pPr eaLnBrk="1" hangingPunct="1"/>
              <a:t>43</a:t>
            </a:fld>
            <a:endParaRPr lang="en-US" altLang="en-US" sz="1200"/>
          </a:p>
        </p:txBody>
      </p:sp>
    </p:spTree>
    <p:extLst>
      <p:ext uri="{BB962C8B-B14F-4D97-AF65-F5344CB8AC3E}">
        <p14:creationId xmlns:p14="http://schemas.microsoft.com/office/powerpoint/2010/main" val="550823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XIII. Interrupting CPR</a:t>
            </a:r>
            <a:endParaRPr lang="en-IN" altLang="en-US">
              <a:latin typeface="Times New Roman" charset="0"/>
              <a:ea typeface="MS PGothic" charset="-128"/>
            </a:endParaRPr>
          </a:p>
          <a:p>
            <a:r>
              <a:rPr lang="en-US" altLang="en-US">
                <a:latin typeface="Times New Roman" charset="0"/>
                <a:ea typeface="MS PGothic" charset="-128"/>
              </a:rPr>
              <a:t>A. CPR is a crucial, lifesaving procedure that provides minimal circulation and ventilation until the patient can receive defibrillation, ALS treatment, and definitive care at the ED. </a:t>
            </a:r>
            <a:endParaRPr lang="en-IN" altLang="en-US" b="1">
              <a:latin typeface="Times New Roman" charset="0"/>
              <a:ea typeface="MS PGothic" charset="-128"/>
            </a:endParaRPr>
          </a:p>
          <a:p>
            <a:r>
              <a:rPr lang="en-US" altLang="en-US">
                <a:latin typeface="Times New Roman" charset="0"/>
                <a:ea typeface="MS PGothic" charset="-128"/>
              </a:rPr>
              <a:t>B. No matter how well performed, CPR is rarely enough to save a patient’s life.</a:t>
            </a:r>
            <a:endParaRPr lang="en-IN" altLang="en-US" b="1">
              <a:latin typeface="Times New Roman" charset="0"/>
              <a:ea typeface="MS PGothic" charset="-128"/>
            </a:endParaRPr>
          </a:p>
          <a:p>
            <a:r>
              <a:rPr lang="en-US" altLang="en-US">
                <a:latin typeface="Times New Roman" charset="0"/>
                <a:ea typeface="MS PGothic" charset="-128"/>
              </a:rPr>
              <a:t>C. If ALS is not available at the scene:</a:t>
            </a:r>
            <a:endParaRPr lang="en-IN" altLang="en-US" b="1">
              <a:latin typeface="Times New Roman" charset="0"/>
              <a:ea typeface="MS PGothic" charset="-128"/>
            </a:endParaRPr>
          </a:p>
          <a:p>
            <a:r>
              <a:rPr lang="en-US" altLang="en-US">
                <a:latin typeface="Times New Roman" charset="0"/>
                <a:ea typeface="MS PGothic" charset="-128"/>
              </a:rPr>
              <a:t>	1. Provide transport based on your local protocols, continuing CPR on the way.</a:t>
            </a:r>
            <a:endParaRPr lang="en-IN" altLang="en-US">
              <a:latin typeface="Times New Roman" charset="0"/>
              <a:ea typeface="MS PGothic" charset="-128"/>
            </a:endParaRPr>
          </a:p>
          <a:p>
            <a:r>
              <a:rPr lang="en-US" altLang="en-US">
                <a:latin typeface="Times New Roman" charset="0"/>
                <a:ea typeface="MS PGothic" charset="-128"/>
              </a:rPr>
              <a:t>	2. Consider requesting a rendezvous en route to hospital.</a:t>
            </a:r>
            <a:endParaRPr lang="en-IN" altLang="en-US">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6CE1E5-6693-544A-8BD3-156991A1084E}" type="slidenum">
              <a:rPr lang="en-US" altLang="en-US" sz="1200"/>
              <a:pPr eaLnBrk="1" hangingPunct="1"/>
              <a:t>44</a:t>
            </a:fld>
            <a:endParaRPr lang="en-US" altLang="en-US" sz="1200"/>
          </a:p>
        </p:txBody>
      </p:sp>
    </p:spTree>
    <p:extLst>
      <p:ext uri="{BB962C8B-B14F-4D97-AF65-F5344CB8AC3E}">
        <p14:creationId xmlns:p14="http://schemas.microsoft.com/office/powerpoint/2010/main" val="2039306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Try not to interrupt CPR for more than a few seconds, except when necessary.</a:t>
            </a:r>
            <a:endParaRPr lang="en-IN" altLang="en-US" b="1">
              <a:latin typeface="Times New Roman" charset="0"/>
              <a:ea typeface="MS PGothic" charset="-128"/>
            </a:endParaRPr>
          </a:p>
          <a:p>
            <a:r>
              <a:rPr lang="en-US" altLang="en-US">
                <a:latin typeface="Times New Roman" charset="0"/>
                <a:ea typeface="MS PGothic" charset="-128"/>
              </a:rPr>
              <a:t>	1. For example, you may have to move the patient up and down stairs.</a:t>
            </a:r>
            <a:endParaRPr lang="en-IN" altLang="en-US">
              <a:latin typeface="Times New Roman" charset="0"/>
              <a:ea typeface="MS PGothic" charset="-128"/>
            </a:endParaRPr>
          </a:p>
          <a:p>
            <a:r>
              <a:rPr lang="en-US" altLang="en-US">
                <a:latin typeface="Times New Roman" charset="0"/>
                <a:ea typeface="MS PGothic" charset="-128"/>
              </a:rPr>
              <a:t>E. Chest compression fraction</a:t>
            </a:r>
            <a:endParaRPr lang="en-IN" altLang="en-US">
              <a:latin typeface="Times New Roman" charset="0"/>
              <a:ea typeface="MS PGothic" charset="-128"/>
            </a:endParaRPr>
          </a:p>
          <a:p>
            <a:r>
              <a:rPr lang="en-US" altLang="en-US">
                <a:latin typeface="Times New Roman" charset="0"/>
                <a:ea typeface="MS PGothic" charset="-128"/>
              </a:rPr>
              <a:t>	1. The total percentage of time during a resuscitation attempt in which chest compressions are being performed </a:t>
            </a:r>
            <a:endParaRPr lang="en-IN" altLang="en-US">
              <a:latin typeface="Times New Roman" charset="0"/>
              <a:ea typeface="MS PGothic" charset="-128"/>
            </a:endParaRPr>
          </a:p>
          <a:p>
            <a:r>
              <a:rPr lang="en-US" altLang="en-US">
                <a:latin typeface="Times New Roman" charset="0"/>
                <a:ea typeface="MS PGothic" charset="-128"/>
              </a:rPr>
              <a:t>	2. Try to maintain a chest compression fracture of at least 60%.</a:t>
            </a:r>
            <a:endParaRPr lang="en-IN" altLang="en-US">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AA8E9C-557A-2F4C-A351-83009870DFDC}" type="slidenum">
              <a:rPr lang="en-US" altLang="en-US" sz="1200"/>
              <a:pPr eaLnBrk="1" hangingPunct="1"/>
              <a:t>45</a:t>
            </a:fld>
            <a:endParaRPr lang="en-US" altLang="en-US" sz="1200"/>
          </a:p>
        </p:txBody>
      </p:sp>
    </p:spTree>
    <p:extLst>
      <p:ext uri="{BB962C8B-B14F-4D97-AF65-F5344CB8AC3E}">
        <p14:creationId xmlns:p14="http://schemas.microsoft.com/office/powerpoint/2010/main" val="785137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XIV. When Not to Start CPR</a:t>
            </a:r>
            <a:endParaRPr lang="en-IN" altLang="en-US">
              <a:latin typeface="Times New Roman" charset="0"/>
              <a:ea typeface="MS PGothic" charset="-128"/>
            </a:endParaRPr>
          </a:p>
          <a:p>
            <a:r>
              <a:rPr lang="en-US" altLang="en-US">
                <a:latin typeface="Times New Roman" charset="0"/>
                <a:ea typeface="MS PGothic" charset="-128"/>
              </a:rPr>
              <a:t>A. Three general rules regarding when not to start CPR:</a:t>
            </a:r>
            <a:endParaRPr lang="en-IN" altLang="en-US" b="1">
              <a:latin typeface="Times New Roman" charset="0"/>
              <a:ea typeface="MS PGothic" charset="-128"/>
            </a:endParaRPr>
          </a:p>
          <a:p>
            <a:r>
              <a:rPr lang="en-US" altLang="en-US">
                <a:latin typeface="Times New Roman" charset="0"/>
                <a:ea typeface="MS PGothic" charset="-128"/>
              </a:rPr>
              <a:t>	1. If the scene is unsafe</a:t>
            </a:r>
            <a:endParaRPr lang="en-IN" altLang="en-US">
              <a:latin typeface="Times New Roman" charset="0"/>
              <a:ea typeface="MS PGothic" charset="-128"/>
            </a:endParaRPr>
          </a:p>
          <a:p>
            <a:r>
              <a:rPr lang="en-US" altLang="en-US">
                <a:latin typeface="Times New Roman" charset="0"/>
                <a:ea typeface="MS PGothic" charset="-128"/>
              </a:rPr>
              <a:t>	2. If the patient has obvious signs of death, which include an absence of pulse and breathing, along with any one of the following findings:</a:t>
            </a:r>
            <a:endParaRPr lang="en-IN" altLang="en-US">
              <a:latin typeface="Times New Roman" charset="0"/>
              <a:ea typeface="MS PGothic" charset="-128"/>
            </a:endParaRPr>
          </a:p>
          <a:p>
            <a:r>
              <a:rPr lang="en-US" altLang="en-US">
                <a:latin typeface="Times New Roman" charset="0"/>
                <a:ea typeface="MS PGothic" charset="-128"/>
              </a:rPr>
              <a:t>		a. Rigor mortis—stiffening of the body after death</a:t>
            </a:r>
            <a:endParaRPr lang="en-IN" altLang="en-US">
              <a:latin typeface="Times New Roman" charset="0"/>
              <a:ea typeface="MS PGothic" charset="-128"/>
            </a:endParaRPr>
          </a:p>
          <a:p>
            <a:r>
              <a:rPr lang="en-US" altLang="en-US">
                <a:latin typeface="Times New Roman" charset="0"/>
                <a:ea typeface="MS PGothic" charset="-128"/>
              </a:rPr>
              <a:t>		b. Dependent lividity (livor mortis)—discoloration of the skin caused by pooling of blood</a:t>
            </a:r>
            <a:endParaRPr lang="en-IN" altLang="en-US">
              <a:latin typeface="Times New Roman" charset="0"/>
              <a:ea typeface="MS PGothic" charset="-128"/>
            </a:endParaRPr>
          </a:p>
          <a:p>
            <a:r>
              <a:rPr lang="en-US" altLang="en-US">
                <a:latin typeface="Times New Roman" charset="0"/>
                <a:ea typeface="MS PGothic" charset="-128"/>
              </a:rPr>
              <a:t>		c. Putrefaction—decomposition of the body</a:t>
            </a:r>
            <a:endParaRPr lang="en-IN" altLang="en-US">
              <a:latin typeface="Times New Roman" charset="0"/>
              <a:ea typeface="MS PGothic" charset="-128"/>
            </a:endParaRPr>
          </a:p>
          <a:p>
            <a:r>
              <a:rPr lang="en-US" altLang="en-US">
                <a:latin typeface="Times New Roman" charset="0"/>
                <a:ea typeface="MS PGothic" charset="-128"/>
              </a:rPr>
              <a:t>		d. Evidence of nonsurvivable injury—eg, decapitation, dismemberment, or burned beyond recognition</a:t>
            </a:r>
            <a:endParaRPr lang="en-IN" altLang="en-US">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303E1CA-4ECD-8B46-B156-5DA85F7EECF8}" type="slidenum">
              <a:rPr lang="en-US" altLang="en-US" sz="1200"/>
              <a:pPr eaLnBrk="1" hangingPunct="1"/>
              <a:t>46</a:t>
            </a:fld>
            <a:endParaRPr lang="en-US" altLang="en-US" sz="1200"/>
          </a:p>
        </p:txBody>
      </p:sp>
    </p:spTree>
    <p:extLst>
      <p:ext uri="{BB962C8B-B14F-4D97-AF65-F5344CB8AC3E}">
        <p14:creationId xmlns:p14="http://schemas.microsoft.com/office/powerpoint/2010/main" val="1669729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is an example of dependent lividity. </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92534B-FB2B-4247-8A31-24B5722E1F40}" type="slidenum">
              <a:rPr lang="en-US" altLang="en-US" sz="1200"/>
              <a:pPr eaLnBrk="1" hangingPunct="1"/>
              <a:t>47</a:t>
            </a:fld>
            <a:endParaRPr lang="en-US" altLang="en-US" sz="1200"/>
          </a:p>
        </p:txBody>
      </p:sp>
    </p:spTree>
    <p:extLst>
      <p:ext uri="{BB962C8B-B14F-4D97-AF65-F5344CB8AC3E}">
        <p14:creationId xmlns:p14="http://schemas.microsoft.com/office/powerpoint/2010/main" val="1974958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If the patient and physician have previously agreed on do not resuscitate (DNR) orders</a:t>
            </a:r>
            <a:endParaRPr lang="en-IN" altLang="en-US">
              <a:latin typeface="Times New Roman" charset="0"/>
              <a:ea typeface="MS PGothic" charset="-128"/>
            </a:endParaRPr>
          </a:p>
          <a:p>
            <a:r>
              <a:rPr lang="en-US" altLang="en-US">
                <a:latin typeface="Times New Roman" charset="0"/>
                <a:ea typeface="MS PGothic" charset="-128"/>
              </a:rPr>
              <a:t>	a. Usually only applies when patient is in the terminal stage of an incurable disease</a:t>
            </a:r>
            <a:endParaRPr lang="en-IN" altLang="en-US">
              <a:latin typeface="Times New Roman" charset="0"/>
              <a:ea typeface="MS PGothic" charset="-128"/>
            </a:endParaRPr>
          </a:p>
          <a:p>
            <a:r>
              <a:rPr lang="en-US" altLang="en-US">
                <a:latin typeface="Times New Roman" charset="0"/>
                <a:ea typeface="MS PGothic" charset="-128"/>
              </a:rPr>
              <a:t>	b. Can be a complicated issue</a:t>
            </a:r>
            <a:endParaRPr lang="en-IN" altLang="en-US">
              <a:latin typeface="Times New Roman" charset="0"/>
              <a:ea typeface="MS PGothic" charset="-128"/>
            </a:endParaRPr>
          </a:p>
          <a:p>
            <a:r>
              <a:rPr lang="en-US" altLang="en-US">
                <a:latin typeface="Times New Roman" charset="0"/>
                <a:ea typeface="MS PGothic" charset="-128"/>
              </a:rPr>
              <a:t>	c. Advanced directives expressing patient’s wishes may be hard to find.</a:t>
            </a:r>
            <a:endParaRPr lang="en-IN" altLang="en-US">
              <a:latin typeface="Times New Roman" charset="0"/>
              <a:ea typeface="MS PGothic" charset="-128"/>
            </a:endParaRPr>
          </a:p>
          <a:p>
            <a:r>
              <a:rPr lang="en-US" altLang="en-US">
                <a:latin typeface="Times New Roman" charset="0"/>
                <a:ea typeface="MS PGothic" charset="-128"/>
              </a:rPr>
              <a:t>	d. When in doubt, begin CPR.</a:t>
            </a:r>
            <a:endParaRPr lang="en-IN" altLang="en-US">
              <a:latin typeface="Times New Roman" charset="0"/>
              <a:ea typeface="MS PGothic" charset="-128"/>
            </a:endParaRPr>
          </a:p>
          <a:p>
            <a:r>
              <a:rPr lang="en-US" altLang="en-US">
                <a:latin typeface="Times New Roman" charset="0"/>
                <a:ea typeface="MS PGothic" charset="-128"/>
              </a:rPr>
              <a:t>	e. Very important to know local protocol</a:t>
            </a:r>
            <a:endParaRPr lang="en-IN" altLang="en-US">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F1566-2F60-124F-BBE7-5D44A6CAFD47}" type="slidenum">
              <a:rPr lang="en-US" altLang="en-US" sz="1200"/>
              <a:pPr eaLnBrk="1" hangingPunct="1"/>
              <a:t>48</a:t>
            </a:fld>
            <a:endParaRPr lang="en-US" altLang="en-US" sz="1200"/>
          </a:p>
        </p:txBody>
      </p:sp>
    </p:spTree>
    <p:extLst>
      <p:ext uri="{BB962C8B-B14F-4D97-AF65-F5344CB8AC3E}">
        <p14:creationId xmlns:p14="http://schemas.microsoft.com/office/powerpoint/2010/main" val="1618227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 When to Stop CPR</a:t>
            </a:r>
            <a:endParaRPr lang="en-IN" altLang="en-US">
              <a:latin typeface="Times New Roman" charset="0"/>
              <a:ea typeface="MS PGothic" charset="-128"/>
            </a:endParaRPr>
          </a:p>
          <a:p>
            <a:r>
              <a:rPr lang="en-US" altLang="en-US">
                <a:latin typeface="Times New Roman" charset="0"/>
                <a:ea typeface="MS PGothic" charset="-128"/>
              </a:rPr>
              <a:t>A. Once you begin CPR, continue until one of the following occur (using the mnemonic STOP):</a:t>
            </a:r>
            <a:endParaRPr lang="en-IN" altLang="en-US" b="1">
              <a:latin typeface="Times New Roman" charset="0"/>
              <a:ea typeface="MS PGothic" charset="-128"/>
            </a:endParaRPr>
          </a:p>
          <a:p>
            <a:r>
              <a:rPr lang="en-US" altLang="en-US">
                <a:latin typeface="Times New Roman" charset="0"/>
                <a:ea typeface="MS PGothic" charset="-128"/>
              </a:rPr>
              <a:t>	1. </a:t>
            </a:r>
            <a:r>
              <a:rPr lang="en-US" altLang="en-US" b="1">
                <a:latin typeface="Times New Roman" charset="0"/>
                <a:ea typeface="MS PGothic" charset="-128"/>
              </a:rPr>
              <a:t>S</a:t>
            </a:r>
            <a:r>
              <a:rPr lang="en-US" altLang="en-US">
                <a:latin typeface="Times New Roman" charset="0"/>
                <a:ea typeface="MS PGothic" charset="-128"/>
              </a:rPr>
              <a:t>—Patient </a:t>
            </a:r>
            <a:r>
              <a:rPr lang="en-US" altLang="en-US" i="1">
                <a:latin typeface="Times New Roman" charset="0"/>
                <a:ea typeface="MS PGothic" charset="-128"/>
              </a:rPr>
              <a:t>Starts</a:t>
            </a:r>
            <a:r>
              <a:rPr lang="en-US" altLang="en-US">
                <a:latin typeface="Times New Roman" charset="0"/>
                <a:ea typeface="MS PGothic" charset="-128"/>
              </a:rPr>
              <a:t> breathing and has a pulse</a:t>
            </a:r>
            <a:endParaRPr lang="en-IN" altLang="en-US">
              <a:latin typeface="Times New Roman" charset="0"/>
              <a:ea typeface="MS PGothic" charset="-128"/>
            </a:endParaRPr>
          </a:p>
          <a:p>
            <a:r>
              <a:rPr lang="en-US" altLang="en-US">
                <a:latin typeface="Times New Roman" charset="0"/>
                <a:ea typeface="MS PGothic" charset="-128"/>
              </a:rPr>
              <a:t>	2. </a:t>
            </a:r>
            <a:r>
              <a:rPr lang="en-US" altLang="en-US" b="1">
                <a:latin typeface="Times New Roman" charset="0"/>
                <a:ea typeface="MS PGothic" charset="-128"/>
              </a:rPr>
              <a:t>T</a:t>
            </a:r>
            <a:r>
              <a:rPr lang="en-US" altLang="en-US">
                <a:latin typeface="Times New Roman" charset="0"/>
                <a:ea typeface="MS PGothic" charset="-128"/>
              </a:rPr>
              <a:t>—Patient is </a:t>
            </a:r>
            <a:r>
              <a:rPr lang="en-US" altLang="en-US" i="1">
                <a:latin typeface="Times New Roman" charset="0"/>
                <a:ea typeface="MS PGothic" charset="-128"/>
              </a:rPr>
              <a:t>Transferred</a:t>
            </a:r>
            <a:r>
              <a:rPr lang="en-US" altLang="en-US">
                <a:latin typeface="Times New Roman" charset="0"/>
                <a:ea typeface="MS PGothic" charset="-128"/>
              </a:rPr>
              <a:t> to another provider of equal or higher-level training</a:t>
            </a:r>
            <a:endParaRPr lang="en-IN" altLang="en-US">
              <a:latin typeface="Times New Roman" charset="0"/>
              <a:ea typeface="MS PGothic" charset="-128"/>
            </a:endParaRPr>
          </a:p>
          <a:p>
            <a:r>
              <a:rPr lang="en-US" altLang="en-US">
                <a:latin typeface="Times New Roman" charset="0"/>
                <a:ea typeface="MS PGothic" charset="-128"/>
              </a:rPr>
              <a:t>	3. </a:t>
            </a:r>
            <a:r>
              <a:rPr lang="en-US" altLang="en-US" b="1">
                <a:latin typeface="Times New Roman" charset="0"/>
                <a:ea typeface="MS PGothic" charset="-128"/>
              </a:rPr>
              <a:t>O</a:t>
            </a:r>
            <a:r>
              <a:rPr lang="en-US" altLang="en-US">
                <a:latin typeface="Times New Roman" charset="0"/>
                <a:ea typeface="MS PGothic" charset="-128"/>
              </a:rPr>
              <a:t>—You are </a:t>
            </a:r>
            <a:r>
              <a:rPr lang="en-US" altLang="en-US" i="1">
                <a:latin typeface="Times New Roman" charset="0"/>
                <a:ea typeface="MS PGothic" charset="-128"/>
              </a:rPr>
              <a:t>Out </a:t>
            </a:r>
            <a:r>
              <a:rPr lang="en-US" altLang="en-US">
                <a:latin typeface="Times New Roman" charset="0"/>
                <a:ea typeface="MS PGothic" charset="-128"/>
              </a:rPr>
              <a:t>of strength</a:t>
            </a:r>
            <a:endParaRPr lang="en-IN" altLang="en-US">
              <a:latin typeface="Times New Roman" charset="0"/>
              <a:ea typeface="MS PGothic" charset="-128"/>
            </a:endParaRPr>
          </a:p>
          <a:p>
            <a:r>
              <a:rPr lang="en-US" altLang="en-US">
                <a:latin typeface="Times New Roman" charset="0"/>
                <a:ea typeface="MS PGothic" charset="-128"/>
              </a:rPr>
              <a:t>	4. </a:t>
            </a:r>
            <a:r>
              <a:rPr lang="en-US" altLang="en-US" b="1">
                <a:latin typeface="Times New Roman" charset="0"/>
                <a:ea typeface="MS PGothic" charset="-128"/>
              </a:rPr>
              <a:t>P</a:t>
            </a:r>
            <a:r>
              <a:rPr lang="en-US" altLang="en-US">
                <a:latin typeface="Times New Roman" charset="0"/>
                <a:ea typeface="MS PGothic" charset="-128"/>
              </a:rPr>
              <a:t>—</a:t>
            </a:r>
            <a:r>
              <a:rPr lang="en-US" altLang="en-US" i="1">
                <a:latin typeface="Times New Roman" charset="0"/>
                <a:ea typeface="MS PGothic" charset="-128"/>
              </a:rPr>
              <a:t>Physician</a:t>
            </a:r>
            <a:r>
              <a:rPr lang="en-US" altLang="en-US">
                <a:latin typeface="Times New Roman" charset="0"/>
                <a:ea typeface="MS PGothic" charset="-128"/>
              </a:rPr>
              <a:t> directs you to discontinue</a:t>
            </a:r>
            <a:endParaRPr lang="en-IN" altLang="en-US">
              <a:latin typeface="Times New Roman" charset="0"/>
              <a:ea typeface="MS PGothic" charset="-128"/>
            </a:endParaRPr>
          </a:p>
          <a:p>
            <a:r>
              <a:rPr lang="en-US" altLang="en-US">
                <a:latin typeface="Times New Roman" charset="0"/>
                <a:ea typeface="MS PGothic" charset="-128"/>
              </a:rPr>
              <a:t>B. “Out of strength” does not just mean tired, but physically unable to continue.</a:t>
            </a:r>
            <a:endParaRPr lang="en-IN" altLang="en-US" b="1">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0835E4-EC19-CE49-BA08-BF978722681E}" type="slidenum">
              <a:rPr lang="en-US" altLang="en-US" sz="1200"/>
              <a:pPr eaLnBrk="1" hangingPunct="1"/>
              <a:t>49</a:t>
            </a:fld>
            <a:endParaRPr lang="en-US" altLang="en-US" sz="1200"/>
          </a:p>
        </p:txBody>
      </p:sp>
    </p:spTree>
    <p:extLst>
      <p:ext uri="{BB962C8B-B14F-4D97-AF65-F5344CB8AC3E}">
        <p14:creationId xmlns:p14="http://schemas.microsoft.com/office/powerpoint/2010/main" val="182208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Focus is on the ABCs</a:t>
            </a:r>
            <a:endParaRPr lang="en-IN" altLang="en-US" b="1">
              <a:latin typeface="Times New Roman" charset="0"/>
              <a:ea typeface="MS PGothic" charset="-128"/>
            </a:endParaRPr>
          </a:p>
          <a:p>
            <a:r>
              <a:rPr lang="en-US" altLang="en-US">
                <a:latin typeface="Times New Roman" charset="0"/>
                <a:ea typeface="MS PGothic" charset="-128"/>
              </a:rPr>
              <a:t>	1. Airway (obstruction)</a:t>
            </a:r>
            <a:endParaRPr lang="en-IN" altLang="en-US">
              <a:latin typeface="Times New Roman" charset="0"/>
              <a:ea typeface="MS PGothic" charset="-128"/>
            </a:endParaRPr>
          </a:p>
          <a:p>
            <a:r>
              <a:rPr lang="en-US" altLang="en-US">
                <a:latin typeface="Times New Roman" charset="0"/>
                <a:ea typeface="MS PGothic" charset="-128"/>
              </a:rPr>
              <a:t>	2. Breathing (respiratory arrest)</a:t>
            </a:r>
            <a:endParaRPr lang="en-IN" altLang="en-US">
              <a:latin typeface="Times New Roman" charset="0"/>
              <a:ea typeface="MS PGothic" charset="-128"/>
            </a:endParaRPr>
          </a:p>
          <a:p>
            <a:r>
              <a:rPr lang="en-US" altLang="en-US">
                <a:latin typeface="Times New Roman" charset="0"/>
                <a:ea typeface="MS PGothic" charset="-128"/>
              </a:rPr>
              <a:t>	3. Circulation (cardiac arrest or severe bleeding)</a:t>
            </a:r>
            <a:endParaRPr lang="en-IN" altLang="en-US">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37EE15-E3A8-6C4C-9547-AA969A4D7DBE}" type="slidenum">
              <a:rPr lang="en-US" altLang="en-US" sz="1200"/>
              <a:pPr eaLnBrk="1" hangingPunct="1"/>
              <a:t>5</a:t>
            </a:fld>
            <a:endParaRPr lang="en-US" altLang="en-US" sz="1200"/>
          </a:p>
        </p:txBody>
      </p:sp>
    </p:spTree>
    <p:extLst>
      <p:ext uri="{BB962C8B-B14F-4D97-AF65-F5344CB8AC3E}">
        <p14:creationId xmlns:p14="http://schemas.microsoft.com/office/powerpoint/2010/main" val="4426336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 Foreign Body Airway Obstruction in Adults</a:t>
            </a:r>
            <a:endParaRPr lang="en-IN" altLang="en-US">
              <a:latin typeface="Times New Roman" charset="0"/>
              <a:ea typeface="MS PGothic" charset="-128"/>
            </a:endParaRPr>
          </a:p>
          <a:p>
            <a:r>
              <a:rPr lang="en-US" altLang="en-US">
                <a:latin typeface="Times New Roman" charset="0"/>
                <a:ea typeface="MS PGothic" charset="-128"/>
              </a:rPr>
              <a:t>A. An airway obstruction may be caused by various things:</a:t>
            </a:r>
            <a:endParaRPr lang="en-IN" altLang="en-US" b="1">
              <a:latin typeface="Times New Roman" charset="0"/>
              <a:ea typeface="MS PGothic" charset="-128"/>
            </a:endParaRPr>
          </a:p>
          <a:p>
            <a:r>
              <a:rPr lang="en-US" altLang="en-US">
                <a:latin typeface="Times New Roman" charset="0"/>
                <a:ea typeface="MS PGothic" charset="-128"/>
              </a:rPr>
              <a:t>	1. Relaxation of the throat muscles in an unresponsive patient</a:t>
            </a:r>
            <a:endParaRPr lang="en-IN" altLang="en-US">
              <a:latin typeface="Times New Roman" charset="0"/>
              <a:ea typeface="MS PGothic" charset="-128"/>
            </a:endParaRPr>
          </a:p>
          <a:p>
            <a:r>
              <a:rPr lang="en-US" altLang="en-US">
                <a:latin typeface="Times New Roman" charset="0"/>
                <a:ea typeface="MS PGothic" charset="-128"/>
              </a:rPr>
              <a:t>	2. Vomited or regurgitated stomach contents</a:t>
            </a:r>
            <a:endParaRPr lang="en-IN" altLang="en-US">
              <a:latin typeface="Times New Roman" charset="0"/>
              <a:ea typeface="MS PGothic" charset="-128"/>
            </a:endParaRPr>
          </a:p>
          <a:p>
            <a:r>
              <a:rPr lang="en-US" altLang="en-US">
                <a:latin typeface="Times New Roman" charset="0"/>
                <a:ea typeface="MS PGothic" charset="-128"/>
              </a:rPr>
              <a:t>	3. Blood</a:t>
            </a:r>
            <a:endParaRPr lang="en-IN" altLang="en-US">
              <a:latin typeface="Times New Roman" charset="0"/>
              <a:ea typeface="MS PGothic" charset="-128"/>
            </a:endParaRPr>
          </a:p>
          <a:p>
            <a:r>
              <a:rPr lang="en-US" altLang="en-US">
                <a:latin typeface="Times New Roman" charset="0"/>
                <a:ea typeface="MS PGothic" charset="-128"/>
              </a:rPr>
              <a:t>	4. Damaged tissue after an injury</a:t>
            </a:r>
            <a:endParaRPr lang="en-IN" altLang="en-US">
              <a:latin typeface="Times New Roman" charset="0"/>
              <a:ea typeface="MS PGothic" charset="-128"/>
            </a:endParaRPr>
          </a:p>
          <a:p>
            <a:r>
              <a:rPr lang="en-US" altLang="en-US">
                <a:latin typeface="Times New Roman" charset="0"/>
                <a:ea typeface="MS PGothic" charset="-128"/>
              </a:rPr>
              <a:t>	5. Dentures</a:t>
            </a:r>
            <a:endParaRPr lang="en-IN" altLang="en-US">
              <a:latin typeface="Times New Roman" charset="0"/>
              <a:ea typeface="MS PGothic" charset="-128"/>
            </a:endParaRPr>
          </a:p>
          <a:p>
            <a:r>
              <a:rPr lang="en-US" altLang="en-US">
                <a:latin typeface="Times New Roman" charset="0"/>
                <a:ea typeface="MS PGothic" charset="-128"/>
              </a:rPr>
              <a:t>	6. Foreign bodies such as food or small objects</a:t>
            </a:r>
            <a:endParaRPr lang="en-IN" altLang="en-US">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E06E5A-017B-224F-BFCB-80B4305E891C}" type="slidenum">
              <a:rPr lang="en-US" altLang="en-US" sz="1200"/>
              <a:pPr eaLnBrk="1" hangingPunct="1"/>
              <a:t>50</a:t>
            </a:fld>
            <a:endParaRPr lang="en-US" altLang="en-US" sz="1200"/>
          </a:p>
        </p:txBody>
      </p:sp>
    </p:spTree>
    <p:extLst>
      <p:ext uri="{BB962C8B-B14F-4D97-AF65-F5344CB8AC3E}">
        <p14:creationId xmlns:p14="http://schemas.microsoft.com/office/powerpoint/2010/main" val="614342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Recognizing foreign body airway obstruction</a:t>
            </a:r>
            <a:endParaRPr lang="en-IN" altLang="en-US" b="1">
              <a:latin typeface="Times New Roman" charset="0"/>
              <a:ea typeface="MS PGothic" charset="-128"/>
            </a:endParaRPr>
          </a:p>
          <a:p>
            <a:r>
              <a:rPr lang="en-US" altLang="en-US">
                <a:latin typeface="Times New Roman" charset="0"/>
                <a:ea typeface="MS PGothic" charset="-128"/>
              </a:rPr>
              <a:t>	1. In adults, foreign body airway obstruction usually occurs during a meal.</a:t>
            </a:r>
            <a:endParaRPr lang="en-IN" altLang="en-US" b="1">
              <a:latin typeface="Times New Roman" charset="0"/>
              <a:ea typeface="MS PGothic" charset="-128"/>
            </a:endParaRPr>
          </a:p>
          <a:p>
            <a:r>
              <a:rPr lang="en-US" altLang="en-US">
                <a:latin typeface="Times New Roman" charset="0"/>
                <a:ea typeface="MS PGothic" charset="-128"/>
              </a:rPr>
              <a:t>	2. In children, airway obstruction usually occurs during a meal or at play.</a:t>
            </a:r>
            <a:endParaRPr lang="en-IN" altLang="en-US" b="1">
              <a:latin typeface="Times New Roman" charset="0"/>
              <a:ea typeface="MS PGothic" charset="-128"/>
            </a:endParaRPr>
          </a:p>
          <a:p>
            <a:r>
              <a:rPr lang="en-US" altLang="en-US">
                <a:latin typeface="Times New Roman" charset="0"/>
                <a:ea typeface="MS PGothic" charset="-128"/>
              </a:rPr>
              <a:t>	3. Mild airway obstruction</a:t>
            </a:r>
            <a:endParaRPr lang="en-IN" altLang="en-US" b="1">
              <a:latin typeface="Times New Roman" charset="0"/>
              <a:ea typeface="MS PGothic" charset="-128"/>
            </a:endParaRPr>
          </a:p>
          <a:p>
            <a:r>
              <a:rPr lang="en-US" altLang="en-US">
                <a:latin typeface="Times New Roman" charset="0"/>
                <a:ea typeface="MS PGothic" charset="-128"/>
              </a:rPr>
              <a:t>		a. Patient is able to exchange adequate amounts of air but still has signs of respiratory distress</a:t>
            </a:r>
            <a:endParaRPr lang="en-IN" altLang="en-US">
              <a:latin typeface="Times New Roman" charset="0"/>
              <a:ea typeface="MS PGothic" charset="-128"/>
            </a:endParaRPr>
          </a:p>
          <a:p>
            <a:r>
              <a:rPr lang="en-US" altLang="en-US">
                <a:latin typeface="Times New Roman" charset="0"/>
                <a:ea typeface="MS PGothic" charset="-128"/>
              </a:rPr>
              <a:t>		b. Leave these patients alone. </a:t>
            </a:r>
            <a:endParaRPr lang="en-IN" altLang="en-US">
              <a:latin typeface="Times New Roman" charset="0"/>
              <a:ea typeface="MS PGothic" charset="-128"/>
            </a:endParaRPr>
          </a:p>
          <a:p>
            <a:r>
              <a:rPr lang="en-US" altLang="en-US">
                <a:latin typeface="Times New Roman" charset="0"/>
                <a:ea typeface="MS PGothic" charset="-128"/>
              </a:rPr>
              <a:t>		c. Observe for signs of a severe airway obstruction:</a:t>
            </a:r>
            <a:endParaRPr lang="en-IN" altLang="en-US">
              <a:latin typeface="Times New Roman" charset="0"/>
              <a:ea typeface="MS PGothic" charset="-128"/>
            </a:endParaRPr>
          </a:p>
          <a:p>
            <a:r>
              <a:rPr lang="en-US" altLang="en-US">
                <a:latin typeface="Times New Roman" charset="0"/>
                <a:ea typeface="MS PGothic" charset="-128"/>
              </a:rPr>
              <a:t>			i. Weak or absent cough</a:t>
            </a:r>
            <a:endParaRPr lang="en-IN" altLang="en-US">
              <a:latin typeface="Times New Roman" charset="0"/>
              <a:ea typeface="MS PGothic" charset="-128"/>
            </a:endParaRPr>
          </a:p>
          <a:p>
            <a:r>
              <a:rPr lang="en-US" altLang="en-US">
                <a:latin typeface="Times New Roman" charset="0"/>
                <a:ea typeface="MS PGothic" charset="-128"/>
              </a:rPr>
              <a:t>			ii. Decreasing level of consciousness</a:t>
            </a:r>
            <a:endParaRPr lang="en-IN" altLang="en-US">
              <a:latin typeface="Times New Roman" charset="0"/>
              <a:ea typeface="MS PGothic" charset="-128"/>
            </a:endParaRPr>
          </a:p>
          <a:p>
            <a:r>
              <a:rPr lang="en-US" altLang="en-US">
                <a:latin typeface="Times New Roman" charset="0"/>
                <a:ea typeface="MS PGothic" charset="-128"/>
              </a:rPr>
              <a:t>			iii. Cyanosis</a:t>
            </a:r>
            <a:endParaRPr lang="en-IN" altLang="en-US">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899DD2-8B76-0041-A4DC-6C8EA2C0BB60}" type="slidenum">
              <a:rPr lang="en-US" altLang="en-US" sz="1200"/>
              <a:pPr eaLnBrk="1" hangingPunct="1"/>
              <a:t>51</a:t>
            </a:fld>
            <a:endParaRPr lang="en-US" altLang="en-US" sz="1200"/>
          </a:p>
        </p:txBody>
      </p:sp>
    </p:spTree>
    <p:extLst>
      <p:ext uri="{BB962C8B-B14F-4D97-AF65-F5344CB8AC3E}">
        <p14:creationId xmlns:p14="http://schemas.microsoft.com/office/powerpoint/2010/main" val="153913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Responsive patients</a:t>
            </a:r>
            <a:endParaRPr lang="en-IN" altLang="en-US" b="1">
              <a:latin typeface="Times New Roman" charset="0"/>
              <a:ea typeface="MS PGothic" charset="-128"/>
            </a:endParaRPr>
          </a:p>
          <a:p>
            <a:r>
              <a:rPr lang="en-US" altLang="en-US">
                <a:latin typeface="Times New Roman" charset="0"/>
                <a:ea typeface="MS PGothic" charset="-128"/>
              </a:rPr>
              <a:t>	1. A sudden, severe obstruction is usually easy to recognize in responsive patients.</a:t>
            </a:r>
            <a:endParaRPr lang="en-IN" altLang="en-US" b="1">
              <a:latin typeface="Times New Roman" charset="0"/>
              <a:ea typeface="MS PGothic" charset="-128"/>
            </a:endParaRPr>
          </a:p>
          <a:p>
            <a:r>
              <a:rPr lang="en-US" altLang="en-US">
                <a:latin typeface="Times New Roman" charset="0"/>
                <a:ea typeface="MS PGothic" charset="-128"/>
              </a:rPr>
              <a:t>		a. The person is suddenly unable to speak or cough, grasps his or her throat, turns cyanotic, and makes exaggerated efforts to breathe.</a:t>
            </a:r>
            <a:endParaRPr lang="en-IN" altLang="en-US">
              <a:latin typeface="Times New Roman" charset="0"/>
              <a:ea typeface="MS PGothic" charset="-128"/>
            </a:endParaRPr>
          </a:p>
          <a:p>
            <a:r>
              <a:rPr lang="en-US" altLang="en-US">
                <a:latin typeface="Times New Roman" charset="0"/>
                <a:ea typeface="MS PGothic" charset="-128"/>
              </a:rPr>
              <a:t>		b. Stridor may be present.</a:t>
            </a:r>
            <a:endParaRPr lang="en-IN" altLang="en-US">
              <a:latin typeface="Times New Roman" charset="0"/>
              <a:ea typeface="MS PGothic" charset="-128"/>
            </a:endParaRPr>
          </a:p>
          <a:p>
            <a:r>
              <a:rPr lang="en-US" altLang="en-US">
                <a:latin typeface="Times New Roman" charset="0"/>
                <a:ea typeface="MS PGothic" charset="-128"/>
              </a:rPr>
              <a:t>			i. High-pitched sound that occurs when the object is not fully blocking the airway</a:t>
            </a:r>
            <a:endParaRPr lang="en-IN" altLang="en-US">
              <a:latin typeface="Times New Roman" charset="0"/>
              <a:ea typeface="MS PGothic" charset="-128"/>
            </a:endParaRPr>
          </a:p>
          <a:p>
            <a:r>
              <a:rPr lang="en-US" altLang="en-US">
                <a:latin typeface="Times New Roman" charset="0"/>
                <a:ea typeface="MS PGothic" charset="-128"/>
              </a:rPr>
              <a:t>D. Unresponsive patients</a:t>
            </a:r>
            <a:endParaRPr lang="en-IN" altLang="en-US" b="1">
              <a:latin typeface="Times New Roman" charset="0"/>
              <a:ea typeface="MS PGothic" charset="-128"/>
            </a:endParaRPr>
          </a:p>
          <a:p>
            <a:r>
              <a:rPr lang="en-US" altLang="en-US">
                <a:latin typeface="Times New Roman" charset="0"/>
                <a:ea typeface="MS PGothic" charset="-128"/>
              </a:rPr>
              <a:t>	1. In unresponsive patients, suspect obstruction if maneuvers to open airway and ventilate are ineffective.</a:t>
            </a:r>
            <a:endParaRPr lang="en-IN" altLang="en-US" b="1">
              <a:latin typeface="Times New Roman" charset="0"/>
              <a:ea typeface="MS PGothic" charset="-128"/>
            </a:endParaRPr>
          </a:p>
          <a:p>
            <a:r>
              <a:rPr lang="en-US" altLang="en-US">
                <a:latin typeface="Times New Roman" charset="0"/>
                <a:ea typeface="MS PGothic" charset="-128"/>
              </a:rPr>
              <a:t>E. Removing a foreign body airway obstruction in an adult </a:t>
            </a:r>
            <a:endParaRPr lang="en-IN" altLang="en-US" b="1">
              <a:latin typeface="Times New Roman" charset="0"/>
              <a:ea typeface="MS PGothic" charset="-128"/>
            </a:endParaRPr>
          </a:p>
          <a:p>
            <a:r>
              <a:rPr lang="en-US" altLang="en-US">
                <a:latin typeface="Times New Roman" charset="0"/>
                <a:ea typeface="MS PGothic" charset="-128"/>
              </a:rPr>
              <a:t>	1. Abdominal-thrust maneuver (Heimlich maneuver) is recommended in responsive adults and children older than 1 year.</a:t>
            </a:r>
            <a:endParaRPr lang="en-IN" altLang="en-US" b="1">
              <a:latin typeface="Times New Roman" charset="0"/>
              <a:ea typeface="MS PGothic" charset="-128"/>
            </a:endParaRPr>
          </a:p>
          <a:p>
            <a:r>
              <a:rPr lang="en-US" altLang="en-US">
                <a:latin typeface="Times New Roman" charset="0"/>
                <a:ea typeface="MS PGothic" charset="-128"/>
              </a:rPr>
              <a:t>		a. Creates an artificial cough</a:t>
            </a:r>
            <a:endParaRPr lang="en-IN" altLang="en-US">
              <a:latin typeface="Times New Roman" charset="0"/>
              <a:ea typeface="MS PGothic" charset="-128"/>
            </a:endParaRPr>
          </a:p>
          <a:p>
            <a:r>
              <a:rPr lang="en-US" altLang="en-US">
                <a:latin typeface="Times New Roman" charset="0"/>
                <a:ea typeface="MS PGothic" charset="-128"/>
              </a:rPr>
              <a:t>		b. If the patient with a severe airway obstruction is unresponsive, then perform chest compressions. </a:t>
            </a:r>
            <a:endParaRPr lang="en-IN" altLang="en-US">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FBC598-1727-0241-9B32-2CF5B3375087}" type="slidenum">
              <a:rPr lang="en-US" altLang="en-US" sz="1200"/>
              <a:pPr eaLnBrk="1" hangingPunct="1"/>
              <a:t>52</a:t>
            </a:fld>
            <a:endParaRPr lang="en-US" altLang="en-US" sz="1200"/>
          </a:p>
        </p:txBody>
      </p:sp>
    </p:spTree>
    <p:extLst>
      <p:ext uri="{BB962C8B-B14F-4D97-AF65-F5344CB8AC3E}">
        <p14:creationId xmlns:p14="http://schemas.microsoft.com/office/powerpoint/2010/main" val="1253799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displays how to perform an abdominal-thrust maneuver in a responsive adult. </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17A91-08FA-EF48-9509-5F8EF1780843}" type="slidenum">
              <a:rPr lang="en-US" altLang="en-US" sz="1200"/>
              <a:pPr eaLnBrk="1" hangingPunct="1"/>
              <a:t>53</a:t>
            </a:fld>
            <a:endParaRPr lang="en-US" altLang="en-US" sz="1200"/>
          </a:p>
        </p:txBody>
      </p:sp>
    </p:spTree>
    <p:extLst>
      <p:ext uri="{BB962C8B-B14F-4D97-AF65-F5344CB8AC3E}">
        <p14:creationId xmlns:p14="http://schemas.microsoft.com/office/powerpoint/2010/main" val="14982655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Instead of the abdominal-thrust maneuver, use chest thrusts for the following responsive patients:</a:t>
            </a:r>
            <a:endParaRPr lang="en-IN" altLang="en-US" b="1">
              <a:latin typeface="Times New Roman" charset="0"/>
              <a:ea typeface="MS PGothic" charset="-128"/>
            </a:endParaRPr>
          </a:p>
          <a:p>
            <a:r>
              <a:rPr lang="en-US" altLang="en-US">
                <a:latin typeface="Times New Roman" charset="0"/>
                <a:ea typeface="MS PGothic" charset="-128"/>
              </a:rPr>
              <a:t>	a. Women in advanced stages of pregnancy</a:t>
            </a:r>
            <a:endParaRPr lang="en-IN" altLang="en-US">
              <a:latin typeface="Times New Roman" charset="0"/>
              <a:ea typeface="MS PGothic" charset="-128"/>
            </a:endParaRPr>
          </a:p>
          <a:p>
            <a:r>
              <a:rPr lang="en-US" altLang="en-US">
                <a:latin typeface="Times New Roman" charset="0"/>
                <a:ea typeface="MS PGothic" charset="-128"/>
              </a:rPr>
              <a:t>	b. Obese patients</a:t>
            </a:r>
            <a:endParaRPr lang="en-IN" altLang="en-US">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367E50-3B68-1B42-8CB4-CE2D6D23A3DE}" type="slidenum">
              <a:rPr lang="en-US" altLang="en-US" sz="1200"/>
              <a:pPr eaLnBrk="1" hangingPunct="1"/>
              <a:t>54</a:t>
            </a:fld>
            <a:endParaRPr lang="en-US" altLang="en-US" sz="1200"/>
          </a:p>
        </p:txBody>
      </p:sp>
    </p:spTree>
    <p:extLst>
      <p:ext uri="{BB962C8B-B14F-4D97-AF65-F5344CB8AC3E}">
        <p14:creationId xmlns:p14="http://schemas.microsoft.com/office/powerpoint/2010/main" val="2103757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displays how to perform chest thrusts on a responsive adult. </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5687ED-4C06-464B-A2FD-389555061463}" type="slidenum">
              <a:rPr lang="en-US" altLang="en-US" sz="1200"/>
              <a:pPr eaLnBrk="1" hangingPunct="1"/>
              <a:t>55</a:t>
            </a:fld>
            <a:endParaRPr lang="en-US" altLang="en-US" sz="1200"/>
          </a:p>
        </p:txBody>
      </p:sp>
    </p:spTree>
    <p:extLst>
      <p:ext uri="{BB962C8B-B14F-4D97-AF65-F5344CB8AC3E}">
        <p14:creationId xmlns:p14="http://schemas.microsoft.com/office/powerpoint/2010/main" val="1689101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Responsive patients who become unresponsive</a:t>
            </a:r>
            <a:endParaRPr lang="en-IN" altLang="en-US" b="1">
              <a:latin typeface="Times New Roman" charset="0"/>
              <a:ea typeface="MS PGothic" charset="-128"/>
            </a:endParaRPr>
          </a:p>
          <a:p>
            <a:r>
              <a:rPr lang="en-US" altLang="en-US">
                <a:latin typeface="Times New Roman" charset="0"/>
                <a:ea typeface="MS PGothic" charset="-128"/>
              </a:rPr>
              <a:t>	1. Lower the patient to the ground and call for help (or send someone for help).</a:t>
            </a:r>
            <a:endParaRPr lang="en-IN" altLang="en-US" b="1">
              <a:latin typeface="Times New Roman" charset="0"/>
              <a:ea typeface="MS PGothic" charset="-128"/>
            </a:endParaRPr>
          </a:p>
          <a:p>
            <a:r>
              <a:rPr lang="en-US" altLang="en-US">
                <a:latin typeface="Times New Roman" charset="0"/>
                <a:ea typeface="MS PGothic" charset="-128"/>
              </a:rPr>
              <a:t>	2. Perform 30 chest compressions. </a:t>
            </a:r>
            <a:endParaRPr lang="en-IN" altLang="en-US" b="1">
              <a:latin typeface="Times New Roman" charset="0"/>
              <a:ea typeface="MS PGothic" charset="-128"/>
            </a:endParaRPr>
          </a:p>
          <a:p>
            <a:r>
              <a:rPr lang="en-US" altLang="en-US">
                <a:latin typeface="Times New Roman" charset="0"/>
                <a:ea typeface="MS PGothic" charset="-128"/>
              </a:rPr>
              <a:t>		a. Do not check for a pulse before beginning chest compressions.</a:t>
            </a:r>
            <a:endParaRPr lang="en-IN" altLang="en-US" b="1">
              <a:latin typeface="Times New Roman" charset="0"/>
              <a:ea typeface="MS PGothic" charset="-128"/>
            </a:endParaRPr>
          </a:p>
          <a:p>
            <a:r>
              <a:rPr lang="en-US" altLang="en-US">
                <a:latin typeface="Times New Roman" charset="0"/>
                <a:ea typeface="MS PGothic" charset="-128"/>
              </a:rPr>
              <a:t>	3. Open the airway and look in the mouth.</a:t>
            </a:r>
            <a:endParaRPr lang="en-IN" altLang="en-US" b="1">
              <a:latin typeface="Times New Roman" charset="0"/>
              <a:ea typeface="MS PGothic" charset="-128"/>
            </a:endParaRPr>
          </a:p>
          <a:p>
            <a:r>
              <a:rPr lang="en-US" altLang="en-US">
                <a:latin typeface="Times New Roman" charset="0"/>
                <a:ea typeface="MS PGothic" charset="-128"/>
              </a:rPr>
              <a:t>		a. If you see an object that can be easily removed, remove it with your fingers and attempt to ventilate. </a:t>
            </a:r>
            <a:endParaRPr lang="en-IN" altLang="en-US" b="1">
              <a:latin typeface="Times New Roman" charset="0"/>
              <a:ea typeface="MS PGothic" charset="-128"/>
            </a:endParaRPr>
          </a:p>
          <a:p>
            <a:r>
              <a:rPr lang="en-US" altLang="en-US">
                <a:latin typeface="Times New Roman" charset="0"/>
                <a:ea typeface="MS PGothic" charset="-128"/>
              </a:rPr>
              <a:t>		b. If you do not see any object, resume chest compressions.</a:t>
            </a:r>
            <a:endParaRPr lang="en-IN" altLang="en-US" b="1">
              <a:latin typeface="Times New Roman" charset="0"/>
              <a:ea typeface="MS PGothic" charset="-128"/>
            </a:endParaRPr>
          </a:p>
          <a:p>
            <a:r>
              <a:rPr lang="en-US" altLang="en-US">
                <a:latin typeface="Times New Roman" charset="0"/>
                <a:ea typeface="MS PGothic" charset="-128"/>
              </a:rPr>
              <a:t>	4. Repeat steps 2 and 3 until the obstruction is relieved or ALS providers take over. </a:t>
            </a:r>
            <a:endParaRPr lang="en-IN" altLang="en-US" b="1">
              <a:latin typeface="Times New Roman" charset="0"/>
              <a:ea typeface="MS PGothic" charset="-128"/>
            </a:endParaRPr>
          </a:p>
          <a:p>
            <a:r>
              <a:rPr lang="en-US" altLang="en-US">
                <a:latin typeface="Times New Roman" charset="0"/>
                <a:ea typeface="MS PGothic" charset="-128"/>
              </a:rPr>
              <a:t>G. Unresponsive patients</a:t>
            </a:r>
            <a:endParaRPr lang="en-IN" altLang="en-US" b="1">
              <a:latin typeface="Times New Roman" charset="0"/>
              <a:ea typeface="MS PGothic" charset="-128"/>
            </a:endParaRPr>
          </a:p>
          <a:p>
            <a:r>
              <a:rPr lang="en-US" altLang="en-US">
                <a:latin typeface="Times New Roman" charset="0"/>
                <a:ea typeface="MS PGothic" charset="-128"/>
              </a:rPr>
              <a:t>	1. Determine unresponsiveness.</a:t>
            </a:r>
            <a:endParaRPr lang="en-IN" altLang="en-US">
              <a:latin typeface="Times New Roman" charset="0"/>
              <a:ea typeface="MS PGothic" charset="-128"/>
            </a:endParaRPr>
          </a:p>
          <a:p>
            <a:r>
              <a:rPr lang="en-US" altLang="en-US">
                <a:latin typeface="Times New Roman" charset="0"/>
                <a:ea typeface="MS PGothic" charset="-128"/>
              </a:rPr>
              <a:t>	2. Check for breathing and a pulse. </a:t>
            </a:r>
            <a:endParaRPr lang="en-IN" altLang="en-US">
              <a:latin typeface="Times New Roman" charset="0"/>
              <a:ea typeface="MS PGothic" charset="-128"/>
            </a:endParaRPr>
          </a:p>
          <a:p>
            <a:r>
              <a:rPr lang="en-US" altLang="en-US">
                <a:latin typeface="Times New Roman" charset="0"/>
                <a:ea typeface="MS PGothic" charset="-128"/>
              </a:rPr>
              <a:t>	3. If pulse is present but breathing is absent, then open the airway and attempt to ventilate.</a:t>
            </a:r>
            <a:endParaRPr lang="en-IN" altLang="en-US">
              <a:latin typeface="Times New Roman" charset="0"/>
              <a:ea typeface="MS PGothic" charset="-128"/>
            </a:endParaRPr>
          </a:p>
          <a:p>
            <a:r>
              <a:rPr lang="en-US" altLang="en-US">
                <a:latin typeface="Times New Roman" charset="0"/>
                <a:ea typeface="MS PGothic" charset="-128"/>
              </a:rPr>
              <a:t>		a. If the first ventilation does not produce visible chest rise, then reposition the airway and reattempt to ventilate. </a:t>
            </a:r>
            <a:endParaRPr lang="en-IN" altLang="en-US">
              <a:latin typeface="Times New Roman" charset="0"/>
              <a:ea typeface="MS PGothic" charset="-128"/>
            </a:endParaRPr>
          </a:p>
          <a:p>
            <a:r>
              <a:rPr lang="en-US" altLang="en-US">
                <a:latin typeface="Times New Roman" charset="0"/>
                <a:ea typeface="MS PGothic" charset="-128"/>
              </a:rPr>
              <a:t>	4. If both ventilation attempts do not produce visible chest rise, then perform 30 compressions, open the airway, and look in the mouth.</a:t>
            </a:r>
            <a:endParaRPr lang="en-IN" altLang="en-US">
              <a:latin typeface="Times New Roman" charset="0"/>
              <a:ea typeface="MS PGothic" charset="-128"/>
            </a:endParaRPr>
          </a:p>
          <a:p>
            <a:r>
              <a:rPr lang="en-US" altLang="en-US">
                <a:latin typeface="Times New Roman" charset="0"/>
                <a:ea typeface="MS PGothic" charset="-128"/>
              </a:rPr>
              <a:t>		a. Attempt to carefully remove any visible object.</a:t>
            </a:r>
            <a:endParaRPr lang="en-IN" altLang="en-US">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0E1A48-3D26-4041-BDE7-128104900376}" type="slidenum">
              <a:rPr lang="en-US" altLang="en-US" sz="1200"/>
              <a:pPr eaLnBrk="1" hangingPunct="1"/>
              <a:t>56</a:t>
            </a:fld>
            <a:endParaRPr lang="en-US" altLang="en-US" sz="1200"/>
          </a:p>
        </p:txBody>
      </p:sp>
    </p:spTree>
    <p:extLst>
      <p:ext uri="{BB962C8B-B14F-4D97-AF65-F5344CB8AC3E}">
        <p14:creationId xmlns:p14="http://schemas.microsoft.com/office/powerpoint/2010/main" val="1141606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 Foreign Body Airway Obstruction in Infants and Children</a:t>
            </a:r>
            <a:endParaRPr lang="en-IN" altLang="en-US">
              <a:latin typeface="Times New Roman" charset="0"/>
              <a:ea typeface="MS PGothic" charset="-128"/>
            </a:endParaRPr>
          </a:p>
          <a:p>
            <a:r>
              <a:rPr lang="en-US" altLang="en-US">
                <a:latin typeface="Times New Roman" charset="0"/>
                <a:ea typeface="MS PGothic" charset="-128"/>
              </a:rPr>
              <a:t>A. Airway obstruction is a common problem in infants and children.</a:t>
            </a:r>
            <a:endParaRPr lang="en-IN" altLang="en-US" b="1">
              <a:latin typeface="Times New Roman" charset="0"/>
              <a:ea typeface="MS PGothic" charset="-128"/>
            </a:endParaRPr>
          </a:p>
          <a:p>
            <a:r>
              <a:rPr lang="en-US" altLang="en-US">
                <a:latin typeface="Times New Roman" charset="0"/>
                <a:ea typeface="MS PGothic" charset="-128"/>
              </a:rPr>
              <a:t>B. In patients who have signs and symptoms of an airway infection, do not waste time trying to dislodge a foreign body. </a:t>
            </a:r>
            <a:endParaRPr lang="en-IN" altLang="en-US" b="1">
              <a:latin typeface="Times New Roman" charset="0"/>
              <a:ea typeface="MS PGothic" charset="-128"/>
            </a:endParaRPr>
          </a:p>
          <a:p>
            <a:r>
              <a:rPr lang="en-US" altLang="en-US">
                <a:latin typeface="Times New Roman" charset="0"/>
                <a:ea typeface="MS PGothic" charset="-128"/>
              </a:rPr>
              <a:t>	1. Administer supplemental oxygen if needed and immediately transport the child to the ED.</a:t>
            </a:r>
            <a:endParaRPr lang="en-IN" altLang="en-US" b="1">
              <a:latin typeface="Times New Roman" charset="0"/>
              <a:ea typeface="MS PGothic" charset="-128"/>
            </a:endParaRPr>
          </a:p>
          <a:p>
            <a:r>
              <a:rPr lang="en-US" altLang="en-US">
                <a:latin typeface="Times New Roman" charset="0"/>
                <a:ea typeface="MS PGothic" charset="-128"/>
              </a:rPr>
              <a:t>C. As long as the patient can breathe, cough, or talk, do not interfere with his or her attempts to expel the foreign body. </a:t>
            </a:r>
            <a:endParaRPr lang="en-IN" altLang="en-US" b="1">
              <a:latin typeface="Times New Roman" charset="0"/>
              <a:ea typeface="MS PGothic" charset="-128"/>
            </a:endParaRPr>
          </a:p>
          <a:p>
            <a:r>
              <a:rPr lang="en-US" altLang="en-US">
                <a:latin typeface="Times New Roman" charset="0"/>
                <a:ea typeface="MS PGothic" charset="-128"/>
              </a:rPr>
              <a:t>	1. Administer supplemental oxygen if needed (and tolerated) and provide transport to the ED.</a:t>
            </a:r>
            <a:endParaRPr lang="en-IN" altLang="en-US" b="1">
              <a:latin typeface="Times New Roman" charset="0"/>
              <a:ea typeface="MS PGothic" charset="-128"/>
            </a:endParaRPr>
          </a:p>
          <a:p>
            <a:r>
              <a:rPr lang="en-US" altLang="en-US">
                <a:latin typeface="Times New Roman" charset="0"/>
                <a:ea typeface="MS PGothic" charset="-128"/>
              </a:rPr>
              <a:t>D. On a responsive standing or sitting child, perform the Heimlich maneuver but with less force than what would be used on an adult.</a:t>
            </a:r>
            <a:endParaRPr lang="en-IN" altLang="en-US" b="1">
              <a:latin typeface="Times New Roman" charset="0"/>
              <a:ea typeface="MS PGothic" charset="-128"/>
            </a:endParaRPr>
          </a:p>
          <a:p>
            <a:r>
              <a:rPr lang="en-US" altLang="en-US">
                <a:latin typeface="Times New Roman" charset="0"/>
                <a:ea typeface="MS PGothic" charset="-128"/>
              </a:rPr>
              <a:t>E. An unresponsive child older than 1 year who has an airway obstruction is managed in the same manner as an adult (see Skill Drill 13-6).</a:t>
            </a:r>
            <a:endParaRPr lang="en-IN" altLang="en-US" b="1">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BD5843-6E5F-F34A-9912-CACF4A724BF9}" type="slidenum">
              <a:rPr lang="en-US" altLang="en-US" sz="1200"/>
              <a:pPr eaLnBrk="1" hangingPunct="1"/>
              <a:t>57</a:t>
            </a:fld>
            <a:endParaRPr lang="en-US" altLang="en-US" sz="1200"/>
          </a:p>
        </p:txBody>
      </p:sp>
    </p:spTree>
    <p:extLst>
      <p:ext uri="{BB962C8B-B14F-4D97-AF65-F5344CB8AC3E}">
        <p14:creationId xmlns:p14="http://schemas.microsoft.com/office/powerpoint/2010/main" val="1353156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demonstrates how to perform the abdominal-thrust maneuver on a responsive child. </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01AD3E-2283-1046-A2C3-B26798B2439C}" type="slidenum">
              <a:rPr lang="en-US" altLang="en-US" sz="1200"/>
              <a:pPr eaLnBrk="1" hangingPunct="1"/>
              <a:t>58</a:t>
            </a:fld>
            <a:endParaRPr lang="en-US" altLang="en-US" sz="1200"/>
          </a:p>
        </p:txBody>
      </p:sp>
    </p:spTree>
    <p:extLst>
      <p:ext uri="{BB962C8B-B14F-4D97-AF65-F5344CB8AC3E}">
        <p14:creationId xmlns:p14="http://schemas.microsoft.com/office/powerpoint/2010/main" val="649625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Infants</a:t>
            </a:r>
            <a:endParaRPr lang="en-IN" altLang="en-US" b="1">
              <a:latin typeface="Times New Roman" charset="0"/>
              <a:ea typeface="MS PGothic" charset="-128"/>
            </a:endParaRPr>
          </a:p>
          <a:p>
            <a:r>
              <a:rPr lang="en-US" altLang="en-US">
                <a:latin typeface="Times New Roman" charset="0"/>
                <a:ea typeface="MS PGothic" charset="-128"/>
              </a:rPr>
              <a:t>	1. Do not use abdominal thrusts responsive infants.</a:t>
            </a:r>
            <a:endParaRPr lang="en-IN" altLang="en-US">
              <a:latin typeface="Times New Roman" charset="0"/>
              <a:ea typeface="MS PGothic" charset="-128"/>
            </a:endParaRPr>
          </a:p>
          <a:p>
            <a:r>
              <a:rPr lang="en-US" altLang="en-US">
                <a:latin typeface="Times New Roman" charset="0"/>
                <a:ea typeface="MS PGothic" charset="-128"/>
              </a:rPr>
              <a:t>	2. Instead, perform back slaps and chest thrusts (compressions).</a:t>
            </a:r>
            <a:endParaRPr lang="en-IN" altLang="en-US">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AD7FF9-FBF4-BB4D-BED9-60D2F7EF58A2}" type="slidenum">
              <a:rPr lang="en-US" altLang="en-US" sz="1200"/>
              <a:pPr eaLnBrk="1" hangingPunct="1"/>
              <a:t>59</a:t>
            </a:fld>
            <a:endParaRPr lang="en-US" altLang="en-US" sz="1200"/>
          </a:p>
        </p:txBody>
      </p:sp>
    </p:spTree>
    <p:extLst>
      <p:ext uri="{BB962C8B-B14F-4D97-AF65-F5344CB8AC3E}">
        <p14:creationId xmlns:p14="http://schemas.microsoft.com/office/powerpoint/2010/main" val="44106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If the patient is in cardiac arrest, then a CAB sequence (compressions, airway, breathing) is used because chest compressions are essential and must be started as quickly as possible. </a:t>
            </a:r>
            <a:endParaRPr lang="en-IN" altLang="en-US" b="1">
              <a:latin typeface="Times New Roman" charset="0"/>
              <a:ea typeface="MS PGothic" charset="-128"/>
            </a:endParaRPr>
          </a:p>
          <a:p>
            <a:r>
              <a:rPr lang="en-US" altLang="en-US">
                <a:latin typeface="Times New Roman" charset="0"/>
                <a:ea typeface="MS PGothic" charset="-128"/>
              </a:rPr>
              <a:t>D. Only seconds should pass between the time you recognize that a patient needs BLS and the start of treatment.</a:t>
            </a:r>
            <a:endParaRPr lang="en-IN" altLang="en-US" b="1">
              <a:latin typeface="Times New Roman" charset="0"/>
              <a:ea typeface="MS PGothic" charset="-128"/>
            </a:endParaRPr>
          </a:p>
          <a:p>
            <a:r>
              <a:rPr lang="en-US" altLang="en-US">
                <a:latin typeface="Times New Roman" charset="0"/>
                <a:ea typeface="MS PGothic" charset="-128"/>
              </a:rPr>
              <a:t>	1. Permanent brain damage is possible if brain is without oxygen for more than 4 to 6 minutes.</a:t>
            </a:r>
            <a:endParaRPr lang="en-IN" altLang="en-US">
              <a:latin typeface="Times New Roman" charset="0"/>
              <a:ea typeface="MS PGothic"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033C99-576D-B347-8E03-505DBC4E5FB1}" type="slidenum">
              <a:rPr lang="en-US" altLang="en-US" sz="1200"/>
              <a:pPr eaLnBrk="1" hangingPunct="1"/>
              <a:t>6</a:t>
            </a:fld>
            <a:endParaRPr lang="en-US" altLang="en-US" sz="1200"/>
          </a:p>
        </p:txBody>
      </p:sp>
    </p:spTree>
    <p:extLst>
      <p:ext uri="{BB962C8B-B14F-4D97-AF65-F5344CB8AC3E}">
        <p14:creationId xmlns:p14="http://schemas.microsoft.com/office/powerpoint/2010/main" val="460956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figures on this slide demonstrate how to perform back slaps and chest thrusts on an infant. A. Hold the infant face down with the body resting on the forearm. Support the jaw and face with your hand, and keep the head lower than the rest of the body. Give the infant five back slaps between the shoulder blades, using the heel of your hand. B. Give the infant five quick chest thrusts, using two fingers placed on the lower half of the sternum. </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FE8146-4182-9D48-B447-2CA3D9D16E7B}" type="slidenum">
              <a:rPr lang="en-US" altLang="en-US" sz="1200"/>
              <a:pPr eaLnBrk="1" hangingPunct="1"/>
              <a:t>60</a:t>
            </a:fld>
            <a:endParaRPr lang="en-US" altLang="en-US" sz="1200"/>
          </a:p>
        </p:txBody>
      </p:sp>
    </p:spTree>
    <p:extLst>
      <p:ext uri="{BB962C8B-B14F-4D97-AF65-F5344CB8AC3E}">
        <p14:creationId xmlns:p14="http://schemas.microsoft.com/office/powerpoint/2010/main" val="2068566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b="1">
              <a:latin typeface="Times New Roman" charset="0"/>
              <a:ea typeface="MS PGothic" charset="-128"/>
            </a:endParaRPr>
          </a:p>
          <a:p>
            <a:r>
              <a:rPr lang="en-US" altLang="en-US">
                <a:latin typeface="Times New Roman" charset="0"/>
                <a:ea typeface="MS PGothic" charset="-128"/>
              </a:rPr>
              <a:t>F. In unresponsive infants, begin CPR beginning with chest compressions.</a:t>
            </a:r>
            <a:endParaRPr lang="en-IN" altLang="en-US" b="1">
              <a:latin typeface="Times New Roman" charset="0"/>
              <a:ea typeface="MS PGothic" charset="-128"/>
            </a:endParaRPr>
          </a:p>
          <a:p>
            <a:r>
              <a:rPr lang="en-US" altLang="en-US">
                <a:latin typeface="Times New Roman" charset="0"/>
                <a:ea typeface="MS PGothic" charset="-128"/>
              </a:rPr>
              <a:t>	1. Do not check for a pulse before starting compressions.</a:t>
            </a:r>
            <a:endParaRPr lang="en-IN" altLang="en-US" b="1">
              <a:latin typeface="Times New Roman" charset="0"/>
              <a:ea typeface="MS PGothic" charset="-128"/>
            </a:endParaRPr>
          </a:p>
          <a:p>
            <a:r>
              <a:rPr lang="en-US" altLang="en-US">
                <a:latin typeface="Times New Roman" charset="0"/>
                <a:ea typeface="MS PGothic" charset="-128"/>
              </a:rPr>
              <a:t>	2. Open the airway and look in the mouth.</a:t>
            </a:r>
            <a:endParaRPr lang="en-IN" altLang="en-US" b="1">
              <a:latin typeface="Times New Roman" charset="0"/>
              <a:ea typeface="MS PGothic" charset="-128"/>
            </a:endParaRPr>
          </a:p>
          <a:p>
            <a:r>
              <a:rPr lang="en-US" altLang="en-US">
                <a:latin typeface="Times New Roman" charset="0"/>
                <a:ea typeface="MS PGothic" charset="-128"/>
              </a:rPr>
              <a:t>		a. If you see an object that can be easily removed, then remove it with your finger and attempt to ventilate.</a:t>
            </a:r>
            <a:endParaRPr lang="en-IN" altLang="en-US" b="1">
              <a:latin typeface="Times New Roman" charset="0"/>
              <a:ea typeface="MS PGothic" charset="-128"/>
            </a:endParaRPr>
          </a:p>
          <a:p>
            <a:r>
              <a:rPr lang="en-US" altLang="en-US">
                <a:latin typeface="Times New Roman" charset="0"/>
                <a:ea typeface="MS PGothic" charset="-128"/>
              </a:rPr>
              <a:t>		b. If you do not see an object, then resume chest compressions.</a:t>
            </a:r>
            <a:endParaRPr lang="en-IN" altLang="en-US" b="1">
              <a:latin typeface="Times New Roman" charset="0"/>
              <a:ea typeface="MS PGothic" charset="-128"/>
            </a:endParaRPr>
          </a:p>
          <a:p>
            <a:r>
              <a:rPr lang="en-US" altLang="en-US">
                <a:latin typeface="Times New Roman" charset="0"/>
                <a:ea typeface="MS PGothic" charset="-128"/>
              </a:rPr>
              <a:t>	3. Continue the sequence of chest compressions, opening the airway, and looking inside the mouth until the obstruction is relieved or ALS providers take over. </a:t>
            </a:r>
            <a:endParaRPr lang="en-IN" altLang="en-US" b="1">
              <a:latin typeface="Times New Roman" charset="0"/>
              <a:ea typeface="MS PGothic" charset="-128"/>
            </a:endParaRPr>
          </a:p>
          <a:p>
            <a:endParaRPr lang="en-US" altLang="en-US">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3FEAE4-6810-A642-B600-19022F5BB6E1}" type="slidenum">
              <a:rPr lang="en-US" altLang="en-US" sz="1200"/>
              <a:pPr eaLnBrk="1" hangingPunct="1"/>
              <a:t>61</a:t>
            </a:fld>
            <a:endParaRPr lang="en-US" altLang="en-US" sz="1200"/>
          </a:p>
        </p:txBody>
      </p:sp>
    </p:spTree>
    <p:extLst>
      <p:ext uri="{BB962C8B-B14F-4D97-AF65-F5344CB8AC3E}">
        <p14:creationId xmlns:p14="http://schemas.microsoft.com/office/powerpoint/2010/main" val="785816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XVIII. Special Resuscitation Circumstances</a:t>
            </a:r>
            <a:endParaRPr lang="en-IN" altLang="en-US">
              <a:latin typeface="Times New Roman" charset="0"/>
              <a:ea typeface="MS PGothic" charset="-128"/>
            </a:endParaRPr>
          </a:p>
          <a:p>
            <a:r>
              <a:rPr lang="en-US" altLang="en-US">
                <a:latin typeface="Times New Roman" charset="0"/>
                <a:ea typeface="MS PGothic" charset="-128"/>
              </a:rPr>
              <a:t>A. Opioid overdose</a:t>
            </a:r>
            <a:endParaRPr lang="en-IN" altLang="en-US">
              <a:latin typeface="Times New Roman" charset="0"/>
              <a:ea typeface="MS PGothic" charset="-128"/>
            </a:endParaRPr>
          </a:p>
          <a:p>
            <a:r>
              <a:rPr lang="en-US" altLang="en-US">
                <a:latin typeface="Times New Roman" charset="0"/>
                <a:ea typeface="MS PGothic" charset="-128"/>
              </a:rPr>
              <a:t>	1. If naloxone was administered by a bystander prior to your arrival, then determine how much of the medication was given and the route by which it was given. </a:t>
            </a:r>
            <a:endParaRPr lang="en-IN" altLang="en-US">
              <a:latin typeface="Times New Roman" charset="0"/>
              <a:ea typeface="MS PGothic" charset="-128"/>
            </a:endParaRPr>
          </a:p>
          <a:p>
            <a:r>
              <a:rPr lang="en-US" altLang="en-US">
                <a:latin typeface="Times New Roman" charset="0"/>
                <a:ea typeface="MS PGothic" charset="-128"/>
              </a:rPr>
              <a:t>		a. The recommended algorithm for implementing naloxone into the cardiac arrest management sequence is discussed in Chapter 21, “Toxicology.” </a:t>
            </a:r>
            <a:endParaRPr lang="en-IN" altLang="en-US">
              <a:latin typeface="Times New Roman" charset="0"/>
              <a:ea typeface="MS PGothic" charset="-128"/>
            </a:endParaRPr>
          </a:p>
          <a:p>
            <a:r>
              <a:rPr lang="en-US" altLang="en-US">
                <a:latin typeface="Times New Roman" charset="0"/>
                <a:ea typeface="MS PGothic" charset="-128"/>
              </a:rPr>
              <a:t>	2. Standard resuscitative measures take priority over naloxone administration.</a:t>
            </a:r>
            <a:endParaRPr lang="en-IN" altLang="en-US">
              <a:latin typeface="Times New Roman" charset="0"/>
              <a:ea typeface="MS PGothic" charset="-128"/>
            </a:endParaRPr>
          </a:p>
          <a:p>
            <a:r>
              <a:rPr lang="en-US" altLang="en-US">
                <a:latin typeface="Times New Roman" charset="0"/>
                <a:ea typeface="MS PGothic" charset="-128"/>
              </a:rPr>
              <a:t>B. Cardiac arrest in pregnancy</a:t>
            </a:r>
            <a:endParaRPr lang="en-IN" altLang="en-US">
              <a:latin typeface="Times New Roman" charset="0"/>
              <a:ea typeface="MS PGothic" charset="-128"/>
            </a:endParaRPr>
          </a:p>
          <a:p>
            <a:r>
              <a:rPr lang="en-US" altLang="en-US">
                <a:latin typeface="Times New Roman" charset="0"/>
                <a:ea typeface="MS PGothic" charset="-128"/>
              </a:rPr>
              <a:t>	1. Priorities are to provide high-quality CPR and relieve pressure off the aorta and vena cava</a:t>
            </a:r>
            <a:endParaRPr lang="en-IN" altLang="en-US">
              <a:latin typeface="Times New Roman" charset="0"/>
              <a:ea typeface="MS PGothic" charset="-128"/>
            </a:endParaRPr>
          </a:p>
          <a:p>
            <a:r>
              <a:rPr lang="en-US" altLang="en-US">
                <a:latin typeface="Times New Roman" charset="0"/>
                <a:ea typeface="MS PGothic" charset="-128"/>
              </a:rPr>
              <a:t>	2. If the pregnant patient is not in cardiac arrest, then position her on her left side to relieve pressure on the great vessels.</a:t>
            </a:r>
            <a:endParaRPr lang="en-IN" altLang="en-US">
              <a:latin typeface="Times New Roman" charset="0"/>
              <a:ea typeface="MS PGothic" charset="-128"/>
            </a:endParaRPr>
          </a:p>
          <a:p>
            <a:r>
              <a:rPr lang="en-US" altLang="en-US">
                <a:latin typeface="Times New Roman" charset="0"/>
                <a:ea typeface="MS PGothic" charset="-128"/>
              </a:rPr>
              <a:t>	3. If she is in cardiac arrest, and the top of the patient’s uterus can be felt at or above the level of the umbilicus, perform manual displacement of the uterus to the patient’s left to relieve aortocaval compression while CPR is being performed.</a:t>
            </a:r>
            <a:endParaRPr lang="en-IN" altLang="en-US">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38DE69-D946-FC40-B988-A3AC72B3C962}" type="slidenum">
              <a:rPr lang="en-US" altLang="en-US" sz="1200"/>
              <a:pPr eaLnBrk="1" hangingPunct="1"/>
              <a:t>62</a:t>
            </a:fld>
            <a:endParaRPr lang="en-US" altLang="en-US" sz="1200"/>
          </a:p>
        </p:txBody>
      </p:sp>
    </p:spTree>
    <p:extLst>
      <p:ext uri="{BB962C8B-B14F-4D97-AF65-F5344CB8AC3E}">
        <p14:creationId xmlns:p14="http://schemas.microsoft.com/office/powerpoint/2010/main" val="1851669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XVIX. Grief Support for Family Members and Loved Ones</a:t>
            </a:r>
            <a:endParaRPr lang="en-IN" altLang="en-US">
              <a:latin typeface="Times New Roman" charset="0"/>
              <a:ea typeface="MS PGothic" charset="-128"/>
            </a:endParaRPr>
          </a:p>
          <a:p>
            <a:r>
              <a:rPr lang="en-US" altLang="en-US">
                <a:latin typeface="Times New Roman" charset="0"/>
                <a:ea typeface="MS PGothic" charset="-128"/>
              </a:rPr>
              <a:t>A. Family members may experience a psychologic crisis that turns into a medical crisis.</a:t>
            </a:r>
            <a:endParaRPr lang="en-IN" altLang="en-US">
              <a:latin typeface="Times New Roman" charset="0"/>
              <a:ea typeface="MS PGothic" charset="-128"/>
            </a:endParaRPr>
          </a:p>
          <a:p>
            <a:r>
              <a:rPr lang="en-US" altLang="en-US">
                <a:latin typeface="Times New Roman" charset="0"/>
                <a:ea typeface="MS PGothic" charset="-128"/>
              </a:rPr>
              <a:t>B. Family members and loved ones will remember this event in detail for the rest of their lives.</a:t>
            </a:r>
            <a:endParaRPr lang="en-IN" altLang="en-US">
              <a:latin typeface="Times New Roman" charset="0"/>
              <a:ea typeface="MS PGothic" charset="-128"/>
            </a:endParaRPr>
          </a:p>
          <a:p>
            <a:r>
              <a:rPr lang="en-US" altLang="en-US">
                <a:latin typeface="Times New Roman" charset="0"/>
                <a:ea typeface="MS PGothic" charset="-128"/>
              </a:rPr>
              <a:t>	1. Appropriate and supportive care at the onset of grief may positively affect the family’s grieving process.</a:t>
            </a:r>
            <a:endParaRPr lang="en-IN" altLang="en-US">
              <a:latin typeface="Times New Roman" charset="0"/>
              <a:ea typeface="MS PGothic" charset="-128"/>
            </a:endParaRPr>
          </a:p>
          <a:p>
            <a:r>
              <a:rPr lang="en-US" altLang="en-US">
                <a:latin typeface="Times New Roman" charset="0"/>
                <a:ea typeface="MS PGothic" charset="-128"/>
              </a:rPr>
              <a:t>C. Keep the family informed throughout the resuscitation process. </a:t>
            </a:r>
            <a:endParaRPr lang="en-IN" altLang="en-US">
              <a:latin typeface="Times New Roman" charset="0"/>
              <a:ea typeface="MS PGothic" charset="-128"/>
            </a:endParaRPr>
          </a:p>
          <a:p>
            <a:r>
              <a:rPr lang="en-US" altLang="en-US">
                <a:latin typeface="Times New Roman" charset="0"/>
                <a:ea typeface="MS PGothic" charset="-128"/>
              </a:rPr>
              <a:t>	1. Designate one provider to communicate the patient’s status to family members.</a:t>
            </a:r>
            <a:endParaRPr lang="en-IN" altLang="en-US">
              <a:latin typeface="Times New Roman" charset="0"/>
              <a:ea typeface="MS PGothic" charset="-128"/>
            </a:endParaRPr>
          </a:p>
          <a:p>
            <a:r>
              <a:rPr lang="en-US" altLang="en-US">
                <a:latin typeface="Times New Roman" charset="0"/>
                <a:ea typeface="MS PGothic" charset="-128"/>
              </a:rPr>
              <a:t>	2. Be concise and clear.</a:t>
            </a:r>
            <a:endParaRPr lang="en-IN" altLang="en-US">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ED8033-731D-9041-B899-8EB857BB2069}" type="slidenum">
              <a:rPr lang="en-US" altLang="en-US" sz="1200"/>
              <a:pPr eaLnBrk="1" hangingPunct="1"/>
              <a:t>63</a:t>
            </a:fld>
            <a:endParaRPr lang="en-US" altLang="en-US" sz="1200"/>
          </a:p>
        </p:txBody>
      </p:sp>
    </p:spTree>
    <p:extLst>
      <p:ext uri="{BB962C8B-B14F-4D97-AF65-F5344CB8AC3E}">
        <p14:creationId xmlns:p14="http://schemas.microsoft.com/office/powerpoint/2010/main" val="397712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After resuscitation has stopped, these other measures can be helpful:</a:t>
            </a:r>
            <a:endParaRPr lang="en-IN" altLang="en-US">
              <a:latin typeface="Times New Roman" charset="0"/>
              <a:ea typeface="MS PGothic" charset="-128"/>
            </a:endParaRPr>
          </a:p>
          <a:p>
            <a:r>
              <a:rPr lang="en-US" altLang="en-US">
                <a:latin typeface="Times New Roman" charset="0"/>
                <a:ea typeface="MS PGothic" charset="-128"/>
              </a:rPr>
              <a:t>	1. Take the family to a quiet, private place.</a:t>
            </a:r>
            <a:endParaRPr lang="en-IN" altLang="en-US">
              <a:latin typeface="Times New Roman" charset="0"/>
              <a:ea typeface="MS PGothic" charset="-128"/>
            </a:endParaRPr>
          </a:p>
          <a:p>
            <a:r>
              <a:rPr lang="en-US" altLang="en-US">
                <a:latin typeface="Times New Roman" charset="0"/>
                <a:ea typeface="MS PGothic" charset="-128"/>
              </a:rPr>
              <a:t>	2. Introduce yourself and anyone with you.</a:t>
            </a:r>
            <a:endParaRPr lang="en-IN" altLang="en-US">
              <a:latin typeface="Times New Roman" charset="0"/>
              <a:ea typeface="MS PGothic" charset="-128"/>
            </a:endParaRPr>
          </a:p>
          <a:p>
            <a:r>
              <a:rPr lang="en-US" altLang="en-US">
                <a:latin typeface="Times New Roman" charset="0"/>
                <a:ea typeface="MS PGothic" charset="-128"/>
              </a:rPr>
              <a:t>	3. Use clear language and speak in a warm, sensitive, and caring manner.</a:t>
            </a:r>
            <a:endParaRPr lang="en-IN" altLang="en-US">
              <a:latin typeface="Times New Roman" charset="0"/>
              <a:ea typeface="MS PGothic" charset="-128"/>
            </a:endParaRPr>
          </a:p>
          <a:p>
            <a:r>
              <a:rPr lang="en-US" altLang="en-US">
                <a:latin typeface="Times New Roman" charset="0"/>
                <a:ea typeface="MS PGothic" charset="-128"/>
              </a:rPr>
              <a:t>	4. Try to exhibit calm, reassuring authority.</a:t>
            </a:r>
            <a:endParaRPr lang="en-IN" altLang="en-US">
              <a:latin typeface="Times New Roman" charset="0"/>
              <a:ea typeface="MS PGothic" charset="-128"/>
            </a:endParaRPr>
          </a:p>
          <a:p>
            <a:r>
              <a:rPr lang="en-US" altLang="en-US">
                <a:latin typeface="Times New Roman" charset="0"/>
                <a:ea typeface="MS PGothic" charset="-128"/>
              </a:rPr>
              <a:t>	5. Use the patient’s name.</a:t>
            </a:r>
            <a:endParaRPr lang="en-IN" altLang="en-US">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E408C7-D5CB-0C4E-8830-8BAE79268E3E}" type="slidenum">
              <a:rPr lang="en-US" altLang="en-US" sz="1200"/>
              <a:pPr eaLnBrk="1" hangingPunct="1"/>
              <a:t>64</a:t>
            </a:fld>
            <a:endParaRPr lang="en-US" altLang="en-US" sz="1200"/>
          </a:p>
        </p:txBody>
      </p:sp>
    </p:spTree>
    <p:extLst>
      <p:ext uri="{BB962C8B-B14F-4D97-AF65-F5344CB8AC3E}">
        <p14:creationId xmlns:p14="http://schemas.microsoft.com/office/powerpoint/2010/main" val="1383062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6. Use eye contact and appropriate touch.</a:t>
            </a:r>
            <a:endParaRPr lang="en-IN" altLang="en-US">
              <a:latin typeface="Times New Roman" charset="0"/>
              <a:ea typeface="MS PGothic" charset="-128"/>
            </a:endParaRPr>
          </a:p>
          <a:p>
            <a:r>
              <a:rPr lang="en-US" altLang="en-US">
                <a:latin typeface="Times New Roman" charset="0"/>
                <a:ea typeface="MS PGothic" charset="-128"/>
              </a:rPr>
              <a:t>	7. Expect that family members will show emotion as they begin the grieving process.</a:t>
            </a:r>
            <a:endParaRPr lang="en-IN" altLang="en-US">
              <a:latin typeface="Times New Roman" charset="0"/>
              <a:ea typeface="MS PGothic" charset="-128"/>
            </a:endParaRPr>
          </a:p>
          <a:p>
            <a:r>
              <a:rPr lang="en-US" altLang="en-US">
                <a:latin typeface="Times New Roman" charset="0"/>
                <a:ea typeface="MS PGothic" charset="-128"/>
              </a:rPr>
              <a:t>	8. While you are still on scene, be supportive but do not hover.</a:t>
            </a:r>
            <a:endParaRPr lang="en-IN" altLang="en-US">
              <a:latin typeface="Times New Roman" charset="0"/>
              <a:ea typeface="MS PGothic" charset="-128"/>
            </a:endParaRPr>
          </a:p>
          <a:p>
            <a:r>
              <a:rPr lang="en-US" altLang="en-US">
                <a:latin typeface="Times New Roman" charset="0"/>
                <a:ea typeface="MS PGothic" charset="-128"/>
              </a:rPr>
              <a:t>	9. Ask if a friend or family member can be called to come and help support them.</a:t>
            </a:r>
            <a:endParaRPr lang="en-IN" altLang="en-US">
              <a:latin typeface="Times New Roman" charset="0"/>
              <a:ea typeface="MS PGothic" charset="-128"/>
            </a:endParaRPr>
          </a:p>
          <a:p>
            <a:r>
              <a:rPr lang="en-US" altLang="en-US">
                <a:latin typeface="Times New Roman" charset="0"/>
                <a:ea typeface="MS PGothic" charset="-128"/>
              </a:rPr>
              <a:t>	10. When you need to leave, turn the family over to someone else, for example, a police officer.</a:t>
            </a:r>
            <a:endParaRPr lang="en-IN" altLang="en-US">
              <a:latin typeface="Times New Roman" charset="0"/>
              <a:ea typeface="MS PGothic" charset="-128"/>
            </a:endParaRPr>
          </a:p>
          <a:p>
            <a:r>
              <a:rPr lang="en-US" altLang="en-US">
                <a:latin typeface="Times New Roman" charset="0"/>
                <a:ea typeface="MS PGothic" charset="-128"/>
              </a:rPr>
              <a:t>E. Ensure that children are not ignored.</a:t>
            </a:r>
            <a:endParaRPr lang="en-IN" altLang="en-US">
              <a:latin typeface="Times New Roman" charset="0"/>
              <a:ea typeface="MS PGothic" charset="-128"/>
            </a:endParaRPr>
          </a:p>
          <a:p>
            <a:r>
              <a:rPr lang="en-US" altLang="en-US">
                <a:latin typeface="Times New Roman" charset="0"/>
                <a:ea typeface="MS PGothic" charset="-128"/>
              </a:rPr>
              <a:t>F. See Chapter 2, </a:t>
            </a:r>
            <a:r>
              <a:rPr lang="en-US" altLang="en-US" i="1">
                <a:latin typeface="Times New Roman" charset="0"/>
                <a:ea typeface="MS PGothic" charset="-128"/>
              </a:rPr>
              <a:t>Workforce Safety and Wellness,</a:t>
            </a:r>
            <a:r>
              <a:rPr lang="en-US" altLang="en-US">
                <a:latin typeface="Times New Roman" charset="0"/>
                <a:ea typeface="MS PGothic" charset="-128"/>
              </a:rPr>
              <a:t> for a discussion of the emotional aspects of emergency care and stress management.</a:t>
            </a:r>
            <a:endParaRPr lang="en-IN" altLang="en-US">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7676AA-00F6-9F48-9845-EB6DB35F6B76}" type="slidenum">
              <a:rPr lang="en-US" altLang="en-US" sz="1200"/>
              <a:pPr eaLnBrk="1" hangingPunct="1"/>
              <a:t>65</a:t>
            </a:fld>
            <a:endParaRPr lang="en-US" altLang="en-US" sz="1200"/>
          </a:p>
        </p:txBody>
      </p:sp>
    </p:spTree>
    <p:extLst>
      <p:ext uri="{BB962C8B-B14F-4D97-AF65-F5344CB8AC3E}">
        <p14:creationId xmlns:p14="http://schemas.microsoft.com/office/powerpoint/2010/main" val="7748290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XX. Education and Training for the EMT</a:t>
            </a:r>
            <a:endParaRPr lang="en-IN" altLang="en-US">
              <a:latin typeface="Times New Roman" charset="0"/>
              <a:ea typeface="MS PGothic" charset="-128"/>
            </a:endParaRPr>
          </a:p>
          <a:p>
            <a:r>
              <a:rPr lang="en-US" altLang="en-US">
                <a:latin typeface="Times New Roman" charset="0"/>
                <a:ea typeface="MS PGothic" charset="-128"/>
              </a:rPr>
              <a:t>A. CPR skills can deteriorate over time.</a:t>
            </a:r>
            <a:endParaRPr lang="en-IN" altLang="en-US">
              <a:latin typeface="Times New Roman" charset="0"/>
              <a:ea typeface="MS PGothic" charset="-128"/>
            </a:endParaRPr>
          </a:p>
          <a:p>
            <a:r>
              <a:rPr lang="en-US" altLang="en-US">
                <a:latin typeface="Times New Roman" charset="0"/>
                <a:ea typeface="MS PGothic" charset="-128"/>
              </a:rPr>
              <a:t>	1. Practice often using manikin-based training.</a:t>
            </a:r>
            <a:endParaRPr lang="en-IN" altLang="en-US">
              <a:latin typeface="Times New Roman" charset="0"/>
              <a:ea typeface="MS PGothic" charset="-128"/>
            </a:endParaRPr>
          </a:p>
          <a:p>
            <a:r>
              <a:rPr lang="en-US" altLang="en-US">
                <a:latin typeface="Times New Roman" charset="0"/>
                <a:ea typeface="MS PGothic" charset="-128"/>
              </a:rPr>
              <a:t>	2. CPR self-instruction through a video and/or computer-based modules with hands-on practice may be a reasonable alternative to instructor-led courses. </a:t>
            </a:r>
            <a:endParaRPr lang="en-IN" altLang="en-US">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58D848-C7B6-024A-AB4A-C5176439FC33}" type="slidenum">
              <a:rPr lang="en-US" altLang="en-US" sz="1200"/>
              <a:pPr eaLnBrk="1" hangingPunct="1"/>
              <a:t>66</a:t>
            </a:fld>
            <a:endParaRPr lang="en-US" altLang="en-US" sz="1200"/>
          </a:p>
        </p:txBody>
      </p:sp>
    </p:spTree>
    <p:extLst>
      <p:ext uri="{BB962C8B-B14F-4D97-AF65-F5344CB8AC3E}">
        <p14:creationId xmlns:p14="http://schemas.microsoft.com/office/powerpoint/2010/main" val="210705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XXI. Education and Training for the Public</a:t>
            </a:r>
            <a:endParaRPr lang="en-IN" altLang="en-US">
              <a:latin typeface="Times New Roman" charset="0"/>
              <a:ea typeface="MS PGothic" charset="-128"/>
            </a:endParaRPr>
          </a:p>
          <a:p>
            <a:r>
              <a:rPr lang="en-US" altLang="en-US">
                <a:latin typeface="Times New Roman" charset="0"/>
                <a:ea typeface="MS PGothic" charset="-128"/>
              </a:rPr>
              <a:t>A. You are a patient advocate.</a:t>
            </a:r>
            <a:endParaRPr lang="en-IN" altLang="en-US">
              <a:latin typeface="Times New Roman" charset="0"/>
              <a:ea typeface="MS PGothic" charset="-128"/>
            </a:endParaRPr>
          </a:p>
          <a:p>
            <a:r>
              <a:rPr lang="en-US" altLang="en-US">
                <a:latin typeface="Times New Roman" charset="0"/>
                <a:ea typeface="MS PGothic" charset="-128"/>
              </a:rPr>
              <a:t>	1. Not only are you responsible for providing the best possible care for your patient, but you must do your part to facilitate the training of laypeople in the critical skills of CPR and AED operation. </a:t>
            </a:r>
            <a:endParaRPr lang="en-IN" altLang="en-US">
              <a:latin typeface="Times New Roman" charset="0"/>
              <a:ea typeface="MS PGothic" charset="-128"/>
            </a:endParaRPr>
          </a:p>
          <a:p>
            <a:r>
              <a:rPr lang="en-US" altLang="en-US">
                <a:latin typeface="Times New Roman" charset="0"/>
                <a:ea typeface="MS PGothic" charset="-128"/>
              </a:rPr>
              <a:t>	2. If you are asked to train members of your community how to perform compression-only CPR, then you should consider it your professional responsibility and be willing to assist.</a:t>
            </a:r>
            <a:endParaRPr lang="en-IN" altLang="en-US">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5B97CD-513A-EC47-812D-C87DC00DE92D}" type="slidenum">
              <a:rPr lang="en-US" altLang="en-US" sz="1200"/>
              <a:pPr eaLnBrk="1" hangingPunct="1"/>
              <a:t>67</a:t>
            </a:fld>
            <a:endParaRPr lang="en-US" altLang="en-US" sz="1200"/>
          </a:p>
        </p:txBody>
      </p:sp>
    </p:spTree>
    <p:extLst>
      <p:ext uri="{BB962C8B-B14F-4D97-AF65-F5344CB8AC3E}">
        <p14:creationId xmlns:p14="http://schemas.microsoft.com/office/powerpoint/2010/main" val="125392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173250-C677-FE43-87B4-C5A0BA534E89}" type="slidenum">
              <a:rPr lang="en-US" altLang="en-US" sz="1200"/>
              <a:pPr eaLnBrk="1" hangingPunct="1"/>
              <a:t>73</a:t>
            </a:fld>
            <a:endParaRPr lang="en-US" altLang="en-US" sz="1200"/>
          </a:p>
        </p:txBody>
      </p:sp>
    </p:spTree>
    <p:extLst>
      <p:ext uri="{BB962C8B-B14F-4D97-AF65-F5344CB8AC3E}">
        <p14:creationId xmlns:p14="http://schemas.microsoft.com/office/powerpoint/2010/main" val="79548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the concept that time is critical for patients who are not breathing. If the brain is deprived from oxygen for more than 4 to 6 minutes, brain damage is possible. </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42E8B5-F566-6C4F-A96F-A84D6FCF7BBB}" type="slidenum">
              <a:rPr lang="en-US" altLang="en-US" sz="1200"/>
              <a:pPr eaLnBrk="1" hangingPunct="1"/>
              <a:t>7</a:t>
            </a:fld>
            <a:endParaRPr lang="en-US" altLang="en-US" sz="1200"/>
          </a:p>
        </p:txBody>
      </p:sp>
    </p:spTree>
    <p:extLst>
      <p:ext uri="{BB962C8B-B14F-4D97-AF65-F5344CB8AC3E}">
        <p14:creationId xmlns:p14="http://schemas.microsoft.com/office/powerpoint/2010/main" val="133033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Cardiopulmonary resuscitation (CPR)</a:t>
            </a:r>
            <a:endParaRPr lang="en-IN" altLang="en-US" b="1">
              <a:latin typeface="Times New Roman" charset="0"/>
              <a:ea typeface="MS PGothic" charset="-128"/>
            </a:endParaRPr>
          </a:p>
          <a:p>
            <a:r>
              <a:rPr lang="en-US" altLang="en-US">
                <a:latin typeface="Times New Roman" charset="0"/>
                <a:ea typeface="MS PGothic" charset="-128"/>
              </a:rPr>
              <a:t>	1. Establishes circulation and artificial ventilation in a patient who is not breathing and has no pulse</a:t>
            </a:r>
            <a:endParaRPr lang="en-IN" altLang="en-US">
              <a:latin typeface="Times New Roman" charset="0"/>
              <a:ea typeface="MS PGothic"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D1F1DD-10EA-3640-8399-B3C4A5D2102D}" type="slidenum">
              <a:rPr lang="en-US" altLang="en-US" sz="1200"/>
              <a:pPr eaLnBrk="1" hangingPunct="1"/>
              <a:t>8</a:t>
            </a:fld>
            <a:endParaRPr lang="en-US" altLang="en-US" sz="1200"/>
          </a:p>
        </p:txBody>
      </p:sp>
    </p:spTree>
    <p:extLst>
      <p:ext uri="{BB962C8B-B14F-4D97-AF65-F5344CB8AC3E}">
        <p14:creationId xmlns:p14="http://schemas.microsoft.com/office/powerpoint/2010/main" val="141216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CPR steps:</a:t>
            </a:r>
            <a:endParaRPr lang="en-IN" altLang="en-US">
              <a:latin typeface="Times New Roman" charset="0"/>
              <a:ea typeface="MS PGothic" charset="-128"/>
            </a:endParaRPr>
          </a:p>
          <a:p>
            <a:r>
              <a:rPr lang="en-US" altLang="en-US">
                <a:latin typeface="Times New Roman" charset="0"/>
                <a:ea typeface="MS PGothic" charset="-128"/>
              </a:rPr>
              <a:t>	a. Restore circulation by performing chest compressions to circulate the blood.</a:t>
            </a:r>
            <a:endParaRPr lang="en-IN" altLang="en-US">
              <a:latin typeface="Times New Roman" charset="0"/>
              <a:ea typeface="MS PGothic" charset="-128"/>
            </a:endParaRPr>
          </a:p>
          <a:p>
            <a:r>
              <a:rPr lang="en-US" altLang="en-US">
                <a:latin typeface="Times New Roman" charset="0"/>
                <a:ea typeface="MS PGothic" charset="-128"/>
              </a:rPr>
              <a:t>		i. Perform 30 high-quality compressions to a depth of 2 inches to 2.4 inches (5 cm to 6 cm) in an adult at the rate of 100 to 120 per minute.</a:t>
            </a:r>
            <a:endParaRPr lang="en-IN" altLang="en-US">
              <a:latin typeface="Times New Roman" charset="0"/>
              <a:ea typeface="MS PGothic" charset="-128"/>
            </a:endParaRPr>
          </a:p>
          <a:p>
            <a:r>
              <a:rPr lang="en-US" altLang="en-US">
                <a:latin typeface="Times New Roman" charset="0"/>
                <a:ea typeface="MS PGothic" charset="-128"/>
              </a:rPr>
              <a:t>	b. Open the airway.</a:t>
            </a:r>
            <a:endParaRPr lang="en-IN" altLang="en-US">
              <a:latin typeface="Times New Roman" charset="0"/>
              <a:ea typeface="MS PGothic" charset="-128"/>
            </a:endParaRPr>
          </a:p>
          <a:p>
            <a:r>
              <a:rPr lang="en-US" altLang="en-US">
                <a:latin typeface="Times New Roman" charset="0"/>
                <a:ea typeface="MS PGothic" charset="-128"/>
              </a:rPr>
              <a:t>	c. Restore breathing by providing rescue breathing. </a:t>
            </a:r>
            <a:endParaRPr lang="en-IN" altLang="en-US">
              <a:latin typeface="Times New Roman" charset="0"/>
              <a:ea typeface="MS PGothic" charset="-128"/>
            </a:endParaRPr>
          </a:p>
          <a:p>
            <a:r>
              <a:rPr lang="en-US" altLang="en-US">
                <a:latin typeface="Times New Roman" charset="0"/>
                <a:ea typeface="MS PGothic" charset="-128"/>
              </a:rPr>
              <a:t>		i. Administer 2 breaths, each over 1 second, while visualizing for chest rise. </a:t>
            </a:r>
            <a:endParaRPr lang="en-IN" altLang="en-US">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AC1412-039B-A84A-A311-8910354DED6E}" type="slidenum">
              <a:rPr lang="en-US" altLang="en-US" sz="1200"/>
              <a:pPr eaLnBrk="1" hangingPunct="1"/>
              <a:t>9</a:t>
            </a:fld>
            <a:endParaRPr lang="en-US" altLang="en-US" sz="1200"/>
          </a:p>
        </p:txBody>
      </p:sp>
    </p:spTree>
    <p:extLst>
      <p:ext uri="{BB962C8B-B14F-4D97-AF65-F5344CB8AC3E}">
        <p14:creationId xmlns:p14="http://schemas.microsoft.com/office/powerpoint/2010/main" val="21842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2691" name="Rectangle 3"/>
          <p:cNvSpPr>
            <a:spLocks noGrp="1" noChangeArrowheads="1"/>
          </p:cNvSpPr>
          <p:nvPr>
            <p:ph type="subTitle" idx="1"/>
          </p:nvPr>
        </p:nvSpPr>
        <p:spPr>
          <a:xfrm>
            <a:off x="4419600" y="3657600"/>
            <a:ext cx="4800600" cy="1752600"/>
          </a:xfrm>
          <a:gradFill rotWithShape="0">
            <a:gsLst>
              <a:gs pos="0">
                <a:srgbClr val="66CCFF">
                  <a:alpha val="89999"/>
                </a:srgbClr>
              </a:gs>
              <a:gs pos="100000">
                <a:srgbClr val="0080FF">
                  <a:alpha val="14000"/>
                </a:srgbClr>
              </a:gs>
            </a:gsLst>
            <a:lin ang="2700000" scaled="1"/>
          </a:gradFill>
          <a:ln w="9525">
            <a:noFill/>
          </a:ln>
        </p:spPr>
        <p:txBody>
          <a:bodyPr tIns="137160" bIns="45720"/>
          <a:lstStyle>
            <a:lvl1pPr marL="0" indent="0">
              <a:lnSpc>
                <a:spcPct val="105000"/>
              </a:lnSpc>
              <a:buFontTx/>
              <a:buNone/>
              <a:defRPr sz="32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a:noFill/>
        </p:spPr>
        <p:txBody>
          <a:bodyPr anchor="t"/>
          <a:lstStyle>
            <a:lvl1pPr algn="l">
              <a:defRPr>
                <a:solidFill>
                  <a:srgbClr val="002561"/>
                </a:solidFill>
                <a:effectLst>
                  <a:outerShdw blurRad="38100" dist="38100" dir="2700000" algn="tl">
                    <a:srgbClr val="DDDDDD"/>
                  </a:outerShdw>
                </a:effectLst>
              </a:defRPr>
            </a:lvl1pPr>
          </a:lstStyle>
          <a:p>
            <a:r>
              <a:rPr lang="en-US"/>
              <a:t>Click to edit Master title style</a:t>
            </a:r>
          </a:p>
        </p:txBody>
      </p:sp>
    </p:spTree>
    <p:extLst>
      <p:ext uri="{BB962C8B-B14F-4D97-AF65-F5344CB8AC3E}">
        <p14:creationId xmlns:p14="http://schemas.microsoft.com/office/powerpoint/2010/main" val="200615766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93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7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970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545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73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7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349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79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31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2445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w="19050" algn="ctr">
            <a:noFill/>
            <a:miter lim="800000"/>
            <a:headEnd/>
            <a:tailEnd/>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marL="0" indent="0" algn="l" rtl="0" eaLnBrk="0" fontAlgn="base" hangingPunct="0">
              <a:lnSpc>
                <a:spcPct val="105000"/>
              </a:lnSpc>
              <a:spcBef>
                <a:spcPct val="50000"/>
              </a:spcBef>
              <a:spcAft>
                <a:spcPct val="0"/>
              </a:spcAft>
              <a:buClr>
                <a:schemeClr val="bg1"/>
              </a:buClr>
              <a:buFontTx/>
              <a:buNone/>
              <a:defRPr sz="36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defRPr/>
            </a:pPr>
            <a:endParaRPr lang="en-US" sz="100" kern="0" dirty="0" smtClean="0">
              <a:latin typeface="+mj-lt"/>
            </a:endParaRPr>
          </a:p>
          <a:p>
            <a:pPr algn="ctr">
              <a:spcBef>
                <a:spcPts val="2500"/>
              </a:spcBef>
              <a:defRPr/>
            </a:pPr>
            <a:r>
              <a:rPr lang="en-US" b="1" kern="0" dirty="0" smtClean="0">
                <a:latin typeface="+mj-lt"/>
              </a:rPr>
              <a:t>Chapter 13</a:t>
            </a:r>
            <a:endParaRPr lang="en-US" altLang="en-US" b="1" kern="0" dirty="0" smtClean="0">
              <a:latin typeface="+mj-lt"/>
            </a:endParaRPr>
          </a:p>
          <a:p>
            <a:pPr algn="ctr">
              <a:spcBef>
                <a:spcPts val="200"/>
              </a:spcBef>
              <a:defRPr/>
            </a:pPr>
            <a:r>
              <a:rPr lang="en-US" altLang="en-US" sz="3200" b="1" kern="0" dirty="0"/>
              <a:t>BLS Resuscitation</a:t>
            </a:r>
            <a:endParaRPr lang="en-US" altLang="en-US" sz="3200" b="1"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a:t>Elements of BLS </a:t>
            </a:r>
            <a:r>
              <a:rPr lang="en-US" altLang="en-US" sz="2800" b="0"/>
              <a:t>(7 of 8)</a:t>
            </a:r>
          </a:p>
        </p:txBody>
      </p:sp>
      <p:pic>
        <p:nvPicPr>
          <p:cNvPr id="12291" name="Picture 4" descr="C:\fms\EMT_11E_ITK_PPT WORK\9781284106916_SLCP_CH13\New folder\9781284080179_CH13_CP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38300"/>
            <a:ext cx="56435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3600" y="5230813"/>
            <a:ext cx="2770188" cy="231775"/>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Review</a:t>
            </a:r>
          </a:p>
        </p:txBody>
      </p:sp>
      <p:sp>
        <p:nvSpPr>
          <p:cNvPr id="104451" name="Rectangle 3"/>
          <p:cNvSpPr>
            <a:spLocks noGrp="1" noChangeArrowheads="1"/>
          </p:cNvSpPr>
          <p:nvPr>
            <p:ph type="body" idx="1"/>
          </p:nvPr>
        </p:nvSpPr>
        <p:spPr/>
        <p:txBody>
          <a:bodyPr/>
          <a:lstStyle/>
          <a:p>
            <a:pPr marL="457200" indent="-457200">
              <a:buFontTx/>
              <a:buAutoNum type="arabicPeriod" startAt="9"/>
            </a:pPr>
            <a:r>
              <a:rPr lang="en-US" altLang="en-US"/>
              <a:t>Instead of the abdominal-thrust maneuver, use ___________ for women in advanced stages of pregnancy and patients who are obese.</a:t>
            </a:r>
          </a:p>
          <a:p>
            <a:pPr marL="1016000" lvl="1" indent="-444500">
              <a:buFontTx/>
              <a:buAutoNum type="alphaUcPeriod"/>
            </a:pPr>
            <a:r>
              <a:rPr lang="en-US" altLang="en-US"/>
              <a:t>chest thrusts</a:t>
            </a:r>
          </a:p>
          <a:p>
            <a:pPr marL="1016000" lvl="1" indent="-444500">
              <a:buFontTx/>
              <a:buAutoNum type="alphaUcPeriod"/>
            </a:pPr>
            <a:r>
              <a:rPr lang="en-US" altLang="en-US"/>
              <a:t>Sellick maneuver</a:t>
            </a:r>
          </a:p>
          <a:p>
            <a:pPr marL="1016000" lvl="1" indent="-444500">
              <a:buFontTx/>
              <a:buAutoNum type="alphaUcPeriod"/>
            </a:pPr>
            <a:r>
              <a:rPr lang="en-US" altLang="en-US"/>
              <a:t>basic life support</a:t>
            </a:r>
          </a:p>
          <a:p>
            <a:pPr marL="1016000" lvl="1" indent="-444500">
              <a:buFontTx/>
              <a:buAutoNum type="alphaUcPeriod"/>
            </a:pPr>
            <a:r>
              <a:rPr lang="en-US" altLang="en-US"/>
              <a:t>DNR orders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Review</a:t>
            </a:r>
          </a:p>
        </p:txBody>
      </p:sp>
      <p:sp>
        <p:nvSpPr>
          <p:cNvPr id="105475"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A</a:t>
            </a:r>
            <a:endParaRPr lang="en-US" altLang="en-US" b="1"/>
          </a:p>
          <a:p>
            <a:pPr marL="0" indent="0">
              <a:buFontTx/>
              <a:buNone/>
            </a:pPr>
            <a:r>
              <a:rPr lang="en-US" altLang="en-US" b="1"/>
              <a:t>Rationale: </a:t>
            </a:r>
            <a:r>
              <a:rPr lang="en-US" altLang="en-US"/>
              <a:t>You can perform the abdominal-thrust maneuver safely on all adults and children. However, for women in advanced stages of pregnancy and patients who are obese, you should use chest thrusts.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Review </a:t>
            </a:r>
            <a:r>
              <a:rPr lang="en-US" altLang="en-US" sz="2800" b="0"/>
              <a:t>(1 of 2)</a:t>
            </a:r>
          </a:p>
        </p:txBody>
      </p:sp>
      <p:sp>
        <p:nvSpPr>
          <p:cNvPr id="106499" name="Rectangle 3"/>
          <p:cNvSpPr>
            <a:spLocks noGrp="1" noChangeArrowheads="1"/>
          </p:cNvSpPr>
          <p:nvPr>
            <p:ph type="body" idx="1"/>
          </p:nvPr>
        </p:nvSpPr>
        <p:spPr/>
        <p:txBody>
          <a:bodyPr/>
          <a:lstStyle/>
          <a:p>
            <a:pPr marL="457200" indent="-457200">
              <a:buFontTx/>
              <a:buAutoNum type="arabicPeriod" startAt="9"/>
            </a:pPr>
            <a:r>
              <a:rPr lang="en-US" altLang="en-US" sz="2400"/>
              <a:t>Instead of the abdominal-thrust maneuver, use ___________ for women in advanced stages of pregnancy and patients who are obese.</a:t>
            </a:r>
          </a:p>
          <a:p>
            <a:pPr marL="1016000" lvl="1" indent="-444500">
              <a:buFontTx/>
              <a:buAutoNum type="alphaUcPeriod"/>
            </a:pPr>
            <a:r>
              <a:rPr lang="en-US" altLang="en-US" sz="2200"/>
              <a:t>chest thrusts</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a:pPr>
            <a:r>
              <a:rPr lang="en-US" altLang="en-US" sz="2200"/>
              <a:t>Sellick maneuver</a:t>
            </a:r>
            <a:br>
              <a:rPr lang="en-US" altLang="en-US" sz="2200"/>
            </a:br>
            <a:r>
              <a:rPr lang="en-US" altLang="en-US" sz="2200" b="1"/>
              <a:t>Rationale: </a:t>
            </a:r>
            <a:r>
              <a:rPr lang="en-US" altLang="en-US" sz="2200">
                <a:solidFill>
                  <a:srgbClr val="F37021"/>
                </a:solidFill>
              </a:rPr>
              <a:t>This technique is used to prevent gastric distention in which pressure is applied to the cricoid cartilage; also referred to as cricoid pressure.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Review </a:t>
            </a:r>
            <a:r>
              <a:rPr lang="en-US" altLang="en-US" sz="2800" b="0"/>
              <a:t>(2 of 2)</a:t>
            </a:r>
          </a:p>
        </p:txBody>
      </p:sp>
      <p:sp>
        <p:nvSpPr>
          <p:cNvPr id="107523" name="Rectangle 3"/>
          <p:cNvSpPr>
            <a:spLocks noGrp="1" noChangeArrowheads="1"/>
          </p:cNvSpPr>
          <p:nvPr>
            <p:ph type="body" idx="1"/>
          </p:nvPr>
        </p:nvSpPr>
        <p:spPr/>
        <p:txBody>
          <a:bodyPr/>
          <a:lstStyle/>
          <a:p>
            <a:pPr marL="457200" indent="-457200">
              <a:buFontTx/>
              <a:buAutoNum type="arabicPeriod" startAt="9"/>
            </a:pPr>
            <a:r>
              <a:rPr lang="en-US" altLang="en-US" sz="2400"/>
              <a:t>Instead of the abdominal-thrust maneuver, use ___________ for women in advanced stages of pregnancy and patients who are obese.</a:t>
            </a:r>
          </a:p>
          <a:p>
            <a:pPr marL="1016000" lvl="1" indent="-444500">
              <a:buFontTx/>
              <a:buAutoNum type="alphaUcPeriod" startAt="3"/>
            </a:pPr>
            <a:r>
              <a:rPr lang="en-US" altLang="en-US" sz="2200"/>
              <a:t>basic life support</a:t>
            </a:r>
            <a:br>
              <a:rPr lang="en-US" altLang="en-US" sz="2200"/>
            </a:br>
            <a:r>
              <a:rPr lang="en-US" altLang="en-US" sz="2200" b="1"/>
              <a:t>Rationale: </a:t>
            </a:r>
            <a:r>
              <a:rPr lang="en-US" altLang="en-US" sz="2200">
                <a:solidFill>
                  <a:srgbClr val="F37021"/>
                </a:solidFill>
              </a:rPr>
              <a:t>BLS is noninvasive emergency lifesaving care that is used to treat medical conditions. Chest thrusts are a BLS tactic.</a:t>
            </a:r>
          </a:p>
          <a:p>
            <a:pPr marL="1016000" lvl="1" indent="-444500">
              <a:buFontTx/>
              <a:buAutoNum type="alphaUcPeriod" startAt="3"/>
            </a:pPr>
            <a:r>
              <a:rPr lang="en-US" altLang="en-US" sz="2200"/>
              <a:t>DNR orders</a:t>
            </a:r>
            <a:br>
              <a:rPr lang="en-US" altLang="en-US" sz="2200"/>
            </a:br>
            <a:r>
              <a:rPr lang="en-US" altLang="en-US" sz="2200" b="1"/>
              <a:t>Rationale: </a:t>
            </a:r>
            <a:r>
              <a:rPr lang="en-US" altLang="en-US" sz="2200">
                <a:solidFill>
                  <a:srgbClr val="F37021"/>
                </a:solidFill>
              </a:rPr>
              <a:t>Do not resuscitate orders are specific instructions not to perform lifesaving techniques on certain patients who may be suffering from terminal illnesses. DNR orders have to be on hand and can be a complicated issue.</a:t>
            </a:r>
            <a:endParaRPr lang="en-US" altLang="en-US" sz="2000">
              <a:solidFill>
                <a:srgbClr val="F3702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Review</a:t>
            </a:r>
          </a:p>
        </p:txBody>
      </p:sp>
      <p:sp>
        <p:nvSpPr>
          <p:cNvPr id="108547" name="Rectangle 3"/>
          <p:cNvSpPr>
            <a:spLocks noGrp="1" noChangeArrowheads="1"/>
          </p:cNvSpPr>
          <p:nvPr>
            <p:ph type="body" idx="1"/>
          </p:nvPr>
        </p:nvSpPr>
        <p:spPr/>
        <p:txBody>
          <a:bodyPr/>
          <a:lstStyle/>
          <a:p>
            <a:pPr marL="682625" indent="-682625">
              <a:buFontTx/>
              <a:buAutoNum type="arabicPeriod" startAt="10"/>
            </a:pPr>
            <a:r>
              <a:rPr lang="en-US" altLang="en-US" sz="260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254125" lvl="1" indent="-457200">
              <a:spcBef>
                <a:spcPct val="15000"/>
              </a:spcBef>
              <a:buFontTx/>
              <a:buAutoNum type="alphaUcPeriod"/>
            </a:pPr>
            <a:r>
              <a:rPr lang="en-US" altLang="en-US"/>
              <a:t>sudden infant death syndrome</a:t>
            </a:r>
          </a:p>
          <a:p>
            <a:pPr marL="1254125" lvl="1" indent="-457200">
              <a:spcBef>
                <a:spcPct val="15000"/>
              </a:spcBef>
              <a:buFontTx/>
              <a:buAutoNum type="alphaUcPeriod"/>
            </a:pPr>
            <a:r>
              <a:rPr lang="en-US" altLang="en-US"/>
              <a:t>child abuse</a:t>
            </a:r>
          </a:p>
          <a:p>
            <a:pPr marL="1254125" lvl="1" indent="-457200">
              <a:spcBef>
                <a:spcPct val="15000"/>
              </a:spcBef>
              <a:buFontTx/>
              <a:buAutoNum type="alphaUcPeriod"/>
            </a:pPr>
            <a:r>
              <a:rPr lang="en-US" altLang="en-US"/>
              <a:t>bronchitis</a:t>
            </a:r>
          </a:p>
          <a:p>
            <a:pPr marL="1254125" lvl="1" indent="-457200">
              <a:spcBef>
                <a:spcPct val="15000"/>
              </a:spcBef>
              <a:buFontTx/>
              <a:buAutoNum type="alphaUcPeriod"/>
            </a:pPr>
            <a:r>
              <a:rPr lang="en-US" altLang="en-US"/>
              <a:t>severe airway obstruction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Review</a:t>
            </a:r>
          </a:p>
        </p:txBody>
      </p:sp>
      <p:sp>
        <p:nvSpPr>
          <p:cNvPr id="109571"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D</a:t>
            </a:r>
            <a:endParaRPr lang="en-US" altLang="en-US" b="1"/>
          </a:p>
          <a:p>
            <a:pPr marL="0" indent="0">
              <a:buFontTx/>
              <a:buNone/>
            </a:pPr>
            <a:r>
              <a:rPr lang="en-US" altLang="en-US" sz="2600" b="1"/>
              <a:t>Rationale: </a:t>
            </a:r>
            <a:r>
              <a:rPr lang="en-US" altLang="en-US" sz="2600"/>
              <a:t>With a mild airway obstruction, the patient can cough forcefully, although there may be wheezing between coughs. As long as the patient can breathe, cough, or talk, you should not interfere with his or her attempts to expel the foreign body. As with an adult, encourage the child to continue coughing. Administer 100% oxygen with a nonrebreathing mask and provide transport to the emergency department.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Review </a:t>
            </a:r>
            <a:r>
              <a:rPr lang="en-US" altLang="en-US" sz="2800" b="0"/>
              <a:t>(1 of 2)</a:t>
            </a:r>
          </a:p>
        </p:txBody>
      </p:sp>
      <p:sp>
        <p:nvSpPr>
          <p:cNvPr id="110595" name="Rectangle 3"/>
          <p:cNvSpPr>
            <a:spLocks noGrp="1" noChangeArrowheads="1"/>
          </p:cNvSpPr>
          <p:nvPr>
            <p:ph type="body" idx="1"/>
          </p:nvPr>
        </p:nvSpPr>
        <p:spPr/>
        <p:txBody>
          <a:bodyPr/>
          <a:lstStyle/>
          <a:p>
            <a:pPr marL="566738" indent="-566738">
              <a:buFontTx/>
              <a:buAutoNum type="arabicPeriod" startAt="10"/>
            </a:pPr>
            <a:r>
              <a:rPr lang="en-US" altLang="en-US" sz="220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38238" lvl="1" indent="-457200">
              <a:buFontTx/>
              <a:buAutoNum type="alphaUcPeriod"/>
            </a:pPr>
            <a:r>
              <a:rPr lang="en-US" altLang="en-US" sz="2200"/>
              <a:t>sudden infant death syndrome</a:t>
            </a:r>
            <a:br>
              <a:rPr lang="en-US" altLang="en-US" sz="2200"/>
            </a:br>
            <a:r>
              <a:rPr lang="en-US" altLang="en-US" sz="2200" b="1"/>
              <a:t>Rationale: </a:t>
            </a:r>
            <a:r>
              <a:rPr lang="en-US" altLang="en-US" sz="2200">
                <a:solidFill>
                  <a:srgbClr val="F37021"/>
                </a:solidFill>
              </a:rPr>
              <a:t>Death of an infant or young child that remains unexplained after a complete autopsy.</a:t>
            </a:r>
          </a:p>
          <a:p>
            <a:pPr marL="1138238" lvl="1" indent="-457200">
              <a:buFontTx/>
              <a:buAutoNum type="alphaUcPeriod"/>
            </a:pPr>
            <a:r>
              <a:rPr lang="en-US" altLang="en-US" sz="2200">
                <a:solidFill>
                  <a:srgbClr val="F37021"/>
                </a:solidFill>
              </a:rPr>
              <a:t>child abuse</a:t>
            </a:r>
            <a:br>
              <a:rPr lang="en-US" altLang="en-US" sz="2200">
                <a:solidFill>
                  <a:srgbClr val="F37021"/>
                </a:solidFill>
              </a:rPr>
            </a:br>
            <a:r>
              <a:rPr lang="en-US" altLang="en-US" sz="2200" b="1"/>
              <a:t>Rationale:</a:t>
            </a:r>
            <a:r>
              <a:rPr lang="en-US" altLang="en-US" sz="2200" b="1">
                <a:solidFill>
                  <a:srgbClr val="000000"/>
                </a:solidFill>
              </a:rPr>
              <a:t> </a:t>
            </a:r>
            <a:r>
              <a:rPr lang="en-US" altLang="en-US" sz="2200">
                <a:solidFill>
                  <a:srgbClr val="F37021"/>
                </a:solidFill>
              </a:rPr>
              <a:t>The obstruction may be the result of child abuse, but these signs are those of a severe airway obstruction.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Review </a:t>
            </a:r>
            <a:r>
              <a:rPr lang="en-US" altLang="en-US" sz="2800" b="0"/>
              <a:t>(2 of 2)</a:t>
            </a:r>
          </a:p>
        </p:txBody>
      </p:sp>
      <p:sp>
        <p:nvSpPr>
          <p:cNvPr id="111619" name="Rectangle 3"/>
          <p:cNvSpPr>
            <a:spLocks noGrp="1" noChangeArrowheads="1"/>
          </p:cNvSpPr>
          <p:nvPr>
            <p:ph type="body" idx="1"/>
          </p:nvPr>
        </p:nvSpPr>
        <p:spPr/>
        <p:txBody>
          <a:bodyPr/>
          <a:lstStyle/>
          <a:p>
            <a:pPr marL="566738" indent="-566738">
              <a:buFontTx/>
              <a:buAutoNum type="arabicPeriod" startAt="10"/>
            </a:pPr>
            <a:r>
              <a:rPr lang="en-US" altLang="en-US" sz="220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25538" lvl="1" indent="-444500">
              <a:buFontTx/>
              <a:buAutoNum type="alphaUcPeriod" startAt="3"/>
            </a:pPr>
            <a:r>
              <a:rPr lang="en-US" altLang="en-US" sz="2200"/>
              <a:t>bronchitis</a:t>
            </a:r>
            <a:br>
              <a:rPr lang="en-US" altLang="en-US" sz="2200"/>
            </a:br>
            <a:r>
              <a:rPr lang="en-US" altLang="en-US" sz="2200" b="1"/>
              <a:t>Rationale: </a:t>
            </a:r>
            <a:r>
              <a:rPr lang="en-US" altLang="en-US" sz="2200">
                <a:solidFill>
                  <a:srgbClr val="F37021"/>
                </a:solidFill>
              </a:rPr>
              <a:t>This is an inflammation of the lung. It is not the direct result of a foreign body lodged in the airway.</a:t>
            </a:r>
          </a:p>
          <a:p>
            <a:pPr marL="1125538" lvl="1" indent="-444500">
              <a:buFontTx/>
              <a:buAutoNum type="alphaUcPeriod" startAt="3"/>
            </a:pPr>
            <a:r>
              <a:rPr lang="en-US" altLang="en-US" sz="2200"/>
              <a:t>severe airway obstruction</a:t>
            </a:r>
            <a:br>
              <a:rPr lang="en-US" altLang="en-US" sz="2200"/>
            </a:br>
            <a:r>
              <a:rPr lang="en-US" altLang="en-US" sz="2200" b="1"/>
              <a:t>Rationale: </a:t>
            </a:r>
            <a:r>
              <a:rPr lang="en-US" altLang="en-US" sz="2200">
                <a:solidFill>
                  <a:srgbClr val="F37021"/>
                </a:solidFill>
              </a:rPr>
              <a:t>Correct answer</a:t>
            </a:r>
            <a:endParaRPr lang="en-US" altLang="en-US" sz="2000">
              <a:solidFill>
                <a:srgbClr val="F3702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a:t>Elements of BLS </a:t>
            </a:r>
            <a:r>
              <a:rPr lang="en-US" altLang="en-US" sz="2800" b="0"/>
              <a:t>(8 of 8)</a:t>
            </a:r>
          </a:p>
        </p:txBody>
      </p:sp>
      <p:sp>
        <p:nvSpPr>
          <p:cNvPr id="13315" name="Content Placeholder 2"/>
          <p:cNvSpPr>
            <a:spLocks noGrp="1"/>
          </p:cNvSpPr>
          <p:nvPr>
            <p:ph type="body" idx="1"/>
          </p:nvPr>
        </p:nvSpPr>
        <p:spPr/>
        <p:txBody>
          <a:bodyPr rIns="228600"/>
          <a:lstStyle/>
          <a:p>
            <a:pPr>
              <a:spcBef>
                <a:spcPct val="35000"/>
              </a:spcBef>
            </a:pPr>
            <a:r>
              <a:rPr lang="en-US" altLang="en-US"/>
              <a:t>BLS differs from advanced life support (ALS)</a:t>
            </a:r>
          </a:p>
          <a:p>
            <a:pPr>
              <a:spcBef>
                <a:spcPct val="35000"/>
              </a:spcBef>
            </a:pPr>
            <a:r>
              <a:rPr lang="en-US" altLang="en-US"/>
              <a:t>ALS involves:</a:t>
            </a:r>
          </a:p>
          <a:p>
            <a:pPr lvl="1">
              <a:spcBef>
                <a:spcPct val="35000"/>
              </a:spcBef>
            </a:pPr>
            <a:r>
              <a:rPr lang="en-US" altLang="en-US"/>
              <a:t>Cardiac monitoring</a:t>
            </a:r>
          </a:p>
          <a:p>
            <a:pPr lvl="1">
              <a:spcBef>
                <a:spcPct val="35000"/>
              </a:spcBef>
            </a:pPr>
            <a:r>
              <a:rPr lang="en-US" altLang="en-US"/>
              <a:t>Intravenous fluids and medications</a:t>
            </a:r>
          </a:p>
          <a:p>
            <a:pPr lvl="1">
              <a:spcBef>
                <a:spcPct val="35000"/>
              </a:spcBef>
            </a:pPr>
            <a:r>
              <a:rPr lang="en-US" altLang="en-US"/>
              <a:t>Advanced airway adjuncts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a:t>The System Components of CPR </a:t>
            </a:r>
            <a:r>
              <a:rPr lang="en-US" altLang="en-US" sz="2800" b="0"/>
              <a:t>(1 of 2)</a:t>
            </a:r>
          </a:p>
        </p:txBody>
      </p:sp>
      <p:pic>
        <p:nvPicPr>
          <p:cNvPr id="14339" name="Picture 4" descr="C:\fms\EMT_11E_ITK_PPT WORK\9781284106916_SLCP_CH13\New folder\9781284080179_CH13_CP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286000"/>
            <a:ext cx="7661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40300" y="4762500"/>
            <a:ext cx="3654425" cy="230188"/>
          </a:xfrm>
          <a:prstGeom prst="rect">
            <a:avLst/>
          </a:prstGeom>
        </p:spPr>
        <p:txBody>
          <a:bodyPr wrap="none">
            <a:spAutoFit/>
          </a:bodyPr>
          <a:lstStyle/>
          <a:p>
            <a:pPr>
              <a:defRPr/>
            </a:pPr>
            <a:r>
              <a:rPr lang="en-IN" sz="900" dirty="0">
                <a:solidFill>
                  <a:schemeClr val="bg1"/>
                </a:solidFill>
                <a:latin typeface="+mj-lt"/>
              </a:rPr>
              <a:t>© Jones &amp; Bartlett Learning. Data from American Heart Association.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nSpc>
                <a:spcPct val="85000"/>
              </a:lnSpc>
            </a:pPr>
            <a:r>
              <a:rPr lang="en-US" altLang="en-US"/>
              <a:t>The System Components of CPR </a:t>
            </a:r>
            <a:r>
              <a:rPr lang="en-US" altLang="en-US" sz="2800" b="0"/>
              <a:t>(2 of 2)</a:t>
            </a:r>
          </a:p>
        </p:txBody>
      </p:sp>
      <p:sp>
        <p:nvSpPr>
          <p:cNvPr id="15363" name="Rectangle 3"/>
          <p:cNvSpPr>
            <a:spLocks noGrp="1" noChangeArrowheads="1"/>
          </p:cNvSpPr>
          <p:nvPr>
            <p:ph type="body" idx="1"/>
          </p:nvPr>
        </p:nvSpPr>
        <p:spPr/>
        <p:txBody>
          <a:bodyPr rIns="228600"/>
          <a:lstStyle/>
          <a:p>
            <a:pPr>
              <a:spcBef>
                <a:spcPct val="35000"/>
              </a:spcBef>
            </a:pPr>
            <a:r>
              <a:rPr lang="en-US" altLang="en-US"/>
              <a:t>AHA’s chain of survival</a:t>
            </a:r>
          </a:p>
          <a:p>
            <a:pPr lvl="1">
              <a:spcBef>
                <a:spcPct val="35000"/>
              </a:spcBef>
            </a:pPr>
            <a:r>
              <a:rPr lang="en-US" altLang="en-US"/>
              <a:t>Recognition and activation of the emergency response system</a:t>
            </a:r>
          </a:p>
          <a:p>
            <a:pPr lvl="1">
              <a:spcBef>
                <a:spcPct val="35000"/>
              </a:spcBef>
            </a:pPr>
            <a:r>
              <a:rPr lang="en-US" altLang="en-US"/>
              <a:t>Immediate, high-quality CPR</a:t>
            </a:r>
          </a:p>
          <a:p>
            <a:pPr lvl="1">
              <a:spcBef>
                <a:spcPct val="35000"/>
              </a:spcBef>
            </a:pPr>
            <a:r>
              <a:rPr lang="en-US" altLang="en-US"/>
              <a:t>Rapid defibrillation</a:t>
            </a:r>
          </a:p>
          <a:p>
            <a:pPr lvl="1">
              <a:spcBef>
                <a:spcPct val="35000"/>
              </a:spcBef>
            </a:pPr>
            <a:r>
              <a:rPr lang="en-US" altLang="en-US"/>
              <a:t>Basic and advanced emergency medical services</a:t>
            </a:r>
          </a:p>
          <a:p>
            <a:pPr lvl="1">
              <a:spcBef>
                <a:spcPct val="35000"/>
              </a:spcBef>
            </a:pPr>
            <a:r>
              <a:rPr lang="en-US" altLang="en-US"/>
              <a:t>Advanced life support and post-arrest care</a:t>
            </a:r>
          </a:p>
          <a:p>
            <a:pPr>
              <a:spcBef>
                <a:spcPct val="35000"/>
              </a:spcBef>
            </a:pPr>
            <a:r>
              <a:rPr lang="en-US" altLang="en-US"/>
              <a:t>If any one of the links in the chain is absent, the patient is more likely to die.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a:t>Assessing the Need for BLS </a:t>
            </a:r>
            <a:br>
              <a:rPr lang="en-US" altLang="en-US"/>
            </a:br>
            <a:r>
              <a:rPr lang="en-US" altLang="en-US" sz="2800" b="0"/>
              <a:t>(1 of 3)</a:t>
            </a:r>
          </a:p>
        </p:txBody>
      </p:sp>
      <p:sp>
        <p:nvSpPr>
          <p:cNvPr id="16387" name="Content Placeholder 2"/>
          <p:cNvSpPr>
            <a:spLocks noGrp="1"/>
          </p:cNvSpPr>
          <p:nvPr>
            <p:ph type="body" idx="1"/>
          </p:nvPr>
        </p:nvSpPr>
        <p:spPr/>
        <p:txBody>
          <a:bodyPr rIns="228600"/>
          <a:lstStyle/>
          <a:p>
            <a:pPr>
              <a:spcBef>
                <a:spcPct val="35000"/>
              </a:spcBef>
            </a:pPr>
            <a:r>
              <a:rPr lang="en-US" altLang="en-US"/>
              <a:t>Always begin by surveying the scene.</a:t>
            </a:r>
          </a:p>
          <a:p>
            <a:pPr>
              <a:spcBef>
                <a:spcPct val="35000"/>
              </a:spcBef>
            </a:pPr>
            <a:r>
              <a:rPr lang="en-US" altLang="en-US"/>
              <a:t>Complete primary assessment as soon as possible.</a:t>
            </a:r>
          </a:p>
          <a:p>
            <a:pPr lvl="1">
              <a:spcBef>
                <a:spcPct val="35000"/>
              </a:spcBef>
            </a:pPr>
            <a:r>
              <a:rPr lang="en-US" altLang="en-US"/>
              <a:t>Evaluate ABCs.</a:t>
            </a:r>
          </a:p>
          <a:p>
            <a:pPr>
              <a:spcBef>
                <a:spcPct val="35000"/>
              </a:spcBef>
            </a:pPr>
            <a:r>
              <a:rPr lang="en-US" altLang="en-US"/>
              <a:t>Determine unresponsiveness.</a:t>
            </a:r>
          </a:p>
          <a:p>
            <a:pPr lvl="1">
              <a:spcBef>
                <a:spcPct val="35000"/>
              </a:spcBef>
            </a:pPr>
            <a:r>
              <a:rPr lang="en-US" altLang="en-US"/>
              <a:t>Responsive patient does not need CPR.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nSpc>
                <a:spcPct val="85000"/>
              </a:lnSpc>
            </a:pPr>
            <a:r>
              <a:rPr lang="en-US" altLang="en-US"/>
              <a:t>Assessing the Need for BLS </a:t>
            </a:r>
            <a:br>
              <a:rPr lang="en-US" altLang="en-US"/>
            </a:br>
            <a:r>
              <a:rPr lang="en-US" altLang="en-US" sz="2800" b="0"/>
              <a:t>(2 of 3)</a:t>
            </a:r>
          </a:p>
        </p:txBody>
      </p:sp>
      <p:sp>
        <p:nvSpPr>
          <p:cNvPr id="17411" name="Rectangle 3"/>
          <p:cNvSpPr>
            <a:spLocks noGrp="1" noChangeArrowheads="1"/>
          </p:cNvSpPr>
          <p:nvPr>
            <p:ph type="body" idx="1"/>
          </p:nvPr>
        </p:nvSpPr>
        <p:spPr/>
        <p:txBody>
          <a:bodyPr rIns="228600"/>
          <a:lstStyle/>
          <a:p>
            <a:pPr>
              <a:spcBef>
                <a:spcPct val="35000"/>
              </a:spcBef>
            </a:pPr>
            <a:r>
              <a:rPr lang="en-US" altLang="en-US"/>
              <a:t>Basic principles of BLS are same for infants, children, and adults.</a:t>
            </a:r>
          </a:p>
          <a:p>
            <a:pPr>
              <a:spcBef>
                <a:spcPct val="35000"/>
              </a:spcBef>
            </a:pPr>
            <a:r>
              <a:rPr lang="en-US" altLang="en-US"/>
              <a:t>Although cardiac arrest in adults usually occurs before respiratory arrest, the reverse is true for infants and children.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a:t>Assessing the Need for BLS </a:t>
            </a:r>
            <a:br>
              <a:rPr lang="en-US" altLang="en-US"/>
            </a:br>
            <a:r>
              <a:rPr lang="en-US" altLang="en-US" sz="2800" b="0"/>
              <a:t>(3 of 3)</a:t>
            </a:r>
          </a:p>
        </p:txBody>
      </p:sp>
      <p:pic>
        <p:nvPicPr>
          <p:cNvPr id="18435" name="Picture 4" descr="C:\fms\EMT_11E_ITK_PPT WORK\9781284106916_SLCP_CH13\New folder\9781284080179_CH13_CP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905000"/>
            <a:ext cx="56435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60900" y="5502275"/>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a:t>Automated External Defibrillation </a:t>
            </a:r>
            <a:r>
              <a:rPr lang="en-US" altLang="en-US" sz="2800" b="0"/>
              <a:t>(1 of 3)</a:t>
            </a:r>
          </a:p>
        </p:txBody>
      </p:sp>
      <p:sp>
        <p:nvSpPr>
          <p:cNvPr id="21507" name="Content Placeholder 2"/>
          <p:cNvSpPr>
            <a:spLocks noGrp="1"/>
          </p:cNvSpPr>
          <p:nvPr>
            <p:ph type="body" idx="1"/>
          </p:nvPr>
        </p:nvSpPr>
        <p:spPr/>
        <p:txBody>
          <a:bodyPr rIns="228600"/>
          <a:lstStyle/>
          <a:p>
            <a:pPr>
              <a:spcBef>
                <a:spcPct val="35000"/>
              </a:spcBef>
              <a:defRPr/>
            </a:pPr>
            <a:r>
              <a:rPr lang="en-US" altLang="en-US" dirty="0" smtClean="0"/>
              <a:t>Vital link in the chain of survival</a:t>
            </a:r>
          </a:p>
          <a:p>
            <a:pPr>
              <a:spcBef>
                <a:spcPct val="35000"/>
              </a:spcBef>
              <a:defRPr/>
            </a:pPr>
            <a:r>
              <a:rPr lang="en-US" altLang="en-US" dirty="0" smtClean="0"/>
              <a:t>Automated external defibrillator (AED) should be applied to cardiac arrest patients as soon as available.</a:t>
            </a:r>
          </a:p>
          <a:p>
            <a:pPr>
              <a:spcBef>
                <a:spcPct val="35000"/>
              </a:spcBef>
              <a:defRPr/>
            </a:pPr>
            <a:r>
              <a:rPr lang="en-US" altLang="en-US" dirty="0" smtClean="0"/>
              <a:t>If you witness cardiac arrest, begin CPR and apply the AED as soon as it is available.</a:t>
            </a:r>
          </a:p>
          <a:p>
            <a:pPr marL="0" indent="0">
              <a:spcBef>
                <a:spcPct val="35000"/>
              </a:spcBef>
              <a:buFontTx/>
              <a:buNone/>
              <a:defRPr/>
            </a:pP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a:t>Automated External Defibrillation </a:t>
            </a:r>
            <a:r>
              <a:rPr lang="en-US" altLang="en-US" sz="2800" b="0"/>
              <a:t>(2 of 3)</a:t>
            </a:r>
          </a:p>
        </p:txBody>
      </p:sp>
      <p:sp>
        <p:nvSpPr>
          <p:cNvPr id="20483" name="Content Placeholder 2"/>
          <p:cNvSpPr>
            <a:spLocks noGrp="1"/>
          </p:cNvSpPr>
          <p:nvPr>
            <p:ph type="body" idx="1"/>
          </p:nvPr>
        </p:nvSpPr>
        <p:spPr>
          <a:xfrm>
            <a:off x="685800" y="1447800"/>
            <a:ext cx="8077200" cy="4800600"/>
          </a:xfrm>
        </p:spPr>
        <p:txBody>
          <a:bodyPr rIns="228600"/>
          <a:lstStyle/>
          <a:p>
            <a:pPr>
              <a:spcBef>
                <a:spcPct val="35000"/>
              </a:spcBef>
            </a:pPr>
            <a:r>
              <a:rPr lang="en-US" altLang="en-US"/>
              <a:t>Children</a:t>
            </a:r>
          </a:p>
          <a:p>
            <a:pPr lvl="1">
              <a:spcBef>
                <a:spcPct val="35000"/>
              </a:spcBef>
            </a:pPr>
            <a:r>
              <a:rPr lang="en-US" altLang="en-US"/>
              <a:t>Apply after first five cycles of CPR.</a:t>
            </a:r>
          </a:p>
          <a:p>
            <a:pPr lvl="1">
              <a:spcBef>
                <a:spcPct val="35000"/>
              </a:spcBef>
            </a:pPr>
            <a:r>
              <a:rPr lang="en-US" altLang="en-US"/>
              <a:t>Manual defibrillator preferred for infants 1 month to 1 year </a:t>
            </a:r>
          </a:p>
          <a:p>
            <a:pPr lvl="2">
              <a:spcBef>
                <a:spcPct val="35000"/>
              </a:spcBef>
            </a:pPr>
            <a:r>
              <a:rPr lang="en-US" altLang="en-US"/>
              <a:t>If unavailable, use pediatric-sized pads and dose-attenuating system. </a:t>
            </a:r>
          </a:p>
          <a:p>
            <a:pPr lvl="2">
              <a:spcBef>
                <a:spcPct val="35000"/>
              </a:spcBef>
            </a:pPr>
            <a:r>
              <a:rPr lang="en-US" altLang="en-US"/>
              <a:t>If neither is available, then use an AED with adult-sized pads with anterior-posterior placement.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a:t>Automated External Defibrillation </a:t>
            </a:r>
            <a:r>
              <a:rPr lang="en-US" altLang="en-US" sz="2800" b="0"/>
              <a:t>(3 of 3)</a:t>
            </a:r>
          </a:p>
        </p:txBody>
      </p:sp>
      <p:sp>
        <p:nvSpPr>
          <p:cNvPr id="21507" name="Content Placeholder 2"/>
          <p:cNvSpPr>
            <a:spLocks noGrp="1"/>
          </p:cNvSpPr>
          <p:nvPr>
            <p:ph type="body" idx="1"/>
          </p:nvPr>
        </p:nvSpPr>
        <p:spPr/>
        <p:txBody>
          <a:bodyPr rIns="228600"/>
          <a:lstStyle/>
          <a:p>
            <a:pPr>
              <a:spcBef>
                <a:spcPct val="35000"/>
              </a:spcBef>
            </a:pPr>
            <a:r>
              <a:rPr lang="en-US" altLang="en-US"/>
              <a:t>Special situations</a:t>
            </a:r>
          </a:p>
          <a:p>
            <a:pPr lvl="1">
              <a:spcBef>
                <a:spcPct val="35000"/>
              </a:spcBef>
            </a:pPr>
            <a:r>
              <a:rPr lang="en-US" altLang="en-US"/>
              <a:t>Pacemakers and implanted defibrillators</a:t>
            </a:r>
          </a:p>
          <a:p>
            <a:pPr lvl="1">
              <a:spcBef>
                <a:spcPct val="35000"/>
              </a:spcBef>
            </a:pPr>
            <a:r>
              <a:rPr lang="en-US" altLang="en-US"/>
              <a:t>Wet patients</a:t>
            </a:r>
          </a:p>
          <a:p>
            <a:pPr lvl="1">
              <a:spcBef>
                <a:spcPct val="35000"/>
              </a:spcBef>
            </a:pPr>
            <a:r>
              <a:rPr lang="en-US" altLang="en-US"/>
              <a:t>Transdermal medication patches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a:t>National EMS Education Standard Competencies</a:t>
            </a:r>
            <a:endParaRPr lang="en-US" altLang="en-US" sz="2800" b="0"/>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a:t>Shock and Resuscitation</a:t>
            </a:r>
          </a:p>
          <a:p>
            <a:pPr marL="0" indent="0" eaLnBrk="1" hangingPunct="1">
              <a:spcBef>
                <a:spcPct val="35000"/>
              </a:spcBef>
              <a:buFontTx/>
              <a:buNone/>
            </a:pPr>
            <a:r>
              <a:rPr lang="en-US" altLang="en-US"/>
              <a:t>Applies a fundamental knowledge of the causes, pathophysiology, and management of shock, respiratory failure or arrest, cardiac failure or arrest, and post-resuscitation 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a:t>Positioning the Patient</a:t>
            </a:r>
          </a:p>
        </p:txBody>
      </p:sp>
      <p:sp>
        <p:nvSpPr>
          <p:cNvPr id="22531" name="Content Placeholder 2"/>
          <p:cNvSpPr>
            <a:spLocks noGrp="1"/>
          </p:cNvSpPr>
          <p:nvPr>
            <p:ph type="body" idx="1"/>
          </p:nvPr>
        </p:nvSpPr>
        <p:spPr/>
        <p:txBody>
          <a:bodyPr rIns="228600"/>
          <a:lstStyle/>
          <a:p>
            <a:pPr>
              <a:spcBef>
                <a:spcPct val="35000"/>
              </a:spcBef>
            </a:pPr>
            <a:r>
              <a:rPr lang="en-US" altLang="en-US"/>
              <a:t>For CPR to be effective, patient must be supine on firm, flat surface.</a:t>
            </a:r>
          </a:p>
          <a:p>
            <a:pPr>
              <a:spcBef>
                <a:spcPct val="35000"/>
              </a:spcBef>
            </a:pPr>
            <a:r>
              <a:rPr lang="en-US" altLang="en-US"/>
              <a:t>Must be enough space for two rescuers to perform CPR </a:t>
            </a:r>
          </a:p>
          <a:p>
            <a:pPr>
              <a:spcBef>
                <a:spcPct val="35000"/>
              </a:spcBef>
            </a:pPr>
            <a:r>
              <a:rPr lang="en-US" altLang="en-US"/>
              <a:t>Log roll patient onto long backboard.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a:t>Check for Breathing and a Pulse </a:t>
            </a:r>
            <a:r>
              <a:rPr lang="en-US" altLang="en-US" sz="2800" b="0"/>
              <a:t>(1 of 5)</a:t>
            </a:r>
          </a:p>
        </p:txBody>
      </p:sp>
      <p:sp>
        <p:nvSpPr>
          <p:cNvPr id="23555" name="Content Placeholder 2"/>
          <p:cNvSpPr>
            <a:spLocks noGrp="1"/>
          </p:cNvSpPr>
          <p:nvPr>
            <p:ph type="body" idx="1"/>
          </p:nvPr>
        </p:nvSpPr>
        <p:spPr/>
        <p:txBody>
          <a:bodyPr rIns="228600"/>
          <a:lstStyle/>
          <a:p>
            <a:pPr>
              <a:spcBef>
                <a:spcPct val="35000"/>
              </a:spcBef>
            </a:pPr>
            <a:r>
              <a:rPr lang="en-US" altLang="en-US"/>
              <a:t>Quickly check for breathing and a pulse.</a:t>
            </a:r>
          </a:p>
          <a:p>
            <a:pPr lvl="1">
              <a:spcBef>
                <a:spcPct val="35000"/>
              </a:spcBef>
            </a:pPr>
            <a:r>
              <a:rPr lang="en-US" altLang="en-US"/>
              <a:t>Visualize the chest for signs of breathing.</a:t>
            </a:r>
          </a:p>
          <a:p>
            <a:pPr lvl="1">
              <a:spcBef>
                <a:spcPct val="35000"/>
              </a:spcBef>
            </a:pPr>
            <a:r>
              <a:rPr lang="en-US" altLang="en-US"/>
              <a:t>Palpate for a carotid pulse. </a:t>
            </a:r>
          </a:p>
        </p:txBody>
      </p:sp>
      <p:pic>
        <p:nvPicPr>
          <p:cNvPr id="23556" name="Picture 5" descr="C:\fms\EMT_11E_ITK_PPT WORK\9781284106916_SLCP_CH13\New folder\9781284080179_CH13_C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3352800"/>
            <a:ext cx="38242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17950" y="5916613"/>
            <a:ext cx="2693988" cy="230187"/>
          </a:xfrm>
          <a:prstGeom prst="rect">
            <a:avLst/>
          </a:prstGeom>
        </p:spPr>
        <p:txBody>
          <a:bodyPr wrap="none">
            <a:spAutoFit/>
          </a:bodyPr>
          <a:lstStyle/>
          <a:p>
            <a:pPr>
              <a:defRPr/>
            </a:pPr>
            <a:r>
              <a:rPr lang="en-IN" sz="900" dirty="0">
                <a:solidFill>
                  <a:schemeClr val="bg1"/>
                </a:solidFill>
                <a:latin typeface="+mj-lt"/>
              </a:rPr>
              <a:t>© Jones &amp; Bartlett Learning. 20150710_JBL0965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a:t>Check for Breathing and a Pulse </a:t>
            </a:r>
            <a:r>
              <a:rPr lang="en-US" altLang="en-US" sz="2800" b="0"/>
              <a:t>(2 of 5)</a:t>
            </a:r>
          </a:p>
        </p:txBody>
      </p:sp>
      <p:sp>
        <p:nvSpPr>
          <p:cNvPr id="24579" name="Content Placeholder 2"/>
          <p:cNvSpPr>
            <a:spLocks noGrp="1"/>
          </p:cNvSpPr>
          <p:nvPr>
            <p:ph type="body" idx="1"/>
          </p:nvPr>
        </p:nvSpPr>
        <p:spPr/>
        <p:txBody>
          <a:bodyPr rIns="228600"/>
          <a:lstStyle/>
          <a:p>
            <a:pPr>
              <a:spcBef>
                <a:spcPct val="35000"/>
              </a:spcBef>
            </a:pPr>
            <a:r>
              <a:rPr lang="en-US" altLang="en-US"/>
              <a:t>Provide external chest compressions. </a:t>
            </a:r>
          </a:p>
          <a:p>
            <a:pPr lvl="1">
              <a:spcBef>
                <a:spcPct val="35000"/>
              </a:spcBef>
            </a:pPr>
            <a:r>
              <a:rPr lang="en-US" altLang="en-US"/>
              <a:t>Apply rhythmic pressure and relaxation to lower half of sternum.</a:t>
            </a:r>
          </a:p>
          <a:p>
            <a:pPr lvl="1">
              <a:spcBef>
                <a:spcPct val="35000"/>
              </a:spcBef>
            </a:pPr>
            <a:r>
              <a:rPr lang="en-US" altLang="en-US"/>
              <a:t>Heart is located slightly to left of middle of the chest between sternum and spine.</a:t>
            </a:r>
          </a:p>
          <a:p>
            <a:pPr lvl="1">
              <a:spcBef>
                <a:spcPct val="35000"/>
              </a:spcBef>
            </a:pPr>
            <a:r>
              <a:rPr lang="en-US" altLang="en-US"/>
              <a:t>Compressions squeeze heart, acting as a pump to circulate blood.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a:t>Check for Breathing and a Pulse </a:t>
            </a:r>
            <a:r>
              <a:rPr lang="en-US" altLang="en-US" sz="2800" b="0"/>
              <a:t>(3 of 5)</a:t>
            </a:r>
          </a:p>
        </p:txBody>
      </p:sp>
      <p:sp>
        <p:nvSpPr>
          <p:cNvPr id="25603" name="Rectangle 3"/>
          <p:cNvSpPr>
            <a:spLocks noGrp="1" noChangeArrowheads="1"/>
          </p:cNvSpPr>
          <p:nvPr>
            <p:ph type="body" idx="1"/>
          </p:nvPr>
        </p:nvSpPr>
        <p:spPr/>
        <p:txBody>
          <a:bodyPr rIns="228600"/>
          <a:lstStyle/>
          <a:p>
            <a:pPr>
              <a:spcBef>
                <a:spcPct val="35000"/>
              </a:spcBef>
            </a:pPr>
            <a:r>
              <a:rPr lang="en-US" altLang="en-US"/>
              <a:t>Administer chest compressions (cont’d)</a:t>
            </a:r>
          </a:p>
          <a:p>
            <a:pPr lvl="1">
              <a:spcBef>
                <a:spcPct val="35000"/>
              </a:spcBef>
            </a:pPr>
            <a:r>
              <a:rPr lang="en-US" altLang="en-US"/>
              <a:t>Allow the chest to completely recoil between compressions. </a:t>
            </a:r>
          </a:p>
          <a:p>
            <a:pPr lvl="1">
              <a:spcBef>
                <a:spcPct val="35000"/>
              </a:spcBef>
            </a:pPr>
            <a:r>
              <a:rPr lang="en-US" altLang="en-US"/>
              <a:t>Proper hand positioning is crucial. </a:t>
            </a:r>
          </a:p>
          <a:p>
            <a:pPr lvl="1">
              <a:spcBef>
                <a:spcPct val="35000"/>
              </a:spcBef>
            </a:pPr>
            <a:r>
              <a:rPr lang="en-US" altLang="en-US"/>
              <a:t>Injuries can be minimized by proper technique and hand placement.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a:t>Check for Breathing and a Pulse </a:t>
            </a:r>
            <a:r>
              <a:rPr lang="en-US" altLang="en-US" sz="2800" b="0"/>
              <a:t>(4 of 5)</a:t>
            </a:r>
          </a:p>
        </p:txBody>
      </p:sp>
      <p:pic>
        <p:nvPicPr>
          <p:cNvPr id="26627" name="Picture 4" descr="C:\fms\EMT_11E_ITK_PPT WORK\9781284106916_SLCP_CH13\New folder\9781284080179_CH13_C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40973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13325" y="5803900"/>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85000"/>
              </a:lnSpc>
            </a:pPr>
            <a:r>
              <a:rPr lang="en-US" altLang="en-US"/>
              <a:t>Check for Breathing and a Pulse </a:t>
            </a:r>
            <a:r>
              <a:rPr lang="en-US" altLang="en-US" sz="2800" b="0"/>
              <a:t>(5 of 5)</a:t>
            </a:r>
          </a:p>
        </p:txBody>
      </p:sp>
      <p:sp>
        <p:nvSpPr>
          <p:cNvPr id="5" name="Rectangle 4"/>
          <p:cNvSpPr/>
          <p:nvPr/>
        </p:nvSpPr>
        <p:spPr>
          <a:xfrm>
            <a:off x="5438775" y="5194300"/>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27652" name="Picture 4" descr="C:\fms\EMT_11E_ITK_PPT WORK\9781284106916_SLCP_CH13\New folder\9781284080179_CH13_CP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85975"/>
            <a:ext cx="49863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85000"/>
              </a:lnSpc>
            </a:pPr>
            <a:r>
              <a:rPr lang="en-US" altLang="en-US" sz="3600"/>
              <a:t>Opening the Airway and Providing Artificial Ventilation </a:t>
            </a:r>
            <a:r>
              <a:rPr lang="en-US" altLang="en-US" sz="2400"/>
              <a:t>(1 of 7)</a:t>
            </a:r>
            <a:endParaRPr lang="en-US" altLang="en-US" sz="2400" b="0"/>
          </a:p>
        </p:txBody>
      </p:sp>
      <p:sp>
        <p:nvSpPr>
          <p:cNvPr id="28675" name="Text Box 7"/>
          <p:cNvSpPr txBox="1">
            <a:spLocks noChangeArrowheads="1"/>
          </p:cNvSpPr>
          <p:nvPr/>
        </p:nvSpPr>
        <p:spPr bwMode="auto">
          <a:xfrm>
            <a:off x="530225" y="5410200"/>
            <a:ext cx="362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solidFill>
                  <a:schemeClr val="bg1"/>
                </a:solidFill>
              </a:rPr>
              <a:t>Head tilt–chin lift maneuver</a:t>
            </a:r>
          </a:p>
        </p:txBody>
      </p:sp>
      <p:sp>
        <p:nvSpPr>
          <p:cNvPr id="28676" name="Text Box 8"/>
          <p:cNvSpPr txBox="1">
            <a:spLocks noChangeArrowheads="1"/>
          </p:cNvSpPr>
          <p:nvPr/>
        </p:nvSpPr>
        <p:spPr bwMode="auto">
          <a:xfrm>
            <a:off x="4445000" y="5405438"/>
            <a:ext cx="418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ヒラギノ角ゴ Pro W3" charset="-128"/>
              </a:defRPr>
            </a:lvl1pPr>
            <a:lvl2pPr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lvl="1">
              <a:spcBef>
                <a:spcPct val="35000"/>
              </a:spcBef>
              <a:buClr>
                <a:srgbClr val="F37021"/>
              </a:buClr>
            </a:pPr>
            <a:r>
              <a:rPr lang="en-US" altLang="en-US">
                <a:solidFill>
                  <a:schemeClr val="bg1"/>
                </a:solidFill>
              </a:rPr>
              <a:t>Jaw-thrust maneuver</a:t>
            </a:r>
          </a:p>
        </p:txBody>
      </p:sp>
      <p:pic>
        <p:nvPicPr>
          <p:cNvPr id="28677" name="Picture 7" descr="C:\fms\EMT_11E_ITK_PPT WORK\9781284106916_SLCP_CH13\New folder\9781284080179_CH13_CP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29162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C:\fms\EMT_11E_ITK_PPT WORK\9781284106916_SLCP_CH13\New folder\9781284080179_CH13_CP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33650"/>
            <a:ext cx="40354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93950" y="5091113"/>
            <a:ext cx="1479550" cy="231775"/>
          </a:xfrm>
          <a:prstGeom prst="rect">
            <a:avLst/>
          </a:prstGeom>
        </p:spPr>
        <p:txBody>
          <a:bodyPr wrap="none">
            <a:spAutoFit/>
          </a:bodyPr>
          <a:lstStyle/>
          <a:p>
            <a:pPr>
              <a:defRPr/>
            </a:pPr>
            <a:r>
              <a:rPr lang="en-IN" sz="900" dirty="0">
                <a:solidFill>
                  <a:schemeClr val="bg1"/>
                </a:solidFill>
                <a:latin typeface="+mj-lt"/>
              </a:rPr>
              <a:t>© Jones &amp; Bartlett Learning.</a:t>
            </a:r>
          </a:p>
        </p:txBody>
      </p:sp>
      <p:sp>
        <p:nvSpPr>
          <p:cNvPr id="10" name="Rectangle 9"/>
          <p:cNvSpPr/>
          <p:nvPr/>
        </p:nvSpPr>
        <p:spPr>
          <a:xfrm>
            <a:off x="6026150" y="5103813"/>
            <a:ext cx="2770188" cy="231775"/>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sz="3600"/>
              <a:t>Opening the Airway and Providing Artificial Ventilation </a:t>
            </a:r>
            <a:r>
              <a:rPr lang="en-US" altLang="en-US" sz="2400"/>
              <a:t>(2 of 7)</a:t>
            </a:r>
            <a:endParaRPr lang="en-US" altLang="en-US" sz="2400" b="0"/>
          </a:p>
        </p:txBody>
      </p:sp>
      <p:sp>
        <p:nvSpPr>
          <p:cNvPr id="29699" name="Content Placeholder 2"/>
          <p:cNvSpPr>
            <a:spLocks noGrp="1"/>
          </p:cNvSpPr>
          <p:nvPr>
            <p:ph type="body" idx="1"/>
          </p:nvPr>
        </p:nvSpPr>
        <p:spPr>
          <a:xfrm>
            <a:off x="685800" y="1447800"/>
            <a:ext cx="8077200" cy="4800600"/>
          </a:xfrm>
        </p:spPr>
        <p:txBody>
          <a:bodyPr rIns="228600"/>
          <a:lstStyle/>
          <a:p>
            <a:pPr>
              <a:spcBef>
                <a:spcPct val="35000"/>
              </a:spcBef>
            </a:pPr>
            <a:r>
              <a:rPr lang="en-US" altLang="en-US"/>
              <a:t>If you determine that the patient is adequately breathing, and there are no signs injury to the head, spine, hip, or pelvis, place the patient in the recovery position.</a:t>
            </a:r>
          </a:p>
          <a:p>
            <a:pPr lvl="1">
              <a:spcBef>
                <a:spcPct val="35000"/>
              </a:spcBef>
            </a:pPr>
            <a:r>
              <a:rPr lang="en-US" altLang="en-US"/>
              <a:t>Maintains clear airway</a:t>
            </a:r>
          </a:p>
          <a:p>
            <a:pPr lvl="1">
              <a:spcBef>
                <a:spcPct val="35000"/>
              </a:spcBef>
            </a:pPr>
            <a:r>
              <a:rPr lang="en-US" altLang="en-US"/>
              <a:t>Allows vomitus to drain from mouth</a:t>
            </a:r>
          </a:p>
          <a:p>
            <a:pPr lvl="1">
              <a:spcBef>
                <a:spcPct val="35000"/>
              </a:spcBef>
            </a:pPr>
            <a:r>
              <a:rPr lang="en-US" altLang="en-US"/>
              <a:t>Roll the patient as a unit.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sz="3600"/>
              <a:t>Opening the Airway and Providing Artificial Ventilation </a:t>
            </a:r>
            <a:r>
              <a:rPr lang="en-US" altLang="en-US" sz="2400"/>
              <a:t>(3 of 7)</a:t>
            </a:r>
            <a:endParaRPr lang="en-US" altLang="en-US" sz="2400" b="0"/>
          </a:p>
        </p:txBody>
      </p:sp>
      <p:sp>
        <p:nvSpPr>
          <p:cNvPr id="30723" name="Text Box 8"/>
          <p:cNvSpPr txBox="1">
            <a:spLocks noChangeArrowheads="1"/>
          </p:cNvSpPr>
          <p:nvPr/>
        </p:nvSpPr>
        <p:spPr bwMode="auto">
          <a:xfrm>
            <a:off x="3521075" y="49530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solidFill>
                  <a:schemeClr val="bg1"/>
                </a:solidFill>
              </a:rPr>
              <a:t>Recovery position</a:t>
            </a:r>
          </a:p>
        </p:txBody>
      </p:sp>
      <p:pic>
        <p:nvPicPr>
          <p:cNvPr id="30724" name="Picture 5" descr="C:\fms\EMT_11E_ITK_PPT WORK\9781284106916_SLCP_CH13\New folder\9781284080179_CH13_C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93566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89500" y="4665663"/>
            <a:ext cx="2770188" cy="230187"/>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sz="3600"/>
              <a:t>Opening the Airway and Providing Artificial Ventilation </a:t>
            </a:r>
            <a:r>
              <a:rPr lang="en-US" altLang="en-US" sz="2400"/>
              <a:t>(4 of 7)</a:t>
            </a:r>
            <a:endParaRPr lang="en-US" altLang="en-US" sz="2400" b="0"/>
          </a:p>
        </p:txBody>
      </p:sp>
      <p:sp>
        <p:nvSpPr>
          <p:cNvPr id="31747" name="Content Placeholder 2"/>
          <p:cNvSpPr>
            <a:spLocks noGrp="1"/>
          </p:cNvSpPr>
          <p:nvPr>
            <p:ph type="body" idx="1"/>
          </p:nvPr>
        </p:nvSpPr>
        <p:spPr/>
        <p:txBody>
          <a:bodyPr rIns="228600"/>
          <a:lstStyle/>
          <a:p>
            <a:pPr>
              <a:spcBef>
                <a:spcPct val="35000"/>
              </a:spcBef>
            </a:pPr>
            <a:r>
              <a:rPr lang="en-US" altLang="en-US"/>
              <a:t>The combination of lack of oxygen and too much carbon dioxide in the blood is lethal. </a:t>
            </a:r>
          </a:p>
          <a:p>
            <a:pPr lvl="1">
              <a:spcBef>
                <a:spcPct val="35000"/>
              </a:spcBef>
            </a:pPr>
            <a:r>
              <a:rPr lang="en-US" altLang="en-US"/>
              <a:t>Provide slow, deliberate ventilations that last 1 second. </a:t>
            </a:r>
          </a:p>
          <a:p>
            <a:pPr>
              <a:spcBef>
                <a:spcPct val="35000"/>
              </a:spcBef>
            </a:pPr>
            <a:r>
              <a:rPr lang="en-US" altLang="en-US"/>
              <a:t>If patient is not breathing, ventilations can be given by one or two EMS providers. </a:t>
            </a:r>
          </a:p>
          <a:p>
            <a:pPr>
              <a:spcBef>
                <a:spcPct val="35000"/>
              </a:spcBef>
            </a:pPr>
            <a:r>
              <a:rPr lang="en-US" altLang="en-US"/>
              <a:t>Use a barrier device.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nSpc>
                <a:spcPct val="85000"/>
              </a:lnSpc>
            </a:pPr>
            <a:r>
              <a:rPr lang="en-US" altLang="en-US"/>
              <a:t>Introduction</a:t>
            </a:r>
          </a:p>
        </p:txBody>
      </p:sp>
      <p:sp>
        <p:nvSpPr>
          <p:cNvPr id="5123" name="Content Placeholder 2"/>
          <p:cNvSpPr>
            <a:spLocks noGrp="1"/>
          </p:cNvSpPr>
          <p:nvPr>
            <p:ph type="body" idx="1"/>
          </p:nvPr>
        </p:nvSpPr>
        <p:spPr/>
        <p:txBody>
          <a:bodyPr rIns="228600"/>
          <a:lstStyle/>
          <a:p>
            <a:pPr>
              <a:spcBef>
                <a:spcPct val="35000"/>
              </a:spcBef>
            </a:pPr>
            <a:r>
              <a:rPr lang="en-US" altLang="en-US"/>
              <a:t>The principles of basic life support (BLS) were introduced in 1960.</a:t>
            </a:r>
          </a:p>
          <a:p>
            <a:pPr>
              <a:spcBef>
                <a:spcPct val="35000"/>
              </a:spcBef>
            </a:pPr>
            <a:r>
              <a:rPr lang="en-US" altLang="en-US"/>
              <a:t>Specific techniques have been revised every 5 to 6 years.</a:t>
            </a:r>
          </a:p>
          <a:p>
            <a:pPr>
              <a:spcBef>
                <a:spcPct val="35000"/>
              </a:spcBef>
            </a:pPr>
            <a:r>
              <a:rPr lang="en-US" altLang="en-US"/>
              <a:t>The most recent review was conducted by the International Liaison Committee on Resuscitation (ILCOR).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sz="3600"/>
              <a:t>Opening the Airway and Providing Artificial Ventilation </a:t>
            </a:r>
            <a:r>
              <a:rPr lang="en-US" altLang="en-US" sz="2400"/>
              <a:t>(5 of 7)</a:t>
            </a:r>
            <a:endParaRPr lang="en-US" altLang="en-US" sz="2400" b="0"/>
          </a:p>
        </p:txBody>
      </p:sp>
      <p:pic>
        <p:nvPicPr>
          <p:cNvPr id="32771" name="Picture 4" descr="C:\fms\EMT_11E_ITK_PPT WORK\9781284106916_SLCP_CH13\New folder\9781284080179_CH13_C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9847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56113" y="5511800"/>
            <a:ext cx="2770187"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sz="3600"/>
              <a:t>Opening the Airway and Providing Artificial Ventilation </a:t>
            </a:r>
            <a:r>
              <a:rPr lang="en-US" altLang="en-US" sz="2400"/>
              <a:t>(6 of 7)</a:t>
            </a:r>
            <a:endParaRPr lang="en-US" altLang="en-US" sz="2400" b="0"/>
          </a:p>
        </p:txBody>
      </p:sp>
      <p:sp>
        <p:nvSpPr>
          <p:cNvPr id="33795" name="Content Placeholder 2"/>
          <p:cNvSpPr>
            <a:spLocks noGrp="1"/>
          </p:cNvSpPr>
          <p:nvPr>
            <p:ph type="body" idx="1"/>
          </p:nvPr>
        </p:nvSpPr>
        <p:spPr/>
        <p:txBody>
          <a:bodyPr rIns="228600"/>
          <a:lstStyle/>
          <a:p>
            <a:pPr>
              <a:spcBef>
                <a:spcPct val="35000"/>
              </a:spcBef>
            </a:pPr>
            <a:r>
              <a:rPr lang="en-US" altLang="en-US"/>
              <a:t>For a patient with a stoma, place a BVM or pocket mask device directly over the stoma.</a:t>
            </a:r>
          </a:p>
          <a:p>
            <a:pPr>
              <a:spcBef>
                <a:spcPct val="35000"/>
              </a:spcBef>
            </a:pPr>
            <a:r>
              <a:rPr lang="en-US" altLang="en-US"/>
              <a:t>Artificial ventilation may result in gastric distention.</a:t>
            </a:r>
          </a:p>
          <a:p>
            <a:pPr lvl="1">
              <a:spcBef>
                <a:spcPct val="35000"/>
              </a:spcBef>
            </a:pPr>
            <a:r>
              <a:rPr lang="en-US" altLang="en-US"/>
              <a:t>Stomach becomes filled with air</a:t>
            </a:r>
          </a:p>
          <a:p>
            <a:pPr>
              <a:spcBef>
                <a:spcPct val="35000"/>
              </a:spcBef>
            </a:pPr>
            <a:r>
              <a:rPr lang="en-US" altLang="en-US"/>
              <a:t>Have a suction unit available in case patient vomits.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sz="3600"/>
              <a:t>Opening the Airway and Providing Artificial Ventilation </a:t>
            </a:r>
            <a:r>
              <a:rPr lang="en-US" altLang="en-US" sz="2400"/>
              <a:t>(7 of 7)</a:t>
            </a:r>
            <a:endParaRPr lang="en-US" altLang="en-US" sz="2400" b="0"/>
          </a:p>
        </p:txBody>
      </p:sp>
      <p:pic>
        <p:nvPicPr>
          <p:cNvPr id="34819" name="Picture 4" descr="C:\fms\EMT_11E_ITK_PPT WORK\9781284106916_SLCP_CH13\New folder\9781284080179_CH13_CP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40354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C:\fms\EMT_11E_ITK_PPT WORK\9781284106916_SLCP_CH13\New folder\9781284080179_CH13_CP1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40354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63713" y="4857750"/>
            <a:ext cx="2770187"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
        <p:nvSpPr>
          <p:cNvPr id="8" name="Rectangle 7"/>
          <p:cNvSpPr/>
          <p:nvPr/>
        </p:nvSpPr>
        <p:spPr>
          <a:xfrm>
            <a:off x="6107113" y="4860925"/>
            <a:ext cx="2770187"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a:t>One-Rescuer Adult CPR</a:t>
            </a:r>
          </a:p>
        </p:txBody>
      </p:sp>
      <p:sp>
        <p:nvSpPr>
          <p:cNvPr id="35843" name="Content Placeholder 2"/>
          <p:cNvSpPr>
            <a:spLocks noGrp="1"/>
          </p:cNvSpPr>
          <p:nvPr>
            <p:ph type="body" idx="1"/>
          </p:nvPr>
        </p:nvSpPr>
        <p:spPr/>
        <p:txBody>
          <a:bodyPr rIns="228600"/>
          <a:lstStyle/>
          <a:p>
            <a:pPr>
              <a:spcBef>
                <a:spcPct val="35000"/>
              </a:spcBef>
            </a:pPr>
            <a:r>
              <a:rPr lang="en-US" altLang="en-US"/>
              <a:t>Single rescuer gives both chest compressions and artificial ventilations.</a:t>
            </a:r>
          </a:p>
          <a:p>
            <a:pPr>
              <a:spcBef>
                <a:spcPct val="35000"/>
              </a:spcBef>
            </a:pPr>
            <a:r>
              <a:rPr lang="en-US" altLang="en-US"/>
              <a:t>Ratio of compressions to ventilations is 30:2.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a:t>Two-Rescuer Adult CPR </a:t>
            </a:r>
            <a:endParaRPr lang="en-US" altLang="en-US" sz="2800" b="0"/>
          </a:p>
        </p:txBody>
      </p:sp>
      <p:sp>
        <p:nvSpPr>
          <p:cNvPr id="36867" name="Content Placeholder 2"/>
          <p:cNvSpPr>
            <a:spLocks noGrp="1"/>
          </p:cNvSpPr>
          <p:nvPr>
            <p:ph type="body" idx="1"/>
          </p:nvPr>
        </p:nvSpPr>
        <p:spPr/>
        <p:txBody>
          <a:bodyPr rIns="228600"/>
          <a:lstStyle/>
          <a:p>
            <a:pPr>
              <a:spcBef>
                <a:spcPct val="35000"/>
              </a:spcBef>
            </a:pPr>
            <a:r>
              <a:rPr lang="en-US" altLang="en-US"/>
              <a:t>Always preferable to one</a:t>
            </a:r>
            <a:r>
              <a:rPr lang="en-US" altLang="en-US">
                <a:solidFill>
                  <a:srgbClr val="3366FF"/>
                </a:solidFill>
              </a:rPr>
              <a:t>-</a:t>
            </a:r>
            <a:r>
              <a:rPr lang="en-US" altLang="en-US"/>
              <a:t>rescuer CPR</a:t>
            </a:r>
          </a:p>
          <a:p>
            <a:pPr lvl="1">
              <a:spcBef>
                <a:spcPct val="35000"/>
              </a:spcBef>
            </a:pPr>
            <a:r>
              <a:rPr lang="en-US" altLang="en-US"/>
              <a:t>Less tiring: Rescuer doing compressions can be switched</a:t>
            </a:r>
          </a:p>
          <a:p>
            <a:pPr lvl="1">
              <a:spcBef>
                <a:spcPct val="35000"/>
              </a:spcBef>
            </a:pPr>
            <a:r>
              <a:rPr lang="en-US" altLang="en-US"/>
              <a:t>Facilitates effective chest compressions</a:t>
            </a:r>
          </a:p>
          <a:p>
            <a:pPr>
              <a:spcBef>
                <a:spcPct val="35000"/>
              </a:spcBef>
            </a:pPr>
            <a:r>
              <a:rPr lang="en-US" altLang="en-US"/>
              <a:t>Switching rescuers during CPR is critical to maintain high-quality compressions.</a:t>
            </a:r>
          </a:p>
          <a:p>
            <a:pPr lvl="1">
              <a:spcBef>
                <a:spcPct val="35000"/>
              </a:spcBef>
            </a:pPr>
            <a:r>
              <a:rPr lang="en-US" altLang="en-US"/>
              <a:t>Recommended to switch positions every 2 minutes.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a:t>Devices and Techniques to Assist Circulation </a:t>
            </a:r>
            <a:r>
              <a:rPr lang="en-US" altLang="en-US" sz="2800" b="0"/>
              <a:t>(1 of 4)</a:t>
            </a:r>
          </a:p>
        </p:txBody>
      </p:sp>
      <p:sp>
        <p:nvSpPr>
          <p:cNvPr id="37891" name="Content Placeholder 2"/>
          <p:cNvSpPr>
            <a:spLocks noGrp="1"/>
          </p:cNvSpPr>
          <p:nvPr>
            <p:ph type="body" idx="1"/>
          </p:nvPr>
        </p:nvSpPr>
        <p:spPr/>
        <p:txBody>
          <a:bodyPr rIns="228600"/>
          <a:lstStyle/>
          <a:p>
            <a:pPr>
              <a:spcBef>
                <a:spcPct val="35000"/>
              </a:spcBef>
            </a:pPr>
            <a:r>
              <a:rPr lang="en-US" altLang="en-US"/>
              <a:t>Active compression-decompression CPR</a:t>
            </a:r>
          </a:p>
          <a:p>
            <a:pPr lvl="1">
              <a:spcBef>
                <a:spcPct val="35000"/>
              </a:spcBef>
            </a:pPr>
            <a:r>
              <a:rPr lang="en-US" altLang="en-US"/>
              <a:t>Involves compressing the chest and then actively pulling it back up to its neutral position. </a:t>
            </a:r>
          </a:p>
          <a:p>
            <a:pPr>
              <a:spcBef>
                <a:spcPct val="35000"/>
              </a:spcBef>
            </a:pPr>
            <a:r>
              <a:rPr lang="en-US" altLang="en-US"/>
              <a:t>Impedance threshold device (ITD) </a:t>
            </a:r>
          </a:p>
          <a:p>
            <a:pPr lvl="1">
              <a:spcBef>
                <a:spcPct val="35000"/>
              </a:spcBef>
            </a:pPr>
            <a:r>
              <a:rPr lang="en-US" altLang="en-US"/>
              <a:t>Valve device placed between endotracheal tube and BVM </a:t>
            </a:r>
          </a:p>
          <a:p>
            <a:pPr lvl="1">
              <a:spcBef>
                <a:spcPct val="35000"/>
              </a:spcBef>
            </a:pPr>
            <a:r>
              <a:rPr lang="en-US" altLang="en-US"/>
              <a:t>Limits air entering lungs during recoil phase between chest compressions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a:t>Devices and Techniques to Assist Circulation </a:t>
            </a:r>
            <a:r>
              <a:rPr lang="en-US" altLang="en-US" sz="2800" b="0"/>
              <a:t>(2 of 4)</a:t>
            </a:r>
          </a:p>
        </p:txBody>
      </p:sp>
      <p:pic>
        <p:nvPicPr>
          <p:cNvPr id="38915" name="Picture 5" descr="C:\fms\EMT_11E_ITK_PPT WORK\9781284106916_SLCP_CH13\New folder\9781284080179_CH13_C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676400"/>
            <a:ext cx="27209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C:\fms\EMT_11E_ITK_PPT WORK\9781284106916_SLCP_CH13\New folder\9781284080179_CH13_CP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3200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470525" y="5784850"/>
            <a:ext cx="2627313" cy="230188"/>
          </a:xfrm>
          <a:prstGeom prst="rect">
            <a:avLst/>
          </a:prstGeom>
        </p:spPr>
        <p:txBody>
          <a:bodyPr wrap="none">
            <a:spAutoFit/>
          </a:bodyPr>
          <a:lstStyle/>
          <a:p>
            <a:pPr>
              <a:defRPr/>
            </a:pPr>
            <a:r>
              <a:rPr lang="en-IN" sz="900" dirty="0">
                <a:solidFill>
                  <a:schemeClr val="bg1"/>
                </a:solidFill>
                <a:latin typeface="+mj-lt"/>
              </a:rPr>
              <a:t>Courtesy of Advanced Circulatory Systems, Inc.</a:t>
            </a:r>
          </a:p>
        </p:txBody>
      </p:sp>
      <p:sp>
        <p:nvSpPr>
          <p:cNvPr id="8" name="Rectangle 7"/>
          <p:cNvSpPr/>
          <p:nvPr/>
        </p:nvSpPr>
        <p:spPr>
          <a:xfrm>
            <a:off x="1762125" y="5795963"/>
            <a:ext cx="2403475" cy="231775"/>
          </a:xfrm>
          <a:prstGeom prst="rect">
            <a:avLst/>
          </a:prstGeom>
        </p:spPr>
        <p:txBody>
          <a:bodyPr wrap="none">
            <a:spAutoFit/>
          </a:bodyPr>
          <a:lstStyle/>
          <a:p>
            <a:pPr>
              <a:defRPr/>
            </a:pPr>
            <a:r>
              <a:rPr lang="en-IN" sz="900" dirty="0">
                <a:solidFill>
                  <a:schemeClr val="bg1"/>
                </a:solidFill>
                <a:latin typeface="+mj-lt"/>
              </a:rPr>
              <a:t>Provided with permission by ZOLL Medical.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a:t>Devices and Techniques to Assist Circulation </a:t>
            </a:r>
            <a:r>
              <a:rPr lang="en-US" altLang="en-US" sz="2800" b="0"/>
              <a:t>(3 of 4)</a:t>
            </a:r>
          </a:p>
        </p:txBody>
      </p:sp>
      <p:sp>
        <p:nvSpPr>
          <p:cNvPr id="39939" name="Content Placeholder 2"/>
          <p:cNvSpPr>
            <a:spLocks noGrp="1"/>
          </p:cNvSpPr>
          <p:nvPr>
            <p:ph type="body" idx="1"/>
          </p:nvPr>
        </p:nvSpPr>
        <p:spPr/>
        <p:txBody>
          <a:bodyPr rIns="228600"/>
          <a:lstStyle/>
          <a:p>
            <a:pPr lvl="1">
              <a:spcBef>
                <a:spcPct val="35000"/>
              </a:spcBef>
            </a:pPr>
            <a:r>
              <a:rPr lang="en-US" altLang="en-US"/>
              <a:t>Mechanical piston device</a:t>
            </a:r>
          </a:p>
          <a:p>
            <a:pPr lvl="2"/>
            <a:r>
              <a:rPr lang="en-US" altLang="en-US" sz="2400"/>
              <a:t>Depresses sternum via compressed gas–powered or electric-powered plunger</a:t>
            </a:r>
          </a:p>
          <a:p>
            <a:pPr lvl="1">
              <a:spcBef>
                <a:spcPct val="35000"/>
              </a:spcBef>
            </a:pPr>
            <a:r>
              <a:rPr lang="en-US" altLang="en-US"/>
              <a:t>Load-distributing band CPR or vest CPR</a:t>
            </a:r>
          </a:p>
          <a:p>
            <a:pPr lvl="2">
              <a:spcBef>
                <a:spcPct val="35000"/>
              </a:spcBef>
            </a:pPr>
            <a:r>
              <a:rPr lang="en-US" altLang="en-US"/>
              <a:t>A circumferential chest compression device composed of constricting band and backboard</a:t>
            </a:r>
          </a:p>
          <a:p>
            <a:pPr lvl="1">
              <a:spcBef>
                <a:spcPct val="35000"/>
              </a:spcBef>
            </a:pPr>
            <a:r>
              <a:rPr lang="en-US" altLang="en-US"/>
              <a:t>Manual chest compressions remain the standard of care.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a:t>Devices and Techniques to Assist Circulation </a:t>
            </a:r>
            <a:r>
              <a:rPr lang="en-US" altLang="en-US" sz="2800" b="0"/>
              <a:t>(4 of 4)</a:t>
            </a:r>
          </a:p>
        </p:txBody>
      </p:sp>
      <p:pic>
        <p:nvPicPr>
          <p:cNvPr id="40963" name="Picture 4" descr="C:\fms\EMT_11E_ITK_PPT WORK\9781284106916_SLCP_CH13\New folder\9781284080179_CH13_C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17700"/>
            <a:ext cx="55308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57775" y="5435600"/>
            <a:ext cx="2403475" cy="231775"/>
          </a:xfrm>
          <a:prstGeom prst="rect">
            <a:avLst/>
          </a:prstGeom>
        </p:spPr>
        <p:txBody>
          <a:bodyPr wrap="none">
            <a:spAutoFit/>
          </a:bodyPr>
          <a:lstStyle/>
          <a:p>
            <a:pPr>
              <a:defRPr/>
            </a:pPr>
            <a:r>
              <a:rPr lang="en-IN" sz="900" dirty="0">
                <a:solidFill>
                  <a:schemeClr val="bg1"/>
                </a:solidFill>
                <a:latin typeface="+mj-lt"/>
              </a:rPr>
              <a:t>Provided with permission by ZOLL Medical.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a:t>Infant and Child CPR </a:t>
            </a:r>
            <a:r>
              <a:rPr lang="en-US" altLang="en-US" sz="2800" b="0"/>
              <a:t>(1 of 5)</a:t>
            </a:r>
          </a:p>
        </p:txBody>
      </p:sp>
      <p:sp>
        <p:nvSpPr>
          <p:cNvPr id="41987" name="Content Placeholder 2"/>
          <p:cNvSpPr>
            <a:spLocks noGrp="1"/>
          </p:cNvSpPr>
          <p:nvPr>
            <p:ph type="body" idx="1"/>
          </p:nvPr>
        </p:nvSpPr>
        <p:spPr/>
        <p:txBody>
          <a:bodyPr rIns="228600"/>
          <a:lstStyle/>
          <a:p>
            <a:pPr>
              <a:spcBef>
                <a:spcPct val="35000"/>
              </a:spcBef>
            </a:pPr>
            <a:r>
              <a:rPr lang="en-US" altLang="en-US"/>
              <a:t>Cardiac arrest in infants and children follows respiratory arrest.</a:t>
            </a:r>
          </a:p>
          <a:p>
            <a:pPr lvl="1">
              <a:spcBef>
                <a:spcPct val="35000"/>
              </a:spcBef>
            </a:pPr>
            <a:r>
              <a:rPr lang="en-US" altLang="en-US"/>
              <a:t>Airway and breathing are the focus of pediatric BLS.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nSpc>
                <a:spcPct val="85000"/>
              </a:lnSpc>
            </a:pPr>
            <a:r>
              <a:rPr lang="en-US" altLang="en-US"/>
              <a:t>Elements of BLS </a:t>
            </a:r>
            <a:r>
              <a:rPr lang="en-US" altLang="en-US" sz="2800" b="0"/>
              <a:t>(1 of 8)</a:t>
            </a:r>
          </a:p>
        </p:txBody>
      </p:sp>
      <p:sp>
        <p:nvSpPr>
          <p:cNvPr id="6147" name="Content Placeholder 2"/>
          <p:cNvSpPr>
            <a:spLocks noGrp="1"/>
          </p:cNvSpPr>
          <p:nvPr>
            <p:ph type="body" idx="1"/>
          </p:nvPr>
        </p:nvSpPr>
        <p:spPr/>
        <p:txBody>
          <a:bodyPr rIns="228600"/>
          <a:lstStyle/>
          <a:p>
            <a:pPr>
              <a:spcBef>
                <a:spcPct val="35000"/>
              </a:spcBef>
            </a:pPr>
            <a:r>
              <a:rPr lang="en-US" altLang="en-US"/>
              <a:t>Noninvasive emergency lifesaving care</a:t>
            </a:r>
          </a:p>
          <a:p>
            <a:pPr>
              <a:spcBef>
                <a:spcPct val="35000"/>
              </a:spcBef>
            </a:pPr>
            <a:r>
              <a:rPr lang="en-US" altLang="en-US"/>
              <a:t>Used to treat medical conditions including:</a:t>
            </a:r>
          </a:p>
          <a:p>
            <a:pPr lvl="1">
              <a:spcBef>
                <a:spcPct val="35000"/>
              </a:spcBef>
            </a:pPr>
            <a:r>
              <a:rPr lang="en-US" altLang="en-US"/>
              <a:t>Airway obstruction</a:t>
            </a:r>
          </a:p>
          <a:p>
            <a:pPr lvl="1">
              <a:spcBef>
                <a:spcPct val="35000"/>
              </a:spcBef>
            </a:pPr>
            <a:r>
              <a:rPr lang="en-US" altLang="en-US"/>
              <a:t>Respiratory arrest</a:t>
            </a:r>
          </a:p>
          <a:p>
            <a:pPr lvl="1">
              <a:spcBef>
                <a:spcPct val="35000"/>
              </a:spcBef>
            </a:pPr>
            <a:r>
              <a:rPr lang="en-US" altLang="en-US"/>
              <a:t>Cardiac arrest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a:t>Infant and Child CPR </a:t>
            </a:r>
            <a:r>
              <a:rPr lang="en-US" altLang="en-US" sz="2800" b="0"/>
              <a:t>(2 of 5)</a:t>
            </a:r>
          </a:p>
        </p:txBody>
      </p:sp>
      <p:sp>
        <p:nvSpPr>
          <p:cNvPr id="43011" name="Content Placeholder 2"/>
          <p:cNvSpPr>
            <a:spLocks noGrp="1"/>
          </p:cNvSpPr>
          <p:nvPr>
            <p:ph type="body" idx="1"/>
          </p:nvPr>
        </p:nvSpPr>
        <p:spPr/>
        <p:txBody>
          <a:bodyPr rIns="228600"/>
          <a:lstStyle/>
          <a:p>
            <a:pPr>
              <a:spcBef>
                <a:spcPct val="35000"/>
              </a:spcBef>
            </a:pPr>
            <a:r>
              <a:rPr lang="en-US" altLang="en-US"/>
              <a:t>Causes of child respiratory problems:</a:t>
            </a:r>
          </a:p>
          <a:p>
            <a:pPr lvl="1">
              <a:spcBef>
                <a:spcPct val="35000"/>
              </a:spcBef>
            </a:pPr>
            <a:r>
              <a:rPr lang="en-US" altLang="en-US"/>
              <a:t>Injury</a:t>
            </a:r>
          </a:p>
          <a:p>
            <a:pPr lvl="1">
              <a:spcBef>
                <a:spcPct val="35000"/>
              </a:spcBef>
            </a:pPr>
            <a:r>
              <a:rPr lang="en-US" altLang="en-US"/>
              <a:t>Infections</a:t>
            </a:r>
          </a:p>
          <a:p>
            <a:pPr lvl="1">
              <a:spcBef>
                <a:spcPct val="35000"/>
              </a:spcBef>
            </a:pPr>
            <a:r>
              <a:rPr lang="en-US" altLang="en-US"/>
              <a:t>Foreign body</a:t>
            </a:r>
          </a:p>
          <a:p>
            <a:pPr lvl="1">
              <a:spcBef>
                <a:spcPct val="35000"/>
              </a:spcBef>
            </a:pPr>
            <a:r>
              <a:rPr lang="en-US" altLang="en-US"/>
              <a:t>Submersion</a:t>
            </a:r>
          </a:p>
          <a:p>
            <a:pPr lvl="1">
              <a:spcBef>
                <a:spcPct val="35000"/>
              </a:spcBef>
            </a:pPr>
            <a:r>
              <a:rPr lang="en-US" altLang="en-US"/>
              <a:t>Electrocution</a:t>
            </a:r>
          </a:p>
          <a:p>
            <a:pPr lvl="1">
              <a:spcBef>
                <a:spcPct val="35000"/>
              </a:spcBef>
            </a:pPr>
            <a:r>
              <a:rPr lang="en-US" altLang="en-US"/>
              <a:t>Poisoning/overdose</a:t>
            </a:r>
          </a:p>
          <a:p>
            <a:pPr lvl="1">
              <a:spcBef>
                <a:spcPct val="35000"/>
              </a:spcBef>
            </a:pPr>
            <a:r>
              <a:rPr lang="en-US" altLang="en-US"/>
              <a:t>SIDS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a:t>Infant and Child CPR </a:t>
            </a:r>
            <a:r>
              <a:rPr lang="en-US" altLang="en-US" sz="2800" b="0"/>
              <a:t>(3 of 5)</a:t>
            </a:r>
          </a:p>
        </p:txBody>
      </p:sp>
      <p:sp>
        <p:nvSpPr>
          <p:cNvPr id="44035" name="Content Placeholder 2"/>
          <p:cNvSpPr>
            <a:spLocks noGrp="1"/>
          </p:cNvSpPr>
          <p:nvPr>
            <p:ph type="body" idx="1"/>
          </p:nvPr>
        </p:nvSpPr>
        <p:spPr/>
        <p:txBody>
          <a:bodyPr rIns="228600"/>
          <a:lstStyle/>
          <a:p>
            <a:pPr>
              <a:spcBef>
                <a:spcPct val="35000"/>
              </a:spcBef>
            </a:pPr>
            <a:r>
              <a:rPr lang="en-US" altLang="en-US"/>
              <a:t>Determine unresponsiveness.</a:t>
            </a:r>
          </a:p>
          <a:p>
            <a:pPr lvl="1">
              <a:spcBef>
                <a:spcPct val="35000"/>
              </a:spcBef>
            </a:pPr>
            <a:r>
              <a:rPr lang="en-US" altLang="en-US"/>
              <a:t>Gently tap on the shoulder and speak loudly. </a:t>
            </a:r>
          </a:p>
          <a:p>
            <a:pPr>
              <a:spcBef>
                <a:spcPct val="35000"/>
              </a:spcBef>
            </a:pPr>
            <a:r>
              <a:rPr lang="en-US" altLang="en-US"/>
              <a:t>Check for breathing and a pulse.</a:t>
            </a:r>
          </a:p>
          <a:p>
            <a:pPr lvl="1">
              <a:spcBef>
                <a:spcPct val="35000"/>
              </a:spcBef>
            </a:pPr>
            <a:r>
              <a:rPr lang="en-US" altLang="en-US"/>
              <a:t>Assessment can occur simultaneously</a:t>
            </a:r>
          </a:p>
          <a:p>
            <a:pPr lvl="1">
              <a:spcBef>
                <a:spcPct val="35000"/>
              </a:spcBef>
            </a:pPr>
            <a:r>
              <a:rPr lang="en-US" altLang="en-US"/>
              <a:t>Should take no longer than 10 seconds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Infant and Child CPR </a:t>
            </a:r>
            <a:r>
              <a:rPr lang="en-US" altLang="en-US" sz="2800" b="0"/>
              <a:t>(4 of 5)</a:t>
            </a:r>
            <a:endParaRPr lang="en-US" altLang="en-US"/>
          </a:p>
        </p:txBody>
      </p:sp>
      <p:sp>
        <p:nvSpPr>
          <p:cNvPr id="45059" name="Content Placeholder 2"/>
          <p:cNvSpPr>
            <a:spLocks noGrp="1"/>
          </p:cNvSpPr>
          <p:nvPr>
            <p:ph idx="1"/>
          </p:nvPr>
        </p:nvSpPr>
        <p:spPr/>
        <p:txBody>
          <a:bodyPr/>
          <a:lstStyle/>
          <a:p>
            <a:r>
              <a:rPr lang="en-US" altLang="en-US"/>
              <a:t>Foreign body obstruction in children is common.</a:t>
            </a:r>
          </a:p>
          <a:p>
            <a:pPr lvl="1"/>
            <a:r>
              <a:rPr lang="en-US" altLang="en-US"/>
              <a:t>Place an unresponsive, breathing child in the recovery position.</a:t>
            </a:r>
          </a:p>
          <a:p>
            <a:r>
              <a:rPr lang="en-US" altLang="en-US"/>
              <a:t>The techniques for opening the airway are modified for pediatric patients. </a:t>
            </a:r>
          </a:p>
          <a:p>
            <a:r>
              <a:rPr lang="en-US" altLang="en-US"/>
              <a:t>Place a wedge under the upper chest and shoulders when supine. </a:t>
            </a:r>
          </a:p>
          <a:p>
            <a:endParaRPr lang="en-US" altLang="en-US" b="1">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Infant and Child CPR </a:t>
            </a:r>
            <a:r>
              <a:rPr lang="en-US" altLang="en-US" sz="2800" b="0"/>
              <a:t>(5 of 5)</a:t>
            </a:r>
            <a:endParaRPr lang="en-US" altLang="en-US"/>
          </a:p>
        </p:txBody>
      </p:sp>
      <p:sp>
        <p:nvSpPr>
          <p:cNvPr id="3" name="Content Placeholder 2"/>
          <p:cNvSpPr>
            <a:spLocks noGrp="1"/>
          </p:cNvSpPr>
          <p:nvPr>
            <p:ph idx="1"/>
          </p:nvPr>
        </p:nvSpPr>
        <p:spPr>
          <a:xfrm>
            <a:off x="762000" y="1447800"/>
            <a:ext cx="7696200" cy="4800600"/>
          </a:xfrm>
        </p:spPr>
        <p:txBody>
          <a:bodyPr/>
          <a:lstStyle/>
          <a:p>
            <a:pPr>
              <a:defRPr/>
            </a:pPr>
            <a:r>
              <a:rPr lang="en-US" dirty="0" smtClean="0"/>
              <a:t>Provide rescue breathing. </a:t>
            </a:r>
          </a:p>
          <a:p>
            <a:pPr>
              <a:defRPr/>
            </a:pPr>
            <a:r>
              <a:rPr lang="en-US" dirty="0" smtClean="0"/>
              <a:t>Not breathing and has a pulse</a:t>
            </a:r>
            <a:r>
              <a:rPr lang="en-US" dirty="0"/>
              <a:t>:</a:t>
            </a:r>
            <a:r>
              <a:rPr lang="en-US" dirty="0" smtClean="0"/>
              <a:t> </a:t>
            </a:r>
          </a:p>
          <a:p>
            <a:pPr lvl="1">
              <a:defRPr/>
            </a:pPr>
            <a:r>
              <a:rPr lang="en-US" dirty="0" smtClean="0"/>
              <a:t>1 breath every 3 to 5 seconds </a:t>
            </a:r>
          </a:p>
          <a:p>
            <a:pPr>
              <a:defRPr/>
            </a:pPr>
            <a:r>
              <a:rPr lang="en-US" dirty="0" smtClean="0"/>
              <a:t>Not breathing and no pulse:</a:t>
            </a:r>
          </a:p>
          <a:p>
            <a:pPr lvl="1">
              <a:defRPr/>
            </a:pPr>
            <a:r>
              <a:rPr lang="en-US" dirty="0" smtClean="0"/>
              <a:t>2 breaths after every 30 compressions </a:t>
            </a:r>
          </a:p>
          <a:p>
            <a:pPr marL="0" indent="0">
              <a:buFontTx/>
              <a:buNone/>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a:t>Interrupting CPR </a:t>
            </a:r>
            <a:r>
              <a:rPr lang="en-US" altLang="en-US" sz="2800" b="0"/>
              <a:t>(1 of 2)</a:t>
            </a:r>
          </a:p>
        </p:txBody>
      </p:sp>
      <p:sp>
        <p:nvSpPr>
          <p:cNvPr id="47107" name="Content Placeholder 2"/>
          <p:cNvSpPr>
            <a:spLocks noGrp="1"/>
          </p:cNvSpPr>
          <p:nvPr>
            <p:ph type="body" idx="1"/>
          </p:nvPr>
        </p:nvSpPr>
        <p:spPr/>
        <p:txBody>
          <a:bodyPr rIns="228600"/>
          <a:lstStyle/>
          <a:p>
            <a:pPr>
              <a:spcBef>
                <a:spcPct val="35000"/>
              </a:spcBef>
            </a:pPr>
            <a:r>
              <a:rPr lang="en-US" altLang="en-US"/>
              <a:t>CPR is a crucial, lifesaving procedure.</a:t>
            </a:r>
          </a:p>
          <a:p>
            <a:pPr lvl="1">
              <a:spcBef>
                <a:spcPct val="35000"/>
              </a:spcBef>
            </a:pPr>
            <a:r>
              <a:rPr lang="en-US" altLang="en-US"/>
              <a:t>Provides minimal circulation and ventilation until the patient can receive defibrillation, ALS treatment, and definitive care at the ED</a:t>
            </a:r>
          </a:p>
          <a:p>
            <a:pPr>
              <a:spcBef>
                <a:spcPct val="35000"/>
              </a:spcBef>
            </a:pPr>
            <a:r>
              <a:rPr lang="en-US" altLang="en-US"/>
              <a:t>If no ALS available at scene:</a:t>
            </a:r>
          </a:p>
          <a:p>
            <a:pPr lvl="1">
              <a:spcBef>
                <a:spcPct val="35000"/>
              </a:spcBef>
            </a:pPr>
            <a:r>
              <a:rPr lang="en-US" altLang="en-US"/>
              <a:t>Provide transport per local protocols.</a:t>
            </a:r>
          </a:p>
          <a:p>
            <a:pPr lvl="1">
              <a:spcBef>
                <a:spcPct val="35000"/>
              </a:spcBef>
            </a:pPr>
            <a:r>
              <a:rPr lang="en-US" altLang="en-US"/>
              <a:t>Consider requesting ALS rendezvous en route to hospital.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a:t>Interrupting CPR </a:t>
            </a:r>
            <a:r>
              <a:rPr lang="en-US" altLang="en-US" sz="2800" b="0"/>
              <a:t>(2 of 2)</a:t>
            </a:r>
          </a:p>
        </p:txBody>
      </p:sp>
      <p:sp>
        <p:nvSpPr>
          <p:cNvPr id="48131" name="Content Placeholder 2"/>
          <p:cNvSpPr>
            <a:spLocks noGrp="1"/>
          </p:cNvSpPr>
          <p:nvPr>
            <p:ph type="body" idx="1"/>
          </p:nvPr>
        </p:nvSpPr>
        <p:spPr/>
        <p:txBody>
          <a:bodyPr rIns="228600"/>
          <a:lstStyle/>
          <a:p>
            <a:pPr>
              <a:spcBef>
                <a:spcPct val="35000"/>
              </a:spcBef>
            </a:pPr>
            <a:r>
              <a:rPr lang="en-US" altLang="en-US"/>
              <a:t>Try not to interrupt CPR for more than a few seconds.</a:t>
            </a:r>
          </a:p>
          <a:p>
            <a:pPr>
              <a:spcBef>
                <a:spcPct val="35000"/>
              </a:spcBef>
            </a:pPr>
            <a:r>
              <a:rPr lang="en-US" altLang="en-US"/>
              <a:t>Chest compression fraction</a:t>
            </a:r>
          </a:p>
          <a:p>
            <a:pPr lvl="1">
              <a:spcBef>
                <a:spcPct val="35000"/>
              </a:spcBef>
            </a:pPr>
            <a:r>
              <a:rPr lang="en-US" altLang="en-US"/>
              <a:t>The total percentage of time during a resuscitation attempt in which chest compressions are being performed</a:t>
            </a:r>
          </a:p>
          <a:p>
            <a:pPr lvl="1">
              <a:spcBef>
                <a:spcPct val="35000"/>
              </a:spcBef>
            </a:pPr>
            <a:r>
              <a:rPr lang="en-US" altLang="en-US"/>
              <a:t>Should be at least 60%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pPr>
            <a:r>
              <a:rPr lang="en-US" altLang="en-US"/>
              <a:t>When Not to Start CPR </a:t>
            </a:r>
            <a:r>
              <a:rPr lang="en-US" altLang="en-US" sz="2800" b="0"/>
              <a:t>(1 of 3)</a:t>
            </a:r>
          </a:p>
        </p:txBody>
      </p:sp>
      <p:sp>
        <p:nvSpPr>
          <p:cNvPr id="49155" name="Content Placeholder 2"/>
          <p:cNvSpPr>
            <a:spLocks noGrp="1"/>
          </p:cNvSpPr>
          <p:nvPr>
            <p:ph type="body" idx="1"/>
          </p:nvPr>
        </p:nvSpPr>
        <p:spPr/>
        <p:txBody>
          <a:bodyPr rIns="228600"/>
          <a:lstStyle/>
          <a:p>
            <a:pPr>
              <a:spcBef>
                <a:spcPct val="35000"/>
              </a:spcBef>
            </a:pPr>
            <a:r>
              <a:rPr lang="en-US" altLang="en-US"/>
              <a:t>If the scene is not safe</a:t>
            </a:r>
          </a:p>
          <a:p>
            <a:pPr>
              <a:spcBef>
                <a:spcPct val="35000"/>
              </a:spcBef>
            </a:pPr>
            <a:r>
              <a:rPr lang="en-US" altLang="en-US"/>
              <a:t>If the patient has obvious signs of death</a:t>
            </a:r>
          </a:p>
          <a:p>
            <a:pPr lvl="1">
              <a:spcBef>
                <a:spcPct val="35000"/>
              </a:spcBef>
            </a:pPr>
            <a:r>
              <a:rPr lang="en-US" altLang="en-US"/>
              <a:t>Rigor mortis (stiffening of body)</a:t>
            </a:r>
          </a:p>
          <a:p>
            <a:pPr lvl="1">
              <a:spcBef>
                <a:spcPct val="35000"/>
              </a:spcBef>
            </a:pPr>
            <a:r>
              <a:rPr lang="en-US" altLang="en-US"/>
              <a:t>Dependent lividity (livor mortis)</a:t>
            </a:r>
          </a:p>
          <a:p>
            <a:pPr lvl="1">
              <a:spcBef>
                <a:spcPct val="35000"/>
              </a:spcBef>
            </a:pPr>
            <a:r>
              <a:rPr lang="en-US" altLang="en-US"/>
              <a:t>Putrefaction or decomposition of body</a:t>
            </a:r>
          </a:p>
          <a:p>
            <a:pPr lvl="1">
              <a:spcBef>
                <a:spcPct val="35000"/>
              </a:spcBef>
            </a:pPr>
            <a:r>
              <a:rPr lang="en-US" altLang="en-US"/>
              <a:t>Evidence of nonsurvivable injury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a:t>When Not to Start CPR </a:t>
            </a:r>
            <a:r>
              <a:rPr lang="en-US" altLang="en-US" sz="2800" b="0"/>
              <a:t>(2 of 3)</a:t>
            </a:r>
          </a:p>
        </p:txBody>
      </p:sp>
      <p:sp>
        <p:nvSpPr>
          <p:cNvPr id="50179" name="Text Box 7"/>
          <p:cNvSpPr txBox="1">
            <a:spLocks noChangeArrowheads="1"/>
          </p:cNvSpPr>
          <p:nvPr/>
        </p:nvSpPr>
        <p:spPr bwMode="auto">
          <a:xfrm>
            <a:off x="3200400" y="5702300"/>
            <a:ext cx="246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solidFill>
                  <a:schemeClr val="bg1"/>
                </a:solidFill>
              </a:rPr>
              <a:t>Dependent lividity</a:t>
            </a:r>
          </a:p>
        </p:txBody>
      </p:sp>
      <p:pic>
        <p:nvPicPr>
          <p:cNvPr id="50180" name="Picture 5" descr="C:\fms\EMT_11E_ITK_PPT WORK\9781284106916_SLCP_CH13\New folder\9781284080179_CH13_CP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38300"/>
            <a:ext cx="52625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10100" y="5256213"/>
            <a:ext cx="2647950" cy="231775"/>
          </a:xfrm>
          <a:prstGeom prst="rect">
            <a:avLst/>
          </a:prstGeom>
        </p:spPr>
        <p:txBody>
          <a:bodyPr wrap="none">
            <a:spAutoFit/>
          </a:bodyPr>
          <a:lstStyle/>
          <a:p>
            <a:pPr>
              <a:defRPr/>
            </a:pPr>
            <a:r>
              <a:rPr lang="en-IN" sz="900" dirty="0">
                <a:solidFill>
                  <a:schemeClr val="bg1"/>
                </a:solidFill>
                <a:latin typeface="+mj-lt"/>
              </a:rPr>
              <a:t>© American Academy of Orthopaedic Surgeons.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a:t>When Not to Start CPR </a:t>
            </a:r>
            <a:r>
              <a:rPr lang="en-US" altLang="en-US" sz="2800" b="0"/>
              <a:t>(3 of 3)</a:t>
            </a:r>
          </a:p>
        </p:txBody>
      </p:sp>
      <p:sp>
        <p:nvSpPr>
          <p:cNvPr id="51203" name="Content Placeholder 2"/>
          <p:cNvSpPr>
            <a:spLocks noGrp="1"/>
          </p:cNvSpPr>
          <p:nvPr>
            <p:ph type="body" idx="1"/>
          </p:nvPr>
        </p:nvSpPr>
        <p:spPr/>
        <p:txBody>
          <a:bodyPr rIns="228600"/>
          <a:lstStyle/>
          <a:p>
            <a:pPr>
              <a:spcBef>
                <a:spcPct val="35000"/>
              </a:spcBef>
            </a:pPr>
            <a:r>
              <a:rPr lang="en-US" altLang="en-US"/>
              <a:t>If the patient and physician have previously agreed on do not resuscitate (DNR) orders:</a:t>
            </a:r>
          </a:p>
          <a:p>
            <a:pPr lvl="1">
              <a:spcBef>
                <a:spcPct val="35000"/>
              </a:spcBef>
            </a:pPr>
            <a:r>
              <a:rPr lang="en-US" altLang="en-US"/>
              <a:t>Can be complicated issue</a:t>
            </a:r>
          </a:p>
          <a:p>
            <a:pPr lvl="1">
              <a:spcBef>
                <a:spcPct val="35000"/>
              </a:spcBef>
            </a:pPr>
            <a:r>
              <a:rPr lang="en-US" altLang="en-US"/>
              <a:t>Advanced directives expressing patient’s wishes may be hard to find.</a:t>
            </a:r>
          </a:p>
          <a:p>
            <a:pPr lvl="1">
              <a:spcBef>
                <a:spcPct val="35000"/>
              </a:spcBef>
            </a:pPr>
            <a:r>
              <a:rPr lang="en-US" altLang="en-US"/>
              <a:t>When in doubt, begin CPR.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a:t>When to Stop CPR </a:t>
            </a:r>
            <a:endParaRPr lang="en-US" altLang="en-US" sz="2800" b="0"/>
          </a:p>
        </p:txBody>
      </p:sp>
      <p:sp>
        <p:nvSpPr>
          <p:cNvPr id="52227" name="Content Placeholder 2"/>
          <p:cNvSpPr>
            <a:spLocks noGrp="1"/>
          </p:cNvSpPr>
          <p:nvPr>
            <p:ph type="body" idx="1"/>
          </p:nvPr>
        </p:nvSpPr>
        <p:spPr/>
        <p:txBody>
          <a:bodyPr rIns="228600"/>
          <a:lstStyle/>
          <a:p>
            <a:pPr>
              <a:spcBef>
                <a:spcPct val="35000"/>
              </a:spcBef>
            </a:pPr>
            <a:r>
              <a:rPr lang="en-US" altLang="en-US"/>
              <a:t>Once you begin CPR, continue until (STOP acronym):</a:t>
            </a:r>
          </a:p>
          <a:p>
            <a:pPr lvl="1">
              <a:spcBef>
                <a:spcPct val="35000"/>
              </a:spcBef>
            </a:pPr>
            <a:r>
              <a:rPr lang="en-US" altLang="en-US"/>
              <a:t>S  Patient </a:t>
            </a:r>
            <a:r>
              <a:rPr lang="en-US" altLang="en-US" i="1"/>
              <a:t>Starts</a:t>
            </a:r>
            <a:r>
              <a:rPr lang="en-US" altLang="en-US"/>
              <a:t> breathing and has a pulse</a:t>
            </a:r>
          </a:p>
          <a:p>
            <a:pPr lvl="1">
              <a:spcBef>
                <a:spcPct val="35000"/>
              </a:spcBef>
            </a:pPr>
            <a:r>
              <a:rPr lang="en-US" altLang="en-US"/>
              <a:t>T  Patient is </a:t>
            </a:r>
            <a:r>
              <a:rPr lang="en-US" altLang="en-US" i="1"/>
              <a:t>Transferred</a:t>
            </a:r>
            <a:r>
              <a:rPr lang="en-US" altLang="en-US"/>
              <a:t> to another provider of equal or higher-level training</a:t>
            </a:r>
          </a:p>
          <a:p>
            <a:pPr lvl="1">
              <a:spcBef>
                <a:spcPct val="35000"/>
              </a:spcBef>
            </a:pPr>
            <a:r>
              <a:rPr lang="en-US" altLang="en-US"/>
              <a:t>O  You are </a:t>
            </a:r>
            <a:r>
              <a:rPr lang="en-US" altLang="en-US" i="1"/>
              <a:t>Out </a:t>
            </a:r>
            <a:r>
              <a:rPr lang="en-US" altLang="en-US"/>
              <a:t>of strength</a:t>
            </a:r>
          </a:p>
          <a:p>
            <a:pPr lvl="1">
              <a:spcBef>
                <a:spcPct val="35000"/>
              </a:spcBef>
            </a:pPr>
            <a:r>
              <a:rPr lang="en-US" altLang="en-US"/>
              <a:t>P  </a:t>
            </a:r>
            <a:r>
              <a:rPr lang="en-US" altLang="en-US" i="1"/>
              <a:t>Physician</a:t>
            </a:r>
            <a:r>
              <a:rPr lang="en-US" altLang="en-US"/>
              <a:t> directs to discontinue</a:t>
            </a:r>
          </a:p>
          <a:p>
            <a:pPr>
              <a:spcBef>
                <a:spcPct val="35000"/>
              </a:spcBef>
            </a:pPr>
            <a:r>
              <a:rPr lang="en-US" altLang="en-US"/>
              <a:t>“Out of strength” does not just mean tired, but physically unable to continue.</a:t>
            </a:r>
            <a:endParaRPr lang="en-US" altLang="en-US" sz="3200"/>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a:t>Elements of BLS </a:t>
            </a:r>
            <a:r>
              <a:rPr lang="en-US" altLang="en-US" sz="2800" b="0"/>
              <a:t>(2 of 8)</a:t>
            </a:r>
          </a:p>
        </p:txBody>
      </p:sp>
      <p:sp>
        <p:nvSpPr>
          <p:cNvPr id="7171" name="Content Placeholder 2"/>
          <p:cNvSpPr>
            <a:spLocks noGrp="1"/>
          </p:cNvSpPr>
          <p:nvPr>
            <p:ph type="body" idx="1"/>
          </p:nvPr>
        </p:nvSpPr>
        <p:spPr/>
        <p:txBody>
          <a:bodyPr rIns="228600"/>
          <a:lstStyle/>
          <a:p>
            <a:pPr>
              <a:spcBef>
                <a:spcPct val="35000"/>
              </a:spcBef>
            </a:pPr>
            <a:r>
              <a:rPr lang="en-US" altLang="en-US"/>
              <a:t>Focus is on the ABCs</a:t>
            </a:r>
          </a:p>
          <a:p>
            <a:pPr lvl="1">
              <a:spcBef>
                <a:spcPct val="35000"/>
              </a:spcBef>
            </a:pPr>
            <a:r>
              <a:rPr lang="en-US" altLang="en-US"/>
              <a:t>Airway (obstruction)</a:t>
            </a:r>
          </a:p>
          <a:p>
            <a:pPr lvl="1">
              <a:spcBef>
                <a:spcPct val="35000"/>
              </a:spcBef>
            </a:pPr>
            <a:r>
              <a:rPr lang="en-US" altLang="en-US"/>
              <a:t>Breathing (respiratory arrest)</a:t>
            </a:r>
          </a:p>
          <a:p>
            <a:pPr lvl="1">
              <a:spcBef>
                <a:spcPct val="35000"/>
              </a:spcBef>
            </a:pPr>
            <a:r>
              <a:rPr lang="en-US" altLang="en-US"/>
              <a:t>Circulation (cardiac arrest or severe bleeding)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a:t>Foreign Body Airway Obstruction in Adults </a:t>
            </a:r>
            <a:r>
              <a:rPr lang="en-US" altLang="en-US" sz="2800" b="0"/>
              <a:t>(1 of 7)</a:t>
            </a:r>
          </a:p>
        </p:txBody>
      </p:sp>
      <p:sp>
        <p:nvSpPr>
          <p:cNvPr id="53251" name="Rectangle 3"/>
          <p:cNvSpPr>
            <a:spLocks noGrp="1" noChangeArrowheads="1"/>
          </p:cNvSpPr>
          <p:nvPr>
            <p:ph type="body" idx="1"/>
          </p:nvPr>
        </p:nvSpPr>
        <p:spPr/>
        <p:txBody>
          <a:bodyPr rIns="228600"/>
          <a:lstStyle/>
          <a:p>
            <a:pPr>
              <a:spcBef>
                <a:spcPct val="35000"/>
              </a:spcBef>
            </a:pPr>
            <a:r>
              <a:rPr lang="en-US" altLang="en-US"/>
              <a:t>Airway obstruction may be caused by:</a:t>
            </a:r>
          </a:p>
          <a:p>
            <a:pPr lvl="1">
              <a:spcBef>
                <a:spcPct val="35000"/>
              </a:spcBef>
            </a:pPr>
            <a:r>
              <a:rPr lang="en-US" altLang="en-US"/>
              <a:t>Relaxation of throat muscles</a:t>
            </a:r>
          </a:p>
          <a:p>
            <a:pPr lvl="1">
              <a:spcBef>
                <a:spcPct val="35000"/>
              </a:spcBef>
            </a:pPr>
            <a:r>
              <a:rPr lang="en-US" altLang="en-US"/>
              <a:t>Vomited or regurgitated stomach contents</a:t>
            </a:r>
          </a:p>
          <a:p>
            <a:pPr lvl="1">
              <a:spcBef>
                <a:spcPct val="35000"/>
              </a:spcBef>
            </a:pPr>
            <a:r>
              <a:rPr lang="en-US" altLang="en-US"/>
              <a:t>Blood</a:t>
            </a:r>
          </a:p>
          <a:p>
            <a:pPr lvl="1">
              <a:spcBef>
                <a:spcPct val="35000"/>
              </a:spcBef>
            </a:pPr>
            <a:r>
              <a:rPr lang="en-US" altLang="en-US"/>
              <a:t>Damaged tissue</a:t>
            </a:r>
          </a:p>
          <a:p>
            <a:pPr lvl="1">
              <a:spcBef>
                <a:spcPct val="35000"/>
              </a:spcBef>
            </a:pPr>
            <a:r>
              <a:rPr lang="en-US" altLang="en-US"/>
              <a:t>Dentures</a:t>
            </a:r>
          </a:p>
          <a:p>
            <a:pPr lvl="1">
              <a:spcBef>
                <a:spcPct val="35000"/>
              </a:spcBef>
            </a:pPr>
            <a:r>
              <a:rPr lang="en-US" altLang="en-US"/>
              <a:t>Foreign bodies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pPr>
            <a:r>
              <a:rPr lang="en-US" altLang="en-US"/>
              <a:t>Foreign Body Airway Obstruction in Adults </a:t>
            </a:r>
            <a:r>
              <a:rPr lang="en-US" altLang="en-US" sz="2800" b="0"/>
              <a:t>(2 of 7)</a:t>
            </a:r>
          </a:p>
        </p:txBody>
      </p:sp>
      <p:sp>
        <p:nvSpPr>
          <p:cNvPr id="54275" name="Content Placeholder 2"/>
          <p:cNvSpPr>
            <a:spLocks noGrp="1"/>
          </p:cNvSpPr>
          <p:nvPr>
            <p:ph type="body" idx="1"/>
          </p:nvPr>
        </p:nvSpPr>
        <p:spPr/>
        <p:txBody>
          <a:bodyPr rIns="228600"/>
          <a:lstStyle/>
          <a:p>
            <a:pPr>
              <a:spcBef>
                <a:spcPct val="35000"/>
              </a:spcBef>
            </a:pPr>
            <a:r>
              <a:rPr lang="en-US" altLang="en-US"/>
              <a:t>In adults, usually occurs during a meal</a:t>
            </a:r>
          </a:p>
          <a:p>
            <a:pPr>
              <a:spcBef>
                <a:spcPct val="35000"/>
              </a:spcBef>
            </a:pPr>
            <a:r>
              <a:rPr lang="en-US" altLang="en-US"/>
              <a:t>In children, usually occurs during a meal or at play</a:t>
            </a:r>
          </a:p>
          <a:p>
            <a:pPr>
              <a:spcBef>
                <a:spcPct val="35000"/>
              </a:spcBef>
            </a:pPr>
            <a:r>
              <a:rPr lang="en-US" altLang="en-US"/>
              <a:t>Patient with mild airway obstruction is able to exchange air but with signs of respiratory distress.</a:t>
            </a:r>
          </a:p>
          <a:p>
            <a:pPr lvl="1">
              <a:spcBef>
                <a:spcPct val="35000"/>
              </a:spcBef>
            </a:pPr>
            <a:r>
              <a:rPr lang="en-US" altLang="en-US"/>
              <a:t>Leave these patients alone.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pPr>
            <a:r>
              <a:rPr lang="en-US" altLang="en-US"/>
              <a:t>Foreign Body Airway Obstruction in Adults </a:t>
            </a:r>
            <a:r>
              <a:rPr lang="en-US" altLang="en-US" sz="2800" b="0"/>
              <a:t>(3 of 7)</a:t>
            </a:r>
          </a:p>
        </p:txBody>
      </p:sp>
      <p:sp>
        <p:nvSpPr>
          <p:cNvPr id="55299" name="Content Placeholder 2"/>
          <p:cNvSpPr>
            <a:spLocks noGrp="1"/>
          </p:cNvSpPr>
          <p:nvPr>
            <p:ph type="body" idx="1"/>
          </p:nvPr>
        </p:nvSpPr>
        <p:spPr/>
        <p:txBody>
          <a:bodyPr rIns="228600"/>
          <a:lstStyle/>
          <a:p>
            <a:pPr>
              <a:spcBef>
                <a:spcPct val="35000"/>
              </a:spcBef>
            </a:pPr>
            <a:r>
              <a:rPr lang="en-US" altLang="en-US"/>
              <a:t>Sudden, severe obstruction is usually easy to recognize in responsive patients.</a:t>
            </a:r>
          </a:p>
          <a:p>
            <a:pPr>
              <a:spcBef>
                <a:spcPct val="35000"/>
              </a:spcBef>
            </a:pPr>
            <a:r>
              <a:rPr lang="en-US" altLang="en-US"/>
              <a:t>In unresponsive patients, suspect obstruction if maneuvers to open airway and ventilate are ineffective.</a:t>
            </a:r>
          </a:p>
          <a:p>
            <a:pPr>
              <a:spcBef>
                <a:spcPct val="35000"/>
              </a:spcBef>
            </a:pPr>
            <a:r>
              <a:rPr lang="en-US" altLang="en-US"/>
              <a:t>Abdominal-thrust maneuver (Heimlich) is recommended in responsive adults and children older than 1 year.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a:t>Foreign Body Airway Obstruction in Adults </a:t>
            </a:r>
            <a:r>
              <a:rPr lang="en-US" altLang="en-US" sz="2800" b="0"/>
              <a:t>(4 of 7)</a:t>
            </a:r>
          </a:p>
        </p:txBody>
      </p:sp>
      <p:pic>
        <p:nvPicPr>
          <p:cNvPr id="56323" name="Picture 4" descr="C:\fms\EMT_11E_ITK_PPT WORK\9781284106916_SLCP_CH13\New folder\9781284080179_CH13_CP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7007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4400" y="5519738"/>
            <a:ext cx="2770188" cy="230187"/>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a:t>Foreign Body Airway Obstruction in Adults </a:t>
            </a:r>
            <a:r>
              <a:rPr lang="en-US" altLang="en-US" sz="2800" b="0"/>
              <a:t>(5 of 7)</a:t>
            </a:r>
          </a:p>
        </p:txBody>
      </p:sp>
      <p:sp>
        <p:nvSpPr>
          <p:cNvPr id="57347" name="Content Placeholder 2"/>
          <p:cNvSpPr>
            <a:spLocks noGrp="1"/>
          </p:cNvSpPr>
          <p:nvPr>
            <p:ph type="body" idx="1"/>
          </p:nvPr>
        </p:nvSpPr>
        <p:spPr>
          <a:ln w="19050">
            <a:miter lim="800000"/>
            <a:headEnd/>
            <a:tailEnd/>
          </a:ln>
          <a:extLst/>
        </p:spPr>
        <p:txBody>
          <a:bodyPr rIns="228600"/>
          <a:lstStyle/>
          <a:p>
            <a:pPr>
              <a:spcBef>
                <a:spcPct val="35000"/>
              </a:spcBef>
              <a:defRPr/>
            </a:pPr>
            <a:r>
              <a:rPr lang="en-US" dirty="0"/>
              <a:t>Instead of abdominal-thrust maneuver, use chest thrusts for the following responsive </a:t>
            </a:r>
            <a:r>
              <a:rPr lang="en-US" dirty="0" smtClean="0"/>
              <a:t>patients</a:t>
            </a:r>
            <a:r>
              <a:rPr lang="en-US" strike="sngStrike" dirty="0" smtClean="0"/>
              <a:t> </a:t>
            </a:r>
            <a:endParaRPr lang="en-US" dirty="0"/>
          </a:p>
          <a:p>
            <a:pPr lvl="1">
              <a:spcBef>
                <a:spcPct val="35000"/>
              </a:spcBef>
              <a:defRPr/>
            </a:pPr>
            <a:r>
              <a:rPr lang="en-US" dirty="0"/>
              <a:t>Women in advanced stages of pregnancy</a:t>
            </a:r>
          </a:p>
          <a:p>
            <a:pPr lvl="1">
              <a:spcBef>
                <a:spcPct val="35000"/>
              </a:spcBef>
              <a:defRPr/>
            </a:pPr>
            <a:r>
              <a:rPr lang="en-US" dirty="0"/>
              <a:t>Obese patients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pPr>
            <a:r>
              <a:rPr lang="en-US" altLang="en-US"/>
              <a:t>Foreign Body Airway Obstruction in Adults </a:t>
            </a:r>
            <a:r>
              <a:rPr lang="en-US" altLang="en-US" sz="2800" b="0"/>
              <a:t>(6 of 7)</a:t>
            </a:r>
          </a:p>
        </p:txBody>
      </p:sp>
      <p:sp>
        <p:nvSpPr>
          <p:cNvPr id="5" name="Rectangle 4"/>
          <p:cNvSpPr/>
          <p:nvPr/>
        </p:nvSpPr>
        <p:spPr>
          <a:xfrm>
            <a:off x="3810000" y="5816600"/>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pic>
        <p:nvPicPr>
          <p:cNvPr id="58372" name="Picture 4" descr="C:\fms\EMT_11E_ITK_PPT WORK\9781284106916_SLCP_CH13\New folder\9781284080179_CH13_C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39592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a:t>Foreign Body Airway Obstruction in Adults </a:t>
            </a:r>
            <a:r>
              <a:rPr lang="en-US" altLang="en-US" sz="2800" b="0"/>
              <a:t>(7 of 7)</a:t>
            </a:r>
          </a:p>
        </p:txBody>
      </p:sp>
      <p:sp>
        <p:nvSpPr>
          <p:cNvPr id="59395" name="Content Placeholder 2"/>
          <p:cNvSpPr>
            <a:spLocks noGrp="1"/>
          </p:cNvSpPr>
          <p:nvPr>
            <p:ph type="body" idx="1"/>
          </p:nvPr>
        </p:nvSpPr>
        <p:spPr/>
        <p:txBody>
          <a:bodyPr rIns="228600"/>
          <a:lstStyle/>
          <a:p>
            <a:pPr>
              <a:spcBef>
                <a:spcPct val="35000"/>
              </a:spcBef>
            </a:pPr>
            <a:r>
              <a:rPr lang="en-US" altLang="en-US"/>
              <a:t>Unresponsive patients:</a:t>
            </a:r>
          </a:p>
          <a:p>
            <a:pPr lvl="1">
              <a:spcBef>
                <a:spcPct val="35000"/>
              </a:spcBef>
            </a:pPr>
            <a:r>
              <a:rPr lang="en-US" altLang="en-US"/>
              <a:t>Determine unresponsiveness.</a:t>
            </a:r>
          </a:p>
          <a:p>
            <a:pPr lvl="1">
              <a:spcBef>
                <a:spcPct val="35000"/>
              </a:spcBef>
            </a:pPr>
            <a:r>
              <a:rPr lang="en-US" altLang="en-US"/>
              <a:t>Check for breathing and a pulse. </a:t>
            </a:r>
          </a:p>
          <a:p>
            <a:pPr lvl="1">
              <a:spcBef>
                <a:spcPct val="35000"/>
              </a:spcBef>
            </a:pPr>
            <a:r>
              <a:rPr lang="en-US" altLang="en-US"/>
              <a:t>If pulse is present and breathing is absent, attempt ventilation.</a:t>
            </a:r>
          </a:p>
          <a:p>
            <a:pPr lvl="1">
              <a:spcBef>
                <a:spcPct val="35000"/>
              </a:spcBef>
            </a:pPr>
            <a:r>
              <a:rPr lang="en-US" altLang="en-US"/>
              <a:t>If two attempts do not produce visible chest rise, perform 30 compressions, open airway, and look in mouth.</a:t>
            </a:r>
          </a:p>
          <a:p>
            <a:pPr lvl="2"/>
            <a:r>
              <a:rPr lang="en-US" altLang="en-US" sz="2400"/>
              <a:t>Attempt to carefully remove any visible object.</a:t>
            </a:r>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pPr>
            <a:r>
              <a:rPr lang="en-US" altLang="en-US" sz="3600"/>
              <a:t>Foreign Body Airway Obstruction in Infants and Children </a:t>
            </a:r>
            <a:r>
              <a:rPr lang="en-US" altLang="en-US" sz="2800" b="0"/>
              <a:t>(1 of 5)</a:t>
            </a:r>
          </a:p>
        </p:txBody>
      </p:sp>
      <p:sp>
        <p:nvSpPr>
          <p:cNvPr id="60419" name="Content Placeholder 2"/>
          <p:cNvSpPr>
            <a:spLocks noGrp="1"/>
          </p:cNvSpPr>
          <p:nvPr>
            <p:ph type="body" idx="1"/>
          </p:nvPr>
        </p:nvSpPr>
        <p:spPr/>
        <p:txBody>
          <a:bodyPr rIns="228600"/>
          <a:lstStyle/>
          <a:p>
            <a:pPr>
              <a:spcBef>
                <a:spcPct val="35000"/>
              </a:spcBef>
            </a:pPr>
            <a:r>
              <a:rPr lang="en-US" altLang="en-US"/>
              <a:t>Common problem</a:t>
            </a:r>
          </a:p>
          <a:p>
            <a:pPr>
              <a:spcBef>
                <a:spcPct val="35000"/>
              </a:spcBef>
            </a:pPr>
            <a:r>
              <a:rPr lang="en-US" altLang="en-US"/>
              <a:t>If there are signs and symptoms of airway infection, do not waste time trying to dislodge a foreign body.</a:t>
            </a:r>
          </a:p>
          <a:p>
            <a:pPr>
              <a:spcBef>
                <a:spcPct val="35000"/>
              </a:spcBef>
            </a:pPr>
            <a:r>
              <a:rPr lang="en-US" altLang="en-US"/>
              <a:t>On responsive, standing or sitting child, perform Heimlich maneuver. </a:t>
            </a:r>
          </a:p>
          <a:p>
            <a:pPr>
              <a:spcBef>
                <a:spcPct val="35000"/>
              </a:spcBef>
            </a:pPr>
            <a:r>
              <a:rPr lang="en-US" altLang="en-US"/>
              <a:t>On unresponsive child older than 1 year, manage in the same manner as an adult.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sz="3600"/>
              <a:t>Foreign Body Airway Obstruction in Infants and Children </a:t>
            </a:r>
            <a:r>
              <a:rPr lang="en-US" altLang="en-US" sz="2800" b="0"/>
              <a:t>(2 of 5)</a:t>
            </a:r>
          </a:p>
        </p:txBody>
      </p:sp>
      <p:sp>
        <p:nvSpPr>
          <p:cNvPr id="5" name="Rectangle 4"/>
          <p:cNvSpPr/>
          <p:nvPr/>
        </p:nvSpPr>
        <p:spPr>
          <a:xfrm>
            <a:off x="3619500" y="5524500"/>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pic>
        <p:nvPicPr>
          <p:cNvPr id="61444" name="Picture 4" descr="C:\fms\EMT_11E_ITK_PPT WORK\9781284106916_SLCP_CH13\New folder\9781284080179_CH13_C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38" y="190500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sz="3600"/>
              <a:t>Foreign Body Airway Obstruction in Infants and Children </a:t>
            </a:r>
            <a:r>
              <a:rPr lang="en-US" altLang="en-US" sz="2800" b="0"/>
              <a:t>(3 of 5)</a:t>
            </a:r>
          </a:p>
        </p:txBody>
      </p:sp>
      <p:sp>
        <p:nvSpPr>
          <p:cNvPr id="62467" name="Content Placeholder 2"/>
          <p:cNvSpPr>
            <a:spLocks noGrp="1"/>
          </p:cNvSpPr>
          <p:nvPr>
            <p:ph type="body" idx="1"/>
          </p:nvPr>
        </p:nvSpPr>
        <p:spPr/>
        <p:txBody>
          <a:bodyPr rIns="228600"/>
          <a:lstStyle/>
          <a:p>
            <a:pPr>
              <a:spcBef>
                <a:spcPct val="35000"/>
              </a:spcBef>
            </a:pPr>
            <a:r>
              <a:rPr lang="en-US" altLang="en-US"/>
              <a:t>Infants</a:t>
            </a:r>
          </a:p>
          <a:p>
            <a:pPr lvl="1">
              <a:spcBef>
                <a:spcPct val="35000"/>
              </a:spcBef>
            </a:pPr>
            <a:r>
              <a:rPr lang="en-US" altLang="en-US"/>
              <a:t>Do not use abdominal thrusts.</a:t>
            </a:r>
          </a:p>
          <a:p>
            <a:pPr lvl="1">
              <a:spcBef>
                <a:spcPct val="35000"/>
              </a:spcBef>
            </a:pPr>
            <a:r>
              <a:rPr lang="en-US" altLang="en-US"/>
              <a:t>Instead, perform back slaps and chest thrusts (compressions).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a:t>Elements of BLS </a:t>
            </a:r>
            <a:r>
              <a:rPr lang="en-US" altLang="en-US" sz="2800" b="0"/>
              <a:t>(3 of 8)</a:t>
            </a:r>
          </a:p>
        </p:txBody>
      </p:sp>
      <p:sp>
        <p:nvSpPr>
          <p:cNvPr id="8195" name="Content Placeholder 2"/>
          <p:cNvSpPr>
            <a:spLocks noGrp="1"/>
          </p:cNvSpPr>
          <p:nvPr>
            <p:ph type="body" idx="1"/>
          </p:nvPr>
        </p:nvSpPr>
        <p:spPr/>
        <p:txBody>
          <a:bodyPr rIns="228600"/>
          <a:lstStyle/>
          <a:p>
            <a:pPr>
              <a:spcBef>
                <a:spcPct val="35000"/>
              </a:spcBef>
            </a:pPr>
            <a:r>
              <a:rPr lang="en-US" altLang="en-US"/>
              <a:t>Ideally, only seconds should pass between the time you recognize a patient needs BLS and the start of treatment.</a:t>
            </a:r>
          </a:p>
          <a:p>
            <a:pPr lvl="1">
              <a:spcBef>
                <a:spcPct val="35000"/>
              </a:spcBef>
            </a:pPr>
            <a:r>
              <a:rPr lang="en-US" altLang="en-US"/>
              <a:t>Permanent brain damage is possible if brain is without oxygen for 4 to 6 minutes.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sz="3600"/>
              <a:t>Foreign Body Airway Obstruction in Infants and Children</a:t>
            </a:r>
            <a:r>
              <a:rPr lang="en-US" altLang="en-US"/>
              <a:t> </a:t>
            </a:r>
            <a:r>
              <a:rPr lang="en-US" altLang="en-US" sz="2800" b="0"/>
              <a:t>(4 of 5)</a:t>
            </a:r>
          </a:p>
        </p:txBody>
      </p:sp>
      <p:sp>
        <p:nvSpPr>
          <p:cNvPr id="4" name="Rectangle 3"/>
          <p:cNvSpPr/>
          <p:nvPr/>
        </p:nvSpPr>
        <p:spPr>
          <a:xfrm>
            <a:off x="2774950" y="5026025"/>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
        <p:nvSpPr>
          <p:cNvPr id="6" name="Rectangle 5"/>
          <p:cNvSpPr/>
          <p:nvPr/>
        </p:nvSpPr>
        <p:spPr>
          <a:xfrm>
            <a:off x="6740525" y="5027613"/>
            <a:ext cx="1628775" cy="230187"/>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63493" name="Picture 4" descr="C:\fms\EMT_11E_ITK_PPT WORK\9781284106916_SLCP_CH13\New folder\9781284080179_CH13_CP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667000"/>
            <a:ext cx="35099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descr="C:\fms\EMT_11E_ITK_PPT WORK\9781284106916_SLCP_CH13\New folder\9781284080179_CH13_CP2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75" y="2667000"/>
            <a:ext cx="35099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sz="3600"/>
              <a:t>Foreign Body Airway Obstruction in Infants and Children</a:t>
            </a:r>
            <a:r>
              <a:rPr lang="en-US" altLang="en-US"/>
              <a:t> </a:t>
            </a:r>
            <a:r>
              <a:rPr lang="en-US" altLang="en-US" sz="2800" b="0"/>
              <a:t>(5 of 5)</a:t>
            </a:r>
          </a:p>
        </p:txBody>
      </p:sp>
      <p:sp>
        <p:nvSpPr>
          <p:cNvPr id="64515" name="Content Placeholder 2"/>
          <p:cNvSpPr>
            <a:spLocks noGrp="1"/>
          </p:cNvSpPr>
          <p:nvPr>
            <p:ph type="body" idx="1"/>
          </p:nvPr>
        </p:nvSpPr>
        <p:spPr/>
        <p:txBody>
          <a:bodyPr rIns="228600"/>
          <a:lstStyle/>
          <a:p>
            <a:pPr>
              <a:spcBef>
                <a:spcPct val="35000"/>
              </a:spcBef>
            </a:pPr>
            <a:r>
              <a:rPr lang="en-US" altLang="en-US"/>
              <a:t>In unresponsive infants, begin CPR, beginning with chest compressions.</a:t>
            </a:r>
          </a:p>
          <a:p>
            <a:pPr>
              <a:spcBef>
                <a:spcPct val="35000"/>
              </a:spcBef>
            </a:pPr>
            <a:r>
              <a:rPr lang="en-US" altLang="en-US"/>
              <a:t>Do not check for a pulse before starting compressions. </a:t>
            </a:r>
          </a:p>
          <a:p>
            <a:pPr>
              <a:spcBef>
                <a:spcPct val="35000"/>
              </a:spcBef>
            </a:pPr>
            <a:r>
              <a:rPr lang="en-US" altLang="en-US"/>
              <a:t>Open the airway and look in the mouth. </a:t>
            </a:r>
          </a:p>
          <a:p>
            <a:pPr lvl="1">
              <a:spcBef>
                <a:spcPct val="35000"/>
              </a:spcBef>
            </a:pPr>
            <a:r>
              <a:rPr lang="en-US" altLang="en-US"/>
              <a:t>Remove the object if seen.</a:t>
            </a:r>
          </a:p>
          <a:p>
            <a:pPr lvl="1">
              <a:spcBef>
                <a:spcPct val="35000"/>
              </a:spcBef>
            </a:pPr>
            <a:r>
              <a:rPr lang="en-US" altLang="en-US"/>
              <a:t>Resume chest compressions if no object is seen.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Special Resuscitation Circumstances</a:t>
            </a:r>
          </a:p>
        </p:txBody>
      </p:sp>
      <p:sp>
        <p:nvSpPr>
          <p:cNvPr id="65539" name="Content Placeholder 2"/>
          <p:cNvSpPr>
            <a:spLocks noGrp="1"/>
          </p:cNvSpPr>
          <p:nvPr>
            <p:ph idx="1"/>
          </p:nvPr>
        </p:nvSpPr>
        <p:spPr/>
        <p:txBody>
          <a:bodyPr/>
          <a:lstStyle/>
          <a:p>
            <a:r>
              <a:rPr lang="en-US" altLang="en-US"/>
              <a:t>Opioid overdose</a:t>
            </a:r>
          </a:p>
          <a:p>
            <a:pPr lvl="1"/>
            <a:r>
              <a:rPr lang="en-US" altLang="en-US"/>
              <a:t>Standard resuscitation measures take priority over naloxone administration. </a:t>
            </a:r>
          </a:p>
          <a:p>
            <a:r>
              <a:rPr lang="en-US" altLang="en-US"/>
              <a:t>Cardiac arrest in pregnancy</a:t>
            </a:r>
          </a:p>
          <a:p>
            <a:pPr lvl="1"/>
            <a:r>
              <a:rPr lang="en-US" altLang="en-US"/>
              <a:t>Priorities are to provide high-quality CPR and relieve pressure off the aorta and vena cava.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600"/>
              <a:t>Grief Support for Family Members and Loved Ones </a:t>
            </a:r>
            <a:r>
              <a:rPr lang="en-US" altLang="en-US" sz="2400"/>
              <a:t>(1 of 3)</a:t>
            </a:r>
          </a:p>
        </p:txBody>
      </p:sp>
      <p:sp>
        <p:nvSpPr>
          <p:cNvPr id="66563" name="Content Placeholder 2"/>
          <p:cNvSpPr>
            <a:spLocks noGrp="1"/>
          </p:cNvSpPr>
          <p:nvPr>
            <p:ph idx="1"/>
          </p:nvPr>
        </p:nvSpPr>
        <p:spPr/>
        <p:txBody>
          <a:bodyPr/>
          <a:lstStyle/>
          <a:p>
            <a:r>
              <a:rPr lang="en-US" altLang="en-US"/>
              <a:t>Family members may experience a psychologic crisis that turns into a medical crisis. </a:t>
            </a:r>
          </a:p>
          <a:p>
            <a:r>
              <a:rPr lang="en-US" altLang="en-US"/>
              <a:t>Family members and loved ones will remember this event in detail for the rest of their lives.</a:t>
            </a:r>
          </a:p>
          <a:p>
            <a:r>
              <a:rPr lang="en-US" altLang="en-US"/>
              <a:t>Keep the family informed throughout the resuscitation process.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z="3600"/>
              <a:t>Grief Support for Family Members and Loved Ones </a:t>
            </a:r>
            <a:r>
              <a:rPr lang="en-US" altLang="en-US" sz="2400"/>
              <a:t>(2 of 3)</a:t>
            </a:r>
          </a:p>
        </p:txBody>
      </p:sp>
      <p:sp>
        <p:nvSpPr>
          <p:cNvPr id="67587" name="Content Placeholder 2"/>
          <p:cNvSpPr>
            <a:spLocks noGrp="1"/>
          </p:cNvSpPr>
          <p:nvPr>
            <p:ph idx="1"/>
          </p:nvPr>
        </p:nvSpPr>
        <p:spPr/>
        <p:txBody>
          <a:bodyPr/>
          <a:lstStyle/>
          <a:p>
            <a:r>
              <a:rPr lang="en-US" altLang="en-US"/>
              <a:t>After resuscitation has stopped, helpful measures include:</a:t>
            </a:r>
          </a:p>
          <a:p>
            <a:pPr lvl="1"/>
            <a:r>
              <a:rPr lang="en-US" altLang="en-US"/>
              <a:t>Take the family to a quiet, private place.</a:t>
            </a:r>
          </a:p>
          <a:p>
            <a:pPr lvl="1"/>
            <a:r>
              <a:rPr lang="en-US" altLang="en-US"/>
              <a:t>Use clear language and speak in a warm, sensitive, and caring manner. </a:t>
            </a:r>
          </a:p>
          <a:p>
            <a:pPr lvl="1"/>
            <a:r>
              <a:rPr lang="en-US" altLang="en-US"/>
              <a:t>Exhibit calm, reassuring authority.</a:t>
            </a:r>
          </a:p>
          <a:p>
            <a:pPr lvl="1"/>
            <a:r>
              <a:rPr lang="en-US" altLang="en-US"/>
              <a:t>Use the patient</a:t>
            </a:r>
            <a:r>
              <a:rPr lang="ja-JP" altLang="en-US"/>
              <a:t>’</a:t>
            </a:r>
            <a:r>
              <a:rPr lang="en-US" altLang="ja-JP"/>
              <a:t>s name. </a:t>
            </a:r>
          </a:p>
          <a:p>
            <a:pPr lvl="1"/>
            <a:r>
              <a:rPr lang="en-US" altLang="en-US"/>
              <a:t>Use eye contact and appropriate touch.</a:t>
            </a:r>
          </a:p>
          <a:p>
            <a:pPr lvl="1"/>
            <a:endParaRPr lang="en-US" altLang="en-US" b="1">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3600"/>
              <a:t>Grief Support for Family Members and Loved Ones </a:t>
            </a:r>
            <a:r>
              <a:rPr lang="en-US" altLang="en-US" sz="2400"/>
              <a:t>(3 of 3)</a:t>
            </a:r>
          </a:p>
        </p:txBody>
      </p:sp>
      <p:sp>
        <p:nvSpPr>
          <p:cNvPr id="70659" name="Content Placeholder 2"/>
          <p:cNvSpPr>
            <a:spLocks noGrp="1"/>
          </p:cNvSpPr>
          <p:nvPr>
            <p:ph idx="1"/>
          </p:nvPr>
        </p:nvSpPr>
        <p:spPr/>
        <p:txBody>
          <a:bodyPr/>
          <a:lstStyle/>
          <a:p>
            <a:pPr>
              <a:defRPr/>
            </a:pPr>
            <a:r>
              <a:rPr lang="en-US" dirty="0" smtClean="0"/>
              <a:t>After resuscitation has stopped, helpful measures include (cont.):</a:t>
            </a:r>
          </a:p>
          <a:p>
            <a:pPr lvl="1">
              <a:defRPr/>
            </a:pPr>
            <a:r>
              <a:rPr lang="en-US" dirty="0" smtClean="0"/>
              <a:t>Expect emotion.</a:t>
            </a:r>
          </a:p>
          <a:p>
            <a:pPr lvl="1">
              <a:defRPr/>
            </a:pPr>
            <a:r>
              <a:rPr lang="en-US" dirty="0" smtClean="0"/>
              <a:t>Be supportive but do not hover.</a:t>
            </a:r>
          </a:p>
          <a:p>
            <a:pPr lvl="1">
              <a:defRPr/>
            </a:pPr>
            <a:r>
              <a:rPr lang="en-US" dirty="0" smtClean="0"/>
              <a:t>Ask if a friend or family member can be called.</a:t>
            </a:r>
          </a:p>
          <a:p>
            <a:pPr>
              <a:defRPr/>
            </a:pPr>
            <a:r>
              <a:rPr lang="en-US" dirty="0" smtClean="0"/>
              <a:t>Ensure that children are not ignored.</a:t>
            </a:r>
          </a:p>
          <a:p>
            <a:pPr marL="0" indent="0">
              <a:buFontTx/>
              <a:buNone/>
              <a:defRPr/>
            </a:pPr>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Education and Training for the EMT</a:t>
            </a:r>
          </a:p>
        </p:txBody>
      </p:sp>
      <p:sp>
        <p:nvSpPr>
          <p:cNvPr id="69635" name="Content Placeholder 2"/>
          <p:cNvSpPr>
            <a:spLocks noGrp="1"/>
          </p:cNvSpPr>
          <p:nvPr>
            <p:ph idx="1"/>
          </p:nvPr>
        </p:nvSpPr>
        <p:spPr/>
        <p:txBody>
          <a:bodyPr/>
          <a:lstStyle/>
          <a:p>
            <a:r>
              <a:rPr lang="en-US" altLang="en-US"/>
              <a:t>CPR skills can deteriorate over time. </a:t>
            </a:r>
          </a:p>
          <a:p>
            <a:pPr lvl="1"/>
            <a:r>
              <a:rPr lang="en-US" altLang="en-US"/>
              <a:t>Practice often using manikin-based training.</a:t>
            </a:r>
          </a:p>
          <a:p>
            <a:pPr lvl="1"/>
            <a:r>
              <a:rPr lang="en-US" altLang="en-US"/>
              <a:t>CPR self-instruction through a video and/or computer-based modules with hands-on practice may be a reasonable alternative to instructor-led courses</a:t>
            </a:r>
            <a:r>
              <a:rPr lang="en-US" altLang="en-US" b="1"/>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Education and Training for the Public</a:t>
            </a:r>
          </a:p>
        </p:txBody>
      </p:sp>
      <p:sp>
        <p:nvSpPr>
          <p:cNvPr id="70659" name="Content Placeholder 2"/>
          <p:cNvSpPr>
            <a:spLocks noGrp="1"/>
          </p:cNvSpPr>
          <p:nvPr>
            <p:ph idx="1"/>
          </p:nvPr>
        </p:nvSpPr>
        <p:spPr/>
        <p:txBody>
          <a:bodyPr/>
          <a:lstStyle/>
          <a:p>
            <a:r>
              <a:rPr lang="en-US" altLang="en-US"/>
              <a:t>You are a patient advocate.</a:t>
            </a:r>
          </a:p>
          <a:p>
            <a:r>
              <a:rPr lang="en-US" altLang="en-US"/>
              <a:t>You must do your part to facilitate the training of laypeople in the critical skills of CPR and AED operation.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a:t>
            </a:r>
          </a:p>
        </p:txBody>
      </p:sp>
      <p:sp>
        <p:nvSpPr>
          <p:cNvPr id="71683" name="Rectangle 3"/>
          <p:cNvSpPr>
            <a:spLocks noGrp="1" noChangeArrowheads="1"/>
          </p:cNvSpPr>
          <p:nvPr>
            <p:ph type="body" idx="1"/>
          </p:nvPr>
        </p:nvSpPr>
        <p:spPr/>
        <p:txBody>
          <a:bodyPr/>
          <a:lstStyle/>
          <a:p>
            <a:pPr marL="457200" indent="-457200">
              <a:buFontTx/>
              <a:buAutoNum type="arabicPeriod"/>
            </a:pPr>
            <a:r>
              <a:rPr lang="en-US" altLang="en-US"/>
              <a:t>Brain damage is </a:t>
            </a:r>
            <a:r>
              <a:rPr lang="en-US" altLang="en-US" i="1"/>
              <a:t>very likely</a:t>
            </a:r>
            <a:r>
              <a:rPr lang="en-US" altLang="en-US"/>
              <a:t> in a brain that does not receive oxygen for:</a:t>
            </a:r>
          </a:p>
          <a:p>
            <a:pPr marL="1016000" lvl="1" indent="-444500">
              <a:buFontTx/>
              <a:buAutoNum type="alphaUcPeriod"/>
            </a:pPr>
            <a:r>
              <a:rPr lang="en-US" altLang="en-US"/>
              <a:t>0</a:t>
            </a:r>
            <a:r>
              <a:rPr lang="en-US" altLang="en-US">
                <a:ea typeface="MS PGothic" charset="-128"/>
              </a:rPr>
              <a:t>–</a:t>
            </a:r>
            <a:r>
              <a:rPr lang="en-US" altLang="en-US"/>
              <a:t>1 minutes.</a:t>
            </a:r>
          </a:p>
          <a:p>
            <a:pPr marL="1016000" lvl="1" indent="-444500">
              <a:buFontTx/>
              <a:buAutoNum type="alphaUcPeriod"/>
            </a:pPr>
            <a:r>
              <a:rPr lang="en-US" altLang="en-US"/>
              <a:t>0</a:t>
            </a:r>
            <a:r>
              <a:rPr lang="en-US" altLang="en-US">
                <a:ea typeface="MS PGothic" charset="-128"/>
              </a:rPr>
              <a:t>–</a:t>
            </a:r>
            <a:r>
              <a:rPr lang="en-US" altLang="en-US"/>
              <a:t>4 minutes.</a:t>
            </a:r>
          </a:p>
          <a:p>
            <a:pPr marL="1016000" lvl="1" indent="-444500">
              <a:buFontTx/>
              <a:buAutoNum type="alphaUcPeriod"/>
            </a:pPr>
            <a:r>
              <a:rPr lang="en-US" altLang="en-US"/>
              <a:t>4</a:t>
            </a:r>
            <a:r>
              <a:rPr lang="en-US" altLang="en-US">
                <a:ea typeface="MS PGothic" charset="-128"/>
              </a:rPr>
              <a:t>–</a:t>
            </a:r>
            <a:r>
              <a:rPr lang="en-US" altLang="en-US"/>
              <a:t>6 minutes.</a:t>
            </a:r>
          </a:p>
          <a:p>
            <a:pPr marL="1016000" lvl="1" indent="-444500">
              <a:buFontTx/>
              <a:buAutoNum type="alphaUcPeriod"/>
            </a:pPr>
            <a:r>
              <a:rPr lang="en-US" altLang="en-US"/>
              <a:t>6</a:t>
            </a:r>
            <a:r>
              <a:rPr lang="en-US" altLang="en-US">
                <a:ea typeface="MS PGothic" charset="-128"/>
              </a:rPr>
              <a:t>–</a:t>
            </a:r>
            <a:r>
              <a:rPr lang="en-US" altLang="en-US"/>
              <a:t>10 minutes.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a:t>
            </a:r>
          </a:p>
        </p:txBody>
      </p:sp>
      <p:sp>
        <p:nvSpPr>
          <p:cNvPr id="72707"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D</a:t>
            </a:r>
            <a:endParaRPr lang="en-US" altLang="en-US" b="1"/>
          </a:p>
          <a:p>
            <a:pPr marL="0" indent="0">
              <a:buFontTx/>
              <a:buNone/>
            </a:pPr>
            <a:r>
              <a:rPr lang="en-US" altLang="en-US" b="1"/>
              <a:t>Rationale: </a:t>
            </a:r>
            <a:r>
              <a:rPr lang="en-US" altLang="en-US"/>
              <a:t>Permanent brain damage is very likely if the brain is without oxygen for 6 minutes or longer. After 10 minutes without oxygen, irreversible brain damage is likely.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a:t>Elements of BLS </a:t>
            </a:r>
            <a:r>
              <a:rPr lang="en-US" altLang="en-US" sz="2800" b="0"/>
              <a:t>(4 of 8)</a:t>
            </a:r>
          </a:p>
        </p:txBody>
      </p:sp>
      <p:pic>
        <p:nvPicPr>
          <p:cNvPr id="9219" name="Picture 4" descr="C:\fms\EMT_11E_ITK_PPT WORK\9781284106916_SLCP_CH13\New folder\9781284080179_CH13_C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8213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65825" y="5308600"/>
            <a:ext cx="1628775" cy="231775"/>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Review </a:t>
            </a:r>
            <a:r>
              <a:rPr lang="en-US" altLang="en-US" sz="2800" b="0"/>
              <a:t>(1 of 2)</a:t>
            </a:r>
          </a:p>
        </p:txBody>
      </p:sp>
      <p:sp>
        <p:nvSpPr>
          <p:cNvPr id="73731" name="Rectangle 3"/>
          <p:cNvSpPr>
            <a:spLocks noGrp="1" noChangeArrowheads="1"/>
          </p:cNvSpPr>
          <p:nvPr>
            <p:ph type="body" idx="1"/>
          </p:nvPr>
        </p:nvSpPr>
        <p:spPr/>
        <p:txBody>
          <a:bodyPr/>
          <a:lstStyle/>
          <a:p>
            <a:pPr marL="457200" indent="-457200">
              <a:buFontTx/>
              <a:buAutoNum type="arabicPeriod"/>
            </a:pPr>
            <a:r>
              <a:rPr lang="en-US" altLang="en-US" sz="2400"/>
              <a:t>Brain damage is very likely in a brain that does not receive oxygen for:</a:t>
            </a:r>
          </a:p>
          <a:p>
            <a:pPr marL="1016000" lvl="1" indent="-444500">
              <a:buFontTx/>
              <a:buAutoNum type="alphaUcPeriod"/>
            </a:pPr>
            <a:r>
              <a:rPr lang="en-US" altLang="en-US" sz="2200"/>
              <a:t>0</a:t>
            </a:r>
            <a:r>
              <a:rPr lang="en-US" altLang="en-US" sz="2200">
                <a:ea typeface="MS PGothic" charset="-128"/>
              </a:rPr>
              <a:t>–</a:t>
            </a:r>
            <a:r>
              <a:rPr lang="en-US" altLang="en-US" sz="2200"/>
              <a:t>1 minutes.</a:t>
            </a:r>
            <a:br>
              <a:rPr lang="en-US" altLang="en-US" sz="2200"/>
            </a:br>
            <a:r>
              <a:rPr lang="en-US" altLang="en-US" sz="2200" b="1"/>
              <a:t>Rationale: </a:t>
            </a:r>
            <a:r>
              <a:rPr lang="en-US" altLang="en-US" sz="2200">
                <a:solidFill>
                  <a:srgbClr val="F37021"/>
                </a:solidFill>
              </a:rPr>
              <a:t>Cardiac irritability ensues at this stage.</a:t>
            </a:r>
          </a:p>
          <a:p>
            <a:pPr marL="1016000" lvl="1" indent="-444500">
              <a:buFontTx/>
              <a:buAutoNum type="alphaUcPeriod"/>
            </a:pPr>
            <a:r>
              <a:rPr lang="en-US" altLang="en-US" sz="2200"/>
              <a:t>0</a:t>
            </a:r>
            <a:r>
              <a:rPr lang="en-US" altLang="en-US" sz="2200">
                <a:ea typeface="MS PGothic" charset="-128"/>
              </a:rPr>
              <a:t>–</a:t>
            </a:r>
            <a:r>
              <a:rPr lang="en-US" altLang="en-US" sz="2200"/>
              <a:t>4 minutes.</a:t>
            </a:r>
            <a:br>
              <a:rPr lang="en-US" altLang="en-US" sz="2200"/>
            </a:br>
            <a:r>
              <a:rPr lang="en-US" altLang="en-US" sz="2200" b="1"/>
              <a:t>Rationale: </a:t>
            </a:r>
            <a:r>
              <a:rPr lang="en-US" altLang="en-US" sz="2200">
                <a:solidFill>
                  <a:srgbClr val="F37021"/>
                </a:solidFill>
              </a:rPr>
              <a:t>Brain damage is not likely at this stage.</a:t>
            </a:r>
          </a:p>
          <a:p>
            <a:pPr marL="1016000" lvl="1" indent="-444500">
              <a:buFontTx/>
              <a:buAutoNum type="alphaUcPeriod"/>
            </a:pPr>
            <a:r>
              <a:rPr lang="en-US" altLang="en-US" sz="2200"/>
              <a:t>4</a:t>
            </a:r>
            <a:r>
              <a:rPr lang="en-US" altLang="en-US" sz="2200">
                <a:ea typeface="MS PGothic" charset="-128"/>
              </a:rPr>
              <a:t>–</a:t>
            </a:r>
            <a:r>
              <a:rPr lang="en-US" altLang="en-US" sz="2200"/>
              <a:t>6 minutes.</a:t>
            </a:r>
            <a:br>
              <a:rPr lang="en-US" altLang="en-US" sz="2200"/>
            </a:br>
            <a:r>
              <a:rPr lang="en-US" altLang="en-US" sz="2200" b="1"/>
              <a:t>Rationale: </a:t>
            </a:r>
            <a:r>
              <a:rPr lang="en-US" altLang="en-US" sz="2200">
                <a:solidFill>
                  <a:srgbClr val="F37021"/>
                </a:solidFill>
              </a:rPr>
              <a:t>Brain damage is </a:t>
            </a:r>
            <a:r>
              <a:rPr lang="en-US" altLang="en-US" sz="2200" i="1">
                <a:solidFill>
                  <a:srgbClr val="F37021"/>
                </a:solidFill>
              </a:rPr>
              <a:t>possible</a:t>
            </a:r>
            <a:r>
              <a:rPr lang="en-US" altLang="en-US" sz="2200">
                <a:solidFill>
                  <a:srgbClr val="F37021"/>
                </a:solidFill>
              </a:rPr>
              <a:t> at this stage, but not </a:t>
            </a:r>
            <a:r>
              <a:rPr lang="en-US" altLang="en-US" sz="2200" i="1">
                <a:solidFill>
                  <a:srgbClr val="F37021"/>
                </a:solidFill>
              </a:rPr>
              <a:t>likely</a:t>
            </a:r>
            <a:r>
              <a:rPr lang="en-US" altLang="en-US" sz="2200">
                <a:solidFill>
                  <a:srgbClr val="F37021"/>
                </a:solidFill>
              </a:rPr>
              <a:t>.</a:t>
            </a:r>
          </a:p>
          <a:p>
            <a:pPr marL="1016000" lvl="1" indent="-444500">
              <a:buFontTx/>
              <a:buAutoNum type="alphaUcPeriod"/>
            </a:pPr>
            <a:r>
              <a:rPr lang="en-US" altLang="en-US" sz="2200"/>
              <a:t>6</a:t>
            </a:r>
            <a:r>
              <a:rPr lang="en-US" altLang="en-US" sz="2200">
                <a:ea typeface="MS PGothic" charset="-128"/>
              </a:rPr>
              <a:t>–</a:t>
            </a:r>
            <a:r>
              <a:rPr lang="en-US" altLang="en-US" sz="2200"/>
              <a:t>10 minutes.</a:t>
            </a:r>
            <a:br>
              <a:rPr lang="en-US" altLang="en-US" sz="2200"/>
            </a:br>
            <a:r>
              <a:rPr lang="en-US" altLang="en-US" sz="2200" b="1"/>
              <a:t>Rationale:</a:t>
            </a:r>
            <a:r>
              <a:rPr lang="en-US" altLang="en-US" sz="2200" b="1">
                <a:solidFill>
                  <a:srgbClr val="000000"/>
                </a:solidFill>
              </a:rPr>
              <a:t> </a:t>
            </a:r>
            <a:r>
              <a:rPr lang="en-US" altLang="en-US" sz="2200">
                <a:solidFill>
                  <a:srgbClr val="F37021"/>
                </a:solidFill>
              </a:rPr>
              <a:t>Correct answer</a:t>
            </a:r>
            <a:endParaRPr lang="en-US" altLang="en-US" sz="2000">
              <a:solidFill>
                <a:srgbClr val="F3702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Review</a:t>
            </a:r>
          </a:p>
        </p:txBody>
      </p:sp>
      <p:sp>
        <p:nvSpPr>
          <p:cNvPr id="74755" name="Rectangle 3"/>
          <p:cNvSpPr>
            <a:spLocks noGrp="1" noChangeArrowheads="1"/>
          </p:cNvSpPr>
          <p:nvPr>
            <p:ph type="body" idx="1"/>
          </p:nvPr>
        </p:nvSpPr>
        <p:spPr>
          <a:xfrm>
            <a:off x="685800" y="1447800"/>
            <a:ext cx="8458200" cy="4800600"/>
          </a:xfrm>
        </p:spPr>
        <p:txBody>
          <a:bodyPr/>
          <a:lstStyle/>
          <a:p>
            <a:pPr marL="457200" indent="-457200">
              <a:buFontTx/>
              <a:buAutoNum type="arabicPeriod" startAt="2"/>
            </a:pPr>
            <a:r>
              <a:rPr lang="en-US" altLang="en-US"/>
              <a:t>Which of the following sequences of events describes the AHA’s chain of survival?</a:t>
            </a:r>
          </a:p>
          <a:p>
            <a:pPr marL="1016000" lvl="1" indent="-444500">
              <a:buFontTx/>
              <a:buAutoNum type="alphaUcPeriod"/>
            </a:pPr>
            <a:r>
              <a:rPr lang="en-US" altLang="en-US"/>
              <a:t>Early access, integrated post-arrest care, early advanced care, early CPR, early defibrillation</a:t>
            </a:r>
          </a:p>
          <a:p>
            <a:pPr marL="1016000" lvl="1" indent="-444500">
              <a:buFontTx/>
              <a:buAutoNum type="alphaUcPeriod"/>
            </a:pPr>
            <a:r>
              <a:rPr lang="en-US" altLang="en-US"/>
              <a:t>Early advanced care, early defibrillation, integrated post-arrest care, early CPR, early access</a:t>
            </a:r>
          </a:p>
          <a:p>
            <a:pPr marL="1016000" lvl="1" indent="-444500">
              <a:buFontTx/>
              <a:buAutoNum type="alphaUcPeriod"/>
            </a:pPr>
            <a:r>
              <a:rPr lang="en-US" altLang="en-US"/>
              <a:t>Early access, early CPR, early defibrillation, early advanced care, integrated post-arrest care</a:t>
            </a:r>
          </a:p>
          <a:p>
            <a:pPr marL="1016000" lvl="1" indent="-444500">
              <a:buFontTx/>
              <a:buAutoNum type="alphaUcPeriod"/>
            </a:pPr>
            <a:r>
              <a:rPr lang="en-US" altLang="en-US"/>
              <a:t>Early access, early riser, early CPR, early </a:t>
            </a:r>
            <a:br>
              <a:rPr lang="en-US" altLang="en-US"/>
            </a:br>
            <a:r>
              <a:rPr lang="en-US" altLang="en-US"/>
              <a:t>advanced care</a:t>
            </a:r>
            <a:endParaRPr lang="en-US" altLang="en-US" sz="2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Review</a:t>
            </a:r>
          </a:p>
        </p:txBody>
      </p:sp>
      <p:sp>
        <p:nvSpPr>
          <p:cNvPr id="7577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C</a:t>
            </a:r>
            <a:endParaRPr lang="en-US" altLang="en-US" b="1"/>
          </a:p>
          <a:p>
            <a:pPr marL="0" indent="0">
              <a:buFontTx/>
              <a:buNone/>
            </a:pPr>
            <a:r>
              <a:rPr lang="en-US" altLang="en-US" b="1"/>
              <a:t>Rationale: </a:t>
            </a:r>
            <a:r>
              <a:rPr lang="en-US" altLang="en-US"/>
              <a:t>The AHA has determined an ideal sequence of events that, if taken, can improve the chance of successful resuscitation of a patient who has an occurrence of sudden cardiac arrest: early access, early CPR, early defibrillation, early advanced care, and integrated post-arrest care. If any one of the links in the chain is absent, the patient is more likely to die.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Review </a:t>
            </a:r>
            <a:r>
              <a:rPr lang="en-US" altLang="en-US" sz="2800" b="0"/>
              <a:t>(1 of 2)</a:t>
            </a:r>
          </a:p>
        </p:txBody>
      </p:sp>
      <p:sp>
        <p:nvSpPr>
          <p:cNvPr id="76803" name="Rectangle 3"/>
          <p:cNvSpPr>
            <a:spLocks noGrp="1" noChangeArrowheads="1"/>
          </p:cNvSpPr>
          <p:nvPr>
            <p:ph type="body" idx="1"/>
          </p:nvPr>
        </p:nvSpPr>
        <p:spPr/>
        <p:txBody>
          <a:bodyPr/>
          <a:lstStyle/>
          <a:p>
            <a:pPr marL="457200" indent="-457200">
              <a:buFontTx/>
              <a:buAutoNum type="arabicPeriod" startAt="2"/>
            </a:pPr>
            <a:r>
              <a:rPr lang="en-US" altLang="en-US" sz="2400"/>
              <a:t>Which of the following sequences of events describes the AHA’s chain of survival?</a:t>
            </a:r>
          </a:p>
          <a:p>
            <a:pPr marL="1016000" lvl="1" indent="-444500">
              <a:buFontTx/>
              <a:buAutoNum type="alphaUcPeriod"/>
            </a:pPr>
            <a:r>
              <a:rPr lang="en-US" altLang="en-US" sz="2200"/>
              <a:t>Early access, integrated post-arrest care,</a:t>
            </a:r>
            <a:r>
              <a:rPr lang="en-US" altLang="en-US" sz="2000"/>
              <a:t> </a:t>
            </a:r>
            <a:r>
              <a:rPr lang="en-US" altLang="en-US" sz="2200"/>
              <a:t> early advanced care, early CPR, early defibrillation</a:t>
            </a:r>
            <a:br>
              <a:rPr lang="en-US" altLang="en-US" sz="2200"/>
            </a:br>
            <a:r>
              <a:rPr lang="en-US" altLang="en-US" sz="2200" b="1"/>
              <a:t>Rationale: </a:t>
            </a:r>
            <a:r>
              <a:rPr lang="en-US" altLang="en-US" sz="2200">
                <a:solidFill>
                  <a:srgbClr val="F37021"/>
                </a:solidFill>
              </a:rPr>
              <a:t>Early CPR and defibrillation come before advanced care.</a:t>
            </a:r>
          </a:p>
          <a:p>
            <a:pPr marL="1016000" lvl="1" indent="-444500">
              <a:buFontTx/>
              <a:buAutoNum type="alphaUcPeriod"/>
            </a:pPr>
            <a:r>
              <a:rPr lang="en-US" altLang="en-US" sz="2200"/>
              <a:t>Early advanced care, early defibrillation, integrated post-arrest care,</a:t>
            </a:r>
            <a:r>
              <a:rPr lang="en-US" altLang="en-US" sz="2000"/>
              <a:t> </a:t>
            </a:r>
            <a:r>
              <a:rPr lang="en-US" altLang="en-US" sz="2200"/>
              <a:t>early CPR, early access</a:t>
            </a:r>
            <a:br>
              <a:rPr lang="en-US" altLang="en-US" sz="2200"/>
            </a:br>
            <a:r>
              <a:rPr lang="en-US" altLang="en-US" sz="2200" b="1"/>
              <a:t>Rationale: </a:t>
            </a:r>
            <a:r>
              <a:rPr lang="en-US" altLang="en-US" sz="2200">
                <a:solidFill>
                  <a:srgbClr val="F37021"/>
                </a:solidFill>
              </a:rPr>
              <a:t>Chain is backwards.</a:t>
            </a:r>
            <a:endParaRPr lang="en-US" altLang="en-US" sz="2000">
              <a:solidFill>
                <a:srgbClr val="F3702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Review </a:t>
            </a:r>
            <a:r>
              <a:rPr lang="en-US" altLang="en-US" sz="2800" b="0"/>
              <a:t>(2 of 2)</a:t>
            </a:r>
          </a:p>
        </p:txBody>
      </p:sp>
      <p:sp>
        <p:nvSpPr>
          <p:cNvPr id="77827" name="Rectangle 3"/>
          <p:cNvSpPr>
            <a:spLocks noGrp="1" noChangeArrowheads="1"/>
          </p:cNvSpPr>
          <p:nvPr>
            <p:ph type="body" idx="1"/>
          </p:nvPr>
        </p:nvSpPr>
        <p:spPr/>
        <p:txBody>
          <a:bodyPr/>
          <a:lstStyle/>
          <a:p>
            <a:pPr marL="457200" indent="-457200">
              <a:buFontTx/>
              <a:buAutoNum type="arabicPeriod" startAt="2"/>
            </a:pPr>
            <a:r>
              <a:rPr lang="en-US" altLang="en-US" sz="2400"/>
              <a:t>Which of the following sequences of events describes the AHA’s chain of survival?</a:t>
            </a:r>
          </a:p>
          <a:p>
            <a:pPr marL="1016000" lvl="1" indent="-444500">
              <a:buFontTx/>
              <a:buAutoNum type="alphaUcPeriod" startAt="3"/>
            </a:pPr>
            <a:r>
              <a:rPr lang="en-US" altLang="en-US" sz="2200"/>
              <a:t>Early access, early CPR, early defibrillation, early advanced care, integrated post-arrest care</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startAt="3"/>
            </a:pPr>
            <a:r>
              <a:rPr lang="en-US" altLang="en-US" sz="2200"/>
              <a:t>Early access, early riser, early CPR, early advanced care</a:t>
            </a:r>
            <a:br>
              <a:rPr lang="en-US" altLang="en-US" sz="2200"/>
            </a:br>
            <a:r>
              <a:rPr lang="en-US" altLang="en-US" sz="2200" b="1"/>
              <a:t>Rationale: </a:t>
            </a:r>
            <a:r>
              <a:rPr lang="en-US" altLang="en-US" sz="2200">
                <a:solidFill>
                  <a:srgbClr val="F37021"/>
                </a:solidFill>
              </a:rPr>
              <a:t>Early riser is not in the chain of events.</a:t>
            </a:r>
            <a:endParaRPr lang="en-US" altLang="en-US" sz="2000">
              <a:solidFill>
                <a:srgbClr val="F3702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Review</a:t>
            </a:r>
          </a:p>
        </p:txBody>
      </p:sp>
      <p:sp>
        <p:nvSpPr>
          <p:cNvPr id="150530" name="Rectangle 3"/>
          <p:cNvSpPr>
            <a:spLocks noGrp="1" noChangeArrowheads="1"/>
          </p:cNvSpPr>
          <p:nvPr>
            <p:ph type="body" idx="1"/>
          </p:nvPr>
        </p:nvSpPr>
        <p:spPr>
          <a:ln w="19050">
            <a:miter lim="800000"/>
            <a:headEnd/>
            <a:tailEnd/>
          </a:ln>
          <a:extLst/>
        </p:spPr>
        <p:txBody>
          <a:bodyPr/>
          <a:lstStyle/>
          <a:p>
            <a:pPr marL="457200" indent="-457200">
              <a:buFontTx/>
              <a:buAutoNum type="arabicPeriod" startAt="3"/>
              <a:defRPr/>
            </a:pPr>
            <a:r>
              <a:rPr lang="en-US" dirty="0"/>
              <a:t>For CPR to be effective, the patient must be on a firm surface, lying in the ______________ position.</a:t>
            </a:r>
          </a:p>
          <a:p>
            <a:pPr marL="1016000" lvl="1" indent="-444500">
              <a:buFontTx/>
              <a:buAutoNum type="alphaUcPeriod"/>
              <a:defRPr/>
            </a:pPr>
            <a:r>
              <a:rPr lang="en-US" dirty="0" smtClean="0"/>
              <a:t>Fowler</a:t>
            </a:r>
            <a:endParaRPr lang="en-US" strike="sngStrike" dirty="0"/>
          </a:p>
          <a:p>
            <a:pPr marL="1016000" lvl="1" indent="-444500">
              <a:buFontTx/>
              <a:buAutoNum type="alphaUcPeriod"/>
              <a:defRPr/>
            </a:pPr>
            <a:r>
              <a:rPr lang="en-US" dirty="0"/>
              <a:t>prone </a:t>
            </a:r>
          </a:p>
          <a:p>
            <a:pPr marL="1016000" lvl="1" indent="-444500">
              <a:buFontTx/>
              <a:buAutoNum type="alphaUcPeriod"/>
              <a:defRPr/>
            </a:pPr>
            <a:r>
              <a:rPr lang="en-US" dirty="0"/>
              <a:t>supine</a:t>
            </a:r>
          </a:p>
          <a:p>
            <a:pPr marL="1016000" lvl="1" indent="-444500">
              <a:buFontTx/>
              <a:buAutoNum type="alphaUcPeriod"/>
              <a:defRPr/>
            </a:pPr>
            <a:r>
              <a:rPr lang="en-US" dirty="0"/>
              <a:t>recovery</a:t>
            </a:r>
            <a:endParaRPr lang="en-US"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Review</a:t>
            </a:r>
          </a:p>
        </p:txBody>
      </p:sp>
      <p:sp>
        <p:nvSpPr>
          <p:cNvPr id="79875"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C</a:t>
            </a:r>
            <a:endParaRPr lang="en-US" altLang="en-US" b="1"/>
          </a:p>
          <a:p>
            <a:pPr marL="0" indent="0">
              <a:buFontTx/>
              <a:buNone/>
            </a:pPr>
            <a:r>
              <a:rPr lang="en-US" altLang="en-US" b="1"/>
              <a:t>Rationale: </a:t>
            </a:r>
            <a:r>
              <a:rPr lang="en-US" altLang="en-US"/>
              <a:t>For CPR to be effective, the patient must be lying supine on a firm surface, with enough clear space around the patient for two rescuers to perform CPR. If the patient is crumpled up or lying face down, you will need to reposition him or her. The few seconds that you spend repositioning the patient properly will greatly improve the delivery and effectiveness of CPR.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Review </a:t>
            </a:r>
            <a:r>
              <a:rPr lang="en-US" altLang="en-US" sz="2800" b="0"/>
              <a:t>(1 of 2)</a:t>
            </a:r>
          </a:p>
        </p:txBody>
      </p:sp>
      <p:sp>
        <p:nvSpPr>
          <p:cNvPr id="80899" name="Rectangle 3"/>
          <p:cNvSpPr>
            <a:spLocks noGrp="1" noChangeArrowheads="1"/>
          </p:cNvSpPr>
          <p:nvPr>
            <p:ph type="body" idx="1"/>
          </p:nvPr>
        </p:nvSpPr>
        <p:spPr/>
        <p:txBody>
          <a:bodyPr/>
          <a:lstStyle/>
          <a:p>
            <a:pPr marL="457200" indent="-457200">
              <a:buFontTx/>
              <a:buAutoNum type="arabicPeriod" startAt="3"/>
            </a:pPr>
            <a:r>
              <a:rPr lang="en-US" altLang="en-US" sz="2400"/>
              <a:t>For CPR to be effective, the patient must be on a firm surface, lying in the ______________ position.</a:t>
            </a:r>
          </a:p>
          <a:p>
            <a:pPr marL="1016000" lvl="1" indent="-444500">
              <a:buFontTx/>
              <a:buAutoNum type="alphaUcPeriod"/>
            </a:pPr>
            <a:r>
              <a:rPr lang="en-US" altLang="en-US" sz="2200"/>
              <a:t>Fowler</a:t>
            </a:r>
            <a:br>
              <a:rPr lang="en-US" altLang="en-US" sz="2200"/>
            </a:br>
            <a:r>
              <a:rPr lang="en-US" altLang="en-US" sz="2200" b="1"/>
              <a:t>Rationale: </a:t>
            </a:r>
            <a:r>
              <a:rPr lang="en-US" altLang="en-US" sz="2200">
                <a:solidFill>
                  <a:srgbClr val="F37021"/>
                </a:solidFill>
              </a:rPr>
              <a:t>The patient is sitting up with knees bent in this position, making it nearly impossible to make effective chest compressions.</a:t>
            </a:r>
          </a:p>
          <a:p>
            <a:pPr marL="1016000" lvl="1" indent="-444500">
              <a:buFontTx/>
              <a:buAutoNum type="alphaUcPeriod"/>
            </a:pPr>
            <a:r>
              <a:rPr lang="en-US" altLang="en-US" sz="2200"/>
              <a:t>prone </a:t>
            </a:r>
            <a:br>
              <a:rPr lang="en-US" altLang="en-US" sz="2200"/>
            </a:br>
            <a:r>
              <a:rPr lang="en-US" altLang="en-US" sz="2200" b="1"/>
              <a:t>Rationale: </a:t>
            </a:r>
            <a:r>
              <a:rPr lang="en-US" altLang="en-US" sz="2100">
                <a:solidFill>
                  <a:srgbClr val="F37021"/>
                </a:solidFill>
              </a:rPr>
              <a:t>The patient is lying face down </a:t>
            </a:r>
            <a:r>
              <a:rPr lang="en-US" altLang="en-US" sz="2200">
                <a:solidFill>
                  <a:srgbClr val="F37021"/>
                </a:solidFill>
              </a:rPr>
              <a:t>in this position.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Review </a:t>
            </a:r>
            <a:r>
              <a:rPr lang="en-US" altLang="en-US" sz="2800" b="0"/>
              <a:t>(2 of 2)</a:t>
            </a:r>
          </a:p>
        </p:txBody>
      </p:sp>
      <p:sp>
        <p:nvSpPr>
          <p:cNvPr id="81923" name="Rectangle 3"/>
          <p:cNvSpPr>
            <a:spLocks noGrp="1" noChangeArrowheads="1"/>
          </p:cNvSpPr>
          <p:nvPr>
            <p:ph type="body" idx="1"/>
          </p:nvPr>
        </p:nvSpPr>
        <p:spPr/>
        <p:txBody>
          <a:bodyPr/>
          <a:lstStyle/>
          <a:p>
            <a:pPr marL="457200" indent="-457200">
              <a:buFontTx/>
              <a:buAutoNum type="arabicPeriod" startAt="3"/>
            </a:pPr>
            <a:r>
              <a:rPr lang="en-US" altLang="en-US" sz="2400"/>
              <a:t>For CPR to be effective, the patient must be on a firm surface, lying in the ______________ position.</a:t>
            </a:r>
          </a:p>
          <a:p>
            <a:pPr marL="1016000" lvl="1" indent="-444500">
              <a:buFontTx/>
              <a:buAutoNum type="alphaUcPeriod" startAt="3"/>
            </a:pPr>
            <a:r>
              <a:rPr lang="en-US" altLang="en-US" sz="2200"/>
              <a:t>supine</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startAt="3"/>
            </a:pPr>
            <a:r>
              <a:rPr lang="en-US" altLang="en-US" sz="2200"/>
              <a:t>recovery</a:t>
            </a:r>
            <a:br>
              <a:rPr lang="en-US" altLang="en-US" sz="2200"/>
            </a:br>
            <a:r>
              <a:rPr lang="en-US" altLang="en-US" sz="2200" b="1"/>
              <a:t>Rationale: </a:t>
            </a:r>
            <a:r>
              <a:rPr lang="en-US" altLang="en-US" sz="2200">
                <a:solidFill>
                  <a:srgbClr val="F37021"/>
                </a:solidFill>
              </a:rPr>
              <a:t>The patient is lying face down with one knee bent and the head slightly tilted.</a:t>
            </a:r>
            <a:endParaRPr lang="en-US" altLang="en-US" sz="2000">
              <a:solidFill>
                <a:srgbClr val="F3702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Review</a:t>
            </a:r>
          </a:p>
        </p:txBody>
      </p:sp>
      <p:sp>
        <p:nvSpPr>
          <p:cNvPr id="82947" name="Rectangle 3"/>
          <p:cNvSpPr>
            <a:spLocks noGrp="1" noChangeArrowheads="1"/>
          </p:cNvSpPr>
          <p:nvPr>
            <p:ph type="body" idx="1"/>
          </p:nvPr>
        </p:nvSpPr>
        <p:spPr/>
        <p:txBody>
          <a:bodyPr/>
          <a:lstStyle/>
          <a:p>
            <a:pPr marL="457200" indent="-457200">
              <a:lnSpc>
                <a:spcPct val="90000"/>
              </a:lnSpc>
              <a:buFontTx/>
              <a:buAutoNum type="arabicPeriod" startAt="4"/>
            </a:pPr>
            <a:r>
              <a:rPr lang="en-US" altLang="en-US"/>
              <a:t>The pulse check should take:</a:t>
            </a:r>
          </a:p>
          <a:p>
            <a:pPr marL="1016000" lvl="1" indent="-444500">
              <a:lnSpc>
                <a:spcPct val="90000"/>
              </a:lnSpc>
              <a:buFontTx/>
              <a:buAutoNum type="alphaUcPeriod"/>
            </a:pPr>
            <a:r>
              <a:rPr lang="en-US" altLang="en-US"/>
              <a:t>1 second.</a:t>
            </a:r>
          </a:p>
          <a:p>
            <a:pPr marL="1016000" lvl="1" indent="-444500">
              <a:lnSpc>
                <a:spcPct val="90000"/>
              </a:lnSpc>
              <a:buFontTx/>
              <a:buAutoNum type="alphaUcPeriod"/>
            </a:pPr>
            <a:r>
              <a:rPr lang="en-US" altLang="en-US"/>
              <a:t>at least 1 second but no more than 5 seconds.</a:t>
            </a:r>
          </a:p>
          <a:p>
            <a:pPr marL="1016000" lvl="1" indent="-444500">
              <a:lnSpc>
                <a:spcPct val="90000"/>
              </a:lnSpc>
              <a:buFontTx/>
              <a:buAutoNum type="alphaUcPeriod"/>
            </a:pPr>
            <a:r>
              <a:rPr lang="en-US" altLang="en-US"/>
              <a:t>at least 10 seconds.</a:t>
            </a:r>
          </a:p>
          <a:p>
            <a:pPr marL="1016000" lvl="1" indent="-444500">
              <a:lnSpc>
                <a:spcPct val="90000"/>
              </a:lnSpc>
              <a:buFontTx/>
              <a:buAutoNum type="alphaUcPeriod"/>
            </a:pPr>
            <a:r>
              <a:rPr lang="en-US" altLang="en-US"/>
              <a:t>at least 5 seconds but no more than 10 seconds.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a:t>Elements of BLS </a:t>
            </a:r>
            <a:r>
              <a:rPr lang="en-US" altLang="en-US" sz="2800" b="0"/>
              <a:t>(5 of 8)</a:t>
            </a:r>
          </a:p>
        </p:txBody>
      </p:sp>
      <p:sp>
        <p:nvSpPr>
          <p:cNvPr id="10243" name="Content Placeholder 2"/>
          <p:cNvSpPr>
            <a:spLocks noGrp="1"/>
          </p:cNvSpPr>
          <p:nvPr>
            <p:ph type="body" idx="1"/>
          </p:nvPr>
        </p:nvSpPr>
        <p:spPr/>
        <p:txBody>
          <a:bodyPr rIns="228600"/>
          <a:lstStyle/>
          <a:p>
            <a:pPr>
              <a:spcBef>
                <a:spcPct val="35000"/>
              </a:spcBef>
            </a:pPr>
            <a:r>
              <a:rPr lang="en-US" altLang="en-US"/>
              <a:t>Cardiopulmonary resuscitation (CPR)</a:t>
            </a:r>
          </a:p>
          <a:p>
            <a:pPr lvl="1">
              <a:spcBef>
                <a:spcPct val="35000"/>
              </a:spcBef>
            </a:pPr>
            <a:r>
              <a:rPr lang="en-US" altLang="en-US"/>
              <a:t>Used to establish circulation and artificial ventilation in a patient who is not breathing and has no pulse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Review</a:t>
            </a:r>
          </a:p>
        </p:txBody>
      </p:sp>
      <p:sp>
        <p:nvSpPr>
          <p:cNvPr id="83971" name="Rectangle 3"/>
          <p:cNvSpPr>
            <a:spLocks noGrp="1" noChangeArrowheads="1"/>
          </p:cNvSpPr>
          <p:nvPr>
            <p:ph type="body" idx="1"/>
          </p:nvPr>
        </p:nvSpPr>
        <p:spPr/>
        <p:txBody>
          <a:bodyPr/>
          <a:lstStyle/>
          <a:p>
            <a:pPr marL="0" indent="0">
              <a:lnSpc>
                <a:spcPct val="90000"/>
              </a:lnSpc>
              <a:buFontTx/>
              <a:buNone/>
            </a:pPr>
            <a:r>
              <a:rPr lang="en-US" altLang="en-US" b="1"/>
              <a:t>Answer: </a:t>
            </a:r>
            <a:r>
              <a:rPr lang="en-US" altLang="en-US" b="1">
                <a:solidFill>
                  <a:srgbClr val="F37021"/>
                </a:solidFill>
              </a:rPr>
              <a:t>D</a:t>
            </a:r>
            <a:endParaRPr lang="en-US" altLang="en-US" b="1"/>
          </a:p>
          <a:p>
            <a:pPr marL="0" indent="0">
              <a:lnSpc>
                <a:spcPct val="90000"/>
              </a:lnSpc>
              <a:buFontTx/>
              <a:buNone/>
            </a:pPr>
            <a:r>
              <a:rPr lang="en-US" altLang="en-US" b="1"/>
              <a:t>Rationale: </a:t>
            </a:r>
            <a:r>
              <a:rPr lang="en-US" altLang="en-US"/>
              <a:t>The pulse check should take at least 5 seconds but no more than 10 seconds.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Review </a:t>
            </a:r>
            <a:r>
              <a:rPr lang="en-US" altLang="en-US" sz="2800" b="0"/>
              <a:t>(1 of 2)</a:t>
            </a:r>
          </a:p>
        </p:txBody>
      </p:sp>
      <p:sp>
        <p:nvSpPr>
          <p:cNvPr id="84995" name="Rectangle 3"/>
          <p:cNvSpPr>
            <a:spLocks noGrp="1" noChangeArrowheads="1"/>
          </p:cNvSpPr>
          <p:nvPr>
            <p:ph type="body" idx="1"/>
          </p:nvPr>
        </p:nvSpPr>
        <p:spPr/>
        <p:txBody>
          <a:bodyPr/>
          <a:lstStyle/>
          <a:p>
            <a:pPr marL="457200" indent="-457200">
              <a:buFontTx/>
              <a:buAutoNum type="arabicPeriod" startAt="4"/>
            </a:pPr>
            <a:r>
              <a:rPr lang="en-US" altLang="en-US" sz="2400"/>
              <a:t>The pulse check should take:</a:t>
            </a:r>
          </a:p>
          <a:p>
            <a:pPr marL="1016000" lvl="1" indent="-444500">
              <a:spcBef>
                <a:spcPct val="15000"/>
              </a:spcBef>
              <a:buFontTx/>
              <a:buAutoNum type="alphaUcPeriod"/>
            </a:pPr>
            <a:r>
              <a:rPr lang="en-US" altLang="en-US" sz="2200"/>
              <a:t>1 second.</a:t>
            </a:r>
            <a:br>
              <a:rPr lang="en-US" altLang="en-US" sz="2200"/>
            </a:br>
            <a:r>
              <a:rPr lang="en-US" altLang="en-US" sz="2200" b="1"/>
              <a:t>Rationale: </a:t>
            </a:r>
            <a:r>
              <a:rPr lang="en-US" altLang="en-US" sz="2200">
                <a:solidFill>
                  <a:srgbClr val="F37021"/>
                </a:solidFill>
              </a:rPr>
              <a:t>One second is not long enough to detect a pulse.</a:t>
            </a:r>
          </a:p>
          <a:p>
            <a:pPr marL="1016000" lvl="1" indent="-444500">
              <a:spcBef>
                <a:spcPct val="15000"/>
              </a:spcBef>
              <a:buFontTx/>
              <a:buAutoNum type="alphaUcPeriod"/>
            </a:pPr>
            <a:r>
              <a:rPr lang="en-US" altLang="en-US" sz="2200"/>
              <a:t>at least 1 second but no more than 5 seconds.</a:t>
            </a:r>
            <a:br>
              <a:rPr lang="en-US" altLang="en-US" sz="2200"/>
            </a:br>
            <a:r>
              <a:rPr lang="en-US" altLang="en-US" sz="2200" b="1"/>
              <a:t>Rationale: </a:t>
            </a:r>
            <a:r>
              <a:rPr lang="en-US" altLang="en-US" sz="2200">
                <a:solidFill>
                  <a:srgbClr val="F37021"/>
                </a:solidFill>
              </a:rPr>
              <a:t>Five seconds may not be long enough to detect a pulse.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Review </a:t>
            </a:r>
            <a:r>
              <a:rPr lang="en-US" altLang="en-US" sz="2800" b="0"/>
              <a:t>(2 of 2)</a:t>
            </a:r>
          </a:p>
        </p:txBody>
      </p:sp>
      <p:sp>
        <p:nvSpPr>
          <p:cNvPr id="86019" name="Rectangle 3"/>
          <p:cNvSpPr>
            <a:spLocks noGrp="1" noChangeArrowheads="1"/>
          </p:cNvSpPr>
          <p:nvPr>
            <p:ph type="body" idx="1"/>
          </p:nvPr>
        </p:nvSpPr>
        <p:spPr/>
        <p:txBody>
          <a:bodyPr/>
          <a:lstStyle/>
          <a:p>
            <a:pPr marL="457200" indent="-457200">
              <a:buFontTx/>
              <a:buAutoNum type="arabicPeriod" startAt="4"/>
            </a:pPr>
            <a:r>
              <a:rPr lang="en-US" altLang="en-US" sz="2400"/>
              <a:t>The pulse check should take:</a:t>
            </a:r>
          </a:p>
          <a:p>
            <a:pPr marL="1016000" lvl="1" indent="-444500">
              <a:spcBef>
                <a:spcPct val="15000"/>
              </a:spcBef>
              <a:buFontTx/>
              <a:buAutoNum type="alphaUcPeriod" startAt="3"/>
            </a:pPr>
            <a:r>
              <a:rPr lang="en-US" altLang="en-US" sz="2200"/>
              <a:t>at least 10 seconds.</a:t>
            </a:r>
            <a:br>
              <a:rPr lang="en-US" altLang="en-US" sz="2200"/>
            </a:br>
            <a:r>
              <a:rPr lang="en-US" altLang="en-US" sz="2200" b="1"/>
              <a:t>Rationale: </a:t>
            </a:r>
            <a:r>
              <a:rPr lang="en-US" altLang="en-US" sz="2200">
                <a:solidFill>
                  <a:srgbClr val="F37021"/>
                </a:solidFill>
              </a:rPr>
              <a:t>Ten seconds is a long time in this situation. The brain should not be deprived of oxygen for longer than 6 minutes. Every second counts.</a:t>
            </a:r>
          </a:p>
          <a:p>
            <a:pPr marL="1016000" lvl="1" indent="-444500">
              <a:spcBef>
                <a:spcPct val="15000"/>
              </a:spcBef>
              <a:buFontTx/>
              <a:buAutoNum type="alphaUcPeriod" startAt="3"/>
            </a:pPr>
            <a:r>
              <a:rPr lang="en-US" altLang="en-US" sz="2200"/>
              <a:t>at least 5 seconds but no more than 10 seconds.</a:t>
            </a:r>
            <a:br>
              <a:rPr lang="en-US" altLang="en-US" sz="2200"/>
            </a:br>
            <a:r>
              <a:rPr lang="en-US" altLang="en-US" sz="2200" b="1"/>
              <a:t>Rationale: </a:t>
            </a:r>
            <a:r>
              <a:rPr lang="en-US" altLang="en-US" sz="2200">
                <a:solidFill>
                  <a:srgbClr val="F37021"/>
                </a:solidFill>
              </a:rPr>
              <a:t>Correct answer</a:t>
            </a:r>
            <a:endParaRPr lang="en-US" altLang="en-US" sz="2000">
              <a:solidFill>
                <a:srgbClr val="F3702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Review</a:t>
            </a:r>
          </a:p>
        </p:txBody>
      </p:sp>
      <p:sp>
        <p:nvSpPr>
          <p:cNvPr id="87043" name="Rectangle 3"/>
          <p:cNvSpPr>
            <a:spLocks noGrp="1" noChangeArrowheads="1"/>
          </p:cNvSpPr>
          <p:nvPr>
            <p:ph type="body" idx="1"/>
          </p:nvPr>
        </p:nvSpPr>
        <p:spPr/>
        <p:txBody>
          <a:bodyPr/>
          <a:lstStyle/>
          <a:p>
            <a:pPr marL="457200" indent="-457200">
              <a:buFontTx/>
              <a:buAutoNum type="arabicPeriod" startAt="5"/>
            </a:pPr>
            <a:r>
              <a:rPr lang="en-US" altLang="en-US"/>
              <a:t>Artificial ventilation may result in the stomach becoming filled with air, a condition called:</a:t>
            </a:r>
          </a:p>
          <a:p>
            <a:pPr marL="1016000" lvl="1" indent="-444500">
              <a:buFontTx/>
              <a:buAutoNum type="alphaUcPeriod"/>
            </a:pPr>
            <a:r>
              <a:rPr lang="en-US" altLang="en-US"/>
              <a:t>gastric distention.</a:t>
            </a:r>
          </a:p>
          <a:p>
            <a:pPr marL="1016000" lvl="1" indent="-444500">
              <a:buFontTx/>
              <a:buAutoNum type="alphaUcPeriod"/>
            </a:pPr>
            <a:r>
              <a:rPr lang="en-US" altLang="en-US"/>
              <a:t>vomitus.</a:t>
            </a:r>
          </a:p>
          <a:p>
            <a:pPr marL="1016000" lvl="1" indent="-444500">
              <a:buFontTx/>
              <a:buAutoNum type="alphaUcPeriod"/>
            </a:pPr>
            <a:r>
              <a:rPr lang="en-US" altLang="en-US"/>
              <a:t>abdominal-thrust maneuver.</a:t>
            </a:r>
          </a:p>
          <a:p>
            <a:pPr marL="1016000" lvl="1" indent="-444500">
              <a:buFontTx/>
              <a:buAutoNum type="alphaUcPeriod"/>
            </a:pPr>
            <a:r>
              <a:rPr lang="en-US" altLang="en-US"/>
              <a:t>acute abdomen.</a:t>
            </a:r>
            <a:endParaRPr lang="en-US" altLang="en-US" sz="20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Review</a:t>
            </a:r>
          </a:p>
        </p:txBody>
      </p:sp>
      <p:sp>
        <p:nvSpPr>
          <p:cNvPr id="88067"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A</a:t>
            </a:r>
            <a:endParaRPr lang="en-US" altLang="en-US" b="1"/>
          </a:p>
          <a:p>
            <a:pPr marL="0" indent="0">
              <a:buFontTx/>
              <a:buNone/>
            </a:pPr>
            <a:r>
              <a:rPr lang="en-US" altLang="en-US" b="1"/>
              <a:t>Rationale: </a:t>
            </a:r>
            <a:r>
              <a:rPr lang="en-US" altLang="en-US"/>
              <a:t>Artificial ventilation may result in the stomach becoming filled with air, a condition called gastric distention. Gastric distention is likely to occur if you ventilate too fast, if you give too much air, or if the airway is not opened adequately. Therefore, it is important for you to give slow, gentle breaths.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Review </a:t>
            </a:r>
            <a:r>
              <a:rPr lang="en-US" altLang="en-US" sz="2800" b="0"/>
              <a:t>(1 of 2)</a:t>
            </a:r>
          </a:p>
        </p:txBody>
      </p:sp>
      <p:sp>
        <p:nvSpPr>
          <p:cNvPr id="89091" name="Rectangle 3"/>
          <p:cNvSpPr>
            <a:spLocks noGrp="1" noChangeArrowheads="1"/>
          </p:cNvSpPr>
          <p:nvPr>
            <p:ph type="body" idx="1"/>
          </p:nvPr>
        </p:nvSpPr>
        <p:spPr/>
        <p:txBody>
          <a:bodyPr/>
          <a:lstStyle/>
          <a:p>
            <a:pPr marL="457200" indent="-457200">
              <a:buFontTx/>
              <a:buAutoNum type="arabicPeriod" startAt="5"/>
            </a:pPr>
            <a:r>
              <a:rPr lang="en-US" altLang="en-US" sz="2400"/>
              <a:t>Artificial ventilation may result in the stomach becoming filled with air, a condition called:</a:t>
            </a:r>
          </a:p>
          <a:p>
            <a:pPr marL="1016000" lvl="1" indent="-444500">
              <a:buFontTx/>
              <a:buAutoNum type="alphaUcPeriod"/>
            </a:pPr>
            <a:r>
              <a:rPr lang="en-US" altLang="en-US" sz="2200"/>
              <a:t>gastric distention.</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a:pPr>
            <a:r>
              <a:rPr lang="en-US" altLang="en-US" sz="2200"/>
              <a:t>vomitus.</a:t>
            </a:r>
            <a:br>
              <a:rPr lang="en-US" altLang="en-US" sz="2200"/>
            </a:br>
            <a:r>
              <a:rPr lang="en-US" altLang="en-US" sz="2200" b="1"/>
              <a:t>Rationale: </a:t>
            </a:r>
            <a:r>
              <a:rPr lang="en-US" altLang="en-US" sz="2200">
                <a:solidFill>
                  <a:srgbClr val="F37021"/>
                </a:solidFill>
              </a:rPr>
              <a:t>Gastric distention may lead to vomitus.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Review </a:t>
            </a:r>
            <a:r>
              <a:rPr lang="en-US" altLang="en-US" sz="2800" b="0"/>
              <a:t>(2 of 2)</a:t>
            </a:r>
          </a:p>
        </p:txBody>
      </p:sp>
      <p:sp>
        <p:nvSpPr>
          <p:cNvPr id="90115" name="Rectangle 3"/>
          <p:cNvSpPr>
            <a:spLocks noGrp="1" noChangeArrowheads="1"/>
          </p:cNvSpPr>
          <p:nvPr>
            <p:ph type="body" idx="1"/>
          </p:nvPr>
        </p:nvSpPr>
        <p:spPr/>
        <p:txBody>
          <a:bodyPr/>
          <a:lstStyle/>
          <a:p>
            <a:pPr marL="457200" indent="-457200">
              <a:buFontTx/>
              <a:buAutoNum type="arabicPeriod" startAt="5"/>
            </a:pPr>
            <a:r>
              <a:rPr lang="en-US" altLang="en-US" sz="2400"/>
              <a:t>Artificial ventilation may result in the stomach becoming filled with air, a condition called:</a:t>
            </a:r>
          </a:p>
          <a:p>
            <a:pPr marL="1016000" lvl="1" indent="-444500">
              <a:buFontTx/>
              <a:buAutoNum type="alphaUcPeriod" startAt="3"/>
            </a:pPr>
            <a:r>
              <a:rPr lang="en-US" altLang="en-US" sz="2200"/>
              <a:t>abdominal-thrust maneuver.</a:t>
            </a:r>
            <a:br>
              <a:rPr lang="en-US" altLang="en-US" sz="2200"/>
            </a:br>
            <a:r>
              <a:rPr lang="en-US" altLang="en-US" sz="2200" b="1"/>
              <a:t>Rationale: </a:t>
            </a:r>
            <a:r>
              <a:rPr lang="en-US" altLang="en-US" sz="2200">
                <a:solidFill>
                  <a:srgbClr val="F37021"/>
                </a:solidFill>
              </a:rPr>
              <a:t>The abdominal-thrust maneuver is a method of removing a foreign obstruction from an airway. </a:t>
            </a:r>
          </a:p>
          <a:p>
            <a:pPr marL="1016000" lvl="1" indent="-444500">
              <a:buFontTx/>
              <a:buAutoNum type="alphaUcPeriod" startAt="3"/>
            </a:pPr>
            <a:r>
              <a:rPr lang="en-US" altLang="en-US" sz="2200"/>
              <a:t>acute abdomen.</a:t>
            </a:r>
            <a:br>
              <a:rPr lang="en-US" altLang="en-US" sz="2200"/>
            </a:br>
            <a:r>
              <a:rPr lang="en-US" altLang="en-US" sz="2200" b="1"/>
              <a:t>Rationale: </a:t>
            </a:r>
            <a:r>
              <a:rPr lang="en-US" altLang="en-US" sz="2200">
                <a:solidFill>
                  <a:srgbClr val="F37021"/>
                </a:solidFill>
              </a:rPr>
              <a:t>Acute abdomen is a medical term referring to the sudden onset of abdominal pain, generally associated with severe, progressive problems that require medical attention.</a:t>
            </a:r>
            <a:endParaRPr lang="en-US" altLang="en-US" sz="2000">
              <a:solidFill>
                <a:srgbClr val="F3702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Review</a:t>
            </a:r>
          </a:p>
        </p:txBody>
      </p:sp>
      <p:sp>
        <p:nvSpPr>
          <p:cNvPr id="91139" name="Rectangle 3"/>
          <p:cNvSpPr>
            <a:spLocks noGrp="1" noChangeArrowheads="1"/>
          </p:cNvSpPr>
          <p:nvPr>
            <p:ph type="body" idx="1"/>
          </p:nvPr>
        </p:nvSpPr>
        <p:spPr/>
        <p:txBody>
          <a:bodyPr/>
          <a:lstStyle/>
          <a:p>
            <a:pPr marL="457200" indent="-457200">
              <a:buFontTx/>
              <a:buAutoNum type="arabicPeriod" startAt="6"/>
            </a:pPr>
            <a:r>
              <a:rPr lang="en-US" altLang="en-US"/>
              <a:t>The ______________ is a circumferential chest compression device composed of a constricting band and backboard.</a:t>
            </a:r>
          </a:p>
          <a:p>
            <a:pPr marL="1016000" lvl="1" indent="-444500">
              <a:buFontTx/>
              <a:buAutoNum type="alphaUcPeriod"/>
            </a:pPr>
            <a:r>
              <a:rPr lang="en-US" altLang="en-US"/>
              <a:t>mechanical piston device</a:t>
            </a:r>
          </a:p>
          <a:p>
            <a:pPr marL="1016000" lvl="1" indent="-444500">
              <a:buFontTx/>
              <a:buAutoNum type="alphaUcPeriod"/>
            </a:pPr>
            <a:r>
              <a:rPr lang="en-US" altLang="en-US"/>
              <a:t>load-distributing band</a:t>
            </a:r>
          </a:p>
          <a:p>
            <a:pPr marL="1016000" lvl="1" indent="-444500">
              <a:buFontTx/>
              <a:buAutoNum type="alphaUcPeriod"/>
            </a:pPr>
            <a:r>
              <a:rPr lang="en-US" altLang="en-US"/>
              <a:t>impedance threshold device</a:t>
            </a:r>
          </a:p>
          <a:p>
            <a:pPr marL="1016000" lvl="1" indent="-444500">
              <a:buFontTx/>
              <a:buAutoNum type="alphaUcPeriod"/>
            </a:pPr>
            <a:r>
              <a:rPr lang="en-US" altLang="en-US"/>
              <a:t>cardiopulmonary resuscitation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Review</a:t>
            </a:r>
          </a:p>
        </p:txBody>
      </p:sp>
      <p:sp>
        <p:nvSpPr>
          <p:cNvPr id="92163"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B</a:t>
            </a:r>
            <a:endParaRPr lang="en-US" altLang="en-US" b="1"/>
          </a:p>
          <a:p>
            <a:pPr marL="0" indent="0">
              <a:buFontTx/>
              <a:buNone/>
            </a:pPr>
            <a:r>
              <a:rPr lang="en-US" altLang="en-US" sz="2600" b="1"/>
              <a:t>Rationale: </a:t>
            </a:r>
            <a:r>
              <a:rPr lang="en-US" altLang="en-US" sz="2600"/>
              <a:t>The load-distributing band is a circumferential chest compression device composed of a constricting band and backboard. The device is either electronically or pneumatically driven to compress the heart by putting inward pressure on the thorax. As with the mechanical piston device, use of the device frees the rescuer to complete other tasks. It is lighter and easier to apply than the mechanical piston device.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Review </a:t>
            </a:r>
            <a:r>
              <a:rPr lang="en-US" altLang="en-US" sz="2800" b="0"/>
              <a:t>(1 of 2)</a:t>
            </a:r>
          </a:p>
        </p:txBody>
      </p:sp>
      <p:sp>
        <p:nvSpPr>
          <p:cNvPr id="93187" name="Rectangle 3"/>
          <p:cNvSpPr>
            <a:spLocks noGrp="1" noChangeArrowheads="1"/>
          </p:cNvSpPr>
          <p:nvPr>
            <p:ph type="body" idx="1"/>
          </p:nvPr>
        </p:nvSpPr>
        <p:spPr>
          <a:xfrm>
            <a:off x="685800" y="1447800"/>
            <a:ext cx="7772400" cy="4343400"/>
          </a:xfrm>
        </p:spPr>
        <p:txBody>
          <a:bodyPr/>
          <a:lstStyle/>
          <a:p>
            <a:pPr marL="457200" indent="-457200">
              <a:buFontTx/>
              <a:buAutoNum type="arabicPeriod" startAt="6"/>
            </a:pPr>
            <a:r>
              <a:rPr lang="en-US" altLang="en-US" sz="2400"/>
              <a:t>The ______________ is a circumferential chest compression device composed of a constricting band and backboard.</a:t>
            </a:r>
          </a:p>
          <a:p>
            <a:pPr marL="1016000" lvl="1" indent="-444500">
              <a:buFontTx/>
              <a:buAutoNum type="alphaUcPeriod"/>
            </a:pPr>
            <a:r>
              <a:rPr lang="en-US" altLang="en-US" sz="2200"/>
              <a:t>mechanical piston device</a:t>
            </a:r>
            <a:br>
              <a:rPr lang="en-US" altLang="en-US" sz="2200"/>
            </a:br>
            <a:r>
              <a:rPr lang="en-US" altLang="en-US" sz="2200" b="1"/>
              <a:t>Rationale: </a:t>
            </a:r>
            <a:r>
              <a:rPr lang="en-US" altLang="en-US" sz="2200">
                <a:solidFill>
                  <a:srgbClr val="F37021"/>
                </a:solidFill>
              </a:rPr>
              <a:t>This device depresses the sternum via a compressed gas-powered plunger mounted on a backboard.</a:t>
            </a:r>
          </a:p>
          <a:p>
            <a:pPr marL="1016000" lvl="1" indent="-444500">
              <a:buFontTx/>
              <a:buAutoNum type="alphaUcPeriod"/>
            </a:pPr>
            <a:r>
              <a:rPr lang="en-US" altLang="en-US" sz="2200"/>
              <a:t>load-distributing band</a:t>
            </a:r>
            <a:br>
              <a:rPr lang="en-US" altLang="en-US" sz="2200"/>
            </a:br>
            <a:r>
              <a:rPr lang="en-US" altLang="en-US" sz="2200" b="1"/>
              <a:t>Rationale: </a:t>
            </a:r>
            <a:r>
              <a:rPr lang="en-US" altLang="en-US" sz="2200">
                <a:solidFill>
                  <a:srgbClr val="F37021"/>
                </a:solidFill>
              </a:rPr>
              <a:t>Correct answer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a:t>Elements of BLS </a:t>
            </a:r>
            <a:r>
              <a:rPr lang="en-US" altLang="en-US" sz="2800" b="0"/>
              <a:t>(6 of 8)</a:t>
            </a:r>
          </a:p>
        </p:txBody>
      </p:sp>
      <p:sp>
        <p:nvSpPr>
          <p:cNvPr id="11267" name="Content Placeholder 2"/>
          <p:cNvSpPr>
            <a:spLocks noGrp="1"/>
          </p:cNvSpPr>
          <p:nvPr>
            <p:ph type="body" idx="1"/>
          </p:nvPr>
        </p:nvSpPr>
        <p:spPr/>
        <p:txBody>
          <a:bodyPr rIns="228600"/>
          <a:lstStyle/>
          <a:p>
            <a:pPr>
              <a:spcBef>
                <a:spcPct val="35000"/>
              </a:spcBef>
            </a:pPr>
            <a:r>
              <a:rPr lang="en-US" altLang="en-US"/>
              <a:t>CPR steps</a:t>
            </a:r>
          </a:p>
          <a:p>
            <a:pPr lvl="1">
              <a:spcBef>
                <a:spcPct val="35000"/>
              </a:spcBef>
              <a:buFontTx/>
              <a:buAutoNum type="arabicPeriod"/>
            </a:pPr>
            <a:r>
              <a:rPr lang="en-US" altLang="en-US"/>
              <a:t>Restore circulation (perform chest compressions). </a:t>
            </a:r>
          </a:p>
          <a:p>
            <a:pPr lvl="1">
              <a:spcBef>
                <a:spcPct val="35000"/>
              </a:spcBef>
              <a:buFontTx/>
              <a:buAutoNum type="arabicPeriod"/>
            </a:pPr>
            <a:r>
              <a:rPr lang="en-US" altLang="en-US"/>
              <a:t>Open the airway.</a:t>
            </a:r>
          </a:p>
          <a:p>
            <a:pPr lvl="1">
              <a:spcBef>
                <a:spcPct val="35000"/>
              </a:spcBef>
              <a:buFontTx/>
              <a:buAutoNum type="arabicPeriod"/>
            </a:pPr>
            <a:r>
              <a:rPr lang="en-US" altLang="en-US"/>
              <a:t>Restore breathing (provide rescue breathing).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Review </a:t>
            </a:r>
            <a:r>
              <a:rPr lang="en-US" altLang="en-US" sz="2800" b="0"/>
              <a:t>(2 of 2)</a:t>
            </a:r>
          </a:p>
        </p:txBody>
      </p:sp>
      <p:sp>
        <p:nvSpPr>
          <p:cNvPr id="94211" name="Rectangle 3"/>
          <p:cNvSpPr>
            <a:spLocks noGrp="1" noChangeArrowheads="1"/>
          </p:cNvSpPr>
          <p:nvPr>
            <p:ph type="body" idx="1"/>
          </p:nvPr>
        </p:nvSpPr>
        <p:spPr/>
        <p:txBody>
          <a:bodyPr/>
          <a:lstStyle/>
          <a:p>
            <a:pPr marL="457200" indent="-457200">
              <a:buFontTx/>
              <a:buAutoNum type="arabicPeriod" startAt="6"/>
            </a:pPr>
            <a:r>
              <a:rPr lang="en-US" altLang="en-US" sz="2400"/>
              <a:t>The ______________ is a circumferential chest compression device composed of a constricting band and backboard.</a:t>
            </a:r>
          </a:p>
          <a:p>
            <a:pPr marL="1016000" lvl="1" indent="-444500">
              <a:buFontTx/>
              <a:buAutoNum type="alphaUcPeriod" startAt="3"/>
            </a:pPr>
            <a:r>
              <a:rPr lang="en-US" altLang="en-US" sz="2200"/>
              <a:t>impedance threshold device</a:t>
            </a:r>
            <a:br>
              <a:rPr lang="en-US" altLang="en-US" sz="2200"/>
            </a:br>
            <a:r>
              <a:rPr lang="en-US" altLang="en-US" sz="2200" b="1"/>
              <a:t>Rationale: </a:t>
            </a:r>
            <a:r>
              <a:rPr lang="en-US" altLang="en-US" sz="2200">
                <a:solidFill>
                  <a:srgbClr val="F37021"/>
                </a:solidFill>
              </a:rPr>
              <a:t>This valve device is placed between the endotracheal tube and a bag-valve mask. It is designed to limit the air entering the lungs during the recoil phase.</a:t>
            </a:r>
          </a:p>
          <a:p>
            <a:pPr marL="1016000" lvl="1" indent="-444500">
              <a:buFontTx/>
              <a:buAutoNum type="alphaUcPeriod" startAt="3"/>
            </a:pPr>
            <a:r>
              <a:rPr lang="en-US" altLang="en-US" sz="2200"/>
              <a:t>cardiopulmonary resuscitation</a:t>
            </a:r>
            <a:br>
              <a:rPr lang="en-US" altLang="en-US" sz="2200"/>
            </a:br>
            <a:r>
              <a:rPr lang="en-US" altLang="en-US" sz="2200" b="1"/>
              <a:t>Rationale: </a:t>
            </a:r>
            <a:r>
              <a:rPr lang="en-US" altLang="en-US" sz="2200">
                <a:solidFill>
                  <a:srgbClr val="F37021"/>
                </a:solidFill>
              </a:rPr>
              <a:t>This procedure is used to establish artificial ventilation and circulation in a patient who is not breathing and has no pulse.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Review</a:t>
            </a:r>
          </a:p>
        </p:txBody>
      </p:sp>
      <p:sp>
        <p:nvSpPr>
          <p:cNvPr id="95235" name="Rectangle 3"/>
          <p:cNvSpPr>
            <a:spLocks noGrp="1" noChangeArrowheads="1"/>
          </p:cNvSpPr>
          <p:nvPr>
            <p:ph type="body" idx="1"/>
          </p:nvPr>
        </p:nvSpPr>
        <p:spPr/>
        <p:txBody>
          <a:bodyPr/>
          <a:lstStyle/>
          <a:p>
            <a:pPr marL="457200" indent="-457200">
              <a:buFontTx/>
              <a:buAutoNum type="arabicPeriod" startAt="7"/>
            </a:pPr>
            <a:r>
              <a:rPr lang="en-US" altLang="en-US"/>
              <a:t>Which of the following scenarios would warrant an interruption in CPR procedures?</a:t>
            </a:r>
          </a:p>
          <a:p>
            <a:pPr marL="1016000" lvl="1" indent="-444500">
              <a:buFontTx/>
              <a:buAutoNum type="alphaUcPeriod"/>
            </a:pPr>
            <a:r>
              <a:rPr lang="en-US" altLang="en-US"/>
              <a:t>An hysterical family member trying to gain access to the unconscious patient</a:t>
            </a:r>
          </a:p>
          <a:p>
            <a:pPr marL="1016000" lvl="1" indent="-444500">
              <a:buFontTx/>
              <a:buAutoNum type="alphaUcPeriod"/>
            </a:pPr>
            <a:r>
              <a:rPr lang="en-US" altLang="en-US"/>
              <a:t>A vehicle honking its horn anxious to pass by the scene on a blocked road</a:t>
            </a:r>
          </a:p>
          <a:p>
            <a:pPr marL="1016000" lvl="1" indent="-444500">
              <a:buFontTx/>
              <a:buAutoNum type="alphaUcPeriod"/>
            </a:pPr>
            <a:r>
              <a:rPr lang="en-US" altLang="en-US"/>
              <a:t>A small set of steps leading to the exit of the building, on the way to the ambulance</a:t>
            </a:r>
          </a:p>
          <a:p>
            <a:pPr marL="1016000" lvl="1" indent="-444500">
              <a:buFontTx/>
              <a:buAutoNum type="alphaUcPeriod"/>
            </a:pPr>
            <a:r>
              <a:rPr lang="en-US" altLang="en-US"/>
              <a:t>Being tired from trying to resuscitate a patient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Review</a:t>
            </a:r>
          </a:p>
        </p:txBody>
      </p:sp>
      <p:sp>
        <p:nvSpPr>
          <p:cNvPr id="9625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C</a:t>
            </a:r>
            <a:endParaRPr lang="en-US" altLang="en-US" b="1"/>
          </a:p>
          <a:p>
            <a:pPr marL="0" indent="0">
              <a:buFontTx/>
              <a:buNone/>
            </a:pPr>
            <a:r>
              <a:rPr lang="en-US" altLang="en-US" b="1"/>
              <a:t>Rationale: </a:t>
            </a:r>
            <a:r>
              <a:rPr lang="en-US" altLang="en-US"/>
              <a:t>Try not to interrupt CPR for more than a few seconds, except when it is absolutely necessary. For example, if you have to move a patient up or down stairs, you should continue CPR until you arrive at the head or foot of the stairs, interrupt CPR at an agreed-on signal, and move quickly to the next level where you can resume CPR.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Review </a:t>
            </a:r>
            <a:r>
              <a:rPr lang="en-US" altLang="en-US" sz="2800" b="0"/>
              <a:t>(1 of 3)</a:t>
            </a:r>
          </a:p>
        </p:txBody>
      </p:sp>
      <p:sp>
        <p:nvSpPr>
          <p:cNvPr id="97283" name="Rectangle 3"/>
          <p:cNvSpPr>
            <a:spLocks noGrp="1" noChangeArrowheads="1"/>
          </p:cNvSpPr>
          <p:nvPr>
            <p:ph type="body" idx="1"/>
          </p:nvPr>
        </p:nvSpPr>
        <p:spPr/>
        <p:txBody>
          <a:bodyPr/>
          <a:lstStyle/>
          <a:p>
            <a:pPr marL="457200" indent="-457200">
              <a:buFontTx/>
              <a:buAutoNum type="arabicPeriod" startAt="7"/>
            </a:pPr>
            <a:r>
              <a:rPr lang="en-US" altLang="en-US" sz="2400"/>
              <a:t>Which of the following scenarios would warrant an interruption in CPR procedures?</a:t>
            </a:r>
          </a:p>
          <a:p>
            <a:pPr marL="1016000" lvl="1" indent="-444500">
              <a:buFontTx/>
              <a:buAutoNum type="alphaUcPeriod"/>
            </a:pPr>
            <a:r>
              <a:rPr lang="en-US" altLang="en-US" sz="2200"/>
              <a:t>An hysterical family member trying to gain access to the unconscious patient</a:t>
            </a:r>
            <a:br>
              <a:rPr lang="en-US" altLang="en-US" sz="2200"/>
            </a:br>
            <a:r>
              <a:rPr lang="en-US" altLang="en-US" sz="2200" b="1"/>
              <a:t>Rationale: </a:t>
            </a:r>
            <a:r>
              <a:rPr lang="en-US" altLang="en-US" sz="2200">
                <a:solidFill>
                  <a:srgbClr val="F37021"/>
                </a:solidFill>
              </a:rPr>
              <a:t>Family members should be calmed down and reassured that the patient is in good hands. A hysterical family member does not warrant a break in CPR.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Review </a:t>
            </a:r>
            <a:r>
              <a:rPr lang="en-US" altLang="en-US" sz="2800" b="0"/>
              <a:t>(2 of 3)</a:t>
            </a:r>
          </a:p>
        </p:txBody>
      </p:sp>
      <p:sp>
        <p:nvSpPr>
          <p:cNvPr id="98307" name="Rectangle 3"/>
          <p:cNvSpPr>
            <a:spLocks noGrp="1" noChangeArrowheads="1"/>
          </p:cNvSpPr>
          <p:nvPr>
            <p:ph type="body" idx="1"/>
          </p:nvPr>
        </p:nvSpPr>
        <p:spPr/>
        <p:txBody>
          <a:bodyPr/>
          <a:lstStyle/>
          <a:p>
            <a:pPr marL="457200" indent="-457200">
              <a:buFontTx/>
              <a:buAutoNum type="arabicPeriod" startAt="7"/>
            </a:pPr>
            <a:r>
              <a:rPr lang="en-US" altLang="en-US" sz="2400"/>
              <a:t>Which of the following scenarios would warrant an interruption in CPR procedures?</a:t>
            </a:r>
          </a:p>
          <a:p>
            <a:pPr marL="1016000" lvl="1" indent="-444500">
              <a:buFontTx/>
              <a:buAutoNum type="alphaUcPeriod" startAt="2"/>
            </a:pPr>
            <a:r>
              <a:rPr lang="en-US" altLang="en-US" sz="2200"/>
              <a:t>A vehicle honking its horn anxious to pass by the scene on a blocked road</a:t>
            </a:r>
            <a:br>
              <a:rPr lang="en-US" altLang="en-US" sz="2200"/>
            </a:br>
            <a:r>
              <a:rPr lang="en-US" altLang="en-US" sz="2200" b="1"/>
              <a:t>Rationale: </a:t>
            </a:r>
            <a:r>
              <a:rPr lang="en-US" altLang="en-US" sz="2200">
                <a:solidFill>
                  <a:srgbClr val="F37021"/>
                </a:solidFill>
              </a:rPr>
              <a:t>Your primary focus should be on the patient. Let the on-scene police and/or traffic control deal with upset motorists and blocked roadways.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Review </a:t>
            </a:r>
            <a:r>
              <a:rPr lang="en-US" altLang="en-US" sz="2800" b="0"/>
              <a:t>(3 of 3)</a:t>
            </a:r>
          </a:p>
        </p:txBody>
      </p:sp>
      <p:sp>
        <p:nvSpPr>
          <p:cNvPr id="99331" name="Rectangle 3"/>
          <p:cNvSpPr>
            <a:spLocks noGrp="1" noChangeArrowheads="1"/>
          </p:cNvSpPr>
          <p:nvPr>
            <p:ph type="body" idx="1"/>
          </p:nvPr>
        </p:nvSpPr>
        <p:spPr/>
        <p:txBody>
          <a:bodyPr/>
          <a:lstStyle/>
          <a:p>
            <a:pPr marL="457200" indent="-457200">
              <a:buFontTx/>
              <a:buAutoNum type="arabicPeriod" startAt="7"/>
            </a:pPr>
            <a:r>
              <a:rPr lang="en-US" altLang="en-US" sz="2400"/>
              <a:t>Which of the following scenarios would warrant an interruption in CPR procedures?</a:t>
            </a:r>
          </a:p>
          <a:p>
            <a:pPr marL="1016000" lvl="1" indent="-444500">
              <a:buFontTx/>
              <a:buAutoNum type="alphaUcPeriod" startAt="3"/>
            </a:pPr>
            <a:r>
              <a:rPr lang="en-US" altLang="en-US" sz="2200"/>
              <a:t>A small set of steps leading to the exit of the building, on the way to the ambulance</a:t>
            </a:r>
            <a:br>
              <a:rPr lang="en-US" altLang="en-US" sz="2200"/>
            </a:br>
            <a:r>
              <a:rPr lang="en-US" altLang="en-US" sz="2200" b="1"/>
              <a:t>Rationale: </a:t>
            </a:r>
            <a:r>
              <a:rPr lang="en-US" altLang="en-US" sz="2200">
                <a:solidFill>
                  <a:srgbClr val="F37021"/>
                </a:solidFill>
              </a:rPr>
              <a:t>Correct answer.</a:t>
            </a:r>
          </a:p>
          <a:p>
            <a:pPr marL="1016000" lvl="1" indent="-444500">
              <a:buFontTx/>
              <a:buAutoNum type="alphaUcPeriod" startAt="3"/>
            </a:pPr>
            <a:r>
              <a:rPr lang="en-US" altLang="en-US" sz="2200"/>
              <a:t>Being out of breath while trying to resuscitate a patient</a:t>
            </a:r>
            <a:br>
              <a:rPr lang="en-US" altLang="en-US" sz="2200"/>
            </a:br>
            <a:r>
              <a:rPr lang="en-US" altLang="en-US" sz="2200" b="1"/>
              <a:t>Rationale: </a:t>
            </a:r>
            <a:r>
              <a:rPr lang="en-US" altLang="en-US" sz="2200">
                <a:solidFill>
                  <a:srgbClr val="F37021"/>
                </a:solidFill>
              </a:rPr>
              <a:t>CPR should always be continued until the patient’s care is transferred to a physician in a hospital setting. Being “out of breath” does not mean being physically incapable of performing more CPR. </a:t>
            </a:r>
            <a:endParaRPr lang="en-US" altLang="en-US" sz="2000">
              <a:solidFill>
                <a:srgbClr val="F3702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Review</a:t>
            </a:r>
          </a:p>
        </p:txBody>
      </p:sp>
      <p:sp>
        <p:nvSpPr>
          <p:cNvPr id="100355" name="Rectangle 3"/>
          <p:cNvSpPr>
            <a:spLocks noGrp="1" noChangeArrowheads="1"/>
          </p:cNvSpPr>
          <p:nvPr>
            <p:ph type="body" idx="1"/>
          </p:nvPr>
        </p:nvSpPr>
        <p:spPr/>
        <p:txBody>
          <a:bodyPr/>
          <a:lstStyle/>
          <a:p>
            <a:pPr marL="457200" indent="-457200">
              <a:buFontTx/>
              <a:buAutoNum type="arabicPeriod" startAt="8"/>
            </a:pPr>
            <a:r>
              <a:rPr lang="en-US" altLang="en-US"/>
              <a:t>Once you begin CPR in the field, you must continue until one of the following events occurs:</a:t>
            </a:r>
          </a:p>
          <a:p>
            <a:pPr marL="1016000" lvl="1" indent="-444500">
              <a:spcBef>
                <a:spcPct val="20000"/>
              </a:spcBef>
              <a:buFontTx/>
              <a:buAutoNum type="alphaUcPeriod"/>
            </a:pPr>
            <a:r>
              <a:rPr lang="en-US" altLang="en-US"/>
              <a:t>The patient stops breathing and has no pulse.</a:t>
            </a:r>
          </a:p>
          <a:p>
            <a:pPr marL="1016000" lvl="1" indent="-444500">
              <a:spcBef>
                <a:spcPct val="20000"/>
              </a:spcBef>
              <a:buFontTx/>
              <a:buAutoNum type="alphaUcPeriod"/>
            </a:pPr>
            <a:r>
              <a:rPr lang="en-US" altLang="en-US"/>
              <a:t>The patient is transferred to another person who is trained in BLS, to ALS-trained personnel, or to another emergency medical responder.</a:t>
            </a:r>
          </a:p>
          <a:p>
            <a:pPr marL="1016000" lvl="1" indent="-444500">
              <a:spcBef>
                <a:spcPct val="20000"/>
              </a:spcBef>
              <a:buFontTx/>
              <a:buAutoNum type="alphaUcPeriod"/>
            </a:pPr>
            <a:r>
              <a:rPr lang="en-US" altLang="en-US"/>
              <a:t>You are out of gas in the ambulance.</a:t>
            </a:r>
          </a:p>
          <a:p>
            <a:pPr marL="1016000" lvl="1" indent="-444500">
              <a:spcBef>
                <a:spcPct val="20000"/>
              </a:spcBef>
              <a:buFontTx/>
              <a:buAutoNum type="alphaUcPeriod"/>
            </a:pPr>
            <a:r>
              <a:rPr lang="en-US" altLang="en-US"/>
              <a:t>A police officer assumes responsibility for the patient and gives direction to discontinue CPR.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Review</a:t>
            </a:r>
          </a:p>
        </p:txBody>
      </p:sp>
      <p:sp>
        <p:nvSpPr>
          <p:cNvPr id="10137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B</a:t>
            </a:r>
            <a:endParaRPr lang="en-US" altLang="en-US" b="1"/>
          </a:p>
          <a:p>
            <a:pPr marL="0" indent="0">
              <a:buFontTx/>
              <a:buNone/>
            </a:pPr>
            <a:r>
              <a:rPr lang="en-US" altLang="en-US" b="1"/>
              <a:t>Rationale: </a:t>
            </a:r>
            <a:r>
              <a:rPr lang="en-US" altLang="en-US"/>
              <a:t>The “T” in the “STOP” mnemonic stands for patient </a:t>
            </a:r>
            <a:r>
              <a:rPr lang="en-US" altLang="en-US" i="1"/>
              <a:t>transfer</a:t>
            </a:r>
            <a:r>
              <a:rPr lang="en-US" altLang="en-US"/>
              <a:t> to another person who is trained in BLS, to ALS-trained personnel, or to another emergency medical responder.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Review </a:t>
            </a:r>
            <a:r>
              <a:rPr lang="en-US" altLang="en-US" sz="2800" b="0"/>
              <a:t>(1 of 2)</a:t>
            </a:r>
          </a:p>
        </p:txBody>
      </p:sp>
      <p:sp>
        <p:nvSpPr>
          <p:cNvPr id="102403" name="Rectangle 3"/>
          <p:cNvSpPr>
            <a:spLocks noGrp="1" noChangeArrowheads="1"/>
          </p:cNvSpPr>
          <p:nvPr>
            <p:ph type="body" idx="1"/>
          </p:nvPr>
        </p:nvSpPr>
        <p:spPr/>
        <p:txBody>
          <a:bodyPr/>
          <a:lstStyle/>
          <a:p>
            <a:pPr marL="457200" indent="-457200">
              <a:buFontTx/>
              <a:buAutoNum type="arabicPeriod" startAt="8"/>
            </a:pPr>
            <a:r>
              <a:rPr lang="en-US" altLang="en-US" sz="2400"/>
              <a:t>Once you begin CPR in the field, you must continue until one of the following events occurs:</a:t>
            </a:r>
          </a:p>
          <a:p>
            <a:pPr marL="1016000" lvl="1" indent="-444500">
              <a:buFontTx/>
              <a:buAutoNum type="alphaUcPeriod"/>
            </a:pPr>
            <a:r>
              <a:rPr lang="en-US" altLang="en-US" sz="2200"/>
              <a:t>The patient stops breathing and has no pulse</a:t>
            </a:r>
            <a:br>
              <a:rPr lang="en-US" altLang="en-US" sz="2200"/>
            </a:br>
            <a:r>
              <a:rPr lang="en-US" altLang="en-US" sz="2200" b="1"/>
              <a:t>Rationale: </a:t>
            </a:r>
            <a:r>
              <a:rPr lang="en-US" altLang="en-US" sz="2200">
                <a:solidFill>
                  <a:srgbClr val="F37021"/>
                </a:solidFill>
              </a:rPr>
              <a:t>These are reasons to </a:t>
            </a:r>
            <a:r>
              <a:rPr lang="en-US" altLang="en-US" sz="2200" i="1">
                <a:solidFill>
                  <a:srgbClr val="F37021"/>
                </a:solidFill>
              </a:rPr>
              <a:t>begin</a:t>
            </a:r>
            <a:r>
              <a:rPr lang="en-US" altLang="en-US" sz="2200">
                <a:solidFill>
                  <a:srgbClr val="F37021"/>
                </a:solidFill>
              </a:rPr>
              <a:t> CPR.</a:t>
            </a:r>
          </a:p>
          <a:p>
            <a:pPr marL="1016000" lvl="1" indent="-444500">
              <a:buFontTx/>
              <a:buAutoNum type="alphaUcPeriod"/>
            </a:pPr>
            <a:r>
              <a:rPr lang="en-US" altLang="en-US" sz="2200"/>
              <a:t>The patient is transferred to another person who is trained in BLS, to ALS-trained personnel, or to another emergency medical responder</a:t>
            </a:r>
            <a:br>
              <a:rPr lang="en-US" altLang="en-US" sz="2200"/>
            </a:br>
            <a:r>
              <a:rPr lang="en-US" altLang="en-US" sz="2200" b="1"/>
              <a:t>Rationale: </a:t>
            </a:r>
            <a:r>
              <a:rPr lang="en-US" altLang="en-US" sz="2200">
                <a:solidFill>
                  <a:srgbClr val="F37021"/>
                </a:solidFill>
              </a:rPr>
              <a:t>Correct answer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Review </a:t>
            </a:r>
            <a:r>
              <a:rPr lang="en-US" altLang="en-US" sz="2800" b="0"/>
              <a:t>(2 of 2)</a:t>
            </a:r>
          </a:p>
        </p:txBody>
      </p:sp>
      <p:sp>
        <p:nvSpPr>
          <p:cNvPr id="103427" name="Rectangle 3"/>
          <p:cNvSpPr>
            <a:spLocks noGrp="1" noChangeArrowheads="1"/>
          </p:cNvSpPr>
          <p:nvPr>
            <p:ph type="body" idx="1"/>
          </p:nvPr>
        </p:nvSpPr>
        <p:spPr/>
        <p:txBody>
          <a:bodyPr/>
          <a:lstStyle/>
          <a:p>
            <a:pPr marL="457200" indent="-457200">
              <a:buFontTx/>
              <a:buAutoNum type="arabicPeriod" startAt="8"/>
            </a:pPr>
            <a:r>
              <a:rPr lang="en-US" altLang="en-US" sz="2400"/>
              <a:t>Once you begin CPR in the field, you must continue until one of the following events occurs:</a:t>
            </a:r>
          </a:p>
          <a:p>
            <a:pPr marL="1016000" lvl="1" indent="-444500">
              <a:buFontTx/>
              <a:buAutoNum type="alphaUcPeriod" startAt="3"/>
            </a:pPr>
            <a:r>
              <a:rPr lang="en-US" altLang="en-US" sz="2200"/>
              <a:t>You are out of gas in the ambulance</a:t>
            </a:r>
            <a:br>
              <a:rPr lang="en-US" altLang="en-US" sz="2200"/>
            </a:br>
            <a:r>
              <a:rPr lang="en-US" altLang="en-US" sz="2200" b="1"/>
              <a:t>Rationale: </a:t>
            </a:r>
            <a:r>
              <a:rPr lang="en-US" altLang="en-US" sz="2200">
                <a:solidFill>
                  <a:srgbClr val="F37021"/>
                </a:solidFill>
              </a:rPr>
              <a:t>This is not a valid reason to stop CPR. You are </a:t>
            </a:r>
            <a:r>
              <a:rPr lang="en-US" altLang="en-US" sz="2200" i="1">
                <a:solidFill>
                  <a:srgbClr val="F37021"/>
                </a:solidFill>
              </a:rPr>
              <a:t>out of strength</a:t>
            </a:r>
            <a:r>
              <a:rPr lang="en-US" altLang="en-US" sz="2200">
                <a:solidFill>
                  <a:srgbClr val="F37021"/>
                </a:solidFill>
              </a:rPr>
              <a:t> or too tired to continue may be a valid reason.</a:t>
            </a:r>
          </a:p>
          <a:p>
            <a:pPr marL="1016000" lvl="1" indent="-444500">
              <a:buFontTx/>
              <a:buAutoNum type="alphaUcPeriod" startAt="3"/>
            </a:pPr>
            <a:r>
              <a:rPr lang="en-US" altLang="en-US" sz="2200"/>
              <a:t>A police officer assumes responsibility for the patient and gives direction to discontinue CPR</a:t>
            </a:r>
            <a:br>
              <a:rPr lang="en-US" altLang="en-US" sz="2200"/>
            </a:br>
            <a:r>
              <a:rPr lang="en-US" altLang="en-US" sz="2200" b="1"/>
              <a:t>Rationale: </a:t>
            </a:r>
            <a:r>
              <a:rPr lang="en-US" altLang="en-US" sz="2200">
                <a:solidFill>
                  <a:srgbClr val="F37021"/>
                </a:solidFill>
              </a:rPr>
              <a:t>A </a:t>
            </a:r>
            <a:r>
              <a:rPr lang="en-US" altLang="en-US" sz="2200" i="1">
                <a:solidFill>
                  <a:srgbClr val="F37021"/>
                </a:solidFill>
              </a:rPr>
              <a:t>physician</a:t>
            </a:r>
            <a:r>
              <a:rPr lang="en-US" altLang="en-US" sz="2200">
                <a:solidFill>
                  <a:srgbClr val="F37021"/>
                </a:solidFill>
              </a:rPr>
              <a:t> who is present or providing online medical direction should assume responsibility for the patient and give direction to discontinue CPR.</a:t>
            </a:r>
            <a:endParaRPr lang="en-US" altLang="en-US" sz="2000">
              <a:solidFill>
                <a:srgbClr val="F37021"/>
              </a:solidFill>
            </a:endParaRPr>
          </a:p>
        </p:txBody>
      </p:sp>
    </p:spTree>
  </p:cSld>
  <p:clrMapOvr>
    <a:masterClrMapping/>
  </p:clrMapOvr>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2788</TotalTime>
  <Words>5798</Words>
  <Application>Microsoft Macintosh PowerPoint</Application>
  <PresentationFormat>On-screen Show (4:3)</PresentationFormat>
  <Paragraphs>1002</Paragraphs>
  <Slides>107</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Times New Roman</vt:lpstr>
      <vt:lpstr>ヒラギノ角ゴ Pro W3</vt:lpstr>
      <vt:lpstr>Arial</vt:lpstr>
      <vt:lpstr>MS PGothic</vt:lpstr>
      <vt:lpstr>design_template</vt:lpstr>
      <vt:lpstr>PowerPoint Presentation</vt:lpstr>
      <vt:lpstr>National EMS Education Standard Competencies</vt:lpstr>
      <vt:lpstr>Introduction</vt:lpstr>
      <vt:lpstr>Elements of BLS (1 of 8)</vt:lpstr>
      <vt:lpstr>Elements of BLS (2 of 8)</vt:lpstr>
      <vt:lpstr>Elements of BLS (3 of 8)</vt:lpstr>
      <vt:lpstr>Elements of BLS (4 of 8)</vt:lpstr>
      <vt:lpstr>Elements of BLS (5 of 8)</vt:lpstr>
      <vt:lpstr>Elements of BLS (6 of 8)</vt:lpstr>
      <vt:lpstr>Elements of BLS (7 of 8)</vt:lpstr>
      <vt:lpstr>Elements of BLS (8 of 8)</vt:lpstr>
      <vt:lpstr>The System Components of CPR (1 of 2)</vt:lpstr>
      <vt:lpstr>The System Components of CPR (2 of 2)</vt:lpstr>
      <vt:lpstr>Assessing the Need for BLS  (1 of 3)</vt:lpstr>
      <vt:lpstr>Assessing the Need for BLS  (2 of 3)</vt:lpstr>
      <vt:lpstr>Assessing the Need for BLS  (3 of 3)</vt:lpstr>
      <vt:lpstr>Automated External Defibrillation (1 of 3)</vt:lpstr>
      <vt:lpstr>Automated External Defibrillation (2 of 3)</vt:lpstr>
      <vt:lpstr>Automated External Defibrillation (3 of 3)</vt:lpstr>
      <vt:lpstr>Positioning the Patient</vt:lpstr>
      <vt:lpstr>Check for Breathing and a Pulse (1 of 5)</vt:lpstr>
      <vt:lpstr>Check for Breathing and a Pulse (2 of 5)</vt:lpstr>
      <vt:lpstr>Check for Breathing and a Pulse (3 of 5)</vt:lpstr>
      <vt:lpstr>Check for Breathing and a Pulse (4 of 5)</vt:lpstr>
      <vt:lpstr>Check for Breathing and a Pulse (5 of 5)</vt:lpstr>
      <vt:lpstr>Opening the Airway and Providing Artificial Ventilation (1 of 7)</vt:lpstr>
      <vt:lpstr>Opening the Airway and Providing Artificial Ventilation (2 of 7)</vt:lpstr>
      <vt:lpstr>Opening the Airway and Providing Artificial Ventilation (3 of 7)</vt:lpstr>
      <vt:lpstr>Opening the Airway and Providing Artificial Ventilation (4 of 7)</vt:lpstr>
      <vt:lpstr>Opening the Airway and Providing Artificial Ventilation (5 of 7)</vt:lpstr>
      <vt:lpstr>Opening the Airway and Providing Artificial Ventilation (6 of 7)</vt:lpstr>
      <vt:lpstr>Opening the Airway and Providing Artificial Ventilation (7 of 7)</vt:lpstr>
      <vt:lpstr>One-Rescuer Adult CPR</vt:lpstr>
      <vt:lpstr>Two-Rescuer Adult CPR </vt:lpstr>
      <vt:lpstr>Devices and Techniques to Assist Circulation (1 of 4)</vt:lpstr>
      <vt:lpstr>Devices and Techniques to Assist Circulation (2 of 4)</vt:lpstr>
      <vt:lpstr>Devices and Techniques to Assist Circulation (3 of 4)</vt:lpstr>
      <vt:lpstr>Devices and Techniques to Assist Circulation (4 of 4)</vt:lpstr>
      <vt:lpstr>Infant and Child CPR (1 of 5)</vt:lpstr>
      <vt:lpstr>Infant and Child CPR (2 of 5)</vt:lpstr>
      <vt:lpstr>Infant and Child CPR (3 of 5)</vt:lpstr>
      <vt:lpstr>Infant and Child CPR (4 of 5)</vt:lpstr>
      <vt:lpstr>Infant and Child CPR (5 of 5)</vt:lpstr>
      <vt:lpstr>Interrupting CPR (1 of 2)</vt:lpstr>
      <vt:lpstr>Interrupting CPR (2 of 2)</vt:lpstr>
      <vt:lpstr>When Not to Start CPR (1 of 3)</vt:lpstr>
      <vt:lpstr>When Not to Start CPR (2 of 3)</vt:lpstr>
      <vt:lpstr>When Not to Start CPR (3 of 3)</vt:lpstr>
      <vt:lpstr>When to Stop CPR </vt:lpstr>
      <vt:lpstr>Foreign Body Airway Obstruction in Adults (1 of 7)</vt:lpstr>
      <vt:lpstr>Foreign Body Airway Obstruction in Adults (2 of 7)</vt:lpstr>
      <vt:lpstr>Foreign Body Airway Obstruction in Adults (3 of 7)</vt:lpstr>
      <vt:lpstr>Foreign Body Airway Obstruction in Adults (4 of 7)</vt:lpstr>
      <vt:lpstr>Foreign Body Airway Obstruction in Adults (5 of 7)</vt:lpstr>
      <vt:lpstr>Foreign Body Airway Obstruction in Adults (6 of 7)</vt:lpstr>
      <vt:lpstr>Foreign Body Airway Obstruction in Adults (7 of 7)</vt:lpstr>
      <vt:lpstr>Foreign Body Airway Obstruction in Infants and Children (1 of 5)</vt:lpstr>
      <vt:lpstr>Foreign Body Airway Obstruction in Infants and Children (2 of 5)</vt:lpstr>
      <vt:lpstr>Foreign Body Airway Obstruction in Infants and Children (3 of 5)</vt:lpstr>
      <vt:lpstr>Foreign Body Airway Obstruction in Infants and Children (4 of 5)</vt:lpstr>
      <vt:lpstr>Foreign Body Airway Obstruction in Infants and Children (5 of 5)</vt:lpstr>
      <vt:lpstr>Special Resuscitation Circumstances</vt:lpstr>
      <vt:lpstr>Grief Support for Family Members and Loved Ones (1 of 3)</vt:lpstr>
      <vt:lpstr>Grief Support for Family Members and Loved Ones (2 of 3)</vt:lpstr>
      <vt:lpstr>Grief Support for Family Members and Loved Ones (3 of 3)</vt:lpstr>
      <vt:lpstr>Education and Training for the EMT</vt:lpstr>
      <vt:lpstr>Education and Training for the Public</vt:lpstr>
      <vt:lpstr>Review</vt:lpstr>
      <vt:lpstr>Review</vt:lpstr>
      <vt:lpstr>Review (1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3)</vt:lpstr>
      <vt:lpstr>Review (2 of 3)</vt:lpstr>
      <vt:lpstr>Review (3 of 3)</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410</cp:revision>
  <dcterms:created xsi:type="dcterms:W3CDTF">2011-04-29T18:25:35Z</dcterms:created>
  <dcterms:modified xsi:type="dcterms:W3CDTF">2016-03-12T15:41:43Z</dcterms:modified>
</cp:coreProperties>
</file>