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98"/>
  </p:notesMasterIdLst>
  <p:handoutMasterIdLst>
    <p:handoutMasterId r:id="rId99"/>
  </p:handoutMasterIdLst>
  <p:sldIdLst>
    <p:sldId id="278" r:id="rId2"/>
    <p:sldId id="408" r:id="rId3"/>
    <p:sldId id="409" r:id="rId4"/>
    <p:sldId id="463" r:id="rId5"/>
    <p:sldId id="410" r:id="rId6"/>
    <p:sldId id="465" r:id="rId7"/>
    <p:sldId id="413" r:id="rId8"/>
    <p:sldId id="467" r:id="rId9"/>
    <p:sldId id="415" r:id="rId10"/>
    <p:sldId id="483" r:id="rId11"/>
    <p:sldId id="573" r:id="rId12"/>
    <p:sldId id="574" r:id="rId13"/>
    <p:sldId id="575" r:id="rId14"/>
    <p:sldId id="416" r:id="rId15"/>
    <p:sldId id="469" r:id="rId16"/>
    <p:sldId id="468" r:id="rId17"/>
    <p:sldId id="419" r:id="rId18"/>
    <p:sldId id="471" r:id="rId19"/>
    <p:sldId id="472" r:id="rId20"/>
    <p:sldId id="431" r:id="rId21"/>
    <p:sldId id="490" r:id="rId22"/>
    <p:sldId id="576" r:id="rId23"/>
    <p:sldId id="577" r:id="rId24"/>
    <p:sldId id="578" r:id="rId25"/>
    <p:sldId id="470" r:id="rId26"/>
    <p:sldId id="427" r:id="rId27"/>
    <p:sldId id="429" r:id="rId28"/>
    <p:sldId id="488" r:id="rId29"/>
    <p:sldId id="432" r:id="rId30"/>
    <p:sldId id="433" r:id="rId31"/>
    <p:sldId id="434" r:id="rId32"/>
    <p:sldId id="435" r:id="rId33"/>
    <p:sldId id="437" r:id="rId34"/>
    <p:sldId id="440" r:id="rId35"/>
    <p:sldId id="579" r:id="rId36"/>
    <p:sldId id="580" r:id="rId37"/>
    <p:sldId id="442" r:id="rId38"/>
    <p:sldId id="475" r:id="rId39"/>
    <p:sldId id="443" r:id="rId40"/>
    <p:sldId id="445" r:id="rId41"/>
    <p:sldId id="492" r:id="rId42"/>
    <p:sldId id="478" r:id="rId43"/>
    <p:sldId id="479" r:id="rId44"/>
    <p:sldId id="449" r:id="rId45"/>
    <p:sldId id="450" r:id="rId46"/>
    <p:sldId id="480" r:id="rId47"/>
    <p:sldId id="451" r:id="rId48"/>
    <p:sldId id="481" r:id="rId49"/>
    <p:sldId id="452" r:id="rId50"/>
    <p:sldId id="482" r:id="rId51"/>
    <p:sldId id="581" r:id="rId52"/>
    <p:sldId id="582" r:id="rId53"/>
    <p:sldId id="583" r:id="rId54"/>
    <p:sldId id="584" r:id="rId55"/>
    <p:sldId id="586" r:id="rId56"/>
    <p:sldId id="587" r:id="rId57"/>
    <p:sldId id="525" r:id="rId58"/>
    <p:sldId id="526" r:id="rId59"/>
    <p:sldId id="527" r:id="rId60"/>
    <p:sldId id="528" r:id="rId61"/>
    <p:sldId id="529" r:id="rId62"/>
    <p:sldId id="530" r:id="rId63"/>
    <p:sldId id="555" r:id="rId64"/>
    <p:sldId id="531" r:id="rId65"/>
    <p:sldId id="532" r:id="rId66"/>
    <p:sldId id="533" r:id="rId67"/>
    <p:sldId id="556" r:id="rId68"/>
    <p:sldId id="534" r:id="rId69"/>
    <p:sldId id="535" r:id="rId70"/>
    <p:sldId id="536" r:id="rId71"/>
    <p:sldId id="564" r:id="rId72"/>
    <p:sldId id="537" r:id="rId73"/>
    <p:sldId id="538" r:id="rId74"/>
    <p:sldId id="539" r:id="rId75"/>
    <p:sldId id="558" r:id="rId76"/>
    <p:sldId id="540" r:id="rId77"/>
    <p:sldId id="541" r:id="rId78"/>
    <p:sldId id="542" r:id="rId79"/>
    <p:sldId id="559" r:id="rId80"/>
    <p:sldId id="543" r:id="rId81"/>
    <p:sldId id="544" r:id="rId82"/>
    <p:sldId id="545" r:id="rId83"/>
    <p:sldId id="566" r:id="rId84"/>
    <p:sldId id="560" r:id="rId85"/>
    <p:sldId id="546" r:id="rId86"/>
    <p:sldId id="547" r:id="rId87"/>
    <p:sldId id="548" r:id="rId88"/>
    <p:sldId id="561" r:id="rId89"/>
    <p:sldId id="549" r:id="rId90"/>
    <p:sldId id="550" r:id="rId91"/>
    <p:sldId id="551" r:id="rId92"/>
    <p:sldId id="562" r:id="rId93"/>
    <p:sldId id="552" r:id="rId94"/>
    <p:sldId id="553" r:id="rId95"/>
    <p:sldId id="554" r:id="rId96"/>
    <p:sldId id="563" r:id="rId97"/>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Times New Roman" charset="0"/>
        <a:ea typeface="ヒラギノ角ゴ Pro W3" charset="-128"/>
        <a:cs typeface="+mn-cs"/>
      </a:defRPr>
    </a:lvl1pPr>
    <a:lvl2pPr marL="457200" algn="ctr" rtl="0" fontAlgn="base">
      <a:spcBef>
        <a:spcPct val="0"/>
      </a:spcBef>
      <a:spcAft>
        <a:spcPct val="0"/>
      </a:spcAft>
      <a:defRPr sz="2400" kern="1200">
        <a:solidFill>
          <a:schemeClr val="tx1"/>
        </a:solidFill>
        <a:latin typeface="Times New Roman" charset="0"/>
        <a:ea typeface="ヒラギノ角ゴ Pro W3" charset="-128"/>
        <a:cs typeface="+mn-cs"/>
      </a:defRPr>
    </a:lvl2pPr>
    <a:lvl3pPr marL="914400" algn="ctr" rtl="0" fontAlgn="base">
      <a:spcBef>
        <a:spcPct val="0"/>
      </a:spcBef>
      <a:spcAft>
        <a:spcPct val="0"/>
      </a:spcAft>
      <a:defRPr sz="2400" kern="1200">
        <a:solidFill>
          <a:schemeClr val="tx1"/>
        </a:solidFill>
        <a:latin typeface="Times New Roman" charset="0"/>
        <a:ea typeface="ヒラギノ角ゴ Pro W3" charset="-128"/>
        <a:cs typeface="+mn-cs"/>
      </a:defRPr>
    </a:lvl3pPr>
    <a:lvl4pPr marL="1371600" algn="ctr" rtl="0" fontAlgn="base">
      <a:spcBef>
        <a:spcPct val="0"/>
      </a:spcBef>
      <a:spcAft>
        <a:spcPct val="0"/>
      </a:spcAft>
      <a:defRPr sz="2400" kern="1200">
        <a:solidFill>
          <a:schemeClr val="tx1"/>
        </a:solidFill>
        <a:latin typeface="Times New Roman" charset="0"/>
        <a:ea typeface="ヒラギノ角ゴ Pro W3" charset="-128"/>
        <a:cs typeface="+mn-cs"/>
      </a:defRPr>
    </a:lvl4pPr>
    <a:lvl5pPr marL="1828800" algn="ctr" rtl="0" fontAlgn="base">
      <a:spcBef>
        <a:spcPct val="0"/>
      </a:spcBef>
      <a:spcAft>
        <a:spcPct val="0"/>
      </a:spcAft>
      <a:defRPr sz="2400" kern="1200">
        <a:solidFill>
          <a:schemeClr val="tx1"/>
        </a:solidFill>
        <a:latin typeface="Times New Roman" charset="0"/>
        <a:ea typeface="ヒラギノ角ゴ Pro W3" charset="-128"/>
        <a:cs typeface="+mn-cs"/>
      </a:defRPr>
    </a:lvl5pPr>
    <a:lvl6pPr marL="2286000" algn="l" defTabSz="914400" rtl="0" eaLnBrk="1" latinLnBrk="0" hangingPunct="1">
      <a:defRPr sz="2400" kern="1200">
        <a:solidFill>
          <a:schemeClr val="tx1"/>
        </a:solidFill>
        <a:latin typeface="Times New Roman" charset="0"/>
        <a:ea typeface="ヒラギノ角ゴ Pro W3" charset="-128"/>
        <a:cs typeface="+mn-cs"/>
      </a:defRPr>
    </a:lvl6pPr>
    <a:lvl7pPr marL="2743200" algn="l" defTabSz="914400" rtl="0" eaLnBrk="1" latinLnBrk="0" hangingPunct="1">
      <a:defRPr sz="2400" kern="1200">
        <a:solidFill>
          <a:schemeClr val="tx1"/>
        </a:solidFill>
        <a:latin typeface="Times New Roman" charset="0"/>
        <a:ea typeface="ヒラギノ角ゴ Pro W3" charset="-128"/>
        <a:cs typeface="+mn-cs"/>
      </a:defRPr>
    </a:lvl7pPr>
    <a:lvl8pPr marL="3200400" algn="l" defTabSz="914400" rtl="0" eaLnBrk="1" latinLnBrk="0" hangingPunct="1">
      <a:defRPr sz="2400" kern="1200">
        <a:solidFill>
          <a:schemeClr val="tx1"/>
        </a:solidFill>
        <a:latin typeface="Times New Roman" charset="0"/>
        <a:ea typeface="ヒラギノ角ゴ Pro W3" charset="-128"/>
        <a:cs typeface="+mn-cs"/>
      </a:defRPr>
    </a:lvl8pPr>
    <a:lvl9pPr marL="3657600" algn="l" defTabSz="914400" rtl="0" eaLnBrk="1" latinLnBrk="0" hangingPunct="1">
      <a:defRPr sz="2400" kern="1200">
        <a:solidFill>
          <a:schemeClr val="tx1"/>
        </a:solidFill>
        <a:latin typeface="Times New Roman" charset="0"/>
        <a:ea typeface="ヒラギノ角ゴ Pro W3" charset="-128"/>
        <a:cs typeface="+mn-cs"/>
      </a:defRPr>
    </a:lvl9pPr>
  </p:defaultTextStyle>
  <p:extLst>
    <p:ext uri="{EFAFB233-063F-42B5-8137-9DF3F51BA10A}">
      <p15:sldGuideLst xmlns:p15="http://schemas.microsoft.com/office/powerpoint/2012/main">
        <p15:guide id="1" orient="horz" pos="2160">
          <p15:clr>
            <a:srgbClr val="A4A3A4"/>
          </p15:clr>
        </p15:guide>
        <p15:guide id="2" orient="horz" pos="912">
          <p15:clr>
            <a:srgbClr val="A4A3A4"/>
          </p15:clr>
        </p15:guide>
        <p15:guide id="3" orient="horz" pos="3936">
          <p15:clr>
            <a:srgbClr val="A4A3A4"/>
          </p15:clr>
        </p15:guide>
        <p15:guide id="4" pos="2880">
          <p15:clr>
            <a:srgbClr val="A4A3A4"/>
          </p15:clr>
        </p15:guide>
        <p15:guide id="5" pos="432">
          <p15:clr>
            <a:srgbClr val="A4A3A4"/>
          </p15:clr>
        </p15:guide>
        <p15:guide id="6" pos="532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eri J. Polley" initials="SJP" lastIdx="6" clrIdx="0"/>
  <p:cmAuthor id="1" name="Jennifer Deforge-Kling" initials="JDK" lastIdx="1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500B"/>
    <a:srgbClr val="00652E"/>
    <a:srgbClr val="2B87A6"/>
    <a:srgbClr val="D7DF23"/>
    <a:srgbClr val="8C0051"/>
    <a:srgbClr val="002561"/>
    <a:srgbClr val="FF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96" autoAdjust="0"/>
    <p:restoredTop sz="77624" autoAdjust="0"/>
  </p:normalViewPr>
  <p:slideViewPr>
    <p:cSldViewPr>
      <p:cViewPr>
        <p:scale>
          <a:sx n="50" d="100"/>
          <a:sy n="50" d="100"/>
        </p:scale>
        <p:origin x="3288" y="1168"/>
      </p:cViewPr>
      <p:guideLst>
        <p:guide orient="horz" pos="2160"/>
        <p:guide orient="horz" pos="912"/>
        <p:guide orient="horz" pos="3936"/>
        <p:guide pos="2880"/>
        <p:guide pos="432"/>
        <p:guide pos="5328"/>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150" d="100"/>
        <a:sy n="150" d="100"/>
      </p:scale>
      <p:origin x="0" y="14400"/>
    </p:cViewPr>
  </p:sorter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presProps" Target="presProps.xml"/><Relationship Id="rId102" Type="http://schemas.openxmlformats.org/officeDocument/2006/relationships/viewProps" Target="viewProps.xml"/><Relationship Id="rId103" Type="http://schemas.openxmlformats.org/officeDocument/2006/relationships/theme" Target="theme/theme1.xml"/><Relationship Id="rId10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notesMaster" Target="notesMasters/notesMaster1.xml"/><Relationship Id="rId99" Type="http://schemas.openxmlformats.org/officeDocument/2006/relationships/handoutMaster" Target="handoutMasters/handout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commentAuthors" Target="commentAuthors.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dirty="0">
                <a:latin typeface="Times New Roman" pitchFamily="18" charset="0"/>
                <a:ea typeface="+mn-ea"/>
                <a:cs typeface="+mn-cs"/>
              </a:defRPr>
            </a:lvl1pPr>
          </a:lstStyle>
          <a:p>
            <a:pPr>
              <a:defRPr/>
            </a:pPr>
            <a:endParaRPr lang="en-US" dirty="0"/>
          </a:p>
        </p:txBody>
      </p:sp>
      <p:sp>
        <p:nvSpPr>
          <p:cNvPr id="2150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atin typeface="Times New Roman" pitchFamily="18" charset="0"/>
                <a:ea typeface="+mn-ea"/>
                <a:cs typeface="+mn-cs"/>
              </a:defRPr>
            </a:lvl1pPr>
          </a:lstStyle>
          <a:p>
            <a:pPr>
              <a:defRPr/>
            </a:pPr>
            <a:endParaRPr lang="en-US" dirty="0"/>
          </a:p>
        </p:txBody>
      </p:sp>
      <p:sp>
        <p:nvSpPr>
          <p:cNvPr id="2150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dirty="0">
                <a:latin typeface="Times New Roman" pitchFamily="18" charset="0"/>
                <a:ea typeface="+mn-ea"/>
                <a:cs typeface="+mn-cs"/>
              </a:defRPr>
            </a:lvl1pPr>
          </a:lstStyle>
          <a:p>
            <a:pPr>
              <a:defRPr/>
            </a:pPr>
            <a:endParaRPr lang="en-US" dirty="0"/>
          </a:p>
        </p:txBody>
      </p:sp>
      <p:sp>
        <p:nvSpPr>
          <p:cNvPr id="2150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21B9E99-4B7C-4EAB-B3B7-843A69F4F140}" type="slidenum">
              <a:rPr lang="en-US"/>
              <a:pPr>
                <a:defRPr/>
              </a:pPr>
              <a:t>‹#›</a:t>
            </a:fld>
            <a:endParaRPr lang="en-US" dirty="0"/>
          </a:p>
        </p:txBody>
      </p:sp>
    </p:spTree>
    <p:extLst>
      <p:ext uri="{BB962C8B-B14F-4D97-AF65-F5344CB8AC3E}">
        <p14:creationId xmlns:p14="http://schemas.microsoft.com/office/powerpoint/2010/main" val="7531921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dirty="0">
                <a:latin typeface="Times New Roman" pitchFamily="18" charset="0"/>
                <a:ea typeface="+mn-ea"/>
                <a:cs typeface="+mn-cs"/>
              </a:defRPr>
            </a:lvl1pPr>
          </a:lstStyle>
          <a:p>
            <a:pPr>
              <a:defRPr/>
            </a:pPr>
            <a:endParaRPr lang="en-US" dirty="0"/>
          </a:p>
        </p:txBody>
      </p:sp>
      <p:sp>
        <p:nvSpPr>
          <p:cNvPr id="1638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atin typeface="Times New Roman" pitchFamily="18" charset="0"/>
                <a:ea typeface="+mn-ea"/>
                <a:cs typeface="+mn-cs"/>
              </a:defRPr>
            </a:lvl1pPr>
          </a:lstStyle>
          <a:p>
            <a:pPr>
              <a:defRPr/>
            </a:pPr>
            <a:endParaRPr lang="en-US" dirty="0"/>
          </a:p>
        </p:txBody>
      </p:sp>
      <p:sp>
        <p:nvSpPr>
          <p:cNvPr id="1167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dirty="0">
                <a:latin typeface="Times New Roman" pitchFamily="18" charset="0"/>
                <a:ea typeface="+mn-ea"/>
                <a:cs typeface="+mn-cs"/>
              </a:defRPr>
            </a:lvl1pPr>
          </a:lstStyle>
          <a:p>
            <a:pPr>
              <a:defRPr/>
            </a:pPr>
            <a:endParaRPr lang="en-US" dirty="0"/>
          </a:p>
        </p:txBody>
      </p:sp>
      <p:sp>
        <p:nvSpPr>
          <p:cNvPr id="1639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3E1A327-D7B0-40A8-9AD1-F02D3276EF42}" type="slidenum">
              <a:rPr lang="en-US"/>
              <a:pPr>
                <a:defRPr/>
              </a:pPr>
              <a:t>‹#›</a:t>
            </a:fld>
            <a:endParaRPr lang="en-US" dirty="0"/>
          </a:p>
        </p:txBody>
      </p:sp>
    </p:spTree>
    <p:extLst>
      <p:ext uri="{BB962C8B-B14F-4D97-AF65-F5344CB8AC3E}">
        <p14:creationId xmlns:p14="http://schemas.microsoft.com/office/powerpoint/2010/main" val="19599567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Chapter 13: BLS Resuscitation </a:t>
            </a:r>
            <a:endParaRPr lang="en-US" dirty="0"/>
          </a:p>
        </p:txBody>
      </p:sp>
      <p:sp>
        <p:nvSpPr>
          <p:cNvPr id="4" name="Slide Number Placeholder 3"/>
          <p:cNvSpPr>
            <a:spLocks noGrp="1"/>
          </p:cNvSpPr>
          <p:nvPr>
            <p:ph type="sldNum" sz="quarter" idx="10"/>
          </p:nvPr>
        </p:nvSpPr>
        <p:spPr/>
        <p:txBody>
          <a:bodyPr/>
          <a:lstStyle/>
          <a:p>
            <a:pPr>
              <a:defRPr/>
            </a:pPr>
            <a:fld id="{E3E1A327-D7B0-40A8-9AD1-F02D3276EF42}" type="slidenum">
              <a:rPr lang="en-US" smtClean="0"/>
              <a:pPr>
                <a:defRPr/>
              </a:pPr>
              <a:t>1</a:t>
            </a:fld>
            <a:endParaRPr lang="en-US" dirty="0"/>
          </a:p>
        </p:txBody>
      </p:sp>
    </p:spTree>
    <p:extLst>
      <p:ext uri="{BB962C8B-B14F-4D97-AF65-F5344CB8AC3E}">
        <p14:creationId xmlns:p14="http://schemas.microsoft.com/office/powerpoint/2010/main" val="362223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kern="1200" dirty="0" smtClean="0">
                <a:solidFill>
                  <a:schemeClr val="tx1"/>
                </a:solidFill>
                <a:effectLst/>
                <a:latin typeface="Times New Roman" pitchFamily="18" charset="0"/>
                <a:ea typeface="ＭＳ Ｐゴシック" charset="-128"/>
                <a:cs typeface="ＭＳ Ｐゴシック" charset="-128"/>
              </a:rPr>
              <a:t>III. The System Components of CPR</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A. Chain of survival</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1. The American Heart Association’s (AHA) chain of survival:</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a. Recognition and activation of the emergency response system</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b. Immediate, high-quality CPR</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c. Rapid defibrillation</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d. Basic and advanced emergency medical services</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e. Advanced life support and postarrest care</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B. If any one of the links in the chain is absent, the patient is more likely to die.</a:t>
            </a:r>
            <a:endParaRPr lang="en-IN" sz="1200" kern="1200" dirty="0">
              <a:solidFill>
                <a:schemeClr val="tx1"/>
              </a:solidFill>
              <a:effectLst/>
              <a:latin typeface="Times New Roman" pitchFamily="18"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E3E1A327-D7B0-40A8-9AD1-F02D3276EF42}" type="slidenum">
              <a:rPr lang="en-US" smtClean="0"/>
              <a:pPr>
                <a:defRPr/>
              </a:pPr>
              <a:t>10</a:t>
            </a:fld>
            <a:endParaRPr lang="en-US" dirty="0"/>
          </a:p>
        </p:txBody>
      </p:sp>
    </p:spTree>
    <p:extLst>
      <p:ext uri="{BB962C8B-B14F-4D97-AF65-F5344CB8AC3E}">
        <p14:creationId xmlns:p14="http://schemas.microsoft.com/office/powerpoint/2010/main" val="2908955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kern="1200" dirty="0" smtClean="0">
                <a:solidFill>
                  <a:schemeClr val="tx1"/>
                </a:solidFill>
                <a:effectLst/>
                <a:latin typeface="Times New Roman" pitchFamily="18" charset="0"/>
                <a:ea typeface="ＭＳ Ｐゴシック" charset="-128"/>
                <a:cs typeface="ＭＳ Ｐゴシック" charset="-128"/>
              </a:rPr>
              <a:t>IV. Assessing the Need for BLS</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A. Always begin by surveying the scene.</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B. Complete the primary assessment as soon as possible in order to evaluate the patient’s ABCs.</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1. First step is determining unresponsiveness:</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a. A responsive patient does not need CPR.</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b. An unresponsive patient may or may not need CPR.</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2. This step should take no more than 10 seconds. </a:t>
            </a:r>
            <a:endParaRPr lang="en-IN" sz="1200" kern="1200" dirty="0" smtClean="0">
              <a:solidFill>
                <a:schemeClr val="tx1"/>
              </a:solidFill>
              <a:effectLst/>
              <a:latin typeface="Times New Roman" pitchFamily="18" charset="0"/>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pPr>
              <a:defRPr/>
            </a:pPr>
            <a:fld id="{E3E1A327-D7B0-40A8-9AD1-F02D3276EF42}" type="slidenum">
              <a:rPr lang="en-US" smtClean="0"/>
              <a:pPr>
                <a:defRPr/>
              </a:pPr>
              <a:t>11</a:t>
            </a:fld>
            <a:endParaRPr lang="en-US" dirty="0"/>
          </a:p>
        </p:txBody>
      </p:sp>
    </p:spTree>
    <p:extLst>
      <p:ext uri="{BB962C8B-B14F-4D97-AF65-F5344CB8AC3E}">
        <p14:creationId xmlns:p14="http://schemas.microsoft.com/office/powerpoint/2010/main" val="1467174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kern="1200" dirty="0" smtClean="0">
                <a:solidFill>
                  <a:schemeClr val="tx1"/>
                </a:solidFill>
                <a:effectLst/>
                <a:latin typeface="Times New Roman" pitchFamily="18" charset="0"/>
                <a:ea typeface="ＭＳ Ｐゴシック" charset="-128"/>
                <a:cs typeface="ＭＳ Ｐゴシック" charset="-128"/>
              </a:rPr>
              <a:t>C. The basic principles of BLS are the same for infants, children, and adults.</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D. Although cardiac arrest in adults usually occurs before respiratory arrest, the reverse is true in infants and children.</a:t>
            </a:r>
            <a:endParaRPr lang="en-IN" sz="1200" kern="1200" dirty="0">
              <a:solidFill>
                <a:schemeClr val="tx1"/>
              </a:solidFill>
              <a:effectLst/>
              <a:latin typeface="Times New Roman" pitchFamily="18"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E3E1A327-D7B0-40A8-9AD1-F02D3276EF42}" type="slidenum">
              <a:rPr lang="en-US" smtClean="0"/>
              <a:pPr>
                <a:defRPr/>
              </a:pPr>
              <a:t>12</a:t>
            </a:fld>
            <a:endParaRPr lang="en-US" dirty="0"/>
          </a:p>
        </p:txBody>
      </p:sp>
    </p:spTree>
    <p:extLst>
      <p:ext uri="{BB962C8B-B14F-4D97-AF65-F5344CB8AC3E}">
        <p14:creationId xmlns:p14="http://schemas.microsoft.com/office/powerpoint/2010/main" val="2875504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Times New Roman" charset="0"/>
              </a:rPr>
              <a:t>The figure on this slide demonstrates how to assess an unresponsive patient by first attempting to rouse him or her by tapping on the shoulder. </a:t>
            </a:r>
          </a:p>
          <a:p>
            <a:endParaRPr lang="en-US" dirty="0"/>
          </a:p>
        </p:txBody>
      </p:sp>
      <p:sp>
        <p:nvSpPr>
          <p:cNvPr id="4" name="Slide Number Placeholder 3"/>
          <p:cNvSpPr>
            <a:spLocks noGrp="1"/>
          </p:cNvSpPr>
          <p:nvPr>
            <p:ph type="sldNum" sz="quarter" idx="10"/>
          </p:nvPr>
        </p:nvSpPr>
        <p:spPr/>
        <p:txBody>
          <a:bodyPr/>
          <a:lstStyle/>
          <a:p>
            <a:pPr>
              <a:defRPr/>
            </a:pPr>
            <a:fld id="{E3E1A327-D7B0-40A8-9AD1-F02D3276EF42}" type="slidenum">
              <a:rPr lang="en-US" smtClean="0"/>
              <a:pPr>
                <a:defRPr/>
              </a:pPr>
              <a:t>13</a:t>
            </a:fld>
            <a:endParaRPr lang="en-US" dirty="0"/>
          </a:p>
        </p:txBody>
      </p:sp>
    </p:spTree>
    <p:extLst>
      <p:ext uri="{BB962C8B-B14F-4D97-AF65-F5344CB8AC3E}">
        <p14:creationId xmlns:p14="http://schemas.microsoft.com/office/powerpoint/2010/main" val="745469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kern="1200" dirty="0" smtClean="0">
                <a:solidFill>
                  <a:schemeClr val="tx1"/>
                </a:solidFill>
                <a:effectLst/>
                <a:latin typeface="Times New Roman" pitchFamily="18" charset="0"/>
                <a:ea typeface="ＭＳ Ｐゴシック" charset="-128"/>
                <a:cs typeface="ＭＳ Ｐゴシック" charset="-128"/>
              </a:rPr>
              <a:t>V. Automated External Defibrillation</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A. AED use is a vital link in the chain of survival.</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B. AED should be applied to a cardiac arrest patient as soon as available.</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C. If you witness cardiac arrest, begin CPR and apply the AED as soon as available.</a:t>
            </a:r>
            <a:endParaRPr lang="en-IN" sz="1200" kern="1200" dirty="0">
              <a:solidFill>
                <a:schemeClr val="tx1"/>
              </a:solidFill>
              <a:effectLst/>
              <a:latin typeface="Times New Roman" pitchFamily="18"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E3E1A327-D7B0-40A8-9AD1-F02D3276EF42}" type="slidenum">
              <a:rPr lang="en-US" smtClean="0"/>
              <a:pPr>
                <a:defRPr/>
              </a:pPr>
              <a:t>14</a:t>
            </a:fld>
            <a:endParaRPr lang="en-US" dirty="0"/>
          </a:p>
        </p:txBody>
      </p:sp>
    </p:spTree>
    <p:extLst>
      <p:ext uri="{BB962C8B-B14F-4D97-AF65-F5344CB8AC3E}">
        <p14:creationId xmlns:p14="http://schemas.microsoft.com/office/powerpoint/2010/main" val="2141745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kern="1200" dirty="0" smtClean="0">
                <a:solidFill>
                  <a:schemeClr val="tx1"/>
                </a:solidFill>
                <a:effectLst/>
                <a:latin typeface="Times New Roman" pitchFamily="18" charset="0"/>
                <a:ea typeface="ＭＳ Ｐゴシック" charset="-128"/>
                <a:cs typeface="ＭＳ Ｐゴシック" charset="-128"/>
              </a:rPr>
              <a:t>D. AED use in children</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1. Apply after the first five cycles of CPR.</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2. For children 1 month to 1 year of age, a manual defibrillator is preferred; if this is not available, use pediatric-sized pads and dose-attenuating system. If neither is available, then use an AED with adult-sized pads with anterior-posterior placement. </a:t>
            </a:r>
            <a:endParaRPr lang="en-IN" sz="1200" kern="1200" dirty="0">
              <a:solidFill>
                <a:schemeClr val="tx1"/>
              </a:solidFill>
              <a:effectLst/>
              <a:latin typeface="Times New Roman" pitchFamily="18"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E3E1A327-D7B0-40A8-9AD1-F02D3276EF42}" type="slidenum">
              <a:rPr lang="en-US" smtClean="0"/>
              <a:pPr>
                <a:defRPr/>
              </a:pPr>
              <a:t>15</a:t>
            </a:fld>
            <a:endParaRPr lang="en-US" dirty="0"/>
          </a:p>
        </p:txBody>
      </p:sp>
    </p:spTree>
    <p:extLst>
      <p:ext uri="{BB962C8B-B14F-4D97-AF65-F5344CB8AC3E}">
        <p14:creationId xmlns:p14="http://schemas.microsoft.com/office/powerpoint/2010/main" val="2628493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kern="1200" dirty="0" smtClean="0">
                <a:solidFill>
                  <a:schemeClr val="tx1"/>
                </a:solidFill>
                <a:effectLst/>
                <a:latin typeface="Times New Roman" pitchFamily="18" charset="0"/>
                <a:ea typeface="ＭＳ Ｐゴシック" charset="-128"/>
                <a:cs typeface="ＭＳ Ｐゴシック" charset="-128"/>
              </a:rPr>
              <a:t>E. Special situations</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1. Pacemakers and implanted defibrillators</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a. Place electrodes at least 1 inch (2.5 cm) away from the device. </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2. Wet patients</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a. If the patient is in water, pull the patient out and dry the skin before attaching the AED pads.</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b. If the patient is in a small puddle of water or in the snow, the AED can be used, but the patient’s chest should be dried as much as possible.</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3. Transdermal medication patches</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a. Remove the patch and wipe the skin to remove any residue prior to attaching the AED pad.</a:t>
            </a:r>
            <a:endParaRPr lang="en-IN" sz="1200" kern="1200" dirty="0">
              <a:solidFill>
                <a:schemeClr val="tx1"/>
              </a:solidFill>
              <a:effectLst/>
              <a:latin typeface="Times New Roman" pitchFamily="18"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E3E1A327-D7B0-40A8-9AD1-F02D3276EF42}" type="slidenum">
              <a:rPr lang="en-US" smtClean="0"/>
              <a:pPr>
                <a:defRPr/>
              </a:pPr>
              <a:t>16</a:t>
            </a:fld>
            <a:endParaRPr lang="en-US" dirty="0"/>
          </a:p>
        </p:txBody>
      </p:sp>
    </p:spTree>
    <p:extLst>
      <p:ext uri="{BB962C8B-B14F-4D97-AF65-F5344CB8AC3E}">
        <p14:creationId xmlns:p14="http://schemas.microsoft.com/office/powerpoint/2010/main" val="1890184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kern="1200" dirty="0" smtClean="0">
                <a:solidFill>
                  <a:schemeClr val="tx1"/>
                </a:solidFill>
                <a:effectLst/>
                <a:latin typeface="Times New Roman" pitchFamily="18" charset="0"/>
                <a:ea typeface="ＭＳ Ｐゴシック" charset="-128"/>
                <a:cs typeface="ＭＳ Ｐゴシック" charset="-128"/>
              </a:rPr>
              <a:t>VI. Positioning the Patient</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A. For CPR to be effective, the patient must be lying supine on a firm, flat surface.</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1. Must be enough space around the patient for two rescuers to perform CPR. </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2. If possible, log roll the patient onto a long backboard.</a:t>
            </a:r>
            <a:endParaRPr lang="en-IN" sz="1200" kern="1200" dirty="0">
              <a:solidFill>
                <a:schemeClr val="tx1"/>
              </a:solidFill>
              <a:effectLst/>
              <a:latin typeface="Times New Roman" pitchFamily="18"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E3E1A327-D7B0-40A8-9AD1-F02D3276EF42}" type="slidenum">
              <a:rPr lang="en-US" smtClean="0"/>
              <a:pPr>
                <a:defRPr/>
              </a:pPr>
              <a:t>17</a:t>
            </a:fld>
            <a:endParaRPr lang="en-US" dirty="0"/>
          </a:p>
        </p:txBody>
      </p:sp>
    </p:spTree>
    <p:extLst>
      <p:ext uri="{BB962C8B-B14F-4D97-AF65-F5344CB8AC3E}">
        <p14:creationId xmlns:p14="http://schemas.microsoft.com/office/powerpoint/2010/main" val="2057762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kern="1200" dirty="0" smtClean="0">
                <a:solidFill>
                  <a:schemeClr val="tx1"/>
                </a:solidFill>
                <a:effectLst/>
                <a:latin typeface="Times New Roman" pitchFamily="18" charset="0"/>
                <a:ea typeface="ＭＳ Ｐゴシック" charset="-128"/>
                <a:cs typeface="ＭＳ Ｐゴシック" charset="-128"/>
              </a:rPr>
              <a:t>VII. Check for Breathing and a Pulse</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A. Quickly check for breathing and a pulse.</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1. These assessments can occur simultaneously and take no longer than 10 seconds total. </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a. Visualize the chest for signs of breathing.</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b. Palpate for a carotid pulse.</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c. If needed, call for help and an AED.</a:t>
            </a:r>
            <a:endParaRPr lang="en-IN" sz="1200" kern="1200" dirty="0">
              <a:solidFill>
                <a:schemeClr val="tx1"/>
              </a:solidFill>
              <a:effectLst/>
              <a:latin typeface="Times New Roman" pitchFamily="18"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E3E1A327-D7B0-40A8-9AD1-F02D3276EF42}" type="slidenum">
              <a:rPr lang="en-US" smtClean="0"/>
              <a:pPr>
                <a:defRPr/>
              </a:pPr>
              <a:t>18</a:t>
            </a:fld>
            <a:endParaRPr lang="en-US" dirty="0"/>
          </a:p>
        </p:txBody>
      </p:sp>
    </p:spTree>
    <p:extLst>
      <p:ext uri="{BB962C8B-B14F-4D97-AF65-F5344CB8AC3E}">
        <p14:creationId xmlns:p14="http://schemas.microsoft.com/office/powerpoint/2010/main" val="36379697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kern="1200" dirty="0" smtClean="0">
                <a:solidFill>
                  <a:schemeClr val="tx1"/>
                </a:solidFill>
                <a:effectLst/>
                <a:latin typeface="Times New Roman" pitchFamily="18" charset="0"/>
                <a:ea typeface="ＭＳ Ｐゴシック" charset="-128"/>
                <a:cs typeface="ＭＳ Ｐゴシック" charset="-128"/>
              </a:rPr>
              <a:t>B. Provide external chest compressions.</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1. Apply rhythmic pressure and relaxation to the lower half of the sternum.</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2. Compressions squeeze the heart, acting as a pump to circulate blood.</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3. Avoid leaning on the chest in between chest compressions. </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C. Proper hand position and compression technique</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1. See </a:t>
            </a:r>
            <a:r>
              <a:rPr lang="en-US" sz="1200" b="0" i="0" kern="1200" dirty="0" smtClean="0">
                <a:solidFill>
                  <a:schemeClr val="tx1"/>
                </a:solidFill>
                <a:effectLst/>
                <a:latin typeface="Times New Roman" pitchFamily="18" charset="0"/>
                <a:ea typeface="ＭＳ Ｐゴシック" charset="-128"/>
                <a:cs typeface="ＭＳ Ｐゴシック" charset="-128"/>
              </a:rPr>
              <a:t>Skill Drill 13-1</a:t>
            </a:r>
            <a:r>
              <a:rPr lang="en-US" sz="1200" kern="1200" dirty="0" smtClean="0">
                <a:solidFill>
                  <a:schemeClr val="tx1"/>
                </a:solidFill>
                <a:effectLst/>
                <a:latin typeface="Times New Roman" pitchFamily="18" charset="0"/>
                <a:ea typeface="ＭＳ Ｐゴシック" charset="-128"/>
                <a:cs typeface="ＭＳ Ｐゴシック" charset="-128"/>
              </a:rPr>
              <a:t>. </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2. Injuries can be minimized by proper technique and hand placement.</a:t>
            </a:r>
            <a:endParaRPr lang="en-IN" sz="1200" kern="1200" dirty="0">
              <a:solidFill>
                <a:schemeClr val="tx1"/>
              </a:solidFill>
              <a:effectLst/>
              <a:latin typeface="Times New Roman" pitchFamily="18"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E3E1A327-D7B0-40A8-9AD1-F02D3276EF42}" type="slidenum">
              <a:rPr lang="en-US" smtClean="0"/>
              <a:pPr>
                <a:defRPr/>
              </a:pPr>
              <a:t>19</a:t>
            </a:fld>
            <a:endParaRPr lang="en-US" dirty="0"/>
          </a:p>
        </p:txBody>
      </p:sp>
    </p:spTree>
    <p:extLst>
      <p:ext uri="{BB962C8B-B14F-4D97-AF65-F5344CB8AC3E}">
        <p14:creationId xmlns:p14="http://schemas.microsoft.com/office/powerpoint/2010/main" val="4200468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kern="1200" dirty="0" smtClean="0">
                <a:solidFill>
                  <a:schemeClr val="tx1"/>
                </a:solidFill>
                <a:effectLst/>
                <a:latin typeface="Times New Roman" pitchFamily="18" charset="0"/>
                <a:ea typeface="ＭＳ Ｐゴシック" charset="-128"/>
                <a:cs typeface="ＭＳ Ｐゴシック" charset="-128"/>
              </a:rPr>
              <a:t>I. Introduction</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A. The principles of basic life support (BLS) were introduced in 1960.</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B. Since then, the specific techniques have been reviewed and revised every 5 to 6 years.</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C. The most recent review was conducted by the International Liaison Committee on Resuscitation (ILCOR). </a:t>
            </a:r>
            <a:endParaRPr lang="en-IN" sz="1200" kern="1200" dirty="0">
              <a:solidFill>
                <a:schemeClr val="tx1"/>
              </a:solidFill>
              <a:effectLst/>
              <a:latin typeface="Times New Roman" pitchFamily="18"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E3E1A327-D7B0-40A8-9AD1-F02D3276EF42}" type="slidenum">
              <a:rPr lang="en-US" smtClean="0"/>
              <a:pPr>
                <a:defRPr/>
              </a:pPr>
              <a:t>2</a:t>
            </a:fld>
            <a:endParaRPr lang="en-US" dirty="0"/>
          </a:p>
        </p:txBody>
      </p:sp>
    </p:spTree>
    <p:extLst>
      <p:ext uri="{BB962C8B-B14F-4D97-AF65-F5344CB8AC3E}">
        <p14:creationId xmlns:p14="http://schemas.microsoft.com/office/powerpoint/2010/main" val="4406623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Times New Roman" charset="0"/>
              </a:rPr>
              <a:t>The figure on this slide illustrates that the heart lies slightly to the left of the middle of the chest between the sternum and spine. </a:t>
            </a:r>
          </a:p>
          <a:p>
            <a:endParaRPr lang="en-US" dirty="0"/>
          </a:p>
        </p:txBody>
      </p:sp>
      <p:sp>
        <p:nvSpPr>
          <p:cNvPr id="4" name="Slide Number Placeholder 3"/>
          <p:cNvSpPr>
            <a:spLocks noGrp="1"/>
          </p:cNvSpPr>
          <p:nvPr>
            <p:ph type="sldNum" sz="quarter" idx="10"/>
          </p:nvPr>
        </p:nvSpPr>
        <p:spPr/>
        <p:txBody>
          <a:bodyPr/>
          <a:lstStyle/>
          <a:p>
            <a:pPr>
              <a:defRPr/>
            </a:pPr>
            <a:fld id="{E3E1A327-D7B0-40A8-9AD1-F02D3276EF42}" type="slidenum">
              <a:rPr lang="en-US" smtClean="0"/>
              <a:pPr>
                <a:defRPr/>
              </a:pPr>
              <a:t>20</a:t>
            </a:fld>
            <a:endParaRPr lang="en-US" dirty="0"/>
          </a:p>
        </p:txBody>
      </p:sp>
    </p:spTree>
    <p:extLst>
      <p:ext uri="{BB962C8B-B14F-4D97-AF65-F5344CB8AC3E}">
        <p14:creationId xmlns:p14="http://schemas.microsoft.com/office/powerpoint/2010/main" val="37010092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Times New Roman" charset="0"/>
              </a:rPr>
              <a:t>The figure on this slide illustrates the concepts of compression and relaxation. A. Compression and relaxation should be rhythmic and of equal duration (a 1:1 ratio). B. Pressure on the sternum must be released so that the sternum can return to its normal resting position between compressions. </a:t>
            </a:r>
          </a:p>
          <a:p>
            <a:endParaRPr lang="en-US" dirty="0"/>
          </a:p>
        </p:txBody>
      </p:sp>
      <p:sp>
        <p:nvSpPr>
          <p:cNvPr id="4" name="Slide Number Placeholder 3"/>
          <p:cNvSpPr>
            <a:spLocks noGrp="1"/>
          </p:cNvSpPr>
          <p:nvPr>
            <p:ph type="sldNum" sz="quarter" idx="10"/>
          </p:nvPr>
        </p:nvSpPr>
        <p:spPr/>
        <p:txBody>
          <a:bodyPr/>
          <a:lstStyle/>
          <a:p>
            <a:pPr>
              <a:defRPr/>
            </a:pPr>
            <a:fld id="{E3E1A327-D7B0-40A8-9AD1-F02D3276EF42}" type="slidenum">
              <a:rPr lang="en-US" smtClean="0"/>
              <a:pPr>
                <a:defRPr/>
              </a:pPr>
              <a:t>21</a:t>
            </a:fld>
            <a:endParaRPr lang="en-US" dirty="0"/>
          </a:p>
        </p:txBody>
      </p:sp>
    </p:spTree>
    <p:extLst>
      <p:ext uri="{BB962C8B-B14F-4D97-AF65-F5344CB8AC3E}">
        <p14:creationId xmlns:p14="http://schemas.microsoft.com/office/powerpoint/2010/main" val="7318247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kern="1200" dirty="0" smtClean="0">
                <a:solidFill>
                  <a:schemeClr val="tx1"/>
                </a:solidFill>
                <a:effectLst/>
                <a:latin typeface="Times New Roman" pitchFamily="18" charset="0"/>
                <a:ea typeface="ＭＳ Ｐゴシック" charset="-128"/>
                <a:cs typeface="ＭＳ Ｐゴシック" charset="-128"/>
              </a:rPr>
              <a:t>VIII. Opening the Airway and Providing Artificial Ventilation</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A. Opening the airway in adults</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1. Head tilt–chin lift maneuver</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a. Remove any foreign materials in the mouth. </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2. Jaw-thrust maneuver</a:t>
            </a:r>
            <a:endParaRPr lang="en-IN" sz="1200" kern="1200" dirty="0">
              <a:solidFill>
                <a:schemeClr val="tx1"/>
              </a:solidFill>
              <a:effectLst/>
              <a:latin typeface="Times New Roman" pitchFamily="18"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E3E1A327-D7B0-40A8-9AD1-F02D3276EF42}" type="slidenum">
              <a:rPr lang="en-US" smtClean="0"/>
              <a:pPr>
                <a:defRPr/>
              </a:pPr>
              <a:t>22</a:t>
            </a:fld>
            <a:endParaRPr lang="en-US" dirty="0"/>
          </a:p>
        </p:txBody>
      </p:sp>
    </p:spTree>
    <p:extLst>
      <p:ext uri="{BB962C8B-B14F-4D97-AF65-F5344CB8AC3E}">
        <p14:creationId xmlns:p14="http://schemas.microsoft.com/office/powerpoint/2010/main" val="2793415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kern="1200" dirty="0" smtClean="0">
                <a:solidFill>
                  <a:schemeClr val="tx1"/>
                </a:solidFill>
                <a:effectLst/>
                <a:latin typeface="Times New Roman" pitchFamily="18" charset="0"/>
                <a:ea typeface="ＭＳ Ｐゴシック" charset="-128"/>
                <a:cs typeface="ＭＳ Ｐゴシック" charset="-128"/>
              </a:rPr>
              <a:t>B. If the patient is breathing adequately on his or her own and has no signs of injury to the spine, hip, or pelvis, place him or her in the recovery position.</a:t>
            </a:r>
            <a:endParaRPr lang="en-IN" sz="1200" kern="1200" dirty="0">
              <a:solidFill>
                <a:schemeClr val="tx1"/>
              </a:solidFill>
              <a:effectLst/>
              <a:latin typeface="Times New Roman" pitchFamily="18"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E3E1A327-D7B0-40A8-9AD1-F02D3276EF42}" type="slidenum">
              <a:rPr lang="en-US" smtClean="0"/>
              <a:pPr>
                <a:defRPr/>
              </a:pPr>
              <a:t>23</a:t>
            </a:fld>
            <a:endParaRPr lang="en-US" dirty="0"/>
          </a:p>
        </p:txBody>
      </p:sp>
    </p:spTree>
    <p:extLst>
      <p:ext uri="{BB962C8B-B14F-4D97-AF65-F5344CB8AC3E}">
        <p14:creationId xmlns:p14="http://schemas.microsoft.com/office/powerpoint/2010/main" val="19281391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Times New Roman" charset="0"/>
              </a:rPr>
              <a:t>The figure on this slide demonstrates the recovery position. </a:t>
            </a:r>
          </a:p>
          <a:p>
            <a:endParaRPr lang="en-US" dirty="0"/>
          </a:p>
        </p:txBody>
      </p:sp>
      <p:sp>
        <p:nvSpPr>
          <p:cNvPr id="4" name="Slide Number Placeholder 3"/>
          <p:cNvSpPr>
            <a:spLocks noGrp="1"/>
          </p:cNvSpPr>
          <p:nvPr>
            <p:ph type="sldNum" sz="quarter" idx="10"/>
          </p:nvPr>
        </p:nvSpPr>
        <p:spPr/>
        <p:txBody>
          <a:bodyPr/>
          <a:lstStyle/>
          <a:p>
            <a:pPr>
              <a:defRPr/>
            </a:pPr>
            <a:fld id="{E3E1A327-D7B0-40A8-9AD1-F02D3276EF42}" type="slidenum">
              <a:rPr lang="en-US" smtClean="0"/>
              <a:pPr>
                <a:defRPr/>
              </a:pPr>
              <a:t>24</a:t>
            </a:fld>
            <a:endParaRPr lang="en-US" dirty="0"/>
          </a:p>
        </p:txBody>
      </p:sp>
    </p:spTree>
    <p:extLst>
      <p:ext uri="{BB962C8B-B14F-4D97-AF65-F5344CB8AC3E}">
        <p14:creationId xmlns:p14="http://schemas.microsoft.com/office/powerpoint/2010/main" val="40013024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Times New Roman" pitchFamily="18" charset="0"/>
                <a:ea typeface="ＭＳ Ｐゴシック" charset="-128"/>
                <a:cs typeface="ＭＳ Ｐゴシック" charset="-128"/>
              </a:rPr>
              <a:t>Lecture Outline </a:t>
            </a:r>
          </a:p>
          <a:p>
            <a:endParaRPr lang="en-US" sz="1200" b="1"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C. A lack of oxygen (hypoxia), combined with too much carbon dioxide in the blood (hypercarbia), is lethal. </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1. Provide slow, deliberate ventilations that last 1 second. </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D. If patient is not breathing, ventilations can be given by one or two EMS providers.</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1. Use a barrier device, such as a pocket mask, one-way valve, or BVM. </a:t>
            </a:r>
            <a:endParaRPr lang="en-IN" sz="1200" kern="1200" dirty="0">
              <a:solidFill>
                <a:schemeClr val="tx1"/>
              </a:solidFill>
              <a:effectLst/>
              <a:latin typeface="Times New Roman" pitchFamily="18"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E3E1A327-D7B0-40A8-9AD1-F02D3276EF42}" type="slidenum">
              <a:rPr lang="en-US" smtClean="0"/>
              <a:pPr>
                <a:defRPr/>
              </a:pPr>
              <a:t>25</a:t>
            </a:fld>
            <a:endParaRPr lang="en-US" dirty="0"/>
          </a:p>
        </p:txBody>
      </p:sp>
    </p:spTree>
    <p:extLst>
      <p:ext uri="{BB962C8B-B14F-4D97-AF65-F5344CB8AC3E}">
        <p14:creationId xmlns:p14="http://schemas.microsoft.com/office/powerpoint/2010/main" val="41401678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Times New Roman" charset="0"/>
              </a:rPr>
              <a:t>The figure on this slide demonstrates using a barrier device when providing ventilations. </a:t>
            </a:r>
          </a:p>
          <a:p>
            <a:endParaRPr lang="en-US" dirty="0"/>
          </a:p>
        </p:txBody>
      </p:sp>
      <p:sp>
        <p:nvSpPr>
          <p:cNvPr id="4" name="Slide Number Placeholder 3"/>
          <p:cNvSpPr>
            <a:spLocks noGrp="1"/>
          </p:cNvSpPr>
          <p:nvPr>
            <p:ph type="sldNum" sz="quarter" idx="10"/>
          </p:nvPr>
        </p:nvSpPr>
        <p:spPr/>
        <p:txBody>
          <a:bodyPr/>
          <a:lstStyle/>
          <a:p>
            <a:pPr>
              <a:defRPr/>
            </a:pPr>
            <a:fld id="{E3E1A327-D7B0-40A8-9AD1-F02D3276EF42}" type="slidenum">
              <a:rPr lang="en-US" smtClean="0"/>
              <a:pPr>
                <a:defRPr/>
              </a:pPr>
              <a:t>26</a:t>
            </a:fld>
            <a:endParaRPr lang="en-US" dirty="0"/>
          </a:p>
        </p:txBody>
      </p:sp>
    </p:spTree>
    <p:extLst>
      <p:ext uri="{BB962C8B-B14F-4D97-AF65-F5344CB8AC3E}">
        <p14:creationId xmlns:p14="http://schemas.microsoft.com/office/powerpoint/2010/main" val="39755751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kern="1200" dirty="0" smtClean="0">
                <a:solidFill>
                  <a:schemeClr val="tx1"/>
                </a:solidFill>
                <a:effectLst/>
                <a:latin typeface="Times New Roman" pitchFamily="18" charset="0"/>
                <a:ea typeface="ＭＳ Ｐゴシック" charset="-128"/>
                <a:cs typeface="ＭＳ Ｐゴシック" charset="-128"/>
              </a:rPr>
              <a:t>E. For a patient with a stoma, place a BVM or pocket mask device directly over the stoma.</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F. Artificial ventilation may result in gastric distention.</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1. Have a suction unit available in case the patient vomits. </a:t>
            </a:r>
            <a:endParaRPr lang="en-IN" sz="1200" kern="1200" dirty="0">
              <a:solidFill>
                <a:schemeClr val="tx1"/>
              </a:solidFill>
              <a:effectLst/>
              <a:latin typeface="Times New Roman" pitchFamily="18"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E3E1A327-D7B0-40A8-9AD1-F02D3276EF42}" type="slidenum">
              <a:rPr lang="en-US" smtClean="0"/>
              <a:pPr>
                <a:defRPr/>
              </a:pPr>
              <a:t>27</a:t>
            </a:fld>
            <a:endParaRPr lang="en-US" dirty="0"/>
          </a:p>
        </p:txBody>
      </p:sp>
    </p:spTree>
    <p:extLst>
      <p:ext uri="{BB962C8B-B14F-4D97-AF65-F5344CB8AC3E}">
        <p14:creationId xmlns:p14="http://schemas.microsoft.com/office/powerpoint/2010/main" val="25282987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Times New Roman" charset="0"/>
              </a:rPr>
              <a:t>The figures on this slide demonstrate how a barrier device attaches to a stoma. A. This stoma connects the trachea directly to the skin. B. Use a BVM or pocket mask device to ventilate a patient with a stoma. </a:t>
            </a:r>
          </a:p>
          <a:p>
            <a:endParaRPr lang="en-US" dirty="0"/>
          </a:p>
        </p:txBody>
      </p:sp>
      <p:sp>
        <p:nvSpPr>
          <p:cNvPr id="4" name="Slide Number Placeholder 3"/>
          <p:cNvSpPr>
            <a:spLocks noGrp="1"/>
          </p:cNvSpPr>
          <p:nvPr>
            <p:ph type="sldNum" sz="quarter" idx="10"/>
          </p:nvPr>
        </p:nvSpPr>
        <p:spPr/>
        <p:txBody>
          <a:bodyPr/>
          <a:lstStyle/>
          <a:p>
            <a:pPr>
              <a:defRPr/>
            </a:pPr>
            <a:fld id="{E3E1A327-D7B0-40A8-9AD1-F02D3276EF42}" type="slidenum">
              <a:rPr lang="en-US" smtClean="0"/>
              <a:pPr>
                <a:defRPr/>
              </a:pPr>
              <a:t>28</a:t>
            </a:fld>
            <a:endParaRPr lang="en-US" dirty="0"/>
          </a:p>
        </p:txBody>
      </p:sp>
    </p:spTree>
    <p:extLst>
      <p:ext uri="{BB962C8B-B14F-4D97-AF65-F5344CB8AC3E}">
        <p14:creationId xmlns:p14="http://schemas.microsoft.com/office/powerpoint/2010/main" val="27340046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a:t>
            </a:r>
            <a:r>
              <a:rPr lang="en-US" baseline="0" dirty="0" smtClean="0"/>
              <a:t> Outline </a:t>
            </a:r>
          </a:p>
          <a:p>
            <a:endParaRPr lang="en-US" baseline="0" dirty="0" smtClean="0"/>
          </a:p>
          <a:p>
            <a:r>
              <a:rPr lang="en-US" sz="1200" kern="1200" dirty="0" smtClean="0">
                <a:solidFill>
                  <a:schemeClr val="tx1"/>
                </a:solidFill>
                <a:effectLst/>
                <a:latin typeface="Times New Roman" pitchFamily="18" charset="0"/>
                <a:ea typeface="ＭＳ Ｐゴシック" charset="-128"/>
                <a:cs typeface="ＭＳ Ｐゴシック" charset="-128"/>
              </a:rPr>
              <a:t>IX. One-Rescuer Adult CPR</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A. When providing CPR alone, you must provide a continuous cycle of 30 chest compressions followed by 2 artificial ventilations (see </a:t>
            </a:r>
            <a:r>
              <a:rPr lang="en-US" sz="1200" i="0" kern="1200" dirty="0" smtClean="0">
                <a:solidFill>
                  <a:schemeClr val="tx1"/>
                </a:solidFill>
                <a:effectLst/>
                <a:latin typeface="Times New Roman" pitchFamily="18" charset="0"/>
                <a:ea typeface="ＭＳ Ｐゴシック" charset="-128"/>
                <a:cs typeface="ＭＳ Ｐゴシック" charset="-128"/>
              </a:rPr>
              <a:t>Skill Drill 13-2</a:t>
            </a:r>
            <a:r>
              <a:rPr lang="en-US" sz="1200" kern="1200" dirty="0" smtClean="0">
                <a:solidFill>
                  <a:schemeClr val="tx1"/>
                </a:solidFill>
                <a:effectLst/>
                <a:latin typeface="Times New Roman" pitchFamily="18" charset="0"/>
                <a:ea typeface="ＭＳ Ｐゴシック" charset="-128"/>
                <a:cs typeface="ＭＳ Ｐゴシック" charset="-128"/>
              </a:rPr>
              <a:t>).</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1. The ratio of compressions to ventilations is 30:2.</a:t>
            </a:r>
            <a:endParaRPr lang="en-IN" sz="1200" kern="1200" dirty="0">
              <a:solidFill>
                <a:schemeClr val="tx1"/>
              </a:solidFill>
              <a:effectLst/>
              <a:latin typeface="Times New Roman" pitchFamily="18"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E3E1A327-D7B0-40A8-9AD1-F02D3276EF42}" type="slidenum">
              <a:rPr lang="en-US" smtClean="0"/>
              <a:pPr>
                <a:defRPr/>
              </a:pPr>
              <a:t>29</a:t>
            </a:fld>
            <a:endParaRPr lang="en-US" dirty="0"/>
          </a:p>
        </p:txBody>
      </p:sp>
    </p:spTree>
    <p:extLst>
      <p:ext uri="{BB962C8B-B14F-4D97-AF65-F5344CB8AC3E}">
        <p14:creationId xmlns:p14="http://schemas.microsoft.com/office/powerpoint/2010/main" val="1471735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kern="1200" dirty="0" smtClean="0">
                <a:solidFill>
                  <a:schemeClr val="tx1"/>
                </a:solidFill>
                <a:effectLst/>
                <a:latin typeface="Times New Roman" pitchFamily="18" charset="0"/>
                <a:ea typeface="ＭＳ Ｐゴシック" charset="-128"/>
                <a:cs typeface="ＭＳ Ｐゴシック" charset="-128"/>
              </a:rPr>
              <a:t>II. Elements of BLS</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A. BLS is noninvasive emergency lifesaving care that is used to treat medical conditions, including:</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1. Airway obstruction</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2. Respiratory arrest</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3. Cardiac arrest</a:t>
            </a:r>
            <a:endParaRPr lang="en-IN" sz="1200" kern="1200" dirty="0">
              <a:solidFill>
                <a:schemeClr val="tx1"/>
              </a:solidFill>
              <a:effectLst/>
              <a:latin typeface="Times New Roman" pitchFamily="18"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E3E1A327-D7B0-40A8-9AD1-F02D3276EF42}" type="slidenum">
              <a:rPr lang="en-US" smtClean="0"/>
              <a:pPr>
                <a:defRPr/>
              </a:pPr>
              <a:t>3</a:t>
            </a:fld>
            <a:endParaRPr lang="en-US" dirty="0"/>
          </a:p>
        </p:txBody>
      </p:sp>
    </p:spTree>
    <p:extLst>
      <p:ext uri="{BB962C8B-B14F-4D97-AF65-F5344CB8AC3E}">
        <p14:creationId xmlns:p14="http://schemas.microsoft.com/office/powerpoint/2010/main" val="33094176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kern="1200" dirty="0" smtClean="0">
                <a:solidFill>
                  <a:schemeClr val="tx1"/>
                </a:solidFill>
                <a:effectLst/>
                <a:latin typeface="Times New Roman" pitchFamily="18" charset="0"/>
                <a:ea typeface="ＭＳ Ｐゴシック" charset="-128"/>
                <a:cs typeface="ＭＳ Ｐゴシック" charset="-128"/>
              </a:rPr>
              <a:t>X. Two-Rescuer Adult CPR</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A. Always preferable to one-rescuer CPR (see </a:t>
            </a:r>
            <a:r>
              <a:rPr lang="en-US" sz="1200" b="0" i="0" kern="1200" dirty="0" smtClean="0">
                <a:solidFill>
                  <a:schemeClr val="tx1"/>
                </a:solidFill>
                <a:effectLst/>
                <a:latin typeface="Times New Roman" pitchFamily="18" charset="0"/>
                <a:ea typeface="ＭＳ Ｐゴシック" charset="-128"/>
                <a:cs typeface="ＭＳ Ｐゴシック" charset="-128"/>
              </a:rPr>
              <a:t>Skill Drill 13-3</a:t>
            </a:r>
            <a:r>
              <a:rPr lang="en-US" sz="1200" kern="1200" dirty="0" smtClean="0">
                <a:solidFill>
                  <a:schemeClr val="tx1"/>
                </a:solidFill>
                <a:effectLst/>
                <a:latin typeface="Times New Roman" pitchFamily="18" charset="0"/>
                <a:ea typeface="ＭＳ Ｐゴシック" charset="-128"/>
                <a:cs typeface="ＭＳ Ｐゴシック" charset="-128"/>
              </a:rPr>
              <a:t>)</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1. The rescuer who is doing the compressions can be switched.</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B. Switching rescuers during CPR is critical to maintain high-quality compressions.</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1. It is recommended to switch positions every 2 minutes.</a:t>
            </a:r>
            <a:endParaRPr lang="en-IN" sz="1200" kern="1200" dirty="0">
              <a:solidFill>
                <a:schemeClr val="tx1"/>
              </a:solidFill>
              <a:effectLst/>
              <a:latin typeface="Times New Roman" pitchFamily="18"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E3E1A327-D7B0-40A8-9AD1-F02D3276EF42}" type="slidenum">
              <a:rPr lang="en-US" smtClean="0"/>
              <a:pPr>
                <a:defRPr/>
              </a:pPr>
              <a:t>30</a:t>
            </a:fld>
            <a:endParaRPr lang="en-US" dirty="0"/>
          </a:p>
        </p:txBody>
      </p:sp>
    </p:spTree>
    <p:extLst>
      <p:ext uri="{BB962C8B-B14F-4D97-AF65-F5344CB8AC3E}">
        <p14:creationId xmlns:p14="http://schemas.microsoft.com/office/powerpoint/2010/main" val="16202014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kern="1200" dirty="0" smtClean="0">
                <a:solidFill>
                  <a:schemeClr val="tx1"/>
                </a:solidFill>
                <a:effectLst/>
                <a:latin typeface="Times New Roman" pitchFamily="18" charset="0"/>
                <a:ea typeface="ＭＳ Ｐゴシック" charset="-128"/>
                <a:cs typeface="ＭＳ Ｐゴシック" charset="-128"/>
              </a:rPr>
              <a:t>XI. Devices and Techniques to Assist Circulation</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A. Active compression-decompression CPR</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B. Impedance threshold device (ITD)</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C. Mechanical piston device</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D. Load-distributing band CPR or vest CPR</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E. Manual chest compressions remain the standard of care.</a:t>
            </a:r>
            <a:endParaRPr lang="en-IN" sz="1200" kern="1200" dirty="0">
              <a:solidFill>
                <a:schemeClr val="tx1"/>
              </a:solidFill>
              <a:effectLst/>
              <a:latin typeface="Times New Roman" pitchFamily="18"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E3E1A327-D7B0-40A8-9AD1-F02D3276EF42}" type="slidenum">
              <a:rPr lang="en-US" smtClean="0"/>
              <a:pPr>
                <a:defRPr/>
              </a:pPr>
              <a:t>31</a:t>
            </a:fld>
            <a:endParaRPr lang="en-US" dirty="0"/>
          </a:p>
        </p:txBody>
      </p:sp>
    </p:spTree>
    <p:extLst>
      <p:ext uri="{BB962C8B-B14F-4D97-AF65-F5344CB8AC3E}">
        <p14:creationId xmlns:p14="http://schemas.microsoft.com/office/powerpoint/2010/main" val="3124040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Times New Roman" charset="0"/>
              </a:rPr>
              <a:t>The first figure on this slide is an active compression-decompression CPR device. The second figure on this slide is an impedance threshold device. </a:t>
            </a:r>
          </a:p>
          <a:p>
            <a:endParaRPr lang="en-US" dirty="0"/>
          </a:p>
        </p:txBody>
      </p:sp>
      <p:sp>
        <p:nvSpPr>
          <p:cNvPr id="4" name="Slide Number Placeholder 3"/>
          <p:cNvSpPr>
            <a:spLocks noGrp="1"/>
          </p:cNvSpPr>
          <p:nvPr>
            <p:ph type="sldNum" sz="quarter" idx="10"/>
          </p:nvPr>
        </p:nvSpPr>
        <p:spPr/>
        <p:txBody>
          <a:bodyPr/>
          <a:lstStyle/>
          <a:p>
            <a:pPr>
              <a:defRPr/>
            </a:pPr>
            <a:fld id="{E3E1A327-D7B0-40A8-9AD1-F02D3276EF42}" type="slidenum">
              <a:rPr lang="en-US" smtClean="0"/>
              <a:pPr>
                <a:defRPr/>
              </a:pPr>
              <a:t>32</a:t>
            </a:fld>
            <a:endParaRPr lang="en-US" dirty="0"/>
          </a:p>
        </p:txBody>
      </p:sp>
    </p:spTree>
    <p:extLst>
      <p:ext uri="{BB962C8B-B14F-4D97-AF65-F5344CB8AC3E}">
        <p14:creationId xmlns:p14="http://schemas.microsoft.com/office/powerpoint/2010/main" val="21351177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a:t>
            </a:r>
            <a:r>
              <a:rPr lang="en-US" baseline="0" dirty="0" smtClean="0"/>
              <a:t> Outline </a:t>
            </a:r>
          </a:p>
          <a:p>
            <a:endParaRPr lang="en-US" baseline="0" dirty="0" smtClean="0"/>
          </a:p>
          <a:p>
            <a:r>
              <a:rPr lang="en-US" sz="1200" kern="1200" dirty="0" smtClean="0">
                <a:solidFill>
                  <a:schemeClr val="tx1"/>
                </a:solidFill>
                <a:effectLst/>
                <a:latin typeface="Times New Roman" pitchFamily="18" charset="0"/>
                <a:ea typeface="ＭＳ Ｐゴシック" charset="-128"/>
                <a:cs typeface="ＭＳ Ｐゴシック" charset="-128"/>
              </a:rPr>
              <a:t>XII. Infant and Child CPR</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A. In most cases, cardiac arrest in infants and children follows respiratory arrest, which triggers hypoxia and ischemia of the heart.</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1. Airway and breathing are the focus of pediatric BLS.</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B. Causes of respiratory problems leading to cardiopulmonary arrest in children</a:t>
            </a:r>
            <a:endParaRPr lang="en-IN" sz="1200" kern="1200" dirty="0">
              <a:solidFill>
                <a:schemeClr val="tx1"/>
              </a:solidFill>
              <a:effectLst/>
              <a:latin typeface="Times New Roman" pitchFamily="18"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E3E1A327-D7B0-40A8-9AD1-F02D3276EF42}" type="slidenum">
              <a:rPr lang="en-US" smtClean="0"/>
              <a:pPr>
                <a:defRPr/>
              </a:pPr>
              <a:t>33</a:t>
            </a:fld>
            <a:endParaRPr lang="en-US" dirty="0"/>
          </a:p>
        </p:txBody>
      </p:sp>
    </p:spTree>
    <p:extLst>
      <p:ext uri="{BB962C8B-B14F-4D97-AF65-F5344CB8AC3E}">
        <p14:creationId xmlns:p14="http://schemas.microsoft.com/office/powerpoint/2010/main" val="11967365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a:t>
            </a:r>
            <a:r>
              <a:rPr lang="en-US" baseline="0" dirty="0" smtClean="0"/>
              <a:t> Outline </a:t>
            </a:r>
          </a:p>
          <a:p>
            <a:endParaRPr lang="en-US" baseline="0" dirty="0" smtClean="0"/>
          </a:p>
          <a:p>
            <a:r>
              <a:rPr lang="en-US" sz="1200" kern="1200" dirty="0" smtClean="0">
                <a:solidFill>
                  <a:schemeClr val="tx1"/>
                </a:solidFill>
                <a:effectLst/>
                <a:latin typeface="Times New Roman" pitchFamily="18" charset="0"/>
                <a:ea typeface="ＭＳ Ｐゴシック" charset="-128"/>
                <a:cs typeface="ＭＳ Ｐゴシック" charset="-128"/>
              </a:rPr>
              <a:t>C. Determining responsiveness</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1. Gently tap child on shoulder and speak loudly. </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a. If you find an unresponsive, apneic, pulseless child, while alone and off duty, perform CPR for 5 cycles (about 2 minutes) and then call the EMS system.</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D. Check for breathing and a pulse</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1. The child must be lying on a hard, flat surface for effective chest compressions. </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2. Only use two fingers to compress an infant’s chest. </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3. If two rescuers are performing CPR on an infant, use the two-thumb-encircling-hands technique to deliver chest compressions.</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4. In children, especially those older than 8 years, you can use the heel of one or both hands to compress the chest.</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5. Follow the steps in </a:t>
            </a:r>
            <a:r>
              <a:rPr lang="en-US" sz="1200" b="0" i="0" kern="1200" dirty="0" smtClean="0">
                <a:solidFill>
                  <a:schemeClr val="tx1"/>
                </a:solidFill>
                <a:effectLst/>
                <a:latin typeface="Times New Roman" pitchFamily="18" charset="0"/>
                <a:ea typeface="ＭＳ Ｐゴシック" charset="-128"/>
                <a:cs typeface="ＭＳ Ｐゴシック" charset="-128"/>
              </a:rPr>
              <a:t>Skill Drill 13-4 to perform infant chest compressions.</a:t>
            </a:r>
            <a:endParaRPr lang="en-IN" sz="1200" b="0" i="0" kern="1200" dirty="0" smtClean="0">
              <a:solidFill>
                <a:schemeClr val="tx1"/>
              </a:solidFill>
              <a:effectLst/>
              <a:latin typeface="Times New Roman" pitchFamily="18" charset="0"/>
              <a:ea typeface="ＭＳ Ｐゴシック" charset="-128"/>
              <a:cs typeface="ＭＳ Ｐゴシック" charset="-128"/>
            </a:endParaRPr>
          </a:p>
          <a:p>
            <a:r>
              <a:rPr lang="en-US" sz="1200" b="0" i="0" kern="1200" dirty="0" smtClean="0">
                <a:solidFill>
                  <a:schemeClr val="tx1"/>
                </a:solidFill>
                <a:effectLst/>
                <a:latin typeface="Times New Roman" pitchFamily="18" charset="0"/>
                <a:ea typeface="ＭＳ Ｐゴシック" charset="-128"/>
                <a:cs typeface="ＭＳ Ｐゴシック" charset="-128"/>
              </a:rPr>
              <a:t>	6. Follow the steps in Skill Drill 13-5 </a:t>
            </a:r>
            <a:r>
              <a:rPr lang="en-US" sz="1200" kern="1200" dirty="0" smtClean="0">
                <a:solidFill>
                  <a:schemeClr val="tx1"/>
                </a:solidFill>
                <a:effectLst/>
                <a:latin typeface="Times New Roman" pitchFamily="18" charset="0"/>
                <a:ea typeface="ＭＳ Ｐゴシック" charset="-128"/>
                <a:cs typeface="ＭＳ Ｐゴシック" charset="-128"/>
              </a:rPr>
              <a:t>for performing CPR in children between 1 year and the onset of puberty. </a:t>
            </a:r>
            <a:endParaRPr lang="en-IN" sz="1200" kern="1200" dirty="0" smtClean="0">
              <a:solidFill>
                <a:schemeClr val="tx1"/>
              </a:solidFill>
              <a:effectLst/>
              <a:latin typeface="Times New Roman" pitchFamily="18"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E3E1A327-D7B0-40A8-9AD1-F02D3276EF42}" type="slidenum">
              <a:rPr lang="en-US" smtClean="0"/>
              <a:pPr>
                <a:defRPr/>
              </a:pPr>
              <a:t>34</a:t>
            </a:fld>
            <a:endParaRPr lang="en-US" dirty="0"/>
          </a:p>
        </p:txBody>
      </p:sp>
    </p:spTree>
    <p:extLst>
      <p:ext uri="{BB962C8B-B14F-4D97-AF65-F5344CB8AC3E}">
        <p14:creationId xmlns:p14="http://schemas.microsoft.com/office/powerpoint/2010/main" val="10123291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kern="1200" dirty="0" smtClean="0">
                <a:solidFill>
                  <a:schemeClr val="tx1"/>
                </a:solidFill>
                <a:effectLst/>
                <a:latin typeface="Times New Roman" pitchFamily="18" charset="0"/>
                <a:ea typeface="ＭＳ Ｐゴシック" charset="-128"/>
                <a:cs typeface="ＭＳ Ｐゴシック" charset="-128"/>
              </a:rPr>
              <a:t>E. Airway</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1. Foreign body obstruction in children is common.</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a. Place an unresponsive, breathing child in the recovery position unless you suspect injury to the spine, hips, or pelvis.</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b. The two common techniques for manually opening a child’s airway are modified for pediatric patients.</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c. Place a wedge of padding under a child’s upper chest and shoulders to avoid partially obstructing the airway.</a:t>
            </a:r>
            <a:endParaRPr lang="en-IN" sz="1200" kern="1200" dirty="0" smtClean="0">
              <a:solidFill>
                <a:schemeClr val="tx1"/>
              </a:solidFill>
              <a:effectLst/>
              <a:latin typeface="Times New Roman" pitchFamily="18" charset="0"/>
              <a:ea typeface="ＭＳ Ｐゴシック" charset="-128"/>
              <a:cs typeface="ＭＳ Ｐゴシック" charset="-128"/>
            </a:endParaRPr>
          </a:p>
          <a:p>
            <a:endParaRPr lang="en-US" sz="1200" kern="1200" dirty="0" smtClean="0">
              <a:solidFill>
                <a:schemeClr val="tx1"/>
              </a:solidFill>
              <a:effectLst/>
              <a:latin typeface="Times New Roman" pitchFamily="18"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E3E1A327-D7B0-40A8-9AD1-F02D3276EF42}" type="slidenum">
              <a:rPr lang="en-US" smtClean="0"/>
              <a:pPr>
                <a:defRPr/>
              </a:pPr>
              <a:t>35</a:t>
            </a:fld>
            <a:endParaRPr lang="en-US" dirty="0"/>
          </a:p>
        </p:txBody>
      </p:sp>
    </p:spTree>
    <p:extLst>
      <p:ext uri="{BB962C8B-B14F-4D97-AF65-F5344CB8AC3E}">
        <p14:creationId xmlns:p14="http://schemas.microsoft.com/office/powerpoint/2010/main" val="42180837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a:t>
            </a:r>
            <a:r>
              <a:rPr lang="en-US" baseline="0" dirty="0" smtClean="0"/>
              <a:t> </a:t>
            </a:r>
          </a:p>
          <a:p>
            <a:endParaRPr lang="en-US" baseline="0" dirty="0" smtClean="0"/>
          </a:p>
          <a:p>
            <a:r>
              <a:rPr lang="en-US" sz="1200" kern="1200" dirty="0" smtClean="0">
                <a:solidFill>
                  <a:schemeClr val="tx1"/>
                </a:solidFill>
                <a:effectLst/>
                <a:latin typeface="Times New Roman" pitchFamily="18" charset="0"/>
                <a:ea typeface="ＭＳ Ｐゴシック" charset="-128"/>
                <a:cs typeface="ＭＳ Ｐゴシック" charset="-128"/>
              </a:rPr>
              <a:t>F. Provide rescue breathing</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1. If the child is not breathing but has a pulse, then open the airway and deliver one breath every 3 to 5 seconds (12 to 20 breaths/min).</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2. If the child is not breathing and does not have a pulse, then deliver 2 rescue breaths after every 30 chest compressions (15 chest compressions if two rescuers are present).</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3. If an infant or small child is breathing, then provide prompt transport. </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a. Allow the child to stay in whatever position is most comfortable.</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4. In a child with a tracheostomy tube in the neck, remove the mask from the BVM and connect it directly to the tracheostomy tube to ventilate the child. </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a. A face mask with one-way valve or other barrier device over the tracheostomy site can be used. </a:t>
            </a:r>
            <a:endParaRPr lang="en-IN" sz="1200" kern="1200" dirty="0" smtClean="0">
              <a:solidFill>
                <a:schemeClr val="tx1"/>
              </a:solidFill>
              <a:effectLst/>
              <a:latin typeface="Times New Roman" pitchFamily="18"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E3E1A327-D7B0-40A8-9AD1-F02D3276EF42}" type="slidenum">
              <a:rPr lang="en-US" smtClean="0"/>
              <a:pPr>
                <a:defRPr/>
              </a:pPr>
              <a:t>36</a:t>
            </a:fld>
            <a:endParaRPr lang="en-US" dirty="0"/>
          </a:p>
        </p:txBody>
      </p:sp>
    </p:spTree>
    <p:extLst>
      <p:ext uri="{BB962C8B-B14F-4D97-AF65-F5344CB8AC3E}">
        <p14:creationId xmlns:p14="http://schemas.microsoft.com/office/powerpoint/2010/main" val="40935258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kern="1200" dirty="0" smtClean="0">
                <a:solidFill>
                  <a:schemeClr val="tx1"/>
                </a:solidFill>
                <a:effectLst/>
                <a:latin typeface="Times New Roman" pitchFamily="18" charset="0"/>
                <a:ea typeface="ＭＳ Ｐゴシック" charset="-128"/>
                <a:cs typeface="ＭＳ Ｐゴシック" charset="-128"/>
              </a:rPr>
              <a:t>XIII. Interrupting CPR</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A. CPR is a crucial, lifesaving procedure that provides minimal circulation and ventilation until the patient can receive defibrillation, ALS treatment, and definitive care at the ED. </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B. No matter how well performed, CPR alone is rarely enough to save a patient’s life.</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C. If ALS is not available at the scene:</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1. Provide transport based on your local protocols, continuing CPR on the way.</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2. Consider requesting rendezvous en route to hospital.</a:t>
            </a:r>
            <a:endParaRPr lang="en-IN" sz="1200" kern="1200" dirty="0" smtClean="0">
              <a:solidFill>
                <a:schemeClr val="tx1"/>
              </a:solidFill>
              <a:effectLst/>
              <a:latin typeface="Times New Roman" pitchFamily="18" charset="0"/>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pPr>
              <a:defRPr/>
            </a:pPr>
            <a:fld id="{E3E1A327-D7B0-40A8-9AD1-F02D3276EF42}" type="slidenum">
              <a:rPr lang="en-US" smtClean="0"/>
              <a:pPr>
                <a:defRPr/>
              </a:pPr>
              <a:t>37</a:t>
            </a:fld>
            <a:endParaRPr lang="en-US" dirty="0"/>
          </a:p>
        </p:txBody>
      </p:sp>
    </p:spTree>
    <p:extLst>
      <p:ext uri="{BB962C8B-B14F-4D97-AF65-F5344CB8AC3E}">
        <p14:creationId xmlns:p14="http://schemas.microsoft.com/office/powerpoint/2010/main" val="42727780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kern="1200" dirty="0" smtClean="0">
                <a:solidFill>
                  <a:schemeClr val="tx1"/>
                </a:solidFill>
                <a:effectLst/>
                <a:latin typeface="Times New Roman" pitchFamily="18" charset="0"/>
                <a:ea typeface="ＭＳ Ｐゴシック" charset="-128"/>
                <a:cs typeface="ＭＳ Ｐゴシック" charset="-128"/>
              </a:rPr>
              <a:t>D. Try not to interrupt CPR for more than a few seconds, except when necessary.</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E. Chest compression fraction</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1. The total percentage of time during a resuscitation attempt in which chest compressions are being performed </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2. Try to maintain a chest compression fracture of at least 60%.</a:t>
            </a:r>
            <a:endParaRPr lang="en-IN" sz="1200" kern="1200" dirty="0">
              <a:solidFill>
                <a:schemeClr val="tx1"/>
              </a:solidFill>
              <a:effectLst/>
              <a:latin typeface="Times New Roman" pitchFamily="18"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E3E1A327-D7B0-40A8-9AD1-F02D3276EF42}" type="slidenum">
              <a:rPr lang="en-US" smtClean="0"/>
              <a:pPr>
                <a:defRPr/>
              </a:pPr>
              <a:t>38</a:t>
            </a:fld>
            <a:endParaRPr lang="en-US" dirty="0"/>
          </a:p>
        </p:txBody>
      </p:sp>
    </p:spTree>
    <p:extLst>
      <p:ext uri="{BB962C8B-B14F-4D97-AF65-F5344CB8AC3E}">
        <p14:creationId xmlns:p14="http://schemas.microsoft.com/office/powerpoint/2010/main" val="5773234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kern="1200" dirty="0" smtClean="0">
                <a:solidFill>
                  <a:schemeClr val="tx1"/>
                </a:solidFill>
                <a:effectLst/>
                <a:latin typeface="Times New Roman" pitchFamily="18" charset="0"/>
                <a:ea typeface="ＭＳ Ｐゴシック" charset="-128"/>
                <a:cs typeface="ＭＳ Ｐゴシック" charset="-128"/>
              </a:rPr>
              <a:t>XIV. When Not to Start CPR</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A. Three general rules regarding when not to start CPR:</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1. If the scene is unsafe</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2. If the patient has obvious signs of death, which include an absence of pulse and breathing</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3. If the patient and physician have previously agreed on do not resuscitate (DNR) orders</a:t>
            </a:r>
            <a:endParaRPr lang="en-IN" sz="1200" kern="1200" dirty="0">
              <a:solidFill>
                <a:schemeClr val="tx1"/>
              </a:solidFill>
              <a:effectLst/>
              <a:latin typeface="Times New Roman" pitchFamily="18"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E3E1A327-D7B0-40A8-9AD1-F02D3276EF42}" type="slidenum">
              <a:rPr lang="en-US" smtClean="0"/>
              <a:pPr>
                <a:defRPr/>
              </a:pPr>
              <a:t>39</a:t>
            </a:fld>
            <a:endParaRPr lang="en-US" dirty="0"/>
          </a:p>
        </p:txBody>
      </p:sp>
    </p:spTree>
    <p:extLst>
      <p:ext uri="{BB962C8B-B14F-4D97-AF65-F5344CB8AC3E}">
        <p14:creationId xmlns:p14="http://schemas.microsoft.com/office/powerpoint/2010/main" val="1387438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kern="1200" dirty="0" smtClean="0">
                <a:solidFill>
                  <a:schemeClr val="tx1"/>
                </a:solidFill>
                <a:effectLst/>
                <a:latin typeface="Times New Roman" pitchFamily="18" charset="0"/>
                <a:ea typeface="ＭＳ Ｐゴシック" charset="-128"/>
                <a:cs typeface="ＭＳ Ｐゴシック" charset="-128"/>
              </a:rPr>
              <a:t>B. Focus is on the ABCs</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C. If the patient is in cardiac arrest, then a CAB sequence is used because chest compressions are essential and must be started as quickly as possible. </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D. Only seconds should pass between the time you recognize that a patient needs BLS and the start of treatment.</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1. Permanent brain damage is possible if brain is without oxygen for more than 4 to 6 minutes.</a:t>
            </a:r>
            <a:endParaRPr lang="en-IN" sz="1200" kern="1200" dirty="0">
              <a:solidFill>
                <a:schemeClr val="tx1"/>
              </a:solidFill>
              <a:effectLst/>
              <a:latin typeface="Times New Roman" pitchFamily="18"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E3E1A327-D7B0-40A8-9AD1-F02D3276EF42}" type="slidenum">
              <a:rPr lang="en-US" smtClean="0"/>
              <a:pPr>
                <a:defRPr/>
              </a:pPr>
              <a:t>4</a:t>
            </a:fld>
            <a:endParaRPr lang="en-US" dirty="0"/>
          </a:p>
        </p:txBody>
      </p:sp>
    </p:spTree>
    <p:extLst>
      <p:ext uri="{BB962C8B-B14F-4D97-AF65-F5344CB8AC3E}">
        <p14:creationId xmlns:p14="http://schemas.microsoft.com/office/powerpoint/2010/main" val="16153437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a:t>
            </a:r>
            <a:r>
              <a:rPr lang="en-US" baseline="0" dirty="0" smtClean="0"/>
              <a:t> Outline </a:t>
            </a:r>
          </a:p>
          <a:p>
            <a:endParaRPr lang="en-US" baseline="0" dirty="0" smtClean="0"/>
          </a:p>
          <a:p>
            <a:r>
              <a:rPr lang="en-US" sz="1200" kern="1200" dirty="0" smtClean="0">
                <a:solidFill>
                  <a:schemeClr val="tx1"/>
                </a:solidFill>
                <a:effectLst/>
                <a:latin typeface="Times New Roman" pitchFamily="18" charset="0"/>
                <a:ea typeface="ＭＳ Ｐゴシック" charset="-128"/>
                <a:cs typeface="ＭＳ Ｐゴシック" charset="-128"/>
              </a:rPr>
              <a:t>XV. When to Stop CPR</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A. Once you begin CPR, continue until one of the following occur (using the mnemonic STOP):</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1. </a:t>
            </a:r>
            <a:r>
              <a:rPr lang="en-US" sz="1200" b="1" kern="1200" dirty="0" smtClean="0">
                <a:solidFill>
                  <a:schemeClr val="tx1"/>
                </a:solidFill>
                <a:effectLst/>
                <a:latin typeface="Times New Roman" pitchFamily="18" charset="0"/>
                <a:ea typeface="ＭＳ Ｐゴシック" charset="-128"/>
                <a:cs typeface="ＭＳ Ｐゴシック" charset="-128"/>
              </a:rPr>
              <a:t>S</a:t>
            </a:r>
            <a:r>
              <a:rPr lang="en-US" sz="1200" kern="1200" dirty="0" smtClean="0">
                <a:solidFill>
                  <a:schemeClr val="tx1"/>
                </a:solidFill>
                <a:effectLst/>
                <a:latin typeface="Times New Roman" pitchFamily="18" charset="0"/>
                <a:ea typeface="ＭＳ Ｐゴシック" charset="-128"/>
                <a:cs typeface="ＭＳ Ｐゴシック" charset="-128"/>
              </a:rPr>
              <a:t>—Patient </a:t>
            </a:r>
            <a:r>
              <a:rPr lang="en-US" sz="1200" i="1" kern="1200" dirty="0" smtClean="0">
                <a:solidFill>
                  <a:schemeClr val="tx1"/>
                </a:solidFill>
                <a:effectLst/>
                <a:latin typeface="Times New Roman" pitchFamily="18" charset="0"/>
                <a:ea typeface="ＭＳ Ｐゴシック" charset="-128"/>
                <a:cs typeface="ＭＳ Ｐゴシック" charset="-128"/>
              </a:rPr>
              <a:t>Starts</a:t>
            </a:r>
            <a:r>
              <a:rPr lang="en-US" sz="1200" kern="1200" dirty="0" smtClean="0">
                <a:solidFill>
                  <a:schemeClr val="tx1"/>
                </a:solidFill>
                <a:effectLst/>
                <a:latin typeface="Times New Roman" pitchFamily="18" charset="0"/>
                <a:ea typeface="ＭＳ Ｐゴシック" charset="-128"/>
                <a:cs typeface="ＭＳ Ｐゴシック" charset="-128"/>
              </a:rPr>
              <a:t> breathing and has a pulse</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2. </a:t>
            </a:r>
            <a:r>
              <a:rPr lang="en-US" sz="1200" b="1" kern="1200" dirty="0" smtClean="0">
                <a:solidFill>
                  <a:schemeClr val="tx1"/>
                </a:solidFill>
                <a:effectLst/>
                <a:latin typeface="Times New Roman" pitchFamily="18" charset="0"/>
                <a:ea typeface="ＭＳ Ｐゴシック" charset="-128"/>
                <a:cs typeface="ＭＳ Ｐゴシック" charset="-128"/>
              </a:rPr>
              <a:t>T</a:t>
            </a:r>
            <a:r>
              <a:rPr lang="en-US" sz="1200" kern="1200" dirty="0" smtClean="0">
                <a:solidFill>
                  <a:schemeClr val="tx1"/>
                </a:solidFill>
                <a:effectLst/>
                <a:latin typeface="Times New Roman" pitchFamily="18" charset="0"/>
                <a:ea typeface="ＭＳ Ｐゴシック" charset="-128"/>
                <a:cs typeface="ＭＳ Ｐゴシック" charset="-128"/>
              </a:rPr>
              <a:t>—Patient is </a:t>
            </a:r>
            <a:r>
              <a:rPr lang="en-US" sz="1200" i="1" kern="1200" dirty="0" smtClean="0">
                <a:solidFill>
                  <a:schemeClr val="tx1"/>
                </a:solidFill>
                <a:effectLst/>
                <a:latin typeface="Times New Roman" pitchFamily="18" charset="0"/>
                <a:ea typeface="ＭＳ Ｐゴシック" charset="-128"/>
                <a:cs typeface="ＭＳ Ｐゴシック" charset="-128"/>
              </a:rPr>
              <a:t>Transferred</a:t>
            </a:r>
            <a:r>
              <a:rPr lang="en-US" sz="1200" kern="1200" dirty="0" smtClean="0">
                <a:solidFill>
                  <a:schemeClr val="tx1"/>
                </a:solidFill>
                <a:effectLst/>
                <a:latin typeface="Times New Roman" pitchFamily="18" charset="0"/>
                <a:ea typeface="ＭＳ Ｐゴシック" charset="-128"/>
                <a:cs typeface="ＭＳ Ｐゴシック" charset="-128"/>
              </a:rPr>
              <a:t> to another provider of equal or higher-level training</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3. </a:t>
            </a:r>
            <a:r>
              <a:rPr lang="en-US" sz="1200" b="1" kern="1200" dirty="0" smtClean="0">
                <a:solidFill>
                  <a:schemeClr val="tx1"/>
                </a:solidFill>
                <a:effectLst/>
                <a:latin typeface="Times New Roman" pitchFamily="18" charset="0"/>
                <a:ea typeface="ＭＳ Ｐゴシック" charset="-128"/>
                <a:cs typeface="ＭＳ Ｐゴシック" charset="-128"/>
              </a:rPr>
              <a:t>O</a:t>
            </a:r>
            <a:r>
              <a:rPr lang="en-US" sz="1200" kern="1200" dirty="0" smtClean="0">
                <a:solidFill>
                  <a:schemeClr val="tx1"/>
                </a:solidFill>
                <a:effectLst/>
                <a:latin typeface="Times New Roman" pitchFamily="18" charset="0"/>
                <a:ea typeface="ＭＳ Ｐゴシック" charset="-128"/>
                <a:cs typeface="ＭＳ Ｐゴシック" charset="-128"/>
              </a:rPr>
              <a:t>—You are </a:t>
            </a:r>
            <a:r>
              <a:rPr lang="en-US" sz="1200" i="1" kern="1200" dirty="0" smtClean="0">
                <a:solidFill>
                  <a:schemeClr val="tx1"/>
                </a:solidFill>
                <a:effectLst/>
                <a:latin typeface="Times New Roman" pitchFamily="18" charset="0"/>
                <a:ea typeface="ＭＳ Ｐゴシック" charset="-128"/>
                <a:cs typeface="ＭＳ Ｐゴシック" charset="-128"/>
              </a:rPr>
              <a:t>Out </a:t>
            </a:r>
            <a:r>
              <a:rPr lang="en-US" sz="1200" kern="1200" dirty="0" smtClean="0">
                <a:solidFill>
                  <a:schemeClr val="tx1"/>
                </a:solidFill>
                <a:effectLst/>
                <a:latin typeface="Times New Roman" pitchFamily="18" charset="0"/>
                <a:ea typeface="ＭＳ Ｐゴシック" charset="-128"/>
                <a:cs typeface="ＭＳ Ｐゴシック" charset="-128"/>
              </a:rPr>
              <a:t>of strength</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4. </a:t>
            </a:r>
            <a:r>
              <a:rPr lang="en-US" sz="1200" b="1" kern="1200" dirty="0" smtClean="0">
                <a:solidFill>
                  <a:schemeClr val="tx1"/>
                </a:solidFill>
                <a:effectLst/>
                <a:latin typeface="Times New Roman" pitchFamily="18" charset="0"/>
                <a:ea typeface="ＭＳ Ｐゴシック" charset="-128"/>
                <a:cs typeface="ＭＳ Ｐゴシック" charset="-128"/>
              </a:rPr>
              <a:t>P</a:t>
            </a:r>
            <a:r>
              <a:rPr lang="en-US" sz="1200" kern="1200" dirty="0" smtClean="0">
                <a:solidFill>
                  <a:schemeClr val="tx1"/>
                </a:solidFill>
                <a:effectLst/>
                <a:latin typeface="Times New Roman" pitchFamily="18" charset="0"/>
                <a:ea typeface="ＭＳ Ｐゴシック" charset="-128"/>
                <a:cs typeface="ＭＳ Ｐゴシック" charset="-128"/>
              </a:rPr>
              <a:t>—</a:t>
            </a:r>
            <a:r>
              <a:rPr lang="en-US" sz="1200" i="1" kern="1200" dirty="0" smtClean="0">
                <a:solidFill>
                  <a:schemeClr val="tx1"/>
                </a:solidFill>
                <a:effectLst/>
                <a:latin typeface="Times New Roman" pitchFamily="18" charset="0"/>
                <a:ea typeface="ＭＳ Ｐゴシック" charset="-128"/>
                <a:cs typeface="ＭＳ Ｐゴシック" charset="-128"/>
              </a:rPr>
              <a:t>Physician</a:t>
            </a:r>
            <a:r>
              <a:rPr lang="en-US" sz="1200" kern="1200" dirty="0" smtClean="0">
                <a:solidFill>
                  <a:schemeClr val="tx1"/>
                </a:solidFill>
                <a:effectLst/>
                <a:latin typeface="Times New Roman" pitchFamily="18" charset="0"/>
                <a:ea typeface="ＭＳ Ｐゴシック" charset="-128"/>
                <a:cs typeface="ＭＳ Ｐゴシック" charset="-128"/>
              </a:rPr>
              <a:t> directs you to discontinue</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B. “Out of strength” does not just mean tired, but physically unable to continue.</a:t>
            </a:r>
            <a:endParaRPr lang="en-IN" sz="1200" kern="1200" dirty="0">
              <a:solidFill>
                <a:schemeClr val="tx1"/>
              </a:solidFill>
              <a:effectLst/>
              <a:latin typeface="Times New Roman" pitchFamily="18"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E3E1A327-D7B0-40A8-9AD1-F02D3276EF42}" type="slidenum">
              <a:rPr lang="en-US" smtClean="0"/>
              <a:pPr>
                <a:defRPr/>
              </a:pPr>
              <a:t>40</a:t>
            </a:fld>
            <a:endParaRPr lang="en-US" dirty="0"/>
          </a:p>
        </p:txBody>
      </p:sp>
    </p:spTree>
    <p:extLst>
      <p:ext uri="{BB962C8B-B14F-4D97-AF65-F5344CB8AC3E}">
        <p14:creationId xmlns:p14="http://schemas.microsoft.com/office/powerpoint/2010/main" val="20208694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kern="1200" dirty="0" smtClean="0">
                <a:solidFill>
                  <a:schemeClr val="tx1"/>
                </a:solidFill>
                <a:effectLst/>
                <a:latin typeface="Times New Roman" pitchFamily="18" charset="0"/>
                <a:ea typeface="ＭＳ Ｐゴシック" charset="-128"/>
                <a:cs typeface="ＭＳ Ｐゴシック" charset="-128"/>
              </a:rPr>
              <a:t>XVI. Foreign Body Airway Obstruction in Adults</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A. Causes of an airway obstruction </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B. Recognizing foreign body airway obstruction</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1. In adults, foreign body airway obstruction usually occurs during a meal.</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2. In children, airway obstruction usually occurs during a meal or at play.</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3. Mild airway obstruction</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a. Patient is able to exchange adequate amounts of air but still has signs of respiratory distress</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b. Leave these patients alone. </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c. Observe for signs of a severe airway obstruction</a:t>
            </a:r>
            <a:endParaRPr lang="en-IN" sz="1200" kern="1200" dirty="0" smtClean="0">
              <a:solidFill>
                <a:schemeClr val="tx1"/>
              </a:solidFill>
              <a:effectLst/>
              <a:latin typeface="Times New Roman" pitchFamily="18"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E3E1A327-D7B0-40A8-9AD1-F02D3276EF42}" type="slidenum">
              <a:rPr lang="en-US" smtClean="0"/>
              <a:pPr>
                <a:defRPr/>
              </a:pPr>
              <a:t>41</a:t>
            </a:fld>
            <a:endParaRPr lang="en-US" dirty="0"/>
          </a:p>
        </p:txBody>
      </p:sp>
    </p:spTree>
    <p:extLst>
      <p:ext uri="{BB962C8B-B14F-4D97-AF65-F5344CB8AC3E}">
        <p14:creationId xmlns:p14="http://schemas.microsoft.com/office/powerpoint/2010/main" val="5641894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kern="1200" dirty="0" smtClean="0">
                <a:solidFill>
                  <a:schemeClr val="tx1"/>
                </a:solidFill>
                <a:effectLst/>
                <a:latin typeface="Times New Roman" pitchFamily="18" charset="0"/>
                <a:ea typeface="ＭＳ Ｐゴシック" charset="-128"/>
                <a:cs typeface="ＭＳ Ｐゴシック" charset="-128"/>
              </a:rPr>
              <a:t>C. Responsive patients</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1. A sudden, severe obstruction is usually easy to recognize in responsive patients.</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a. The person is suddenly unable to speak or cough, grasps his or her throat, turns cyanotic, and makes exaggerated efforts to breathe.</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b. Stridor may be present.</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D. Unresponsive patients</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1. In unresponsive patients, suspect obstruction if maneuvers to open airway and ventilate are ineffective.</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E. Removing a foreign body airway obstruction in an adult </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1. Abdominal-thrust maneuver (Heimlich maneuver) is recommended in responsive adults and children older than 1 year.</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a. Creates an artificial cough</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b. If the patient with a severe airway obstruction is unresponsive, then perform chest compressions. </a:t>
            </a:r>
            <a:endParaRPr lang="en-IN" sz="1200" kern="1200" dirty="0" smtClean="0">
              <a:solidFill>
                <a:schemeClr val="tx1"/>
              </a:solidFill>
              <a:effectLst/>
              <a:latin typeface="Times New Roman" pitchFamily="18"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E3E1A327-D7B0-40A8-9AD1-F02D3276EF42}" type="slidenum">
              <a:rPr lang="en-US" smtClean="0"/>
              <a:pPr>
                <a:defRPr/>
              </a:pPr>
              <a:t>42</a:t>
            </a:fld>
            <a:endParaRPr lang="en-US" dirty="0"/>
          </a:p>
        </p:txBody>
      </p:sp>
    </p:spTree>
    <p:extLst>
      <p:ext uri="{BB962C8B-B14F-4D97-AF65-F5344CB8AC3E}">
        <p14:creationId xmlns:p14="http://schemas.microsoft.com/office/powerpoint/2010/main" val="21774114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kern="1200" dirty="0" smtClean="0">
                <a:solidFill>
                  <a:schemeClr val="tx1"/>
                </a:solidFill>
                <a:effectLst/>
                <a:latin typeface="Times New Roman" pitchFamily="18" charset="0"/>
                <a:ea typeface="ＭＳ Ｐゴシック" charset="-128"/>
                <a:cs typeface="ＭＳ Ｐゴシック" charset="-128"/>
              </a:rPr>
              <a:t>2. Instead of the abdominal-thrust maneuver, use chest thrusts for the following responsive patients:</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a. Women in advanced stages of pregnancy</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b. Obese patients</a:t>
            </a:r>
            <a:endParaRPr lang="en-IN" sz="1200" kern="1200" dirty="0">
              <a:solidFill>
                <a:schemeClr val="tx1"/>
              </a:solidFill>
              <a:effectLst/>
              <a:latin typeface="Times New Roman" pitchFamily="18"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E3E1A327-D7B0-40A8-9AD1-F02D3276EF42}" type="slidenum">
              <a:rPr lang="en-US" smtClean="0"/>
              <a:pPr>
                <a:defRPr/>
              </a:pPr>
              <a:t>43</a:t>
            </a:fld>
            <a:endParaRPr lang="en-US" dirty="0"/>
          </a:p>
        </p:txBody>
      </p:sp>
    </p:spTree>
    <p:extLst>
      <p:ext uri="{BB962C8B-B14F-4D97-AF65-F5344CB8AC3E}">
        <p14:creationId xmlns:p14="http://schemas.microsoft.com/office/powerpoint/2010/main" val="16858036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Times New Roman" charset="0"/>
              </a:rPr>
              <a:t>The figure on this slide displays how to perform chest thrusts on a responsive adult. </a:t>
            </a:r>
          </a:p>
          <a:p>
            <a:endParaRPr lang="en-US" dirty="0"/>
          </a:p>
        </p:txBody>
      </p:sp>
      <p:sp>
        <p:nvSpPr>
          <p:cNvPr id="4" name="Slide Number Placeholder 3"/>
          <p:cNvSpPr>
            <a:spLocks noGrp="1"/>
          </p:cNvSpPr>
          <p:nvPr>
            <p:ph type="sldNum" sz="quarter" idx="10"/>
          </p:nvPr>
        </p:nvSpPr>
        <p:spPr/>
        <p:txBody>
          <a:bodyPr/>
          <a:lstStyle/>
          <a:p>
            <a:pPr>
              <a:defRPr/>
            </a:pPr>
            <a:fld id="{E3E1A327-D7B0-40A8-9AD1-F02D3276EF42}" type="slidenum">
              <a:rPr lang="en-US" smtClean="0"/>
              <a:pPr>
                <a:defRPr/>
              </a:pPr>
              <a:t>44</a:t>
            </a:fld>
            <a:endParaRPr lang="en-US" dirty="0"/>
          </a:p>
        </p:txBody>
      </p:sp>
    </p:spTree>
    <p:extLst>
      <p:ext uri="{BB962C8B-B14F-4D97-AF65-F5344CB8AC3E}">
        <p14:creationId xmlns:p14="http://schemas.microsoft.com/office/powerpoint/2010/main" val="40579638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kern="1200" dirty="0" smtClean="0">
                <a:solidFill>
                  <a:schemeClr val="tx1"/>
                </a:solidFill>
                <a:effectLst/>
                <a:latin typeface="Times New Roman" pitchFamily="18" charset="0"/>
                <a:ea typeface="ＭＳ Ｐゴシック" charset="-128"/>
                <a:cs typeface="ＭＳ Ｐゴシック" charset="-128"/>
              </a:rPr>
              <a:t>F. Responsive patients who become unresponsive</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1. Lower the patient to the ground and call for help (or send someone for help).</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2. Perform 30 chest compressions.</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a. Do not check for a pulse before beginning chest compressions.</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3. Open the airway and look in the mouth.</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a. If you see an object that can be easily removed, remove it with your fingers and attempt to ventilate. </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b. If you do not see any object, resume chest compressions.</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4. Repeat steps 2 and 3 until the obstruction is relieved or ALS providers take over. </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G. Unresponsive patients</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1. Determine unresponsiveness.</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2. Check for breathing and a pulse. </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3. If pulse is present but breathing is absent, then open the airway and attempt to ventilate.</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a. If the first ventilation does not produce visible chest rise, then reposition the airway and reattempt to ventilate. </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4. If both ventilation attempts do not produce visible chest rise, then perform 30 compressions, open the airway, and look in the mouth.</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a. Attempt to carefully remove any visible object.</a:t>
            </a:r>
          </a:p>
          <a:p>
            <a:endParaRPr lang="en-US" dirty="0"/>
          </a:p>
        </p:txBody>
      </p:sp>
      <p:sp>
        <p:nvSpPr>
          <p:cNvPr id="4" name="Slide Number Placeholder 3"/>
          <p:cNvSpPr>
            <a:spLocks noGrp="1"/>
          </p:cNvSpPr>
          <p:nvPr>
            <p:ph type="sldNum" sz="quarter" idx="10"/>
          </p:nvPr>
        </p:nvSpPr>
        <p:spPr/>
        <p:txBody>
          <a:bodyPr/>
          <a:lstStyle/>
          <a:p>
            <a:pPr>
              <a:defRPr/>
            </a:pPr>
            <a:fld id="{E3E1A327-D7B0-40A8-9AD1-F02D3276EF42}" type="slidenum">
              <a:rPr lang="en-US" smtClean="0"/>
              <a:pPr>
                <a:defRPr/>
              </a:pPr>
              <a:t>45</a:t>
            </a:fld>
            <a:endParaRPr lang="en-US" dirty="0"/>
          </a:p>
        </p:txBody>
      </p:sp>
    </p:spTree>
    <p:extLst>
      <p:ext uri="{BB962C8B-B14F-4D97-AF65-F5344CB8AC3E}">
        <p14:creationId xmlns:p14="http://schemas.microsoft.com/office/powerpoint/2010/main" val="2463744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kern="1200" dirty="0" smtClean="0">
                <a:solidFill>
                  <a:schemeClr val="tx1"/>
                </a:solidFill>
                <a:effectLst/>
                <a:latin typeface="Times New Roman" pitchFamily="18" charset="0"/>
                <a:ea typeface="ＭＳ Ｐゴシック" charset="-128"/>
                <a:cs typeface="ＭＳ Ｐゴシック" charset="-128"/>
              </a:rPr>
              <a:t>XVII. Foreign Body Airway Obstruction in Infants and Children</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A. Airway obstruction is a common problem in infants and children.</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B. In patients who have signs and symptoms of an airway infection, do not waste time trying to dislodge a foreign body. </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1. Administer supplemental oxygen if needed and immediately transport the child to the ED.</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C. As long as the patient can breathe, cough, or talk, do not interfere with his or her attempts to expel the foreign body. </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1. Administer supplemental oxygen if needed (and tolerated) and provide transport to the ED.</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D. On a responsive standing or sitting child, perform the Heimlich maneuver but with less force than what would be used on an adult.</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E. An unresponsive child older than 1 year who has an airway obstruction is managed in the same manner as an adult (see </a:t>
            </a:r>
            <a:r>
              <a:rPr lang="en-US" sz="1200" i="0" kern="1200" dirty="0" smtClean="0">
                <a:solidFill>
                  <a:schemeClr val="tx1"/>
                </a:solidFill>
                <a:effectLst/>
                <a:latin typeface="Times New Roman" pitchFamily="18" charset="0"/>
                <a:ea typeface="ＭＳ Ｐゴシック" charset="-128"/>
                <a:cs typeface="ＭＳ Ｐゴシック" charset="-128"/>
              </a:rPr>
              <a:t>Skill Drill 13-6</a:t>
            </a:r>
            <a:r>
              <a:rPr lang="en-US" sz="1200" kern="1200" dirty="0" smtClean="0">
                <a:solidFill>
                  <a:schemeClr val="tx1"/>
                </a:solidFill>
                <a:effectLst/>
                <a:latin typeface="Times New Roman" pitchFamily="18" charset="0"/>
                <a:ea typeface="ＭＳ Ｐゴシック" charset="-128"/>
                <a:cs typeface="ＭＳ Ｐゴシック" charset="-128"/>
              </a:rPr>
              <a:t>).</a:t>
            </a:r>
            <a:endParaRPr lang="en-IN" sz="1200" kern="1200" dirty="0">
              <a:solidFill>
                <a:schemeClr val="tx1"/>
              </a:solidFill>
              <a:effectLst/>
              <a:latin typeface="Times New Roman" pitchFamily="18"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E3E1A327-D7B0-40A8-9AD1-F02D3276EF42}" type="slidenum">
              <a:rPr lang="en-US" smtClean="0"/>
              <a:pPr>
                <a:defRPr/>
              </a:pPr>
              <a:t>46</a:t>
            </a:fld>
            <a:endParaRPr lang="en-US" dirty="0"/>
          </a:p>
        </p:txBody>
      </p:sp>
    </p:spTree>
    <p:extLst>
      <p:ext uri="{BB962C8B-B14F-4D97-AF65-F5344CB8AC3E}">
        <p14:creationId xmlns:p14="http://schemas.microsoft.com/office/powerpoint/2010/main" val="3779392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Times New Roman" charset="0"/>
              </a:rPr>
              <a:t>The figure on this slide demonstrates how to perform the abdominal-thrust maneuver on a responsive child. </a:t>
            </a:r>
          </a:p>
          <a:p>
            <a:endParaRPr lang="en-US" dirty="0"/>
          </a:p>
        </p:txBody>
      </p:sp>
      <p:sp>
        <p:nvSpPr>
          <p:cNvPr id="4" name="Slide Number Placeholder 3"/>
          <p:cNvSpPr>
            <a:spLocks noGrp="1"/>
          </p:cNvSpPr>
          <p:nvPr>
            <p:ph type="sldNum" sz="quarter" idx="10"/>
          </p:nvPr>
        </p:nvSpPr>
        <p:spPr/>
        <p:txBody>
          <a:bodyPr/>
          <a:lstStyle/>
          <a:p>
            <a:pPr>
              <a:defRPr/>
            </a:pPr>
            <a:fld id="{E3E1A327-D7B0-40A8-9AD1-F02D3276EF42}" type="slidenum">
              <a:rPr lang="en-US" smtClean="0"/>
              <a:pPr>
                <a:defRPr/>
              </a:pPr>
              <a:t>47</a:t>
            </a:fld>
            <a:endParaRPr lang="en-US" dirty="0"/>
          </a:p>
        </p:txBody>
      </p:sp>
    </p:spTree>
    <p:extLst>
      <p:ext uri="{BB962C8B-B14F-4D97-AF65-F5344CB8AC3E}">
        <p14:creationId xmlns:p14="http://schemas.microsoft.com/office/powerpoint/2010/main" val="17091021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kern="1200" dirty="0" smtClean="0">
                <a:solidFill>
                  <a:schemeClr val="tx1"/>
                </a:solidFill>
                <a:effectLst/>
                <a:latin typeface="Times New Roman" pitchFamily="18" charset="0"/>
                <a:ea typeface="ＭＳ Ｐゴシック" charset="-128"/>
                <a:cs typeface="ＭＳ Ｐゴシック" charset="-128"/>
              </a:rPr>
              <a:t>F. Infants</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1. Perform back slaps and chest thrusts (compressions).</a:t>
            </a:r>
            <a:endParaRPr lang="en-IN" sz="1200" kern="1200" dirty="0">
              <a:solidFill>
                <a:schemeClr val="tx1"/>
              </a:solidFill>
              <a:effectLst/>
              <a:latin typeface="Times New Roman" pitchFamily="18"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E3E1A327-D7B0-40A8-9AD1-F02D3276EF42}" type="slidenum">
              <a:rPr lang="en-US" smtClean="0"/>
              <a:pPr>
                <a:defRPr/>
              </a:pPr>
              <a:t>48</a:t>
            </a:fld>
            <a:endParaRPr lang="en-US" dirty="0"/>
          </a:p>
        </p:txBody>
      </p:sp>
    </p:spTree>
    <p:extLst>
      <p:ext uri="{BB962C8B-B14F-4D97-AF65-F5344CB8AC3E}">
        <p14:creationId xmlns:p14="http://schemas.microsoft.com/office/powerpoint/2010/main" val="21296683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Times New Roman" charset="0"/>
              </a:rPr>
              <a:t>The figures on this slide demonstrate how to perform back slaps and chest thrusts on an infant. A. Hold the infant face down with the body resting on the forearm. Support the jaw and face with your hand, and keep the head lower than the rest of the body. Give the infant five back slaps between the shoulder blades, using the heel of your hand. B. Give the infant five quick chest thrusts, using two fingers placed on the lower half of the sternum. </a:t>
            </a:r>
          </a:p>
          <a:p>
            <a:endParaRPr lang="en-US" dirty="0"/>
          </a:p>
        </p:txBody>
      </p:sp>
      <p:sp>
        <p:nvSpPr>
          <p:cNvPr id="4" name="Slide Number Placeholder 3"/>
          <p:cNvSpPr>
            <a:spLocks noGrp="1"/>
          </p:cNvSpPr>
          <p:nvPr>
            <p:ph type="sldNum" sz="quarter" idx="10"/>
          </p:nvPr>
        </p:nvSpPr>
        <p:spPr/>
        <p:txBody>
          <a:bodyPr/>
          <a:lstStyle/>
          <a:p>
            <a:pPr>
              <a:defRPr/>
            </a:pPr>
            <a:fld id="{E3E1A327-D7B0-40A8-9AD1-F02D3276EF42}" type="slidenum">
              <a:rPr lang="en-US" smtClean="0"/>
              <a:pPr>
                <a:defRPr/>
              </a:pPr>
              <a:t>49</a:t>
            </a:fld>
            <a:endParaRPr lang="en-US" dirty="0"/>
          </a:p>
        </p:txBody>
      </p:sp>
    </p:spTree>
    <p:extLst>
      <p:ext uri="{BB962C8B-B14F-4D97-AF65-F5344CB8AC3E}">
        <p14:creationId xmlns:p14="http://schemas.microsoft.com/office/powerpoint/2010/main" val="3175122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Times New Roman" charset="0"/>
              </a:rPr>
              <a:t>The figure on this slide illustrates the concept that time is critical for patients who are not breathing. If the brain is deprived from oxygen for 4 to 6 minutes, brain damage is possible. </a:t>
            </a:r>
          </a:p>
          <a:p>
            <a:endParaRPr lang="en-US" dirty="0"/>
          </a:p>
        </p:txBody>
      </p:sp>
      <p:sp>
        <p:nvSpPr>
          <p:cNvPr id="4" name="Slide Number Placeholder 3"/>
          <p:cNvSpPr>
            <a:spLocks noGrp="1"/>
          </p:cNvSpPr>
          <p:nvPr>
            <p:ph type="sldNum" sz="quarter" idx="10"/>
          </p:nvPr>
        </p:nvSpPr>
        <p:spPr/>
        <p:txBody>
          <a:bodyPr/>
          <a:lstStyle/>
          <a:p>
            <a:pPr>
              <a:defRPr/>
            </a:pPr>
            <a:fld id="{E3E1A327-D7B0-40A8-9AD1-F02D3276EF42}" type="slidenum">
              <a:rPr lang="en-US" smtClean="0"/>
              <a:pPr>
                <a:defRPr/>
              </a:pPr>
              <a:t>5</a:t>
            </a:fld>
            <a:endParaRPr lang="en-US" dirty="0"/>
          </a:p>
        </p:txBody>
      </p:sp>
    </p:spTree>
    <p:extLst>
      <p:ext uri="{BB962C8B-B14F-4D97-AF65-F5344CB8AC3E}">
        <p14:creationId xmlns:p14="http://schemas.microsoft.com/office/powerpoint/2010/main" val="21379345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kern="1200" dirty="0" smtClean="0">
                <a:solidFill>
                  <a:schemeClr val="tx1"/>
                </a:solidFill>
                <a:effectLst/>
                <a:latin typeface="Times New Roman" pitchFamily="18" charset="0"/>
                <a:ea typeface="ＭＳ Ｐゴシック" charset="-128"/>
                <a:cs typeface="ＭＳ Ｐゴシック" charset="-128"/>
              </a:rPr>
              <a:t>G. In unresponsive infants, begin CPR beginning with chest compressions.</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1. Do not check for a pulse before starting compressions.</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2. Open the airway and look in the mouth.</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a. If you see an object that can be easily removed, then remove it with your finger and attempt to ventilate.</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b. If you do not see an object, then resume chest compressions.</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3. Continue the sequence of chest compressions, opening the airway, and looking inside the mouth until the obstruction is relieved or ALS providers take over. </a:t>
            </a:r>
            <a:endParaRPr lang="en-IN" sz="1200" kern="1200" dirty="0">
              <a:solidFill>
                <a:schemeClr val="tx1"/>
              </a:solidFill>
              <a:effectLst/>
              <a:latin typeface="Times New Roman" pitchFamily="18"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E3E1A327-D7B0-40A8-9AD1-F02D3276EF42}" type="slidenum">
              <a:rPr lang="en-US" smtClean="0"/>
              <a:pPr>
                <a:defRPr/>
              </a:pPr>
              <a:t>50</a:t>
            </a:fld>
            <a:endParaRPr lang="en-US" dirty="0"/>
          </a:p>
        </p:txBody>
      </p:sp>
    </p:spTree>
    <p:extLst>
      <p:ext uri="{BB962C8B-B14F-4D97-AF65-F5344CB8AC3E}">
        <p14:creationId xmlns:p14="http://schemas.microsoft.com/office/powerpoint/2010/main" val="12391106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kern="1200" dirty="0" smtClean="0">
                <a:solidFill>
                  <a:schemeClr val="tx1"/>
                </a:solidFill>
                <a:effectLst/>
                <a:latin typeface="Times New Roman" pitchFamily="18" charset="0"/>
                <a:ea typeface="ＭＳ Ｐゴシック" charset="-128"/>
                <a:cs typeface="ＭＳ Ｐゴシック" charset="-128"/>
              </a:rPr>
              <a:t>XVIII. Special Resuscitation Circumstances</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A. Opioid overdose</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1. If naloxone was administered by a bystander prior to your arrival, then determine how much of the medication was given and the route by which it was given. </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a. The recommended algorithm for implementing naloxone into the cardiac arrest management sequence is discussed in Chapter 21, “Toxicology.”</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2. Standard resuscitative measures take priority over naloxone administration.</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B. Cardiac arrest in pregnancy</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1. Priorities are to provide high-quality CPR and relieve pressure off the aorta and vena cava</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2. If the pregnant patient is not in cardiac arrest, then position her on her left side to relieve pressure on the great vessels.</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3. If she is in cardiac arrest, and the top of the patient’s uterus can be felt at or above the level of the umbilicus, perform manual displacement of the uterus to the patient’s left to relieve aortocaval compression while CPR is being performed.</a:t>
            </a:r>
          </a:p>
        </p:txBody>
      </p:sp>
      <p:sp>
        <p:nvSpPr>
          <p:cNvPr id="4" name="Slide Number Placeholder 3"/>
          <p:cNvSpPr>
            <a:spLocks noGrp="1"/>
          </p:cNvSpPr>
          <p:nvPr>
            <p:ph type="sldNum" sz="quarter" idx="10"/>
          </p:nvPr>
        </p:nvSpPr>
        <p:spPr/>
        <p:txBody>
          <a:bodyPr/>
          <a:lstStyle/>
          <a:p>
            <a:pPr>
              <a:defRPr/>
            </a:pPr>
            <a:fld id="{E3E1A327-D7B0-40A8-9AD1-F02D3276EF42}" type="slidenum">
              <a:rPr lang="en-US" smtClean="0"/>
              <a:pPr>
                <a:defRPr/>
              </a:pPr>
              <a:t>51</a:t>
            </a:fld>
            <a:endParaRPr lang="en-US" dirty="0"/>
          </a:p>
        </p:txBody>
      </p:sp>
    </p:spTree>
    <p:extLst>
      <p:ext uri="{BB962C8B-B14F-4D97-AF65-F5344CB8AC3E}">
        <p14:creationId xmlns:p14="http://schemas.microsoft.com/office/powerpoint/2010/main" val="32733868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kern="1200" dirty="0" smtClean="0">
                <a:solidFill>
                  <a:schemeClr val="tx1"/>
                </a:solidFill>
                <a:effectLst/>
                <a:latin typeface="Times New Roman" pitchFamily="18" charset="0"/>
                <a:ea typeface="ＭＳ Ｐゴシック" charset="-128"/>
                <a:cs typeface="ＭＳ Ｐゴシック" charset="-128"/>
              </a:rPr>
              <a:t>XVIV. Grief Support for Family Members and Loved Ones</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A. Family members may experience a psychologic crisis that turns into a medical crisis.</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B. Family members and loved ones will remember this event in detail for the rest of their lives.</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1. Appropriate and supportive care at the onset of grief may positively affect the family’s grieving process.</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C. Keep the family informed throughout the resuscitation process. </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1. Designate one provider to communicate the patient’s status to family members.</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2. Be concise and clear.</a:t>
            </a:r>
            <a:endParaRPr lang="en-IN" sz="1200" kern="1200" dirty="0">
              <a:solidFill>
                <a:schemeClr val="tx1"/>
              </a:solidFill>
              <a:effectLst/>
              <a:latin typeface="Times New Roman" pitchFamily="18"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E3E1A327-D7B0-40A8-9AD1-F02D3276EF42}" type="slidenum">
              <a:rPr lang="en-US" smtClean="0"/>
              <a:pPr>
                <a:defRPr/>
              </a:pPr>
              <a:t>52</a:t>
            </a:fld>
            <a:endParaRPr lang="en-US" dirty="0"/>
          </a:p>
        </p:txBody>
      </p:sp>
    </p:spTree>
    <p:extLst>
      <p:ext uri="{BB962C8B-B14F-4D97-AF65-F5344CB8AC3E}">
        <p14:creationId xmlns:p14="http://schemas.microsoft.com/office/powerpoint/2010/main" val="33298657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kern="1200" dirty="0" smtClean="0">
                <a:solidFill>
                  <a:schemeClr val="tx1"/>
                </a:solidFill>
                <a:effectLst/>
                <a:latin typeface="Times New Roman" pitchFamily="18" charset="0"/>
                <a:ea typeface="ＭＳ Ｐゴシック" charset="-128"/>
                <a:cs typeface="ＭＳ Ｐゴシック" charset="-128"/>
              </a:rPr>
              <a:t>D. After resuscitation has stopped, these other measures can be helpful:</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1. Take the family to a quiet, private place.</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2. Introduce yourself and anyone with you.</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3. Use clear language and speak in a warm, sensitive, and caring manner.</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4. Try to exhibit calm, reassuring authority.</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5. Use the patient’s name.</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6. Use eye contact and appropriate touch.</a:t>
            </a:r>
            <a:endParaRPr lang="en-IN" sz="1200" kern="1200" dirty="0">
              <a:solidFill>
                <a:schemeClr val="tx1"/>
              </a:solidFill>
              <a:effectLst/>
              <a:latin typeface="Times New Roman" pitchFamily="18"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E3E1A327-D7B0-40A8-9AD1-F02D3276EF42}" type="slidenum">
              <a:rPr lang="en-US" smtClean="0"/>
              <a:pPr>
                <a:defRPr/>
              </a:pPr>
              <a:t>53</a:t>
            </a:fld>
            <a:endParaRPr lang="en-US" dirty="0"/>
          </a:p>
        </p:txBody>
      </p:sp>
    </p:spTree>
    <p:extLst>
      <p:ext uri="{BB962C8B-B14F-4D97-AF65-F5344CB8AC3E}">
        <p14:creationId xmlns:p14="http://schemas.microsoft.com/office/powerpoint/2010/main" val="16158399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kern="1200" dirty="0" smtClean="0">
                <a:solidFill>
                  <a:schemeClr val="tx1"/>
                </a:solidFill>
                <a:effectLst/>
                <a:latin typeface="Times New Roman" pitchFamily="18" charset="0"/>
                <a:ea typeface="ＭＳ Ｐゴシック" charset="-128"/>
                <a:cs typeface="ＭＳ Ｐゴシック" charset="-128"/>
              </a:rPr>
              <a:t>	7. Expect that family members will show emotion as they begin the grieving process.</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8. While you are still on scene, be supportive but do not hover.</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9. Ask if a friend or family member can be called to come and help support them.</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10. When you need to leave, turn the family over to someone else (for example, a police officer).</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E. Ensure that children are not ignored.</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F. See Chapter 2, “Workforce Safety and Wellness</a:t>
            </a:r>
            <a:r>
              <a:rPr lang="en-US" sz="1200" i="1" kern="1200" dirty="0" smtClean="0">
                <a:solidFill>
                  <a:schemeClr val="tx1"/>
                </a:solidFill>
                <a:effectLst/>
                <a:latin typeface="Times New Roman" pitchFamily="18" charset="0"/>
                <a:ea typeface="ＭＳ Ｐゴシック" charset="-128"/>
                <a:cs typeface="ＭＳ Ｐゴシック" charset="-128"/>
              </a:rPr>
              <a:t>,</a:t>
            </a:r>
            <a:r>
              <a:rPr lang="en-US" sz="1200" kern="1200" dirty="0" smtClean="0">
                <a:solidFill>
                  <a:schemeClr val="tx1"/>
                </a:solidFill>
                <a:effectLst/>
                <a:latin typeface="Times New Roman" pitchFamily="18" charset="0"/>
                <a:ea typeface="ＭＳ Ｐゴシック" charset="-128"/>
                <a:cs typeface="ＭＳ Ｐゴシック" charset="-128"/>
              </a:rPr>
              <a:t>” for a discussion of the emotional aspects of emergency care and stress management.</a:t>
            </a:r>
            <a:endParaRPr lang="en-IN" sz="1200" kern="1200" dirty="0">
              <a:solidFill>
                <a:schemeClr val="tx1"/>
              </a:solidFill>
              <a:effectLst/>
              <a:latin typeface="Times New Roman" pitchFamily="18"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E3E1A327-D7B0-40A8-9AD1-F02D3276EF42}" type="slidenum">
              <a:rPr lang="en-US" smtClean="0"/>
              <a:pPr>
                <a:defRPr/>
              </a:pPr>
              <a:t>54</a:t>
            </a:fld>
            <a:endParaRPr lang="en-US" dirty="0"/>
          </a:p>
        </p:txBody>
      </p:sp>
    </p:spTree>
    <p:extLst>
      <p:ext uri="{BB962C8B-B14F-4D97-AF65-F5344CB8AC3E}">
        <p14:creationId xmlns:p14="http://schemas.microsoft.com/office/powerpoint/2010/main" val="21540079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kern="1200" dirty="0" smtClean="0">
                <a:solidFill>
                  <a:schemeClr val="tx1"/>
                </a:solidFill>
                <a:effectLst/>
                <a:latin typeface="Times New Roman" pitchFamily="18" charset="0"/>
                <a:ea typeface="ＭＳ Ｐゴシック" charset="-128"/>
                <a:cs typeface="ＭＳ Ｐゴシック" charset="-128"/>
              </a:rPr>
              <a:t>XX. Education and Training for the EMT</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A. CPR skills can deteriorate over time.</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1. Practice often using manikin-based training.</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2. CPR self-instruction through a video and/or computer-based modules with hands-on practice may be a reasonable alternative to instructor-led courses. </a:t>
            </a:r>
            <a:endParaRPr lang="en-IN" sz="1200" kern="1200" dirty="0">
              <a:solidFill>
                <a:schemeClr val="tx1"/>
              </a:solidFill>
              <a:effectLst/>
              <a:latin typeface="Times New Roman" pitchFamily="18"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E3E1A327-D7B0-40A8-9AD1-F02D3276EF42}" type="slidenum">
              <a:rPr lang="en-US" smtClean="0"/>
              <a:pPr>
                <a:defRPr/>
              </a:pPr>
              <a:t>55</a:t>
            </a:fld>
            <a:endParaRPr lang="en-US" dirty="0"/>
          </a:p>
        </p:txBody>
      </p:sp>
    </p:spTree>
    <p:extLst>
      <p:ext uri="{BB962C8B-B14F-4D97-AF65-F5344CB8AC3E}">
        <p14:creationId xmlns:p14="http://schemas.microsoft.com/office/powerpoint/2010/main" val="25832094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kern="1200" dirty="0" smtClean="0">
                <a:solidFill>
                  <a:schemeClr val="tx1"/>
                </a:solidFill>
                <a:effectLst/>
                <a:latin typeface="Times New Roman" pitchFamily="18" charset="0"/>
                <a:ea typeface="ＭＳ Ｐゴシック" charset="-128"/>
                <a:cs typeface="ＭＳ Ｐゴシック" charset="-128"/>
              </a:rPr>
              <a:t>XXI. Education and Training for the Public</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A. You are a patient advocate.</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1. Not only are you responsible for providing the best possible care for your patient, but you must do your part to facilitate the training of laypeople in the critical skills of CPR and AED operation. </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2. If you are asked to train members of your community how to perform compression-only CPR, then you should consider it your professional responsibility and be willing to assist.</a:t>
            </a:r>
            <a:endParaRPr lang="en-IN" sz="1200" kern="1200" dirty="0">
              <a:solidFill>
                <a:schemeClr val="tx1"/>
              </a:solidFill>
              <a:effectLst/>
              <a:latin typeface="Times New Roman" pitchFamily="18"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E3E1A327-D7B0-40A8-9AD1-F02D3276EF42}" type="slidenum">
              <a:rPr lang="en-US" smtClean="0"/>
              <a:pPr>
                <a:defRPr/>
              </a:pPr>
              <a:t>56</a:t>
            </a:fld>
            <a:endParaRPr lang="en-US" dirty="0"/>
          </a:p>
        </p:txBody>
      </p:sp>
    </p:spTree>
    <p:extLst>
      <p:ext uri="{BB962C8B-B14F-4D97-AF65-F5344CB8AC3E}">
        <p14:creationId xmlns:p14="http://schemas.microsoft.com/office/powerpoint/2010/main" val="4894231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3E1A327-D7B0-40A8-9AD1-F02D3276EF42}" type="slidenum">
              <a:rPr lang="en-US" smtClean="0"/>
              <a:pPr>
                <a:defRPr/>
              </a:pPr>
              <a:t>58</a:t>
            </a:fld>
            <a:endParaRPr lang="en-US" dirty="0"/>
          </a:p>
        </p:txBody>
      </p:sp>
    </p:spTree>
    <p:extLst>
      <p:ext uri="{BB962C8B-B14F-4D97-AF65-F5344CB8AC3E}">
        <p14:creationId xmlns:p14="http://schemas.microsoft.com/office/powerpoint/2010/main" val="37780523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New Roman" charset="0"/>
            </a:endParaRPr>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New Roman" charset="0"/>
                <a:ea typeface="ＭＳ Ｐゴシック" charset="-128"/>
              </a:defRPr>
            </a:lvl1pPr>
            <a:lvl2pPr marL="742950" indent="-285750" algn="l" eaLnBrk="0" hangingPunct="0">
              <a:spcBef>
                <a:spcPct val="30000"/>
              </a:spcBef>
              <a:defRPr sz="1200">
                <a:solidFill>
                  <a:schemeClr val="tx1"/>
                </a:solidFill>
                <a:latin typeface="Times New Roman" charset="0"/>
                <a:ea typeface="ＭＳ Ｐゴシック" charset="-128"/>
              </a:defRPr>
            </a:lvl2pPr>
            <a:lvl3pPr marL="1143000" indent="-228600" algn="l" eaLnBrk="0" hangingPunct="0">
              <a:spcBef>
                <a:spcPct val="30000"/>
              </a:spcBef>
              <a:defRPr sz="1200">
                <a:solidFill>
                  <a:schemeClr val="tx1"/>
                </a:solidFill>
                <a:latin typeface="Times New Roman" charset="0"/>
                <a:ea typeface="ＭＳ Ｐゴシック" charset="-128"/>
              </a:defRPr>
            </a:lvl3pPr>
            <a:lvl4pPr marL="1600200" indent="-228600" algn="l" eaLnBrk="0" hangingPunct="0">
              <a:spcBef>
                <a:spcPct val="30000"/>
              </a:spcBef>
              <a:defRPr sz="1200">
                <a:solidFill>
                  <a:schemeClr val="tx1"/>
                </a:solidFill>
                <a:latin typeface="Times New Roman" charset="0"/>
                <a:ea typeface="ＭＳ Ｐゴシック" charset="-128"/>
              </a:defRPr>
            </a:lvl4pPr>
            <a:lvl5pPr marL="2057400" indent="-228600" algn="l" eaLnBrk="0" hangingPunct="0">
              <a:spcBef>
                <a:spcPct val="30000"/>
              </a:spcBef>
              <a:defRPr sz="1200">
                <a:solidFill>
                  <a:schemeClr val="tx1"/>
                </a:solidFill>
                <a:latin typeface="Times New Roman" charset="0"/>
                <a:ea typeface="ＭＳ Ｐゴシック" charset="-128"/>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128"/>
              </a:defRPr>
            </a:lvl9pPr>
          </a:lstStyle>
          <a:p>
            <a:pPr algn="r" eaLnBrk="1" hangingPunct="1">
              <a:spcBef>
                <a:spcPct val="0"/>
              </a:spcBef>
            </a:pPr>
            <a:fld id="{1960447B-1EF5-4AC7-A469-E4937AA8D907}" type="slidenum">
              <a:rPr lang="en-US" altLang="en-US" smtClean="0">
                <a:ea typeface="ヒラギノ角ゴ Pro W3" charset="-128"/>
              </a:rPr>
              <a:pPr algn="r" eaLnBrk="1" hangingPunct="1">
                <a:spcBef>
                  <a:spcPct val="0"/>
                </a:spcBef>
              </a:pPr>
              <a:t>62</a:t>
            </a:fld>
            <a:endParaRPr lang="en-US" altLang="en-US" dirty="0" smtClean="0">
              <a:ea typeface="ヒラギノ角ゴ Pro W3" charset="-128"/>
            </a:endParaRPr>
          </a:p>
        </p:txBody>
      </p:sp>
    </p:spTree>
    <p:extLst>
      <p:ext uri="{BB962C8B-B14F-4D97-AF65-F5344CB8AC3E}">
        <p14:creationId xmlns:p14="http://schemas.microsoft.com/office/powerpoint/2010/main" val="3282959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3E1A327-D7B0-40A8-9AD1-F02D3276EF42}" type="slidenum">
              <a:rPr lang="en-US" smtClean="0"/>
              <a:pPr>
                <a:defRPr/>
              </a:pPr>
              <a:t>74</a:t>
            </a:fld>
            <a:endParaRPr lang="en-US" dirty="0"/>
          </a:p>
        </p:txBody>
      </p:sp>
    </p:spTree>
    <p:extLst>
      <p:ext uri="{BB962C8B-B14F-4D97-AF65-F5344CB8AC3E}">
        <p14:creationId xmlns:p14="http://schemas.microsoft.com/office/powerpoint/2010/main" val="2798376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kern="1200" dirty="0" smtClean="0">
                <a:solidFill>
                  <a:schemeClr val="tx1"/>
                </a:solidFill>
                <a:effectLst/>
                <a:latin typeface="Times New Roman" pitchFamily="18" charset="0"/>
                <a:ea typeface="ＭＳ Ｐゴシック" charset="-128"/>
                <a:cs typeface="ＭＳ Ｐゴシック" charset="-128"/>
              </a:rPr>
              <a:t>E. Cardiopulmonary resuscitation (CPR)</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1. Establishes circulation and artificial ventilation in a patient who is not breathing and has no pulse</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2. CPR steps:</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a. Restore circulation by performing chest compressions to circulate the blood.</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i. Perform 30 high-quality compressions.</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b. Open the airway.</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c. Restore breathing by providing rescue breathing. </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i. Administer two breaths while visualizing for chest rise. </a:t>
            </a:r>
            <a:endParaRPr lang="en-IN" sz="1200" kern="1200" dirty="0">
              <a:solidFill>
                <a:schemeClr val="tx1"/>
              </a:solidFill>
              <a:effectLst/>
              <a:latin typeface="Times New Roman" pitchFamily="18"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E3E1A327-D7B0-40A8-9AD1-F02D3276EF42}" type="slidenum">
              <a:rPr lang="en-US" smtClean="0"/>
              <a:pPr>
                <a:defRPr/>
              </a:pPr>
              <a:t>6</a:t>
            </a:fld>
            <a:endParaRPr lang="en-US" dirty="0"/>
          </a:p>
        </p:txBody>
      </p:sp>
    </p:spTree>
    <p:extLst>
      <p:ext uri="{BB962C8B-B14F-4D97-AF65-F5344CB8AC3E}">
        <p14:creationId xmlns:p14="http://schemas.microsoft.com/office/powerpoint/2010/main" val="2374511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Times New Roman" charset="0"/>
              </a:rPr>
              <a:t>The figure on this slide demonstrates two EMS providers performing CPR. </a:t>
            </a:r>
          </a:p>
          <a:p>
            <a:endParaRPr lang="en-US" dirty="0"/>
          </a:p>
        </p:txBody>
      </p:sp>
      <p:sp>
        <p:nvSpPr>
          <p:cNvPr id="4" name="Slide Number Placeholder 3"/>
          <p:cNvSpPr>
            <a:spLocks noGrp="1"/>
          </p:cNvSpPr>
          <p:nvPr>
            <p:ph type="sldNum" sz="quarter" idx="10"/>
          </p:nvPr>
        </p:nvSpPr>
        <p:spPr/>
        <p:txBody>
          <a:bodyPr/>
          <a:lstStyle/>
          <a:p>
            <a:pPr>
              <a:defRPr/>
            </a:pPr>
            <a:fld id="{E3E1A327-D7B0-40A8-9AD1-F02D3276EF42}" type="slidenum">
              <a:rPr lang="en-US" smtClean="0"/>
              <a:pPr>
                <a:defRPr/>
              </a:pPr>
              <a:t>7</a:t>
            </a:fld>
            <a:endParaRPr lang="en-US" dirty="0"/>
          </a:p>
        </p:txBody>
      </p:sp>
    </p:spTree>
    <p:extLst>
      <p:ext uri="{BB962C8B-B14F-4D97-AF65-F5344CB8AC3E}">
        <p14:creationId xmlns:p14="http://schemas.microsoft.com/office/powerpoint/2010/main" val="3177363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Lecture Outline </a:t>
            </a:r>
          </a:p>
          <a:p>
            <a:endParaRPr lang="en-US" dirty="0" smtClean="0"/>
          </a:p>
          <a:p>
            <a:r>
              <a:rPr lang="en-US" sz="1200" kern="1200" dirty="0" smtClean="0">
                <a:solidFill>
                  <a:schemeClr val="tx1"/>
                </a:solidFill>
                <a:effectLst/>
                <a:latin typeface="Times New Roman" pitchFamily="18" charset="0"/>
                <a:ea typeface="ＭＳ Ｐゴシック" charset="-128"/>
                <a:cs typeface="ＭＳ Ｐゴシック" charset="-128"/>
              </a:rPr>
              <a:t>F. BLS differs from advanced life support (ALS), which involves advanced procedures such as:</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1. Cardiac monitoring</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2. Administration of intravenous (IV) fluids and medications</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	3. Use of advanced airway adjuncts</a:t>
            </a:r>
            <a:endParaRPr lang="en-IN" sz="1200" kern="1200" dirty="0" smtClean="0">
              <a:solidFill>
                <a:schemeClr val="tx1"/>
              </a:solidFill>
              <a:effectLst/>
              <a:latin typeface="Times New Roman" pitchFamily="18" charset="0"/>
              <a:ea typeface="ＭＳ Ｐゴシック" charset="-128"/>
              <a:cs typeface="ＭＳ Ｐゴシック" charset="-128"/>
            </a:endParaRPr>
          </a:p>
          <a:p>
            <a:r>
              <a:rPr lang="en-US" sz="1200" kern="1200" dirty="0" smtClean="0">
                <a:solidFill>
                  <a:schemeClr val="tx1"/>
                </a:solidFill>
                <a:effectLst/>
                <a:latin typeface="Times New Roman" pitchFamily="18" charset="0"/>
                <a:ea typeface="ＭＳ Ｐゴシック" charset="-128"/>
                <a:cs typeface="ＭＳ Ｐゴシック" charset="-128"/>
              </a:rPr>
              <a:t>G. When done correctly, BLS can maintain life for a short time until ALS measures can be started.</a:t>
            </a:r>
            <a:endParaRPr lang="en-IN" sz="1200" kern="1200" dirty="0">
              <a:solidFill>
                <a:schemeClr val="tx1"/>
              </a:solidFill>
              <a:effectLst/>
              <a:latin typeface="Times New Roman" pitchFamily="18"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E3E1A327-D7B0-40A8-9AD1-F02D3276EF42}" type="slidenum">
              <a:rPr lang="en-US" smtClean="0"/>
              <a:pPr>
                <a:defRPr/>
              </a:pPr>
              <a:t>8</a:t>
            </a:fld>
            <a:endParaRPr lang="en-US" dirty="0"/>
          </a:p>
        </p:txBody>
      </p:sp>
    </p:spTree>
    <p:extLst>
      <p:ext uri="{BB962C8B-B14F-4D97-AF65-F5344CB8AC3E}">
        <p14:creationId xmlns:p14="http://schemas.microsoft.com/office/powerpoint/2010/main" val="3709318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Times New Roman" charset="0"/>
              </a:rPr>
              <a:t>The figure on this slide illustrates the five links of the chain of survival. </a:t>
            </a:r>
          </a:p>
          <a:p>
            <a:endParaRPr lang="en-US" dirty="0"/>
          </a:p>
        </p:txBody>
      </p:sp>
      <p:sp>
        <p:nvSpPr>
          <p:cNvPr id="4" name="Slide Number Placeholder 3"/>
          <p:cNvSpPr>
            <a:spLocks noGrp="1"/>
          </p:cNvSpPr>
          <p:nvPr>
            <p:ph type="sldNum" sz="quarter" idx="10"/>
          </p:nvPr>
        </p:nvSpPr>
        <p:spPr/>
        <p:txBody>
          <a:bodyPr/>
          <a:lstStyle/>
          <a:p>
            <a:pPr>
              <a:defRPr/>
            </a:pPr>
            <a:fld id="{E3E1A327-D7B0-40A8-9AD1-F02D3276EF42}" type="slidenum">
              <a:rPr lang="en-US" smtClean="0"/>
              <a:pPr>
                <a:defRPr/>
              </a:pPr>
              <a:t>9</a:t>
            </a:fld>
            <a:endParaRPr lang="en-US" dirty="0"/>
          </a:p>
        </p:txBody>
      </p:sp>
    </p:spTree>
    <p:extLst>
      <p:ext uri="{BB962C8B-B14F-4D97-AF65-F5344CB8AC3E}">
        <p14:creationId xmlns:p14="http://schemas.microsoft.com/office/powerpoint/2010/main" val="973779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2691" name="Rectangle 3"/>
          <p:cNvSpPr>
            <a:spLocks noGrp="1" noChangeArrowheads="1"/>
          </p:cNvSpPr>
          <p:nvPr>
            <p:ph type="subTitle" idx="1"/>
          </p:nvPr>
        </p:nvSpPr>
        <p:spPr>
          <a:xfrm>
            <a:off x="4419600" y="3657600"/>
            <a:ext cx="4800600" cy="1752600"/>
          </a:xfrm>
          <a:gradFill rotWithShape="0">
            <a:gsLst>
              <a:gs pos="0">
                <a:srgbClr val="66CCFF">
                  <a:alpha val="89999"/>
                </a:srgbClr>
              </a:gs>
              <a:gs pos="100000">
                <a:srgbClr val="0080FF">
                  <a:alpha val="14000"/>
                </a:srgbClr>
              </a:gs>
            </a:gsLst>
            <a:lin ang="2700000" scaled="1"/>
          </a:gradFill>
          <a:ln w="9525">
            <a:noFill/>
          </a:ln>
        </p:spPr>
        <p:txBody>
          <a:bodyPr tIns="137160" bIns="45720"/>
          <a:lstStyle>
            <a:lvl1pPr marL="0" indent="0">
              <a:lnSpc>
                <a:spcPct val="105000"/>
              </a:lnSpc>
              <a:buFontTx/>
              <a:buNone/>
              <a:defRPr sz="3200" b="1">
                <a:solidFill>
                  <a:schemeClr val="bg1"/>
                </a:solidFill>
              </a:defRPr>
            </a:lvl1pPr>
          </a:lstStyle>
          <a:p>
            <a:r>
              <a:rPr lang="en-US"/>
              <a:t>Click to edit Master subtitle style</a:t>
            </a:r>
          </a:p>
        </p:txBody>
      </p:sp>
      <p:sp>
        <p:nvSpPr>
          <p:cNvPr id="128003" name="Rectangle 2"/>
          <p:cNvSpPr>
            <a:spLocks noGrp="1" noChangeArrowheads="1"/>
          </p:cNvSpPr>
          <p:nvPr>
            <p:ph type="ctrTitle"/>
          </p:nvPr>
        </p:nvSpPr>
        <p:spPr>
          <a:xfrm>
            <a:off x="4572000" y="2362200"/>
            <a:ext cx="4343400" cy="990600"/>
          </a:xfrm>
          <a:noFill/>
        </p:spPr>
        <p:txBody>
          <a:bodyPr anchor="t"/>
          <a:lstStyle>
            <a:lvl1pPr algn="l">
              <a:defRPr>
                <a:solidFill>
                  <a:srgbClr val="002561"/>
                </a:solidFill>
                <a:effectLst>
                  <a:outerShdw blurRad="38100" dist="38100" dir="2700000" algn="tl">
                    <a:srgbClr val="DDDDDD"/>
                  </a:outerShdw>
                </a:effectLst>
              </a:defRPr>
            </a:lvl1pPr>
          </a:lstStyle>
          <a:p>
            <a:r>
              <a:rPr lang="en-US"/>
              <a:t>Click to edit Master title style</a:t>
            </a:r>
          </a:p>
        </p:txBody>
      </p:sp>
    </p:spTree>
    <p:extLst>
      <p:ext uri="{BB962C8B-B14F-4D97-AF65-F5344CB8AC3E}">
        <p14:creationId xmlns:p14="http://schemas.microsoft.com/office/powerpoint/2010/main" val="2690520866"/>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54700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08669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1500B"/>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9337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5492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478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326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3077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85613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3680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05937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745219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685800" y="1447800"/>
            <a:ext cx="7772400" cy="4800600"/>
          </a:xfrm>
          <a:prstGeom prst="rect">
            <a:avLst/>
          </a:prstGeom>
          <a:noFill/>
          <a:ln w="19050">
            <a:noFill/>
            <a:miter lim="800000"/>
            <a:headEnd/>
            <a:tailEnd/>
          </a:ln>
        </p:spPr>
        <p:txBody>
          <a:bodyPr vert="horz" wrap="square" lIns="228600" tIns="182880" rIns="91440" bIns="9144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28003" name="Rectangle 2"/>
          <p:cNvSpPr>
            <a:spLocks noGrp="1" noChangeArrowheads="1"/>
          </p:cNvSpPr>
          <p:nvPr>
            <p:ph type="title"/>
          </p:nvPr>
        </p:nvSpPr>
        <p:spPr bwMode="auto">
          <a:xfrm>
            <a:off x="685800" y="228600"/>
            <a:ext cx="7772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744"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dt="0"/>
  <p:txStyles>
    <p:titleStyle>
      <a:lvl1pPr algn="ctr" rtl="0" eaLnBrk="0" fontAlgn="base" hangingPunct="0">
        <a:lnSpc>
          <a:spcPct val="90000"/>
        </a:lnSpc>
        <a:spcBef>
          <a:spcPct val="0"/>
        </a:spcBef>
        <a:spcAft>
          <a:spcPct val="0"/>
        </a:spcAft>
        <a:defRPr sz="4000" b="1">
          <a:solidFill>
            <a:srgbClr val="C1500B"/>
          </a:solidFill>
          <a:latin typeface="+mj-lt"/>
          <a:ea typeface="+mj-ea"/>
          <a:cs typeface="+mj-cs"/>
        </a:defRPr>
      </a:lvl1pPr>
      <a:lvl2pPr algn="ctr" rtl="0" eaLnBrk="0" fontAlgn="base" hangingPunct="0">
        <a:lnSpc>
          <a:spcPct val="90000"/>
        </a:lnSpc>
        <a:spcBef>
          <a:spcPct val="0"/>
        </a:spcBef>
        <a:spcAft>
          <a:spcPct val="0"/>
        </a:spcAft>
        <a:defRPr sz="4000" b="1">
          <a:solidFill>
            <a:srgbClr val="F37021"/>
          </a:solidFill>
          <a:latin typeface="Arial" charset="0"/>
          <a:ea typeface="ヒラギノ角ゴ Pro W3" charset="-128"/>
          <a:cs typeface="ヒラギノ角ゴ Pro W3" charset="-128"/>
        </a:defRPr>
      </a:lvl2pPr>
      <a:lvl3pPr algn="ctr" rtl="0" eaLnBrk="0" fontAlgn="base" hangingPunct="0">
        <a:lnSpc>
          <a:spcPct val="90000"/>
        </a:lnSpc>
        <a:spcBef>
          <a:spcPct val="0"/>
        </a:spcBef>
        <a:spcAft>
          <a:spcPct val="0"/>
        </a:spcAft>
        <a:defRPr sz="4000" b="1">
          <a:solidFill>
            <a:srgbClr val="F37021"/>
          </a:solidFill>
          <a:latin typeface="Arial" charset="0"/>
          <a:ea typeface="ヒラギノ角ゴ Pro W3" charset="-128"/>
          <a:cs typeface="ヒラギノ角ゴ Pro W3" charset="-128"/>
        </a:defRPr>
      </a:lvl3pPr>
      <a:lvl4pPr algn="ctr" rtl="0" eaLnBrk="0" fontAlgn="base" hangingPunct="0">
        <a:lnSpc>
          <a:spcPct val="90000"/>
        </a:lnSpc>
        <a:spcBef>
          <a:spcPct val="0"/>
        </a:spcBef>
        <a:spcAft>
          <a:spcPct val="0"/>
        </a:spcAft>
        <a:defRPr sz="4000" b="1">
          <a:solidFill>
            <a:srgbClr val="F37021"/>
          </a:solidFill>
          <a:latin typeface="Arial" charset="0"/>
          <a:ea typeface="ヒラギノ角ゴ Pro W3" charset="-128"/>
          <a:cs typeface="ヒラギノ角ゴ Pro W3" charset="-128"/>
        </a:defRPr>
      </a:lvl4pPr>
      <a:lvl5pPr algn="ctr" rtl="0" eaLnBrk="0" fontAlgn="base" hangingPunct="0">
        <a:lnSpc>
          <a:spcPct val="90000"/>
        </a:lnSpc>
        <a:spcBef>
          <a:spcPct val="0"/>
        </a:spcBef>
        <a:spcAft>
          <a:spcPct val="0"/>
        </a:spcAft>
        <a:defRPr sz="4000" b="1">
          <a:solidFill>
            <a:srgbClr val="F37021"/>
          </a:solidFill>
          <a:latin typeface="Arial" charset="0"/>
          <a:ea typeface="ヒラギノ角ゴ Pro W3" charset="-128"/>
          <a:cs typeface="ヒラギノ角ゴ Pro W3" charset="-128"/>
        </a:defRPr>
      </a:lvl5pPr>
      <a:lvl6pPr marL="457200" algn="ctr" rtl="0" eaLnBrk="0" fontAlgn="base" hangingPunct="0">
        <a:lnSpc>
          <a:spcPct val="90000"/>
        </a:lnSpc>
        <a:spcBef>
          <a:spcPct val="0"/>
        </a:spcBef>
        <a:spcAft>
          <a:spcPct val="0"/>
        </a:spcAft>
        <a:defRPr sz="4000" b="1">
          <a:solidFill>
            <a:srgbClr val="F37021"/>
          </a:solidFill>
          <a:latin typeface="Arial" charset="0"/>
          <a:ea typeface="ヒラギノ角ゴ Pro W3" charset="-128"/>
          <a:cs typeface="ヒラギノ角ゴ Pro W3" charset="-128"/>
        </a:defRPr>
      </a:lvl6pPr>
      <a:lvl7pPr marL="914400" algn="ctr" rtl="0" eaLnBrk="0" fontAlgn="base" hangingPunct="0">
        <a:lnSpc>
          <a:spcPct val="90000"/>
        </a:lnSpc>
        <a:spcBef>
          <a:spcPct val="0"/>
        </a:spcBef>
        <a:spcAft>
          <a:spcPct val="0"/>
        </a:spcAft>
        <a:defRPr sz="4000" b="1">
          <a:solidFill>
            <a:srgbClr val="F37021"/>
          </a:solidFill>
          <a:latin typeface="Arial" charset="0"/>
          <a:ea typeface="ヒラギノ角ゴ Pro W3" charset="-128"/>
          <a:cs typeface="ヒラギノ角ゴ Pro W3" charset="-128"/>
        </a:defRPr>
      </a:lvl7pPr>
      <a:lvl8pPr marL="1371600" algn="ctr" rtl="0" eaLnBrk="0" fontAlgn="base" hangingPunct="0">
        <a:lnSpc>
          <a:spcPct val="90000"/>
        </a:lnSpc>
        <a:spcBef>
          <a:spcPct val="0"/>
        </a:spcBef>
        <a:spcAft>
          <a:spcPct val="0"/>
        </a:spcAft>
        <a:defRPr sz="4000" b="1">
          <a:solidFill>
            <a:srgbClr val="F37021"/>
          </a:solidFill>
          <a:latin typeface="Arial" charset="0"/>
          <a:ea typeface="ヒラギノ角ゴ Pro W3" charset="-128"/>
          <a:cs typeface="ヒラギノ角ゴ Pro W3" charset="-128"/>
        </a:defRPr>
      </a:lvl8pPr>
      <a:lvl9pPr marL="1828800" algn="ctr" rtl="0" eaLnBrk="0" fontAlgn="base" hangingPunct="0">
        <a:lnSpc>
          <a:spcPct val="90000"/>
        </a:lnSpc>
        <a:spcBef>
          <a:spcPct val="0"/>
        </a:spcBef>
        <a:spcAft>
          <a:spcPct val="0"/>
        </a:spcAft>
        <a:defRPr sz="4000" b="1">
          <a:solidFill>
            <a:srgbClr val="F37021"/>
          </a:solidFill>
          <a:latin typeface="Arial" charset="0"/>
          <a:ea typeface="ヒラギノ角ゴ Pro W3" charset="-128"/>
          <a:cs typeface="ヒラギノ角ゴ Pro W3" charset="-128"/>
        </a:defRPr>
      </a:lvl9pPr>
    </p:titleStyle>
    <p:bodyStyle>
      <a:lvl1pPr marL="342900" indent="-342900" algn="l" rtl="0" eaLnBrk="0" fontAlgn="base" hangingPunct="0">
        <a:spcBef>
          <a:spcPct val="50000"/>
        </a:spcBef>
        <a:spcAft>
          <a:spcPct val="0"/>
        </a:spcAft>
        <a:buClr>
          <a:schemeClr val="bg1"/>
        </a:buClr>
        <a:buChar char="•"/>
        <a:defRPr sz="2800">
          <a:solidFill>
            <a:schemeClr val="bg1"/>
          </a:solidFill>
          <a:latin typeface="+mn-lt"/>
          <a:ea typeface="+mn-ea"/>
          <a:cs typeface="+mn-cs"/>
        </a:defRPr>
      </a:lvl1pPr>
      <a:lvl2pPr marL="800100" indent="-342900" algn="l" rtl="0" eaLnBrk="0" fontAlgn="base" hangingPunct="0">
        <a:spcBef>
          <a:spcPct val="25000"/>
        </a:spcBef>
        <a:spcAft>
          <a:spcPct val="0"/>
        </a:spcAft>
        <a:buClr>
          <a:schemeClr val="bg1"/>
        </a:buClr>
        <a:buChar char="–"/>
        <a:defRPr sz="2400">
          <a:solidFill>
            <a:schemeClr val="bg1"/>
          </a:solidFill>
          <a:latin typeface="+mn-lt"/>
          <a:ea typeface="+mn-ea"/>
          <a:cs typeface="+mn-cs"/>
        </a:defRPr>
      </a:lvl2pPr>
      <a:lvl3pPr marL="1143000" indent="-228600" algn="l" rtl="0" eaLnBrk="0" fontAlgn="base" hangingPunct="0">
        <a:spcBef>
          <a:spcPct val="25000"/>
        </a:spcBef>
        <a:spcAft>
          <a:spcPct val="0"/>
        </a:spcAft>
        <a:buClr>
          <a:schemeClr val="bg1"/>
        </a:buClr>
        <a:buChar char="•"/>
        <a:defRPr sz="2200">
          <a:solidFill>
            <a:schemeClr val="bg1"/>
          </a:solidFill>
          <a:latin typeface="+mn-lt"/>
          <a:ea typeface="+mn-ea"/>
          <a:cs typeface="+mn-cs"/>
        </a:defRPr>
      </a:lvl3pPr>
      <a:lvl4pPr marL="1600200" indent="-228600" algn="l" rtl="0" eaLnBrk="0" fontAlgn="base" hangingPunct="0">
        <a:spcBef>
          <a:spcPct val="25000"/>
        </a:spcBef>
        <a:spcAft>
          <a:spcPct val="0"/>
        </a:spcAft>
        <a:buChar char="–"/>
        <a:defRPr sz="2000">
          <a:solidFill>
            <a:schemeClr val="bg1"/>
          </a:solidFill>
          <a:latin typeface="+mn-lt"/>
          <a:ea typeface="+mn-ea"/>
          <a:cs typeface="+mn-cs"/>
        </a:defRPr>
      </a:lvl4pPr>
      <a:lvl5pPr marL="2057400" indent="-228600" algn="l" rtl="0" eaLnBrk="0" fontAlgn="base" hangingPunct="0">
        <a:spcBef>
          <a:spcPct val="25000"/>
        </a:spcBef>
        <a:spcAft>
          <a:spcPct val="0"/>
        </a:spcAft>
        <a:buChar char="»"/>
        <a:defRPr sz="2000">
          <a:solidFill>
            <a:schemeClr val="bg1"/>
          </a:solidFill>
          <a:latin typeface="+mn-lt"/>
          <a:ea typeface="+mn-ea"/>
          <a:cs typeface="+mn-cs"/>
        </a:defRPr>
      </a:lvl5pPr>
      <a:lvl6pPr marL="2514600" indent="-228600" algn="l" rtl="0" eaLnBrk="0" fontAlgn="base" hangingPunct="0">
        <a:spcBef>
          <a:spcPct val="25000"/>
        </a:spcBef>
        <a:spcAft>
          <a:spcPct val="0"/>
        </a:spcAft>
        <a:buChar char="»"/>
        <a:defRPr sz="2000">
          <a:solidFill>
            <a:schemeClr val="tx1"/>
          </a:solidFill>
          <a:latin typeface="+mn-lt"/>
          <a:ea typeface="+mn-ea"/>
          <a:cs typeface="+mn-cs"/>
        </a:defRPr>
      </a:lvl6pPr>
      <a:lvl7pPr marL="2971800" indent="-228600" algn="l" rtl="0" eaLnBrk="0" fontAlgn="base" hangingPunct="0">
        <a:spcBef>
          <a:spcPct val="25000"/>
        </a:spcBef>
        <a:spcAft>
          <a:spcPct val="0"/>
        </a:spcAft>
        <a:buChar char="»"/>
        <a:defRPr sz="2000">
          <a:solidFill>
            <a:schemeClr val="tx1"/>
          </a:solidFill>
          <a:latin typeface="+mn-lt"/>
          <a:ea typeface="+mn-ea"/>
          <a:cs typeface="+mn-cs"/>
        </a:defRPr>
      </a:lvl7pPr>
      <a:lvl8pPr marL="3429000" indent="-228600" algn="l" rtl="0" eaLnBrk="0" fontAlgn="base" hangingPunct="0">
        <a:spcBef>
          <a:spcPct val="25000"/>
        </a:spcBef>
        <a:spcAft>
          <a:spcPct val="0"/>
        </a:spcAft>
        <a:buChar char="»"/>
        <a:defRPr sz="2000">
          <a:solidFill>
            <a:schemeClr val="tx1"/>
          </a:solidFill>
          <a:latin typeface="+mn-lt"/>
          <a:ea typeface="+mn-ea"/>
          <a:cs typeface="+mn-cs"/>
        </a:defRPr>
      </a:lvl8pPr>
      <a:lvl9pPr marL="3886200" indent="-228600" algn="l" rtl="0" eaLnBrk="0" fontAlgn="base" hangingPunct="0">
        <a:spcBef>
          <a:spcPct val="25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1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1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jpg"/><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 Id="rId3" Type="http://schemas.openxmlformats.org/officeDocument/2006/relationships/image" Target="../media/image18.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 Id="rId3" Type="http://schemas.openxmlformats.org/officeDocument/2006/relationships/image" Target="../media/image19.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Layout" Target="../slideLayouts/slideLayout6.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22.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22.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22.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5.jp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0" y="3352800"/>
            <a:ext cx="9144000" cy="1981200"/>
          </a:xfrm>
          <a:prstGeom prst="rect">
            <a:avLst/>
          </a:prstGeom>
          <a:gradFill rotWithShape="0">
            <a:gsLst>
              <a:gs pos="0">
                <a:srgbClr val="66CCFF">
                  <a:alpha val="89998"/>
                </a:srgbClr>
              </a:gs>
              <a:gs pos="100000">
                <a:srgbClr val="0080FF">
                  <a:alpha val="14000"/>
                </a:srgbClr>
              </a:gs>
            </a:gsLst>
            <a:lin ang="2700000" scaled="1"/>
          </a:gradFill>
          <a:ln>
            <a:noFill/>
          </a:ln>
          <a:extLst>
            <a:ext uri="{91240B29-F687-4F45-9708-019B960494DF}">
              <a14:hiddenLine xmlns:a14="http://schemas.microsoft.com/office/drawing/2010/main" w="9525">
                <a:solidFill>
                  <a:srgbClr val="B3B3B3">
                    <a:alpha val="39999"/>
                  </a:srgbClr>
                </a:solidFill>
                <a:miter lim="800000"/>
                <a:headEnd/>
                <a:tailEnd/>
              </a14:hiddenLine>
            </a:ext>
          </a:extLst>
        </p:spPr>
        <p:txBody>
          <a:bodyPr lIns="228600" tIns="137160"/>
          <a:lstStyle>
            <a:lvl1pPr eaLnBrk="0" hangingPunct="0">
              <a:defRPr sz="2400">
                <a:solidFill>
                  <a:schemeClr val="tx1"/>
                </a:solidFill>
                <a:latin typeface="Times New Roman" pitchFamily="18" charset="0"/>
                <a:ea typeface="ヒラギノ角ゴ Pro W3" charset="-128"/>
              </a:defRPr>
            </a:lvl1pPr>
            <a:lvl2pPr marL="742950" indent="-285750" eaLnBrk="0" hangingPunct="0">
              <a:defRPr sz="2400">
                <a:solidFill>
                  <a:schemeClr val="tx1"/>
                </a:solidFill>
                <a:latin typeface="Times New Roman" pitchFamily="18" charset="0"/>
                <a:ea typeface="ヒラギノ角ゴ Pro W3" charset="-128"/>
              </a:defRPr>
            </a:lvl2pPr>
            <a:lvl3pPr marL="1143000" indent="-228600" eaLnBrk="0" hangingPunct="0">
              <a:defRPr sz="2400">
                <a:solidFill>
                  <a:schemeClr val="tx1"/>
                </a:solidFill>
                <a:latin typeface="Times New Roman" pitchFamily="18" charset="0"/>
                <a:ea typeface="ヒラギノ角ゴ Pro W3" charset="-128"/>
              </a:defRPr>
            </a:lvl3pPr>
            <a:lvl4pPr marL="1600200" indent="-228600" eaLnBrk="0" hangingPunct="0">
              <a:defRPr sz="2400">
                <a:solidFill>
                  <a:schemeClr val="tx1"/>
                </a:solidFill>
                <a:latin typeface="Times New Roman" pitchFamily="18" charset="0"/>
                <a:ea typeface="ヒラギノ角ゴ Pro W3" charset="-128"/>
              </a:defRPr>
            </a:lvl4pPr>
            <a:lvl5pPr marL="2057400" indent="-228600" eaLnBrk="0" hangingPunct="0">
              <a:defRPr sz="2400">
                <a:solidFill>
                  <a:schemeClr val="tx1"/>
                </a:solidFill>
                <a:latin typeface="Times New Roman" pitchFamily="18"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pitchFamily="18"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pitchFamily="18"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pitchFamily="18"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pitchFamily="18" charset="0"/>
                <a:ea typeface="ヒラギノ角ゴ Pro W3" charset="-128"/>
              </a:defRPr>
            </a:lvl9pPr>
          </a:lstStyle>
          <a:p>
            <a:pPr algn="l">
              <a:lnSpc>
                <a:spcPct val="105000"/>
              </a:lnSpc>
              <a:spcBef>
                <a:spcPct val="50000"/>
              </a:spcBef>
              <a:buClr>
                <a:srgbClr val="F37021"/>
              </a:buClr>
            </a:pPr>
            <a:endParaRPr lang="en-US" altLang="en-US" sz="100" dirty="0">
              <a:solidFill>
                <a:schemeClr val="bg1"/>
              </a:solidFill>
              <a:latin typeface="Arial" pitchFamily="34" charset="0"/>
            </a:endParaRPr>
          </a:p>
          <a:p>
            <a:pPr>
              <a:lnSpc>
                <a:spcPct val="105000"/>
              </a:lnSpc>
              <a:spcBef>
                <a:spcPts val="800"/>
              </a:spcBef>
              <a:buClr>
                <a:srgbClr val="F37021"/>
              </a:buClr>
            </a:pPr>
            <a:r>
              <a:rPr lang="en-US" altLang="en-US" sz="4000" b="1" dirty="0">
                <a:solidFill>
                  <a:schemeClr val="bg1"/>
                </a:solidFill>
                <a:latin typeface="Arial" pitchFamily="34" charset="0"/>
              </a:rPr>
              <a:t>Chapter </a:t>
            </a:r>
            <a:r>
              <a:rPr lang="en-US" altLang="en-US" sz="4000" b="1" dirty="0" smtClean="0">
                <a:solidFill>
                  <a:schemeClr val="bg1"/>
                </a:solidFill>
                <a:latin typeface="Arial" pitchFamily="34" charset="0"/>
              </a:rPr>
              <a:t>13</a:t>
            </a:r>
            <a:endParaRPr lang="en-US" altLang="en-US" sz="4000" b="1" dirty="0">
              <a:solidFill>
                <a:schemeClr val="bg1"/>
              </a:solidFill>
              <a:latin typeface="Arial" pitchFamily="34" charset="0"/>
            </a:endParaRPr>
          </a:p>
          <a:p>
            <a:pPr eaLnBrk="1" hangingPunct="1">
              <a:lnSpc>
                <a:spcPct val="105000"/>
              </a:lnSpc>
              <a:spcBef>
                <a:spcPts val="200"/>
              </a:spcBef>
              <a:buClr>
                <a:srgbClr val="F37021"/>
              </a:buClr>
            </a:pPr>
            <a:r>
              <a:rPr lang="en-US" altLang="en-US" sz="3200" b="1" dirty="0">
                <a:solidFill>
                  <a:schemeClr val="bg1"/>
                </a:solidFill>
                <a:latin typeface="Arial" pitchFamily="34" charset="0"/>
              </a:rPr>
              <a:t>BLS Resuscitation</a:t>
            </a:r>
          </a:p>
          <a:p>
            <a:pPr algn="l">
              <a:lnSpc>
                <a:spcPct val="105000"/>
              </a:lnSpc>
              <a:spcBef>
                <a:spcPct val="50000"/>
              </a:spcBef>
              <a:buClr>
                <a:srgbClr val="F37021"/>
              </a:buClr>
            </a:pPr>
            <a:endParaRPr lang="en-US" altLang="en-US" sz="3600" dirty="0">
              <a:solidFill>
                <a:schemeClr val="bg1"/>
              </a:solidFill>
              <a:latin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a:lnSpc>
                <a:spcPct val="85000"/>
              </a:lnSpc>
              <a:defRPr/>
            </a:pPr>
            <a:r>
              <a:rPr lang="en-US" dirty="0"/>
              <a:t>The System Components of CPR </a:t>
            </a:r>
            <a:r>
              <a:rPr lang="en-US" sz="2800" b="0" dirty="0"/>
              <a:t>(2 of 2)</a:t>
            </a:r>
          </a:p>
        </p:txBody>
      </p:sp>
      <p:sp>
        <p:nvSpPr>
          <p:cNvPr id="17411" name="Rectangle 3"/>
          <p:cNvSpPr>
            <a:spLocks noGrp="1" noChangeArrowheads="1"/>
          </p:cNvSpPr>
          <p:nvPr>
            <p:ph type="body" idx="1"/>
          </p:nvPr>
        </p:nvSpPr>
        <p:spPr/>
        <p:txBody>
          <a:bodyPr rIns="228600"/>
          <a:lstStyle/>
          <a:p>
            <a:pPr>
              <a:spcBef>
                <a:spcPct val="35000"/>
              </a:spcBef>
            </a:pPr>
            <a:r>
              <a:rPr lang="en-US" altLang="en-US" dirty="0"/>
              <a:t>AHA’s chain of survival</a:t>
            </a:r>
          </a:p>
          <a:p>
            <a:pPr lvl="1">
              <a:spcBef>
                <a:spcPct val="35000"/>
              </a:spcBef>
            </a:pPr>
            <a:r>
              <a:rPr lang="en-US" altLang="en-US" dirty="0"/>
              <a:t>Recognition and activation of the emergency response system</a:t>
            </a:r>
          </a:p>
          <a:p>
            <a:pPr lvl="1">
              <a:spcBef>
                <a:spcPct val="35000"/>
              </a:spcBef>
            </a:pPr>
            <a:r>
              <a:rPr lang="en-US" altLang="en-US" dirty="0"/>
              <a:t>Immediate, high-quality CPR</a:t>
            </a:r>
          </a:p>
          <a:p>
            <a:pPr lvl="1">
              <a:spcBef>
                <a:spcPct val="35000"/>
              </a:spcBef>
            </a:pPr>
            <a:r>
              <a:rPr lang="en-US" altLang="en-US" dirty="0"/>
              <a:t>Rapid defibrillation</a:t>
            </a:r>
          </a:p>
          <a:p>
            <a:pPr lvl="1">
              <a:spcBef>
                <a:spcPct val="35000"/>
              </a:spcBef>
            </a:pPr>
            <a:r>
              <a:rPr lang="en-US" altLang="en-US" dirty="0"/>
              <a:t>Basic and advanced emergency medical services</a:t>
            </a:r>
          </a:p>
          <a:p>
            <a:pPr lvl="1">
              <a:spcBef>
                <a:spcPct val="35000"/>
              </a:spcBef>
            </a:pPr>
            <a:r>
              <a:rPr lang="en-US" altLang="en-US" dirty="0"/>
              <a:t>Advanced life support and post-arrest care</a:t>
            </a:r>
          </a:p>
          <a:p>
            <a:pPr>
              <a:spcBef>
                <a:spcPct val="35000"/>
              </a:spcBef>
            </a:pPr>
            <a:r>
              <a:rPr lang="en-US" altLang="en-US" dirty="0"/>
              <a:t>If any one of the links in the chain is absent, the patient is more likely to die.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a:lnSpc>
                <a:spcPct val="85000"/>
              </a:lnSpc>
              <a:defRPr/>
            </a:pPr>
            <a:r>
              <a:rPr lang="en-US" dirty="0"/>
              <a:t>Assessing the Need for BLS </a:t>
            </a:r>
            <a:br>
              <a:rPr lang="en-US" dirty="0"/>
            </a:br>
            <a:r>
              <a:rPr lang="en-US" sz="2800" b="0" dirty="0"/>
              <a:t>(1 of 3)</a:t>
            </a:r>
          </a:p>
        </p:txBody>
      </p:sp>
      <p:sp>
        <p:nvSpPr>
          <p:cNvPr id="18435" name="Content Placeholder 2"/>
          <p:cNvSpPr>
            <a:spLocks noGrp="1"/>
          </p:cNvSpPr>
          <p:nvPr>
            <p:ph type="body" idx="1"/>
          </p:nvPr>
        </p:nvSpPr>
        <p:spPr/>
        <p:txBody>
          <a:bodyPr rIns="228600"/>
          <a:lstStyle/>
          <a:p>
            <a:pPr>
              <a:spcBef>
                <a:spcPct val="35000"/>
              </a:spcBef>
            </a:pPr>
            <a:r>
              <a:rPr lang="en-US" altLang="en-US" dirty="0" smtClean="0"/>
              <a:t>Always begin by surveying the scene.</a:t>
            </a:r>
          </a:p>
          <a:p>
            <a:pPr>
              <a:spcBef>
                <a:spcPct val="35000"/>
              </a:spcBef>
            </a:pPr>
            <a:r>
              <a:rPr lang="en-US" altLang="en-US" dirty="0" smtClean="0"/>
              <a:t>Complete primary assessment as soon as possible.</a:t>
            </a:r>
          </a:p>
          <a:p>
            <a:pPr>
              <a:spcBef>
                <a:spcPct val="35000"/>
              </a:spcBef>
            </a:pPr>
            <a:r>
              <a:rPr lang="en-US" altLang="en-US" dirty="0" smtClean="0"/>
              <a:t>Determine unresponsiveness.</a:t>
            </a:r>
          </a:p>
          <a:p>
            <a:pPr lvl="1">
              <a:spcBef>
                <a:spcPct val="35000"/>
              </a:spcBef>
            </a:pPr>
            <a:r>
              <a:rPr lang="en-US" altLang="en-US" dirty="0" smtClean="0"/>
              <a:t>Responsive patient does not need CPR.</a:t>
            </a:r>
          </a:p>
          <a:p>
            <a:pPr lvl="1">
              <a:spcBef>
                <a:spcPct val="35000"/>
              </a:spcBef>
            </a:pPr>
            <a:endParaRPr lang="en-US" alt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a:lnSpc>
                <a:spcPct val="85000"/>
              </a:lnSpc>
              <a:defRPr/>
            </a:pPr>
            <a:r>
              <a:rPr lang="en-US" dirty="0"/>
              <a:t>Assessing the Need for BLS </a:t>
            </a:r>
            <a:br>
              <a:rPr lang="en-US" dirty="0"/>
            </a:br>
            <a:r>
              <a:rPr lang="en-US" sz="2800" b="0" dirty="0"/>
              <a:t>(2 of 3)</a:t>
            </a:r>
          </a:p>
        </p:txBody>
      </p:sp>
      <p:sp>
        <p:nvSpPr>
          <p:cNvPr id="19459" name="Rectangle 3"/>
          <p:cNvSpPr>
            <a:spLocks noGrp="1" noChangeArrowheads="1"/>
          </p:cNvSpPr>
          <p:nvPr>
            <p:ph type="body" idx="1"/>
          </p:nvPr>
        </p:nvSpPr>
        <p:spPr/>
        <p:txBody>
          <a:bodyPr rIns="228600"/>
          <a:lstStyle/>
          <a:p>
            <a:pPr>
              <a:spcBef>
                <a:spcPct val="35000"/>
              </a:spcBef>
            </a:pPr>
            <a:r>
              <a:rPr lang="en-US" altLang="en-US" dirty="0" smtClean="0"/>
              <a:t>Basic principles of BLS are same for infants, children, and adults.</a:t>
            </a:r>
          </a:p>
          <a:p>
            <a:pPr>
              <a:spcBef>
                <a:spcPct val="35000"/>
              </a:spcBef>
            </a:pPr>
            <a:r>
              <a:rPr lang="en-US" altLang="en-US" dirty="0" smtClean="0"/>
              <a:t>Although cardiac arrest in adults usually occurs before respiratory arrest, the reverse is true for infants and children.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a:lnSpc>
                <a:spcPct val="85000"/>
              </a:lnSpc>
              <a:defRPr/>
            </a:pPr>
            <a:r>
              <a:rPr lang="en-US" dirty="0"/>
              <a:t>Assessing the Need for BLS </a:t>
            </a:r>
            <a:br>
              <a:rPr lang="en-US" dirty="0"/>
            </a:br>
            <a:r>
              <a:rPr lang="en-US" sz="2800" b="0" dirty="0"/>
              <a:t>(3 of 3)</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43000" y="1582737"/>
            <a:ext cx="6902185"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383212" y="5942012"/>
            <a:ext cx="2770188" cy="230188"/>
          </a:xfrm>
          <a:prstGeom prst="rect">
            <a:avLst/>
          </a:prstGeom>
        </p:spPr>
        <p:txBody>
          <a:bodyPr wrap="none">
            <a:spAutoFit/>
          </a:bodyPr>
          <a:lstStyle/>
          <a:p>
            <a:pPr>
              <a:defRPr/>
            </a:pPr>
            <a:r>
              <a:rPr lang="en-IN" sz="900" dirty="0">
                <a:solidFill>
                  <a:schemeClr val="bg1"/>
                </a:solidFill>
                <a:latin typeface="+mj-lt"/>
              </a:rPr>
              <a:t>© Jones &amp; Bartlett Learning. Courtesy of MIEMSS.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a:lnSpc>
                <a:spcPct val="85000"/>
              </a:lnSpc>
              <a:defRPr/>
            </a:pPr>
            <a:r>
              <a:rPr lang="en-US" dirty="0"/>
              <a:t>Automated External Defibrillation </a:t>
            </a:r>
            <a:r>
              <a:rPr lang="en-US" sz="2800" b="0" dirty="0"/>
              <a:t>(1 of 3)</a:t>
            </a:r>
          </a:p>
        </p:txBody>
      </p:sp>
      <p:sp>
        <p:nvSpPr>
          <p:cNvPr id="21507" name="Content Placeholder 2"/>
          <p:cNvSpPr>
            <a:spLocks noGrp="1"/>
          </p:cNvSpPr>
          <p:nvPr>
            <p:ph type="body" idx="1"/>
          </p:nvPr>
        </p:nvSpPr>
        <p:spPr/>
        <p:txBody>
          <a:bodyPr rIns="228600"/>
          <a:lstStyle/>
          <a:p>
            <a:pPr>
              <a:spcBef>
                <a:spcPct val="35000"/>
              </a:spcBef>
            </a:pPr>
            <a:r>
              <a:rPr lang="en-US" altLang="en-US" dirty="0" smtClean="0"/>
              <a:t>Vital link in the chain of survival</a:t>
            </a:r>
          </a:p>
          <a:p>
            <a:pPr>
              <a:spcBef>
                <a:spcPct val="35000"/>
              </a:spcBef>
            </a:pPr>
            <a:r>
              <a:rPr lang="en-US" altLang="en-US" dirty="0" smtClean="0"/>
              <a:t>Automated external defibrillator (AED) should be applied to cardiac arrest patients as soon as available.</a:t>
            </a:r>
          </a:p>
          <a:p>
            <a:pPr>
              <a:spcBef>
                <a:spcPct val="35000"/>
              </a:spcBef>
            </a:pPr>
            <a:r>
              <a:rPr lang="en-US" altLang="en-US" dirty="0"/>
              <a:t>If you witness cardiac arrest, begin CPR and apply the AED as soon as it is available.</a:t>
            </a:r>
          </a:p>
          <a:p>
            <a:pPr marL="0" indent="0">
              <a:spcBef>
                <a:spcPct val="35000"/>
              </a:spcBef>
              <a:buNone/>
            </a:pPr>
            <a:endParaRPr lang="en-US" alt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a:lnSpc>
                <a:spcPct val="85000"/>
              </a:lnSpc>
              <a:defRPr/>
            </a:pPr>
            <a:r>
              <a:rPr lang="en-US" dirty="0"/>
              <a:t>Automated External Defibrillation </a:t>
            </a:r>
            <a:r>
              <a:rPr lang="en-US" sz="2800" b="0" dirty="0"/>
              <a:t>(2 of 3)</a:t>
            </a:r>
          </a:p>
        </p:txBody>
      </p:sp>
      <p:sp>
        <p:nvSpPr>
          <p:cNvPr id="22531" name="Content Placeholder 2"/>
          <p:cNvSpPr>
            <a:spLocks noGrp="1"/>
          </p:cNvSpPr>
          <p:nvPr>
            <p:ph type="body" idx="1"/>
          </p:nvPr>
        </p:nvSpPr>
        <p:spPr>
          <a:xfrm>
            <a:off x="685800" y="1447800"/>
            <a:ext cx="8077200" cy="4800600"/>
          </a:xfrm>
        </p:spPr>
        <p:txBody>
          <a:bodyPr rIns="228600"/>
          <a:lstStyle/>
          <a:p>
            <a:pPr>
              <a:spcBef>
                <a:spcPct val="35000"/>
              </a:spcBef>
            </a:pPr>
            <a:r>
              <a:rPr lang="en-US" altLang="en-US" dirty="0" smtClean="0"/>
              <a:t>Children</a:t>
            </a:r>
          </a:p>
          <a:p>
            <a:pPr lvl="1">
              <a:spcBef>
                <a:spcPct val="35000"/>
              </a:spcBef>
            </a:pPr>
            <a:r>
              <a:rPr lang="en-US" altLang="en-US" dirty="0"/>
              <a:t>Apply after first five cycles of CPR.</a:t>
            </a:r>
          </a:p>
          <a:p>
            <a:pPr lvl="1">
              <a:spcBef>
                <a:spcPct val="35000"/>
              </a:spcBef>
            </a:pPr>
            <a:r>
              <a:rPr lang="en-US" altLang="en-US" dirty="0"/>
              <a:t>Manual defibrillator preferred for infants 1 month to 1 year </a:t>
            </a:r>
          </a:p>
          <a:p>
            <a:pPr lvl="2">
              <a:spcBef>
                <a:spcPct val="35000"/>
              </a:spcBef>
            </a:pPr>
            <a:r>
              <a:rPr lang="en-US" altLang="en-US" dirty="0"/>
              <a:t>If unavailable, use pediatric-sized pads and dose-attenuating system. </a:t>
            </a:r>
          </a:p>
          <a:p>
            <a:pPr lvl="2">
              <a:spcBef>
                <a:spcPct val="35000"/>
              </a:spcBef>
            </a:pPr>
            <a:r>
              <a:rPr lang="en-US" altLang="en-US" dirty="0"/>
              <a:t>If neither is available, then use an AED with adult-sized pads with anterior-posterior placement.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a:lnSpc>
                <a:spcPct val="85000"/>
              </a:lnSpc>
              <a:defRPr/>
            </a:pPr>
            <a:r>
              <a:rPr lang="en-US" dirty="0"/>
              <a:t>Automated External Defibrillation </a:t>
            </a:r>
            <a:r>
              <a:rPr lang="en-US" sz="2800" b="0" dirty="0"/>
              <a:t>(3 of 3)</a:t>
            </a:r>
          </a:p>
        </p:txBody>
      </p:sp>
      <p:sp>
        <p:nvSpPr>
          <p:cNvPr id="23555" name="Content Placeholder 2"/>
          <p:cNvSpPr>
            <a:spLocks noGrp="1"/>
          </p:cNvSpPr>
          <p:nvPr>
            <p:ph type="body" idx="1"/>
          </p:nvPr>
        </p:nvSpPr>
        <p:spPr/>
        <p:txBody>
          <a:bodyPr rIns="228600"/>
          <a:lstStyle/>
          <a:p>
            <a:pPr>
              <a:spcBef>
                <a:spcPct val="35000"/>
              </a:spcBef>
            </a:pPr>
            <a:r>
              <a:rPr lang="en-US" altLang="en-US" dirty="0" smtClean="0"/>
              <a:t>Special situations</a:t>
            </a:r>
          </a:p>
          <a:p>
            <a:pPr lvl="1">
              <a:spcBef>
                <a:spcPct val="35000"/>
              </a:spcBef>
            </a:pPr>
            <a:r>
              <a:rPr lang="en-US" altLang="en-US" dirty="0" smtClean="0"/>
              <a:t>Pacemakers and implanted defibrillators</a:t>
            </a:r>
          </a:p>
          <a:p>
            <a:pPr lvl="1">
              <a:spcBef>
                <a:spcPct val="35000"/>
              </a:spcBef>
            </a:pPr>
            <a:r>
              <a:rPr lang="en-US" altLang="en-US" dirty="0" smtClean="0"/>
              <a:t>Wet patients</a:t>
            </a:r>
          </a:p>
          <a:p>
            <a:pPr lvl="1">
              <a:spcBef>
                <a:spcPct val="35000"/>
              </a:spcBef>
            </a:pPr>
            <a:r>
              <a:rPr lang="en-US" altLang="en-US" dirty="0" smtClean="0"/>
              <a:t>Transdermal medication patches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a:lnSpc>
                <a:spcPct val="85000"/>
              </a:lnSpc>
              <a:defRPr/>
            </a:pPr>
            <a:r>
              <a:rPr lang="en-US" dirty="0"/>
              <a:t>Positioning the Patient</a:t>
            </a:r>
          </a:p>
        </p:txBody>
      </p:sp>
      <p:sp>
        <p:nvSpPr>
          <p:cNvPr id="24579" name="Content Placeholder 2"/>
          <p:cNvSpPr>
            <a:spLocks noGrp="1"/>
          </p:cNvSpPr>
          <p:nvPr>
            <p:ph type="body" idx="1"/>
          </p:nvPr>
        </p:nvSpPr>
        <p:spPr/>
        <p:txBody>
          <a:bodyPr rIns="228600"/>
          <a:lstStyle/>
          <a:p>
            <a:pPr>
              <a:spcBef>
                <a:spcPct val="35000"/>
              </a:spcBef>
            </a:pPr>
            <a:r>
              <a:rPr lang="en-US" altLang="en-US" dirty="0"/>
              <a:t>For CPR to be effective, patient must be supine on firm, flat surface.</a:t>
            </a:r>
          </a:p>
          <a:p>
            <a:pPr>
              <a:spcBef>
                <a:spcPct val="35000"/>
              </a:spcBef>
            </a:pPr>
            <a:r>
              <a:rPr lang="en-US" altLang="en-US" dirty="0"/>
              <a:t>Must be enough space for two rescuers to perform CPR </a:t>
            </a:r>
          </a:p>
          <a:p>
            <a:pPr>
              <a:spcBef>
                <a:spcPct val="35000"/>
              </a:spcBef>
            </a:pPr>
            <a:r>
              <a:rPr lang="en-US" altLang="en-US" dirty="0"/>
              <a:t>Log roll patient onto long backboard.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a:lnSpc>
                <a:spcPct val="85000"/>
              </a:lnSpc>
              <a:defRPr/>
            </a:pPr>
            <a:r>
              <a:rPr lang="en-US" dirty="0"/>
              <a:t>Check for Breathing and a Pulse </a:t>
            </a:r>
            <a:r>
              <a:rPr lang="en-US" sz="2800" b="0" dirty="0"/>
              <a:t>(1 of </a:t>
            </a:r>
            <a:r>
              <a:rPr lang="en-US" sz="2800" b="0" dirty="0" smtClean="0"/>
              <a:t>4)</a:t>
            </a:r>
          </a:p>
        </p:txBody>
      </p:sp>
      <p:sp>
        <p:nvSpPr>
          <p:cNvPr id="25603" name="Content Placeholder 2"/>
          <p:cNvSpPr>
            <a:spLocks noGrp="1"/>
          </p:cNvSpPr>
          <p:nvPr>
            <p:ph type="body" idx="1"/>
          </p:nvPr>
        </p:nvSpPr>
        <p:spPr/>
        <p:txBody>
          <a:bodyPr rIns="228600"/>
          <a:lstStyle/>
          <a:p>
            <a:pPr>
              <a:spcBef>
                <a:spcPct val="35000"/>
              </a:spcBef>
            </a:pPr>
            <a:r>
              <a:rPr lang="en-US" altLang="en-US" dirty="0"/>
              <a:t>Quickly check for breathing and a pulse.</a:t>
            </a:r>
          </a:p>
          <a:p>
            <a:pPr lvl="1">
              <a:spcBef>
                <a:spcPct val="35000"/>
              </a:spcBef>
            </a:pPr>
            <a:r>
              <a:rPr lang="en-US" altLang="en-US" dirty="0"/>
              <a:t>Visualize the chest for signs of breathing.</a:t>
            </a:r>
          </a:p>
          <a:p>
            <a:pPr lvl="1">
              <a:spcBef>
                <a:spcPct val="35000"/>
              </a:spcBef>
            </a:pPr>
            <a:r>
              <a:rPr lang="en-US" altLang="en-US" dirty="0"/>
              <a:t>Palpate for a carotid pulse. </a:t>
            </a:r>
          </a:p>
        </p:txBody>
      </p:sp>
      <p:sp>
        <p:nvSpPr>
          <p:cNvPr id="7" name="Rectangle 6"/>
          <p:cNvSpPr/>
          <p:nvPr/>
        </p:nvSpPr>
        <p:spPr>
          <a:xfrm>
            <a:off x="3911228" y="6264275"/>
            <a:ext cx="2770310" cy="230832"/>
          </a:xfrm>
          <a:prstGeom prst="rect">
            <a:avLst/>
          </a:prstGeom>
        </p:spPr>
        <p:txBody>
          <a:bodyPr wrap="none">
            <a:spAutoFit/>
          </a:bodyPr>
          <a:lstStyle/>
          <a:p>
            <a:pPr>
              <a:defRPr/>
            </a:pPr>
            <a:r>
              <a:rPr lang="en-IN" sz="900" dirty="0">
                <a:solidFill>
                  <a:schemeClr val="bg1"/>
                </a:solidFill>
                <a:latin typeface="+mj-lt"/>
              </a:rPr>
              <a:t>© Jones &amp; Bartlett Learning. Courtesy of MIEMSS.</a:t>
            </a:r>
          </a:p>
        </p:txBody>
      </p:sp>
      <p:pic>
        <p:nvPicPr>
          <p:cNvPr id="1026" name="Picture 2" descr="\\172.16.33.26\Art\OUTPUT\JB LEARNING\EMT_11E_ITK_PPT WORK\Ch13\9781284080179_CH13_CP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248466"/>
            <a:ext cx="4495800" cy="3004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a:lnSpc>
                <a:spcPct val="85000"/>
              </a:lnSpc>
              <a:defRPr/>
            </a:pPr>
            <a:r>
              <a:rPr lang="en-US" dirty="0"/>
              <a:t>Check for Breathing and a Pulse </a:t>
            </a:r>
            <a:r>
              <a:rPr lang="en-US" sz="2800" b="0" dirty="0" smtClean="0"/>
              <a:t>(2 </a:t>
            </a:r>
            <a:r>
              <a:rPr lang="en-US" sz="2800" b="0" dirty="0"/>
              <a:t>of </a:t>
            </a:r>
            <a:r>
              <a:rPr lang="en-US" sz="2800" b="0" dirty="0" smtClean="0"/>
              <a:t>4)</a:t>
            </a:r>
          </a:p>
        </p:txBody>
      </p:sp>
      <p:sp>
        <p:nvSpPr>
          <p:cNvPr id="26627" name="Content Placeholder 2"/>
          <p:cNvSpPr>
            <a:spLocks noGrp="1"/>
          </p:cNvSpPr>
          <p:nvPr>
            <p:ph type="body" idx="1"/>
          </p:nvPr>
        </p:nvSpPr>
        <p:spPr/>
        <p:txBody>
          <a:bodyPr rIns="228600"/>
          <a:lstStyle/>
          <a:p>
            <a:pPr>
              <a:spcBef>
                <a:spcPct val="35000"/>
              </a:spcBef>
            </a:pPr>
            <a:r>
              <a:rPr lang="en-US" altLang="en-US" dirty="0"/>
              <a:t>Provide external chest compressions. </a:t>
            </a:r>
          </a:p>
          <a:p>
            <a:pPr lvl="1">
              <a:spcBef>
                <a:spcPct val="35000"/>
              </a:spcBef>
            </a:pPr>
            <a:r>
              <a:rPr lang="en-US" altLang="en-US" dirty="0"/>
              <a:t>Apply rhythmic pressure and relaxation to lower half of sternum.</a:t>
            </a:r>
          </a:p>
          <a:p>
            <a:pPr lvl="1">
              <a:spcBef>
                <a:spcPct val="35000"/>
              </a:spcBef>
            </a:pPr>
            <a:r>
              <a:rPr lang="en-US" altLang="en-US" dirty="0" smtClean="0"/>
              <a:t>Compressions </a:t>
            </a:r>
            <a:r>
              <a:rPr lang="en-US" altLang="en-US" dirty="0"/>
              <a:t>squeeze heart, acting as a pump to circulate blood</a:t>
            </a:r>
            <a:r>
              <a:rPr lang="en-US" altLang="en-US" dirty="0" smtClean="0"/>
              <a:t>.</a:t>
            </a:r>
          </a:p>
          <a:p>
            <a:pPr lvl="1">
              <a:spcBef>
                <a:spcPct val="35000"/>
              </a:spcBef>
            </a:pPr>
            <a:r>
              <a:rPr lang="en-US" altLang="en-US" dirty="0"/>
              <a:t>Avoid leaning on the chest in between </a:t>
            </a:r>
            <a:r>
              <a:rPr lang="en-US" altLang="en-US" dirty="0" smtClean="0"/>
              <a:t>compressions.</a:t>
            </a:r>
            <a:endParaRPr lang="en-US" altLang="en-US" dirty="0"/>
          </a:p>
          <a:p>
            <a:pPr lvl="1">
              <a:spcBef>
                <a:spcPct val="35000"/>
              </a:spcBef>
            </a:pPr>
            <a:r>
              <a:rPr lang="en-US" altLang="en-US" dirty="0"/>
              <a:t>Proper hand positioning is crucial.</a:t>
            </a:r>
          </a:p>
          <a:p>
            <a:pPr lvl="1">
              <a:spcBef>
                <a:spcPct val="35000"/>
              </a:spcBef>
            </a:pPr>
            <a:r>
              <a:rPr lang="en-US" altLang="en-US" dirty="0"/>
              <a:t>Injuries can be minimized by proper technique and hand placement.</a:t>
            </a:r>
          </a:p>
          <a:p>
            <a:pPr lvl="1">
              <a:spcBef>
                <a:spcPct val="35000"/>
              </a:spcBef>
            </a:pPr>
            <a:endParaRPr lang="en-US"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nSpc>
                <a:spcPct val="85000"/>
              </a:lnSpc>
              <a:defRPr/>
            </a:pPr>
            <a:r>
              <a:rPr lang="en-US" dirty="0"/>
              <a:t>Introduction</a:t>
            </a:r>
          </a:p>
        </p:txBody>
      </p:sp>
      <p:sp>
        <p:nvSpPr>
          <p:cNvPr id="7171" name="Content Placeholder 2"/>
          <p:cNvSpPr>
            <a:spLocks noGrp="1"/>
          </p:cNvSpPr>
          <p:nvPr>
            <p:ph type="body" idx="1"/>
          </p:nvPr>
        </p:nvSpPr>
        <p:spPr/>
        <p:txBody>
          <a:bodyPr rIns="228600"/>
          <a:lstStyle/>
          <a:p>
            <a:pPr>
              <a:spcBef>
                <a:spcPct val="35000"/>
              </a:spcBef>
            </a:pPr>
            <a:r>
              <a:rPr lang="en-US" altLang="en-US" dirty="0" smtClean="0"/>
              <a:t>The principles of basic life support (BLS) were introduced in 1960.</a:t>
            </a:r>
          </a:p>
          <a:p>
            <a:pPr>
              <a:spcBef>
                <a:spcPct val="35000"/>
              </a:spcBef>
            </a:pPr>
            <a:r>
              <a:rPr lang="en-US" altLang="en-US" dirty="0" smtClean="0"/>
              <a:t>Specific techniques have been revised every 5 to 6 years.</a:t>
            </a:r>
          </a:p>
          <a:p>
            <a:pPr>
              <a:spcBef>
                <a:spcPct val="35000"/>
              </a:spcBef>
            </a:pPr>
            <a:r>
              <a:rPr lang="en-US" altLang="en-US" dirty="0" smtClean="0"/>
              <a:t>The most recent review was conducted by the International Liaison Committee on Resuscitation (ILCOR).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a:lnSpc>
                <a:spcPct val="85000"/>
              </a:lnSpc>
              <a:defRPr/>
            </a:pPr>
            <a:r>
              <a:rPr lang="en-US" dirty="0"/>
              <a:t>Check for Breathing and a </a:t>
            </a:r>
            <a:r>
              <a:rPr lang="en-US" dirty="0" smtClean="0"/>
              <a:t>Pulse </a:t>
            </a:r>
            <a:r>
              <a:rPr lang="en-US" sz="2800" b="0" dirty="0" smtClean="0"/>
              <a:t>(3 of 4)</a:t>
            </a: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192769" y="1600200"/>
            <a:ext cx="4728432" cy="457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381625" y="6170612"/>
            <a:ext cx="1628775" cy="230188"/>
          </a:xfrm>
          <a:prstGeom prst="rect">
            <a:avLst/>
          </a:prstGeom>
        </p:spPr>
        <p:txBody>
          <a:bodyPr wrap="none">
            <a:spAutoFit/>
          </a:bodyPr>
          <a:lstStyle/>
          <a:p>
            <a:pPr>
              <a:defRPr/>
            </a:pPr>
            <a:r>
              <a:rPr lang="en-IN" sz="900" dirty="0">
                <a:solidFill>
                  <a:schemeClr val="bg1"/>
                </a:solidFill>
                <a:latin typeface="+mj-lt"/>
              </a:rPr>
              <a:t>© Jones &amp; Bartlett Learning.</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a:lnSpc>
                <a:spcPct val="85000"/>
              </a:lnSpc>
              <a:defRPr/>
            </a:pPr>
            <a:r>
              <a:rPr lang="en-US" dirty="0"/>
              <a:t>Check for Breathing and a </a:t>
            </a:r>
            <a:r>
              <a:rPr lang="en-US" dirty="0" smtClean="0"/>
              <a:t>Pulse </a:t>
            </a:r>
            <a:r>
              <a:rPr lang="en-US" sz="2800" b="0" dirty="0" smtClean="0"/>
              <a:t>(4 of 4)</a:t>
            </a:r>
          </a:p>
        </p:txBody>
      </p:sp>
      <p:sp>
        <p:nvSpPr>
          <p:cNvPr id="4" name="Rectangle 3"/>
          <p:cNvSpPr/>
          <p:nvPr/>
        </p:nvSpPr>
        <p:spPr>
          <a:xfrm>
            <a:off x="6372225" y="5865812"/>
            <a:ext cx="1628775" cy="230188"/>
          </a:xfrm>
          <a:prstGeom prst="rect">
            <a:avLst/>
          </a:prstGeom>
        </p:spPr>
        <p:txBody>
          <a:bodyPr wrap="none">
            <a:spAutoFit/>
          </a:bodyPr>
          <a:lstStyle/>
          <a:p>
            <a:pPr>
              <a:defRPr/>
            </a:pPr>
            <a:r>
              <a:rPr lang="en-IN" sz="900" dirty="0">
                <a:solidFill>
                  <a:schemeClr val="bg1"/>
                </a:solidFill>
                <a:latin typeface="+mj-lt"/>
              </a:rPr>
              <a:t>© Jones &amp; Bartlett Learning.</a:t>
            </a: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75378" y="1752600"/>
            <a:ext cx="6625610" cy="4113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a:lnSpc>
                <a:spcPct val="85000"/>
              </a:lnSpc>
              <a:defRPr/>
            </a:pPr>
            <a:r>
              <a:rPr lang="en-US" sz="3600" dirty="0"/>
              <a:t>Opening the Airway and Providing Artificial Ventilation </a:t>
            </a:r>
            <a:r>
              <a:rPr lang="en-US" sz="2400" dirty="0"/>
              <a:t>(1 of </a:t>
            </a:r>
            <a:r>
              <a:rPr lang="en-US" sz="2400" dirty="0" smtClean="0"/>
              <a:t>7)</a:t>
            </a:r>
            <a:endParaRPr lang="en-US" sz="2400" b="0" dirty="0" smtClean="0"/>
          </a:p>
        </p:txBody>
      </p:sp>
      <p:sp>
        <p:nvSpPr>
          <p:cNvPr id="30725" name="Text Box 7"/>
          <p:cNvSpPr txBox="1">
            <a:spLocks noChangeArrowheads="1"/>
          </p:cNvSpPr>
          <p:nvPr/>
        </p:nvSpPr>
        <p:spPr bwMode="auto">
          <a:xfrm>
            <a:off x="550099" y="5130800"/>
            <a:ext cx="39004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50000"/>
              </a:spcBef>
              <a:buClr>
                <a:srgbClr val="F37021"/>
              </a:buClr>
              <a:buChar char="•"/>
              <a:defRPr sz="2800">
                <a:solidFill>
                  <a:schemeClr val="tx1"/>
                </a:solidFill>
                <a:latin typeface="Arial" charset="0"/>
                <a:ea typeface="ヒラギノ角ゴ Pro W3" charset="-128"/>
              </a:defRPr>
            </a:lvl1pPr>
            <a:lvl2pPr marL="742950" indent="-285750" algn="l" eaLnBrk="0" hangingPunct="0">
              <a:spcBef>
                <a:spcPct val="25000"/>
              </a:spcBef>
              <a:buClr>
                <a:srgbClr val="F37021"/>
              </a:buClr>
              <a:buChar char="–"/>
              <a:defRPr sz="2400">
                <a:solidFill>
                  <a:schemeClr val="tx1"/>
                </a:solidFill>
                <a:latin typeface="Arial" charset="0"/>
                <a:ea typeface="ヒラギノ角ゴ Pro W3" charset="-128"/>
              </a:defRPr>
            </a:lvl2pPr>
            <a:lvl3pPr marL="1143000" indent="-228600" algn="l" eaLnBrk="0" hangingPunct="0">
              <a:spcBef>
                <a:spcPct val="25000"/>
              </a:spcBef>
              <a:buClr>
                <a:srgbClr val="F37021"/>
              </a:buClr>
              <a:buChar char="•"/>
              <a:defRPr sz="2200">
                <a:solidFill>
                  <a:schemeClr val="tx1"/>
                </a:solidFill>
                <a:latin typeface="Arial" charset="0"/>
                <a:ea typeface="ヒラギノ角ゴ Pro W3" charset="-128"/>
              </a:defRPr>
            </a:lvl3pPr>
            <a:lvl4pPr marL="1600200" indent="-228600" algn="l" eaLnBrk="0" hangingPunct="0">
              <a:spcBef>
                <a:spcPct val="25000"/>
              </a:spcBef>
              <a:buChar char="–"/>
              <a:defRPr sz="2000">
                <a:solidFill>
                  <a:schemeClr val="tx1"/>
                </a:solidFill>
                <a:latin typeface="Arial" charset="0"/>
                <a:ea typeface="ヒラギノ角ゴ Pro W3" charset="-128"/>
              </a:defRPr>
            </a:lvl4pPr>
            <a:lvl5pPr marL="2057400" indent="-228600" algn="l" eaLnBrk="0" hangingPunct="0">
              <a:spcBef>
                <a:spcPct val="25000"/>
              </a:spcBef>
              <a:buChar char="»"/>
              <a:defRPr sz="2000">
                <a:solidFill>
                  <a:schemeClr val="tx1"/>
                </a:solidFill>
                <a:latin typeface="Arial" charset="0"/>
                <a:ea typeface="ヒラギノ角ゴ Pro W3" charset="-128"/>
              </a:defRPr>
            </a:lvl5pPr>
            <a:lvl6pPr marL="2514600" indent="-228600" eaLnBrk="0" fontAlgn="base" hangingPunct="0">
              <a:spcBef>
                <a:spcPct val="25000"/>
              </a:spcBef>
              <a:spcAft>
                <a:spcPct val="0"/>
              </a:spcAft>
              <a:buChar char="»"/>
              <a:defRPr sz="2000">
                <a:solidFill>
                  <a:schemeClr val="tx1"/>
                </a:solidFill>
                <a:latin typeface="Arial" charset="0"/>
                <a:ea typeface="ヒラギノ角ゴ Pro W3" charset="-128"/>
              </a:defRPr>
            </a:lvl6pPr>
            <a:lvl7pPr marL="2971800" indent="-228600" eaLnBrk="0" fontAlgn="base" hangingPunct="0">
              <a:spcBef>
                <a:spcPct val="25000"/>
              </a:spcBef>
              <a:spcAft>
                <a:spcPct val="0"/>
              </a:spcAft>
              <a:buChar char="»"/>
              <a:defRPr sz="2000">
                <a:solidFill>
                  <a:schemeClr val="tx1"/>
                </a:solidFill>
                <a:latin typeface="Arial" charset="0"/>
                <a:ea typeface="ヒラギノ角ゴ Pro W3" charset="-128"/>
              </a:defRPr>
            </a:lvl7pPr>
            <a:lvl8pPr marL="3429000" indent="-228600" eaLnBrk="0" fontAlgn="base" hangingPunct="0">
              <a:spcBef>
                <a:spcPct val="25000"/>
              </a:spcBef>
              <a:spcAft>
                <a:spcPct val="0"/>
              </a:spcAft>
              <a:buChar char="»"/>
              <a:defRPr sz="2000">
                <a:solidFill>
                  <a:schemeClr val="tx1"/>
                </a:solidFill>
                <a:latin typeface="Arial" charset="0"/>
                <a:ea typeface="ヒラギノ角ゴ Pro W3" charset="-128"/>
              </a:defRPr>
            </a:lvl8pPr>
            <a:lvl9pPr marL="3886200" indent="-228600" eaLnBrk="0" fontAlgn="base" hangingPunct="0">
              <a:spcBef>
                <a:spcPct val="25000"/>
              </a:spcBef>
              <a:spcAft>
                <a:spcPct val="0"/>
              </a:spcAft>
              <a:buChar char="»"/>
              <a:defRPr sz="2000">
                <a:solidFill>
                  <a:schemeClr val="tx1"/>
                </a:solidFill>
                <a:latin typeface="Arial" charset="0"/>
                <a:ea typeface="ヒラギノ角ゴ Pro W3" charset="-128"/>
              </a:defRPr>
            </a:lvl9pPr>
          </a:lstStyle>
          <a:p>
            <a:pPr algn="ctr" eaLnBrk="1" hangingPunct="1">
              <a:spcBef>
                <a:spcPct val="0"/>
              </a:spcBef>
              <a:buClrTx/>
              <a:buFontTx/>
              <a:buNone/>
            </a:pPr>
            <a:r>
              <a:rPr lang="en-US" altLang="en-US" sz="2400" dirty="0">
                <a:solidFill>
                  <a:schemeClr val="bg1"/>
                </a:solidFill>
                <a:latin typeface="+mj-lt"/>
              </a:rPr>
              <a:t>Head tilt–chin lift maneuver</a:t>
            </a:r>
          </a:p>
        </p:txBody>
      </p:sp>
      <p:sp>
        <p:nvSpPr>
          <p:cNvPr id="30726" name="Text Box 8"/>
          <p:cNvSpPr txBox="1">
            <a:spLocks noChangeArrowheads="1"/>
          </p:cNvSpPr>
          <p:nvPr/>
        </p:nvSpPr>
        <p:spPr bwMode="auto">
          <a:xfrm>
            <a:off x="4197350" y="5130800"/>
            <a:ext cx="3657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50000"/>
              </a:spcBef>
              <a:buClr>
                <a:srgbClr val="F37021"/>
              </a:buClr>
              <a:buChar char="•"/>
              <a:defRPr sz="2800">
                <a:solidFill>
                  <a:schemeClr val="tx1"/>
                </a:solidFill>
                <a:latin typeface="Arial" charset="0"/>
                <a:ea typeface="ヒラギノ角ゴ Pro W3" charset="-128"/>
              </a:defRPr>
            </a:lvl1pPr>
            <a:lvl2pPr algn="l" eaLnBrk="0" hangingPunct="0">
              <a:spcBef>
                <a:spcPct val="25000"/>
              </a:spcBef>
              <a:buClr>
                <a:srgbClr val="F37021"/>
              </a:buClr>
              <a:buChar char="–"/>
              <a:defRPr sz="2400">
                <a:solidFill>
                  <a:schemeClr val="tx1"/>
                </a:solidFill>
                <a:latin typeface="Arial" charset="0"/>
                <a:ea typeface="ヒラギノ角ゴ Pro W3" charset="-128"/>
              </a:defRPr>
            </a:lvl2pPr>
            <a:lvl3pPr marL="1143000" indent="-228600" algn="l" eaLnBrk="0" hangingPunct="0">
              <a:spcBef>
                <a:spcPct val="25000"/>
              </a:spcBef>
              <a:buClr>
                <a:srgbClr val="F37021"/>
              </a:buClr>
              <a:buChar char="•"/>
              <a:defRPr sz="2200">
                <a:solidFill>
                  <a:schemeClr val="tx1"/>
                </a:solidFill>
                <a:latin typeface="Arial" charset="0"/>
                <a:ea typeface="ヒラギノ角ゴ Pro W3" charset="-128"/>
              </a:defRPr>
            </a:lvl3pPr>
            <a:lvl4pPr marL="1600200" indent="-228600" algn="l" eaLnBrk="0" hangingPunct="0">
              <a:spcBef>
                <a:spcPct val="25000"/>
              </a:spcBef>
              <a:buChar char="–"/>
              <a:defRPr sz="2000">
                <a:solidFill>
                  <a:schemeClr val="tx1"/>
                </a:solidFill>
                <a:latin typeface="Arial" charset="0"/>
                <a:ea typeface="ヒラギノ角ゴ Pro W3" charset="-128"/>
              </a:defRPr>
            </a:lvl4pPr>
            <a:lvl5pPr marL="2057400" indent="-228600" algn="l" eaLnBrk="0" hangingPunct="0">
              <a:spcBef>
                <a:spcPct val="25000"/>
              </a:spcBef>
              <a:buChar char="»"/>
              <a:defRPr sz="2000">
                <a:solidFill>
                  <a:schemeClr val="tx1"/>
                </a:solidFill>
                <a:latin typeface="Arial" charset="0"/>
                <a:ea typeface="ヒラギノ角ゴ Pro W3" charset="-128"/>
              </a:defRPr>
            </a:lvl5pPr>
            <a:lvl6pPr marL="2514600" indent="-228600" eaLnBrk="0" fontAlgn="base" hangingPunct="0">
              <a:spcBef>
                <a:spcPct val="25000"/>
              </a:spcBef>
              <a:spcAft>
                <a:spcPct val="0"/>
              </a:spcAft>
              <a:buChar char="»"/>
              <a:defRPr sz="2000">
                <a:solidFill>
                  <a:schemeClr val="tx1"/>
                </a:solidFill>
                <a:latin typeface="Arial" charset="0"/>
                <a:ea typeface="ヒラギノ角ゴ Pro W3" charset="-128"/>
              </a:defRPr>
            </a:lvl6pPr>
            <a:lvl7pPr marL="2971800" indent="-228600" eaLnBrk="0" fontAlgn="base" hangingPunct="0">
              <a:spcBef>
                <a:spcPct val="25000"/>
              </a:spcBef>
              <a:spcAft>
                <a:spcPct val="0"/>
              </a:spcAft>
              <a:buChar char="»"/>
              <a:defRPr sz="2000">
                <a:solidFill>
                  <a:schemeClr val="tx1"/>
                </a:solidFill>
                <a:latin typeface="Arial" charset="0"/>
                <a:ea typeface="ヒラギノ角ゴ Pro W3" charset="-128"/>
              </a:defRPr>
            </a:lvl7pPr>
            <a:lvl8pPr marL="3429000" indent="-228600" eaLnBrk="0" fontAlgn="base" hangingPunct="0">
              <a:spcBef>
                <a:spcPct val="25000"/>
              </a:spcBef>
              <a:spcAft>
                <a:spcPct val="0"/>
              </a:spcAft>
              <a:buChar char="»"/>
              <a:defRPr sz="2000">
                <a:solidFill>
                  <a:schemeClr val="tx1"/>
                </a:solidFill>
                <a:latin typeface="Arial" charset="0"/>
                <a:ea typeface="ヒラギノ角ゴ Pro W3" charset="-128"/>
              </a:defRPr>
            </a:lvl8pPr>
            <a:lvl9pPr marL="3886200" indent="-228600" eaLnBrk="0" fontAlgn="base" hangingPunct="0">
              <a:spcBef>
                <a:spcPct val="25000"/>
              </a:spcBef>
              <a:spcAft>
                <a:spcPct val="0"/>
              </a:spcAft>
              <a:buChar char="»"/>
              <a:defRPr sz="2000">
                <a:solidFill>
                  <a:schemeClr val="tx1"/>
                </a:solidFill>
                <a:latin typeface="Arial" charset="0"/>
                <a:ea typeface="ヒラギノ角ゴ Pro W3" charset="-128"/>
              </a:defRPr>
            </a:lvl9pPr>
          </a:lstStyle>
          <a:p>
            <a:pPr lvl="1" algn="ctr">
              <a:spcBef>
                <a:spcPct val="35000"/>
              </a:spcBef>
              <a:buFontTx/>
              <a:buNone/>
            </a:pPr>
            <a:r>
              <a:rPr lang="en-US" altLang="en-US" dirty="0">
                <a:solidFill>
                  <a:schemeClr val="bg1"/>
                </a:solidFill>
                <a:latin typeface="+mj-lt"/>
              </a:rPr>
              <a:t>Jaw-thrust </a:t>
            </a:r>
            <a:r>
              <a:rPr lang="en-US" altLang="en-US" dirty="0" smtClean="0">
                <a:solidFill>
                  <a:schemeClr val="bg1"/>
                </a:solidFill>
                <a:latin typeface="+mj-lt"/>
              </a:rPr>
              <a:t>maneuver</a:t>
            </a:r>
            <a:endParaRPr lang="en-US" altLang="en-US" dirty="0">
              <a:solidFill>
                <a:schemeClr val="bg1"/>
              </a:solidFill>
              <a:latin typeface="+mj-lt"/>
            </a:endParaRPr>
          </a:p>
        </p:txBody>
      </p: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8825" y="1724723"/>
            <a:ext cx="2916238" cy="3091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636095" y="2251075"/>
            <a:ext cx="4034235"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2225675" y="4808538"/>
            <a:ext cx="1479550" cy="231775"/>
          </a:xfrm>
          <a:prstGeom prst="rect">
            <a:avLst/>
          </a:prstGeom>
        </p:spPr>
        <p:txBody>
          <a:bodyPr wrap="none">
            <a:spAutoFit/>
          </a:bodyPr>
          <a:lstStyle/>
          <a:p>
            <a:pPr>
              <a:defRPr/>
            </a:pPr>
            <a:r>
              <a:rPr lang="en-IN" sz="900" dirty="0">
                <a:solidFill>
                  <a:schemeClr val="bg1"/>
                </a:solidFill>
                <a:latin typeface="+mj-lt"/>
              </a:rPr>
              <a:t>© Jones &amp; Bartlett Learning.</a:t>
            </a:r>
          </a:p>
        </p:txBody>
      </p:sp>
      <p:sp>
        <p:nvSpPr>
          <p:cNvPr id="12" name="Rectangle 11"/>
          <p:cNvSpPr/>
          <p:nvPr/>
        </p:nvSpPr>
        <p:spPr>
          <a:xfrm>
            <a:off x="6026150" y="4808538"/>
            <a:ext cx="2770188" cy="231775"/>
          </a:xfrm>
          <a:prstGeom prst="rect">
            <a:avLst/>
          </a:prstGeom>
        </p:spPr>
        <p:txBody>
          <a:bodyPr wrap="none">
            <a:spAutoFit/>
          </a:bodyPr>
          <a:lstStyle/>
          <a:p>
            <a:pPr>
              <a:defRPr/>
            </a:pPr>
            <a:r>
              <a:rPr lang="en-IN" sz="900" dirty="0">
                <a:solidFill>
                  <a:schemeClr val="bg1"/>
                </a:solidFill>
                <a:latin typeface="+mj-lt"/>
              </a:rPr>
              <a:t>© Jones &amp; Bartlett Learning. Courtesy of MIEMSS.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a:lnSpc>
                <a:spcPct val="85000"/>
              </a:lnSpc>
              <a:defRPr/>
            </a:pPr>
            <a:r>
              <a:rPr lang="en-US" sz="3600" dirty="0"/>
              <a:t>Opening the Airway and Providing Artificial Ventilation </a:t>
            </a:r>
            <a:r>
              <a:rPr lang="en-US" sz="2400" dirty="0" smtClean="0"/>
              <a:t>(2 </a:t>
            </a:r>
            <a:r>
              <a:rPr lang="en-US" sz="2400" dirty="0"/>
              <a:t>of </a:t>
            </a:r>
            <a:r>
              <a:rPr lang="en-US" sz="2400" dirty="0" smtClean="0"/>
              <a:t>7)</a:t>
            </a:r>
            <a:endParaRPr lang="en-US" sz="2400" b="0" dirty="0" smtClean="0"/>
          </a:p>
        </p:txBody>
      </p:sp>
      <p:sp>
        <p:nvSpPr>
          <p:cNvPr id="31747" name="Content Placeholder 2"/>
          <p:cNvSpPr>
            <a:spLocks noGrp="1"/>
          </p:cNvSpPr>
          <p:nvPr>
            <p:ph type="body" idx="1"/>
          </p:nvPr>
        </p:nvSpPr>
        <p:spPr>
          <a:xfrm>
            <a:off x="685800" y="1447800"/>
            <a:ext cx="8077200" cy="4800600"/>
          </a:xfrm>
        </p:spPr>
        <p:txBody>
          <a:bodyPr rIns="228600"/>
          <a:lstStyle/>
          <a:p>
            <a:pPr>
              <a:spcBef>
                <a:spcPct val="35000"/>
              </a:spcBef>
            </a:pPr>
            <a:r>
              <a:rPr lang="en-US" altLang="en-US" dirty="0"/>
              <a:t>If you determine that the patient is adequately breathing, and there are no signs injury to the head, spine, hip, or pelvis, place the patient in the recovery position</a:t>
            </a:r>
            <a:r>
              <a:rPr lang="en-US" altLang="en-US" dirty="0" smtClean="0"/>
              <a:t>.</a:t>
            </a:r>
            <a:endParaRPr lang="en-US"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a:lnSpc>
                <a:spcPct val="85000"/>
              </a:lnSpc>
              <a:defRPr/>
            </a:pPr>
            <a:r>
              <a:rPr lang="en-US" sz="3600" dirty="0"/>
              <a:t>Opening the Airway and Providing Artificial Ventilation </a:t>
            </a:r>
            <a:r>
              <a:rPr lang="en-US" sz="2400" dirty="0" smtClean="0"/>
              <a:t>(3 </a:t>
            </a:r>
            <a:r>
              <a:rPr lang="en-US" sz="2400" dirty="0"/>
              <a:t>of </a:t>
            </a:r>
            <a:r>
              <a:rPr lang="en-US" sz="2400" dirty="0" smtClean="0"/>
              <a:t>7)</a:t>
            </a:r>
            <a:endParaRPr lang="en-US" sz="2400" b="0" dirty="0" smtClean="0"/>
          </a:p>
        </p:txBody>
      </p:sp>
      <p:sp>
        <p:nvSpPr>
          <p:cNvPr id="6" name="Text Box 8"/>
          <p:cNvSpPr txBox="1">
            <a:spLocks noChangeArrowheads="1"/>
          </p:cNvSpPr>
          <p:nvPr/>
        </p:nvSpPr>
        <p:spPr bwMode="auto">
          <a:xfrm>
            <a:off x="1699222" y="5638800"/>
            <a:ext cx="26340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50000"/>
              </a:spcBef>
              <a:buClr>
                <a:schemeClr val="bg1"/>
              </a:buClr>
              <a:buChar char="•"/>
              <a:defRPr sz="2800">
                <a:solidFill>
                  <a:schemeClr val="bg1"/>
                </a:solidFill>
                <a:latin typeface="Arial" pitchFamily="34" charset="0"/>
                <a:ea typeface="ヒラギノ角ゴ Pro W3" charset="-128"/>
              </a:defRPr>
            </a:lvl1pPr>
            <a:lvl2pPr marL="742950" indent="-285750" algn="l" eaLnBrk="0" hangingPunct="0">
              <a:spcBef>
                <a:spcPct val="25000"/>
              </a:spcBef>
              <a:buClr>
                <a:schemeClr val="bg1"/>
              </a:buClr>
              <a:buChar char="–"/>
              <a:defRPr sz="2400">
                <a:solidFill>
                  <a:schemeClr val="bg1"/>
                </a:solidFill>
                <a:latin typeface="Arial" pitchFamily="34" charset="0"/>
                <a:ea typeface="ヒラギノ角ゴ Pro W3" charset="-128"/>
              </a:defRPr>
            </a:lvl2pPr>
            <a:lvl3pPr marL="1143000" indent="-228600" algn="l" eaLnBrk="0" hangingPunct="0">
              <a:spcBef>
                <a:spcPct val="25000"/>
              </a:spcBef>
              <a:buClr>
                <a:schemeClr val="bg1"/>
              </a:buClr>
              <a:buChar char="•"/>
              <a:defRPr sz="2200">
                <a:solidFill>
                  <a:schemeClr val="bg1"/>
                </a:solidFill>
                <a:latin typeface="Arial" pitchFamily="34" charset="0"/>
                <a:ea typeface="ヒラギノ角ゴ Pro W3" charset="-128"/>
              </a:defRPr>
            </a:lvl3pPr>
            <a:lvl4pPr marL="1600200" indent="-228600" algn="l" eaLnBrk="0" hangingPunct="0">
              <a:spcBef>
                <a:spcPct val="25000"/>
              </a:spcBef>
              <a:buChar char="–"/>
              <a:defRPr sz="2000">
                <a:solidFill>
                  <a:schemeClr val="bg1"/>
                </a:solidFill>
                <a:latin typeface="Arial" pitchFamily="34" charset="0"/>
                <a:ea typeface="ヒラギノ角ゴ Pro W3" charset="-128"/>
              </a:defRPr>
            </a:lvl4pPr>
            <a:lvl5pPr marL="2057400" indent="-228600" algn="l" eaLnBrk="0" hangingPunct="0">
              <a:spcBef>
                <a:spcPct val="25000"/>
              </a:spcBef>
              <a:buChar char="»"/>
              <a:defRPr sz="2000">
                <a:solidFill>
                  <a:schemeClr val="bg1"/>
                </a:solidFill>
                <a:latin typeface="Arial" pitchFamily="34" charset="0"/>
                <a:ea typeface="ヒラギノ角ゴ Pro W3" charset="-128"/>
              </a:defRPr>
            </a:lvl5pPr>
            <a:lvl6pPr marL="2514600" indent="-228600" eaLnBrk="0" fontAlgn="base" hangingPunct="0">
              <a:spcBef>
                <a:spcPct val="25000"/>
              </a:spcBef>
              <a:spcAft>
                <a:spcPct val="0"/>
              </a:spcAft>
              <a:buChar char="»"/>
              <a:defRPr sz="2000">
                <a:solidFill>
                  <a:schemeClr val="bg1"/>
                </a:solidFill>
                <a:latin typeface="Arial" pitchFamily="34" charset="0"/>
                <a:ea typeface="ヒラギノ角ゴ Pro W3" charset="-128"/>
              </a:defRPr>
            </a:lvl6pPr>
            <a:lvl7pPr marL="2971800" indent="-228600" eaLnBrk="0" fontAlgn="base" hangingPunct="0">
              <a:spcBef>
                <a:spcPct val="25000"/>
              </a:spcBef>
              <a:spcAft>
                <a:spcPct val="0"/>
              </a:spcAft>
              <a:buChar char="»"/>
              <a:defRPr sz="2000">
                <a:solidFill>
                  <a:schemeClr val="bg1"/>
                </a:solidFill>
                <a:latin typeface="Arial" pitchFamily="34" charset="0"/>
                <a:ea typeface="ヒラギノ角ゴ Pro W3" charset="-128"/>
              </a:defRPr>
            </a:lvl7pPr>
            <a:lvl8pPr marL="3429000" indent="-228600" eaLnBrk="0" fontAlgn="base" hangingPunct="0">
              <a:spcBef>
                <a:spcPct val="25000"/>
              </a:spcBef>
              <a:spcAft>
                <a:spcPct val="0"/>
              </a:spcAft>
              <a:buChar char="»"/>
              <a:defRPr sz="2000">
                <a:solidFill>
                  <a:schemeClr val="bg1"/>
                </a:solidFill>
                <a:latin typeface="Arial" pitchFamily="34" charset="0"/>
                <a:ea typeface="ヒラギノ角ゴ Pro W3" charset="-128"/>
              </a:defRPr>
            </a:lvl8pPr>
            <a:lvl9pPr marL="3886200" indent="-228600" eaLnBrk="0" fontAlgn="base" hangingPunct="0">
              <a:spcBef>
                <a:spcPct val="25000"/>
              </a:spcBef>
              <a:spcAft>
                <a:spcPct val="0"/>
              </a:spcAft>
              <a:buChar char="»"/>
              <a:defRPr sz="2000">
                <a:solidFill>
                  <a:schemeClr val="bg1"/>
                </a:solidFill>
                <a:latin typeface="Arial" pitchFamily="34" charset="0"/>
                <a:ea typeface="ヒラギノ角ゴ Pro W3" charset="-128"/>
              </a:defRPr>
            </a:lvl9pPr>
          </a:lstStyle>
          <a:p>
            <a:pPr algn="ctr" eaLnBrk="1" hangingPunct="1">
              <a:spcBef>
                <a:spcPct val="0"/>
              </a:spcBef>
              <a:buClrTx/>
              <a:buFontTx/>
              <a:buNone/>
            </a:pPr>
            <a:r>
              <a:rPr lang="en-US" altLang="en-US" sz="2400" dirty="0">
                <a:latin typeface="+mn-lt"/>
              </a:rPr>
              <a:t>Recovery position</a:t>
            </a:r>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96055" y="1981200"/>
            <a:ext cx="7222243" cy="342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5459412" y="5402263"/>
            <a:ext cx="2770188" cy="230187"/>
          </a:xfrm>
          <a:prstGeom prst="rect">
            <a:avLst/>
          </a:prstGeom>
        </p:spPr>
        <p:txBody>
          <a:bodyPr wrap="none">
            <a:spAutoFit/>
          </a:bodyPr>
          <a:lstStyle/>
          <a:p>
            <a:pPr>
              <a:defRPr/>
            </a:pPr>
            <a:r>
              <a:rPr lang="en-IN" sz="900" dirty="0">
                <a:solidFill>
                  <a:schemeClr val="bg1"/>
                </a:solidFill>
                <a:latin typeface="+mj-lt"/>
              </a:rPr>
              <a:t>© Jones &amp; Bartlett Learning. Courtesy of MIEMSS.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a:lnSpc>
                <a:spcPct val="85000"/>
              </a:lnSpc>
              <a:defRPr/>
            </a:pPr>
            <a:r>
              <a:rPr lang="en-US" sz="3600" dirty="0"/>
              <a:t>Opening the Airway and Providing Artificial Ventilation </a:t>
            </a:r>
            <a:r>
              <a:rPr lang="en-US" sz="2400" dirty="0" smtClean="0"/>
              <a:t>(4 </a:t>
            </a:r>
            <a:r>
              <a:rPr lang="en-US" sz="2400" dirty="0"/>
              <a:t>of </a:t>
            </a:r>
            <a:r>
              <a:rPr lang="en-US" sz="2400" dirty="0" smtClean="0"/>
              <a:t>7)</a:t>
            </a:r>
            <a:endParaRPr lang="en-US" sz="2400" b="0" dirty="0" smtClean="0"/>
          </a:p>
        </p:txBody>
      </p:sp>
      <p:sp>
        <p:nvSpPr>
          <p:cNvPr id="33795" name="Content Placeholder 2"/>
          <p:cNvSpPr>
            <a:spLocks noGrp="1"/>
          </p:cNvSpPr>
          <p:nvPr>
            <p:ph type="body" idx="1"/>
          </p:nvPr>
        </p:nvSpPr>
        <p:spPr/>
        <p:txBody>
          <a:bodyPr rIns="228600"/>
          <a:lstStyle/>
          <a:p>
            <a:pPr>
              <a:spcBef>
                <a:spcPct val="35000"/>
              </a:spcBef>
            </a:pPr>
            <a:r>
              <a:rPr lang="en-US" altLang="en-US" dirty="0"/>
              <a:t>The combination of lack of oxygen and too much carbon dioxide in the blood is lethal. </a:t>
            </a:r>
          </a:p>
          <a:p>
            <a:pPr lvl="1">
              <a:spcBef>
                <a:spcPct val="35000"/>
              </a:spcBef>
            </a:pPr>
            <a:r>
              <a:rPr lang="en-US" altLang="en-US" dirty="0"/>
              <a:t>Provide slow, deliberate ventilations that last 1 second. </a:t>
            </a:r>
          </a:p>
          <a:p>
            <a:pPr>
              <a:spcBef>
                <a:spcPct val="35000"/>
              </a:spcBef>
            </a:pPr>
            <a:r>
              <a:rPr lang="en-US" altLang="en-US" dirty="0"/>
              <a:t>If patient is not breathing, ventilations can be given by one or two EMS providers. </a:t>
            </a:r>
          </a:p>
          <a:p>
            <a:pPr lvl="1">
              <a:spcBef>
                <a:spcPct val="35000"/>
              </a:spcBef>
            </a:pPr>
            <a:r>
              <a:rPr lang="en-US" altLang="en-US" dirty="0"/>
              <a:t>Use a barrier device.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a:lnSpc>
                <a:spcPct val="85000"/>
              </a:lnSpc>
              <a:defRPr/>
            </a:pPr>
            <a:r>
              <a:rPr lang="en-US" sz="3600" dirty="0"/>
              <a:t>Opening the Airway and Providing Artificial Ventilation </a:t>
            </a:r>
            <a:r>
              <a:rPr lang="en-US" sz="2400" dirty="0" smtClean="0"/>
              <a:t>(5 of 7)</a:t>
            </a:r>
            <a:endParaRPr lang="en-US" sz="2400" b="0" dirty="0" smtClean="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76400" y="1690645"/>
            <a:ext cx="5987313" cy="4411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002212" y="6094412"/>
            <a:ext cx="2770188" cy="230188"/>
          </a:xfrm>
          <a:prstGeom prst="rect">
            <a:avLst/>
          </a:prstGeom>
        </p:spPr>
        <p:txBody>
          <a:bodyPr wrap="none">
            <a:spAutoFit/>
          </a:bodyPr>
          <a:lstStyle/>
          <a:p>
            <a:pPr>
              <a:defRPr/>
            </a:pPr>
            <a:r>
              <a:rPr lang="en-IN" sz="900" dirty="0">
                <a:solidFill>
                  <a:schemeClr val="bg1"/>
                </a:solidFill>
                <a:latin typeface="+mj-lt"/>
              </a:rPr>
              <a:t>© Jones &amp; Bartlett Learning. Courtesy of MIEMSS.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a:lnSpc>
                <a:spcPct val="85000"/>
              </a:lnSpc>
              <a:defRPr/>
            </a:pPr>
            <a:r>
              <a:rPr lang="en-US" sz="3600" dirty="0"/>
              <a:t>Opening the Airway and Providing Artificial Ventilation </a:t>
            </a:r>
            <a:r>
              <a:rPr lang="en-US" sz="2400" dirty="0" smtClean="0"/>
              <a:t>(6 </a:t>
            </a:r>
            <a:r>
              <a:rPr lang="en-US" sz="2400" dirty="0"/>
              <a:t>of </a:t>
            </a:r>
            <a:r>
              <a:rPr lang="en-US" sz="2400" dirty="0" smtClean="0"/>
              <a:t>7)</a:t>
            </a:r>
            <a:endParaRPr lang="en-US" sz="2400" b="0" dirty="0" smtClean="0"/>
          </a:p>
        </p:txBody>
      </p:sp>
      <p:sp>
        <p:nvSpPr>
          <p:cNvPr id="35843" name="Content Placeholder 2"/>
          <p:cNvSpPr>
            <a:spLocks noGrp="1"/>
          </p:cNvSpPr>
          <p:nvPr>
            <p:ph type="body" idx="1"/>
          </p:nvPr>
        </p:nvSpPr>
        <p:spPr/>
        <p:txBody>
          <a:bodyPr rIns="228600"/>
          <a:lstStyle/>
          <a:p>
            <a:pPr>
              <a:spcBef>
                <a:spcPct val="35000"/>
              </a:spcBef>
            </a:pPr>
            <a:r>
              <a:rPr lang="en-US" altLang="en-US" dirty="0"/>
              <a:t>For a patient with a stoma, place a BVM or pocket mask device directly over the stoma.</a:t>
            </a:r>
          </a:p>
          <a:p>
            <a:pPr>
              <a:spcBef>
                <a:spcPct val="35000"/>
              </a:spcBef>
            </a:pPr>
            <a:r>
              <a:rPr lang="en-US" altLang="en-US" dirty="0"/>
              <a:t>Artificial ventilation may result in gastric distention.</a:t>
            </a:r>
          </a:p>
          <a:p>
            <a:pPr>
              <a:spcBef>
                <a:spcPct val="35000"/>
              </a:spcBef>
            </a:pPr>
            <a:r>
              <a:rPr lang="en-US" altLang="en-US" dirty="0" smtClean="0"/>
              <a:t>Have </a:t>
            </a:r>
            <a:r>
              <a:rPr lang="en-US" altLang="en-US" dirty="0"/>
              <a:t>a suction unit available in case patient vomits.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a:lnSpc>
                <a:spcPct val="85000"/>
              </a:lnSpc>
              <a:defRPr/>
            </a:pPr>
            <a:r>
              <a:rPr lang="en-US" sz="3600" dirty="0"/>
              <a:t>Opening the Airway and Providing Artificial Ventilation </a:t>
            </a:r>
            <a:r>
              <a:rPr lang="en-US" sz="2400" dirty="0" smtClean="0"/>
              <a:t>(7 </a:t>
            </a:r>
            <a:r>
              <a:rPr lang="en-US" sz="2400" dirty="0"/>
              <a:t>of </a:t>
            </a:r>
            <a:r>
              <a:rPr lang="en-US" sz="2400" dirty="0" smtClean="0"/>
              <a:t>7)</a:t>
            </a:r>
            <a:endParaRPr lang="en-US" sz="2400" b="0" dirty="0" smtClean="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1000" y="2286418"/>
            <a:ext cx="4035425" cy="2548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724400" y="2286418"/>
            <a:ext cx="4035425" cy="2548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763713" y="4845050"/>
            <a:ext cx="2770187" cy="230188"/>
          </a:xfrm>
          <a:prstGeom prst="rect">
            <a:avLst/>
          </a:prstGeom>
        </p:spPr>
        <p:txBody>
          <a:bodyPr wrap="none">
            <a:spAutoFit/>
          </a:bodyPr>
          <a:lstStyle/>
          <a:p>
            <a:pPr>
              <a:defRPr/>
            </a:pPr>
            <a:r>
              <a:rPr lang="en-IN" sz="900" dirty="0">
                <a:solidFill>
                  <a:schemeClr val="bg1"/>
                </a:solidFill>
                <a:latin typeface="+mj-lt"/>
              </a:rPr>
              <a:t>© Jones &amp; Bartlett Learning. Courtesy of MIEMSS.</a:t>
            </a:r>
          </a:p>
        </p:txBody>
      </p:sp>
      <p:sp>
        <p:nvSpPr>
          <p:cNvPr id="8" name="Rectangle 7"/>
          <p:cNvSpPr/>
          <p:nvPr/>
        </p:nvSpPr>
        <p:spPr>
          <a:xfrm>
            <a:off x="6107113" y="4848225"/>
            <a:ext cx="2770187" cy="230188"/>
          </a:xfrm>
          <a:prstGeom prst="rect">
            <a:avLst/>
          </a:prstGeom>
        </p:spPr>
        <p:txBody>
          <a:bodyPr wrap="none">
            <a:spAutoFit/>
          </a:bodyPr>
          <a:lstStyle/>
          <a:p>
            <a:pPr>
              <a:defRPr/>
            </a:pPr>
            <a:r>
              <a:rPr lang="en-IN" sz="900" dirty="0">
                <a:solidFill>
                  <a:schemeClr val="bg1"/>
                </a:solidFill>
                <a:latin typeface="+mj-lt"/>
              </a:rPr>
              <a:t>© Jones &amp; Bartlett Learning. Courtesy of MIEMSS.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a:lnSpc>
                <a:spcPct val="85000"/>
              </a:lnSpc>
              <a:defRPr/>
            </a:pPr>
            <a:r>
              <a:rPr lang="en-US" sz="3600" dirty="0" smtClean="0"/>
              <a:t>One-Rescuer Adult CPR</a:t>
            </a:r>
            <a:endParaRPr lang="en-US" sz="2800" dirty="0" smtClean="0"/>
          </a:p>
        </p:txBody>
      </p:sp>
      <p:sp>
        <p:nvSpPr>
          <p:cNvPr id="37891" name="Content Placeholder 2"/>
          <p:cNvSpPr>
            <a:spLocks noGrp="1"/>
          </p:cNvSpPr>
          <p:nvPr>
            <p:ph type="body" idx="1"/>
          </p:nvPr>
        </p:nvSpPr>
        <p:spPr/>
        <p:txBody>
          <a:bodyPr rIns="228600"/>
          <a:lstStyle/>
          <a:p>
            <a:pPr>
              <a:spcBef>
                <a:spcPct val="35000"/>
              </a:spcBef>
            </a:pPr>
            <a:r>
              <a:rPr lang="en-US" altLang="en-US" dirty="0"/>
              <a:t>Single rescuer gives both chest compressions and artificial ventilations.</a:t>
            </a:r>
          </a:p>
          <a:p>
            <a:pPr>
              <a:spcBef>
                <a:spcPct val="35000"/>
              </a:spcBef>
            </a:pPr>
            <a:r>
              <a:rPr lang="en-US" altLang="en-US" dirty="0"/>
              <a:t>Ratio of compressions to ventilations is 30:2.</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lnSpc>
                <a:spcPct val="85000"/>
              </a:lnSpc>
              <a:defRPr/>
            </a:pPr>
            <a:r>
              <a:rPr lang="en-US" dirty="0"/>
              <a:t>Elements of BLS </a:t>
            </a:r>
            <a:r>
              <a:rPr lang="en-US" sz="2800" b="0" dirty="0"/>
              <a:t>(1 of </a:t>
            </a:r>
            <a:r>
              <a:rPr lang="en-US" sz="2800" b="0" dirty="0" smtClean="0"/>
              <a:t>6)</a:t>
            </a:r>
            <a:endParaRPr lang="en-US" sz="2800" b="0" dirty="0"/>
          </a:p>
        </p:txBody>
      </p:sp>
      <p:sp>
        <p:nvSpPr>
          <p:cNvPr id="8195" name="Content Placeholder 2"/>
          <p:cNvSpPr>
            <a:spLocks noGrp="1"/>
          </p:cNvSpPr>
          <p:nvPr>
            <p:ph type="body" idx="1"/>
          </p:nvPr>
        </p:nvSpPr>
        <p:spPr/>
        <p:txBody>
          <a:bodyPr rIns="228600"/>
          <a:lstStyle/>
          <a:p>
            <a:pPr>
              <a:spcBef>
                <a:spcPct val="35000"/>
              </a:spcBef>
            </a:pPr>
            <a:r>
              <a:rPr lang="en-US" altLang="en-US" dirty="0" smtClean="0"/>
              <a:t>Noninvasive emergency lifesaving care</a:t>
            </a:r>
          </a:p>
          <a:p>
            <a:pPr>
              <a:spcBef>
                <a:spcPct val="35000"/>
              </a:spcBef>
            </a:pPr>
            <a:r>
              <a:rPr lang="en-US" altLang="en-US" dirty="0" smtClean="0"/>
              <a:t>Used to treat medical conditions including:</a:t>
            </a:r>
          </a:p>
          <a:p>
            <a:pPr lvl="1">
              <a:spcBef>
                <a:spcPct val="35000"/>
              </a:spcBef>
            </a:pPr>
            <a:r>
              <a:rPr lang="en-US" altLang="en-US" dirty="0" smtClean="0"/>
              <a:t>Airway obstruction</a:t>
            </a:r>
          </a:p>
          <a:p>
            <a:pPr lvl="1">
              <a:spcBef>
                <a:spcPct val="35000"/>
              </a:spcBef>
            </a:pPr>
            <a:r>
              <a:rPr lang="en-US" altLang="en-US" dirty="0" smtClean="0"/>
              <a:t>Respiratory arrest</a:t>
            </a:r>
          </a:p>
          <a:p>
            <a:pPr lvl="1">
              <a:spcBef>
                <a:spcPct val="35000"/>
              </a:spcBef>
            </a:pPr>
            <a:r>
              <a:rPr lang="en-US" altLang="en-US" dirty="0" smtClean="0"/>
              <a:t>Cardiac arrest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a:lnSpc>
                <a:spcPct val="85000"/>
              </a:lnSpc>
              <a:defRPr/>
            </a:pPr>
            <a:r>
              <a:rPr lang="en-US" dirty="0"/>
              <a:t>Two-Rescuer Adult CPR </a:t>
            </a:r>
            <a:r>
              <a:rPr lang="en-US" sz="2800" b="0" dirty="0" smtClean="0"/>
              <a:t>(1 </a:t>
            </a:r>
            <a:r>
              <a:rPr lang="en-US" sz="2800" b="0" dirty="0"/>
              <a:t>of 3) </a:t>
            </a:r>
          </a:p>
        </p:txBody>
      </p:sp>
      <p:sp>
        <p:nvSpPr>
          <p:cNvPr id="38915" name="Content Placeholder 2"/>
          <p:cNvSpPr>
            <a:spLocks noGrp="1"/>
          </p:cNvSpPr>
          <p:nvPr>
            <p:ph type="body" idx="1"/>
          </p:nvPr>
        </p:nvSpPr>
        <p:spPr/>
        <p:txBody>
          <a:bodyPr rIns="228600"/>
          <a:lstStyle/>
          <a:p>
            <a:pPr>
              <a:spcBef>
                <a:spcPct val="35000"/>
              </a:spcBef>
            </a:pPr>
            <a:r>
              <a:rPr lang="en-US" altLang="en-US" dirty="0"/>
              <a:t>Always preferable to </a:t>
            </a:r>
            <a:r>
              <a:rPr lang="en-US" altLang="en-US" dirty="0" smtClean="0"/>
              <a:t>one-rescuer </a:t>
            </a:r>
            <a:r>
              <a:rPr lang="en-US" altLang="en-US" dirty="0"/>
              <a:t>CPR</a:t>
            </a:r>
          </a:p>
          <a:p>
            <a:pPr lvl="1">
              <a:spcBef>
                <a:spcPct val="35000"/>
              </a:spcBef>
            </a:pPr>
            <a:r>
              <a:rPr lang="en-US" altLang="en-US" dirty="0" smtClean="0"/>
              <a:t>Rescuer </a:t>
            </a:r>
            <a:r>
              <a:rPr lang="en-US" altLang="en-US" dirty="0"/>
              <a:t>doing compressions can be switched.</a:t>
            </a:r>
          </a:p>
          <a:p>
            <a:pPr>
              <a:spcBef>
                <a:spcPct val="35000"/>
              </a:spcBef>
            </a:pPr>
            <a:r>
              <a:rPr lang="en-US" altLang="en-US" dirty="0" smtClean="0"/>
              <a:t>Switching </a:t>
            </a:r>
            <a:r>
              <a:rPr lang="en-US" altLang="en-US" dirty="0"/>
              <a:t>rescuers during CPR is critical to maintain high-quality compressions.</a:t>
            </a:r>
          </a:p>
          <a:p>
            <a:pPr lvl="1">
              <a:spcBef>
                <a:spcPct val="35000"/>
              </a:spcBef>
            </a:pPr>
            <a:r>
              <a:rPr lang="en-US" altLang="en-US" dirty="0"/>
              <a:t>Recommend to switch positions every 2 minutes.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a:lnSpc>
                <a:spcPct val="85000"/>
              </a:lnSpc>
              <a:defRPr/>
            </a:pPr>
            <a:r>
              <a:rPr lang="en-US" dirty="0"/>
              <a:t>Two-Rescuer Adult CPR </a:t>
            </a:r>
            <a:r>
              <a:rPr lang="en-US" sz="2800" b="0" dirty="0" smtClean="0"/>
              <a:t>(2 of 3)</a:t>
            </a:r>
            <a:endParaRPr lang="en-US" sz="1800" b="0" strike="sngStrike" dirty="0"/>
          </a:p>
        </p:txBody>
      </p:sp>
      <p:sp>
        <p:nvSpPr>
          <p:cNvPr id="8" name="Content Placeholder 2"/>
          <p:cNvSpPr txBox="1">
            <a:spLocks/>
          </p:cNvSpPr>
          <p:nvPr/>
        </p:nvSpPr>
        <p:spPr>
          <a:xfrm>
            <a:off x="685800" y="1447800"/>
            <a:ext cx="7772400" cy="4800600"/>
          </a:xfrm>
          <a:prstGeom prst="rect">
            <a:avLst/>
          </a:prstGeom>
        </p:spPr>
        <p:txBody>
          <a:bodyPr rIns="228600"/>
          <a:lstStyle>
            <a:lvl1pPr marL="342900" indent="-342900" algn="l" rtl="0" eaLnBrk="0" fontAlgn="base" hangingPunct="0">
              <a:spcBef>
                <a:spcPct val="50000"/>
              </a:spcBef>
              <a:spcAft>
                <a:spcPct val="0"/>
              </a:spcAft>
              <a:buClr>
                <a:srgbClr val="F37021"/>
              </a:buClr>
              <a:buChar char="•"/>
              <a:defRPr sz="2800">
                <a:solidFill>
                  <a:schemeClr val="tx1"/>
                </a:solidFill>
                <a:latin typeface="+mn-lt"/>
                <a:ea typeface="+mn-ea"/>
                <a:cs typeface="+mn-cs"/>
              </a:defRPr>
            </a:lvl1pPr>
            <a:lvl2pPr marL="800100" indent="-342900" algn="l" rtl="0" eaLnBrk="0" fontAlgn="base" hangingPunct="0">
              <a:spcBef>
                <a:spcPct val="25000"/>
              </a:spcBef>
              <a:spcAft>
                <a:spcPct val="0"/>
              </a:spcAft>
              <a:buClr>
                <a:srgbClr val="F37021"/>
              </a:buClr>
              <a:buChar char="–"/>
              <a:defRPr sz="2400">
                <a:solidFill>
                  <a:schemeClr val="tx1"/>
                </a:solidFill>
                <a:latin typeface="+mn-lt"/>
                <a:ea typeface="+mn-ea"/>
                <a:cs typeface="+mn-cs"/>
              </a:defRPr>
            </a:lvl2pPr>
            <a:lvl3pPr marL="1143000" indent="-228600" algn="l" rtl="0" eaLnBrk="0" fontAlgn="base" hangingPunct="0">
              <a:spcBef>
                <a:spcPct val="25000"/>
              </a:spcBef>
              <a:spcAft>
                <a:spcPct val="0"/>
              </a:spcAft>
              <a:buClr>
                <a:srgbClr val="F37021"/>
              </a:buClr>
              <a:buChar char="•"/>
              <a:defRPr sz="2200">
                <a:solidFill>
                  <a:schemeClr val="tx1"/>
                </a:solidFill>
                <a:latin typeface="+mn-lt"/>
                <a:ea typeface="+mn-ea"/>
                <a:cs typeface="+mn-cs"/>
              </a:defRPr>
            </a:lvl3pPr>
            <a:lvl4pPr marL="1600200" indent="-228600" algn="l" rtl="0" eaLnBrk="0" fontAlgn="base" hangingPunct="0">
              <a:spcBef>
                <a:spcPct val="25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5000"/>
              </a:spcBef>
              <a:spcAft>
                <a:spcPct val="0"/>
              </a:spcAft>
              <a:buChar char="»"/>
              <a:defRPr sz="2000">
                <a:solidFill>
                  <a:schemeClr val="tx1"/>
                </a:solidFill>
                <a:latin typeface="+mn-lt"/>
                <a:ea typeface="+mn-ea"/>
                <a:cs typeface="+mn-cs"/>
              </a:defRPr>
            </a:lvl5pPr>
            <a:lvl6pPr marL="2514600" indent="-228600" algn="l" rtl="0" eaLnBrk="0" fontAlgn="base" hangingPunct="0">
              <a:spcBef>
                <a:spcPct val="25000"/>
              </a:spcBef>
              <a:spcAft>
                <a:spcPct val="0"/>
              </a:spcAft>
              <a:buChar char="»"/>
              <a:defRPr sz="2000">
                <a:solidFill>
                  <a:schemeClr val="tx1"/>
                </a:solidFill>
                <a:latin typeface="+mn-lt"/>
                <a:ea typeface="+mn-ea"/>
                <a:cs typeface="+mn-cs"/>
              </a:defRPr>
            </a:lvl6pPr>
            <a:lvl7pPr marL="2971800" indent="-228600" algn="l" rtl="0" eaLnBrk="0" fontAlgn="base" hangingPunct="0">
              <a:spcBef>
                <a:spcPct val="25000"/>
              </a:spcBef>
              <a:spcAft>
                <a:spcPct val="0"/>
              </a:spcAft>
              <a:buChar char="»"/>
              <a:defRPr sz="2000">
                <a:solidFill>
                  <a:schemeClr val="tx1"/>
                </a:solidFill>
                <a:latin typeface="+mn-lt"/>
                <a:ea typeface="+mn-ea"/>
                <a:cs typeface="+mn-cs"/>
              </a:defRPr>
            </a:lvl7pPr>
            <a:lvl8pPr marL="3429000" indent="-228600" algn="l" rtl="0" eaLnBrk="0" fontAlgn="base" hangingPunct="0">
              <a:spcBef>
                <a:spcPct val="25000"/>
              </a:spcBef>
              <a:spcAft>
                <a:spcPct val="0"/>
              </a:spcAft>
              <a:buChar char="»"/>
              <a:defRPr sz="2000">
                <a:solidFill>
                  <a:schemeClr val="tx1"/>
                </a:solidFill>
                <a:latin typeface="+mn-lt"/>
                <a:ea typeface="+mn-ea"/>
                <a:cs typeface="+mn-cs"/>
              </a:defRPr>
            </a:lvl8pPr>
            <a:lvl9pPr marL="3886200" indent="-228600" algn="l" rtl="0" eaLnBrk="0" fontAlgn="base" hangingPunct="0">
              <a:spcBef>
                <a:spcPct val="25000"/>
              </a:spcBef>
              <a:spcAft>
                <a:spcPct val="0"/>
              </a:spcAft>
              <a:buChar char="»"/>
              <a:defRPr sz="2000">
                <a:solidFill>
                  <a:schemeClr val="tx1"/>
                </a:solidFill>
                <a:latin typeface="+mn-lt"/>
                <a:ea typeface="+mn-ea"/>
                <a:cs typeface="+mn-cs"/>
              </a:defRPr>
            </a:lvl9pPr>
          </a:lstStyle>
          <a:p>
            <a:pPr marL="800100">
              <a:buClr>
                <a:schemeClr val="bg1"/>
              </a:buClr>
            </a:pPr>
            <a:r>
              <a:rPr lang="en-US" dirty="0">
                <a:solidFill>
                  <a:schemeClr val="bg1"/>
                </a:solidFill>
                <a:ea typeface="ＭＳ Ｐゴシック" charset="-128"/>
                <a:cs typeface="ＭＳ Ｐゴシック" charset="-128"/>
              </a:rPr>
              <a:t>Devices and </a:t>
            </a:r>
            <a:r>
              <a:rPr lang="en-US" dirty="0" smtClean="0">
                <a:solidFill>
                  <a:schemeClr val="bg1"/>
                </a:solidFill>
                <a:ea typeface="ＭＳ Ｐゴシック" charset="-128"/>
                <a:cs typeface="ＭＳ Ｐゴシック" charset="-128"/>
              </a:rPr>
              <a:t>techniques </a:t>
            </a:r>
            <a:r>
              <a:rPr lang="en-US" dirty="0">
                <a:solidFill>
                  <a:schemeClr val="bg1"/>
                </a:solidFill>
                <a:ea typeface="ＭＳ Ｐゴシック" charset="-128"/>
                <a:cs typeface="ＭＳ Ｐゴシック" charset="-128"/>
              </a:rPr>
              <a:t>to </a:t>
            </a:r>
            <a:r>
              <a:rPr lang="en-US" dirty="0" smtClean="0">
                <a:solidFill>
                  <a:schemeClr val="bg1"/>
                </a:solidFill>
                <a:ea typeface="ＭＳ Ｐゴシック" charset="-128"/>
                <a:cs typeface="ＭＳ Ｐゴシック" charset="-128"/>
              </a:rPr>
              <a:t>assist circulation</a:t>
            </a:r>
            <a:endParaRPr lang="en-US" dirty="0">
              <a:solidFill>
                <a:schemeClr val="bg1"/>
              </a:solidFill>
              <a:ea typeface="ＭＳ Ｐゴシック" charset="-128"/>
              <a:cs typeface="ＭＳ Ｐゴシック" charset="-128"/>
            </a:endParaRPr>
          </a:p>
          <a:p>
            <a:pPr lvl="2">
              <a:spcBef>
                <a:spcPct val="35000"/>
              </a:spcBef>
              <a:buClr>
                <a:schemeClr val="bg1"/>
              </a:buClr>
              <a:buFont typeface="Arial" panose="020B0604020202020204" pitchFamily="34" charset="0"/>
              <a:buChar char="•"/>
            </a:pPr>
            <a:r>
              <a:rPr lang="en-US" altLang="en-US" sz="2600" dirty="0" smtClean="0">
                <a:solidFill>
                  <a:schemeClr val="bg1"/>
                </a:solidFill>
              </a:rPr>
              <a:t>Active compression-decompression CPR</a:t>
            </a:r>
          </a:p>
          <a:p>
            <a:pPr lvl="2">
              <a:spcBef>
                <a:spcPct val="35000"/>
              </a:spcBef>
              <a:buClr>
                <a:schemeClr val="bg1"/>
              </a:buClr>
              <a:buFont typeface="Arial" panose="020B0604020202020204" pitchFamily="34" charset="0"/>
              <a:buChar char="•"/>
            </a:pPr>
            <a:r>
              <a:rPr lang="en-US" altLang="en-US" sz="2600" dirty="0" smtClean="0">
                <a:solidFill>
                  <a:schemeClr val="bg1"/>
                </a:solidFill>
              </a:rPr>
              <a:t>Impedance threshold device (ITD)</a:t>
            </a:r>
            <a:endParaRPr lang="en-US" altLang="en-US" sz="2600" dirty="0">
              <a:solidFill>
                <a:schemeClr val="bg1"/>
              </a:solidFill>
            </a:endParaRPr>
          </a:p>
          <a:p>
            <a:pPr lvl="2">
              <a:spcBef>
                <a:spcPct val="35000"/>
              </a:spcBef>
              <a:buClr>
                <a:schemeClr val="bg1"/>
              </a:buClr>
              <a:buFont typeface="Arial" panose="020B0604020202020204" pitchFamily="34" charset="0"/>
              <a:buChar char="•"/>
            </a:pPr>
            <a:r>
              <a:rPr lang="en-US" altLang="en-US" sz="2600" dirty="0" smtClean="0">
                <a:solidFill>
                  <a:schemeClr val="bg1"/>
                </a:solidFill>
              </a:rPr>
              <a:t>Mechanical piston device</a:t>
            </a:r>
          </a:p>
          <a:p>
            <a:pPr lvl="2">
              <a:spcBef>
                <a:spcPct val="35000"/>
              </a:spcBef>
              <a:buClr>
                <a:schemeClr val="bg1"/>
              </a:buClr>
              <a:buFont typeface="Arial" panose="020B0604020202020204" pitchFamily="34" charset="0"/>
              <a:buChar char="•"/>
            </a:pPr>
            <a:r>
              <a:rPr lang="en-US" altLang="en-US" sz="2600" dirty="0" smtClean="0">
                <a:solidFill>
                  <a:schemeClr val="bg1"/>
                </a:solidFill>
              </a:rPr>
              <a:t>Load-distributing band CPR or vest CPR</a:t>
            </a:r>
          </a:p>
          <a:p>
            <a:pPr lvl="2">
              <a:spcBef>
                <a:spcPct val="35000"/>
              </a:spcBef>
              <a:buClr>
                <a:schemeClr val="bg1"/>
              </a:buClr>
              <a:buFont typeface="Arial" panose="020B0604020202020204" pitchFamily="34" charset="0"/>
              <a:buChar char="•"/>
            </a:pPr>
            <a:r>
              <a:rPr lang="en-US" altLang="en-US" sz="2600" dirty="0" smtClean="0">
                <a:solidFill>
                  <a:schemeClr val="bg1"/>
                </a:solidFill>
              </a:rPr>
              <a:t>Manual chest compressions remain the standard of care.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a:lnSpc>
                <a:spcPct val="85000"/>
              </a:lnSpc>
              <a:defRPr/>
            </a:pPr>
            <a:r>
              <a:rPr lang="en-US" dirty="0"/>
              <a:t>Two-Rescuer Adult CPR </a:t>
            </a:r>
            <a:r>
              <a:rPr lang="en-US" sz="2800" b="0" dirty="0" smtClean="0"/>
              <a:t>(3 </a:t>
            </a:r>
            <a:r>
              <a:rPr lang="en-US" sz="2800" b="0" dirty="0"/>
              <a:t>of 3</a:t>
            </a:r>
            <a:r>
              <a:rPr lang="en-US" sz="2800" b="0" dirty="0" smtClean="0"/>
              <a:t>)</a:t>
            </a:r>
            <a:endParaRPr lang="en-US" sz="2800" b="0" dirty="0"/>
          </a:p>
        </p:txBody>
      </p:sp>
      <p:pic>
        <p:nvPicPr>
          <p:cNvPr id="6" name="Picture 5" descr="C:\fms\EMT_11E_ITK_PPT WORK\9781284106916_SLCP_CH13\New folder\9781284080179_CH13_CP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8263" y="1676400"/>
            <a:ext cx="2720975" cy="409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fms\EMT_11E_ITK_PPT WORK\9781284106916_SLCP_CH13\New folder\9781284080179_CH13_CP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676400"/>
            <a:ext cx="320040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5470525" y="5784850"/>
            <a:ext cx="2627313" cy="230188"/>
          </a:xfrm>
          <a:prstGeom prst="rect">
            <a:avLst/>
          </a:prstGeom>
        </p:spPr>
        <p:txBody>
          <a:bodyPr wrap="none">
            <a:spAutoFit/>
          </a:bodyPr>
          <a:lstStyle/>
          <a:p>
            <a:pPr>
              <a:defRPr/>
            </a:pPr>
            <a:r>
              <a:rPr lang="en-IN" sz="900" dirty="0">
                <a:solidFill>
                  <a:schemeClr val="bg1"/>
                </a:solidFill>
                <a:latin typeface="+mj-lt"/>
              </a:rPr>
              <a:t>Courtesy of Advanced Circulatory Systems, Inc.</a:t>
            </a:r>
          </a:p>
        </p:txBody>
      </p:sp>
      <p:sp>
        <p:nvSpPr>
          <p:cNvPr id="9" name="Rectangle 8"/>
          <p:cNvSpPr/>
          <p:nvPr/>
        </p:nvSpPr>
        <p:spPr>
          <a:xfrm>
            <a:off x="1787525" y="5783263"/>
            <a:ext cx="2403475" cy="231775"/>
          </a:xfrm>
          <a:prstGeom prst="rect">
            <a:avLst/>
          </a:prstGeom>
        </p:spPr>
        <p:txBody>
          <a:bodyPr wrap="none">
            <a:spAutoFit/>
          </a:bodyPr>
          <a:lstStyle/>
          <a:p>
            <a:pPr>
              <a:defRPr/>
            </a:pPr>
            <a:r>
              <a:rPr lang="en-IN" sz="900" dirty="0">
                <a:solidFill>
                  <a:schemeClr val="bg1"/>
                </a:solidFill>
                <a:latin typeface="+mj-lt"/>
              </a:rPr>
              <a:t>Provided with permission by ZOLL Medical.</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a:lnSpc>
                <a:spcPct val="85000"/>
              </a:lnSpc>
              <a:defRPr/>
            </a:pPr>
            <a:r>
              <a:rPr lang="en-US" dirty="0" smtClean="0"/>
              <a:t>Infant and Child CPR </a:t>
            </a:r>
            <a:r>
              <a:rPr lang="en-US" sz="2800" b="0" dirty="0" smtClean="0"/>
              <a:t>(1 of 4)</a:t>
            </a:r>
          </a:p>
        </p:txBody>
      </p:sp>
      <p:sp>
        <p:nvSpPr>
          <p:cNvPr id="44035" name="Content Placeholder 2"/>
          <p:cNvSpPr>
            <a:spLocks noGrp="1"/>
          </p:cNvSpPr>
          <p:nvPr>
            <p:ph type="body" idx="1"/>
          </p:nvPr>
        </p:nvSpPr>
        <p:spPr/>
        <p:txBody>
          <a:bodyPr rIns="228600"/>
          <a:lstStyle/>
          <a:p>
            <a:pPr>
              <a:spcBef>
                <a:spcPct val="35000"/>
              </a:spcBef>
            </a:pPr>
            <a:r>
              <a:rPr lang="en-US" altLang="en-US" dirty="0"/>
              <a:t>Cardiac arrest in infants and children follows respiratory </a:t>
            </a:r>
            <a:r>
              <a:rPr lang="en-US" altLang="en-US" dirty="0" smtClean="0"/>
              <a:t>arrest</a:t>
            </a:r>
          </a:p>
          <a:p>
            <a:pPr lvl="1">
              <a:spcBef>
                <a:spcPct val="35000"/>
              </a:spcBef>
            </a:pPr>
            <a:r>
              <a:rPr lang="en-US" altLang="en-US" dirty="0" smtClean="0"/>
              <a:t>Airway </a:t>
            </a:r>
            <a:r>
              <a:rPr lang="en-US" altLang="en-US" dirty="0"/>
              <a:t>and breathing are the focus of pediatric </a:t>
            </a:r>
            <a:r>
              <a:rPr lang="en-US" altLang="en-US" dirty="0" smtClean="0"/>
              <a:t>BLS.</a:t>
            </a:r>
          </a:p>
          <a:p>
            <a:pPr>
              <a:spcBef>
                <a:spcPct val="35000"/>
              </a:spcBef>
            </a:pPr>
            <a:r>
              <a:rPr lang="en-US" altLang="en-US" dirty="0" smtClean="0"/>
              <a:t>Causes </a:t>
            </a:r>
            <a:r>
              <a:rPr lang="en-US" altLang="en-US" dirty="0"/>
              <a:t>of child respiratory </a:t>
            </a:r>
            <a:r>
              <a:rPr lang="en-US" altLang="en-US" dirty="0" smtClean="0"/>
              <a:t>problems</a:t>
            </a:r>
            <a:endParaRPr lang="en-US" alt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a:lnSpc>
                <a:spcPct val="85000"/>
              </a:lnSpc>
              <a:defRPr/>
            </a:pPr>
            <a:r>
              <a:rPr lang="en-US" dirty="0" smtClean="0"/>
              <a:t>Infant and Child CPR </a:t>
            </a:r>
            <a:r>
              <a:rPr lang="en-US" sz="2800" b="0" dirty="0" smtClean="0"/>
              <a:t>(2 of 4)</a:t>
            </a:r>
          </a:p>
        </p:txBody>
      </p:sp>
      <p:sp>
        <p:nvSpPr>
          <p:cNvPr id="46083" name="Content Placeholder 2"/>
          <p:cNvSpPr>
            <a:spLocks noGrp="1"/>
          </p:cNvSpPr>
          <p:nvPr>
            <p:ph type="body" idx="1"/>
          </p:nvPr>
        </p:nvSpPr>
        <p:spPr/>
        <p:txBody>
          <a:bodyPr rIns="228600"/>
          <a:lstStyle/>
          <a:p>
            <a:pPr>
              <a:spcBef>
                <a:spcPct val="35000"/>
              </a:spcBef>
            </a:pPr>
            <a:r>
              <a:rPr lang="en-US" altLang="en-US" dirty="0"/>
              <a:t>Determine unresponsiveness.</a:t>
            </a:r>
          </a:p>
          <a:p>
            <a:pPr lvl="1">
              <a:spcBef>
                <a:spcPct val="35000"/>
              </a:spcBef>
            </a:pPr>
            <a:r>
              <a:rPr lang="en-US" altLang="en-US" dirty="0"/>
              <a:t>Gently tap on the shoulder and speak loudly. </a:t>
            </a:r>
          </a:p>
          <a:p>
            <a:pPr>
              <a:spcBef>
                <a:spcPct val="35000"/>
              </a:spcBef>
            </a:pPr>
            <a:r>
              <a:rPr lang="en-US" altLang="en-US" dirty="0"/>
              <a:t>Check for breathing and a pulse.</a:t>
            </a:r>
          </a:p>
          <a:p>
            <a:pPr lvl="1">
              <a:spcBef>
                <a:spcPct val="35000"/>
              </a:spcBef>
            </a:pPr>
            <a:r>
              <a:rPr lang="en-US" altLang="en-US" dirty="0"/>
              <a:t>Assessment can occur simultaneously</a:t>
            </a:r>
          </a:p>
          <a:p>
            <a:pPr lvl="1">
              <a:spcBef>
                <a:spcPct val="35000"/>
              </a:spcBef>
            </a:pPr>
            <a:r>
              <a:rPr lang="en-US" altLang="en-US" dirty="0"/>
              <a:t>Should take no longer than 10 seconds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Infant and Child CPR </a:t>
            </a:r>
            <a:r>
              <a:rPr lang="en-US" sz="2800" b="0" dirty="0" smtClean="0"/>
              <a:t>(3 of 4)</a:t>
            </a:r>
            <a:endParaRPr lang="en-US" dirty="0"/>
          </a:p>
        </p:txBody>
      </p:sp>
      <p:sp>
        <p:nvSpPr>
          <p:cNvPr id="47107" name="Content Placeholder 2"/>
          <p:cNvSpPr>
            <a:spLocks noGrp="1"/>
          </p:cNvSpPr>
          <p:nvPr>
            <p:ph idx="1"/>
          </p:nvPr>
        </p:nvSpPr>
        <p:spPr/>
        <p:txBody>
          <a:bodyPr/>
          <a:lstStyle/>
          <a:p>
            <a:r>
              <a:rPr lang="en-US" dirty="0"/>
              <a:t>Foreign body obstruction in children is common.</a:t>
            </a:r>
          </a:p>
          <a:p>
            <a:pPr lvl="1"/>
            <a:r>
              <a:rPr lang="en-US" dirty="0"/>
              <a:t>Place an unresponsive, breathing child in the recovery position.</a:t>
            </a:r>
          </a:p>
          <a:p>
            <a:r>
              <a:rPr lang="en-US" dirty="0"/>
              <a:t>The techniques for opening the airway are modified for pediatric patients. </a:t>
            </a:r>
          </a:p>
          <a:p>
            <a:r>
              <a:rPr lang="en-US" dirty="0"/>
              <a:t>Place a wedge under the upper chest and shoulders when supine.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Infant and Child CPR </a:t>
            </a:r>
            <a:r>
              <a:rPr lang="en-US" sz="2800" b="0" dirty="0" smtClean="0"/>
              <a:t>(4 of 4)</a:t>
            </a:r>
            <a:endParaRPr lang="en-US" dirty="0"/>
          </a:p>
        </p:txBody>
      </p:sp>
      <p:sp>
        <p:nvSpPr>
          <p:cNvPr id="3" name="Content Placeholder 2"/>
          <p:cNvSpPr>
            <a:spLocks noGrp="1"/>
          </p:cNvSpPr>
          <p:nvPr>
            <p:ph idx="1"/>
          </p:nvPr>
        </p:nvSpPr>
        <p:spPr/>
        <p:txBody>
          <a:bodyPr/>
          <a:lstStyle/>
          <a:p>
            <a:pPr>
              <a:defRPr/>
            </a:pPr>
            <a:r>
              <a:rPr lang="en-US" dirty="0"/>
              <a:t>Provide rescue breathing. </a:t>
            </a:r>
          </a:p>
          <a:p>
            <a:pPr>
              <a:defRPr/>
            </a:pPr>
            <a:r>
              <a:rPr lang="en-US" dirty="0"/>
              <a:t>Not breathing and has a pulse </a:t>
            </a:r>
          </a:p>
          <a:p>
            <a:pPr lvl="1">
              <a:defRPr/>
            </a:pPr>
            <a:r>
              <a:rPr lang="en-US" dirty="0"/>
              <a:t>1 breath every 3 to 5 seconds </a:t>
            </a:r>
          </a:p>
          <a:p>
            <a:pPr>
              <a:defRPr/>
            </a:pPr>
            <a:r>
              <a:rPr lang="en-US" dirty="0"/>
              <a:t>Not breathing and no pulse </a:t>
            </a:r>
          </a:p>
          <a:p>
            <a:pPr lvl="1">
              <a:defRPr/>
            </a:pPr>
            <a:r>
              <a:rPr lang="en-US" dirty="0"/>
              <a:t>2 breaths after every 30 compressions </a:t>
            </a:r>
          </a:p>
          <a:p>
            <a:pPr marL="0" indent="0">
              <a:buFontTx/>
              <a:buNone/>
              <a:defRPr/>
            </a:pP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pPr>
              <a:lnSpc>
                <a:spcPct val="85000"/>
              </a:lnSpc>
              <a:defRPr/>
            </a:pPr>
            <a:r>
              <a:rPr lang="en-US" dirty="0"/>
              <a:t>Interrupting CPR </a:t>
            </a:r>
            <a:r>
              <a:rPr lang="en-US" sz="2800" b="0" dirty="0"/>
              <a:t>(1 of 2)</a:t>
            </a:r>
          </a:p>
        </p:txBody>
      </p:sp>
      <p:sp>
        <p:nvSpPr>
          <p:cNvPr id="49155" name="Content Placeholder 2"/>
          <p:cNvSpPr>
            <a:spLocks noGrp="1"/>
          </p:cNvSpPr>
          <p:nvPr>
            <p:ph type="body" idx="1"/>
          </p:nvPr>
        </p:nvSpPr>
        <p:spPr/>
        <p:txBody>
          <a:bodyPr rIns="228600"/>
          <a:lstStyle/>
          <a:p>
            <a:pPr>
              <a:spcBef>
                <a:spcPct val="35000"/>
              </a:spcBef>
            </a:pPr>
            <a:r>
              <a:rPr lang="en-US" altLang="en-US" dirty="0"/>
              <a:t>CPR is a crucial, lifesaving procedure.</a:t>
            </a:r>
          </a:p>
          <a:p>
            <a:pPr lvl="1">
              <a:spcBef>
                <a:spcPct val="35000"/>
              </a:spcBef>
            </a:pPr>
            <a:r>
              <a:rPr lang="en-US" altLang="en-US" dirty="0"/>
              <a:t>Provides minimal circulation and ventilation until the patient can receive defibrillation, ALS treatment, and definitive care at the ED</a:t>
            </a:r>
          </a:p>
          <a:p>
            <a:pPr>
              <a:spcBef>
                <a:spcPct val="35000"/>
              </a:spcBef>
            </a:pPr>
            <a:r>
              <a:rPr lang="en-US" altLang="en-US" dirty="0"/>
              <a:t>If no ALS available at scene:</a:t>
            </a:r>
          </a:p>
          <a:p>
            <a:pPr lvl="1">
              <a:spcBef>
                <a:spcPct val="35000"/>
              </a:spcBef>
            </a:pPr>
            <a:r>
              <a:rPr lang="en-US" altLang="en-US" dirty="0"/>
              <a:t>Provide transport per local protocols.</a:t>
            </a:r>
          </a:p>
          <a:p>
            <a:pPr lvl="1">
              <a:spcBef>
                <a:spcPct val="35000"/>
              </a:spcBef>
            </a:pPr>
            <a:r>
              <a:rPr lang="en-US" altLang="en-US" dirty="0"/>
              <a:t>Consider requesting ALS rendezvous en route to </a:t>
            </a:r>
            <a:r>
              <a:rPr lang="en-US" altLang="en-US" dirty="0" smtClean="0"/>
              <a:t>hospital.</a:t>
            </a:r>
            <a:endParaRPr lang="en-US" alt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a:lnSpc>
                <a:spcPct val="85000"/>
              </a:lnSpc>
              <a:defRPr/>
            </a:pPr>
            <a:r>
              <a:rPr lang="en-US" dirty="0"/>
              <a:t>Interrupting CPR </a:t>
            </a:r>
            <a:r>
              <a:rPr lang="en-US" sz="2800" b="0" dirty="0"/>
              <a:t>(2 of 2)</a:t>
            </a:r>
          </a:p>
        </p:txBody>
      </p:sp>
      <p:sp>
        <p:nvSpPr>
          <p:cNvPr id="50179" name="Content Placeholder 2"/>
          <p:cNvSpPr>
            <a:spLocks noGrp="1"/>
          </p:cNvSpPr>
          <p:nvPr>
            <p:ph type="body" idx="1"/>
          </p:nvPr>
        </p:nvSpPr>
        <p:spPr/>
        <p:txBody>
          <a:bodyPr rIns="228600"/>
          <a:lstStyle/>
          <a:p>
            <a:pPr>
              <a:spcBef>
                <a:spcPct val="35000"/>
              </a:spcBef>
            </a:pPr>
            <a:r>
              <a:rPr lang="en-US" altLang="en-US" dirty="0"/>
              <a:t>Try not to interrupt CPR for more than a few seconds.</a:t>
            </a:r>
          </a:p>
          <a:p>
            <a:pPr>
              <a:spcBef>
                <a:spcPct val="35000"/>
              </a:spcBef>
            </a:pPr>
            <a:r>
              <a:rPr lang="en-US" altLang="en-US" dirty="0"/>
              <a:t>Chest compression fraction</a:t>
            </a:r>
          </a:p>
          <a:p>
            <a:pPr lvl="1">
              <a:spcBef>
                <a:spcPct val="35000"/>
              </a:spcBef>
            </a:pPr>
            <a:r>
              <a:rPr lang="en-US" altLang="en-US" dirty="0"/>
              <a:t>The total percentage of time during a resuscitation attempt in which chest compressions are being </a:t>
            </a:r>
            <a:r>
              <a:rPr lang="en-US" altLang="en-US" dirty="0" smtClean="0"/>
              <a:t>performed</a:t>
            </a:r>
            <a:endParaRPr lang="en-US" altLang="en-US" dirty="0"/>
          </a:p>
          <a:p>
            <a:pPr lvl="1">
              <a:spcBef>
                <a:spcPct val="35000"/>
              </a:spcBef>
            </a:pPr>
            <a:r>
              <a:rPr lang="en-US" altLang="en-US" dirty="0"/>
              <a:t>Should be at least 60%</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a:lnSpc>
                <a:spcPct val="85000"/>
              </a:lnSpc>
              <a:defRPr/>
            </a:pPr>
            <a:r>
              <a:rPr lang="en-US" dirty="0"/>
              <a:t>When Not to Start </a:t>
            </a:r>
            <a:r>
              <a:rPr lang="en-US" dirty="0" smtClean="0"/>
              <a:t>CPR </a:t>
            </a:r>
            <a:endParaRPr lang="en-US" sz="2800" b="0" dirty="0"/>
          </a:p>
        </p:txBody>
      </p:sp>
      <p:sp>
        <p:nvSpPr>
          <p:cNvPr id="51203" name="Content Placeholder 2"/>
          <p:cNvSpPr>
            <a:spLocks noGrp="1"/>
          </p:cNvSpPr>
          <p:nvPr>
            <p:ph type="body" idx="1"/>
          </p:nvPr>
        </p:nvSpPr>
        <p:spPr/>
        <p:txBody>
          <a:bodyPr rIns="228600"/>
          <a:lstStyle/>
          <a:p>
            <a:pPr>
              <a:spcBef>
                <a:spcPct val="35000"/>
              </a:spcBef>
            </a:pPr>
            <a:r>
              <a:rPr lang="en-US" altLang="en-US" dirty="0" smtClean="0"/>
              <a:t>If the scene is not safe</a:t>
            </a:r>
          </a:p>
          <a:p>
            <a:pPr>
              <a:spcBef>
                <a:spcPct val="35000"/>
              </a:spcBef>
            </a:pPr>
            <a:r>
              <a:rPr lang="en-US" altLang="en-US" dirty="0" smtClean="0"/>
              <a:t>If the patient has obvious signs of death</a:t>
            </a:r>
          </a:p>
          <a:p>
            <a:pPr>
              <a:spcBef>
                <a:spcPct val="35000"/>
              </a:spcBef>
            </a:pPr>
            <a:r>
              <a:rPr lang="en-US" altLang="en-US" dirty="0"/>
              <a:t>If the patient and physician have previously agreed on do not resuscitate (DNR) </a:t>
            </a:r>
            <a:r>
              <a:rPr lang="en-US" altLang="en-US" dirty="0" smtClean="0"/>
              <a:t>orders</a:t>
            </a:r>
            <a:endParaRPr lang="en-US"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lnSpc>
                <a:spcPct val="85000"/>
              </a:lnSpc>
              <a:defRPr/>
            </a:pPr>
            <a:r>
              <a:rPr lang="en-US" dirty="0"/>
              <a:t>Elements of BLS </a:t>
            </a:r>
            <a:r>
              <a:rPr lang="en-US" sz="2800" b="0" dirty="0"/>
              <a:t>(2 of </a:t>
            </a:r>
            <a:r>
              <a:rPr lang="en-US" sz="2800" b="0" dirty="0" smtClean="0"/>
              <a:t>6)</a:t>
            </a:r>
            <a:endParaRPr lang="en-US" sz="2800" b="0" dirty="0"/>
          </a:p>
        </p:txBody>
      </p:sp>
      <p:sp>
        <p:nvSpPr>
          <p:cNvPr id="9219" name="Content Placeholder 2"/>
          <p:cNvSpPr>
            <a:spLocks noGrp="1"/>
          </p:cNvSpPr>
          <p:nvPr>
            <p:ph type="body" idx="1"/>
          </p:nvPr>
        </p:nvSpPr>
        <p:spPr/>
        <p:txBody>
          <a:bodyPr rIns="228600"/>
          <a:lstStyle/>
          <a:p>
            <a:pPr>
              <a:spcBef>
                <a:spcPct val="35000"/>
              </a:spcBef>
            </a:pPr>
            <a:r>
              <a:rPr lang="en-US" altLang="en-US" dirty="0" smtClean="0"/>
              <a:t>Focus is on the ABCs</a:t>
            </a:r>
          </a:p>
          <a:p>
            <a:pPr>
              <a:spcBef>
                <a:spcPct val="35000"/>
              </a:spcBef>
            </a:pPr>
            <a:r>
              <a:rPr lang="en-US" altLang="en-US" dirty="0" smtClean="0"/>
              <a:t>Only </a:t>
            </a:r>
            <a:r>
              <a:rPr lang="en-US" altLang="en-US" dirty="0"/>
              <a:t>seconds should pass between the time you recognize a patient needs BLS and the start of treatment.</a:t>
            </a:r>
          </a:p>
          <a:p>
            <a:pPr lvl="1">
              <a:spcBef>
                <a:spcPct val="35000"/>
              </a:spcBef>
            </a:pPr>
            <a:r>
              <a:rPr lang="en-US" altLang="en-US" dirty="0"/>
              <a:t>Permanent brain damage is possible if brain is without oxygen for </a:t>
            </a:r>
            <a:r>
              <a:rPr lang="en-US" altLang="en-US" dirty="0" smtClean="0"/>
              <a:t>at least 4 </a:t>
            </a:r>
            <a:r>
              <a:rPr lang="en-US" altLang="en-US" dirty="0"/>
              <a:t>to 6 minutes.</a:t>
            </a:r>
          </a:p>
          <a:p>
            <a:pPr>
              <a:spcBef>
                <a:spcPct val="35000"/>
              </a:spcBef>
            </a:pPr>
            <a:endParaRPr lang="en-US" alt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a:lnSpc>
                <a:spcPct val="85000"/>
              </a:lnSpc>
              <a:defRPr/>
            </a:pPr>
            <a:r>
              <a:rPr lang="en-US" dirty="0"/>
              <a:t>When to Stop </a:t>
            </a:r>
            <a:r>
              <a:rPr lang="en-US" dirty="0" smtClean="0"/>
              <a:t>CPR </a:t>
            </a:r>
            <a:endParaRPr lang="en-US" sz="2800" b="0" dirty="0"/>
          </a:p>
        </p:txBody>
      </p:sp>
      <p:sp>
        <p:nvSpPr>
          <p:cNvPr id="54275" name="Content Placeholder 2"/>
          <p:cNvSpPr>
            <a:spLocks noGrp="1"/>
          </p:cNvSpPr>
          <p:nvPr>
            <p:ph type="body" idx="1"/>
          </p:nvPr>
        </p:nvSpPr>
        <p:spPr/>
        <p:txBody>
          <a:bodyPr rIns="228600"/>
          <a:lstStyle/>
          <a:p>
            <a:pPr>
              <a:spcBef>
                <a:spcPct val="35000"/>
              </a:spcBef>
            </a:pPr>
            <a:r>
              <a:rPr lang="en-US" altLang="en-US" dirty="0"/>
              <a:t>Once you begin CPR, continue until (STOP acronym):</a:t>
            </a:r>
          </a:p>
          <a:p>
            <a:pPr lvl="1">
              <a:spcBef>
                <a:spcPct val="35000"/>
              </a:spcBef>
            </a:pPr>
            <a:r>
              <a:rPr lang="en-US" altLang="en-US" dirty="0"/>
              <a:t>S  Patient </a:t>
            </a:r>
            <a:r>
              <a:rPr lang="en-US" altLang="en-US" i="1" dirty="0"/>
              <a:t>Starts</a:t>
            </a:r>
            <a:r>
              <a:rPr lang="en-US" altLang="en-US" dirty="0"/>
              <a:t> breathing and has a pulse</a:t>
            </a:r>
          </a:p>
          <a:p>
            <a:pPr lvl="1">
              <a:spcBef>
                <a:spcPct val="35000"/>
              </a:spcBef>
            </a:pPr>
            <a:r>
              <a:rPr lang="en-US" altLang="en-US" dirty="0"/>
              <a:t>T  Patient is </a:t>
            </a:r>
            <a:r>
              <a:rPr lang="en-US" altLang="en-US" i="1" dirty="0"/>
              <a:t>Transferred</a:t>
            </a:r>
            <a:r>
              <a:rPr lang="en-US" altLang="en-US" dirty="0"/>
              <a:t> to another provider of equal or higher-level training</a:t>
            </a:r>
          </a:p>
          <a:p>
            <a:pPr lvl="1">
              <a:spcBef>
                <a:spcPct val="35000"/>
              </a:spcBef>
            </a:pPr>
            <a:r>
              <a:rPr lang="en-US" altLang="en-US" dirty="0"/>
              <a:t>O  You are </a:t>
            </a:r>
            <a:r>
              <a:rPr lang="en-US" altLang="en-US" i="1" dirty="0"/>
              <a:t>Out </a:t>
            </a:r>
            <a:r>
              <a:rPr lang="en-US" altLang="en-US" dirty="0"/>
              <a:t>of strength</a:t>
            </a:r>
          </a:p>
          <a:p>
            <a:pPr lvl="1">
              <a:spcBef>
                <a:spcPct val="35000"/>
              </a:spcBef>
            </a:pPr>
            <a:r>
              <a:rPr lang="en-US" altLang="en-US" dirty="0"/>
              <a:t>P  </a:t>
            </a:r>
            <a:r>
              <a:rPr lang="en-US" altLang="en-US" i="1" dirty="0"/>
              <a:t>Physician</a:t>
            </a:r>
            <a:r>
              <a:rPr lang="en-US" altLang="en-US" dirty="0"/>
              <a:t> directs to discontinue</a:t>
            </a:r>
          </a:p>
          <a:p>
            <a:pPr>
              <a:spcBef>
                <a:spcPct val="35000"/>
              </a:spcBef>
            </a:pPr>
            <a:r>
              <a:rPr lang="en-US" altLang="en-US" dirty="0"/>
              <a:t>“Out of strength” does not just mean tired, but physically unable to continue.</a:t>
            </a:r>
            <a:endParaRPr lang="en-US" altLang="en-US" sz="3200" dirty="0"/>
          </a:p>
          <a:p>
            <a:pPr lvl="1">
              <a:spcBef>
                <a:spcPct val="35000"/>
              </a:spcBef>
            </a:pPr>
            <a:endParaRPr lang="en-US" altLang="en-US"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a:lnSpc>
                <a:spcPct val="85000"/>
              </a:lnSpc>
              <a:defRPr/>
            </a:pPr>
            <a:r>
              <a:rPr lang="en-US" dirty="0"/>
              <a:t>Foreign Body Airway Obstruction in Adults </a:t>
            </a:r>
            <a:r>
              <a:rPr lang="en-US" sz="2800" b="0" dirty="0"/>
              <a:t>(1 of </a:t>
            </a:r>
            <a:r>
              <a:rPr lang="en-US" sz="2800" b="0" dirty="0" smtClean="0"/>
              <a:t>5)</a:t>
            </a:r>
            <a:endParaRPr lang="en-US" sz="2800" b="0" dirty="0"/>
          </a:p>
        </p:txBody>
      </p:sp>
      <p:sp>
        <p:nvSpPr>
          <p:cNvPr id="55299" name="Rectangle 3"/>
          <p:cNvSpPr>
            <a:spLocks noGrp="1" noChangeArrowheads="1"/>
          </p:cNvSpPr>
          <p:nvPr>
            <p:ph type="body" idx="1"/>
          </p:nvPr>
        </p:nvSpPr>
        <p:spPr/>
        <p:txBody>
          <a:bodyPr rIns="228600"/>
          <a:lstStyle/>
          <a:p>
            <a:pPr>
              <a:spcBef>
                <a:spcPct val="35000"/>
              </a:spcBef>
            </a:pPr>
            <a:r>
              <a:rPr lang="en-US" altLang="en-US" dirty="0" smtClean="0"/>
              <a:t>Cause of airway obstruction </a:t>
            </a:r>
          </a:p>
          <a:p>
            <a:pPr>
              <a:spcBef>
                <a:spcPct val="35000"/>
              </a:spcBef>
            </a:pPr>
            <a:r>
              <a:rPr lang="en-US" altLang="en-US" dirty="0"/>
              <a:t>In adults, usually occurs during a meal.</a:t>
            </a:r>
          </a:p>
          <a:p>
            <a:pPr>
              <a:spcBef>
                <a:spcPct val="35000"/>
              </a:spcBef>
            </a:pPr>
            <a:r>
              <a:rPr lang="en-US" altLang="en-US" dirty="0"/>
              <a:t>In children, usually occurs during a meal or at play.</a:t>
            </a:r>
          </a:p>
          <a:p>
            <a:pPr>
              <a:spcBef>
                <a:spcPct val="35000"/>
              </a:spcBef>
            </a:pPr>
            <a:r>
              <a:rPr lang="en-US" altLang="en-US" dirty="0"/>
              <a:t>Patient with mild airway obstruction is able to exchange air but with signs of respiratory distress.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pPr>
              <a:lnSpc>
                <a:spcPct val="85000"/>
              </a:lnSpc>
              <a:defRPr/>
            </a:pPr>
            <a:r>
              <a:rPr lang="en-US" dirty="0"/>
              <a:t>Foreign Body Airway Obstruction in Adults </a:t>
            </a:r>
            <a:r>
              <a:rPr lang="en-US" sz="2800" b="0" dirty="0" smtClean="0"/>
              <a:t>(2 </a:t>
            </a:r>
            <a:r>
              <a:rPr lang="en-US" sz="2800" b="0" dirty="0"/>
              <a:t>of </a:t>
            </a:r>
            <a:r>
              <a:rPr lang="en-US" sz="2800" b="0" dirty="0" smtClean="0"/>
              <a:t>5)</a:t>
            </a:r>
            <a:endParaRPr lang="en-US" sz="2800" b="0" dirty="0"/>
          </a:p>
        </p:txBody>
      </p:sp>
      <p:sp>
        <p:nvSpPr>
          <p:cNvPr id="57347" name="Content Placeholder 2"/>
          <p:cNvSpPr>
            <a:spLocks noGrp="1"/>
          </p:cNvSpPr>
          <p:nvPr>
            <p:ph type="body" idx="1"/>
          </p:nvPr>
        </p:nvSpPr>
        <p:spPr/>
        <p:txBody>
          <a:bodyPr rIns="228600"/>
          <a:lstStyle/>
          <a:p>
            <a:pPr>
              <a:spcBef>
                <a:spcPct val="35000"/>
              </a:spcBef>
            </a:pPr>
            <a:r>
              <a:rPr lang="en-US" altLang="en-US" dirty="0"/>
              <a:t>Sudden, severe obstruction is usually easy to recognize in responsive patients.</a:t>
            </a:r>
          </a:p>
          <a:p>
            <a:pPr>
              <a:spcBef>
                <a:spcPct val="35000"/>
              </a:spcBef>
            </a:pPr>
            <a:r>
              <a:rPr lang="en-US" altLang="en-US" dirty="0"/>
              <a:t>In unresponsive patient, suspect obstruction if maneuvers to open airway and ventilate are ineffective.</a:t>
            </a:r>
          </a:p>
          <a:p>
            <a:pPr>
              <a:spcBef>
                <a:spcPct val="35000"/>
              </a:spcBef>
            </a:pPr>
            <a:r>
              <a:rPr lang="en-US" altLang="en-US" dirty="0"/>
              <a:t>Abdominal-thrust maneuver (Heimlich) is recommended in responsive adults and children older than 1 year.</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pPr>
              <a:lnSpc>
                <a:spcPct val="85000"/>
              </a:lnSpc>
              <a:defRPr/>
            </a:pPr>
            <a:r>
              <a:rPr lang="en-US" dirty="0"/>
              <a:t>Foreign Body Airway Obstruction in Adults </a:t>
            </a:r>
            <a:r>
              <a:rPr lang="en-US" sz="2800" b="0" dirty="0" smtClean="0"/>
              <a:t>(3 </a:t>
            </a:r>
            <a:r>
              <a:rPr lang="en-US" sz="2800" b="0" dirty="0"/>
              <a:t>of </a:t>
            </a:r>
            <a:r>
              <a:rPr lang="en-US" sz="2800" b="0" dirty="0" smtClean="0"/>
              <a:t>5)</a:t>
            </a:r>
            <a:endParaRPr lang="en-US" sz="2800" b="0" dirty="0"/>
          </a:p>
        </p:txBody>
      </p:sp>
      <p:sp>
        <p:nvSpPr>
          <p:cNvPr id="59395" name="Content Placeholder 2"/>
          <p:cNvSpPr>
            <a:spLocks noGrp="1"/>
          </p:cNvSpPr>
          <p:nvPr>
            <p:ph type="body" idx="1"/>
          </p:nvPr>
        </p:nvSpPr>
        <p:spPr/>
        <p:txBody>
          <a:bodyPr rIns="228600"/>
          <a:lstStyle/>
          <a:p>
            <a:pPr>
              <a:spcBef>
                <a:spcPct val="35000"/>
              </a:spcBef>
            </a:pPr>
            <a:r>
              <a:rPr lang="en-US" altLang="en-US" dirty="0"/>
              <a:t>Instead of abdominal-thrust maneuver, use chest thrusts for the following responsive patients in:</a:t>
            </a:r>
          </a:p>
          <a:p>
            <a:pPr lvl="1">
              <a:spcBef>
                <a:spcPct val="35000"/>
              </a:spcBef>
            </a:pPr>
            <a:r>
              <a:rPr lang="en-US" altLang="en-US" dirty="0"/>
              <a:t>Women in advanced stages of pregnancy</a:t>
            </a:r>
          </a:p>
          <a:p>
            <a:pPr lvl="1">
              <a:spcBef>
                <a:spcPct val="35000"/>
              </a:spcBef>
            </a:pPr>
            <a:r>
              <a:rPr lang="en-US" altLang="en-US" dirty="0"/>
              <a:t>Obese patients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pPr>
              <a:lnSpc>
                <a:spcPct val="85000"/>
              </a:lnSpc>
              <a:defRPr/>
            </a:pPr>
            <a:r>
              <a:rPr lang="en-US" dirty="0"/>
              <a:t>Foreign Body Airway Obstruction in Adults </a:t>
            </a:r>
            <a:r>
              <a:rPr lang="en-US" sz="2800" b="0" dirty="0" smtClean="0"/>
              <a:t>(4 </a:t>
            </a:r>
            <a:r>
              <a:rPr lang="en-US" sz="2800" b="0" dirty="0"/>
              <a:t>of </a:t>
            </a:r>
            <a:r>
              <a:rPr lang="en-US" sz="2800" b="0" dirty="0" smtClean="0"/>
              <a:t>5)</a:t>
            </a:r>
            <a:endParaRPr lang="en-US" sz="2800" b="0" dirty="0"/>
          </a:p>
        </p:txBody>
      </p:sp>
      <p:sp>
        <p:nvSpPr>
          <p:cNvPr id="5" name="Rectangle 4"/>
          <p:cNvSpPr/>
          <p:nvPr/>
        </p:nvSpPr>
        <p:spPr>
          <a:xfrm>
            <a:off x="4011612" y="5942012"/>
            <a:ext cx="2770188" cy="230188"/>
          </a:xfrm>
          <a:prstGeom prst="rect">
            <a:avLst/>
          </a:prstGeom>
        </p:spPr>
        <p:txBody>
          <a:bodyPr wrap="none">
            <a:spAutoFit/>
          </a:bodyPr>
          <a:lstStyle/>
          <a:p>
            <a:pPr>
              <a:defRPr/>
            </a:pPr>
            <a:r>
              <a:rPr lang="en-IN" sz="900" dirty="0">
                <a:solidFill>
                  <a:schemeClr val="bg1"/>
                </a:solidFill>
                <a:latin typeface="+mj-lt"/>
              </a:rPr>
              <a:t>© Jones &amp; Bartlett Learning. Courtesy of MIEMSS.</a:t>
            </a:r>
          </a:p>
        </p:txBody>
      </p:sp>
      <p:pic>
        <p:nvPicPr>
          <p:cNvPr id="6" name="Picture 4" descr="C:\fms\EMT_11E_ITK_PPT WORK\9781284106916_SLCP_CH13\New folder\9781284080179_CH13_CP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800225"/>
            <a:ext cx="4135437" cy="413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pPr>
              <a:lnSpc>
                <a:spcPct val="85000"/>
              </a:lnSpc>
              <a:defRPr/>
            </a:pPr>
            <a:r>
              <a:rPr lang="en-US" dirty="0"/>
              <a:t>Foreign Body Airway Obstruction in Adults </a:t>
            </a:r>
            <a:r>
              <a:rPr lang="en-US" sz="2800" b="0" dirty="0" smtClean="0"/>
              <a:t>(5 </a:t>
            </a:r>
            <a:r>
              <a:rPr lang="en-US" sz="2800" b="0" dirty="0"/>
              <a:t>of </a:t>
            </a:r>
            <a:r>
              <a:rPr lang="en-US" sz="2800" b="0" dirty="0" smtClean="0"/>
              <a:t>5)</a:t>
            </a:r>
            <a:endParaRPr lang="en-US" sz="2800" b="0" dirty="0"/>
          </a:p>
        </p:txBody>
      </p:sp>
      <p:sp>
        <p:nvSpPr>
          <p:cNvPr id="61443" name="Content Placeholder 2"/>
          <p:cNvSpPr>
            <a:spLocks noGrp="1"/>
          </p:cNvSpPr>
          <p:nvPr>
            <p:ph type="body" idx="1"/>
          </p:nvPr>
        </p:nvSpPr>
        <p:spPr/>
        <p:txBody>
          <a:bodyPr rIns="228600"/>
          <a:lstStyle/>
          <a:p>
            <a:pPr>
              <a:spcBef>
                <a:spcPct val="35000"/>
              </a:spcBef>
            </a:pPr>
            <a:r>
              <a:rPr lang="en-US" altLang="en-US" dirty="0"/>
              <a:t>Unresponsive patients:</a:t>
            </a:r>
          </a:p>
          <a:p>
            <a:pPr lvl="1">
              <a:spcBef>
                <a:spcPct val="35000"/>
              </a:spcBef>
            </a:pPr>
            <a:r>
              <a:rPr lang="en-US" altLang="en-US" dirty="0"/>
              <a:t>Determine unresponsiveness.</a:t>
            </a:r>
          </a:p>
          <a:p>
            <a:pPr lvl="1">
              <a:spcBef>
                <a:spcPct val="35000"/>
              </a:spcBef>
            </a:pPr>
            <a:r>
              <a:rPr lang="en-US" altLang="en-US" dirty="0"/>
              <a:t>Check for breathing and a pulse. </a:t>
            </a:r>
          </a:p>
          <a:p>
            <a:pPr lvl="1">
              <a:spcBef>
                <a:spcPct val="35000"/>
              </a:spcBef>
            </a:pPr>
            <a:r>
              <a:rPr lang="en-US" altLang="en-US" dirty="0"/>
              <a:t>If pulse is present and breathing is absent, attempt ventilation.</a:t>
            </a:r>
          </a:p>
          <a:p>
            <a:pPr lvl="1">
              <a:spcBef>
                <a:spcPct val="35000"/>
              </a:spcBef>
            </a:pPr>
            <a:r>
              <a:rPr lang="en-US" altLang="en-US" dirty="0"/>
              <a:t>If two attempts do not produce visible chest rise, perform 30 compressions, open airway, and look in mouth.</a:t>
            </a:r>
          </a:p>
          <a:p>
            <a:pPr lvl="2"/>
            <a:r>
              <a:rPr lang="en-US" altLang="en-US" sz="2400" dirty="0"/>
              <a:t>Attempt to carefully remove any visible object.</a:t>
            </a:r>
            <a:endParaRPr lang="en-US" alt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pPr>
              <a:lnSpc>
                <a:spcPct val="85000"/>
              </a:lnSpc>
              <a:defRPr/>
            </a:pPr>
            <a:r>
              <a:rPr lang="en-US" sz="3600" dirty="0"/>
              <a:t>Foreign Body Airway Obstruction in Infants and Children </a:t>
            </a:r>
            <a:r>
              <a:rPr lang="en-US" sz="2800" b="0" dirty="0"/>
              <a:t>(1 of </a:t>
            </a:r>
            <a:r>
              <a:rPr lang="en-US" sz="2800" b="0" dirty="0" smtClean="0"/>
              <a:t>5)</a:t>
            </a:r>
            <a:endParaRPr lang="en-US" sz="2800" b="0" dirty="0"/>
          </a:p>
        </p:txBody>
      </p:sp>
      <p:sp>
        <p:nvSpPr>
          <p:cNvPr id="62467" name="Content Placeholder 2"/>
          <p:cNvSpPr>
            <a:spLocks noGrp="1"/>
          </p:cNvSpPr>
          <p:nvPr>
            <p:ph type="body" idx="1"/>
          </p:nvPr>
        </p:nvSpPr>
        <p:spPr/>
        <p:txBody>
          <a:bodyPr rIns="228600"/>
          <a:lstStyle/>
          <a:p>
            <a:pPr>
              <a:spcBef>
                <a:spcPct val="35000"/>
              </a:spcBef>
            </a:pPr>
            <a:r>
              <a:rPr lang="en-US" altLang="en-US" dirty="0"/>
              <a:t>Common problem</a:t>
            </a:r>
          </a:p>
          <a:p>
            <a:pPr>
              <a:spcBef>
                <a:spcPct val="35000"/>
              </a:spcBef>
            </a:pPr>
            <a:r>
              <a:rPr lang="en-US" altLang="en-US" dirty="0"/>
              <a:t>If signs and symptoms of airway infection, do not waste time trying to dislodge a foreign body.</a:t>
            </a:r>
          </a:p>
          <a:p>
            <a:pPr>
              <a:spcBef>
                <a:spcPct val="35000"/>
              </a:spcBef>
            </a:pPr>
            <a:r>
              <a:rPr lang="en-US" altLang="en-US" dirty="0"/>
              <a:t>On responsive, standing or sitting child, perform Heimlich maneuver. </a:t>
            </a:r>
          </a:p>
          <a:p>
            <a:pPr>
              <a:spcBef>
                <a:spcPct val="35000"/>
              </a:spcBef>
            </a:pPr>
            <a:r>
              <a:rPr lang="en-US" altLang="en-US" dirty="0"/>
              <a:t>On unresponsive child older than 1 year, manage in the same manner as an adult.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pPr>
              <a:lnSpc>
                <a:spcPct val="85000"/>
              </a:lnSpc>
              <a:defRPr/>
            </a:pPr>
            <a:r>
              <a:rPr lang="en-US" sz="3600" dirty="0"/>
              <a:t>Foreign Body Airway Obstruction in Infants and Children </a:t>
            </a:r>
            <a:r>
              <a:rPr lang="en-US" sz="2800" b="0" dirty="0"/>
              <a:t>(2 of </a:t>
            </a:r>
            <a:r>
              <a:rPr lang="en-US" sz="2800" b="0" dirty="0" smtClean="0"/>
              <a:t>5)</a:t>
            </a:r>
            <a:endParaRPr lang="en-US" sz="2800" b="0" dirty="0"/>
          </a:p>
        </p:txBody>
      </p:sp>
      <p:sp>
        <p:nvSpPr>
          <p:cNvPr id="5" name="Rectangle 4"/>
          <p:cNvSpPr/>
          <p:nvPr/>
        </p:nvSpPr>
        <p:spPr>
          <a:xfrm>
            <a:off x="4087812" y="6018212"/>
            <a:ext cx="2770188" cy="230188"/>
          </a:xfrm>
          <a:prstGeom prst="rect">
            <a:avLst/>
          </a:prstGeom>
        </p:spPr>
        <p:txBody>
          <a:bodyPr wrap="none">
            <a:spAutoFit/>
          </a:bodyPr>
          <a:lstStyle/>
          <a:p>
            <a:pPr>
              <a:defRPr/>
            </a:pPr>
            <a:r>
              <a:rPr lang="en-IN" sz="900" dirty="0">
                <a:solidFill>
                  <a:schemeClr val="bg1"/>
                </a:solidFill>
                <a:latin typeface="+mj-lt"/>
              </a:rPr>
              <a:t>© Jones &amp; Bartlett Learning. Courtesy of MIEMSS.</a:t>
            </a:r>
          </a:p>
        </p:txBody>
      </p:sp>
      <p:pic>
        <p:nvPicPr>
          <p:cNvPr id="6" name="Picture 4" descr="C:\fms\EMT_11E_ITK_PPT WORK\9781284106916_SLCP_CH13\New folder\9781284080179_CH13_CP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638300"/>
            <a:ext cx="4379912" cy="437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pPr>
              <a:lnSpc>
                <a:spcPct val="85000"/>
              </a:lnSpc>
              <a:defRPr/>
            </a:pPr>
            <a:r>
              <a:rPr lang="en-US" sz="3600" dirty="0"/>
              <a:t>Foreign Body Airway Obstruction in Infants and Children </a:t>
            </a:r>
            <a:r>
              <a:rPr lang="en-US" sz="2800" b="0" dirty="0"/>
              <a:t>(3 of </a:t>
            </a:r>
            <a:r>
              <a:rPr lang="en-US" sz="2800" b="0" dirty="0" smtClean="0"/>
              <a:t>5)</a:t>
            </a:r>
            <a:endParaRPr lang="en-US" sz="2800" b="0" dirty="0"/>
          </a:p>
        </p:txBody>
      </p:sp>
      <p:sp>
        <p:nvSpPr>
          <p:cNvPr id="64515" name="Content Placeholder 2"/>
          <p:cNvSpPr>
            <a:spLocks noGrp="1"/>
          </p:cNvSpPr>
          <p:nvPr>
            <p:ph type="body" idx="1"/>
          </p:nvPr>
        </p:nvSpPr>
        <p:spPr/>
        <p:txBody>
          <a:bodyPr rIns="228600"/>
          <a:lstStyle/>
          <a:p>
            <a:pPr>
              <a:spcBef>
                <a:spcPct val="35000"/>
              </a:spcBef>
            </a:pPr>
            <a:r>
              <a:rPr lang="en-US" altLang="en-US" dirty="0"/>
              <a:t>Infants</a:t>
            </a:r>
          </a:p>
          <a:p>
            <a:pPr lvl="1">
              <a:spcBef>
                <a:spcPct val="35000"/>
              </a:spcBef>
            </a:pPr>
            <a:r>
              <a:rPr lang="en-US" altLang="en-US" dirty="0" smtClean="0"/>
              <a:t>Instead</a:t>
            </a:r>
            <a:r>
              <a:rPr lang="en-US" altLang="en-US" dirty="0"/>
              <a:t>, perform back slaps and chest thrusts (compressions).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pPr>
              <a:lnSpc>
                <a:spcPct val="85000"/>
              </a:lnSpc>
              <a:defRPr/>
            </a:pPr>
            <a:r>
              <a:rPr lang="en-US" sz="3600" dirty="0"/>
              <a:t>Foreign Body Airway Obstruction in Infants and Children</a:t>
            </a:r>
            <a:r>
              <a:rPr lang="en-US" dirty="0"/>
              <a:t> </a:t>
            </a:r>
            <a:r>
              <a:rPr lang="en-US" sz="2800" b="0" dirty="0"/>
              <a:t>(4 of </a:t>
            </a:r>
            <a:r>
              <a:rPr lang="en-US" sz="2800" b="0" dirty="0" smtClean="0"/>
              <a:t>5)</a:t>
            </a:r>
            <a:endParaRPr lang="en-US" sz="2800" b="0" dirty="0"/>
          </a:p>
        </p:txBody>
      </p:sp>
      <p:sp>
        <p:nvSpPr>
          <p:cNvPr id="4" name="Rectangle 3"/>
          <p:cNvSpPr/>
          <p:nvPr/>
        </p:nvSpPr>
        <p:spPr>
          <a:xfrm>
            <a:off x="2660650" y="5013325"/>
            <a:ext cx="1628775" cy="230188"/>
          </a:xfrm>
          <a:prstGeom prst="rect">
            <a:avLst/>
          </a:prstGeom>
        </p:spPr>
        <p:txBody>
          <a:bodyPr wrap="none">
            <a:spAutoFit/>
          </a:bodyPr>
          <a:lstStyle/>
          <a:p>
            <a:pPr>
              <a:defRPr/>
            </a:pPr>
            <a:r>
              <a:rPr lang="en-IN" sz="900" dirty="0">
                <a:solidFill>
                  <a:schemeClr val="bg1"/>
                </a:solidFill>
                <a:latin typeface="+mj-lt"/>
              </a:rPr>
              <a:t>© Jones &amp; Bartlett Learning.</a:t>
            </a:r>
          </a:p>
        </p:txBody>
      </p:sp>
      <p:sp>
        <p:nvSpPr>
          <p:cNvPr id="6" name="Rectangle 5"/>
          <p:cNvSpPr/>
          <p:nvPr/>
        </p:nvSpPr>
        <p:spPr>
          <a:xfrm>
            <a:off x="6626225" y="5014913"/>
            <a:ext cx="1628775" cy="230187"/>
          </a:xfrm>
          <a:prstGeom prst="rect">
            <a:avLst/>
          </a:prstGeom>
        </p:spPr>
        <p:txBody>
          <a:bodyPr wrap="none">
            <a:spAutoFit/>
          </a:bodyPr>
          <a:lstStyle/>
          <a:p>
            <a:pPr>
              <a:defRPr/>
            </a:pPr>
            <a:r>
              <a:rPr lang="en-IN" sz="900" dirty="0">
                <a:solidFill>
                  <a:schemeClr val="bg1"/>
                </a:solidFill>
                <a:latin typeface="+mj-lt"/>
              </a:rPr>
              <a:t>© Jones &amp; Bartlett Learning.</a:t>
            </a:r>
          </a:p>
        </p:txBody>
      </p:sp>
      <p:pic>
        <p:nvPicPr>
          <p:cNvPr id="7" name="Picture 4" descr="C:\fms\EMT_11E_ITK_PPT WORK\9781284106916_SLCP_CH13\New folder\9781284080179_CH13_CP20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038" y="2667000"/>
            <a:ext cx="3509962"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C:\fms\EMT_11E_ITK_PPT WORK\9781284106916_SLCP_CH13\New folder\9781284080179_CH13_CP20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1375" y="2667000"/>
            <a:ext cx="3509963"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lnSpc>
                <a:spcPct val="85000"/>
              </a:lnSpc>
              <a:defRPr/>
            </a:pPr>
            <a:r>
              <a:rPr lang="en-US" dirty="0"/>
              <a:t>Elements of BLS </a:t>
            </a:r>
            <a:r>
              <a:rPr lang="en-US" sz="2800" b="0" dirty="0" smtClean="0"/>
              <a:t>(3 </a:t>
            </a:r>
            <a:r>
              <a:rPr lang="en-US" sz="2800" b="0" dirty="0"/>
              <a:t>of </a:t>
            </a:r>
            <a:r>
              <a:rPr lang="en-US" sz="2800" b="0" dirty="0" smtClean="0"/>
              <a:t>6)</a:t>
            </a:r>
            <a:endParaRPr lang="en-US" sz="2800" b="0" dirty="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2000" y="1413136"/>
            <a:ext cx="7696200" cy="4570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934200" y="5994400"/>
            <a:ext cx="1628775" cy="231775"/>
          </a:xfrm>
          <a:prstGeom prst="rect">
            <a:avLst/>
          </a:prstGeom>
        </p:spPr>
        <p:txBody>
          <a:bodyPr wrap="none">
            <a:spAutoFit/>
          </a:bodyPr>
          <a:lstStyle/>
          <a:p>
            <a:pPr>
              <a:defRPr/>
            </a:pPr>
            <a:r>
              <a:rPr lang="en-IN" sz="900" dirty="0">
                <a:solidFill>
                  <a:schemeClr val="bg1"/>
                </a:solidFill>
                <a:latin typeface="+mj-lt"/>
              </a:rPr>
              <a:t>© Jones &amp; Bartlett Learning.</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pPr>
              <a:lnSpc>
                <a:spcPct val="85000"/>
              </a:lnSpc>
              <a:defRPr/>
            </a:pPr>
            <a:r>
              <a:rPr lang="en-US" sz="3600" dirty="0"/>
              <a:t>Foreign Body Airway Obstruction in Infants and Children</a:t>
            </a:r>
            <a:r>
              <a:rPr lang="en-US" dirty="0"/>
              <a:t> </a:t>
            </a:r>
            <a:r>
              <a:rPr lang="en-US" sz="2800" b="0" dirty="0" smtClean="0"/>
              <a:t>(5 </a:t>
            </a:r>
            <a:r>
              <a:rPr lang="en-US" sz="2800" b="0" dirty="0"/>
              <a:t>of </a:t>
            </a:r>
            <a:r>
              <a:rPr lang="en-US" sz="2800" b="0" dirty="0" smtClean="0"/>
              <a:t>5)</a:t>
            </a:r>
            <a:endParaRPr lang="en-US" sz="2800" b="0" dirty="0"/>
          </a:p>
        </p:txBody>
      </p:sp>
      <p:sp>
        <p:nvSpPr>
          <p:cNvPr id="66563" name="Content Placeholder 2"/>
          <p:cNvSpPr>
            <a:spLocks noGrp="1"/>
          </p:cNvSpPr>
          <p:nvPr>
            <p:ph type="body" idx="1"/>
          </p:nvPr>
        </p:nvSpPr>
        <p:spPr/>
        <p:txBody>
          <a:bodyPr rIns="228600"/>
          <a:lstStyle/>
          <a:p>
            <a:pPr>
              <a:spcBef>
                <a:spcPct val="35000"/>
              </a:spcBef>
            </a:pPr>
            <a:r>
              <a:rPr lang="en-US" altLang="en-US" dirty="0"/>
              <a:t>In unresponsive infants, begin CPR, beginning with chest compressions.</a:t>
            </a:r>
          </a:p>
          <a:p>
            <a:pPr>
              <a:spcBef>
                <a:spcPct val="35000"/>
              </a:spcBef>
            </a:pPr>
            <a:r>
              <a:rPr lang="en-US" altLang="en-US" dirty="0"/>
              <a:t>Do not check for a pulse before starting compressions. </a:t>
            </a:r>
          </a:p>
          <a:p>
            <a:pPr>
              <a:spcBef>
                <a:spcPct val="35000"/>
              </a:spcBef>
            </a:pPr>
            <a:r>
              <a:rPr lang="en-US" altLang="en-US" dirty="0"/>
              <a:t>Open the airway and look in the mouth. </a:t>
            </a:r>
          </a:p>
          <a:p>
            <a:pPr lvl="1">
              <a:spcBef>
                <a:spcPct val="35000"/>
              </a:spcBef>
            </a:pPr>
            <a:r>
              <a:rPr lang="en-US" altLang="en-US" dirty="0"/>
              <a:t>Remove the object if seen.</a:t>
            </a:r>
          </a:p>
          <a:p>
            <a:pPr lvl="1">
              <a:spcBef>
                <a:spcPct val="35000"/>
              </a:spcBef>
            </a:pPr>
            <a:r>
              <a:rPr lang="en-US" altLang="en-US" dirty="0"/>
              <a:t>Resume chest compressions if no object is seen.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Special Resuscitation Circumstances</a:t>
            </a:r>
            <a:endParaRPr lang="en-US" dirty="0"/>
          </a:p>
        </p:txBody>
      </p:sp>
      <p:sp>
        <p:nvSpPr>
          <p:cNvPr id="67587" name="Content Placeholder 2"/>
          <p:cNvSpPr>
            <a:spLocks noGrp="1"/>
          </p:cNvSpPr>
          <p:nvPr>
            <p:ph idx="1"/>
          </p:nvPr>
        </p:nvSpPr>
        <p:spPr/>
        <p:txBody>
          <a:bodyPr/>
          <a:lstStyle/>
          <a:p>
            <a:r>
              <a:rPr lang="en-US" dirty="0"/>
              <a:t>Opioid overdose</a:t>
            </a:r>
          </a:p>
          <a:p>
            <a:pPr lvl="1"/>
            <a:r>
              <a:rPr lang="en-US" dirty="0"/>
              <a:t>Standard resuscitation measures take priority over naloxone administration. </a:t>
            </a:r>
          </a:p>
          <a:p>
            <a:r>
              <a:rPr lang="en-US" dirty="0"/>
              <a:t>Cardiac arrest in pregnancy</a:t>
            </a:r>
          </a:p>
          <a:p>
            <a:pPr lvl="1"/>
            <a:r>
              <a:rPr lang="en-US" dirty="0"/>
              <a:t>Priorities are to provide high-quality CPR and relieve pressure off the aorta and vena cava</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smtClean="0"/>
              <a:t>Grief Support for Family Members and Loved Ones </a:t>
            </a:r>
            <a:r>
              <a:rPr lang="en-US" sz="2400" dirty="0" smtClean="0"/>
              <a:t>(1 of 3)</a:t>
            </a:r>
            <a:endParaRPr lang="en-US" sz="2400" dirty="0"/>
          </a:p>
        </p:txBody>
      </p:sp>
      <p:sp>
        <p:nvSpPr>
          <p:cNvPr id="68611" name="Content Placeholder 2"/>
          <p:cNvSpPr>
            <a:spLocks noGrp="1"/>
          </p:cNvSpPr>
          <p:nvPr>
            <p:ph idx="1"/>
          </p:nvPr>
        </p:nvSpPr>
        <p:spPr/>
        <p:txBody>
          <a:bodyPr/>
          <a:lstStyle/>
          <a:p>
            <a:r>
              <a:rPr lang="en-US" dirty="0"/>
              <a:t>Family members may experience a psychologic crisis that turns into a medical crisis. </a:t>
            </a:r>
          </a:p>
          <a:p>
            <a:r>
              <a:rPr lang="en-US" dirty="0"/>
              <a:t>Family members and loved ones will remember this event in detail for the rest of their lives.</a:t>
            </a:r>
          </a:p>
          <a:p>
            <a:r>
              <a:rPr lang="en-US" dirty="0"/>
              <a:t>Keep the family informed throughout the resuscitation process.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smtClean="0"/>
              <a:t>Grief Support for Family Members and Loved Ones </a:t>
            </a:r>
            <a:r>
              <a:rPr lang="en-US" sz="2400" dirty="0" smtClean="0"/>
              <a:t>(2 of 3)</a:t>
            </a:r>
            <a:endParaRPr lang="en-US" sz="2400" dirty="0"/>
          </a:p>
        </p:txBody>
      </p:sp>
      <p:sp>
        <p:nvSpPr>
          <p:cNvPr id="69635" name="Content Placeholder 2"/>
          <p:cNvSpPr>
            <a:spLocks noGrp="1"/>
          </p:cNvSpPr>
          <p:nvPr>
            <p:ph idx="1"/>
          </p:nvPr>
        </p:nvSpPr>
        <p:spPr/>
        <p:txBody>
          <a:bodyPr/>
          <a:lstStyle/>
          <a:p>
            <a:r>
              <a:rPr lang="en-US" dirty="0"/>
              <a:t>After resuscitation has stopped, helpful measures include:</a:t>
            </a:r>
          </a:p>
          <a:p>
            <a:pPr lvl="1"/>
            <a:r>
              <a:rPr lang="en-US" dirty="0"/>
              <a:t>Take the family to a quiet, private place.</a:t>
            </a:r>
          </a:p>
          <a:p>
            <a:pPr lvl="1"/>
            <a:r>
              <a:rPr lang="en-US" dirty="0"/>
              <a:t>Use clear language and speak in a warm, sensitive, and caring manner. </a:t>
            </a:r>
          </a:p>
          <a:p>
            <a:pPr lvl="1"/>
            <a:r>
              <a:rPr lang="en-US" dirty="0"/>
              <a:t>Exhibit calm, reassuring authority.</a:t>
            </a:r>
          </a:p>
          <a:p>
            <a:pPr lvl="1"/>
            <a:r>
              <a:rPr lang="en-US" dirty="0"/>
              <a:t>Use the patient’s name. </a:t>
            </a:r>
          </a:p>
          <a:p>
            <a:pPr lvl="1"/>
            <a:r>
              <a:rPr lang="en-US" dirty="0"/>
              <a:t>Use eye contact and appropriate touch.</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smtClean="0"/>
              <a:t>Grief Support for Family Members and Loved Ones </a:t>
            </a:r>
            <a:r>
              <a:rPr lang="en-US" sz="2400" dirty="0" smtClean="0"/>
              <a:t>(3 of 3)</a:t>
            </a:r>
            <a:endParaRPr lang="en-US" sz="2400" dirty="0"/>
          </a:p>
        </p:txBody>
      </p:sp>
      <p:sp>
        <p:nvSpPr>
          <p:cNvPr id="70659" name="Content Placeholder 2"/>
          <p:cNvSpPr>
            <a:spLocks noGrp="1"/>
          </p:cNvSpPr>
          <p:nvPr>
            <p:ph idx="1"/>
          </p:nvPr>
        </p:nvSpPr>
        <p:spPr/>
        <p:txBody>
          <a:bodyPr/>
          <a:lstStyle/>
          <a:p>
            <a:pPr>
              <a:defRPr/>
            </a:pPr>
            <a:r>
              <a:rPr lang="en-US" dirty="0"/>
              <a:t>After resuscitation has stopped, helpful measures include (</a:t>
            </a:r>
            <a:r>
              <a:rPr lang="en-US" dirty="0" smtClean="0"/>
              <a:t>cont’d)</a:t>
            </a:r>
            <a:r>
              <a:rPr lang="en-US" dirty="0"/>
              <a:t>:</a:t>
            </a:r>
          </a:p>
          <a:p>
            <a:pPr lvl="1">
              <a:defRPr/>
            </a:pPr>
            <a:r>
              <a:rPr lang="en-US" dirty="0"/>
              <a:t>Expect emotion.</a:t>
            </a:r>
          </a:p>
          <a:p>
            <a:pPr lvl="1">
              <a:defRPr/>
            </a:pPr>
            <a:r>
              <a:rPr lang="en-US" dirty="0"/>
              <a:t>Be supportive but do not hover.</a:t>
            </a:r>
          </a:p>
          <a:p>
            <a:pPr lvl="1">
              <a:defRPr/>
            </a:pPr>
            <a:r>
              <a:rPr lang="en-US" dirty="0"/>
              <a:t>Ask if a friend or family member can be called.</a:t>
            </a:r>
          </a:p>
          <a:p>
            <a:pPr>
              <a:defRPr/>
            </a:pPr>
            <a:r>
              <a:rPr lang="en-US" dirty="0"/>
              <a:t>Ensure that children are not ignored.</a:t>
            </a:r>
          </a:p>
          <a:p>
            <a:pPr marL="0" indent="0">
              <a:buNone/>
            </a:pPr>
            <a:endParaRPr lang="en-US" altLang="en-US" dirty="0" smtClean="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Education and Training for the EMT</a:t>
            </a:r>
            <a:endParaRPr lang="en-US" dirty="0"/>
          </a:p>
        </p:txBody>
      </p:sp>
      <p:sp>
        <p:nvSpPr>
          <p:cNvPr id="72707" name="Content Placeholder 2"/>
          <p:cNvSpPr>
            <a:spLocks noGrp="1"/>
          </p:cNvSpPr>
          <p:nvPr>
            <p:ph idx="1"/>
          </p:nvPr>
        </p:nvSpPr>
        <p:spPr/>
        <p:txBody>
          <a:bodyPr/>
          <a:lstStyle/>
          <a:p>
            <a:r>
              <a:rPr lang="en-US" altLang="en-US" dirty="0" smtClean="0"/>
              <a:t>CPR skills can deteriorate over time. </a:t>
            </a:r>
          </a:p>
          <a:p>
            <a:pPr lvl="1"/>
            <a:r>
              <a:rPr lang="en-US" altLang="en-US" dirty="0" smtClean="0"/>
              <a:t>Practice often using manikin-based training.</a:t>
            </a:r>
          </a:p>
          <a:p>
            <a:pPr lvl="1"/>
            <a:r>
              <a:rPr lang="en-US" altLang="en-US" dirty="0" smtClean="0"/>
              <a:t>CPR self-instruction through a video and/or computer-based modules with hands-on practice may be a reasonable alternative to instructor-led courses.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Education and Training for the Public</a:t>
            </a:r>
            <a:endParaRPr lang="en-US" dirty="0"/>
          </a:p>
        </p:txBody>
      </p:sp>
      <p:sp>
        <p:nvSpPr>
          <p:cNvPr id="73731" name="Content Placeholder 2"/>
          <p:cNvSpPr>
            <a:spLocks noGrp="1"/>
          </p:cNvSpPr>
          <p:nvPr>
            <p:ph idx="1"/>
          </p:nvPr>
        </p:nvSpPr>
        <p:spPr/>
        <p:txBody>
          <a:bodyPr/>
          <a:lstStyle/>
          <a:p>
            <a:r>
              <a:rPr lang="en-US" altLang="en-US" dirty="0" smtClean="0"/>
              <a:t>You are a patient advocate.</a:t>
            </a:r>
          </a:p>
          <a:p>
            <a:r>
              <a:rPr lang="en-US" altLang="en-US" dirty="0" smtClean="0"/>
              <a:t>You must do your part to facilitate the training of laypeople in the critical skills of CPR and AED operation.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p:txBody>
          <a:bodyPr/>
          <a:lstStyle/>
          <a:p>
            <a:pPr>
              <a:defRPr/>
            </a:pPr>
            <a:r>
              <a:rPr lang="en-US" dirty="0"/>
              <a:t>Review</a:t>
            </a:r>
          </a:p>
        </p:txBody>
      </p:sp>
      <p:sp>
        <p:nvSpPr>
          <p:cNvPr id="74755" name="Rectangle 3"/>
          <p:cNvSpPr>
            <a:spLocks noGrp="1" noChangeArrowheads="1"/>
          </p:cNvSpPr>
          <p:nvPr>
            <p:ph type="body" idx="1"/>
          </p:nvPr>
        </p:nvSpPr>
        <p:spPr/>
        <p:txBody>
          <a:bodyPr/>
          <a:lstStyle/>
          <a:p>
            <a:pPr marL="457200" indent="-457200">
              <a:buFontTx/>
              <a:buAutoNum type="arabicPeriod"/>
            </a:pPr>
            <a:r>
              <a:rPr lang="en-US" altLang="en-US" dirty="0" smtClean="0"/>
              <a:t>Brain damage is </a:t>
            </a:r>
            <a:r>
              <a:rPr lang="en-US" altLang="en-US" i="1" dirty="0" smtClean="0"/>
              <a:t>very likely</a:t>
            </a:r>
            <a:r>
              <a:rPr lang="en-US" altLang="en-US" dirty="0" smtClean="0"/>
              <a:t> in a brain that does not receive oxygen for:</a:t>
            </a:r>
          </a:p>
          <a:p>
            <a:pPr marL="1016000" lvl="1" indent="-444500">
              <a:buFontTx/>
              <a:buAutoNum type="alphaUcPeriod"/>
            </a:pPr>
            <a:r>
              <a:rPr lang="en-US" altLang="en-US" dirty="0" smtClean="0"/>
              <a:t>0</a:t>
            </a:r>
            <a:r>
              <a:rPr lang="en-US" altLang="en-US" dirty="0" smtClean="0">
                <a:cs typeface="Arial" charset="0"/>
              </a:rPr>
              <a:t>–</a:t>
            </a:r>
            <a:r>
              <a:rPr lang="en-US" altLang="en-US" dirty="0" smtClean="0"/>
              <a:t>1 minutes.</a:t>
            </a:r>
          </a:p>
          <a:p>
            <a:pPr marL="1016000" lvl="1" indent="-444500">
              <a:buFontTx/>
              <a:buAutoNum type="alphaUcPeriod"/>
            </a:pPr>
            <a:r>
              <a:rPr lang="en-US" altLang="en-US" dirty="0" smtClean="0"/>
              <a:t>0</a:t>
            </a:r>
            <a:r>
              <a:rPr lang="en-US" altLang="en-US" dirty="0" smtClean="0">
                <a:cs typeface="Arial" charset="0"/>
              </a:rPr>
              <a:t>–</a:t>
            </a:r>
            <a:r>
              <a:rPr lang="en-US" altLang="en-US" dirty="0" smtClean="0"/>
              <a:t>4 minutes.</a:t>
            </a:r>
          </a:p>
          <a:p>
            <a:pPr marL="1016000" lvl="1" indent="-444500">
              <a:buFontTx/>
              <a:buAutoNum type="alphaUcPeriod"/>
            </a:pPr>
            <a:r>
              <a:rPr lang="en-US" altLang="en-US" dirty="0" smtClean="0"/>
              <a:t>4</a:t>
            </a:r>
            <a:r>
              <a:rPr lang="en-US" altLang="en-US" dirty="0" smtClean="0">
                <a:cs typeface="Arial" charset="0"/>
              </a:rPr>
              <a:t>–</a:t>
            </a:r>
            <a:r>
              <a:rPr lang="en-US" altLang="en-US" dirty="0" smtClean="0"/>
              <a:t>6 minutes.</a:t>
            </a:r>
          </a:p>
          <a:p>
            <a:pPr marL="1016000" lvl="1" indent="-444500">
              <a:buFontTx/>
              <a:buAutoNum type="alphaUcPeriod"/>
            </a:pPr>
            <a:r>
              <a:rPr lang="en-US" altLang="en-US" dirty="0" smtClean="0"/>
              <a:t>6</a:t>
            </a:r>
            <a:r>
              <a:rPr lang="en-US" altLang="en-US" dirty="0" smtClean="0">
                <a:cs typeface="Arial" charset="0"/>
              </a:rPr>
              <a:t>–</a:t>
            </a:r>
            <a:r>
              <a:rPr lang="en-US" altLang="en-US" dirty="0" smtClean="0"/>
              <a:t>10 minutes.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lstStyle/>
          <a:p>
            <a:pPr>
              <a:defRPr/>
            </a:pPr>
            <a:r>
              <a:rPr lang="en-US" dirty="0"/>
              <a:t>Review</a:t>
            </a:r>
          </a:p>
        </p:txBody>
      </p:sp>
      <p:sp>
        <p:nvSpPr>
          <p:cNvPr id="75779" name="Rectangle 3"/>
          <p:cNvSpPr>
            <a:spLocks noGrp="1" noChangeArrowheads="1"/>
          </p:cNvSpPr>
          <p:nvPr>
            <p:ph type="body" idx="1"/>
          </p:nvPr>
        </p:nvSpPr>
        <p:spPr/>
        <p:txBody>
          <a:bodyPr/>
          <a:lstStyle/>
          <a:p>
            <a:pPr marL="0" indent="0">
              <a:buFontTx/>
              <a:buNone/>
            </a:pPr>
            <a:r>
              <a:rPr lang="en-US" altLang="en-US" b="1" dirty="0" smtClean="0"/>
              <a:t>Answer: </a:t>
            </a:r>
            <a:r>
              <a:rPr lang="en-US" altLang="en-US" b="1" dirty="0" smtClean="0">
                <a:solidFill>
                  <a:srgbClr val="C1500B"/>
                </a:solidFill>
              </a:rPr>
              <a:t>D</a:t>
            </a:r>
          </a:p>
          <a:p>
            <a:pPr marL="0" indent="0">
              <a:buFontTx/>
              <a:buNone/>
            </a:pPr>
            <a:r>
              <a:rPr lang="en-US" altLang="en-US" b="1" dirty="0" smtClean="0"/>
              <a:t>Rationale: </a:t>
            </a:r>
            <a:r>
              <a:rPr lang="en-US" altLang="en-US" dirty="0" smtClean="0"/>
              <a:t>Permanent brain damage is very likely if the brain is without oxygen for 6 minutes or longer. After 10 minutes without oxygen, irreversible brain damage is likely.</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a:lstStyle/>
          <a:p>
            <a:pPr>
              <a:defRPr/>
            </a:pPr>
            <a:r>
              <a:rPr lang="en-US" dirty="0"/>
              <a:t>Review </a:t>
            </a:r>
            <a:r>
              <a:rPr lang="en-US" sz="2800" b="0" dirty="0"/>
              <a:t>(1 of 2)</a:t>
            </a:r>
          </a:p>
        </p:txBody>
      </p:sp>
      <p:sp>
        <p:nvSpPr>
          <p:cNvPr id="76803" name="Rectangle 3"/>
          <p:cNvSpPr>
            <a:spLocks noGrp="1" noChangeArrowheads="1"/>
          </p:cNvSpPr>
          <p:nvPr>
            <p:ph type="body" idx="1"/>
          </p:nvPr>
        </p:nvSpPr>
        <p:spPr/>
        <p:txBody>
          <a:bodyPr/>
          <a:lstStyle/>
          <a:p>
            <a:pPr marL="457200" indent="-457200">
              <a:buFontTx/>
              <a:buAutoNum type="arabicPeriod"/>
            </a:pPr>
            <a:r>
              <a:rPr lang="en-US" altLang="en-US" sz="2400" dirty="0" smtClean="0"/>
              <a:t>Brain damage is very likely in a brain that does not receive oxygen for:</a:t>
            </a:r>
          </a:p>
          <a:p>
            <a:pPr marL="1016000" lvl="1" indent="-444500">
              <a:buFontTx/>
              <a:buAutoNum type="alphaUcPeriod"/>
            </a:pPr>
            <a:r>
              <a:rPr lang="en-US" altLang="en-US" sz="2200" dirty="0" smtClean="0"/>
              <a:t>0</a:t>
            </a:r>
            <a:r>
              <a:rPr lang="en-US" altLang="en-US" sz="2200" dirty="0" smtClean="0">
                <a:cs typeface="Arial" charset="0"/>
              </a:rPr>
              <a:t>–</a:t>
            </a:r>
            <a:r>
              <a:rPr lang="en-US" altLang="en-US" sz="2200" dirty="0" smtClean="0"/>
              <a:t>1 minutes.</a:t>
            </a:r>
            <a:br>
              <a:rPr lang="en-US" altLang="en-US" sz="2200" dirty="0" smtClean="0"/>
            </a:br>
            <a:r>
              <a:rPr lang="en-US" altLang="en-US" sz="2200" b="1" dirty="0" smtClean="0"/>
              <a:t>Rationale: </a:t>
            </a:r>
            <a:r>
              <a:rPr lang="en-US" altLang="en-US" sz="2200" dirty="0" smtClean="0">
                <a:solidFill>
                  <a:srgbClr val="C1500B"/>
                </a:solidFill>
              </a:rPr>
              <a:t>Cardiac irritability ensues at this stage.</a:t>
            </a:r>
          </a:p>
          <a:p>
            <a:pPr marL="1016000" lvl="1" indent="-444500">
              <a:buFontTx/>
              <a:buAutoNum type="alphaUcPeriod"/>
            </a:pPr>
            <a:r>
              <a:rPr lang="en-US" altLang="en-US" sz="2200" dirty="0" smtClean="0"/>
              <a:t>0</a:t>
            </a:r>
            <a:r>
              <a:rPr lang="en-US" altLang="en-US" sz="2200" dirty="0" smtClean="0">
                <a:cs typeface="Arial" charset="0"/>
              </a:rPr>
              <a:t>–</a:t>
            </a:r>
            <a:r>
              <a:rPr lang="en-US" altLang="en-US" sz="2200" dirty="0" smtClean="0"/>
              <a:t>4 minutes.</a:t>
            </a:r>
            <a:br>
              <a:rPr lang="en-US" altLang="en-US" sz="2200" dirty="0" smtClean="0"/>
            </a:br>
            <a:r>
              <a:rPr lang="en-US" altLang="en-US" sz="2200" b="1" dirty="0" smtClean="0"/>
              <a:t>Rationale: </a:t>
            </a:r>
            <a:r>
              <a:rPr lang="en-US" altLang="en-US" sz="2200" dirty="0" smtClean="0">
                <a:solidFill>
                  <a:srgbClr val="C1500B"/>
                </a:solidFill>
              </a:rPr>
              <a:t>Brain damage is not likely at this stage.</a:t>
            </a:r>
          </a:p>
          <a:p>
            <a:pPr marL="1016000" lvl="1" indent="-444500">
              <a:buFontTx/>
              <a:buAutoNum type="alphaUcPeriod"/>
            </a:pPr>
            <a:r>
              <a:rPr lang="en-US" altLang="en-US" sz="2200" dirty="0" smtClean="0"/>
              <a:t>4</a:t>
            </a:r>
            <a:r>
              <a:rPr lang="en-US" altLang="en-US" sz="2200" dirty="0" smtClean="0">
                <a:cs typeface="Arial" charset="0"/>
              </a:rPr>
              <a:t>–</a:t>
            </a:r>
            <a:r>
              <a:rPr lang="en-US" altLang="en-US" sz="2200" dirty="0" smtClean="0"/>
              <a:t>6 minutes.</a:t>
            </a:r>
            <a:br>
              <a:rPr lang="en-US" altLang="en-US" sz="2200" dirty="0" smtClean="0"/>
            </a:br>
            <a:r>
              <a:rPr lang="en-US" altLang="en-US" sz="2200" b="1" dirty="0" smtClean="0"/>
              <a:t>Rationale: </a:t>
            </a:r>
            <a:r>
              <a:rPr lang="en-US" altLang="en-US" sz="2200" dirty="0" smtClean="0">
                <a:solidFill>
                  <a:srgbClr val="C1500B"/>
                </a:solidFill>
              </a:rPr>
              <a:t>Brain damage is </a:t>
            </a:r>
            <a:r>
              <a:rPr lang="en-US" altLang="en-US" sz="2200" i="1" dirty="0" smtClean="0">
                <a:solidFill>
                  <a:srgbClr val="C1500B"/>
                </a:solidFill>
              </a:rPr>
              <a:t>possible</a:t>
            </a:r>
            <a:r>
              <a:rPr lang="en-US" altLang="en-US" sz="2200" dirty="0" smtClean="0">
                <a:solidFill>
                  <a:srgbClr val="C1500B"/>
                </a:solidFill>
              </a:rPr>
              <a:t> at this stage, but not </a:t>
            </a:r>
            <a:r>
              <a:rPr lang="en-US" altLang="en-US" sz="2200" i="1" dirty="0" smtClean="0">
                <a:solidFill>
                  <a:srgbClr val="C1500B"/>
                </a:solidFill>
              </a:rPr>
              <a:t>likely</a:t>
            </a:r>
            <a:r>
              <a:rPr lang="en-US" altLang="en-US" sz="2200" dirty="0" smtClean="0">
                <a:solidFill>
                  <a:srgbClr val="C1500B"/>
                </a:solidFill>
              </a:rPr>
              <a:t>.</a:t>
            </a:r>
          </a:p>
          <a:p>
            <a:pPr marL="1016000" lvl="1" indent="-444500">
              <a:buFontTx/>
              <a:buAutoNum type="alphaUcPeriod"/>
            </a:pPr>
            <a:r>
              <a:rPr lang="en-US" altLang="en-US" sz="2200" dirty="0" smtClean="0"/>
              <a:t>6</a:t>
            </a:r>
            <a:r>
              <a:rPr lang="en-US" altLang="en-US" sz="2200" dirty="0" smtClean="0">
                <a:cs typeface="Arial" charset="0"/>
              </a:rPr>
              <a:t>–</a:t>
            </a:r>
            <a:r>
              <a:rPr lang="en-US" altLang="en-US" sz="2200" dirty="0" smtClean="0"/>
              <a:t>10 minutes.</a:t>
            </a:r>
            <a:br>
              <a:rPr lang="en-US" altLang="en-US" sz="2200" dirty="0" smtClean="0"/>
            </a:br>
            <a:r>
              <a:rPr lang="en-US" altLang="en-US" sz="2200" b="1" dirty="0" smtClean="0"/>
              <a:t>Rationale:</a:t>
            </a:r>
            <a:r>
              <a:rPr lang="en-US" altLang="en-US" sz="2200" b="1" dirty="0" smtClean="0">
                <a:solidFill>
                  <a:srgbClr val="000000"/>
                </a:solidFill>
              </a:rPr>
              <a:t> </a:t>
            </a:r>
            <a:r>
              <a:rPr lang="en-US" altLang="en-US" sz="2200" dirty="0" smtClean="0">
                <a:solidFill>
                  <a:srgbClr val="C1500B"/>
                </a:solidFill>
              </a:rPr>
              <a:t>Correct answer</a:t>
            </a:r>
            <a:endParaRPr lang="en-US" altLang="en-US" sz="2000" dirty="0" smtClean="0">
              <a:solidFill>
                <a:srgbClr val="C1500B"/>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nSpc>
                <a:spcPct val="85000"/>
              </a:lnSpc>
              <a:defRPr/>
            </a:pPr>
            <a:r>
              <a:rPr lang="en-US" dirty="0"/>
              <a:t>Elements of BLS </a:t>
            </a:r>
            <a:r>
              <a:rPr lang="en-US" sz="2800" b="0" dirty="0" smtClean="0"/>
              <a:t>(4 </a:t>
            </a:r>
            <a:r>
              <a:rPr lang="en-US" sz="2800" b="0" dirty="0"/>
              <a:t>of </a:t>
            </a:r>
            <a:r>
              <a:rPr lang="en-US" sz="2800" b="0" dirty="0" smtClean="0"/>
              <a:t>6)</a:t>
            </a:r>
            <a:endParaRPr lang="en-US" sz="2800" b="0" dirty="0"/>
          </a:p>
        </p:txBody>
      </p:sp>
      <p:sp>
        <p:nvSpPr>
          <p:cNvPr id="12291" name="Content Placeholder 2"/>
          <p:cNvSpPr>
            <a:spLocks noGrp="1"/>
          </p:cNvSpPr>
          <p:nvPr>
            <p:ph type="body" idx="1"/>
          </p:nvPr>
        </p:nvSpPr>
        <p:spPr/>
        <p:txBody>
          <a:bodyPr rIns="228600"/>
          <a:lstStyle/>
          <a:p>
            <a:pPr>
              <a:spcBef>
                <a:spcPct val="35000"/>
              </a:spcBef>
            </a:pPr>
            <a:r>
              <a:rPr lang="en-US" altLang="en-US" dirty="0" smtClean="0"/>
              <a:t>Cardiopulmonary resuscitation (CPR)</a:t>
            </a:r>
          </a:p>
          <a:p>
            <a:pPr lvl="1">
              <a:spcBef>
                <a:spcPct val="35000"/>
              </a:spcBef>
            </a:pPr>
            <a:r>
              <a:rPr lang="en-US" altLang="en-US" dirty="0" smtClean="0"/>
              <a:t>Establishes circulation and artificial ventilation in a patient who is not breathing and has no pulse</a:t>
            </a:r>
          </a:p>
          <a:p>
            <a:pPr>
              <a:spcBef>
                <a:spcPct val="35000"/>
              </a:spcBef>
            </a:pPr>
            <a:r>
              <a:rPr lang="en-US" altLang="en-US" dirty="0" smtClean="0"/>
              <a:t>CPR </a:t>
            </a:r>
            <a:r>
              <a:rPr lang="en-US" altLang="en-US" dirty="0"/>
              <a:t>steps</a:t>
            </a:r>
          </a:p>
          <a:p>
            <a:pPr marL="457200" lvl="1" indent="0">
              <a:spcBef>
                <a:spcPct val="35000"/>
              </a:spcBef>
              <a:buNone/>
            </a:pPr>
            <a:endParaRPr lang="en-US" altLang="en-US"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pPr>
              <a:defRPr/>
            </a:pPr>
            <a:r>
              <a:rPr lang="en-US" dirty="0"/>
              <a:t>Review</a:t>
            </a:r>
          </a:p>
        </p:txBody>
      </p:sp>
      <p:sp>
        <p:nvSpPr>
          <p:cNvPr id="77827" name="Rectangle 3"/>
          <p:cNvSpPr>
            <a:spLocks noGrp="1" noChangeArrowheads="1"/>
          </p:cNvSpPr>
          <p:nvPr>
            <p:ph type="body" idx="1"/>
          </p:nvPr>
        </p:nvSpPr>
        <p:spPr>
          <a:xfrm>
            <a:off x="685800" y="1447800"/>
            <a:ext cx="8458200" cy="4800600"/>
          </a:xfrm>
        </p:spPr>
        <p:txBody>
          <a:bodyPr/>
          <a:lstStyle/>
          <a:p>
            <a:pPr marL="457200" indent="-457200">
              <a:buFontTx/>
              <a:buAutoNum type="arabicPeriod" startAt="2"/>
            </a:pPr>
            <a:r>
              <a:rPr lang="en-US" altLang="en-US" dirty="0" smtClean="0"/>
              <a:t>Which of the following sequences of events describes the AHA’s chain of survival?</a:t>
            </a:r>
          </a:p>
          <a:p>
            <a:pPr marL="1016000" lvl="1" indent="-444500">
              <a:buFontTx/>
              <a:buAutoNum type="alphaUcPeriod"/>
            </a:pPr>
            <a:r>
              <a:rPr lang="en-US" altLang="en-US" dirty="0" smtClean="0"/>
              <a:t>Early access, integrated post-arrest care, early advanced care, early CPR, early defibrillation</a:t>
            </a:r>
          </a:p>
          <a:p>
            <a:pPr marL="1016000" lvl="1" indent="-444500">
              <a:buFontTx/>
              <a:buAutoNum type="alphaUcPeriod"/>
            </a:pPr>
            <a:r>
              <a:rPr lang="en-US" altLang="en-US" dirty="0" smtClean="0"/>
              <a:t>Early advanced care, early defibrillation, integrated post-arrest care, early CPR, early access</a:t>
            </a:r>
          </a:p>
          <a:p>
            <a:pPr marL="1016000" lvl="1" indent="-444500">
              <a:buFontTx/>
              <a:buAutoNum type="alphaUcPeriod"/>
            </a:pPr>
            <a:r>
              <a:rPr lang="en-US" altLang="en-US" dirty="0" smtClean="0"/>
              <a:t>Early access, early CPR, early defibrillation, early advanced care, integrated post-arrest care</a:t>
            </a:r>
          </a:p>
          <a:p>
            <a:pPr marL="1016000" lvl="1" indent="-444500">
              <a:buFontTx/>
              <a:buAutoNum type="alphaUcPeriod"/>
            </a:pPr>
            <a:r>
              <a:rPr lang="en-US" altLang="en-US" dirty="0" smtClean="0"/>
              <a:t>Early access, early riser, early CPR, early </a:t>
            </a:r>
            <a:br>
              <a:rPr lang="en-US" altLang="en-US" dirty="0" smtClean="0"/>
            </a:br>
            <a:r>
              <a:rPr lang="en-US" altLang="en-US" dirty="0" smtClean="0"/>
              <a:t>advanced care</a:t>
            </a:r>
            <a:endParaRPr lang="en-US" altLang="en-US" sz="2000" dirty="0" smtClean="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p:txBody>
          <a:bodyPr/>
          <a:lstStyle/>
          <a:p>
            <a:pPr>
              <a:defRPr/>
            </a:pPr>
            <a:r>
              <a:rPr lang="en-US" dirty="0"/>
              <a:t>Review</a:t>
            </a:r>
          </a:p>
        </p:txBody>
      </p:sp>
      <p:sp>
        <p:nvSpPr>
          <p:cNvPr id="78851" name="Rectangle 3"/>
          <p:cNvSpPr>
            <a:spLocks noGrp="1" noChangeArrowheads="1"/>
          </p:cNvSpPr>
          <p:nvPr>
            <p:ph type="body" idx="1"/>
          </p:nvPr>
        </p:nvSpPr>
        <p:spPr/>
        <p:txBody>
          <a:bodyPr/>
          <a:lstStyle/>
          <a:p>
            <a:pPr marL="0" indent="0">
              <a:buFontTx/>
              <a:buNone/>
            </a:pPr>
            <a:r>
              <a:rPr lang="en-US" altLang="en-US" b="1" dirty="0" smtClean="0"/>
              <a:t>Answer: </a:t>
            </a:r>
            <a:r>
              <a:rPr lang="en-US" altLang="en-US" b="1" dirty="0" smtClean="0">
                <a:solidFill>
                  <a:srgbClr val="C1500B"/>
                </a:solidFill>
              </a:rPr>
              <a:t>C</a:t>
            </a:r>
          </a:p>
          <a:p>
            <a:pPr marL="0" indent="0">
              <a:buFontTx/>
              <a:buNone/>
            </a:pPr>
            <a:r>
              <a:rPr lang="en-US" altLang="en-US" b="1" dirty="0" smtClean="0"/>
              <a:t>Rationale: </a:t>
            </a:r>
            <a:r>
              <a:rPr lang="en-US" altLang="en-US" dirty="0" smtClean="0"/>
              <a:t>The AHA has determined an ideal sequence of events that if taken can improve the chance of successful resuscitation of a patient who has an occurrence of sudden cardiac arrest: early access, early CPR, early defibrillation, early advanced care, and integrated post-arrest care. If any one of the links in the chain is absent, the patient is more likely to die.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p:txBody>
          <a:bodyPr/>
          <a:lstStyle/>
          <a:p>
            <a:pPr>
              <a:defRPr/>
            </a:pPr>
            <a:r>
              <a:rPr lang="en-US" dirty="0"/>
              <a:t>Review </a:t>
            </a:r>
            <a:r>
              <a:rPr lang="en-US" sz="2800" b="0" dirty="0"/>
              <a:t>(1 of 2)</a:t>
            </a:r>
          </a:p>
        </p:txBody>
      </p:sp>
      <p:sp>
        <p:nvSpPr>
          <p:cNvPr id="79875" name="Rectangle 3"/>
          <p:cNvSpPr>
            <a:spLocks noGrp="1" noChangeArrowheads="1"/>
          </p:cNvSpPr>
          <p:nvPr>
            <p:ph type="body" idx="1"/>
          </p:nvPr>
        </p:nvSpPr>
        <p:spPr/>
        <p:txBody>
          <a:bodyPr/>
          <a:lstStyle/>
          <a:p>
            <a:pPr marL="457200" indent="-457200">
              <a:buFontTx/>
              <a:buAutoNum type="arabicPeriod" startAt="2"/>
            </a:pPr>
            <a:r>
              <a:rPr lang="en-US" altLang="en-US" sz="2400" dirty="0" smtClean="0"/>
              <a:t>Which of the following sequences of events describes the AHA’s chain of survival?</a:t>
            </a:r>
          </a:p>
          <a:p>
            <a:pPr marL="1016000" lvl="1" indent="-444500">
              <a:buFontTx/>
              <a:buAutoNum type="alphaUcPeriod"/>
            </a:pPr>
            <a:r>
              <a:rPr lang="en-US" altLang="en-US" sz="2200" dirty="0" smtClean="0"/>
              <a:t>Early access, integrated post-arrest care,</a:t>
            </a:r>
            <a:r>
              <a:rPr lang="en-US" altLang="en-US" sz="2000" dirty="0" smtClean="0"/>
              <a:t> </a:t>
            </a:r>
            <a:r>
              <a:rPr lang="en-US" altLang="en-US" sz="2200" dirty="0" smtClean="0"/>
              <a:t> early advanced care, early CPR, early defibrillation</a:t>
            </a:r>
            <a:br>
              <a:rPr lang="en-US" altLang="en-US" sz="2200" dirty="0" smtClean="0"/>
            </a:br>
            <a:r>
              <a:rPr lang="en-US" altLang="en-US" sz="2200" b="1" dirty="0" smtClean="0"/>
              <a:t>Rationale: </a:t>
            </a:r>
            <a:r>
              <a:rPr lang="en-US" altLang="en-US" sz="2200" dirty="0" smtClean="0">
                <a:solidFill>
                  <a:srgbClr val="C1500B"/>
                </a:solidFill>
              </a:rPr>
              <a:t>Early CPR and defibrillation come before advanced care.</a:t>
            </a:r>
          </a:p>
          <a:p>
            <a:pPr marL="1016000" lvl="1" indent="-444500">
              <a:buFontTx/>
              <a:buAutoNum type="alphaUcPeriod"/>
            </a:pPr>
            <a:r>
              <a:rPr lang="en-US" altLang="en-US" sz="2200" dirty="0" smtClean="0"/>
              <a:t>Early advanced care, early defibrillation, integrated post-arrest care,</a:t>
            </a:r>
            <a:r>
              <a:rPr lang="en-US" altLang="en-US" sz="2000" dirty="0" smtClean="0"/>
              <a:t> </a:t>
            </a:r>
            <a:r>
              <a:rPr lang="en-US" altLang="en-US" sz="2200" dirty="0" smtClean="0"/>
              <a:t>early CPR, early access</a:t>
            </a:r>
            <a:br>
              <a:rPr lang="en-US" altLang="en-US" sz="2200" dirty="0" smtClean="0"/>
            </a:br>
            <a:r>
              <a:rPr lang="en-US" altLang="en-US" sz="2200" b="1" dirty="0" smtClean="0"/>
              <a:t>Rationale: </a:t>
            </a:r>
            <a:r>
              <a:rPr lang="en-US" altLang="en-US" sz="2200" dirty="0" smtClean="0">
                <a:solidFill>
                  <a:srgbClr val="C1500B"/>
                </a:solidFill>
              </a:rPr>
              <a:t>Chain is backwards.</a:t>
            </a:r>
            <a:endParaRPr lang="en-US" altLang="en-US" sz="2000" dirty="0" smtClean="0">
              <a:solidFill>
                <a:srgbClr val="C1500B"/>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p:txBody>
          <a:bodyPr/>
          <a:lstStyle/>
          <a:p>
            <a:pPr>
              <a:defRPr/>
            </a:pPr>
            <a:r>
              <a:rPr lang="en-US" dirty="0"/>
              <a:t>Review </a:t>
            </a:r>
            <a:r>
              <a:rPr lang="en-US" sz="2800" b="0" dirty="0"/>
              <a:t>(2 of 2)</a:t>
            </a:r>
          </a:p>
        </p:txBody>
      </p:sp>
      <p:sp>
        <p:nvSpPr>
          <p:cNvPr id="80899" name="Rectangle 3"/>
          <p:cNvSpPr>
            <a:spLocks noGrp="1" noChangeArrowheads="1"/>
          </p:cNvSpPr>
          <p:nvPr>
            <p:ph type="body" idx="1"/>
          </p:nvPr>
        </p:nvSpPr>
        <p:spPr/>
        <p:txBody>
          <a:bodyPr/>
          <a:lstStyle/>
          <a:p>
            <a:pPr marL="457200" indent="-457200">
              <a:buFontTx/>
              <a:buAutoNum type="arabicPeriod" startAt="2"/>
            </a:pPr>
            <a:r>
              <a:rPr lang="en-US" altLang="en-US" sz="2400" dirty="0" smtClean="0"/>
              <a:t>Which of the following sequences of events describes the AHA’s chain of survival?</a:t>
            </a:r>
          </a:p>
          <a:p>
            <a:pPr marL="1016000" lvl="1" indent="-444500">
              <a:buFontTx/>
              <a:buAutoNum type="alphaUcPeriod" startAt="3"/>
            </a:pPr>
            <a:r>
              <a:rPr lang="en-US" altLang="en-US" sz="2200" dirty="0" smtClean="0"/>
              <a:t>Early access, early CPR, early defibrillation, early advanced care, integrated post-arrest care</a:t>
            </a:r>
            <a:br>
              <a:rPr lang="en-US" altLang="en-US" sz="2200" dirty="0" smtClean="0"/>
            </a:br>
            <a:r>
              <a:rPr lang="en-US" altLang="en-US" sz="2200" b="1" dirty="0" smtClean="0"/>
              <a:t>Rationale: </a:t>
            </a:r>
            <a:r>
              <a:rPr lang="en-US" altLang="en-US" sz="2200" dirty="0" smtClean="0">
                <a:solidFill>
                  <a:srgbClr val="C1500B"/>
                </a:solidFill>
              </a:rPr>
              <a:t>Correct answer</a:t>
            </a:r>
          </a:p>
          <a:p>
            <a:pPr marL="1016000" lvl="1" indent="-444500">
              <a:buFontTx/>
              <a:buAutoNum type="alphaUcPeriod" startAt="3"/>
            </a:pPr>
            <a:r>
              <a:rPr lang="en-US" altLang="en-US" sz="2200" dirty="0" smtClean="0"/>
              <a:t>Early access, early riser, early CPR, early advanced care</a:t>
            </a:r>
            <a:br>
              <a:rPr lang="en-US" altLang="en-US" sz="2200" dirty="0" smtClean="0"/>
            </a:br>
            <a:r>
              <a:rPr lang="en-US" altLang="en-US" sz="2200" b="1" dirty="0" smtClean="0"/>
              <a:t>Rationale: </a:t>
            </a:r>
            <a:r>
              <a:rPr lang="en-US" altLang="en-US" sz="2200" dirty="0" smtClean="0">
                <a:solidFill>
                  <a:srgbClr val="C1500B"/>
                </a:solidFill>
              </a:rPr>
              <a:t>Early riser is not in the chain of events.</a:t>
            </a:r>
            <a:endParaRPr lang="en-US" altLang="en-US" sz="2000" dirty="0" smtClean="0">
              <a:solidFill>
                <a:srgbClr val="C1500B"/>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p:txBody>
          <a:bodyPr/>
          <a:lstStyle/>
          <a:p>
            <a:pPr>
              <a:defRPr/>
            </a:pPr>
            <a:r>
              <a:rPr lang="en-US" dirty="0"/>
              <a:t>Review</a:t>
            </a:r>
          </a:p>
        </p:txBody>
      </p:sp>
      <p:sp>
        <p:nvSpPr>
          <p:cNvPr id="81923" name="Rectangle 3"/>
          <p:cNvSpPr>
            <a:spLocks noGrp="1" noChangeArrowheads="1"/>
          </p:cNvSpPr>
          <p:nvPr>
            <p:ph type="body" idx="1"/>
          </p:nvPr>
        </p:nvSpPr>
        <p:spPr/>
        <p:txBody>
          <a:bodyPr/>
          <a:lstStyle/>
          <a:p>
            <a:pPr marL="457200" indent="-457200">
              <a:buFontTx/>
              <a:buAutoNum type="arabicPeriod" startAt="3"/>
            </a:pPr>
            <a:r>
              <a:rPr lang="en-US" altLang="en-US" dirty="0" smtClean="0"/>
              <a:t>For CPR to be effective, the patient must be on a firm surface, lying in the ______________ position.</a:t>
            </a:r>
          </a:p>
          <a:p>
            <a:pPr marL="1016000" lvl="1" indent="-444500">
              <a:buFontTx/>
              <a:buAutoNum type="alphaUcPeriod"/>
            </a:pPr>
            <a:r>
              <a:rPr lang="en-US" altLang="en-US" dirty="0" smtClean="0"/>
              <a:t>Fowler</a:t>
            </a:r>
            <a:r>
              <a:rPr lang="en-US" altLang="en-US" strike="sngStrike" dirty="0" smtClean="0"/>
              <a:t>’s</a:t>
            </a:r>
          </a:p>
          <a:p>
            <a:pPr marL="1016000" lvl="1" indent="-444500">
              <a:buFontTx/>
              <a:buAutoNum type="alphaUcPeriod"/>
            </a:pPr>
            <a:r>
              <a:rPr lang="en-US" altLang="en-US" dirty="0" smtClean="0"/>
              <a:t>prone </a:t>
            </a:r>
          </a:p>
          <a:p>
            <a:pPr marL="1016000" lvl="1" indent="-444500">
              <a:buFontTx/>
              <a:buAutoNum type="alphaUcPeriod"/>
            </a:pPr>
            <a:r>
              <a:rPr lang="en-US" altLang="en-US" dirty="0" smtClean="0"/>
              <a:t>supine</a:t>
            </a:r>
          </a:p>
          <a:p>
            <a:pPr marL="1016000" lvl="1" indent="-444500">
              <a:buFontTx/>
              <a:buAutoNum type="alphaUcPeriod"/>
            </a:pPr>
            <a:r>
              <a:rPr lang="en-US" altLang="en-US" dirty="0" smtClean="0"/>
              <a:t>recovery</a:t>
            </a:r>
            <a:endParaRPr lang="en-US" altLang="en-US" sz="2000" dirty="0" smtClean="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pPr>
              <a:defRPr/>
            </a:pPr>
            <a:r>
              <a:rPr lang="en-US" dirty="0"/>
              <a:t>Review</a:t>
            </a:r>
          </a:p>
        </p:txBody>
      </p:sp>
      <p:sp>
        <p:nvSpPr>
          <p:cNvPr id="82947" name="Rectangle 3"/>
          <p:cNvSpPr>
            <a:spLocks noGrp="1" noChangeArrowheads="1"/>
          </p:cNvSpPr>
          <p:nvPr>
            <p:ph type="body" idx="1"/>
          </p:nvPr>
        </p:nvSpPr>
        <p:spPr/>
        <p:txBody>
          <a:bodyPr/>
          <a:lstStyle/>
          <a:p>
            <a:pPr marL="0" indent="0">
              <a:buFontTx/>
              <a:buNone/>
            </a:pPr>
            <a:r>
              <a:rPr lang="en-US" altLang="en-US" b="1" dirty="0" smtClean="0"/>
              <a:t>Answer: </a:t>
            </a:r>
            <a:r>
              <a:rPr lang="en-US" altLang="en-US" b="1" dirty="0" smtClean="0">
                <a:solidFill>
                  <a:srgbClr val="C1500B"/>
                </a:solidFill>
              </a:rPr>
              <a:t>C</a:t>
            </a:r>
          </a:p>
          <a:p>
            <a:pPr marL="0" indent="0">
              <a:buFontTx/>
              <a:buNone/>
            </a:pPr>
            <a:r>
              <a:rPr lang="en-US" altLang="en-US" b="1" dirty="0" smtClean="0"/>
              <a:t>Rationale: </a:t>
            </a:r>
            <a:r>
              <a:rPr lang="en-US" altLang="en-US" dirty="0" smtClean="0"/>
              <a:t>For CPR to be effective, the patient must be lying supine on a firm surface, with enough clear space around the patient for two rescuers to perform CPR. If the patient is crumpled up or lying face down, you will need to reposition him or her. The few seconds that you spend repositioning the patient properly will greatly improve the delivery and effectiveness of CPR.</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p:txBody>
          <a:bodyPr/>
          <a:lstStyle/>
          <a:p>
            <a:pPr>
              <a:defRPr/>
            </a:pPr>
            <a:r>
              <a:rPr lang="en-US" dirty="0"/>
              <a:t>Review </a:t>
            </a:r>
            <a:r>
              <a:rPr lang="en-US" sz="2800" b="0" dirty="0"/>
              <a:t>(1 of 2)</a:t>
            </a:r>
          </a:p>
        </p:txBody>
      </p:sp>
      <p:sp>
        <p:nvSpPr>
          <p:cNvPr id="83971" name="Rectangle 3"/>
          <p:cNvSpPr>
            <a:spLocks noGrp="1" noChangeArrowheads="1"/>
          </p:cNvSpPr>
          <p:nvPr>
            <p:ph type="body" idx="1"/>
          </p:nvPr>
        </p:nvSpPr>
        <p:spPr/>
        <p:txBody>
          <a:bodyPr/>
          <a:lstStyle/>
          <a:p>
            <a:pPr marL="457200" indent="-457200">
              <a:buFontTx/>
              <a:buAutoNum type="arabicPeriod" startAt="3"/>
            </a:pPr>
            <a:r>
              <a:rPr lang="en-US" altLang="en-US" sz="2400" dirty="0" smtClean="0"/>
              <a:t>For CPR to be effective, the patient must be on a firm surface, lying in the ______________ position.</a:t>
            </a:r>
          </a:p>
          <a:p>
            <a:pPr marL="1016000" lvl="1" indent="-444500">
              <a:buFontTx/>
              <a:buAutoNum type="alphaUcPeriod"/>
            </a:pPr>
            <a:r>
              <a:rPr lang="en-US" altLang="en-US" sz="2200" dirty="0" smtClean="0"/>
              <a:t>Fowler</a:t>
            </a:r>
            <a:br>
              <a:rPr lang="en-US" altLang="en-US" sz="2200" dirty="0" smtClean="0"/>
            </a:br>
            <a:r>
              <a:rPr lang="en-US" altLang="en-US" sz="2200" b="1" dirty="0" smtClean="0"/>
              <a:t>Rationale: </a:t>
            </a:r>
            <a:r>
              <a:rPr lang="en-US" altLang="en-US" sz="2200" dirty="0" smtClean="0">
                <a:solidFill>
                  <a:srgbClr val="C1500B"/>
                </a:solidFill>
              </a:rPr>
              <a:t>The patient is sitting up with knees bent in this position, making it nearly impossible to make effective chest compressions</a:t>
            </a:r>
            <a:r>
              <a:rPr lang="en-US" altLang="en-US" sz="2200" dirty="0" smtClean="0">
                <a:solidFill>
                  <a:srgbClr val="FF0000"/>
                </a:solidFill>
              </a:rPr>
              <a:t>.</a:t>
            </a:r>
          </a:p>
          <a:p>
            <a:pPr marL="1016000" lvl="1" indent="-444500">
              <a:buFontTx/>
              <a:buAutoNum type="alphaUcPeriod"/>
            </a:pPr>
            <a:r>
              <a:rPr lang="en-US" altLang="en-US" sz="2200" dirty="0" smtClean="0"/>
              <a:t>prone </a:t>
            </a:r>
            <a:br>
              <a:rPr lang="en-US" altLang="en-US" sz="2200" dirty="0" smtClean="0"/>
            </a:br>
            <a:r>
              <a:rPr lang="en-US" altLang="en-US" sz="2200" b="1" dirty="0" smtClean="0"/>
              <a:t>Rationale:</a:t>
            </a:r>
            <a:r>
              <a:rPr lang="en-US" altLang="en-US" sz="2200" b="1" dirty="0" smtClean="0">
                <a:solidFill>
                  <a:srgbClr val="000000"/>
                </a:solidFill>
              </a:rPr>
              <a:t> </a:t>
            </a:r>
            <a:r>
              <a:rPr lang="en-US" altLang="en-US" sz="2100" dirty="0" smtClean="0">
                <a:solidFill>
                  <a:srgbClr val="C1500B"/>
                </a:solidFill>
              </a:rPr>
              <a:t>The patient is lying face down </a:t>
            </a:r>
            <a:r>
              <a:rPr lang="en-US" altLang="en-US" sz="2200" dirty="0" smtClean="0">
                <a:solidFill>
                  <a:srgbClr val="C1500B"/>
                </a:solidFill>
              </a:rPr>
              <a:t>in this position.</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p:txBody>
          <a:bodyPr/>
          <a:lstStyle/>
          <a:p>
            <a:pPr>
              <a:defRPr/>
            </a:pPr>
            <a:r>
              <a:rPr lang="en-US" dirty="0"/>
              <a:t>Review </a:t>
            </a:r>
            <a:r>
              <a:rPr lang="en-US" sz="2800" b="0" dirty="0"/>
              <a:t>(2 of 2)</a:t>
            </a:r>
          </a:p>
        </p:txBody>
      </p:sp>
      <p:sp>
        <p:nvSpPr>
          <p:cNvPr id="84995" name="Rectangle 3"/>
          <p:cNvSpPr>
            <a:spLocks noGrp="1" noChangeArrowheads="1"/>
          </p:cNvSpPr>
          <p:nvPr>
            <p:ph type="body" idx="1"/>
          </p:nvPr>
        </p:nvSpPr>
        <p:spPr/>
        <p:txBody>
          <a:bodyPr/>
          <a:lstStyle/>
          <a:p>
            <a:pPr marL="457200" indent="-457200">
              <a:buFontTx/>
              <a:buAutoNum type="arabicPeriod" startAt="3"/>
            </a:pPr>
            <a:r>
              <a:rPr lang="en-US" altLang="en-US" sz="2400" dirty="0" smtClean="0"/>
              <a:t>For CPR to be effective, the patient must be on a firm surface, lying in the ______________ position.</a:t>
            </a:r>
          </a:p>
          <a:p>
            <a:pPr marL="1016000" lvl="1" indent="-444500">
              <a:buFontTx/>
              <a:buAutoNum type="alphaUcPeriod" startAt="3"/>
            </a:pPr>
            <a:r>
              <a:rPr lang="en-US" altLang="en-US" sz="2200" dirty="0" smtClean="0"/>
              <a:t>supine</a:t>
            </a:r>
            <a:br>
              <a:rPr lang="en-US" altLang="en-US" sz="2200" dirty="0" smtClean="0"/>
            </a:br>
            <a:r>
              <a:rPr lang="en-US" altLang="en-US" sz="2200" b="1" dirty="0" smtClean="0"/>
              <a:t>Rationale: </a:t>
            </a:r>
            <a:r>
              <a:rPr lang="en-US" altLang="en-US" sz="2200" dirty="0" smtClean="0">
                <a:solidFill>
                  <a:srgbClr val="C1500B"/>
                </a:solidFill>
              </a:rPr>
              <a:t>Correct answer</a:t>
            </a:r>
          </a:p>
          <a:p>
            <a:pPr marL="1016000" lvl="1" indent="-444500">
              <a:buFontTx/>
              <a:buAutoNum type="alphaUcPeriod" startAt="3"/>
            </a:pPr>
            <a:r>
              <a:rPr lang="en-US" altLang="en-US" sz="2200" dirty="0" smtClean="0"/>
              <a:t>recovery</a:t>
            </a:r>
            <a:br>
              <a:rPr lang="en-US" altLang="en-US" sz="2200" dirty="0" smtClean="0"/>
            </a:br>
            <a:r>
              <a:rPr lang="en-US" altLang="en-US" sz="2200" b="1" dirty="0" smtClean="0"/>
              <a:t>Rationale: </a:t>
            </a:r>
            <a:r>
              <a:rPr lang="en-US" altLang="en-US" sz="2200" dirty="0" smtClean="0">
                <a:solidFill>
                  <a:srgbClr val="C1500B"/>
                </a:solidFill>
              </a:rPr>
              <a:t>The patient is lying face down with one knee bent and the head slightly tilted.</a:t>
            </a:r>
            <a:endParaRPr lang="en-US" altLang="en-US" sz="2000" dirty="0" smtClean="0">
              <a:solidFill>
                <a:srgbClr val="C1500B"/>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p:txBody>
          <a:bodyPr/>
          <a:lstStyle/>
          <a:p>
            <a:pPr>
              <a:defRPr/>
            </a:pPr>
            <a:r>
              <a:rPr lang="en-US" dirty="0"/>
              <a:t>Review</a:t>
            </a:r>
          </a:p>
        </p:txBody>
      </p:sp>
      <p:sp>
        <p:nvSpPr>
          <p:cNvPr id="86019" name="Rectangle 3"/>
          <p:cNvSpPr>
            <a:spLocks noGrp="1" noChangeArrowheads="1"/>
          </p:cNvSpPr>
          <p:nvPr>
            <p:ph type="body" idx="1"/>
          </p:nvPr>
        </p:nvSpPr>
        <p:spPr/>
        <p:txBody>
          <a:bodyPr/>
          <a:lstStyle/>
          <a:p>
            <a:pPr marL="457200" indent="-457200">
              <a:lnSpc>
                <a:spcPct val="90000"/>
              </a:lnSpc>
              <a:buFontTx/>
              <a:buAutoNum type="arabicPeriod" startAt="4"/>
            </a:pPr>
            <a:r>
              <a:rPr lang="en-US" altLang="en-US" dirty="0" smtClean="0"/>
              <a:t>The pulse check should take:</a:t>
            </a:r>
          </a:p>
          <a:p>
            <a:pPr marL="1016000" lvl="1" indent="-444500">
              <a:lnSpc>
                <a:spcPct val="90000"/>
              </a:lnSpc>
              <a:buFontTx/>
              <a:buAutoNum type="alphaUcPeriod"/>
            </a:pPr>
            <a:r>
              <a:rPr lang="en-US" altLang="en-US" dirty="0" smtClean="0"/>
              <a:t>1 second.</a:t>
            </a:r>
          </a:p>
          <a:p>
            <a:pPr marL="1016000" lvl="1" indent="-444500">
              <a:lnSpc>
                <a:spcPct val="90000"/>
              </a:lnSpc>
              <a:buFontTx/>
              <a:buAutoNum type="alphaUcPeriod"/>
            </a:pPr>
            <a:r>
              <a:rPr lang="en-US" altLang="en-US" dirty="0" smtClean="0"/>
              <a:t>at least 1 second but no more than 5 seconds.</a:t>
            </a:r>
          </a:p>
          <a:p>
            <a:pPr marL="1016000" lvl="1" indent="-444500">
              <a:lnSpc>
                <a:spcPct val="90000"/>
              </a:lnSpc>
              <a:buFontTx/>
              <a:buAutoNum type="alphaUcPeriod"/>
            </a:pPr>
            <a:r>
              <a:rPr lang="en-US" altLang="en-US" dirty="0" smtClean="0"/>
              <a:t>at least 10 seconds.</a:t>
            </a:r>
          </a:p>
          <a:p>
            <a:pPr marL="1016000" lvl="1" indent="-444500">
              <a:lnSpc>
                <a:spcPct val="90000"/>
              </a:lnSpc>
              <a:buFontTx/>
              <a:buAutoNum type="alphaUcPeriod"/>
            </a:pPr>
            <a:r>
              <a:rPr lang="en-US" altLang="en-US" dirty="0" smtClean="0"/>
              <a:t>at least 5 seconds but no more than 10 seconds.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lstStyle/>
          <a:p>
            <a:pPr>
              <a:defRPr/>
            </a:pPr>
            <a:r>
              <a:rPr lang="en-US" dirty="0"/>
              <a:t>Review</a:t>
            </a:r>
          </a:p>
        </p:txBody>
      </p:sp>
      <p:sp>
        <p:nvSpPr>
          <p:cNvPr id="87043" name="Rectangle 3"/>
          <p:cNvSpPr>
            <a:spLocks noGrp="1" noChangeArrowheads="1"/>
          </p:cNvSpPr>
          <p:nvPr>
            <p:ph type="body" idx="1"/>
          </p:nvPr>
        </p:nvSpPr>
        <p:spPr/>
        <p:txBody>
          <a:bodyPr/>
          <a:lstStyle/>
          <a:p>
            <a:pPr marL="0" indent="0">
              <a:lnSpc>
                <a:spcPct val="90000"/>
              </a:lnSpc>
              <a:buFontTx/>
              <a:buNone/>
            </a:pPr>
            <a:r>
              <a:rPr lang="en-US" altLang="en-US" b="1" dirty="0" smtClean="0"/>
              <a:t>Answer: </a:t>
            </a:r>
            <a:r>
              <a:rPr lang="en-US" altLang="en-US" b="1" dirty="0" smtClean="0">
                <a:solidFill>
                  <a:srgbClr val="C1500B"/>
                </a:solidFill>
              </a:rPr>
              <a:t>D</a:t>
            </a:r>
          </a:p>
          <a:p>
            <a:pPr marL="0" indent="0">
              <a:lnSpc>
                <a:spcPct val="90000"/>
              </a:lnSpc>
              <a:buFontTx/>
              <a:buNone/>
            </a:pPr>
            <a:r>
              <a:rPr lang="en-US" altLang="en-US" b="1" dirty="0" smtClean="0"/>
              <a:t>Rationale: </a:t>
            </a:r>
            <a:r>
              <a:rPr lang="en-US" altLang="en-US" dirty="0" smtClean="0"/>
              <a:t>The pulse check should take at least 5 seconds but no more than 10 seconds.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a:lnSpc>
                <a:spcPct val="85000"/>
              </a:lnSpc>
              <a:defRPr/>
            </a:pPr>
            <a:r>
              <a:rPr lang="en-US" dirty="0"/>
              <a:t>Elements of BLS </a:t>
            </a:r>
            <a:r>
              <a:rPr lang="en-US" sz="2800" b="0" dirty="0" smtClean="0"/>
              <a:t>(5 </a:t>
            </a:r>
            <a:r>
              <a:rPr lang="en-US" sz="2800" b="0" dirty="0"/>
              <a:t>of </a:t>
            </a:r>
            <a:r>
              <a:rPr lang="en-US" sz="2800" b="0" dirty="0" smtClean="0"/>
              <a:t>6)</a:t>
            </a:r>
            <a:endParaRPr lang="en-US" sz="2800" b="0"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84250" y="1293060"/>
            <a:ext cx="7348273" cy="464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688013" y="5940425"/>
            <a:ext cx="2770187" cy="231775"/>
          </a:xfrm>
          <a:prstGeom prst="rect">
            <a:avLst/>
          </a:prstGeom>
        </p:spPr>
        <p:txBody>
          <a:bodyPr wrap="none">
            <a:spAutoFit/>
          </a:bodyPr>
          <a:lstStyle/>
          <a:p>
            <a:pPr>
              <a:defRPr/>
            </a:pPr>
            <a:r>
              <a:rPr lang="en-IN" sz="900" dirty="0">
                <a:solidFill>
                  <a:schemeClr val="bg1"/>
                </a:solidFill>
                <a:latin typeface="+mj-lt"/>
              </a:rPr>
              <a:t>© Jones &amp; Bartlett Learning. Courtesy of MIEMSS.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lstStyle/>
          <a:p>
            <a:pPr>
              <a:defRPr/>
            </a:pPr>
            <a:r>
              <a:rPr lang="en-US" dirty="0"/>
              <a:t>Review </a:t>
            </a:r>
            <a:r>
              <a:rPr lang="en-US" sz="2800" b="0" dirty="0"/>
              <a:t>(1 of 2)</a:t>
            </a:r>
          </a:p>
        </p:txBody>
      </p:sp>
      <p:sp>
        <p:nvSpPr>
          <p:cNvPr id="88067" name="Rectangle 3"/>
          <p:cNvSpPr>
            <a:spLocks noGrp="1" noChangeArrowheads="1"/>
          </p:cNvSpPr>
          <p:nvPr>
            <p:ph type="body" idx="1"/>
          </p:nvPr>
        </p:nvSpPr>
        <p:spPr/>
        <p:txBody>
          <a:bodyPr/>
          <a:lstStyle/>
          <a:p>
            <a:pPr marL="457200" indent="-457200">
              <a:buFontTx/>
              <a:buAutoNum type="arabicPeriod" startAt="4"/>
            </a:pPr>
            <a:r>
              <a:rPr lang="en-US" altLang="en-US" sz="2400" dirty="0" smtClean="0"/>
              <a:t>The pulse check should take:</a:t>
            </a:r>
          </a:p>
          <a:p>
            <a:pPr marL="1016000" lvl="1" indent="-444500">
              <a:spcBef>
                <a:spcPct val="15000"/>
              </a:spcBef>
              <a:buFontTx/>
              <a:buAutoNum type="alphaUcPeriod"/>
            </a:pPr>
            <a:r>
              <a:rPr lang="en-US" altLang="en-US" sz="2200" dirty="0" smtClean="0"/>
              <a:t>1 second.</a:t>
            </a:r>
            <a:br>
              <a:rPr lang="en-US" altLang="en-US" sz="2200" dirty="0" smtClean="0"/>
            </a:br>
            <a:r>
              <a:rPr lang="en-US" altLang="en-US" sz="2200" b="1" dirty="0" smtClean="0"/>
              <a:t>Rationale: </a:t>
            </a:r>
            <a:r>
              <a:rPr lang="en-US" altLang="en-US" sz="2200" dirty="0" smtClean="0">
                <a:solidFill>
                  <a:srgbClr val="C1500B"/>
                </a:solidFill>
              </a:rPr>
              <a:t>One second is not long enough to detect a pulse.</a:t>
            </a:r>
          </a:p>
          <a:p>
            <a:pPr marL="1016000" lvl="1" indent="-444500">
              <a:spcBef>
                <a:spcPct val="15000"/>
              </a:spcBef>
              <a:buFontTx/>
              <a:buAutoNum type="alphaUcPeriod"/>
            </a:pPr>
            <a:r>
              <a:rPr lang="en-US" altLang="en-US" sz="2200" dirty="0" smtClean="0"/>
              <a:t>at least 1 second but no more than 5 seconds.</a:t>
            </a:r>
            <a:br>
              <a:rPr lang="en-US" altLang="en-US" sz="2200" dirty="0" smtClean="0"/>
            </a:br>
            <a:r>
              <a:rPr lang="en-US" altLang="en-US" sz="2200" b="1" dirty="0" smtClean="0"/>
              <a:t>Rationale:</a:t>
            </a:r>
            <a:r>
              <a:rPr lang="en-US" altLang="en-US" sz="2200" b="1" dirty="0" smtClean="0">
                <a:solidFill>
                  <a:srgbClr val="000000"/>
                </a:solidFill>
              </a:rPr>
              <a:t> </a:t>
            </a:r>
            <a:r>
              <a:rPr lang="en-US" altLang="en-US" sz="2200" dirty="0" smtClean="0">
                <a:solidFill>
                  <a:srgbClr val="C1500B"/>
                </a:solidFill>
              </a:rPr>
              <a:t>Five seconds may not be long enough to detect a pulse.</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p:txBody>
          <a:bodyPr/>
          <a:lstStyle/>
          <a:p>
            <a:pPr>
              <a:defRPr/>
            </a:pPr>
            <a:r>
              <a:rPr lang="en-US" dirty="0"/>
              <a:t>Review </a:t>
            </a:r>
            <a:r>
              <a:rPr lang="en-US" sz="2800" b="0" dirty="0"/>
              <a:t>(2 of 2)</a:t>
            </a:r>
          </a:p>
        </p:txBody>
      </p:sp>
      <p:sp>
        <p:nvSpPr>
          <p:cNvPr id="89091" name="Rectangle 3"/>
          <p:cNvSpPr>
            <a:spLocks noGrp="1" noChangeArrowheads="1"/>
          </p:cNvSpPr>
          <p:nvPr>
            <p:ph type="body" idx="1"/>
          </p:nvPr>
        </p:nvSpPr>
        <p:spPr/>
        <p:txBody>
          <a:bodyPr/>
          <a:lstStyle/>
          <a:p>
            <a:pPr marL="457200" indent="-457200">
              <a:buFontTx/>
              <a:buAutoNum type="arabicPeriod" startAt="4"/>
            </a:pPr>
            <a:r>
              <a:rPr lang="en-US" altLang="en-US" sz="2400" dirty="0" smtClean="0"/>
              <a:t>The pulse check should take:</a:t>
            </a:r>
          </a:p>
          <a:p>
            <a:pPr marL="1016000" lvl="1" indent="-444500">
              <a:spcBef>
                <a:spcPct val="15000"/>
              </a:spcBef>
              <a:buFontTx/>
              <a:buAutoNum type="alphaUcPeriod" startAt="3"/>
            </a:pPr>
            <a:r>
              <a:rPr lang="en-US" altLang="en-US" sz="2200" dirty="0" smtClean="0"/>
              <a:t>at least 10 seconds.</a:t>
            </a:r>
            <a:br>
              <a:rPr lang="en-US" altLang="en-US" sz="2200" dirty="0" smtClean="0"/>
            </a:br>
            <a:r>
              <a:rPr lang="en-US" altLang="en-US" sz="2200" b="1" dirty="0" smtClean="0"/>
              <a:t>Rationale: </a:t>
            </a:r>
            <a:r>
              <a:rPr lang="en-US" altLang="en-US" sz="2200" dirty="0" smtClean="0">
                <a:solidFill>
                  <a:srgbClr val="C1500B"/>
                </a:solidFill>
              </a:rPr>
              <a:t>Ten seconds is a long time in this situation. The brain should not be deprived of oxygen for longer than 6 minutes. Every second counts.</a:t>
            </a:r>
          </a:p>
          <a:p>
            <a:pPr marL="1016000" lvl="1" indent="-444500">
              <a:spcBef>
                <a:spcPct val="15000"/>
              </a:spcBef>
              <a:buFontTx/>
              <a:buAutoNum type="alphaUcPeriod" startAt="3"/>
            </a:pPr>
            <a:r>
              <a:rPr lang="en-US" altLang="en-US" sz="2200" dirty="0" smtClean="0"/>
              <a:t>at least 5 seconds but no more than 10 seconds.</a:t>
            </a:r>
            <a:br>
              <a:rPr lang="en-US" altLang="en-US" sz="2200" dirty="0" smtClean="0"/>
            </a:br>
            <a:r>
              <a:rPr lang="en-US" altLang="en-US" sz="2200" b="1" dirty="0" smtClean="0"/>
              <a:t>Rationale: </a:t>
            </a:r>
            <a:r>
              <a:rPr lang="en-US" altLang="en-US" sz="2200" dirty="0" smtClean="0">
                <a:solidFill>
                  <a:srgbClr val="C1500B"/>
                </a:solidFill>
              </a:rPr>
              <a:t>Correct answer</a:t>
            </a:r>
            <a:endParaRPr lang="en-US" altLang="en-US" sz="2000" dirty="0" smtClean="0">
              <a:solidFill>
                <a:srgbClr val="C1500B"/>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p:txBody>
          <a:bodyPr/>
          <a:lstStyle/>
          <a:p>
            <a:pPr>
              <a:defRPr/>
            </a:pPr>
            <a:r>
              <a:rPr lang="en-US" dirty="0"/>
              <a:t>Review</a:t>
            </a:r>
          </a:p>
        </p:txBody>
      </p:sp>
      <p:sp>
        <p:nvSpPr>
          <p:cNvPr id="90115" name="Rectangle 3"/>
          <p:cNvSpPr>
            <a:spLocks noGrp="1" noChangeArrowheads="1"/>
          </p:cNvSpPr>
          <p:nvPr>
            <p:ph type="body" idx="1"/>
          </p:nvPr>
        </p:nvSpPr>
        <p:spPr/>
        <p:txBody>
          <a:bodyPr/>
          <a:lstStyle/>
          <a:p>
            <a:pPr marL="457200" indent="-457200">
              <a:buFontTx/>
              <a:buAutoNum type="arabicPeriod" startAt="5"/>
            </a:pPr>
            <a:r>
              <a:rPr lang="en-US" altLang="en-US" dirty="0" smtClean="0"/>
              <a:t>Artificial ventilation may result in the stomach becoming filled with air, a condition called:</a:t>
            </a:r>
          </a:p>
          <a:p>
            <a:pPr marL="1016000" lvl="1" indent="-444500">
              <a:buFontTx/>
              <a:buAutoNum type="alphaUcPeriod"/>
            </a:pPr>
            <a:r>
              <a:rPr lang="en-US" altLang="en-US" dirty="0" smtClean="0"/>
              <a:t>gastric distention.</a:t>
            </a:r>
          </a:p>
          <a:p>
            <a:pPr marL="1016000" lvl="1" indent="-444500">
              <a:buFontTx/>
              <a:buAutoNum type="alphaUcPeriod"/>
            </a:pPr>
            <a:r>
              <a:rPr lang="en-US" altLang="en-US" dirty="0" smtClean="0"/>
              <a:t>vomitus.</a:t>
            </a:r>
          </a:p>
          <a:p>
            <a:pPr marL="1016000" lvl="1" indent="-444500">
              <a:buFontTx/>
              <a:buAutoNum type="alphaUcPeriod"/>
            </a:pPr>
            <a:r>
              <a:rPr lang="en-US" altLang="en-US" dirty="0" smtClean="0"/>
              <a:t>abdominal-thrust maneuver.</a:t>
            </a:r>
          </a:p>
          <a:p>
            <a:pPr marL="1016000" lvl="1" indent="-444500">
              <a:buFontTx/>
              <a:buAutoNum type="alphaUcPeriod"/>
            </a:pPr>
            <a:r>
              <a:rPr lang="en-US" altLang="en-US" dirty="0" smtClean="0"/>
              <a:t>acute abdomen.</a:t>
            </a:r>
            <a:endParaRPr lang="en-US" altLang="en-US" sz="2000" dirty="0" smtClean="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p:txBody>
          <a:bodyPr/>
          <a:lstStyle/>
          <a:p>
            <a:pPr>
              <a:defRPr/>
            </a:pPr>
            <a:r>
              <a:rPr lang="en-US" dirty="0"/>
              <a:t>Review</a:t>
            </a:r>
          </a:p>
        </p:txBody>
      </p:sp>
      <p:sp>
        <p:nvSpPr>
          <p:cNvPr id="91139" name="Rectangle 3"/>
          <p:cNvSpPr>
            <a:spLocks noGrp="1" noChangeArrowheads="1"/>
          </p:cNvSpPr>
          <p:nvPr>
            <p:ph type="body" idx="1"/>
          </p:nvPr>
        </p:nvSpPr>
        <p:spPr/>
        <p:txBody>
          <a:bodyPr/>
          <a:lstStyle/>
          <a:p>
            <a:pPr marL="0" indent="0">
              <a:buFontTx/>
              <a:buNone/>
            </a:pPr>
            <a:r>
              <a:rPr lang="en-US" altLang="en-US" b="1" dirty="0" smtClean="0"/>
              <a:t>Answer: </a:t>
            </a:r>
            <a:r>
              <a:rPr lang="en-US" altLang="en-US" b="1" dirty="0" smtClean="0">
                <a:solidFill>
                  <a:srgbClr val="C1500B"/>
                </a:solidFill>
              </a:rPr>
              <a:t>A</a:t>
            </a:r>
          </a:p>
          <a:p>
            <a:pPr marL="0" indent="0">
              <a:buFontTx/>
              <a:buNone/>
            </a:pPr>
            <a:r>
              <a:rPr lang="en-US" altLang="en-US" b="1" dirty="0" smtClean="0"/>
              <a:t>Rationale: </a:t>
            </a:r>
            <a:r>
              <a:rPr lang="en-US" altLang="en-US" dirty="0" smtClean="0"/>
              <a:t>Artificial ventilation may result in the stomach becoming filled with air, a condition called gastric distention. Gastric distention is likely to occur if you ventilate too fast, if you give too much air, or if the airway is not opened adequately. Therefore, it is important for you to give slow, gentle breaths.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pPr>
              <a:defRPr/>
            </a:pPr>
            <a:r>
              <a:rPr lang="en-US" dirty="0"/>
              <a:t>Review </a:t>
            </a:r>
            <a:r>
              <a:rPr lang="en-US" sz="2800" b="0" dirty="0"/>
              <a:t>(1 of 2)</a:t>
            </a:r>
          </a:p>
        </p:txBody>
      </p:sp>
      <p:sp>
        <p:nvSpPr>
          <p:cNvPr id="92163" name="Rectangle 3"/>
          <p:cNvSpPr>
            <a:spLocks noGrp="1" noChangeArrowheads="1"/>
          </p:cNvSpPr>
          <p:nvPr>
            <p:ph type="body" idx="1"/>
          </p:nvPr>
        </p:nvSpPr>
        <p:spPr/>
        <p:txBody>
          <a:bodyPr/>
          <a:lstStyle/>
          <a:p>
            <a:pPr marL="457200" indent="-457200">
              <a:buFontTx/>
              <a:buAutoNum type="arabicPeriod" startAt="5"/>
            </a:pPr>
            <a:r>
              <a:rPr lang="en-US" altLang="en-US" sz="2400" dirty="0" smtClean="0"/>
              <a:t>Artificial ventilation may result in the stomach becoming filled with air, a condition called:</a:t>
            </a:r>
          </a:p>
          <a:p>
            <a:pPr marL="1016000" lvl="1" indent="-444500">
              <a:buFontTx/>
              <a:buAutoNum type="alphaUcPeriod"/>
            </a:pPr>
            <a:r>
              <a:rPr lang="en-US" altLang="en-US" sz="2200" dirty="0" smtClean="0"/>
              <a:t>gastric distention.</a:t>
            </a:r>
            <a:br>
              <a:rPr lang="en-US" altLang="en-US" sz="2200" dirty="0" smtClean="0"/>
            </a:br>
            <a:r>
              <a:rPr lang="en-US" altLang="en-US" sz="2200" b="1" dirty="0" smtClean="0"/>
              <a:t>Rationale: </a:t>
            </a:r>
            <a:r>
              <a:rPr lang="en-US" altLang="en-US" sz="2200" dirty="0" smtClean="0">
                <a:solidFill>
                  <a:srgbClr val="C1500B"/>
                </a:solidFill>
              </a:rPr>
              <a:t>Correct answer</a:t>
            </a:r>
          </a:p>
          <a:p>
            <a:pPr marL="1016000" lvl="1" indent="-444500">
              <a:buFontTx/>
              <a:buAutoNum type="alphaUcPeriod"/>
            </a:pPr>
            <a:r>
              <a:rPr lang="en-US" altLang="en-US" sz="2200" dirty="0" smtClean="0"/>
              <a:t>vomitus.</a:t>
            </a:r>
            <a:br>
              <a:rPr lang="en-US" altLang="en-US" sz="2200" dirty="0" smtClean="0"/>
            </a:br>
            <a:r>
              <a:rPr lang="en-US" altLang="en-US" sz="2200" b="1" dirty="0" smtClean="0"/>
              <a:t>Rationale: </a:t>
            </a:r>
            <a:r>
              <a:rPr lang="en-US" altLang="en-US" sz="2200" dirty="0" smtClean="0">
                <a:solidFill>
                  <a:srgbClr val="C1500B"/>
                </a:solidFill>
              </a:rPr>
              <a:t>Gastric distention may lead to vomitus.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p:txBody>
          <a:bodyPr/>
          <a:lstStyle/>
          <a:p>
            <a:pPr>
              <a:defRPr/>
            </a:pPr>
            <a:r>
              <a:rPr lang="en-US" dirty="0"/>
              <a:t>Review </a:t>
            </a:r>
            <a:r>
              <a:rPr lang="en-US" sz="2800" b="0" dirty="0"/>
              <a:t>(2 of 2)</a:t>
            </a:r>
          </a:p>
        </p:txBody>
      </p:sp>
      <p:sp>
        <p:nvSpPr>
          <p:cNvPr id="93187" name="Rectangle 3"/>
          <p:cNvSpPr>
            <a:spLocks noGrp="1" noChangeArrowheads="1"/>
          </p:cNvSpPr>
          <p:nvPr>
            <p:ph type="body" idx="1"/>
          </p:nvPr>
        </p:nvSpPr>
        <p:spPr/>
        <p:txBody>
          <a:bodyPr/>
          <a:lstStyle/>
          <a:p>
            <a:pPr marL="457200" indent="-457200">
              <a:buFontTx/>
              <a:buAutoNum type="arabicPeriod" startAt="5"/>
            </a:pPr>
            <a:r>
              <a:rPr lang="en-US" altLang="en-US" sz="2400" dirty="0" smtClean="0"/>
              <a:t>Artificial ventilation may result in the stomach becoming filled with air, a condition called:</a:t>
            </a:r>
          </a:p>
          <a:p>
            <a:pPr marL="1016000" lvl="1" indent="-444500">
              <a:buFontTx/>
              <a:buAutoNum type="alphaUcPeriod" startAt="3"/>
            </a:pPr>
            <a:r>
              <a:rPr lang="en-US" altLang="en-US" sz="2200" dirty="0" smtClean="0"/>
              <a:t>abdominal-thrust maneuver.</a:t>
            </a:r>
            <a:br>
              <a:rPr lang="en-US" altLang="en-US" sz="2200" dirty="0" smtClean="0"/>
            </a:br>
            <a:r>
              <a:rPr lang="en-US" altLang="en-US" sz="2200" b="1" dirty="0" smtClean="0"/>
              <a:t>Rationale: </a:t>
            </a:r>
            <a:r>
              <a:rPr lang="en-US" altLang="en-US" sz="2200" dirty="0" smtClean="0">
                <a:solidFill>
                  <a:srgbClr val="C1500B"/>
                </a:solidFill>
              </a:rPr>
              <a:t>The abdominal-thrust maneuver is a method of removing a foreign obstruction from an airway. </a:t>
            </a:r>
          </a:p>
          <a:p>
            <a:pPr marL="1016000" lvl="1" indent="-444500">
              <a:buFontTx/>
              <a:buAutoNum type="alphaUcPeriod" startAt="3"/>
            </a:pPr>
            <a:r>
              <a:rPr lang="en-US" altLang="en-US" sz="2200" dirty="0" smtClean="0"/>
              <a:t>acute abdomen.</a:t>
            </a:r>
            <a:br>
              <a:rPr lang="en-US" altLang="en-US" sz="2200" dirty="0" smtClean="0"/>
            </a:br>
            <a:r>
              <a:rPr lang="en-US" altLang="en-US" sz="2200" b="1" dirty="0" smtClean="0"/>
              <a:t>Rationale: </a:t>
            </a:r>
            <a:r>
              <a:rPr lang="en-US" altLang="en-US" sz="2200" dirty="0" smtClean="0">
                <a:solidFill>
                  <a:srgbClr val="C1500B"/>
                </a:solidFill>
              </a:rPr>
              <a:t>Acute abdomen is a medical term referring to the sudden onset of abdominal pain, generally associated with severe, progressive problems that require medical attention.</a:t>
            </a:r>
            <a:endParaRPr lang="en-US" altLang="en-US" sz="2000" dirty="0" smtClean="0">
              <a:solidFill>
                <a:srgbClr val="C1500B"/>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p:txBody>
          <a:bodyPr/>
          <a:lstStyle/>
          <a:p>
            <a:pPr>
              <a:defRPr/>
            </a:pPr>
            <a:r>
              <a:rPr lang="en-US" dirty="0"/>
              <a:t>Review</a:t>
            </a:r>
          </a:p>
        </p:txBody>
      </p:sp>
      <p:sp>
        <p:nvSpPr>
          <p:cNvPr id="94211" name="Rectangle 3"/>
          <p:cNvSpPr>
            <a:spLocks noGrp="1" noChangeArrowheads="1"/>
          </p:cNvSpPr>
          <p:nvPr>
            <p:ph type="body" idx="1"/>
          </p:nvPr>
        </p:nvSpPr>
        <p:spPr/>
        <p:txBody>
          <a:bodyPr/>
          <a:lstStyle/>
          <a:p>
            <a:pPr marL="457200" indent="-457200">
              <a:buFontTx/>
              <a:buAutoNum type="arabicPeriod" startAt="6"/>
            </a:pPr>
            <a:r>
              <a:rPr lang="en-US" altLang="en-US" dirty="0" smtClean="0"/>
              <a:t>The ______________ is a circumferential chest compression device composed of a constricting band and backboard.</a:t>
            </a:r>
          </a:p>
          <a:p>
            <a:pPr marL="1016000" lvl="1" indent="-444500">
              <a:buFontTx/>
              <a:buAutoNum type="alphaUcPeriod"/>
            </a:pPr>
            <a:r>
              <a:rPr lang="en-US" altLang="en-US" dirty="0" smtClean="0"/>
              <a:t>mechanical piston device</a:t>
            </a:r>
          </a:p>
          <a:p>
            <a:pPr marL="1016000" lvl="1" indent="-444500">
              <a:buFontTx/>
              <a:buAutoNum type="alphaUcPeriod"/>
            </a:pPr>
            <a:r>
              <a:rPr lang="en-US" altLang="en-US" dirty="0" smtClean="0"/>
              <a:t>load-distributing band</a:t>
            </a:r>
          </a:p>
          <a:p>
            <a:pPr marL="1016000" lvl="1" indent="-444500">
              <a:buFontTx/>
              <a:buAutoNum type="alphaUcPeriod"/>
            </a:pPr>
            <a:r>
              <a:rPr lang="en-US" altLang="en-US" dirty="0" smtClean="0"/>
              <a:t>impedance threshold device</a:t>
            </a:r>
          </a:p>
          <a:p>
            <a:pPr marL="1016000" lvl="1" indent="-444500">
              <a:buFontTx/>
              <a:buAutoNum type="alphaUcPeriod"/>
            </a:pPr>
            <a:r>
              <a:rPr lang="en-US" altLang="en-US" dirty="0" smtClean="0"/>
              <a:t>cardiopulmonary resuscitation</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pPr>
              <a:defRPr/>
            </a:pPr>
            <a:r>
              <a:rPr lang="en-US" dirty="0"/>
              <a:t>Review</a:t>
            </a:r>
          </a:p>
        </p:txBody>
      </p:sp>
      <p:sp>
        <p:nvSpPr>
          <p:cNvPr id="95235" name="Rectangle 3"/>
          <p:cNvSpPr>
            <a:spLocks noGrp="1" noChangeArrowheads="1"/>
          </p:cNvSpPr>
          <p:nvPr>
            <p:ph type="body" idx="1"/>
          </p:nvPr>
        </p:nvSpPr>
        <p:spPr/>
        <p:txBody>
          <a:bodyPr/>
          <a:lstStyle/>
          <a:p>
            <a:pPr marL="0" indent="0">
              <a:buFontTx/>
              <a:buNone/>
            </a:pPr>
            <a:r>
              <a:rPr lang="en-US" altLang="en-US" b="1" dirty="0" smtClean="0"/>
              <a:t>Answer: </a:t>
            </a:r>
            <a:r>
              <a:rPr lang="en-US" altLang="en-US" b="1" dirty="0" smtClean="0">
                <a:solidFill>
                  <a:srgbClr val="C1500B"/>
                </a:solidFill>
              </a:rPr>
              <a:t>B</a:t>
            </a:r>
          </a:p>
          <a:p>
            <a:pPr marL="0" indent="0">
              <a:buFontTx/>
              <a:buNone/>
            </a:pPr>
            <a:r>
              <a:rPr lang="en-US" altLang="en-US" sz="2600" b="1" dirty="0" smtClean="0"/>
              <a:t>Rationale: </a:t>
            </a:r>
            <a:r>
              <a:rPr lang="en-US" altLang="en-US" sz="2600" dirty="0" smtClean="0"/>
              <a:t>The load-distributing band is a circumferential chest compression device composed of a constricting band and backboard. The device is either electronically or pneumatically driven to compress the heart by putting inward pressure on the thorax. As with the mechanical piston device, use of the device frees the rescuer to complete other tasks. It is lighter and easier to apply than the mechanical piston device.</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p:txBody>
          <a:bodyPr/>
          <a:lstStyle/>
          <a:p>
            <a:pPr>
              <a:defRPr/>
            </a:pPr>
            <a:r>
              <a:rPr lang="en-US" dirty="0"/>
              <a:t>Review </a:t>
            </a:r>
            <a:r>
              <a:rPr lang="en-US" sz="2800" b="0" dirty="0"/>
              <a:t>(1 of 2)</a:t>
            </a:r>
          </a:p>
        </p:txBody>
      </p:sp>
      <p:sp>
        <p:nvSpPr>
          <p:cNvPr id="96259" name="Rectangle 3"/>
          <p:cNvSpPr>
            <a:spLocks noGrp="1" noChangeArrowheads="1"/>
          </p:cNvSpPr>
          <p:nvPr>
            <p:ph type="body" idx="1"/>
          </p:nvPr>
        </p:nvSpPr>
        <p:spPr>
          <a:xfrm>
            <a:off x="685800" y="1447800"/>
            <a:ext cx="7772400" cy="4343400"/>
          </a:xfrm>
        </p:spPr>
        <p:txBody>
          <a:bodyPr/>
          <a:lstStyle/>
          <a:p>
            <a:pPr marL="457200" indent="-457200">
              <a:buFontTx/>
              <a:buAutoNum type="arabicPeriod" startAt="6"/>
            </a:pPr>
            <a:r>
              <a:rPr lang="en-US" altLang="en-US" sz="2400" dirty="0" smtClean="0"/>
              <a:t>The ______________ is a circumferential chest compression device composed of a constricting band and backboard.</a:t>
            </a:r>
          </a:p>
          <a:p>
            <a:pPr marL="1016000" lvl="1" indent="-444500">
              <a:buFontTx/>
              <a:buAutoNum type="alphaUcPeriod"/>
            </a:pPr>
            <a:r>
              <a:rPr lang="en-US" altLang="en-US" sz="2200" dirty="0" smtClean="0"/>
              <a:t>mechanical piston device</a:t>
            </a:r>
            <a:br>
              <a:rPr lang="en-US" altLang="en-US" sz="2200" dirty="0" smtClean="0"/>
            </a:br>
            <a:r>
              <a:rPr lang="en-US" altLang="en-US" sz="2200" b="1" dirty="0" smtClean="0"/>
              <a:t>Rationale: </a:t>
            </a:r>
            <a:r>
              <a:rPr lang="en-US" altLang="en-US" sz="2200" dirty="0" smtClean="0">
                <a:solidFill>
                  <a:srgbClr val="C1500B"/>
                </a:solidFill>
              </a:rPr>
              <a:t>This device depresses the sternum via a compressed gas-powered plunger mounted on a backboard.</a:t>
            </a:r>
          </a:p>
          <a:p>
            <a:pPr marL="1016000" lvl="1" indent="-444500">
              <a:buFontTx/>
              <a:buAutoNum type="alphaUcPeriod"/>
            </a:pPr>
            <a:r>
              <a:rPr lang="en-US" altLang="en-US" sz="2200" dirty="0" smtClean="0"/>
              <a:t>load-distributing band</a:t>
            </a:r>
            <a:br>
              <a:rPr lang="en-US" altLang="en-US" sz="2200" dirty="0" smtClean="0"/>
            </a:br>
            <a:r>
              <a:rPr lang="en-US" altLang="en-US" sz="2200" b="1" dirty="0" smtClean="0"/>
              <a:t>Rationale:</a:t>
            </a:r>
            <a:r>
              <a:rPr lang="en-US" altLang="en-US" sz="2200" b="1" dirty="0" smtClean="0">
                <a:solidFill>
                  <a:srgbClr val="000000"/>
                </a:solidFill>
              </a:rPr>
              <a:t> </a:t>
            </a:r>
            <a:r>
              <a:rPr lang="en-US" altLang="en-US" sz="2200" dirty="0" smtClean="0">
                <a:solidFill>
                  <a:srgbClr val="C1500B"/>
                </a:solidFill>
              </a:rPr>
              <a:t>Correct answer</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lstStyle/>
          <a:p>
            <a:pPr>
              <a:defRPr/>
            </a:pPr>
            <a:r>
              <a:rPr lang="en-US" dirty="0"/>
              <a:t>Review </a:t>
            </a:r>
            <a:r>
              <a:rPr lang="en-US" sz="2800" b="0" dirty="0"/>
              <a:t>(2 of 2)</a:t>
            </a:r>
          </a:p>
        </p:txBody>
      </p:sp>
      <p:sp>
        <p:nvSpPr>
          <p:cNvPr id="97283" name="Rectangle 3"/>
          <p:cNvSpPr>
            <a:spLocks noGrp="1" noChangeArrowheads="1"/>
          </p:cNvSpPr>
          <p:nvPr>
            <p:ph type="body" idx="1"/>
          </p:nvPr>
        </p:nvSpPr>
        <p:spPr/>
        <p:txBody>
          <a:bodyPr/>
          <a:lstStyle/>
          <a:p>
            <a:pPr marL="457200" indent="-457200">
              <a:buFontTx/>
              <a:buAutoNum type="arabicPeriod" startAt="6"/>
            </a:pPr>
            <a:r>
              <a:rPr lang="en-US" altLang="en-US" sz="2400" dirty="0" smtClean="0"/>
              <a:t>The ______________ is a circumferential chest compression device composed of a constricting band and backboard.</a:t>
            </a:r>
          </a:p>
          <a:p>
            <a:pPr marL="1016000" lvl="1" indent="-444500">
              <a:buFontTx/>
              <a:buAutoNum type="alphaUcPeriod" startAt="3"/>
            </a:pPr>
            <a:r>
              <a:rPr lang="en-US" altLang="en-US" sz="2200" dirty="0" smtClean="0"/>
              <a:t>impedance threshold device</a:t>
            </a:r>
            <a:br>
              <a:rPr lang="en-US" altLang="en-US" sz="2200" dirty="0" smtClean="0"/>
            </a:br>
            <a:r>
              <a:rPr lang="en-US" altLang="en-US" sz="2200" b="1" dirty="0" smtClean="0"/>
              <a:t>Rationale: </a:t>
            </a:r>
            <a:r>
              <a:rPr lang="en-US" altLang="en-US" sz="2200" dirty="0" smtClean="0">
                <a:solidFill>
                  <a:srgbClr val="C1500B"/>
                </a:solidFill>
              </a:rPr>
              <a:t>This valve device is placed between the endotracheal tube and a bag-valve mask. It is designed to limit the air entering the lungs during the recoil phase.</a:t>
            </a:r>
          </a:p>
          <a:p>
            <a:pPr marL="1016000" lvl="1" indent="-444500">
              <a:buFontTx/>
              <a:buAutoNum type="alphaUcPeriod" startAt="3"/>
            </a:pPr>
            <a:r>
              <a:rPr lang="en-US" altLang="en-US" sz="2200" dirty="0" smtClean="0"/>
              <a:t>cardiopulmonary resuscitation</a:t>
            </a:r>
            <a:br>
              <a:rPr lang="en-US" altLang="en-US" sz="2200" dirty="0" smtClean="0"/>
            </a:br>
            <a:r>
              <a:rPr lang="en-US" altLang="en-US" sz="2200" b="1" dirty="0" smtClean="0"/>
              <a:t>Rationale: </a:t>
            </a:r>
            <a:r>
              <a:rPr lang="en-US" altLang="en-US" sz="2200" dirty="0" smtClean="0">
                <a:solidFill>
                  <a:srgbClr val="C1500B"/>
                </a:solidFill>
              </a:rPr>
              <a:t>This procedure is used to establish artificial ventilation and circulation in a patient who is not breathing and has no pulse.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a:lnSpc>
                <a:spcPct val="85000"/>
              </a:lnSpc>
              <a:defRPr/>
            </a:pPr>
            <a:r>
              <a:rPr lang="en-US" dirty="0"/>
              <a:t>Elements of BLS </a:t>
            </a:r>
            <a:r>
              <a:rPr lang="en-US" sz="2800" b="0" dirty="0" smtClean="0"/>
              <a:t>(6 </a:t>
            </a:r>
            <a:r>
              <a:rPr lang="en-US" sz="2800" b="0" dirty="0"/>
              <a:t>of </a:t>
            </a:r>
            <a:r>
              <a:rPr lang="en-US" sz="2800" b="0" dirty="0" smtClean="0"/>
              <a:t>6)</a:t>
            </a:r>
            <a:endParaRPr lang="en-US" sz="2800" b="0" dirty="0"/>
          </a:p>
        </p:txBody>
      </p:sp>
      <p:sp>
        <p:nvSpPr>
          <p:cNvPr id="15363" name="Content Placeholder 2"/>
          <p:cNvSpPr>
            <a:spLocks noGrp="1"/>
          </p:cNvSpPr>
          <p:nvPr>
            <p:ph type="body" idx="1"/>
          </p:nvPr>
        </p:nvSpPr>
        <p:spPr/>
        <p:txBody>
          <a:bodyPr rIns="228600"/>
          <a:lstStyle/>
          <a:p>
            <a:pPr>
              <a:spcBef>
                <a:spcPct val="35000"/>
              </a:spcBef>
            </a:pPr>
            <a:r>
              <a:rPr lang="en-US" altLang="en-US" dirty="0" smtClean="0"/>
              <a:t>BLS differs from advanced life support (ALS)</a:t>
            </a:r>
          </a:p>
          <a:p>
            <a:pPr>
              <a:spcBef>
                <a:spcPct val="35000"/>
              </a:spcBef>
            </a:pPr>
            <a:r>
              <a:rPr lang="en-US" altLang="en-US" dirty="0" smtClean="0"/>
              <a:t>ALS involves:</a:t>
            </a:r>
          </a:p>
          <a:p>
            <a:pPr lvl="1">
              <a:spcBef>
                <a:spcPct val="35000"/>
              </a:spcBef>
            </a:pPr>
            <a:r>
              <a:rPr lang="en-US" altLang="en-US" dirty="0" smtClean="0"/>
              <a:t>Cardiac monitoring</a:t>
            </a:r>
          </a:p>
          <a:p>
            <a:pPr lvl="1">
              <a:spcBef>
                <a:spcPct val="35000"/>
              </a:spcBef>
            </a:pPr>
            <a:r>
              <a:rPr lang="en-US" altLang="en-US" dirty="0" smtClean="0"/>
              <a:t>Intravenous fluids and medications</a:t>
            </a:r>
          </a:p>
          <a:p>
            <a:pPr lvl="1">
              <a:spcBef>
                <a:spcPct val="35000"/>
              </a:spcBef>
            </a:pPr>
            <a:r>
              <a:rPr lang="en-US" altLang="en-US" dirty="0" smtClean="0"/>
              <a:t>Advanced airway adjuncts</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p:txBody>
          <a:bodyPr/>
          <a:lstStyle/>
          <a:p>
            <a:pPr>
              <a:defRPr/>
            </a:pPr>
            <a:r>
              <a:rPr lang="en-US" dirty="0"/>
              <a:t>Review</a:t>
            </a:r>
          </a:p>
        </p:txBody>
      </p:sp>
      <p:sp>
        <p:nvSpPr>
          <p:cNvPr id="98307" name="Rectangle 3"/>
          <p:cNvSpPr>
            <a:spLocks noGrp="1" noChangeArrowheads="1"/>
          </p:cNvSpPr>
          <p:nvPr>
            <p:ph type="body" idx="1"/>
          </p:nvPr>
        </p:nvSpPr>
        <p:spPr/>
        <p:txBody>
          <a:bodyPr/>
          <a:lstStyle/>
          <a:p>
            <a:pPr marL="457200" indent="-457200">
              <a:buFontTx/>
              <a:buAutoNum type="arabicPeriod" startAt="7"/>
            </a:pPr>
            <a:r>
              <a:rPr lang="en-US" altLang="en-US" dirty="0" smtClean="0"/>
              <a:t>Which of the following scenarios would warrant an interruption in CPR procedures?</a:t>
            </a:r>
          </a:p>
          <a:p>
            <a:pPr marL="1016000" lvl="1" indent="-444500">
              <a:buFontTx/>
              <a:buAutoNum type="alphaUcPeriod"/>
            </a:pPr>
            <a:r>
              <a:rPr lang="en-US" altLang="en-US" dirty="0" smtClean="0"/>
              <a:t>An hysterical family member trying to gain access to the unconscious patient</a:t>
            </a:r>
          </a:p>
          <a:p>
            <a:pPr marL="1016000" lvl="1" indent="-444500">
              <a:buFontTx/>
              <a:buAutoNum type="alphaUcPeriod"/>
            </a:pPr>
            <a:r>
              <a:rPr lang="en-US" altLang="en-US" dirty="0" smtClean="0"/>
              <a:t>A vehicle honking its horn anxious to pass by the scene on a blocked road</a:t>
            </a:r>
          </a:p>
          <a:p>
            <a:pPr marL="1016000" lvl="1" indent="-444500">
              <a:buFontTx/>
              <a:buAutoNum type="alphaUcPeriod"/>
            </a:pPr>
            <a:r>
              <a:rPr lang="en-US" altLang="en-US" dirty="0" smtClean="0"/>
              <a:t>A small set of steps leading to the exit of the building, on the way to the ambulance</a:t>
            </a:r>
          </a:p>
          <a:p>
            <a:pPr marL="1016000" lvl="1" indent="-444500">
              <a:buFontTx/>
              <a:buAutoNum type="alphaUcPeriod"/>
            </a:pPr>
            <a:r>
              <a:rPr lang="en-US" altLang="en-US" dirty="0" smtClean="0"/>
              <a:t>Being tired from trying to resuscitate a patient</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p:txBody>
          <a:bodyPr/>
          <a:lstStyle/>
          <a:p>
            <a:pPr>
              <a:defRPr/>
            </a:pPr>
            <a:r>
              <a:rPr lang="en-US" dirty="0"/>
              <a:t>Review</a:t>
            </a:r>
          </a:p>
        </p:txBody>
      </p:sp>
      <p:sp>
        <p:nvSpPr>
          <p:cNvPr id="99331" name="Rectangle 3"/>
          <p:cNvSpPr>
            <a:spLocks noGrp="1" noChangeArrowheads="1"/>
          </p:cNvSpPr>
          <p:nvPr>
            <p:ph type="body" idx="1"/>
          </p:nvPr>
        </p:nvSpPr>
        <p:spPr/>
        <p:txBody>
          <a:bodyPr/>
          <a:lstStyle/>
          <a:p>
            <a:pPr marL="0" indent="0">
              <a:buFontTx/>
              <a:buNone/>
            </a:pPr>
            <a:r>
              <a:rPr lang="en-US" altLang="en-US" b="1" dirty="0" smtClean="0"/>
              <a:t>Answer: </a:t>
            </a:r>
            <a:r>
              <a:rPr lang="en-US" altLang="en-US" b="1" dirty="0" smtClean="0">
                <a:solidFill>
                  <a:srgbClr val="C1500B"/>
                </a:solidFill>
              </a:rPr>
              <a:t>C</a:t>
            </a:r>
          </a:p>
          <a:p>
            <a:pPr marL="0" indent="0">
              <a:buFontTx/>
              <a:buNone/>
            </a:pPr>
            <a:r>
              <a:rPr lang="en-US" altLang="en-US" b="1" dirty="0" smtClean="0"/>
              <a:t>Rationale: </a:t>
            </a:r>
            <a:r>
              <a:rPr lang="en-US" altLang="en-US" dirty="0" smtClean="0"/>
              <a:t>Try not to interrupt CPR for more than a few seconds, except when it is absolutely necessary. For example, if you have to move a patient up or down stairs, you should continue CPR until you arrive at the head or foot of the stairs, interrupt CPR at an agreed-on signal, and move quickly to the next level where you can resume CPR.  </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lstStyle/>
          <a:p>
            <a:pPr>
              <a:defRPr/>
            </a:pPr>
            <a:r>
              <a:rPr lang="en-US" dirty="0"/>
              <a:t>Review </a:t>
            </a:r>
            <a:r>
              <a:rPr lang="en-US" sz="2800" b="0" dirty="0"/>
              <a:t>(1 of 3)</a:t>
            </a:r>
          </a:p>
        </p:txBody>
      </p:sp>
      <p:sp>
        <p:nvSpPr>
          <p:cNvPr id="100355" name="Rectangle 3"/>
          <p:cNvSpPr>
            <a:spLocks noGrp="1" noChangeArrowheads="1"/>
          </p:cNvSpPr>
          <p:nvPr>
            <p:ph type="body" idx="1"/>
          </p:nvPr>
        </p:nvSpPr>
        <p:spPr/>
        <p:txBody>
          <a:bodyPr/>
          <a:lstStyle/>
          <a:p>
            <a:pPr marL="457200" indent="-457200">
              <a:buFontTx/>
              <a:buAutoNum type="arabicPeriod" startAt="7"/>
            </a:pPr>
            <a:r>
              <a:rPr lang="en-US" altLang="en-US" sz="2400" dirty="0" smtClean="0"/>
              <a:t>Which of the following scenarios would warrant an interruption in CPR procedures?</a:t>
            </a:r>
          </a:p>
          <a:p>
            <a:pPr marL="1016000" lvl="1" indent="-444500">
              <a:buFontTx/>
              <a:buAutoNum type="alphaUcPeriod"/>
            </a:pPr>
            <a:r>
              <a:rPr lang="en-US" altLang="en-US" sz="2200" dirty="0" smtClean="0"/>
              <a:t>An hysterical family member trying to gain access to the unconscious patient</a:t>
            </a:r>
            <a:br>
              <a:rPr lang="en-US" altLang="en-US" sz="2200" dirty="0" smtClean="0"/>
            </a:br>
            <a:r>
              <a:rPr lang="en-US" altLang="en-US" sz="2200" b="1" dirty="0" smtClean="0"/>
              <a:t>Rationale: </a:t>
            </a:r>
            <a:r>
              <a:rPr lang="en-US" altLang="en-US" sz="2200" dirty="0" smtClean="0">
                <a:solidFill>
                  <a:srgbClr val="C1500B"/>
                </a:solidFill>
              </a:rPr>
              <a:t>Family members should be calmed down and reassured that the patient is in good hands. A hysterical family member does not warrant a break in CPR.</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p:txBody>
          <a:bodyPr/>
          <a:lstStyle/>
          <a:p>
            <a:pPr>
              <a:defRPr/>
            </a:pPr>
            <a:r>
              <a:rPr lang="en-US" dirty="0"/>
              <a:t>Review </a:t>
            </a:r>
            <a:r>
              <a:rPr lang="en-US" sz="2800" b="0" dirty="0"/>
              <a:t>(2 of 3)</a:t>
            </a:r>
          </a:p>
        </p:txBody>
      </p:sp>
      <p:sp>
        <p:nvSpPr>
          <p:cNvPr id="101379" name="Rectangle 3"/>
          <p:cNvSpPr>
            <a:spLocks noGrp="1" noChangeArrowheads="1"/>
          </p:cNvSpPr>
          <p:nvPr>
            <p:ph type="body" idx="1"/>
          </p:nvPr>
        </p:nvSpPr>
        <p:spPr/>
        <p:txBody>
          <a:bodyPr/>
          <a:lstStyle/>
          <a:p>
            <a:pPr marL="457200" indent="-457200">
              <a:buFontTx/>
              <a:buAutoNum type="arabicPeriod" startAt="7"/>
            </a:pPr>
            <a:r>
              <a:rPr lang="en-US" altLang="en-US" sz="2400" dirty="0" smtClean="0"/>
              <a:t>Which of the following scenarios would warrant an interruption in CPR procedures?</a:t>
            </a:r>
          </a:p>
          <a:p>
            <a:pPr marL="1016000" lvl="1" indent="-444500">
              <a:buFontTx/>
              <a:buAutoNum type="alphaUcPeriod" startAt="2"/>
            </a:pPr>
            <a:r>
              <a:rPr lang="en-US" altLang="en-US" sz="2200" dirty="0" smtClean="0"/>
              <a:t>A vehicle honking its horn anxious to pass by the scene on a blocked road</a:t>
            </a:r>
            <a:br>
              <a:rPr lang="en-US" altLang="en-US" sz="2200" dirty="0" smtClean="0"/>
            </a:br>
            <a:r>
              <a:rPr lang="en-US" altLang="en-US" sz="2200" b="1" dirty="0" smtClean="0"/>
              <a:t>Rationale: </a:t>
            </a:r>
            <a:r>
              <a:rPr lang="en-US" altLang="en-US" sz="2200" dirty="0" smtClean="0">
                <a:solidFill>
                  <a:srgbClr val="C1500B"/>
                </a:solidFill>
              </a:rPr>
              <a:t>Your primary focus should be on the patient. Let the on-scene police and/or traffic control deal with upset motorists and blocked roadways.</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p:txBody>
          <a:bodyPr/>
          <a:lstStyle/>
          <a:p>
            <a:pPr>
              <a:defRPr/>
            </a:pPr>
            <a:r>
              <a:rPr lang="en-US" dirty="0"/>
              <a:t>Review </a:t>
            </a:r>
            <a:r>
              <a:rPr lang="en-US" sz="2800" b="0" dirty="0"/>
              <a:t>(3 of 3)</a:t>
            </a:r>
          </a:p>
        </p:txBody>
      </p:sp>
      <p:sp>
        <p:nvSpPr>
          <p:cNvPr id="102403" name="Rectangle 3"/>
          <p:cNvSpPr>
            <a:spLocks noGrp="1" noChangeArrowheads="1"/>
          </p:cNvSpPr>
          <p:nvPr>
            <p:ph type="body" idx="1"/>
          </p:nvPr>
        </p:nvSpPr>
        <p:spPr/>
        <p:txBody>
          <a:bodyPr/>
          <a:lstStyle/>
          <a:p>
            <a:pPr marL="457200" indent="-457200">
              <a:buFontTx/>
              <a:buAutoNum type="arabicPeriod" startAt="7"/>
            </a:pPr>
            <a:r>
              <a:rPr lang="en-US" altLang="en-US" sz="2400" dirty="0" smtClean="0"/>
              <a:t>Which of the following scenarios would warrant an interruption in CPR procedures?</a:t>
            </a:r>
          </a:p>
          <a:p>
            <a:pPr marL="1016000" lvl="1" indent="-444500">
              <a:buFontTx/>
              <a:buAutoNum type="alphaUcPeriod" startAt="3"/>
            </a:pPr>
            <a:r>
              <a:rPr lang="en-US" altLang="en-US" sz="2200" dirty="0" smtClean="0"/>
              <a:t>A small set of steps leading to the exit of the building, on the way to the ambulance</a:t>
            </a:r>
            <a:br>
              <a:rPr lang="en-US" altLang="en-US" sz="2200" dirty="0" smtClean="0"/>
            </a:br>
            <a:r>
              <a:rPr lang="en-US" altLang="en-US" sz="2200" b="1" dirty="0" smtClean="0"/>
              <a:t>Rationale: </a:t>
            </a:r>
            <a:r>
              <a:rPr lang="en-US" altLang="en-US" sz="2200" dirty="0" smtClean="0">
                <a:solidFill>
                  <a:srgbClr val="C1500B"/>
                </a:solidFill>
              </a:rPr>
              <a:t>Correct answer.</a:t>
            </a:r>
          </a:p>
          <a:p>
            <a:pPr marL="1016000" lvl="1" indent="-444500">
              <a:buFontTx/>
              <a:buAutoNum type="alphaUcPeriod" startAt="3"/>
            </a:pPr>
            <a:r>
              <a:rPr lang="en-US" altLang="en-US" sz="2200" dirty="0" smtClean="0"/>
              <a:t>Being out of breath while trying to resuscitate a patient</a:t>
            </a:r>
            <a:br>
              <a:rPr lang="en-US" altLang="en-US" sz="2200" dirty="0" smtClean="0"/>
            </a:br>
            <a:r>
              <a:rPr lang="en-US" altLang="en-US" sz="2200" b="1" dirty="0" smtClean="0"/>
              <a:t>Rationale: </a:t>
            </a:r>
            <a:r>
              <a:rPr lang="en-US" altLang="en-US" sz="2200" dirty="0" smtClean="0">
                <a:solidFill>
                  <a:srgbClr val="C1500B"/>
                </a:solidFill>
              </a:rPr>
              <a:t>CPR should always be continued until the patient’s care is transferrred to a physician in a hospital setting. Being “out of breath” does not mean being physically incapable of performing more CPR. </a:t>
            </a:r>
            <a:endParaRPr lang="en-US" altLang="en-US" sz="2000" dirty="0" smtClean="0">
              <a:solidFill>
                <a:srgbClr val="C1500B"/>
              </a:solidFil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p:txBody>
          <a:bodyPr/>
          <a:lstStyle/>
          <a:p>
            <a:pPr>
              <a:defRPr/>
            </a:pPr>
            <a:r>
              <a:rPr lang="en-US" dirty="0"/>
              <a:t>Review</a:t>
            </a:r>
          </a:p>
        </p:txBody>
      </p:sp>
      <p:sp>
        <p:nvSpPr>
          <p:cNvPr id="103427" name="Rectangle 3"/>
          <p:cNvSpPr>
            <a:spLocks noGrp="1" noChangeArrowheads="1"/>
          </p:cNvSpPr>
          <p:nvPr>
            <p:ph type="body" idx="1"/>
          </p:nvPr>
        </p:nvSpPr>
        <p:spPr/>
        <p:txBody>
          <a:bodyPr/>
          <a:lstStyle/>
          <a:p>
            <a:pPr marL="457200" indent="-457200">
              <a:buFontTx/>
              <a:buAutoNum type="arabicPeriod" startAt="8"/>
            </a:pPr>
            <a:r>
              <a:rPr lang="en-US" altLang="en-US" dirty="0" smtClean="0"/>
              <a:t>Once you begin CPR in the field, you must continue until one of the following events occurs:</a:t>
            </a:r>
          </a:p>
          <a:p>
            <a:pPr marL="1016000" lvl="1" indent="-444500">
              <a:spcBef>
                <a:spcPct val="20000"/>
              </a:spcBef>
              <a:buFontTx/>
              <a:buAutoNum type="alphaUcPeriod"/>
            </a:pPr>
            <a:r>
              <a:rPr lang="en-US" altLang="en-US" dirty="0" smtClean="0"/>
              <a:t>The patient stops breathing and has no pulse</a:t>
            </a:r>
          </a:p>
          <a:p>
            <a:pPr marL="1016000" lvl="1" indent="-444500">
              <a:spcBef>
                <a:spcPct val="20000"/>
              </a:spcBef>
              <a:buFontTx/>
              <a:buAutoNum type="alphaUcPeriod"/>
            </a:pPr>
            <a:r>
              <a:rPr lang="en-US" altLang="en-US" dirty="0" smtClean="0"/>
              <a:t>The patient is transferred to another person who is trained in BLS, to ALS-trained personnel, or to another emergency medical responder</a:t>
            </a:r>
          </a:p>
          <a:p>
            <a:pPr marL="1016000" lvl="1" indent="-444500">
              <a:spcBef>
                <a:spcPct val="20000"/>
              </a:spcBef>
              <a:buFontTx/>
              <a:buAutoNum type="alphaUcPeriod"/>
            </a:pPr>
            <a:r>
              <a:rPr lang="en-US" altLang="en-US" dirty="0" smtClean="0"/>
              <a:t>You are out of gas in the ambulance</a:t>
            </a:r>
          </a:p>
          <a:p>
            <a:pPr marL="1016000" lvl="1" indent="-444500">
              <a:spcBef>
                <a:spcPct val="20000"/>
              </a:spcBef>
              <a:buFontTx/>
              <a:buAutoNum type="alphaUcPeriod"/>
            </a:pPr>
            <a:r>
              <a:rPr lang="en-US" altLang="en-US" dirty="0" smtClean="0"/>
              <a:t>A police officer assumes responsibility for the patient and gives direction to discontinue CPR</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p:txBody>
          <a:bodyPr/>
          <a:lstStyle/>
          <a:p>
            <a:pPr>
              <a:defRPr/>
            </a:pPr>
            <a:r>
              <a:rPr lang="en-US" dirty="0"/>
              <a:t>Review</a:t>
            </a:r>
          </a:p>
        </p:txBody>
      </p:sp>
      <p:sp>
        <p:nvSpPr>
          <p:cNvPr id="104451" name="Rectangle 3"/>
          <p:cNvSpPr>
            <a:spLocks noGrp="1" noChangeArrowheads="1"/>
          </p:cNvSpPr>
          <p:nvPr>
            <p:ph type="body" idx="1"/>
          </p:nvPr>
        </p:nvSpPr>
        <p:spPr/>
        <p:txBody>
          <a:bodyPr/>
          <a:lstStyle/>
          <a:p>
            <a:pPr marL="0" indent="0">
              <a:buFontTx/>
              <a:buNone/>
            </a:pPr>
            <a:r>
              <a:rPr lang="en-US" altLang="en-US" b="1" dirty="0" smtClean="0"/>
              <a:t>Answer: </a:t>
            </a:r>
            <a:r>
              <a:rPr lang="en-US" altLang="en-US" b="1" dirty="0" smtClean="0">
                <a:solidFill>
                  <a:srgbClr val="C1500B"/>
                </a:solidFill>
              </a:rPr>
              <a:t>B</a:t>
            </a:r>
          </a:p>
          <a:p>
            <a:pPr marL="0" indent="0">
              <a:buFontTx/>
              <a:buNone/>
            </a:pPr>
            <a:r>
              <a:rPr lang="en-US" altLang="en-US" b="1" dirty="0" smtClean="0"/>
              <a:t>Rationale: </a:t>
            </a:r>
            <a:r>
              <a:rPr lang="en-US" altLang="en-US" dirty="0" smtClean="0"/>
              <a:t>The “T” in the “STOP” mnemonic stands for patient </a:t>
            </a:r>
            <a:r>
              <a:rPr lang="en-US" altLang="en-US" i="1" dirty="0" smtClean="0"/>
              <a:t>transfer</a:t>
            </a:r>
            <a:r>
              <a:rPr lang="en-US" altLang="en-US" dirty="0" smtClean="0"/>
              <a:t> to another person who is trained in BLS, to ALS-trained personnel, or to another emergency medical responder.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p:txBody>
          <a:bodyPr/>
          <a:lstStyle/>
          <a:p>
            <a:pPr>
              <a:defRPr/>
            </a:pPr>
            <a:r>
              <a:rPr lang="en-US" dirty="0"/>
              <a:t>Review </a:t>
            </a:r>
            <a:r>
              <a:rPr lang="en-US" sz="2800" b="0" dirty="0"/>
              <a:t>(1 of 2)</a:t>
            </a:r>
          </a:p>
        </p:txBody>
      </p:sp>
      <p:sp>
        <p:nvSpPr>
          <p:cNvPr id="105475" name="Rectangle 3"/>
          <p:cNvSpPr>
            <a:spLocks noGrp="1" noChangeArrowheads="1"/>
          </p:cNvSpPr>
          <p:nvPr>
            <p:ph type="body" idx="1"/>
          </p:nvPr>
        </p:nvSpPr>
        <p:spPr/>
        <p:txBody>
          <a:bodyPr/>
          <a:lstStyle/>
          <a:p>
            <a:pPr marL="457200" indent="-457200">
              <a:buFontTx/>
              <a:buAutoNum type="arabicPeriod" startAt="8"/>
            </a:pPr>
            <a:r>
              <a:rPr lang="en-US" altLang="en-US" sz="2400" dirty="0" smtClean="0"/>
              <a:t>Once you begin CPR in the field, you must continue until one of the following events occurs:</a:t>
            </a:r>
          </a:p>
          <a:p>
            <a:pPr marL="1016000" lvl="1" indent="-444500">
              <a:buFontTx/>
              <a:buAutoNum type="alphaUcPeriod"/>
            </a:pPr>
            <a:r>
              <a:rPr lang="en-US" altLang="en-US" sz="2200" dirty="0" smtClean="0"/>
              <a:t>The patient stops breathing and has no pulse</a:t>
            </a:r>
            <a:br>
              <a:rPr lang="en-US" altLang="en-US" sz="2200" dirty="0" smtClean="0"/>
            </a:br>
            <a:r>
              <a:rPr lang="en-US" altLang="en-US" sz="2200" b="1" dirty="0" smtClean="0"/>
              <a:t>Rationale: </a:t>
            </a:r>
            <a:r>
              <a:rPr lang="en-US" altLang="en-US" sz="2200" dirty="0" smtClean="0">
                <a:solidFill>
                  <a:srgbClr val="C1500B"/>
                </a:solidFill>
              </a:rPr>
              <a:t>These are reasons to </a:t>
            </a:r>
            <a:r>
              <a:rPr lang="en-US" altLang="en-US" sz="2200" i="1" dirty="0" smtClean="0">
                <a:solidFill>
                  <a:srgbClr val="C1500B"/>
                </a:solidFill>
              </a:rPr>
              <a:t>begin</a:t>
            </a:r>
            <a:r>
              <a:rPr lang="en-US" altLang="en-US" sz="2200" dirty="0" smtClean="0">
                <a:solidFill>
                  <a:srgbClr val="C1500B"/>
                </a:solidFill>
              </a:rPr>
              <a:t> CPR.</a:t>
            </a:r>
          </a:p>
          <a:p>
            <a:pPr marL="1016000" lvl="1" indent="-444500">
              <a:buFontTx/>
              <a:buAutoNum type="alphaUcPeriod"/>
            </a:pPr>
            <a:r>
              <a:rPr lang="en-US" altLang="en-US" sz="2200" dirty="0" smtClean="0"/>
              <a:t>The patient is transferred to another person who is trained in BLS, to ALS-trained personnel, or to another emergency medical responder</a:t>
            </a:r>
            <a:br>
              <a:rPr lang="en-US" altLang="en-US" sz="2200" dirty="0" smtClean="0"/>
            </a:br>
            <a:r>
              <a:rPr lang="en-US" altLang="en-US" sz="2200" b="1" dirty="0" smtClean="0"/>
              <a:t>Rationale:</a:t>
            </a:r>
            <a:r>
              <a:rPr lang="en-US" altLang="en-US" sz="2200" b="1" dirty="0" smtClean="0">
                <a:solidFill>
                  <a:srgbClr val="000000"/>
                </a:solidFill>
              </a:rPr>
              <a:t> </a:t>
            </a:r>
            <a:r>
              <a:rPr lang="en-US" altLang="en-US" sz="2200" dirty="0" smtClean="0">
                <a:solidFill>
                  <a:srgbClr val="C1500B"/>
                </a:solidFill>
              </a:rPr>
              <a:t>Correct answer</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lstStyle/>
          <a:p>
            <a:pPr>
              <a:defRPr/>
            </a:pPr>
            <a:r>
              <a:rPr lang="en-US" dirty="0"/>
              <a:t>Review </a:t>
            </a:r>
            <a:r>
              <a:rPr lang="en-US" sz="2800" b="0" dirty="0"/>
              <a:t>(2 of 2)</a:t>
            </a:r>
          </a:p>
        </p:txBody>
      </p:sp>
      <p:sp>
        <p:nvSpPr>
          <p:cNvPr id="106499" name="Rectangle 3"/>
          <p:cNvSpPr>
            <a:spLocks noGrp="1" noChangeArrowheads="1"/>
          </p:cNvSpPr>
          <p:nvPr>
            <p:ph type="body" idx="1"/>
          </p:nvPr>
        </p:nvSpPr>
        <p:spPr/>
        <p:txBody>
          <a:bodyPr/>
          <a:lstStyle/>
          <a:p>
            <a:pPr marL="457200" indent="-457200">
              <a:buFontTx/>
              <a:buAutoNum type="arabicPeriod" startAt="8"/>
            </a:pPr>
            <a:r>
              <a:rPr lang="en-US" altLang="en-US" sz="2400" dirty="0" smtClean="0"/>
              <a:t>Once you begin CPR in the field, you must continue until one of the following events occurs:</a:t>
            </a:r>
          </a:p>
          <a:p>
            <a:pPr marL="1016000" lvl="1" indent="-444500">
              <a:buFontTx/>
              <a:buAutoNum type="alphaUcPeriod" startAt="3"/>
            </a:pPr>
            <a:r>
              <a:rPr lang="en-US" altLang="en-US" sz="2200" dirty="0" smtClean="0"/>
              <a:t>You are out of gas in the ambulance</a:t>
            </a:r>
            <a:br>
              <a:rPr lang="en-US" altLang="en-US" sz="2200" dirty="0" smtClean="0"/>
            </a:br>
            <a:r>
              <a:rPr lang="en-US" altLang="en-US" sz="2200" b="1" dirty="0" smtClean="0"/>
              <a:t>Rationale: </a:t>
            </a:r>
            <a:r>
              <a:rPr lang="en-US" altLang="en-US" sz="2200" dirty="0" smtClean="0">
                <a:solidFill>
                  <a:srgbClr val="C1500B"/>
                </a:solidFill>
              </a:rPr>
              <a:t>This is not a valid reason to stop CPR. You are </a:t>
            </a:r>
            <a:r>
              <a:rPr lang="en-US" altLang="en-US" sz="2200" i="1" dirty="0" smtClean="0">
                <a:solidFill>
                  <a:srgbClr val="C1500B"/>
                </a:solidFill>
              </a:rPr>
              <a:t>out of strength</a:t>
            </a:r>
            <a:r>
              <a:rPr lang="en-US" altLang="en-US" sz="2200" dirty="0" smtClean="0">
                <a:solidFill>
                  <a:srgbClr val="C1500B"/>
                </a:solidFill>
              </a:rPr>
              <a:t> or too tired to continue may be a valid reason.</a:t>
            </a:r>
          </a:p>
          <a:p>
            <a:pPr marL="1016000" lvl="1" indent="-444500">
              <a:buFontTx/>
              <a:buAutoNum type="alphaUcPeriod" startAt="3"/>
            </a:pPr>
            <a:r>
              <a:rPr lang="en-US" altLang="en-US" sz="2200" dirty="0" smtClean="0"/>
              <a:t>A police officer assumes responsibility for the patient and gives direction to discontinue CPR</a:t>
            </a:r>
            <a:br>
              <a:rPr lang="en-US" altLang="en-US" sz="2200" dirty="0" smtClean="0"/>
            </a:br>
            <a:r>
              <a:rPr lang="en-US" altLang="en-US" sz="2200" b="1" dirty="0" smtClean="0"/>
              <a:t>Rationale: </a:t>
            </a:r>
            <a:r>
              <a:rPr lang="en-US" altLang="en-US" sz="2200" dirty="0" smtClean="0">
                <a:solidFill>
                  <a:srgbClr val="C1500B"/>
                </a:solidFill>
              </a:rPr>
              <a:t>A </a:t>
            </a:r>
            <a:r>
              <a:rPr lang="en-US" altLang="en-US" sz="2200" i="1" dirty="0" smtClean="0">
                <a:solidFill>
                  <a:srgbClr val="C1500B"/>
                </a:solidFill>
              </a:rPr>
              <a:t>physician</a:t>
            </a:r>
            <a:r>
              <a:rPr lang="en-US" altLang="en-US" sz="2200" dirty="0" smtClean="0">
                <a:solidFill>
                  <a:srgbClr val="C1500B"/>
                </a:solidFill>
              </a:rPr>
              <a:t> who is present or providing online medical direction should assume responsibility for the patient and give direction to discontinue CPR.</a:t>
            </a:r>
            <a:endParaRPr lang="en-US" altLang="en-US" sz="2000" dirty="0" smtClean="0">
              <a:solidFill>
                <a:srgbClr val="C1500B"/>
              </a:solidFil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p:txBody>
          <a:bodyPr/>
          <a:lstStyle/>
          <a:p>
            <a:pPr>
              <a:defRPr/>
            </a:pPr>
            <a:r>
              <a:rPr lang="en-US" dirty="0"/>
              <a:t>Review</a:t>
            </a:r>
          </a:p>
        </p:txBody>
      </p:sp>
      <p:sp>
        <p:nvSpPr>
          <p:cNvPr id="107523" name="Rectangle 3"/>
          <p:cNvSpPr>
            <a:spLocks noGrp="1" noChangeArrowheads="1"/>
          </p:cNvSpPr>
          <p:nvPr>
            <p:ph type="body" idx="1"/>
          </p:nvPr>
        </p:nvSpPr>
        <p:spPr/>
        <p:txBody>
          <a:bodyPr/>
          <a:lstStyle/>
          <a:p>
            <a:pPr marL="457200" indent="-457200">
              <a:buFontTx/>
              <a:buAutoNum type="arabicPeriod" startAt="9"/>
            </a:pPr>
            <a:r>
              <a:rPr lang="en-US" altLang="en-US" dirty="0" smtClean="0"/>
              <a:t>Instead of the abdominal-thrust maneuver, use ___________ for women in advanced stages of pregnancy and patients who are obese.</a:t>
            </a:r>
          </a:p>
          <a:p>
            <a:pPr marL="1016000" lvl="1" indent="-444500">
              <a:buFontTx/>
              <a:buAutoNum type="alphaUcPeriod"/>
            </a:pPr>
            <a:r>
              <a:rPr lang="en-US" altLang="en-US" dirty="0" smtClean="0"/>
              <a:t>chest thrusts</a:t>
            </a:r>
          </a:p>
          <a:p>
            <a:pPr marL="1016000" lvl="1" indent="-444500">
              <a:buFontTx/>
              <a:buAutoNum type="alphaUcPeriod"/>
            </a:pPr>
            <a:r>
              <a:rPr lang="en-US" altLang="en-US" dirty="0" smtClean="0"/>
              <a:t>Sellick maneuver</a:t>
            </a:r>
          </a:p>
          <a:p>
            <a:pPr marL="1016000" lvl="1" indent="-444500">
              <a:buFontTx/>
              <a:buAutoNum type="alphaUcPeriod"/>
            </a:pPr>
            <a:r>
              <a:rPr lang="en-US" altLang="en-US" dirty="0" smtClean="0"/>
              <a:t>basic life support</a:t>
            </a:r>
          </a:p>
          <a:p>
            <a:pPr marL="1016000" lvl="1" indent="-444500">
              <a:buFontTx/>
              <a:buAutoNum type="alphaUcPeriod"/>
            </a:pPr>
            <a:r>
              <a:rPr lang="en-US" altLang="en-US" dirty="0" smtClean="0"/>
              <a:t>DNR orders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a:lnSpc>
                <a:spcPct val="85000"/>
              </a:lnSpc>
              <a:defRPr/>
            </a:pPr>
            <a:r>
              <a:rPr lang="en-US" dirty="0"/>
              <a:t>The System Components of CPR </a:t>
            </a:r>
            <a:r>
              <a:rPr lang="en-US" sz="2800" b="0" dirty="0"/>
              <a:t>(1 of 2)</a:t>
            </a: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36315" y="2133600"/>
            <a:ext cx="7544085" cy="2409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727575" y="4541838"/>
            <a:ext cx="3654425" cy="230187"/>
          </a:xfrm>
          <a:prstGeom prst="rect">
            <a:avLst/>
          </a:prstGeom>
        </p:spPr>
        <p:txBody>
          <a:bodyPr wrap="none">
            <a:spAutoFit/>
          </a:bodyPr>
          <a:lstStyle/>
          <a:p>
            <a:pPr>
              <a:defRPr/>
            </a:pPr>
            <a:r>
              <a:rPr lang="en-IN" sz="900" dirty="0">
                <a:solidFill>
                  <a:schemeClr val="bg1"/>
                </a:solidFill>
                <a:latin typeface="+mj-lt"/>
              </a:rPr>
              <a:t>© Jones &amp; Bartlett Learning. Data from American Heart Association.</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pPr>
              <a:defRPr/>
            </a:pPr>
            <a:r>
              <a:rPr lang="en-US" dirty="0"/>
              <a:t>Review</a:t>
            </a:r>
          </a:p>
        </p:txBody>
      </p:sp>
      <p:sp>
        <p:nvSpPr>
          <p:cNvPr id="108547" name="Rectangle 3"/>
          <p:cNvSpPr>
            <a:spLocks noGrp="1" noChangeArrowheads="1"/>
          </p:cNvSpPr>
          <p:nvPr>
            <p:ph type="body" idx="1"/>
          </p:nvPr>
        </p:nvSpPr>
        <p:spPr/>
        <p:txBody>
          <a:bodyPr/>
          <a:lstStyle/>
          <a:p>
            <a:pPr marL="0" indent="0">
              <a:buFontTx/>
              <a:buNone/>
            </a:pPr>
            <a:r>
              <a:rPr lang="en-US" altLang="en-US" b="1" dirty="0" smtClean="0"/>
              <a:t>Answer: </a:t>
            </a:r>
            <a:r>
              <a:rPr lang="en-US" altLang="en-US" b="1" dirty="0" smtClean="0">
                <a:solidFill>
                  <a:srgbClr val="C1500B"/>
                </a:solidFill>
              </a:rPr>
              <a:t>A</a:t>
            </a:r>
          </a:p>
          <a:p>
            <a:pPr marL="0" indent="0">
              <a:buFontTx/>
              <a:buNone/>
            </a:pPr>
            <a:r>
              <a:rPr lang="en-US" altLang="en-US" b="1" dirty="0" smtClean="0"/>
              <a:t>Rationale: </a:t>
            </a:r>
            <a:r>
              <a:rPr lang="en-US" altLang="en-US" dirty="0" smtClean="0"/>
              <a:t>You can perform the abdominal-thrust maneuver safely on all adults and children. However, for women in advanced stages of pregnancy and patients who are obese, you should use chest thrusts.</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lstStyle/>
          <a:p>
            <a:pPr>
              <a:defRPr/>
            </a:pPr>
            <a:r>
              <a:rPr lang="en-US" dirty="0"/>
              <a:t>Review </a:t>
            </a:r>
            <a:r>
              <a:rPr lang="en-US" sz="2800" b="0" dirty="0"/>
              <a:t>(1 of 2)</a:t>
            </a:r>
          </a:p>
        </p:txBody>
      </p:sp>
      <p:sp>
        <p:nvSpPr>
          <p:cNvPr id="109571" name="Rectangle 3"/>
          <p:cNvSpPr>
            <a:spLocks noGrp="1" noChangeArrowheads="1"/>
          </p:cNvSpPr>
          <p:nvPr>
            <p:ph type="body" idx="1"/>
          </p:nvPr>
        </p:nvSpPr>
        <p:spPr/>
        <p:txBody>
          <a:bodyPr/>
          <a:lstStyle/>
          <a:p>
            <a:pPr marL="457200" indent="-457200">
              <a:buFontTx/>
              <a:buAutoNum type="arabicPeriod" startAt="9"/>
            </a:pPr>
            <a:r>
              <a:rPr lang="en-US" altLang="en-US" sz="2400" dirty="0" smtClean="0"/>
              <a:t>Instead of the abdominal-thrust maneuver, use ___________ for women in advanced stages of pregnancy and patients who are obese.</a:t>
            </a:r>
          </a:p>
          <a:p>
            <a:pPr marL="1016000" lvl="1" indent="-444500">
              <a:buFontTx/>
              <a:buAutoNum type="alphaUcPeriod"/>
            </a:pPr>
            <a:r>
              <a:rPr lang="en-US" altLang="en-US" sz="2200" dirty="0" smtClean="0"/>
              <a:t>chest thrusts</a:t>
            </a:r>
            <a:br>
              <a:rPr lang="en-US" altLang="en-US" sz="2200" dirty="0" smtClean="0"/>
            </a:br>
            <a:r>
              <a:rPr lang="en-US" altLang="en-US" sz="2200" b="1" dirty="0" smtClean="0"/>
              <a:t>Rationale:</a:t>
            </a:r>
            <a:r>
              <a:rPr lang="en-US" altLang="en-US" sz="2200" b="1" dirty="0" smtClean="0">
                <a:solidFill>
                  <a:srgbClr val="000000"/>
                </a:solidFill>
              </a:rPr>
              <a:t> </a:t>
            </a:r>
            <a:r>
              <a:rPr lang="en-US" altLang="en-US" sz="2200" dirty="0" smtClean="0">
                <a:solidFill>
                  <a:srgbClr val="C1500B"/>
                </a:solidFill>
              </a:rPr>
              <a:t>Correct answer</a:t>
            </a:r>
          </a:p>
          <a:p>
            <a:pPr marL="1016000" lvl="1" indent="-444500">
              <a:buFontTx/>
              <a:buAutoNum type="alphaUcPeriod"/>
            </a:pPr>
            <a:r>
              <a:rPr lang="en-US" altLang="en-US" sz="2200" dirty="0" smtClean="0"/>
              <a:t>Sellick maneuver</a:t>
            </a:r>
            <a:br>
              <a:rPr lang="en-US" altLang="en-US" sz="2200" dirty="0" smtClean="0"/>
            </a:br>
            <a:r>
              <a:rPr lang="en-US" altLang="en-US" sz="2200" b="1" dirty="0" smtClean="0"/>
              <a:t>Rationale: </a:t>
            </a:r>
            <a:r>
              <a:rPr lang="en-US" altLang="en-US" sz="2200" dirty="0" smtClean="0">
                <a:solidFill>
                  <a:srgbClr val="C1500B"/>
                </a:solidFill>
              </a:rPr>
              <a:t>This technique is used to prevent gastric distention in which pressure is applied to the cricoid cartilage; also referred to as cricoid pressure.</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p:txBody>
          <a:bodyPr/>
          <a:lstStyle/>
          <a:p>
            <a:pPr>
              <a:defRPr/>
            </a:pPr>
            <a:r>
              <a:rPr lang="en-US" dirty="0"/>
              <a:t>Review </a:t>
            </a:r>
            <a:r>
              <a:rPr lang="en-US" sz="2800" b="0" dirty="0"/>
              <a:t>(2 of 2)</a:t>
            </a:r>
          </a:p>
        </p:txBody>
      </p:sp>
      <p:sp>
        <p:nvSpPr>
          <p:cNvPr id="110595" name="Rectangle 3"/>
          <p:cNvSpPr>
            <a:spLocks noGrp="1" noChangeArrowheads="1"/>
          </p:cNvSpPr>
          <p:nvPr>
            <p:ph type="body" idx="1"/>
          </p:nvPr>
        </p:nvSpPr>
        <p:spPr/>
        <p:txBody>
          <a:bodyPr/>
          <a:lstStyle/>
          <a:p>
            <a:pPr marL="457200" indent="-457200">
              <a:buFontTx/>
              <a:buAutoNum type="arabicPeriod" startAt="9"/>
            </a:pPr>
            <a:r>
              <a:rPr lang="en-US" altLang="en-US" sz="2400" dirty="0" smtClean="0"/>
              <a:t>Instead of the abdominal-thrust maneuver, use ___________ for women in advanced stages of pregnancy and patients who are obese.</a:t>
            </a:r>
          </a:p>
          <a:p>
            <a:pPr marL="1016000" lvl="1" indent="-444500">
              <a:buFontTx/>
              <a:buAutoNum type="alphaUcPeriod" startAt="3"/>
            </a:pPr>
            <a:r>
              <a:rPr lang="en-US" altLang="en-US" sz="2200" dirty="0" smtClean="0"/>
              <a:t>basic life support</a:t>
            </a:r>
            <a:br>
              <a:rPr lang="en-US" altLang="en-US" sz="2200" dirty="0" smtClean="0"/>
            </a:br>
            <a:r>
              <a:rPr lang="en-US" altLang="en-US" sz="2200" b="1" dirty="0" smtClean="0"/>
              <a:t>Rationale: </a:t>
            </a:r>
            <a:r>
              <a:rPr lang="en-US" altLang="en-US" sz="2200" dirty="0" smtClean="0">
                <a:solidFill>
                  <a:srgbClr val="C1500B"/>
                </a:solidFill>
              </a:rPr>
              <a:t>BLS is noninvasive emergency lifesaving care that is used to treat medical conditions. Chest thrusts are a BLS tactic.</a:t>
            </a:r>
          </a:p>
          <a:p>
            <a:pPr marL="1016000" lvl="1" indent="-444500">
              <a:buFontTx/>
              <a:buAutoNum type="alphaUcPeriod" startAt="3"/>
            </a:pPr>
            <a:r>
              <a:rPr lang="en-US" altLang="en-US" sz="2200" dirty="0" smtClean="0"/>
              <a:t>DNR orders</a:t>
            </a:r>
            <a:br>
              <a:rPr lang="en-US" altLang="en-US" sz="2200" dirty="0" smtClean="0"/>
            </a:br>
            <a:r>
              <a:rPr lang="en-US" altLang="en-US" sz="2200" b="1" dirty="0" smtClean="0"/>
              <a:t>Rationale:</a:t>
            </a:r>
            <a:r>
              <a:rPr lang="en-US" altLang="en-US" sz="2200" b="1" dirty="0" smtClean="0">
                <a:solidFill>
                  <a:srgbClr val="000000"/>
                </a:solidFill>
              </a:rPr>
              <a:t> </a:t>
            </a:r>
            <a:r>
              <a:rPr lang="en-US" altLang="en-US" sz="2200" dirty="0" smtClean="0">
                <a:solidFill>
                  <a:srgbClr val="C1500B"/>
                </a:solidFill>
              </a:rPr>
              <a:t>Do not resuscitate orders are specific instructions not to perform lifesaving techniques on certain patients who may be suffering from terminal illnesses. DNR orders have to be on hand and can be a complicated issue.</a:t>
            </a:r>
            <a:endParaRPr lang="en-US" altLang="en-US" sz="2000" dirty="0" smtClean="0">
              <a:solidFill>
                <a:srgbClr val="C1500B"/>
              </a:solidFil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lstStyle/>
          <a:p>
            <a:pPr>
              <a:defRPr/>
            </a:pPr>
            <a:r>
              <a:rPr lang="en-US" dirty="0"/>
              <a:t>Review</a:t>
            </a:r>
          </a:p>
        </p:txBody>
      </p:sp>
      <p:sp>
        <p:nvSpPr>
          <p:cNvPr id="111619" name="Rectangle 3"/>
          <p:cNvSpPr>
            <a:spLocks noGrp="1" noChangeArrowheads="1"/>
          </p:cNvSpPr>
          <p:nvPr>
            <p:ph type="body" idx="1"/>
          </p:nvPr>
        </p:nvSpPr>
        <p:spPr/>
        <p:txBody>
          <a:bodyPr/>
          <a:lstStyle/>
          <a:p>
            <a:pPr marL="682625" indent="-682625">
              <a:buFontTx/>
              <a:buAutoNum type="arabicPeriod" startAt="10"/>
            </a:pPr>
            <a:r>
              <a:rPr lang="en-US" altLang="en-US" sz="2600" dirty="0" smtClean="0"/>
              <a:t>In infants who have signs and symptoms of an airway infection, you should not waste time trying to dislodge a foreign body. You should intervene only if signs of ____________ develop, such as a weak, ineffective cough; cyanosis; stridor; absent air movement; or a decreasing level of consciousness.</a:t>
            </a:r>
          </a:p>
          <a:p>
            <a:pPr marL="1254125" lvl="1" indent="-457200">
              <a:spcBef>
                <a:spcPct val="15000"/>
              </a:spcBef>
              <a:buFontTx/>
              <a:buAutoNum type="alphaUcPeriod"/>
            </a:pPr>
            <a:r>
              <a:rPr lang="en-US" altLang="en-US" dirty="0" smtClean="0"/>
              <a:t>sudden infant death syndrome</a:t>
            </a:r>
          </a:p>
          <a:p>
            <a:pPr marL="1254125" lvl="1" indent="-457200">
              <a:spcBef>
                <a:spcPct val="15000"/>
              </a:spcBef>
              <a:buFontTx/>
              <a:buAutoNum type="alphaUcPeriod"/>
            </a:pPr>
            <a:r>
              <a:rPr lang="en-US" altLang="en-US" dirty="0" smtClean="0"/>
              <a:t>child abuse</a:t>
            </a:r>
          </a:p>
          <a:p>
            <a:pPr marL="1254125" lvl="1" indent="-457200">
              <a:spcBef>
                <a:spcPct val="15000"/>
              </a:spcBef>
              <a:buFontTx/>
              <a:buAutoNum type="alphaUcPeriod"/>
            </a:pPr>
            <a:r>
              <a:rPr lang="en-US" altLang="en-US" dirty="0" smtClean="0"/>
              <a:t>bronchitis</a:t>
            </a:r>
          </a:p>
          <a:p>
            <a:pPr marL="1254125" lvl="1" indent="-457200">
              <a:spcBef>
                <a:spcPct val="15000"/>
              </a:spcBef>
              <a:buFontTx/>
              <a:buAutoNum type="alphaUcPeriod"/>
            </a:pPr>
            <a:r>
              <a:rPr lang="en-US" altLang="en-US" dirty="0" smtClean="0"/>
              <a:t>severe airway obstruction	</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p:txBody>
          <a:bodyPr/>
          <a:lstStyle/>
          <a:p>
            <a:pPr>
              <a:defRPr/>
            </a:pPr>
            <a:r>
              <a:rPr lang="en-US" dirty="0"/>
              <a:t>Review</a:t>
            </a:r>
          </a:p>
        </p:txBody>
      </p:sp>
      <p:sp>
        <p:nvSpPr>
          <p:cNvPr id="112643" name="Rectangle 3"/>
          <p:cNvSpPr>
            <a:spLocks noGrp="1" noChangeArrowheads="1"/>
          </p:cNvSpPr>
          <p:nvPr>
            <p:ph type="body" idx="1"/>
          </p:nvPr>
        </p:nvSpPr>
        <p:spPr/>
        <p:txBody>
          <a:bodyPr/>
          <a:lstStyle/>
          <a:p>
            <a:pPr marL="0" indent="0">
              <a:buFontTx/>
              <a:buNone/>
            </a:pPr>
            <a:r>
              <a:rPr lang="en-US" altLang="en-US" b="1" dirty="0" smtClean="0"/>
              <a:t>Answer: </a:t>
            </a:r>
            <a:r>
              <a:rPr lang="en-US" altLang="en-US" b="1" dirty="0" smtClean="0">
                <a:solidFill>
                  <a:srgbClr val="C1500B"/>
                </a:solidFill>
              </a:rPr>
              <a:t>D</a:t>
            </a:r>
          </a:p>
          <a:p>
            <a:pPr marL="0" indent="0">
              <a:buFontTx/>
              <a:buNone/>
            </a:pPr>
            <a:r>
              <a:rPr lang="en-US" altLang="en-US" sz="2600" b="1" dirty="0" smtClean="0"/>
              <a:t>Rationale: </a:t>
            </a:r>
            <a:r>
              <a:rPr lang="en-US" altLang="en-US" sz="2600" dirty="0" smtClean="0"/>
              <a:t>With a mild airway obstruction, the patient can cough forcefully, although there may be wheezing between coughs. As long as the patient can breathe, cough, or talk, you should not interfere with his or her attempts to expel the foreign body. As with an adult, encourage the child to continue coughing. Administer 100% oxygen with a nonrebreathing mask and provide transport to the emergency department.</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p:txBody>
          <a:bodyPr/>
          <a:lstStyle/>
          <a:p>
            <a:pPr>
              <a:defRPr/>
            </a:pPr>
            <a:r>
              <a:rPr lang="en-US" dirty="0"/>
              <a:t>Review </a:t>
            </a:r>
            <a:r>
              <a:rPr lang="en-US" sz="2800" b="0" dirty="0"/>
              <a:t>(1 of 2)</a:t>
            </a:r>
          </a:p>
        </p:txBody>
      </p:sp>
      <p:sp>
        <p:nvSpPr>
          <p:cNvPr id="113667" name="Rectangle 3"/>
          <p:cNvSpPr>
            <a:spLocks noGrp="1" noChangeArrowheads="1"/>
          </p:cNvSpPr>
          <p:nvPr>
            <p:ph type="body" idx="1"/>
          </p:nvPr>
        </p:nvSpPr>
        <p:spPr/>
        <p:txBody>
          <a:bodyPr/>
          <a:lstStyle/>
          <a:p>
            <a:pPr marL="566738" indent="-566738">
              <a:buFontTx/>
              <a:buAutoNum type="arabicPeriod" startAt="10"/>
            </a:pPr>
            <a:r>
              <a:rPr lang="en-US" altLang="en-US" sz="2200" dirty="0" smtClean="0"/>
              <a:t>In infants who have signs and symptoms of an airway infection, you should not waste time trying to dislodge a foreign body. You should intervene only if signs of ____________ develop, such as a weak, ineffective cough, cyanosis, stridor, absent air movement, or a decreasing level of consciousness.</a:t>
            </a:r>
          </a:p>
          <a:p>
            <a:pPr marL="1138238" lvl="1" indent="-457200">
              <a:buFontTx/>
              <a:buAutoNum type="alphaUcPeriod"/>
            </a:pPr>
            <a:r>
              <a:rPr lang="en-US" altLang="en-US" sz="2200" dirty="0" smtClean="0"/>
              <a:t>sudden infant death syndrome</a:t>
            </a:r>
            <a:br>
              <a:rPr lang="en-US" altLang="en-US" sz="2200" dirty="0" smtClean="0"/>
            </a:br>
            <a:r>
              <a:rPr lang="en-US" altLang="en-US" sz="2200" b="1" dirty="0" smtClean="0"/>
              <a:t>Rationale:</a:t>
            </a:r>
            <a:r>
              <a:rPr lang="en-US" altLang="en-US" sz="2200" b="1" dirty="0" smtClean="0">
                <a:solidFill>
                  <a:srgbClr val="000000"/>
                </a:solidFill>
              </a:rPr>
              <a:t> </a:t>
            </a:r>
            <a:r>
              <a:rPr lang="en-US" altLang="en-US" sz="2200" dirty="0" smtClean="0">
                <a:solidFill>
                  <a:srgbClr val="C1500B"/>
                </a:solidFill>
              </a:rPr>
              <a:t>Death of an infant or young child that remains unexplained after a complete autopsy.</a:t>
            </a:r>
          </a:p>
          <a:p>
            <a:pPr marL="1138238" lvl="1" indent="-457200">
              <a:buFontTx/>
              <a:buAutoNum type="alphaUcPeriod"/>
            </a:pPr>
            <a:r>
              <a:rPr lang="en-US" altLang="en-US" sz="2200" dirty="0" smtClean="0"/>
              <a:t>child abuse</a:t>
            </a:r>
            <a:r>
              <a:rPr lang="en-US" altLang="en-US" sz="2200" dirty="0" smtClean="0">
                <a:solidFill>
                  <a:srgbClr val="FF0000"/>
                </a:solidFill>
              </a:rPr>
              <a:t/>
            </a:r>
            <a:br>
              <a:rPr lang="en-US" altLang="en-US" sz="2200" dirty="0" smtClean="0">
                <a:solidFill>
                  <a:srgbClr val="FF0000"/>
                </a:solidFill>
              </a:rPr>
            </a:br>
            <a:r>
              <a:rPr lang="en-US" altLang="en-US" sz="2200" b="1" dirty="0" smtClean="0"/>
              <a:t>Rationale: </a:t>
            </a:r>
            <a:r>
              <a:rPr lang="en-US" altLang="en-US" sz="2200" dirty="0" smtClean="0">
                <a:solidFill>
                  <a:srgbClr val="C1500B"/>
                </a:solidFill>
              </a:rPr>
              <a:t>The obstruction may be the result of child abuse, but these signs are those of a severe airway obstruction.</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p:txBody>
          <a:bodyPr/>
          <a:lstStyle/>
          <a:p>
            <a:pPr>
              <a:defRPr/>
            </a:pPr>
            <a:r>
              <a:rPr lang="en-US" dirty="0"/>
              <a:t>Review </a:t>
            </a:r>
            <a:r>
              <a:rPr lang="en-US" sz="2800" b="0" dirty="0"/>
              <a:t>(2 of 2)</a:t>
            </a:r>
          </a:p>
        </p:txBody>
      </p:sp>
      <p:sp>
        <p:nvSpPr>
          <p:cNvPr id="114691" name="Rectangle 3"/>
          <p:cNvSpPr>
            <a:spLocks noGrp="1" noChangeArrowheads="1"/>
          </p:cNvSpPr>
          <p:nvPr>
            <p:ph type="body" idx="1"/>
          </p:nvPr>
        </p:nvSpPr>
        <p:spPr/>
        <p:txBody>
          <a:bodyPr/>
          <a:lstStyle/>
          <a:p>
            <a:pPr marL="566738" indent="-566738">
              <a:buFontTx/>
              <a:buAutoNum type="arabicPeriod" startAt="10"/>
            </a:pPr>
            <a:r>
              <a:rPr lang="en-US" altLang="en-US" sz="2200" dirty="0" smtClean="0"/>
              <a:t>In infants who have signs and symptoms of an airway infection, you should not waste time trying to dislodge a foreign body. You should intervene only if signs of  ____________ develop, such as a weak, ineffective cough, cyanosis, stridor, absent air movement, or a decreasing level of consciousness.</a:t>
            </a:r>
          </a:p>
          <a:p>
            <a:pPr marL="1125538" lvl="1" indent="-444500">
              <a:buFontTx/>
              <a:buAutoNum type="alphaUcPeriod" startAt="3"/>
            </a:pPr>
            <a:r>
              <a:rPr lang="en-US" altLang="en-US" sz="2200" dirty="0" smtClean="0"/>
              <a:t>bronchitis</a:t>
            </a:r>
            <a:br>
              <a:rPr lang="en-US" altLang="en-US" sz="2200" dirty="0" smtClean="0"/>
            </a:br>
            <a:r>
              <a:rPr lang="en-US" altLang="en-US" sz="2200" b="1" dirty="0" smtClean="0"/>
              <a:t>Rationale:</a:t>
            </a:r>
            <a:r>
              <a:rPr lang="en-US" altLang="en-US" sz="2200" b="1" dirty="0" smtClean="0">
                <a:solidFill>
                  <a:srgbClr val="000000"/>
                </a:solidFill>
              </a:rPr>
              <a:t> </a:t>
            </a:r>
            <a:r>
              <a:rPr lang="en-US" altLang="en-US" sz="2200" dirty="0" smtClean="0">
                <a:solidFill>
                  <a:srgbClr val="C1500B"/>
                </a:solidFill>
              </a:rPr>
              <a:t>This is an inflammation of the lung. It is not the direct result of a foreign body lodged in the airway.</a:t>
            </a:r>
          </a:p>
          <a:p>
            <a:pPr marL="1125538" lvl="1" indent="-444500">
              <a:buFontTx/>
              <a:buAutoNum type="alphaUcPeriod" startAt="3"/>
            </a:pPr>
            <a:r>
              <a:rPr lang="en-US" altLang="en-US" sz="2200" dirty="0" smtClean="0"/>
              <a:t>severe airway obstruction</a:t>
            </a:r>
            <a:br>
              <a:rPr lang="en-US" altLang="en-US" sz="2200" dirty="0" smtClean="0"/>
            </a:br>
            <a:r>
              <a:rPr lang="en-US" altLang="en-US" sz="2200" b="1" dirty="0" smtClean="0"/>
              <a:t>Rationale: </a:t>
            </a:r>
            <a:r>
              <a:rPr lang="en-US" altLang="en-US" sz="2200" dirty="0" smtClean="0">
                <a:solidFill>
                  <a:srgbClr val="C1500B"/>
                </a:solidFill>
              </a:rPr>
              <a:t>Correct answer</a:t>
            </a:r>
            <a:endParaRPr lang="en-US" altLang="en-US" sz="2000" dirty="0" smtClean="0">
              <a:solidFill>
                <a:srgbClr val="C1500B"/>
              </a:solidFill>
            </a:endParaRPr>
          </a:p>
        </p:txBody>
      </p:sp>
    </p:spTree>
  </p:cSld>
  <p:clrMapOvr>
    <a:masterClrMapping/>
  </p:clrMapOvr>
</p:sld>
</file>

<file path=ppt/theme/theme1.xml><?xml version="1.0" encoding="utf-8"?>
<a:theme xmlns:a="http://schemas.openxmlformats.org/drawingml/2006/main" name="design_template">
  <a:themeElements>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sign_template">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FFFF">
            <a:alpha val="27000"/>
          </a:srgbClr>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rgbClr val="00FFFF">
            <a:alpha val="27000"/>
          </a:srgbClr>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ヒラギノ角ゴ Pro W3" charset="-128"/>
            <a:cs typeface="ヒラギノ角ゴ Pro W3" charset="-128"/>
          </a:defRPr>
        </a:defPPr>
      </a:lstStyle>
    </a:lnDef>
  </a:objectDefaults>
  <a:extraClrSchemeLst>
    <a:extraClrScheme>
      <a:clrScheme name="design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sign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sign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sign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sign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sign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EMT_TEMPLT</Template>
  <TotalTime>2622</TotalTime>
  <Words>5326</Words>
  <Application>Microsoft Macintosh PowerPoint</Application>
  <PresentationFormat>On-screen Show (4:3)</PresentationFormat>
  <Paragraphs>809</Paragraphs>
  <Slides>96</Slides>
  <Notes>59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96</vt:i4>
      </vt:variant>
    </vt:vector>
  </HeadingPairs>
  <TitlesOfParts>
    <vt:vector size="101" baseType="lpstr">
      <vt:lpstr>ＭＳ Ｐゴシック</vt:lpstr>
      <vt:lpstr>Times New Roman</vt:lpstr>
      <vt:lpstr>ヒラギノ角ゴ Pro W3</vt:lpstr>
      <vt:lpstr>Arial</vt:lpstr>
      <vt:lpstr>design_template</vt:lpstr>
      <vt:lpstr>PowerPoint Presentation</vt:lpstr>
      <vt:lpstr>Introduction</vt:lpstr>
      <vt:lpstr>Elements of BLS (1 of 6)</vt:lpstr>
      <vt:lpstr>Elements of BLS (2 of 6)</vt:lpstr>
      <vt:lpstr>Elements of BLS (3 of 6)</vt:lpstr>
      <vt:lpstr>Elements of BLS (4 of 6)</vt:lpstr>
      <vt:lpstr>Elements of BLS (5 of 6)</vt:lpstr>
      <vt:lpstr>Elements of BLS (6 of 6)</vt:lpstr>
      <vt:lpstr>The System Components of CPR (1 of 2)</vt:lpstr>
      <vt:lpstr>The System Components of CPR (2 of 2)</vt:lpstr>
      <vt:lpstr>Assessing the Need for BLS  (1 of 3)</vt:lpstr>
      <vt:lpstr>Assessing the Need for BLS  (2 of 3)</vt:lpstr>
      <vt:lpstr>Assessing the Need for BLS  (3 of 3)</vt:lpstr>
      <vt:lpstr>Automated External Defibrillation (1 of 3)</vt:lpstr>
      <vt:lpstr>Automated External Defibrillation (2 of 3)</vt:lpstr>
      <vt:lpstr>Automated External Defibrillation (3 of 3)</vt:lpstr>
      <vt:lpstr>Positioning the Patient</vt:lpstr>
      <vt:lpstr>Check for Breathing and a Pulse (1 of 4)</vt:lpstr>
      <vt:lpstr>Check for Breathing and a Pulse (2 of 4)</vt:lpstr>
      <vt:lpstr>Check for Breathing and a Pulse (3 of 4)</vt:lpstr>
      <vt:lpstr>Check for Breathing and a Pulse (4 of 4)</vt:lpstr>
      <vt:lpstr>Opening the Airway and Providing Artificial Ventilation (1 of 7)</vt:lpstr>
      <vt:lpstr>Opening the Airway and Providing Artificial Ventilation (2 of 7)</vt:lpstr>
      <vt:lpstr>Opening the Airway and Providing Artificial Ventilation (3 of 7)</vt:lpstr>
      <vt:lpstr>Opening the Airway and Providing Artificial Ventilation (4 of 7)</vt:lpstr>
      <vt:lpstr>Opening the Airway and Providing Artificial Ventilation (5 of 7)</vt:lpstr>
      <vt:lpstr>Opening the Airway and Providing Artificial Ventilation (6 of 7)</vt:lpstr>
      <vt:lpstr>Opening the Airway and Providing Artificial Ventilation (7 of 7)</vt:lpstr>
      <vt:lpstr>One-Rescuer Adult CPR</vt:lpstr>
      <vt:lpstr>Two-Rescuer Adult CPR (1 of 3) </vt:lpstr>
      <vt:lpstr>Two-Rescuer Adult CPR (2 of 3)</vt:lpstr>
      <vt:lpstr>Two-Rescuer Adult CPR (3 of 3)</vt:lpstr>
      <vt:lpstr>Infant and Child CPR (1 of 4)</vt:lpstr>
      <vt:lpstr>Infant and Child CPR (2 of 4)</vt:lpstr>
      <vt:lpstr>Infant and Child CPR (3 of 4)</vt:lpstr>
      <vt:lpstr>Infant and Child CPR (4 of 4)</vt:lpstr>
      <vt:lpstr>Interrupting CPR (1 of 2)</vt:lpstr>
      <vt:lpstr>Interrupting CPR (2 of 2)</vt:lpstr>
      <vt:lpstr>When Not to Start CPR </vt:lpstr>
      <vt:lpstr>When to Stop CPR </vt:lpstr>
      <vt:lpstr>Foreign Body Airway Obstruction in Adults (1 of 5)</vt:lpstr>
      <vt:lpstr>Foreign Body Airway Obstruction in Adults (2 of 5)</vt:lpstr>
      <vt:lpstr>Foreign Body Airway Obstruction in Adults (3 of 5)</vt:lpstr>
      <vt:lpstr>Foreign Body Airway Obstruction in Adults (4 of 5)</vt:lpstr>
      <vt:lpstr>Foreign Body Airway Obstruction in Adults (5 of 5)</vt:lpstr>
      <vt:lpstr>Foreign Body Airway Obstruction in Infants and Children (1 of 5)</vt:lpstr>
      <vt:lpstr>Foreign Body Airway Obstruction in Infants and Children (2 of 5)</vt:lpstr>
      <vt:lpstr>Foreign Body Airway Obstruction in Infants and Children (3 of 5)</vt:lpstr>
      <vt:lpstr>Foreign Body Airway Obstruction in Infants and Children (4 of 5)</vt:lpstr>
      <vt:lpstr>Foreign Body Airway Obstruction in Infants and Children (5 of 5)</vt:lpstr>
      <vt:lpstr>Special Resuscitation Circumstances</vt:lpstr>
      <vt:lpstr>Grief Support for Family Members and Loved Ones (1 of 3)</vt:lpstr>
      <vt:lpstr>Grief Support for Family Members and Loved Ones (2 of 3)</vt:lpstr>
      <vt:lpstr>Grief Support for Family Members and Loved Ones (3 of 3)</vt:lpstr>
      <vt:lpstr>Education and Training for the EMT</vt:lpstr>
      <vt:lpstr>Education and Training for the Public</vt:lpstr>
      <vt:lpstr>Review</vt:lpstr>
      <vt:lpstr>Review</vt:lpstr>
      <vt:lpstr>Review (1 of 2)</vt:lpstr>
      <vt:lpstr>Review</vt:lpstr>
      <vt:lpstr>Review</vt:lpstr>
      <vt:lpstr>Review (1 of 2)</vt:lpstr>
      <vt:lpstr>Review (2 of 2)</vt:lpstr>
      <vt:lpstr>Review</vt:lpstr>
      <vt:lpstr>Review</vt:lpstr>
      <vt:lpstr>Review (1 of 2)</vt:lpstr>
      <vt:lpstr>Review (2 of 2)</vt:lpstr>
      <vt:lpstr>Review</vt:lpstr>
      <vt:lpstr>Review</vt:lpstr>
      <vt:lpstr>Review (1 of 2)</vt:lpstr>
      <vt:lpstr>Review (2 of 2)</vt:lpstr>
      <vt:lpstr>Review</vt:lpstr>
      <vt:lpstr>Review</vt:lpstr>
      <vt:lpstr>Review (1 of 2)</vt:lpstr>
      <vt:lpstr>Review (2 of 2)</vt:lpstr>
      <vt:lpstr>Review</vt:lpstr>
      <vt:lpstr>Review</vt:lpstr>
      <vt:lpstr>Review (1 of 2)</vt:lpstr>
      <vt:lpstr>Review (2 of 2)</vt:lpstr>
      <vt:lpstr>Review</vt:lpstr>
      <vt:lpstr>Review</vt:lpstr>
      <vt:lpstr>Review (1 of 3)</vt:lpstr>
      <vt:lpstr>Review (2 of 3)</vt:lpstr>
      <vt:lpstr>Review (3 of 3)</vt:lpstr>
      <vt:lpstr>Review</vt:lpstr>
      <vt:lpstr>Review</vt:lpstr>
      <vt:lpstr>Review (1 of 2)</vt:lpstr>
      <vt:lpstr>Review (2 of 2)</vt:lpstr>
      <vt:lpstr>Review</vt:lpstr>
      <vt:lpstr>Review</vt:lpstr>
      <vt:lpstr>Review (1 of 2)</vt:lpstr>
      <vt:lpstr>Review (2 of 2)</vt:lpstr>
      <vt:lpstr>Review</vt:lpstr>
      <vt:lpstr>Review</vt:lpstr>
      <vt:lpstr>Review (1 of 2)</vt:lpstr>
      <vt:lpstr>Review (2 of 2)</vt:lpstr>
    </vt:vector>
  </TitlesOfParts>
  <Company>jones and bartlett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CarolB</dc:creator>
  <cp:lastModifiedBy>Microsoft Office User</cp:lastModifiedBy>
  <cp:revision>396</cp:revision>
  <dcterms:created xsi:type="dcterms:W3CDTF">2011-04-29T18:25:35Z</dcterms:created>
  <dcterms:modified xsi:type="dcterms:W3CDTF">2016-03-12T15:26:54Z</dcterms:modified>
</cp:coreProperties>
</file>