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5" r:id="rId18"/>
    <p:sldId id="273" r:id="rId19"/>
    <p:sldId id="274"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01E"/>
    <a:srgbClr val="0065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403" autoAdjust="0"/>
  </p:normalViewPr>
  <p:slideViewPr>
    <p:cSldViewPr>
      <p:cViewPr>
        <p:scale>
          <a:sx n="50" d="100"/>
          <a:sy n="50" d="100"/>
        </p:scale>
        <p:origin x="-1944" y="-126"/>
      </p:cViewPr>
      <p:guideLst>
        <p:guide orient="horz" pos="3888"/>
        <p:guide orient="horz" pos="480"/>
        <p:guide orient="horz" pos="816"/>
        <p:guide orient="horz" pos="912"/>
        <p:guide pos="5184"/>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ea typeface="+mn-ea"/>
              </a:defRPr>
            </a:lvl1pPr>
          </a:lstStyle>
          <a:p>
            <a:pPr>
              <a:defRPr/>
            </a:pPr>
            <a:endParaRPr lang="en-US" altLang="en-US" dirty="0"/>
          </a:p>
        </p:txBody>
      </p:sp>
      <p:sp>
        <p:nvSpPr>
          <p:cNvPr id="15462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ea typeface="+mn-ea"/>
              </a:defRPr>
            </a:lvl1pPr>
          </a:lstStyle>
          <a:p>
            <a:pPr>
              <a:defRPr/>
            </a:pPr>
            <a:endParaRPr lang="en-US" altLang="en-US" dirty="0"/>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15462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5463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ea typeface="+mn-ea"/>
              </a:defRPr>
            </a:lvl1pPr>
          </a:lstStyle>
          <a:p>
            <a:pPr>
              <a:defRPr/>
            </a:pPr>
            <a:endParaRPr lang="en-US" altLang="en-US" dirty="0"/>
          </a:p>
        </p:txBody>
      </p:sp>
      <p:sp>
        <p:nvSpPr>
          <p:cNvPr id="15463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6B3A5CA3-A8FA-4101-ADC5-CF1315DCBB23}" type="slidenum">
              <a:rPr lang="en-US"/>
              <a:pPr>
                <a:defRPr/>
              </a:pPr>
              <a:t>‹#›</a:t>
            </a:fld>
            <a:endParaRPr lang="en-US" dirty="0"/>
          </a:p>
        </p:txBody>
      </p:sp>
    </p:spTree>
    <p:extLst>
      <p:ext uri="{BB962C8B-B14F-4D97-AF65-F5344CB8AC3E}">
        <p14:creationId xmlns:p14="http://schemas.microsoft.com/office/powerpoint/2010/main" val="39117641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Chapter 41: A Team Approach to Health Care</a:t>
            </a:r>
          </a:p>
        </p:txBody>
      </p:sp>
      <p:sp>
        <p:nvSpPr>
          <p:cNvPr id="2253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21B7DD01-C8A2-43C2-B97A-72633F3B078B}" type="slidenum">
              <a:rPr lang="en-US" sz="1200" smtClean="0"/>
              <a:pPr>
                <a:defRPr/>
              </a:pPr>
              <a:t>1</a:t>
            </a:fld>
            <a:endParaRPr lang="en-US" sz="12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dirty="0" smtClean="0">
                <a:ea typeface="ＭＳ Ｐゴシック" pitchFamily="34" charset="-128"/>
              </a:rPr>
              <a:t>Instructor Notes</a:t>
            </a:r>
          </a:p>
          <a:p>
            <a:pPr eaLnBrk="1" hangingPunct="1">
              <a:defRPr/>
            </a:pPr>
            <a:endParaRPr lang="en-US" dirty="0" smtClean="0">
              <a:ea typeface="ＭＳ Ｐゴシック" pitchFamily="34" charset="-128"/>
            </a:endParaRPr>
          </a:p>
          <a:p>
            <a:pPr eaLnBrk="1" hangingPunct="1">
              <a:defRPr/>
            </a:pPr>
            <a:r>
              <a:rPr lang="en-US" dirty="0" smtClean="0">
                <a:ea typeface="ＭＳ Ｐゴシック" pitchFamily="34" charset="-128"/>
              </a:rPr>
              <a:t>4. You can watch to make sure that the fluid is flowing. If it is not, check to see if the tube is kinked or blocked, or if the bag of solution is empty. You can also check the insertion point for swelling, bleeding, leaking, or discoloration. Notify the paramedic of any abnormal findings.</a:t>
            </a:r>
          </a:p>
        </p:txBody>
      </p:sp>
      <p:sp>
        <p:nvSpPr>
          <p:cNvPr id="3174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1B1D5B01-0651-4488-9537-98006211C353}" type="slidenum">
              <a:rPr lang="en-US" sz="1200" smtClean="0"/>
              <a:pPr>
                <a:defRPr/>
              </a:pPr>
              <a:t>10</a:t>
            </a:fld>
            <a:endParaRPr lang="en-US" sz="12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Instructor Notes</a:t>
            </a:r>
          </a:p>
          <a:p>
            <a:pPr>
              <a:defRPr/>
            </a:pPr>
            <a:endParaRPr lang="en-US" dirty="0">
              <a:latin typeface="Arial" charset="0"/>
            </a:endParaRPr>
          </a:p>
          <a:p>
            <a:pPr>
              <a:defRPr/>
            </a:pPr>
            <a:r>
              <a:rPr lang="en-US" dirty="0">
                <a:latin typeface="Arial" charset="0"/>
              </a:rPr>
              <a:t>Continue presenting the case. </a:t>
            </a:r>
          </a:p>
          <a:p>
            <a:pPr>
              <a:defRPr/>
            </a:pPr>
            <a:endParaRPr lang="en-US" dirty="0">
              <a:latin typeface="Arial" charset="0"/>
            </a:endParaRPr>
          </a:p>
        </p:txBody>
      </p:sp>
      <p:sp>
        <p:nvSpPr>
          <p:cNvPr id="3277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2FE813CC-E953-4F61-B838-073EE09B9720}" type="slidenum">
              <a:rPr lang="en-US" sz="1200" smtClean="0"/>
              <a:pPr>
                <a:defRPr/>
              </a:pPr>
              <a:t>11</a:t>
            </a:fld>
            <a:endParaRPr lang="en-US" sz="12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Instructor Notes</a:t>
            </a:r>
          </a:p>
          <a:p>
            <a:pPr>
              <a:defRPr/>
            </a:pPr>
            <a:endParaRPr lang="en-US" dirty="0">
              <a:latin typeface="Arial" charset="0"/>
            </a:endParaRPr>
          </a:p>
          <a:p>
            <a:pPr>
              <a:defRPr/>
            </a:pPr>
            <a:r>
              <a:rPr lang="en-US" dirty="0">
                <a:latin typeface="Arial" charset="0"/>
              </a:rPr>
              <a:t>Continue presenting the case. </a:t>
            </a:r>
          </a:p>
          <a:p>
            <a:pPr>
              <a:defRPr/>
            </a:pPr>
            <a:endParaRPr lang="en-US" dirty="0">
              <a:latin typeface="Arial" charset="0"/>
            </a:endParaRPr>
          </a:p>
        </p:txBody>
      </p:sp>
      <p:sp>
        <p:nvSpPr>
          <p:cNvPr id="3379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6F020CFB-F7CA-4052-A638-F2812CCA03D9}" type="slidenum">
              <a:rPr lang="en-US" sz="1200" smtClean="0"/>
              <a:pPr>
                <a:defRPr/>
              </a:pPr>
              <a:t>12</a:t>
            </a:fld>
            <a:endParaRPr lang="en-US" sz="12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dirty="0">
                <a:latin typeface="Arial" charset="0"/>
              </a:rPr>
              <a:t>Instructor Notes</a:t>
            </a:r>
          </a:p>
          <a:p>
            <a:pPr eaLnBrk="1" hangingPunct="1">
              <a:defRPr/>
            </a:pPr>
            <a:endParaRPr lang="en-US" dirty="0">
              <a:latin typeface="Arial" charset="0"/>
            </a:endParaRPr>
          </a:p>
          <a:p>
            <a:pPr eaLnBrk="1" hangingPunct="1">
              <a:defRPr/>
            </a:pPr>
            <a:r>
              <a:rPr lang="en-US" dirty="0" smtClean="0">
                <a:latin typeface="Arial" charset="0"/>
              </a:rPr>
              <a:t>5.</a:t>
            </a:r>
            <a:r>
              <a:rPr lang="en-US" baseline="0" dirty="0" smtClean="0">
                <a:latin typeface="Arial" charset="0"/>
              </a:rPr>
              <a:t> </a:t>
            </a:r>
            <a:r>
              <a:rPr lang="en-US" dirty="0" smtClean="0">
                <a:latin typeface="Arial" charset="0"/>
              </a:rPr>
              <a:t>The </a:t>
            </a:r>
            <a:r>
              <a:rPr lang="en-US" dirty="0">
                <a:latin typeface="Arial" charset="0"/>
              </a:rPr>
              <a:t>patient is likely in compensated shock due to dehydration and potential </a:t>
            </a:r>
            <a:r>
              <a:rPr lang="en-US" dirty="0" smtClean="0">
                <a:latin typeface="Arial" charset="0"/>
              </a:rPr>
              <a:t>heat stroke</a:t>
            </a:r>
            <a:r>
              <a:rPr lang="en-US" dirty="0">
                <a:latin typeface="Arial" charset="0"/>
              </a:rPr>
              <a:t>. </a:t>
            </a:r>
            <a:r>
              <a:rPr lang="en-US" dirty="0" smtClean="0">
                <a:latin typeface="Arial" charset="0"/>
              </a:rPr>
              <a:t>There </a:t>
            </a:r>
            <a:r>
              <a:rPr lang="en-US" dirty="0">
                <a:latin typeface="Arial" charset="0"/>
              </a:rPr>
              <a:t>is a slight improvement from the original vital signs, but the patient is still seriously ill.</a:t>
            </a:r>
          </a:p>
        </p:txBody>
      </p:sp>
      <p:sp>
        <p:nvSpPr>
          <p:cNvPr id="3482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BAA5F415-FAAE-4845-8B56-EB893084B336}" type="slidenum">
              <a:rPr lang="en-US" sz="1200" smtClean="0"/>
              <a:pPr>
                <a:defRPr/>
              </a:pPr>
              <a:t>13</a:t>
            </a:fld>
            <a:endParaRPr lang="en-US" sz="12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Instructor Notes</a:t>
            </a:r>
          </a:p>
          <a:p>
            <a:pPr>
              <a:defRPr/>
            </a:pPr>
            <a:endParaRPr lang="en-US" dirty="0">
              <a:latin typeface="Arial" charset="0"/>
            </a:endParaRPr>
          </a:p>
          <a:p>
            <a:pPr>
              <a:defRPr/>
            </a:pPr>
            <a:r>
              <a:rPr lang="en-US" dirty="0">
                <a:latin typeface="Arial" charset="0"/>
              </a:rPr>
              <a:t>Continue presenting the case. </a:t>
            </a:r>
          </a:p>
          <a:p>
            <a:pPr>
              <a:defRPr/>
            </a:pPr>
            <a:endParaRPr lang="en-US" dirty="0">
              <a:latin typeface="Arial" charset="0"/>
            </a:endParaRPr>
          </a:p>
        </p:txBody>
      </p:sp>
      <p:sp>
        <p:nvSpPr>
          <p:cNvPr id="3584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64E081DE-6639-494C-8210-B3814DCA6A87}" type="slidenum">
              <a:rPr lang="en-US" sz="1200" smtClean="0"/>
              <a:pPr>
                <a:defRPr/>
              </a:pPr>
              <a:t>14</a:t>
            </a:fld>
            <a:endParaRPr lang="en-US" sz="120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smtClean="0">
                <a:ea typeface="ＭＳ Ｐゴシック" pitchFamily="34" charset="-128"/>
              </a:rPr>
              <a:t>Instructor Notes</a:t>
            </a:r>
          </a:p>
          <a:p>
            <a:pPr>
              <a:defRPr/>
            </a:pPr>
            <a:endParaRPr lang="en-US" dirty="0" smtClean="0">
              <a:ea typeface="ＭＳ Ｐゴシック" pitchFamily="34" charset="-128"/>
            </a:endParaRPr>
          </a:p>
          <a:p>
            <a:pPr>
              <a:defRPr/>
            </a:pPr>
            <a:r>
              <a:rPr lang="en-US" dirty="0" smtClean="0">
                <a:ea typeface="ＭＳ Ｐゴシック" pitchFamily="34" charset="-128"/>
              </a:rPr>
              <a:t>6.</a:t>
            </a:r>
            <a:r>
              <a:rPr lang="en-US" baseline="0" dirty="0" smtClean="0">
                <a:ea typeface="ＭＳ Ｐゴシック" pitchFamily="34" charset="-128"/>
              </a:rPr>
              <a:t> </a:t>
            </a:r>
            <a:r>
              <a:rPr lang="en-US" dirty="0" smtClean="0">
                <a:ea typeface="ＭＳ Ｐゴシック" pitchFamily="34" charset="-128"/>
              </a:rPr>
              <a:t>You </a:t>
            </a:r>
            <a:r>
              <a:rPr lang="en-US" dirty="0" smtClean="0">
                <a:ea typeface="ＭＳ Ｐゴシック" pitchFamily="34" charset="-128"/>
              </a:rPr>
              <a:t>should tell the responding crew what the patient was like on first assessment, including the vital signs; about the treatments given thus far, and what the patient</a:t>
            </a:r>
            <a:r>
              <a:rPr lang="en-US" altLang="en-US" dirty="0" smtClean="0">
                <a:ea typeface="ＭＳ Ｐゴシック" pitchFamily="34" charset="-128"/>
              </a:rPr>
              <a:t>’</a:t>
            </a:r>
            <a:r>
              <a:rPr lang="en-US" dirty="0" smtClean="0">
                <a:ea typeface="ＭＳ Ｐゴシック" pitchFamily="34" charset="-128"/>
              </a:rPr>
              <a:t>s current status is.  </a:t>
            </a:r>
          </a:p>
        </p:txBody>
      </p:sp>
      <p:sp>
        <p:nvSpPr>
          <p:cNvPr id="3686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C94F7C49-9FE2-4EC5-8278-0C379E0877A6}" type="slidenum">
              <a:rPr lang="en-US" sz="1200" smtClean="0"/>
              <a:pPr>
                <a:defRPr/>
              </a:pPr>
              <a:t>15</a:t>
            </a:fld>
            <a:endParaRPr lang="en-US" sz="120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Instructor Notes</a:t>
            </a:r>
          </a:p>
          <a:p>
            <a:pPr>
              <a:defRPr/>
            </a:pPr>
            <a:endParaRPr lang="en-US" dirty="0">
              <a:latin typeface="Arial" charset="0"/>
            </a:endParaRPr>
          </a:p>
          <a:p>
            <a:pPr>
              <a:defRPr/>
            </a:pPr>
            <a:r>
              <a:rPr lang="en-US" dirty="0">
                <a:latin typeface="Arial" charset="0"/>
              </a:rPr>
              <a:t>Continue presenting the case. </a:t>
            </a:r>
          </a:p>
          <a:p>
            <a:pPr>
              <a:defRPr/>
            </a:pPr>
            <a:endParaRPr lang="en-US" dirty="0">
              <a:latin typeface="Arial" charset="0"/>
            </a:endParaRPr>
          </a:p>
        </p:txBody>
      </p:sp>
      <p:sp>
        <p:nvSpPr>
          <p:cNvPr id="3789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3BB28206-541D-465B-B33C-C1235ACEDCF5}" type="slidenum">
              <a:rPr lang="en-US" sz="1200" smtClean="0"/>
              <a:pPr>
                <a:defRPr/>
              </a:pPr>
              <a:t>16</a:t>
            </a:fld>
            <a:endParaRPr lang="en-US" sz="120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Instructor Notes</a:t>
            </a:r>
          </a:p>
          <a:p>
            <a:pPr>
              <a:defRPr/>
            </a:pPr>
            <a:endParaRPr lang="en-US" dirty="0">
              <a:latin typeface="Arial" charset="0"/>
            </a:endParaRPr>
          </a:p>
          <a:p>
            <a:pPr>
              <a:defRPr/>
            </a:pPr>
            <a:r>
              <a:rPr lang="en-US" dirty="0">
                <a:latin typeface="Arial" charset="0"/>
              </a:rPr>
              <a:t>7. Communication is one of the most important elements of teamwork. </a:t>
            </a:r>
          </a:p>
          <a:p>
            <a:pPr>
              <a:defRPr/>
            </a:pPr>
            <a:endParaRPr lang="en-US" dirty="0">
              <a:latin typeface="Arial" charset="0"/>
            </a:endParaRPr>
          </a:p>
        </p:txBody>
      </p:sp>
      <p:sp>
        <p:nvSpPr>
          <p:cNvPr id="3891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0FB2B7EC-C6BE-4BD9-A257-69370594D643}" type="slidenum">
              <a:rPr lang="en-US" sz="1200" smtClean="0"/>
              <a:pPr>
                <a:defRPr/>
              </a:pPr>
              <a:t>17</a:t>
            </a:fld>
            <a:endParaRPr lang="en-US" sz="120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Instructor Notes </a:t>
            </a:r>
          </a:p>
          <a:p>
            <a:pPr>
              <a:defRPr/>
            </a:pPr>
            <a:endParaRPr lang="en-US" dirty="0">
              <a:latin typeface="Arial" charset="0"/>
            </a:endParaRPr>
          </a:p>
          <a:p>
            <a:pPr>
              <a:defRPr/>
            </a:pPr>
            <a:r>
              <a:rPr lang="en-US" dirty="0">
                <a:latin typeface="Arial" charset="0"/>
              </a:rPr>
              <a:t>Discuss the lessons learned from this case. </a:t>
            </a:r>
          </a:p>
          <a:p>
            <a:pPr>
              <a:defRPr/>
            </a:pPr>
            <a:endParaRPr lang="en-US" dirty="0">
              <a:latin typeface="Arial" charset="0"/>
            </a:endParaRPr>
          </a:p>
        </p:txBody>
      </p:sp>
      <p:sp>
        <p:nvSpPr>
          <p:cNvPr id="3994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D06B6A5A-5C1E-4E52-A7EC-9F529B16126E}" type="slidenum">
              <a:rPr lang="en-US" sz="1200" smtClean="0"/>
              <a:pPr>
                <a:defRPr/>
              </a:pPr>
              <a:t>18</a:t>
            </a:fld>
            <a:endParaRPr lang="en-US" sz="120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Instructor Notes </a:t>
            </a:r>
          </a:p>
          <a:p>
            <a:pPr>
              <a:defRPr/>
            </a:pPr>
            <a:endParaRPr lang="en-US" dirty="0">
              <a:latin typeface="Arial" charset="0"/>
            </a:endParaRPr>
          </a:p>
          <a:p>
            <a:pPr>
              <a:defRPr/>
            </a:pPr>
            <a:r>
              <a:rPr lang="en-US" dirty="0">
                <a:latin typeface="Arial" charset="0"/>
              </a:rPr>
              <a:t>Discuss the lessons learned from this case. </a:t>
            </a:r>
          </a:p>
          <a:p>
            <a:pPr>
              <a:defRPr/>
            </a:pPr>
            <a:endParaRPr lang="en-US" dirty="0">
              <a:latin typeface="Arial" charset="0"/>
            </a:endParaRPr>
          </a:p>
        </p:txBody>
      </p:sp>
      <p:sp>
        <p:nvSpPr>
          <p:cNvPr id="4096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0C6FF952-D6EE-4390-A871-E5CDF08A0529}" type="slidenum">
              <a:rPr lang="en-US" sz="1200" smtClean="0"/>
              <a:pPr>
                <a:defRPr/>
              </a:pPr>
              <a:t>19</a:t>
            </a:fld>
            <a:endParaRPr lang="en-US" sz="12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Instructor Notes</a:t>
            </a:r>
          </a:p>
          <a:p>
            <a:pPr>
              <a:defRPr/>
            </a:pPr>
            <a:endParaRPr lang="en-US" dirty="0">
              <a:latin typeface="Arial" charset="0"/>
            </a:endParaRPr>
          </a:p>
          <a:p>
            <a:pPr>
              <a:defRPr/>
            </a:pPr>
            <a:r>
              <a:rPr lang="en-US" dirty="0">
                <a:latin typeface="Arial" charset="0"/>
              </a:rPr>
              <a:t>Begin presenting the case. </a:t>
            </a:r>
          </a:p>
          <a:p>
            <a:pPr>
              <a:defRPr/>
            </a:pPr>
            <a:endParaRPr lang="en-US" dirty="0">
              <a:latin typeface="Arial" charset="0"/>
            </a:endParaRPr>
          </a:p>
        </p:txBody>
      </p:sp>
      <p:sp>
        <p:nvSpPr>
          <p:cNvPr id="2355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E28841C9-3185-473D-928B-B4C7D3E5F035}" type="slidenum">
              <a:rPr lang="en-US" sz="1200" smtClean="0"/>
              <a:pPr>
                <a:defRPr/>
              </a:pPr>
              <a:t>2</a:t>
            </a:fld>
            <a:endParaRPr lang="en-US" sz="12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Instructor Notes</a:t>
            </a:r>
          </a:p>
          <a:p>
            <a:pPr>
              <a:defRPr/>
            </a:pPr>
            <a:endParaRPr lang="en-US" dirty="0">
              <a:latin typeface="Arial" charset="0"/>
            </a:endParaRPr>
          </a:p>
          <a:p>
            <a:pPr>
              <a:defRPr/>
            </a:pPr>
            <a:r>
              <a:rPr lang="en-US" dirty="0">
                <a:latin typeface="Arial" charset="0"/>
              </a:rPr>
              <a:t>Continue presenting the case. </a:t>
            </a:r>
          </a:p>
          <a:p>
            <a:pPr>
              <a:defRPr/>
            </a:pPr>
            <a:endParaRPr lang="en-US" dirty="0">
              <a:latin typeface="Arial" charset="0"/>
            </a:endParaRPr>
          </a:p>
        </p:txBody>
      </p:sp>
      <p:sp>
        <p:nvSpPr>
          <p:cNvPr id="2458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00A1DC04-F42D-4F46-8DB8-56FD77ACE149}" type="slidenum">
              <a:rPr lang="en-US" sz="1200" smtClean="0"/>
              <a:pPr>
                <a:defRPr/>
              </a:pPr>
              <a:t>3</a:t>
            </a:fld>
            <a:endParaRPr lang="en-US" sz="12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dirty="0">
                <a:latin typeface="Arial" charset="0"/>
              </a:rPr>
              <a:t>Instructor Notes</a:t>
            </a:r>
          </a:p>
          <a:p>
            <a:pPr eaLnBrk="1" hangingPunct="1">
              <a:defRPr/>
            </a:pPr>
            <a:endParaRPr lang="en-US" dirty="0">
              <a:latin typeface="Arial" charset="0"/>
            </a:endParaRPr>
          </a:p>
          <a:p>
            <a:pPr eaLnBrk="1" hangingPunct="1">
              <a:defRPr/>
            </a:pPr>
            <a:r>
              <a:rPr lang="en-US" dirty="0">
                <a:latin typeface="Arial" charset="0"/>
              </a:rPr>
              <a:t>1. The patient may be limping because of an ankle sprain, a muscle pull, or blisters on his foot. </a:t>
            </a:r>
            <a:r>
              <a:rPr lang="en-US" dirty="0" smtClean="0">
                <a:latin typeface="Arial" charset="0"/>
              </a:rPr>
              <a:t>His </a:t>
            </a:r>
            <a:r>
              <a:rPr lang="en-US" dirty="0">
                <a:latin typeface="Arial" charset="0"/>
              </a:rPr>
              <a:t>flushed skin and altered mental status may be </a:t>
            </a:r>
            <a:r>
              <a:rPr lang="en-US" dirty="0" smtClean="0">
                <a:latin typeface="Arial" charset="0"/>
              </a:rPr>
              <a:t>heat related</a:t>
            </a:r>
            <a:r>
              <a:rPr lang="en-US" dirty="0">
                <a:latin typeface="Arial" charset="0"/>
              </a:rPr>
              <a:t>.  </a:t>
            </a:r>
          </a:p>
          <a:p>
            <a:pPr eaLnBrk="1" hangingPunct="1">
              <a:defRPr/>
            </a:pPr>
            <a:endParaRPr lang="en-US" dirty="0">
              <a:latin typeface="Arial" charset="0"/>
            </a:endParaRPr>
          </a:p>
          <a:p>
            <a:pPr eaLnBrk="1" hangingPunct="1">
              <a:defRPr/>
            </a:pPr>
            <a:r>
              <a:rPr lang="en-US" dirty="0">
                <a:latin typeface="Arial" charset="0"/>
              </a:rPr>
              <a:t>2. </a:t>
            </a:r>
            <a:r>
              <a:rPr lang="en-US" dirty="0" smtClean="0">
                <a:latin typeface="Arial" charset="0"/>
              </a:rPr>
              <a:t>After </a:t>
            </a:r>
            <a:r>
              <a:rPr lang="en-US" dirty="0">
                <a:latin typeface="Arial" charset="0"/>
              </a:rPr>
              <a:t>assuring that his ABCs are stable, vital signs, including a temperature, are important to assess to help determine his status.</a:t>
            </a:r>
          </a:p>
        </p:txBody>
      </p:sp>
      <p:sp>
        <p:nvSpPr>
          <p:cNvPr id="2560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00A87CA7-6B8D-4C0F-ABEA-23DBC615E907}" type="slidenum">
              <a:rPr lang="en-US" sz="1200" smtClean="0"/>
              <a:pPr>
                <a:defRPr/>
              </a:pPr>
              <a:t>4</a:t>
            </a:fld>
            <a:endParaRPr lang="en-US" sz="12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Instructor Notes</a:t>
            </a:r>
          </a:p>
          <a:p>
            <a:pPr>
              <a:defRPr/>
            </a:pPr>
            <a:endParaRPr lang="en-US" dirty="0">
              <a:latin typeface="Arial" charset="0"/>
            </a:endParaRPr>
          </a:p>
          <a:p>
            <a:pPr>
              <a:defRPr/>
            </a:pPr>
            <a:r>
              <a:rPr lang="en-US" dirty="0">
                <a:latin typeface="Arial" charset="0"/>
              </a:rPr>
              <a:t>Continue presenting the case. </a:t>
            </a:r>
          </a:p>
          <a:p>
            <a:pPr>
              <a:defRPr/>
            </a:pPr>
            <a:endParaRPr lang="en-US" dirty="0">
              <a:latin typeface="Arial" charset="0"/>
            </a:endParaRPr>
          </a:p>
        </p:txBody>
      </p:sp>
      <p:sp>
        <p:nvSpPr>
          <p:cNvPr id="2662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779176F1-3148-467D-829F-33384A5D0CD9}" type="slidenum">
              <a:rPr lang="en-US" sz="1200" smtClean="0"/>
              <a:pPr>
                <a:defRPr/>
              </a:pPr>
              <a:t>5</a:t>
            </a:fld>
            <a:endParaRPr lang="en-US" sz="12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Instructor Notes</a:t>
            </a:r>
          </a:p>
          <a:p>
            <a:pPr>
              <a:defRPr/>
            </a:pPr>
            <a:endParaRPr lang="en-US" dirty="0">
              <a:latin typeface="Arial" charset="0"/>
            </a:endParaRPr>
          </a:p>
          <a:p>
            <a:pPr>
              <a:defRPr/>
            </a:pPr>
            <a:r>
              <a:rPr lang="en-US" dirty="0">
                <a:latin typeface="Arial" charset="0"/>
              </a:rPr>
              <a:t>Continue presenting the case. </a:t>
            </a:r>
          </a:p>
          <a:p>
            <a:pPr>
              <a:defRPr/>
            </a:pPr>
            <a:endParaRPr lang="en-US" dirty="0">
              <a:latin typeface="Arial" charset="0"/>
            </a:endParaRPr>
          </a:p>
        </p:txBody>
      </p:sp>
      <p:sp>
        <p:nvSpPr>
          <p:cNvPr id="2765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22508D70-095E-4C5C-8511-262AAA092446}" type="slidenum">
              <a:rPr lang="en-US" sz="1200" smtClean="0"/>
              <a:pPr>
                <a:defRPr/>
              </a:pPr>
              <a:t>6</a:t>
            </a:fld>
            <a:endParaRPr lang="en-US" sz="12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dirty="0" smtClean="0">
                <a:ea typeface="ＭＳ Ｐゴシック" pitchFamily="34" charset="-128"/>
              </a:rPr>
              <a:t>Instructor Notes</a:t>
            </a:r>
          </a:p>
          <a:p>
            <a:pPr eaLnBrk="1" hangingPunct="1">
              <a:defRPr/>
            </a:pPr>
            <a:endParaRPr lang="en-US" dirty="0" smtClean="0">
              <a:ea typeface="ＭＳ Ｐゴシック" pitchFamily="34" charset="-128"/>
            </a:endParaRPr>
          </a:p>
          <a:p>
            <a:pPr eaLnBrk="1" hangingPunct="1">
              <a:defRPr/>
            </a:pPr>
            <a:r>
              <a:rPr lang="en-US" dirty="0" smtClean="0">
                <a:ea typeface="ＭＳ Ｐゴシック" pitchFamily="34" charset="-128"/>
              </a:rPr>
              <a:t>3. You should notify one of the paramedics or the physician</a:t>
            </a:r>
            <a:r>
              <a:rPr lang="en-US" altLang="en-US" dirty="0" smtClean="0">
                <a:ea typeface="ＭＳ Ｐゴシック" pitchFamily="34" charset="-128"/>
              </a:rPr>
              <a:t>’</a:t>
            </a:r>
            <a:r>
              <a:rPr lang="en-US" dirty="0" smtClean="0">
                <a:ea typeface="ＭＳ Ｐゴシック" pitchFamily="34" charset="-128"/>
              </a:rPr>
              <a:t>s assistant immediately of the instability of your patient. You can maintain his airway as needed and start cooling measures while you are waiting for a higher level of care to work with the patient.</a:t>
            </a:r>
          </a:p>
        </p:txBody>
      </p:sp>
      <p:sp>
        <p:nvSpPr>
          <p:cNvPr id="2867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96D95B36-F307-4130-8AB7-BDE824DE2DF4}" type="slidenum">
              <a:rPr lang="en-US" sz="1200" smtClean="0"/>
              <a:pPr>
                <a:defRPr/>
              </a:pPr>
              <a:t>7</a:t>
            </a:fld>
            <a:endParaRPr lang="en-US" sz="12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Instructor Notes</a:t>
            </a:r>
          </a:p>
          <a:p>
            <a:pPr>
              <a:defRPr/>
            </a:pPr>
            <a:endParaRPr lang="en-US" dirty="0">
              <a:latin typeface="Arial" charset="0"/>
            </a:endParaRPr>
          </a:p>
          <a:p>
            <a:pPr>
              <a:defRPr/>
            </a:pPr>
            <a:r>
              <a:rPr lang="en-US" dirty="0">
                <a:latin typeface="Arial" charset="0"/>
              </a:rPr>
              <a:t>Continue presenting the case. </a:t>
            </a:r>
          </a:p>
          <a:p>
            <a:pPr>
              <a:defRPr/>
            </a:pPr>
            <a:endParaRPr lang="en-US" dirty="0">
              <a:latin typeface="Arial" charset="0"/>
            </a:endParaRPr>
          </a:p>
        </p:txBody>
      </p:sp>
      <p:sp>
        <p:nvSpPr>
          <p:cNvPr id="2970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DA7F1407-C0FA-4983-B7AA-591148DF1B86}" type="slidenum">
              <a:rPr lang="en-US" sz="1200" smtClean="0"/>
              <a:pPr>
                <a:defRPr/>
              </a:pPr>
              <a:t>8</a:t>
            </a:fld>
            <a:endParaRPr lang="en-US" sz="12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Instructor Notes</a:t>
            </a:r>
          </a:p>
          <a:p>
            <a:pPr>
              <a:defRPr/>
            </a:pPr>
            <a:endParaRPr lang="en-US" dirty="0">
              <a:latin typeface="Arial" charset="0"/>
            </a:endParaRPr>
          </a:p>
          <a:p>
            <a:pPr>
              <a:defRPr/>
            </a:pPr>
            <a:r>
              <a:rPr lang="en-US" dirty="0">
                <a:latin typeface="Arial" charset="0"/>
              </a:rPr>
              <a:t>Continue presenting the case. </a:t>
            </a:r>
          </a:p>
          <a:p>
            <a:pPr>
              <a:defRPr/>
            </a:pPr>
            <a:endParaRPr lang="en-US" dirty="0">
              <a:latin typeface="Arial" charset="0"/>
            </a:endParaRPr>
          </a:p>
        </p:txBody>
      </p:sp>
      <p:sp>
        <p:nvSpPr>
          <p:cNvPr id="3072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BC30FD7F-A307-44F4-9D01-BD267B069E83}" type="slidenum">
              <a:rPr lang="en-US" sz="1200" smtClean="0"/>
              <a:pPr>
                <a:defRPr/>
              </a:pPr>
              <a:t>9</a:t>
            </a:fld>
            <a:endParaRPr lang="en-US" sz="1200"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2" name="Rectangle 2"/>
          <p:cNvSpPr>
            <a:spLocks noGrp="1" noChangeArrowheads="1"/>
          </p:cNvSpPr>
          <p:nvPr>
            <p:ph type="ctrTitle"/>
          </p:nvPr>
        </p:nvSpPr>
        <p:spPr>
          <a:xfrm>
            <a:off x="0" y="2514600"/>
            <a:ext cx="9144000" cy="1143000"/>
          </a:xfrm>
          <a:solidFill>
            <a:schemeClr val="bg1">
              <a:alpha val="44000"/>
            </a:schemeClr>
          </a:solidFill>
          <a:effectLst/>
          <a:extLst>
            <a:ext uri="{AF507438-7753-43E0-B8FC-AC1667EBCBE1}">
              <a14:hiddenEffects xmlns:a14="http://schemas.microsoft.com/office/drawing/2010/main">
                <a:effectLst>
                  <a:outerShdw blurRad="38100" dist="25399" dir="2700000" algn="ctr" rotWithShape="0">
                    <a:schemeClr val="bg2"/>
                  </a:outerShdw>
                </a:effectLst>
              </a14:hiddenEffects>
            </a:ext>
          </a:extLst>
        </p:spPr>
        <p:txBody>
          <a:bodyPr/>
          <a:lstStyle>
            <a:lvl1pPr>
              <a:defRPr sz="4400">
                <a:solidFill>
                  <a:srgbClr val="00652E"/>
                </a:solidFill>
              </a:defRPr>
            </a:lvl1pPr>
          </a:lstStyle>
          <a:p>
            <a:pPr lvl="0"/>
            <a:r>
              <a:rPr lang="en-US" altLang="en-US" noProof="0" smtClean="0"/>
              <a:t>Click to edit Master title style</a:t>
            </a:r>
            <a:endParaRPr lang="en-US" altLang="en-US" noProof="0" dirty="0" smtClean="0"/>
          </a:p>
        </p:txBody>
      </p:sp>
    </p:spTree>
    <p:extLst>
      <p:ext uri="{BB962C8B-B14F-4D97-AF65-F5344CB8AC3E}">
        <p14:creationId xmlns:p14="http://schemas.microsoft.com/office/powerpoint/2010/main" val="2793459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114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181600"/>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22657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92587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4081781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828800"/>
            <a:ext cx="3581400" cy="4267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3581400" cy="4267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78481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7021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89023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4747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17280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95946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bwMode="auto">
          <a:xfrm>
            <a:off x="457200" y="914400"/>
            <a:ext cx="8229600" cy="609600"/>
          </a:xfrm>
          <a:prstGeom prst="rect">
            <a:avLst/>
          </a:prstGeom>
          <a:noFill/>
          <a:ln>
            <a:noFill/>
          </a:ln>
          <a:effectLst>
            <a:outerShdw blurRad="38100" dist="25399" dir="2700000" algn="ctr" rotWithShape="0">
              <a:schemeClr val="accent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1028" name="Rectangle 3"/>
          <p:cNvSpPr>
            <a:spLocks noGrp="1" noChangeArrowheads="1"/>
          </p:cNvSpPr>
          <p:nvPr>
            <p:ph type="body" idx="1"/>
          </p:nvPr>
        </p:nvSpPr>
        <p:spPr bwMode="auto">
          <a:xfrm>
            <a:off x="914400" y="1828800"/>
            <a:ext cx="7315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p:txBody>
      </p:sp>
    </p:spTree>
  </p:cSld>
  <p:clrMap bg1="lt1" tx1="dk1" bg2="lt2" tx2="dk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eaLnBrk="0" fontAlgn="base" hangingPunct="0">
        <a:spcBef>
          <a:spcPct val="0"/>
        </a:spcBef>
        <a:spcAft>
          <a:spcPct val="0"/>
        </a:spcAft>
        <a:defRPr sz="3400" b="1" kern="1200">
          <a:solidFill>
            <a:srgbClr val="F3701E"/>
          </a:solidFill>
          <a:latin typeface="+mj-lt"/>
          <a:ea typeface="ＭＳ Ｐゴシック" charset="0"/>
          <a:cs typeface="+mj-cs"/>
        </a:defRPr>
      </a:lvl1pPr>
      <a:lvl2pPr algn="ctr" rtl="0" eaLnBrk="0" fontAlgn="base" hangingPunct="0">
        <a:spcBef>
          <a:spcPct val="0"/>
        </a:spcBef>
        <a:spcAft>
          <a:spcPct val="0"/>
        </a:spcAft>
        <a:defRPr sz="3400" b="1">
          <a:solidFill>
            <a:srgbClr val="F3701E"/>
          </a:solidFill>
          <a:latin typeface="Arial" panose="020B0604020202020204" pitchFamily="34" charset="0"/>
          <a:ea typeface="ＭＳ Ｐゴシック" charset="0"/>
        </a:defRPr>
      </a:lvl2pPr>
      <a:lvl3pPr algn="ctr" rtl="0" eaLnBrk="0" fontAlgn="base" hangingPunct="0">
        <a:spcBef>
          <a:spcPct val="0"/>
        </a:spcBef>
        <a:spcAft>
          <a:spcPct val="0"/>
        </a:spcAft>
        <a:defRPr sz="3400" b="1">
          <a:solidFill>
            <a:srgbClr val="F3701E"/>
          </a:solidFill>
          <a:latin typeface="Arial" panose="020B0604020202020204" pitchFamily="34" charset="0"/>
          <a:ea typeface="ＭＳ Ｐゴシック" charset="0"/>
        </a:defRPr>
      </a:lvl3pPr>
      <a:lvl4pPr algn="ctr" rtl="0" eaLnBrk="0" fontAlgn="base" hangingPunct="0">
        <a:spcBef>
          <a:spcPct val="0"/>
        </a:spcBef>
        <a:spcAft>
          <a:spcPct val="0"/>
        </a:spcAft>
        <a:defRPr sz="3400" b="1">
          <a:solidFill>
            <a:srgbClr val="F3701E"/>
          </a:solidFill>
          <a:latin typeface="Arial" panose="020B0604020202020204" pitchFamily="34" charset="0"/>
          <a:ea typeface="ＭＳ Ｐゴシック" charset="0"/>
        </a:defRPr>
      </a:lvl4pPr>
      <a:lvl5pPr algn="ctr" rtl="0" eaLnBrk="0" fontAlgn="base" hangingPunct="0">
        <a:spcBef>
          <a:spcPct val="0"/>
        </a:spcBef>
        <a:spcAft>
          <a:spcPct val="0"/>
        </a:spcAft>
        <a:defRPr sz="3400" b="1">
          <a:solidFill>
            <a:srgbClr val="F3701E"/>
          </a:solidFill>
          <a:latin typeface="Arial" panose="020B0604020202020204" pitchFamily="34" charset="0"/>
          <a:ea typeface="ＭＳ Ｐゴシック" charset="0"/>
        </a:defRPr>
      </a:lvl5pPr>
      <a:lvl6pPr marL="457200" algn="ctr" rtl="0" eaLnBrk="1" fontAlgn="base" hangingPunct="1">
        <a:spcBef>
          <a:spcPct val="0"/>
        </a:spcBef>
        <a:spcAft>
          <a:spcPct val="0"/>
        </a:spcAft>
        <a:defRPr sz="3400" b="1">
          <a:solidFill>
            <a:schemeClr val="bg1"/>
          </a:solidFill>
          <a:latin typeface="Arial" panose="020B0604020202020204" pitchFamily="34" charset="0"/>
        </a:defRPr>
      </a:lvl6pPr>
      <a:lvl7pPr marL="914400" algn="ctr" rtl="0" eaLnBrk="1" fontAlgn="base" hangingPunct="1">
        <a:spcBef>
          <a:spcPct val="0"/>
        </a:spcBef>
        <a:spcAft>
          <a:spcPct val="0"/>
        </a:spcAft>
        <a:defRPr sz="3400" b="1">
          <a:solidFill>
            <a:schemeClr val="bg1"/>
          </a:solidFill>
          <a:latin typeface="Arial" panose="020B0604020202020204" pitchFamily="34" charset="0"/>
        </a:defRPr>
      </a:lvl7pPr>
      <a:lvl8pPr marL="1371600" algn="ctr" rtl="0" eaLnBrk="1" fontAlgn="base" hangingPunct="1">
        <a:spcBef>
          <a:spcPct val="0"/>
        </a:spcBef>
        <a:spcAft>
          <a:spcPct val="0"/>
        </a:spcAft>
        <a:defRPr sz="3400" b="1">
          <a:solidFill>
            <a:schemeClr val="bg1"/>
          </a:solidFill>
          <a:latin typeface="Arial" panose="020B0604020202020204" pitchFamily="34" charset="0"/>
        </a:defRPr>
      </a:lvl8pPr>
      <a:lvl9pPr marL="1828800" algn="ctr" rtl="0" eaLnBrk="1" fontAlgn="base" hangingPunct="1">
        <a:spcBef>
          <a:spcPct val="0"/>
        </a:spcBef>
        <a:spcAft>
          <a:spcPct val="0"/>
        </a:spcAft>
        <a:defRPr sz="3400" b="1">
          <a:solidFill>
            <a:schemeClr val="bg1"/>
          </a:solidFill>
          <a:latin typeface="Arial" panose="020B0604020202020204" pitchFamily="34" charset="0"/>
        </a:defRPr>
      </a:lvl9pPr>
    </p:titleStyle>
    <p:bodyStyle>
      <a:lvl1pPr marL="288925" indent="-288925" algn="l" rtl="0" eaLnBrk="0" fontAlgn="base" hangingPunct="0">
        <a:spcBef>
          <a:spcPct val="20000"/>
        </a:spcBef>
        <a:spcAft>
          <a:spcPct val="0"/>
        </a:spcAft>
        <a:buClr>
          <a:srgbClr val="00652E"/>
        </a:buClr>
        <a:tabLst>
          <a:tab pos="801688" algn="l"/>
        </a:tabLst>
        <a:defRPr sz="2400" kern="1200">
          <a:solidFill>
            <a:schemeClr val="bg1"/>
          </a:solidFill>
          <a:latin typeface="+mn-lt"/>
          <a:ea typeface="ＭＳ Ｐゴシック" charset="0"/>
          <a:cs typeface="+mn-cs"/>
        </a:defRPr>
      </a:lvl1pPr>
      <a:lvl2pPr marL="801688" indent="-398463" algn="l" rtl="0" eaLnBrk="0" fontAlgn="base" hangingPunct="0">
        <a:spcBef>
          <a:spcPct val="20000"/>
        </a:spcBef>
        <a:spcAft>
          <a:spcPct val="0"/>
        </a:spcAft>
        <a:tabLst>
          <a:tab pos="801688" algn="l"/>
        </a:tabLst>
        <a:defRPr sz="2200" b="1" kern="1200">
          <a:solidFill>
            <a:schemeClr val="accent2"/>
          </a:solidFill>
          <a:latin typeface="+mn-lt"/>
          <a:ea typeface="ＭＳ Ｐゴシック" charset="0"/>
          <a:cs typeface="+mn-cs"/>
        </a:defRPr>
      </a:lvl2pPr>
      <a:lvl3pPr marL="1144588" indent="-117475" algn="l" rtl="0" eaLnBrk="0" fontAlgn="base" hangingPunct="0">
        <a:spcBef>
          <a:spcPct val="20000"/>
        </a:spcBef>
        <a:spcAft>
          <a:spcPct val="0"/>
        </a:spcAft>
        <a:buChar char="•"/>
        <a:tabLst>
          <a:tab pos="801688" algn="l"/>
        </a:tabLst>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Char char="–"/>
        <a:tabLst>
          <a:tab pos="801688" algn="l"/>
        </a:tabLst>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Char char="»"/>
        <a:tabLst>
          <a:tab pos="801688" algn="l"/>
        </a:tabLst>
        <a:defRPr sz="2000"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3370263"/>
            <a:ext cx="9144000" cy="1979612"/>
          </a:xfrm>
          <a:prstGeom prst="rect">
            <a:avLst/>
          </a:prstGeom>
          <a:solidFill>
            <a:srgbClr val="00652E">
              <a:alpha val="44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txBody>
          <a:bodyPr anchor="ctr"/>
          <a:lstStyle>
            <a:lvl1pPr algn="ctr" rtl="0" eaLnBrk="0" fontAlgn="base" hangingPunct="0">
              <a:spcBef>
                <a:spcPct val="0"/>
              </a:spcBef>
              <a:spcAft>
                <a:spcPct val="0"/>
              </a:spcAft>
              <a:defRPr sz="4400" b="1" kern="1200">
                <a:solidFill>
                  <a:schemeClr val="bg1"/>
                </a:solidFill>
                <a:latin typeface="+mj-lt"/>
                <a:ea typeface="ＭＳ Ｐゴシック" charset="0"/>
                <a:cs typeface="+mj-cs"/>
              </a:defRPr>
            </a:lvl1pPr>
            <a:lvl2pPr algn="ctr" rtl="0" eaLnBrk="0" fontAlgn="base" hangingPunct="0">
              <a:spcBef>
                <a:spcPct val="0"/>
              </a:spcBef>
              <a:spcAft>
                <a:spcPct val="0"/>
              </a:spcAft>
              <a:defRPr sz="3400" b="1">
                <a:solidFill>
                  <a:schemeClr val="bg1"/>
                </a:solidFill>
                <a:latin typeface="Arial" panose="020B0604020202020204" pitchFamily="34" charset="0"/>
                <a:ea typeface="ＭＳ Ｐゴシック" charset="0"/>
              </a:defRPr>
            </a:lvl2pPr>
            <a:lvl3pPr algn="ctr" rtl="0" eaLnBrk="0" fontAlgn="base" hangingPunct="0">
              <a:spcBef>
                <a:spcPct val="0"/>
              </a:spcBef>
              <a:spcAft>
                <a:spcPct val="0"/>
              </a:spcAft>
              <a:defRPr sz="3400" b="1">
                <a:solidFill>
                  <a:schemeClr val="bg1"/>
                </a:solidFill>
                <a:latin typeface="Arial" panose="020B0604020202020204" pitchFamily="34" charset="0"/>
                <a:ea typeface="ＭＳ Ｐゴシック" charset="0"/>
              </a:defRPr>
            </a:lvl3pPr>
            <a:lvl4pPr algn="ctr" rtl="0" eaLnBrk="0" fontAlgn="base" hangingPunct="0">
              <a:spcBef>
                <a:spcPct val="0"/>
              </a:spcBef>
              <a:spcAft>
                <a:spcPct val="0"/>
              </a:spcAft>
              <a:defRPr sz="3400" b="1">
                <a:solidFill>
                  <a:schemeClr val="bg1"/>
                </a:solidFill>
                <a:latin typeface="Arial" panose="020B0604020202020204" pitchFamily="34" charset="0"/>
                <a:ea typeface="ＭＳ Ｐゴシック" charset="0"/>
              </a:defRPr>
            </a:lvl4pPr>
            <a:lvl5pPr algn="ctr" rtl="0" eaLnBrk="0" fontAlgn="base" hangingPunct="0">
              <a:spcBef>
                <a:spcPct val="0"/>
              </a:spcBef>
              <a:spcAft>
                <a:spcPct val="0"/>
              </a:spcAft>
              <a:defRPr sz="3400" b="1">
                <a:solidFill>
                  <a:schemeClr val="bg1"/>
                </a:solidFill>
                <a:latin typeface="Arial" panose="020B0604020202020204" pitchFamily="34" charset="0"/>
                <a:ea typeface="ＭＳ Ｐゴシック" charset="0"/>
              </a:defRPr>
            </a:lvl5pPr>
            <a:lvl6pPr marL="457200" algn="ctr" rtl="0" fontAlgn="base">
              <a:spcBef>
                <a:spcPct val="0"/>
              </a:spcBef>
              <a:spcAft>
                <a:spcPct val="0"/>
              </a:spcAft>
              <a:defRPr sz="3400" b="1">
                <a:solidFill>
                  <a:schemeClr val="bg1"/>
                </a:solidFill>
                <a:latin typeface="Arial" panose="020B0604020202020204" pitchFamily="34" charset="0"/>
              </a:defRPr>
            </a:lvl6pPr>
            <a:lvl7pPr marL="914400" algn="ctr" rtl="0" fontAlgn="base">
              <a:spcBef>
                <a:spcPct val="0"/>
              </a:spcBef>
              <a:spcAft>
                <a:spcPct val="0"/>
              </a:spcAft>
              <a:defRPr sz="3400" b="1">
                <a:solidFill>
                  <a:schemeClr val="bg1"/>
                </a:solidFill>
                <a:latin typeface="Arial" panose="020B0604020202020204" pitchFamily="34" charset="0"/>
              </a:defRPr>
            </a:lvl7pPr>
            <a:lvl8pPr marL="1371600" algn="ctr" rtl="0" fontAlgn="base">
              <a:spcBef>
                <a:spcPct val="0"/>
              </a:spcBef>
              <a:spcAft>
                <a:spcPct val="0"/>
              </a:spcAft>
              <a:defRPr sz="3400" b="1">
                <a:solidFill>
                  <a:schemeClr val="bg1"/>
                </a:solidFill>
                <a:latin typeface="Arial" panose="020B0604020202020204" pitchFamily="34" charset="0"/>
              </a:defRPr>
            </a:lvl8pPr>
            <a:lvl9pPr marL="1828800" algn="ctr" rtl="0" fontAlgn="base">
              <a:spcBef>
                <a:spcPct val="0"/>
              </a:spcBef>
              <a:spcAft>
                <a:spcPct val="0"/>
              </a:spcAft>
              <a:defRPr sz="3400" b="1">
                <a:solidFill>
                  <a:schemeClr val="bg1"/>
                </a:solidFill>
                <a:latin typeface="Arial" panose="020B0604020202020204" pitchFamily="34" charset="0"/>
              </a:defRPr>
            </a:lvl9pPr>
          </a:lstStyle>
          <a:p>
            <a:pPr eaLnBrk="1" hangingPunct="1">
              <a:defRPr/>
            </a:pPr>
            <a:r>
              <a:rPr lang="en-US" sz="4000" dirty="0" smtClean="0"/>
              <a:t>Chapter 41</a:t>
            </a:r>
            <a:r>
              <a:rPr lang="en-US" altLang="en-US" dirty="0" smtClean="0"/>
              <a:t/>
            </a:r>
            <a:br>
              <a:rPr lang="en-US" altLang="en-US" dirty="0" smtClean="0"/>
            </a:br>
            <a:r>
              <a:rPr lang="en-US" altLang="en-US" sz="3200" dirty="0"/>
              <a:t>Team Approach to Health Care</a:t>
            </a:r>
            <a:endParaRPr lang="en-US" altLang="en-US" sz="3200" dirty="0" smtClean="0">
              <a:ea typeface="+mj-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0" name="Rectangle 4"/>
          <p:cNvSpPr>
            <a:spLocks noGrp="1" noChangeArrowheads="1"/>
          </p:cNvSpPr>
          <p:nvPr>
            <p:ph type="title"/>
          </p:nvPr>
        </p:nvSpPr>
        <p:spPr/>
        <p:txBody>
          <a:bodyPr/>
          <a:lstStyle/>
          <a:p>
            <a:pPr eaLnBrk="1" hangingPunct="1">
              <a:defRPr/>
            </a:pPr>
            <a:r>
              <a:rPr lang="en-US" altLang="en-US" dirty="0" smtClean="0">
                <a:ea typeface="+mj-ea"/>
              </a:rPr>
              <a:t>Part 3</a:t>
            </a:r>
          </a:p>
        </p:txBody>
      </p:sp>
      <p:sp>
        <p:nvSpPr>
          <p:cNvPr id="12291" name="Rectangle 5"/>
          <p:cNvSpPr>
            <a:spLocks noGrp="1" noChangeArrowheads="1"/>
          </p:cNvSpPr>
          <p:nvPr>
            <p:ph idx="1"/>
          </p:nvPr>
        </p:nvSpPr>
        <p:spPr/>
        <p:txBody>
          <a:bodyPr/>
          <a:lstStyle/>
          <a:p>
            <a:pPr marL="431800" indent="-431800" eaLnBrk="1" hangingPunct="1"/>
            <a:r>
              <a:rPr lang="en-US" dirty="0" smtClean="0">
                <a:ea typeface="ＭＳ Ｐゴシック" pitchFamily="34" charset="-128"/>
              </a:rPr>
              <a:t>4.	What observations should you make related to the intravenous line?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p:cNvSpPr>
            <a:spLocks noGrp="1" noChangeArrowheads="1"/>
          </p:cNvSpPr>
          <p:nvPr>
            <p:ph type="title"/>
          </p:nvPr>
        </p:nvSpPr>
        <p:spPr/>
        <p:txBody>
          <a:bodyPr/>
          <a:lstStyle/>
          <a:p>
            <a:pPr eaLnBrk="1" hangingPunct="1">
              <a:defRPr/>
            </a:pPr>
            <a:r>
              <a:rPr lang="en-US" altLang="en-US" dirty="0" smtClean="0">
                <a:ea typeface="+mj-ea"/>
              </a:rPr>
              <a:t>Part 4</a:t>
            </a:r>
          </a:p>
        </p:txBody>
      </p:sp>
      <p:sp>
        <p:nvSpPr>
          <p:cNvPr id="13315" name="Rectangle 5"/>
          <p:cNvSpPr>
            <a:spLocks noGrp="1" noChangeArrowheads="1"/>
          </p:cNvSpPr>
          <p:nvPr>
            <p:ph idx="1"/>
          </p:nvPr>
        </p:nvSpPr>
        <p:spPr/>
        <p:txBody>
          <a:bodyPr/>
          <a:lstStyle/>
          <a:p>
            <a:pPr eaLnBrk="1" hangingPunct="1"/>
            <a:r>
              <a:rPr lang="en-US" dirty="0" smtClean="0">
                <a:ea typeface="ＭＳ Ｐゴシック" pitchFamily="34" charset="-128"/>
              </a:rPr>
              <a:t>The paramedic asks you to bring over a cardiac monitor, and you assist in placing the patches on the patient</a:t>
            </a:r>
            <a:r>
              <a:rPr lang="en-US" altLang="en-US" dirty="0" smtClean="0">
                <a:ea typeface="ＭＳ Ｐゴシック" pitchFamily="34" charset="-128"/>
              </a:rPr>
              <a:t>’</a:t>
            </a:r>
            <a:r>
              <a:rPr lang="en-US" dirty="0" smtClean="0">
                <a:ea typeface="ＭＳ Ｐゴシック" pitchFamily="34" charset="-128"/>
              </a:rPr>
              <a:t>s lower limbs while he is placing the patches on the upper limbs. You also put an oxygen saturation probe from the monitor on the patient</a:t>
            </a:r>
            <a:r>
              <a:rPr lang="en-US" altLang="en-US" dirty="0" smtClean="0">
                <a:ea typeface="ＭＳ Ｐゴシック" pitchFamily="34" charset="-128"/>
              </a:rPr>
              <a:t>’</a:t>
            </a:r>
            <a:r>
              <a:rPr lang="en-US" dirty="0" smtClean="0">
                <a:ea typeface="ＭＳ Ｐゴシック" pitchFamily="34" charset="-128"/>
              </a:rPr>
              <a:t>s finger; as the oxygen saturation level is 92% on room air, you apply a nonrebreathing mask at 15 L/min.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8" name="Rectangle 4"/>
          <p:cNvSpPr>
            <a:spLocks noGrp="1" noChangeArrowheads="1"/>
          </p:cNvSpPr>
          <p:nvPr>
            <p:ph type="title"/>
          </p:nvPr>
        </p:nvSpPr>
        <p:spPr/>
        <p:txBody>
          <a:bodyPr/>
          <a:lstStyle/>
          <a:p>
            <a:pPr eaLnBrk="1" hangingPunct="1">
              <a:defRPr/>
            </a:pPr>
            <a:r>
              <a:rPr lang="en-US" altLang="en-US" dirty="0" smtClean="0">
                <a:ea typeface="+mj-ea"/>
              </a:rPr>
              <a:t>Part 4</a:t>
            </a:r>
          </a:p>
        </p:txBody>
      </p:sp>
      <p:sp>
        <p:nvSpPr>
          <p:cNvPr id="14339" name="Rectangle 5"/>
          <p:cNvSpPr>
            <a:spLocks noGrp="1" noChangeArrowheads="1"/>
          </p:cNvSpPr>
          <p:nvPr>
            <p:ph idx="1"/>
          </p:nvPr>
        </p:nvSpPr>
        <p:spPr/>
        <p:txBody>
          <a:bodyPr/>
          <a:lstStyle/>
          <a:p>
            <a:pPr eaLnBrk="1" hangingPunct="1"/>
            <a:r>
              <a:rPr lang="en-US" dirty="0" smtClean="0">
                <a:ea typeface="ＭＳ Ｐゴシック" pitchFamily="34" charset="-128"/>
              </a:rPr>
              <a:t>The paramedic asks you to call for a transport unit from the staging area. You radio the staging area, and while you are waiting, do another set of vital signs. The current vital signs are a respiratory rate of 20 breaths/min, pulse rate of 116 beats/min, and blood pressure of 98/62 mm Hg. The patient is still very confused.</a:t>
            </a:r>
          </a:p>
          <a:p>
            <a:pPr eaLnBrk="1" hangingPunct="1"/>
            <a:endParaRPr 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2" name="Rectangle 4"/>
          <p:cNvSpPr>
            <a:spLocks noGrp="1" noChangeArrowheads="1"/>
          </p:cNvSpPr>
          <p:nvPr>
            <p:ph type="title"/>
          </p:nvPr>
        </p:nvSpPr>
        <p:spPr/>
        <p:txBody>
          <a:bodyPr/>
          <a:lstStyle/>
          <a:p>
            <a:pPr eaLnBrk="1" hangingPunct="1">
              <a:defRPr/>
            </a:pPr>
            <a:r>
              <a:rPr lang="en-US" altLang="en-US" dirty="0" smtClean="0">
                <a:ea typeface="+mj-ea"/>
              </a:rPr>
              <a:t>Part 4</a:t>
            </a:r>
          </a:p>
        </p:txBody>
      </p:sp>
      <p:sp>
        <p:nvSpPr>
          <p:cNvPr id="15363" name="Rectangle 5"/>
          <p:cNvSpPr>
            <a:spLocks noGrp="1" noChangeArrowheads="1"/>
          </p:cNvSpPr>
          <p:nvPr>
            <p:ph idx="1"/>
          </p:nvPr>
        </p:nvSpPr>
        <p:spPr/>
        <p:txBody>
          <a:bodyPr/>
          <a:lstStyle/>
          <a:p>
            <a:pPr marL="431800" indent="-431800" eaLnBrk="1" hangingPunct="1"/>
            <a:r>
              <a:rPr lang="en-US" dirty="0" smtClean="0">
                <a:ea typeface="ＭＳ Ｐゴシック" pitchFamily="34" charset="-128"/>
              </a:rPr>
              <a:t>5.	What do the current vital signs tell you about the patient</a:t>
            </a:r>
            <a:r>
              <a:rPr lang="en-US" altLang="en-US" dirty="0" smtClean="0">
                <a:ea typeface="ＭＳ Ｐゴシック" pitchFamily="34" charset="-128"/>
              </a:rPr>
              <a:t>’</a:t>
            </a:r>
            <a:r>
              <a:rPr lang="en-US" dirty="0" smtClean="0">
                <a:ea typeface="ＭＳ Ｐゴシック" pitchFamily="34" charset="-128"/>
              </a:rPr>
              <a:t>s status?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6" name="Rectangle 4"/>
          <p:cNvSpPr>
            <a:spLocks noGrp="1" noChangeArrowheads="1"/>
          </p:cNvSpPr>
          <p:nvPr>
            <p:ph type="title"/>
          </p:nvPr>
        </p:nvSpPr>
        <p:spPr/>
        <p:txBody>
          <a:bodyPr/>
          <a:lstStyle/>
          <a:p>
            <a:pPr eaLnBrk="1" hangingPunct="1">
              <a:defRPr/>
            </a:pPr>
            <a:r>
              <a:rPr lang="en-US" altLang="en-US" dirty="0" smtClean="0">
                <a:ea typeface="+mj-ea"/>
              </a:rPr>
              <a:t>Part 5</a:t>
            </a:r>
          </a:p>
        </p:txBody>
      </p:sp>
      <p:sp>
        <p:nvSpPr>
          <p:cNvPr id="16387" name="Rectangle 5"/>
          <p:cNvSpPr>
            <a:spLocks noGrp="1" noChangeArrowheads="1"/>
          </p:cNvSpPr>
          <p:nvPr>
            <p:ph idx="1"/>
          </p:nvPr>
        </p:nvSpPr>
        <p:spPr/>
        <p:txBody>
          <a:bodyPr/>
          <a:lstStyle/>
          <a:p>
            <a:pPr eaLnBrk="1" hangingPunct="1"/>
            <a:r>
              <a:rPr lang="en-US" dirty="0" smtClean="0">
                <a:ea typeface="ＭＳ Ｐゴシック" pitchFamily="34" charset="-128"/>
              </a:rPr>
              <a:t>Because the paramedic is busy with another patient that was just brought in, you meet the transporting crew, and proceed to give them a report about the patient.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0" name="Rectangle 4"/>
          <p:cNvSpPr>
            <a:spLocks noGrp="1" noChangeArrowheads="1"/>
          </p:cNvSpPr>
          <p:nvPr>
            <p:ph type="title"/>
          </p:nvPr>
        </p:nvSpPr>
        <p:spPr/>
        <p:txBody>
          <a:bodyPr/>
          <a:lstStyle/>
          <a:p>
            <a:pPr eaLnBrk="1" hangingPunct="1">
              <a:defRPr/>
            </a:pPr>
            <a:r>
              <a:rPr lang="en-US" altLang="en-US" dirty="0" smtClean="0">
                <a:ea typeface="+mj-ea"/>
              </a:rPr>
              <a:t>Part 5</a:t>
            </a:r>
          </a:p>
        </p:txBody>
      </p:sp>
      <p:sp>
        <p:nvSpPr>
          <p:cNvPr id="16387" name="Rectangle 5"/>
          <p:cNvSpPr>
            <a:spLocks noGrp="1" noChangeArrowheads="1"/>
          </p:cNvSpPr>
          <p:nvPr>
            <p:ph idx="1"/>
          </p:nvPr>
        </p:nvSpPr>
        <p:spPr/>
        <p:txBody>
          <a:bodyPr/>
          <a:lstStyle/>
          <a:p>
            <a:pPr marL="432000" indent="-432000" eaLnBrk="1" hangingPunct="1">
              <a:defRPr/>
            </a:pPr>
            <a:r>
              <a:rPr lang="en-US" dirty="0"/>
              <a:t>6</a:t>
            </a:r>
            <a:r>
              <a:rPr lang="en-US" dirty="0" smtClean="0"/>
              <a:t>.	What </a:t>
            </a:r>
            <a:r>
              <a:rPr lang="en-US" dirty="0"/>
              <a:t>should you include in your report?</a:t>
            </a:r>
          </a:p>
          <a:p>
            <a:pPr eaLnBrk="1" hangingPunct="1">
              <a:defRP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Rectangle 4"/>
          <p:cNvSpPr>
            <a:spLocks noGrp="1" noChangeArrowheads="1"/>
          </p:cNvSpPr>
          <p:nvPr>
            <p:ph type="title"/>
          </p:nvPr>
        </p:nvSpPr>
        <p:spPr/>
        <p:txBody>
          <a:bodyPr/>
          <a:lstStyle/>
          <a:p>
            <a:pPr eaLnBrk="1" hangingPunct="1">
              <a:defRPr/>
            </a:pPr>
            <a:r>
              <a:rPr lang="en-US" altLang="en-US" dirty="0" smtClean="0">
                <a:ea typeface="+mj-ea"/>
              </a:rPr>
              <a:t>Part 6 </a:t>
            </a:r>
          </a:p>
        </p:txBody>
      </p:sp>
      <p:sp>
        <p:nvSpPr>
          <p:cNvPr id="18435" name="Rectangle 5"/>
          <p:cNvSpPr>
            <a:spLocks noGrp="1" noChangeArrowheads="1"/>
          </p:cNvSpPr>
          <p:nvPr>
            <p:ph idx="1"/>
          </p:nvPr>
        </p:nvSpPr>
        <p:spPr/>
        <p:txBody>
          <a:bodyPr/>
          <a:lstStyle/>
          <a:p>
            <a:pPr eaLnBrk="1" hangingPunct="1"/>
            <a:r>
              <a:rPr lang="en-US" dirty="0" smtClean="0">
                <a:ea typeface="ＭＳ Ｐゴシック" pitchFamily="34" charset="-128"/>
              </a:rPr>
              <a:t>You tell the responding crews that the patient was, and remains, confused with hot, flushed, dry skin.  You tell them the original and most recent set of vital signs. You report what cooling measures have been taken and the status of the intravenous line, including that about one-half the bag has been infused. The ALS crew takes over the care of the patient, and when they have gone, you begin to assist with other patients that are coming into the tent.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Rectangle 4"/>
          <p:cNvSpPr>
            <a:spLocks noGrp="1" noChangeArrowheads="1"/>
          </p:cNvSpPr>
          <p:nvPr>
            <p:ph type="title"/>
          </p:nvPr>
        </p:nvSpPr>
        <p:spPr/>
        <p:txBody>
          <a:bodyPr/>
          <a:lstStyle/>
          <a:p>
            <a:pPr eaLnBrk="1" hangingPunct="1">
              <a:defRPr/>
            </a:pPr>
            <a:r>
              <a:rPr lang="en-US" altLang="en-US" dirty="0" smtClean="0">
                <a:ea typeface="+mj-ea"/>
              </a:rPr>
              <a:t>Part 6 </a:t>
            </a:r>
          </a:p>
        </p:txBody>
      </p:sp>
      <p:sp>
        <p:nvSpPr>
          <p:cNvPr id="19459" name="Rectangle 5"/>
          <p:cNvSpPr>
            <a:spLocks noGrp="1" noChangeArrowheads="1"/>
          </p:cNvSpPr>
          <p:nvPr>
            <p:ph idx="1"/>
          </p:nvPr>
        </p:nvSpPr>
        <p:spPr/>
        <p:txBody>
          <a:bodyPr/>
          <a:lstStyle/>
          <a:p>
            <a:pPr marL="431800" indent="-431800" eaLnBrk="1" hangingPunct="1"/>
            <a:r>
              <a:rPr lang="en-US" dirty="0" smtClean="0">
                <a:ea typeface="ＭＳ Ｐゴシック" pitchFamily="34" charset="-128"/>
              </a:rPr>
              <a:t>7.	What is one of the most important parts of working with an ALS crew?</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Grp="1" noChangeArrowheads="1"/>
          </p:cNvSpPr>
          <p:nvPr>
            <p:ph type="title"/>
          </p:nvPr>
        </p:nvSpPr>
        <p:spPr/>
        <p:txBody>
          <a:bodyPr/>
          <a:lstStyle/>
          <a:p>
            <a:pPr eaLnBrk="1" hangingPunct="1">
              <a:defRPr/>
            </a:pPr>
            <a:r>
              <a:rPr lang="en-US" altLang="en-US" dirty="0" smtClean="0">
                <a:ea typeface="+mj-ea"/>
              </a:rPr>
              <a:t>Summary </a:t>
            </a:r>
          </a:p>
        </p:txBody>
      </p:sp>
      <p:sp>
        <p:nvSpPr>
          <p:cNvPr id="20483" name="Rectangle 5"/>
          <p:cNvSpPr>
            <a:spLocks noGrp="1" noChangeArrowheads="1"/>
          </p:cNvSpPr>
          <p:nvPr>
            <p:ph idx="1"/>
          </p:nvPr>
        </p:nvSpPr>
        <p:spPr/>
        <p:txBody>
          <a:bodyPr/>
          <a:lstStyle/>
          <a:p>
            <a:pPr eaLnBrk="1" hangingPunct="1"/>
            <a:r>
              <a:rPr lang="en-US" dirty="0" smtClean="0">
                <a:ea typeface="ＭＳ Ｐゴシック" pitchFamily="34" charset="-128"/>
              </a:rPr>
              <a:t>There are often times when providers of different levels, and some times from different agencies or disciplines, need to work together. Recognition of how those providers can work together is essential to a good outcome. Communication is an important element of the teamwork involved.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2" name="Rectangle 4"/>
          <p:cNvSpPr>
            <a:spLocks noGrp="1" noChangeArrowheads="1"/>
          </p:cNvSpPr>
          <p:nvPr>
            <p:ph type="title"/>
          </p:nvPr>
        </p:nvSpPr>
        <p:spPr/>
        <p:txBody>
          <a:bodyPr/>
          <a:lstStyle/>
          <a:p>
            <a:pPr eaLnBrk="1" hangingPunct="1">
              <a:defRPr/>
            </a:pPr>
            <a:r>
              <a:rPr lang="en-US" altLang="en-US" dirty="0" smtClean="0">
                <a:ea typeface="+mj-ea"/>
              </a:rPr>
              <a:t>Summary </a:t>
            </a:r>
          </a:p>
        </p:txBody>
      </p:sp>
      <p:sp>
        <p:nvSpPr>
          <p:cNvPr id="21507" name="Rectangle 5"/>
          <p:cNvSpPr>
            <a:spLocks noGrp="1" noChangeArrowheads="1"/>
          </p:cNvSpPr>
          <p:nvPr>
            <p:ph idx="1"/>
          </p:nvPr>
        </p:nvSpPr>
        <p:spPr/>
        <p:txBody>
          <a:bodyPr/>
          <a:lstStyle/>
          <a:p>
            <a:pPr eaLnBrk="1" hangingPunct="1"/>
            <a:r>
              <a:rPr lang="en-US" dirty="0" smtClean="0">
                <a:ea typeface="ＭＳ Ｐゴシック" pitchFamily="34" charset="-128"/>
              </a:rPr>
              <a:t>Patients with more serious conditions may need a higher level of care. It is essential that BLS providers recognize when an ALS provider is needed, and what information is important to report to that provider. BLS providers may be able to provide additional assistance to the ALS provider by setting up intravenous lines, applying ECG monitoring electrodes, or helping with other procedures, depending on local protocols and training.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10" name="Rectangle 6"/>
          <p:cNvSpPr>
            <a:spLocks noGrp="1" noChangeArrowheads="1"/>
          </p:cNvSpPr>
          <p:nvPr>
            <p:ph type="title"/>
          </p:nvPr>
        </p:nvSpPr>
        <p:spPr/>
        <p:txBody>
          <a:bodyPr/>
          <a:lstStyle/>
          <a:p>
            <a:pPr eaLnBrk="1" hangingPunct="1">
              <a:defRPr/>
            </a:pPr>
            <a:r>
              <a:rPr lang="en-US" altLang="en-US" dirty="0" smtClean="0">
                <a:ea typeface="+mj-ea"/>
              </a:rPr>
              <a:t>Part 1</a:t>
            </a:r>
          </a:p>
        </p:txBody>
      </p:sp>
      <p:sp>
        <p:nvSpPr>
          <p:cNvPr id="4099" name="Rectangle 7"/>
          <p:cNvSpPr>
            <a:spLocks noGrp="1" noChangeArrowheads="1"/>
          </p:cNvSpPr>
          <p:nvPr>
            <p:ph idx="1"/>
          </p:nvPr>
        </p:nvSpPr>
        <p:spPr/>
        <p:txBody>
          <a:bodyPr/>
          <a:lstStyle/>
          <a:p>
            <a:pPr eaLnBrk="1" hangingPunct="1"/>
            <a:r>
              <a:rPr lang="en-US" dirty="0" smtClean="0">
                <a:ea typeface="ＭＳ Ｐゴシック" pitchFamily="34" charset="-128"/>
              </a:rPr>
              <a:t>You are working in a tent set up to care for runners in a 10K race raising money for a local daycare center for handicapped children. Your team includes three paramedics, a physician</a:t>
            </a:r>
            <a:r>
              <a:rPr lang="en-US" altLang="en-US" dirty="0" smtClean="0">
                <a:ea typeface="ＭＳ Ｐゴシック" pitchFamily="34" charset="-128"/>
              </a:rPr>
              <a:t>’</a:t>
            </a:r>
            <a:r>
              <a:rPr lang="en-US" dirty="0" smtClean="0">
                <a:ea typeface="ＭＳ Ｐゴシック" pitchFamily="34" charset="-128"/>
              </a:rPr>
              <a:t>s assistant, and another EMT. The outdoor temperature is 95ºF and it is very humid. There are about 100 runners of all ages in the race.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2" name="Rectangle 4"/>
          <p:cNvSpPr>
            <a:spLocks noGrp="1" noChangeArrowheads="1"/>
          </p:cNvSpPr>
          <p:nvPr>
            <p:ph type="title"/>
          </p:nvPr>
        </p:nvSpPr>
        <p:spPr/>
        <p:txBody>
          <a:bodyPr/>
          <a:lstStyle/>
          <a:p>
            <a:pPr eaLnBrk="1" hangingPunct="1">
              <a:defRPr/>
            </a:pPr>
            <a:r>
              <a:rPr lang="en-US" altLang="en-US" dirty="0" smtClean="0">
                <a:ea typeface="+mj-ea"/>
              </a:rPr>
              <a:t>Part 1</a:t>
            </a:r>
          </a:p>
        </p:txBody>
      </p:sp>
      <p:sp>
        <p:nvSpPr>
          <p:cNvPr id="5123" name="Rectangle 5"/>
          <p:cNvSpPr>
            <a:spLocks noGrp="1" noChangeArrowheads="1"/>
          </p:cNvSpPr>
          <p:nvPr>
            <p:ph idx="1"/>
          </p:nvPr>
        </p:nvSpPr>
        <p:spPr/>
        <p:txBody>
          <a:bodyPr/>
          <a:lstStyle/>
          <a:p>
            <a:pPr eaLnBrk="1" hangingPunct="1"/>
            <a:r>
              <a:rPr lang="en-US" dirty="0" smtClean="0">
                <a:ea typeface="ＭＳ Ｐゴシック" pitchFamily="34" charset="-128"/>
              </a:rPr>
              <a:t>There are five patients currently in the tent being evaluated for various symptoms ranging from a twisted ankle to dehydration. The paramedics and the physician</a:t>
            </a:r>
            <a:r>
              <a:rPr lang="en-US" altLang="en-US" dirty="0" smtClean="0">
                <a:ea typeface="ＭＳ Ｐゴシック" pitchFamily="34" charset="-128"/>
              </a:rPr>
              <a:t>’</a:t>
            </a:r>
            <a:r>
              <a:rPr lang="en-US" dirty="0" smtClean="0">
                <a:ea typeface="ＭＳ Ｐゴシック" pitchFamily="34" charset="-128"/>
              </a:rPr>
              <a:t>s assistant are all taking care of patients when another patient limps into the tent.  You bring the patient over to a cot to begin assessment. You notice that the patient is flushed and seems a bit confused.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6" name="Rectangle 4"/>
          <p:cNvSpPr>
            <a:spLocks noGrp="1" noChangeArrowheads="1"/>
          </p:cNvSpPr>
          <p:nvPr>
            <p:ph type="title"/>
          </p:nvPr>
        </p:nvSpPr>
        <p:spPr/>
        <p:txBody>
          <a:bodyPr/>
          <a:lstStyle/>
          <a:p>
            <a:pPr eaLnBrk="1" hangingPunct="1">
              <a:defRPr/>
            </a:pPr>
            <a:r>
              <a:rPr lang="en-US" altLang="en-US" dirty="0" smtClean="0">
                <a:ea typeface="+mj-ea"/>
              </a:rPr>
              <a:t>Part 1</a:t>
            </a:r>
          </a:p>
        </p:txBody>
      </p:sp>
      <p:sp>
        <p:nvSpPr>
          <p:cNvPr id="6147" name="Rectangle 5"/>
          <p:cNvSpPr>
            <a:spLocks noGrp="1" noChangeArrowheads="1"/>
          </p:cNvSpPr>
          <p:nvPr>
            <p:ph idx="1"/>
          </p:nvPr>
        </p:nvSpPr>
        <p:spPr/>
        <p:txBody>
          <a:bodyPr/>
          <a:lstStyle/>
          <a:p>
            <a:pPr marL="431800" indent="-431800" eaLnBrk="1" hangingPunct="1"/>
            <a:r>
              <a:rPr lang="en-US" dirty="0" smtClean="0">
                <a:ea typeface="ＭＳ Ｐゴシック" pitchFamily="34" charset="-128"/>
              </a:rPr>
              <a:t>1.	What kind of problems might you expect to find in your new patient?</a:t>
            </a:r>
          </a:p>
          <a:p>
            <a:pPr marL="431800" indent="-431800" eaLnBrk="1" hangingPunct="1"/>
            <a:endParaRPr lang="en-US" dirty="0" smtClean="0">
              <a:ea typeface="ＭＳ Ｐゴシック" pitchFamily="34" charset="-128"/>
            </a:endParaRPr>
          </a:p>
          <a:p>
            <a:pPr marL="431800" indent="-431800" eaLnBrk="1" hangingPunct="1"/>
            <a:r>
              <a:rPr lang="en-US" dirty="0" smtClean="0">
                <a:ea typeface="ＭＳ Ｐゴシック" pitchFamily="34" charset="-128"/>
              </a:rPr>
              <a:t>2.	What should you do first to assess him?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0" name="Rectangle 4"/>
          <p:cNvSpPr>
            <a:spLocks noGrp="1" noChangeArrowheads="1"/>
          </p:cNvSpPr>
          <p:nvPr>
            <p:ph type="title"/>
          </p:nvPr>
        </p:nvSpPr>
        <p:spPr/>
        <p:txBody>
          <a:bodyPr/>
          <a:lstStyle/>
          <a:p>
            <a:pPr eaLnBrk="1" hangingPunct="1">
              <a:defRPr/>
            </a:pPr>
            <a:r>
              <a:rPr lang="en-US" altLang="en-US" dirty="0" smtClean="0">
                <a:ea typeface="+mj-ea"/>
              </a:rPr>
              <a:t>Part 2</a:t>
            </a:r>
          </a:p>
        </p:txBody>
      </p:sp>
      <p:sp>
        <p:nvSpPr>
          <p:cNvPr id="7171" name="Rectangle 5"/>
          <p:cNvSpPr>
            <a:spLocks noGrp="1" noChangeArrowheads="1"/>
          </p:cNvSpPr>
          <p:nvPr>
            <p:ph idx="1"/>
          </p:nvPr>
        </p:nvSpPr>
        <p:spPr/>
        <p:txBody>
          <a:bodyPr/>
          <a:lstStyle/>
          <a:p>
            <a:pPr eaLnBrk="1" hangingPunct="1"/>
            <a:r>
              <a:rPr lang="en-US" dirty="0" smtClean="0">
                <a:ea typeface="ＭＳ Ｐゴシック" pitchFamily="34" charset="-128"/>
              </a:rPr>
              <a:t>The patient seems a bit tachypneic, but is moving air through his lungs with no abnormal sounds. You see no signs of bleeding, but notice that his skin is hot and dry, and he remains flushed. His respiratory rate is 28 breaths/min, with a pulse rate of 124 beat/min that seems to be a bit thready. His blood pressure is 94/60 mm Hg, and his temperature is 104ºF.</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4" name="Rectangle 4"/>
          <p:cNvSpPr>
            <a:spLocks noGrp="1" noChangeArrowheads="1"/>
          </p:cNvSpPr>
          <p:nvPr>
            <p:ph type="title"/>
          </p:nvPr>
        </p:nvSpPr>
        <p:spPr/>
        <p:txBody>
          <a:bodyPr/>
          <a:lstStyle/>
          <a:p>
            <a:pPr eaLnBrk="1" hangingPunct="1">
              <a:defRPr/>
            </a:pPr>
            <a:r>
              <a:rPr lang="en-US" altLang="en-US" dirty="0" smtClean="0">
                <a:ea typeface="+mj-ea"/>
              </a:rPr>
              <a:t>Part 2</a:t>
            </a:r>
          </a:p>
        </p:txBody>
      </p:sp>
      <p:sp>
        <p:nvSpPr>
          <p:cNvPr id="8195" name="Rectangle 5"/>
          <p:cNvSpPr>
            <a:spLocks noGrp="1" noChangeArrowheads="1"/>
          </p:cNvSpPr>
          <p:nvPr>
            <p:ph idx="1"/>
          </p:nvPr>
        </p:nvSpPr>
        <p:spPr/>
        <p:txBody>
          <a:bodyPr/>
          <a:lstStyle/>
          <a:p>
            <a:pPr eaLnBrk="1" hangingPunct="1"/>
            <a:r>
              <a:rPr lang="en-US" dirty="0" smtClean="0">
                <a:ea typeface="ＭＳ Ｐゴシック" pitchFamily="34" charset="-128"/>
              </a:rPr>
              <a:t>You try to obtain some history from your patient. He is able to tell you his first name is Robert, and he thinks he is 45 year old, but he is not able to give you any other information. He suddenly leans forward and vomits. Afterwards, he seems even more confused.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8" name="Rectangle 4"/>
          <p:cNvSpPr>
            <a:spLocks noGrp="1" noChangeArrowheads="1"/>
          </p:cNvSpPr>
          <p:nvPr>
            <p:ph type="title"/>
          </p:nvPr>
        </p:nvSpPr>
        <p:spPr/>
        <p:txBody>
          <a:bodyPr/>
          <a:lstStyle/>
          <a:p>
            <a:pPr eaLnBrk="1" hangingPunct="1">
              <a:defRPr/>
            </a:pPr>
            <a:r>
              <a:rPr lang="en-US" altLang="en-US" dirty="0" smtClean="0">
                <a:ea typeface="+mj-ea"/>
              </a:rPr>
              <a:t>Part 2</a:t>
            </a:r>
          </a:p>
        </p:txBody>
      </p:sp>
      <p:sp>
        <p:nvSpPr>
          <p:cNvPr id="9219" name="Rectangle 5"/>
          <p:cNvSpPr>
            <a:spLocks noGrp="1" noChangeArrowheads="1"/>
          </p:cNvSpPr>
          <p:nvPr>
            <p:ph idx="1"/>
          </p:nvPr>
        </p:nvSpPr>
        <p:spPr/>
        <p:txBody>
          <a:bodyPr/>
          <a:lstStyle/>
          <a:p>
            <a:pPr marL="431800" indent="-431800" eaLnBrk="1" hangingPunct="1"/>
            <a:r>
              <a:rPr lang="en-US" dirty="0" smtClean="0">
                <a:ea typeface="ＭＳ Ｐゴシック" pitchFamily="34" charset="-128"/>
              </a:rPr>
              <a:t>3.	What should you do now?</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2" name="Rectangle 4"/>
          <p:cNvSpPr>
            <a:spLocks noGrp="1" noChangeArrowheads="1"/>
          </p:cNvSpPr>
          <p:nvPr>
            <p:ph type="title"/>
          </p:nvPr>
        </p:nvSpPr>
        <p:spPr/>
        <p:txBody>
          <a:bodyPr/>
          <a:lstStyle/>
          <a:p>
            <a:pPr eaLnBrk="1" hangingPunct="1">
              <a:defRPr/>
            </a:pPr>
            <a:r>
              <a:rPr lang="en-US" altLang="en-US" dirty="0" smtClean="0">
                <a:ea typeface="+mj-ea"/>
              </a:rPr>
              <a:t>Part 3</a:t>
            </a:r>
          </a:p>
        </p:txBody>
      </p:sp>
      <p:sp>
        <p:nvSpPr>
          <p:cNvPr id="10243" name="Rectangle 5"/>
          <p:cNvSpPr>
            <a:spLocks noGrp="1" noChangeArrowheads="1"/>
          </p:cNvSpPr>
          <p:nvPr>
            <p:ph idx="1"/>
          </p:nvPr>
        </p:nvSpPr>
        <p:spPr/>
        <p:txBody>
          <a:bodyPr/>
          <a:lstStyle/>
          <a:p>
            <a:pPr eaLnBrk="1" hangingPunct="1"/>
            <a:r>
              <a:rPr lang="en-US" dirty="0" smtClean="0">
                <a:ea typeface="ＭＳ Ｐゴシック" pitchFamily="34" charset="-128"/>
              </a:rPr>
              <a:t>You call over to one of the paramedics who is nearby and tell him you think your patient may be suffering from heat stroke.  He says that he will be there in a minute, but to start cooling the patient.  You place the patient supine and wet him down with water-soaked towels. You set one of the fans in the tent so that it is blowing on the patient. You also put some icepacks around the patient</a:t>
            </a:r>
            <a:r>
              <a:rPr lang="en-US" altLang="en-US" dirty="0" smtClean="0">
                <a:ea typeface="ＭＳ Ｐゴシック" pitchFamily="34" charset="-128"/>
              </a:rPr>
              <a:t>’</a:t>
            </a:r>
            <a:r>
              <a:rPr lang="en-US" dirty="0" smtClean="0">
                <a:ea typeface="ＭＳ Ｐゴシック" pitchFamily="34" charset="-128"/>
              </a:rPr>
              <a:t>s neck, under his arms, and by his groin.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6" name="Rectangle 4"/>
          <p:cNvSpPr>
            <a:spLocks noGrp="1" noChangeArrowheads="1"/>
          </p:cNvSpPr>
          <p:nvPr>
            <p:ph type="title"/>
          </p:nvPr>
        </p:nvSpPr>
        <p:spPr/>
        <p:txBody>
          <a:bodyPr/>
          <a:lstStyle/>
          <a:p>
            <a:pPr eaLnBrk="1" hangingPunct="1">
              <a:defRPr/>
            </a:pPr>
            <a:r>
              <a:rPr lang="en-US" altLang="en-US" dirty="0" smtClean="0">
                <a:ea typeface="+mj-ea"/>
              </a:rPr>
              <a:t>Part 3</a:t>
            </a:r>
          </a:p>
        </p:txBody>
      </p:sp>
      <p:sp>
        <p:nvSpPr>
          <p:cNvPr id="11267" name="Rectangle 5"/>
          <p:cNvSpPr>
            <a:spLocks noGrp="1" noChangeArrowheads="1"/>
          </p:cNvSpPr>
          <p:nvPr>
            <p:ph idx="1"/>
          </p:nvPr>
        </p:nvSpPr>
        <p:spPr/>
        <p:txBody>
          <a:bodyPr/>
          <a:lstStyle/>
          <a:p>
            <a:pPr eaLnBrk="1" hangingPunct="1"/>
            <a:r>
              <a:rPr lang="en-US" dirty="0" smtClean="0">
                <a:ea typeface="ＭＳ Ｐゴシック" pitchFamily="34" charset="-128"/>
              </a:rPr>
              <a:t>The paramedic comes over and asks you if you can set up an intravenous line for him. You spike a liter bag of normal saline, fill the drip chamber, and run the fluid through the tubing. You make sure that the air bubbles have all been bled from the tubing.  You also prepare some tape, which you hand to the paramedic to secure the IV catheter.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H18_Case Studies_PPT">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CH18_Case Studies_PPT</Template>
  <TotalTime>1013</TotalTime>
  <Words>1253</Words>
  <Application>Microsoft Office PowerPoint</Application>
  <PresentationFormat>On-screen Show (4:3)</PresentationFormat>
  <Paragraphs>115</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CH18_Case Studies_PPT</vt:lpstr>
      <vt:lpstr>PowerPoint Presentation</vt:lpstr>
      <vt:lpstr>Part 1</vt:lpstr>
      <vt:lpstr>Part 1</vt:lpstr>
      <vt:lpstr>Part 1</vt:lpstr>
      <vt:lpstr>Part 2</vt:lpstr>
      <vt:lpstr>Part 2</vt:lpstr>
      <vt:lpstr>Part 2</vt:lpstr>
      <vt:lpstr>Part 3</vt:lpstr>
      <vt:lpstr>Part 3</vt:lpstr>
      <vt:lpstr>Part 3</vt:lpstr>
      <vt:lpstr>Part 4</vt:lpstr>
      <vt:lpstr>Part 4</vt:lpstr>
      <vt:lpstr>Part 4</vt:lpstr>
      <vt:lpstr>Part 5</vt:lpstr>
      <vt:lpstr>Part 5</vt:lpstr>
      <vt:lpstr>Part 6 </vt:lpstr>
      <vt:lpstr>Part 6 </vt:lpstr>
      <vt:lpstr>Summary </vt:lpstr>
      <vt:lpstr>Summary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Chiumento</dc:creator>
  <cp:lastModifiedBy>Jennifer Deforge-Kling</cp:lastModifiedBy>
  <cp:revision>82</cp:revision>
  <cp:lastPrinted>2009-04-22T19:24:48Z</cp:lastPrinted>
  <dcterms:created xsi:type="dcterms:W3CDTF">2009-04-22T19:24:48Z</dcterms:created>
  <dcterms:modified xsi:type="dcterms:W3CDTF">2016-06-07T20:40:11Z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