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69"/>
  </p:notesMasterIdLst>
  <p:handoutMasterIdLst>
    <p:handoutMasterId r:id="rId70"/>
  </p:handoutMasterIdLst>
  <p:sldIdLst>
    <p:sldId id="278" r:id="rId2"/>
    <p:sldId id="570" r:id="rId3"/>
    <p:sldId id="571" r:id="rId4"/>
    <p:sldId id="572" r:id="rId5"/>
    <p:sldId id="599" r:id="rId6"/>
    <p:sldId id="573" r:id="rId7"/>
    <p:sldId id="574" r:id="rId8"/>
    <p:sldId id="575" r:id="rId9"/>
    <p:sldId id="576" r:id="rId10"/>
    <p:sldId id="577" r:id="rId11"/>
    <p:sldId id="578" r:id="rId12"/>
    <p:sldId id="579" r:id="rId13"/>
    <p:sldId id="580" r:id="rId14"/>
    <p:sldId id="581" r:id="rId15"/>
    <p:sldId id="582" r:id="rId16"/>
    <p:sldId id="583" r:id="rId17"/>
    <p:sldId id="584" r:id="rId18"/>
    <p:sldId id="585" r:id="rId19"/>
    <p:sldId id="586" r:id="rId20"/>
    <p:sldId id="587" r:id="rId21"/>
    <p:sldId id="588" r:id="rId22"/>
    <p:sldId id="589" r:id="rId23"/>
    <p:sldId id="590" r:id="rId24"/>
    <p:sldId id="591" r:id="rId25"/>
    <p:sldId id="593" r:id="rId26"/>
    <p:sldId id="595" r:id="rId27"/>
    <p:sldId id="597" r:id="rId28"/>
    <p:sldId id="525" r:id="rId29"/>
    <p:sldId id="526" r:id="rId30"/>
    <p:sldId id="528" r:id="rId31"/>
    <p:sldId id="529" r:id="rId32"/>
    <p:sldId id="531" r:id="rId33"/>
    <p:sldId id="532" r:id="rId34"/>
    <p:sldId id="535" r:id="rId35"/>
    <p:sldId id="537" r:id="rId36"/>
    <p:sldId id="538" r:id="rId37"/>
    <p:sldId id="540" r:id="rId38"/>
    <p:sldId id="541" r:id="rId39"/>
    <p:sldId id="543" r:id="rId40"/>
    <p:sldId id="619" r:id="rId41"/>
    <p:sldId id="544" r:id="rId42"/>
    <p:sldId id="546" r:id="rId43"/>
    <p:sldId id="547" r:id="rId44"/>
    <p:sldId id="549" r:id="rId45"/>
    <p:sldId id="550" r:id="rId46"/>
    <p:sldId id="598" r:id="rId47"/>
    <p:sldId id="552" r:id="rId48"/>
    <p:sldId id="553" r:id="rId49"/>
    <p:sldId id="600" r:id="rId50"/>
    <p:sldId id="601" r:id="rId51"/>
    <p:sldId id="602" r:id="rId52"/>
    <p:sldId id="603" r:id="rId53"/>
    <p:sldId id="604" r:id="rId54"/>
    <p:sldId id="605" r:id="rId55"/>
    <p:sldId id="606" r:id="rId56"/>
    <p:sldId id="607" r:id="rId57"/>
    <p:sldId id="608" r:id="rId58"/>
    <p:sldId id="609" r:id="rId59"/>
    <p:sldId id="610" r:id="rId60"/>
    <p:sldId id="611" r:id="rId61"/>
    <p:sldId id="612" r:id="rId62"/>
    <p:sldId id="613" r:id="rId63"/>
    <p:sldId id="614" r:id="rId64"/>
    <p:sldId id="615" r:id="rId65"/>
    <p:sldId id="616" r:id="rId66"/>
    <p:sldId id="617" r:id="rId67"/>
    <p:sldId id="618" r:id="rId68"/>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ヒラギノ角ゴ Pro W3" charset="-128"/>
        <a:cs typeface="+mn-cs"/>
      </a:defRPr>
    </a:lvl1pPr>
    <a:lvl2pPr marL="457200" algn="ctr" rtl="0" fontAlgn="base">
      <a:spcBef>
        <a:spcPct val="0"/>
      </a:spcBef>
      <a:spcAft>
        <a:spcPct val="0"/>
      </a:spcAft>
      <a:defRPr sz="2400" kern="1200">
        <a:solidFill>
          <a:schemeClr val="tx1"/>
        </a:solidFill>
        <a:latin typeface="Times New Roman" charset="0"/>
        <a:ea typeface="ヒラギノ角ゴ Pro W3" charset="-128"/>
        <a:cs typeface="+mn-cs"/>
      </a:defRPr>
    </a:lvl2pPr>
    <a:lvl3pPr marL="914400" algn="ctr" rtl="0" fontAlgn="base">
      <a:spcBef>
        <a:spcPct val="0"/>
      </a:spcBef>
      <a:spcAft>
        <a:spcPct val="0"/>
      </a:spcAft>
      <a:defRPr sz="2400" kern="1200">
        <a:solidFill>
          <a:schemeClr val="tx1"/>
        </a:solidFill>
        <a:latin typeface="Times New Roman" charset="0"/>
        <a:ea typeface="ヒラギノ角ゴ Pro W3" charset="-128"/>
        <a:cs typeface="+mn-cs"/>
      </a:defRPr>
    </a:lvl3pPr>
    <a:lvl4pPr marL="1371600" algn="ctr" rtl="0" fontAlgn="base">
      <a:spcBef>
        <a:spcPct val="0"/>
      </a:spcBef>
      <a:spcAft>
        <a:spcPct val="0"/>
      </a:spcAft>
      <a:defRPr sz="2400" kern="1200">
        <a:solidFill>
          <a:schemeClr val="tx1"/>
        </a:solidFill>
        <a:latin typeface="Times New Roman" charset="0"/>
        <a:ea typeface="ヒラギノ角ゴ Pro W3" charset="-128"/>
        <a:cs typeface="+mn-cs"/>
      </a:defRPr>
    </a:lvl4pPr>
    <a:lvl5pPr marL="1828800" algn="ctr" rtl="0" fontAlgn="base">
      <a:spcBef>
        <a:spcPct val="0"/>
      </a:spcBef>
      <a:spcAft>
        <a:spcPct val="0"/>
      </a:spcAft>
      <a:defRPr sz="2400" kern="1200">
        <a:solidFill>
          <a:schemeClr val="tx1"/>
        </a:solidFill>
        <a:latin typeface="Times New Roman" charset="0"/>
        <a:ea typeface="ヒラギノ角ゴ Pro W3" charset="-128"/>
        <a:cs typeface="+mn-cs"/>
      </a:defRPr>
    </a:lvl5pPr>
    <a:lvl6pPr marL="2286000" algn="l" defTabSz="914400" rtl="0" eaLnBrk="1" latinLnBrk="0" hangingPunct="1">
      <a:defRPr sz="2400" kern="1200">
        <a:solidFill>
          <a:schemeClr val="tx1"/>
        </a:solidFill>
        <a:latin typeface="Times New Roman" charset="0"/>
        <a:ea typeface="ヒラギノ角ゴ Pro W3" charset="-128"/>
        <a:cs typeface="+mn-cs"/>
      </a:defRPr>
    </a:lvl6pPr>
    <a:lvl7pPr marL="2743200" algn="l" defTabSz="914400" rtl="0" eaLnBrk="1" latinLnBrk="0" hangingPunct="1">
      <a:defRPr sz="2400" kern="1200">
        <a:solidFill>
          <a:schemeClr val="tx1"/>
        </a:solidFill>
        <a:latin typeface="Times New Roman" charset="0"/>
        <a:ea typeface="ヒラギノ角ゴ Pro W3" charset="-128"/>
        <a:cs typeface="+mn-cs"/>
      </a:defRPr>
    </a:lvl7pPr>
    <a:lvl8pPr marL="3200400" algn="l" defTabSz="914400" rtl="0" eaLnBrk="1" latinLnBrk="0" hangingPunct="1">
      <a:defRPr sz="2400" kern="1200">
        <a:solidFill>
          <a:schemeClr val="tx1"/>
        </a:solidFill>
        <a:latin typeface="Times New Roman" charset="0"/>
        <a:ea typeface="ヒラギノ角ゴ Pro W3" charset="-128"/>
        <a:cs typeface="+mn-cs"/>
      </a:defRPr>
    </a:lvl8pPr>
    <a:lvl9pPr marL="3657600" algn="l" defTabSz="914400" rtl="0" eaLnBrk="1" latinLnBrk="0" hangingPunct="1">
      <a:defRPr sz="2400"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912">
          <p15:clr>
            <a:srgbClr val="A4A3A4"/>
          </p15:clr>
        </p15:guide>
        <p15:guide id="3" orient="horz" pos="3936">
          <p15:clr>
            <a:srgbClr val="A4A3A4"/>
          </p15:clr>
        </p15:guide>
        <p15:guide id="4" pos="2880">
          <p15:clr>
            <a:srgbClr val="A4A3A4"/>
          </p15:clr>
        </p15:guide>
        <p15:guide id="5" pos="432">
          <p15:clr>
            <a:srgbClr val="A4A3A4"/>
          </p15:clr>
        </p15:guide>
        <p15:guide id="6" pos="53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37021"/>
    <a:srgbClr val="00652E"/>
    <a:srgbClr val="2B87A6"/>
    <a:srgbClr val="D7DF23"/>
    <a:srgbClr val="8C0051"/>
    <a:srgbClr val="002561"/>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96" autoAdjust="0"/>
    <p:restoredTop sz="76381" autoAdjust="0"/>
  </p:normalViewPr>
  <p:slideViewPr>
    <p:cSldViewPr>
      <p:cViewPr>
        <p:scale>
          <a:sx n="50" d="100"/>
          <a:sy n="50" d="100"/>
        </p:scale>
        <p:origin x="3288" y="1128"/>
      </p:cViewPr>
      <p:guideLst>
        <p:guide orient="horz" pos="2160"/>
        <p:guide orient="horz" pos="912"/>
        <p:guide orient="horz" pos="3936"/>
        <p:guide pos="2880"/>
        <p:guide pos="432"/>
        <p:guide pos="5328"/>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C3CE3BF-36F0-7D47-9010-8FDDAD15ED0B}" type="slidenum">
              <a:rPr lang="en-US" altLang="en-US"/>
              <a:pPr/>
              <a:t>‹#›</a:t>
            </a:fld>
            <a:endParaRPr lang="en-US" altLang="en-US"/>
          </a:p>
        </p:txBody>
      </p:sp>
    </p:spTree>
    <p:extLst>
      <p:ext uri="{BB962C8B-B14F-4D97-AF65-F5344CB8AC3E}">
        <p14:creationId xmlns:p14="http://schemas.microsoft.com/office/powerpoint/2010/main" val="1027692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7168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18365FF-C0E5-0D48-8FE3-79DB4B8DA957}" type="slidenum">
              <a:rPr lang="en-US" altLang="en-US"/>
              <a:pPr/>
              <a:t>‹#›</a:t>
            </a:fld>
            <a:endParaRPr lang="en-US" altLang="en-US"/>
          </a:p>
        </p:txBody>
      </p:sp>
    </p:spTree>
    <p:extLst>
      <p:ext uri="{BB962C8B-B14F-4D97-AF65-F5344CB8AC3E}">
        <p14:creationId xmlns:p14="http://schemas.microsoft.com/office/powerpoint/2010/main" val="1550333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Chapter 41: A Team Approach to Health Care </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2572460-F601-0B4E-A004-6A4401E3D402}" type="slidenum">
              <a:rPr lang="en-US" altLang="en-US" sz="1200"/>
              <a:pPr eaLnBrk="1" hangingPunct="1"/>
              <a:t>1</a:t>
            </a:fld>
            <a:endParaRPr lang="en-US" altLang="en-US" sz="1200"/>
          </a:p>
        </p:txBody>
      </p:sp>
    </p:spTree>
    <p:extLst>
      <p:ext uri="{BB962C8B-B14F-4D97-AF65-F5344CB8AC3E}">
        <p14:creationId xmlns:p14="http://schemas.microsoft.com/office/powerpoint/2010/main" val="214689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IN" altLang="en-US">
                <a:latin typeface="Times New Roman" charset="0"/>
                <a:ea typeface="MS PGothic" charset="-128"/>
              </a:rPr>
              <a:t>VI. Effective Team Performance</a:t>
            </a:r>
          </a:p>
          <a:p>
            <a:r>
              <a:rPr lang="en-IN" altLang="en-US">
                <a:latin typeface="Times New Roman" charset="0"/>
                <a:ea typeface="MS PGothic" charset="-128"/>
              </a:rPr>
              <a:t>	A. A shared goal</a:t>
            </a:r>
          </a:p>
          <a:p>
            <a:r>
              <a:rPr lang="en-IN" altLang="en-US">
                <a:latin typeface="Times New Roman" charset="0"/>
                <a:ea typeface="MS PGothic" charset="-128"/>
              </a:rPr>
              <a:t>		1. Every health care provider on the team must be committed to a common goal— typically, the best possible patient outcome. </a:t>
            </a:r>
          </a:p>
          <a:p>
            <a:r>
              <a:rPr lang="en-IN" altLang="en-US">
                <a:latin typeface="Times New Roman" charset="0"/>
                <a:ea typeface="MS PGothic" charset="-128"/>
              </a:rPr>
              <a:t>	B. Clear roles and responsibilities</a:t>
            </a:r>
          </a:p>
          <a:p>
            <a:r>
              <a:rPr lang="en-IN" altLang="en-US">
                <a:latin typeface="Times New Roman" charset="0"/>
                <a:ea typeface="MS PGothic" charset="-128"/>
              </a:rPr>
              <a:t>		1. Each provider must know what needs to be done and what is expected of him or her.</a:t>
            </a:r>
          </a:p>
          <a:p>
            <a:r>
              <a:rPr lang="en-IN" altLang="en-US">
                <a:latin typeface="Times New Roman" charset="0"/>
                <a:ea typeface="MS PGothic" charset="-128"/>
              </a:rPr>
              <a:t>	C. Diverse and competent skill sets</a:t>
            </a:r>
          </a:p>
          <a:p>
            <a:r>
              <a:rPr lang="en-IN" altLang="en-US">
                <a:latin typeface="Times New Roman" charset="0"/>
                <a:ea typeface="MS PGothic" charset="-128"/>
              </a:rPr>
              <a:t>		1. Practice with one another and become familiar with each other’s tools, techniques, capabilities, and preferences so that each team member is competent before the call comes in.</a:t>
            </a:r>
          </a:p>
          <a:p>
            <a:r>
              <a:rPr lang="en-IN" altLang="en-US">
                <a:latin typeface="Times New Roman" charset="0"/>
                <a:ea typeface="MS PGothic" charset="-128"/>
              </a:rPr>
              <a:t>	D. Effective collaboration and communication</a:t>
            </a:r>
          </a:p>
          <a:p>
            <a:r>
              <a:rPr lang="en-IN" altLang="en-US">
                <a:latin typeface="Times New Roman" charset="0"/>
                <a:ea typeface="MS PGothic" charset="-128"/>
              </a:rPr>
              <a:t>		1. Four important elements of team communication include:</a:t>
            </a:r>
          </a:p>
          <a:p>
            <a:r>
              <a:rPr lang="en-IN" altLang="en-US">
                <a:latin typeface="Times New Roman" charset="0"/>
                <a:ea typeface="MS PGothic" charset="-128"/>
              </a:rPr>
              <a:t>			a. A clear message: Speak calmly, confidently, and concisely. </a:t>
            </a:r>
          </a:p>
          <a:p>
            <a:r>
              <a:rPr lang="en-IN" altLang="en-US">
                <a:latin typeface="Times New Roman" charset="0"/>
                <a:ea typeface="MS PGothic" charset="-128"/>
              </a:rPr>
              <a:t>			b. Closed loop communication: Repeat the message back to the speaker. </a:t>
            </a:r>
          </a:p>
          <a:p>
            <a:r>
              <a:rPr lang="en-IN" altLang="en-US">
                <a:latin typeface="Times New Roman" charset="0"/>
                <a:ea typeface="MS PGothic" charset="-128"/>
              </a:rPr>
              <a:t>			c. Courtesy: Speak politely. </a:t>
            </a:r>
          </a:p>
          <a:p>
            <a:r>
              <a:rPr lang="en-IN" altLang="en-US">
                <a:latin typeface="Times New Roman" charset="0"/>
                <a:ea typeface="MS PGothic" charset="-128"/>
              </a:rPr>
              <a:t>			d. Constructive intervention: If it is necessary, respectfully question or correct team members or the team leader if a mistake has been or is about to be made. </a:t>
            </a:r>
          </a:p>
          <a:p>
            <a:r>
              <a:rPr lang="en-IN" altLang="en-US">
                <a:latin typeface="Times New Roman" charset="0"/>
                <a:ea typeface="MS PGothic" charset="-128"/>
              </a:rPr>
              <a:t>	E. Supportive and coordinated leadership</a:t>
            </a:r>
          </a:p>
          <a:p>
            <a:r>
              <a:rPr lang="en-IN" altLang="en-US">
                <a:latin typeface="Times New Roman" charset="0"/>
                <a:ea typeface="MS PGothic" charset="-128"/>
              </a:rPr>
              <a:t>		1. The team leader provides role assignments, coordination, oversight, centralized decision making, and support for the team to accomplish their goals and achieve desired results.</a:t>
            </a:r>
          </a:p>
          <a:p>
            <a:r>
              <a:rPr lang="en-IN" altLang="en-US">
                <a:latin typeface="Times New Roman" charset="0"/>
                <a:ea typeface="MS PGothic" charset="-128"/>
              </a:rPr>
              <a:t>			a. Often defined by policy, procedure, or statute</a:t>
            </a:r>
          </a:p>
          <a:p>
            <a:r>
              <a:rPr lang="en-IN" altLang="en-US">
                <a:latin typeface="Times New Roman" charset="0"/>
                <a:ea typeface="MS PGothic" charset="-128"/>
              </a:rPr>
              <a:t>			b. May be the most senior provider in the group</a:t>
            </a:r>
          </a:p>
          <a:p>
            <a:r>
              <a:rPr lang="en-IN" altLang="en-US">
                <a:latin typeface="Times New Roman" charset="0"/>
                <a:ea typeface="MS PGothic" charset="-128"/>
              </a:rPr>
              <a:t>			c. May be the person with the highest-level certification</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FD22708-8F86-3546-9D52-C904475B2C25}" type="slidenum">
              <a:rPr lang="en-US" altLang="en-US" sz="1200"/>
              <a:pPr eaLnBrk="1" hangingPunct="1"/>
              <a:t>10</a:t>
            </a:fld>
            <a:endParaRPr lang="en-US" altLang="en-US" sz="1200"/>
          </a:p>
        </p:txBody>
      </p:sp>
    </p:spTree>
    <p:extLst>
      <p:ext uri="{BB962C8B-B14F-4D97-AF65-F5344CB8AC3E}">
        <p14:creationId xmlns:p14="http://schemas.microsoft.com/office/powerpoint/2010/main" val="969787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IN" altLang="en-US">
                <a:latin typeface="Times New Roman" charset="0"/>
                <a:ea typeface="MS PGothic" charset="-128"/>
              </a:rPr>
              <a:t>2. Team leaders foster communication and team dynamics using concepts such as crew resource management and team situational awareness. </a:t>
            </a:r>
          </a:p>
          <a:p>
            <a:r>
              <a:rPr lang="en-IN" altLang="en-US">
                <a:latin typeface="Times New Roman" charset="0"/>
                <a:ea typeface="MS PGothic" charset="-128"/>
              </a:rPr>
              <a:t>	a. Situational awareness is the knowledge and understanding of one’s surroundings and the ability to recognize potential threats to safety. </a:t>
            </a:r>
          </a:p>
          <a:p>
            <a:r>
              <a:rPr lang="en-IN" altLang="en-US">
                <a:latin typeface="Times New Roman" charset="0"/>
                <a:ea typeface="MS PGothic" charset="-128"/>
              </a:rPr>
              <a:t>3. Crew resource management (CRM) is a way for team members to work together with the team leader to develop and maintain a shared understanding of the emergency situation. </a:t>
            </a:r>
          </a:p>
          <a:p>
            <a:r>
              <a:rPr lang="en-IN" altLang="en-US">
                <a:latin typeface="Times New Roman" charset="0"/>
                <a:ea typeface="MS PGothic" charset="-128"/>
              </a:rPr>
              <a:t>	a. CRM recommends use of the PACE mnemonic:</a:t>
            </a:r>
          </a:p>
          <a:p>
            <a:r>
              <a:rPr lang="en-IN" altLang="en-US">
                <a:latin typeface="Times New Roman" charset="0"/>
                <a:ea typeface="MS PGothic" charset="-128"/>
              </a:rPr>
              <a:t>		i. Probe: Look or ask to confirm the problem.</a:t>
            </a:r>
          </a:p>
          <a:p>
            <a:r>
              <a:rPr lang="en-IN" altLang="en-US">
                <a:latin typeface="Times New Roman" charset="0"/>
                <a:ea typeface="MS PGothic" charset="-128"/>
              </a:rPr>
              <a:t>		ii. Alert: Communicate the problem to the team leader.</a:t>
            </a:r>
          </a:p>
          <a:p>
            <a:r>
              <a:rPr lang="en-IN" altLang="en-US">
                <a:latin typeface="Times New Roman" charset="0"/>
                <a:ea typeface="MS PGothic" charset="-128"/>
              </a:rPr>
              <a:t>		iii. Challenge: If the issue is not corrected, then clearly challenge the team’s present course of action that is leading to the problem.</a:t>
            </a:r>
          </a:p>
          <a:p>
            <a:r>
              <a:rPr lang="en-IN" altLang="en-US">
                <a:latin typeface="Times New Roman" charset="0"/>
                <a:ea typeface="MS PGothic" charset="-128"/>
              </a:rPr>
              <a:t>		iv. Emergency: If the problem is clear and critical, then immediately communicate the emergency to the entire team.</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E011E3-EEAD-BD47-8AA8-12B5D27D4A27}" type="slidenum">
              <a:rPr lang="en-US" altLang="en-US" sz="1200"/>
              <a:pPr eaLnBrk="1" hangingPunct="1"/>
              <a:t>11</a:t>
            </a:fld>
            <a:endParaRPr lang="en-US" altLang="en-US" sz="1200"/>
          </a:p>
        </p:txBody>
      </p:sp>
    </p:spTree>
    <p:extLst>
      <p:ext uri="{BB962C8B-B14F-4D97-AF65-F5344CB8AC3E}">
        <p14:creationId xmlns:p14="http://schemas.microsoft.com/office/powerpoint/2010/main" val="1965972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IN" altLang="en-US">
                <a:latin typeface="Times New Roman" charset="0"/>
                <a:ea typeface="MS PGothic" charset="-128"/>
              </a:rPr>
              <a:t>VII. Transfer of Patient Care</a:t>
            </a:r>
          </a:p>
          <a:p>
            <a:r>
              <a:rPr lang="en-IN" altLang="en-US">
                <a:latin typeface="Times New Roman" charset="0"/>
                <a:ea typeface="MS PGothic" charset="-128"/>
              </a:rPr>
              <a:t>A. At several points along the continuum, the patient’s care will be transferred, or “handed off,” from one unit of providers on the team to another. </a:t>
            </a:r>
          </a:p>
          <a:p>
            <a:r>
              <a:rPr lang="en-IN" altLang="en-US">
                <a:latin typeface="Times New Roman" charset="0"/>
                <a:ea typeface="MS PGothic" charset="-128"/>
              </a:rPr>
              <a:t>	1. These transfers introduce the possibility of critical patient care errors, especially when they occur several times and in different settings along the continuum of care. </a:t>
            </a:r>
          </a:p>
          <a:p>
            <a:r>
              <a:rPr lang="en-IN" altLang="en-US">
                <a:latin typeface="Times New Roman" charset="0"/>
                <a:ea typeface="MS PGothic" charset="-128"/>
              </a:rPr>
              <a:t>	2. Effective teams minimize the number of transfers during patient care and adhere to strict and careful guidelines when such transfers are unavoidable.</a:t>
            </a:r>
          </a:p>
          <a:p>
            <a:r>
              <a:rPr lang="en-IN" altLang="en-US">
                <a:latin typeface="Times New Roman" charset="0"/>
                <a:ea typeface="MS PGothic" charset="-128"/>
              </a:rPr>
              <a:t>	3. Whenever the verbal transfer of care occurs, all team members should do their best to ensure the following:</a:t>
            </a:r>
          </a:p>
          <a:p>
            <a:r>
              <a:rPr lang="en-IN" altLang="en-US">
                <a:latin typeface="Times New Roman" charset="0"/>
                <a:ea typeface="MS PGothic" charset="-128"/>
              </a:rPr>
              <a:t>		a. Uninterrupted critical care: Whenever possible, the team member giving the report and the team member taking the report should hand off lifesaving care to another team member, allowing them to focus on the transfer of care.</a:t>
            </a:r>
          </a:p>
          <a:p>
            <a:r>
              <a:rPr lang="en-IN" altLang="en-US">
                <a:latin typeface="Times New Roman" charset="0"/>
                <a:ea typeface="MS PGothic" charset="-128"/>
              </a:rPr>
              <a:t>		b. Minimal interference: The transfer of patient care should occur in a location with the least interference possible.</a:t>
            </a:r>
          </a:p>
          <a:p>
            <a:r>
              <a:rPr lang="en-IN" altLang="en-US">
                <a:latin typeface="Times New Roman" charset="0"/>
                <a:ea typeface="MS PGothic" charset="-128"/>
              </a:rPr>
              <a:t>		c. Respectful interaction: Each team member involved in the transfer must be respectful of members’ different roles and recognize the importance of each role.</a:t>
            </a:r>
          </a:p>
          <a:p>
            <a:r>
              <a:rPr lang="en-IN" altLang="en-US">
                <a:latin typeface="Times New Roman" charset="0"/>
                <a:ea typeface="MS PGothic" charset="-128"/>
              </a:rPr>
              <a:t>		d. Common priorities: Both the team member giving the report and the team member taking the report must focus on their common priorities (critical assessment findings and patient care) vital for the best possible patient outcome.</a:t>
            </a:r>
          </a:p>
          <a:p>
            <a:r>
              <a:rPr lang="en-IN" altLang="en-US">
                <a:latin typeface="Times New Roman" charset="0"/>
                <a:ea typeface="MS PGothic" charset="-128"/>
              </a:rPr>
              <a:t>		e. Common language or system: Whenever possible, a mutually agreed-upon and standardized patient handoff format should be used.</a:t>
            </a:r>
          </a:p>
          <a:p>
            <a:r>
              <a:rPr lang="en-IN" altLang="en-US">
                <a:latin typeface="Times New Roman" charset="0"/>
                <a:ea typeface="MS PGothic" charset="-128"/>
              </a:rPr>
              <a:t>B.	See Chapter 4, “Communications and Documentation,” for information on PCRs.</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57C699-DB88-A144-98ED-68D672D30EED}" type="slidenum">
              <a:rPr lang="en-US" altLang="en-US" sz="1200"/>
              <a:pPr eaLnBrk="1" hangingPunct="1"/>
              <a:t>12</a:t>
            </a:fld>
            <a:endParaRPr lang="en-US" altLang="en-US" sz="1200"/>
          </a:p>
        </p:txBody>
      </p:sp>
    </p:spTree>
    <p:extLst>
      <p:ext uri="{BB962C8B-B14F-4D97-AF65-F5344CB8AC3E}">
        <p14:creationId xmlns:p14="http://schemas.microsoft.com/office/powerpoint/2010/main" val="917658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IN" altLang="en-US">
                <a:latin typeface="Times New Roman" charset="0"/>
                <a:ea typeface="MS PGothic" charset="-128"/>
              </a:rPr>
              <a:t>VIII. BLS and ALS Providers Working Together</a:t>
            </a:r>
          </a:p>
          <a:p>
            <a:r>
              <a:rPr lang="en-IN" altLang="en-US">
                <a:latin typeface="Times New Roman" charset="0"/>
                <a:ea typeface="MS PGothic" charset="-128"/>
              </a:rPr>
              <a:t>A. BLS and ALS care cannot exist without each other.</a:t>
            </a:r>
          </a:p>
          <a:p>
            <a:r>
              <a:rPr lang="en-IN" altLang="en-US">
                <a:latin typeface="Times New Roman" charset="0"/>
                <a:ea typeface="MS PGothic" charset="-128"/>
              </a:rPr>
              <a:t>B. BLS efforts must continue throughout the continuum of care.</a:t>
            </a:r>
          </a:p>
          <a:p>
            <a:r>
              <a:rPr lang="en-IN" altLang="en-US">
                <a:latin typeface="Times New Roman" charset="0"/>
                <a:ea typeface="MS PGothic" charset="-128"/>
              </a:rPr>
              <a:t>	1. You must carefully coordinate your efforts with the advanced tools and techniques used by ALS providers.</a:t>
            </a:r>
          </a:p>
          <a:p>
            <a:r>
              <a:rPr lang="en-IN" altLang="en-US">
                <a:latin typeface="Times New Roman" charset="0"/>
                <a:ea typeface="MS PGothic" charset="-128"/>
              </a:rPr>
              <a:t>C.	What may be a “paramedic-only” skill in your EMS system may be common for an EMT to perform in another.</a:t>
            </a:r>
          </a:p>
          <a:p>
            <a:r>
              <a:rPr lang="en-IN" altLang="en-US">
                <a:latin typeface="Times New Roman" charset="0"/>
                <a:ea typeface="MS PGothic" charset="-128"/>
              </a:rPr>
              <a:t>	1. It is your responsibility to understand what is allowed by the scope of practice, standard of care, and local protocols where you work.</a:t>
            </a:r>
          </a:p>
          <a:p>
            <a:r>
              <a:rPr lang="en-IN" altLang="en-US">
                <a:latin typeface="Times New Roman" charset="0"/>
                <a:ea typeface="MS PGothic" charset="-128"/>
              </a:rPr>
              <a:t>		a. If you work outside these bounds, then you risk legal liability.</a:t>
            </a:r>
          </a:p>
          <a:p>
            <a:r>
              <a:rPr lang="en-IN" altLang="en-US">
                <a:latin typeface="Times New Roman" charset="0"/>
                <a:ea typeface="MS PGothic" charset="-128"/>
              </a:rPr>
              <a:t>	2. There are many ways in which you can assist paramedics and other ALS providers with advanced procedures.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63B813A-2AA2-EA4A-8EB5-0D8662BCF67C}" type="slidenum">
              <a:rPr lang="en-US" altLang="en-US" sz="1200"/>
              <a:pPr eaLnBrk="1" hangingPunct="1"/>
              <a:t>13</a:t>
            </a:fld>
            <a:endParaRPr lang="en-US" altLang="en-US" sz="1200"/>
          </a:p>
        </p:txBody>
      </p:sp>
    </p:spTree>
    <p:extLst>
      <p:ext uri="{BB962C8B-B14F-4D97-AF65-F5344CB8AC3E}">
        <p14:creationId xmlns:p14="http://schemas.microsoft.com/office/powerpoint/2010/main" val="2005937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IN" altLang="en-US">
                <a:latin typeface="Times New Roman" charset="0"/>
                <a:ea typeface="MS PGothic" charset="-128"/>
              </a:rPr>
              <a:t>IX. Assisting with ALS Skills</a:t>
            </a:r>
          </a:p>
          <a:p>
            <a:r>
              <a:rPr lang="en-IN" altLang="en-US">
                <a:latin typeface="Times New Roman" charset="0"/>
                <a:ea typeface="MS PGothic" charset="-128"/>
              </a:rPr>
              <a:t>A. Assisting follows a four-step process:</a:t>
            </a:r>
          </a:p>
          <a:p>
            <a:r>
              <a:rPr lang="en-IN" altLang="en-US">
                <a:latin typeface="Times New Roman" charset="0"/>
                <a:ea typeface="MS PGothic" charset="-128"/>
              </a:rPr>
              <a:t>	1. Patient preparation</a:t>
            </a:r>
          </a:p>
          <a:p>
            <a:r>
              <a:rPr lang="en-IN" altLang="en-US">
                <a:latin typeface="Times New Roman" charset="0"/>
                <a:ea typeface="MS PGothic" charset="-128"/>
              </a:rPr>
              <a:t>	2. Equipment setup</a:t>
            </a:r>
          </a:p>
          <a:p>
            <a:r>
              <a:rPr lang="en-IN" altLang="en-US">
                <a:latin typeface="Times New Roman" charset="0"/>
                <a:ea typeface="MS PGothic" charset="-128"/>
              </a:rPr>
              <a:t>	3. Performing the procedure</a:t>
            </a:r>
          </a:p>
          <a:p>
            <a:r>
              <a:rPr lang="en-IN" altLang="en-US">
                <a:latin typeface="Times New Roman" charset="0"/>
                <a:ea typeface="MS PGothic" charset="-128"/>
              </a:rPr>
              <a:t>	4. Continuing care</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978E05E-265E-B24E-86E0-DBD533DC42ED}" type="slidenum">
              <a:rPr lang="en-US" altLang="en-US" sz="1200"/>
              <a:pPr eaLnBrk="1" hangingPunct="1"/>
              <a:t>14</a:t>
            </a:fld>
            <a:endParaRPr lang="en-US" altLang="en-US" sz="1200"/>
          </a:p>
        </p:txBody>
      </p:sp>
    </p:spTree>
    <p:extLst>
      <p:ext uri="{BB962C8B-B14F-4D97-AF65-F5344CB8AC3E}">
        <p14:creationId xmlns:p14="http://schemas.microsoft.com/office/powerpoint/2010/main" val="437804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IN" altLang="en-US">
                <a:latin typeface="Times New Roman" charset="0"/>
                <a:ea typeface="MS PGothic" charset="-128"/>
              </a:rPr>
              <a:t>B. Assisting with placement of advanced airways</a:t>
            </a:r>
          </a:p>
          <a:p>
            <a:r>
              <a:rPr lang="en-IN" altLang="en-US">
                <a:latin typeface="Times New Roman" charset="0"/>
                <a:ea typeface="MS PGothic" charset="-128"/>
              </a:rPr>
              <a:t>	1.  Endotracheal (ET) intubation is the insertion of a tube into the trachea to maintain and protect the airway. </a:t>
            </a:r>
          </a:p>
          <a:p>
            <a:r>
              <a:rPr lang="en-IN" altLang="en-US">
                <a:latin typeface="Times New Roman" charset="0"/>
                <a:ea typeface="MS PGothic" charset="-128"/>
              </a:rPr>
              <a:t>		a.  The ET tube can be inserted through the mouth or through the nose. </a:t>
            </a:r>
          </a:p>
          <a:p>
            <a:r>
              <a:rPr lang="en-IN" altLang="en-US">
                <a:latin typeface="Times New Roman" charset="0"/>
                <a:ea typeface="MS PGothic" charset="-128"/>
              </a:rPr>
              <a:t>	2.  Patient preparation</a:t>
            </a:r>
          </a:p>
          <a:p>
            <a:r>
              <a:rPr lang="en-IN" altLang="en-US">
                <a:latin typeface="Times New Roman" charset="0"/>
                <a:ea typeface="MS PGothic" charset="-128"/>
              </a:rPr>
              <a:t>		a.   The more oxygen that is available in the alveoli, the longer the patient can maintain adequate gas exchange in the lungs while the intubation procedure is being performed. </a:t>
            </a:r>
          </a:p>
          <a:p>
            <a:r>
              <a:rPr lang="en-IN" altLang="en-US">
                <a:latin typeface="Times New Roman" charset="0"/>
                <a:ea typeface="MS PGothic" charset="-128"/>
              </a:rPr>
              <a:t>			i. Preoxygenation</a:t>
            </a:r>
          </a:p>
          <a:p>
            <a:r>
              <a:rPr lang="en-IN" altLang="en-US">
                <a:latin typeface="Times New Roman" charset="0"/>
                <a:ea typeface="MS PGothic" charset="-128"/>
              </a:rPr>
              <a:t>		b.   Maintain a high-flow nasal cannula on the patient during the preoxygenation phase and leave the nasal cannula in place during the intubation attempt.</a:t>
            </a:r>
          </a:p>
          <a:p>
            <a:r>
              <a:rPr lang="en-IN" altLang="en-US">
                <a:latin typeface="Times New Roman" charset="0"/>
                <a:ea typeface="MS PGothic" charset="-128"/>
              </a:rPr>
              <a:t>			i. Apneic oxygenation</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5E73CAA-9572-CB4C-A622-6160F55B32B1}" type="slidenum">
              <a:rPr lang="en-US" altLang="en-US" sz="1200"/>
              <a:pPr eaLnBrk="1" hangingPunct="1"/>
              <a:t>15</a:t>
            </a:fld>
            <a:endParaRPr lang="en-US" altLang="en-US" sz="1200"/>
          </a:p>
        </p:txBody>
      </p:sp>
    </p:spTree>
    <p:extLst>
      <p:ext uri="{BB962C8B-B14F-4D97-AF65-F5344CB8AC3E}">
        <p14:creationId xmlns:p14="http://schemas.microsoft.com/office/powerpoint/2010/main" val="908349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IN" altLang="en-US">
                <a:latin typeface="Times New Roman" charset="0"/>
                <a:ea typeface="MS PGothic" charset="-128"/>
              </a:rPr>
              <a:t>3. Equipment Setup</a:t>
            </a:r>
          </a:p>
          <a:p>
            <a:r>
              <a:rPr lang="en-IN" altLang="en-US">
                <a:latin typeface="Times New Roman" charset="0"/>
                <a:ea typeface="MS PGothic" charset="-128"/>
              </a:rPr>
              <a:t>	a. Typically includes:</a:t>
            </a:r>
          </a:p>
          <a:p>
            <a:r>
              <a:rPr lang="en-IN" altLang="en-US">
                <a:latin typeface="Times New Roman" charset="0"/>
                <a:ea typeface="MS PGothic" charset="-128"/>
              </a:rPr>
              <a:t>		i. Personal protective equipment (PPE)</a:t>
            </a:r>
          </a:p>
          <a:p>
            <a:r>
              <a:rPr lang="en-IN" altLang="en-US">
                <a:latin typeface="Times New Roman" charset="0"/>
                <a:ea typeface="MS PGothic" charset="-128"/>
              </a:rPr>
              <a:t>		ii. Suction unit with rigid, tonsil-tip and nonrigid, whistle-tip (French) catheters</a:t>
            </a:r>
          </a:p>
          <a:p>
            <a:r>
              <a:rPr lang="en-IN" altLang="en-US">
                <a:latin typeface="Times New Roman" charset="0"/>
                <a:ea typeface="MS PGothic" charset="-128"/>
              </a:rPr>
              <a:t>		iii. Laryngoscope handle and blade (sized for the patient)</a:t>
            </a:r>
          </a:p>
          <a:p>
            <a:r>
              <a:rPr lang="en-IN" altLang="en-US">
                <a:latin typeface="Times New Roman" charset="0"/>
                <a:ea typeface="MS PGothic" charset="-128"/>
              </a:rPr>
              <a:t>		iv. Magill forceps</a:t>
            </a:r>
          </a:p>
          <a:p>
            <a:r>
              <a:rPr lang="en-IN" altLang="en-US">
                <a:latin typeface="Times New Roman" charset="0"/>
                <a:ea typeface="MS PGothic" charset="-128"/>
              </a:rPr>
              <a:t>		v. ET tube (sized for the patient)</a:t>
            </a:r>
          </a:p>
          <a:p>
            <a:r>
              <a:rPr lang="en-IN" altLang="en-US">
                <a:latin typeface="Times New Roman" charset="0"/>
                <a:ea typeface="MS PGothic" charset="-128"/>
              </a:rPr>
              <a:t>		vi. Stylette or tube introducer (gum elastic bougie)</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71ABD47-6E6A-5443-852B-19ABCC9FB94D}" type="slidenum">
              <a:rPr lang="en-US" altLang="en-US" sz="1200"/>
              <a:pPr eaLnBrk="1" hangingPunct="1"/>
              <a:t>16</a:t>
            </a:fld>
            <a:endParaRPr lang="en-US" altLang="en-US" sz="1200"/>
          </a:p>
        </p:txBody>
      </p:sp>
    </p:spTree>
    <p:extLst>
      <p:ext uri="{BB962C8B-B14F-4D97-AF65-F5344CB8AC3E}">
        <p14:creationId xmlns:p14="http://schemas.microsoft.com/office/powerpoint/2010/main" val="167657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IN" altLang="en-US">
                <a:latin typeface="Times New Roman" charset="0"/>
                <a:ea typeface="MS PGothic" charset="-128"/>
              </a:rPr>
              <a:t>vii. Water-soluble lubricant</a:t>
            </a:r>
          </a:p>
          <a:p>
            <a:r>
              <a:rPr lang="en-IN" altLang="en-US">
                <a:latin typeface="Times New Roman" charset="0"/>
                <a:ea typeface="MS PGothic" charset="-128"/>
              </a:rPr>
              <a:t>viii. 10-mL syringe</a:t>
            </a:r>
          </a:p>
          <a:p>
            <a:r>
              <a:rPr lang="en-IN" altLang="en-US">
                <a:latin typeface="Times New Roman" charset="0"/>
                <a:ea typeface="MS PGothic" charset="-128"/>
              </a:rPr>
              <a:t>ix. Confirmation device(s), including waveform end-tidal CO</a:t>
            </a:r>
            <a:r>
              <a:rPr lang="en-IN" altLang="en-US" baseline="-25000">
                <a:latin typeface="Times New Roman" charset="0"/>
                <a:ea typeface="MS PGothic" charset="-128"/>
              </a:rPr>
              <a:t>2</a:t>
            </a:r>
            <a:r>
              <a:rPr lang="en-IN" altLang="en-US">
                <a:latin typeface="Times New Roman" charset="0"/>
                <a:ea typeface="MS PGothic" charset="-128"/>
              </a:rPr>
              <a:t> monitors and/or colorimetric device</a:t>
            </a:r>
          </a:p>
          <a:p>
            <a:r>
              <a:rPr lang="en-IN" altLang="en-US">
                <a:latin typeface="Times New Roman" charset="0"/>
                <a:ea typeface="MS PGothic" charset="-128"/>
              </a:rPr>
              <a:t>x. Commercial ET tube securing device</a:t>
            </a:r>
          </a:p>
          <a:p>
            <a:r>
              <a:rPr lang="en-IN" altLang="en-US">
                <a:latin typeface="Times New Roman" charset="0"/>
                <a:ea typeface="MS PGothic" charset="-128"/>
              </a:rPr>
              <a:t>xi. Alternate airway management devices, such as a supraglottic airway and/or cricothyrotomy kit </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79D43A2-9D92-294C-89CF-AF8A8AF7C9FE}" type="slidenum">
              <a:rPr lang="en-US" altLang="en-US" sz="1200"/>
              <a:pPr eaLnBrk="1" hangingPunct="1"/>
              <a:t>17</a:t>
            </a:fld>
            <a:endParaRPr lang="en-US" altLang="en-US" sz="1200"/>
          </a:p>
        </p:txBody>
      </p:sp>
    </p:spTree>
    <p:extLst>
      <p:ext uri="{BB962C8B-B14F-4D97-AF65-F5344CB8AC3E}">
        <p14:creationId xmlns:p14="http://schemas.microsoft.com/office/powerpoint/2010/main" val="314351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Performing the procedure</a:t>
            </a:r>
            <a:endParaRPr lang="en-IN" altLang="en-US">
              <a:latin typeface="Times New Roman" charset="0"/>
              <a:ea typeface="MS PGothic" charset="-128"/>
            </a:endParaRPr>
          </a:p>
          <a:p>
            <a:r>
              <a:rPr lang="en-US" altLang="en-US">
                <a:latin typeface="Times New Roman" charset="0"/>
                <a:ea typeface="MS PGothic" charset="-128"/>
              </a:rPr>
              <a:t>	a. BE MAGIC</a:t>
            </a:r>
            <a:endParaRPr lang="en-IN" altLang="en-US">
              <a:latin typeface="Times New Roman" charset="0"/>
              <a:ea typeface="MS PGothic" charset="-128"/>
            </a:endParaRPr>
          </a:p>
          <a:p>
            <a:r>
              <a:rPr lang="en-US" altLang="en-US">
                <a:latin typeface="Times New Roman" charset="0"/>
                <a:ea typeface="MS PGothic" charset="-128"/>
              </a:rPr>
              <a:t>		i. B—Perform </a:t>
            </a:r>
            <a:r>
              <a:rPr lang="en-US" altLang="en-US" b="1">
                <a:latin typeface="Times New Roman" charset="0"/>
                <a:ea typeface="MS PGothic" charset="-128"/>
              </a:rPr>
              <a:t>B</a:t>
            </a:r>
            <a:r>
              <a:rPr lang="en-US" altLang="en-US">
                <a:latin typeface="Times New Roman" charset="0"/>
                <a:ea typeface="MS PGothic" charset="-128"/>
              </a:rPr>
              <a:t>VM preoxygenation.</a:t>
            </a:r>
            <a:endParaRPr lang="en-IN" altLang="en-US">
              <a:latin typeface="Times New Roman" charset="0"/>
              <a:ea typeface="MS PGothic" charset="-128"/>
            </a:endParaRPr>
          </a:p>
          <a:p>
            <a:r>
              <a:rPr lang="en-US" altLang="en-US">
                <a:latin typeface="Times New Roman" charset="0"/>
                <a:ea typeface="MS PGothic" charset="-128"/>
              </a:rPr>
              <a:t>		ii. E—</a:t>
            </a:r>
            <a:r>
              <a:rPr lang="en-US" altLang="en-US" b="1">
                <a:latin typeface="Times New Roman" charset="0"/>
                <a:ea typeface="MS PGothic" charset="-128"/>
              </a:rPr>
              <a:t>E</a:t>
            </a:r>
            <a:r>
              <a:rPr lang="en-US" altLang="en-US">
                <a:latin typeface="Times New Roman" charset="0"/>
                <a:ea typeface="MS PGothic" charset="-128"/>
              </a:rPr>
              <a:t>valuate for airway difficulties</a:t>
            </a:r>
            <a:endParaRPr lang="en-IN" altLang="en-US">
              <a:latin typeface="Times New Roman" charset="0"/>
              <a:ea typeface="MS PGothic" charset="-128"/>
            </a:endParaRPr>
          </a:p>
          <a:p>
            <a:r>
              <a:rPr lang="en-US" altLang="en-US">
                <a:latin typeface="Times New Roman" charset="0"/>
                <a:ea typeface="MS PGothic" charset="-128"/>
              </a:rPr>
              <a:t>		iii. M—</a:t>
            </a:r>
            <a:r>
              <a:rPr lang="en-US" altLang="en-US" b="1">
                <a:latin typeface="Times New Roman" charset="0"/>
                <a:ea typeface="MS PGothic" charset="-128"/>
              </a:rPr>
              <a:t>M</a:t>
            </a:r>
            <a:r>
              <a:rPr lang="en-US" altLang="en-US">
                <a:latin typeface="Times New Roman" charset="0"/>
                <a:ea typeface="MS PGothic" charset="-128"/>
              </a:rPr>
              <a:t>anipulate the patient</a:t>
            </a:r>
            <a:endParaRPr lang="en-IN" altLang="en-US">
              <a:latin typeface="Times New Roman" charset="0"/>
              <a:ea typeface="MS PGothic" charset="-128"/>
            </a:endParaRPr>
          </a:p>
          <a:p>
            <a:r>
              <a:rPr lang="en-US" altLang="en-US">
                <a:latin typeface="Times New Roman" charset="0"/>
                <a:ea typeface="MS PGothic" charset="-128"/>
              </a:rPr>
              <a:t>		iv. A—</a:t>
            </a:r>
            <a:r>
              <a:rPr lang="en-US" altLang="en-US" b="1">
                <a:latin typeface="Times New Roman" charset="0"/>
                <a:ea typeface="MS PGothic" charset="-128"/>
              </a:rPr>
              <a:t>A</a:t>
            </a:r>
            <a:r>
              <a:rPr lang="en-US" altLang="en-US">
                <a:latin typeface="Times New Roman" charset="0"/>
                <a:ea typeface="MS PGothic" charset="-128"/>
              </a:rPr>
              <a:t>ttempt first-pass intubation</a:t>
            </a:r>
            <a:endParaRPr lang="en-IN" altLang="en-US">
              <a:latin typeface="Times New Roman" charset="0"/>
              <a:ea typeface="MS PGothic" charset="-128"/>
            </a:endParaRPr>
          </a:p>
          <a:p>
            <a:r>
              <a:rPr lang="en-US" altLang="en-US">
                <a:latin typeface="Times New Roman" charset="0"/>
                <a:ea typeface="MS PGothic" charset="-128"/>
              </a:rPr>
              <a:t>		v. GI—Use a supra</a:t>
            </a:r>
            <a:r>
              <a:rPr lang="en-US" altLang="en-US" b="1">
                <a:latin typeface="Times New Roman" charset="0"/>
                <a:ea typeface="MS PGothic" charset="-128"/>
              </a:rPr>
              <a:t>G</a:t>
            </a:r>
            <a:r>
              <a:rPr lang="en-US" altLang="en-US">
                <a:latin typeface="Times New Roman" charset="0"/>
                <a:ea typeface="MS PGothic" charset="-128"/>
              </a:rPr>
              <a:t>lottic or </a:t>
            </a:r>
            <a:r>
              <a:rPr lang="en-US" altLang="en-US" b="1">
                <a:latin typeface="Times New Roman" charset="0"/>
                <a:ea typeface="MS PGothic" charset="-128"/>
              </a:rPr>
              <a:t>I</a:t>
            </a:r>
            <a:r>
              <a:rPr lang="en-US" altLang="en-US">
                <a:latin typeface="Times New Roman" charset="0"/>
                <a:ea typeface="MS PGothic" charset="-128"/>
              </a:rPr>
              <a:t>ntermediate airway if unable to intubate</a:t>
            </a:r>
            <a:endParaRPr lang="en-IN" altLang="en-US">
              <a:latin typeface="Times New Roman" charset="0"/>
              <a:ea typeface="MS PGothic" charset="-128"/>
            </a:endParaRPr>
          </a:p>
          <a:p>
            <a:r>
              <a:rPr lang="en-US" altLang="en-US">
                <a:latin typeface="Times New Roman" charset="0"/>
                <a:ea typeface="MS PGothic" charset="-128"/>
              </a:rPr>
              <a:t>		vi. C—</a:t>
            </a:r>
            <a:r>
              <a:rPr lang="en-US" altLang="en-US" b="1">
                <a:latin typeface="Times New Roman" charset="0"/>
                <a:ea typeface="MS PGothic" charset="-128"/>
              </a:rPr>
              <a:t>C</a:t>
            </a:r>
            <a:r>
              <a:rPr lang="en-US" altLang="en-US">
                <a:latin typeface="Times New Roman" charset="0"/>
                <a:ea typeface="MS PGothic" charset="-128"/>
              </a:rPr>
              <a:t>onfirm successful intubation</a:t>
            </a:r>
            <a:endParaRPr lang="en-IN" altLang="en-US">
              <a:latin typeface="Times New Roman" charset="0"/>
              <a:ea typeface="MS PGothic" charset="-128"/>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0D477F9-BFA1-8345-9D2F-3F0DE2D276E8}" type="slidenum">
              <a:rPr lang="en-US" altLang="en-US" sz="1200"/>
              <a:pPr eaLnBrk="1" hangingPunct="1"/>
              <a:t>18</a:t>
            </a:fld>
            <a:endParaRPr lang="en-US" altLang="en-US" sz="1200"/>
          </a:p>
        </p:txBody>
      </p:sp>
    </p:spTree>
    <p:extLst>
      <p:ext uri="{BB962C8B-B14F-4D97-AF65-F5344CB8AC3E}">
        <p14:creationId xmlns:p14="http://schemas.microsoft.com/office/powerpoint/2010/main" val="498292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BVM preoxygenation</a:t>
            </a:r>
            <a:endParaRPr lang="en-IN" altLang="en-US">
              <a:latin typeface="Times New Roman" charset="0"/>
              <a:ea typeface="MS PGothic" charset="-128"/>
            </a:endParaRPr>
          </a:p>
          <a:p>
            <a:r>
              <a:rPr lang="en-US" altLang="en-US">
                <a:latin typeface="Times New Roman" charset="0"/>
                <a:ea typeface="MS PGothic" charset="-128"/>
              </a:rPr>
              <a:t>	i. It is crucial that you adequately preoxygenate the patient before the intubation procedure.</a:t>
            </a:r>
            <a:endParaRPr lang="en-IN" altLang="en-US">
              <a:latin typeface="Times New Roman" charset="0"/>
              <a:ea typeface="MS PGothic" charset="-128"/>
            </a:endParaRPr>
          </a:p>
          <a:p>
            <a:r>
              <a:rPr lang="en-US" altLang="en-US">
                <a:latin typeface="Times New Roman" charset="0"/>
                <a:ea typeface="MS PGothic" charset="-128"/>
              </a:rPr>
              <a:t>	ii. Do not hyperventilate the patient.</a:t>
            </a:r>
            <a:endParaRPr lang="en-IN" altLang="en-US">
              <a:latin typeface="Times New Roman" charset="0"/>
              <a:ea typeface="MS PGothic" charset="-128"/>
            </a:endParaRPr>
          </a:p>
          <a:p>
            <a:r>
              <a:rPr lang="en-US" altLang="en-US">
                <a:latin typeface="Times New Roman" charset="0"/>
                <a:ea typeface="MS PGothic" charset="-128"/>
              </a:rPr>
              <a:t>	iii. Focus on maintaining a good seal, achieving chest rise and fall, and delivering breaths at a rate appropriate for the patient’s age.</a:t>
            </a:r>
            <a:endParaRPr lang="en-IN" altLang="en-US">
              <a:latin typeface="Times New Roman" charset="0"/>
              <a:ea typeface="MS PGothic" charset="-128"/>
            </a:endParaRPr>
          </a:p>
          <a:p>
            <a:r>
              <a:rPr lang="en-US" altLang="en-US">
                <a:latin typeface="Times New Roman" charset="0"/>
                <a:ea typeface="MS PGothic" charset="-128"/>
              </a:rPr>
              <a:t>c. Evaluate for airway difficulties.</a:t>
            </a:r>
            <a:endParaRPr lang="en-IN" altLang="en-US">
              <a:latin typeface="Times New Roman" charset="0"/>
              <a:ea typeface="MS PGothic" charset="-128"/>
            </a:endParaRPr>
          </a:p>
          <a:p>
            <a:r>
              <a:rPr lang="en-US" altLang="en-US">
                <a:latin typeface="Times New Roman" charset="0"/>
                <a:ea typeface="MS PGothic" charset="-128"/>
              </a:rPr>
              <a:t>	i. Assist the ALS provider with evaluating the patient to identify any factors that will present difficulties during the procedure.</a:t>
            </a:r>
            <a:endParaRPr lang="en-IN" altLang="en-US">
              <a:latin typeface="Times New Roman" charset="0"/>
              <a:ea typeface="MS PGothic" charset="-128"/>
            </a:endParaRPr>
          </a:p>
          <a:p>
            <a:r>
              <a:rPr lang="en-US" altLang="en-US">
                <a:latin typeface="Times New Roman" charset="0"/>
                <a:ea typeface="MS PGothic" charset="-128"/>
              </a:rPr>
              <a:t>		(a) For example, trauma or anatomic deformities to the airway</a:t>
            </a:r>
            <a:endParaRPr lang="en-IN" altLang="en-US">
              <a:latin typeface="Times New Roman" charset="0"/>
              <a:ea typeface="MS PGothic" charset="-128"/>
            </a:endParaRPr>
          </a:p>
          <a:p>
            <a:r>
              <a:rPr lang="en-US" altLang="en-US">
                <a:latin typeface="Times New Roman" charset="0"/>
                <a:ea typeface="MS PGothic" charset="-128"/>
              </a:rPr>
              <a:t>d. Manipulate the patient</a:t>
            </a:r>
            <a:endParaRPr lang="en-IN" altLang="en-US">
              <a:latin typeface="Times New Roman" charset="0"/>
              <a:ea typeface="MS PGothic" charset="-128"/>
            </a:endParaRPr>
          </a:p>
          <a:p>
            <a:r>
              <a:rPr lang="en-US" altLang="en-US">
                <a:latin typeface="Times New Roman" charset="0"/>
                <a:ea typeface="MS PGothic" charset="-128"/>
              </a:rPr>
              <a:t>	i. Position the patient so that the ALS provider can visualize the vocal cords.</a:t>
            </a:r>
            <a:endParaRPr lang="en-IN" altLang="en-US">
              <a:latin typeface="Times New Roman" charset="0"/>
              <a:ea typeface="MS PGothic" charset="-128"/>
            </a:endParaRPr>
          </a:p>
          <a:p>
            <a:r>
              <a:rPr lang="en-US" altLang="en-US">
                <a:latin typeface="Times New Roman" charset="0"/>
                <a:ea typeface="MS PGothic" charset="-128"/>
              </a:rPr>
              <a:t>e. Attempt intubation</a:t>
            </a:r>
            <a:endParaRPr lang="en-IN" altLang="en-US">
              <a:latin typeface="Times New Roman" charset="0"/>
              <a:ea typeface="MS PGothic" charset="-128"/>
            </a:endParaRPr>
          </a:p>
          <a:p>
            <a:r>
              <a:rPr lang="en-US" altLang="en-US">
                <a:latin typeface="Times New Roman" charset="0"/>
                <a:ea typeface="MS PGothic" charset="-128"/>
              </a:rPr>
              <a:t>	i. Remove the oral airway and disconnect the mask from the bag in preparation for connecting the bag to the ET tube.</a:t>
            </a:r>
            <a:endParaRPr lang="en-IN" altLang="en-US">
              <a:latin typeface="Times New Roman" charset="0"/>
              <a:ea typeface="MS PGothic" charset="-128"/>
            </a:endParaRPr>
          </a:p>
          <a:p>
            <a:r>
              <a:rPr lang="en-US" altLang="en-US">
                <a:latin typeface="Times New Roman" charset="0"/>
                <a:ea typeface="MS PGothic" charset="-128"/>
              </a:rPr>
              <a:t>	ii. Keep suction equipment at hand.</a:t>
            </a:r>
            <a:endParaRPr lang="en-IN" altLang="en-US">
              <a:latin typeface="Times New Roman" charset="0"/>
              <a:ea typeface="MS PGothic" charset="-128"/>
            </a:endParaRPr>
          </a:p>
          <a:p>
            <a:r>
              <a:rPr lang="en-US" altLang="en-US">
                <a:latin typeface="Times New Roman" charset="0"/>
                <a:ea typeface="MS PGothic" charset="-128"/>
              </a:rPr>
              <a:t>	iii. The ALS provider may ask you for assistance in manipulating the patient’s larynx or otherwise positioning the patient for a better view.</a:t>
            </a:r>
            <a:endParaRPr lang="en-IN" altLang="en-US">
              <a:latin typeface="Times New Roman" charset="0"/>
              <a:ea typeface="MS PGothic" charset="-128"/>
            </a:endParaRPr>
          </a:p>
          <a:p>
            <a:r>
              <a:rPr lang="en-US" altLang="en-US">
                <a:latin typeface="Times New Roman" charset="0"/>
                <a:ea typeface="MS PGothic" charset="-128"/>
              </a:rPr>
              <a:t>f. Should the intubation attempts fail, it may be your responsibility to prepare and hand over the supraglottic or intermediate airway device. </a:t>
            </a:r>
            <a:endParaRPr lang="en-IN" altLang="en-US">
              <a:latin typeface="Times New Roman" charset="0"/>
              <a:ea typeface="MS PGothic" charset="-128"/>
            </a:endParaRPr>
          </a:p>
          <a:p>
            <a:r>
              <a:rPr lang="en-US" altLang="en-US">
                <a:latin typeface="Times New Roman" charset="0"/>
                <a:ea typeface="MS PGothic" charset="-128"/>
              </a:rPr>
              <a:t>g. Confirm intubation/correct issues</a:t>
            </a:r>
            <a:endParaRPr lang="en-IN" altLang="en-US">
              <a:latin typeface="Times New Roman" charset="0"/>
              <a:ea typeface="MS PGothic" charset="-128"/>
            </a:endParaRPr>
          </a:p>
          <a:p>
            <a:r>
              <a:rPr lang="en-US" altLang="en-US">
                <a:latin typeface="Times New Roman" charset="0"/>
                <a:ea typeface="MS PGothic" charset="-128"/>
              </a:rPr>
              <a:t>	i. You may attach the end-tidal waveform CO</a:t>
            </a:r>
            <a:r>
              <a:rPr lang="en-US" altLang="en-US" baseline="-25000">
                <a:latin typeface="Times New Roman" charset="0"/>
                <a:ea typeface="MS PGothic" charset="-128"/>
              </a:rPr>
              <a:t>2</a:t>
            </a:r>
            <a:r>
              <a:rPr lang="en-US" altLang="en-US">
                <a:latin typeface="Times New Roman" charset="0"/>
                <a:ea typeface="MS PGothic" charset="-128"/>
              </a:rPr>
              <a:t> detector in line between the ET tube and the bag. </a:t>
            </a:r>
            <a:endParaRPr lang="en-IN" altLang="en-US">
              <a:latin typeface="Times New Roman" charset="0"/>
              <a:ea typeface="MS PGothic" charset="-128"/>
            </a:endParaRPr>
          </a:p>
          <a:p>
            <a:r>
              <a:rPr lang="en-US" altLang="en-US">
                <a:latin typeface="Times New Roman" charset="0"/>
                <a:ea typeface="MS PGothic" charset="-128"/>
              </a:rPr>
              <a:t>	ii. You may also either ventilate the patient while another provider checks for positive breath sounds in the absence of gastric sounds, or you may listen while another team member ventilates.</a:t>
            </a:r>
            <a:endParaRPr lang="en-IN" altLang="en-US">
              <a:latin typeface="Times New Roman" charset="0"/>
              <a:ea typeface="MS PGothic" charset="-128"/>
            </a:endParaRPr>
          </a:p>
          <a:p>
            <a:r>
              <a:rPr lang="en-US" altLang="en-US">
                <a:latin typeface="Times New Roman" charset="0"/>
                <a:ea typeface="MS PGothic" charset="-128"/>
              </a:rPr>
              <a:t>	iii.  If intubation is confirmed, you may assist in securing the ET tube.</a:t>
            </a:r>
            <a:endParaRPr lang="en-IN" altLang="en-US">
              <a:latin typeface="Times New Roman" charset="0"/>
              <a:ea typeface="MS PGothic" charset="-128"/>
            </a:endParaRPr>
          </a:p>
          <a:p>
            <a:r>
              <a:rPr lang="en-US" altLang="en-US">
                <a:latin typeface="Times New Roman" charset="0"/>
                <a:ea typeface="MS PGothic" charset="-128"/>
              </a:rPr>
              <a:t>	iv. If intubation cannot be confirmed, you may assist other team members in correcting issues.</a:t>
            </a:r>
            <a:endParaRPr lang="en-IN" altLang="en-US">
              <a:latin typeface="Times New Roman" charset="0"/>
              <a:ea typeface="MS PGothic"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EF4EE93-5A3A-F64C-BDC1-31F6EDC9C725}" type="slidenum">
              <a:rPr lang="en-US" altLang="en-US" sz="1200"/>
              <a:pPr eaLnBrk="1" hangingPunct="1"/>
              <a:t>19</a:t>
            </a:fld>
            <a:endParaRPr lang="en-US" altLang="en-US" sz="1200"/>
          </a:p>
        </p:txBody>
      </p:sp>
    </p:spTree>
    <p:extLst>
      <p:ext uri="{BB962C8B-B14F-4D97-AF65-F5344CB8AC3E}">
        <p14:creationId xmlns:p14="http://schemas.microsoft.com/office/powerpoint/2010/main" val="1759627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IN" altLang="en-US">
                <a:latin typeface="Times New Roman" charset="0"/>
                <a:ea typeface="MS PGothic" charset="-128"/>
              </a:rPr>
              <a:t>I. Introduction</a:t>
            </a:r>
          </a:p>
          <a:p>
            <a:r>
              <a:rPr lang="en-IN" altLang="en-US">
                <a:latin typeface="Times New Roman" charset="0"/>
                <a:ea typeface="MS PGothic" charset="-128"/>
              </a:rPr>
              <a:t>A. As an EMT, you are a critical member of the emergency health care team that includes not only first responders, paramedics, and other EMTs, but also physicians, nurses, and other personnel who will help care for your patient throughout the duration of his or her injury or illness.  </a:t>
            </a:r>
          </a:p>
          <a:p>
            <a:r>
              <a:rPr lang="en-IN" altLang="en-US">
                <a:latin typeface="Times New Roman" charset="0"/>
                <a:ea typeface="MS PGothic" charset="-128"/>
              </a:rPr>
              <a:t>B. You must learn to be an effective team member. </a:t>
            </a:r>
          </a:p>
          <a:p>
            <a:r>
              <a:rPr lang="en-IN" altLang="en-US">
                <a:latin typeface="Times New Roman" charset="0"/>
                <a:ea typeface="MS PGothic" charset="-128"/>
              </a:rPr>
              <a:t>C. By working as a team, emergency health care providers can improve patient and provider safety and deliver better emergency care. </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1180D52-B231-1540-A545-AFFEF6F07B53}" type="slidenum">
              <a:rPr lang="en-US" altLang="en-US" sz="1200"/>
              <a:pPr eaLnBrk="1" hangingPunct="1"/>
              <a:t>2</a:t>
            </a:fld>
            <a:endParaRPr lang="en-US" altLang="en-US" sz="1200"/>
          </a:p>
        </p:txBody>
      </p:sp>
    </p:spTree>
    <p:extLst>
      <p:ext uri="{BB962C8B-B14F-4D97-AF65-F5344CB8AC3E}">
        <p14:creationId xmlns:p14="http://schemas.microsoft.com/office/powerpoint/2010/main" val="518420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h. Continuing care</a:t>
            </a:r>
            <a:endParaRPr lang="en-IN" altLang="en-US">
              <a:latin typeface="Times New Roman" charset="0"/>
              <a:ea typeface="MS PGothic" charset="-128"/>
            </a:endParaRPr>
          </a:p>
          <a:p>
            <a:r>
              <a:rPr lang="en-US" altLang="en-US">
                <a:latin typeface="Times New Roman" charset="0"/>
                <a:ea typeface="MS PGothic" charset="-128"/>
              </a:rPr>
              <a:t>	i. You must continue to observe all of the patient’s monitor readings, as well as monitor for signs of potential complications, including:</a:t>
            </a:r>
            <a:endParaRPr lang="en-IN" altLang="en-US">
              <a:latin typeface="Times New Roman" charset="0"/>
              <a:ea typeface="MS PGothic" charset="-128"/>
            </a:endParaRPr>
          </a:p>
          <a:p>
            <a:r>
              <a:rPr lang="en-US" altLang="en-US">
                <a:latin typeface="Times New Roman" charset="0"/>
                <a:ea typeface="MS PGothic" charset="-128"/>
              </a:rPr>
              <a:t>		(a) Absence of an end-tidal CO</a:t>
            </a:r>
            <a:r>
              <a:rPr lang="en-US" altLang="en-US" baseline="-25000">
                <a:latin typeface="Times New Roman" charset="0"/>
                <a:ea typeface="MS PGothic" charset="-128"/>
              </a:rPr>
              <a:t>2</a:t>
            </a:r>
            <a:r>
              <a:rPr lang="en-US" altLang="en-US">
                <a:latin typeface="Times New Roman" charset="0"/>
                <a:ea typeface="MS PGothic" charset="-128"/>
              </a:rPr>
              <a:t> level</a:t>
            </a:r>
            <a:endParaRPr lang="en-IN" altLang="en-US">
              <a:latin typeface="Times New Roman" charset="0"/>
              <a:ea typeface="MS PGothic" charset="-128"/>
            </a:endParaRPr>
          </a:p>
          <a:p>
            <a:r>
              <a:rPr lang="en-US" altLang="en-US">
                <a:latin typeface="Times New Roman" charset="0"/>
                <a:ea typeface="MS PGothic" charset="-128"/>
              </a:rPr>
              <a:t>		(b) Decreasing SpO</a:t>
            </a:r>
            <a:r>
              <a:rPr lang="en-US" altLang="en-US" baseline="-25000">
                <a:latin typeface="Times New Roman" charset="0"/>
                <a:ea typeface="MS PGothic" charset="-128"/>
              </a:rPr>
              <a:t>2</a:t>
            </a:r>
            <a:r>
              <a:rPr lang="en-US" altLang="en-US">
                <a:latin typeface="Times New Roman" charset="0"/>
                <a:ea typeface="MS PGothic" charset="-128"/>
              </a:rPr>
              <a:t> level</a:t>
            </a:r>
            <a:endParaRPr lang="en-IN" altLang="en-US">
              <a:latin typeface="Times New Roman" charset="0"/>
              <a:ea typeface="MS PGothic" charset="-128"/>
            </a:endParaRPr>
          </a:p>
          <a:p>
            <a:r>
              <a:rPr lang="en-US" altLang="en-US">
                <a:latin typeface="Times New Roman" charset="0"/>
                <a:ea typeface="MS PGothic" charset="-128"/>
              </a:rPr>
              <a:t>		(c) Increasing resistance when ventilating</a:t>
            </a:r>
            <a:endParaRPr lang="en-IN" altLang="en-US">
              <a:latin typeface="Times New Roman" charset="0"/>
              <a:ea typeface="MS PGothic" charset="-128"/>
            </a:endParaRPr>
          </a:p>
          <a:p>
            <a:r>
              <a:rPr lang="en-US" altLang="en-US">
                <a:latin typeface="Times New Roman" charset="0"/>
                <a:ea typeface="MS PGothic" charset="-128"/>
              </a:rPr>
              <a:t>		(d) Other physical signs of poor ventilation and perfusion</a:t>
            </a:r>
            <a:endParaRPr lang="en-IN" altLang="en-US">
              <a:latin typeface="Times New Roman" charset="0"/>
              <a:ea typeface="MS PGothic" charset="-128"/>
            </a:endParaRPr>
          </a:p>
          <a:p>
            <a:r>
              <a:rPr lang="en-US" altLang="en-US">
                <a:latin typeface="Times New Roman" charset="0"/>
                <a:ea typeface="MS PGothic" charset="-128"/>
              </a:rPr>
              <a:t>		(e) Improper positioning or dislodgement of the ET tube</a:t>
            </a:r>
            <a:endParaRPr lang="en-IN" altLang="en-US">
              <a:latin typeface="Times New Roman" charset="0"/>
              <a:ea typeface="MS PGothic" charset="-128"/>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1C7D04C-0FA9-AE4F-884B-76250E596911}" type="slidenum">
              <a:rPr lang="en-US" altLang="en-US" sz="1200"/>
              <a:pPr eaLnBrk="1" hangingPunct="1"/>
              <a:t>20</a:t>
            </a:fld>
            <a:endParaRPr lang="en-US" altLang="en-US" sz="1200"/>
          </a:p>
        </p:txBody>
      </p:sp>
    </p:spTree>
    <p:extLst>
      <p:ext uri="{BB962C8B-B14F-4D97-AF65-F5344CB8AC3E}">
        <p14:creationId xmlns:p14="http://schemas.microsoft.com/office/powerpoint/2010/main" val="1055602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Vascular access</a:t>
            </a:r>
            <a:endParaRPr lang="en-IN" altLang="en-US">
              <a:latin typeface="Times New Roman" charset="0"/>
              <a:ea typeface="MS PGothic" charset="-128"/>
            </a:endParaRPr>
          </a:p>
          <a:p>
            <a:r>
              <a:rPr lang="en-US" altLang="en-US">
                <a:latin typeface="Times New Roman" charset="0"/>
                <a:ea typeface="MS PGothic" charset="-128"/>
              </a:rPr>
              <a:t>	1. A procedure that gains access to a patient’s circulatory system in order to inject or remove fluids, medicines, or blood products.</a:t>
            </a:r>
            <a:endParaRPr lang="en-IN" altLang="en-US">
              <a:latin typeface="Times New Roman" charset="0"/>
              <a:ea typeface="MS PGothic" charset="-128"/>
            </a:endParaRPr>
          </a:p>
          <a:p>
            <a:r>
              <a:rPr lang="en-US" altLang="en-US">
                <a:latin typeface="Times New Roman" charset="0"/>
                <a:ea typeface="MS PGothic" charset="-128"/>
              </a:rPr>
              <a:t>	2. Patient preparation</a:t>
            </a:r>
            <a:endParaRPr lang="en-IN" altLang="en-US">
              <a:latin typeface="Times New Roman" charset="0"/>
              <a:ea typeface="MS PGothic" charset="-128"/>
            </a:endParaRPr>
          </a:p>
          <a:p>
            <a:r>
              <a:rPr lang="en-US" altLang="en-US">
                <a:latin typeface="Times New Roman" charset="0"/>
                <a:ea typeface="MS PGothic" charset="-128"/>
              </a:rPr>
              <a:t>		a. May involve positioning the patient and equipment</a:t>
            </a:r>
            <a:endParaRPr lang="en-IN" altLang="en-US">
              <a:latin typeface="Times New Roman" charset="0"/>
              <a:ea typeface="MS PGothic" charset="-128"/>
            </a:endParaRPr>
          </a:p>
          <a:p>
            <a:r>
              <a:rPr lang="en-US" altLang="en-US">
                <a:latin typeface="Times New Roman" charset="0"/>
                <a:ea typeface="MS PGothic" charset="-128"/>
              </a:rPr>
              <a:t>		b. May involve explaining the procedure and the reason for it</a:t>
            </a:r>
            <a:endParaRPr lang="en-IN" altLang="en-US">
              <a:latin typeface="Times New Roman" charset="0"/>
              <a:ea typeface="MS PGothic" charset="-128"/>
            </a:endParaRPr>
          </a:p>
          <a:p>
            <a:r>
              <a:rPr lang="en-US" altLang="en-US">
                <a:latin typeface="Times New Roman" charset="0"/>
                <a:ea typeface="MS PGothic" charset="-128"/>
              </a:rPr>
              <a:t>		c. Ensuring the patient is comfortable and calm</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3481352-B850-514C-8E47-DEB51A036EE7}" type="slidenum">
              <a:rPr lang="en-US" altLang="en-US" sz="1200"/>
              <a:pPr eaLnBrk="1" hangingPunct="1"/>
              <a:t>21</a:t>
            </a:fld>
            <a:endParaRPr lang="en-US" altLang="en-US" sz="1200"/>
          </a:p>
        </p:txBody>
      </p:sp>
    </p:spTree>
    <p:extLst>
      <p:ext uri="{BB962C8B-B14F-4D97-AF65-F5344CB8AC3E}">
        <p14:creationId xmlns:p14="http://schemas.microsoft.com/office/powerpoint/2010/main" val="1143112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Equipment setup</a:t>
            </a:r>
            <a:endParaRPr lang="en-IN" altLang="en-US">
              <a:latin typeface="Times New Roman" charset="0"/>
              <a:ea typeface="MS PGothic" charset="-128"/>
            </a:endParaRPr>
          </a:p>
          <a:p>
            <a:r>
              <a:rPr lang="en-US" altLang="en-US">
                <a:latin typeface="Times New Roman" charset="0"/>
                <a:ea typeface="MS PGothic" charset="-128"/>
              </a:rPr>
              <a:t>	a. While vascular access may involve either IV or intraosseous (IO) access, the procedure and equipment list will be generally the same:</a:t>
            </a:r>
            <a:endParaRPr lang="en-IN" altLang="en-US">
              <a:latin typeface="Times New Roman" charset="0"/>
              <a:ea typeface="MS PGothic" charset="-128"/>
            </a:endParaRPr>
          </a:p>
          <a:p>
            <a:r>
              <a:rPr lang="en-US" altLang="en-US">
                <a:latin typeface="Times New Roman" charset="0"/>
                <a:ea typeface="MS PGothic" charset="-128"/>
              </a:rPr>
              <a:t>		i. PPE, including properly-sized gloves</a:t>
            </a:r>
            <a:endParaRPr lang="en-IN" altLang="en-US">
              <a:latin typeface="Times New Roman" charset="0"/>
              <a:ea typeface="MS PGothic" charset="-128"/>
            </a:endParaRPr>
          </a:p>
          <a:p>
            <a:r>
              <a:rPr lang="en-US" altLang="en-US">
                <a:latin typeface="Times New Roman" charset="0"/>
                <a:ea typeface="MS PGothic" charset="-128"/>
              </a:rPr>
              <a:t>		ii. A properly-sized bag or syringe of the IV solution (selected by the ALS provider)</a:t>
            </a:r>
            <a:endParaRPr lang="en-IN" altLang="en-US">
              <a:latin typeface="Times New Roman" charset="0"/>
              <a:ea typeface="MS PGothic" charset="-128"/>
            </a:endParaRPr>
          </a:p>
          <a:p>
            <a:r>
              <a:rPr lang="en-US" altLang="en-US">
                <a:latin typeface="Times New Roman" charset="0"/>
                <a:ea typeface="MS PGothic" charset="-128"/>
              </a:rPr>
              <a:t>		iii. IV tubing and drip set (selected by the ALS provider)</a:t>
            </a:r>
            <a:endParaRPr lang="en-IN" altLang="en-US">
              <a:latin typeface="Times New Roman" charset="0"/>
              <a:ea typeface="MS PGothic" charset="-128"/>
            </a:endParaRPr>
          </a:p>
          <a:p>
            <a:r>
              <a:rPr lang="en-US" altLang="en-US">
                <a:latin typeface="Times New Roman" charset="0"/>
                <a:ea typeface="MS PGothic" charset="-128"/>
              </a:rPr>
              <a:t>		iv. Skin preparation pads, typically alcohol prep pads and/or betadine solution</a:t>
            </a:r>
            <a:endParaRPr lang="en-IN" altLang="en-US">
              <a:latin typeface="Times New Roman" charset="0"/>
              <a:ea typeface="MS PGothic" charset="-128"/>
            </a:endParaRPr>
          </a:p>
          <a:p>
            <a:r>
              <a:rPr lang="en-US" altLang="en-US">
                <a:latin typeface="Times New Roman" charset="0"/>
                <a:ea typeface="MS PGothic" charset="-128"/>
              </a:rPr>
              <a:t>		v. Adhesive tape, torn into several pieces about 1 inch (2.5 cm) in length</a:t>
            </a:r>
            <a:endParaRPr lang="en-IN" altLang="en-US">
              <a:latin typeface="Times New Roman" charset="0"/>
              <a:ea typeface="MS PGothic" charset="-128"/>
            </a:endParaRPr>
          </a:p>
          <a:p>
            <a:r>
              <a:rPr lang="en-US" altLang="en-US">
                <a:latin typeface="Times New Roman" charset="0"/>
                <a:ea typeface="MS PGothic" charset="-128"/>
              </a:rPr>
              <a:t>		vi. Gauze, 2 x 2 inches (50 x 50 mm) or 4 x 4 inches (101 x 101 mm)</a:t>
            </a:r>
            <a:endParaRPr lang="en-IN" altLang="en-US">
              <a:latin typeface="Times New Roman" charset="0"/>
              <a:ea typeface="MS PGothic" charset="-128"/>
            </a:endParaRPr>
          </a:p>
          <a:p>
            <a:r>
              <a:rPr lang="en-US" altLang="en-US">
                <a:latin typeface="Times New Roman" charset="0"/>
                <a:ea typeface="MS PGothic" charset="-128"/>
              </a:rPr>
              <a:t>		vii. Commercial IV securing system</a:t>
            </a:r>
            <a:endParaRPr lang="en-IN" altLang="en-US">
              <a:latin typeface="Times New Roman" charset="0"/>
              <a:ea typeface="MS PGothic" charset="-128"/>
            </a:endParaRPr>
          </a:p>
          <a:p>
            <a:r>
              <a:rPr lang="en-US" altLang="en-US">
                <a:latin typeface="Times New Roman" charset="0"/>
                <a:ea typeface="MS PGothic" charset="-128"/>
              </a:rPr>
              <a:t>		viii. IV “pigtail” catheter</a:t>
            </a:r>
            <a:endParaRPr lang="en-US" altLang="ja-JP" b="1">
              <a:latin typeface="Times New Roman" charset="0"/>
              <a:ea typeface="MS PGothic" charset="-128"/>
            </a:endParaRPr>
          </a:p>
          <a:p>
            <a:endParaRPr lang="en-US" altLang="en-US">
              <a:latin typeface="Times New Roman" charset="0"/>
              <a:ea typeface="MS PGothic" charset="-128"/>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B39D474-E5F5-1C41-B53C-87FA5C999B66}" type="slidenum">
              <a:rPr lang="en-US" altLang="en-US" sz="1200"/>
              <a:pPr eaLnBrk="1" hangingPunct="1"/>
              <a:t>22</a:t>
            </a:fld>
            <a:endParaRPr lang="en-US" altLang="en-US" sz="1200"/>
          </a:p>
        </p:txBody>
      </p:sp>
    </p:spTree>
    <p:extLst>
      <p:ext uri="{BB962C8B-B14F-4D97-AF65-F5344CB8AC3E}">
        <p14:creationId xmlns:p14="http://schemas.microsoft.com/office/powerpoint/2010/main" val="895686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ix. If IV access:</a:t>
            </a:r>
            <a:endParaRPr lang="en-IN" altLang="en-US">
              <a:latin typeface="Times New Roman" charset="0"/>
              <a:ea typeface="MS PGothic" charset="-128"/>
            </a:endParaRPr>
          </a:p>
          <a:p>
            <a:r>
              <a:rPr lang="en-US" altLang="en-US">
                <a:latin typeface="Times New Roman" charset="0"/>
                <a:ea typeface="MS PGothic" charset="-128"/>
              </a:rPr>
              <a:t>	(a) Venous constricting band (sometimes referred to as a venous tourniquet)</a:t>
            </a:r>
            <a:endParaRPr lang="en-IN" altLang="en-US">
              <a:latin typeface="Times New Roman" charset="0"/>
              <a:ea typeface="MS PGothic" charset="-128"/>
            </a:endParaRPr>
          </a:p>
          <a:p>
            <a:r>
              <a:rPr lang="en-US" altLang="en-US">
                <a:latin typeface="Times New Roman" charset="0"/>
                <a:ea typeface="MS PGothic" charset="-128"/>
              </a:rPr>
              <a:t>	(b) IV catheter (selected by the ALS provider)</a:t>
            </a:r>
            <a:endParaRPr lang="en-IN" altLang="en-US">
              <a:latin typeface="Times New Roman" charset="0"/>
              <a:ea typeface="MS PGothic" charset="-128"/>
            </a:endParaRPr>
          </a:p>
          <a:p>
            <a:r>
              <a:rPr lang="en-US" altLang="en-US">
                <a:latin typeface="Times New Roman" charset="0"/>
                <a:ea typeface="MS PGothic" charset="-128"/>
              </a:rPr>
              <a:t>x. If IO access:</a:t>
            </a:r>
            <a:endParaRPr lang="en-IN" altLang="en-US">
              <a:latin typeface="Times New Roman" charset="0"/>
              <a:ea typeface="MS PGothic" charset="-128"/>
            </a:endParaRPr>
          </a:p>
          <a:p>
            <a:r>
              <a:rPr lang="en-US" altLang="en-US">
                <a:latin typeface="Times New Roman" charset="0"/>
                <a:ea typeface="MS PGothic" charset="-128"/>
              </a:rPr>
              <a:t>	(a) IO needle (size selected by the ALS provider)</a:t>
            </a:r>
            <a:endParaRPr lang="en-IN" altLang="en-US">
              <a:latin typeface="Times New Roman" charset="0"/>
              <a:ea typeface="MS PGothic" charset="-128"/>
            </a:endParaRPr>
          </a:p>
          <a:p>
            <a:r>
              <a:rPr lang="en-US" altLang="en-US">
                <a:latin typeface="Times New Roman" charset="0"/>
                <a:ea typeface="MS PGothic" charset="-128"/>
              </a:rPr>
              <a:t>	(b) Mechanical IO driver or insertion device (depending on IO system)</a:t>
            </a:r>
            <a:endParaRPr lang="en-IN" altLang="en-US">
              <a:latin typeface="Times New Roman" charset="0"/>
              <a:ea typeface="MS PGothic" charset="-128"/>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D422D6A-2F8A-4341-89CF-7F21563D77DA}" type="slidenum">
              <a:rPr lang="en-US" altLang="en-US" sz="1200"/>
              <a:pPr eaLnBrk="1" hangingPunct="1"/>
              <a:t>23</a:t>
            </a:fld>
            <a:endParaRPr lang="en-US" altLang="en-US" sz="1200"/>
          </a:p>
        </p:txBody>
      </p:sp>
    </p:spTree>
    <p:extLst>
      <p:ext uri="{BB962C8B-B14F-4D97-AF65-F5344CB8AC3E}">
        <p14:creationId xmlns:p14="http://schemas.microsoft.com/office/powerpoint/2010/main" val="2087737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Spiking the bag</a:t>
            </a:r>
            <a:endParaRPr lang="en-IN" altLang="en-US">
              <a:latin typeface="Times New Roman" charset="0"/>
              <a:ea typeface="MS PGothic" charset="-128"/>
            </a:endParaRPr>
          </a:p>
          <a:p>
            <a:r>
              <a:rPr lang="en-US" altLang="en-US">
                <a:latin typeface="Times New Roman" charset="0"/>
                <a:ea typeface="MS PGothic" charset="-128"/>
              </a:rPr>
              <a:t>	a. Remove the rubber pigtail found on the end of the IV bag by pulling on it. </a:t>
            </a:r>
            <a:endParaRPr lang="en-IN" altLang="en-US">
              <a:latin typeface="Times New Roman" charset="0"/>
              <a:ea typeface="MS PGothic" charset="-128"/>
            </a:endParaRPr>
          </a:p>
          <a:p>
            <a:r>
              <a:rPr lang="en-US" altLang="en-US">
                <a:latin typeface="Times New Roman" charset="0"/>
                <a:ea typeface="MS PGothic" charset="-128"/>
              </a:rPr>
              <a:t>		i.  Remove the protective cover from the sterile piercing spike. </a:t>
            </a:r>
            <a:endParaRPr lang="en-IN" altLang="en-US">
              <a:latin typeface="Times New Roman" charset="0"/>
              <a:ea typeface="MS PGothic" charset="-128"/>
            </a:endParaRPr>
          </a:p>
          <a:p>
            <a:r>
              <a:rPr lang="en-US" altLang="en-US">
                <a:latin typeface="Times New Roman" charset="0"/>
                <a:ea typeface="MS PGothic" charset="-128"/>
              </a:rPr>
              <a:t>	b. Slide the spike into the IV bag port until you see fluid enter the drip chamber. Invert the bag. </a:t>
            </a:r>
            <a:endParaRPr lang="en-IN" altLang="en-US">
              <a:latin typeface="Times New Roman" charset="0"/>
              <a:ea typeface="MS PGothic" charset="-128"/>
            </a:endParaRPr>
          </a:p>
          <a:p>
            <a:r>
              <a:rPr lang="en-US" altLang="en-US">
                <a:latin typeface="Times New Roman" charset="0"/>
                <a:ea typeface="MS PGothic" charset="-128"/>
              </a:rPr>
              <a:t>	c. Squeeze and release the drip chamber until about half full. </a:t>
            </a:r>
            <a:endParaRPr lang="en-IN" altLang="en-US">
              <a:latin typeface="Times New Roman" charset="0"/>
              <a:ea typeface="MS PGothic" charset="-128"/>
            </a:endParaRPr>
          </a:p>
          <a:p>
            <a:r>
              <a:rPr lang="en-US" altLang="en-US">
                <a:latin typeface="Times New Roman" charset="0"/>
                <a:ea typeface="MS PGothic" charset="-128"/>
              </a:rPr>
              <a:t>	d. Unclamp the tubing.</a:t>
            </a:r>
            <a:endParaRPr lang="en-IN" altLang="en-US">
              <a:latin typeface="Times New Roman" charset="0"/>
              <a:ea typeface="MS PGothic" charset="-128"/>
            </a:endParaRPr>
          </a:p>
          <a:p>
            <a:r>
              <a:rPr lang="en-US" altLang="en-US">
                <a:latin typeface="Times New Roman" charset="0"/>
                <a:ea typeface="MS PGothic" charset="-128"/>
              </a:rPr>
              <a:t>	e.  Let the fluid flow until air bubbles are removed from the line before turning the roller clamp wheel to stop the flow.</a:t>
            </a:r>
            <a:endParaRPr lang="en-IN" altLang="en-US">
              <a:latin typeface="Times New Roman" charset="0"/>
              <a:ea typeface="MS PGothic"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7450621-E901-F94C-ABD3-98BCA61F1D02}" type="slidenum">
              <a:rPr lang="en-US" altLang="en-US" sz="1200"/>
              <a:pPr eaLnBrk="1" hangingPunct="1"/>
              <a:t>24</a:t>
            </a:fld>
            <a:endParaRPr lang="en-US" altLang="en-US" sz="1200"/>
          </a:p>
        </p:txBody>
      </p:sp>
    </p:spTree>
    <p:extLst>
      <p:ext uri="{BB962C8B-B14F-4D97-AF65-F5344CB8AC3E}">
        <p14:creationId xmlns:p14="http://schemas.microsoft.com/office/powerpoint/2010/main" val="861845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Check the drip chamber; it should be only half filled. </a:t>
            </a:r>
            <a:endParaRPr lang="en-IN" altLang="en-US">
              <a:latin typeface="Times New Roman" charset="0"/>
              <a:ea typeface="MS PGothic" charset="-128"/>
            </a:endParaRPr>
          </a:p>
          <a:p>
            <a:r>
              <a:rPr lang="en-US" altLang="en-US">
                <a:latin typeface="Times New Roman" charset="0"/>
                <a:ea typeface="MS PGothic" charset="-128"/>
              </a:rPr>
              <a:t>	i. If the fluid level is too low, then squeeze the IV bag until it fills. </a:t>
            </a:r>
            <a:endParaRPr lang="en-IN" altLang="en-US">
              <a:latin typeface="Times New Roman" charset="0"/>
              <a:ea typeface="MS PGothic" charset="-128"/>
            </a:endParaRPr>
          </a:p>
          <a:p>
            <a:r>
              <a:rPr lang="en-US" altLang="en-US">
                <a:latin typeface="Times New Roman" charset="0"/>
                <a:ea typeface="MS PGothic" charset="-128"/>
              </a:rPr>
              <a:t>	ii. If the chamber is too full, then invert the IV bag and squeeze the chamber to empty the fluid back into the bag.</a:t>
            </a:r>
            <a:endParaRPr lang="en-IN" altLang="en-US">
              <a:latin typeface="Times New Roman" charset="0"/>
              <a:ea typeface="MS PGothic" charset="-128"/>
            </a:endParaRPr>
          </a:p>
          <a:p>
            <a:r>
              <a:rPr lang="en-US" altLang="en-US">
                <a:latin typeface="Times New Roman" charset="0"/>
                <a:ea typeface="MS PGothic" charset="-128"/>
              </a:rPr>
              <a:t>g. Hang the bag in the appropriate location with the end of the IV tubing easily accessible.</a:t>
            </a:r>
            <a:endParaRPr lang="en-IN" altLang="en-US">
              <a:latin typeface="Times New Roman" charset="0"/>
              <a:ea typeface="MS PGothic" charset="-128"/>
            </a:endParaRPr>
          </a:p>
          <a:p>
            <a:r>
              <a:rPr lang="en-US" altLang="en-US">
                <a:latin typeface="Times New Roman" charset="0"/>
                <a:ea typeface="MS PGothic" charset="-128"/>
              </a:rPr>
              <a:t>h. Choose the drip set indicated by the ALS provider, and attach it to the fluid bag indicated by the ALS provider.</a:t>
            </a:r>
            <a:endParaRPr lang="en-IN" altLang="en-US">
              <a:latin typeface="Times New Roman" charset="0"/>
              <a:ea typeface="MS PGothic" charset="-128"/>
            </a:endParaRPr>
          </a:p>
          <a:p>
            <a:r>
              <a:rPr lang="en-US" altLang="en-US">
                <a:latin typeface="Times New Roman" charset="0"/>
                <a:ea typeface="MS PGothic" charset="-128"/>
              </a:rPr>
              <a:t>i. Fill the drip chamber halfway by squeezing it.</a:t>
            </a:r>
            <a:endParaRPr lang="en-IN" altLang="en-US">
              <a:latin typeface="Times New Roman" charset="0"/>
              <a:ea typeface="MS PGothic" charset="-128"/>
            </a:endParaRPr>
          </a:p>
          <a:p>
            <a:r>
              <a:rPr lang="en-US" altLang="en-US">
                <a:latin typeface="Times New Roman" charset="0"/>
                <a:ea typeface="MS PGothic" charset="-128"/>
              </a:rPr>
              <a:t>j. Flush or “bleed” the tubing to remove any air bubbles by opening the roller clamp.</a:t>
            </a:r>
            <a:endParaRPr lang="en-IN" altLang="en-US">
              <a:latin typeface="Times New Roman" charset="0"/>
              <a:ea typeface="MS PGothic" charset="-128"/>
            </a:endParaRPr>
          </a:p>
          <a:p>
            <a:r>
              <a:rPr lang="en-US" altLang="en-US">
                <a:latin typeface="Times New Roman" charset="0"/>
                <a:ea typeface="MS PGothic" charset="-128"/>
              </a:rPr>
              <a:t>	i. Make sure no bubbles are floating in the tubing. </a:t>
            </a:r>
            <a:endParaRPr lang="en-IN" altLang="en-US">
              <a:latin typeface="Times New Roman" charset="0"/>
              <a:ea typeface="MS PGothic" charset="-128"/>
            </a:endParaRPr>
          </a:p>
          <a:p>
            <a:r>
              <a:rPr lang="en-US" altLang="en-US">
                <a:latin typeface="Times New Roman" charset="0"/>
                <a:ea typeface="MS PGothic" charset="-128"/>
              </a:rPr>
              <a:t>k. Saline locks (buff caps)</a:t>
            </a:r>
            <a:endParaRPr lang="en-IN" altLang="en-US">
              <a:latin typeface="Times New Roman" charset="0"/>
              <a:ea typeface="MS PGothic" charset="-128"/>
            </a:endParaRPr>
          </a:p>
          <a:p>
            <a:r>
              <a:rPr lang="en-US" altLang="en-US">
                <a:latin typeface="Times New Roman" charset="0"/>
                <a:ea typeface="MS PGothic" charset="-128"/>
              </a:rPr>
              <a:t>	i. Access devices used to maintain an active IV site without running the fluids through the vein</a:t>
            </a:r>
            <a:endParaRPr lang="en-IN" altLang="en-US">
              <a:latin typeface="Times New Roman" charset="0"/>
              <a:ea typeface="MS PGothic" charset="-128"/>
            </a:endParaRPr>
          </a:p>
          <a:p>
            <a:r>
              <a:rPr lang="en-US" altLang="en-US">
                <a:latin typeface="Times New Roman" charset="0"/>
                <a:ea typeface="MS PGothic" charset="-128"/>
              </a:rPr>
              <a:t>	ii. Used primarily for patients who do not need additional fluids but may need rapid medication delivery</a:t>
            </a:r>
            <a:endParaRPr lang="en-IN" altLang="en-US">
              <a:latin typeface="Times New Roman" charset="0"/>
              <a:ea typeface="MS PGothic" charset="-128"/>
            </a:endParaRPr>
          </a:p>
          <a:p>
            <a:r>
              <a:rPr lang="en-US" altLang="en-US">
                <a:latin typeface="Times New Roman" charset="0"/>
                <a:ea typeface="MS PGothic" charset="-128"/>
              </a:rPr>
              <a:t>	iii. Procedures will vary based on local protocol.</a:t>
            </a:r>
            <a:endParaRPr lang="en-IN" altLang="en-US">
              <a:latin typeface="Times New Roman" charset="0"/>
              <a:ea typeface="MS PGothic"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C1B1F6B-AB84-584D-A23E-FA09FC60B661}" type="slidenum">
              <a:rPr lang="en-US" altLang="en-US" sz="1200"/>
              <a:pPr eaLnBrk="1" hangingPunct="1"/>
              <a:t>25</a:t>
            </a:fld>
            <a:endParaRPr lang="en-US" altLang="en-US" sz="1200"/>
          </a:p>
        </p:txBody>
      </p:sp>
    </p:spTree>
    <p:extLst>
      <p:ext uri="{BB962C8B-B14F-4D97-AF65-F5344CB8AC3E}">
        <p14:creationId xmlns:p14="http://schemas.microsoft.com/office/powerpoint/2010/main" val="262606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5. Performing the procedure</a:t>
            </a:r>
            <a:endParaRPr lang="en-IN" altLang="en-US">
              <a:latin typeface="Times New Roman" charset="0"/>
              <a:ea typeface="MS PGothic" charset="-128"/>
            </a:endParaRPr>
          </a:p>
          <a:p>
            <a:r>
              <a:rPr lang="en-US" altLang="en-US">
                <a:latin typeface="Times New Roman" charset="0"/>
                <a:ea typeface="MS PGothic" charset="-128"/>
              </a:rPr>
              <a:t>	a. While the ALS provider is establishing IV or IO access, you may help to stabilize the patient’s limbs or provide him or her comfort. </a:t>
            </a:r>
            <a:endParaRPr lang="en-IN" altLang="en-US">
              <a:latin typeface="Times New Roman" charset="0"/>
              <a:ea typeface="MS PGothic" charset="-128"/>
            </a:endParaRPr>
          </a:p>
          <a:p>
            <a:r>
              <a:rPr lang="en-US" altLang="en-US">
                <a:latin typeface="Times New Roman" charset="0"/>
                <a:ea typeface="MS PGothic" charset="-128"/>
              </a:rPr>
              <a:t>6. Continuing care</a:t>
            </a:r>
            <a:endParaRPr lang="en-IN" altLang="en-US">
              <a:latin typeface="Times New Roman" charset="0"/>
              <a:ea typeface="MS PGothic" charset="-128"/>
            </a:endParaRPr>
          </a:p>
          <a:p>
            <a:r>
              <a:rPr lang="en-US" altLang="en-US">
                <a:latin typeface="Times New Roman" charset="0"/>
                <a:ea typeface="MS PGothic" charset="-128"/>
              </a:rPr>
              <a:t>	a. Once vascular access is established, continue patient care by observing the access site for swelling, bleeding, discoloration, or leaking. </a:t>
            </a:r>
            <a:endParaRPr lang="en-IN" altLang="en-US">
              <a:latin typeface="Times New Roman" charset="0"/>
              <a:ea typeface="MS PGothic" charset="-128"/>
            </a:endParaRPr>
          </a:p>
          <a:p>
            <a:r>
              <a:rPr lang="en-US" altLang="en-US">
                <a:latin typeface="Times New Roman" charset="0"/>
                <a:ea typeface="MS PGothic" charset="-128"/>
              </a:rPr>
              <a:t>	b. Observe the IV tubing to see if it is improperly blocked, clamped, or kinked, or if the bag of IV solution is empty. </a:t>
            </a:r>
            <a:endParaRPr lang="en-IN" altLang="en-US">
              <a:latin typeface="Times New Roman" charset="0"/>
              <a:ea typeface="MS PGothic"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A7E7881-BA21-DA47-9906-293B49D21208}" type="slidenum">
              <a:rPr lang="en-US" altLang="en-US" sz="1200"/>
              <a:pPr eaLnBrk="1" hangingPunct="1"/>
              <a:t>26</a:t>
            </a:fld>
            <a:endParaRPr lang="en-US" altLang="en-US" sz="1200"/>
          </a:p>
        </p:txBody>
      </p:sp>
    </p:spTree>
    <p:extLst>
      <p:ext uri="{BB962C8B-B14F-4D97-AF65-F5344CB8AC3E}">
        <p14:creationId xmlns:p14="http://schemas.microsoft.com/office/powerpoint/2010/main" val="555626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 Troubleshooting Team Conflicts</a:t>
            </a:r>
            <a:endParaRPr lang="en-IN" altLang="en-US">
              <a:latin typeface="Times New Roman" charset="0"/>
              <a:ea typeface="MS PGothic" charset="-128"/>
            </a:endParaRPr>
          </a:p>
          <a:p>
            <a:r>
              <a:rPr lang="en-US" altLang="en-US">
                <a:latin typeface="Times New Roman" charset="0"/>
                <a:ea typeface="MS PGothic" charset="-128"/>
              </a:rPr>
              <a:t>A. When conflict occurs, keep in the mind the following five techniques:</a:t>
            </a:r>
            <a:endParaRPr lang="en-IN" altLang="en-US">
              <a:latin typeface="Times New Roman" charset="0"/>
              <a:ea typeface="MS PGothic" charset="-128"/>
            </a:endParaRPr>
          </a:p>
          <a:p>
            <a:r>
              <a:rPr lang="en-US" altLang="en-US">
                <a:latin typeface="Times New Roman" charset="0"/>
                <a:ea typeface="MS PGothic" charset="-128"/>
              </a:rPr>
              <a:t>	1. The patient comes first. </a:t>
            </a:r>
            <a:endParaRPr lang="en-IN" altLang="en-US">
              <a:latin typeface="Times New Roman" charset="0"/>
              <a:ea typeface="MS PGothic" charset="-128"/>
            </a:endParaRPr>
          </a:p>
          <a:p>
            <a:r>
              <a:rPr lang="en-US" altLang="en-US">
                <a:latin typeface="Times New Roman" charset="0"/>
                <a:ea typeface="MS PGothic" charset="-128"/>
              </a:rPr>
              <a:t>		a. Regardless of interpersonal conflicts that may arise, the patient’s needs must always come first.</a:t>
            </a:r>
            <a:endParaRPr lang="en-IN" altLang="en-US">
              <a:latin typeface="Times New Roman" charset="0"/>
              <a:ea typeface="MS PGothic" charset="-128"/>
            </a:endParaRPr>
          </a:p>
          <a:p>
            <a:r>
              <a:rPr lang="en-US" altLang="en-US">
                <a:latin typeface="Times New Roman" charset="0"/>
                <a:ea typeface="MS PGothic" charset="-128"/>
              </a:rPr>
              <a:t>	2. Do not engage.</a:t>
            </a:r>
            <a:endParaRPr lang="en-IN" altLang="en-US">
              <a:latin typeface="Times New Roman" charset="0"/>
              <a:ea typeface="MS PGothic" charset="-128"/>
            </a:endParaRPr>
          </a:p>
          <a:p>
            <a:r>
              <a:rPr lang="en-US" altLang="en-US">
                <a:latin typeface="Times New Roman" charset="0"/>
                <a:ea typeface="MS PGothic" charset="-128"/>
              </a:rPr>
              <a:t>		a. If the problem causing the conflict does not directly and immediately impact patient care, then do not engage. Have the discussion after the call, when more positive communication may be possible.</a:t>
            </a:r>
            <a:endParaRPr lang="en-IN" altLang="en-US">
              <a:latin typeface="Times New Roman" charset="0"/>
              <a:ea typeface="MS PGothic" charset="-128"/>
            </a:endParaRPr>
          </a:p>
          <a:p>
            <a:r>
              <a:rPr lang="en-US" altLang="en-US">
                <a:latin typeface="Times New Roman" charset="0"/>
                <a:ea typeface="MS PGothic" charset="-128"/>
              </a:rPr>
              <a:t>	3. Keep your cool.</a:t>
            </a:r>
            <a:endParaRPr lang="en-IN" altLang="en-US">
              <a:latin typeface="Times New Roman" charset="0"/>
              <a:ea typeface="MS PGothic" charset="-128"/>
            </a:endParaRPr>
          </a:p>
          <a:p>
            <a:r>
              <a:rPr lang="en-US" altLang="en-US">
                <a:latin typeface="Times New Roman" charset="0"/>
                <a:ea typeface="MS PGothic" charset="-128"/>
              </a:rPr>
              <a:t>		a. Maintain your composure. If you feel that the conflict is over a critical component of patient care, then follow the PACE mnemonic discussed previously. If it is not, then begin by taking a deep breath and slowly counting to 10.</a:t>
            </a:r>
            <a:endParaRPr lang="en-IN" altLang="en-US">
              <a:latin typeface="Times New Roman" charset="0"/>
              <a:ea typeface="MS PGothic" charset="-128"/>
            </a:endParaRPr>
          </a:p>
          <a:p>
            <a:r>
              <a:rPr lang="en-US" altLang="en-US">
                <a:latin typeface="Times New Roman" charset="0"/>
                <a:ea typeface="MS PGothic" charset="-128"/>
              </a:rPr>
              <a:t>	4. Separate the person from the issue.</a:t>
            </a:r>
            <a:endParaRPr lang="en-IN" altLang="en-US">
              <a:latin typeface="Times New Roman" charset="0"/>
              <a:ea typeface="MS PGothic" charset="-128"/>
            </a:endParaRPr>
          </a:p>
          <a:p>
            <a:r>
              <a:rPr lang="en-US" altLang="en-US">
                <a:latin typeface="Times New Roman" charset="0"/>
                <a:ea typeface="MS PGothic" charset="-128"/>
              </a:rPr>
              <a:t>		a. If the conflict arises from the behavior of another team member and the conflict cannot be delayed or avoided, then focus on the behavior itself rather than the individual.</a:t>
            </a:r>
            <a:endParaRPr lang="en-IN" altLang="en-US">
              <a:latin typeface="Times New Roman" charset="0"/>
              <a:ea typeface="MS PGothic" charset="-128"/>
            </a:endParaRPr>
          </a:p>
          <a:p>
            <a:r>
              <a:rPr lang="en-US" altLang="en-US">
                <a:latin typeface="Times New Roman" charset="0"/>
                <a:ea typeface="MS PGothic" charset="-128"/>
              </a:rPr>
              <a:t>	5. Choose your battles. </a:t>
            </a:r>
            <a:endParaRPr lang="en-IN" altLang="en-US">
              <a:latin typeface="Times New Roman" charset="0"/>
              <a:ea typeface="MS PGothic" charset="-128"/>
            </a:endParaRPr>
          </a:p>
          <a:p>
            <a:r>
              <a:rPr lang="en-US" altLang="en-US">
                <a:latin typeface="Times New Roman" charset="0"/>
                <a:ea typeface="MS PGothic" charset="-128"/>
              </a:rPr>
              <a:t>		a. Remember, there is strength in the diversity of team members. Not everyone will work in exactly the same way, and that is a good thing. Avoid engaging in conflict over minor issues in patient care that center around one provider “style” over another.</a:t>
            </a:r>
            <a:endParaRPr lang="en-IN" altLang="en-US">
              <a:latin typeface="Times New Roman" charset="0"/>
              <a:ea typeface="MS PGothic"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AC9BC5-80D9-DF48-B9F6-87702941F387}" type="slidenum">
              <a:rPr lang="en-US" altLang="en-US" sz="1200"/>
              <a:pPr eaLnBrk="1" hangingPunct="1"/>
              <a:t>27</a:t>
            </a:fld>
            <a:endParaRPr lang="en-US" altLang="en-US" sz="1200"/>
          </a:p>
        </p:txBody>
      </p:sp>
    </p:spTree>
    <p:extLst>
      <p:ext uri="{BB962C8B-B14F-4D97-AF65-F5344CB8AC3E}">
        <p14:creationId xmlns:p14="http://schemas.microsoft.com/office/powerpoint/2010/main" val="115841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IN" altLang="en-US">
                <a:latin typeface="Times New Roman" charset="0"/>
                <a:ea typeface="MS PGothic" charset="-128"/>
              </a:rPr>
              <a:t>II. An Era of Team Health Care</a:t>
            </a:r>
          </a:p>
          <a:p>
            <a:r>
              <a:rPr lang="en-IN" altLang="en-US">
                <a:latin typeface="Times New Roman" charset="0"/>
                <a:ea typeface="MS PGothic" charset="-128"/>
              </a:rPr>
              <a:t>A. Previous models of emergency care often consisted of providers who worked separately, passing the patient from one individual or group to the next. </a:t>
            </a:r>
          </a:p>
          <a:p>
            <a:r>
              <a:rPr lang="en-IN" altLang="en-US">
                <a:latin typeface="Times New Roman" charset="0"/>
                <a:ea typeface="MS PGothic" charset="-128"/>
              </a:rPr>
              <a:t>	1.  In time, emergency health care providers recognized that by working as a unified team from first patient contact to patient discharge, it was possible to improve individual and team performance, patient and provider safety, and patient outcome. </a:t>
            </a:r>
          </a:p>
          <a:p>
            <a:r>
              <a:rPr lang="en-IN" altLang="en-US">
                <a:latin typeface="Times New Roman" charset="0"/>
                <a:ea typeface="MS PGothic" charset="-128"/>
              </a:rPr>
              <a:t>	2.  This concept is the continuum of care. </a:t>
            </a:r>
          </a:p>
          <a:p>
            <a:r>
              <a:rPr lang="en-IN" altLang="en-US">
                <a:latin typeface="Times New Roman" charset="0"/>
                <a:ea typeface="MS PGothic" charset="-128"/>
              </a:rPr>
              <a:t>B.  Community paramedicine and mobile integrated healthcare (MIH) teams may be the best example of the team concept of continuum of care. </a:t>
            </a:r>
          </a:p>
          <a:p>
            <a:r>
              <a:rPr lang="en-IN" altLang="en-US">
                <a:latin typeface="Times New Roman" charset="0"/>
                <a:ea typeface="MS PGothic" charset="-128"/>
              </a:rPr>
              <a:t>C.  The structure and effectiveness of emergency health care teams differ from system to system. </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943125-9987-5642-B9DC-36E817332967}" type="slidenum">
              <a:rPr lang="en-US" altLang="en-US" sz="1200"/>
              <a:pPr eaLnBrk="1" hangingPunct="1"/>
              <a:t>3</a:t>
            </a:fld>
            <a:endParaRPr lang="en-US" altLang="en-US" sz="1200"/>
          </a:p>
        </p:txBody>
      </p:sp>
    </p:spTree>
    <p:extLst>
      <p:ext uri="{BB962C8B-B14F-4D97-AF65-F5344CB8AC3E}">
        <p14:creationId xmlns:p14="http://schemas.microsoft.com/office/powerpoint/2010/main" val="75425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IN" altLang="en-US">
                <a:latin typeface="Times New Roman" charset="0"/>
                <a:ea typeface="MS PGothic" charset="-128"/>
              </a:rPr>
              <a:t>III. Types of Teams</a:t>
            </a:r>
          </a:p>
          <a:p>
            <a:r>
              <a:rPr lang="en-IN" altLang="en-US">
                <a:latin typeface="Times New Roman" charset="0"/>
                <a:ea typeface="MS PGothic" charset="-128"/>
              </a:rPr>
              <a:t>A. Regular teams</a:t>
            </a:r>
          </a:p>
          <a:p>
            <a:r>
              <a:rPr lang="en-IN" altLang="en-US">
                <a:latin typeface="Times New Roman" charset="0"/>
                <a:ea typeface="MS PGothic" charset="-128"/>
              </a:rPr>
              <a:t>	1. EMTs consistently interact with the same partner or team. </a:t>
            </a:r>
          </a:p>
          <a:p>
            <a:r>
              <a:rPr lang="en-IN" altLang="en-US">
                <a:latin typeface="Times New Roman" charset="0"/>
                <a:ea typeface="MS PGothic" charset="-128"/>
              </a:rPr>
              <a:t>	2. Team members who frequently train and work together are more likely to move smoothly from one step in the procedure to the next. </a:t>
            </a:r>
          </a:p>
          <a:p>
            <a:r>
              <a:rPr lang="en-IN" altLang="en-US">
                <a:latin typeface="Times New Roman" charset="0"/>
                <a:ea typeface="MS PGothic" charset="-128"/>
              </a:rPr>
              <a:t>B. Temporary teams</a:t>
            </a:r>
          </a:p>
          <a:p>
            <a:r>
              <a:rPr lang="en-IN" altLang="en-US">
                <a:latin typeface="Times New Roman" charset="0"/>
                <a:ea typeface="MS PGothic" charset="-128"/>
              </a:rPr>
              <a:t>	1.  EMTs work with providers with whom they do not regularly interact or may not even know.</a:t>
            </a:r>
          </a:p>
          <a:p>
            <a:r>
              <a:rPr lang="en-IN" altLang="en-US">
                <a:latin typeface="Times New Roman" charset="0"/>
                <a:ea typeface="MS PGothic" charset="-128"/>
              </a:rPr>
              <a:t>		a. Providers must work within an environment that supports and promotes collaboration rather than competition. </a:t>
            </a:r>
          </a:p>
          <a:p>
            <a:r>
              <a:rPr lang="en-IN" altLang="en-US">
                <a:latin typeface="Times New Roman" charset="0"/>
                <a:ea typeface="MS PGothic" charset="-128"/>
              </a:rPr>
              <a:t>		b. It is crucial to have a clear understanding of the roles, responsibilities, and capabilities of each team member. </a:t>
            </a:r>
          </a:p>
          <a:p>
            <a:r>
              <a:rPr lang="en-IN" altLang="en-US">
                <a:latin typeface="Times New Roman" charset="0"/>
                <a:ea typeface="MS PGothic" charset="-128"/>
              </a:rPr>
              <a:t>			i. The best way to accomplish this is to train together.</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D17C93-4C2F-2D4F-930D-250ACCEB8352}" type="slidenum">
              <a:rPr lang="en-US" altLang="en-US" sz="1200"/>
              <a:pPr eaLnBrk="1" hangingPunct="1"/>
              <a:t>4</a:t>
            </a:fld>
            <a:endParaRPr lang="en-US" altLang="en-US" sz="1200"/>
          </a:p>
        </p:txBody>
      </p:sp>
    </p:spTree>
    <p:extLst>
      <p:ext uri="{BB962C8B-B14F-4D97-AF65-F5344CB8AC3E}">
        <p14:creationId xmlns:p14="http://schemas.microsoft.com/office/powerpoint/2010/main" val="16583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IN" altLang="en-US">
                <a:latin typeface="Times New Roman" charset="0"/>
                <a:ea typeface="MS PGothic" charset="-128"/>
              </a:rPr>
              <a:t>C. Special teams</a:t>
            </a:r>
          </a:p>
          <a:p>
            <a:r>
              <a:rPr lang="en-IN" altLang="en-US">
                <a:latin typeface="Times New Roman" charset="0"/>
                <a:ea typeface="MS PGothic" charset="-128"/>
              </a:rPr>
              <a:t>	1. Fire Team</a:t>
            </a:r>
          </a:p>
          <a:p>
            <a:r>
              <a:rPr lang="en-IN" altLang="en-US">
                <a:latin typeface="Times New Roman" charset="0"/>
                <a:ea typeface="MS PGothic" charset="-128"/>
              </a:rPr>
              <a:t>	2. Rescue Team</a:t>
            </a:r>
          </a:p>
          <a:p>
            <a:r>
              <a:rPr lang="en-IN" altLang="en-US">
                <a:latin typeface="Times New Roman" charset="0"/>
                <a:ea typeface="MS PGothic" charset="-128"/>
              </a:rPr>
              <a:t>	3. Hazardous materials (HazMat) Team</a:t>
            </a:r>
          </a:p>
          <a:p>
            <a:r>
              <a:rPr lang="en-IN" altLang="en-US">
                <a:latin typeface="Times New Roman" charset="0"/>
                <a:ea typeface="MS PGothic" charset="-128"/>
              </a:rPr>
              <a:t>	4. Tactical EMS Team</a:t>
            </a:r>
          </a:p>
          <a:p>
            <a:r>
              <a:rPr lang="en-IN" altLang="en-US">
                <a:latin typeface="Times New Roman" charset="0"/>
                <a:ea typeface="MS PGothic" charset="-128"/>
              </a:rPr>
              <a:t>	5. Special event EMS Team</a:t>
            </a:r>
          </a:p>
          <a:p>
            <a:r>
              <a:rPr lang="en-IN" altLang="en-US">
                <a:latin typeface="Times New Roman" charset="0"/>
                <a:ea typeface="MS PGothic" charset="-128"/>
              </a:rPr>
              <a:t>	6. EMS bike Team</a:t>
            </a:r>
          </a:p>
          <a:p>
            <a:r>
              <a:rPr lang="en-IN" altLang="en-US">
                <a:latin typeface="Times New Roman" charset="0"/>
                <a:ea typeface="MS PGothic" charset="-128"/>
              </a:rPr>
              <a:t>	7. In-hospital patient care technicians</a:t>
            </a:r>
          </a:p>
          <a:p>
            <a:r>
              <a:rPr lang="en-IN" altLang="en-US">
                <a:latin typeface="Times New Roman" charset="0"/>
                <a:ea typeface="MS PGothic" charset="-128"/>
              </a:rPr>
              <a:t>	8. MIH technicians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172A2E-CF2E-A842-9432-40964D53BB88}" type="slidenum">
              <a:rPr lang="en-US" altLang="en-US" sz="1200"/>
              <a:pPr eaLnBrk="1" hangingPunct="1"/>
              <a:t>5</a:t>
            </a:fld>
            <a:endParaRPr lang="en-US" altLang="en-US" sz="1200"/>
          </a:p>
        </p:txBody>
      </p:sp>
    </p:spTree>
    <p:extLst>
      <p:ext uri="{BB962C8B-B14F-4D97-AF65-F5344CB8AC3E}">
        <p14:creationId xmlns:p14="http://schemas.microsoft.com/office/powerpoint/2010/main" val="187789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IN" altLang="en-US">
                <a:latin typeface="Times New Roman" charset="0"/>
                <a:ea typeface="MS PGothic" charset="-128"/>
              </a:rPr>
              <a:t>IV. Groups Versus Teams</a:t>
            </a:r>
          </a:p>
          <a:p>
            <a:r>
              <a:rPr lang="en-IN" altLang="en-US">
                <a:latin typeface="Times New Roman" charset="0"/>
                <a:ea typeface="MS PGothic" charset="-128"/>
              </a:rPr>
              <a:t>A. The National Incident Management System (NIMS) defines a group as “the organization level that divides the incident according to functional levels of operation. Groups perform special functions, often across geographic boundaries.”  </a:t>
            </a:r>
          </a:p>
          <a:p>
            <a:r>
              <a:rPr lang="en-IN" altLang="en-US">
                <a:latin typeface="Times New Roman" charset="0"/>
                <a:ea typeface="MS PGothic" charset="-128"/>
              </a:rPr>
              <a:t>	1. EMS providers may often work as a group in this sense. </a:t>
            </a:r>
          </a:p>
          <a:p>
            <a:r>
              <a:rPr lang="en-IN" altLang="en-US">
                <a:latin typeface="Times New Roman" charset="0"/>
                <a:ea typeface="MS PGothic" charset="-128"/>
              </a:rPr>
              <a:t>	2. You must be able to distinguish between a group of providers gathered together on an emergency call and a true team.</a:t>
            </a:r>
          </a:p>
          <a:p>
            <a:r>
              <a:rPr lang="en-IN" altLang="en-US">
                <a:latin typeface="Times New Roman" charset="0"/>
                <a:ea typeface="MS PGothic" charset="-128"/>
              </a:rPr>
              <a:t>	3. A group consists of individual health care providers working independently to help the patient.</a:t>
            </a:r>
          </a:p>
          <a:p>
            <a:r>
              <a:rPr lang="en-IN" altLang="en-US">
                <a:latin typeface="Times New Roman" charset="0"/>
                <a:ea typeface="MS PGothic" charset="-128"/>
              </a:rPr>
              <a:t>		a. Triage</a:t>
            </a:r>
          </a:p>
          <a:p>
            <a:r>
              <a:rPr lang="en-IN" altLang="en-US">
                <a:latin typeface="Times New Roman" charset="0"/>
                <a:ea typeface="MS PGothic" charset="-128"/>
              </a:rPr>
              <a:t>		b. Treatment</a:t>
            </a:r>
          </a:p>
          <a:p>
            <a:r>
              <a:rPr lang="en-IN" altLang="en-US">
                <a:latin typeface="Times New Roman" charset="0"/>
                <a:ea typeface="MS PGothic" charset="-128"/>
              </a:rPr>
              <a:t>		c. Transport</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F8F5A34-6E30-2548-8CFA-E2594C1E8FB8}" type="slidenum">
              <a:rPr lang="en-US" altLang="en-US" sz="1200"/>
              <a:pPr eaLnBrk="1" hangingPunct="1"/>
              <a:t>6</a:t>
            </a:fld>
            <a:endParaRPr lang="en-US" altLang="en-US" sz="1200"/>
          </a:p>
        </p:txBody>
      </p:sp>
    </p:spTree>
    <p:extLst>
      <p:ext uri="{BB962C8B-B14F-4D97-AF65-F5344CB8AC3E}">
        <p14:creationId xmlns:p14="http://schemas.microsoft.com/office/powerpoint/2010/main" val="280862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IN" altLang="en-US">
                <a:latin typeface="Times New Roman" charset="0"/>
                <a:ea typeface="MS PGothic" charset="-128"/>
              </a:rPr>
              <a:t>4. A team consists of a group of health care providers who are assigned specific roles and are working interdependently in a coordinated manner under a designated leader. </a:t>
            </a:r>
            <a:endParaRPr lang="en-US" altLang="en-US">
              <a:latin typeface="Times New Roman" charset="0"/>
              <a:ea typeface="MS PGothic"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441C36-02C6-5D45-8258-E22D528E7F61}" type="slidenum">
              <a:rPr lang="en-US" altLang="en-US" sz="1200"/>
              <a:pPr eaLnBrk="1" hangingPunct="1"/>
              <a:t>7</a:t>
            </a:fld>
            <a:endParaRPr lang="en-US" altLang="en-US" sz="1200"/>
          </a:p>
        </p:txBody>
      </p:sp>
    </p:spTree>
    <p:extLst>
      <p:ext uri="{BB962C8B-B14F-4D97-AF65-F5344CB8AC3E}">
        <p14:creationId xmlns:p14="http://schemas.microsoft.com/office/powerpoint/2010/main" val="286057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IN" altLang="en-US">
                <a:latin typeface="Times New Roman" charset="0"/>
                <a:ea typeface="MS PGothic" charset="-128"/>
              </a:rPr>
              <a:t>5. The five essential elements of a group include:</a:t>
            </a:r>
          </a:p>
          <a:p>
            <a:r>
              <a:rPr lang="en-IN" altLang="en-US">
                <a:latin typeface="Times New Roman" charset="0"/>
                <a:ea typeface="MS PGothic" charset="-128"/>
              </a:rPr>
              <a:t>	a. A common goal</a:t>
            </a:r>
          </a:p>
          <a:p>
            <a:r>
              <a:rPr lang="en-IN" altLang="en-US">
                <a:latin typeface="Times New Roman" charset="0"/>
                <a:ea typeface="MS PGothic" charset="-128"/>
              </a:rPr>
              <a:t>	b. An image of themselves as a “group”</a:t>
            </a:r>
          </a:p>
          <a:p>
            <a:r>
              <a:rPr lang="en-IN" altLang="en-US">
                <a:latin typeface="Times New Roman" charset="0"/>
                <a:ea typeface="MS PGothic" charset="-128"/>
              </a:rPr>
              <a:t>	c. A sense of continuity of the group</a:t>
            </a:r>
          </a:p>
          <a:p>
            <a:r>
              <a:rPr lang="en-IN" altLang="en-US">
                <a:latin typeface="Times New Roman" charset="0"/>
                <a:ea typeface="MS PGothic" charset="-128"/>
              </a:rPr>
              <a:t>	d. A set of shared values</a:t>
            </a:r>
          </a:p>
          <a:p>
            <a:r>
              <a:rPr lang="en-IN" altLang="en-US">
                <a:latin typeface="Times New Roman" charset="0"/>
                <a:ea typeface="MS PGothic" charset="-128"/>
              </a:rPr>
              <a:t>	e. Different roles within the group</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7A426C1-2753-DA4B-8700-989126FA6412}" type="slidenum">
              <a:rPr lang="en-US" altLang="en-US" sz="1200"/>
              <a:pPr eaLnBrk="1" hangingPunct="1"/>
              <a:t>8</a:t>
            </a:fld>
            <a:endParaRPr lang="en-US" altLang="en-US" sz="1200"/>
          </a:p>
        </p:txBody>
      </p:sp>
    </p:spTree>
    <p:extLst>
      <p:ext uri="{BB962C8B-B14F-4D97-AF65-F5344CB8AC3E}">
        <p14:creationId xmlns:p14="http://schemas.microsoft.com/office/powerpoint/2010/main" val="169174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IN" altLang="en-US">
                <a:latin typeface="Times New Roman" charset="0"/>
                <a:ea typeface="MS PGothic" charset="-128"/>
              </a:rPr>
              <a:t>V. Dependent, Independent, and Interdependent Groups</a:t>
            </a:r>
          </a:p>
          <a:p>
            <a:r>
              <a:rPr lang="en-IN" altLang="en-US">
                <a:latin typeface="Times New Roman" charset="0"/>
                <a:ea typeface="MS PGothic" charset="-128"/>
              </a:rPr>
              <a:t>	A. In dependent groups, each individual is told what to do, and often how to do it, by his or her supervisor or group leader. </a:t>
            </a:r>
          </a:p>
          <a:p>
            <a:r>
              <a:rPr lang="en-IN" altLang="en-US">
                <a:latin typeface="Times New Roman" charset="0"/>
                <a:ea typeface="MS PGothic" charset="-128"/>
              </a:rPr>
              <a:t>	B. In independent groups, each individual is responsible for his or her own area (either a physical space or set of tasks).</a:t>
            </a:r>
          </a:p>
          <a:p>
            <a:r>
              <a:rPr lang="en-IN" altLang="en-US">
                <a:latin typeface="Times New Roman" charset="0"/>
                <a:ea typeface="MS PGothic" charset="-128"/>
              </a:rPr>
              <a:t>		1. May receive support and guidance from a supervisor or group leader but do not have to wait for an assignment before taking action</a:t>
            </a:r>
          </a:p>
          <a:p>
            <a:r>
              <a:rPr lang="en-IN" altLang="en-US">
                <a:latin typeface="Times New Roman" charset="0"/>
                <a:ea typeface="MS PGothic" charset="-128"/>
              </a:rPr>
              <a:t>	C. EMTs and other health care providers who work interdependently are functioning as a true team.</a:t>
            </a:r>
          </a:p>
          <a:p>
            <a:r>
              <a:rPr lang="en-IN" altLang="en-US">
                <a:latin typeface="Times New Roman" charset="0"/>
                <a:ea typeface="MS PGothic" charset="-128"/>
              </a:rPr>
              <a:t>		1. Each provider may be assigned to a particular area or task, but everyone works together with shared responsibilities, accountability, and a common goal, as opposed to focusing on the goals of their own individual areas.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68C4644-8AED-E74F-AC01-767C2274E776}" type="slidenum">
              <a:rPr lang="en-US" altLang="en-US" sz="1200"/>
              <a:pPr eaLnBrk="1" hangingPunct="1"/>
              <a:t>9</a:t>
            </a:fld>
            <a:endParaRPr lang="en-US" altLang="en-US" sz="1200"/>
          </a:p>
        </p:txBody>
      </p:sp>
    </p:spTree>
    <p:extLst>
      <p:ext uri="{BB962C8B-B14F-4D97-AF65-F5344CB8AC3E}">
        <p14:creationId xmlns:p14="http://schemas.microsoft.com/office/powerpoint/2010/main" val="529805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2691" name="Rectangle 3"/>
          <p:cNvSpPr>
            <a:spLocks noGrp="1" noChangeArrowheads="1"/>
          </p:cNvSpPr>
          <p:nvPr>
            <p:ph type="subTitle" idx="1"/>
          </p:nvPr>
        </p:nvSpPr>
        <p:spPr>
          <a:xfrm>
            <a:off x="4419600" y="3657600"/>
            <a:ext cx="4800600" cy="1752600"/>
          </a:xfrm>
          <a:gradFill rotWithShape="0">
            <a:gsLst>
              <a:gs pos="0">
                <a:srgbClr val="66CCFF">
                  <a:alpha val="89999"/>
                </a:srgbClr>
              </a:gs>
              <a:gs pos="100000">
                <a:srgbClr val="0080FF">
                  <a:alpha val="14000"/>
                </a:srgbClr>
              </a:gs>
            </a:gsLst>
            <a:lin ang="2700000" scaled="1"/>
          </a:gradFill>
          <a:ln w="9525">
            <a:noFill/>
          </a:ln>
        </p:spPr>
        <p:txBody>
          <a:bodyPr tIns="137160" bIns="45720"/>
          <a:lstStyle>
            <a:lvl1pPr marL="0" indent="0">
              <a:lnSpc>
                <a:spcPct val="105000"/>
              </a:lnSpc>
              <a:buFontTx/>
              <a:buNone/>
              <a:defRPr sz="3200" b="1">
                <a:solidFill>
                  <a:schemeClr val="bg1"/>
                </a:solidFill>
              </a:defRPr>
            </a:lvl1pPr>
          </a:lstStyle>
          <a:p>
            <a:r>
              <a:rPr lang="en-US"/>
              <a:t>Click to edit Master subtitle style</a:t>
            </a:r>
          </a:p>
        </p:txBody>
      </p:sp>
      <p:sp>
        <p:nvSpPr>
          <p:cNvPr id="128003" name="Rectangle 2"/>
          <p:cNvSpPr>
            <a:spLocks noGrp="1" noChangeArrowheads="1"/>
          </p:cNvSpPr>
          <p:nvPr>
            <p:ph type="ctrTitle"/>
          </p:nvPr>
        </p:nvSpPr>
        <p:spPr>
          <a:xfrm>
            <a:off x="4572000" y="2362200"/>
            <a:ext cx="4343400" cy="990600"/>
          </a:xfrm>
          <a:noFill/>
        </p:spPr>
        <p:txBody>
          <a:bodyPr anchor="t"/>
          <a:lstStyle>
            <a:lvl1pPr algn="l">
              <a:defRPr>
                <a:solidFill>
                  <a:srgbClr val="002561"/>
                </a:solidFill>
                <a:effectLst>
                  <a:outerShdw blurRad="38100" dist="38100" dir="2700000" algn="tl">
                    <a:srgbClr val="DDDDDD"/>
                  </a:outerShdw>
                </a:effectLst>
              </a:defRPr>
            </a:lvl1pPr>
          </a:lstStyle>
          <a:p>
            <a:r>
              <a:rPr lang="en-US" dirty="0"/>
              <a:t>Click to edit Master title style</a:t>
            </a:r>
          </a:p>
        </p:txBody>
      </p:sp>
    </p:spTree>
    <p:extLst>
      <p:ext uri="{BB962C8B-B14F-4D97-AF65-F5344CB8AC3E}">
        <p14:creationId xmlns:p14="http://schemas.microsoft.com/office/powerpoint/2010/main" val="57473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6508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90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244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63003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486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263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7435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1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223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85105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18288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960"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dt="0"/>
  <p:txStyles>
    <p:titleStyle>
      <a:lvl1pPr algn="ctr" rtl="0" eaLnBrk="0" fontAlgn="base" hangingPunct="0">
        <a:lnSpc>
          <a:spcPct val="90000"/>
        </a:lnSpc>
        <a:spcBef>
          <a:spcPct val="0"/>
        </a:spcBef>
        <a:spcAft>
          <a:spcPct val="0"/>
        </a:spcAft>
        <a:defRPr sz="4000" b="1">
          <a:solidFill>
            <a:srgbClr val="F37021"/>
          </a:solidFill>
          <a:latin typeface="+mj-lt"/>
          <a:ea typeface="+mj-ea"/>
          <a:cs typeface="+mj-cs"/>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9pPr>
    </p:titleStyle>
    <p:bodyStyle>
      <a:lvl1pPr marL="342900" indent="-342900" algn="l" rtl="0" eaLnBrk="0" fontAlgn="base" hangingPunct="0">
        <a:spcBef>
          <a:spcPct val="50000"/>
        </a:spcBef>
        <a:spcAft>
          <a:spcPct val="0"/>
        </a:spcAft>
        <a:buClr>
          <a:schemeClr val="bg1"/>
        </a:buClr>
        <a:buChar char="•"/>
        <a:defRPr sz="2800">
          <a:solidFill>
            <a:schemeClr val="bg1"/>
          </a:solidFill>
          <a:latin typeface="+mn-lt"/>
          <a:ea typeface="+mn-ea"/>
          <a:cs typeface="+mn-cs"/>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mn-cs"/>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bg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bg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0" y="3352800"/>
            <a:ext cx="9144000" cy="1981200"/>
          </a:xfrm>
          <a:prstGeom prst="rect">
            <a:avLst/>
          </a:prstGeom>
          <a:gradFill rotWithShape="0">
            <a:gsLst>
              <a:gs pos="0">
                <a:srgbClr val="66CCFF">
                  <a:alpha val="89998"/>
                </a:srgbClr>
              </a:gs>
              <a:gs pos="100000">
                <a:srgbClr val="0080FF">
                  <a:alpha val="14000"/>
                </a:srgbClr>
              </a:gs>
            </a:gsLst>
            <a:lin ang="2700000" scaled="1"/>
          </a:gradFill>
          <a:ln w="19050" algn="ctr">
            <a:noFill/>
            <a:miter lim="800000"/>
            <a:headEnd/>
            <a:tailEnd/>
          </a:ln>
          <a:extLst>
            <a:ext uri="{91240B29-F687-4F45-9708-019B960494DF}">
              <a14:hiddenLine xmlns:a14="http://schemas.microsoft.com/office/drawing/2010/main" w="9525">
                <a:solidFill>
                  <a:srgbClr val="B3B3B3">
                    <a:alpha val="39999"/>
                  </a:srgbClr>
                </a:solidFill>
                <a:miter lim="800000"/>
                <a:headEnd/>
                <a:tailEnd/>
              </a14:hiddenLine>
            </a:ext>
          </a:extLst>
        </p:spPr>
        <p:txBody>
          <a:bodyPr lIns="228600" tIns="137160"/>
          <a:lstStyle>
            <a:lvl1pPr marL="0" indent="0" algn="l" rtl="0" eaLnBrk="0" fontAlgn="base" hangingPunct="0">
              <a:lnSpc>
                <a:spcPct val="105000"/>
              </a:lnSpc>
              <a:spcBef>
                <a:spcPct val="50000"/>
              </a:spcBef>
              <a:spcAft>
                <a:spcPct val="0"/>
              </a:spcAft>
              <a:buClr>
                <a:schemeClr val="bg1"/>
              </a:buClr>
              <a:buFontTx/>
              <a:buNone/>
              <a:defRPr sz="3600">
                <a:solidFill>
                  <a:schemeClr val="bg1"/>
                </a:solidFill>
                <a:latin typeface="+mn-lt"/>
                <a:ea typeface="+mn-ea"/>
                <a:cs typeface="ヒラギノ角ゴ Pro W3" charset="0"/>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ヒラギノ角ゴ Pro W3" charset="0"/>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ヒラギノ角ゴ Pro W3" charset="0"/>
              </a:defRPr>
            </a:lvl3pPr>
            <a:lvl4pPr marL="1600200" indent="-228600" algn="l" rtl="0" eaLnBrk="0" fontAlgn="base" hangingPunct="0">
              <a:spcBef>
                <a:spcPct val="25000"/>
              </a:spcBef>
              <a:spcAft>
                <a:spcPct val="0"/>
              </a:spcAft>
              <a:buClr>
                <a:schemeClr val="bg1"/>
              </a:buClr>
              <a:buChar char="–"/>
              <a:defRPr sz="2000">
                <a:solidFill>
                  <a:schemeClr val="bg1"/>
                </a:solidFill>
                <a:latin typeface="+mn-lt"/>
                <a:ea typeface="+mn-ea"/>
                <a:cs typeface="ヒラギノ角ゴ Pro W3" charset="0"/>
              </a:defRPr>
            </a:lvl4pPr>
            <a:lvl5pPr marL="2057400" indent="-228600" algn="l" rtl="0" eaLnBrk="0" fontAlgn="base" hangingPunct="0">
              <a:spcBef>
                <a:spcPct val="25000"/>
              </a:spcBef>
              <a:spcAft>
                <a:spcPct val="0"/>
              </a:spcAft>
              <a:buClr>
                <a:schemeClr val="bg1"/>
              </a:buClr>
              <a:buChar char="»"/>
              <a:defRPr sz="2000">
                <a:solidFill>
                  <a:schemeClr val="bg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a:defRPr/>
            </a:pPr>
            <a:endParaRPr lang="en-US" sz="100" kern="0" dirty="0" smtClean="0">
              <a:latin typeface="+mj-lt"/>
            </a:endParaRPr>
          </a:p>
          <a:p>
            <a:pPr algn="ctr">
              <a:spcBef>
                <a:spcPts val="2500"/>
              </a:spcBef>
              <a:defRPr/>
            </a:pPr>
            <a:r>
              <a:rPr lang="en-US" sz="4000" b="1" kern="0" dirty="0" smtClean="0">
                <a:latin typeface="+mj-lt"/>
              </a:rPr>
              <a:t>Chapter 41</a:t>
            </a:r>
            <a:endParaRPr lang="en-US" altLang="en-US" sz="4000" b="1" kern="0" dirty="0" smtClean="0">
              <a:latin typeface="+mj-lt"/>
            </a:endParaRPr>
          </a:p>
          <a:p>
            <a:pPr algn="ctr">
              <a:spcBef>
                <a:spcPts val="200"/>
              </a:spcBef>
              <a:defRPr/>
            </a:pPr>
            <a:r>
              <a:rPr lang="en-IN" altLang="en-US" b="1" kern="0" dirty="0"/>
              <a:t>A Team Approach to Health Care</a:t>
            </a:r>
          </a:p>
          <a:p>
            <a:pPr algn="ctr">
              <a:spcBef>
                <a:spcPts val="200"/>
              </a:spcBef>
              <a:defRPr/>
            </a:pPr>
            <a:endParaRPr lang="en-US" altLang="en-US" b="1" kern="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Effective Team Performance    </a:t>
            </a:r>
            <a:r>
              <a:rPr lang="en-US" altLang="en-US" sz="2800" b="0"/>
              <a:t>(1 of 2)</a:t>
            </a:r>
          </a:p>
        </p:txBody>
      </p:sp>
      <p:sp>
        <p:nvSpPr>
          <p:cNvPr id="12291" name="Content Placeholder 2"/>
          <p:cNvSpPr>
            <a:spLocks noGrp="1"/>
          </p:cNvSpPr>
          <p:nvPr>
            <p:ph idx="1"/>
          </p:nvPr>
        </p:nvSpPr>
        <p:spPr/>
        <p:txBody>
          <a:bodyPr/>
          <a:lstStyle/>
          <a:p>
            <a:r>
              <a:rPr lang="en-US" altLang="en-US"/>
              <a:t>A shared goal</a:t>
            </a:r>
          </a:p>
          <a:p>
            <a:r>
              <a:rPr lang="en-US" altLang="en-US"/>
              <a:t>Clear roles and responsibilities</a:t>
            </a:r>
          </a:p>
          <a:p>
            <a:r>
              <a:rPr lang="en-US" altLang="en-US"/>
              <a:t>Diverse and competent skill sets</a:t>
            </a:r>
          </a:p>
          <a:p>
            <a:r>
              <a:rPr lang="en-US" altLang="en-US"/>
              <a:t>Effective collaboration and communication</a:t>
            </a:r>
          </a:p>
          <a:p>
            <a:r>
              <a:rPr lang="en-US" altLang="en-US"/>
              <a:t>Supportive and coordinated leadership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Effective Team Performance    </a:t>
            </a:r>
            <a:r>
              <a:rPr lang="en-US" altLang="en-US" sz="2800" b="0"/>
              <a:t>(2 of 2)</a:t>
            </a:r>
            <a:endParaRPr lang="en-US" altLang="en-US" sz="4400" b="0"/>
          </a:p>
        </p:txBody>
      </p:sp>
      <p:sp>
        <p:nvSpPr>
          <p:cNvPr id="13315" name="Content Placeholder 2"/>
          <p:cNvSpPr>
            <a:spLocks noGrp="1"/>
          </p:cNvSpPr>
          <p:nvPr>
            <p:ph idx="1"/>
          </p:nvPr>
        </p:nvSpPr>
        <p:spPr/>
        <p:txBody>
          <a:bodyPr/>
          <a:lstStyle/>
          <a:p>
            <a:r>
              <a:rPr lang="en-US" altLang="en-US"/>
              <a:t>Communication and team dynamics fostered from crew resource management and team situational awareness</a:t>
            </a:r>
          </a:p>
          <a:p>
            <a:r>
              <a:rPr lang="en-US" altLang="en-US"/>
              <a:t>CRM recommends the use of the PACE mnemonic:</a:t>
            </a:r>
          </a:p>
          <a:p>
            <a:pPr lvl="1"/>
            <a:r>
              <a:rPr lang="en-US" altLang="en-US"/>
              <a:t>Probe</a:t>
            </a:r>
          </a:p>
          <a:p>
            <a:pPr lvl="1"/>
            <a:r>
              <a:rPr lang="en-US" altLang="en-US"/>
              <a:t>Alert</a:t>
            </a:r>
          </a:p>
          <a:p>
            <a:pPr lvl="1"/>
            <a:r>
              <a:rPr lang="en-US" altLang="en-US"/>
              <a:t>Challenge</a:t>
            </a:r>
          </a:p>
          <a:p>
            <a:pPr lvl="1"/>
            <a:r>
              <a:rPr lang="en-US" altLang="en-US"/>
              <a:t>Emergency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Transfer of Patient Care</a:t>
            </a:r>
          </a:p>
        </p:txBody>
      </p:sp>
      <p:sp>
        <p:nvSpPr>
          <p:cNvPr id="14339" name="Content Placeholder 2"/>
          <p:cNvSpPr>
            <a:spLocks noGrp="1"/>
          </p:cNvSpPr>
          <p:nvPr>
            <p:ph idx="1"/>
          </p:nvPr>
        </p:nvSpPr>
        <p:spPr/>
        <p:txBody>
          <a:bodyPr/>
          <a:lstStyle/>
          <a:p>
            <a:r>
              <a:rPr lang="en-US" altLang="en-US"/>
              <a:t>Transfers introduce the possibility of patient care errors</a:t>
            </a:r>
            <a:r>
              <a:rPr lang="en-US" altLang="en-US">
                <a:solidFill>
                  <a:srgbClr val="3366FF"/>
                </a:solidFill>
              </a:rPr>
              <a:t>.</a:t>
            </a:r>
            <a:endParaRPr lang="en-US" altLang="en-US"/>
          </a:p>
          <a:p>
            <a:r>
              <a:rPr lang="en-US" altLang="en-US"/>
              <a:t>General guidelines for a smooth transfer:</a:t>
            </a:r>
          </a:p>
          <a:p>
            <a:pPr lvl="1"/>
            <a:r>
              <a:rPr lang="en-US" altLang="en-US"/>
              <a:t>Uninterrupted critical care</a:t>
            </a:r>
          </a:p>
          <a:p>
            <a:pPr lvl="1"/>
            <a:r>
              <a:rPr lang="en-US" altLang="en-US"/>
              <a:t>Minimal interference</a:t>
            </a:r>
          </a:p>
          <a:p>
            <a:pPr lvl="1"/>
            <a:r>
              <a:rPr lang="en-US" altLang="en-US"/>
              <a:t>Respectful interaction</a:t>
            </a:r>
          </a:p>
          <a:p>
            <a:pPr lvl="1"/>
            <a:r>
              <a:rPr lang="en-US" altLang="en-US"/>
              <a:t>Common priorities</a:t>
            </a:r>
          </a:p>
          <a:p>
            <a:pPr lvl="1"/>
            <a:r>
              <a:rPr lang="en-US" altLang="en-US"/>
              <a:t>Common language or system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BLS and ALS Providers Working Together</a:t>
            </a:r>
          </a:p>
        </p:txBody>
      </p:sp>
      <p:sp>
        <p:nvSpPr>
          <p:cNvPr id="15363" name="Content Placeholder 2"/>
          <p:cNvSpPr>
            <a:spLocks noGrp="1"/>
          </p:cNvSpPr>
          <p:nvPr>
            <p:ph idx="1"/>
          </p:nvPr>
        </p:nvSpPr>
        <p:spPr/>
        <p:txBody>
          <a:bodyPr/>
          <a:lstStyle/>
          <a:p>
            <a:r>
              <a:rPr lang="en-US" altLang="en-US"/>
              <a:t>BLS and ALS care cannot exist without each other.</a:t>
            </a:r>
          </a:p>
          <a:p>
            <a:r>
              <a:rPr lang="en-US" altLang="en-US"/>
              <a:t>BLS efforts must continue throughout the continuum of care.</a:t>
            </a:r>
          </a:p>
          <a:p>
            <a:r>
              <a:rPr lang="en-US" altLang="en-US"/>
              <a:t>What may be a </a:t>
            </a:r>
            <a:r>
              <a:rPr lang="ja-JP" altLang="en-US"/>
              <a:t>“</a:t>
            </a:r>
            <a:r>
              <a:rPr lang="en-US" altLang="ja-JP"/>
              <a:t>paramedic only</a:t>
            </a:r>
            <a:r>
              <a:rPr lang="ja-JP" altLang="en-US"/>
              <a:t>”</a:t>
            </a:r>
            <a:r>
              <a:rPr lang="en-US" altLang="ja-JP"/>
              <a:t> skill in your EMS system may be common for an EMT to perform in another.</a:t>
            </a:r>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Assisting with ALS Skills</a:t>
            </a:r>
            <a:endParaRPr lang="en-US" altLang="en-US" sz="2400"/>
          </a:p>
        </p:txBody>
      </p:sp>
      <p:sp>
        <p:nvSpPr>
          <p:cNvPr id="16387" name="Content Placeholder 2"/>
          <p:cNvSpPr>
            <a:spLocks noGrp="1"/>
          </p:cNvSpPr>
          <p:nvPr>
            <p:ph idx="1"/>
          </p:nvPr>
        </p:nvSpPr>
        <p:spPr/>
        <p:txBody>
          <a:bodyPr/>
          <a:lstStyle/>
          <a:p>
            <a:r>
              <a:rPr lang="en-US" altLang="en-US"/>
              <a:t>Assisting follows a four-step process:</a:t>
            </a:r>
          </a:p>
          <a:p>
            <a:pPr lvl="1"/>
            <a:r>
              <a:rPr lang="en-US" altLang="en-US"/>
              <a:t>Patient preparation</a:t>
            </a:r>
          </a:p>
          <a:p>
            <a:pPr lvl="1"/>
            <a:r>
              <a:rPr lang="en-US" altLang="en-US"/>
              <a:t>Equipment</a:t>
            </a:r>
          </a:p>
          <a:p>
            <a:pPr lvl="1"/>
            <a:r>
              <a:rPr lang="en-US" altLang="en-US"/>
              <a:t>Performing the procedure</a:t>
            </a:r>
          </a:p>
          <a:p>
            <a:pPr lvl="1"/>
            <a:r>
              <a:rPr lang="en-US" altLang="en-US"/>
              <a:t>Continuing care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Advanced Airways </a:t>
            </a:r>
            <a:r>
              <a:rPr lang="en-US" altLang="en-US" sz="2800" b="0"/>
              <a:t>(1 of 6)</a:t>
            </a:r>
            <a:endParaRPr lang="en-US" altLang="en-US" b="0"/>
          </a:p>
        </p:txBody>
      </p:sp>
      <p:sp>
        <p:nvSpPr>
          <p:cNvPr id="17411" name="Content Placeholder 2"/>
          <p:cNvSpPr>
            <a:spLocks noGrp="1"/>
          </p:cNvSpPr>
          <p:nvPr>
            <p:ph sz="half" idx="1"/>
          </p:nvPr>
        </p:nvSpPr>
        <p:spPr>
          <a:xfrm>
            <a:off x="685800" y="1447800"/>
            <a:ext cx="7543800" cy="4800600"/>
          </a:xfrm>
        </p:spPr>
        <p:txBody>
          <a:bodyPr/>
          <a:lstStyle/>
          <a:p>
            <a:r>
              <a:rPr lang="en-US" altLang="en-US"/>
              <a:t>Endotracheal intubation</a:t>
            </a:r>
          </a:p>
          <a:p>
            <a:pPr lvl="1"/>
            <a:r>
              <a:rPr lang="en-US" altLang="en-US"/>
              <a:t>Insertion of a tube into the trachea to maintain and protect the airway</a:t>
            </a:r>
          </a:p>
          <a:p>
            <a:r>
              <a:rPr lang="en-US" altLang="en-US"/>
              <a:t>Patient preparation</a:t>
            </a:r>
          </a:p>
          <a:p>
            <a:pPr lvl="1"/>
            <a:r>
              <a:rPr lang="en-US" altLang="en-US"/>
              <a:t>Preoxygenation</a:t>
            </a:r>
          </a:p>
          <a:p>
            <a:pPr lvl="1"/>
            <a:r>
              <a:rPr lang="en-US" altLang="en-US"/>
              <a:t>Apenic oxygenation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Advanced Airways </a:t>
            </a:r>
            <a:r>
              <a:rPr lang="en-US" altLang="en-US" sz="2800" b="0"/>
              <a:t>(2 of 6)</a:t>
            </a:r>
            <a:endParaRPr lang="en-US" altLang="en-US" b="0"/>
          </a:p>
        </p:txBody>
      </p:sp>
      <p:sp>
        <p:nvSpPr>
          <p:cNvPr id="3" name="Content Placeholder 2"/>
          <p:cNvSpPr>
            <a:spLocks noGrp="1"/>
          </p:cNvSpPr>
          <p:nvPr>
            <p:ph idx="1"/>
          </p:nvPr>
        </p:nvSpPr>
        <p:spPr/>
        <p:txBody>
          <a:bodyPr/>
          <a:lstStyle/>
          <a:p>
            <a:pPr>
              <a:defRPr/>
            </a:pPr>
            <a:r>
              <a:rPr lang="en-US" dirty="0" smtClean="0"/>
              <a:t>Equipment</a:t>
            </a:r>
          </a:p>
          <a:p>
            <a:pPr lvl="1">
              <a:defRPr/>
            </a:pPr>
            <a:r>
              <a:rPr lang="en-US" dirty="0" smtClean="0"/>
              <a:t>PPE</a:t>
            </a:r>
          </a:p>
          <a:p>
            <a:pPr lvl="1">
              <a:defRPr/>
            </a:pPr>
            <a:r>
              <a:rPr lang="en-US" dirty="0" smtClean="0"/>
              <a:t>Suction unit with rigid and nonrigid catheters</a:t>
            </a:r>
          </a:p>
          <a:p>
            <a:pPr lvl="1">
              <a:defRPr/>
            </a:pPr>
            <a:r>
              <a:rPr lang="en-US" dirty="0" smtClean="0"/>
              <a:t>Laryngoscope handle and blade</a:t>
            </a:r>
          </a:p>
          <a:p>
            <a:pPr lvl="1">
              <a:defRPr/>
            </a:pPr>
            <a:r>
              <a:rPr lang="en-US" dirty="0" smtClean="0"/>
              <a:t>Magill forceps</a:t>
            </a:r>
          </a:p>
          <a:p>
            <a:pPr lvl="1">
              <a:defRPr/>
            </a:pPr>
            <a:r>
              <a:rPr lang="en-US" dirty="0" smtClean="0"/>
              <a:t>ET tube</a:t>
            </a:r>
          </a:p>
          <a:p>
            <a:pPr lvl="1">
              <a:defRPr/>
            </a:pPr>
            <a:r>
              <a:rPr lang="en-US" dirty="0" smtClean="0"/>
              <a:t>Stylette or tube introducer</a:t>
            </a:r>
          </a:p>
          <a:p>
            <a:pPr marL="0" indent="0">
              <a:buFontTx/>
              <a:buNone/>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r>
              <a:rPr lang="en-US" altLang="en-US"/>
              <a:t>Advanced Airways </a:t>
            </a:r>
            <a:r>
              <a:rPr lang="en-US" altLang="en-US" sz="2800" b="0"/>
              <a:t>(3 of 6)</a:t>
            </a:r>
            <a:endParaRPr lang="en-US" altLang="en-US" b="0"/>
          </a:p>
        </p:txBody>
      </p:sp>
      <p:sp>
        <p:nvSpPr>
          <p:cNvPr id="19459" name="Content Placeholder 5"/>
          <p:cNvSpPr>
            <a:spLocks noGrp="1"/>
          </p:cNvSpPr>
          <p:nvPr>
            <p:ph idx="1"/>
          </p:nvPr>
        </p:nvSpPr>
        <p:spPr/>
        <p:txBody>
          <a:bodyPr/>
          <a:lstStyle/>
          <a:p>
            <a:r>
              <a:rPr lang="en-US" altLang="en-US"/>
              <a:t>Equipment (cont’d)</a:t>
            </a:r>
          </a:p>
          <a:p>
            <a:pPr lvl="1"/>
            <a:r>
              <a:rPr lang="en-US" altLang="en-US"/>
              <a:t>Water-soluble lubricant</a:t>
            </a:r>
          </a:p>
          <a:p>
            <a:pPr lvl="1"/>
            <a:r>
              <a:rPr lang="en-US" altLang="en-US"/>
              <a:t>10-mL syringe</a:t>
            </a:r>
          </a:p>
          <a:p>
            <a:pPr lvl="1"/>
            <a:r>
              <a:rPr lang="en-US" altLang="en-US"/>
              <a:t>Confirmation device(s)</a:t>
            </a:r>
          </a:p>
          <a:p>
            <a:pPr lvl="1"/>
            <a:r>
              <a:rPr lang="en-US" altLang="en-US"/>
              <a:t>Commercial ET tube securing device</a:t>
            </a:r>
          </a:p>
          <a:p>
            <a:pPr lvl="1"/>
            <a:r>
              <a:rPr lang="en-US" altLang="en-US"/>
              <a:t>Alternate airway management devices</a:t>
            </a:r>
          </a:p>
          <a:p>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Advanced Airways </a:t>
            </a:r>
            <a:r>
              <a:rPr lang="en-US" altLang="en-US" sz="2800" b="0"/>
              <a:t>(4 of 6)</a:t>
            </a:r>
            <a:endParaRPr lang="en-US" altLang="en-US" b="0"/>
          </a:p>
        </p:txBody>
      </p:sp>
      <p:sp>
        <p:nvSpPr>
          <p:cNvPr id="20483" name="Content Placeholder 2"/>
          <p:cNvSpPr>
            <a:spLocks noGrp="1"/>
          </p:cNvSpPr>
          <p:nvPr>
            <p:ph idx="1"/>
          </p:nvPr>
        </p:nvSpPr>
        <p:spPr/>
        <p:txBody>
          <a:bodyPr/>
          <a:lstStyle/>
          <a:p>
            <a:r>
              <a:rPr lang="en-US" altLang="en-US"/>
              <a:t>Performing the procedure</a:t>
            </a:r>
          </a:p>
          <a:p>
            <a:pPr lvl="1"/>
            <a:r>
              <a:rPr lang="en-US" altLang="en-US" b="1"/>
              <a:t>B</a:t>
            </a:r>
            <a:r>
              <a:rPr lang="en-US" altLang="en-US"/>
              <a:t> – Perform </a:t>
            </a:r>
            <a:r>
              <a:rPr lang="en-US" altLang="en-US" b="1"/>
              <a:t>BVM</a:t>
            </a:r>
            <a:r>
              <a:rPr lang="en-US" altLang="en-US"/>
              <a:t> preoxygenation</a:t>
            </a:r>
          </a:p>
          <a:p>
            <a:pPr lvl="1"/>
            <a:r>
              <a:rPr lang="en-US" altLang="en-US" b="1"/>
              <a:t>E</a:t>
            </a:r>
            <a:r>
              <a:rPr lang="en-US" altLang="en-US"/>
              <a:t> – </a:t>
            </a:r>
            <a:r>
              <a:rPr lang="en-US" altLang="en-US" b="1"/>
              <a:t>Evaluate</a:t>
            </a:r>
            <a:r>
              <a:rPr lang="en-US" altLang="en-US"/>
              <a:t> for airway difficulties</a:t>
            </a:r>
          </a:p>
          <a:p>
            <a:pPr lvl="1"/>
            <a:r>
              <a:rPr lang="en-US" altLang="en-US" b="1"/>
              <a:t>M</a:t>
            </a:r>
            <a:r>
              <a:rPr lang="en-US" altLang="en-US"/>
              <a:t> – </a:t>
            </a:r>
            <a:r>
              <a:rPr lang="en-US" altLang="en-US" b="1"/>
              <a:t>Manipulate</a:t>
            </a:r>
            <a:r>
              <a:rPr lang="en-US" altLang="en-US"/>
              <a:t> the patient</a:t>
            </a:r>
          </a:p>
          <a:p>
            <a:pPr lvl="1"/>
            <a:r>
              <a:rPr lang="en-US" altLang="en-US" b="1"/>
              <a:t>A</a:t>
            </a:r>
            <a:r>
              <a:rPr lang="en-US" altLang="en-US"/>
              <a:t> – </a:t>
            </a:r>
            <a:r>
              <a:rPr lang="en-US" altLang="en-US" b="1"/>
              <a:t>Attempt</a:t>
            </a:r>
            <a:r>
              <a:rPr lang="en-US" altLang="en-US"/>
              <a:t> first-pass intubation</a:t>
            </a:r>
          </a:p>
          <a:p>
            <a:pPr lvl="1"/>
            <a:r>
              <a:rPr lang="en-US" altLang="en-US" b="1"/>
              <a:t>GI</a:t>
            </a:r>
            <a:r>
              <a:rPr lang="en-US" altLang="en-US"/>
              <a:t> – Use a supra</a:t>
            </a:r>
            <a:r>
              <a:rPr lang="en-US" altLang="en-US" b="1"/>
              <a:t>Glottic</a:t>
            </a:r>
            <a:r>
              <a:rPr lang="en-US" altLang="en-US"/>
              <a:t> or </a:t>
            </a:r>
            <a:r>
              <a:rPr lang="en-US" altLang="en-US" b="1"/>
              <a:t>Intermediate </a:t>
            </a:r>
            <a:r>
              <a:rPr lang="en-US" altLang="en-US"/>
              <a:t>		       airway if unable to intubate</a:t>
            </a:r>
          </a:p>
          <a:p>
            <a:pPr lvl="1"/>
            <a:r>
              <a:rPr lang="en-US" altLang="en-US" b="1"/>
              <a:t>C</a:t>
            </a:r>
            <a:r>
              <a:rPr lang="en-US" altLang="en-US"/>
              <a:t> – </a:t>
            </a:r>
            <a:r>
              <a:rPr lang="en-US" altLang="en-US" b="1"/>
              <a:t>Confirm</a:t>
            </a:r>
            <a:r>
              <a:rPr lang="en-US" altLang="en-US"/>
              <a:t> successful intubation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Advanced Airways </a:t>
            </a:r>
            <a:r>
              <a:rPr lang="en-US" altLang="en-US" sz="2800" b="0"/>
              <a:t>(5 of 6)</a:t>
            </a:r>
            <a:endParaRPr lang="en-US" altLang="en-US" b="0"/>
          </a:p>
        </p:txBody>
      </p:sp>
      <p:sp>
        <p:nvSpPr>
          <p:cNvPr id="21507" name="Content Placeholder 2"/>
          <p:cNvSpPr>
            <a:spLocks noGrp="1"/>
          </p:cNvSpPr>
          <p:nvPr>
            <p:ph sz="half" idx="1"/>
          </p:nvPr>
        </p:nvSpPr>
        <p:spPr>
          <a:xfrm>
            <a:off x="685800" y="1447800"/>
            <a:ext cx="7315200" cy="4800600"/>
          </a:xfrm>
        </p:spPr>
        <p:txBody>
          <a:bodyPr/>
          <a:lstStyle/>
          <a:p>
            <a:r>
              <a:rPr lang="en-US" altLang="en-US"/>
              <a:t>Performing the procedure (cont’d)</a:t>
            </a:r>
          </a:p>
          <a:p>
            <a:pPr lvl="1"/>
            <a:r>
              <a:rPr lang="en-US" altLang="en-US"/>
              <a:t>BVM preoxygenation</a:t>
            </a:r>
          </a:p>
          <a:p>
            <a:pPr lvl="1"/>
            <a:r>
              <a:rPr lang="en-US" altLang="en-US"/>
              <a:t>Evaluate for airway difficulties.</a:t>
            </a:r>
          </a:p>
          <a:p>
            <a:pPr lvl="1"/>
            <a:r>
              <a:rPr lang="en-US" altLang="en-US"/>
              <a:t>Manipulate the patient.</a:t>
            </a:r>
          </a:p>
          <a:p>
            <a:pPr lvl="1"/>
            <a:r>
              <a:rPr lang="en-US" altLang="en-US"/>
              <a:t>Attempt intubation</a:t>
            </a:r>
            <a:r>
              <a:rPr lang="en-US" altLang="en-US">
                <a:solidFill>
                  <a:srgbClr val="3366FF"/>
                </a:solidFill>
              </a:rPr>
              <a:t>.</a:t>
            </a:r>
            <a:endParaRPr lang="en-US" altLang="en-US"/>
          </a:p>
          <a:p>
            <a:pPr lvl="1"/>
            <a:r>
              <a:rPr lang="en-US" altLang="en-US"/>
              <a:t>Confirm intubation</a:t>
            </a:r>
            <a:r>
              <a:rPr lang="en-US" altLang="en-US">
                <a:solidFill>
                  <a:srgbClr val="3366FF"/>
                </a:solidFill>
              </a:rPr>
              <a:t>.</a:t>
            </a:r>
            <a:endParaRPr lang="en-US" altLang="en-US"/>
          </a:p>
          <a:p>
            <a:pPr lvl="1"/>
            <a:r>
              <a:rPr lang="en-US" altLang="en-US"/>
              <a:t>Correct issues</a:t>
            </a:r>
            <a:r>
              <a:rPr lang="en-US" altLang="en-US">
                <a:solidFill>
                  <a:srgbClr val="3366FF"/>
                </a:solidFill>
              </a:rPr>
              <a:t>.</a:t>
            </a:r>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a:t>Introduction</a:t>
            </a:r>
          </a:p>
        </p:txBody>
      </p:sp>
      <p:sp>
        <p:nvSpPr>
          <p:cNvPr id="4099" name="Content Placeholder 2"/>
          <p:cNvSpPr>
            <a:spLocks noGrp="1"/>
          </p:cNvSpPr>
          <p:nvPr>
            <p:ph idx="1"/>
          </p:nvPr>
        </p:nvSpPr>
        <p:spPr/>
        <p:txBody>
          <a:bodyPr/>
          <a:lstStyle/>
          <a:p>
            <a:r>
              <a:rPr lang="en-US" altLang="en-US"/>
              <a:t>You are a critical member of the emergency health care team.</a:t>
            </a:r>
          </a:p>
          <a:p>
            <a:r>
              <a:rPr lang="en-US" altLang="en-US"/>
              <a:t>By working as a team, emergency health care providers can improve patient and provider safety and delivery better emergency care.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Advanced Airways </a:t>
            </a:r>
            <a:r>
              <a:rPr lang="en-US" altLang="en-US" sz="2800" b="0"/>
              <a:t>(6 of 6)</a:t>
            </a:r>
            <a:endParaRPr lang="en-US" altLang="en-US" b="0"/>
          </a:p>
        </p:txBody>
      </p:sp>
      <p:sp>
        <p:nvSpPr>
          <p:cNvPr id="22531" name="Content Placeholder 2"/>
          <p:cNvSpPr>
            <a:spLocks noGrp="1"/>
          </p:cNvSpPr>
          <p:nvPr>
            <p:ph idx="1"/>
          </p:nvPr>
        </p:nvSpPr>
        <p:spPr/>
        <p:txBody>
          <a:bodyPr/>
          <a:lstStyle/>
          <a:p>
            <a:r>
              <a:rPr lang="en-US" altLang="en-US"/>
              <a:t>Continuing care</a:t>
            </a:r>
          </a:p>
          <a:p>
            <a:r>
              <a:rPr lang="en-US" altLang="en-US"/>
              <a:t>Monitor for:</a:t>
            </a:r>
          </a:p>
          <a:p>
            <a:pPr lvl="1"/>
            <a:r>
              <a:rPr lang="en-US" altLang="en-US"/>
              <a:t>Absence of end-tidal CO</a:t>
            </a:r>
            <a:r>
              <a:rPr lang="en-US" altLang="en-US" baseline="-25000"/>
              <a:t>2</a:t>
            </a:r>
            <a:r>
              <a:rPr lang="en-US" altLang="en-US"/>
              <a:t> level</a:t>
            </a:r>
          </a:p>
          <a:p>
            <a:pPr lvl="1"/>
            <a:r>
              <a:rPr lang="en-US" altLang="en-US"/>
              <a:t>Decreasing SpO</a:t>
            </a:r>
            <a:r>
              <a:rPr lang="en-US" altLang="en-US" baseline="-25000"/>
              <a:t>2</a:t>
            </a:r>
            <a:r>
              <a:rPr lang="en-US" altLang="en-US"/>
              <a:t> level</a:t>
            </a:r>
          </a:p>
          <a:p>
            <a:pPr lvl="1"/>
            <a:r>
              <a:rPr lang="en-US" altLang="en-US"/>
              <a:t>Increasing resistance when ventilating</a:t>
            </a:r>
          </a:p>
          <a:p>
            <a:pPr lvl="1"/>
            <a:r>
              <a:rPr lang="en-US" altLang="en-US"/>
              <a:t>Other physical signs of poor ventilation and perfusion</a:t>
            </a:r>
          </a:p>
          <a:p>
            <a:pPr lvl="1"/>
            <a:r>
              <a:rPr lang="en-US" altLang="en-US"/>
              <a:t>Improper positioning or dislodgement of the ET tube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Vascular Access </a:t>
            </a:r>
            <a:r>
              <a:rPr lang="en-US" altLang="en-US" sz="2800" b="0"/>
              <a:t>(1 of 6)</a:t>
            </a:r>
            <a:endParaRPr lang="en-US" altLang="en-US" b="0"/>
          </a:p>
        </p:txBody>
      </p:sp>
      <p:sp>
        <p:nvSpPr>
          <p:cNvPr id="23555" name="Content Placeholder 2"/>
          <p:cNvSpPr>
            <a:spLocks noGrp="1"/>
          </p:cNvSpPr>
          <p:nvPr>
            <p:ph idx="1"/>
          </p:nvPr>
        </p:nvSpPr>
        <p:spPr/>
        <p:txBody>
          <a:bodyPr/>
          <a:lstStyle/>
          <a:p>
            <a:r>
              <a:rPr lang="en-US" altLang="en-US"/>
              <a:t>A procedure that gains access to a patient</a:t>
            </a:r>
            <a:r>
              <a:rPr lang="ja-JP" altLang="en-US"/>
              <a:t>’</a:t>
            </a:r>
            <a:r>
              <a:rPr lang="en-US" altLang="ja-JP"/>
              <a:t>s circulatory system to inject or remove fluids, medicines, or blood products </a:t>
            </a:r>
          </a:p>
          <a:p>
            <a:r>
              <a:rPr lang="en-US" altLang="en-US"/>
              <a:t>Patient preparation	</a:t>
            </a:r>
          </a:p>
          <a:p>
            <a:pPr lvl="1"/>
            <a:r>
              <a:rPr lang="en-US" altLang="en-US"/>
              <a:t>Position the patient and equipment.</a:t>
            </a:r>
          </a:p>
          <a:p>
            <a:pPr lvl="1"/>
            <a:r>
              <a:rPr lang="en-US" altLang="en-US"/>
              <a:t>Explain the procedure and the reason for it.</a:t>
            </a:r>
          </a:p>
          <a:p>
            <a:pPr lvl="1"/>
            <a:r>
              <a:rPr lang="en-US" altLang="en-US"/>
              <a:t>Ensure the patient is comfortable and calm.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Vascular Access </a:t>
            </a:r>
            <a:r>
              <a:rPr lang="en-US" altLang="en-US" sz="2800" b="0"/>
              <a:t>(2 of 6)</a:t>
            </a:r>
            <a:endParaRPr lang="en-US" altLang="en-US" b="0"/>
          </a:p>
        </p:txBody>
      </p:sp>
      <p:sp>
        <p:nvSpPr>
          <p:cNvPr id="24579" name="Content Placeholder 2"/>
          <p:cNvSpPr>
            <a:spLocks noGrp="1"/>
          </p:cNvSpPr>
          <p:nvPr>
            <p:ph idx="1"/>
          </p:nvPr>
        </p:nvSpPr>
        <p:spPr/>
        <p:txBody>
          <a:bodyPr/>
          <a:lstStyle/>
          <a:p>
            <a:r>
              <a:rPr lang="en-US" altLang="en-US"/>
              <a:t>Equipment</a:t>
            </a:r>
          </a:p>
          <a:p>
            <a:pPr lvl="1"/>
            <a:r>
              <a:rPr lang="en-US" altLang="en-US"/>
              <a:t>PPE</a:t>
            </a:r>
          </a:p>
          <a:p>
            <a:pPr lvl="1"/>
            <a:r>
              <a:rPr lang="en-US" altLang="en-US"/>
              <a:t>A properly sized bag or syringe of the IV solution</a:t>
            </a:r>
          </a:p>
          <a:p>
            <a:pPr lvl="1"/>
            <a:r>
              <a:rPr lang="en-US" altLang="en-US"/>
              <a:t>IV tubing and rip set</a:t>
            </a:r>
          </a:p>
          <a:p>
            <a:pPr lvl="1"/>
            <a:r>
              <a:rPr lang="en-US" altLang="en-US"/>
              <a:t>Skin preparation pads</a:t>
            </a:r>
          </a:p>
          <a:p>
            <a:pPr lvl="1"/>
            <a:r>
              <a:rPr lang="en-US" altLang="en-US"/>
              <a:t>Adhesive tape</a:t>
            </a:r>
          </a:p>
          <a:p>
            <a:pPr lvl="1"/>
            <a:r>
              <a:rPr lang="en-US" altLang="en-US"/>
              <a:t>Gauze</a:t>
            </a:r>
          </a:p>
          <a:p>
            <a:pPr lvl="1"/>
            <a:r>
              <a:rPr lang="en-US" altLang="en-US"/>
              <a:t>Commercial IV securing system</a:t>
            </a:r>
          </a:p>
          <a:p>
            <a:pPr lvl="1"/>
            <a:r>
              <a:rPr lang="en-US" altLang="en-US"/>
              <a:t>IV </a:t>
            </a:r>
            <a:r>
              <a:rPr lang="ja-JP" altLang="en-US"/>
              <a:t>“</a:t>
            </a:r>
            <a:r>
              <a:rPr lang="en-US" altLang="ja-JP"/>
              <a:t>pigtail</a:t>
            </a:r>
            <a:r>
              <a:rPr lang="ja-JP" altLang="en-US"/>
              <a:t>”</a:t>
            </a:r>
            <a:r>
              <a:rPr lang="en-US" altLang="ja-JP"/>
              <a:t> catheter</a:t>
            </a:r>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Vascular Access </a:t>
            </a:r>
            <a:r>
              <a:rPr lang="en-US" altLang="en-US" sz="2800" b="0"/>
              <a:t>(3 of 6)</a:t>
            </a:r>
            <a:endParaRPr lang="en-US" altLang="en-US" b="0"/>
          </a:p>
        </p:txBody>
      </p:sp>
      <p:sp>
        <p:nvSpPr>
          <p:cNvPr id="25603" name="Content Placeholder 2"/>
          <p:cNvSpPr>
            <a:spLocks noGrp="1"/>
          </p:cNvSpPr>
          <p:nvPr>
            <p:ph idx="1"/>
          </p:nvPr>
        </p:nvSpPr>
        <p:spPr/>
        <p:txBody>
          <a:bodyPr/>
          <a:lstStyle/>
          <a:p>
            <a:r>
              <a:rPr lang="en-US" altLang="en-US"/>
              <a:t>Equipment (cont’d)</a:t>
            </a:r>
          </a:p>
          <a:p>
            <a:pPr lvl="1"/>
            <a:r>
              <a:rPr lang="en-US" altLang="en-US"/>
              <a:t>If IV access:</a:t>
            </a:r>
          </a:p>
          <a:p>
            <a:pPr lvl="2"/>
            <a:r>
              <a:rPr lang="en-US" altLang="en-US"/>
              <a:t>Venous constricting band</a:t>
            </a:r>
          </a:p>
          <a:p>
            <a:pPr lvl="2"/>
            <a:r>
              <a:rPr lang="en-US" altLang="en-US"/>
              <a:t>IV catheter</a:t>
            </a:r>
          </a:p>
          <a:p>
            <a:pPr lvl="1"/>
            <a:r>
              <a:rPr lang="en-US" altLang="en-US"/>
              <a:t>If IO access:</a:t>
            </a:r>
          </a:p>
          <a:p>
            <a:pPr lvl="2"/>
            <a:r>
              <a:rPr lang="en-US" altLang="en-US"/>
              <a:t>IO needle</a:t>
            </a:r>
          </a:p>
          <a:p>
            <a:pPr lvl="2"/>
            <a:r>
              <a:rPr lang="en-US" altLang="en-US"/>
              <a:t>Mechanical IO driver or insertion device</a:t>
            </a:r>
          </a:p>
          <a:p>
            <a:pPr lvl="2">
              <a:buFontTx/>
              <a:buNone/>
            </a:pPr>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Vascular Access </a:t>
            </a:r>
            <a:r>
              <a:rPr lang="en-US" altLang="en-US" sz="2800" b="0"/>
              <a:t>(4 of 6)</a:t>
            </a:r>
            <a:endParaRPr lang="en-US" altLang="en-US" b="0"/>
          </a:p>
        </p:txBody>
      </p:sp>
      <p:sp>
        <p:nvSpPr>
          <p:cNvPr id="4" name="Content Placeholder 3"/>
          <p:cNvSpPr>
            <a:spLocks noGrp="1"/>
          </p:cNvSpPr>
          <p:nvPr>
            <p:ph sz="half" idx="2"/>
          </p:nvPr>
        </p:nvSpPr>
        <p:spPr>
          <a:xfrm>
            <a:off x="685800" y="1447800"/>
            <a:ext cx="7924800" cy="4800600"/>
          </a:xfrm>
        </p:spPr>
        <p:txBody>
          <a:bodyPr/>
          <a:lstStyle/>
          <a:p>
            <a:pPr>
              <a:defRPr/>
            </a:pPr>
            <a:r>
              <a:rPr lang="en-US" dirty="0"/>
              <a:t>Spiking the bag</a:t>
            </a:r>
          </a:p>
          <a:p>
            <a:pPr lvl="1">
              <a:defRPr/>
            </a:pPr>
            <a:r>
              <a:rPr lang="en-US" dirty="0"/>
              <a:t>Remove </a:t>
            </a:r>
            <a:r>
              <a:rPr lang="en-US" dirty="0" smtClean="0"/>
              <a:t>rubber </a:t>
            </a:r>
            <a:r>
              <a:rPr lang="en-US" dirty="0"/>
              <a:t>pigtail on the end of the IV bag.</a:t>
            </a:r>
          </a:p>
          <a:p>
            <a:pPr lvl="1">
              <a:defRPr/>
            </a:pPr>
            <a:r>
              <a:rPr lang="en-US" dirty="0"/>
              <a:t>Slide the spike into the IV bag port until you see fluid enter the drip chamber</a:t>
            </a:r>
            <a:r>
              <a:rPr lang="en-US" dirty="0" smtClean="0"/>
              <a:t>.</a:t>
            </a:r>
          </a:p>
          <a:p>
            <a:pPr lvl="1">
              <a:defRPr/>
            </a:pPr>
            <a:r>
              <a:rPr lang="en-US" dirty="0"/>
              <a:t>Squeeze and release </a:t>
            </a:r>
            <a:r>
              <a:rPr lang="en-US" dirty="0" smtClean="0"/>
              <a:t>drip </a:t>
            </a:r>
            <a:r>
              <a:rPr lang="en-US" dirty="0"/>
              <a:t>chamber until about half full.</a:t>
            </a:r>
          </a:p>
          <a:p>
            <a:pPr lvl="1">
              <a:defRPr/>
            </a:pPr>
            <a:r>
              <a:rPr lang="en-US" dirty="0"/>
              <a:t>Unclamp </a:t>
            </a:r>
            <a:r>
              <a:rPr lang="en-US" dirty="0" smtClean="0"/>
              <a:t>tubing.</a:t>
            </a:r>
          </a:p>
          <a:p>
            <a:pPr lvl="1">
              <a:defRPr/>
            </a:pPr>
            <a:r>
              <a:rPr lang="en-US" dirty="0" smtClean="0"/>
              <a:t>Let fluid flow until air bubbles are removed from line before turning the roller clamp wheel to stop the flow. </a:t>
            </a:r>
            <a:endParaRPr lang="en-US" dirty="0"/>
          </a:p>
          <a:p>
            <a:pPr lvl="1">
              <a:defRPr/>
            </a:pPr>
            <a:endParaRPr lang="en-US" dirty="0"/>
          </a:p>
          <a:p>
            <a:pPr marL="0" indent="0">
              <a:buFontTx/>
              <a:buNone/>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Vascular Access </a:t>
            </a:r>
            <a:r>
              <a:rPr lang="en-US" altLang="en-US" sz="2800" b="0"/>
              <a:t>(5 of 6)</a:t>
            </a:r>
            <a:endParaRPr lang="en-US" altLang="en-US" b="0"/>
          </a:p>
        </p:txBody>
      </p:sp>
      <p:sp>
        <p:nvSpPr>
          <p:cNvPr id="27651" name="Content Placeholder 4"/>
          <p:cNvSpPr>
            <a:spLocks noGrp="1"/>
          </p:cNvSpPr>
          <p:nvPr>
            <p:ph idx="1"/>
          </p:nvPr>
        </p:nvSpPr>
        <p:spPr/>
        <p:txBody>
          <a:bodyPr/>
          <a:lstStyle/>
          <a:p>
            <a:r>
              <a:rPr lang="en-US" altLang="en-US"/>
              <a:t>Spiking the bag (cont’d)</a:t>
            </a:r>
          </a:p>
          <a:p>
            <a:pPr lvl="1"/>
            <a:r>
              <a:rPr lang="en-US" altLang="en-US"/>
              <a:t>Check the drip chamber; it should be only half filled. </a:t>
            </a:r>
          </a:p>
          <a:p>
            <a:pPr lvl="1"/>
            <a:r>
              <a:rPr lang="en-US" altLang="en-US"/>
              <a:t>Hang the bag.</a:t>
            </a:r>
          </a:p>
          <a:p>
            <a:pPr lvl="1"/>
            <a:r>
              <a:rPr lang="en-US" altLang="en-US"/>
              <a:t>Attach the drip set to the fluid bag.</a:t>
            </a:r>
          </a:p>
          <a:p>
            <a:pPr lvl="1"/>
            <a:r>
              <a:rPr lang="en-US" altLang="en-US"/>
              <a:t>Fill the drip chamber halfway by squeezing it.</a:t>
            </a:r>
          </a:p>
          <a:p>
            <a:pPr lvl="1"/>
            <a:r>
              <a:rPr lang="en-US" altLang="en-US"/>
              <a:t>Flush or </a:t>
            </a:r>
            <a:r>
              <a:rPr lang="ja-JP" altLang="en-US"/>
              <a:t>“</a:t>
            </a:r>
            <a:r>
              <a:rPr lang="en-US" altLang="ja-JP"/>
              <a:t>bleed</a:t>
            </a:r>
            <a:r>
              <a:rPr lang="ja-JP" altLang="en-US"/>
              <a:t>”</a:t>
            </a:r>
            <a:r>
              <a:rPr lang="en-US" altLang="ja-JP"/>
              <a:t> the tubing to remove any air bubbles.</a:t>
            </a:r>
          </a:p>
          <a:p>
            <a:pPr lvl="1"/>
            <a:r>
              <a:rPr lang="en-US" altLang="en-US"/>
              <a:t>Make sure there are no bubbles in the tubing.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Vascular Access</a:t>
            </a:r>
            <a:r>
              <a:rPr lang="en-US" altLang="en-US" b="0"/>
              <a:t> </a:t>
            </a:r>
            <a:r>
              <a:rPr lang="en-US" altLang="en-US" sz="2800" b="0"/>
              <a:t>(6 of 6)</a:t>
            </a:r>
            <a:endParaRPr lang="en-US" altLang="en-US" b="0"/>
          </a:p>
        </p:txBody>
      </p:sp>
      <p:sp>
        <p:nvSpPr>
          <p:cNvPr id="28675" name="Content Placeholder 4"/>
          <p:cNvSpPr>
            <a:spLocks noGrp="1"/>
          </p:cNvSpPr>
          <p:nvPr>
            <p:ph idx="1"/>
          </p:nvPr>
        </p:nvSpPr>
        <p:spPr/>
        <p:txBody>
          <a:bodyPr/>
          <a:lstStyle/>
          <a:p>
            <a:r>
              <a:rPr lang="en-US" altLang="en-US"/>
              <a:t>Performing the procedure</a:t>
            </a:r>
          </a:p>
          <a:p>
            <a:pPr lvl="1"/>
            <a:r>
              <a:rPr lang="en-US" altLang="en-US"/>
              <a:t>Stabilize the patient</a:t>
            </a:r>
            <a:r>
              <a:rPr lang="ja-JP" altLang="en-US"/>
              <a:t>’</a:t>
            </a:r>
            <a:r>
              <a:rPr lang="en-US" altLang="ja-JP"/>
              <a:t>s limbs.</a:t>
            </a:r>
          </a:p>
          <a:p>
            <a:pPr lvl="1"/>
            <a:r>
              <a:rPr lang="en-US" altLang="en-US"/>
              <a:t>Provide comfort to the patient.</a:t>
            </a:r>
          </a:p>
          <a:p>
            <a:r>
              <a:rPr lang="en-US" altLang="en-US"/>
              <a:t>Continuing care</a:t>
            </a:r>
          </a:p>
          <a:p>
            <a:pPr lvl="1"/>
            <a:r>
              <a:rPr lang="en-US" altLang="en-US"/>
              <a:t>Observe the access site for:</a:t>
            </a:r>
          </a:p>
          <a:p>
            <a:pPr lvl="2"/>
            <a:r>
              <a:rPr lang="en-US" altLang="en-US"/>
              <a:t>Swelling</a:t>
            </a:r>
          </a:p>
          <a:p>
            <a:pPr lvl="2"/>
            <a:r>
              <a:rPr lang="en-US" altLang="en-US"/>
              <a:t>Bleeding</a:t>
            </a:r>
          </a:p>
          <a:p>
            <a:pPr lvl="2"/>
            <a:r>
              <a:rPr lang="en-US" altLang="en-US"/>
              <a:t>Discoloration</a:t>
            </a:r>
          </a:p>
          <a:p>
            <a:pPr lvl="2"/>
            <a:r>
              <a:rPr lang="en-US" altLang="en-US"/>
              <a:t>Leaking</a:t>
            </a:r>
          </a:p>
          <a:p>
            <a:pPr lvl="1"/>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Troubleshooting Team Conflicts</a:t>
            </a:r>
          </a:p>
        </p:txBody>
      </p:sp>
      <p:sp>
        <p:nvSpPr>
          <p:cNvPr id="29699" name="Content Placeholder 2"/>
          <p:cNvSpPr>
            <a:spLocks noGrp="1"/>
          </p:cNvSpPr>
          <p:nvPr>
            <p:ph idx="1"/>
          </p:nvPr>
        </p:nvSpPr>
        <p:spPr/>
        <p:txBody>
          <a:bodyPr/>
          <a:lstStyle/>
          <a:p>
            <a:r>
              <a:rPr lang="en-US" altLang="en-US"/>
              <a:t>The patient comes first.</a:t>
            </a:r>
          </a:p>
          <a:p>
            <a:r>
              <a:rPr lang="en-US" altLang="en-US"/>
              <a:t>Do not engage.</a:t>
            </a:r>
          </a:p>
          <a:p>
            <a:r>
              <a:rPr lang="en-US" altLang="en-US"/>
              <a:t>Keep your cool.</a:t>
            </a:r>
          </a:p>
          <a:p>
            <a:r>
              <a:rPr lang="en-US" altLang="en-US"/>
              <a:t>Separate the person from the issue.</a:t>
            </a:r>
          </a:p>
          <a:p>
            <a:r>
              <a:rPr lang="en-US" altLang="en-US"/>
              <a:t>Choose your battles.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Review</a:t>
            </a:r>
          </a:p>
        </p:txBody>
      </p:sp>
      <p:sp>
        <p:nvSpPr>
          <p:cNvPr id="30723" name="Rectangle 3"/>
          <p:cNvSpPr>
            <a:spLocks noGrp="1" noChangeArrowheads="1"/>
          </p:cNvSpPr>
          <p:nvPr>
            <p:ph type="body" idx="1"/>
          </p:nvPr>
        </p:nvSpPr>
        <p:spPr/>
        <p:txBody>
          <a:bodyPr/>
          <a:lstStyle/>
          <a:p>
            <a:pPr marL="457200" indent="-457200">
              <a:buFontTx/>
              <a:buAutoNum type="arabicPeriod"/>
            </a:pPr>
            <a:r>
              <a:rPr lang="en-US" altLang="en-US"/>
              <a:t>Which of the following is a characteristic of a regular team?</a:t>
            </a:r>
          </a:p>
          <a:p>
            <a:pPr marL="1016000" lvl="1" indent="-444500">
              <a:buFontTx/>
              <a:buAutoNum type="alphaUcPeriod"/>
            </a:pPr>
            <a:r>
              <a:rPr lang="en-US" altLang="en-US"/>
              <a:t>They serve a specialized role within the larger emergency health care system.</a:t>
            </a:r>
          </a:p>
          <a:p>
            <a:pPr marL="1016000" lvl="1" indent="-444500">
              <a:buFontTx/>
              <a:buAutoNum type="alphaUcPeriod"/>
            </a:pPr>
            <a:r>
              <a:rPr lang="en-US" altLang="en-US"/>
              <a:t>Members consistently interact with the same partner.</a:t>
            </a:r>
          </a:p>
          <a:p>
            <a:pPr marL="1016000" lvl="1" indent="-444500">
              <a:buFontTx/>
              <a:buAutoNum type="alphaUcPeriod"/>
            </a:pPr>
            <a:r>
              <a:rPr lang="en-US" altLang="en-US"/>
              <a:t>The team performs special functions across geographic boundaries.</a:t>
            </a:r>
          </a:p>
          <a:p>
            <a:pPr marL="1016000" lvl="1" indent="-444500">
              <a:buFontTx/>
              <a:buAutoNum type="alphaUcPeriod"/>
            </a:pPr>
            <a:r>
              <a:rPr lang="en-US" altLang="en-US"/>
              <a:t>Regular teams are more common in volunteer EMS systems.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Review</a:t>
            </a:r>
          </a:p>
        </p:txBody>
      </p:sp>
      <p:sp>
        <p:nvSpPr>
          <p:cNvPr id="31747"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F37021"/>
                </a:solidFill>
              </a:rPr>
              <a:t>B</a:t>
            </a:r>
            <a:endParaRPr lang="en-US" altLang="en-US" b="1"/>
          </a:p>
          <a:p>
            <a:pPr marL="0" indent="0">
              <a:buFontTx/>
              <a:buNone/>
            </a:pPr>
            <a:r>
              <a:rPr lang="en-US" altLang="en-US" b="1"/>
              <a:t>Rationale: </a:t>
            </a:r>
            <a:r>
              <a:rPr lang="en-US" altLang="en-US"/>
              <a:t>Members of a regular team consistently interact with the same partner. This allows them to perform as a seamless unit. Special teams serve a specialized role within the larger emergency health care team. Groups perform special functions across geographic boundaries. Temporary teams are common in volunteer EMT systems.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An Era of Team Health Care</a:t>
            </a:r>
          </a:p>
        </p:txBody>
      </p:sp>
      <p:sp>
        <p:nvSpPr>
          <p:cNvPr id="5123" name="Content Placeholder 2"/>
          <p:cNvSpPr>
            <a:spLocks noGrp="1"/>
          </p:cNvSpPr>
          <p:nvPr>
            <p:ph idx="1"/>
          </p:nvPr>
        </p:nvSpPr>
        <p:spPr/>
        <p:txBody>
          <a:bodyPr/>
          <a:lstStyle/>
          <a:p>
            <a:r>
              <a:rPr lang="en-US" altLang="en-US"/>
              <a:t>Community paramedicine and mobile integrated healthcare (MIH) teams may be the best examples of the team concept of continuum of care.</a:t>
            </a:r>
          </a:p>
          <a:p>
            <a:r>
              <a:rPr lang="en-US" altLang="en-US"/>
              <a:t>The structure and effectiveness of emergency health care teams differs from system to system.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Review</a:t>
            </a:r>
          </a:p>
        </p:txBody>
      </p:sp>
      <p:sp>
        <p:nvSpPr>
          <p:cNvPr id="34819" name="Rectangle 3"/>
          <p:cNvSpPr>
            <a:spLocks noGrp="1" noChangeArrowheads="1"/>
          </p:cNvSpPr>
          <p:nvPr>
            <p:ph type="body" idx="1"/>
          </p:nvPr>
        </p:nvSpPr>
        <p:spPr>
          <a:xfrm>
            <a:off x="685800" y="1447800"/>
            <a:ext cx="8458200" cy="4800600"/>
          </a:xfrm>
        </p:spPr>
        <p:txBody>
          <a:bodyPr/>
          <a:lstStyle/>
          <a:p>
            <a:pPr marL="457200" indent="-457200">
              <a:buFontTx/>
              <a:buAutoNum type="arabicPeriod"/>
              <a:defRPr/>
            </a:pPr>
            <a:r>
              <a:rPr lang="en-US" altLang="en-US" dirty="0"/>
              <a:t>Which of the following is a characteristic of a regular team?</a:t>
            </a:r>
          </a:p>
          <a:p>
            <a:pPr marL="1016000" lvl="1" indent="-444500">
              <a:buFontTx/>
              <a:buAutoNum type="alphaUcPeriod"/>
              <a:defRPr/>
            </a:pPr>
            <a:r>
              <a:rPr lang="en-US" altLang="en-US" dirty="0"/>
              <a:t>They serve a specialized role within the larger emergency health care system.</a:t>
            </a:r>
          </a:p>
          <a:p>
            <a:pPr marL="1015200" lvl="1" indent="-446400">
              <a:buFontTx/>
              <a:buNone/>
              <a:defRPr/>
            </a:pPr>
            <a:r>
              <a:rPr lang="en-US" altLang="en-US" b="1" dirty="0" smtClean="0"/>
              <a:t>	Rationale</a:t>
            </a:r>
            <a:r>
              <a:rPr lang="en-US" altLang="en-US" b="1" dirty="0"/>
              <a:t>:</a:t>
            </a:r>
            <a:r>
              <a:rPr lang="en-US" altLang="en-US" dirty="0"/>
              <a:t> </a:t>
            </a:r>
            <a:r>
              <a:rPr lang="en-US" altLang="en-US" dirty="0">
                <a:solidFill>
                  <a:srgbClr val="F37021"/>
                </a:solidFill>
              </a:rPr>
              <a:t>Special teams serve a specialized role within the larger health care system.</a:t>
            </a:r>
          </a:p>
          <a:p>
            <a:pPr marL="1028700" lvl="1" indent="-457200">
              <a:buFontTx/>
              <a:buAutoNum type="alphaUcPeriod" startAt="2"/>
              <a:defRPr/>
            </a:pPr>
            <a:r>
              <a:rPr lang="en-US" altLang="en-US" dirty="0"/>
              <a:t>Members consistently interact with the same partner.</a:t>
            </a:r>
          </a:p>
          <a:p>
            <a:pPr marL="571500" lvl="1" indent="0">
              <a:buFontTx/>
              <a:buNone/>
              <a:defRPr/>
            </a:pPr>
            <a:r>
              <a:rPr lang="en-US" altLang="en-US" dirty="0"/>
              <a:t>	 </a:t>
            </a:r>
            <a:r>
              <a:rPr lang="en-US" altLang="en-US" b="1" dirty="0"/>
              <a:t>Rationale:</a:t>
            </a:r>
            <a:r>
              <a:rPr lang="en-US" altLang="en-US" dirty="0"/>
              <a:t> </a:t>
            </a:r>
            <a:r>
              <a:rPr lang="en-US" altLang="en-US" dirty="0">
                <a:solidFill>
                  <a:srgbClr val="F37021"/>
                </a:solidFill>
              </a:rPr>
              <a:t>Correct answer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Review</a:t>
            </a:r>
          </a:p>
        </p:txBody>
      </p:sp>
      <p:sp>
        <p:nvSpPr>
          <p:cNvPr id="35843" name="Rectangle 3"/>
          <p:cNvSpPr>
            <a:spLocks noGrp="1" noChangeArrowheads="1"/>
          </p:cNvSpPr>
          <p:nvPr>
            <p:ph type="body" idx="1"/>
          </p:nvPr>
        </p:nvSpPr>
        <p:spPr/>
        <p:txBody>
          <a:bodyPr/>
          <a:lstStyle/>
          <a:p>
            <a:pPr marL="514350" indent="-514350">
              <a:buFontTx/>
              <a:buAutoNum type="arabicPeriod"/>
              <a:defRPr/>
            </a:pPr>
            <a:r>
              <a:rPr lang="en-US" altLang="en-US" dirty="0"/>
              <a:t>Which of the following is a characteristic of a regular team?</a:t>
            </a:r>
          </a:p>
          <a:p>
            <a:pPr marL="1028700" lvl="1" indent="-457200">
              <a:buFontTx/>
              <a:buAutoNum type="alphaUcPeriod" startAt="3"/>
              <a:defRPr/>
            </a:pPr>
            <a:r>
              <a:rPr lang="en-US" altLang="en-US" dirty="0"/>
              <a:t>The team performs special functions across geographic boundaries.</a:t>
            </a:r>
          </a:p>
          <a:p>
            <a:pPr marL="1015200" lvl="1" indent="0">
              <a:buFontTx/>
              <a:buNone/>
              <a:defRPr/>
            </a:pPr>
            <a:r>
              <a:rPr lang="en-US" altLang="en-US" b="1" dirty="0" smtClean="0"/>
              <a:t>Rationale</a:t>
            </a:r>
            <a:r>
              <a:rPr lang="en-US" altLang="en-US" b="1" dirty="0"/>
              <a:t>:</a:t>
            </a:r>
            <a:r>
              <a:rPr lang="en-US" altLang="en-US" dirty="0"/>
              <a:t> </a:t>
            </a:r>
            <a:r>
              <a:rPr lang="en-US" altLang="en-US" dirty="0">
                <a:solidFill>
                  <a:srgbClr val="F37021"/>
                </a:solidFill>
              </a:rPr>
              <a:t>Groups perform special functions </a:t>
            </a:r>
            <a:r>
              <a:rPr lang="en-US" altLang="en-US" dirty="0" smtClean="0">
                <a:solidFill>
                  <a:srgbClr val="F37021"/>
                </a:solidFill>
              </a:rPr>
              <a:t>across </a:t>
            </a:r>
            <a:r>
              <a:rPr lang="en-US" altLang="en-US" dirty="0">
                <a:solidFill>
                  <a:srgbClr val="F37021"/>
                </a:solidFill>
              </a:rPr>
              <a:t>geographic boundaries.</a:t>
            </a:r>
          </a:p>
          <a:p>
            <a:pPr marL="1028700" lvl="1" indent="-457200">
              <a:buFontTx/>
              <a:buAutoNum type="alphaUcPeriod" startAt="4"/>
              <a:defRPr/>
            </a:pPr>
            <a:r>
              <a:rPr lang="en-US" altLang="en-US" dirty="0"/>
              <a:t>Regular teams are more common in volunteer EMS systems.</a:t>
            </a:r>
          </a:p>
          <a:p>
            <a:pPr marL="1015200" lvl="1" indent="0">
              <a:buFontTx/>
              <a:buNone/>
              <a:defRPr/>
            </a:pPr>
            <a:r>
              <a:rPr lang="en-US" altLang="en-US" b="1" dirty="0" smtClean="0"/>
              <a:t>Rationale</a:t>
            </a:r>
            <a:r>
              <a:rPr lang="en-US" altLang="en-US" b="1" dirty="0"/>
              <a:t>:</a:t>
            </a:r>
            <a:r>
              <a:rPr lang="en-US" altLang="en-US" dirty="0"/>
              <a:t> </a:t>
            </a:r>
            <a:r>
              <a:rPr lang="en-US" altLang="en-US" dirty="0">
                <a:solidFill>
                  <a:srgbClr val="F37021"/>
                </a:solidFill>
              </a:rPr>
              <a:t>Temporary teams are more </a:t>
            </a:r>
            <a:r>
              <a:rPr lang="en-US" altLang="en-US" dirty="0" smtClean="0">
                <a:solidFill>
                  <a:srgbClr val="F37021"/>
                </a:solidFill>
              </a:rPr>
              <a:t> common </a:t>
            </a:r>
            <a:r>
              <a:rPr lang="en-US" altLang="en-US" dirty="0">
                <a:solidFill>
                  <a:srgbClr val="F37021"/>
                </a:solidFill>
              </a:rPr>
              <a:t>in volunteer systems.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Review</a:t>
            </a:r>
          </a:p>
        </p:txBody>
      </p:sp>
      <p:sp>
        <p:nvSpPr>
          <p:cNvPr id="34819" name="Rectangle 3"/>
          <p:cNvSpPr>
            <a:spLocks noGrp="1" noChangeArrowheads="1"/>
          </p:cNvSpPr>
          <p:nvPr>
            <p:ph type="body" idx="1"/>
          </p:nvPr>
        </p:nvSpPr>
        <p:spPr/>
        <p:txBody>
          <a:bodyPr/>
          <a:lstStyle/>
          <a:p>
            <a:pPr marL="457200" indent="-457200">
              <a:buFontTx/>
              <a:buAutoNum type="arabicPeriod" startAt="2"/>
            </a:pPr>
            <a:r>
              <a:rPr lang="en-US" altLang="en-US"/>
              <a:t>Essential elements of a group that people must share include:</a:t>
            </a:r>
          </a:p>
          <a:p>
            <a:pPr marL="1016000" lvl="1" indent="-444500">
              <a:buFontTx/>
              <a:buAutoNum type="alphaUcPeriod"/>
            </a:pPr>
            <a:r>
              <a:rPr lang="en-US" altLang="en-US"/>
              <a:t>focusing on individual goals.</a:t>
            </a:r>
          </a:p>
          <a:p>
            <a:pPr marL="1016000" lvl="1" indent="-444500">
              <a:buFontTx/>
              <a:buAutoNum type="alphaUcPeriod"/>
            </a:pPr>
            <a:r>
              <a:rPr lang="en-US" altLang="en-US"/>
              <a:t>placing emphasis on one way of accomplishing a task. </a:t>
            </a:r>
          </a:p>
          <a:p>
            <a:pPr marL="1016000" lvl="1" indent="-444500">
              <a:buFontTx/>
              <a:buAutoNum type="alphaUcPeriod"/>
            </a:pPr>
            <a:r>
              <a:rPr lang="en-US" altLang="en-US"/>
              <a:t>working with a set of shared values.</a:t>
            </a:r>
          </a:p>
          <a:p>
            <a:pPr marL="1016000" lvl="1" indent="-444500">
              <a:buFontTx/>
              <a:buAutoNum type="alphaUcPeriod"/>
            </a:pPr>
            <a:r>
              <a:rPr lang="en-US" altLang="en-US"/>
              <a:t>promoting a personal identity.</a:t>
            </a:r>
            <a:endParaRPr lang="en-US" altLang="en-US" sz="2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Review</a:t>
            </a:r>
          </a:p>
        </p:txBody>
      </p:sp>
      <p:sp>
        <p:nvSpPr>
          <p:cNvPr id="35843"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F37021"/>
                </a:solidFill>
              </a:rPr>
              <a:t>C</a:t>
            </a:r>
            <a:endParaRPr lang="en-US" altLang="en-US" b="1"/>
          </a:p>
          <a:p>
            <a:pPr marL="0" indent="0">
              <a:buFontTx/>
              <a:buNone/>
            </a:pPr>
            <a:r>
              <a:rPr lang="en-US" altLang="en-US" b="1"/>
              <a:t>Rationale: </a:t>
            </a:r>
            <a:r>
              <a:rPr lang="en-US" altLang="en-US"/>
              <a:t>It is important for groups to have a set of shared values (how the group wants to get things done). In a group the focus needs to be on a common goal. Group members must have a sense of continuity and remember that the group may work together more than once in a different configuration. Finally, a group member should put forth an image of the group as a whole, not one person.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Review</a:t>
            </a:r>
          </a:p>
        </p:txBody>
      </p:sp>
      <p:sp>
        <p:nvSpPr>
          <p:cNvPr id="38915" name="Rectangle 3"/>
          <p:cNvSpPr>
            <a:spLocks noGrp="1" noChangeArrowheads="1"/>
          </p:cNvSpPr>
          <p:nvPr>
            <p:ph type="body" idx="1"/>
          </p:nvPr>
        </p:nvSpPr>
        <p:spPr/>
        <p:txBody>
          <a:bodyPr/>
          <a:lstStyle/>
          <a:p>
            <a:pPr marL="457200" indent="-457200">
              <a:buFontTx/>
              <a:buAutoNum type="arabicPeriod" startAt="2"/>
              <a:defRPr/>
            </a:pPr>
            <a:r>
              <a:rPr lang="en-US" altLang="en-US" dirty="0"/>
              <a:t>Essential elements of a group that people must share include:</a:t>
            </a:r>
          </a:p>
          <a:p>
            <a:pPr marL="1016000" lvl="1" indent="-444500">
              <a:buFontTx/>
              <a:buAutoNum type="alphaUcPeriod"/>
              <a:defRPr/>
            </a:pPr>
            <a:r>
              <a:rPr lang="en-US" altLang="en-US" dirty="0" smtClean="0"/>
              <a:t>focusing </a:t>
            </a:r>
            <a:r>
              <a:rPr lang="en-US" altLang="en-US" dirty="0"/>
              <a:t>on individual goals.</a:t>
            </a:r>
          </a:p>
          <a:p>
            <a:pPr marL="1015200" lvl="1" indent="-457200">
              <a:buFontTx/>
              <a:buNone/>
              <a:defRPr/>
            </a:pPr>
            <a:r>
              <a:rPr lang="en-US" altLang="en-US" dirty="0"/>
              <a:t>	</a:t>
            </a:r>
            <a:r>
              <a:rPr lang="en-US" altLang="en-US" b="1" dirty="0" smtClean="0"/>
              <a:t>Rationale</a:t>
            </a:r>
            <a:r>
              <a:rPr lang="en-US" altLang="en-US" b="1" dirty="0"/>
              <a:t>:</a:t>
            </a:r>
            <a:r>
              <a:rPr lang="en-US" altLang="en-US" dirty="0">
                <a:solidFill>
                  <a:srgbClr val="000000"/>
                </a:solidFill>
              </a:rPr>
              <a:t> </a:t>
            </a:r>
            <a:r>
              <a:rPr lang="en-US" altLang="en-US" dirty="0">
                <a:solidFill>
                  <a:srgbClr val="F37021"/>
                </a:solidFill>
              </a:rPr>
              <a:t>Groups are focused on a common goal.</a:t>
            </a:r>
          </a:p>
          <a:p>
            <a:pPr marL="1028700" lvl="1" indent="-457200">
              <a:buFontTx/>
              <a:buAutoNum type="alphaUcPeriod" startAt="2"/>
              <a:defRPr/>
            </a:pPr>
            <a:r>
              <a:rPr lang="en-US" altLang="en-US" dirty="0" smtClean="0"/>
              <a:t>placing </a:t>
            </a:r>
            <a:r>
              <a:rPr lang="en-US" altLang="en-US" dirty="0"/>
              <a:t>emphasis on one way of accomplishing a task. </a:t>
            </a:r>
          </a:p>
          <a:p>
            <a:pPr marL="1015200" lvl="1" indent="-457200">
              <a:buFontTx/>
              <a:buNone/>
              <a:defRPr/>
            </a:pPr>
            <a:r>
              <a:rPr lang="en-US" altLang="en-US" dirty="0"/>
              <a:t>	</a:t>
            </a:r>
            <a:r>
              <a:rPr lang="en-US" altLang="en-US" b="1" dirty="0" smtClean="0"/>
              <a:t>Rationale</a:t>
            </a:r>
            <a:r>
              <a:rPr lang="en-US" altLang="en-US" b="1" dirty="0"/>
              <a:t>:</a:t>
            </a:r>
            <a:r>
              <a:rPr lang="en-US" altLang="en-US" dirty="0"/>
              <a:t> </a:t>
            </a:r>
            <a:r>
              <a:rPr lang="en-US" altLang="en-US" dirty="0">
                <a:solidFill>
                  <a:srgbClr val="F37021"/>
                </a:solidFill>
              </a:rPr>
              <a:t>Group members must have a sense of continuity and remember that the group may work together more than once in a different configuration.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Review</a:t>
            </a:r>
          </a:p>
        </p:txBody>
      </p:sp>
      <p:sp>
        <p:nvSpPr>
          <p:cNvPr id="39939" name="Rectangle 3"/>
          <p:cNvSpPr>
            <a:spLocks noGrp="1" noChangeArrowheads="1"/>
          </p:cNvSpPr>
          <p:nvPr>
            <p:ph type="body" idx="1"/>
          </p:nvPr>
        </p:nvSpPr>
        <p:spPr/>
        <p:txBody>
          <a:bodyPr/>
          <a:lstStyle/>
          <a:p>
            <a:pPr marL="457200" indent="-457200">
              <a:buFontTx/>
              <a:buAutoNum type="arabicPeriod" startAt="2"/>
              <a:defRPr/>
            </a:pPr>
            <a:r>
              <a:rPr lang="en-US" altLang="en-US" dirty="0"/>
              <a:t>Essential elements of a group that people must share include:</a:t>
            </a:r>
          </a:p>
          <a:p>
            <a:pPr marL="1028700" lvl="1" indent="-457200">
              <a:buFontTx/>
              <a:buAutoNum type="alphaUcPeriod" startAt="3"/>
              <a:defRPr/>
            </a:pPr>
            <a:r>
              <a:rPr lang="en-US" altLang="en-US" dirty="0" smtClean="0"/>
              <a:t>working </a:t>
            </a:r>
            <a:r>
              <a:rPr lang="en-US" altLang="en-US" dirty="0"/>
              <a:t>with a set of shared values.</a:t>
            </a:r>
          </a:p>
          <a:p>
            <a:pPr marL="1015200" lvl="1" indent="-446400">
              <a:buFontTx/>
              <a:buNone/>
              <a:defRPr/>
            </a:pPr>
            <a:r>
              <a:rPr lang="en-US" altLang="en-US" dirty="0"/>
              <a:t> 	</a:t>
            </a:r>
            <a:r>
              <a:rPr lang="en-US" altLang="en-US" b="1" dirty="0" smtClean="0"/>
              <a:t>Rationale</a:t>
            </a:r>
            <a:r>
              <a:rPr lang="en-US" altLang="en-US" b="1" dirty="0"/>
              <a:t>:</a:t>
            </a:r>
            <a:r>
              <a:rPr lang="en-US" altLang="en-US" dirty="0"/>
              <a:t> </a:t>
            </a:r>
            <a:r>
              <a:rPr lang="en-US" altLang="en-US" dirty="0">
                <a:solidFill>
                  <a:srgbClr val="F37021"/>
                </a:solidFill>
              </a:rPr>
              <a:t>Correct answer</a:t>
            </a:r>
          </a:p>
          <a:p>
            <a:pPr marL="1028700" lvl="1" indent="-457200">
              <a:buFontTx/>
              <a:buAutoNum type="alphaUcPeriod" startAt="4"/>
              <a:defRPr/>
            </a:pPr>
            <a:r>
              <a:rPr lang="en-US" altLang="en-US" dirty="0" smtClean="0"/>
              <a:t>promoting </a:t>
            </a:r>
            <a:r>
              <a:rPr lang="en-US" altLang="en-US" dirty="0"/>
              <a:t>a personal identity.</a:t>
            </a:r>
          </a:p>
          <a:p>
            <a:pPr marL="1015200" lvl="1" indent="-446400">
              <a:buFontTx/>
              <a:buNone/>
              <a:defRPr/>
            </a:pPr>
            <a:r>
              <a:rPr lang="en-US" altLang="en-US" sz="2000" dirty="0"/>
              <a:t>	</a:t>
            </a:r>
            <a:r>
              <a:rPr lang="en-US" altLang="en-US" b="1" dirty="0" smtClean="0"/>
              <a:t>Rationale</a:t>
            </a:r>
            <a:r>
              <a:rPr lang="en-US" altLang="en-US" b="1" dirty="0"/>
              <a:t>: </a:t>
            </a:r>
            <a:r>
              <a:rPr lang="en-US" altLang="en-US" dirty="0">
                <a:solidFill>
                  <a:srgbClr val="F37021"/>
                </a:solidFill>
              </a:rPr>
              <a:t>A group member should put forth an image of the group as a whole, not one person.</a:t>
            </a:r>
            <a:endParaRPr lang="en-US" altLang="en-US" b="1" dirty="0">
              <a:solidFill>
                <a:srgbClr val="F3702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Review</a:t>
            </a:r>
          </a:p>
        </p:txBody>
      </p:sp>
      <p:sp>
        <p:nvSpPr>
          <p:cNvPr id="38915" name="Rectangle 3"/>
          <p:cNvSpPr>
            <a:spLocks noGrp="1" noChangeArrowheads="1"/>
          </p:cNvSpPr>
          <p:nvPr>
            <p:ph type="body" idx="1"/>
          </p:nvPr>
        </p:nvSpPr>
        <p:spPr/>
        <p:txBody>
          <a:bodyPr/>
          <a:lstStyle/>
          <a:p>
            <a:pPr marL="457200" indent="-457200">
              <a:buFontTx/>
              <a:buAutoNum type="arabicPeriod" startAt="3"/>
            </a:pPr>
            <a:r>
              <a:rPr lang="en-US" altLang="en-US"/>
              <a:t>Members of an interdependent group:</a:t>
            </a:r>
          </a:p>
          <a:p>
            <a:pPr marL="1016000" lvl="1" indent="-444500">
              <a:buFontTx/>
              <a:buAutoNum type="alphaUcPeriod"/>
            </a:pPr>
            <a:r>
              <a:rPr lang="en-US" altLang="en-US"/>
              <a:t>focus on the goals of their own individual areas.</a:t>
            </a:r>
          </a:p>
          <a:p>
            <a:pPr marL="1016000" lvl="1" indent="-444500">
              <a:buFontTx/>
              <a:buAutoNum type="alphaUcPeriod"/>
            </a:pPr>
            <a:r>
              <a:rPr lang="en-US" altLang="en-US"/>
              <a:t>rely on the group leader for task assignments.</a:t>
            </a:r>
          </a:p>
          <a:p>
            <a:pPr marL="1016000" lvl="1" indent="-444500">
              <a:buFontTx/>
              <a:buAutoNum type="alphaUcPeriod"/>
            </a:pPr>
            <a:r>
              <a:rPr lang="en-US" altLang="en-US"/>
              <a:t>have limited ability to adapt and deliver critical care medical care in an uncontrolled field environment.</a:t>
            </a:r>
          </a:p>
          <a:p>
            <a:pPr marL="1016000" lvl="1" indent="-444500">
              <a:buFontTx/>
              <a:buAutoNum type="alphaUcPeriod"/>
            </a:pPr>
            <a:r>
              <a:rPr lang="en-US" altLang="en-US"/>
              <a:t>work together with shared responsibilities, accountability, and a common goal.</a:t>
            </a:r>
            <a:endParaRPr lang="en-US" altLang="en-US" sz="2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Review</a:t>
            </a:r>
          </a:p>
        </p:txBody>
      </p:sp>
      <p:sp>
        <p:nvSpPr>
          <p:cNvPr id="39939"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F37021"/>
                </a:solidFill>
              </a:rPr>
              <a:t>D</a:t>
            </a:r>
            <a:endParaRPr lang="en-US" altLang="en-US" b="1"/>
          </a:p>
          <a:p>
            <a:pPr marL="0" indent="0">
              <a:buFontTx/>
              <a:buNone/>
            </a:pPr>
            <a:r>
              <a:rPr lang="en-US" altLang="en-US" b="1"/>
              <a:t>Rationale: </a:t>
            </a:r>
            <a:r>
              <a:rPr lang="en-US" altLang="en-US"/>
              <a:t>Members of an interdependent group work together with shared responsibilities, accountability, and a common goal. People who are part of a independent group focus on the goals of their own individual area. Individuals who are part of a dependent group rely on the leader for task assignments and have limited ability to adapt and deliver critical medical care in an uncontrolled field environment.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Review</a:t>
            </a:r>
          </a:p>
        </p:txBody>
      </p:sp>
      <p:sp>
        <p:nvSpPr>
          <p:cNvPr id="43011" name="Rectangle 3"/>
          <p:cNvSpPr>
            <a:spLocks noGrp="1" noChangeArrowheads="1"/>
          </p:cNvSpPr>
          <p:nvPr>
            <p:ph type="body" idx="1"/>
          </p:nvPr>
        </p:nvSpPr>
        <p:spPr/>
        <p:txBody>
          <a:bodyPr/>
          <a:lstStyle/>
          <a:p>
            <a:pPr marL="457200" indent="-457200">
              <a:buFontTx/>
              <a:buAutoNum type="arabicPeriod" startAt="3"/>
              <a:defRPr/>
            </a:pPr>
            <a:r>
              <a:rPr lang="en-US" altLang="en-US" dirty="0"/>
              <a:t>Members of an interdependent group:</a:t>
            </a:r>
          </a:p>
          <a:p>
            <a:pPr marL="1016000" lvl="1" indent="-444500">
              <a:buFontTx/>
              <a:buAutoNum type="alphaUcPeriod"/>
              <a:defRPr/>
            </a:pPr>
            <a:r>
              <a:rPr lang="en-US" altLang="en-US" dirty="0" smtClean="0"/>
              <a:t>focus </a:t>
            </a:r>
            <a:r>
              <a:rPr lang="en-US" altLang="en-US" dirty="0"/>
              <a:t>on the goals of their own individual areas.</a:t>
            </a:r>
          </a:p>
          <a:p>
            <a:pPr marL="1015200" lvl="1" indent="0">
              <a:buFontTx/>
              <a:buNone/>
              <a:defRPr/>
            </a:pPr>
            <a:r>
              <a:rPr lang="en-US" altLang="en-US" b="1" dirty="0" smtClean="0"/>
              <a:t>Rationale</a:t>
            </a:r>
            <a:r>
              <a:rPr lang="en-US" altLang="en-US" b="1" dirty="0"/>
              <a:t>:</a:t>
            </a:r>
            <a:r>
              <a:rPr lang="en-US" altLang="en-US" dirty="0"/>
              <a:t> </a:t>
            </a:r>
            <a:r>
              <a:rPr lang="en-US" altLang="en-US" dirty="0">
                <a:solidFill>
                  <a:srgbClr val="F37021"/>
                </a:solidFill>
              </a:rPr>
              <a:t>People who are part of an </a:t>
            </a:r>
            <a:r>
              <a:rPr lang="en-US" altLang="en-US" dirty="0" smtClean="0">
                <a:solidFill>
                  <a:srgbClr val="F37021"/>
                </a:solidFill>
              </a:rPr>
              <a:t>independent </a:t>
            </a:r>
            <a:r>
              <a:rPr lang="en-US" altLang="en-US" dirty="0">
                <a:solidFill>
                  <a:srgbClr val="F37021"/>
                </a:solidFill>
              </a:rPr>
              <a:t>group focus on the goals of </a:t>
            </a:r>
            <a:r>
              <a:rPr lang="en-US" altLang="en-US" dirty="0" smtClean="0">
                <a:solidFill>
                  <a:srgbClr val="F37021"/>
                </a:solidFill>
              </a:rPr>
              <a:t>their own </a:t>
            </a:r>
            <a:r>
              <a:rPr lang="en-US" altLang="en-US" dirty="0">
                <a:solidFill>
                  <a:srgbClr val="F37021"/>
                </a:solidFill>
              </a:rPr>
              <a:t>individual areas. </a:t>
            </a:r>
          </a:p>
          <a:p>
            <a:pPr marL="1028700" lvl="1" indent="-457200">
              <a:buFontTx/>
              <a:buAutoNum type="alphaUcPeriod" startAt="2"/>
              <a:defRPr/>
            </a:pPr>
            <a:r>
              <a:rPr lang="en-US" altLang="en-US" dirty="0" smtClean="0"/>
              <a:t>rely </a:t>
            </a:r>
            <a:r>
              <a:rPr lang="en-US" altLang="en-US" dirty="0"/>
              <a:t>on the group leader for task assignments.</a:t>
            </a:r>
          </a:p>
          <a:p>
            <a:pPr marL="1015200" lvl="1" indent="0">
              <a:buFontTx/>
              <a:buNone/>
              <a:defRPr/>
            </a:pPr>
            <a:r>
              <a:rPr lang="en-US" altLang="en-US" b="1" dirty="0" smtClean="0"/>
              <a:t>Rationale</a:t>
            </a:r>
            <a:r>
              <a:rPr lang="en-US" altLang="en-US" b="1" dirty="0"/>
              <a:t>:</a:t>
            </a:r>
            <a:r>
              <a:rPr lang="en-US" altLang="en-US" dirty="0"/>
              <a:t> </a:t>
            </a:r>
            <a:r>
              <a:rPr lang="en-US" altLang="en-US" dirty="0">
                <a:solidFill>
                  <a:srgbClr val="F37021"/>
                </a:solidFill>
              </a:rPr>
              <a:t>People who are members of </a:t>
            </a:r>
            <a:r>
              <a:rPr lang="en-US" altLang="en-US" dirty="0" smtClean="0">
                <a:solidFill>
                  <a:srgbClr val="F37021"/>
                </a:solidFill>
              </a:rPr>
              <a:t>a dependent </a:t>
            </a:r>
            <a:r>
              <a:rPr lang="en-US" altLang="en-US" dirty="0">
                <a:solidFill>
                  <a:srgbClr val="F37021"/>
                </a:solidFill>
              </a:rPr>
              <a:t>group rely on the group leader </a:t>
            </a:r>
            <a:r>
              <a:rPr lang="en-US" altLang="en-US" dirty="0" smtClean="0">
                <a:solidFill>
                  <a:srgbClr val="F37021"/>
                </a:solidFill>
              </a:rPr>
              <a:t>for task </a:t>
            </a:r>
            <a:r>
              <a:rPr lang="en-US" altLang="en-US" dirty="0">
                <a:solidFill>
                  <a:srgbClr val="F37021"/>
                </a:solidFill>
              </a:rPr>
              <a:t>assignments.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Review</a:t>
            </a:r>
          </a:p>
        </p:txBody>
      </p:sp>
      <p:sp>
        <p:nvSpPr>
          <p:cNvPr id="44035" name="Rectangle 3"/>
          <p:cNvSpPr>
            <a:spLocks noGrp="1" noChangeArrowheads="1"/>
          </p:cNvSpPr>
          <p:nvPr>
            <p:ph type="body" idx="1"/>
          </p:nvPr>
        </p:nvSpPr>
        <p:spPr/>
        <p:txBody>
          <a:bodyPr/>
          <a:lstStyle/>
          <a:p>
            <a:pPr marL="514350" indent="-514350">
              <a:buFontTx/>
              <a:buAutoNum type="arabicPeriod" startAt="3"/>
              <a:defRPr/>
            </a:pPr>
            <a:r>
              <a:rPr lang="en-US" altLang="en-US" dirty="0"/>
              <a:t>Members of an interdependent group:</a:t>
            </a:r>
          </a:p>
          <a:p>
            <a:pPr marL="1028700" lvl="1" indent="-457200">
              <a:buFontTx/>
              <a:buAutoNum type="alphaUcPeriod" startAt="3"/>
              <a:defRPr/>
            </a:pPr>
            <a:r>
              <a:rPr lang="en-US" altLang="en-US" dirty="0"/>
              <a:t>h</a:t>
            </a:r>
            <a:r>
              <a:rPr lang="en-US" altLang="en-US" dirty="0" smtClean="0"/>
              <a:t>ave </a:t>
            </a:r>
            <a:r>
              <a:rPr lang="en-US" altLang="en-US" dirty="0"/>
              <a:t>limited ability to adapt and deliver critical medical care in an uncontrolled field environment.</a:t>
            </a:r>
          </a:p>
          <a:p>
            <a:pPr marL="1015200" lvl="1" indent="0">
              <a:buFontTx/>
              <a:buNone/>
              <a:defRPr/>
            </a:pPr>
            <a:r>
              <a:rPr lang="en-US" altLang="en-US" b="1" dirty="0" smtClean="0"/>
              <a:t>Rationale</a:t>
            </a:r>
            <a:r>
              <a:rPr lang="en-US" altLang="en-US" b="1" dirty="0"/>
              <a:t>:</a:t>
            </a:r>
            <a:r>
              <a:rPr lang="en-US" altLang="en-US" dirty="0"/>
              <a:t> </a:t>
            </a:r>
            <a:r>
              <a:rPr lang="en-US" altLang="en-US" dirty="0">
                <a:solidFill>
                  <a:srgbClr val="F37021"/>
                </a:solidFill>
              </a:rPr>
              <a:t>People who are part of a dependent </a:t>
            </a:r>
            <a:r>
              <a:rPr lang="en-US" altLang="en-US" dirty="0" smtClean="0">
                <a:solidFill>
                  <a:srgbClr val="F37021"/>
                </a:solidFill>
              </a:rPr>
              <a:t>group </a:t>
            </a:r>
            <a:r>
              <a:rPr lang="en-US" altLang="en-US" dirty="0">
                <a:solidFill>
                  <a:srgbClr val="F37021"/>
                </a:solidFill>
              </a:rPr>
              <a:t>have limited ability to adapt and deliver </a:t>
            </a:r>
            <a:r>
              <a:rPr lang="en-US" altLang="en-US" dirty="0" smtClean="0">
                <a:solidFill>
                  <a:srgbClr val="F37021"/>
                </a:solidFill>
              </a:rPr>
              <a:t>critical </a:t>
            </a:r>
            <a:r>
              <a:rPr lang="en-US" altLang="en-US" dirty="0">
                <a:solidFill>
                  <a:srgbClr val="F37021"/>
                </a:solidFill>
              </a:rPr>
              <a:t>medical care in an uncontrolled </a:t>
            </a:r>
            <a:r>
              <a:rPr lang="en-US" altLang="en-US" dirty="0" smtClean="0">
                <a:solidFill>
                  <a:srgbClr val="F37021"/>
                </a:solidFill>
              </a:rPr>
              <a:t>environment</a:t>
            </a:r>
            <a:r>
              <a:rPr lang="en-US" altLang="en-US" dirty="0">
                <a:solidFill>
                  <a:srgbClr val="F37021"/>
                </a:solidFill>
              </a:rPr>
              <a:t>.</a:t>
            </a:r>
          </a:p>
          <a:p>
            <a:pPr marL="1028700" lvl="1" indent="-457200">
              <a:buFontTx/>
              <a:buAutoNum type="alphaUcPeriod" startAt="4"/>
              <a:defRPr/>
            </a:pPr>
            <a:r>
              <a:rPr lang="en-US" altLang="en-US" dirty="0" smtClean="0"/>
              <a:t>work </a:t>
            </a:r>
            <a:r>
              <a:rPr lang="en-US" altLang="en-US" dirty="0"/>
              <a:t>together with shared responsibilities, accountability, and a common goal.</a:t>
            </a:r>
          </a:p>
          <a:p>
            <a:pPr marL="1015200" lvl="1" indent="0">
              <a:buFontTx/>
              <a:buNone/>
              <a:defRPr/>
            </a:pPr>
            <a:r>
              <a:rPr lang="en-US" altLang="en-US" b="1" dirty="0" smtClean="0"/>
              <a:t>Rationale</a:t>
            </a:r>
            <a:r>
              <a:rPr lang="en-US" altLang="en-US" b="1" dirty="0"/>
              <a:t>: </a:t>
            </a:r>
            <a:r>
              <a:rPr lang="en-US" altLang="en-US" dirty="0">
                <a:solidFill>
                  <a:srgbClr val="F37021"/>
                </a:solidFill>
              </a:rPr>
              <a:t>Correct answer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Types of Teams </a:t>
            </a:r>
            <a:r>
              <a:rPr lang="en-US" altLang="en-US" sz="2800" b="0"/>
              <a:t>(1 of 2)</a:t>
            </a:r>
          </a:p>
        </p:txBody>
      </p:sp>
      <p:sp>
        <p:nvSpPr>
          <p:cNvPr id="6147" name="Content Placeholder 2"/>
          <p:cNvSpPr>
            <a:spLocks noGrp="1"/>
          </p:cNvSpPr>
          <p:nvPr>
            <p:ph idx="1"/>
          </p:nvPr>
        </p:nvSpPr>
        <p:spPr/>
        <p:txBody>
          <a:bodyPr/>
          <a:lstStyle/>
          <a:p>
            <a:r>
              <a:rPr lang="en-US" altLang="en-US"/>
              <a:t>Regular teams</a:t>
            </a:r>
          </a:p>
          <a:p>
            <a:pPr lvl="1"/>
            <a:r>
              <a:rPr lang="en-US" altLang="en-US"/>
              <a:t>EMTs consistently interact with the same partner or team. </a:t>
            </a:r>
          </a:p>
          <a:p>
            <a:r>
              <a:rPr lang="en-US" altLang="en-US"/>
              <a:t>Temporary teams</a:t>
            </a:r>
          </a:p>
          <a:p>
            <a:pPr lvl="1"/>
            <a:r>
              <a:rPr lang="en-US" altLang="en-US"/>
              <a:t>EMTs work with providers with whom they do not regularly interact or may not even know.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lstStyle/>
          <a:p>
            <a:pPr marL="514350" indent="-514350">
              <a:buFontTx/>
              <a:buAutoNum type="arabicPeriod" startAt="4"/>
              <a:defRPr/>
            </a:pPr>
            <a:r>
              <a:rPr lang="en-US" altLang="en-US" dirty="0"/>
              <a:t>When a team member speaks, you should repeat the message back to him or her. This is an example of: </a:t>
            </a:r>
          </a:p>
          <a:p>
            <a:pPr marL="1016000" lvl="1" indent="-444500">
              <a:buFontTx/>
              <a:buAutoNum type="alphaUcPeriod"/>
              <a:defRPr/>
            </a:pPr>
            <a:r>
              <a:rPr lang="en-US" altLang="en-US" dirty="0" smtClean="0"/>
              <a:t>closed </a:t>
            </a:r>
            <a:r>
              <a:rPr lang="en-US" altLang="en-US" dirty="0"/>
              <a:t>loop </a:t>
            </a:r>
            <a:r>
              <a:rPr lang="en-US" altLang="en-US" dirty="0" smtClean="0"/>
              <a:t>communication.</a:t>
            </a:r>
            <a:endParaRPr lang="en-US" altLang="en-US" dirty="0"/>
          </a:p>
          <a:p>
            <a:pPr marL="1028700" lvl="1" indent="-457200">
              <a:buFontTx/>
              <a:buAutoNum type="alphaUcPeriod" startAt="2"/>
              <a:defRPr/>
            </a:pPr>
            <a:r>
              <a:rPr lang="en-US" altLang="en-US" dirty="0" smtClean="0"/>
              <a:t>a </a:t>
            </a:r>
            <a:r>
              <a:rPr lang="en-US" altLang="en-US" dirty="0"/>
              <a:t>clear </a:t>
            </a:r>
            <a:r>
              <a:rPr lang="en-US" altLang="en-US" dirty="0" smtClean="0"/>
              <a:t>message.</a:t>
            </a:r>
          </a:p>
          <a:p>
            <a:pPr marL="1028700" lvl="1" indent="-457200">
              <a:buFontTx/>
              <a:buAutoNum type="alphaUcPeriod" startAt="3"/>
              <a:defRPr/>
            </a:pPr>
            <a:r>
              <a:rPr lang="en-US" altLang="en-US" dirty="0" smtClean="0"/>
              <a:t>constructive intervention.</a:t>
            </a:r>
            <a:endParaRPr lang="en-US" altLang="en-US" dirty="0"/>
          </a:p>
          <a:p>
            <a:pPr marL="1028700" lvl="1" indent="-457200">
              <a:buFontTx/>
              <a:buAutoNum type="alphaUcPeriod" startAt="4"/>
              <a:defRPr/>
            </a:pPr>
            <a:r>
              <a:rPr lang="en-US" altLang="en-US" dirty="0" smtClean="0"/>
              <a:t>courtesy.</a:t>
            </a:r>
            <a:endParaRPr lang="en-US" altLang="en-US" sz="2000" dirty="0"/>
          </a:p>
          <a:p>
            <a:pPr marL="1028700" lvl="1" indent="-457200">
              <a:buFontTx/>
              <a:buAutoNum type="alphaUcPeriod" startAt="2"/>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Review</a:t>
            </a:r>
          </a:p>
        </p:txBody>
      </p:sp>
      <p:sp>
        <p:nvSpPr>
          <p:cNvPr id="44035" name="Rectangle 3"/>
          <p:cNvSpPr>
            <a:spLocks noGrp="1" noChangeArrowheads="1"/>
          </p:cNvSpPr>
          <p:nvPr>
            <p:ph type="body" idx="1"/>
          </p:nvPr>
        </p:nvSpPr>
        <p:spPr/>
        <p:txBody>
          <a:bodyPr/>
          <a:lstStyle/>
          <a:p>
            <a:pPr marL="0" indent="0">
              <a:lnSpc>
                <a:spcPct val="90000"/>
              </a:lnSpc>
              <a:buFontTx/>
              <a:buNone/>
            </a:pPr>
            <a:r>
              <a:rPr lang="en-US" altLang="en-US" b="1"/>
              <a:t>Answer: </a:t>
            </a:r>
            <a:r>
              <a:rPr lang="en-US" altLang="en-US" b="1">
                <a:solidFill>
                  <a:srgbClr val="F37021"/>
                </a:solidFill>
              </a:rPr>
              <a:t>A</a:t>
            </a:r>
            <a:endParaRPr lang="en-US" altLang="en-US" b="1"/>
          </a:p>
          <a:p>
            <a:pPr marL="0" indent="0">
              <a:lnSpc>
                <a:spcPct val="90000"/>
              </a:lnSpc>
              <a:buFontTx/>
              <a:buNone/>
            </a:pPr>
            <a:r>
              <a:rPr lang="en-US" altLang="en-US" b="1"/>
              <a:t>Rationale: </a:t>
            </a:r>
            <a:r>
              <a:rPr lang="en-US" altLang="en-US"/>
              <a:t>Closed loop communication helps confirm that you heard and understood the message, and will act on it. A clear message is delivered when you speak calmly, confidently, and concisely so that the information delivered or the action requested is clear to the listener. Constructive intervention takes place when it is necessary for you to respectfully question or correct a team member or leader. You extend courtesy when speaking politely to members of the group.</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Review</a:t>
            </a:r>
          </a:p>
        </p:txBody>
      </p:sp>
      <p:sp>
        <p:nvSpPr>
          <p:cNvPr id="46083" name="Rectangle 3"/>
          <p:cNvSpPr>
            <a:spLocks noGrp="1" noChangeArrowheads="1"/>
          </p:cNvSpPr>
          <p:nvPr>
            <p:ph type="body" idx="1"/>
          </p:nvPr>
        </p:nvSpPr>
        <p:spPr/>
        <p:txBody>
          <a:bodyPr/>
          <a:lstStyle/>
          <a:p>
            <a:pPr marL="514350" indent="-514350">
              <a:buFontTx/>
              <a:buAutoNum type="arabicPeriod" startAt="4"/>
              <a:defRPr/>
            </a:pPr>
            <a:r>
              <a:rPr lang="en-US" altLang="en-US" dirty="0"/>
              <a:t>When a team member speaks, you should repeat the message back to him or her. This is an example of: </a:t>
            </a:r>
          </a:p>
          <a:p>
            <a:pPr marL="1016000" lvl="1" indent="-444500">
              <a:buFontTx/>
              <a:buAutoNum type="alphaUcPeriod"/>
              <a:defRPr/>
            </a:pPr>
            <a:r>
              <a:rPr lang="en-US" altLang="en-US" dirty="0" smtClean="0"/>
              <a:t>closed </a:t>
            </a:r>
            <a:r>
              <a:rPr lang="en-US" altLang="en-US" dirty="0"/>
              <a:t>loop </a:t>
            </a:r>
            <a:r>
              <a:rPr lang="en-US" altLang="en-US" dirty="0" smtClean="0"/>
              <a:t>communication</a:t>
            </a:r>
            <a:r>
              <a:rPr lang="en-US" altLang="en-US" dirty="0"/>
              <a:t>.</a:t>
            </a:r>
          </a:p>
          <a:p>
            <a:pPr marL="1015200" lvl="1" indent="0">
              <a:buFontTx/>
              <a:buNone/>
              <a:defRPr/>
            </a:pPr>
            <a:r>
              <a:rPr lang="en-US" altLang="en-US" b="1" dirty="0" smtClean="0"/>
              <a:t>Rationale</a:t>
            </a:r>
            <a:r>
              <a:rPr lang="en-US" altLang="en-US" b="1" dirty="0"/>
              <a:t>:</a:t>
            </a:r>
            <a:r>
              <a:rPr lang="en-US" altLang="en-US" dirty="0"/>
              <a:t> </a:t>
            </a:r>
            <a:r>
              <a:rPr lang="en-US" altLang="en-US" dirty="0">
                <a:solidFill>
                  <a:srgbClr val="F37021"/>
                </a:solidFill>
              </a:rPr>
              <a:t>Correct answer</a:t>
            </a:r>
          </a:p>
          <a:p>
            <a:pPr marL="1028700" lvl="1" indent="-457200">
              <a:buFontTx/>
              <a:buAutoNum type="alphaUcPeriod" startAt="2"/>
              <a:defRPr/>
            </a:pPr>
            <a:r>
              <a:rPr lang="en-US" altLang="en-US" dirty="0" smtClean="0"/>
              <a:t>a </a:t>
            </a:r>
            <a:r>
              <a:rPr lang="en-US" altLang="en-US" dirty="0"/>
              <a:t>clear </a:t>
            </a:r>
            <a:r>
              <a:rPr lang="en-US" altLang="en-US" dirty="0" smtClean="0"/>
              <a:t>message</a:t>
            </a:r>
            <a:r>
              <a:rPr lang="en-US" altLang="en-US" dirty="0" smtClean="0">
                <a:solidFill>
                  <a:srgbClr val="3366FF"/>
                </a:solidFill>
              </a:rPr>
              <a:t>.</a:t>
            </a:r>
            <a:endParaRPr lang="en-US" altLang="en-US" dirty="0">
              <a:solidFill>
                <a:srgbClr val="000000"/>
              </a:solidFill>
            </a:endParaRPr>
          </a:p>
          <a:p>
            <a:pPr marL="1015200" lvl="2" indent="0">
              <a:buFontTx/>
              <a:buNone/>
              <a:defRPr/>
            </a:pPr>
            <a:r>
              <a:rPr lang="en-US" altLang="en-US" sz="2400" b="1" dirty="0"/>
              <a:t>Rationale:</a:t>
            </a:r>
            <a:r>
              <a:rPr lang="en-US" altLang="en-US" sz="2400" dirty="0"/>
              <a:t> </a:t>
            </a:r>
            <a:r>
              <a:rPr lang="en-US" altLang="en-US" sz="2400" dirty="0">
                <a:solidFill>
                  <a:srgbClr val="F37021"/>
                </a:solidFill>
              </a:rPr>
              <a:t>A clear message is delivered when you speak calmly, confidently, and concisely so that the information delivered or the action requested is clear to the listener.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Review</a:t>
            </a:r>
          </a:p>
        </p:txBody>
      </p:sp>
      <p:sp>
        <p:nvSpPr>
          <p:cNvPr id="47107" name="Rectangle 3"/>
          <p:cNvSpPr>
            <a:spLocks noGrp="1" noChangeArrowheads="1"/>
          </p:cNvSpPr>
          <p:nvPr>
            <p:ph type="body" idx="1"/>
          </p:nvPr>
        </p:nvSpPr>
        <p:spPr/>
        <p:txBody>
          <a:bodyPr/>
          <a:lstStyle/>
          <a:p>
            <a:pPr marL="514350" indent="-514350">
              <a:buFontTx/>
              <a:buAutoNum type="arabicPeriod" startAt="4"/>
              <a:defRPr/>
            </a:pPr>
            <a:r>
              <a:rPr lang="en-US" altLang="en-US" dirty="0"/>
              <a:t>When a team member speaks, you should repeat the message back to him or her. This is an example of: </a:t>
            </a:r>
          </a:p>
          <a:p>
            <a:pPr marL="1028700" lvl="1" indent="-457200">
              <a:buFontTx/>
              <a:buAutoNum type="alphaUcPeriod" startAt="3"/>
              <a:defRPr/>
            </a:pPr>
            <a:r>
              <a:rPr lang="en-US" altLang="en-US" dirty="0" smtClean="0"/>
              <a:t>constructive intervention</a:t>
            </a:r>
            <a:r>
              <a:rPr lang="en-US" altLang="en-US" dirty="0" smtClean="0">
                <a:solidFill>
                  <a:srgbClr val="3366FF"/>
                </a:solidFill>
              </a:rPr>
              <a:t>.</a:t>
            </a:r>
            <a:endParaRPr lang="en-US" altLang="en-US" dirty="0">
              <a:solidFill>
                <a:srgbClr val="000000"/>
              </a:solidFill>
            </a:endParaRPr>
          </a:p>
          <a:p>
            <a:pPr marL="1015200" lvl="1" indent="0">
              <a:buFontTx/>
              <a:buNone/>
              <a:defRPr/>
            </a:pPr>
            <a:r>
              <a:rPr lang="en-US" altLang="en-US" b="1" dirty="0" smtClean="0"/>
              <a:t>Rationale</a:t>
            </a:r>
            <a:r>
              <a:rPr lang="en-US" altLang="en-US" b="1" dirty="0"/>
              <a:t>:</a:t>
            </a:r>
            <a:r>
              <a:rPr lang="en-US" altLang="en-US" dirty="0"/>
              <a:t> </a:t>
            </a:r>
            <a:r>
              <a:rPr lang="en-US" altLang="en-US" dirty="0">
                <a:solidFill>
                  <a:srgbClr val="F37021"/>
                </a:solidFill>
              </a:rPr>
              <a:t>Constructive intervention takes </a:t>
            </a:r>
            <a:r>
              <a:rPr lang="en-US" altLang="en-US" dirty="0" smtClean="0">
                <a:solidFill>
                  <a:srgbClr val="F37021"/>
                </a:solidFill>
              </a:rPr>
              <a:t>place </a:t>
            </a:r>
            <a:r>
              <a:rPr lang="en-US" altLang="en-US" dirty="0">
                <a:solidFill>
                  <a:srgbClr val="F37021"/>
                </a:solidFill>
              </a:rPr>
              <a:t>when it is necessary for you to </a:t>
            </a:r>
            <a:r>
              <a:rPr lang="en-US" altLang="en-US" dirty="0" smtClean="0">
                <a:solidFill>
                  <a:srgbClr val="F37021"/>
                </a:solidFill>
              </a:rPr>
              <a:t>respectfully </a:t>
            </a:r>
            <a:r>
              <a:rPr lang="en-US" altLang="en-US" dirty="0">
                <a:solidFill>
                  <a:srgbClr val="F37021"/>
                </a:solidFill>
              </a:rPr>
              <a:t>question or correct a team member </a:t>
            </a:r>
            <a:r>
              <a:rPr lang="en-US" altLang="en-US" dirty="0" smtClean="0">
                <a:solidFill>
                  <a:srgbClr val="F37021"/>
                </a:solidFill>
              </a:rPr>
              <a:t>or </a:t>
            </a:r>
            <a:r>
              <a:rPr lang="en-US" altLang="en-US" dirty="0">
                <a:solidFill>
                  <a:srgbClr val="F37021"/>
                </a:solidFill>
              </a:rPr>
              <a:t>leader. </a:t>
            </a:r>
          </a:p>
          <a:p>
            <a:pPr marL="1028700" lvl="1" indent="-457200">
              <a:buFontTx/>
              <a:buAutoNum type="alphaUcPeriod" startAt="4"/>
              <a:defRPr/>
            </a:pPr>
            <a:r>
              <a:rPr lang="en-US" altLang="en-US" dirty="0" smtClean="0"/>
              <a:t>courtesy.</a:t>
            </a:r>
            <a:endParaRPr lang="en-US" altLang="en-US" sz="2000" dirty="0"/>
          </a:p>
          <a:p>
            <a:pPr marL="1015200" lvl="2" indent="0">
              <a:buFontTx/>
              <a:buNone/>
              <a:defRPr/>
            </a:pPr>
            <a:r>
              <a:rPr lang="en-US" altLang="en-US" sz="2400" b="1" dirty="0" smtClean="0"/>
              <a:t>Rationale</a:t>
            </a:r>
            <a:r>
              <a:rPr lang="en-US" altLang="en-US" sz="2400" b="1" dirty="0"/>
              <a:t>:</a:t>
            </a:r>
            <a:r>
              <a:rPr lang="en-US" altLang="en-US" sz="2400" dirty="0"/>
              <a:t> </a:t>
            </a:r>
            <a:r>
              <a:rPr lang="en-US" altLang="en-US" sz="2400" dirty="0">
                <a:solidFill>
                  <a:srgbClr val="F37021"/>
                </a:solidFill>
              </a:rPr>
              <a:t>You extend courtesy when speaking </a:t>
            </a:r>
            <a:r>
              <a:rPr lang="en-US" altLang="en-US" sz="2400" dirty="0" smtClean="0">
                <a:solidFill>
                  <a:srgbClr val="F37021"/>
                </a:solidFill>
              </a:rPr>
              <a:t>politely </a:t>
            </a:r>
            <a:r>
              <a:rPr lang="en-US" altLang="en-US" sz="2400" dirty="0">
                <a:solidFill>
                  <a:srgbClr val="F37021"/>
                </a:solidFill>
              </a:rPr>
              <a:t>to members of the group.</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Review</a:t>
            </a:r>
          </a:p>
        </p:txBody>
      </p:sp>
      <p:sp>
        <p:nvSpPr>
          <p:cNvPr id="47107" name="Rectangle 3"/>
          <p:cNvSpPr>
            <a:spLocks noGrp="1" noChangeArrowheads="1"/>
          </p:cNvSpPr>
          <p:nvPr>
            <p:ph type="body" idx="1"/>
          </p:nvPr>
        </p:nvSpPr>
        <p:spPr/>
        <p:txBody>
          <a:bodyPr/>
          <a:lstStyle/>
          <a:p>
            <a:pPr marL="514350" indent="-514350">
              <a:buFontTx/>
              <a:buAutoNum type="arabicPeriod" startAt="5"/>
            </a:pPr>
            <a:r>
              <a:rPr lang="en-US" altLang="en-US"/>
              <a:t>A team leader:</a:t>
            </a:r>
          </a:p>
          <a:p>
            <a:pPr marL="1016000" lvl="1" indent="-444500">
              <a:buFontTx/>
              <a:buAutoNum type="alphaUcPeriod"/>
            </a:pPr>
            <a:r>
              <a:rPr lang="en-US" altLang="en-US"/>
              <a:t>helps individual team members to work together.</a:t>
            </a:r>
          </a:p>
          <a:p>
            <a:pPr marL="1016000" lvl="1" indent="-444500">
              <a:buFontTx/>
              <a:buAutoNum type="alphaUcPeriod"/>
            </a:pPr>
            <a:r>
              <a:rPr lang="en-US" altLang="en-US"/>
              <a:t>is often defined by policy, procedure, or statute.</a:t>
            </a:r>
          </a:p>
          <a:p>
            <a:pPr marL="1016000" lvl="1" indent="-444500">
              <a:buFontTx/>
              <a:buAutoNum type="alphaUcPeriod"/>
            </a:pPr>
            <a:r>
              <a:rPr lang="en-US" altLang="en-US"/>
              <a:t>provides coordination, oversight, centralized decision making and support for the team. </a:t>
            </a:r>
          </a:p>
          <a:p>
            <a:pPr marL="1016000" lvl="1" indent="-444500">
              <a:buFontTx/>
              <a:buAutoNum type="alphaUcPeriod"/>
            </a:pPr>
            <a:r>
              <a:rPr lang="en-US" altLang="en-US"/>
              <a:t>All of the above. </a:t>
            </a:r>
            <a:endParaRPr lang="en-US" altLang="en-US" sz="20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Review</a:t>
            </a:r>
          </a:p>
        </p:txBody>
      </p:sp>
      <p:sp>
        <p:nvSpPr>
          <p:cNvPr id="48131" name="Rectangle 3"/>
          <p:cNvSpPr>
            <a:spLocks noGrp="1" noChangeArrowheads="1"/>
          </p:cNvSpPr>
          <p:nvPr>
            <p:ph type="body" idx="1"/>
          </p:nvPr>
        </p:nvSpPr>
        <p:spPr/>
        <p:txBody>
          <a:bodyPr/>
          <a:lstStyle/>
          <a:p>
            <a:pPr marL="0" indent="0">
              <a:buFontTx/>
              <a:buNone/>
            </a:pPr>
            <a:r>
              <a:rPr lang="en-US" altLang="en-US" b="1"/>
              <a:t>Answer: </a:t>
            </a:r>
            <a:r>
              <a:rPr lang="en-US" altLang="en-US" b="1">
                <a:solidFill>
                  <a:srgbClr val="F37021"/>
                </a:solidFill>
              </a:rPr>
              <a:t>D</a:t>
            </a:r>
            <a:endParaRPr lang="en-US" altLang="en-US" b="1"/>
          </a:p>
          <a:p>
            <a:pPr marL="0" lvl="1" indent="0">
              <a:spcBef>
                <a:spcPct val="50000"/>
              </a:spcBef>
              <a:buFontTx/>
              <a:buNone/>
            </a:pPr>
            <a:r>
              <a:rPr lang="en-US" altLang="en-US" b="1"/>
              <a:t>Rationale: </a:t>
            </a:r>
            <a:r>
              <a:rPr lang="en-US" altLang="en-US" sz="2800"/>
              <a:t>A team leader is an essential part of successful team. The team leader is often defined by policy, procedure, or statute. He or she provides coordination, oversight, centralized decision making and support for the team. In addition, the team leader will help individuals to not only do their jobs, but also to work together.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Review</a:t>
            </a:r>
          </a:p>
        </p:txBody>
      </p:sp>
      <p:sp>
        <p:nvSpPr>
          <p:cNvPr id="50179" name="Rectangle 3"/>
          <p:cNvSpPr>
            <a:spLocks noGrp="1" noChangeArrowheads="1"/>
          </p:cNvSpPr>
          <p:nvPr>
            <p:ph type="body" idx="1"/>
          </p:nvPr>
        </p:nvSpPr>
        <p:spPr/>
        <p:txBody>
          <a:bodyPr/>
          <a:lstStyle/>
          <a:p>
            <a:pPr marL="514800" indent="-514800">
              <a:buFontTx/>
              <a:buAutoNum type="arabicPeriod" startAt="5"/>
              <a:defRPr/>
            </a:pPr>
            <a:r>
              <a:rPr lang="en-US" altLang="en-US" dirty="0" smtClean="0"/>
              <a:t>A </a:t>
            </a:r>
            <a:r>
              <a:rPr lang="en-US" altLang="en-US" dirty="0"/>
              <a:t>team leader:</a:t>
            </a:r>
          </a:p>
          <a:p>
            <a:pPr marL="1016000" lvl="1" indent="-444500">
              <a:buFontTx/>
              <a:buAutoNum type="alphaUcPeriod"/>
              <a:defRPr/>
            </a:pPr>
            <a:r>
              <a:rPr lang="en-US" altLang="en-US" dirty="0" smtClean="0"/>
              <a:t>helps </a:t>
            </a:r>
            <a:r>
              <a:rPr lang="en-US" altLang="en-US" dirty="0"/>
              <a:t>individual team members to work together.</a:t>
            </a:r>
          </a:p>
          <a:p>
            <a:pPr marL="1015200" lvl="1" indent="0">
              <a:buFontTx/>
              <a:buNone/>
              <a:defRPr/>
            </a:pPr>
            <a:r>
              <a:rPr lang="en-US" altLang="en-US" b="1" dirty="0" smtClean="0"/>
              <a:t>Rationale</a:t>
            </a:r>
            <a:r>
              <a:rPr lang="en-US" altLang="en-US" b="1" dirty="0"/>
              <a:t>:</a:t>
            </a:r>
            <a:r>
              <a:rPr lang="en-US" altLang="en-US" dirty="0"/>
              <a:t> </a:t>
            </a:r>
            <a:r>
              <a:rPr lang="en-US" altLang="en-US" dirty="0">
                <a:solidFill>
                  <a:srgbClr val="F37021"/>
                </a:solidFill>
              </a:rPr>
              <a:t>Correct  answer. A team leader </a:t>
            </a:r>
            <a:r>
              <a:rPr lang="en-US" altLang="en-US" dirty="0" smtClean="0">
                <a:solidFill>
                  <a:srgbClr val="F37021"/>
                </a:solidFill>
              </a:rPr>
              <a:t>helps </a:t>
            </a:r>
            <a:r>
              <a:rPr lang="en-US" altLang="en-US" dirty="0">
                <a:solidFill>
                  <a:srgbClr val="F37021"/>
                </a:solidFill>
              </a:rPr>
              <a:t>individual team members to work </a:t>
            </a:r>
            <a:r>
              <a:rPr lang="en-US" altLang="en-US" dirty="0" smtClean="0">
                <a:solidFill>
                  <a:srgbClr val="F37021"/>
                </a:solidFill>
              </a:rPr>
              <a:t>together</a:t>
            </a:r>
            <a:r>
              <a:rPr lang="en-US" altLang="en-US" dirty="0">
                <a:solidFill>
                  <a:srgbClr val="F37021"/>
                </a:solidFill>
              </a:rPr>
              <a:t>.</a:t>
            </a:r>
          </a:p>
          <a:p>
            <a:pPr marL="1028700" lvl="1" indent="-457200">
              <a:buFontTx/>
              <a:buAutoNum type="alphaUcPeriod" startAt="2"/>
              <a:defRPr/>
            </a:pPr>
            <a:r>
              <a:rPr lang="en-US" altLang="en-US" dirty="0" smtClean="0"/>
              <a:t>is </a:t>
            </a:r>
            <a:r>
              <a:rPr lang="en-US" altLang="en-US" dirty="0"/>
              <a:t>often defined by policy, procedure, or statute.</a:t>
            </a:r>
          </a:p>
          <a:p>
            <a:pPr marL="1015200" lvl="1" indent="0">
              <a:buFontTx/>
              <a:buNone/>
              <a:defRPr/>
            </a:pPr>
            <a:r>
              <a:rPr lang="en-US" altLang="en-US" b="1" dirty="0" smtClean="0"/>
              <a:t>Rationale</a:t>
            </a:r>
            <a:r>
              <a:rPr lang="en-US" altLang="en-US" b="1" dirty="0"/>
              <a:t>:</a:t>
            </a:r>
            <a:r>
              <a:rPr lang="en-US" altLang="en-US" dirty="0"/>
              <a:t> </a:t>
            </a:r>
            <a:r>
              <a:rPr lang="en-US" altLang="en-US" dirty="0">
                <a:solidFill>
                  <a:srgbClr val="F37021"/>
                </a:solidFill>
              </a:rPr>
              <a:t>Correct answer. A team leader is </a:t>
            </a:r>
            <a:r>
              <a:rPr lang="en-US" altLang="en-US" dirty="0" smtClean="0">
                <a:solidFill>
                  <a:srgbClr val="F37021"/>
                </a:solidFill>
              </a:rPr>
              <a:t>often </a:t>
            </a:r>
            <a:r>
              <a:rPr lang="en-US" altLang="en-US" dirty="0">
                <a:solidFill>
                  <a:srgbClr val="F37021"/>
                </a:solidFill>
              </a:rPr>
              <a:t>defined by policy, procedure, or statute.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Review</a:t>
            </a:r>
          </a:p>
        </p:txBody>
      </p:sp>
      <p:sp>
        <p:nvSpPr>
          <p:cNvPr id="51203" name="Rectangle 3"/>
          <p:cNvSpPr>
            <a:spLocks noGrp="1" noChangeArrowheads="1"/>
          </p:cNvSpPr>
          <p:nvPr>
            <p:ph type="body" idx="1"/>
          </p:nvPr>
        </p:nvSpPr>
        <p:spPr/>
        <p:txBody>
          <a:bodyPr/>
          <a:lstStyle/>
          <a:p>
            <a:pPr marL="514350" indent="-514350">
              <a:buFontTx/>
              <a:buAutoNum type="arabicPeriod" startAt="5"/>
              <a:defRPr/>
            </a:pPr>
            <a:r>
              <a:rPr lang="en-US" altLang="en-US" dirty="0"/>
              <a:t>A team leader:</a:t>
            </a:r>
          </a:p>
          <a:p>
            <a:pPr marL="1028700" lvl="1" indent="-457200">
              <a:buFontTx/>
              <a:buAutoNum type="alphaUcPeriod" startAt="3"/>
              <a:defRPr/>
            </a:pPr>
            <a:r>
              <a:rPr lang="en-US" altLang="en-US" dirty="0" smtClean="0"/>
              <a:t>provides </a:t>
            </a:r>
            <a:r>
              <a:rPr lang="en-US" altLang="en-US" dirty="0"/>
              <a:t>coordination, oversight, centralized decision-making and support for the team. </a:t>
            </a:r>
          </a:p>
          <a:p>
            <a:pPr marL="1015200" lvl="1" indent="0">
              <a:buFontTx/>
              <a:buNone/>
              <a:defRPr/>
            </a:pPr>
            <a:r>
              <a:rPr lang="en-US" altLang="en-US" b="1" dirty="0" smtClean="0"/>
              <a:t>Rationale</a:t>
            </a:r>
            <a:r>
              <a:rPr lang="en-US" altLang="en-US" b="1" dirty="0"/>
              <a:t>:</a:t>
            </a:r>
            <a:r>
              <a:rPr lang="en-US" altLang="en-US" dirty="0"/>
              <a:t> </a:t>
            </a:r>
            <a:r>
              <a:rPr lang="en-US" altLang="en-US" dirty="0">
                <a:solidFill>
                  <a:srgbClr val="F37021"/>
                </a:solidFill>
              </a:rPr>
              <a:t>Correct answer. A team leader will </a:t>
            </a:r>
            <a:r>
              <a:rPr lang="en-US" altLang="en-US" dirty="0" smtClean="0">
                <a:solidFill>
                  <a:srgbClr val="F37021"/>
                </a:solidFill>
              </a:rPr>
              <a:t>provide </a:t>
            </a:r>
            <a:r>
              <a:rPr lang="en-US" altLang="en-US" dirty="0">
                <a:solidFill>
                  <a:srgbClr val="F37021"/>
                </a:solidFill>
              </a:rPr>
              <a:t>coordination, oversight, centralized </a:t>
            </a:r>
            <a:r>
              <a:rPr lang="en-US" altLang="en-US" dirty="0" smtClean="0">
                <a:solidFill>
                  <a:srgbClr val="F37021"/>
                </a:solidFill>
              </a:rPr>
              <a:t>decision-making </a:t>
            </a:r>
            <a:r>
              <a:rPr lang="en-US" altLang="en-US" dirty="0">
                <a:solidFill>
                  <a:srgbClr val="F37021"/>
                </a:solidFill>
              </a:rPr>
              <a:t>and support for the team.</a:t>
            </a:r>
          </a:p>
          <a:p>
            <a:pPr marL="1028700" lvl="1" indent="-457200">
              <a:buFontTx/>
              <a:buAutoNum type="alphaUcPeriod" startAt="4"/>
              <a:defRPr/>
            </a:pPr>
            <a:r>
              <a:rPr lang="en-US" altLang="en-US" dirty="0"/>
              <a:t>All of the above. </a:t>
            </a:r>
          </a:p>
          <a:p>
            <a:pPr marL="1015200" lvl="1" indent="0">
              <a:buFontTx/>
              <a:buNone/>
              <a:defRPr/>
            </a:pPr>
            <a:r>
              <a:rPr lang="en-US" altLang="en-US" b="1" dirty="0" smtClean="0"/>
              <a:t>Rationale</a:t>
            </a:r>
            <a:r>
              <a:rPr lang="en-US" altLang="en-US" b="1" dirty="0"/>
              <a:t>:</a:t>
            </a:r>
            <a:r>
              <a:rPr lang="en-US" altLang="en-US" dirty="0"/>
              <a:t> </a:t>
            </a:r>
            <a:r>
              <a:rPr lang="en-US" altLang="en-US" dirty="0">
                <a:solidFill>
                  <a:srgbClr val="F37021"/>
                </a:solidFill>
              </a:rPr>
              <a:t>Correct answer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Review</a:t>
            </a:r>
          </a:p>
        </p:txBody>
      </p:sp>
      <p:sp>
        <p:nvSpPr>
          <p:cNvPr id="51203" name="Rectangle 3"/>
          <p:cNvSpPr>
            <a:spLocks noGrp="1" noChangeArrowheads="1"/>
          </p:cNvSpPr>
          <p:nvPr>
            <p:ph type="body" idx="1"/>
          </p:nvPr>
        </p:nvSpPr>
        <p:spPr/>
        <p:txBody>
          <a:bodyPr/>
          <a:lstStyle/>
          <a:p>
            <a:pPr marL="457200" indent="-457200">
              <a:buFontTx/>
              <a:buAutoNum type="arabicPeriod" startAt="6"/>
            </a:pPr>
            <a:r>
              <a:rPr lang="en-US" altLang="en-US"/>
              <a:t>The mnemonic BE MAGIC helps you remember the six typical steps of endotracheal intubation. Which of the following is not part of the mnemonic?</a:t>
            </a:r>
          </a:p>
          <a:p>
            <a:pPr marL="1016000" lvl="1" indent="-444500">
              <a:buFontTx/>
              <a:buAutoNum type="alphaUcPeriod"/>
            </a:pPr>
            <a:r>
              <a:rPr lang="en-US" altLang="en-US"/>
              <a:t>Performing BVM preoxygenation</a:t>
            </a:r>
          </a:p>
          <a:p>
            <a:pPr marL="1016000" lvl="1" indent="-444500">
              <a:buFontTx/>
              <a:buAutoNum type="alphaUcPeriod"/>
            </a:pPr>
            <a:r>
              <a:rPr lang="en-US" altLang="en-US"/>
              <a:t>Achieving venous access</a:t>
            </a:r>
          </a:p>
          <a:p>
            <a:pPr marL="1016000" lvl="1" indent="-444500">
              <a:buFontTx/>
              <a:buAutoNum type="alphaUcPeriod"/>
            </a:pPr>
            <a:r>
              <a:rPr lang="en-US" altLang="en-US"/>
              <a:t>Manipulating the patient</a:t>
            </a:r>
          </a:p>
          <a:p>
            <a:pPr marL="1016000" lvl="1" indent="-444500">
              <a:buFontTx/>
              <a:buAutoNum type="alphaUcPeriod"/>
            </a:pPr>
            <a:r>
              <a:rPr lang="en-US" altLang="en-US"/>
              <a:t>Evaluating for airway difficulties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a:t>Review</a:t>
            </a:r>
          </a:p>
        </p:txBody>
      </p:sp>
      <p:sp>
        <p:nvSpPr>
          <p:cNvPr id="52227" name="Content Placeholder 2"/>
          <p:cNvSpPr>
            <a:spLocks noGrp="1"/>
          </p:cNvSpPr>
          <p:nvPr>
            <p:ph idx="1"/>
          </p:nvPr>
        </p:nvSpPr>
        <p:spPr/>
        <p:txBody>
          <a:bodyPr/>
          <a:lstStyle/>
          <a:p>
            <a:pPr marL="0" indent="0">
              <a:buFontTx/>
              <a:buNone/>
            </a:pPr>
            <a:r>
              <a:rPr lang="en-US" altLang="en-US" b="1"/>
              <a:t>Answer: </a:t>
            </a:r>
            <a:r>
              <a:rPr lang="en-US" altLang="en-US" b="1">
                <a:solidFill>
                  <a:srgbClr val="F37021"/>
                </a:solidFill>
              </a:rPr>
              <a:t>B</a:t>
            </a:r>
            <a:endParaRPr lang="en-US" altLang="en-US" b="1"/>
          </a:p>
          <a:p>
            <a:pPr marL="0" indent="0">
              <a:buFontTx/>
              <a:buNone/>
            </a:pPr>
            <a:r>
              <a:rPr lang="en-US" altLang="en-US" b="1"/>
              <a:t>Rationale: </a:t>
            </a:r>
            <a:r>
              <a:rPr lang="en-US" altLang="en-US"/>
              <a:t>Although a patient who requires endotracheal intubation will also require venous access, gaining venous access is not part of the BE MAGIC mnemonic. Performing BVM preoxygenation, manipulating the patient, and evaluating for airway difficulties are all components of the BE MAGIC mnemonic. </a:t>
            </a:r>
          </a:p>
          <a:p>
            <a:pPr marL="0" indent="0"/>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Types of Teams </a:t>
            </a:r>
            <a:r>
              <a:rPr lang="en-US" altLang="en-US" sz="2800" b="0"/>
              <a:t>(2 of 2)</a:t>
            </a:r>
          </a:p>
        </p:txBody>
      </p:sp>
      <p:sp>
        <p:nvSpPr>
          <p:cNvPr id="7171" name="Content Placeholder 2"/>
          <p:cNvSpPr>
            <a:spLocks noGrp="1"/>
          </p:cNvSpPr>
          <p:nvPr>
            <p:ph idx="1"/>
          </p:nvPr>
        </p:nvSpPr>
        <p:spPr/>
        <p:txBody>
          <a:bodyPr/>
          <a:lstStyle/>
          <a:p>
            <a:r>
              <a:rPr lang="en-US" altLang="en-US"/>
              <a:t>Special teams</a:t>
            </a:r>
          </a:p>
          <a:p>
            <a:pPr lvl="1">
              <a:spcBef>
                <a:spcPct val="0"/>
              </a:spcBef>
            </a:pPr>
            <a:r>
              <a:rPr lang="en-US" altLang="en-US"/>
              <a:t>Fire Team</a:t>
            </a:r>
            <a:endParaRPr lang="en-US" altLang="en-US" b="1"/>
          </a:p>
          <a:p>
            <a:pPr lvl="1">
              <a:spcBef>
                <a:spcPct val="0"/>
              </a:spcBef>
            </a:pPr>
            <a:r>
              <a:rPr lang="en-US" altLang="en-US"/>
              <a:t>Rescue Team</a:t>
            </a:r>
            <a:endParaRPr lang="en-US" altLang="en-US" b="1"/>
          </a:p>
          <a:p>
            <a:pPr lvl="1">
              <a:spcBef>
                <a:spcPct val="0"/>
              </a:spcBef>
            </a:pPr>
            <a:r>
              <a:rPr lang="en-US" altLang="en-US"/>
              <a:t>Hazardous materials (HazMat) Team</a:t>
            </a:r>
            <a:endParaRPr lang="en-US" altLang="en-US" b="1"/>
          </a:p>
          <a:p>
            <a:pPr lvl="1">
              <a:spcBef>
                <a:spcPct val="0"/>
              </a:spcBef>
            </a:pPr>
            <a:r>
              <a:rPr lang="en-US" altLang="en-US"/>
              <a:t>Tactical EMS Team</a:t>
            </a:r>
            <a:endParaRPr lang="en-US" altLang="en-US" b="1"/>
          </a:p>
          <a:p>
            <a:pPr lvl="1">
              <a:spcBef>
                <a:spcPct val="0"/>
              </a:spcBef>
            </a:pPr>
            <a:r>
              <a:rPr lang="en-US" altLang="en-US"/>
              <a:t>Special event EMS Team</a:t>
            </a:r>
            <a:endParaRPr lang="en-US" altLang="en-US" b="1"/>
          </a:p>
          <a:p>
            <a:pPr lvl="1">
              <a:spcBef>
                <a:spcPct val="0"/>
              </a:spcBef>
            </a:pPr>
            <a:r>
              <a:rPr lang="en-US" altLang="en-US"/>
              <a:t>EMS bike Team</a:t>
            </a:r>
            <a:endParaRPr lang="en-US" altLang="en-US" b="1"/>
          </a:p>
          <a:p>
            <a:pPr lvl="1">
              <a:spcBef>
                <a:spcPct val="0"/>
              </a:spcBef>
            </a:pPr>
            <a:r>
              <a:rPr lang="en-US" altLang="en-US"/>
              <a:t>In-hospital patient care technicians</a:t>
            </a:r>
            <a:endParaRPr lang="en-US" altLang="en-US" b="1"/>
          </a:p>
          <a:p>
            <a:pPr lvl="1">
              <a:spcBef>
                <a:spcPct val="0"/>
              </a:spcBef>
            </a:pPr>
            <a:r>
              <a:rPr lang="en-US" altLang="en-US"/>
              <a:t>MIH technicians</a:t>
            </a:r>
            <a:endParaRPr lang="en-US" altLang="en-US" b="1"/>
          </a:p>
          <a:p>
            <a:endParaRPr lang="en-US" altLang="en-US"/>
          </a:p>
          <a:p>
            <a:endParaRPr lang="en-US"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t>Review </a:t>
            </a:r>
          </a:p>
        </p:txBody>
      </p:sp>
      <p:sp>
        <p:nvSpPr>
          <p:cNvPr id="3" name="Content Placeholder 2"/>
          <p:cNvSpPr>
            <a:spLocks noGrp="1"/>
          </p:cNvSpPr>
          <p:nvPr>
            <p:ph idx="1"/>
          </p:nvPr>
        </p:nvSpPr>
        <p:spPr/>
        <p:txBody>
          <a:bodyPr/>
          <a:lstStyle/>
          <a:p>
            <a:pPr marL="457200" indent="-457200">
              <a:buFontTx/>
              <a:buAutoNum type="arabicPeriod" startAt="6"/>
              <a:defRPr/>
            </a:pPr>
            <a:r>
              <a:rPr lang="en-US" altLang="en-US" dirty="0"/>
              <a:t>The mnemonic BE MAGIC helps you remember the six typical steps of endotracheal intubation. Which of the following is not part of the mnemonic?</a:t>
            </a:r>
          </a:p>
          <a:p>
            <a:pPr marL="1016000" lvl="1" indent="-444500">
              <a:buFontTx/>
              <a:buAutoNum type="alphaUcPeriod"/>
              <a:defRPr/>
            </a:pPr>
            <a:r>
              <a:rPr lang="en-US" altLang="en-US" dirty="0"/>
              <a:t>Performing BVM </a:t>
            </a:r>
            <a:r>
              <a:rPr lang="en-US" altLang="en-US" dirty="0" smtClean="0"/>
              <a:t>preoxygenation</a:t>
            </a:r>
            <a:endParaRPr lang="en-US" altLang="en-US" dirty="0"/>
          </a:p>
          <a:p>
            <a:pPr marL="1015200" lvl="1" indent="0">
              <a:buFontTx/>
              <a:buNone/>
              <a:defRPr/>
            </a:pPr>
            <a:r>
              <a:rPr lang="en-US" altLang="en-US" b="1" dirty="0" smtClean="0"/>
              <a:t>Rationale</a:t>
            </a:r>
            <a:r>
              <a:rPr lang="en-US" altLang="en-US" b="1" dirty="0"/>
              <a:t>:</a:t>
            </a:r>
            <a:r>
              <a:rPr lang="en-US" altLang="en-US" dirty="0"/>
              <a:t> </a:t>
            </a:r>
            <a:r>
              <a:rPr lang="en-US" altLang="en-US" dirty="0">
                <a:solidFill>
                  <a:srgbClr val="F37021"/>
                </a:solidFill>
              </a:rPr>
              <a:t>Performing BVM preoxygenation is </a:t>
            </a:r>
            <a:r>
              <a:rPr lang="en-US" altLang="en-US" dirty="0" smtClean="0">
                <a:solidFill>
                  <a:srgbClr val="F37021"/>
                </a:solidFill>
              </a:rPr>
              <a:t>part </a:t>
            </a:r>
            <a:r>
              <a:rPr lang="en-US" altLang="en-US" dirty="0">
                <a:solidFill>
                  <a:srgbClr val="F37021"/>
                </a:solidFill>
              </a:rPr>
              <a:t>of the BE MAGIC mnemonic.</a:t>
            </a:r>
            <a:r>
              <a:rPr lang="en-US" altLang="en-US" dirty="0">
                <a:solidFill>
                  <a:srgbClr val="FF0000"/>
                </a:solidFill>
              </a:rPr>
              <a:t> </a:t>
            </a:r>
          </a:p>
          <a:p>
            <a:pPr marL="1028700" lvl="1" indent="-457200">
              <a:buFontTx/>
              <a:buAutoNum type="alphaUcPeriod" startAt="2"/>
              <a:defRPr/>
            </a:pPr>
            <a:r>
              <a:rPr lang="en-US" altLang="en-US" dirty="0"/>
              <a:t>Achieving venous </a:t>
            </a:r>
            <a:r>
              <a:rPr lang="en-US" altLang="en-US" dirty="0" smtClean="0"/>
              <a:t>access</a:t>
            </a:r>
            <a:endParaRPr lang="en-US" altLang="en-US" dirty="0"/>
          </a:p>
          <a:p>
            <a:pPr marL="1015200" lvl="1" indent="0">
              <a:buFontTx/>
              <a:buNone/>
              <a:defRPr/>
            </a:pPr>
            <a:r>
              <a:rPr lang="en-US" altLang="en-US" b="1" dirty="0" smtClean="0"/>
              <a:t>Rationale</a:t>
            </a:r>
            <a:r>
              <a:rPr lang="en-US" altLang="en-US" b="1" dirty="0"/>
              <a:t>:</a:t>
            </a:r>
            <a:r>
              <a:rPr lang="en-US" altLang="en-US" dirty="0"/>
              <a:t> </a:t>
            </a:r>
            <a:r>
              <a:rPr lang="en-US" altLang="en-US" dirty="0">
                <a:solidFill>
                  <a:srgbClr val="F37021"/>
                </a:solidFill>
              </a:rPr>
              <a:t>Correct answer</a:t>
            </a:r>
          </a:p>
          <a:p>
            <a:pPr>
              <a:defRPr/>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t>Review </a:t>
            </a:r>
          </a:p>
        </p:txBody>
      </p:sp>
      <p:sp>
        <p:nvSpPr>
          <p:cNvPr id="3" name="Content Placeholder 2"/>
          <p:cNvSpPr>
            <a:spLocks noGrp="1"/>
          </p:cNvSpPr>
          <p:nvPr>
            <p:ph idx="1"/>
          </p:nvPr>
        </p:nvSpPr>
        <p:spPr/>
        <p:txBody>
          <a:bodyPr/>
          <a:lstStyle/>
          <a:p>
            <a:pPr marL="514350" indent="-514350">
              <a:buFontTx/>
              <a:buAutoNum type="arabicPeriod" startAt="6"/>
              <a:defRPr/>
            </a:pPr>
            <a:r>
              <a:rPr lang="en-US" altLang="en-US" dirty="0"/>
              <a:t>The mnemonic BE MAGIC helps you remember the six typical steps of endotracheal intubation. Which of the following is not part of the mnemonic?</a:t>
            </a:r>
          </a:p>
          <a:p>
            <a:pPr marL="1028700" lvl="1" indent="-457200">
              <a:buFontTx/>
              <a:buAutoNum type="alphaUcPeriod" startAt="3"/>
              <a:defRPr/>
            </a:pPr>
            <a:r>
              <a:rPr lang="en-US" altLang="en-US" dirty="0"/>
              <a:t>Manipulating the </a:t>
            </a:r>
            <a:r>
              <a:rPr lang="en-US" altLang="en-US" dirty="0" smtClean="0"/>
              <a:t>patient</a:t>
            </a:r>
            <a:endParaRPr lang="en-US" altLang="en-US" dirty="0"/>
          </a:p>
          <a:p>
            <a:pPr marL="1015200" lvl="1" indent="0">
              <a:buFontTx/>
              <a:buNone/>
              <a:defRPr/>
            </a:pPr>
            <a:r>
              <a:rPr lang="en-US" altLang="en-US" b="1" dirty="0" smtClean="0"/>
              <a:t>Rationale</a:t>
            </a:r>
            <a:r>
              <a:rPr lang="en-US" altLang="en-US" b="1" dirty="0"/>
              <a:t>:</a:t>
            </a:r>
            <a:r>
              <a:rPr lang="en-US" altLang="en-US" dirty="0">
                <a:solidFill>
                  <a:srgbClr val="F37021"/>
                </a:solidFill>
              </a:rPr>
              <a:t> Manipulating the patient is part of </a:t>
            </a:r>
            <a:r>
              <a:rPr lang="en-US" altLang="en-US" dirty="0" smtClean="0">
                <a:solidFill>
                  <a:srgbClr val="F37021"/>
                </a:solidFill>
              </a:rPr>
              <a:t>the </a:t>
            </a:r>
            <a:r>
              <a:rPr lang="en-US" altLang="en-US" dirty="0">
                <a:solidFill>
                  <a:srgbClr val="F37021"/>
                </a:solidFill>
              </a:rPr>
              <a:t>BE MAGIC mnemonic. </a:t>
            </a:r>
          </a:p>
          <a:p>
            <a:pPr marL="1028700" lvl="1" indent="-457200">
              <a:buFontTx/>
              <a:buAutoNum type="alphaUcPeriod" startAt="4"/>
              <a:defRPr/>
            </a:pPr>
            <a:r>
              <a:rPr lang="en-US" altLang="en-US" dirty="0"/>
              <a:t>Evaluating for airway </a:t>
            </a:r>
            <a:r>
              <a:rPr lang="en-US" altLang="en-US" dirty="0" smtClean="0"/>
              <a:t>difficulties</a:t>
            </a:r>
            <a:endParaRPr lang="en-US" altLang="en-US" dirty="0"/>
          </a:p>
          <a:p>
            <a:pPr marL="1015200" lvl="1" indent="0">
              <a:buFontTx/>
              <a:buNone/>
              <a:defRPr/>
            </a:pPr>
            <a:r>
              <a:rPr lang="en-US" altLang="en-US" b="1" dirty="0" smtClean="0"/>
              <a:t>Rationale</a:t>
            </a:r>
            <a:r>
              <a:rPr lang="en-US" altLang="en-US" b="1" dirty="0"/>
              <a:t>:</a:t>
            </a:r>
            <a:r>
              <a:rPr lang="en-US" altLang="en-US" dirty="0"/>
              <a:t> </a:t>
            </a:r>
            <a:r>
              <a:rPr lang="en-US" altLang="en-US" dirty="0">
                <a:solidFill>
                  <a:srgbClr val="F37021"/>
                </a:solidFill>
              </a:rPr>
              <a:t>Evaluating for airway difficulties is </a:t>
            </a:r>
            <a:r>
              <a:rPr lang="en-US" altLang="en-US" dirty="0" smtClean="0">
                <a:solidFill>
                  <a:srgbClr val="F37021"/>
                </a:solidFill>
              </a:rPr>
              <a:t>part </a:t>
            </a:r>
            <a:r>
              <a:rPr lang="en-US" altLang="en-US" dirty="0">
                <a:solidFill>
                  <a:srgbClr val="F37021"/>
                </a:solidFill>
              </a:rPr>
              <a:t>of the BE MAGIC mnemonic.</a:t>
            </a:r>
          </a:p>
          <a:p>
            <a:pPr>
              <a:defRPr/>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Review </a:t>
            </a:r>
          </a:p>
        </p:txBody>
      </p:sp>
      <p:sp>
        <p:nvSpPr>
          <p:cNvPr id="55299" name="Content Placeholder 2"/>
          <p:cNvSpPr>
            <a:spLocks noGrp="1"/>
          </p:cNvSpPr>
          <p:nvPr>
            <p:ph idx="1"/>
          </p:nvPr>
        </p:nvSpPr>
        <p:spPr/>
        <p:txBody>
          <a:bodyPr/>
          <a:lstStyle/>
          <a:p>
            <a:pPr marL="514800" indent="-514800">
              <a:buFontTx/>
              <a:buNone/>
              <a:defRPr/>
            </a:pPr>
            <a:r>
              <a:rPr lang="en-US" altLang="en-US" dirty="0" smtClean="0"/>
              <a:t>7.  As you ventilate an intubated patient, which of the following observations would cause you to immediately alert the team leader?</a:t>
            </a:r>
          </a:p>
          <a:p>
            <a:pPr marL="1016000" lvl="1" indent="-444500">
              <a:buFontTx/>
              <a:buAutoNum type="alphaUcPeriod"/>
              <a:defRPr/>
            </a:pPr>
            <a:r>
              <a:rPr lang="en-US" altLang="en-US" dirty="0" smtClean="0"/>
              <a:t>Ventilation is creating equal chest rise. </a:t>
            </a:r>
          </a:p>
          <a:p>
            <a:pPr marL="1016000" lvl="1" indent="-444500">
              <a:buFontTx/>
              <a:buAutoNum type="alphaUcPeriod"/>
              <a:defRPr/>
            </a:pPr>
            <a:r>
              <a:rPr lang="en-US" altLang="en-US" dirty="0" smtClean="0"/>
              <a:t>The patient’s cyanosis is disappearing. </a:t>
            </a:r>
          </a:p>
          <a:p>
            <a:pPr marL="1016000" lvl="1" indent="-444500">
              <a:buFontTx/>
              <a:buAutoNum type="alphaUcPeriod"/>
              <a:defRPr/>
            </a:pPr>
            <a:r>
              <a:rPr lang="en-US" altLang="en-US" dirty="0" smtClean="0"/>
              <a:t>The oxygen saturation level is now at 94%. </a:t>
            </a:r>
          </a:p>
          <a:p>
            <a:pPr marL="1016000" lvl="1" indent="-444500">
              <a:buFontTx/>
              <a:buAutoNum type="alphaUcPeriod"/>
              <a:defRPr/>
            </a:pPr>
            <a:r>
              <a:rPr lang="en-US" altLang="en-US" dirty="0" smtClean="0"/>
              <a:t>The BVM is offering more resistance. </a:t>
            </a:r>
          </a:p>
          <a:p>
            <a:pPr marL="0" indent="0">
              <a:defRPr/>
            </a:pPr>
            <a:endParaRPr lang="en-US" alt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t>Review </a:t>
            </a:r>
          </a:p>
        </p:txBody>
      </p:sp>
      <p:sp>
        <p:nvSpPr>
          <p:cNvPr id="56323" name="Content Placeholder 2"/>
          <p:cNvSpPr>
            <a:spLocks noGrp="1"/>
          </p:cNvSpPr>
          <p:nvPr>
            <p:ph idx="1"/>
          </p:nvPr>
        </p:nvSpPr>
        <p:spPr/>
        <p:txBody>
          <a:bodyPr/>
          <a:lstStyle/>
          <a:p>
            <a:pPr marL="0" indent="0">
              <a:buFontTx/>
              <a:buNone/>
            </a:pPr>
            <a:r>
              <a:rPr lang="en-US" altLang="en-US" b="1"/>
              <a:t>Answer: </a:t>
            </a:r>
            <a:r>
              <a:rPr lang="en-US" altLang="en-US" b="1">
                <a:solidFill>
                  <a:srgbClr val="F37021"/>
                </a:solidFill>
              </a:rPr>
              <a:t>D</a:t>
            </a:r>
            <a:endParaRPr lang="en-US" altLang="en-US" b="1"/>
          </a:p>
          <a:p>
            <a:pPr marL="0" indent="0">
              <a:buFontTx/>
              <a:buNone/>
            </a:pPr>
            <a:r>
              <a:rPr lang="en-US" altLang="en-US" b="1"/>
              <a:t>Rationale: </a:t>
            </a:r>
            <a:r>
              <a:rPr lang="en-US" altLang="en-US"/>
              <a:t>Increasing resistance while ventilating with the BVM could be indicative of a critical airway or breathing problem, such as an esophageal intubation, that needs to be addressed. Other observations that need to be immediately reported to the team leader include a decreasing SpO</a:t>
            </a:r>
            <a:r>
              <a:rPr lang="en-US" altLang="en-US" baseline="-25000"/>
              <a:t>2</a:t>
            </a:r>
            <a:r>
              <a:rPr lang="en-US" altLang="en-US"/>
              <a:t> level (especially below 94%), physical signs of poor ventilation and perfusion, and improper positioning or dislodgement of the ET tube.</a:t>
            </a:r>
          </a:p>
          <a:p>
            <a:pPr marL="0" indent="0"/>
            <a:endParaRPr lang="en-US"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Review </a:t>
            </a:r>
          </a:p>
        </p:txBody>
      </p:sp>
      <p:sp>
        <p:nvSpPr>
          <p:cNvPr id="57347" name="Content Placeholder 2"/>
          <p:cNvSpPr>
            <a:spLocks noGrp="1"/>
          </p:cNvSpPr>
          <p:nvPr>
            <p:ph idx="1"/>
          </p:nvPr>
        </p:nvSpPr>
        <p:spPr/>
        <p:txBody>
          <a:bodyPr/>
          <a:lstStyle/>
          <a:p>
            <a:pPr marL="514350" indent="-514350">
              <a:buFontTx/>
              <a:buAutoNum type="arabicPeriod" startAt="7"/>
            </a:pPr>
            <a:r>
              <a:rPr lang="en-US" altLang="en-US"/>
              <a:t>As you ventilate an intubated patient, which of the following observations would cause you to immediately alert the team leader?</a:t>
            </a:r>
          </a:p>
          <a:p>
            <a:pPr marL="1016000" lvl="1" indent="-444500">
              <a:buFontTx/>
              <a:buAutoNum type="alphaUcPeriod"/>
            </a:pPr>
            <a:r>
              <a:rPr lang="en-US" altLang="en-US"/>
              <a:t>Ventilation is creating equal chest rise. </a:t>
            </a:r>
          </a:p>
          <a:p>
            <a:pPr marL="1016000" lvl="1" indent="-444500">
              <a:buFontTx/>
              <a:buNone/>
            </a:pPr>
            <a:r>
              <a:rPr lang="en-US" altLang="en-US"/>
              <a:t>	</a:t>
            </a:r>
            <a:r>
              <a:rPr lang="en-US" altLang="en-US" b="1"/>
              <a:t>Rationale:</a:t>
            </a:r>
            <a:r>
              <a:rPr lang="en-US" altLang="en-US"/>
              <a:t> </a:t>
            </a:r>
            <a:r>
              <a:rPr lang="en-US" altLang="en-US">
                <a:solidFill>
                  <a:srgbClr val="F37021"/>
                </a:solidFill>
              </a:rPr>
              <a:t>Equal chest rise is a sign that the endotracheal tube is in proper position. </a:t>
            </a:r>
          </a:p>
          <a:p>
            <a:pPr marL="1016000" lvl="1" indent="-444500">
              <a:buFontTx/>
              <a:buAutoNum type="alphaUcPeriod" startAt="2"/>
            </a:pPr>
            <a:r>
              <a:rPr lang="en-US" altLang="en-US"/>
              <a:t>The  patient’s cyanosis is disappearing. </a:t>
            </a:r>
          </a:p>
          <a:p>
            <a:pPr marL="1016000" lvl="1" indent="-444500">
              <a:buFontTx/>
              <a:buNone/>
            </a:pPr>
            <a:r>
              <a:rPr lang="en-US" altLang="en-US"/>
              <a:t>	</a:t>
            </a:r>
            <a:r>
              <a:rPr lang="en-US" altLang="en-US" b="1"/>
              <a:t>Rationale:</a:t>
            </a:r>
            <a:r>
              <a:rPr lang="en-US" altLang="en-US"/>
              <a:t> </a:t>
            </a:r>
            <a:r>
              <a:rPr lang="en-US" altLang="en-US">
                <a:solidFill>
                  <a:srgbClr val="F37021"/>
                </a:solidFill>
              </a:rPr>
              <a:t>Improving cyanosis is a sign that the endotracheal tube is in proper position.</a:t>
            </a:r>
          </a:p>
          <a:p>
            <a:pPr marL="514350" indent="-514350"/>
            <a:endParaRPr lang="en-US" altLang="en-US">
              <a:solidFill>
                <a:srgbClr val="F3702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a:t>Review </a:t>
            </a:r>
          </a:p>
        </p:txBody>
      </p:sp>
      <p:sp>
        <p:nvSpPr>
          <p:cNvPr id="3" name="Content Placeholder 2"/>
          <p:cNvSpPr>
            <a:spLocks noGrp="1"/>
          </p:cNvSpPr>
          <p:nvPr>
            <p:ph idx="1"/>
          </p:nvPr>
        </p:nvSpPr>
        <p:spPr/>
        <p:txBody>
          <a:bodyPr/>
          <a:lstStyle/>
          <a:p>
            <a:pPr marL="514350" indent="-514350">
              <a:buFontTx/>
              <a:buAutoNum type="arabicPeriod" startAt="7"/>
              <a:defRPr/>
            </a:pPr>
            <a:r>
              <a:rPr lang="en-US" altLang="en-US" dirty="0"/>
              <a:t>As you ventilate an intubated patient, which of the following observations would cause you to immediately alert the team leader?</a:t>
            </a:r>
          </a:p>
          <a:p>
            <a:pPr marL="1028700" lvl="1" indent="-457200">
              <a:buFontTx/>
              <a:buAutoNum type="alphaUcPeriod" startAt="3"/>
              <a:defRPr/>
            </a:pPr>
            <a:r>
              <a:rPr lang="en-US" altLang="en-US" dirty="0"/>
              <a:t>The oxygen saturation level is now at 94</a:t>
            </a:r>
            <a:r>
              <a:rPr lang="en-US" altLang="en-US" dirty="0" smtClean="0"/>
              <a:t>%.</a:t>
            </a:r>
          </a:p>
          <a:p>
            <a:pPr marL="571500" lvl="1" indent="0">
              <a:buFontTx/>
              <a:buNone/>
              <a:defRPr/>
            </a:pPr>
            <a:r>
              <a:rPr lang="en-US" altLang="en-US" dirty="0" smtClean="0"/>
              <a:t>	 </a:t>
            </a:r>
            <a:r>
              <a:rPr lang="en-US" altLang="en-US" b="1" dirty="0" smtClean="0"/>
              <a:t>Rationale:</a:t>
            </a:r>
            <a:r>
              <a:rPr lang="en-US" altLang="en-US" dirty="0" smtClean="0"/>
              <a:t> </a:t>
            </a:r>
            <a:r>
              <a:rPr lang="en-US" altLang="en-US" dirty="0" smtClean="0">
                <a:solidFill>
                  <a:srgbClr val="F37021"/>
                </a:solidFill>
              </a:rPr>
              <a:t>An increasing oxygenation 	     	 	 saturation level is a sign that the endotracheal 	 	 tube is in proper position. </a:t>
            </a:r>
          </a:p>
          <a:p>
            <a:pPr marL="1028700" lvl="1" indent="-457200">
              <a:buFontTx/>
              <a:buAutoNum type="alphaUcPeriod" startAt="4"/>
              <a:defRPr/>
            </a:pPr>
            <a:r>
              <a:rPr lang="en-US" altLang="en-US" dirty="0" smtClean="0"/>
              <a:t>The </a:t>
            </a:r>
            <a:r>
              <a:rPr lang="en-US" altLang="en-US" dirty="0"/>
              <a:t>BVM is offering more resistance. </a:t>
            </a:r>
          </a:p>
          <a:p>
            <a:pPr marL="571500" lvl="1" indent="0">
              <a:buFontTx/>
              <a:buNone/>
              <a:defRPr/>
            </a:pPr>
            <a:r>
              <a:rPr lang="en-US" altLang="en-US" dirty="0"/>
              <a:t>	</a:t>
            </a:r>
            <a:r>
              <a:rPr lang="en-US" altLang="en-US" dirty="0" smtClean="0"/>
              <a:t> </a:t>
            </a:r>
            <a:r>
              <a:rPr lang="en-US" altLang="en-US" b="1" dirty="0" smtClean="0"/>
              <a:t>Rationale</a:t>
            </a:r>
            <a:r>
              <a:rPr lang="en-US" altLang="en-US" b="1" dirty="0"/>
              <a:t>:</a:t>
            </a:r>
            <a:r>
              <a:rPr lang="en-US" altLang="en-US" dirty="0"/>
              <a:t> </a:t>
            </a:r>
            <a:r>
              <a:rPr lang="en-US" altLang="en-US" dirty="0">
                <a:solidFill>
                  <a:srgbClr val="F37021"/>
                </a:solidFill>
              </a:rPr>
              <a:t>Correct answer</a:t>
            </a:r>
          </a:p>
          <a:p>
            <a:pPr>
              <a:defRPr/>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a:t>Review </a:t>
            </a:r>
          </a:p>
        </p:txBody>
      </p:sp>
      <p:sp>
        <p:nvSpPr>
          <p:cNvPr id="3" name="Content Placeholder 2"/>
          <p:cNvSpPr>
            <a:spLocks noGrp="1"/>
          </p:cNvSpPr>
          <p:nvPr>
            <p:ph idx="1"/>
          </p:nvPr>
        </p:nvSpPr>
        <p:spPr/>
        <p:txBody>
          <a:bodyPr/>
          <a:lstStyle/>
          <a:p>
            <a:pPr marL="457200" indent="-457200">
              <a:buFontTx/>
              <a:buAutoNum type="arabicPeriod" startAt="8"/>
              <a:defRPr/>
            </a:pPr>
            <a:r>
              <a:rPr lang="en-US" altLang="en-US" dirty="0"/>
              <a:t>You are assisting the paramedic with vascular access. When you spike the IV bag, it is important for you to use __________ technique.</a:t>
            </a:r>
          </a:p>
          <a:p>
            <a:pPr marL="1016000" lvl="1" indent="-444500">
              <a:spcBef>
                <a:spcPct val="20000"/>
              </a:spcBef>
              <a:buFontTx/>
              <a:buAutoNum type="alphaUcPeriod"/>
              <a:defRPr/>
            </a:pPr>
            <a:r>
              <a:rPr lang="en-US" altLang="en-US" dirty="0" smtClean="0"/>
              <a:t>sterile</a:t>
            </a:r>
          </a:p>
          <a:p>
            <a:pPr marL="1016000" lvl="1" indent="-444500">
              <a:spcBef>
                <a:spcPct val="20000"/>
              </a:spcBef>
              <a:buFontTx/>
              <a:buAutoNum type="alphaUcPeriod"/>
              <a:defRPr/>
            </a:pPr>
            <a:r>
              <a:rPr lang="en-US" altLang="en-US" dirty="0" smtClean="0"/>
              <a:t>clean</a:t>
            </a:r>
          </a:p>
          <a:p>
            <a:pPr marL="1016000" lvl="1" indent="-444500">
              <a:spcBef>
                <a:spcPct val="20000"/>
              </a:spcBef>
              <a:buFontTx/>
              <a:buAutoNum type="alphaUcPeriod"/>
              <a:defRPr/>
            </a:pPr>
            <a:r>
              <a:rPr lang="en-US" altLang="en-US" dirty="0" smtClean="0"/>
              <a:t>aseptic</a:t>
            </a:r>
          </a:p>
          <a:p>
            <a:pPr marL="1016000" lvl="1" indent="-444500">
              <a:spcBef>
                <a:spcPct val="20000"/>
              </a:spcBef>
              <a:buFontTx/>
              <a:buAutoNum type="alphaUcPeriod"/>
              <a:defRPr/>
            </a:pPr>
            <a:r>
              <a:rPr lang="en-US" altLang="en-US" dirty="0" smtClean="0"/>
              <a:t>reduction</a:t>
            </a:r>
          </a:p>
          <a:p>
            <a:pPr>
              <a:defRPr/>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a:t>Review </a:t>
            </a:r>
          </a:p>
        </p:txBody>
      </p:sp>
      <p:sp>
        <p:nvSpPr>
          <p:cNvPr id="60419" name="Content Placeholder 2"/>
          <p:cNvSpPr>
            <a:spLocks noGrp="1"/>
          </p:cNvSpPr>
          <p:nvPr>
            <p:ph idx="1"/>
          </p:nvPr>
        </p:nvSpPr>
        <p:spPr/>
        <p:txBody>
          <a:bodyPr/>
          <a:lstStyle/>
          <a:p>
            <a:pPr marL="0" indent="0">
              <a:buFontTx/>
              <a:buNone/>
            </a:pPr>
            <a:r>
              <a:rPr lang="en-US" altLang="en-US" sz="2000" b="1"/>
              <a:t>Answer: </a:t>
            </a:r>
            <a:r>
              <a:rPr lang="en-US" altLang="en-US" sz="2000" b="1">
                <a:solidFill>
                  <a:srgbClr val="F37021"/>
                </a:solidFill>
              </a:rPr>
              <a:t>A</a:t>
            </a:r>
            <a:endParaRPr lang="en-US" altLang="en-US" sz="2000" b="1"/>
          </a:p>
          <a:p>
            <a:pPr marL="0" indent="0">
              <a:buFontTx/>
              <a:buNone/>
            </a:pPr>
            <a:r>
              <a:rPr lang="en-US" altLang="en-US" sz="2000" b="1"/>
              <a:t>Rationale: </a:t>
            </a:r>
            <a:r>
              <a:rPr lang="en-US" altLang="en-US" sz="2000"/>
              <a:t>Sterile technique involves thorough decontamination as well as the use of sterile fields around the procedure and sterile PPE. When you assist with ALS skills such as spiking an IV bag, it is important for you to use sterile technique. Clean technique refers to minimizing the amount of pathogens or “unclean” materials that you pick up or transfer through the use of routine handwashing. Aseptic technique is often used for fast, invasive procedures such as starting an IV line and refers to techniques that help ensure that pathogens are not introduced anywhere in the procedure. There is no reduction technique.</a:t>
            </a:r>
          </a:p>
          <a:p>
            <a:pPr marL="0" indent="0"/>
            <a:endParaRPr lang="en-US"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a:t>Review </a:t>
            </a:r>
          </a:p>
        </p:txBody>
      </p:sp>
      <p:sp>
        <p:nvSpPr>
          <p:cNvPr id="61443" name="Content Placeholder 2"/>
          <p:cNvSpPr>
            <a:spLocks noGrp="1"/>
          </p:cNvSpPr>
          <p:nvPr>
            <p:ph idx="1"/>
          </p:nvPr>
        </p:nvSpPr>
        <p:spPr/>
        <p:txBody>
          <a:bodyPr/>
          <a:lstStyle/>
          <a:p>
            <a:pPr marL="457200" indent="-457200">
              <a:buFontTx/>
              <a:buAutoNum type="arabicPeriod" startAt="8"/>
            </a:pPr>
            <a:r>
              <a:rPr lang="en-US" altLang="en-US"/>
              <a:t>You are assisting the paramedic with vascular access. When you spike the IV bag, it is important for you to use __________ technique.</a:t>
            </a:r>
          </a:p>
          <a:p>
            <a:pPr marL="1016000" lvl="1" indent="-444500">
              <a:spcBef>
                <a:spcPct val="20000"/>
              </a:spcBef>
              <a:buFontTx/>
              <a:buAutoNum type="alphaUcPeriod"/>
            </a:pPr>
            <a:r>
              <a:rPr lang="en-US" altLang="en-US"/>
              <a:t>sterile</a:t>
            </a:r>
          </a:p>
          <a:p>
            <a:pPr marL="1016000" lvl="1" indent="-444500">
              <a:spcBef>
                <a:spcPct val="20000"/>
              </a:spcBef>
              <a:buFontTx/>
              <a:buNone/>
            </a:pPr>
            <a:r>
              <a:rPr lang="en-US" altLang="en-US"/>
              <a:t>	</a:t>
            </a:r>
            <a:r>
              <a:rPr lang="en-US" altLang="en-US" b="1"/>
              <a:t>Rationale:</a:t>
            </a:r>
            <a:r>
              <a:rPr lang="en-US" altLang="en-US">
                <a:solidFill>
                  <a:srgbClr val="000000"/>
                </a:solidFill>
              </a:rPr>
              <a:t> </a:t>
            </a:r>
            <a:r>
              <a:rPr lang="en-US" altLang="en-US">
                <a:solidFill>
                  <a:srgbClr val="F37021"/>
                </a:solidFill>
              </a:rPr>
              <a:t>Correct answer</a:t>
            </a:r>
          </a:p>
          <a:p>
            <a:pPr marL="1016000" lvl="1" indent="-444500">
              <a:spcBef>
                <a:spcPct val="20000"/>
              </a:spcBef>
              <a:buFontTx/>
              <a:buAutoNum type="alphaUcPeriod" startAt="2"/>
            </a:pPr>
            <a:r>
              <a:rPr lang="en-US" altLang="en-US"/>
              <a:t>clean</a:t>
            </a:r>
          </a:p>
          <a:p>
            <a:pPr marL="1016000" lvl="1" indent="-444500">
              <a:spcBef>
                <a:spcPct val="20000"/>
              </a:spcBef>
              <a:buFontTx/>
              <a:buNone/>
            </a:pPr>
            <a:r>
              <a:rPr lang="en-US" altLang="en-US">
                <a:solidFill>
                  <a:srgbClr val="000000"/>
                </a:solidFill>
              </a:rPr>
              <a:t>	</a:t>
            </a:r>
            <a:r>
              <a:rPr lang="en-US" altLang="en-US" b="1"/>
              <a:t>Rationale:</a:t>
            </a:r>
            <a:r>
              <a:rPr lang="en-US" altLang="en-US"/>
              <a:t> </a:t>
            </a:r>
            <a:r>
              <a:rPr lang="en-US" altLang="en-US">
                <a:solidFill>
                  <a:srgbClr val="F37021"/>
                </a:solidFill>
              </a:rPr>
              <a:t>Clean technique refers to minimizing the amount of pathogens or “unclean” materials that you pick up or transfer through the use of routine handwashing. </a:t>
            </a:r>
          </a:p>
          <a:p>
            <a:pPr marL="457200" indent="-457200"/>
            <a:endParaRPr lang="en-US"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a:t>Review </a:t>
            </a:r>
          </a:p>
        </p:txBody>
      </p:sp>
      <p:sp>
        <p:nvSpPr>
          <p:cNvPr id="3" name="Content Placeholder 2"/>
          <p:cNvSpPr>
            <a:spLocks noGrp="1"/>
          </p:cNvSpPr>
          <p:nvPr>
            <p:ph idx="1"/>
          </p:nvPr>
        </p:nvSpPr>
        <p:spPr/>
        <p:txBody>
          <a:bodyPr/>
          <a:lstStyle/>
          <a:p>
            <a:pPr marL="514350" indent="-514350">
              <a:buFontTx/>
              <a:buAutoNum type="arabicPeriod" startAt="8"/>
              <a:defRPr/>
            </a:pPr>
            <a:r>
              <a:rPr lang="en-US" altLang="en-US" sz="2400" dirty="0"/>
              <a:t>You are assisting the paramedic with vascular access. When you spike the IV bag, it is important for you to use __________ technique.</a:t>
            </a:r>
          </a:p>
          <a:p>
            <a:pPr marL="1028700" lvl="1" indent="-457200">
              <a:spcBef>
                <a:spcPct val="20000"/>
              </a:spcBef>
              <a:buFontTx/>
              <a:buAutoNum type="alphaUcPeriod" startAt="3"/>
              <a:defRPr/>
            </a:pPr>
            <a:r>
              <a:rPr lang="en-US" altLang="en-US" dirty="0"/>
              <a:t>a</a:t>
            </a:r>
            <a:r>
              <a:rPr lang="en-US" altLang="en-US" dirty="0" smtClean="0"/>
              <a:t>septic</a:t>
            </a:r>
            <a:endParaRPr lang="en-US" altLang="en-US" dirty="0"/>
          </a:p>
          <a:p>
            <a:pPr marL="571500" lvl="1" indent="0">
              <a:spcBef>
                <a:spcPct val="20000"/>
              </a:spcBef>
              <a:buFontTx/>
              <a:buNone/>
              <a:tabLst>
                <a:tab pos="609600" algn="l"/>
                <a:tab pos="1054100" algn="l"/>
                <a:tab pos="1079500" algn="l"/>
              </a:tabLst>
              <a:defRPr/>
            </a:pPr>
            <a:r>
              <a:rPr lang="en-US" altLang="en-US" b="1" dirty="0" smtClean="0"/>
              <a:t>		Rationale</a:t>
            </a:r>
            <a:r>
              <a:rPr lang="en-US" altLang="en-US" b="1" dirty="0"/>
              <a:t>:</a:t>
            </a:r>
            <a:r>
              <a:rPr lang="en-US" altLang="en-US" dirty="0"/>
              <a:t> </a:t>
            </a:r>
            <a:r>
              <a:rPr lang="en-US" altLang="en-US" dirty="0">
                <a:solidFill>
                  <a:srgbClr val="F37021"/>
                </a:solidFill>
              </a:rPr>
              <a:t>This is often used for fast, invasive </a:t>
            </a:r>
            <a:r>
              <a:rPr lang="en-US" altLang="en-US" dirty="0" smtClean="0">
                <a:solidFill>
                  <a:srgbClr val="F37021"/>
                </a:solidFill>
              </a:rPr>
              <a:t>	</a:t>
            </a:r>
            <a:r>
              <a:rPr lang="en-US" altLang="en-US" dirty="0">
                <a:solidFill>
                  <a:srgbClr val="F37021"/>
                </a:solidFill>
              </a:rPr>
              <a:t>	procedures such as starting an IV line and 	</a:t>
            </a:r>
            <a:r>
              <a:rPr lang="en-US" altLang="en-US" dirty="0" smtClean="0">
                <a:solidFill>
                  <a:srgbClr val="F37021"/>
                </a:solidFill>
              </a:rPr>
              <a:t>		refers </a:t>
            </a:r>
            <a:r>
              <a:rPr lang="en-US" altLang="en-US" dirty="0">
                <a:solidFill>
                  <a:srgbClr val="F37021"/>
                </a:solidFill>
              </a:rPr>
              <a:t>to techniques that help ensure that </a:t>
            </a:r>
            <a:r>
              <a:rPr lang="en-US" altLang="en-US" dirty="0" smtClean="0">
                <a:solidFill>
                  <a:srgbClr val="F37021"/>
                </a:solidFill>
              </a:rPr>
              <a:t>		</a:t>
            </a:r>
            <a:r>
              <a:rPr lang="en-US" altLang="en-US" dirty="0">
                <a:solidFill>
                  <a:srgbClr val="F37021"/>
                </a:solidFill>
              </a:rPr>
              <a:t>	pathogens are not introduced anywhere in 	</a:t>
            </a:r>
            <a:r>
              <a:rPr lang="en-US" altLang="en-US" dirty="0" smtClean="0">
                <a:solidFill>
                  <a:srgbClr val="F37021"/>
                </a:solidFill>
              </a:rPr>
              <a:t>		the </a:t>
            </a:r>
            <a:r>
              <a:rPr lang="en-US" altLang="en-US" dirty="0">
                <a:solidFill>
                  <a:srgbClr val="F37021"/>
                </a:solidFill>
              </a:rPr>
              <a:t>procedure. </a:t>
            </a:r>
          </a:p>
          <a:p>
            <a:pPr marL="1028700" lvl="1" indent="-457200">
              <a:spcBef>
                <a:spcPct val="20000"/>
              </a:spcBef>
              <a:buFontTx/>
              <a:buAutoNum type="alphaUcPeriod" startAt="4"/>
              <a:defRPr/>
            </a:pPr>
            <a:r>
              <a:rPr lang="en-US" altLang="en-US" dirty="0" smtClean="0"/>
              <a:t>reduction</a:t>
            </a:r>
            <a:endParaRPr lang="en-US" altLang="en-US" dirty="0"/>
          </a:p>
          <a:p>
            <a:pPr marL="571500" lvl="1" indent="0">
              <a:spcBef>
                <a:spcPct val="20000"/>
              </a:spcBef>
              <a:buFontTx/>
              <a:buNone/>
              <a:defRPr/>
            </a:pPr>
            <a:r>
              <a:rPr lang="en-US" altLang="en-US" dirty="0">
                <a:solidFill>
                  <a:srgbClr val="000000"/>
                </a:solidFill>
              </a:rPr>
              <a:t>	</a:t>
            </a:r>
            <a:r>
              <a:rPr lang="en-US" altLang="en-US" dirty="0" smtClean="0">
                <a:solidFill>
                  <a:srgbClr val="000000"/>
                </a:solidFill>
              </a:rPr>
              <a:t> </a:t>
            </a:r>
            <a:r>
              <a:rPr lang="en-US" altLang="en-US" b="1" dirty="0" smtClean="0"/>
              <a:t>Rationale</a:t>
            </a:r>
            <a:r>
              <a:rPr lang="en-US" altLang="en-US" b="1" dirty="0"/>
              <a:t>:</a:t>
            </a:r>
            <a:r>
              <a:rPr lang="en-US" altLang="en-US" dirty="0"/>
              <a:t> </a:t>
            </a:r>
            <a:r>
              <a:rPr lang="en-US" altLang="en-US" dirty="0">
                <a:solidFill>
                  <a:srgbClr val="F37021"/>
                </a:solidFill>
              </a:rPr>
              <a:t>There is no such thing as reduction 	</a:t>
            </a:r>
            <a:r>
              <a:rPr lang="en-US" altLang="en-US" dirty="0" smtClean="0">
                <a:solidFill>
                  <a:srgbClr val="F37021"/>
                </a:solidFill>
              </a:rPr>
              <a:t> technique</a:t>
            </a:r>
            <a:r>
              <a:rPr lang="en-US" altLang="en-US" dirty="0">
                <a:solidFill>
                  <a:srgbClr val="F37021"/>
                </a:solidFill>
              </a:rPr>
              <a:t>. </a:t>
            </a:r>
          </a:p>
          <a:p>
            <a:pP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Groups Versus Teams </a:t>
            </a:r>
            <a:r>
              <a:rPr lang="en-US" altLang="en-US" sz="2800" b="0"/>
              <a:t>(1 of 3)</a:t>
            </a:r>
            <a:endParaRPr lang="en-US" altLang="en-US" b="0"/>
          </a:p>
        </p:txBody>
      </p:sp>
      <p:sp>
        <p:nvSpPr>
          <p:cNvPr id="8195" name="Content Placeholder 2"/>
          <p:cNvSpPr>
            <a:spLocks noGrp="1"/>
          </p:cNvSpPr>
          <p:nvPr>
            <p:ph idx="1"/>
          </p:nvPr>
        </p:nvSpPr>
        <p:spPr/>
        <p:txBody>
          <a:bodyPr/>
          <a:lstStyle/>
          <a:p>
            <a:r>
              <a:rPr lang="en-US" altLang="en-US"/>
              <a:t>A group consists of individual health care providers working independently to help the patient.</a:t>
            </a:r>
          </a:p>
          <a:p>
            <a:pPr lvl="1"/>
            <a:r>
              <a:rPr lang="en-US" altLang="en-US"/>
              <a:t>Triage</a:t>
            </a:r>
          </a:p>
          <a:p>
            <a:pPr lvl="1"/>
            <a:r>
              <a:rPr lang="en-US" altLang="en-US"/>
              <a:t>Treatment</a:t>
            </a:r>
          </a:p>
          <a:p>
            <a:pPr lvl="1"/>
            <a:r>
              <a:rPr lang="en-US" altLang="en-US"/>
              <a:t>Transport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a:t>Review </a:t>
            </a:r>
          </a:p>
        </p:txBody>
      </p:sp>
      <p:sp>
        <p:nvSpPr>
          <p:cNvPr id="63491" name="Content Placeholder 2"/>
          <p:cNvSpPr>
            <a:spLocks noGrp="1"/>
          </p:cNvSpPr>
          <p:nvPr>
            <p:ph idx="1"/>
          </p:nvPr>
        </p:nvSpPr>
        <p:spPr/>
        <p:txBody>
          <a:bodyPr/>
          <a:lstStyle/>
          <a:p>
            <a:pPr marL="457200" indent="-457200">
              <a:buFontTx/>
              <a:buAutoNum type="arabicPeriod" startAt="9"/>
            </a:pPr>
            <a:r>
              <a:rPr lang="en-US" altLang="en-US"/>
              <a:t>When verbal transfer of care occurs, all team members should do their best to ensure that:</a:t>
            </a:r>
          </a:p>
          <a:p>
            <a:pPr marL="914400" lvl="1" indent="-457200">
              <a:buFontTx/>
              <a:buAutoNum type="alphaUcPeriod"/>
            </a:pPr>
            <a:r>
              <a:rPr lang="en-US" altLang="en-US"/>
              <a:t>the transfer of care occurs in a place where many staff members are present to hear.</a:t>
            </a:r>
          </a:p>
          <a:p>
            <a:pPr marL="914400" lvl="1" indent="-457200">
              <a:buFontTx/>
              <a:buAutoNum type="alphaUcPeriod"/>
            </a:pPr>
            <a:r>
              <a:rPr lang="en-US" altLang="en-US"/>
              <a:t>lifesaving care is not interrupted if it is being performed by the person giving report. </a:t>
            </a:r>
          </a:p>
          <a:p>
            <a:pPr marL="914400" lvl="1" indent="-457200">
              <a:buFontTx/>
              <a:buAutoNum type="alphaUcPeriod"/>
            </a:pPr>
            <a:r>
              <a:rPr lang="en-US" altLang="en-US"/>
              <a:t>everyone is respectful of each team member’s role.</a:t>
            </a:r>
          </a:p>
          <a:p>
            <a:pPr marL="914400" lvl="1" indent="-457200">
              <a:buFontTx/>
              <a:buAutoNum type="alphaUcPeriod"/>
            </a:pPr>
            <a:r>
              <a:rPr lang="en-US" altLang="en-US"/>
              <a:t>patient care is centered around what you believe is the correct treatment</a:t>
            </a:r>
            <a:r>
              <a:rPr lang="en-US" altLang="en-US">
                <a:solidFill>
                  <a:srgbClr val="000000"/>
                </a:solidFill>
              </a:rPr>
              <a:t>. </a:t>
            </a:r>
          </a:p>
          <a:p>
            <a:pPr marL="457200" indent="-457200"/>
            <a:endParaRPr lang="en-US"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Review </a:t>
            </a:r>
          </a:p>
        </p:txBody>
      </p:sp>
      <p:sp>
        <p:nvSpPr>
          <p:cNvPr id="64515" name="Content Placeholder 2"/>
          <p:cNvSpPr>
            <a:spLocks noGrp="1"/>
          </p:cNvSpPr>
          <p:nvPr>
            <p:ph idx="1"/>
          </p:nvPr>
        </p:nvSpPr>
        <p:spPr/>
        <p:txBody>
          <a:bodyPr/>
          <a:lstStyle/>
          <a:p>
            <a:pPr marL="0" indent="0">
              <a:buFontTx/>
              <a:buNone/>
            </a:pPr>
            <a:r>
              <a:rPr lang="en-US" altLang="en-US" sz="2400" b="1"/>
              <a:t>Answer: </a:t>
            </a:r>
            <a:r>
              <a:rPr lang="en-US" altLang="en-US" sz="2400" b="1">
                <a:solidFill>
                  <a:srgbClr val="F37021"/>
                </a:solidFill>
              </a:rPr>
              <a:t>C</a:t>
            </a:r>
          </a:p>
          <a:p>
            <a:pPr marL="0" indent="0">
              <a:buFontTx/>
              <a:buNone/>
            </a:pPr>
            <a:r>
              <a:rPr lang="en-US" altLang="en-US" sz="2400" b="1"/>
              <a:t>Rationale: </a:t>
            </a:r>
            <a:r>
              <a:rPr lang="en-US" altLang="en-US" sz="2400"/>
              <a:t>Whenever the verbal transfer of care occurs, all team members should do their best to ensure that each team member is respectful of each other. Transfer of care should occur in a location with the least interference possible. The team member giving the report and the member receiving report should hand off lifesaving care to another team member. Finally, it is important to remember that the team members involved in the transfer of care focus on doing what provides the best care for the patient. </a:t>
            </a:r>
          </a:p>
          <a:p>
            <a:pPr marL="0" indent="0"/>
            <a:endParaRPr lang="en-US"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a:t>Review </a:t>
            </a:r>
          </a:p>
        </p:txBody>
      </p:sp>
      <p:sp>
        <p:nvSpPr>
          <p:cNvPr id="3" name="Content Placeholder 2"/>
          <p:cNvSpPr>
            <a:spLocks noGrp="1"/>
          </p:cNvSpPr>
          <p:nvPr>
            <p:ph idx="1"/>
          </p:nvPr>
        </p:nvSpPr>
        <p:spPr/>
        <p:txBody>
          <a:bodyPr/>
          <a:lstStyle/>
          <a:p>
            <a:pPr marL="457200" indent="-457200">
              <a:buFontTx/>
              <a:buAutoNum type="arabicPeriod" startAt="9"/>
              <a:defRPr/>
            </a:pPr>
            <a:r>
              <a:rPr lang="en-US" altLang="en-US" dirty="0"/>
              <a:t>When verbal transfer of care occurs, all team members should do their best to </a:t>
            </a:r>
            <a:r>
              <a:rPr lang="en-US" altLang="en-US" dirty="0" smtClean="0"/>
              <a:t>ensure that:</a:t>
            </a:r>
            <a:endParaRPr lang="en-US" altLang="en-US" dirty="0"/>
          </a:p>
          <a:p>
            <a:pPr marL="914400" lvl="1" indent="-457200">
              <a:buFontTx/>
              <a:buAutoNum type="alphaUcPeriod"/>
              <a:defRPr/>
            </a:pPr>
            <a:r>
              <a:rPr lang="en-US" altLang="en-US" dirty="0" smtClean="0"/>
              <a:t>the </a:t>
            </a:r>
            <a:r>
              <a:rPr lang="en-US" altLang="en-US" dirty="0"/>
              <a:t>transfer of care occurs in a place where many staff members are present to hear.</a:t>
            </a:r>
          </a:p>
          <a:p>
            <a:pPr marL="457200" lvl="1" indent="0">
              <a:buFontTx/>
              <a:buNone/>
              <a:defRPr/>
            </a:pPr>
            <a:r>
              <a:rPr lang="en-US" altLang="en-US" dirty="0"/>
              <a:t>	</a:t>
            </a:r>
            <a:r>
              <a:rPr lang="en-US" altLang="en-US" b="1" dirty="0"/>
              <a:t>Rationale:</a:t>
            </a:r>
            <a:r>
              <a:rPr lang="en-US" altLang="en-US" dirty="0"/>
              <a:t> </a:t>
            </a:r>
            <a:r>
              <a:rPr lang="en-US" altLang="en-US" dirty="0">
                <a:solidFill>
                  <a:srgbClr val="F37021"/>
                </a:solidFill>
              </a:rPr>
              <a:t>The transfer of care should occur in 	a location with the least interference possible. </a:t>
            </a:r>
          </a:p>
          <a:p>
            <a:pPr marL="914400" lvl="1" indent="-457200">
              <a:buFontTx/>
              <a:buAutoNum type="alphaUcPeriod" startAt="2"/>
              <a:defRPr/>
            </a:pPr>
            <a:r>
              <a:rPr lang="en-US" altLang="en-US" dirty="0" smtClean="0"/>
              <a:t>lifesaving </a:t>
            </a:r>
            <a:r>
              <a:rPr lang="en-US" altLang="en-US" dirty="0"/>
              <a:t>care is not interrupted if it is being performed by the person giving report. </a:t>
            </a:r>
          </a:p>
          <a:p>
            <a:pPr marL="457200" lvl="1" indent="0">
              <a:buFontTx/>
              <a:buNone/>
              <a:defRPr/>
            </a:pPr>
            <a:r>
              <a:rPr lang="en-US" altLang="en-US" dirty="0"/>
              <a:t>	</a:t>
            </a:r>
            <a:r>
              <a:rPr lang="en-US" altLang="en-US" b="1" dirty="0"/>
              <a:t>Rationale:</a:t>
            </a:r>
            <a:r>
              <a:rPr lang="en-US" altLang="en-US" dirty="0"/>
              <a:t> </a:t>
            </a:r>
            <a:r>
              <a:rPr lang="en-US" altLang="en-US" dirty="0">
                <a:solidFill>
                  <a:srgbClr val="F37021"/>
                </a:solidFill>
              </a:rPr>
              <a:t>Lifesaving care should be handed 	off to another team member.</a:t>
            </a:r>
          </a:p>
          <a:p>
            <a:pPr>
              <a:defRPr/>
            </a:pP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a:t>Review </a:t>
            </a:r>
          </a:p>
        </p:txBody>
      </p:sp>
      <p:sp>
        <p:nvSpPr>
          <p:cNvPr id="66563" name="Content Placeholder 2"/>
          <p:cNvSpPr>
            <a:spLocks noGrp="1"/>
          </p:cNvSpPr>
          <p:nvPr>
            <p:ph idx="1"/>
          </p:nvPr>
        </p:nvSpPr>
        <p:spPr/>
        <p:txBody>
          <a:bodyPr/>
          <a:lstStyle/>
          <a:p>
            <a:pPr marL="514350" indent="-514350">
              <a:buFontTx/>
              <a:buAutoNum type="arabicPeriod" startAt="9"/>
            </a:pPr>
            <a:r>
              <a:rPr lang="en-US" altLang="en-US"/>
              <a:t>When verbal transfer of care occurs, all team members should do their best to ensure that:</a:t>
            </a:r>
          </a:p>
          <a:p>
            <a:pPr marL="914400" lvl="1" indent="-457200">
              <a:buFontTx/>
              <a:buAutoNum type="alphaUcPeriod" startAt="3"/>
            </a:pPr>
            <a:r>
              <a:rPr lang="en-US" altLang="en-US"/>
              <a:t>everyone is respectful of each team member’s role.</a:t>
            </a:r>
          </a:p>
          <a:p>
            <a:pPr marL="914400" lvl="1" indent="-457200">
              <a:buFontTx/>
              <a:buNone/>
            </a:pPr>
            <a:r>
              <a:rPr lang="en-US" altLang="en-US">
                <a:solidFill>
                  <a:srgbClr val="000000"/>
                </a:solidFill>
              </a:rPr>
              <a:t>	</a:t>
            </a:r>
            <a:r>
              <a:rPr lang="en-US" altLang="en-US" b="1"/>
              <a:t>Rationale:</a:t>
            </a:r>
            <a:r>
              <a:rPr lang="en-US" altLang="en-US"/>
              <a:t> </a:t>
            </a:r>
            <a:r>
              <a:rPr lang="en-US" altLang="en-US">
                <a:solidFill>
                  <a:srgbClr val="F37021"/>
                </a:solidFill>
              </a:rPr>
              <a:t>Correct answer</a:t>
            </a:r>
          </a:p>
          <a:p>
            <a:pPr marL="914400" lvl="1" indent="-457200">
              <a:buFontTx/>
              <a:buAutoNum type="alphaUcPeriod" startAt="4"/>
            </a:pPr>
            <a:r>
              <a:rPr lang="en-US" altLang="en-US"/>
              <a:t>patient care is centered around what you believe is the correct treatment. </a:t>
            </a:r>
          </a:p>
          <a:p>
            <a:pPr marL="914400" lvl="1" indent="-457200">
              <a:buFontTx/>
              <a:buNone/>
            </a:pPr>
            <a:r>
              <a:rPr lang="en-US" altLang="en-US"/>
              <a:t>	</a:t>
            </a:r>
            <a:r>
              <a:rPr lang="en-US" altLang="en-US" b="1"/>
              <a:t>Rationale:</a:t>
            </a:r>
            <a:r>
              <a:rPr lang="en-US" altLang="en-US"/>
              <a:t> </a:t>
            </a:r>
            <a:r>
              <a:rPr lang="en-US" altLang="en-US">
                <a:solidFill>
                  <a:srgbClr val="F37021"/>
                </a:solidFill>
              </a:rPr>
              <a:t>Team members involved in the transfer of care must focus on their common priority: the best possible patient outcome.</a:t>
            </a:r>
          </a:p>
          <a:p>
            <a:pPr marL="514350" indent="-514350"/>
            <a:endParaRPr lang="en-US" altLang="en-US">
              <a:solidFill>
                <a:srgbClr val="F3702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a:t>Review </a:t>
            </a:r>
          </a:p>
        </p:txBody>
      </p:sp>
      <p:sp>
        <p:nvSpPr>
          <p:cNvPr id="67587" name="Content Placeholder 2"/>
          <p:cNvSpPr>
            <a:spLocks noGrp="1"/>
          </p:cNvSpPr>
          <p:nvPr>
            <p:ph idx="1"/>
          </p:nvPr>
        </p:nvSpPr>
        <p:spPr/>
        <p:txBody>
          <a:bodyPr/>
          <a:lstStyle/>
          <a:p>
            <a:pPr marL="682625" indent="-682625">
              <a:buFontTx/>
              <a:buAutoNum type="arabicPeriod" startAt="10"/>
            </a:pPr>
            <a:r>
              <a:rPr lang="en-US" altLang="en-US" sz="2600"/>
              <a:t>Your partner is working a 48-hour shift and has had little sleep. He disagrees with you over how to position the patient and how you should drive to the hospital. You should:</a:t>
            </a:r>
          </a:p>
          <a:p>
            <a:pPr marL="800100" lvl="2" indent="-457200">
              <a:spcBef>
                <a:spcPct val="50000"/>
              </a:spcBef>
              <a:buFontTx/>
              <a:buAutoNum type="alphaUcPeriod"/>
            </a:pPr>
            <a:r>
              <a:rPr lang="en-US" altLang="en-US"/>
              <a:t>follow your partner’s orders and discuss the call after the patient has been dropped off at the hospital. </a:t>
            </a:r>
          </a:p>
          <a:p>
            <a:pPr marL="800100" lvl="2" indent="-457200">
              <a:spcBef>
                <a:spcPct val="50000"/>
              </a:spcBef>
              <a:buFontTx/>
              <a:buAutoNum type="alphaUcPeriod"/>
            </a:pPr>
            <a:r>
              <a:rPr lang="en-US" altLang="en-US"/>
              <a:t>confront your partner about his or her behavior in front of the patient.</a:t>
            </a:r>
          </a:p>
          <a:p>
            <a:pPr marL="800100" lvl="2" indent="-457200">
              <a:spcBef>
                <a:spcPct val="50000"/>
              </a:spcBef>
              <a:buFontTx/>
              <a:buAutoNum type="alphaUcPeriod"/>
            </a:pPr>
            <a:r>
              <a:rPr lang="en-US" altLang="en-US"/>
              <a:t>tell your partner he or she does not know that they are talking about. </a:t>
            </a:r>
          </a:p>
          <a:p>
            <a:pPr marL="800100" lvl="2" indent="-457200">
              <a:spcBef>
                <a:spcPct val="50000"/>
              </a:spcBef>
              <a:buFontTx/>
              <a:buAutoNum type="alphaUcPeriod"/>
            </a:pPr>
            <a:r>
              <a:rPr lang="en-US" altLang="en-US"/>
              <a:t>ask the patient who he or she thinks is correct.</a:t>
            </a:r>
          </a:p>
          <a:p>
            <a:pPr marL="682625" indent="-682625"/>
            <a:endParaRPr lang="en-US"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a:t>Review </a:t>
            </a:r>
          </a:p>
        </p:txBody>
      </p:sp>
      <p:sp>
        <p:nvSpPr>
          <p:cNvPr id="68611" name="Content Placeholder 2"/>
          <p:cNvSpPr>
            <a:spLocks noGrp="1"/>
          </p:cNvSpPr>
          <p:nvPr>
            <p:ph idx="1"/>
          </p:nvPr>
        </p:nvSpPr>
        <p:spPr/>
        <p:txBody>
          <a:bodyPr/>
          <a:lstStyle/>
          <a:p>
            <a:pPr marL="0" indent="0">
              <a:buFontTx/>
              <a:buNone/>
            </a:pPr>
            <a:r>
              <a:rPr lang="en-US" altLang="en-US" b="1"/>
              <a:t>Answer: </a:t>
            </a:r>
            <a:r>
              <a:rPr lang="en-US" altLang="en-US" b="1">
                <a:solidFill>
                  <a:srgbClr val="F37021"/>
                </a:solidFill>
              </a:rPr>
              <a:t>A</a:t>
            </a:r>
          </a:p>
          <a:p>
            <a:pPr marL="0" indent="0">
              <a:buFontTx/>
              <a:buNone/>
            </a:pPr>
            <a:r>
              <a:rPr lang="en-US" altLang="en-US" sz="2600" b="1"/>
              <a:t>Rationale: </a:t>
            </a:r>
            <a:r>
              <a:rPr lang="en-US" altLang="en-US" sz="2600"/>
              <a:t>If the problem causing the conflict does not directly and immediately impact patient care, it is best to wait until after the call to discuss the matter with your partner. It is also important to not have a heated discussion in front of the patient. Rather than contribute to a conflict, take a deep breath and count to 10. Let cooler heads prevail. Finally, do not involve the patient in a conflict; it takes the focus off of patient care. </a:t>
            </a:r>
            <a:endParaRPr lang="en-US" altLang="en-US" sz="2600" b="1"/>
          </a:p>
          <a:p>
            <a:pPr marL="0" indent="0"/>
            <a:endParaRPr lang="en-US"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a:t>Review </a:t>
            </a:r>
          </a:p>
        </p:txBody>
      </p:sp>
      <p:sp>
        <p:nvSpPr>
          <p:cNvPr id="69635" name="Content Placeholder 2"/>
          <p:cNvSpPr>
            <a:spLocks noGrp="1"/>
          </p:cNvSpPr>
          <p:nvPr>
            <p:ph idx="1"/>
          </p:nvPr>
        </p:nvSpPr>
        <p:spPr/>
        <p:txBody>
          <a:bodyPr/>
          <a:lstStyle/>
          <a:p>
            <a:pPr marL="682625" indent="-682625">
              <a:buFontTx/>
              <a:buAutoNum type="arabicPeriod" startAt="10"/>
              <a:defRPr/>
            </a:pPr>
            <a:r>
              <a:rPr lang="en-US" altLang="en-US" sz="2600" dirty="0" smtClean="0"/>
              <a:t>Your partner is working a 48-hour shift and has had little sleep. He disagrees with you over how to position the patient and how you should drive to the hospital. You should:</a:t>
            </a:r>
          </a:p>
          <a:p>
            <a:pPr marL="800100" lvl="2" indent="-457200">
              <a:spcBef>
                <a:spcPct val="50000"/>
              </a:spcBef>
              <a:buFontTx/>
              <a:buAutoNum type="alphaUcPeriod"/>
              <a:defRPr/>
            </a:pPr>
            <a:r>
              <a:rPr lang="en-US" altLang="en-US" dirty="0" smtClean="0"/>
              <a:t>follow your partner’s orders and discuss the call after the patient has been dropped off at the hospital. </a:t>
            </a:r>
          </a:p>
          <a:p>
            <a:pPr marL="800100" lvl="2" indent="-457200">
              <a:spcBef>
                <a:spcPct val="50000"/>
              </a:spcBef>
              <a:buFontTx/>
              <a:buNone/>
              <a:defRPr/>
            </a:pPr>
            <a:r>
              <a:rPr lang="en-US" altLang="en-US" dirty="0" smtClean="0"/>
              <a:t>	</a:t>
            </a:r>
            <a:r>
              <a:rPr lang="en-US" altLang="en-US" b="1" dirty="0" smtClean="0"/>
              <a:t>Rationale:</a:t>
            </a:r>
            <a:r>
              <a:rPr lang="en-US" altLang="en-US" dirty="0" smtClean="0"/>
              <a:t> </a:t>
            </a:r>
            <a:r>
              <a:rPr lang="en-US" altLang="en-US" dirty="0" smtClean="0">
                <a:solidFill>
                  <a:srgbClr val="F37021"/>
                </a:solidFill>
              </a:rPr>
              <a:t>Correct answer</a:t>
            </a:r>
          </a:p>
          <a:p>
            <a:pPr marL="800100" lvl="2" indent="-457200">
              <a:spcBef>
                <a:spcPct val="50000"/>
              </a:spcBef>
              <a:buFontTx/>
              <a:buAutoNum type="alphaUcPeriod" startAt="2"/>
              <a:defRPr/>
            </a:pPr>
            <a:r>
              <a:rPr lang="en-US" altLang="en-US" dirty="0" smtClean="0"/>
              <a:t>confront your partner about his or her behavior in front of the patient.</a:t>
            </a:r>
          </a:p>
          <a:p>
            <a:pPr marL="812800" lvl="2" indent="0">
              <a:spcBef>
                <a:spcPct val="50000"/>
              </a:spcBef>
              <a:buFontTx/>
              <a:buNone/>
              <a:tabLst>
                <a:tab pos="266700" algn="l"/>
              </a:tabLst>
              <a:defRPr/>
            </a:pPr>
            <a:r>
              <a:rPr lang="en-US" altLang="en-US" b="1" dirty="0" smtClean="0"/>
              <a:t>Rationale: </a:t>
            </a:r>
            <a:r>
              <a:rPr lang="en-US" altLang="en-US" dirty="0" smtClean="0">
                <a:solidFill>
                  <a:srgbClr val="F37021"/>
                </a:solidFill>
              </a:rPr>
              <a:t>Do not confront your partner in front of the patient. Keep the focus on providing quality  patient care. </a:t>
            </a:r>
          </a:p>
          <a:p>
            <a:pPr marL="682625" indent="-682625">
              <a:defRPr/>
            </a:pPr>
            <a:endParaRPr lang="en-US" alt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a:t>Review </a:t>
            </a:r>
          </a:p>
        </p:txBody>
      </p:sp>
      <p:sp>
        <p:nvSpPr>
          <p:cNvPr id="3" name="Content Placeholder 2"/>
          <p:cNvSpPr>
            <a:spLocks noGrp="1"/>
          </p:cNvSpPr>
          <p:nvPr>
            <p:ph idx="1"/>
          </p:nvPr>
        </p:nvSpPr>
        <p:spPr/>
        <p:txBody>
          <a:bodyPr/>
          <a:lstStyle/>
          <a:p>
            <a:pPr marL="514350" indent="-514350">
              <a:buFontTx/>
              <a:buAutoNum type="arabicPeriod" startAt="10"/>
              <a:defRPr/>
            </a:pPr>
            <a:r>
              <a:rPr lang="en-US" altLang="en-US" sz="2400" dirty="0"/>
              <a:t>Your partner is working a 48-hour shift and  has had little sleep. He disagrees with you over how to position the patient and how you should drive to the hospital. You should:</a:t>
            </a:r>
          </a:p>
          <a:p>
            <a:pPr marL="800100" lvl="2" indent="-457200">
              <a:spcBef>
                <a:spcPct val="50000"/>
              </a:spcBef>
              <a:buFontTx/>
              <a:buAutoNum type="alphaUcPeriod" startAt="3"/>
              <a:defRPr/>
            </a:pPr>
            <a:r>
              <a:rPr lang="en-US" altLang="en-US" dirty="0" smtClean="0"/>
              <a:t>tell </a:t>
            </a:r>
            <a:r>
              <a:rPr lang="en-US" altLang="en-US" dirty="0"/>
              <a:t>your partner he or she does not know that they are talking about. </a:t>
            </a:r>
          </a:p>
          <a:p>
            <a:pPr marL="342900" lvl="2" indent="0">
              <a:spcBef>
                <a:spcPct val="50000"/>
              </a:spcBef>
              <a:buFontTx/>
              <a:buNone/>
              <a:tabLst>
                <a:tab pos="812800" algn="l"/>
              </a:tabLst>
              <a:defRPr/>
            </a:pPr>
            <a:r>
              <a:rPr lang="en-US" altLang="en-US" dirty="0">
                <a:solidFill>
                  <a:srgbClr val="000000"/>
                </a:solidFill>
              </a:rPr>
              <a:t>	</a:t>
            </a:r>
            <a:r>
              <a:rPr lang="en-US" altLang="en-US" b="1" dirty="0"/>
              <a:t>Rationale:</a:t>
            </a:r>
            <a:r>
              <a:rPr lang="en-US" altLang="en-US" dirty="0"/>
              <a:t> </a:t>
            </a:r>
            <a:r>
              <a:rPr lang="en-US" altLang="en-US" dirty="0">
                <a:solidFill>
                  <a:srgbClr val="F37021"/>
                </a:solidFill>
              </a:rPr>
              <a:t>Rather than confront your partner, take a 	deep breath can count to 10.</a:t>
            </a:r>
          </a:p>
          <a:p>
            <a:pPr marL="800100" lvl="2" indent="-457200">
              <a:spcBef>
                <a:spcPct val="50000"/>
              </a:spcBef>
              <a:buFontTx/>
              <a:buAutoNum type="alphaUcPeriod" startAt="4"/>
              <a:defRPr/>
            </a:pPr>
            <a:r>
              <a:rPr lang="en-US" altLang="en-US" dirty="0" smtClean="0"/>
              <a:t>ask </a:t>
            </a:r>
            <a:r>
              <a:rPr lang="en-US" altLang="en-US" dirty="0"/>
              <a:t>the patient who he or she thinks is correct.</a:t>
            </a:r>
          </a:p>
          <a:p>
            <a:pPr marL="342900" lvl="2" indent="12700">
              <a:spcBef>
                <a:spcPct val="50000"/>
              </a:spcBef>
              <a:buFontTx/>
              <a:buNone/>
              <a:tabLst>
                <a:tab pos="812800" algn="l"/>
              </a:tabLst>
              <a:defRPr/>
            </a:pPr>
            <a:r>
              <a:rPr lang="en-US" altLang="en-US" dirty="0"/>
              <a:t>	</a:t>
            </a:r>
            <a:r>
              <a:rPr lang="en-US" altLang="en-US" b="1" dirty="0" smtClean="0"/>
              <a:t>Rationale</a:t>
            </a:r>
            <a:r>
              <a:rPr lang="en-US" altLang="en-US" b="1" dirty="0"/>
              <a:t>:</a:t>
            </a:r>
            <a:r>
              <a:rPr lang="en-US" altLang="en-US" dirty="0"/>
              <a:t> </a:t>
            </a:r>
            <a:r>
              <a:rPr lang="en-US" altLang="en-US" dirty="0">
                <a:solidFill>
                  <a:srgbClr val="F37021"/>
                </a:solidFill>
              </a:rPr>
              <a:t>Never involve a patient in a personal 	conflict. Remain focused on the </a:t>
            </a:r>
            <a:r>
              <a:rPr lang="en-US" altLang="en-US" dirty="0" smtClean="0">
                <a:solidFill>
                  <a:srgbClr val="F37021"/>
                </a:solidFill>
              </a:rPr>
              <a:t>goal: quality </a:t>
            </a:r>
            <a:r>
              <a:rPr lang="en-US" altLang="en-US" dirty="0">
                <a:solidFill>
                  <a:srgbClr val="F37021"/>
                </a:solidFill>
              </a:rPr>
              <a:t>patient 	care.</a:t>
            </a:r>
          </a:p>
          <a:p>
            <a:pP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Groups Versus Teams </a:t>
            </a:r>
            <a:r>
              <a:rPr lang="en-US" altLang="en-US" sz="2800" b="0"/>
              <a:t>(2 of 3)</a:t>
            </a:r>
            <a:endParaRPr lang="en-US" altLang="en-US" b="0"/>
          </a:p>
        </p:txBody>
      </p:sp>
      <p:sp>
        <p:nvSpPr>
          <p:cNvPr id="9219" name="Content Placeholder 2"/>
          <p:cNvSpPr>
            <a:spLocks noGrp="1"/>
          </p:cNvSpPr>
          <p:nvPr>
            <p:ph idx="1"/>
          </p:nvPr>
        </p:nvSpPr>
        <p:spPr/>
        <p:txBody>
          <a:bodyPr/>
          <a:lstStyle/>
          <a:p>
            <a:r>
              <a:rPr lang="en-US" altLang="en-US"/>
              <a:t>A team consists of a group of health care providers who are assigned specific roles and are working interdependently in a coordinated manner under a designated leader.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Groups Versus Teams </a:t>
            </a:r>
            <a:r>
              <a:rPr lang="en-US" altLang="en-US" sz="2800" b="0"/>
              <a:t>(3 of 3)</a:t>
            </a:r>
            <a:endParaRPr lang="en-US" altLang="en-US" b="0"/>
          </a:p>
        </p:txBody>
      </p:sp>
      <p:sp>
        <p:nvSpPr>
          <p:cNvPr id="10243" name="Content Placeholder 2"/>
          <p:cNvSpPr>
            <a:spLocks noGrp="1"/>
          </p:cNvSpPr>
          <p:nvPr>
            <p:ph idx="1"/>
          </p:nvPr>
        </p:nvSpPr>
        <p:spPr/>
        <p:txBody>
          <a:bodyPr/>
          <a:lstStyle/>
          <a:p>
            <a:r>
              <a:rPr lang="en-US" altLang="en-US"/>
              <a:t>Five essential elements of a group</a:t>
            </a:r>
          </a:p>
          <a:p>
            <a:pPr lvl="1"/>
            <a:r>
              <a:rPr lang="en-US" altLang="en-US"/>
              <a:t>A common goal</a:t>
            </a:r>
          </a:p>
          <a:p>
            <a:pPr lvl="1"/>
            <a:r>
              <a:rPr lang="en-US" altLang="en-US"/>
              <a:t>An image of themselves as a </a:t>
            </a:r>
            <a:r>
              <a:rPr lang="ja-JP" altLang="en-US"/>
              <a:t>“</a:t>
            </a:r>
            <a:r>
              <a:rPr lang="en-US" altLang="ja-JP"/>
              <a:t>group</a:t>
            </a:r>
            <a:r>
              <a:rPr lang="ja-JP" altLang="en-US"/>
              <a:t>”</a:t>
            </a:r>
            <a:endParaRPr lang="en-US" altLang="ja-JP"/>
          </a:p>
          <a:p>
            <a:pPr lvl="1"/>
            <a:r>
              <a:rPr lang="en-US" altLang="en-US"/>
              <a:t>A sense of continuity of the group</a:t>
            </a:r>
          </a:p>
          <a:p>
            <a:pPr lvl="1"/>
            <a:r>
              <a:rPr lang="en-US" altLang="en-US"/>
              <a:t>A set of shared values</a:t>
            </a:r>
          </a:p>
          <a:p>
            <a:pPr lvl="1"/>
            <a:r>
              <a:rPr lang="en-US" altLang="en-US"/>
              <a:t>Different roles within the group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Dependent, Independent, and Interdependent Groups</a:t>
            </a:r>
          </a:p>
        </p:txBody>
      </p:sp>
      <p:sp>
        <p:nvSpPr>
          <p:cNvPr id="11267" name="Content Placeholder 2"/>
          <p:cNvSpPr>
            <a:spLocks noGrp="1"/>
          </p:cNvSpPr>
          <p:nvPr>
            <p:ph idx="1"/>
          </p:nvPr>
        </p:nvSpPr>
        <p:spPr/>
        <p:txBody>
          <a:bodyPr/>
          <a:lstStyle/>
          <a:p>
            <a:r>
              <a:rPr lang="en-US" altLang="en-US"/>
              <a:t>Dependent groups</a:t>
            </a:r>
          </a:p>
          <a:p>
            <a:pPr lvl="1"/>
            <a:r>
              <a:rPr lang="en-US" altLang="en-US"/>
              <a:t>Each individual is told what to do, and often how to do it, by his or her supervisor or group leader.</a:t>
            </a:r>
          </a:p>
          <a:p>
            <a:r>
              <a:rPr lang="en-US" altLang="en-US"/>
              <a:t>Independent groups</a:t>
            </a:r>
          </a:p>
          <a:p>
            <a:pPr lvl="1"/>
            <a:r>
              <a:rPr lang="en-US" altLang="en-US"/>
              <a:t>Each individual is responsible for his or her own area. </a:t>
            </a:r>
          </a:p>
          <a:p>
            <a:r>
              <a:rPr lang="en-US" altLang="en-US"/>
              <a:t>Health care providers who work interdependently are functioning as a true team.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ヒラギノ角ゴ Pro W3" charset="-128"/>
            <a:cs typeface="ヒラギノ角ゴ Pro W3"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2665</TotalTime>
  <Words>3774</Words>
  <Application>Microsoft Macintosh PowerPoint</Application>
  <PresentationFormat>On-screen Show (4:3)</PresentationFormat>
  <Paragraphs>678</Paragraphs>
  <Slides>67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Times New Roman</vt:lpstr>
      <vt:lpstr>ヒラギノ角ゴ Pro W3</vt:lpstr>
      <vt:lpstr>Arial</vt:lpstr>
      <vt:lpstr>MS PGothic</vt:lpstr>
      <vt:lpstr>design_template</vt:lpstr>
      <vt:lpstr>PowerPoint Presentation</vt:lpstr>
      <vt:lpstr>Introduction</vt:lpstr>
      <vt:lpstr>An Era of Team Health Care</vt:lpstr>
      <vt:lpstr>Types of Teams (1 of 2)</vt:lpstr>
      <vt:lpstr>Types of Teams (2 of 2)</vt:lpstr>
      <vt:lpstr>Groups Versus Teams (1 of 3)</vt:lpstr>
      <vt:lpstr>Groups Versus Teams (2 of 3)</vt:lpstr>
      <vt:lpstr>Groups Versus Teams (3 of 3)</vt:lpstr>
      <vt:lpstr>Dependent, Independent, and Interdependent Groups</vt:lpstr>
      <vt:lpstr>Effective Team Performance    (1 of 2)</vt:lpstr>
      <vt:lpstr>Effective Team Performance    (2 of 2)</vt:lpstr>
      <vt:lpstr>Transfer of Patient Care</vt:lpstr>
      <vt:lpstr>BLS and ALS Providers Working Together</vt:lpstr>
      <vt:lpstr>Assisting with ALS Skills</vt:lpstr>
      <vt:lpstr>Advanced Airways (1 of 6)</vt:lpstr>
      <vt:lpstr>Advanced Airways (2 of 6)</vt:lpstr>
      <vt:lpstr>Advanced Airways (3 of 6)</vt:lpstr>
      <vt:lpstr>Advanced Airways (4 of 6)</vt:lpstr>
      <vt:lpstr>Advanced Airways (5 of 6)</vt:lpstr>
      <vt:lpstr>Advanced Airways (6 of 6)</vt:lpstr>
      <vt:lpstr>Vascular Access (1 of 6)</vt:lpstr>
      <vt:lpstr>Vascular Access (2 of 6)</vt:lpstr>
      <vt:lpstr>Vascular Access (3 of 6)</vt:lpstr>
      <vt:lpstr>Vascular Access (4 of 6)</vt:lpstr>
      <vt:lpstr>Vascular Access (5 of 6)</vt:lpstr>
      <vt:lpstr>Vascular Access (6 of 6)</vt:lpstr>
      <vt:lpstr>Troubleshooting Team Conflicts</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 </vt:lpstr>
      <vt:lpstr>Review </vt:lpstr>
      <vt:lpstr>Review </vt:lpstr>
      <vt:lpstr>Review </vt:lpstr>
      <vt:lpstr>Review </vt:lpstr>
      <vt:lpstr>Review </vt:lpstr>
      <vt:lpstr>Review </vt:lpstr>
      <vt:lpstr>Review </vt:lpstr>
      <vt:lpstr>Review </vt:lpstr>
      <vt:lpstr>Review </vt:lpstr>
      <vt:lpstr>Review </vt:lpstr>
      <vt:lpstr>Review </vt:lpstr>
      <vt:lpstr>Review </vt:lpstr>
      <vt:lpstr>Review </vt:lpstr>
      <vt:lpstr>Review </vt:lpstr>
      <vt:lpstr>Review </vt:lpstr>
      <vt:lpstr>Review </vt:lpstr>
      <vt:lpstr>Review </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327</cp:revision>
  <dcterms:created xsi:type="dcterms:W3CDTF">2011-04-29T18:25:35Z</dcterms:created>
  <dcterms:modified xsi:type="dcterms:W3CDTF">2016-03-12T15:51:18Z</dcterms:modified>
</cp:coreProperties>
</file>