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62"/>
  </p:notesMasterIdLst>
  <p:handoutMasterIdLst>
    <p:handoutMasterId r:id="rId63"/>
  </p:handoutMasterIdLst>
  <p:sldIdLst>
    <p:sldId id="278" r:id="rId2"/>
    <p:sldId id="570" r:id="rId3"/>
    <p:sldId id="571" r:id="rId4"/>
    <p:sldId id="572" r:id="rId5"/>
    <p:sldId id="600" r:id="rId6"/>
    <p:sldId id="573" r:id="rId7"/>
    <p:sldId id="574" r:id="rId8"/>
    <p:sldId id="575" r:id="rId9"/>
    <p:sldId id="576" r:id="rId10"/>
    <p:sldId id="577" r:id="rId11"/>
    <p:sldId id="578" r:id="rId12"/>
    <p:sldId id="579" r:id="rId13"/>
    <p:sldId id="580" r:id="rId14"/>
    <p:sldId id="581" r:id="rId15"/>
    <p:sldId id="582" r:id="rId16"/>
    <p:sldId id="585" r:id="rId17"/>
    <p:sldId id="587" r:id="rId18"/>
    <p:sldId id="588" r:id="rId19"/>
    <p:sldId id="593" r:id="rId20"/>
    <p:sldId id="597" r:id="rId21"/>
    <p:sldId id="525" r:id="rId22"/>
    <p:sldId id="526" r:id="rId23"/>
    <p:sldId id="602" r:id="rId24"/>
    <p:sldId id="603" r:id="rId25"/>
    <p:sldId id="528" r:id="rId26"/>
    <p:sldId id="529" r:id="rId27"/>
    <p:sldId id="604" r:id="rId28"/>
    <p:sldId id="605" r:id="rId29"/>
    <p:sldId id="531" r:id="rId30"/>
    <p:sldId id="532" r:id="rId31"/>
    <p:sldId id="606" r:id="rId32"/>
    <p:sldId id="607" r:id="rId33"/>
    <p:sldId id="601" r:id="rId34"/>
    <p:sldId id="535" r:id="rId35"/>
    <p:sldId id="608" r:id="rId36"/>
    <p:sldId id="609" r:id="rId37"/>
    <p:sldId id="537" r:id="rId38"/>
    <p:sldId id="538" r:id="rId39"/>
    <p:sldId id="610" r:id="rId40"/>
    <p:sldId id="611" r:id="rId41"/>
    <p:sldId id="540" r:id="rId42"/>
    <p:sldId id="541" r:id="rId43"/>
    <p:sldId id="612" r:id="rId44"/>
    <p:sldId id="613" r:id="rId45"/>
    <p:sldId id="543" r:id="rId46"/>
    <p:sldId id="544" r:id="rId47"/>
    <p:sldId id="614" r:id="rId48"/>
    <p:sldId id="615" r:id="rId49"/>
    <p:sldId id="546" r:id="rId50"/>
    <p:sldId id="547" r:id="rId51"/>
    <p:sldId id="616" r:id="rId52"/>
    <p:sldId id="617" r:id="rId53"/>
    <p:sldId id="549" r:id="rId54"/>
    <p:sldId id="550" r:id="rId55"/>
    <p:sldId id="618" r:id="rId56"/>
    <p:sldId id="619" r:id="rId57"/>
    <p:sldId id="552" r:id="rId58"/>
    <p:sldId id="553" r:id="rId59"/>
    <p:sldId id="620" r:id="rId60"/>
    <p:sldId id="621"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1500B"/>
    <a:srgbClr val="FF9900"/>
    <a:srgbClr val="FF3300"/>
    <a:srgbClr val="FF0000"/>
    <a:srgbClr val="00652E"/>
    <a:srgbClr val="2B87A6"/>
    <a:srgbClr val="D7DF23"/>
    <a:srgbClr val="8C0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6" autoAdjust="0"/>
    <p:restoredTop sz="79558" autoAdjust="0"/>
  </p:normalViewPr>
  <p:slideViewPr>
    <p:cSldViewPr>
      <p:cViewPr>
        <p:scale>
          <a:sx n="50" d="100"/>
          <a:sy n="50" d="100"/>
        </p:scale>
        <p:origin x="3288" y="1224"/>
      </p:cViewPr>
      <p:guideLst>
        <p:guide orient="horz" pos="2160"/>
        <p:guide orient="horz" pos="912"/>
        <p:guide orient="horz" pos="3936"/>
        <p:guide pos="2880"/>
        <p:guide pos="432"/>
        <p:guide pos="5328"/>
      </p:guideLst>
    </p:cSldViewPr>
  </p:slideViewPr>
  <p:outlineViewPr>
    <p:cViewPr>
      <p:scale>
        <a:sx n="25" d="100"/>
        <a:sy n="25" d="100"/>
      </p:scale>
      <p:origin x="36"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E4C5B7B-6FD5-4246-9169-B8A68356C491}" type="slidenum">
              <a:rPr lang="en-US" altLang="en-US"/>
              <a:pPr/>
              <a:t>‹#›</a:t>
            </a:fld>
            <a:endParaRPr lang="en-US" altLang="en-US"/>
          </a:p>
        </p:txBody>
      </p:sp>
    </p:spTree>
    <p:extLst>
      <p:ext uri="{BB962C8B-B14F-4D97-AF65-F5344CB8AC3E}">
        <p14:creationId xmlns:p14="http://schemas.microsoft.com/office/powerpoint/2010/main" val="1644128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Times New Roman" pitchFamily="18" charset="0"/>
                <a:ea typeface="+mn-ea"/>
                <a:cs typeface="+mn-cs"/>
              </a:defRPr>
            </a:lvl1pPr>
          </a:lstStyle>
          <a:p>
            <a:pPr>
              <a:defRPr/>
            </a:pPr>
            <a:endParaRPr lang="en-US"/>
          </a:p>
        </p:txBody>
      </p:sp>
      <p:sp>
        <p:nvSpPr>
          <p:cNvPr id="645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EECE002-506B-2544-8ED7-E698BB6F4D99}" type="slidenum">
              <a:rPr lang="en-US" altLang="en-US"/>
              <a:pPr/>
              <a:t>‹#›</a:t>
            </a:fld>
            <a:endParaRPr lang="en-US" altLang="en-US"/>
          </a:p>
        </p:txBody>
      </p:sp>
    </p:spTree>
    <p:extLst>
      <p:ext uri="{BB962C8B-B14F-4D97-AF65-F5344CB8AC3E}">
        <p14:creationId xmlns:p14="http://schemas.microsoft.com/office/powerpoint/2010/main" val="841356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Chapter 41: A Team Approach to Health Care </a:t>
            </a:r>
          </a:p>
          <a:p>
            <a:endParaRPr lang="en-US" altLang="en-US">
              <a:latin typeface="Times New Roman" charset="0"/>
              <a:ea typeface="MS PGothic"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1417017-F000-CE40-AD8C-2A0EFA829ED9}" type="slidenum">
              <a:rPr lang="en-US" altLang="en-US" sz="1200"/>
              <a:pPr/>
              <a:t>1</a:t>
            </a:fld>
            <a:endParaRPr lang="en-US" altLang="en-US" sz="1200"/>
          </a:p>
        </p:txBody>
      </p:sp>
    </p:spTree>
    <p:extLst>
      <p:ext uri="{BB962C8B-B14F-4D97-AF65-F5344CB8AC3E}">
        <p14:creationId xmlns:p14="http://schemas.microsoft.com/office/powerpoint/2010/main" val="1192605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 Effective Team Performance</a:t>
            </a:r>
            <a:endParaRPr lang="en-IN" altLang="en-US">
              <a:latin typeface="Times New Roman" charset="0"/>
              <a:ea typeface="MS PGothic" charset="-128"/>
            </a:endParaRPr>
          </a:p>
          <a:p>
            <a:r>
              <a:rPr lang="en-US" altLang="en-US">
                <a:latin typeface="Times New Roman" charset="0"/>
                <a:ea typeface="MS PGothic" charset="-128"/>
              </a:rPr>
              <a:t>A. A shared goal</a:t>
            </a:r>
            <a:endParaRPr lang="en-IN" altLang="en-US">
              <a:latin typeface="Times New Roman" charset="0"/>
              <a:ea typeface="MS PGothic" charset="-128"/>
            </a:endParaRPr>
          </a:p>
          <a:p>
            <a:r>
              <a:rPr lang="en-US" altLang="en-US">
                <a:latin typeface="Times New Roman" charset="0"/>
                <a:ea typeface="MS PGothic" charset="-128"/>
              </a:rPr>
              <a:t>	1. Every health care provider on the team must be committed to a common goal.</a:t>
            </a:r>
            <a:endParaRPr lang="en-IN" altLang="en-US">
              <a:latin typeface="Times New Roman" charset="0"/>
              <a:ea typeface="MS PGothic" charset="-128"/>
            </a:endParaRPr>
          </a:p>
          <a:p>
            <a:r>
              <a:rPr lang="en-US" altLang="en-US">
                <a:latin typeface="Times New Roman" charset="0"/>
                <a:ea typeface="MS PGothic" charset="-128"/>
              </a:rPr>
              <a:t>B. Clear roles and responsibilities</a:t>
            </a:r>
            <a:endParaRPr lang="en-IN" altLang="en-US">
              <a:latin typeface="Times New Roman" charset="0"/>
              <a:ea typeface="MS PGothic" charset="-128"/>
            </a:endParaRPr>
          </a:p>
          <a:p>
            <a:r>
              <a:rPr lang="en-US" altLang="en-US">
                <a:latin typeface="Times New Roman" charset="0"/>
                <a:ea typeface="MS PGothic" charset="-128"/>
              </a:rPr>
              <a:t>	1. Each provider must know what needs to be done and what is expected of him or her.</a:t>
            </a:r>
            <a:endParaRPr lang="en-IN" altLang="en-US">
              <a:latin typeface="Times New Roman" charset="0"/>
              <a:ea typeface="MS PGothic" charset="-128"/>
            </a:endParaRPr>
          </a:p>
          <a:p>
            <a:r>
              <a:rPr lang="en-US" altLang="en-US">
                <a:latin typeface="Times New Roman" charset="0"/>
                <a:ea typeface="MS PGothic" charset="-128"/>
              </a:rPr>
              <a:t>C. Diverse and competent skill sets</a:t>
            </a:r>
            <a:endParaRPr lang="en-IN" altLang="en-US">
              <a:latin typeface="Times New Roman" charset="0"/>
              <a:ea typeface="MS PGothic" charset="-128"/>
            </a:endParaRPr>
          </a:p>
          <a:p>
            <a:r>
              <a:rPr lang="en-US" altLang="en-US">
                <a:latin typeface="Times New Roman" charset="0"/>
                <a:ea typeface="MS PGothic" charset="-128"/>
              </a:rPr>
              <a:t>	1. Practice with one another and become familiar with each other’s tools, techniques, capabilities, and preferences, so that each team member is competent before the call comes in.</a:t>
            </a:r>
            <a:endParaRPr lang="en-IN" altLang="en-US">
              <a:latin typeface="Times New Roman" charset="0"/>
              <a:ea typeface="MS PGothic" charset="-128"/>
            </a:endParaRPr>
          </a:p>
          <a:p>
            <a:r>
              <a:rPr lang="en-US" altLang="en-US">
                <a:latin typeface="Times New Roman" charset="0"/>
                <a:ea typeface="MS PGothic" charset="-128"/>
              </a:rPr>
              <a:t>D. Effective collaboration and communication</a:t>
            </a:r>
            <a:endParaRPr lang="en-IN" altLang="en-US">
              <a:latin typeface="Times New Roman" charset="0"/>
              <a:ea typeface="MS PGothic" charset="-128"/>
            </a:endParaRPr>
          </a:p>
          <a:p>
            <a:r>
              <a:rPr lang="en-US" altLang="en-US">
                <a:latin typeface="Times New Roman" charset="0"/>
                <a:ea typeface="MS PGothic" charset="-128"/>
              </a:rPr>
              <a:t>	1. Four important elements of team communication include:</a:t>
            </a:r>
            <a:endParaRPr lang="en-IN" altLang="en-US">
              <a:latin typeface="Times New Roman" charset="0"/>
              <a:ea typeface="MS PGothic" charset="-128"/>
            </a:endParaRPr>
          </a:p>
          <a:p>
            <a:r>
              <a:rPr lang="en-US" altLang="en-US">
                <a:latin typeface="Times New Roman" charset="0"/>
                <a:ea typeface="MS PGothic" charset="-128"/>
              </a:rPr>
              <a:t>		a. A clear message</a:t>
            </a:r>
            <a:endParaRPr lang="en-IN" altLang="en-US">
              <a:latin typeface="Times New Roman" charset="0"/>
              <a:ea typeface="MS PGothic" charset="-128"/>
            </a:endParaRPr>
          </a:p>
          <a:p>
            <a:r>
              <a:rPr lang="en-US" altLang="en-US">
                <a:latin typeface="Times New Roman" charset="0"/>
                <a:ea typeface="MS PGothic" charset="-128"/>
              </a:rPr>
              <a:t>		b. Closed loop communication</a:t>
            </a:r>
            <a:endParaRPr lang="en-IN" altLang="en-US">
              <a:latin typeface="Times New Roman" charset="0"/>
              <a:ea typeface="MS PGothic" charset="-128"/>
            </a:endParaRPr>
          </a:p>
          <a:p>
            <a:r>
              <a:rPr lang="en-US" altLang="en-US">
                <a:latin typeface="Times New Roman" charset="0"/>
                <a:ea typeface="MS PGothic" charset="-128"/>
              </a:rPr>
              <a:t>		c. Courtesy</a:t>
            </a:r>
            <a:endParaRPr lang="en-IN" altLang="en-US">
              <a:latin typeface="Times New Roman" charset="0"/>
              <a:ea typeface="MS PGothic" charset="-128"/>
            </a:endParaRPr>
          </a:p>
          <a:p>
            <a:r>
              <a:rPr lang="en-US" altLang="en-US">
                <a:latin typeface="Times New Roman" charset="0"/>
                <a:ea typeface="MS PGothic" charset="-128"/>
              </a:rPr>
              <a:t>		d. Constructive intervention</a:t>
            </a:r>
            <a:endParaRPr lang="en-IN" altLang="en-US">
              <a:latin typeface="Times New Roman" charset="0"/>
              <a:ea typeface="MS PGothic" charset="-128"/>
            </a:endParaRPr>
          </a:p>
          <a:p>
            <a:r>
              <a:rPr lang="en-US" altLang="en-US">
                <a:latin typeface="Times New Roman" charset="0"/>
                <a:ea typeface="MS PGothic" charset="-128"/>
              </a:rPr>
              <a:t>E. Supportive and coordinated leadership</a:t>
            </a:r>
            <a:endParaRPr lang="en-IN" altLang="en-US">
              <a:latin typeface="Times New Roman" charset="0"/>
              <a:ea typeface="MS PGothic" charset="-128"/>
            </a:endParaRPr>
          </a:p>
          <a:p>
            <a:r>
              <a:rPr lang="en-US" altLang="en-US">
                <a:latin typeface="Times New Roman" charset="0"/>
                <a:ea typeface="MS PGothic" charset="-128"/>
              </a:rPr>
              <a:t>	1. The team leader provides role assignments, coordination, oversight, centralized decision making, and support for the team to accomplish their goals and achieve desired results.</a:t>
            </a:r>
            <a:endParaRPr lang="en-IN" altLang="en-US">
              <a:latin typeface="Times New Roman" charset="0"/>
              <a:ea typeface="MS PGothic" charset="-128"/>
            </a:endParaRPr>
          </a:p>
          <a:p>
            <a:endParaRPr lang="en-US" altLang="en-US">
              <a:latin typeface="Times New Roman" charset="0"/>
              <a:ea typeface="MS PGothic" charset="-128"/>
            </a:endParaRPr>
          </a:p>
          <a:p>
            <a:endParaRPr lang="en-US" altLang="en-US">
              <a:latin typeface="Times New Roman" charset="0"/>
              <a:ea typeface="MS PGothic"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D73D797-50D4-404C-9F48-D5DAEC11E918}" type="slidenum">
              <a:rPr lang="en-US" altLang="en-US" sz="1200"/>
              <a:pPr/>
              <a:t>10</a:t>
            </a:fld>
            <a:endParaRPr lang="en-US" altLang="en-US" sz="1200"/>
          </a:p>
        </p:txBody>
      </p:sp>
    </p:spTree>
    <p:extLst>
      <p:ext uri="{BB962C8B-B14F-4D97-AF65-F5344CB8AC3E}">
        <p14:creationId xmlns:p14="http://schemas.microsoft.com/office/powerpoint/2010/main" val="1404069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Team leaders foster communication and team dynamics using concepts such as crew resource management and team situational awareness. </a:t>
            </a:r>
            <a:endParaRPr lang="en-IN" altLang="en-US">
              <a:latin typeface="Times New Roman" charset="0"/>
              <a:ea typeface="MS PGothic" charset="-128"/>
            </a:endParaRPr>
          </a:p>
          <a:p>
            <a:r>
              <a:rPr lang="en-US" altLang="en-US">
                <a:latin typeface="Times New Roman" charset="0"/>
                <a:ea typeface="MS PGothic" charset="-128"/>
              </a:rPr>
              <a:t>3. Crew resource management (CRM) is a way for team members to work together with the team leader to develop and maintain a shared understanding of the emergency situation. </a:t>
            </a:r>
            <a:endParaRPr lang="en-IN" altLang="en-US">
              <a:latin typeface="Times New Roman" charset="0"/>
              <a:ea typeface="MS PGothic" charset="-128"/>
            </a:endParaRPr>
          </a:p>
          <a:p>
            <a:r>
              <a:rPr lang="en-US" altLang="en-US">
                <a:latin typeface="Times New Roman" charset="0"/>
                <a:ea typeface="MS PGothic" charset="-128"/>
              </a:rPr>
              <a:t>	a. CRM recommends use of the PACE mnemonic:</a:t>
            </a:r>
            <a:endParaRPr lang="en-IN" altLang="en-US">
              <a:latin typeface="Times New Roman" charset="0"/>
              <a:ea typeface="MS PGothic" charset="-128"/>
            </a:endParaRPr>
          </a:p>
          <a:p>
            <a:r>
              <a:rPr lang="en-US" altLang="en-US">
                <a:latin typeface="Times New Roman" charset="0"/>
                <a:ea typeface="MS PGothic" charset="-128"/>
              </a:rPr>
              <a:t>		i. Probe</a:t>
            </a:r>
            <a:endParaRPr lang="en-IN" altLang="en-US">
              <a:latin typeface="Times New Roman" charset="0"/>
              <a:ea typeface="MS PGothic" charset="-128"/>
            </a:endParaRPr>
          </a:p>
          <a:p>
            <a:r>
              <a:rPr lang="en-US" altLang="en-US">
                <a:latin typeface="Times New Roman" charset="0"/>
                <a:ea typeface="MS PGothic" charset="-128"/>
              </a:rPr>
              <a:t>		ii. Alert</a:t>
            </a:r>
            <a:endParaRPr lang="en-IN" altLang="en-US">
              <a:latin typeface="Times New Roman" charset="0"/>
              <a:ea typeface="MS PGothic" charset="-128"/>
            </a:endParaRPr>
          </a:p>
          <a:p>
            <a:r>
              <a:rPr lang="en-US" altLang="en-US">
                <a:latin typeface="Times New Roman" charset="0"/>
                <a:ea typeface="MS PGothic" charset="-128"/>
              </a:rPr>
              <a:t>		iii. Challenge</a:t>
            </a:r>
            <a:endParaRPr lang="en-IN" altLang="en-US">
              <a:latin typeface="Times New Roman" charset="0"/>
              <a:ea typeface="MS PGothic" charset="-128"/>
            </a:endParaRPr>
          </a:p>
          <a:p>
            <a:r>
              <a:rPr lang="en-US" altLang="en-US">
                <a:latin typeface="Times New Roman" charset="0"/>
                <a:ea typeface="MS PGothic" charset="-128"/>
              </a:rPr>
              <a:t>		iv. Emergency</a:t>
            </a:r>
            <a:endParaRPr lang="en-IN" altLang="en-US">
              <a:latin typeface="Times New Roman" charset="0"/>
              <a:ea typeface="MS PGothic"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B09ED92-0A80-8245-84E2-8A36287E64F7}" type="slidenum">
              <a:rPr lang="en-US" altLang="en-US" sz="1200"/>
              <a:pPr/>
              <a:t>11</a:t>
            </a:fld>
            <a:endParaRPr lang="en-US" altLang="en-US" sz="1200"/>
          </a:p>
        </p:txBody>
      </p:sp>
    </p:spTree>
    <p:extLst>
      <p:ext uri="{BB962C8B-B14F-4D97-AF65-F5344CB8AC3E}">
        <p14:creationId xmlns:p14="http://schemas.microsoft.com/office/powerpoint/2010/main" val="163942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 Transfer of Patient Care</a:t>
            </a:r>
            <a:endParaRPr lang="en-IN" altLang="en-US">
              <a:latin typeface="Times New Roman" charset="0"/>
              <a:ea typeface="MS PGothic" charset="-128"/>
            </a:endParaRPr>
          </a:p>
          <a:p>
            <a:r>
              <a:rPr lang="en-US" altLang="en-US">
                <a:latin typeface="Times New Roman" charset="0"/>
                <a:ea typeface="MS PGothic" charset="-128"/>
              </a:rPr>
              <a:t>A. At several points along the continuum, the patient’s care will be transferred, or “handed off,” from one unit of providers on the team to another. </a:t>
            </a:r>
            <a:endParaRPr lang="en-IN" altLang="en-US">
              <a:latin typeface="Times New Roman" charset="0"/>
              <a:ea typeface="MS PGothic" charset="-128"/>
            </a:endParaRPr>
          </a:p>
          <a:p>
            <a:r>
              <a:rPr lang="en-US" altLang="en-US">
                <a:latin typeface="Times New Roman" charset="0"/>
                <a:ea typeface="MS PGothic" charset="-128"/>
              </a:rPr>
              <a:t>	1. These transfers introduce the possibility of critical patient care errors, especially when they occur several times and in different settings along the continuum of care. </a:t>
            </a:r>
            <a:endParaRPr lang="en-IN" altLang="en-US">
              <a:latin typeface="Times New Roman" charset="0"/>
              <a:ea typeface="MS PGothic" charset="-128"/>
            </a:endParaRPr>
          </a:p>
          <a:p>
            <a:r>
              <a:rPr lang="en-US" altLang="en-US">
                <a:latin typeface="Times New Roman" charset="0"/>
                <a:ea typeface="MS PGothic" charset="-128"/>
              </a:rPr>
              <a:t>	2. Effective teams minimize the number of transfers during patient care and adhere to strict and careful guidelines when such transfers are unavoidable.</a:t>
            </a:r>
            <a:endParaRPr lang="en-IN" altLang="en-US">
              <a:latin typeface="Times New Roman" charset="0"/>
              <a:ea typeface="MS PGothic" charset="-128"/>
            </a:endParaRPr>
          </a:p>
          <a:p>
            <a:r>
              <a:rPr lang="en-US" altLang="en-US">
                <a:latin typeface="Times New Roman" charset="0"/>
                <a:ea typeface="MS PGothic" charset="-128"/>
              </a:rPr>
              <a:t>	3. Whenever the verbal transfer of care occurs, all team members should do their best to ensure the following:</a:t>
            </a:r>
            <a:endParaRPr lang="en-IN" altLang="en-US">
              <a:latin typeface="Times New Roman" charset="0"/>
              <a:ea typeface="MS PGothic" charset="-128"/>
            </a:endParaRPr>
          </a:p>
          <a:p>
            <a:r>
              <a:rPr lang="en-US" altLang="en-US">
                <a:latin typeface="Times New Roman" charset="0"/>
                <a:ea typeface="MS PGothic" charset="-128"/>
              </a:rPr>
              <a:t>		a. Uninterrupted critical care</a:t>
            </a:r>
            <a:endParaRPr lang="en-IN" altLang="en-US">
              <a:latin typeface="Times New Roman" charset="0"/>
              <a:ea typeface="MS PGothic" charset="-128"/>
            </a:endParaRPr>
          </a:p>
          <a:p>
            <a:r>
              <a:rPr lang="en-US" altLang="en-US">
                <a:latin typeface="Times New Roman" charset="0"/>
                <a:ea typeface="MS PGothic" charset="-128"/>
              </a:rPr>
              <a:t>		b. Minimal interference</a:t>
            </a:r>
            <a:endParaRPr lang="en-IN" altLang="en-US">
              <a:latin typeface="Times New Roman" charset="0"/>
              <a:ea typeface="MS PGothic" charset="-128"/>
            </a:endParaRPr>
          </a:p>
          <a:p>
            <a:r>
              <a:rPr lang="en-US" altLang="en-US">
                <a:latin typeface="Times New Roman" charset="0"/>
                <a:ea typeface="MS PGothic" charset="-128"/>
              </a:rPr>
              <a:t>		c. Respectful interaction</a:t>
            </a:r>
            <a:endParaRPr lang="en-IN" altLang="en-US">
              <a:latin typeface="Times New Roman" charset="0"/>
              <a:ea typeface="MS PGothic" charset="-128"/>
            </a:endParaRPr>
          </a:p>
          <a:p>
            <a:r>
              <a:rPr lang="en-US" altLang="en-US">
                <a:latin typeface="Times New Roman" charset="0"/>
                <a:ea typeface="MS PGothic" charset="-128"/>
              </a:rPr>
              <a:t>		d. Common priorities</a:t>
            </a:r>
            <a:endParaRPr lang="en-IN" altLang="en-US">
              <a:latin typeface="Times New Roman" charset="0"/>
              <a:ea typeface="MS PGothic" charset="-128"/>
            </a:endParaRPr>
          </a:p>
          <a:p>
            <a:r>
              <a:rPr lang="en-US" altLang="en-US">
                <a:latin typeface="Times New Roman" charset="0"/>
                <a:ea typeface="MS PGothic" charset="-128"/>
              </a:rPr>
              <a:t>		e. Common language or system</a:t>
            </a:r>
            <a:endParaRPr lang="en-IN" altLang="en-US">
              <a:latin typeface="Times New Roman" charset="0"/>
              <a:ea typeface="MS PGothic" charset="-128"/>
            </a:endParaRPr>
          </a:p>
          <a:p>
            <a:r>
              <a:rPr lang="en-US" altLang="en-US">
                <a:latin typeface="Times New Roman" charset="0"/>
                <a:ea typeface="MS PGothic" charset="-128"/>
              </a:rPr>
              <a:t>B. See Chapter 4, “Communications and Documentation</a:t>
            </a:r>
            <a:r>
              <a:rPr lang="en-US" altLang="en-US" i="1">
                <a:latin typeface="Times New Roman" charset="0"/>
                <a:ea typeface="MS PGothic" charset="-128"/>
              </a:rPr>
              <a:t>,” </a:t>
            </a:r>
            <a:r>
              <a:rPr lang="en-US" altLang="en-US">
                <a:latin typeface="Times New Roman" charset="0"/>
                <a:ea typeface="MS PGothic" charset="-128"/>
              </a:rPr>
              <a:t>for information on PCRs.</a:t>
            </a:r>
            <a:endParaRPr lang="en-IN" altLang="en-US">
              <a:latin typeface="Times New Roman" charset="0"/>
              <a:ea typeface="MS PGothic"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50FB49F-1E36-1D44-8AAA-D1422FE6ADDC}" type="slidenum">
              <a:rPr lang="en-US" altLang="en-US" sz="1200"/>
              <a:pPr/>
              <a:t>12</a:t>
            </a:fld>
            <a:endParaRPr lang="en-US" altLang="en-US" sz="1200"/>
          </a:p>
        </p:txBody>
      </p:sp>
    </p:spTree>
    <p:extLst>
      <p:ext uri="{BB962C8B-B14F-4D97-AF65-F5344CB8AC3E}">
        <p14:creationId xmlns:p14="http://schemas.microsoft.com/office/powerpoint/2010/main" val="1520412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VIII. BLS and ALS Providers Working Together</a:t>
            </a:r>
            <a:endParaRPr lang="en-IN" altLang="en-US">
              <a:latin typeface="Times New Roman" charset="0"/>
              <a:ea typeface="MS PGothic" charset="-128"/>
            </a:endParaRPr>
          </a:p>
          <a:p>
            <a:r>
              <a:rPr lang="en-US" altLang="en-US">
                <a:latin typeface="Times New Roman" charset="0"/>
                <a:ea typeface="MS PGothic" charset="-128"/>
              </a:rPr>
              <a:t>A. BLS and ALS care cannot exist without each other.</a:t>
            </a:r>
            <a:endParaRPr lang="en-IN" altLang="en-US">
              <a:latin typeface="Times New Roman" charset="0"/>
              <a:ea typeface="MS PGothic" charset="-128"/>
            </a:endParaRPr>
          </a:p>
          <a:p>
            <a:r>
              <a:rPr lang="en-US" altLang="en-US">
                <a:latin typeface="Times New Roman" charset="0"/>
                <a:ea typeface="MS PGothic" charset="-128"/>
              </a:rPr>
              <a:t>B. BLS efforts must continue throughout the continuum of care.</a:t>
            </a:r>
            <a:endParaRPr lang="en-IN" altLang="en-US">
              <a:latin typeface="Times New Roman" charset="0"/>
              <a:ea typeface="MS PGothic" charset="-128"/>
            </a:endParaRPr>
          </a:p>
          <a:p>
            <a:r>
              <a:rPr lang="en-US" altLang="en-US">
                <a:latin typeface="Times New Roman" charset="0"/>
                <a:ea typeface="MS PGothic" charset="-128"/>
              </a:rPr>
              <a:t>	1. You must carefully coordinate your efforts with the advanced tools and techniques used by ALS providers.</a:t>
            </a:r>
            <a:endParaRPr lang="en-IN" altLang="en-US">
              <a:latin typeface="Times New Roman" charset="0"/>
              <a:ea typeface="MS PGothic" charset="-128"/>
            </a:endParaRPr>
          </a:p>
          <a:p>
            <a:r>
              <a:rPr lang="en-US" altLang="en-US">
                <a:latin typeface="Times New Roman" charset="0"/>
                <a:ea typeface="MS PGothic" charset="-128"/>
              </a:rPr>
              <a:t>C. What may be a “paramedic only” skill in your EMS system may be common for an EMT to perform in another.</a:t>
            </a:r>
            <a:endParaRPr lang="en-IN" altLang="en-US">
              <a:latin typeface="Times New Roman" charset="0"/>
              <a:ea typeface="MS PGothic" charset="-128"/>
            </a:endParaRPr>
          </a:p>
          <a:p>
            <a:r>
              <a:rPr lang="en-US" altLang="en-US">
                <a:latin typeface="Times New Roman" charset="0"/>
                <a:ea typeface="MS PGothic" charset="-128"/>
              </a:rPr>
              <a:t>	1. It is your responsibility to understand what is allowed by the scope of practice, standard of care, and local protocols where you work.</a:t>
            </a:r>
            <a:endParaRPr lang="en-IN" altLang="en-US">
              <a:latin typeface="Times New Roman" charset="0"/>
              <a:ea typeface="MS PGothic"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C9CB0C5-E68E-F843-8891-5C833F3E605A}" type="slidenum">
              <a:rPr lang="en-US" altLang="en-US" sz="1200"/>
              <a:pPr/>
              <a:t>13</a:t>
            </a:fld>
            <a:endParaRPr lang="en-US" altLang="en-US" sz="1200"/>
          </a:p>
        </p:txBody>
      </p:sp>
    </p:spTree>
    <p:extLst>
      <p:ext uri="{BB962C8B-B14F-4D97-AF65-F5344CB8AC3E}">
        <p14:creationId xmlns:p14="http://schemas.microsoft.com/office/powerpoint/2010/main" val="67196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IX. Assisting with ALS Skills</a:t>
            </a:r>
            <a:endParaRPr lang="en-IN" altLang="en-US">
              <a:latin typeface="Times New Roman" charset="0"/>
              <a:ea typeface="MS PGothic" charset="-128"/>
            </a:endParaRPr>
          </a:p>
          <a:p>
            <a:r>
              <a:rPr lang="en-US" altLang="en-US">
                <a:latin typeface="Times New Roman" charset="0"/>
                <a:ea typeface="MS PGothic" charset="-128"/>
              </a:rPr>
              <a:t>A. Assisting follows a four-step process:</a:t>
            </a:r>
            <a:endParaRPr lang="en-IN" altLang="en-US">
              <a:latin typeface="Times New Roman" charset="0"/>
              <a:ea typeface="MS PGothic" charset="-128"/>
            </a:endParaRPr>
          </a:p>
          <a:p>
            <a:r>
              <a:rPr lang="en-US" altLang="en-US">
                <a:latin typeface="Times New Roman" charset="0"/>
                <a:ea typeface="MS PGothic" charset="-128"/>
              </a:rPr>
              <a:t>	1. Patient preparation</a:t>
            </a:r>
            <a:endParaRPr lang="en-IN" altLang="en-US">
              <a:latin typeface="Times New Roman" charset="0"/>
              <a:ea typeface="MS PGothic" charset="-128"/>
            </a:endParaRPr>
          </a:p>
          <a:p>
            <a:r>
              <a:rPr lang="en-US" altLang="en-US">
                <a:latin typeface="Times New Roman" charset="0"/>
                <a:ea typeface="MS PGothic" charset="-128"/>
              </a:rPr>
              <a:t>	2. Equipment setup</a:t>
            </a:r>
            <a:endParaRPr lang="en-IN" altLang="en-US">
              <a:latin typeface="Times New Roman" charset="0"/>
              <a:ea typeface="MS PGothic" charset="-128"/>
            </a:endParaRPr>
          </a:p>
          <a:p>
            <a:r>
              <a:rPr lang="en-US" altLang="en-US">
                <a:latin typeface="Times New Roman" charset="0"/>
                <a:ea typeface="MS PGothic" charset="-128"/>
              </a:rPr>
              <a:t>	3. Performing the procedure</a:t>
            </a:r>
            <a:endParaRPr lang="en-IN" altLang="en-US">
              <a:latin typeface="Times New Roman" charset="0"/>
              <a:ea typeface="MS PGothic" charset="-128"/>
            </a:endParaRPr>
          </a:p>
          <a:p>
            <a:r>
              <a:rPr lang="en-US" altLang="en-US">
                <a:latin typeface="Times New Roman" charset="0"/>
                <a:ea typeface="MS PGothic" charset="-128"/>
              </a:rPr>
              <a:t>	4. Continuing care</a:t>
            </a:r>
            <a:endParaRPr lang="en-IN" altLang="en-US">
              <a:latin typeface="Times New Roman" charset="0"/>
              <a:ea typeface="MS PGothic"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70C8007-D45A-B943-B152-79FEA50566F6}" type="slidenum">
              <a:rPr lang="en-US" altLang="en-US" sz="1200"/>
              <a:pPr/>
              <a:t>14</a:t>
            </a:fld>
            <a:endParaRPr lang="en-US" altLang="en-US" sz="1200"/>
          </a:p>
        </p:txBody>
      </p:sp>
    </p:spTree>
    <p:extLst>
      <p:ext uri="{BB962C8B-B14F-4D97-AF65-F5344CB8AC3E}">
        <p14:creationId xmlns:p14="http://schemas.microsoft.com/office/powerpoint/2010/main" val="75036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Assisting with placement of advanced airways</a:t>
            </a:r>
            <a:endParaRPr lang="en-IN" altLang="en-US">
              <a:latin typeface="Times New Roman" charset="0"/>
              <a:ea typeface="MS PGothic" charset="-128"/>
            </a:endParaRPr>
          </a:p>
          <a:p>
            <a:r>
              <a:rPr lang="en-US" altLang="en-US">
                <a:latin typeface="Times New Roman" charset="0"/>
                <a:ea typeface="MS PGothic" charset="-128"/>
              </a:rPr>
              <a:t>	1. Patient preparation</a:t>
            </a:r>
            <a:endParaRPr lang="en-IN" altLang="en-US">
              <a:latin typeface="Times New Roman" charset="0"/>
              <a:ea typeface="MS PGothic" charset="-128"/>
            </a:endParaRPr>
          </a:p>
          <a:p>
            <a:r>
              <a:rPr lang="en-US" altLang="en-US">
                <a:latin typeface="Times New Roman" charset="0"/>
                <a:ea typeface="MS PGothic" charset="-128"/>
              </a:rPr>
              <a:t>		a. Preoxygenation</a:t>
            </a:r>
            <a:endParaRPr lang="en-IN" altLang="en-US">
              <a:latin typeface="Times New Roman" charset="0"/>
              <a:ea typeface="MS PGothic" charset="-128"/>
            </a:endParaRPr>
          </a:p>
          <a:p>
            <a:r>
              <a:rPr lang="en-US" altLang="en-US">
                <a:latin typeface="Times New Roman" charset="0"/>
                <a:ea typeface="MS PGothic" charset="-128"/>
              </a:rPr>
              <a:t>		b. Apneic oxygenation</a:t>
            </a:r>
            <a:endParaRPr lang="en-IN" altLang="en-US">
              <a:latin typeface="Times New Roman" charset="0"/>
              <a:ea typeface="MS PGothic" charset="-128"/>
            </a:endParaRPr>
          </a:p>
          <a:p>
            <a:r>
              <a:rPr lang="en-US" altLang="en-US">
                <a:latin typeface="Times New Roman" charset="0"/>
                <a:ea typeface="MS PGothic" charset="-128"/>
              </a:rPr>
              <a:t>	2. Equipment setup</a:t>
            </a:r>
            <a:endParaRPr lang="en-IN" altLang="en-US">
              <a:latin typeface="Times New Roman" charset="0"/>
              <a:ea typeface="MS PGothic"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2B9880C-3C66-A248-976F-1840A28D0581}" type="slidenum">
              <a:rPr lang="en-US" altLang="en-US" sz="1200"/>
              <a:pPr/>
              <a:t>15</a:t>
            </a:fld>
            <a:endParaRPr lang="en-US" altLang="en-US" sz="1200"/>
          </a:p>
        </p:txBody>
      </p:sp>
    </p:spTree>
    <p:extLst>
      <p:ext uri="{BB962C8B-B14F-4D97-AF65-F5344CB8AC3E}">
        <p14:creationId xmlns:p14="http://schemas.microsoft.com/office/powerpoint/2010/main" val="56622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Performing the procedure</a:t>
            </a:r>
            <a:endParaRPr lang="en-IN" altLang="en-US">
              <a:latin typeface="Times New Roman" charset="0"/>
              <a:ea typeface="MS PGothic" charset="-128"/>
            </a:endParaRPr>
          </a:p>
          <a:p>
            <a:r>
              <a:rPr lang="en-US" altLang="en-US">
                <a:latin typeface="Times New Roman" charset="0"/>
                <a:ea typeface="MS PGothic" charset="-128"/>
              </a:rPr>
              <a:t>	a. BE MAGIC</a:t>
            </a:r>
            <a:endParaRPr lang="en-IN" altLang="en-US">
              <a:latin typeface="Times New Roman" charset="0"/>
              <a:ea typeface="MS PGothic" charset="-128"/>
            </a:endParaRPr>
          </a:p>
          <a:p>
            <a:r>
              <a:rPr lang="en-US" altLang="en-US">
                <a:latin typeface="Times New Roman" charset="0"/>
                <a:ea typeface="MS PGothic" charset="-128"/>
              </a:rPr>
              <a:t>		i. B—Perform </a:t>
            </a:r>
            <a:r>
              <a:rPr lang="en-US" altLang="en-US" b="1">
                <a:latin typeface="Times New Roman" charset="0"/>
                <a:ea typeface="MS PGothic" charset="-128"/>
              </a:rPr>
              <a:t>B</a:t>
            </a:r>
            <a:r>
              <a:rPr lang="en-US" altLang="en-US">
                <a:latin typeface="Times New Roman" charset="0"/>
                <a:ea typeface="MS PGothic" charset="-128"/>
              </a:rPr>
              <a:t>VM preoxygenation.</a:t>
            </a:r>
            <a:endParaRPr lang="en-IN" altLang="en-US">
              <a:latin typeface="Times New Roman" charset="0"/>
              <a:ea typeface="MS PGothic" charset="-128"/>
            </a:endParaRPr>
          </a:p>
          <a:p>
            <a:r>
              <a:rPr lang="en-US" altLang="en-US">
                <a:latin typeface="Times New Roman" charset="0"/>
                <a:ea typeface="MS PGothic" charset="-128"/>
              </a:rPr>
              <a:t>		ii. E—</a:t>
            </a:r>
            <a:r>
              <a:rPr lang="en-US" altLang="en-US" b="1">
                <a:latin typeface="Times New Roman" charset="0"/>
                <a:ea typeface="MS PGothic" charset="-128"/>
              </a:rPr>
              <a:t>E</a:t>
            </a:r>
            <a:r>
              <a:rPr lang="en-US" altLang="en-US">
                <a:latin typeface="Times New Roman" charset="0"/>
                <a:ea typeface="MS PGothic" charset="-128"/>
              </a:rPr>
              <a:t>valuate for airway difficulties</a:t>
            </a:r>
            <a:endParaRPr lang="en-IN" altLang="en-US">
              <a:latin typeface="Times New Roman" charset="0"/>
              <a:ea typeface="MS PGothic" charset="-128"/>
            </a:endParaRPr>
          </a:p>
          <a:p>
            <a:r>
              <a:rPr lang="en-US" altLang="en-US">
                <a:latin typeface="Times New Roman" charset="0"/>
                <a:ea typeface="MS PGothic" charset="-128"/>
              </a:rPr>
              <a:t>		iii. M—</a:t>
            </a:r>
            <a:r>
              <a:rPr lang="en-US" altLang="en-US" b="1">
                <a:latin typeface="Times New Roman" charset="0"/>
                <a:ea typeface="MS PGothic" charset="-128"/>
              </a:rPr>
              <a:t>M</a:t>
            </a:r>
            <a:r>
              <a:rPr lang="en-US" altLang="en-US">
                <a:latin typeface="Times New Roman" charset="0"/>
                <a:ea typeface="MS PGothic" charset="-128"/>
              </a:rPr>
              <a:t>anipulate the patient</a:t>
            </a:r>
            <a:endParaRPr lang="en-IN" altLang="en-US">
              <a:latin typeface="Times New Roman" charset="0"/>
              <a:ea typeface="MS PGothic" charset="-128"/>
            </a:endParaRPr>
          </a:p>
          <a:p>
            <a:r>
              <a:rPr lang="en-US" altLang="en-US">
                <a:latin typeface="Times New Roman" charset="0"/>
                <a:ea typeface="MS PGothic" charset="-128"/>
              </a:rPr>
              <a:t>		iv. A—</a:t>
            </a:r>
            <a:r>
              <a:rPr lang="en-US" altLang="en-US" b="1">
                <a:latin typeface="Times New Roman" charset="0"/>
                <a:ea typeface="MS PGothic" charset="-128"/>
              </a:rPr>
              <a:t>A</a:t>
            </a:r>
            <a:r>
              <a:rPr lang="en-US" altLang="en-US">
                <a:latin typeface="Times New Roman" charset="0"/>
                <a:ea typeface="MS PGothic" charset="-128"/>
              </a:rPr>
              <a:t>ttempt first-pass intubation</a:t>
            </a:r>
            <a:endParaRPr lang="en-IN" altLang="en-US">
              <a:latin typeface="Times New Roman" charset="0"/>
              <a:ea typeface="MS PGothic" charset="-128"/>
            </a:endParaRPr>
          </a:p>
          <a:p>
            <a:r>
              <a:rPr lang="en-US" altLang="en-US">
                <a:latin typeface="Times New Roman" charset="0"/>
                <a:ea typeface="MS PGothic" charset="-128"/>
              </a:rPr>
              <a:t>		v. GI—Use a supra</a:t>
            </a:r>
            <a:r>
              <a:rPr lang="en-US" altLang="en-US" b="1">
                <a:latin typeface="Times New Roman" charset="0"/>
                <a:ea typeface="MS PGothic" charset="-128"/>
              </a:rPr>
              <a:t>G</a:t>
            </a:r>
            <a:r>
              <a:rPr lang="en-US" altLang="en-US">
                <a:latin typeface="Times New Roman" charset="0"/>
                <a:ea typeface="MS PGothic" charset="-128"/>
              </a:rPr>
              <a:t>lottic or </a:t>
            </a:r>
            <a:r>
              <a:rPr lang="en-US" altLang="en-US" b="1">
                <a:latin typeface="Times New Roman" charset="0"/>
                <a:ea typeface="MS PGothic" charset="-128"/>
              </a:rPr>
              <a:t>I</a:t>
            </a:r>
            <a:r>
              <a:rPr lang="en-US" altLang="en-US">
                <a:latin typeface="Times New Roman" charset="0"/>
                <a:ea typeface="MS PGothic" charset="-128"/>
              </a:rPr>
              <a:t>ntermediate airway if unable to intubate</a:t>
            </a:r>
            <a:endParaRPr lang="en-IN" altLang="en-US">
              <a:latin typeface="Times New Roman" charset="0"/>
              <a:ea typeface="MS PGothic" charset="-128"/>
            </a:endParaRPr>
          </a:p>
          <a:p>
            <a:r>
              <a:rPr lang="en-US" altLang="en-US">
                <a:latin typeface="Times New Roman" charset="0"/>
                <a:ea typeface="MS PGothic" charset="-128"/>
              </a:rPr>
              <a:t>		vi. C—</a:t>
            </a:r>
            <a:r>
              <a:rPr lang="en-US" altLang="en-US" b="1">
                <a:latin typeface="Times New Roman" charset="0"/>
                <a:ea typeface="MS PGothic" charset="-128"/>
              </a:rPr>
              <a:t>C</a:t>
            </a:r>
            <a:r>
              <a:rPr lang="en-US" altLang="en-US">
                <a:latin typeface="Times New Roman" charset="0"/>
                <a:ea typeface="MS PGothic" charset="-128"/>
              </a:rPr>
              <a:t>onfirm successful intubation</a:t>
            </a:r>
            <a:endParaRPr lang="en-IN" altLang="en-US">
              <a:latin typeface="Times New Roman" charset="0"/>
              <a:ea typeface="MS PGothic"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D57C71E-C103-4442-A377-90C22B6A831E}" type="slidenum">
              <a:rPr lang="en-US" altLang="en-US" sz="1200"/>
              <a:pPr/>
              <a:t>16</a:t>
            </a:fld>
            <a:endParaRPr lang="en-US" altLang="en-US" sz="1200"/>
          </a:p>
        </p:txBody>
      </p:sp>
    </p:spTree>
    <p:extLst>
      <p:ext uri="{BB962C8B-B14F-4D97-AF65-F5344CB8AC3E}">
        <p14:creationId xmlns:p14="http://schemas.microsoft.com/office/powerpoint/2010/main" val="1076997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Continuing care</a:t>
            </a:r>
            <a:endParaRPr lang="en-IN" altLang="en-US">
              <a:latin typeface="Times New Roman" charset="0"/>
              <a:ea typeface="MS PGothic" charset="-128"/>
            </a:endParaRPr>
          </a:p>
          <a:p>
            <a:r>
              <a:rPr lang="en-US" altLang="en-US">
                <a:latin typeface="Times New Roman" charset="0"/>
                <a:ea typeface="MS PGothic" charset="-128"/>
              </a:rPr>
              <a:t>	a. Continue to observe all of the patient’s monitor readings, as well as monitor for signs of potential complications.</a:t>
            </a:r>
            <a:endParaRPr lang="en-IN" altLang="en-US">
              <a:latin typeface="Times New Roman" charset="0"/>
              <a:ea typeface="MS PGothic"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4C08AF2-CE0F-744A-8543-F3FB5C4FB218}" type="slidenum">
              <a:rPr lang="en-US" altLang="en-US" sz="1200"/>
              <a:pPr/>
              <a:t>17</a:t>
            </a:fld>
            <a:endParaRPr lang="en-US" altLang="en-US" sz="1200"/>
          </a:p>
        </p:txBody>
      </p:sp>
    </p:spTree>
    <p:extLst>
      <p:ext uri="{BB962C8B-B14F-4D97-AF65-F5344CB8AC3E}">
        <p14:creationId xmlns:p14="http://schemas.microsoft.com/office/powerpoint/2010/main" val="2111192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Vascular access</a:t>
            </a:r>
            <a:endParaRPr lang="en-IN" altLang="en-US">
              <a:latin typeface="Times New Roman" charset="0"/>
              <a:ea typeface="MS PGothic" charset="-128"/>
            </a:endParaRPr>
          </a:p>
          <a:p>
            <a:r>
              <a:rPr lang="en-US" altLang="en-US">
                <a:latin typeface="Times New Roman" charset="0"/>
                <a:ea typeface="MS PGothic" charset="-128"/>
              </a:rPr>
              <a:t>	1. Patient preparation</a:t>
            </a:r>
            <a:endParaRPr lang="en-IN" altLang="en-US">
              <a:latin typeface="Times New Roman" charset="0"/>
              <a:ea typeface="MS PGothic" charset="-128"/>
            </a:endParaRPr>
          </a:p>
          <a:p>
            <a:r>
              <a:rPr lang="en-US" altLang="en-US">
                <a:latin typeface="Times New Roman" charset="0"/>
                <a:ea typeface="MS PGothic" charset="-128"/>
              </a:rPr>
              <a:t>		a. Positioning the patient and equipment</a:t>
            </a:r>
            <a:endParaRPr lang="en-IN" altLang="en-US">
              <a:latin typeface="Times New Roman" charset="0"/>
              <a:ea typeface="MS PGothic" charset="-128"/>
            </a:endParaRPr>
          </a:p>
          <a:p>
            <a:r>
              <a:rPr lang="en-US" altLang="en-US">
                <a:latin typeface="Times New Roman" charset="0"/>
                <a:ea typeface="MS PGothic" charset="-128"/>
              </a:rPr>
              <a:t>		b. Explaining the procedure and the reason for it</a:t>
            </a:r>
            <a:endParaRPr lang="en-IN" altLang="en-US">
              <a:latin typeface="Times New Roman" charset="0"/>
              <a:ea typeface="MS PGothic" charset="-128"/>
            </a:endParaRPr>
          </a:p>
          <a:p>
            <a:r>
              <a:rPr lang="en-US" altLang="en-US">
                <a:latin typeface="Times New Roman" charset="0"/>
                <a:ea typeface="MS PGothic" charset="-128"/>
              </a:rPr>
              <a:t>		c. Ensuring the patient is comfortable and calm.</a:t>
            </a:r>
            <a:endParaRPr lang="en-IN" altLang="en-US">
              <a:latin typeface="Times New Roman" charset="0"/>
              <a:ea typeface="MS PGothic" charset="-128"/>
            </a:endParaRPr>
          </a:p>
          <a:p>
            <a:r>
              <a:rPr lang="en-US" altLang="en-US">
                <a:latin typeface="Times New Roman" charset="0"/>
                <a:ea typeface="MS PGothic" charset="-128"/>
              </a:rPr>
              <a:t>	2. Equipment setup</a:t>
            </a:r>
            <a:endParaRPr lang="en-IN" altLang="en-US">
              <a:latin typeface="Times New Roman" charset="0"/>
              <a:ea typeface="MS PGothic" charset="-128"/>
            </a:endParaRPr>
          </a:p>
          <a:p>
            <a:r>
              <a:rPr lang="en-US" altLang="en-US">
                <a:latin typeface="Times New Roman" charset="0"/>
                <a:ea typeface="MS PGothic" charset="-128"/>
              </a:rPr>
              <a:t>		a. While vascular access may involve either IV or intraosseous (IO) access, the procedure and equipment list will be generally the same. </a:t>
            </a:r>
            <a:endParaRPr lang="en-IN" altLang="en-US">
              <a:latin typeface="Times New Roman" charset="0"/>
              <a:ea typeface="MS PGothic"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A23C334-9046-314D-B11E-2F2E7D12B3BC}" type="slidenum">
              <a:rPr lang="en-US" altLang="en-US" sz="1200"/>
              <a:pPr/>
              <a:t>18</a:t>
            </a:fld>
            <a:endParaRPr lang="en-US" altLang="en-US" sz="1200"/>
          </a:p>
        </p:txBody>
      </p:sp>
    </p:spTree>
    <p:extLst>
      <p:ext uri="{BB962C8B-B14F-4D97-AF65-F5344CB8AC3E}">
        <p14:creationId xmlns:p14="http://schemas.microsoft.com/office/powerpoint/2010/main" val="2083229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Spiking the bag</a:t>
            </a:r>
            <a:endParaRPr lang="en-IN" altLang="en-US">
              <a:latin typeface="Times New Roman" charset="0"/>
              <a:ea typeface="MS PGothic" charset="-128"/>
            </a:endParaRPr>
          </a:p>
          <a:p>
            <a:r>
              <a:rPr lang="en-US" altLang="en-US">
                <a:latin typeface="Times New Roman" charset="0"/>
                <a:ea typeface="MS PGothic" charset="-128"/>
              </a:rPr>
              <a:t>4. Performing the procedure</a:t>
            </a:r>
            <a:endParaRPr lang="en-IN" altLang="en-US">
              <a:latin typeface="Times New Roman" charset="0"/>
              <a:ea typeface="MS PGothic" charset="-128"/>
            </a:endParaRPr>
          </a:p>
          <a:p>
            <a:r>
              <a:rPr lang="en-US" altLang="en-US">
                <a:latin typeface="Times New Roman" charset="0"/>
                <a:ea typeface="MS PGothic" charset="-128"/>
              </a:rPr>
              <a:t>	a. While the ALS provider is establishing IV or IO access, you may help to stabilize the patient’s limbs or provide him or her comfort. </a:t>
            </a:r>
            <a:endParaRPr lang="en-IN" altLang="en-US">
              <a:latin typeface="Times New Roman" charset="0"/>
              <a:ea typeface="MS PGothic" charset="-128"/>
            </a:endParaRPr>
          </a:p>
          <a:p>
            <a:r>
              <a:rPr lang="en-US" altLang="en-US">
                <a:latin typeface="Times New Roman" charset="0"/>
                <a:ea typeface="MS PGothic" charset="-128"/>
              </a:rPr>
              <a:t>5. Continuing care</a:t>
            </a:r>
            <a:endParaRPr lang="en-IN" altLang="en-US">
              <a:latin typeface="Times New Roman" charset="0"/>
              <a:ea typeface="MS PGothic" charset="-128"/>
            </a:endParaRPr>
          </a:p>
          <a:p>
            <a:r>
              <a:rPr lang="en-US" altLang="en-US">
                <a:latin typeface="Times New Roman" charset="0"/>
                <a:ea typeface="MS PGothic" charset="-128"/>
              </a:rPr>
              <a:t>	a. Continue patient care by observing the access site for swelling, bleeding, discoloration, or leaking. </a:t>
            </a:r>
            <a:endParaRPr lang="en-IN" altLang="en-US">
              <a:latin typeface="Times New Roman" charset="0"/>
              <a:ea typeface="MS PGothic" charset="-128"/>
            </a:endParaRPr>
          </a:p>
          <a:p>
            <a:r>
              <a:rPr lang="en-US" altLang="en-US">
                <a:latin typeface="Times New Roman" charset="0"/>
                <a:ea typeface="MS PGothic" charset="-128"/>
              </a:rPr>
              <a:t>	b. Observe the IV tubing to see if it is improperly blocked, clamped, or kinked, or if the bag of IV solution is empty. </a:t>
            </a:r>
            <a:endParaRPr lang="en-IN" altLang="en-US">
              <a:latin typeface="Times New Roman" charset="0"/>
              <a:ea typeface="MS PGothic"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A23A5EB-1A82-7F4F-B8D5-B35C5C2AC941}" type="slidenum">
              <a:rPr lang="en-US" altLang="en-US" sz="1200"/>
              <a:pPr/>
              <a:t>19</a:t>
            </a:fld>
            <a:endParaRPr lang="en-US" altLang="en-US" sz="1200"/>
          </a:p>
        </p:txBody>
      </p:sp>
    </p:spTree>
    <p:extLst>
      <p:ext uri="{BB962C8B-B14F-4D97-AF65-F5344CB8AC3E}">
        <p14:creationId xmlns:p14="http://schemas.microsoft.com/office/powerpoint/2010/main" val="25934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Introduction</a:t>
            </a:r>
            <a:endParaRPr lang="en-IN" altLang="en-US">
              <a:latin typeface="Times New Roman" charset="0"/>
              <a:ea typeface="MS PGothic" charset="-128"/>
            </a:endParaRPr>
          </a:p>
          <a:p>
            <a:r>
              <a:rPr lang="en-US" altLang="en-US">
                <a:latin typeface="Times New Roman" charset="0"/>
                <a:ea typeface="MS PGothic" charset="-128"/>
              </a:rPr>
              <a:t>A. As an EMT, you are a critical member of the emergency health care team that includes not only first responders, paramedics, and other EMTs, but also physicians, nurses, and other personnel who will help care for your patient throughout the duration of his or her injury or illness. </a:t>
            </a:r>
            <a:endParaRPr lang="en-IN" altLang="en-US">
              <a:latin typeface="Times New Roman" charset="0"/>
              <a:ea typeface="MS PGothic" charset="-128"/>
            </a:endParaRPr>
          </a:p>
          <a:p>
            <a:r>
              <a:rPr lang="en-US" altLang="en-US">
                <a:latin typeface="Times New Roman" charset="0"/>
                <a:ea typeface="MS PGothic" charset="-128"/>
              </a:rPr>
              <a:t>B. You must learn to be an effective team member. </a:t>
            </a:r>
            <a:endParaRPr lang="en-IN" altLang="en-US">
              <a:latin typeface="Times New Roman" charset="0"/>
              <a:ea typeface="MS PGothic" charset="-128"/>
            </a:endParaRPr>
          </a:p>
          <a:p>
            <a:r>
              <a:rPr lang="en-US" altLang="en-US">
                <a:latin typeface="Times New Roman" charset="0"/>
                <a:ea typeface="MS PGothic" charset="-128"/>
              </a:rPr>
              <a:t>C. By working as a team, emergency health care providers can improve patient and provider safety and deliver better emergency care. </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DC23ABD-D7C1-F540-A3C2-664AAA491E30}" type="slidenum">
              <a:rPr lang="en-US" altLang="en-US" sz="1200"/>
              <a:pPr/>
              <a:t>2</a:t>
            </a:fld>
            <a:endParaRPr lang="en-US" altLang="en-US" sz="1200"/>
          </a:p>
        </p:txBody>
      </p:sp>
    </p:spTree>
    <p:extLst>
      <p:ext uri="{BB962C8B-B14F-4D97-AF65-F5344CB8AC3E}">
        <p14:creationId xmlns:p14="http://schemas.microsoft.com/office/powerpoint/2010/main" val="1649004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 Troubleshooting Team Conflicts</a:t>
            </a:r>
            <a:endParaRPr lang="en-IN" altLang="en-US">
              <a:latin typeface="Times New Roman" charset="0"/>
              <a:ea typeface="MS PGothic" charset="-128"/>
            </a:endParaRPr>
          </a:p>
          <a:p>
            <a:r>
              <a:rPr lang="en-US" altLang="en-US">
                <a:latin typeface="Times New Roman" charset="0"/>
                <a:ea typeface="MS PGothic" charset="-128"/>
              </a:rPr>
              <a:t>A. When conflict occurs, keep in the mind the following five techniques:</a:t>
            </a:r>
            <a:endParaRPr lang="en-IN" altLang="en-US">
              <a:latin typeface="Times New Roman" charset="0"/>
              <a:ea typeface="MS PGothic" charset="-128"/>
            </a:endParaRPr>
          </a:p>
          <a:p>
            <a:r>
              <a:rPr lang="en-US" altLang="en-US">
                <a:latin typeface="Times New Roman" charset="0"/>
                <a:ea typeface="MS PGothic" charset="-128"/>
              </a:rPr>
              <a:t>	1. The patient comes first.</a:t>
            </a:r>
            <a:endParaRPr lang="en-IN" altLang="en-US">
              <a:latin typeface="Times New Roman" charset="0"/>
              <a:ea typeface="MS PGothic" charset="-128"/>
            </a:endParaRPr>
          </a:p>
          <a:p>
            <a:r>
              <a:rPr lang="en-US" altLang="en-US">
                <a:latin typeface="Times New Roman" charset="0"/>
                <a:ea typeface="MS PGothic" charset="-128"/>
              </a:rPr>
              <a:t>	2. Do not engage.</a:t>
            </a:r>
            <a:endParaRPr lang="en-IN" altLang="en-US">
              <a:latin typeface="Times New Roman" charset="0"/>
              <a:ea typeface="MS PGothic" charset="-128"/>
            </a:endParaRPr>
          </a:p>
          <a:p>
            <a:r>
              <a:rPr lang="en-US" altLang="en-US">
                <a:latin typeface="Times New Roman" charset="0"/>
                <a:ea typeface="MS PGothic" charset="-128"/>
              </a:rPr>
              <a:t>	3. Keep your cool.</a:t>
            </a:r>
            <a:endParaRPr lang="en-IN" altLang="en-US">
              <a:latin typeface="Times New Roman" charset="0"/>
              <a:ea typeface="MS PGothic" charset="-128"/>
            </a:endParaRPr>
          </a:p>
          <a:p>
            <a:r>
              <a:rPr lang="en-US" altLang="en-US">
                <a:latin typeface="Times New Roman" charset="0"/>
                <a:ea typeface="MS PGothic" charset="-128"/>
              </a:rPr>
              <a:t>	4. Separate the person from the issue.</a:t>
            </a:r>
            <a:endParaRPr lang="en-IN" altLang="en-US">
              <a:latin typeface="Times New Roman" charset="0"/>
              <a:ea typeface="MS PGothic" charset="-128"/>
            </a:endParaRPr>
          </a:p>
          <a:p>
            <a:r>
              <a:rPr lang="en-US" altLang="en-US">
                <a:latin typeface="Times New Roman" charset="0"/>
                <a:ea typeface="MS PGothic" charset="-128"/>
              </a:rPr>
              <a:t>	5. Choose your battles. </a:t>
            </a:r>
            <a:endParaRPr lang="en-IN" altLang="en-US">
              <a:latin typeface="Times New Roman" charset="0"/>
              <a:ea typeface="MS PGothic"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B4861C1-03D7-2146-B575-959FA514DABE}" type="slidenum">
              <a:rPr lang="en-US" altLang="en-US" sz="1200"/>
              <a:pPr/>
              <a:t>20</a:t>
            </a:fld>
            <a:endParaRPr lang="en-US" altLang="en-US" sz="1200"/>
          </a:p>
        </p:txBody>
      </p:sp>
    </p:spTree>
    <p:extLst>
      <p:ext uri="{BB962C8B-B14F-4D97-AF65-F5344CB8AC3E}">
        <p14:creationId xmlns:p14="http://schemas.microsoft.com/office/powerpoint/2010/main" val="15961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 An Era of Team Health Care</a:t>
            </a:r>
            <a:endParaRPr lang="en-IN" altLang="en-US">
              <a:latin typeface="Times New Roman" charset="0"/>
              <a:ea typeface="MS PGothic" charset="-128"/>
            </a:endParaRPr>
          </a:p>
          <a:p>
            <a:r>
              <a:rPr lang="en-US" altLang="en-US">
                <a:latin typeface="Times New Roman" charset="0"/>
                <a:ea typeface="MS PGothic" charset="-128"/>
              </a:rPr>
              <a:t>A. Previous models of emergency care often consisted of providers who worked separately, passing the patient from one individual or group to the next. </a:t>
            </a:r>
            <a:endParaRPr lang="en-IN" altLang="en-US">
              <a:latin typeface="Times New Roman" charset="0"/>
              <a:ea typeface="MS PGothic" charset="-128"/>
            </a:endParaRPr>
          </a:p>
          <a:p>
            <a:r>
              <a:rPr lang="en-US" altLang="en-US">
                <a:latin typeface="Times New Roman" charset="0"/>
                <a:ea typeface="MS PGothic" charset="-128"/>
              </a:rPr>
              <a:t>	1. In time, emergency health care providers recognized that by working as a unified team from first patient contact to patient discharge, it was possible to improve individual and team performance, patient and provider safety, and, patient outcome. </a:t>
            </a:r>
            <a:endParaRPr lang="en-IN" altLang="en-US">
              <a:latin typeface="Times New Roman" charset="0"/>
              <a:ea typeface="MS PGothic" charset="-128"/>
            </a:endParaRPr>
          </a:p>
          <a:p>
            <a:r>
              <a:rPr lang="en-US" altLang="en-US">
                <a:latin typeface="Times New Roman" charset="0"/>
                <a:ea typeface="MS PGothic" charset="-128"/>
              </a:rPr>
              <a:t>	2. This concept is the continuum of care. </a:t>
            </a:r>
            <a:endParaRPr lang="en-IN" altLang="en-US">
              <a:latin typeface="Times New Roman" charset="0"/>
              <a:ea typeface="MS PGothic" charset="-128"/>
            </a:endParaRPr>
          </a:p>
          <a:p>
            <a:r>
              <a:rPr lang="en-US" altLang="en-US">
                <a:latin typeface="Times New Roman" charset="0"/>
                <a:ea typeface="MS PGothic" charset="-128"/>
              </a:rPr>
              <a:t>B. Community paramedicine and mobile integrated healthcare (MIH) teams may be the best example of the team concept of continuum of care. </a:t>
            </a:r>
            <a:endParaRPr lang="en-IN" altLang="en-US">
              <a:latin typeface="Times New Roman" charset="0"/>
              <a:ea typeface="MS PGothic" charset="-128"/>
            </a:endParaRPr>
          </a:p>
          <a:p>
            <a:r>
              <a:rPr lang="en-US" altLang="en-US">
                <a:latin typeface="Times New Roman" charset="0"/>
                <a:ea typeface="MS PGothic" charset="-128"/>
              </a:rPr>
              <a:t>C. The structure and effectiveness of emergency health care teams differ from system to system. </a:t>
            </a:r>
            <a:endParaRPr lang="en-IN" altLang="en-US">
              <a:latin typeface="Times New Roman" charset="0"/>
              <a:ea typeface="MS PGothic"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C4CA76A-0592-E848-8820-774FE2081A01}" type="slidenum">
              <a:rPr lang="en-US" altLang="en-US" sz="1200"/>
              <a:pPr/>
              <a:t>3</a:t>
            </a:fld>
            <a:endParaRPr lang="en-US" altLang="en-US" sz="1200"/>
          </a:p>
        </p:txBody>
      </p:sp>
    </p:spTree>
    <p:extLst>
      <p:ext uri="{BB962C8B-B14F-4D97-AF65-F5344CB8AC3E}">
        <p14:creationId xmlns:p14="http://schemas.microsoft.com/office/powerpoint/2010/main" val="154443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III. Types of Teams</a:t>
            </a:r>
            <a:endParaRPr lang="en-IN" altLang="en-US">
              <a:latin typeface="Times New Roman" charset="0"/>
              <a:ea typeface="MS PGothic" charset="-128"/>
            </a:endParaRPr>
          </a:p>
          <a:p>
            <a:r>
              <a:rPr lang="en-US" altLang="en-US">
                <a:latin typeface="Times New Roman" charset="0"/>
                <a:ea typeface="MS PGothic" charset="-128"/>
              </a:rPr>
              <a:t>A. Regular teams</a:t>
            </a:r>
            <a:endParaRPr lang="en-IN" altLang="en-US">
              <a:latin typeface="Times New Roman" charset="0"/>
              <a:ea typeface="MS PGothic" charset="-128"/>
            </a:endParaRPr>
          </a:p>
          <a:p>
            <a:r>
              <a:rPr lang="en-US" altLang="en-US">
                <a:latin typeface="Times New Roman" charset="0"/>
                <a:ea typeface="MS PGothic" charset="-128"/>
              </a:rPr>
              <a:t>	1. EMTs consistently interact with the same partner or team. </a:t>
            </a:r>
            <a:endParaRPr lang="en-IN" altLang="en-US">
              <a:latin typeface="Times New Roman" charset="0"/>
              <a:ea typeface="MS PGothic" charset="-128"/>
            </a:endParaRPr>
          </a:p>
          <a:p>
            <a:r>
              <a:rPr lang="en-US" altLang="en-US">
                <a:latin typeface="Times New Roman" charset="0"/>
                <a:ea typeface="MS PGothic" charset="-128"/>
              </a:rPr>
              <a:t>	2. Team members who frequently train and work together are more likely to move smoothly from one step in the procedure to the next. </a:t>
            </a:r>
            <a:endParaRPr lang="en-IN" altLang="en-US">
              <a:latin typeface="Times New Roman" charset="0"/>
              <a:ea typeface="MS PGothic" charset="-128"/>
            </a:endParaRPr>
          </a:p>
          <a:p>
            <a:r>
              <a:rPr lang="en-US" altLang="en-US">
                <a:latin typeface="Times New Roman" charset="0"/>
                <a:ea typeface="MS PGothic" charset="-128"/>
              </a:rPr>
              <a:t>B. Temporary teams</a:t>
            </a:r>
            <a:endParaRPr lang="en-IN" altLang="en-US">
              <a:latin typeface="Times New Roman" charset="0"/>
              <a:ea typeface="MS PGothic" charset="-128"/>
            </a:endParaRPr>
          </a:p>
          <a:p>
            <a:r>
              <a:rPr lang="en-US" altLang="en-US">
                <a:latin typeface="Times New Roman" charset="0"/>
                <a:ea typeface="MS PGothic" charset="-128"/>
              </a:rPr>
              <a:t>	1. EMTs work with providers with whom they do not regularly interact or may not even know.</a:t>
            </a:r>
            <a:endParaRPr lang="en-IN" altLang="en-US">
              <a:latin typeface="Times New Roman" charset="0"/>
              <a:ea typeface="MS PGothic" charset="-128"/>
            </a:endParaRPr>
          </a:p>
          <a:p>
            <a:r>
              <a:rPr lang="en-US" altLang="en-US">
                <a:latin typeface="Times New Roman" charset="0"/>
                <a:ea typeface="MS PGothic" charset="-128"/>
              </a:rPr>
              <a:t>		a. Providers must work within an environment that supports and promotes collaboration rather than competition. </a:t>
            </a:r>
            <a:endParaRPr lang="en-IN" altLang="en-US">
              <a:latin typeface="Times New Roman" charset="0"/>
              <a:ea typeface="MS PGothic" charset="-128"/>
            </a:endParaRPr>
          </a:p>
          <a:p>
            <a:r>
              <a:rPr lang="en-US" altLang="en-US">
                <a:latin typeface="Times New Roman" charset="0"/>
                <a:ea typeface="MS PGothic" charset="-128"/>
              </a:rPr>
              <a:t>		b. It is crucial to have a clear understanding of the roles, responsibilities, and capabilities of each team member. </a:t>
            </a:r>
            <a:endParaRPr lang="en-IN" altLang="en-US">
              <a:latin typeface="Times New Roman" charset="0"/>
              <a:ea typeface="MS PGothic"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DC32407-0716-4848-9618-A148F99CECB5}" type="slidenum">
              <a:rPr lang="en-US" altLang="en-US" sz="1200"/>
              <a:pPr/>
              <a:t>4</a:t>
            </a:fld>
            <a:endParaRPr lang="en-US" altLang="en-US" sz="1200"/>
          </a:p>
        </p:txBody>
      </p:sp>
    </p:spTree>
    <p:extLst>
      <p:ext uri="{BB962C8B-B14F-4D97-AF65-F5344CB8AC3E}">
        <p14:creationId xmlns:p14="http://schemas.microsoft.com/office/powerpoint/2010/main" val="69949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Special teams</a:t>
            </a:r>
            <a:endParaRPr lang="en-IN" altLang="en-US">
              <a:latin typeface="Times New Roman" charset="0"/>
              <a:ea typeface="MS PGothic" charset="-128"/>
            </a:endParaRPr>
          </a:p>
          <a:p>
            <a:r>
              <a:rPr lang="en-US" altLang="en-US">
                <a:latin typeface="Times New Roman" charset="0"/>
                <a:ea typeface="MS PGothic" charset="-128"/>
              </a:rPr>
              <a:t>	1. Fire Team</a:t>
            </a:r>
            <a:endParaRPr lang="en-IN" altLang="en-US" b="1">
              <a:latin typeface="Times New Roman" charset="0"/>
              <a:ea typeface="MS PGothic" charset="-128"/>
            </a:endParaRPr>
          </a:p>
          <a:p>
            <a:r>
              <a:rPr lang="en-US" altLang="en-US">
                <a:latin typeface="Times New Roman" charset="0"/>
                <a:ea typeface="MS PGothic" charset="-128"/>
              </a:rPr>
              <a:t>	2. Rescue Team</a:t>
            </a:r>
            <a:endParaRPr lang="en-IN" altLang="en-US" b="1">
              <a:latin typeface="Times New Roman" charset="0"/>
              <a:ea typeface="MS PGothic" charset="-128"/>
            </a:endParaRPr>
          </a:p>
          <a:p>
            <a:r>
              <a:rPr lang="en-US" altLang="en-US">
                <a:latin typeface="Times New Roman" charset="0"/>
                <a:ea typeface="MS PGothic" charset="-128"/>
              </a:rPr>
              <a:t>	3. Hazardous materials (HazMat) Team</a:t>
            </a:r>
            <a:endParaRPr lang="en-IN" altLang="en-US" b="1">
              <a:latin typeface="Times New Roman" charset="0"/>
              <a:ea typeface="MS PGothic" charset="-128"/>
            </a:endParaRPr>
          </a:p>
          <a:p>
            <a:r>
              <a:rPr lang="en-US" altLang="en-US">
                <a:latin typeface="Times New Roman" charset="0"/>
                <a:ea typeface="MS PGothic" charset="-128"/>
              </a:rPr>
              <a:t>	4. Tactical EMS Team</a:t>
            </a:r>
            <a:endParaRPr lang="en-IN" altLang="en-US" b="1">
              <a:latin typeface="Times New Roman" charset="0"/>
              <a:ea typeface="MS PGothic" charset="-128"/>
            </a:endParaRPr>
          </a:p>
          <a:p>
            <a:r>
              <a:rPr lang="en-US" altLang="en-US">
                <a:latin typeface="Times New Roman" charset="0"/>
                <a:ea typeface="MS PGothic" charset="-128"/>
              </a:rPr>
              <a:t>	5. Special event EMS Team</a:t>
            </a:r>
            <a:endParaRPr lang="en-IN" altLang="en-US" b="1">
              <a:latin typeface="Times New Roman" charset="0"/>
              <a:ea typeface="MS PGothic" charset="-128"/>
            </a:endParaRPr>
          </a:p>
          <a:p>
            <a:r>
              <a:rPr lang="en-US" altLang="en-US">
                <a:latin typeface="Times New Roman" charset="0"/>
                <a:ea typeface="MS PGothic" charset="-128"/>
              </a:rPr>
              <a:t>	6. EMS bike Team</a:t>
            </a:r>
            <a:endParaRPr lang="en-IN" altLang="en-US" b="1">
              <a:latin typeface="Times New Roman" charset="0"/>
              <a:ea typeface="MS PGothic" charset="-128"/>
            </a:endParaRPr>
          </a:p>
          <a:p>
            <a:r>
              <a:rPr lang="en-US" altLang="en-US">
                <a:latin typeface="Times New Roman" charset="0"/>
                <a:ea typeface="MS PGothic" charset="-128"/>
              </a:rPr>
              <a:t>	7. In-hospital patient care technicians</a:t>
            </a:r>
            <a:endParaRPr lang="en-IN" altLang="en-US" b="1">
              <a:latin typeface="Times New Roman" charset="0"/>
              <a:ea typeface="MS PGothic" charset="-128"/>
            </a:endParaRPr>
          </a:p>
          <a:p>
            <a:r>
              <a:rPr lang="en-US" altLang="en-US">
                <a:latin typeface="Times New Roman" charset="0"/>
                <a:ea typeface="MS PGothic" charset="-128"/>
              </a:rPr>
              <a:t>	8. MIH technicians</a:t>
            </a:r>
            <a:endParaRPr lang="en-IN" altLang="en-US" b="1">
              <a:latin typeface="Times New Roman" charset="0"/>
              <a:ea typeface="MS PGothic"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6A0446A-667F-E842-90C0-8FDB1FC5FF0E}" type="slidenum">
              <a:rPr lang="en-US" altLang="en-US" sz="1200"/>
              <a:pPr/>
              <a:t>5</a:t>
            </a:fld>
            <a:endParaRPr lang="en-US" altLang="en-US" sz="1200"/>
          </a:p>
        </p:txBody>
      </p:sp>
    </p:spTree>
    <p:extLst>
      <p:ext uri="{BB962C8B-B14F-4D97-AF65-F5344CB8AC3E}">
        <p14:creationId xmlns:p14="http://schemas.microsoft.com/office/powerpoint/2010/main" val="113876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IV. Groups Versus Teams</a:t>
            </a:r>
            <a:endParaRPr lang="en-IN" altLang="en-US">
              <a:latin typeface="Times New Roman" charset="0"/>
              <a:ea typeface="MS PGothic" charset="-128"/>
            </a:endParaRPr>
          </a:p>
          <a:p>
            <a:r>
              <a:rPr lang="en-US" altLang="en-US">
                <a:latin typeface="Times New Roman" charset="0"/>
                <a:ea typeface="MS PGothic" charset="-128"/>
              </a:rPr>
              <a:t>A. The National Incident Management System (NIMS) defines a group as “The organization level that divides the incident according to functional levels of operation. Groups perform special functions, often across geographic boundaries.” </a:t>
            </a:r>
            <a:endParaRPr lang="en-IN" altLang="en-US">
              <a:latin typeface="Times New Roman" charset="0"/>
              <a:ea typeface="MS PGothic" charset="-128"/>
            </a:endParaRPr>
          </a:p>
          <a:p>
            <a:r>
              <a:rPr lang="en-US" altLang="en-US">
                <a:latin typeface="Times New Roman" charset="0"/>
                <a:ea typeface="MS PGothic" charset="-128"/>
              </a:rPr>
              <a:t>	1. A group consists of individual health care providers working independently to help the patient.</a:t>
            </a:r>
            <a:endParaRPr lang="en-IN" altLang="en-US">
              <a:latin typeface="Times New Roman" charset="0"/>
              <a:ea typeface="MS PGothic" charset="-128"/>
            </a:endParaRPr>
          </a:p>
          <a:p>
            <a:r>
              <a:rPr lang="en-US" altLang="en-US">
                <a:latin typeface="Times New Roman" charset="0"/>
                <a:ea typeface="MS PGothic" charset="-128"/>
              </a:rPr>
              <a:t>		a. Triage</a:t>
            </a:r>
            <a:endParaRPr lang="en-IN" altLang="en-US">
              <a:latin typeface="Times New Roman" charset="0"/>
              <a:ea typeface="MS PGothic" charset="-128"/>
            </a:endParaRPr>
          </a:p>
          <a:p>
            <a:r>
              <a:rPr lang="en-US" altLang="en-US">
                <a:latin typeface="Times New Roman" charset="0"/>
                <a:ea typeface="MS PGothic" charset="-128"/>
              </a:rPr>
              <a:t>		b. Treatment</a:t>
            </a:r>
            <a:endParaRPr lang="en-IN" altLang="en-US">
              <a:latin typeface="Times New Roman" charset="0"/>
              <a:ea typeface="MS PGothic" charset="-128"/>
            </a:endParaRPr>
          </a:p>
          <a:p>
            <a:r>
              <a:rPr lang="en-US" altLang="en-US">
                <a:latin typeface="Times New Roman" charset="0"/>
                <a:ea typeface="MS PGothic" charset="-128"/>
              </a:rPr>
              <a:t>		c. Transport</a:t>
            </a:r>
            <a:endParaRPr lang="en-IN" altLang="en-US">
              <a:latin typeface="Times New Roman" charset="0"/>
              <a:ea typeface="MS PGothic"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9444C91-926F-6847-8CCA-3E3E892560DF}" type="slidenum">
              <a:rPr lang="en-US" altLang="en-US" sz="1200"/>
              <a:pPr/>
              <a:t>6</a:t>
            </a:fld>
            <a:endParaRPr lang="en-US" altLang="en-US" sz="1200"/>
          </a:p>
        </p:txBody>
      </p:sp>
    </p:spTree>
    <p:extLst>
      <p:ext uri="{BB962C8B-B14F-4D97-AF65-F5344CB8AC3E}">
        <p14:creationId xmlns:p14="http://schemas.microsoft.com/office/powerpoint/2010/main" val="82705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A team consists of a group of health care providers who are assigned specific roles and are working interdependently in a coordinated manner under a designated leader. </a:t>
            </a:r>
            <a:endParaRPr lang="en-IN" altLang="en-US" b="1">
              <a:latin typeface="Times New Roman" charset="0"/>
              <a:ea typeface="MS PGothic"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2D275C2-3C87-7542-BBA9-1909E377A16C}" type="slidenum">
              <a:rPr lang="en-US" altLang="en-US" sz="1200"/>
              <a:pPr/>
              <a:t>7</a:t>
            </a:fld>
            <a:endParaRPr lang="en-US" altLang="en-US" sz="1200"/>
          </a:p>
        </p:txBody>
      </p:sp>
    </p:spTree>
    <p:extLst>
      <p:ext uri="{BB962C8B-B14F-4D97-AF65-F5344CB8AC3E}">
        <p14:creationId xmlns:p14="http://schemas.microsoft.com/office/powerpoint/2010/main" val="186576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The five essential elements of a group include:</a:t>
            </a:r>
            <a:endParaRPr lang="en-IN" altLang="en-US" b="1">
              <a:latin typeface="Times New Roman" charset="0"/>
              <a:ea typeface="MS PGothic" charset="-128"/>
            </a:endParaRPr>
          </a:p>
          <a:p>
            <a:r>
              <a:rPr lang="en-US" altLang="en-US">
                <a:latin typeface="Times New Roman" charset="0"/>
                <a:ea typeface="MS PGothic" charset="-128"/>
              </a:rPr>
              <a:t>	a. A common goal</a:t>
            </a:r>
            <a:endParaRPr lang="en-IN" altLang="en-US">
              <a:latin typeface="Times New Roman" charset="0"/>
              <a:ea typeface="MS PGothic" charset="-128"/>
            </a:endParaRPr>
          </a:p>
          <a:p>
            <a:r>
              <a:rPr lang="en-US" altLang="en-US">
                <a:latin typeface="Times New Roman" charset="0"/>
                <a:ea typeface="MS PGothic" charset="-128"/>
              </a:rPr>
              <a:t>	b. An image of themselves as a “group”</a:t>
            </a:r>
            <a:endParaRPr lang="en-IN" altLang="en-US">
              <a:latin typeface="Times New Roman" charset="0"/>
              <a:ea typeface="MS PGothic" charset="-128"/>
            </a:endParaRPr>
          </a:p>
          <a:p>
            <a:r>
              <a:rPr lang="en-US" altLang="en-US">
                <a:latin typeface="Times New Roman" charset="0"/>
                <a:ea typeface="MS PGothic" charset="-128"/>
              </a:rPr>
              <a:t>	c. A sense of continuity of the group</a:t>
            </a:r>
            <a:endParaRPr lang="en-IN" altLang="en-US">
              <a:latin typeface="Times New Roman" charset="0"/>
              <a:ea typeface="MS PGothic" charset="-128"/>
            </a:endParaRPr>
          </a:p>
          <a:p>
            <a:r>
              <a:rPr lang="en-US" altLang="en-US">
                <a:latin typeface="Times New Roman" charset="0"/>
                <a:ea typeface="MS PGothic" charset="-128"/>
              </a:rPr>
              <a:t>	d. A set of shared values</a:t>
            </a:r>
            <a:endParaRPr lang="en-IN" altLang="en-US">
              <a:latin typeface="Times New Roman" charset="0"/>
              <a:ea typeface="MS PGothic" charset="-128"/>
            </a:endParaRPr>
          </a:p>
          <a:p>
            <a:r>
              <a:rPr lang="en-US" altLang="en-US">
                <a:latin typeface="Times New Roman" charset="0"/>
                <a:ea typeface="MS PGothic" charset="-128"/>
              </a:rPr>
              <a:t>	e. Different roles within the group</a:t>
            </a:r>
            <a:endParaRPr lang="en-IN" altLang="en-US">
              <a:latin typeface="Times New Roman" charset="0"/>
              <a:ea typeface="MS PGothic"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4058637-73AD-4247-8C9C-58C871FCFCDE}" type="slidenum">
              <a:rPr lang="en-US" altLang="en-US" sz="1200"/>
              <a:pPr/>
              <a:t>8</a:t>
            </a:fld>
            <a:endParaRPr lang="en-US" altLang="en-US" sz="1200"/>
          </a:p>
        </p:txBody>
      </p:sp>
    </p:spTree>
    <p:extLst>
      <p:ext uri="{BB962C8B-B14F-4D97-AF65-F5344CB8AC3E}">
        <p14:creationId xmlns:p14="http://schemas.microsoft.com/office/powerpoint/2010/main" val="28099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 Dependent, Independent, and Interdependent Groups</a:t>
            </a:r>
            <a:endParaRPr lang="en-IN" altLang="en-US">
              <a:latin typeface="Times New Roman" charset="0"/>
              <a:ea typeface="MS PGothic" charset="-128"/>
            </a:endParaRPr>
          </a:p>
          <a:p>
            <a:r>
              <a:rPr lang="en-US" altLang="en-US">
                <a:latin typeface="Times New Roman" charset="0"/>
                <a:ea typeface="MS PGothic" charset="-128"/>
              </a:rPr>
              <a:t>A. In dependent groups, each individual is told what to do, and often how to do it, by his or her supervisor or group leader. </a:t>
            </a:r>
            <a:endParaRPr lang="en-IN" altLang="en-US">
              <a:latin typeface="Times New Roman" charset="0"/>
              <a:ea typeface="MS PGothic" charset="-128"/>
            </a:endParaRPr>
          </a:p>
          <a:p>
            <a:r>
              <a:rPr lang="en-US" altLang="en-US">
                <a:latin typeface="Times New Roman" charset="0"/>
                <a:ea typeface="MS PGothic" charset="-128"/>
              </a:rPr>
              <a:t>B. In independent groups, each individual is responsible for his or her own area (either a physical space or set of tasks).</a:t>
            </a:r>
            <a:endParaRPr lang="en-IN" altLang="en-US">
              <a:latin typeface="Times New Roman" charset="0"/>
              <a:ea typeface="MS PGothic" charset="-128"/>
            </a:endParaRPr>
          </a:p>
          <a:p>
            <a:r>
              <a:rPr lang="en-US" altLang="en-US">
                <a:latin typeface="Times New Roman" charset="0"/>
                <a:ea typeface="MS PGothic" charset="-128"/>
              </a:rPr>
              <a:t>C. In interdependent groups, everyone works together with shared responsibilities, accountability, and a common goal. </a:t>
            </a:r>
            <a:endParaRPr lang="en-IN" altLang="en-US">
              <a:latin typeface="Times New Roman" charset="0"/>
              <a:ea typeface="MS PGothic"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F25621BC-15D6-8445-8A9C-5036F2F411EA}" type="slidenum">
              <a:rPr lang="en-US" altLang="en-US" sz="1200"/>
              <a:pPr/>
              <a:t>9</a:t>
            </a:fld>
            <a:endParaRPr lang="en-US" altLang="en-US" sz="1200"/>
          </a:p>
        </p:txBody>
      </p:sp>
    </p:spTree>
    <p:extLst>
      <p:ext uri="{BB962C8B-B14F-4D97-AF65-F5344CB8AC3E}">
        <p14:creationId xmlns:p14="http://schemas.microsoft.com/office/powerpoint/2010/main" val="40691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2691" name="Rectangle 3"/>
          <p:cNvSpPr>
            <a:spLocks noGrp="1" noChangeArrowheads="1"/>
          </p:cNvSpPr>
          <p:nvPr>
            <p:ph type="subTitle" idx="1"/>
          </p:nvPr>
        </p:nvSpPr>
        <p:spPr>
          <a:xfrm>
            <a:off x="4419600" y="3657600"/>
            <a:ext cx="4800600" cy="1752600"/>
          </a:xfrm>
          <a:gradFill rotWithShape="0">
            <a:gsLst>
              <a:gs pos="0">
                <a:srgbClr val="66CCFF">
                  <a:alpha val="89999"/>
                </a:srgbClr>
              </a:gs>
              <a:gs pos="100000">
                <a:srgbClr val="0080FF">
                  <a:alpha val="14000"/>
                </a:srgbClr>
              </a:gs>
            </a:gsLst>
            <a:lin ang="2700000" scaled="1"/>
          </a:gradFill>
          <a:ln w="9525">
            <a:noFill/>
          </a:ln>
        </p:spPr>
        <p:txBody>
          <a:bodyPr tIns="137160" bIns="45720"/>
          <a:lstStyle>
            <a:lvl1pPr marL="0" indent="0">
              <a:lnSpc>
                <a:spcPct val="105000"/>
              </a:lnSpc>
              <a:buFontTx/>
              <a:buNone/>
              <a:defRPr sz="3200" b="1">
                <a:solidFill>
                  <a:schemeClr val="bg1"/>
                </a:solidFill>
              </a:defRPr>
            </a:lvl1pPr>
          </a:lstStyle>
          <a:p>
            <a:r>
              <a:rPr lang="en-US"/>
              <a:t>Click to edit Master subtitle style</a:t>
            </a:r>
          </a:p>
        </p:txBody>
      </p:sp>
      <p:sp>
        <p:nvSpPr>
          <p:cNvPr id="128003" name="Rectangle 2"/>
          <p:cNvSpPr>
            <a:spLocks noGrp="1" noChangeArrowheads="1"/>
          </p:cNvSpPr>
          <p:nvPr>
            <p:ph type="ctrTitle"/>
          </p:nvPr>
        </p:nvSpPr>
        <p:spPr>
          <a:xfrm>
            <a:off x="4572000" y="2362200"/>
            <a:ext cx="4343400" cy="990600"/>
          </a:xfrm>
          <a:noFill/>
        </p:spPr>
        <p:txBody>
          <a:bodyPr anchor="t"/>
          <a:lstStyle>
            <a:lvl1pPr algn="l">
              <a:defRPr>
                <a:solidFill>
                  <a:srgbClr val="002561"/>
                </a:solidFill>
                <a:effectLst>
                  <a:outerShdw blurRad="38100" dist="38100" dir="2700000" algn="tl">
                    <a:srgbClr val="DDDDDD"/>
                  </a:outerShdw>
                </a:effectLst>
              </a:defRPr>
            </a:lvl1pPr>
          </a:lstStyle>
          <a:p>
            <a:r>
              <a:rPr lang="en-US"/>
              <a:t>Click to edit Master title style</a:t>
            </a:r>
          </a:p>
        </p:txBody>
      </p:sp>
    </p:spTree>
    <p:extLst>
      <p:ext uri="{BB962C8B-B14F-4D97-AF65-F5344CB8AC3E}">
        <p14:creationId xmlns:p14="http://schemas.microsoft.com/office/powerpoint/2010/main" val="129769721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14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030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611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3482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685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948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60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808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07330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972"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dt="0"/>
  <p:txStyles>
    <p:titleStyle>
      <a:lvl1pPr algn="ctr" rtl="0" eaLnBrk="0" fontAlgn="base" hangingPunct="0">
        <a:lnSpc>
          <a:spcPct val="90000"/>
        </a:lnSpc>
        <a:spcBef>
          <a:spcPct val="0"/>
        </a:spcBef>
        <a:spcAft>
          <a:spcPct val="0"/>
        </a:spcAft>
        <a:defRPr sz="4000" b="1">
          <a:solidFill>
            <a:srgbClr val="C1500B"/>
          </a:solidFill>
          <a:latin typeface="+mj-lt"/>
          <a:ea typeface="+mj-ea"/>
          <a:cs typeface="+mj-cs"/>
        </a:defRPr>
      </a:lvl1pPr>
      <a:lvl2pPr algn="ctr" rtl="0" eaLnBrk="0" fontAlgn="base" hangingPunct="0">
        <a:lnSpc>
          <a:spcPct val="90000"/>
        </a:lnSpc>
        <a:spcBef>
          <a:spcPct val="0"/>
        </a:spcBef>
        <a:spcAft>
          <a:spcPct val="0"/>
        </a:spcAft>
        <a:defRPr sz="4000" b="1">
          <a:solidFill>
            <a:srgbClr val="C1500B"/>
          </a:solidFill>
          <a:latin typeface="Arial" charset="0"/>
          <a:ea typeface="ヒラギノ角ゴ Pro W3" charset="-128"/>
          <a:cs typeface="ヒラギノ角ゴ Pro W3" charset="-128"/>
        </a:defRPr>
      </a:lvl2pPr>
      <a:lvl3pPr algn="ctr" rtl="0" eaLnBrk="0" fontAlgn="base" hangingPunct="0">
        <a:lnSpc>
          <a:spcPct val="90000"/>
        </a:lnSpc>
        <a:spcBef>
          <a:spcPct val="0"/>
        </a:spcBef>
        <a:spcAft>
          <a:spcPct val="0"/>
        </a:spcAft>
        <a:defRPr sz="4000" b="1">
          <a:solidFill>
            <a:srgbClr val="C1500B"/>
          </a:solidFill>
          <a:latin typeface="Arial" charset="0"/>
          <a:ea typeface="ヒラギノ角ゴ Pro W3" charset="-128"/>
          <a:cs typeface="ヒラギノ角ゴ Pro W3" charset="-128"/>
        </a:defRPr>
      </a:lvl3pPr>
      <a:lvl4pPr algn="ctr" rtl="0" eaLnBrk="0" fontAlgn="base" hangingPunct="0">
        <a:lnSpc>
          <a:spcPct val="90000"/>
        </a:lnSpc>
        <a:spcBef>
          <a:spcPct val="0"/>
        </a:spcBef>
        <a:spcAft>
          <a:spcPct val="0"/>
        </a:spcAft>
        <a:defRPr sz="4000" b="1">
          <a:solidFill>
            <a:srgbClr val="C1500B"/>
          </a:solidFill>
          <a:latin typeface="Arial" charset="0"/>
          <a:ea typeface="ヒラギノ角ゴ Pro W3" charset="-128"/>
          <a:cs typeface="ヒラギノ角ゴ Pro W3" charset="-128"/>
        </a:defRPr>
      </a:lvl4pPr>
      <a:lvl5pPr algn="ctr" rtl="0" eaLnBrk="0" fontAlgn="base" hangingPunct="0">
        <a:lnSpc>
          <a:spcPct val="90000"/>
        </a:lnSpc>
        <a:spcBef>
          <a:spcPct val="0"/>
        </a:spcBef>
        <a:spcAft>
          <a:spcPct val="0"/>
        </a:spcAft>
        <a:defRPr sz="4000" b="1">
          <a:solidFill>
            <a:srgbClr val="C1500B"/>
          </a:solidFill>
          <a:latin typeface="Arial" charset="0"/>
          <a:ea typeface="ヒラギノ角ゴ Pro W3" charset="-128"/>
          <a:cs typeface="ヒラギノ角ゴ Pro W3"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mn-cs"/>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mn-cs"/>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bg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bg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txBox="1">
            <a:spLocks noChangeArrowheads="1"/>
          </p:cNvSpPr>
          <p:nvPr/>
        </p:nvSpPr>
        <p:spPr bwMode="auto">
          <a:xfrm>
            <a:off x="0" y="3352800"/>
            <a:ext cx="9144000" cy="1981200"/>
          </a:xfrm>
          <a:prstGeom prst="rect">
            <a:avLst/>
          </a:prstGeom>
          <a:gradFill rotWithShape="0">
            <a:gsLst>
              <a:gs pos="0">
                <a:srgbClr val="66CCFF">
                  <a:alpha val="89998"/>
                </a:srgbClr>
              </a:gs>
              <a:gs pos="100000">
                <a:srgbClr val="0080FF">
                  <a:alpha val="14000"/>
                </a:srgbClr>
              </a:gs>
            </a:gsLst>
            <a:lin ang="2700000" scaled="1"/>
          </a:gradFill>
          <a:ln>
            <a:noFill/>
          </a:ln>
          <a:extLst>
            <a:ext uri="{91240B29-F687-4F45-9708-019B960494DF}">
              <a14:hiddenLine xmlns:a14="http://schemas.microsoft.com/office/drawing/2010/main" w="9525">
                <a:solidFill>
                  <a:srgbClr val="B3B3B3">
                    <a:alpha val="39999"/>
                  </a:srgbClr>
                </a:solidFill>
                <a:miter lim="800000"/>
                <a:headEnd/>
                <a:tailEnd/>
              </a14:hiddenLine>
            </a:ext>
          </a:extLst>
        </p:spPr>
        <p:txBody>
          <a:bodyPr lIns="228600" tIns="137160"/>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nSpc>
                <a:spcPct val="105000"/>
              </a:lnSpc>
              <a:spcBef>
                <a:spcPct val="50000"/>
              </a:spcBef>
              <a:buClr>
                <a:srgbClr val="F37021"/>
              </a:buClr>
            </a:pPr>
            <a:endParaRPr lang="en-US" altLang="en-US" sz="100">
              <a:solidFill>
                <a:schemeClr val="bg1"/>
              </a:solidFill>
              <a:latin typeface="Arial" charset="0"/>
            </a:endParaRPr>
          </a:p>
          <a:p>
            <a:pPr algn="ctr">
              <a:lnSpc>
                <a:spcPct val="105000"/>
              </a:lnSpc>
              <a:spcBef>
                <a:spcPts val="800"/>
              </a:spcBef>
              <a:buClr>
                <a:srgbClr val="F37021"/>
              </a:buClr>
            </a:pPr>
            <a:r>
              <a:rPr lang="en-US" altLang="en-US" sz="4000" b="1">
                <a:solidFill>
                  <a:schemeClr val="bg1"/>
                </a:solidFill>
                <a:latin typeface="Arial" charset="0"/>
              </a:rPr>
              <a:t>Chapter 41</a:t>
            </a:r>
          </a:p>
          <a:p>
            <a:pPr algn="ctr" eaLnBrk="1" hangingPunct="1">
              <a:lnSpc>
                <a:spcPct val="105000"/>
              </a:lnSpc>
              <a:spcBef>
                <a:spcPts val="200"/>
              </a:spcBef>
              <a:buClr>
                <a:srgbClr val="F37021"/>
              </a:buClr>
            </a:pPr>
            <a:r>
              <a:rPr lang="en-IN" altLang="en-US" sz="3200" b="1">
                <a:solidFill>
                  <a:schemeClr val="bg1"/>
                </a:solidFill>
                <a:latin typeface="Arial" charset="0"/>
              </a:rPr>
              <a:t>A Team Approach to Health Care</a:t>
            </a:r>
            <a:endParaRPr lang="en-US" altLang="en-US" sz="3200" b="1">
              <a:solidFill>
                <a:schemeClr val="bg1"/>
              </a:solidFill>
              <a:latin typeface="Arial" charset="0"/>
            </a:endParaRPr>
          </a:p>
          <a:p>
            <a:pPr>
              <a:lnSpc>
                <a:spcPct val="105000"/>
              </a:lnSpc>
              <a:spcBef>
                <a:spcPct val="50000"/>
              </a:spcBef>
              <a:buClr>
                <a:srgbClr val="F37021"/>
              </a:buClr>
            </a:pPr>
            <a:endParaRPr lang="en-US" altLang="en-US" sz="3600">
              <a:solidFill>
                <a:schemeClr val="bg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Effective Team Performance    </a:t>
            </a:r>
            <a:r>
              <a:rPr lang="en-US" altLang="en-US" sz="2800" b="0"/>
              <a:t>(1 of 2)</a:t>
            </a:r>
            <a:endParaRPr lang="en-US" altLang="en-US" b="0"/>
          </a:p>
        </p:txBody>
      </p:sp>
      <p:sp>
        <p:nvSpPr>
          <p:cNvPr id="12291" name="Content Placeholder 2"/>
          <p:cNvSpPr>
            <a:spLocks noGrp="1"/>
          </p:cNvSpPr>
          <p:nvPr>
            <p:ph idx="1"/>
          </p:nvPr>
        </p:nvSpPr>
        <p:spPr/>
        <p:txBody>
          <a:bodyPr/>
          <a:lstStyle/>
          <a:p>
            <a:r>
              <a:rPr lang="en-US" altLang="en-US"/>
              <a:t>A shared goal</a:t>
            </a:r>
          </a:p>
          <a:p>
            <a:r>
              <a:rPr lang="en-US" altLang="en-US"/>
              <a:t>Clear roles and responsibilities</a:t>
            </a:r>
          </a:p>
          <a:p>
            <a:r>
              <a:rPr lang="en-US" altLang="en-US"/>
              <a:t>Diverse and competent skill sets</a:t>
            </a:r>
          </a:p>
          <a:p>
            <a:r>
              <a:rPr lang="en-US" altLang="en-US"/>
              <a:t>Effective collaboration and communication</a:t>
            </a:r>
          </a:p>
          <a:p>
            <a:r>
              <a:rPr lang="en-US" altLang="en-US"/>
              <a:t>Supportive and coordinated leadership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Effective Team Performance    </a:t>
            </a:r>
            <a:r>
              <a:rPr lang="en-US" altLang="en-US" sz="2800" b="0"/>
              <a:t>(2 of 2)</a:t>
            </a:r>
            <a:endParaRPr lang="en-US" altLang="en-US" b="0"/>
          </a:p>
        </p:txBody>
      </p:sp>
      <p:sp>
        <p:nvSpPr>
          <p:cNvPr id="13315" name="Content Placeholder 2"/>
          <p:cNvSpPr>
            <a:spLocks noGrp="1"/>
          </p:cNvSpPr>
          <p:nvPr>
            <p:ph idx="1"/>
          </p:nvPr>
        </p:nvSpPr>
        <p:spPr/>
        <p:txBody>
          <a:bodyPr/>
          <a:lstStyle/>
          <a:p>
            <a:r>
              <a:rPr lang="en-US" altLang="en-US"/>
              <a:t>Communication and team dynamics fostered from crew resource management and team situational awareness</a:t>
            </a:r>
          </a:p>
          <a:p>
            <a:r>
              <a:rPr lang="en-US" altLang="en-US"/>
              <a:t>CRM recommends the use of the PACE mnemonic:</a:t>
            </a:r>
          </a:p>
          <a:p>
            <a:pPr lvl="1"/>
            <a:r>
              <a:rPr lang="en-US" altLang="en-US"/>
              <a:t>Probe</a:t>
            </a:r>
          </a:p>
          <a:p>
            <a:pPr lvl="1"/>
            <a:r>
              <a:rPr lang="en-US" altLang="en-US"/>
              <a:t>Alert</a:t>
            </a:r>
          </a:p>
          <a:p>
            <a:pPr lvl="1"/>
            <a:r>
              <a:rPr lang="en-US" altLang="en-US"/>
              <a:t>Challenge</a:t>
            </a:r>
          </a:p>
          <a:p>
            <a:pPr lvl="1"/>
            <a:r>
              <a:rPr lang="en-US" altLang="en-US"/>
              <a:t>Emergency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Transfer of Patient Care</a:t>
            </a:r>
          </a:p>
        </p:txBody>
      </p:sp>
      <p:sp>
        <p:nvSpPr>
          <p:cNvPr id="14339" name="Content Placeholder 2"/>
          <p:cNvSpPr>
            <a:spLocks noGrp="1"/>
          </p:cNvSpPr>
          <p:nvPr>
            <p:ph idx="1"/>
          </p:nvPr>
        </p:nvSpPr>
        <p:spPr/>
        <p:txBody>
          <a:bodyPr/>
          <a:lstStyle/>
          <a:p>
            <a:r>
              <a:rPr lang="en-US" altLang="en-US"/>
              <a:t>Transfers introduce the possibility of patient care errors.</a:t>
            </a:r>
          </a:p>
          <a:p>
            <a:r>
              <a:rPr lang="en-US" altLang="en-US"/>
              <a:t>General guidelines for a smooth transfer:</a:t>
            </a:r>
          </a:p>
          <a:p>
            <a:pPr lvl="1"/>
            <a:r>
              <a:rPr lang="en-US" altLang="en-US"/>
              <a:t>Uninterrupted critical care</a:t>
            </a:r>
          </a:p>
          <a:p>
            <a:pPr lvl="1"/>
            <a:r>
              <a:rPr lang="en-US" altLang="en-US"/>
              <a:t>Minimal interference</a:t>
            </a:r>
          </a:p>
          <a:p>
            <a:pPr lvl="1"/>
            <a:r>
              <a:rPr lang="en-US" altLang="en-US"/>
              <a:t>Respectful interaction</a:t>
            </a:r>
          </a:p>
          <a:p>
            <a:pPr lvl="1"/>
            <a:r>
              <a:rPr lang="en-US" altLang="en-US"/>
              <a:t>Common priorities</a:t>
            </a:r>
          </a:p>
          <a:p>
            <a:pPr lvl="1"/>
            <a:r>
              <a:rPr lang="en-US" altLang="en-US"/>
              <a:t>Common language or system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BLS and ALS Providers Working Together</a:t>
            </a:r>
          </a:p>
        </p:txBody>
      </p:sp>
      <p:sp>
        <p:nvSpPr>
          <p:cNvPr id="15363" name="Content Placeholder 2"/>
          <p:cNvSpPr>
            <a:spLocks noGrp="1"/>
          </p:cNvSpPr>
          <p:nvPr>
            <p:ph idx="1"/>
          </p:nvPr>
        </p:nvSpPr>
        <p:spPr/>
        <p:txBody>
          <a:bodyPr/>
          <a:lstStyle/>
          <a:p>
            <a:r>
              <a:rPr lang="en-US" altLang="en-US"/>
              <a:t>BLS and ALS care cannot exist without each other.</a:t>
            </a:r>
          </a:p>
          <a:p>
            <a:r>
              <a:rPr lang="en-US" altLang="en-US"/>
              <a:t>BLS efforts must continue throughout the continuum of care.</a:t>
            </a:r>
          </a:p>
          <a:p>
            <a:r>
              <a:rPr lang="en-US" altLang="en-US"/>
              <a:t>What may be a “paramedic only” skill in your EMS system may be common for an EMT to perform in another.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Assisting with ALS Skills</a:t>
            </a:r>
          </a:p>
        </p:txBody>
      </p:sp>
      <p:sp>
        <p:nvSpPr>
          <p:cNvPr id="16387" name="Content Placeholder 2"/>
          <p:cNvSpPr>
            <a:spLocks noGrp="1"/>
          </p:cNvSpPr>
          <p:nvPr>
            <p:ph idx="1"/>
          </p:nvPr>
        </p:nvSpPr>
        <p:spPr/>
        <p:txBody>
          <a:bodyPr/>
          <a:lstStyle/>
          <a:p>
            <a:r>
              <a:rPr lang="en-US" altLang="en-US"/>
              <a:t>Assisting follows a four-step process:</a:t>
            </a:r>
          </a:p>
          <a:p>
            <a:pPr lvl="1"/>
            <a:r>
              <a:rPr lang="en-US" altLang="en-US"/>
              <a:t>Patient preparation</a:t>
            </a:r>
          </a:p>
          <a:p>
            <a:pPr lvl="1"/>
            <a:r>
              <a:rPr lang="en-US" altLang="en-US"/>
              <a:t>Equipment</a:t>
            </a:r>
          </a:p>
          <a:p>
            <a:pPr lvl="1"/>
            <a:r>
              <a:rPr lang="en-US" altLang="en-US"/>
              <a:t>Performing the procedure</a:t>
            </a:r>
          </a:p>
          <a:p>
            <a:pPr lvl="1"/>
            <a:r>
              <a:rPr lang="en-US" altLang="en-US"/>
              <a:t>Continuing care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Advanced Airways </a:t>
            </a:r>
            <a:r>
              <a:rPr lang="en-US" altLang="en-US" sz="2800" b="0"/>
              <a:t>(1 of 3)</a:t>
            </a:r>
            <a:endParaRPr lang="en-US" altLang="en-US" b="0"/>
          </a:p>
        </p:txBody>
      </p:sp>
      <p:sp>
        <p:nvSpPr>
          <p:cNvPr id="17411" name="Content Placeholder 2"/>
          <p:cNvSpPr>
            <a:spLocks noGrp="1"/>
          </p:cNvSpPr>
          <p:nvPr>
            <p:ph sz="half" idx="1"/>
          </p:nvPr>
        </p:nvSpPr>
        <p:spPr>
          <a:xfrm>
            <a:off x="685800" y="1447800"/>
            <a:ext cx="8077200" cy="4800600"/>
          </a:xfrm>
        </p:spPr>
        <p:txBody>
          <a:bodyPr/>
          <a:lstStyle/>
          <a:p>
            <a:r>
              <a:rPr lang="en-US" altLang="en-US"/>
              <a:t>Patient preparation</a:t>
            </a:r>
          </a:p>
          <a:p>
            <a:pPr lvl="1"/>
            <a:r>
              <a:rPr lang="en-US" altLang="en-US"/>
              <a:t>Preoxygenation</a:t>
            </a:r>
          </a:p>
          <a:p>
            <a:pPr lvl="1"/>
            <a:r>
              <a:rPr lang="en-US" altLang="en-US"/>
              <a:t>Apenic oxygenation</a:t>
            </a:r>
          </a:p>
          <a:p>
            <a:r>
              <a:rPr lang="en-US" altLang="en-US"/>
              <a:t>Equipment setup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Advanced Airways </a:t>
            </a:r>
            <a:r>
              <a:rPr lang="en-US" altLang="en-US" sz="2800" b="0"/>
              <a:t>(2 of 3)</a:t>
            </a:r>
            <a:endParaRPr lang="en-US" altLang="en-US" b="0"/>
          </a:p>
        </p:txBody>
      </p:sp>
      <p:sp>
        <p:nvSpPr>
          <p:cNvPr id="18435" name="Content Placeholder 2"/>
          <p:cNvSpPr>
            <a:spLocks noGrp="1"/>
          </p:cNvSpPr>
          <p:nvPr>
            <p:ph idx="1"/>
          </p:nvPr>
        </p:nvSpPr>
        <p:spPr/>
        <p:txBody>
          <a:bodyPr/>
          <a:lstStyle/>
          <a:p>
            <a:r>
              <a:rPr lang="en-US" altLang="en-US"/>
              <a:t>Performing the procedure</a:t>
            </a:r>
          </a:p>
          <a:p>
            <a:pPr lvl="1"/>
            <a:r>
              <a:rPr lang="en-US" altLang="en-US" b="1"/>
              <a:t>B</a:t>
            </a:r>
            <a:r>
              <a:rPr lang="en-US" altLang="en-US"/>
              <a:t> – Perform </a:t>
            </a:r>
            <a:r>
              <a:rPr lang="en-US" altLang="en-US" b="1"/>
              <a:t>BVM</a:t>
            </a:r>
            <a:r>
              <a:rPr lang="en-US" altLang="en-US"/>
              <a:t> preoxygenation</a:t>
            </a:r>
          </a:p>
          <a:p>
            <a:pPr lvl="1"/>
            <a:r>
              <a:rPr lang="en-US" altLang="en-US" b="1"/>
              <a:t>E</a:t>
            </a:r>
            <a:r>
              <a:rPr lang="en-US" altLang="en-US"/>
              <a:t> – </a:t>
            </a:r>
            <a:r>
              <a:rPr lang="en-US" altLang="en-US" b="1"/>
              <a:t>Evaluate</a:t>
            </a:r>
            <a:r>
              <a:rPr lang="en-US" altLang="en-US"/>
              <a:t> for airway difficulties</a:t>
            </a:r>
          </a:p>
          <a:p>
            <a:pPr lvl="1"/>
            <a:r>
              <a:rPr lang="en-US" altLang="en-US" b="1"/>
              <a:t>M</a:t>
            </a:r>
            <a:r>
              <a:rPr lang="en-US" altLang="en-US"/>
              <a:t> – </a:t>
            </a:r>
            <a:r>
              <a:rPr lang="en-US" altLang="en-US" b="1"/>
              <a:t>Manipulate</a:t>
            </a:r>
            <a:r>
              <a:rPr lang="en-US" altLang="en-US"/>
              <a:t> the patient</a:t>
            </a:r>
          </a:p>
          <a:p>
            <a:pPr lvl="1"/>
            <a:r>
              <a:rPr lang="en-US" altLang="en-US" b="1"/>
              <a:t>A</a:t>
            </a:r>
            <a:r>
              <a:rPr lang="en-US" altLang="en-US"/>
              <a:t> – </a:t>
            </a:r>
            <a:r>
              <a:rPr lang="en-US" altLang="en-US" b="1"/>
              <a:t>Attempt</a:t>
            </a:r>
            <a:r>
              <a:rPr lang="en-US" altLang="en-US"/>
              <a:t> first-pass intubation</a:t>
            </a:r>
          </a:p>
          <a:p>
            <a:pPr lvl="1"/>
            <a:r>
              <a:rPr lang="en-US" altLang="en-US" b="1"/>
              <a:t>GI</a:t>
            </a:r>
            <a:r>
              <a:rPr lang="en-US" altLang="en-US"/>
              <a:t> – Use a supra</a:t>
            </a:r>
            <a:r>
              <a:rPr lang="en-US" altLang="en-US" b="1"/>
              <a:t>Glottic</a:t>
            </a:r>
            <a:r>
              <a:rPr lang="en-US" altLang="en-US"/>
              <a:t> or </a:t>
            </a:r>
            <a:r>
              <a:rPr lang="en-US" altLang="en-US" b="1"/>
              <a:t>Intermediate </a:t>
            </a:r>
            <a:r>
              <a:rPr lang="en-US" altLang="en-US"/>
              <a:t>		       airway if unable to intubate</a:t>
            </a:r>
          </a:p>
          <a:p>
            <a:pPr lvl="1"/>
            <a:r>
              <a:rPr lang="en-US" altLang="en-US" b="1"/>
              <a:t>C</a:t>
            </a:r>
            <a:r>
              <a:rPr lang="en-US" altLang="en-US"/>
              <a:t> – </a:t>
            </a:r>
            <a:r>
              <a:rPr lang="en-US" altLang="en-US" b="1"/>
              <a:t>Confirm</a:t>
            </a:r>
            <a:r>
              <a:rPr lang="en-US" altLang="en-US"/>
              <a:t> successful intubation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Advanced Airways </a:t>
            </a:r>
            <a:r>
              <a:rPr lang="en-US" altLang="en-US" sz="2800" b="0"/>
              <a:t>(3 of 3)</a:t>
            </a:r>
            <a:endParaRPr lang="en-US" altLang="en-US" b="0"/>
          </a:p>
        </p:txBody>
      </p:sp>
      <p:sp>
        <p:nvSpPr>
          <p:cNvPr id="19459" name="Content Placeholder 2"/>
          <p:cNvSpPr>
            <a:spLocks noGrp="1"/>
          </p:cNvSpPr>
          <p:nvPr>
            <p:ph idx="1"/>
          </p:nvPr>
        </p:nvSpPr>
        <p:spPr/>
        <p:txBody>
          <a:bodyPr/>
          <a:lstStyle/>
          <a:p>
            <a:r>
              <a:rPr lang="en-US" altLang="en-US"/>
              <a:t>Continuing care</a:t>
            </a:r>
          </a:p>
          <a:p>
            <a:pPr lvl="1"/>
            <a:r>
              <a:rPr lang="en-US" altLang="en-US"/>
              <a:t>Observe all of the patient’s monitor readings</a:t>
            </a:r>
          </a:p>
          <a:p>
            <a:pPr lvl="1"/>
            <a:r>
              <a:rPr lang="en-US" altLang="en-US"/>
              <a:t>Monitor for signs of potential complications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Vascular Access </a:t>
            </a:r>
            <a:r>
              <a:rPr lang="en-US" altLang="en-US" sz="2800" b="0"/>
              <a:t>(1 of 2)</a:t>
            </a:r>
            <a:endParaRPr lang="en-US" altLang="en-US" b="0"/>
          </a:p>
        </p:txBody>
      </p:sp>
      <p:sp>
        <p:nvSpPr>
          <p:cNvPr id="20483" name="Content Placeholder 2"/>
          <p:cNvSpPr>
            <a:spLocks noGrp="1"/>
          </p:cNvSpPr>
          <p:nvPr>
            <p:ph idx="1"/>
          </p:nvPr>
        </p:nvSpPr>
        <p:spPr/>
        <p:txBody>
          <a:bodyPr/>
          <a:lstStyle/>
          <a:p>
            <a:r>
              <a:rPr lang="en-US" altLang="en-US"/>
              <a:t>Patient preparation	</a:t>
            </a:r>
          </a:p>
          <a:p>
            <a:pPr lvl="1"/>
            <a:r>
              <a:rPr lang="en-US" altLang="en-US"/>
              <a:t>Position the patient and equipment.</a:t>
            </a:r>
          </a:p>
          <a:p>
            <a:pPr lvl="1"/>
            <a:r>
              <a:rPr lang="en-US" altLang="en-US"/>
              <a:t>Explain the procedure and the reason for it.</a:t>
            </a:r>
          </a:p>
          <a:p>
            <a:pPr lvl="1"/>
            <a:r>
              <a:rPr lang="en-US" altLang="en-US"/>
              <a:t>Ensure the patient is comfortable and calm.</a:t>
            </a:r>
          </a:p>
          <a:p>
            <a:r>
              <a:rPr lang="en-US" altLang="en-US"/>
              <a:t>Equipment setup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Vascular Access </a:t>
            </a:r>
            <a:r>
              <a:rPr lang="en-US" altLang="en-US" sz="2800" b="0"/>
              <a:t>(2 of 2)</a:t>
            </a:r>
            <a:endParaRPr lang="en-US" altLang="en-US" b="0"/>
          </a:p>
        </p:txBody>
      </p:sp>
      <p:sp>
        <p:nvSpPr>
          <p:cNvPr id="21507" name="Content Placeholder 4"/>
          <p:cNvSpPr>
            <a:spLocks noGrp="1"/>
          </p:cNvSpPr>
          <p:nvPr>
            <p:ph idx="1"/>
          </p:nvPr>
        </p:nvSpPr>
        <p:spPr/>
        <p:txBody>
          <a:bodyPr/>
          <a:lstStyle/>
          <a:p>
            <a:r>
              <a:rPr lang="en-US" altLang="en-US"/>
              <a:t>Spiking the bag </a:t>
            </a:r>
          </a:p>
          <a:p>
            <a:r>
              <a:rPr lang="en-US" altLang="en-US"/>
              <a:t>Performing the procedure</a:t>
            </a:r>
          </a:p>
          <a:p>
            <a:pPr lvl="1"/>
            <a:r>
              <a:rPr lang="en-US" altLang="en-US"/>
              <a:t>Stabilize the patient’s limbs.</a:t>
            </a:r>
          </a:p>
          <a:p>
            <a:pPr lvl="1"/>
            <a:r>
              <a:rPr lang="en-US" altLang="en-US"/>
              <a:t>Provide comfort to the patient.</a:t>
            </a:r>
          </a:p>
          <a:p>
            <a:r>
              <a:rPr lang="en-US" altLang="en-US"/>
              <a:t>Continuing care</a:t>
            </a:r>
          </a:p>
          <a:p>
            <a:pPr lvl="1"/>
            <a:r>
              <a:rPr lang="en-US" altLang="en-US"/>
              <a:t>Observe the access site for swelling, bleeding, discoloration, and leaking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t>Introduction</a:t>
            </a:r>
          </a:p>
        </p:txBody>
      </p:sp>
      <p:sp>
        <p:nvSpPr>
          <p:cNvPr id="4099" name="Content Placeholder 2"/>
          <p:cNvSpPr>
            <a:spLocks noGrp="1"/>
          </p:cNvSpPr>
          <p:nvPr>
            <p:ph idx="1"/>
          </p:nvPr>
        </p:nvSpPr>
        <p:spPr/>
        <p:txBody>
          <a:bodyPr/>
          <a:lstStyle/>
          <a:p>
            <a:r>
              <a:rPr lang="en-US" altLang="en-US"/>
              <a:t>You are a critical member of the emergency health care team.</a:t>
            </a:r>
          </a:p>
          <a:p>
            <a:r>
              <a:rPr lang="en-US" altLang="en-US"/>
              <a:t>By working as a team, emergency health care providers can improve patient and provider safety and delivery better emergency care.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Troubleshooting Team Conflicts</a:t>
            </a:r>
          </a:p>
        </p:txBody>
      </p:sp>
      <p:sp>
        <p:nvSpPr>
          <p:cNvPr id="22531" name="Content Placeholder 2"/>
          <p:cNvSpPr>
            <a:spLocks noGrp="1"/>
          </p:cNvSpPr>
          <p:nvPr>
            <p:ph idx="1"/>
          </p:nvPr>
        </p:nvSpPr>
        <p:spPr/>
        <p:txBody>
          <a:bodyPr/>
          <a:lstStyle/>
          <a:p>
            <a:r>
              <a:rPr lang="en-US" altLang="en-US"/>
              <a:t>The patient comes first.</a:t>
            </a:r>
          </a:p>
          <a:p>
            <a:r>
              <a:rPr lang="en-US" altLang="en-US"/>
              <a:t>Do not engage.</a:t>
            </a:r>
          </a:p>
          <a:p>
            <a:r>
              <a:rPr lang="en-US" altLang="en-US"/>
              <a:t>Keep your cool.</a:t>
            </a:r>
          </a:p>
          <a:p>
            <a:r>
              <a:rPr lang="en-US" altLang="en-US"/>
              <a:t>Separate the person from the issue.</a:t>
            </a:r>
          </a:p>
          <a:p>
            <a:r>
              <a:rPr lang="en-US" altLang="en-US"/>
              <a:t>Choose your battles.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Review</a:t>
            </a:r>
          </a:p>
        </p:txBody>
      </p:sp>
      <p:sp>
        <p:nvSpPr>
          <p:cNvPr id="23555" name="Rectangle 3"/>
          <p:cNvSpPr>
            <a:spLocks noGrp="1" noChangeArrowheads="1"/>
          </p:cNvSpPr>
          <p:nvPr>
            <p:ph type="body" idx="1"/>
          </p:nvPr>
        </p:nvSpPr>
        <p:spPr/>
        <p:txBody>
          <a:bodyPr/>
          <a:lstStyle/>
          <a:p>
            <a:pPr marL="457200" indent="-457200">
              <a:buFontTx/>
              <a:buAutoNum type="arabicPeriod"/>
            </a:pPr>
            <a:r>
              <a:rPr lang="en-US" altLang="en-US"/>
              <a:t>Which of the following is a characteristic of a regular team?</a:t>
            </a:r>
          </a:p>
          <a:p>
            <a:pPr marL="1016000" lvl="1" indent="-444500">
              <a:buFontTx/>
              <a:buAutoNum type="alphaUcPeriod"/>
            </a:pPr>
            <a:r>
              <a:rPr lang="en-US" altLang="en-US"/>
              <a:t>They serve a specialized role within the larger emergency health care system.</a:t>
            </a:r>
          </a:p>
          <a:p>
            <a:pPr marL="1016000" lvl="1" indent="-444500">
              <a:buFontTx/>
              <a:buAutoNum type="alphaUcPeriod"/>
            </a:pPr>
            <a:r>
              <a:rPr lang="en-US" altLang="en-US"/>
              <a:t>Members consistently interact with the same partner.</a:t>
            </a:r>
          </a:p>
          <a:p>
            <a:pPr marL="1016000" lvl="1" indent="-444500">
              <a:buFontTx/>
              <a:buAutoNum type="alphaUcPeriod"/>
            </a:pPr>
            <a:r>
              <a:rPr lang="en-US" altLang="en-US"/>
              <a:t>The team performs special functions across geographic boundaries.</a:t>
            </a:r>
          </a:p>
          <a:p>
            <a:pPr marL="1016000" lvl="1" indent="-444500">
              <a:buFontTx/>
              <a:buAutoNum type="alphaUcPeriod"/>
            </a:pPr>
            <a:r>
              <a:rPr lang="en-US" altLang="en-US"/>
              <a:t>Regular teams are more common in volunteer EMS systems.</a:t>
            </a:r>
          </a:p>
        </p:txBody>
      </p:sp>
      <p:sp>
        <p:nvSpPr>
          <p:cNvPr id="23556" name="TextBox 1"/>
          <p:cNvSpPr txBox="1">
            <a:spLocks noChangeArrowheads="1"/>
          </p:cNvSpPr>
          <p:nvPr/>
        </p:nvSpPr>
        <p:spPr bwMode="auto">
          <a:xfrm>
            <a:off x="266700" y="9525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Review</a:t>
            </a:r>
          </a:p>
        </p:txBody>
      </p:sp>
      <p:sp>
        <p:nvSpPr>
          <p:cNvPr id="24579"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C1500B"/>
                </a:solidFill>
              </a:rPr>
              <a:t>B</a:t>
            </a:r>
          </a:p>
          <a:p>
            <a:pPr marL="0" indent="0">
              <a:buFontTx/>
              <a:buNone/>
            </a:pPr>
            <a:r>
              <a:rPr lang="en-US" altLang="en-US" b="1"/>
              <a:t>Rationale: </a:t>
            </a:r>
            <a:r>
              <a:rPr lang="en-US" altLang="en-US"/>
              <a:t>Members of a regular team consistently interact with the same partner. This allows them to perform as a seamless unit. Special teams serve a specialized role within the larger emergency health care team. Groups perform special functions across geographic boundaries. Temporary teams are common in volunteer EMT systems.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457200" indent="-457200">
              <a:buFontTx/>
              <a:buAutoNum type="arabicPeriod"/>
              <a:defRPr/>
            </a:pPr>
            <a:r>
              <a:rPr lang="en-US" altLang="en-US" dirty="0"/>
              <a:t>Which of the following is a characteristic of a regular team?</a:t>
            </a:r>
          </a:p>
          <a:p>
            <a:pPr marL="1016000" lvl="1" indent="-444500">
              <a:buFontTx/>
              <a:buAutoNum type="alphaUcPeriod"/>
              <a:defRPr/>
            </a:pPr>
            <a:r>
              <a:rPr lang="en-US" altLang="en-US" dirty="0"/>
              <a:t>They serve a specialized role within the larger emergency health care system</a:t>
            </a:r>
            <a:r>
              <a:rPr lang="en-US" altLang="en-US" dirty="0" smtClean="0"/>
              <a:t>.</a:t>
            </a:r>
          </a:p>
          <a:p>
            <a:pPr marL="1018800" lvl="1" indent="0">
              <a:buFontTx/>
              <a:buNone/>
              <a:defRPr/>
            </a:pPr>
            <a:r>
              <a:rPr lang="en-US" altLang="en-US" b="1" dirty="0" smtClean="0"/>
              <a:t>Rationale:</a:t>
            </a:r>
            <a:r>
              <a:rPr lang="en-US" altLang="en-US" dirty="0" smtClean="0"/>
              <a:t> </a:t>
            </a:r>
            <a:r>
              <a:rPr lang="en-US" altLang="en-US" dirty="0" smtClean="0">
                <a:solidFill>
                  <a:srgbClr val="C1500B"/>
                </a:solidFill>
              </a:rPr>
              <a:t>Special teams serve a specialized role within the larger health care system.</a:t>
            </a:r>
            <a:endParaRPr lang="en-US" altLang="en-US" dirty="0">
              <a:solidFill>
                <a:srgbClr val="C1500B"/>
              </a:solidFill>
            </a:endParaRPr>
          </a:p>
          <a:p>
            <a:pPr marL="1028700" lvl="1" indent="-457200">
              <a:buFontTx/>
              <a:buAutoNum type="alphaUcPeriod" startAt="2"/>
              <a:defRPr/>
            </a:pPr>
            <a:r>
              <a:rPr lang="en-US" altLang="en-US" dirty="0" smtClean="0"/>
              <a:t>Members </a:t>
            </a:r>
            <a:r>
              <a:rPr lang="en-US" altLang="en-US" dirty="0"/>
              <a:t>consistently interact with the same partner</a:t>
            </a:r>
            <a:r>
              <a:rPr lang="en-US" altLang="en-US" dirty="0" smtClean="0"/>
              <a:t>.</a:t>
            </a:r>
          </a:p>
          <a:p>
            <a:pPr marL="571500" lvl="1" indent="0">
              <a:buFontTx/>
              <a:buNone/>
              <a:defRPr/>
            </a:pPr>
            <a:r>
              <a:rPr lang="en-US" altLang="en-US" dirty="0" smtClean="0"/>
              <a:t>	 </a:t>
            </a:r>
            <a:r>
              <a:rPr lang="en-US" altLang="en-US" b="1" dirty="0" smtClean="0"/>
              <a:t>Rationale:</a:t>
            </a:r>
            <a:r>
              <a:rPr lang="en-US" altLang="en-US" dirty="0" smtClean="0">
                <a:solidFill>
                  <a:srgbClr val="000000"/>
                </a:solidFill>
              </a:rPr>
              <a:t> </a:t>
            </a:r>
            <a:r>
              <a:rPr lang="en-US" altLang="en-US" dirty="0" smtClean="0">
                <a:solidFill>
                  <a:srgbClr val="C1500B"/>
                </a:solidFill>
              </a:rPr>
              <a:t>Correct answer</a:t>
            </a:r>
            <a:endParaRPr lang="en-US" altLang="en-US" dirty="0">
              <a:solidFill>
                <a:srgbClr val="C1500B"/>
              </a:solidFill>
            </a:endParaRPr>
          </a:p>
          <a:p>
            <a:pP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514350" indent="-514350">
              <a:buFontTx/>
              <a:buAutoNum type="arabicPeriod"/>
              <a:defRPr/>
            </a:pPr>
            <a:r>
              <a:rPr lang="en-US" altLang="en-US" dirty="0" smtClean="0"/>
              <a:t>Which </a:t>
            </a:r>
            <a:r>
              <a:rPr lang="en-US" altLang="en-US" dirty="0"/>
              <a:t>of the following is a characteristic of a regular team</a:t>
            </a:r>
            <a:r>
              <a:rPr lang="en-US" altLang="en-US" dirty="0" smtClean="0"/>
              <a:t>?</a:t>
            </a:r>
          </a:p>
          <a:p>
            <a:pPr marL="1028700" lvl="1" indent="-457200">
              <a:buFontTx/>
              <a:buAutoNum type="alphaUcPeriod" startAt="3"/>
              <a:defRPr/>
            </a:pPr>
            <a:r>
              <a:rPr lang="en-US" altLang="en-US" dirty="0" smtClean="0"/>
              <a:t>The </a:t>
            </a:r>
            <a:r>
              <a:rPr lang="en-US" altLang="en-US" dirty="0"/>
              <a:t>team performs special functions across geographic boundaries</a:t>
            </a:r>
            <a:r>
              <a:rPr lang="en-US" altLang="en-US" dirty="0" smtClean="0"/>
              <a:t>.</a:t>
            </a:r>
          </a:p>
          <a:p>
            <a:pPr marL="1018800" lvl="1" indent="0">
              <a:buFontTx/>
              <a:buNone/>
              <a:defRPr/>
            </a:pPr>
            <a:r>
              <a:rPr lang="en-US" altLang="en-US" b="1" dirty="0" smtClean="0"/>
              <a:t>Rationale:</a:t>
            </a:r>
            <a:r>
              <a:rPr lang="en-US" altLang="en-US" dirty="0" smtClean="0"/>
              <a:t> </a:t>
            </a:r>
            <a:r>
              <a:rPr lang="en-US" altLang="en-US" dirty="0" smtClean="0">
                <a:solidFill>
                  <a:srgbClr val="C1500B"/>
                </a:solidFill>
              </a:rPr>
              <a:t>Groups perform special functions across geographic boundaries.</a:t>
            </a:r>
            <a:endParaRPr lang="en-US" altLang="en-US" dirty="0">
              <a:solidFill>
                <a:srgbClr val="C1500B"/>
              </a:solidFill>
            </a:endParaRPr>
          </a:p>
          <a:p>
            <a:pPr marL="1028700" lvl="1" indent="-457200">
              <a:buFontTx/>
              <a:buAutoNum type="alphaUcPeriod" startAt="4"/>
              <a:defRPr/>
            </a:pPr>
            <a:r>
              <a:rPr lang="en-US" altLang="en-US" dirty="0" smtClean="0"/>
              <a:t>Regular </a:t>
            </a:r>
            <a:r>
              <a:rPr lang="en-US" altLang="en-US" dirty="0"/>
              <a:t>teams are more common in volunteer EMS systems</a:t>
            </a:r>
            <a:r>
              <a:rPr lang="en-US" altLang="en-US" dirty="0" smtClean="0"/>
              <a:t>.</a:t>
            </a:r>
          </a:p>
          <a:p>
            <a:pPr marL="1018800" lvl="1" indent="0">
              <a:buFontTx/>
              <a:buNone/>
              <a:defRPr/>
            </a:pPr>
            <a:r>
              <a:rPr lang="en-US" altLang="en-US" b="1" dirty="0" smtClean="0"/>
              <a:t>Rationale:</a:t>
            </a:r>
            <a:r>
              <a:rPr lang="en-US" altLang="en-US" dirty="0" smtClean="0"/>
              <a:t> </a:t>
            </a:r>
            <a:r>
              <a:rPr lang="en-US" altLang="en-US" dirty="0" smtClean="0">
                <a:solidFill>
                  <a:srgbClr val="C1500B"/>
                </a:solidFill>
              </a:rPr>
              <a:t>Temporary teams are more   	 common in volunteer systems.</a:t>
            </a:r>
            <a:endParaRPr lang="en-US" altLang="en-US" dirty="0">
              <a:solidFill>
                <a:srgbClr val="C1500B"/>
              </a:solidFill>
            </a:endParaRPr>
          </a:p>
          <a:p>
            <a:pPr marL="514350" indent="-514350">
              <a:buFontTx/>
              <a:buAutoNum type="arabicPeriod"/>
              <a:defRPr/>
            </a:pPr>
            <a:endParaRPr lang="en-US" altLang="en-US" dirty="0">
              <a:solidFill>
                <a:srgbClr val="000000"/>
              </a:solidFill>
            </a:endParaRPr>
          </a:p>
          <a:p>
            <a:pP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Review</a:t>
            </a:r>
          </a:p>
        </p:txBody>
      </p:sp>
      <p:sp>
        <p:nvSpPr>
          <p:cNvPr id="27651" name="Rectangle 3"/>
          <p:cNvSpPr>
            <a:spLocks noGrp="1" noChangeArrowheads="1"/>
          </p:cNvSpPr>
          <p:nvPr>
            <p:ph type="body" idx="1"/>
          </p:nvPr>
        </p:nvSpPr>
        <p:spPr>
          <a:xfrm>
            <a:off x="685800" y="1447800"/>
            <a:ext cx="8458200" cy="4800600"/>
          </a:xfrm>
        </p:spPr>
        <p:txBody>
          <a:bodyPr/>
          <a:lstStyle/>
          <a:p>
            <a:pPr marL="457200" indent="-457200">
              <a:buFontTx/>
              <a:buAutoNum type="arabicPeriod" startAt="2"/>
            </a:pPr>
            <a:r>
              <a:rPr lang="en-US" altLang="en-US"/>
              <a:t>Essential elements of a group that people must share include:</a:t>
            </a:r>
          </a:p>
          <a:p>
            <a:pPr marL="1016000" lvl="1" indent="-444500">
              <a:buFontTx/>
              <a:buAutoNum type="alphaUcPeriod"/>
            </a:pPr>
            <a:r>
              <a:rPr lang="en-US" altLang="en-US"/>
              <a:t>focusing on individual goals.</a:t>
            </a:r>
          </a:p>
          <a:p>
            <a:pPr marL="1016000" lvl="1" indent="-444500">
              <a:buFontTx/>
              <a:buAutoNum type="alphaUcPeriod"/>
            </a:pPr>
            <a:r>
              <a:rPr lang="en-US" altLang="en-US"/>
              <a:t>placing emphasis on one way of accomplishing a task. </a:t>
            </a:r>
          </a:p>
          <a:p>
            <a:pPr marL="1016000" lvl="1" indent="-444500">
              <a:buFontTx/>
              <a:buAutoNum type="alphaUcPeriod"/>
            </a:pPr>
            <a:r>
              <a:rPr lang="en-US" altLang="en-US"/>
              <a:t>working with a set of shared values.</a:t>
            </a:r>
          </a:p>
          <a:p>
            <a:pPr marL="1016000" lvl="1" indent="-444500">
              <a:buFontTx/>
              <a:buAutoNum type="alphaUcPeriod"/>
            </a:pPr>
            <a:r>
              <a:rPr lang="en-US" altLang="en-US"/>
              <a:t>promoting a personal identity.</a:t>
            </a:r>
            <a:endParaRPr lang="en-US" altLang="en-US"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Review</a:t>
            </a:r>
          </a:p>
        </p:txBody>
      </p:sp>
      <p:sp>
        <p:nvSpPr>
          <p:cNvPr id="28675"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C1500B"/>
                </a:solidFill>
              </a:rPr>
              <a:t>C</a:t>
            </a:r>
          </a:p>
          <a:p>
            <a:pPr marL="0" indent="0">
              <a:buFontTx/>
              <a:buNone/>
            </a:pPr>
            <a:r>
              <a:rPr lang="en-US" altLang="en-US" b="1"/>
              <a:t>Rationale: </a:t>
            </a:r>
            <a:r>
              <a:rPr lang="en-US" altLang="en-US"/>
              <a:t>It is important for groups to have a set of shared values (how the group wants to get things done). In a group the focus needs to be on a common goal. Group members must have a sense of continuity and remember that the group may work together more than once in a different configuration. Finally, a group member should put forth an image of the group as a whole, not one person.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457200" indent="-457200">
              <a:buFontTx/>
              <a:buAutoNum type="arabicPeriod" startAt="2"/>
              <a:defRPr/>
            </a:pPr>
            <a:r>
              <a:rPr lang="en-US" altLang="en-US" dirty="0"/>
              <a:t>Essential elements of a group that people must share include:</a:t>
            </a:r>
          </a:p>
          <a:p>
            <a:pPr marL="1016000" lvl="1" indent="-444500">
              <a:buFontTx/>
              <a:buAutoNum type="alphaUcPeriod"/>
              <a:defRPr/>
            </a:pPr>
            <a:r>
              <a:rPr lang="en-US" altLang="en-US" dirty="0"/>
              <a:t>focusing on individual goals.</a:t>
            </a:r>
          </a:p>
          <a:p>
            <a:pPr marL="1018800" lvl="1" indent="0">
              <a:buFontTx/>
              <a:buNone/>
              <a:defRPr/>
            </a:pPr>
            <a:r>
              <a:rPr lang="en-US" altLang="en-US" b="1" dirty="0" smtClean="0"/>
              <a:t>Rationale</a:t>
            </a:r>
            <a:r>
              <a:rPr lang="en-US" altLang="en-US" b="1" dirty="0"/>
              <a:t>:</a:t>
            </a:r>
            <a:r>
              <a:rPr lang="en-US" altLang="en-US" dirty="0"/>
              <a:t> </a:t>
            </a:r>
            <a:r>
              <a:rPr lang="en-US" altLang="en-US" dirty="0">
                <a:solidFill>
                  <a:srgbClr val="C1500B"/>
                </a:solidFill>
              </a:rPr>
              <a:t>Groups are focused on a common goal.</a:t>
            </a:r>
          </a:p>
          <a:p>
            <a:pPr marL="1028700" lvl="1" indent="-457200">
              <a:buFontTx/>
              <a:buAutoNum type="alphaUcPeriod" startAt="2"/>
              <a:defRPr/>
            </a:pPr>
            <a:r>
              <a:rPr lang="en-US" altLang="en-US" dirty="0"/>
              <a:t>placing emphasis on one way of accomplishing a task. </a:t>
            </a:r>
          </a:p>
          <a:p>
            <a:pPr marL="1018800" lvl="1" indent="0">
              <a:buFontTx/>
              <a:buNone/>
              <a:defRPr/>
            </a:pPr>
            <a:r>
              <a:rPr lang="en-US" altLang="en-US" b="1" dirty="0" smtClean="0"/>
              <a:t>Rationale:</a:t>
            </a:r>
            <a:r>
              <a:rPr lang="en-US" altLang="en-US" dirty="0" smtClean="0"/>
              <a:t> </a:t>
            </a:r>
            <a:r>
              <a:rPr lang="en-US" altLang="en-US" dirty="0" smtClean="0">
                <a:solidFill>
                  <a:srgbClr val="C1500B"/>
                </a:solidFill>
              </a:rPr>
              <a:t>Group members must have a sense of continuity and remember that the group may work together more than once in a different configuration. </a:t>
            </a:r>
          </a:p>
          <a:p>
            <a:pPr marL="571500" lvl="1" indent="0">
              <a:buFontTx/>
              <a:buNone/>
              <a:defRPr/>
            </a:pPr>
            <a:endParaRPr lang="en-US" altLang="en-US" dirty="0">
              <a:solidFill>
                <a:srgbClr val="000000"/>
              </a:solidFill>
            </a:endParaRPr>
          </a:p>
          <a:p>
            <a:pP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457200" indent="-457200">
              <a:buFontTx/>
              <a:buAutoNum type="arabicPeriod" startAt="2"/>
              <a:defRPr/>
            </a:pPr>
            <a:r>
              <a:rPr lang="en-US" altLang="en-US" dirty="0"/>
              <a:t>Essential elements of a group that people must share include</a:t>
            </a:r>
            <a:r>
              <a:rPr lang="en-US" altLang="en-US" dirty="0" smtClean="0"/>
              <a:t>:</a:t>
            </a:r>
          </a:p>
          <a:p>
            <a:pPr marL="1028700" lvl="1" indent="-457200">
              <a:buFontTx/>
              <a:buAutoNum type="alphaUcPeriod" startAt="3"/>
              <a:defRPr/>
            </a:pPr>
            <a:r>
              <a:rPr lang="en-US" altLang="en-US" dirty="0"/>
              <a:t>working with a set of shared values.</a:t>
            </a:r>
          </a:p>
          <a:p>
            <a:pPr marL="1018800" lvl="1" indent="0">
              <a:buFontTx/>
              <a:buNone/>
              <a:defRPr/>
            </a:pPr>
            <a:r>
              <a:rPr lang="en-US" altLang="en-US" b="1" dirty="0" smtClean="0"/>
              <a:t>Rationale</a:t>
            </a:r>
            <a:r>
              <a:rPr lang="en-US" altLang="en-US" b="1" dirty="0"/>
              <a:t>:</a:t>
            </a:r>
            <a:r>
              <a:rPr lang="en-US" altLang="en-US" dirty="0"/>
              <a:t> </a:t>
            </a:r>
            <a:r>
              <a:rPr lang="en-US" altLang="en-US" dirty="0">
                <a:solidFill>
                  <a:srgbClr val="C1500B"/>
                </a:solidFill>
              </a:rPr>
              <a:t>Correct answer</a:t>
            </a:r>
          </a:p>
          <a:p>
            <a:pPr marL="1028700" lvl="1" indent="-457200">
              <a:buFontTx/>
              <a:buAutoNum type="alphaUcPeriod" startAt="4"/>
              <a:defRPr/>
            </a:pPr>
            <a:r>
              <a:rPr lang="en-US" altLang="en-US" dirty="0"/>
              <a:t>promoting a personal identity.</a:t>
            </a:r>
          </a:p>
          <a:p>
            <a:pPr marL="1018800" lvl="1" indent="0">
              <a:buFontTx/>
              <a:buNone/>
              <a:defRPr/>
            </a:pPr>
            <a:r>
              <a:rPr lang="en-US" altLang="en-US" b="1" dirty="0" smtClean="0"/>
              <a:t>Rationale:</a:t>
            </a:r>
            <a:r>
              <a:rPr lang="en-US" altLang="en-US" b="1" dirty="0" smtClean="0">
                <a:solidFill>
                  <a:srgbClr val="000000"/>
                </a:solidFill>
              </a:rPr>
              <a:t> </a:t>
            </a:r>
            <a:r>
              <a:rPr lang="en-US" altLang="en-US" dirty="0" smtClean="0">
                <a:solidFill>
                  <a:srgbClr val="C1500B"/>
                </a:solidFill>
              </a:rPr>
              <a:t>A group member should put forth an image of the group as a whole, not one person.</a:t>
            </a:r>
            <a:endParaRPr lang="en-US" altLang="en-US" b="1" dirty="0">
              <a:solidFill>
                <a:srgbClr val="C1500B"/>
              </a:solidFill>
            </a:endParaRPr>
          </a:p>
          <a:p>
            <a:pPr marL="457200" indent="-457200">
              <a:buFontTx/>
              <a:buAutoNum type="arabicPeriod" startAt="2"/>
              <a:defRPr/>
            </a:pPr>
            <a:endParaRPr lang="en-US" altLang="en-US" dirty="0">
              <a:solidFill>
                <a:srgbClr val="C1500B"/>
              </a:solidFill>
            </a:endParaRPr>
          </a:p>
          <a:p>
            <a:pP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Review</a:t>
            </a:r>
          </a:p>
        </p:txBody>
      </p:sp>
      <p:sp>
        <p:nvSpPr>
          <p:cNvPr id="31747" name="Rectangle 3"/>
          <p:cNvSpPr>
            <a:spLocks noGrp="1" noChangeArrowheads="1"/>
          </p:cNvSpPr>
          <p:nvPr>
            <p:ph type="body" idx="1"/>
          </p:nvPr>
        </p:nvSpPr>
        <p:spPr/>
        <p:txBody>
          <a:bodyPr/>
          <a:lstStyle/>
          <a:p>
            <a:pPr marL="457200" indent="-457200">
              <a:buFontTx/>
              <a:buAutoNum type="arabicPeriod" startAt="3"/>
            </a:pPr>
            <a:r>
              <a:rPr lang="en-US" altLang="en-US"/>
              <a:t>Members of an interdependent group:</a:t>
            </a:r>
          </a:p>
          <a:p>
            <a:pPr marL="1016000" lvl="1" indent="-444500">
              <a:buFontTx/>
              <a:buAutoNum type="alphaUcPeriod"/>
            </a:pPr>
            <a:r>
              <a:rPr lang="en-US" altLang="en-US"/>
              <a:t>focus on the goals of their own individual areas.</a:t>
            </a:r>
          </a:p>
          <a:p>
            <a:pPr marL="1016000" lvl="1" indent="-444500">
              <a:buFontTx/>
              <a:buAutoNum type="alphaUcPeriod"/>
            </a:pPr>
            <a:r>
              <a:rPr lang="en-US" altLang="en-US"/>
              <a:t>rely on the group leader for task assignments.</a:t>
            </a:r>
          </a:p>
          <a:p>
            <a:pPr marL="1016000" lvl="1" indent="-444500">
              <a:buFontTx/>
              <a:buAutoNum type="alphaUcPeriod"/>
            </a:pPr>
            <a:r>
              <a:rPr lang="en-US" altLang="en-US"/>
              <a:t>have limited ability to adapt and deliver critical care medical care in an uncontrolled field environment.</a:t>
            </a:r>
          </a:p>
          <a:p>
            <a:pPr marL="1016000" lvl="1" indent="-444500">
              <a:buFontTx/>
              <a:buAutoNum type="alphaUcPeriod"/>
            </a:pPr>
            <a:r>
              <a:rPr lang="en-US" altLang="en-US"/>
              <a:t>work together with shared responsibilities, accountability, and a common goal.</a:t>
            </a:r>
            <a:endParaRPr lang="en-US"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An Era of Team Health Care</a:t>
            </a:r>
          </a:p>
        </p:txBody>
      </p:sp>
      <p:sp>
        <p:nvSpPr>
          <p:cNvPr id="5123" name="Content Placeholder 2"/>
          <p:cNvSpPr>
            <a:spLocks noGrp="1"/>
          </p:cNvSpPr>
          <p:nvPr>
            <p:ph idx="1"/>
          </p:nvPr>
        </p:nvSpPr>
        <p:spPr/>
        <p:txBody>
          <a:bodyPr/>
          <a:lstStyle/>
          <a:p>
            <a:r>
              <a:rPr lang="en-US" altLang="en-US"/>
              <a:t>Community paramedicine and mobile integrated healthcare (MIH) teams may be the best examples of the team concept of continuum of care.</a:t>
            </a:r>
          </a:p>
          <a:p>
            <a:r>
              <a:rPr lang="en-US" altLang="en-US"/>
              <a:t>The structure and effectiveness of emergency health care teams differs from system to system.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Review</a:t>
            </a:r>
          </a:p>
        </p:txBody>
      </p:sp>
      <p:sp>
        <p:nvSpPr>
          <p:cNvPr id="32771"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C1500B"/>
                </a:solidFill>
              </a:rPr>
              <a:t>D</a:t>
            </a:r>
          </a:p>
          <a:p>
            <a:pPr marL="0" indent="0">
              <a:buFontTx/>
              <a:buNone/>
            </a:pPr>
            <a:r>
              <a:rPr lang="en-US" altLang="en-US" b="1"/>
              <a:t>Rationale: </a:t>
            </a:r>
            <a:r>
              <a:rPr lang="en-US" altLang="en-US" sz="2400"/>
              <a:t>Members of an interdependent group work together with shared responsibilities, accountability, and a common goal. People who are part of a independent group focus on the goals of their own individual area. Individuals who are part of a dependent group rely on the leader for task assignments and have limited ability to adapt and deliver critical medical care in an uncontrolled field environment.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457200" indent="-457200">
              <a:buFontTx/>
              <a:buAutoNum type="arabicPeriod" startAt="3"/>
              <a:defRPr/>
            </a:pPr>
            <a:r>
              <a:rPr lang="en-US" altLang="en-US" dirty="0"/>
              <a:t>Members of an interdependent group:</a:t>
            </a:r>
          </a:p>
          <a:p>
            <a:pPr marL="1016000" lvl="1" indent="-444500">
              <a:buFontTx/>
              <a:buAutoNum type="alphaUcPeriod"/>
              <a:defRPr/>
            </a:pPr>
            <a:r>
              <a:rPr lang="en-US" altLang="en-US" dirty="0"/>
              <a:t>focus on the goals of their own individual areas.</a:t>
            </a:r>
          </a:p>
          <a:p>
            <a:pPr marL="1018800" lvl="1" indent="0">
              <a:buFontTx/>
              <a:buNone/>
              <a:defRPr/>
            </a:pPr>
            <a:r>
              <a:rPr lang="en-US" altLang="en-US" b="1" dirty="0" smtClean="0"/>
              <a:t>Rationale</a:t>
            </a:r>
            <a:r>
              <a:rPr lang="en-US" altLang="en-US" b="1" dirty="0"/>
              <a:t>:</a:t>
            </a:r>
            <a:r>
              <a:rPr lang="en-US" altLang="en-US" dirty="0"/>
              <a:t> </a:t>
            </a:r>
            <a:r>
              <a:rPr lang="en-US" altLang="en-US" dirty="0">
                <a:solidFill>
                  <a:srgbClr val="C1500B"/>
                </a:solidFill>
              </a:rPr>
              <a:t>People who are part of an 	 </a:t>
            </a:r>
            <a:r>
              <a:rPr lang="en-US" altLang="en-US" dirty="0" smtClean="0">
                <a:solidFill>
                  <a:srgbClr val="C1500B"/>
                </a:solidFill>
              </a:rPr>
              <a:t>independent </a:t>
            </a:r>
            <a:r>
              <a:rPr lang="en-US" altLang="en-US" dirty="0">
                <a:solidFill>
                  <a:srgbClr val="C1500B"/>
                </a:solidFill>
              </a:rPr>
              <a:t>group focus on the goals of their </a:t>
            </a:r>
            <a:r>
              <a:rPr lang="en-US" altLang="en-US" dirty="0" smtClean="0">
                <a:solidFill>
                  <a:srgbClr val="C1500B"/>
                </a:solidFill>
              </a:rPr>
              <a:t>own </a:t>
            </a:r>
            <a:r>
              <a:rPr lang="en-US" altLang="en-US" dirty="0">
                <a:solidFill>
                  <a:srgbClr val="C1500B"/>
                </a:solidFill>
              </a:rPr>
              <a:t>individual areas. </a:t>
            </a:r>
          </a:p>
          <a:p>
            <a:pPr marL="1028700" lvl="1" indent="-457200">
              <a:buFontTx/>
              <a:buAutoNum type="alphaUcPeriod" startAt="2"/>
              <a:defRPr/>
            </a:pPr>
            <a:r>
              <a:rPr lang="en-US" altLang="en-US" dirty="0"/>
              <a:t>rely on the group leader for task assignments.</a:t>
            </a:r>
          </a:p>
          <a:p>
            <a:pPr marL="1018800" lvl="1" indent="0">
              <a:buFontTx/>
              <a:buNone/>
              <a:defRPr/>
            </a:pPr>
            <a:r>
              <a:rPr lang="en-US" altLang="en-US" b="1" dirty="0" smtClean="0"/>
              <a:t>Rationale</a:t>
            </a:r>
            <a:r>
              <a:rPr lang="en-US" altLang="en-US" b="1" dirty="0"/>
              <a:t>:</a:t>
            </a:r>
            <a:r>
              <a:rPr lang="en-US" altLang="en-US" dirty="0"/>
              <a:t> </a:t>
            </a:r>
            <a:r>
              <a:rPr lang="en-US" altLang="en-US" dirty="0">
                <a:solidFill>
                  <a:srgbClr val="C1500B"/>
                </a:solidFill>
              </a:rPr>
              <a:t>People who are members of a </a:t>
            </a:r>
            <a:r>
              <a:rPr lang="en-US" altLang="en-US" dirty="0" smtClean="0">
                <a:solidFill>
                  <a:srgbClr val="C1500B"/>
                </a:solidFill>
              </a:rPr>
              <a:t>dependent </a:t>
            </a:r>
            <a:r>
              <a:rPr lang="en-US" altLang="en-US" dirty="0">
                <a:solidFill>
                  <a:srgbClr val="C1500B"/>
                </a:solidFill>
              </a:rPr>
              <a:t>group rely on the group leader for </a:t>
            </a:r>
            <a:r>
              <a:rPr lang="en-US" altLang="en-US" dirty="0" smtClean="0">
                <a:solidFill>
                  <a:srgbClr val="C1500B"/>
                </a:solidFill>
              </a:rPr>
              <a:t>task </a:t>
            </a:r>
            <a:r>
              <a:rPr lang="en-US" altLang="en-US" dirty="0">
                <a:solidFill>
                  <a:srgbClr val="C1500B"/>
                </a:solidFill>
              </a:rPr>
              <a:t>assignments. </a:t>
            </a:r>
          </a:p>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514350" indent="-514350">
              <a:buFontTx/>
              <a:buAutoNum type="arabicPeriod" startAt="3"/>
              <a:defRPr/>
            </a:pPr>
            <a:r>
              <a:rPr lang="en-US" altLang="en-US" dirty="0" smtClean="0"/>
              <a:t>Members </a:t>
            </a:r>
            <a:r>
              <a:rPr lang="en-US" altLang="en-US" dirty="0"/>
              <a:t>of an interdependent group</a:t>
            </a:r>
            <a:r>
              <a:rPr lang="en-US" altLang="en-US" dirty="0" smtClean="0"/>
              <a:t>:</a:t>
            </a:r>
          </a:p>
          <a:p>
            <a:pPr marL="1028700" lvl="1" indent="-457200">
              <a:buFontTx/>
              <a:buAutoNum type="alphaUcPeriod" startAt="3"/>
              <a:defRPr/>
            </a:pPr>
            <a:r>
              <a:rPr lang="en-US" altLang="en-US" dirty="0"/>
              <a:t>have limited ability to adapt and deliver critical medical care in an uncontrolled field environment.</a:t>
            </a:r>
          </a:p>
          <a:p>
            <a:pPr marL="1018800" lvl="1" indent="0">
              <a:buFontTx/>
              <a:buNone/>
              <a:defRPr/>
            </a:pPr>
            <a:r>
              <a:rPr lang="en-US" altLang="en-US" b="1" dirty="0" smtClean="0"/>
              <a:t>Rationale</a:t>
            </a:r>
            <a:r>
              <a:rPr lang="en-US" altLang="en-US" b="1" dirty="0"/>
              <a:t>:</a:t>
            </a:r>
            <a:r>
              <a:rPr lang="en-US" altLang="en-US" dirty="0"/>
              <a:t> </a:t>
            </a:r>
            <a:r>
              <a:rPr lang="en-US" altLang="en-US" dirty="0">
                <a:solidFill>
                  <a:srgbClr val="C1500B"/>
                </a:solidFill>
              </a:rPr>
              <a:t>People who are part of a dependent </a:t>
            </a:r>
            <a:r>
              <a:rPr lang="en-US" altLang="en-US" dirty="0" smtClean="0">
                <a:solidFill>
                  <a:srgbClr val="C1500B"/>
                </a:solidFill>
              </a:rPr>
              <a:t>group </a:t>
            </a:r>
            <a:r>
              <a:rPr lang="en-US" altLang="en-US" dirty="0">
                <a:solidFill>
                  <a:srgbClr val="C1500B"/>
                </a:solidFill>
              </a:rPr>
              <a:t>have limited ability to adapt and deliver </a:t>
            </a:r>
            <a:r>
              <a:rPr lang="en-US" altLang="en-US" dirty="0" smtClean="0">
                <a:solidFill>
                  <a:srgbClr val="C1500B"/>
                </a:solidFill>
              </a:rPr>
              <a:t>critical </a:t>
            </a:r>
            <a:r>
              <a:rPr lang="en-US" altLang="en-US" dirty="0">
                <a:solidFill>
                  <a:srgbClr val="C1500B"/>
                </a:solidFill>
              </a:rPr>
              <a:t>medical care in an uncontrolled </a:t>
            </a:r>
            <a:r>
              <a:rPr lang="en-US" altLang="en-US" dirty="0" smtClean="0">
                <a:solidFill>
                  <a:srgbClr val="C1500B"/>
                </a:solidFill>
              </a:rPr>
              <a:t>environment</a:t>
            </a:r>
            <a:r>
              <a:rPr lang="en-US" altLang="en-US" dirty="0">
                <a:solidFill>
                  <a:srgbClr val="C1500B"/>
                </a:solidFill>
              </a:rPr>
              <a:t>.</a:t>
            </a:r>
          </a:p>
          <a:p>
            <a:pPr marL="1028700" lvl="1" indent="-457200">
              <a:buFontTx/>
              <a:buAutoNum type="alphaUcPeriod" startAt="4"/>
              <a:defRPr/>
            </a:pPr>
            <a:r>
              <a:rPr lang="en-US" altLang="en-US" dirty="0"/>
              <a:t>work together with shared responsibilities, accountability, and a common goal.</a:t>
            </a:r>
          </a:p>
          <a:p>
            <a:pPr marL="1018800" lvl="1" indent="0">
              <a:buFontTx/>
              <a:buNone/>
              <a:defRPr/>
            </a:pPr>
            <a:r>
              <a:rPr lang="en-US" altLang="en-US" b="1" dirty="0" smtClean="0"/>
              <a:t>Rationale</a:t>
            </a:r>
            <a:r>
              <a:rPr lang="en-US" altLang="en-US" b="1" dirty="0"/>
              <a:t>: </a:t>
            </a:r>
            <a:r>
              <a:rPr lang="en-US" altLang="en-US" dirty="0">
                <a:solidFill>
                  <a:srgbClr val="C1500B"/>
                </a:solidFill>
              </a:rPr>
              <a:t>Correct answer</a:t>
            </a:r>
          </a:p>
          <a:p>
            <a:pPr marL="514350" indent="-514350">
              <a:buFontTx/>
              <a:buAutoNum type="arabicPeriod" startAt="3"/>
              <a:defRPr/>
            </a:pPr>
            <a:endParaRPr lang="en-US" altLang="en-US" dirty="0">
              <a:solidFill>
                <a:srgbClr val="000000"/>
              </a:solidFill>
            </a:endParaRPr>
          </a:p>
          <a:p>
            <a:pP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Review</a:t>
            </a:r>
          </a:p>
        </p:txBody>
      </p:sp>
      <p:sp>
        <p:nvSpPr>
          <p:cNvPr id="58370" name="Rectangle 3"/>
          <p:cNvSpPr>
            <a:spLocks noGrp="1" noChangeArrowheads="1"/>
          </p:cNvSpPr>
          <p:nvPr>
            <p:ph type="body" idx="1"/>
          </p:nvPr>
        </p:nvSpPr>
        <p:spPr/>
        <p:txBody>
          <a:bodyPr/>
          <a:lstStyle/>
          <a:p>
            <a:pPr marL="0" indent="0">
              <a:buFontTx/>
              <a:buNone/>
              <a:defRPr/>
            </a:pPr>
            <a:r>
              <a:rPr lang="en-US" dirty="0"/>
              <a:t>4.  When a team member speaks, you should repeat the message back to him or her. This is an example of: </a:t>
            </a:r>
          </a:p>
          <a:p>
            <a:pPr marL="1016000" lvl="1" indent="-444500">
              <a:buFontTx/>
              <a:buAutoNum type="alphaUcPeriod"/>
              <a:defRPr/>
            </a:pPr>
            <a:r>
              <a:rPr lang="en-US" altLang="en-US" dirty="0"/>
              <a:t>closed loop communication.</a:t>
            </a:r>
          </a:p>
          <a:p>
            <a:pPr marL="1028700" lvl="1" indent="-457200">
              <a:buFontTx/>
              <a:buAutoNum type="alphaUcPeriod" startAt="2"/>
              <a:defRPr/>
            </a:pPr>
            <a:r>
              <a:rPr lang="en-US" altLang="en-US" dirty="0"/>
              <a:t>a clear message.</a:t>
            </a:r>
          </a:p>
          <a:p>
            <a:pPr marL="1028700" lvl="1" indent="-457200">
              <a:buFontTx/>
              <a:buAutoNum type="alphaUcPeriod" startAt="3"/>
              <a:defRPr/>
            </a:pPr>
            <a:r>
              <a:rPr lang="en-US" altLang="en-US" dirty="0"/>
              <a:t>constructive intervention.</a:t>
            </a:r>
          </a:p>
          <a:p>
            <a:pPr marL="1028700" lvl="1" indent="-457200">
              <a:buFontTx/>
              <a:buAutoNum type="alphaUcPeriod" startAt="4"/>
              <a:defRPr/>
            </a:pPr>
            <a:r>
              <a:rPr lang="en-US" altLang="en-US" dirty="0"/>
              <a:t>courtesy.</a:t>
            </a:r>
            <a:endParaRPr lang="en-US" alt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Review</a:t>
            </a:r>
          </a:p>
        </p:txBody>
      </p:sp>
      <p:sp>
        <p:nvSpPr>
          <p:cNvPr id="36867" name="Rectangle 3"/>
          <p:cNvSpPr>
            <a:spLocks noGrp="1" noChangeArrowheads="1"/>
          </p:cNvSpPr>
          <p:nvPr>
            <p:ph type="body" idx="1"/>
          </p:nvPr>
        </p:nvSpPr>
        <p:spPr/>
        <p:txBody>
          <a:bodyPr/>
          <a:lstStyle/>
          <a:p>
            <a:pPr marL="0" indent="0">
              <a:lnSpc>
                <a:spcPct val="90000"/>
              </a:lnSpc>
              <a:buFontTx/>
              <a:buNone/>
            </a:pPr>
            <a:r>
              <a:rPr lang="en-US" altLang="en-US" b="1"/>
              <a:t>Answer: </a:t>
            </a:r>
            <a:r>
              <a:rPr lang="en-US" altLang="en-US" b="1">
                <a:solidFill>
                  <a:srgbClr val="C1500B"/>
                </a:solidFill>
              </a:rPr>
              <a:t>A</a:t>
            </a:r>
          </a:p>
          <a:p>
            <a:pPr marL="0" indent="0">
              <a:lnSpc>
                <a:spcPct val="90000"/>
              </a:lnSpc>
              <a:buFontTx/>
              <a:buNone/>
            </a:pPr>
            <a:r>
              <a:rPr lang="en-US" altLang="en-US" sz="2400" b="1"/>
              <a:t>Rationale: </a:t>
            </a:r>
            <a:r>
              <a:rPr lang="en-US" altLang="en-US" sz="2400"/>
              <a:t>Closed loop communication helps confirm that you heard and understood the message, and will act on it. A clear message is delivered when you speak calmly, confidently, and concisely so that the information delivered or the action requested is clear to the listener. Constructive intervention takes place when it is necessary for you to respectfully question or correct a team member or leader. You extend courtesy when speaking politely to members of the group.</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514350" indent="-514350">
              <a:buFontTx/>
              <a:buAutoNum type="arabicPeriod" startAt="4"/>
              <a:defRPr/>
            </a:pPr>
            <a:r>
              <a:rPr lang="en-US" altLang="en-US" dirty="0" smtClean="0"/>
              <a:t>When </a:t>
            </a:r>
            <a:r>
              <a:rPr lang="en-US" altLang="en-US" dirty="0"/>
              <a:t>a team member speaks, you should repeat the message back to him or her. This is an example of: </a:t>
            </a:r>
          </a:p>
          <a:p>
            <a:pPr marL="1016000" lvl="1" indent="-444500">
              <a:buFontTx/>
              <a:buAutoNum type="alphaUcPeriod"/>
              <a:defRPr/>
            </a:pPr>
            <a:r>
              <a:rPr lang="en-US" altLang="en-US" dirty="0"/>
              <a:t>closed loop communication.</a:t>
            </a:r>
          </a:p>
          <a:p>
            <a:pPr marL="571500" lvl="1" indent="0">
              <a:buFontTx/>
              <a:buNone/>
              <a:tabLst>
                <a:tab pos="1016000" algn="l"/>
              </a:tabLst>
              <a:defRPr/>
            </a:pPr>
            <a:r>
              <a:rPr lang="en-US" altLang="en-US" dirty="0"/>
              <a:t>	</a:t>
            </a:r>
            <a:r>
              <a:rPr lang="en-US" altLang="en-US" b="1" dirty="0"/>
              <a:t>Rationale:</a:t>
            </a:r>
            <a:r>
              <a:rPr lang="en-US" altLang="en-US" dirty="0"/>
              <a:t> </a:t>
            </a:r>
            <a:r>
              <a:rPr lang="en-US" altLang="en-US" dirty="0">
                <a:solidFill>
                  <a:srgbClr val="C1500B"/>
                </a:solidFill>
              </a:rPr>
              <a:t>Correct answer</a:t>
            </a:r>
          </a:p>
          <a:p>
            <a:pPr marL="1028700" lvl="1" indent="-457200">
              <a:buFontTx/>
              <a:buAutoNum type="alphaUcPeriod" startAt="2"/>
              <a:defRPr/>
            </a:pPr>
            <a:r>
              <a:rPr lang="en-US" altLang="en-US" dirty="0"/>
              <a:t>a clear message.</a:t>
            </a:r>
          </a:p>
          <a:p>
            <a:pPr marL="1028700" lvl="2" indent="0">
              <a:buFontTx/>
              <a:buNone/>
              <a:tabLst>
                <a:tab pos="1003300" algn="l"/>
              </a:tabLst>
              <a:defRPr/>
            </a:pPr>
            <a:r>
              <a:rPr lang="en-US" altLang="en-US" sz="2400" b="1" dirty="0" smtClean="0"/>
              <a:t>Rationale:</a:t>
            </a:r>
            <a:r>
              <a:rPr lang="en-US" altLang="en-US" sz="2400" dirty="0" smtClean="0"/>
              <a:t> </a:t>
            </a:r>
            <a:r>
              <a:rPr lang="en-US" altLang="en-US" sz="2400" dirty="0" smtClean="0">
                <a:solidFill>
                  <a:srgbClr val="C1500B"/>
                </a:solidFill>
              </a:rPr>
              <a:t>A clear message is delivered when you speak calmly, confidently, and concisely so that the information delivered or the action requested is clear to the listener.</a:t>
            </a:r>
            <a:endParaRPr lang="en-US" altLang="en-US" sz="2400" dirty="0">
              <a:solidFill>
                <a:srgbClr val="C1500B"/>
              </a:solidFill>
            </a:endParaRPr>
          </a:p>
          <a:p>
            <a:pP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514350" indent="-514350">
              <a:buFontTx/>
              <a:buAutoNum type="arabicPeriod" startAt="4"/>
              <a:defRPr/>
            </a:pPr>
            <a:r>
              <a:rPr lang="en-US" altLang="en-US" dirty="0" smtClean="0"/>
              <a:t>When </a:t>
            </a:r>
            <a:r>
              <a:rPr lang="en-US" altLang="en-US" dirty="0"/>
              <a:t>a team member speaks, you should repeat the message back to him or her. This is an example of: </a:t>
            </a:r>
            <a:endParaRPr lang="en-US" altLang="en-US" dirty="0" smtClean="0"/>
          </a:p>
          <a:p>
            <a:pPr marL="1028700" lvl="1" indent="-457200">
              <a:buFontTx/>
              <a:buAutoNum type="alphaUcPeriod" startAt="3"/>
              <a:defRPr/>
            </a:pPr>
            <a:r>
              <a:rPr lang="en-US" altLang="en-US" dirty="0"/>
              <a:t>constructive intervention</a:t>
            </a:r>
            <a:r>
              <a:rPr lang="en-US" altLang="en-US" dirty="0">
                <a:solidFill>
                  <a:srgbClr val="3366FF"/>
                </a:solidFill>
              </a:rPr>
              <a:t>.</a:t>
            </a:r>
            <a:endParaRPr lang="en-US" altLang="en-US" dirty="0">
              <a:solidFill>
                <a:srgbClr val="000000"/>
              </a:solidFill>
            </a:endParaRPr>
          </a:p>
          <a:p>
            <a:pPr marL="571500" lvl="1" indent="0">
              <a:buFontTx/>
              <a:buNone/>
              <a:tabLst>
                <a:tab pos="1016000" algn="l"/>
              </a:tabLst>
              <a:defRPr/>
            </a:pPr>
            <a:r>
              <a:rPr lang="en-US" altLang="en-US" dirty="0">
                <a:solidFill>
                  <a:srgbClr val="000000"/>
                </a:solidFill>
              </a:rPr>
              <a:t>	</a:t>
            </a:r>
            <a:r>
              <a:rPr lang="en-US" altLang="en-US" b="1" dirty="0"/>
              <a:t>Rationale:</a:t>
            </a:r>
            <a:r>
              <a:rPr lang="en-US" altLang="en-US" dirty="0"/>
              <a:t> </a:t>
            </a:r>
            <a:r>
              <a:rPr lang="en-US" altLang="en-US" dirty="0">
                <a:solidFill>
                  <a:srgbClr val="C1500B"/>
                </a:solidFill>
              </a:rPr>
              <a:t>Constructive intervention takes 	place when it is necessary for you to 	respectfully question or correct a team member 	or leader. </a:t>
            </a:r>
          </a:p>
          <a:p>
            <a:pPr marL="1028700" lvl="1" indent="-457200">
              <a:buFontTx/>
              <a:buAutoNum type="alphaUcPeriod" startAt="4"/>
              <a:defRPr/>
            </a:pPr>
            <a:r>
              <a:rPr lang="en-US" altLang="en-US" dirty="0"/>
              <a:t>courtesy.</a:t>
            </a:r>
            <a:endParaRPr lang="en-US" altLang="en-US" sz="2000" dirty="0"/>
          </a:p>
          <a:p>
            <a:pPr marL="800100" lvl="2" indent="0">
              <a:buFontTx/>
              <a:buNone/>
              <a:tabLst>
                <a:tab pos="990600" algn="l"/>
              </a:tabLst>
              <a:defRPr/>
            </a:pPr>
            <a:r>
              <a:rPr lang="en-US" altLang="en-US" sz="2400" b="1" dirty="0" smtClean="0"/>
              <a:t>	Rationale:</a:t>
            </a:r>
            <a:r>
              <a:rPr lang="en-US" altLang="en-US" sz="2400" dirty="0" smtClean="0">
                <a:solidFill>
                  <a:srgbClr val="000000"/>
                </a:solidFill>
              </a:rPr>
              <a:t> </a:t>
            </a:r>
            <a:r>
              <a:rPr lang="en-US" altLang="en-US" sz="2400" dirty="0" smtClean="0">
                <a:solidFill>
                  <a:srgbClr val="C1500B"/>
                </a:solidFill>
              </a:rPr>
              <a:t>You extend courtesy when</a:t>
            </a:r>
            <a:br>
              <a:rPr lang="en-US" altLang="en-US" sz="2400" dirty="0" smtClean="0">
                <a:solidFill>
                  <a:srgbClr val="C1500B"/>
                </a:solidFill>
              </a:rPr>
            </a:br>
            <a:r>
              <a:rPr lang="en-US" altLang="en-US" sz="2400" dirty="0" smtClean="0">
                <a:solidFill>
                  <a:srgbClr val="C1500B"/>
                </a:solidFill>
              </a:rPr>
              <a:t>	speaking politely to members of the group.</a:t>
            </a:r>
          </a:p>
          <a:p>
            <a:pPr marL="800100" lvl="2" indent="0">
              <a:buFontTx/>
              <a:buNone/>
              <a:defRPr/>
            </a:pPr>
            <a:endParaRPr lang="en-US" altLang="en-US" dirty="0">
              <a:solidFill>
                <a:srgbClr val="000000"/>
              </a:solidFill>
            </a:endParaRPr>
          </a:p>
          <a:p>
            <a:pPr>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Review</a:t>
            </a:r>
          </a:p>
        </p:txBody>
      </p:sp>
      <p:sp>
        <p:nvSpPr>
          <p:cNvPr id="39939" name="Rectangle 3"/>
          <p:cNvSpPr>
            <a:spLocks noGrp="1" noChangeArrowheads="1"/>
          </p:cNvSpPr>
          <p:nvPr>
            <p:ph type="body" idx="1"/>
          </p:nvPr>
        </p:nvSpPr>
        <p:spPr/>
        <p:txBody>
          <a:bodyPr/>
          <a:lstStyle/>
          <a:p>
            <a:pPr marL="457200" indent="-457200">
              <a:buFontTx/>
              <a:buAutoNum type="arabicPeriod" startAt="5"/>
            </a:pPr>
            <a:r>
              <a:rPr lang="en-US" altLang="en-US"/>
              <a:t>A team leader:</a:t>
            </a:r>
          </a:p>
          <a:p>
            <a:pPr marL="1016000" lvl="1" indent="-444500">
              <a:buFontTx/>
              <a:buAutoNum type="alphaUcPeriod"/>
            </a:pPr>
            <a:r>
              <a:rPr lang="en-US" altLang="en-US"/>
              <a:t>helps individual team members to work together.</a:t>
            </a:r>
          </a:p>
          <a:p>
            <a:pPr marL="1016000" lvl="1" indent="-444500">
              <a:buFontTx/>
              <a:buAutoNum type="alphaUcPeriod"/>
            </a:pPr>
            <a:r>
              <a:rPr lang="en-US" altLang="en-US"/>
              <a:t>is often defined by policy, procedure, or statute.</a:t>
            </a:r>
          </a:p>
          <a:p>
            <a:pPr marL="1016000" lvl="1" indent="-444500">
              <a:buFontTx/>
              <a:buAutoNum type="alphaUcPeriod"/>
            </a:pPr>
            <a:r>
              <a:rPr lang="en-US" altLang="en-US"/>
              <a:t>provides coordination, oversight, centralized decision making and support for the team. </a:t>
            </a:r>
          </a:p>
          <a:p>
            <a:pPr marL="1016000" lvl="1" indent="-444500">
              <a:buFontTx/>
              <a:buAutoNum type="alphaUcPeriod"/>
            </a:pPr>
            <a:r>
              <a:rPr lang="en-US" altLang="en-US"/>
              <a:t>All of the above. </a:t>
            </a:r>
            <a:endParaRPr lang="en-US" altLang="en-US" sz="2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Review</a:t>
            </a:r>
          </a:p>
        </p:txBody>
      </p:sp>
      <p:sp>
        <p:nvSpPr>
          <p:cNvPr id="40963"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C1500B"/>
                </a:solidFill>
              </a:rPr>
              <a:t>D</a:t>
            </a:r>
          </a:p>
          <a:p>
            <a:pPr marL="0" lvl="1" indent="0">
              <a:spcBef>
                <a:spcPct val="50000"/>
              </a:spcBef>
              <a:buFontTx/>
              <a:buNone/>
            </a:pPr>
            <a:r>
              <a:rPr lang="en-US" altLang="en-US" b="1"/>
              <a:t>Rationale: </a:t>
            </a:r>
            <a:r>
              <a:rPr lang="en-US" altLang="en-US" sz="2800"/>
              <a:t>A team leader is an essential part of successful team. The team leader is often defined by policy, procedure, or statute. He or she provides coordination, oversight, centralized decision making and support for the team. In addition, the team leader will help individuals to not only do their jobs, but also to work together.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457200" indent="-457200">
              <a:buFontTx/>
              <a:buAutoNum type="arabicPeriod" startAt="5"/>
              <a:defRPr/>
            </a:pPr>
            <a:r>
              <a:rPr lang="en-US" altLang="en-US" dirty="0"/>
              <a:t>A team leader:</a:t>
            </a:r>
          </a:p>
          <a:p>
            <a:pPr marL="1016000" lvl="1" indent="-444500">
              <a:buFontTx/>
              <a:buAutoNum type="alphaUcPeriod"/>
              <a:defRPr/>
            </a:pPr>
            <a:r>
              <a:rPr lang="en-US" altLang="en-US" dirty="0"/>
              <a:t>helps individual team members to work together.</a:t>
            </a:r>
          </a:p>
          <a:p>
            <a:pPr marL="571500" lvl="1" indent="0">
              <a:buFontTx/>
              <a:buNone/>
              <a:tabLst>
                <a:tab pos="1028700" algn="l"/>
              </a:tabLst>
              <a:defRPr/>
            </a:pPr>
            <a:r>
              <a:rPr lang="en-US" altLang="en-US" dirty="0">
                <a:solidFill>
                  <a:srgbClr val="000000"/>
                </a:solidFill>
              </a:rPr>
              <a:t>	</a:t>
            </a:r>
            <a:r>
              <a:rPr lang="en-US" altLang="en-US" b="1" dirty="0"/>
              <a:t>Rationale:</a:t>
            </a:r>
            <a:r>
              <a:rPr lang="en-US" altLang="en-US" dirty="0"/>
              <a:t> </a:t>
            </a:r>
            <a:r>
              <a:rPr lang="en-US" altLang="en-US" dirty="0">
                <a:solidFill>
                  <a:srgbClr val="C1500B"/>
                </a:solidFill>
              </a:rPr>
              <a:t>Correct  answer. A team leader 	helps individual team members to work 	together.</a:t>
            </a:r>
          </a:p>
          <a:p>
            <a:pPr marL="1028700" lvl="1" indent="-457200">
              <a:buFontTx/>
              <a:buAutoNum type="alphaUcPeriod" startAt="2"/>
              <a:defRPr/>
            </a:pPr>
            <a:r>
              <a:rPr lang="en-US" altLang="en-US" dirty="0"/>
              <a:t>is often defined by policy, procedure, or statute</a:t>
            </a:r>
            <a:r>
              <a:rPr lang="en-US" altLang="en-US" dirty="0" smtClean="0"/>
              <a:t>.</a:t>
            </a:r>
          </a:p>
          <a:p>
            <a:pPr marL="571500" lvl="1" indent="0">
              <a:buFontTx/>
              <a:buNone/>
              <a:tabLst>
                <a:tab pos="1028700" algn="l"/>
              </a:tabLst>
              <a:defRPr/>
            </a:pPr>
            <a:r>
              <a:rPr lang="en-US" altLang="en-US" dirty="0"/>
              <a:t>	</a:t>
            </a:r>
            <a:r>
              <a:rPr lang="en-US" altLang="en-US" b="1" dirty="0" smtClean="0"/>
              <a:t>Rationale:</a:t>
            </a:r>
            <a:r>
              <a:rPr lang="en-US" altLang="en-US" dirty="0" smtClean="0"/>
              <a:t> </a:t>
            </a:r>
            <a:r>
              <a:rPr lang="en-US" altLang="en-US" dirty="0" smtClean="0">
                <a:solidFill>
                  <a:srgbClr val="C1500B"/>
                </a:solidFill>
              </a:rPr>
              <a:t>Correct answer. A team leader is 	often defined by policy, procedure, or statute.</a:t>
            </a:r>
          </a:p>
          <a:p>
            <a:pPr marL="1028700" lvl="1" indent="-457200">
              <a:buFontTx/>
              <a:buAutoNum type="alphaUcPeriod" startAt="2"/>
              <a:defRPr/>
            </a:pPr>
            <a:endParaRPr lang="en-US" altLang="en-US" dirty="0">
              <a:solidFill>
                <a:srgbClr val="C1500B"/>
              </a:solidFill>
            </a:endParaRPr>
          </a:p>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Types of Teams </a:t>
            </a:r>
            <a:r>
              <a:rPr lang="en-US" altLang="en-US" sz="2800" b="0"/>
              <a:t>(1 of 2)</a:t>
            </a:r>
          </a:p>
        </p:txBody>
      </p:sp>
      <p:sp>
        <p:nvSpPr>
          <p:cNvPr id="6147" name="Content Placeholder 2"/>
          <p:cNvSpPr>
            <a:spLocks noGrp="1"/>
          </p:cNvSpPr>
          <p:nvPr>
            <p:ph idx="1"/>
          </p:nvPr>
        </p:nvSpPr>
        <p:spPr/>
        <p:txBody>
          <a:bodyPr/>
          <a:lstStyle/>
          <a:p>
            <a:r>
              <a:rPr lang="en-US" altLang="en-US"/>
              <a:t>Regular teams</a:t>
            </a:r>
          </a:p>
          <a:p>
            <a:pPr lvl="1"/>
            <a:r>
              <a:rPr lang="en-US" altLang="en-US"/>
              <a:t>EMTs consistently interact with the same partner or team. </a:t>
            </a:r>
          </a:p>
          <a:p>
            <a:r>
              <a:rPr lang="en-US" altLang="en-US"/>
              <a:t>Temporary teams</a:t>
            </a:r>
          </a:p>
          <a:p>
            <a:pPr lvl="1"/>
            <a:r>
              <a:rPr lang="en-US" altLang="en-US"/>
              <a:t>EMTs work with providers with whom they do not regularly interact or may not even know.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Review</a:t>
            </a:r>
          </a:p>
        </p:txBody>
      </p:sp>
      <p:sp>
        <p:nvSpPr>
          <p:cNvPr id="43011" name="Content Placeholder 2"/>
          <p:cNvSpPr>
            <a:spLocks noGrp="1"/>
          </p:cNvSpPr>
          <p:nvPr>
            <p:ph idx="1"/>
          </p:nvPr>
        </p:nvSpPr>
        <p:spPr/>
        <p:txBody>
          <a:bodyPr/>
          <a:lstStyle/>
          <a:p>
            <a:pPr marL="514350" indent="-514350">
              <a:buFontTx/>
              <a:buAutoNum type="arabicPeriod" startAt="5"/>
            </a:pPr>
            <a:r>
              <a:rPr lang="en-US" altLang="en-US"/>
              <a:t>A team leader:</a:t>
            </a:r>
          </a:p>
          <a:p>
            <a:pPr marL="1028700" lvl="1" indent="-457200">
              <a:buFontTx/>
              <a:buAutoNum type="alphaUcPeriod" startAt="3"/>
            </a:pPr>
            <a:r>
              <a:rPr lang="en-US" altLang="en-US"/>
              <a:t>provides coordination, oversight, centralized decision-making and support for the team. </a:t>
            </a:r>
          </a:p>
          <a:p>
            <a:pPr marL="1028700" lvl="1" indent="-457200">
              <a:buFontTx/>
              <a:buNone/>
            </a:pPr>
            <a:r>
              <a:rPr lang="en-US" altLang="en-US"/>
              <a:t>	</a:t>
            </a:r>
            <a:r>
              <a:rPr lang="en-US" altLang="en-US" b="1"/>
              <a:t>Rationale:</a:t>
            </a:r>
            <a:r>
              <a:rPr lang="en-US" altLang="en-US"/>
              <a:t> </a:t>
            </a:r>
            <a:r>
              <a:rPr lang="en-US" altLang="en-US">
                <a:solidFill>
                  <a:srgbClr val="C1500B"/>
                </a:solidFill>
              </a:rPr>
              <a:t>Correct answer. A team leader will provide coordination, oversight, centralized decision-making and support for the team.</a:t>
            </a:r>
          </a:p>
          <a:p>
            <a:pPr marL="1028700" lvl="1" indent="-457200">
              <a:buFontTx/>
              <a:buAutoNum type="alphaUcPeriod" startAt="4"/>
            </a:pPr>
            <a:r>
              <a:rPr lang="en-US" altLang="en-US"/>
              <a:t>All of the above. </a:t>
            </a:r>
          </a:p>
          <a:p>
            <a:pPr marL="1028700" lvl="1" indent="-457200">
              <a:buFontTx/>
              <a:buNone/>
            </a:pPr>
            <a:r>
              <a:rPr lang="en-US" altLang="en-US"/>
              <a:t>	</a:t>
            </a:r>
            <a:r>
              <a:rPr lang="en-US" altLang="en-US" b="1"/>
              <a:t>Rationale:</a:t>
            </a:r>
            <a:r>
              <a:rPr lang="en-US" altLang="en-US"/>
              <a:t> </a:t>
            </a:r>
            <a:r>
              <a:rPr lang="en-US" altLang="en-US">
                <a:solidFill>
                  <a:srgbClr val="C1500B"/>
                </a:solidFill>
              </a:rPr>
              <a:t>Correct answer</a:t>
            </a:r>
          </a:p>
          <a:p>
            <a:pPr marL="514350" indent="-514350">
              <a:buFontTx/>
              <a:buNone/>
            </a:pPr>
            <a:endParaRPr lang="en-US" altLang="en-US">
              <a:solidFill>
                <a:srgbClr val="000000"/>
              </a:solidFill>
            </a:endParaRPr>
          </a:p>
          <a:p>
            <a:pPr marL="514350" indent="-514350"/>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Review</a:t>
            </a:r>
          </a:p>
        </p:txBody>
      </p:sp>
      <p:sp>
        <p:nvSpPr>
          <p:cNvPr id="44035" name="Rectangle 3"/>
          <p:cNvSpPr>
            <a:spLocks noGrp="1" noChangeArrowheads="1"/>
          </p:cNvSpPr>
          <p:nvPr>
            <p:ph type="body" idx="1"/>
          </p:nvPr>
        </p:nvSpPr>
        <p:spPr/>
        <p:txBody>
          <a:bodyPr/>
          <a:lstStyle/>
          <a:p>
            <a:pPr marL="457200" indent="-457200">
              <a:buFontTx/>
              <a:buAutoNum type="arabicPeriod" startAt="6"/>
            </a:pPr>
            <a:r>
              <a:rPr lang="en-US" altLang="en-US"/>
              <a:t>The mnemonic BE MAGIC helps you remember the six typical steps of endotracheal intubation. Which of the following is not part of the mnemonic?</a:t>
            </a:r>
          </a:p>
          <a:p>
            <a:pPr marL="1016000" lvl="1" indent="-444500">
              <a:buFontTx/>
              <a:buAutoNum type="alphaUcPeriod"/>
            </a:pPr>
            <a:r>
              <a:rPr lang="en-US" altLang="en-US"/>
              <a:t>Performing BVM preoxygenation</a:t>
            </a:r>
          </a:p>
          <a:p>
            <a:pPr marL="1016000" lvl="1" indent="-444500">
              <a:buFontTx/>
              <a:buAutoNum type="alphaUcPeriod"/>
            </a:pPr>
            <a:r>
              <a:rPr lang="en-US" altLang="en-US"/>
              <a:t>Achieving venous access</a:t>
            </a:r>
          </a:p>
          <a:p>
            <a:pPr marL="1016000" lvl="1" indent="-444500">
              <a:buFontTx/>
              <a:buAutoNum type="alphaUcPeriod"/>
            </a:pPr>
            <a:r>
              <a:rPr lang="en-US" altLang="en-US"/>
              <a:t>Manipulating the patient</a:t>
            </a:r>
          </a:p>
          <a:p>
            <a:pPr marL="1016000" lvl="1" indent="-444500">
              <a:buFontTx/>
              <a:buAutoNum type="alphaUcPeriod"/>
            </a:pPr>
            <a:r>
              <a:rPr lang="en-US" altLang="en-US"/>
              <a:t>Evaluating for airway difficulties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Review</a:t>
            </a:r>
          </a:p>
        </p:txBody>
      </p:sp>
      <p:sp>
        <p:nvSpPr>
          <p:cNvPr id="45059"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C1500B"/>
                </a:solidFill>
              </a:rPr>
              <a:t>B</a:t>
            </a:r>
          </a:p>
          <a:p>
            <a:pPr marL="0" indent="0">
              <a:buFontTx/>
              <a:buNone/>
            </a:pPr>
            <a:r>
              <a:rPr lang="en-US" altLang="en-US" sz="2600" b="1"/>
              <a:t>Rationale: </a:t>
            </a:r>
            <a:r>
              <a:rPr lang="en-US" altLang="en-US" sz="2600"/>
              <a:t>Although a patient who requires endotracheal intubation will also require venous access, gaining venous access is not part of the BE MAGIC mnemonic. Performing BVM preoxygenation, manipulating the patient, and evaluating for airway difficulties are all components of the BE MAGIC mnemonic.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457200" indent="-457200">
              <a:buFontTx/>
              <a:buAutoNum type="arabicPeriod" startAt="6"/>
              <a:defRPr/>
            </a:pPr>
            <a:r>
              <a:rPr lang="en-US" altLang="en-US" dirty="0"/>
              <a:t>The mnemonic BE MAGIC helps you remember the six typical steps of endotracheal intubation. Which of the following is not part of the mnemonic?</a:t>
            </a:r>
          </a:p>
          <a:p>
            <a:pPr marL="1016000" lvl="1" indent="-444500">
              <a:buFontTx/>
              <a:buAutoNum type="alphaUcPeriod"/>
              <a:defRPr/>
            </a:pPr>
            <a:r>
              <a:rPr lang="en-US" altLang="en-US" dirty="0"/>
              <a:t>Performing BVM </a:t>
            </a:r>
            <a:r>
              <a:rPr lang="en-US" altLang="en-US" dirty="0" smtClean="0"/>
              <a:t>preoxygenation</a:t>
            </a:r>
          </a:p>
          <a:p>
            <a:pPr marL="571500" lvl="1" indent="0">
              <a:buFontTx/>
              <a:buNone/>
              <a:tabLst>
                <a:tab pos="1003300" algn="l"/>
              </a:tabLst>
              <a:defRPr/>
            </a:pPr>
            <a:r>
              <a:rPr lang="en-US" altLang="en-US" dirty="0"/>
              <a:t>	</a:t>
            </a:r>
            <a:r>
              <a:rPr lang="en-US" altLang="en-US" b="1" dirty="0" smtClean="0"/>
              <a:t>Rationale:</a:t>
            </a:r>
            <a:r>
              <a:rPr lang="en-US" altLang="en-US" dirty="0" smtClean="0"/>
              <a:t> </a:t>
            </a:r>
            <a:r>
              <a:rPr lang="en-US" altLang="en-US" dirty="0" smtClean="0">
                <a:solidFill>
                  <a:srgbClr val="C1500B"/>
                </a:solidFill>
              </a:rPr>
              <a:t>Performing BVM preoxygenation is 	part of the BE MAGIC mnemonic. </a:t>
            </a:r>
            <a:endParaRPr lang="en-US" altLang="en-US" dirty="0">
              <a:solidFill>
                <a:srgbClr val="C1500B"/>
              </a:solidFill>
            </a:endParaRPr>
          </a:p>
          <a:p>
            <a:pPr marL="1028700" lvl="1" indent="-457200">
              <a:buFontTx/>
              <a:buAutoNum type="alphaUcPeriod" startAt="2"/>
              <a:defRPr/>
            </a:pPr>
            <a:r>
              <a:rPr lang="en-US" altLang="en-US" dirty="0" smtClean="0"/>
              <a:t>Achieving </a:t>
            </a:r>
            <a:r>
              <a:rPr lang="en-US" altLang="en-US" dirty="0"/>
              <a:t>venous </a:t>
            </a:r>
            <a:r>
              <a:rPr lang="en-US" altLang="en-US" dirty="0" smtClean="0"/>
              <a:t>access</a:t>
            </a:r>
          </a:p>
          <a:p>
            <a:pPr marL="571500" lvl="1" indent="0">
              <a:buFontTx/>
              <a:buNone/>
              <a:tabLst>
                <a:tab pos="1003300" algn="l"/>
              </a:tabLst>
              <a:defRPr/>
            </a:pPr>
            <a:r>
              <a:rPr lang="en-US" altLang="en-US" dirty="0"/>
              <a:t>	</a:t>
            </a:r>
            <a:r>
              <a:rPr lang="en-US" altLang="en-US" b="1" dirty="0" smtClean="0"/>
              <a:t>Rationale:</a:t>
            </a:r>
            <a:r>
              <a:rPr lang="en-US" altLang="en-US" dirty="0" smtClean="0"/>
              <a:t> </a:t>
            </a:r>
            <a:r>
              <a:rPr lang="en-US" altLang="en-US" dirty="0" smtClean="0">
                <a:solidFill>
                  <a:srgbClr val="C1500B"/>
                </a:solidFill>
              </a:rPr>
              <a:t>Correct answer</a:t>
            </a:r>
            <a:endParaRPr lang="en-US" altLang="en-US" dirty="0">
              <a:solidFill>
                <a:srgbClr val="C1500B"/>
              </a:solidFill>
            </a:endParaRPr>
          </a:p>
          <a:p>
            <a:pPr>
              <a:defRP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Review</a:t>
            </a:r>
          </a:p>
        </p:txBody>
      </p:sp>
      <p:sp>
        <p:nvSpPr>
          <p:cNvPr id="47107" name="Content Placeholder 2"/>
          <p:cNvSpPr>
            <a:spLocks noGrp="1"/>
          </p:cNvSpPr>
          <p:nvPr>
            <p:ph idx="1"/>
          </p:nvPr>
        </p:nvSpPr>
        <p:spPr/>
        <p:txBody>
          <a:bodyPr/>
          <a:lstStyle/>
          <a:p>
            <a:pPr marL="514350" indent="-514350">
              <a:buFontTx/>
              <a:buAutoNum type="arabicPeriod" startAt="6"/>
            </a:pPr>
            <a:r>
              <a:rPr lang="en-US" altLang="en-US"/>
              <a:t>The mnemonic BE MAGIC helps you remember the six typical steps of endotracheal intubation. Which of the following is not part of the mnemonic?</a:t>
            </a:r>
          </a:p>
          <a:p>
            <a:pPr marL="1028700" lvl="1" indent="-457200">
              <a:buFontTx/>
              <a:buAutoNum type="alphaUcPeriod" startAt="3"/>
            </a:pPr>
            <a:r>
              <a:rPr lang="en-US" altLang="en-US"/>
              <a:t>Manipulating the patient</a:t>
            </a:r>
          </a:p>
          <a:p>
            <a:pPr marL="1028700" lvl="1" indent="-457200">
              <a:buFontTx/>
              <a:buNone/>
            </a:pPr>
            <a:r>
              <a:rPr lang="en-US" altLang="en-US"/>
              <a:t>	</a:t>
            </a:r>
            <a:r>
              <a:rPr lang="en-US" altLang="en-US" b="1"/>
              <a:t>Rationale:</a:t>
            </a:r>
            <a:r>
              <a:rPr lang="en-US" altLang="en-US"/>
              <a:t> </a:t>
            </a:r>
            <a:r>
              <a:rPr lang="en-US" altLang="en-US">
                <a:solidFill>
                  <a:srgbClr val="C1500B"/>
                </a:solidFill>
              </a:rPr>
              <a:t>Manipulating the patient is part of the BE MAGIC mnemonic. </a:t>
            </a:r>
          </a:p>
          <a:p>
            <a:pPr marL="1028700" lvl="1" indent="-457200">
              <a:buFontTx/>
              <a:buAutoNum type="alphaUcPeriod" startAt="4"/>
            </a:pPr>
            <a:r>
              <a:rPr lang="en-US" altLang="en-US"/>
              <a:t>Evaluating for airway difficulties</a:t>
            </a:r>
          </a:p>
          <a:p>
            <a:pPr marL="1028700" lvl="1" indent="-457200">
              <a:buFontTx/>
              <a:buNone/>
            </a:pPr>
            <a:r>
              <a:rPr lang="en-US" altLang="en-US"/>
              <a:t>	</a:t>
            </a:r>
            <a:r>
              <a:rPr lang="en-US" altLang="en-US" b="1"/>
              <a:t>Rationale:</a:t>
            </a:r>
            <a:r>
              <a:rPr lang="en-US" altLang="en-US"/>
              <a:t> </a:t>
            </a:r>
            <a:r>
              <a:rPr lang="en-US" altLang="en-US">
                <a:solidFill>
                  <a:srgbClr val="C1500B"/>
                </a:solidFill>
              </a:rPr>
              <a:t>Evaluating for airway difficulties is part of the BE MAGIC mnemonic.</a:t>
            </a:r>
          </a:p>
          <a:p>
            <a:pPr marL="514350" indent="-514350">
              <a:buFontTx/>
              <a:buNone/>
            </a:pPr>
            <a:endParaRPr lang="en-US" altLang="en-US">
              <a:solidFill>
                <a:srgbClr val="000000"/>
              </a:solidFill>
            </a:endParaRPr>
          </a:p>
          <a:p>
            <a:pPr marL="514350" indent="-514350"/>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Review</a:t>
            </a:r>
          </a:p>
        </p:txBody>
      </p:sp>
      <p:sp>
        <p:nvSpPr>
          <p:cNvPr id="48131" name="Rectangle 3"/>
          <p:cNvSpPr>
            <a:spLocks noGrp="1" noChangeArrowheads="1"/>
          </p:cNvSpPr>
          <p:nvPr>
            <p:ph type="body" idx="1"/>
          </p:nvPr>
        </p:nvSpPr>
        <p:spPr/>
        <p:txBody>
          <a:bodyPr/>
          <a:lstStyle/>
          <a:p>
            <a:pPr marL="0" indent="0">
              <a:buFontTx/>
              <a:buNone/>
            </a:pPr>
            <a:r>
              <a:rPr lang="en-US" altLang="en-US"/>
              <a:t>7.  As you ventilate an intubated patient, which of the following observations would cause you to immediately alert the team leader?</a:t>
            </a:r>
          </a:p>
          <a:p>
            <a:pPr marL="1016000" lvl="1" indent="-444500">
              <a:buFontTx/>
              <a:buAutoNum type="alphaUcPeriod"/>
            </a:pPr>
            <a:r>
              <a:rPr lang="en-US" altLang="en-US"/>
              <a:t>Ventilation is creating equal chest rise. </a:t>
            </a:r>
          </a:p>
          <a:p>
            <a:pPr marL="1016000" lvl="1" indent="-444500">
              <a:buFontTx/>
              <a:buAutoNum type="alphaUcPeriod"/>
            </a:pPr>
            <a:r>
              <a:rPr lang="en-US" altLang="en-US"/>
              <a:t>The  patient’s cyanosis is disappearing. </a:t>
            </a:r>
          </a:p>
          <a:p>
            <a:pPr marL="1016000" lvl="1" indent="-444500">
              <a:buFontTx/>
              <a:buAutoNum type="alphaUcPeriod"/>
            </a:pPr>
            <a:r>
              <a:rPr lang="en-US" altLang="en-US"/>
              <a:t>The oxygen saturation level is now at 94%. </a:t>
            </a:r>
          </a:p>
          <a:p>
            <a:pPr marL="1016000" lvl="1" indent="-444500">
              <a:buFontTx/>
              <a:buAutoNum type="alphaUcPeriod"/>
            </a:pPr>
            <a:r>
              <a:rPr lang="en-US" altLang="en-US"/>
              <a:t>The BVM is offering more resistance.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Review</a:t>
            </a:r>
          </a:p>
        </p:txBody>
      </p:sp>
      <p:sp>
        <p:nvSpPr>
          <p:cNvPr id="49155"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C1500B"/>
                </a:solidFill>
              </a:rPr>
              <a:t>D</a:t>
            </a:r>
          </a:p>
          <a:p>
            <a:pPr marL="0" indent="0">
              <a:buFontTx/>
              <a:buNone/>
            </a:pPr>
            <a:r>
              <a:rPr lang="en-US" altLang="en-US" sz="2400" b="1"/>
              <a:t>Rationale: </a:t>
            </a:r>
            <a:r>
              <a:rPr lang="en-US" altLang="en-US" sz="2400"/>
              <a:t>Increasing resistance while ventilating with the BVM could be indicative of a critical airway or breathing problem, such as an esophageal intubation, that needs to be addressed. Other observations that need to be immediately reported to the team leader include a decreasing SpO</a:t>
            </a:r>
            <a:r>
              <a:rPr lang="en-US" altLang="en-US" sz="2400" baseline="-25000"/>
              <a:t>2</a:t>
            </a:r>
            <a:r>
              <a:rPr lang="en-US" altLang="en-US" sz="2400"/>
              <a:t> level (especially below 94%), physical signs of poor ventilation and perfusion, and improper positioning or dislodgement of the ET tube.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Review</a:t>
            </a:r>
          </a:p>
        </p:txBody>
      </p:sp>
      <p:sp>
        <p:nvSpPr>
          <p:cNvPr id="50179" name="Content Placeholder 2"/>
          <p:cNvSpPr>
            <a:spLocks noGrp="1"/>
          </p:cNvSpPr>
          <p:nvPr>
            <p:ph idx="1"/>
          </p:nvPr>
        </p:nvSpPr>
        <p:spPr/>
        <p:txBody>
          <a:bodyPr/>
          <a:lstStyle/>
          <a:p>
            <a:pPr marL="514350" indent="-514350">
              <a:buFontTx/>
              <a:buAutoNum type="arabicPeriod" startAt="7"/>
            </a:pPr>
            <a:r>
              <a:rPr lang="en-US" altLang="en-US"/>
              <a:t>As you ventilate an intubated patient, which of the following observations would cause you to immediately alert the team leader?</a:t>
            </a:r>
          </a:p>
          <a:p>
            <a:pPr marL="1016000" lvl="1" indent="-444500">
              <a:buFontTx/>
              <a:buAutoNum type="alphaUcPeriod"/>
            </a:pPr>
            <a:r>
              <a:rPr lang="en-US" altLang="en-US"/>
              <a:t>Ventilation is creating equal chest rise. </a:t>
            </a:r>
          </a:p>
          <a:p>
            <a:pPr marL="1016000" lvl="1" indent="-444500">
              <a:buFontTx/>
              <a:buNone/>
            </a:pPr>
            <a:r>
              <a:rPr lang="en-US" altLang="en-US"/>
              <a:t>	</a:t>
            </a:r>
            <a:r>
              <a:rPr lang="en-US" altLang="en-US" b="1"/>
              <a:t>Rationale:</a:t>
            </a:r>
            <a:r>
              <a:rPr lang="en-US" altLang="en-US"/>
              <a:t> </a:t>
            </a:r>
            <a:r>
              <a:rPr lang="en-US" altLang="en-US">
                <a:solidFill>
                  <a:srgbClr val="C1500B"/>
                </a:solidFill>
              </a:rPr>
              <a:t>Equal chest rise is a sign that the endotracheal tube is in proper position. </a:t>
            </a:r>
          </a:p>
          <a:p>
            <a:pPr marL="1016000" lvl="1" indent="-444500">
              <a:buFontTx/>
              <a:buAutoNum type="alphaUcPeriod" startAt="2"/>
            </a:pPr>
            <a:r>
              <a:rPr lang="en-US" altLang="en-US"/>
              <a:t>The  patient’s cyanosis is disappearing. </a:t>
            </a:r>
          </a:p>
          <a:p>
            <a:pPr marL="1016000" lvl="1" indent="-444500">
              <a:buFontTx/>
              <a:buNone/>
            </a:pPr>
            <a:r>
              <a:rPr lang="en-US" altLang="en-US"/>
              <a:t>	</a:t>
            </a:r>
            <a:r>
              <a:rPr lang="en-US" altLang="en-US" b="1"/>
              <a:t>Rationale:</a:t>
            </a:r>
            <a:r>
              <a:rPr lang="en-US" altLang="en-US"/>
              <a:t> </a:t>
            </a:r>
            <a:r>
              <a:rPr lang="en-US" altLang="en-US">
                <a:solidFill>
                  <a:srgbClr val="C1500B"/>
                </a:solidFill>
              </a:rPr>
              <a:t>Improving cyanosis is a sign that the endotracheal tube is in proper position.</a:t>
            </a:r>
          </a:p>
          <a:p>
            <a:pPr marL="514350" indent="-514350"/>
            <a:endParaRPr lang="en-US" altLang="en-US">
              <a:solidFill>
                <a:srgbClr val="C1500B"/>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514350" indent="-514350">
              <a:buFontTx/>
              <a:buAutoNum type="arabicPeriod" startAt="7"/>
              <a:defRPr/>
            </a:pPr>
            <a:r>
              <a:rPr lang="en-US" altLang="en-US" dirty="0" smtClean="0"/>
              <a:t>As </a:t>
            </a:r>
            <a:r>
              <a:rPr lang="en-US" altLang="en-US" dirty="0"/>
              <a:t>you ventilate an intubated patient, which of the following observations would cause you to immediately alert the team leader</a:t>
            </a:r>
            <a:r>
              <a:rPr lang="en-US" altLang="en-US" dirty="0" smtClean="0"/>
              <a:t>?</a:t>
            </a:r>
            <a:endParaRPr lang="en-US" altLang="en-US" dirty="0"/>
          </a:p>
          <a:p>
            <a:pPr marL="1028700" lvl="1" indent="-457200">
              <a:buFontTx/>
              <a:buAutoNum type="alphaUcPeriod" startAt="3"/>
              <a:defRPr/>
            </a:pPr>
            <a:r>
              <a:rPr lang="en-US" altLang="en-US" dirty="0" smtClean="0"/>
              <a:t>The </a:t>
            </a:r>
            <a:r>
              <a:rPr lang="en-US" altLang="en-US" dirty="0"/>
              <a:t>oxygen saturation level is now at 94</a:t>
            </a:r>
            <a:r>
              <a:rPr lang="en-US" altLang="en-US" dirty="0" smtClean="0"/>
              <a:t>%.</a:t>
            </a:r>
          </a:p>
          <a:p>
            <a:pPr marL="571500" lvl="1" indent="0">
              <a:buFontTx/>
              <a:buNone/>
              <a:tabLst>
                <a:tab pos="1028700" algn="l"/>
              </a:tabLst>
              <a:defRPr/>
            </a:pPr>
            <a:r>
              <a:rPr lang="en-US" altLang="en-US" dirty="0"/>
              <a:t>	</a:t>
            </a:r>
            <a:r>
              <a:rPr lang="en-US" altLang="en-US" b="1" dirty="0" smtClean="0"/>
              <a:t>Rationale:</a:t>
            </a:r>
            <a:r>
              <a:rPr lang="en-US" altLang="en-US" dirty="0" smtClean="0"/>
              <a:t> </a:t>
            </a:r>
            <a:r>
              <a:rPr lang="en-US" altLang="en-US" dirty="0" smtClean="0">
                <a:solidFill>
                  <a:srgbClr val="C1500B"/>
                </a:solidFill>
              </a:rPr>
              <a:t>An increasing oxygenation 	saturation level is a sign that the endotracheal 	tube is in proper position. </a:t>
            </a:r>
            <a:endParaRPr lang="en-US" altLang="en-US" dirty="0">
              <a:solidFill>
                <a:srgbClr val="C1500B"/>
              </a:solidFill>
            </a:endParaRPr>
          </a:p>
          <a:p>
            <a:pPr marL="1028700" lvl="1" indent="-457200">
              <a:buFontTx/>
              <a:buAutoNum type="alphaUcPeriod" startAt="4"/>
              <a:defRPr/>
            </a:pPr>
            <a:r>
              <a:rPr lang="en-US" altLang="en-US" dirty="0" smtClean="0"/>
              <a:t>The </a:t>
            </a:r>
            <a:r>
              <a:rPr lang="en-US" altLang="en-US" dirty="0"/>
              <a:t>BVM is offering more resistance. </a:t>
            </a:r>
            <a:endParaRPr lang="en-US" altLang="en-US" dirty="0" smtClean="0"/>
          </a:p>
          <a:p>
            <a:pPr marL="571500" lvl="1" indent="0">
              <a:buFontTx/>
              <a:buNone/>
              <a:tabLst>
                <a:tab pos="1028700" algn="l"/>
              </a:tabLst>
              <a:defRPr/>
            </a:pPr>
            <a:r>
              <a:rPr lang="en-US" altLang="en-US" dirty="0"/>
              <a:t>	</a:t>
            </a:r>
            <a:r>
              <a:rPr lang="en-US" altLang="en-US" b="1" dirty="0" smtClean="0"/>
              <a:t>Rationale:</a:t>
            </a:r>
            <a:r>
              <a:rPr lang="en-US" altLang="en-US" dirty="0" smtClean="0"/>
              <a:t> </a:t>
            </a:r>
            <a:r>
              <a:rPr lang="en-US" altLang="en-US" dirty="0" smtClean="0">
                <a:solidFill>
                  <a:srgbClr val="C1500B"/>
                </a:solidFill>
              </a:rPr>
              <a:t>Correct answer</a:t>
            </a:r>
            <a:endParaRPr lang="en-US" altLang="en-US" dirty="0">
              <a:solidFill>
                <a:srgbClr val="C1500B"/>
              </a:solidFill>
            </a:endParaRPr>
          </a:p>
          <a:p>
            <a:pPr>
              <a:defRPr/>
            </a:pPr>
            <a:endParaRPr lang="en-US" dirty="0">
              <a:solidFill>
                <a:srgbClr val="C1500B"/>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Review</a:t>
            </a:r>
          </a:p>
        </p:txBody>
      </p:sp>
      <p:sp>
        <p:nvSpPr>
          <p:cNvPr id="52227" name="Rectangle 3"/>
          <p:cNvSpPr>
            <a:spLocks noGrp="1" noChangeArrowheads="1"/>
          </p:cNvSpPr>
          <p:nvPr>
            <p:ph type="body" idx="1"/>
          </p:nvPr>
        </p:nvSpPr>
        <p:spPr/>
        <p:txBody>
          <a:bodyPr/>
          <a:lstStyle/>
          <a:p>
            <a:pPr marL="457200" indent="-457200">
              <a:buFontTx/>
              <a:buAutoNum type="arabicPeriod" startAt="8"/>
            </a:pPr>
            <a:r>
              <a:rPr lang="en-US" altLang="en-US"/>
              <a:t>You are assisting the paramedic with vascular access. When you spike the IV bag, it is important for you to use __________ technique.</a:t>
            </a:r>
          </a:p>
          <a:p>
            <a:pPr marL="1016000" lvl="1" indent="-444500">
              <a:spcBef>
                <a:spcPct val="20000"/>
              </a:spcBef>
              <a:buFontTx/>
              <a:buAutoNum type="alphaUcPeriod"/>
            </a:pPr>
            <a:r>
              <a:rPr lang="en-US" altLang="en-US"/>
              <a:t>sterile</a:t>
            </a:r>
          </a:p>
          <a:p>
            <a:pPr marL="1016000" lvl="1" indent="-444500">
              <a:spcBef>
                <a:spcPct val="20000"/>
              </a:spcBef>
              <a:buFontTx/>
              <a:buAutoNum type="alphaUcPeriod"/>
            </a:pPr>
            <a:r>
              <a:rPr lang="en-US" altLang="en-US"/>
              <a:t>clean</a:t>
            </a:r>
          </a:p>
          <a:p>
            <a:pPr marL="1016000" lvl="1" indent="-444500">
              <a:spcBef>
                <a:spcPct val="20000"/>
              </a:spcBef>
              <a:buFontTx/>
              <a:buAutoNum type="alphaUcPeriod"/>
            </a:pPr>
            <a:r>
              <a:rPr lang="en-US" altLang="en-US"/>
              <a:t>aseptic</a:t>
            </a:r>
          </a:p>
          <a:p>
            <a:pPr marL="1016000" lvl="1" indent="-444500">
              <a:spcBef>
                <a:spcPct val="20000"/>
              </a:spcBef>
              <a:buFontTx/>
              <a:buAutoNum type="alphaUcPeriod"/>
            </a:pPr>
            <a:r>
              <a:rPr lang="en-US" altLang="en-US"/>
              <a:t>reduction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Types of Teams </a:t>
            </a:r>
            <a:r>
              <a:rPr lang="en-US" altLang="en-US" sz="2800" b="0"/>
              <a:t>(2 of 2)</a:t>
            </a:r>
            <a:endParaRPr lang="en-US" altLang="en-US" sz="2800" b="0">
              <a:solidFill>
                <a:srgbClr val="FF0000"/>
              </a:solidFill>
            </a:endParaRPr>
          </a:p>
        </p:txBody>
      </p:sp>
      <p:sp>
        <p:nvSpPr>
          <p:cNvPr id="7171" name="Content Placeholder 2"/>
          <p:cNvSpPr>
            <a:spLocks noGrp="1"/>
          </p:cNvSpPr>
          <p:nvPr>
            <p:ph idx="1"/>
          </p:nvPr>
        </p:nvSpPr>
        <p:spPr/>
        <p:txBody>
          <a:bodyPr/>
          <a:lstStyle/>
          <a:p>
            <a:r>
              <a:rPr lang="en-US" altLang="en-US"/>
              <a:t>Special teams</a:t>
            </a:r>
          </a:p>
          <a:p>
            <a:pPr lvl="1"/>
            <a:r>
              <a:rPr lang="en-US" altLang="en-US"/>
              <a:t>Possess specific knowledge, skills, abilities, equipment, and/or training</a:t>
            </a:r>
          </a:p>
          <a:p>
            <a:pPr lvl="1"/>
            <a:r>
              <a:rPr lang="en-US" altLang="en-US"/>
              <a:t>Examples include</a:t>
            </a:r>
          </a:p>
          <a:p>
            <a:pPr lvl="2"/>
            <a:r>
              <a:rPr lang="en-US" altLang="en-US"/>
              <a:t>Hazardous Material Team</a:t>
            </a:r>
          </a:p>
          <a:p>
            <a:pPr lvl="2"/>
            <a:r>
              <a:rPr lang="en-US" altLang="en-US"/>
              <a:t>Tactical EMS Team</a:t>
            </a:r>
          </a:p>
          <a:p>
            <a:pPr lvl="2"/>
            <a:r>
              <a:rPr lang="en-US" altLang="en-US"/>
              <a:t>Special Event EMS Team</a:t>
            </a:r>
          </a:p>
          <a:p>
            <a:pPr lvl="2"/>
            <a:r>
              <a:rPr lang="en-US" altLang="en-US"/>
              <a:t>EMS Bike Team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Review</a:t>
            </a:r>
          </a:p>
        </p:txBody>
      </p:sp>
      <p:sp>
        <p:nvSpPr>
          <p:cNvPr id="53251"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C1500B"/>
                </a:solidFill>
              </a:rPr>
              <a:t>A</a:t>
            </a:r>
          </a:p>
          <a:p>
            <a:pPr marL="0" indent="0">
              <a:buFontTx/>
              <a:buNone/>
            </a:pPr>
            <a:r>
              <a:rPr lang="en-US" altLang="en-US" sz="2000" b="1"/>
              <a:t>Rationale: </a:t>
            </a:r>
            <a:r>
              <a:rPr lang="en-US" altLang="en-US" sz="2000"/>
              <a:t>Sterile technique involves thorough decontamination as well as the use of sterile fields around the procedure and sterile PPE. When you assist with ALS skills such as spiking an IV bag, it is important for you to use sterile technique. Clean technique refers to minimizing the amount of pathogens or “unclean” materials that you pick up or transfer through the use of routine handwashing. Aseptic technique is often used for fast, invasive procedures such as starting an IV line and refers to techniques that help ensure that pathogens are not introduced anywhere in the procedure. There is no reduction technique.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Review</a:t>
            </a:r>
          </a:p>
        </p:txBody>
      </p:sp>
      <p:sp>
        <p:nvSpPr>
          <p:cNvPr id="54275" name="Content Placeholder 2"/>
          <p:cNvSpPr>
            <a:spLocks noGrp="1"/>
          </p:cNvSpPr>
          <p:nvPr>
            <p:ph idx="1"/>
          </p:nvPr>
        </p:nvSpPr>
        <p:spPr/>
        <p:txBody>
          <a:bodyPr/>
          <a:lstStyle/>
          <a:p>
            <a:pPr marL="457200" indent="-457200">
              <a:buFontTx/>
              <a:buAutoNum type="arabicPeriod" startAt="8"/>
            </a:pPr>
            <a:r>
              <a:rPr lang="en-US" altLang="en-US"/>
              <a:t>You are assisting the paramedic with vascular access. When you spike the IV bag, it is important for you to use __________ technique.</a:t>
            </a:r>
          </a:p>
          <a:p>
            <a:pPr marL="1016000" lvl="1" indent="-444500">
              <a:spcBef>
                <a:spcPct val="20000"/>
              </a:spcBef>
              <a:buFontTx/>
              <a:buAutoNum type="alphaUcPeriod"/>
            </a:pPr>
            <a:r>
              <a:rPr lang="en-US" altLang="en-US"/>
              <a:t>sterile</a:t>
            </a:r>
          </a:p>
          <a:p>
            <a:pPr marL="1016000" lvl="1" indent="-444500">
              <a:spcBef>
                <a:spcPct val="20000"/>
              </a:spcBef>
              <a:buFontTx/>
              <a:buNone/>
            </a:pPr>
            <a:r>
              <a:rPr lang="en-US" altLang="en-US"/>
              <a:t>	</a:t>
            </a:r>
            <a:r>
              <a:rPr lang="en-US" altLang="en-US" b="1"/>
              <a:t>Rationale:</a:t>
            </a:r>
            <a:r>
              <a:rPr lang="en-US" altLang="en-US">
                <a:solidFill>
                  <a:srgbClr val="000000"/>
                </a:solidFill>
              </a:rPr>
              <a:t> </a:t>
            </a:r>
            <a:r>
              <a:rPr lang="en-US" altLang="en-US">
                <a:solidFill>
                  <a:srgbClr val="C1500B"/>
                </a:solidFill>
              </a:rPr>
              <a:t>Correct answer</a:t>
            </a:r>
          </a:p>
          <a:p>
            <a:pPr marL="1016000" lvl="1" indent="-444500">
              <a:spcBef>
                <a:spcPct val="20000"/>
              </a:spcBef>
              <a:buFontTx/>
              <a:buAutoNum type="alphaUcPeriod" startAt="2"/>
            </a:pPr>
            <a:r>
              <a:rPr lang="en-US" altLang="en-US"/>
              <a:t>clean</a:t>
            </a:r>
          </a:p>
          <a:p>
            <a:pPr marL="1016000" lvl="1" indent="-444500">
              <a:spcBef>
                <a:spcPct val="20000"/>
              </a:spcBef>
              <a:buFontTx/>
              <a:buNone/>
            </a:pPr>
            <a:r>
              <a:rPr lang="en-US" altLang="en-US">
                <a:solidFill>
                  <a:srgbClr val="000000"/>
                </a:solidFill>
              </a:rPr>
              <a:t>	</a:t>
            </a:r>
            <a:r>
              <a:rPr lang="en-US" altLang="en-US" b="1"/>
              <a:t>Rationale:</a:t>
            </a:r>
            <a:r>
              <a:rPr lang="en-US" altLang="en-US">
                <a:solidFill>
                  <a:srgbClr val="000000"/>
                </a:solidFill>
              </a:rPr>
              <a:t> </a:t>
            </a:r>
            <a:r>
              <a:rPr lang="en-US" altLang="en-US">
                <a:solidFill>
                  <a:srgbClr val="C1500B"/>
                </a:solidFill>
              </a:rPr>
              <a:t>Clean technique refers to minimizing the amount of pathogens or “unclean” materials that you pick up or transfer through the use of routine handwashing. </a:t>
            </a:r>
          </a:p>
          <a:p>
            <a:pPr marL="457200" indent="-457200"/>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514350" indent="-514350">
              <a:buFontTx/>
              <a:buAutoNum type="arabicPeriod" startAt="8"/>
              <a:defRPr/>
            </a:pPr>
            <a:r>
              <a:rPr lang="en-US" altLang="en-US" sz="2400" dirty="0" smtClean="0"/>
              <a:t>You </a:t>
            </a:r>
            <a:r>
              <a:rPr lang="en-US" altLang="en-US" sz="2400" dirty="0"/>
              <a:t>are assisting the paramedic with vascular access. When you spike the IV bag, it is important for you to use __________ technique</a:t>
            </a:r>
            <a:r>
              <a:rPr lang="en-US" altLang="en-US" sz="2400" dirty="0" smtClean="0"/>
              <a:t>.</a:t>
            </a:r>
          </a:p>
          <a:p>
            <a:pPr marL="1028700" lvl="1" indent="-457200">
              <a:spcBef>
                <a:spcPct val="20000"/>
              </a:spcBef>
              <a:buFontTx/>
              <a:buAutoNum type="alphaUcPeriod" startAt="3"/>
              <a:defRPr/>
            </a:pPr>
            <a:r>
              <a:rPr lang="en-US" altLang="en-US" dirty="0"/>
              <a:t>aseptic</a:t>
            </a:r>
          </a:p>
          <a:p>
            <a:pPr marL="571500" lvl="1" indent="0">
              <a:spcBef>
                <a:spcPct val="20000"/>
              </a:spcBef>
              <a:buFontTx/>
              <a:buNone/>
              <a:tabLst>
                <a:tab pos="1028700" algn="l"/>
              </a:tabLst>
              <a:defRPr/>
            </a:pPr>
            <a:r>
              <a:rPr lang="en-US" altLang="en-US" b="1" dirty="0" smtClean="0"/>
              <a:t>	Rationale</a:t>
            </a:r>
            <a:r>
              <a:rPr lang="en-US" altLang="en-US" b="1" dirty="0"/>
              <a:t>:</a:t>
            </a:r>
            <a:r>
              <a:rPr lang="en-US" altLang="en-US" dirty="0"/>
              <a:t> </a:t>
            </a:r>
            <a:r>
              <a:rPr lang="en-US" altLang="en-US" dirty="0">
                <a:solidFill>
                  <a:srgbClr val="C1500B"/>
                </a:solidFill>
              </a:rPr>
              <a:t>This is often used for fast, invasive 	procedures such as starting an IV line and 	refers to techniques that help ensure that 	pathogens are not introduced anywhere in 	the procedure. </a:t>
            </a:r>
          </a:p>
          <a:p>
            <a:pPr marL="1028700" lvl="1" indent="-457200">
              <a:spcBef>
                <a:spcPct val="20000"/>
              </a:spcBef>
              <a:buFontTx/>
              <a:buAutoNum type="alphaUcPeriod" startAt="4"/>
              <a:defRPr/>
            </a:pPr>
            <a:r>
              <a:rPr lang="en-US" altLang="en-US" dirty="0"/>
              <a:t>reduction</a:t>
            </a:r>
          </a:p>
          <a:p>
            <a:pPr marL="990600" lvl="1" indent="0">
              <a:spcBef>
                <a:spcPct val="20000"/>
              </a:spcBef>
              <a:buFontTx/>
              <a:buNone/>
              <a:defRPr/>
            </a:pPr>
            <a:r>
              <a:rPr lang="en-US" altLang="en-US" b="1" dirty="0" smtClean="0"/>
              <a:t>Rationale:</a:t>
            </a:r>
            <a:r>
              <a:rPr lang="en-US" altLang="en-US" dirty="0" smtClean="0"/>
              <a:t> </a:t>
            </a:r>
            <a:r>
              <a:rPr lang="en-US" altLang="en-US" dirty="0" smtClean="0">
                <a:solidFill>
                  <a:srgbClr val="C1500B"/>
                </a:solidFill>
              </a:rPr>
              <a:t>There is no such thing as reduction technique. </a:t>
            </a:r>
            <a:endParaRPr lang="en-US" altLang="en-US" dirty="0">
              <a:solidFill>
                <a:srgbClr val="C1500B"/>
              </a:solidFill>
            </a:endParaRPr>
          </a:p>
          <a:p>
            <a:pPr marL="514350" indent="-514350">
              <a:buFontTx/>
              <a:buAutoNum type="arabicPeriod" startAt="8"/>
              <a:defRPr/>
            </a:pPr>
            <a:endParaRPr lang="en-US" altLang="en-US" dirty="0">
              <a:solidFill>
                <a:srgbClr val="000000"/>
              </a:solidFill>
            </a:endParaRPr>
          </a:p>
          <a:p>
            <a:pPr>
              <a:defRP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Review</a:t>
            </a:r>
          </a:p>
        </p:txBody>
      </p:sp>
      <p:sp>
        <p:nvSpPr>
          <p:cNvPr id="56323" name="Rectangle 3"/>
          <p:cNvSpPr>
            <a:spLocks noGrp="1" noChangeArrowheads="1"/>
          </p:cNvSpPr>
          <p:nvPr>
            <p:ph type="body" idx="1"/>
          </p:nvPr>
        </p:nvSpPr>
        <p:spPr/>
        <p:txBody>
          <a:bodyPr/>
          <a:lstStyle/>
          <a:p>
            <a:pPr marL="457200" indent="-457200">
              <a:buFontTx/>
              <a:buAutoNum type="arabicPeriod" startAt="9"/>
            </a:pPr>
            <a:r>
              <a:rPr lang="en-US" altLang="en-US"/>
              <a:t>When verbal transfer of care occurs, all team members should do their best to ensure that:</a:t>
            </a:r>
          </a:p>
          <a:p>
            <a:pPr marL="914400" lvl="1" indent="-457200">
              <a:buFontTx/>
              <a:buAutoNum type="alphaUcPeriod"/>
            </a:pPr>
            <a:r>
              <a:rPr lang="en-US" altLang="en-US"/>
              <a:t>the transfer of care occurs in a place where many staff members are present to hear.</a:t>
            </a:r>
          </a:p>
          <a:p>
            <a:pPr marL="914400" lvl="1" indent="-457200">
              <a:buFontTx/>
              <a:buAutoNum type="alphaUcPeriod"/>
            </a:pPr>
            <a:r>
              <a:rPr lang="en-US" altLang="en-US"/>
              <a:t>lifesaving care is not interrupted if it is being performed by the person giving report. </a:t>
            </a:r>
          </a:p>
          <a:p>
            <a:pPr marL="914400" lvl="1" indent="-457200">
              <a:buFontTx/>
              <a:buAutoNum type="alphaUcPeriod"/>
            </a:pPr>
            <a:r>
              <a:rPr lang="en-US" altLang="en-US"/>
              <a:t>everyone is respectful of each team member’s role.</a:t>
            </a:r>
          </a:p>
          <a:p>
            <a:pPr marL="914400" lvl="1" indent="-457200">
              <a:buFontTx/>
              <a:buAutoNum type="alphaUcPeriod"/>
            </a:pPr>
            <a:r>
              <a:rPr lang="en-US" altLang="en-US"/>
              <a:t>patient care is centered around what you believe is the correct treatment.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Review</a:t>
            </a:r>
          </a:p>
        </p:txBody>
      </p:sp>
      <p:sp>
        <p:nvSpPr>
          <p:cNvPr id="57347"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C1500B"/>
                </a:solidFill>
              </a:rPr>
              <a:t>C</a:t>
            </a:r>
          </a:p>
          <a:p>
            <a:pPr marL="0" indent="0">
              <a:buFontTx/>
              <a:buNone/>
            </a:pPr>
            <a:r>
              <a:rPr lang="en-US" altLang="en-US" sz="2400" b="1"/>
              <a:t>Rationale: </a:t>
            </a:r>
            <a:r>
              <a:rPr lang="en-US" altLang="en-US" sz="2400"/>
              <a:t>Whenever the verbal transfer of care occurs, all team members should do their best to ensure that each team member is respectful of each other. Transfer of care should occur in a location with the least interference possible. The team member giving the report and the member receiving report should hand off lifesaving care to another team member. Finally, it is important to remember that the team members involved in the transfer of care focus on doing what provides the best care for the patient.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457200" indent="-457200">
              <a:buFontTx/>
              <a:buAutoNum type="arabicPeriod" startAt="9"/>
              <a:defRPr/>
            </a:pPr>
            <a:r>
              <a:rPr lang="en-US" altLang="en-US" dirty="0"/>
              <a:t>When verbal transfer of care occurs, all team members should do their best to </a:t>
            </a:r>
            <a:r>
              <a:rPr lang="en-US" altLang="en-US" dirty="0" smtClean="0"/>
              <a:t>ensure that:</a:t>
            </a:r>
            <a:endParaRPr lang="en-US" altLang="en-US" dirty="0"/>
          </a:p>
          <a:p>
            <a:pPr marL="914400" lvl="1" indent="-457200">
              <a:buFontTx/>
              <a:buAutoNum type="alphaUcPeriod"/>
              <a:defRPr/>
            </a:pPr>
            <a:r>
              <a:rPr lang="en-US" altLang="en-US" dirty="0"/>
              <a:t>the transfer of care occurs in a place where many staff members are present to hear.</a:t>
            </a:r>
          </a:p>
          <a:p>
            <a:pPr marL="457200" lvl="1" indent="0">
              <a:buFontTx/>
              <a:buNone/>
              <a:defRPr/>
            </a:pPr>
            <a:r>
              <a:rPr lang="en-US" altLang="en-US" dirty="0"/>
              <a:t>	</a:t>
            </a:r>
            <a:r>
              <a:rPr lang="en-US" altLang="en-US" b="1" dirty="0"/>
              <a:t>Rationale:</a:t>
            </a:r>
            <a:r>
              <a:rPr lang="en-US" altLang="en-US" dirty="0"/>
              <a:t> </a:t>
            </a:r>
            <a:r>
              <a:rPr lang="en-US" altLang="en-US" dirty="0">
                <a:solidFill>
                  <a:srgbClr val="C1500B"/>
                </a:solidFill>
              </a:rPr>
              <a:t>The transfer of care should occur in 	a location with the least interference possible. </a:t>
            </a:r>
          </a:p>
          <a:p>
            <a:pPr marL="914400" lvl="1" indent="-457200">
              <a:buFontTx/>
              <a:buAutoNum type="alphaUcPeriod" startAt="2"/>
              <a:defRPr/>
            </a:pPr>
            <a:r>
              <a:rPr lang="en-US" altLang="en-US" dirty="0"/>
              <a:t>lifesaving care is not interrupted if it is being performed by the person giving report. </a:t>
            </a:r>
          </a:p>
          <a:p>
            <a:pPr marL="457200" lvl="1" indent="0">
              <a:buFontTx/>
              <a:buNone/>
              <a:defRPr/>
            </a:pPr>
            <a:r>
              <a:rPr lang="en-US" altLang="en-US" dirty="0" smtClean="0"/>
              <a:t>	</a:t>
            </a:r>
            <a:r>
              <a:rPr lang="en-US" altLang="en-US" b="1" dirty="0" smtClean="0"/>
              <a:t>Rationale:</a:t>
            </a:r>
            <a:r>
              <a:rPr lang="en-US" altLang="en-US" dirty="0" smtClean="0"/>
              <a:t> </a:t>
            </a:r>
            <a:r>
              <a:rPr lang="en-US" altLang="en-US" dirty="0" smtClean="0">
                <a:solidFill>
                  <a:srgbClr val="C1500B"/>
                </a:solidFill>
              </a:rPr>
              <a:t>Lifesaving care should be handed 	off to another team member.</a:t>
            </a:r>
          </a:p>
          <a:p>
            <a:pPr marL="457200" lvl="1" indent="0">
              <a:buFontTx/>
              <a:buNone/>
              <a:defRPr/>
            </a:pPr>
            <a:endParaRPr lang="en-US" altLang="en-US" dirty="0">
              <a:solidFill>
                <a:srgbClr val="000000"/>
              </a:solidFill>
            </a:endParaRPr>
          </a:p>
          <a:p>
            <a:pPr>
              <a:defRPr/>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t>Review</a:t>
            </a:r>
          </a:p>
        </p:txBody>
      </p:sp>
      <p:sp>
        <p:nvSpPr>
          <p:cNvPr id="59395" name="Content Placeholder 2"/>
          <p:cNvSpPr>
            <a:spLocks noGrp="1"/>
          </p:cNvSpPr>
          <p:nvPr>
            <p:ph idx="1"/>
          </p:nvPr>
        </p:nvSpPr>
        <p:spPr/>
        <p:txBody>
          <a:bodyPr/>
          <a:lstStyle/>
          <a:p>
            <a:pPr marL="514350" indent="-514350">
              <a:buFontTx/>
              <a:buAutoNum type="arabicPeriod" startAt="9"/>
            </a:pPr>
            <a:r>
              <a:rPr lang="en-US" altLang="en-US"/>
              <a:t>When verbal transfer of care occurs, all team members should do their best to ensure that:</a:t>
            </a:r>
          </a:p>
          <a:p>
            <a:pPr marL="914400" lvl="1" indent="-457200">
              <a:buFontTx/>
              <a:buAutoNum type="alphaUcPeriod" startAt="3"/>
            </a:pPr>
            <a:r>
              <a:rPr lang="en-US" altLang="en-US"/>
              <a:t>everyone is respectful of each team member’s role.</a:t>
            </a:r>
          </a:p>
          <a:p>
            <a:pPr marL="914400" lvl="1" indent="-457200">
              <a:buFontTx/>
              <a:buNone/>
            </a:pPr>
            <a:r>
              <a:rPr lang="en-US" altLang="en-US">
                <a:solidFill>
                  <a:srgbClr val="000000"/>
                </a:solidFill>
              </a:rPr>
              <a:t>	</a:t>
            </a:r>
            <a:r>
              <a:rPr lang="en-US" altLang="en-US" b="1"/>
              <a:t>Rationale:</a:t>
            </a:r>
            <a:r>
              <a:rPr lang="en-US" altLang="en-US"/>
              <a:t> </a:t>
            </a:r>
            <a:r>
              <a:rPr lang="en-US" altLang="en-US">
                <a:solidFill>
                  <a:srgbClr val="C1500B"/>
                </a:solidFill>
              </a:rPr>
              <a:t>Correct answer</a:t>
            </a:r>
          </a:p>
          <a:p>
            <a:pPr marL="914400" lvl="1" indent="-457200">
              <a:buFontTx/>
              <a:buAutoNum type="alphaUcPeriod" startAt="4"/>
            </a:pPr>
            <a:r>
              <a:rPr lang="en-US" altLang="en-US"/>
              <a:t>patient care is centered around what you believe is the correct treatment. </a:t>
            </a:r>
          </a:p>
          <a:p>
            <a:pPr marL="914400" lvl="1" indent="-457200">
              <a:buFontTx/>
              <a:buNone/>
            </a:pPr>
            <a:r>
              <a:rPr lang="en-US" altLang="en-US"/>
              <a:t>	</a:t>
            </a:r>
            <a:r>
              <a:rPr lang="en-US" altLang="en-US" b="1"/>
              <a:t>Rationale:</a:t>
            </a:r>
            <a:r>
              <a:rPr lang="en-US" altLang="en-US"/>
              <a:t> </a:t>
            </a:r>
            <a:r>
              <a:rPr lang="en-US" altLang="en-US">
                <a:solidFill>
                  <a:srgbClr val="C1500B"/>
                </a:solidFill>
              </a:rPr>
              <a:t>Team members involved in the transfer of care must focus on their common priority: the best possible patient outcome.</a:t>
            </a:r>
          </a:p>
          <a:p>
            <a:pPr marL="514350" indent="-514350">
              <a:buFontTx/>
              <a:buNone/>
            </a:pPr>
            <a:endParaRPr lang="en-US" altLang="en-US">
              <a:solidFill>
                <a:srgbClr val="C1500B"/>
              </a:solidFill>
            </a:endParaRPr>
          </a:p>
          <a:p>
            <a:pPr marL="514350" indent="-514350"/>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Review</a:t>
            </a:r>
          </a:p>
        </p:txBody>
      </p:sp>
      <p:sp>
        <p:nvSpPr>
          <p:cNvPr id="60419" name="Rectangle 3"/>
          <p:cNvSpPr>
            <a:spLocks noGrp="1" noChangeArrowheads="1"/>
          </p:cNvSpPr>
          <p:nvPr>
            <p:ph type="body" idx="1"/>
          </p:nvPr>
        </p:nvSpPr>
        <p:spPr/>
        <p:txBody>
          <a:bodyPr/>
          <a:lstStyle/>
          <a:p>
            <a:pPr marL="682625" indent="-682625">
              <a:buFontTx/>
              <a:buAutoNum type="arabicPeriod" startAt="10"/>
            </a:pPr>
            <a:r>
              <a:rPr lang="en-US" altLang="en-US" sz="2600"/>
              <a:t>Your partner is working a 48-hour shift and has had little sleep. He disagrees with you over how to position the patient and how you should drive to the hospital. You should:</a:t>
            </a:r>
          </a:p>
          <a:p>
            <a:pPr marL="800100" lvl="2" indent="-457200">
              <a:spcBef>
                <a:spcPct val="50000"/>
              </a:spcBef>
              <a:buFontTx/>
              <a:buAutoNum type="alphaUcPeriod"/>
            </a:pPr>
            <a:r>
              <a:rPr lang="en-US" altLang="en-US"/>
              <a:t>follow your partner’s orders and discuss the call after the patient has been dropped off at the hospital. </a:t>
            </a:r>
          </a:p>
          <a:p>
            <a:pPr marL="800100" lvl="2" indent="-457200">
              <a:spcBef>
                <a:spcPct val="50000"/>
              </a:spcBef>
              <a:buFontTx/>
              <a:buAutoNum type="alphaUcPeriod"/>
            </a:pPr>
            <a:r>
              <a:rPr lang="en-US" altLang="en-US"/>
              <a:t>confront your partner about his or her behavior in front of the patient.</a:t>
            </a:r>
          </a:p>
          <a:p>
            <a:pPr marL="800100" lvl="2" indent="-457200">
              <a:spcBef>
                <a:spcPct val="50000"/>
              </a:spcBef>
              <a:buFontTx/>
              <a:buAutoNum type="alphaUcPeriod"/>
            </a:pPr>
            <a:r>
              <a:rPr lang="en-US" altLang="en-US"/>
              <a:t>tell your partner he or she does not know that they are talking about. </a:t>
            </a:r>
          </a:p>
          <a:p>
            <a:pPr marL="800100" lvl="2" indent="-457200">
              <a:spcBef>
                <a:spcPct val="50000"/>
              </a:spcBef>
              <a:buFontTx/>
              <a:buAutoNum type="alphaUcPeriod"/>
            </a:pPr>
            <a:r>
              <a:rPr lang="en-US" altLang="en-US"/>
              <a:t>ask the patient who he or she thinks is correct.</a:t>
            </a:r>
          </a:p>
          <a:p>
            <a:pPr marL="682625" indent="-682625">
              <a:buFontTx/>
              <a:buNone/>
            </a:pPr>
            <a:endParaRPr lang="en-US" altLang="en-US" sz="2600">
              <a:solidFill>
                <a:srgbClr val="000000"/>
              </a:solidFill>
            </a:endParaRPr>
          </a:p>
          <a:p>
            <a:pPr marL="457200" lvl="1" indent="0">
              <a:buFontTx/>
              <a:buNone/>
            </a:pPr>
            <a:endParaRPr lang="en-US" altLang="en-US">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Review</a:t>
            </a:r>
          </a:p>
        </p:txBody>
      </p:sp>
      <p:sp>
        <p:nvSpPr>
          <p:cNvPr id="61443"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C1500B"/>
                </a:solidFill>
              </a:rPr>
              <a:t>A</a:t>
            </a:r>
          </a:p>
          <a:p>
            <a:pPr marL="0" indent="0">
              <a:buFontTx/>
              <a:buNone/>
            </a:pPr>
            <a:r>
              <a:rPr lang="en-US" altLang="en-US" sz="2600" b="1"/>
              <a:t>Rationale: </a:t>
            </a:r>
            <a:r>
              <a:rPr lang="en-US" altLang="en-US" sz="2600"/>
              <a:t>If the problem causing the conflict does not directly and immediately impact patient care, it is best to wait until after the call to discuss the matter with your partner. It is also important to not have a heated discussion in front of the patient. Rather than contribute to a conflict, take a deep breath and count to 10. Let cooler heads prevail. Finally, do not involve the patient in a conflict- it takes the focus off of patient care. </a:t>
            </a:r>
            <a:endParaRPr lang="en-US" altLang="en-US" sz="2600" b="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a:t>Review</a:t>
            </a:r>
          </a:p>
        </p:txBody>
      </p:sp>
      <p:sp>
        <p:nvSpPr>
          <p:cNvPr id="62467" name="Content Placeholder 2"/>
          <p:cNvSpPr>
            <a:spLocks noGrp="1"/>
          </p:cNvSpPr>
          <p:nvPr>
            <p:ph idx="1"/>
          </p:nvPr>
        </p:nvSpPr>
        <p:spPr>
          <a:xfrm>
            <a:off x="685800" y="1447800"/>
            <a:ext cx="7772400" cy="5181600"/>
          </a:xfrm>
        </p:spPr>
        <p:txBody>
          <a:bodyPr/>
          <a:lstStyle/>
          <a:p>
            <a:pPr marL="682625" indent="-682625">
              <a:buFontTx/>
              <a:buAutoNum type="arabicPeriod" startAt="10"/>
            </a:pPr>
            <a:r>
              <a:rPr lang="en-US" altLang="en-US" sz="2600"/>
              <a:t>Your partner is working a 48-hour shift and has had little sleep. He disagrees with you over how to position the patient and how you should drive to the hospital. You should:</a:t>
            </a:r>
          </a:p>
          <a:p>
            <a:pPr marL="800100" lvl="2" indent="-457200">
              <a:spcBef>
                <a:spcPct val="50000"/>
              </a:spcBef>
              <a:buFontTx/>
              <a:buAutoNum type="alphaUcPeriod"/>
            </a:pPr>
            <a:r>
              <a:rPr lang="en-US" altLang="en-US"/>
              <a:t>follow your partner’s orders and discuss the call after the patient has been dropped off at the hospital. </a:t>
            </a:r>
          </a:p>
          <a:p>
            <a:pPr marL="800100" lvl="2" indent="-457200">
              <a:spcBef>
                <a:spcPct val="50000"/>
              </a:spcBef>
              <a:buFontTx/>
              <a:buNone/>
            </a:pPr>
            <a:r>
              <a:rPr lang="en-US" altLang="en-US"/>
              <a:t>	</a:t>
            </a:r>
            <a:r>
              <a:rPr lang="en-US" altLang="en-US" b="1"/>
              <a:t>Rationale:</a:t>
            </a:r>
            <a:r>
              <a:rPr lang="en-US" altLang="en-US"/>
              <a:t> </a:t>
            </a:r>
            <a:r>
              <a:rPr lang="en-US" altLang="en-US">
                <a:solidFill>
                  <a:srgbClr val="C1500B"/>
                </a:solidFill>
              </a:rPr>
              <a:t>Correct answer</a:t>
            </a:r>
          </a:p>
          <a:p>
            <a:pPr marL="800100" lvl="2" indent="-457200">
              <a:spcBef>
                <a:spcPct val="50000"/>
              </a:spcBef>
              <a:buFontTx/>
              <a:buAutoNum type="alphaUcPeriod" startAt="2"/>
            </a:pPr>
            <a:r>
              <a:rPr lang="en-US" altLang="en-US"/>
              <a:t>confront your partner about his or her behavior in front of the patient.</a:t>
            </a:r>
          </a:p>
          <a:p>
            <a:pPr marL="800100" lvl="2" indent="-457200">
              <a:spcBef>
                <a:spcPct val="50000"/>
              </a:spcBef>
              <a:buFontTx/>
              <a:buNone/>
            </a:pPr>
            <a:r>
              <a:rPr lang="en-US" altLang="en-US"/>
              <a:t>	</a:t>
            </a:r>
            <a:r>
              <a:rPr lang="en-US" altLang="en-US" b="1"/>
              <a:t>Rationale: </a:t>
            </a:r>
            <a:r>
              <a:rPr lang="en-US" altLang="en-US">
                <a:solidFill>
                  <a:srgbClr val="C1500B"/>
                </a:solidFill>
              </a:rPr>
              <a:t>Do not confront your partner in front of the patient. Keep the focus on providing quality patient care. </a:t>
            </a:r>
          </a:p>
          <a:p>
            <a:pPr marL="682625" indent="-682625"/>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Groups Versus Teams </a:t>
            </a:r>
            <a:r>
              <a:rPr lang="en-US" altLang="en-US" sz="2800" b="0"/>
              <a:t>(1 of 3)</a:t>
            </a:r>
            <a:endParaRPr lang="en-US" altLang="en-US" b="0"/>
          </a:p>
        </p:txBody>
      </p:sp>
      <p:sp>
        <p:nvSpPr>
          <p:cNvPr id="8195" name="Content Placeholder 2"/>
          <p:cNvSpPr>
            <a:spLocks noGrp="1"/>
          </p:cNvSpPr>
          <p:nvPr>
            <p:ph idx="1"/>
          </p:nvPr>
        </p:nvSpPr>
        <p:spPr/>
        <p:txBody>
          <a:bodyPr/>
          <a:lstStyle/>
          <a:p>
            <a:r>
              <a:rPr lang="en-US" altLang="en-US"/>
              <a:t>A group consists of individual health care providers working independently to help the patient.</a:t>
            </a:r>
          </a:p>
          <a:p>
            <a:pPr lvl="1"/>
            <a:r>
              <a:rPr lang="en-US" altLang="en-US"/>
              <a:t>Triage</a:t>
            </a:r>
          </a:p>
          <a:p>
            <a:pPr lvl="1"/>
            <a:r>
              <a:rPr lang="en-US" altLang="en-US"/>
              <a:t>Treatment</a:t>
            </a:r>
          </a:p>
          <a:p>
            <a:pPr lvl="1"/>
            <a:r>
              <a:rPr lang="en-US" altLang="en-US"/>
              <a:t>Transport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a:xfrm>
            <a:off x="685800" y="1447800"/>
            <a:ext cx="7772400" cy="5105400"/>
          </a:xfrm>
        </p:spPr>
        <p:txBody>
          <a:bodyPr/>
          <a:lstStyle/>
          <a:p>
            <a:pPr marL="514350" indent="-514350">
              <a:buFontTx/>
              <a:buAutoNum type="arabicPeriod" startAt="10"/>
              <a:defRPr/>
            </a:pPr>
            <a:r>
              <a:rPr lang="en-US" altLang="en-US" sz="2400" dirty="0" smtClean="0"/>
              <a:t>Your </a:t>
            </a:r>
            <a:r>
              <a:rPr lang="en-US" altLang="en-US" sz="2400" dirty="0"/>
              <a:t>partner is working a 48-hour shift and </a:t>
            </a:r>
            <a:r>
              <a:rPr lang="en-US" altLang="en-US" sz="2400" dirty="0" smtClean="0"/>
              <a:t> has </a:t>
            </a:r>
            <a:r>
              <a:rPr lang="en-US" altLang="en-US" sz="2400" dirty="0"/>
              <a:t>had little sleep. He disagrees with you over how to position the patient and how you should drive to the hospital. You should</a:t>
            </a:r>
            <a:r>
              <a:rPr lang="en-US" altLang="en-US" sz="2400" dirty="0" smtClean="0"/>
              <a:t>:</a:t>
            </a:r>
          </a:p>
          <a:p>
            <a:pPr marL="800100" lvl="2" indent="-457200">
              <a:spcBef>
                <a:spcPct val="50000"/>
              </a:spcBef>
              <a:buFontTx/>
              <a:buAutoNum type="alphaUcPeriod" startAt="3"/>
              <a:defRPr/>
            </a:pPr>
            <a:r>
              <a:rPr lang="en-US" altLang="en-US" dirty="0" smtClean="0"/>
              <a:t>tell </a:t>
            </a:r>
            <a:r>
              <a:rPr lang="en-US" altLang="en-US" dirty="0"/>
              <a:t>your partner he or she does not know that they are talking about. </a:t>
            </a:r>
            <a:endParaRPr lang="en-US" altLang="en-US" dirty="0" smtClean="0"/>
          </a:p>
          <a:p>
            <a:pPr marL="812800" lvl="2" indent="-190500">
              <a:spcBef>
                <a:spcPct val="50000"/>
              </a:spcBef>
              <a:buFontTx/>
              <a:buNone/>
              <a:defRPr/>
            </a:pPr>
            <a:r>
              <a:rPr lang="en-US" altLang="en-US" dirty="0"/>
              <a:t>	</a:t>
            </a:r>
            <a:r>
              <a:rPr lang="en-US" altLang="en-US" b="1" dirty="0" smtClean="0"/>
              <a:t>Rationale:</a:t>
            </a:r>
            <a:r>
              <a:rPr lang="en-US" altLang="en-US" dirty="0" smtClean="0"/>
              <a:t> </a:t>
            </a:r>
            <a:r>
              <a:rPr lang="en-US" altLang="en-US" dirty="0" smtClean="0">
                <a:solidFill>
                  <a:srgbClr val="C1500B"/>
                </a:solidFill>
              </a:rPr>
              <a:t>Rather than confront your partner, take a deep breath can count to 10.</a:t>
            </a:r>
            <a:endParaRPr lang="en-US" altLang="en-US" dirty="0">
              <a:solidFill>
                <a:srgbClr val="C1500B"/>
              </a:solidFill>
            </a:endParaRPr>
          </a:p>
          <a:p>
            <a:pPr marL="800100" lvl="2" indent="-457200">
              <a:spcBef>
                <a:spcPct val="50000"/>
              </a:spcBef>
              <a:buFontTx/>
              <a:buAutoNum type="alphaUcPeriod" startAt="4"/>
              <a:defRPr/>
            </a:pPr>
            <a:r>
              <a:rPr lang="en-US" altLang="en-US" dirty="0" smtClean="0"/>
              <a:t>ask </a:t>
            </a:r>
            <a:r>
              <a:rPr lang="en-US" altLang="en-US" dirty="0"/>
              <a:t>the patient who he or she thinks is correct</a:t>
            </a:r>
            <a:r>
              <a:rPr lang="en-US" altLang="en-US" dirty="0" smtClean="0"/>
              <a:t>.</a:t>
            </a:r>
          </a:p>
          <a:p>
            <a:pPr marL="342900" lvl="2" indent="0">
              <a:spcBef>
                <a:spcPct val="50000"/>
              </a:spcBef>
              <a:buFontTx/>
              <a:buNone/>
              <a:tabLst>
                <a:tab pos="812800" algn="l"/>
              </a:tabLst>
              <a:defRPr/>
            </a:pPr>
            <a:r>
              <a:rPr lang="en-US" altLang="en-US" b="1" dirty="0" smtClean="0"/>
              <a:t>	Rationale:</a:t>
            </a:r>
            <a:r>
              <a:rPr lang="en-US" altLang="en-US" dirty="0" smtClean="0"/>
              <a:t> </a:t>
            </a:r>
            <a:r>
              <a:rPr lang="en-US" altLang="en-US" dirty="0" smtClean="0">
                <a:solidFill>
                  <a:srgbClr val="C1500B"/>
                </a:solidFill>
              </a:rPr>
              <a:t>Never involve a patient in a personal 	conflict. Remain focused on the goal: quality patient 	care.</a:t>
            </a:r>
            <a:endParaRPr lang="en-US" altLang="en-US" dirty="0">
              <a:solidFill>
                <a:srgbClr val="C1500B"/>
              </a:solidFill>
            </a:endParaRPr>
          </a:p>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Groups Versus Teams </a:t>
            </a:r>
            <a:r>
              <a:rPr lang="en-US" altLang="en-US" sz="2800" b="0"/>
              <a:t>(2 of 3)</a:t>
            </a:r>
            <a:endParaRPr lang="en-US" altLang="en-US" b="0"/>
          </a:p>
        </p:txBody>
      </p:sp>
      <p:sp>
        <p:nvSpPr>
          <p:cNvPr id="9219" name="Content Placeholder 2"/>
          <p:cNvSpPr>
            <a:spLocks noGrp="1"/>
          </p:cNvSpPr>
          <p:nvPr>
            <p:ph idx="1"/>
          </p:nvPr>
        </p:nvSpPr>
        <p:spPr/>
        <p:txBody>
          <a:bodyPr/>
          <a:lstStyle/>
          <a:p>
            <a:r>
              <a:rPr lang="en-US" altLang="en-US"/>
              <a:t>A team consists of a group of health care providers who are assigned specific roles and are working interdependently in a coordinated manner under a designated leader.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Groups Versus Teams </a:t>
            </a:r>
            <a:r>
              <a:rPr lang="en-US" altLang="en-US" sz="2800" b="0"/>
              <a:t>(3 of 3)</a:t>
            </a:r>
            <a:endParaRPr lang="en-US" altLang="en-US" b="0"/>
          </a:p>
        </p:txBody>
      </p:sp>
      <p:sp>
        <p:nvSpPr>
          <p:cNvPr id="10243" name="Content Placeholder 2"/>
          <p:cNvSpPr>
            <a:spLocks noGrp="1"/>
          </p:cNvSpPr>
          <p:nvPr>
            <p:ph idx="1"/>
          </p:nvPr>
        </p:nvSpPr>
        <p:spPr/>
        <p:txBody>
          <a:bodyPr/>
          <a:lstStyle/>
          <a:p>
            <a:r>
              <a:rPr lang="en-US" altLang="en-US"/>
              <a:t>Five essential elements of a group</a:t>
            </a:r>
          </a:p>
          <a:p>
            <a:pPr lvl="1"/>
            <a:r>
              <a:rPr lang="en-US" altLang="en-US"/>
              <a:t>A common goal</a:t>
            </a:r>
          </a:p>
          <a:p>
            <a:pPr lvl="1"/>
            <a:r>
              <a:rPr lang="en-US" altLang="en-US"/>
              <a:t>An image of themselves as a “group”</a:t>
            </a:r>
          </a:p>
          <a:p>
            <a:pPr lvl="1"/>
            <a:r>
              <a:rPr lang="en-US" altLang="en-US"/>
              <a:t>A sense of continuity of the group</a:t>
            </a:r>
          </a:p>
          <a:p>
            <a:pPr lvl="1"/>
            <a:r>
              <a:rPr lang="en-US" altLang="en-US"/>
              <a:t>A set of shared values</a:t>
            </a:r>
          </a:p>
          <a:p>
            <a:pPr lvl="1"/>
            <a:r>
              <a:rPr lang="en-US" altLang="en-US"/>
              <a:t>Different roles within the group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Dependent, Independent, and Interdependent Groups</a:t>
            </a:r>
          </a:p>
        </p:txBody>
      </p:sp>
      <p:sp>
        <p:nvSpPr>
          <p:cNvPr id="11267" name="Content Placeholder 2"/>
          <p:cNvSpPr>
            <a:spLocks noGrp="1"/>
          </p:cNvSpPr>
          <p:nvPr>
            <p:ph idx="1"/>
          </p:nvPr>
        </p:nvSpPr>
        <p:spPr/>
        <p:txBody>
          <a:bodyPr/>
          <a:lstStyle/>
          <a:p>
            <a:r>
              <a:rPr lang="en-US" altLang="en-US"/>
              <a:t>Dependent groups</a:t>
            </a:r>
          </a:p>
          <a:p>
            <a:pPr lvl="1"/>
            <a:r>
              <a:rPr lang="en-US" altLang="en-US"/>
              <a:t>Each individual is told what to do, and often how to do it, by his or her supervisor or group leader.</a:t>
            </a:r>
          </a:p>
          <a:p>
            <a:r>
              <a:rPr lang="en-US" altLang="en-US"/>
              <a:t>Independent groups</a:t>
            </a:r>
          </a:p>
          <a:p>
            <a:pPr lvl="1"/>
            <a:r>
              <a:rPr lang="en-US" altLang="en-US"/>
              <a:t>Each individual is responsible for his or her own area. </a:t>
            </a:r>
          </a:p>
          <a:p>
            <a:r>
              <a:rPr lang="en-US" altLang="en-US"/>
              <a:t>Interdependent groups</a:t>
            </a:r>
          </a:p>
          <a:p>
            <a:pPr lvl="1"/>
            <a:r>
              <a:rPr lang="en-US" altLang="en-US"/>
              <a:t>Function as a true team</a:t>
            </a:r>
          </a:p>
        </p:txBody>
      </p:sp>
    </p:spTree>
  </p:cSld>
  <p:clrMapOvr>
    <a:masterClrMapping/>
  </p:clrMapOvr>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128"/>
            <a:cs typeface="ヒラギノ角ゴ Pro W3"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4081</TotalTime>
  <Words>3284</Words>
  <Application>Microsoft Macintosh PowerPoint</Application>
  <PresentationFormat>On-screen Show (4:3)</PresentationFormat>
  <Paragraphs>503</Paragraphs>
  <Slides>60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Times New Roman</vt:lpstr>
      <vt:lpstr>ヒラギノ角ゴ Pro W3</vt:lpstr>
      <vt:lpstr>Arial</vt:lpstr>
      <vt:lpstr>MS PGothic</vt:lpstr>
      <vt:lpstr>design_template</vt:lpstr>
      <vt:lpstr>PowerPoint Presentation</vt:lpstr>
      <vt:lpstr>Introduction</vt:lpstr>
      <vt:lpstr>An Era of Team Health Care</vt:lpstr>
      <vt:lpstr>Types of Teams (1 of 2)</vt:lpstr>
      <vt:lpstr>Types of Teams (2 of 2)</vt:lpstr>
      <vt:lpstr>Groups Versus Teams (1 of 3)</vt:lpstr>
      <vt:lpstr>Groups Versus Teams (2 of 3)</vt:lpstr>
      <vt:lpstr>Groups Versus Teams (3 of 3)</vt:lpstr>
      <vt:lpstr>Dependent, Independent, and Interdependent Groups</vt:lpstr>
      <vt:lpstr>Effective Team Performance    (1 of 2)</vt:lpstr>
      <vt:lpstr>Effective Team Performance    (2 of 2)</vt:lpstr>
      <vt:lpstr>Transfer of Patient Care</vt:lpstr>
      <vt:lpstr>BLS and ALS Providers Working Together</vt:lpstr>
      <vt:lpstr>Assisting with ALS Skills</vt:lpstr>
      <vt:lpstr>Advanced Airways (1 of 3)</vt:lpstr>
      <vt:lpstr>Advanced Airways (2 of 3)</vt:lpstr>
      <vt:lpstr>Advanced Airways (3 of 3)</vt:lpstr>
      <vt:lpstr>Vascular Access (1 of 2)</vt:lpstr>
      <vt:lpstr>Vascular Access (2 of 2)</vt:lpstr>
      <vt:lpstr>Troubleshooting Team Conflicts</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321</cp:revision>
  <dcterms:created xsi:type="dcterms:W3CDTF">2011-04-29T18:25:35Z</dcterms:created>
  <dcterms:modified xsi:type="dcterms:W3CDTF">2016-03-12T15:35:51Z</dcterms:modified>
</cp:coreProperties>
</file>